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8" r:id="rId2"/>
    <p:sldId id="275" r:id="rId3"/>
    <p:sldId id="284" r:id="rId4"/>
    <p:sldId id="285" r:id="rId5"/>
    <p:sldId id="28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5294" autoAdjust="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2808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E08F2E-5F06-4CE2-A139-452A1382A6F0}" type="datetimeFigureOut">
              <a:rPr lang="en-US"/>
              <a:t>4/13/2023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8588A-5C4E-401A-AECC-B6F63A9DE965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59979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C5DC6-1594-414D-9341-ABA08739246C}" type="datetimeFigureOut">
              <a:rPr lang="en-US"/>
              <a:t>4/13/2023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42409-6A04-4DC6-AC3A-D3758287A8F2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41150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82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600200" y="0"/>
            <a:ext cx="5029200" cy="5943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777" y="3019706"/>
            <a:ext cx="4846320" cy="238760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777" y="5381894"/>
            <a:ext cx="4846320" cy="44805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8" name="Picture 7" descr="Puffy white clouds in deep blue sky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057400"/>
            <a:ext cx="1490472" cy="3886200"/>
          </a:xfrm>
          <a:prstGeom prst="rect">
            <a:avLst/>
          </a:prstGeom>
        </p:spPr>
      </p:pic>
      <p:pic>
        <p:nvPicPr>
          <p:cNvPr id="10" name="Picture 9" descr="Closeup of plant shoot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39128" y="2057400"/>
            <a:ext cx="2060767" cy="3886200"/>
          </a:xfrm>
          <a:prstGeom prst="rect">
            <a:avLst/>
          </a:prstGeom>
        </p:spPr>
      </p:pic>
      <p:pic>
        <p:nvPicPr>
          <p:cNvPr id="11" name="Picture 10" descr="Waves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09623" y="2057400"/>
            <a:ext cx="3282696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731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55A74-0919-413E-865C-E0E8D1722ED7}" type="datetime1">
              <a:rPr lang="en-US" smtClean="0"/>
              <a:pPr/>
              <a:t>4/13/2023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720709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190500"/>
            <a:ext cx="2057400" cy="59864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90500"/>
            <a:ext cx="7734300" cy="59864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FE46A-5893-4F80-829A-F37AF8AAC03B}" type="datetime1">
              <a:rPr lang="en-US" smtClean="0"/>
              <a:pPr/>
              <a:t>4/13/2023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1021014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4/13/2023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340511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00199" y="2059146"/>
            <a:ext cx="7199696" cy="388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1777" y="2263913"/>
            <a:ext cx="6949440" cy="3143393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1777" y="5381893"/>
            <a:ext cx="6949440" cy="44952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1" name="Picture 10" descr="Closeup of green plants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059146"/>
            <a:ext cx="1490472" cy="3886200"/>
          </a:xfrm>
          <a:prstGeom prst="rect">
            <a:avLst/>
          </a:prstGeom>
        </p:spPr>
      </p:pic>
      <p:pic>
        <p:nvPicPr>
          <p:cNvPr id="9" name="Picture 8" descr="Waves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09623" y="2059146"/>
            <a:ext cx="3282696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894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3768">
          <p15:clr>
            <a:srgbClr val="FDE53C"/>
          </p15:clr>
        </p15:guide>
        <p15:guide id="2" orient="horz" pos="1296">
          <p15:clr>
            <a:srgbClr val="FDE53C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9700" y="1556281"/>
            <a:ext cx="4610099" cy="462068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56281"/>
            <a:ext cx="4609775" cy="462068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6BA0-BF77-43AC-894A-20AD8220B887}" type="datetime1">
              <a:rPr lang="en-US" smtClean="0"/>
              <a:pPr/>
              <a:t>4/13/2023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278168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9699" y="1554480"/>
            <a:ext cx="4608576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09699" y="2434147"/>
            <a:ext cx="4608576" cy="381127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554480"/>
            <a:ext cx="4610100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434147"/>
            <a:ext cx="4610100" cy="381127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1B4D-F060-418E-A958-B2BDC1A258F8}" type="datetime1">
              <a:rPr lang="en-US" smtClean="0"/>
              <a:pPr/>
              <a:t>4/13/2023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2827180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6AC23-C97B-41FB-9B89-C7FE0FB631CA}" type="datetime1">
              <a:rPr lang="en-US" smtClean="0"/>
              <a:pPr/>
              <a:t>4/13/2023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2465877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9673-AC7F-4F1F-84E4-F0E5EAAE106D}" type="datetime1">
              <a:rPr lang="en-US" smtClean="0"/>
              <a:pPr/>
              <a:t>4/13/2023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1107393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2434" y="919616"/>
            <a:ext cx="4155622" cy="253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9699" y="915923"/>
            <a:ext cx="5216979" cy="506577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2434" y="3502152"/>
            <a:ext cx="4155622" cy="2479548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A3310-D664-4933-9402-AB5DB0887727}" type="datetime1">
              <a:rPr lang="en-US" smtClean="0"/>
              <a:pPr/>
              <a:t>4/13/2023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3023549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2435" y="919616"/>
            <a:ext cx="4155622" cy="253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0" y="915923"/>
            <a:ext cx="6626677" cy="5065776"/>
          </a:xfrm>
        </p:spPr>
        <p:txBody>
          <a:bodyPr tIns="1371600">
            <a:normAutofit/>
          </a:bodyPr>
          <a:lstStyle>
            <a:lvl1pPr marL="0" indent="0" algn="ctr">
              <a:spcBef>
                <a:spcPts val="0"/>
              </a:spcBef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2435" y="3502152"/>
            <a:ext cx="4155622" cy="2479547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47A63-5E3D-469C-A0D1-119323F4F95E}" type="datetime1">
              <a:rPr lang="en-US" smtClean="0"/>
              <a:pPr/>
              <a:t>4/13/2023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216422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6629400"/>
            <a:ext cx="1499616" cy="228600"/>
          </a:xfrm>
          <a:prstGeom prst="rect">
            <a:avLst/>
          </a:prstGeom>
          <a:gradFill>
            <a:gsLst>
              <a:gs pos="0">
                <a:schemeClr val="accent1">
                  <a:lumMod val="15000"/>
                  <a:lumOff val="85000"/>
                </a:schemeClr>
              </a:gs>
              <a:gs pos="100000">
                <a:schemeClr val="accent1">
                  <a:lumMod val="15000"/>
                  <a:lumOff val="8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11" name="Rectangle 10"/>
          <p:cNvSpPr/>
          <p:nvPr/>
        </p:nvSpPr>
        <p:spPr>
          <a:xfrm>
            <a:off x="1609344" y="6629400"/>
            <a:ext cx="10582656" cy="228600"/>
          </a:xfrm>
          <a:prstGeom prst="rect">
            <a:avLst/>
          </a:prstGeom>
          <a:gradFill>
            <a:gsLst>
              <a:gs pos="0">
                <a:schemeClr val="accent1">
                  <a:lumMod val="35000"/>
                  <a:lumOff val="65000"/>
                </a:schemeClr>
              </a:gs>
              <a:gs pos="100000">
                <a:schemeClr val="accent1">
                  <a:lumMod val="35000"/>
                  <a:lumOff val="6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10026" y="276087"/>
            <a:ext cx="9371949" cy="11835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0027" y="1566001"/>
            <a:ext cx="9371948" cy="4620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629400"/>
            <a:ext cx="41040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CD8D479-8942-46E8-A226-A4E01F7A10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3403" y="6629400"/>
            <a:ext cx="100066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E56E745-E731-42F7-BC46-83DD513FC98F}" type="datetime1">
              <a:rPr lang="en-US" smtClean="0"/>
              <a:pPr/>
              <a:t>4/13/2023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37716" y="6629400"/>
            <a:ext cx="91442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2866046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10312" indent="-210312" algn="l" defTabSz="91440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38912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76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05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338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3624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5910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19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arysham1@comcast.ne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2049" y="200152"/>
            <a:ext cx="4846320" cy="2387600"/>
          </a:xfrm>
        </p:spPr>
        <p:txBody>
          <a:bodyPr>
            <a:no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7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SURFA</a:t>
            </a:r>
            <a:r>
              <a:rPr lang="en-US" sz="17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17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7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54</a:t>
            </a:r>
            <a:r>
              <a:rPr lang="en-US" sz="1700" b="1" kern="100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17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Financial Forum</a:t>
            </a:r>
            <a:r>
              <a:rPr lang="en-US" sz="17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17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7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Regulatory Incentives for Water &amp; Wastewater</a:t>
            </a:r>
            <a:r>
              <a:rPr lang="en-US" sz="17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7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While Maintaining Affordability</a:t>
            </a:r>
            <a:endParaRPr lang="en-US" sz="17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777" y="2770632"/>
            <a:ext cx="4846320" cy="448056"/>
          </a:xfrm>
        </p:spPr>
        <p:txBody>
          <a:bodyPr>
            <a:normAutofit fontScale="25000" lnSpcReduction="20000"/>
          </a:bodyPr>
          <a:lstStyle/>
          <a:p>
            <a:pPr marL="0" marR="0" algn="ctr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rgbClr val="1F4E7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6000" b="1" i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Gary D. Shambaugh, Managing Principal</a:t>
            </a:r>
            <a:endParaRPr lang="en-US" sz="6000" i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6000" b="1" i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SHAMBAUGH UTILITY CONSULTING, LLC</a:t>
            </a:r>
            <a:endParaRPr lang="en-US" sz="6000" i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6000" b="1" i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1260 Mountain View Road</a:t>
            </a:r>
            <a:endParaRPr lang="en-US" sz="6000" i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6000" b="1" i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Shermans Dale, PA  17090</a:t>
            </a:r>
            <a:r>
              <a:rPr lang="en-US" sz="6000" i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6000" i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6000" b="1" i="1" u="sng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garysham1@comcast.net</a:t>
            </a:r>
            <a:endParaRPr lang="en-US" sz="6000" i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6000" b="1" i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Phone: 717-991-4180</a:t>
            </a:r>
            <a:endParaRPr lang="en-US" sz="6000" i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546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algn="ctr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/>
              <a:t>AFFORADABLE WATER &amp; WASTEWATER RATES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871" y="1876130"/>
            <a:ext cx="9371948" cy="4620682"/>
          </a:xfrm>
        </p:spPr>
        <p:txBody>
          <a:bodyPr>
            <a:normAutofit/>
          </a:bodyPr>
          <a:lstStyle/>
          <a:p>
            <a:pPr marR="0" lvl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kern="100" dirty="0">
                <a:solidFill>
                  <a:srgbClr val="1F4E7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the Definition of “Affordable Rates?”</a:t>
            </a:r>
            <a:endParaRPr lang="en-US" sz="24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kern="100" dirty="0">
                <a:solidFill>
                  <a:srgbClr val="1F4E7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the Customers’ Perception of Affordable Rates?</a:t>
            </a:r>
            <a:endParaRPr lang="en-US" sz="24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solidFill>
                  <a:srgbClr val="1F4E7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Customers’ Perceptions Usually Change During the Course of a Rate Case or During a Natural Disaster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4/13/2023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1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SURFA</a:t>
            </a:r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54</a:t>
            </a:r>
            <a:r>
              <a:rPr lang="en-US" sz="1100" kern="100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11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Financial Forum</a:t>
            </a:r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Regulatory Incentives for Water &amp; Wastewater</a:t>
            </a:r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While Maintaining Affordability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619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/>
              <a:t>HURRICANE KATRINA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871" y="1849465"/>
            <a:ext cx="9371948" cy="4620682"/>
          </a:xfrm>
        </p:spPr>
        <p:txBody>
          <a:bodyPr/>
          <a:lstStyle/>
          <a:p>
            <a:pPr marR="0" lvl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kern="100" dirty="0">
                <a:solidFill>
                  <a:srgbClr val="1F4E7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Customer Meetings Prior to Hurricane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kern="100" dirty="0">
                <a:solidFill>
                  <a:srgbClr val="1F4E7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Customer Meetings After Hurricane Katrina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kern="100" dirty="0">
                <a:solidFill>
                  <a:srgbClr val="1F4E7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Emphasis on Supply and not Rates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kern="100" dirty="0">
                <a:solidFill>
                  <a:srgbClr val="1F4E7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Customers Know Exactly what to Say to Regulators to Impact a Rate Filing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4/13/2023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1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SURFA</a:t>
            </a:r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54</a:t>
            </a:r>
            <a:r>
              <a:rPr lang="en-US" sz="1100" kern="100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11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Financial Forum</a:t>
            </a:r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Regulatory Incentives for Water &amp; Wastewater</a:t>
            </a:r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While Maintaining Affordability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05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spcBef>
                <a:spcPts val="0"/>
              </a:spcBef>
              <a:spcAft>
                <a:spcPts val="800"/>
              </a:spcAft>
            </a:pPr>
            <a:r>
              <a:rPr lang="en-US" sz="3200" dirty="0"/>
              <a:t>REGULATORY INCENTIVES FOR WATER &amp; WASTEWATER INFRASTRUCTURE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0027" y="1867753"/>
            <a:ext cx="9371948" cy="4620682"/>
          </a:xfrm>
        </p:spPr>
        <p:txBody>
          <a:bodyPr>
            <a:normAutofit/>
          </a:bodyPr>
          <a:lstStyle/>
          <a:p>
            <a:pPr marR="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kern="100" dirty="0">
                <a:solidFill>
                  <a:srgbClr val="1F4E7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Current Rate Making Rules &amp; Regulations</a:t>
            </a:r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kern="100" dirty="0">
                <a:solidFill>
                  <a:srgbClr val="1F4E7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Need to be Modified to Encourage Investment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kern="100" dirty="0">
                <a:solidFill>
                  <a:srgbClr val="1F4E7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Future Test Year Filings Do Not Provide Full Incentive for Investment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kern="100" dirty="0">
                <a:solidFill>
                  <a:srgbClr val="1F4E7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Look to Include Capital Investment Beyond a Future Test Year for Several Years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kern="100" dirty="0">
                <a:solidFill>
                  <a:srgbClr val="1F4E7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Allow Capital Investments to be Recovered Through Rates Utilizing a Modified Rate Approach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4/13/2023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1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SURFA</a:t>
            </a:r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54</a:t>
            </a:r>
            <a:r>
              <a:rPr lang="en-US" sz="1100" kern="100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11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Financial Forum</a:t>
            </a:r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Regulatory Incentives for Water &amp; Wastewater</a:t>
            </a:r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While Maintaining Affordability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599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spcBef>
                <a:spcPts val="0"/>
              </a:spcBef>
              <a:spcAft>
                <a:spcPts val="800"/>
              </a:spcAft>
            </a:pPr>
            <a:r>
              <a:rPr lang="en-US" sz="3200" dirty="0"/>
              <a:t>REGULATORY INCENTIVES FOR WATER &amp; WASTEWATER INFRASTRUCTURE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0027" y="1867753"/>
            <a:ext cx="9371948" cy="4620682"/>
          </a:xfrm>
        </p:spPr>
        <p:txBody>
          <a:bodyPr/>
          <a:lstStyle/>
          <a:p>
            <a:pPr marR="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kern="100" dirty="0">
                <a:solidFill>
                  <a:srgbClr val="1F4E7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Rate Cases Assume Litigation Which Delays Recovery of Future Test Year Investments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kern="100" dirty="0">
                <a:solidFill>
                  <a:srgbClr val="1F4E7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Utilities Resist Capital Investments With Delayed Recovery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kern="100" dirty="0">
                <a:solidFill>
                  <a:srgbClr val="1F4E7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Mechanisms Need to be in Place to Allow Capital Recovery Outside a Traditional Rate Case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4/13/2023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1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SURFA</a:t>
            </a:r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54</a:t>
            </a:r>
            <a:r>
              <a:rPr lang="en-US" sz="1100" kern="100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11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Financial Forum</a:t>
            </a:r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Regulatory Incentives for Water &amp; Wastewater</a:t>
            </a:r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While Maintaining Affordability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504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Ecology 16x9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ature ecology education photo presentation.potx" id="{C2041BFC-79DD-469A-9C9C-CE3A45FF64F3}" vid="{F6D325B2-35D9-40C5-B4CD-C0A8483D5659}"/>
    </a:ext>
  </a:extLst>
</a:theme>
</file>

<file path=ppt/theme/theme2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Nature ecology education photo presentation</Template>
  <TotalTime>17</TotalTime>
  <Words>235</Words>
  <Application>Microsoft Office PowerPoint</Application>
  <PresentationFormat>Widescreen</PresentationFormat>
  <Paragraphs>38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Corbel</vt:lpstr>
      <vt:lpstr>Times New Roman</vt:lpstr>
      <vt:lpstr>Ecology 16x9</vt:lpstr>
      <vt:lpstr>SURFA 54TH Financial Forum Regulatory Incentives for Water &amp; Wastewater While Maintaining Affordability</vt:lpstr>
      <vt:lpstr>AFFORADABLE WATER &amp; WASTEWATER RATES</vt:lpstr>
      <vt:lpstr>HURRICANE KATRINA</vt:lpstr>
      <vt:lpstr>REGULATORY INCENTIVES FOR WATER &amp; WASTEWATER INFRASTRUCTURE</vt:lpstr>
      <vt:lpstr>REGULATORY INCENTIVES FOR WATER &amp; WASTEWATER INFRASTRUCTURE (Cont’d)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SURFA 54TH Financial Forum Regulatory Incentives for Water &amp; Wastewater While Maintaining Affordability</dc:title>
  <dc:creator>Bart Kilar</dc:creator>
  <cp:lastModifiedBy>Richard Michelfelder</cp:lastModifiedBy>
  <cp:revision>1</cp:revision>
  <dcterms:created xsi:type="dcterms:W3CDTF">2023-04-13T00:42:28Z</dcterms:created>
  <dcterms:modified xsi:type="dcterms:W3CDTF">2023-04-13T14:08:20Z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