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5"/>
  </p:sldMasterIdLst>
  <p:notesMasterIdLst>
    <p:notesMasterId r:id="rId17"/>
  </p:notesMasterIdLst>
  <p:handoutMasterIdLst>
    <p:handoutMasterId r:id="rId18"/>
  </p:handoutMasterIdLst>
  <p:sldIdLst>
    <p:sldId id="256" r:id="rId6"/>
    <p:sldId id="257" r:id="rId7"/>
    <p:sldId id="258" r:id="rId8"/>
    <p:sldId id="259" r:id="rId9"/>
    <p:sldId id="260" r:id="rId10"/>
    <p:sldId id="261" r:id="rId11"/>
    <p:sldId id="2147138785" r:id="rId12"/>
    <p:sldId id="2147138786" r:id="rId13"/>
    <p:sldId id="1172" r:id="rId14"/>
    <p:sldId id="1468" r:id="rId15"/>
    <p:sldId id="1469" r:id="rId16"/>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50BBAA2-14F1-494C-B040-BB90159589E1}" v="14" dt="2023-04-12T19:55:15.97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803"/>
    <p:restoredTop sz="94694"/>
  </p:normalViewPr>
  <p:slideViewPr>
    <p:cSldViewPr snapToGrid="0" snapToObjects="1">
      <p:cViewPr>
        <p:scale>
          <a:sx n="130" d="100"/>
          <a:sy n="130" d="100"/>
        </p:scale>
        <p:origin x="1008" y="240"/>
      </p:cViewPr>
      <p:guideLst>
        <p:guide orient="horz" pos="1620"/>
        <p:guide pos="2880"/>
      </p:guideLst>
    </p:cSldViewPr>
  </p:slideViewPr>
  <p:notesTextViewPr>
    <p:cViewPr>
      <p:scale>
        <a:sx n="100" d="100"/>
        <a:sy n="100" d="100"/>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microsoft.com/office/2015/10/relationships/revisionInfo" Target="revisionInfo.xml"/><Relationship Id="rId5" Type="http://schemas.openxmlformats.org/officeDocument/2006/relationships/slideMaster" Target="slideMasters/slideMaster1.xml"/><Relationship Id="rId15" Type="http://schemas.openxmlformats.org/officeDocument/2006/relationships/slide" Target="slides/slide10.xml"/><Relationship Id="rId23" Type="http://schemas.microsoft.com/office/2016/11/relationships/changesInfo" Target="changesInfos/changesInfo1.xml"/><Relationship Id="rId10" Type="http://schemas.openxmlformats.org/officeDocument/2006/relationships/slide" Target="slides/slide5.xml"/><Relationship Id="rId19" Type="http://schemas.openxmlformats.org/officeDocument/2006/relationships/presProps" Target="presProp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arles Satterfield" userId="dc2f3956-1473-46e2-b799-21bce21e5362" providerId="ADAL" clId="{350BBAA2-14F1-494C-B040-BB90159589E1}"/>
    <pc:docChg chg="undo redo custSel addSld delSld modSld">
      <pc:chgData name="Charles Satterfield" userId="dc2f3956-1473-46e2-b799-21bce21e5362" providerId="ADAL" clId="{350BBAA2-14F1-494C-B040-BB90159589E1}" dt="2023-04-12T19:55:15.976" v="547"/>
      <pc:docMkLst>
        <pc:docMk/>
      </pc:docMkLst>
      <pc:sldChg chg="modSp mod">
        <pc:chgData name="Charles Satterfield" userId="dc2f3956-1473-46e2-b799-21bce21e5362" providerId="ADAL" clId="{350BBAA2-14F1-494C-B040-BB90159589E1}" dt="2023-04-12T19:39:33.319" v="97" actId="20577"/>
        <pc:sldMkLst>
          <pc:docMk/>
          <pc:sldMk cId="4080764475" sldId="256"/>
        </pc:sldMkLst>
        <pc:spChg chg="mod">
          <ac:chgData name="Charles Satterfield" userId="dc2f3956-1473-46e2-b799-21bce21e5362" providerId="ADAL" clId="{350BBAA2-14F1-494C-B040-BB90159589E1}" dt="2023-04-12T19:39:33.319" v="97" actId="20577"/>
          <ac:spMkLst>
            <pc:docMk/>
            <pc:sldMk cId="4080764475" sldId="256"/>
            <ac:spMk id="3" creationId="{00000000-0000-0000-0000-000000000000}"/>
          </ac:spMkLst>
        </pc:spChg>
        <pc:spChg chg="mod">
          <ac:chgData name="Charles Satterfield" userId="dc2f3956-1473-46e2-b799-21bce21e5362" providerId="ADAL" clId="{350BBAA2-14F1-494C-B040-BB90159589E1}" dt="2023-04-12T19:39:14.337" v="34" actId="20577"/>
          <ac:spMkLst>
            <pc:docMk/>
            <pc:sldMk cId="4080764475" sldId="256"/>
            <ac:spMk id="5" creationId="{00000000-0000-0000-0000-000000000000}"/>
          </ac:spMkLst>
        </pc:spChg>
      </pc:sldChg>
      <pc:sldChg chg="delSp modSp mod">
        <pc:chgData name="Charles Satterfield" userId="dc2f3956-1473-46e2-b799-21bce21e5362" providerId="ADAL" clId="{350BBAA2-14F1-494C-B040-BB90159589E1}" dt="2023-04-12T19:40:29.929" v="194" actId="20577"/>
        <pc:sldMkLst>
          <pc:docMk/>
          <pc:sldMk cId="3439603251" sldId="257"/>
        </pc:sldMkLst>
        <pc:spChg chg="mod">
          <ac:chgData name="Charles Satterfield" userId="dc2f3956-1473-46e2-b799-21bce21e5362" providerId="ADAL" clId="{350BBAA2-14F1-494C-B040-BB90159589E1}" dt="2023-04-12T19:39:43.639" v="103" actId="20577"/>
          <ac:spMkLst>
            <pc:docMk/>
            <pc:sldMk cId="3439603251" sldId="257"/>
            <ac:spMk id="2" creationId="{00000000-0000-0000-0000-000000000000}"/>
          </ac:spMkLst>
        </pc:spChg>
        <pc:spChg chg="del">
          <ac:chgData name="Charles Satterfield" userId="dc2f3956-1473-46e2-b799-21bce21e5362" providerId="ADAL" clId="{350BBAA2-14F1-494C-B040-BB90159589E1}" dt="2023-04-12T19:40:25.532" v="193" actId="478"/>
          <ac:spMkLst>
            <pc:docMk/>
            <pc:sldMk cId="3439603251" sldId="257"/>
            <ac:spMk id="3" creationId="{FB795651-E4BA-F72D-4ACA-77385D028785}"/>
          </ac:spMkLst>
        </pc:spChg>
        <pc:spChg chg="mod">
          <ac:chgData name="Charles Satterfield" userId="dc2f3956-1473-46e2-b799-21bce21e5362" providerId="ADAL" clId="{350BBAA2-14F1-494C-B040-BB90159589E1}" dt="2023-04-12T19:40:29.929" v="194" actId="20577"/>
          <ac:spMkLst>
            <pc:docMk/>
            <pc:sldMk cId="3439603251" sldId="257"/>
            <ac:spMk id="5" creationId="{00000000-0000-0000-0000-000000000000}"/>
          </ac:spMkLst>
        </pc:spChg>
      </pc:sldChg>
      <pc:sldChg chg="addSp modSp new mod">
        <pc:chgData name="Charles Satterfield" userId="dc2f3956-1473-46e2-b799-21bce21e5362" providerId="ADAL" clId="{350BBAA2-14F1-494C-B040-BB90159589E1}" dt="2023-04-12T19:51:59.583" v="478" actId="1076"/>
        <pc:sldMkLst>
          <pc:docMk/>
          <pc:sldMk cId="773273628" sldId="258"/>
        </pc:sldMkLst>
        <pc:spChg chg="mod">
          <ac:chgData name="Charles Satterfield" userId="dc2f3956-1473-46e2-b799-21bce21e5362" providerId="ADAL" clId="{350BBAA2-14F1-494C-B040-BB90159589E1}" dt="2023-04-12T19:42:18.362" v="276" actId="1036"/>
          <ac:spMkLst>
            <pc:docMk/>
            <pc:sldMk cId="773273628" sldId="258"/>
            <ac:spMk id="2" creationId="{5B0B86CB-A2A7-04FD-78F6-E0F5FED80E72}"/>
          </ac:spMkLst>
        </pc:spChg>
        <pc:spChg chg="mod">
          <ac:chgData name="Charles Satterfield" userId="dc2f3956-1473-46e2-b799-21bce21e5362" providerId="ADAL" clId="{350BBAA2-14F1-494C-B040-BB90159589E1}" dt="2023-04-12T19:44:22.609" v="292" actId="948"/>
          <ac:spMkLst>
            <pc:docMk/>
            <pc:sldMk cId="773273628" sldId="258"/>
            <ac:spMk id="3" creationId="{AFA59542-4EFC-5B4A-37A3-375AE9D98310}"/>
          </ac:spMkLst>
        </pc:spChg>
        <pc:spChg chg="add mod">
          <ac:chgData name="Charles Satterfield" userId="dc2f3956-1473-46e2-b799-21bce21e5362" providerId="ADAL" clId="{350BBAA2-14F1-494C-B040-BB90159589E1}" dt="2023-04-12T19:51:59.583" v="478" actId="1076"/>
          <ac:spMkLst>
            <pc:docMk/>
            <pc:sldMk cId="773273628" sldId="258"/>
            <ac:spMk id="5" creationId="{8344131C-7539-7BD2-6782-3460B45EDCD2}"/>
          </ac:spMkLst>
        </pc:spChg>
        <pc:picChg chg="add mod">
          <ac:chgData name="Charles Satterfield" userId="dc2f3956-1473-46e2-b799-21bce21e5362" providerId="ADAL" clId="{350BBAA2-14F1-494C-B040-BB90159589E1}" dt="2023-04-12T19:44:35.526" v="294" actId="1076"/>
          <ac:picMkLst>
            <pc:docMk/>
            <pc:sldMk cId="773273628" sldId="258"/>
            <ac:picMk id="4" creationId="{42496599-FEAA-40A8-9789-F2E092CF3B74}"/>
          </ac:picMkLst>
        </pc:picChg>
      </pc:sldChg>
      <pc:sldChg chg="addSp modSp new mod">
        <pc:chgData name="Charles Satterfield" userId="dc2f3956-1473-46e2-b799-21bce21e5362" providerId="ADAL" clId="{350BBAA2-14F1-494C-B040-BB90159589E1}" dt="2023-04-12T19:51:41.995" v="476" actId="404"/>
        <pc:sldMkLst>
          <pc:docMk/>
          <pc:sldMk cId="696633342" sldId="259"/>
        </pc:sldMkLst>
        <pc:spChg chg="mod">
          <ac:chgData name="Charles Satterfield" userId="dc2f3956-1473-46e2-b799-21bce21e5362" providerId="ADAL" clId="{350BBAA2-14F1-494C-B040-BB90159589E1}" dt="2023-04-12T19:45:03.218" v="323" actId="20577"/>
          <ac:spMkLst>
            <pc:docMk/>
            <pc:sldMk cId="696633342" sldId="259"/>
            <ac:spMk id="2" creationId="{7F905B48-A7F0-417C-BAED-A05677FC4FFB}"/>
          </ac:spMkLst>
        </pc:spChg>
        <pc:spChg chg="mod">
          <ac:chgData name="Charles Satterfield" userId="dc2f3956-1473-46e2-b799-21bce21e5362" providerId="ADAL" clId="{350BBAA2-14F1-494C-B040-BB90159589E1}" dt="2023-04-12T19:45:53.652" v="339" actId="113"/>
          <ac:spMkLst>
            <pc:docMk/>
            <pc:sldMk cId="696633342" sldId="259"/>
            <ac:spMk id="3" creationId="{6E3D15E4-D57B-F932-B8E4-B351C20F35E1}"/>
          </ac:spMkLst>
        </pc:spChg>
        <pc:spChg chg="add mod">
          <ac:chgData name="Charles Satterfield" userId="dc2f3956-1473-46e2-b799-21bce21e5362" providerId="ADAL" clId="{350BBAA2-14F1-494C-B040-BB90159589E1}" dt="2023-04-12T19:51:41.995" v="476" actId="404"/>
          <ac:spMkLst>
            <pc:docMk/>
            <pc:sldMk cId="696633342" sldId="259"/>
            <ac:spMk id="5" creationId="{CAFB1C7E-FDF5-DE21-A2A0-6E6A1CE19F63}"/>
          </ac:spMkLst>
        </pc:spChg>
        <pc:spChg chg="add mod">
          <ac:chgData name="Charles Satterfield" userId="dc2f3956-1473-46e2-b799-21bce21e5362" providerId="ADAL" clId="{350BBAA2-14F1-494C-B040-BB90159589E1}" dt="2023-04-12T19:46:50.006" v="351" actId="1076"/>
          <ac:spMkLst>
            <pc:docMk/>
            <pc:sldMk cId="696633342" sldId="259"/>
            <ac:spMk id="6" creationId="{063F3CEA-CDC7-BA4E-91F2-A8EF2EFB3931}"/>
          </ac:spMkLst>
        </pc:spChg>
        <pc:picChg chg="add mod">
          <ac:chgData name="Charles Satterfield" userId="dc2f3956-1473-46e2-b799-21bce21e5362" providerId="ADAL" clId="{350BBAA2-14F1-494C-B040-BB90159589E1}" dt="2023-04-12T19:46:11.320" v="342" actId="1076"/>
          <ac:picMkLst>
            <pc:docMk/>
            <pc:sldMk cId="696633342" sldId="259"/>
            <ac:picMk id="4" creationId="{02E8A432-CF67-9ECE-1626-4448288A0955}"/>
          </ac:picMkLst>
        </pc:picChg>
      </pc:sldChg>
      <pc:sldChg chg="addSp modSp new mod">
        <pc:chgData name="Charles Satterfield" userId="dc2f3956-1473-46e2-b799-21bce21e5362" providerId="ADAL" clId="{350BBAA2-14F1-494C-B040-BB90159589E1}" dt="2023-04-12T19:50:38.773" v="425" actId="14100"/>
        <pc:sldMkLst>
          <pc:docMk/>
          <pc:sldMk cId="3124287982" sldId="260"/>
        </pc:sldMkLst>
        <pc:spChg chg="mod">
          <ac:chgData name="Charles Satterfield" userId="dc2f3956-1473-46e2-b799-21bce21e5362" providerId="ADAL" clId="{350BBAA2-14F1-494C-B040-BB90159589E1}" dt="2023-04-12T19:47:17.793" v="382" actId="20577"/>
          <ac:spMkLst>
            <pc:docMk/>
            <pc:sldMk cId="3124287982" sldId="260"/>
            <ac:spMk id="2" creationId="{DE675110-3B91-3DC8-3800-6DC9504C1988}"/>
          </ac:spMkLst>
        </pc:spChg>
        <pc:spChg chg="mod">
          <ac:chgData name="Charles Satterfield" userId="dc2f3956-1473-46e2-b799-21bce21e5362" providerId="ADAL" clId="{350BBAA2-14F1-494C-B040-BB90159589E1}" dt="2023-04-12T19:50:33.177" v="424" actId="14100"/>
          <ac:spMkLst>
            <pc:docMk/>
            <pc:sldMk cId="3124287982" sldId="260"/>
            <ac:spMk id="3" creationId="{DB155AB1-6908-2253-5764-1287270FBA51}"/>
          </ac:spMkLst>
        </pc:spChg>
        <pc:picChg chg="add mod">
          <ac:chgData name="Charles Satterfield" userId="dc2f3956-1473-46e2-b799-21bce21e5362" providerId="ADAL" clId="{350BBAA2-14F1-494C-B040-BB90159589E1}" dt="2023-04-12T19:50:38.773" v="425" actId="14100"/>
          <ac:picMkLst>
            <pc:docMk/>
            <pc:sldMk cId="3124287982" sldId="260"/>
            <ac:picMk id="4" creationId="{D6144678-377D-6D7D-5016-6881717A6708}"/>
          </ac:picMkLst>
        </pc:picChg>
      </pc:sldChg>
      <pc:sldChg chg="addSp delSp modSp new mod modClrScheme chgLayout">
        <pc:chgData name="Charles Satterfield" userId="dc2f3956-1473-46e2-b799-21bce21e5362" providerId="ADAL" clId="{350BBAA2-14F1-494C-B040-BB90159589E1}" dt="2023-04-12T19:52:53.328" v="486"/>
        <pc:sldMkLst>
          <pc:docMk/>
          <pc:sldMk cId="2431206228" sldId="261"/>
        </pc:sldMkLst>
        <pc:spChg chg="mod">
          <ac:chgData name="Charles Satterfield" userId="dc2f3956-1473-46e2-b799-21bce21e5362" providerId="ADAL" clId="{350BBAA2-14F1-494C-B040-BB90159589E1}" dt="2023-04-12T19:51:05.340" v="467" actId="26606"/>
          <ac:spMkLst>
            <pc:docMk/>
            <pc:sldMk cId="2431206228" sldId="261"/>
            <ac:spMk id="2" creationId="{D964F8CB-E13A-5578-175E-638570AC331F}"/>
          </ac:spMkLst>
        </pc:spChg>
        <pc:spChg chg="del">
          <ac:chgData name="Charles Satterfield" userId="dc2f3956-1473-46e2-b799-21bce21e5362" providerId="ADAL" clId="{350BBAA2-14F1-494C-B040-BB90159589E1}" dt="2023-04-12T19:51:03.999" v="466"/>
          <ac:spMkLst>
            <pc:docMk/>
            <pc:sldMk cId="2431206228" sldId="261"/>
            <ac:spMk id="3" creationId="{3C5CD254-83F5-7F92-59A1-D9F5BE6A8F4D}"/>
          </ac:spMkLst>
        </pc:spChg>
        <pc:spChg chg="add mod">
          <ac:chgData name="Charles Satterfield" userId="dc2f3956-1473-46e2-b799-21bce21e5362" providerId="ADAL" clId="{350BBAA2-14F1-494C-B040-BB90159589E1}" dt="2023-04-12T19:51:18.858" v="471" actId="20577"/>
          <ac:spMkLst>
            <pc:docMk/>
            <pc:sldMk cId="2431206228" sldId="261"/>
            <ac:spMk id="9" creationId="{3AF0F657-0E24-E60E-1819-0837CF11A5E3}"/>
          </ac:spMkLst>
        </pc:spChg>
        <pc:picChg chg="add mod">
          <ac:chgData name="Charles Satterfield" userId="dc2f3956-1473-46e2-b799-21bce21e5362" providerId="ADAL" clId="{350BBAA2-14F1-494C-B040-BB90159589E1}" dt="2023-04-12T19:51:17.536" v="469" actId="27614"/>
          <ac:picMkLst>
            <pc:docMk/>
            <pc:sldMk cId="2431206228" sldId="261"/>
            <ac:picMk id="4" creationId="{5BE0FD3D-BE95-CCC1-5C04-CF2A649E9875}"/>
          </ac:picMkLst>
        </pc:picChg>
        <pc:picChg chg="add del mod">
          <ac:chgData name="Charles Satterfield" userId="dc2f3956-1473-46e2-b799-21bce21e5362" providerId="ADAL" clId="{350BBAA2-14F1-494C-B040-BB90159589E1}" dt="2023-04-12T19:52:53.328" v="486"/>
          <ac:picMkLst>
            <pc:docMk/>
            <pc:sldMk cId="2431206228" sldId="261"/>
            <ac:picMk id="5" creationId="{C1FC8F18-9B1B-83B3-5A16-EADA3DE17D69}"/>
          </ac:picMkLst>
        </pc:picChg>
      </pc:sldChg>
      <pc:sldChg chg="addSp delSp modSp new del">
        <pc:chgData name="Charles Satterfield" userId="dc2f3956-1473-46e2-b799-21bce21e5362" providerId="ADAL" clId="{350BBAA2-14F1-494C-B040-BB90159589E1}" dt="2023-04-12T19:52:33.134" v="482" actId="47"/>
        <pc:sldMkLst>
          <pc:docMk/>
          <pc:sldMk cId="2403503517" sldId="262"/>
        </pc:sldMkLst>
        <pc:picChg chg="add del mod">
          <ac:chgData name="Charles Satterfield" userId="dc2f3956-1473-46e2-b799-21bce21e5362" providerId="ADAL" clId="{350BBAA2-14F1-494C-B040-BB90159589E1}" dt="2023-04-12T19:52:31.064" v="481"/>
          <ac:picMkLst>
            <pc:docMk/>
            <pc:sldMk cId="2403503517" sldId="262"/>
            <ac:picMk id="4" creationId="{1BA10498-8591-C330-B6AB-0D8CFF193D18}"/>
          </ac:picMkLst>
        </pc:picChg>
      </pc:sldChg>
      <pc:sldChg chg="add">
        <pc:chgData name="Charles Satterfield" userId="dc2f3956-1473-46e2-b799-21bce21e5362" providerId="ADAL" clId="{350BBAA2-14F1-494C-B040-BB90159589E1}" dt="2023-04-12T19:55:15.976" v="547"/>
        <pc:sldMkLst>
          <pc:docMk/>
          <pc:sldMk cId="2059669330" sldId="1172"/>
        </pc:sldMkLst>
      </pc:sldChg>
      <pc:sldChg chg="add">
        <pc:chgData name="Charles Satterfield" userId="dc2f3956-1473-46e2-b799-21bce21e5362" providerId="ADAL" clId="{350BBAA2-14F1-494C-B040-BB90159589E1}" dt="2023-04-12T19:55:15.976" v="547"/>
        <pc:sldMkLst>
          <pc:docMk/>
          <pc:sldMk cId="476980025" sldId="1468"/>
        </pc:sldMkLst>
      </pc:sldChg>
      <pc:sldChg chg="add">
        <pc:chgData name="Charles Satterfield" userId="dc2f3956-1473-46e2-b799-21bce21e5362" providerId="ADAL" clId="{350BBAA2-14F1-494C-B040-BB90159589E1}" dt="2023-04-12T19:55:15.976" v="547"/>
        <pc:sldMkLst>
          <pc:docMk/>
          <pc:sldMk cId="2254282834" sldId="1469"/>
        </pc:sldMkLst>
      </pc:sldChg>
      <pc:sldChg chg="add">
        <pc:chgData name="Charles Satterfield" userId="dc2f3956-1473-46e2-b799-21bce21e5362" providerId="ADAL" clId="{350BBAA2-14F1-494C-B040-BB90159589E1}" dt="2023-04-12T19:53:01.501" v="487"/>
        <pc:sldMkLst>
          <pc:docMk/>
          <pc:sldMk cId="2914468851" sldId="2147138785"/>
        </pc:sldMkLst>
      </pc:sldChg>
      <pc:sldChg chg="addSp modSp new mod">
        <pc:chgData name="Charles Satterfield" userId="dc2f3956-1473-46e2-b799-21bce21e5362" providerId="ADAL" clId="{350BBAA2-14F1-494C-B040-BB90159589E1}" dt="2023-04-12T19:54:52.594" v="546" actId="1076"/>
        <pc:sldMkLst>
          <pc:docMk/>
          <pc:sldMk cId="2725974052" sldId="2147138786"/>
        </pc:sldMkLst>
        <pc:spChg chg="mod">
          <ac:chgData name="Charles Satterfield" userId="dc2f3956-1473-46e2-b799-21bce21e5362" providerId="ADAL" clId="{350BBAA2-14F1-494C-B040-BB90159589E1}" dt="2023-04-12T19:53:30.184" v="526" actId="20577"/>
          <ac:spMkLst>
            <pc:docMk/>
            <pc:sldMk cId="2725974052" sldId="2147138786"/>
            <ac:spMk id="2" creationId="{6F7D23AB-7035-9EA4-68DB-61BC2187F6E7}"/>
          </ac:spMkLst>
        </pc:spChg>
        <pc:spChg chg="mod">
          <ac:chgData name="Charles Satterfield" userId="dc2f3956-1473-46e2-b799-21bce21e5362" providerId="ADAL" clId="{350BBAA2-14F1-494C-B040-BB90159589E1}" dt="2023-04-12T19:54:43.218" v="543" actId="14100"/>
          <ac:spMkLst>
            <pc:docMk/>
            <pc:sldMk cId="2725974052" sldId="2147138786"/>
            <ac:spMk id="3" creationId="{1A34356E-8D81-F466-A11D-98B4BE4DB3F9}"/>
          </ac:spMkLst>
        </pc:spChg>
        <pc:picChg chg="add mod">
          <ac:chgData name="Charles Satterfield" userId="dc2f3956-1473-46e2-b799-21bce21e5362" providerId="ADAL" clId="{350BBAA2-14F1-494C-B040-BB90159589E1}" dt="2023-04-12T19:54:52.594" v="546" actId="1076"/>
          <ac:picMkLst>
            <pc:docMk/>
            <pc:sldMk cId="2725974052" sldId="2147138786"/>
            <ac:picMk id="4" creationId="{517794B9-8159-EA2C-6FB2-6066B95E261A}"/>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7F2E922-5878-5146-A320-4E18A0408057}" type="datetimeFigureOut">
              <a:rPr lang="en-US" smtClean="0"/>
              <a:t>4/12/2023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9716EB7-09A3-2C4A-8E8B-D62D7C193B07}" type="slidenum">
              <a:rPr lang="en-US" smtClean="0"/>
              <a:t>‹#›</a:t>
            </a:fld>
            <a:endParaRPr lang="en-US"/>
          </a:p>
        </p:txBody>
      </p:sp>
    </p:spTree>
    <p:extLst>
      <p:ext uri="{BB962C8B-B14F-4D97-AF65-F5344CB8AC3E}">
        <p14:creationId xmlns:p14="http://schemas.microsoft.com/office/powerpoint/2010/main" val="309478038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7CDF4B1-49F1-F64F-BA3E-148A2F8354D4}" type="datetimeFigureOut">
              <a:rPr lang="en-US" smtClean="0"/>
              <a:t>4/12/2023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96D5DD0-4E41-DF40-80DB-35D5269623E5}" type="slidenum">
              <a:rPr lang="en-US" smtClean="0"/>
              <a:t>‹#›</a:t>
            </a:fld>
            <a:endParaRPr lang="en-US"/>
          </a:p>
        </p:txBody>
      </p:sp>
    </p:spTree>
    <p:extLst>
      <p:ext uri="{BB962C8B-B14F-4D97-AF65-F5344CB8AC3E}">
        <p14:creationId xmlns:p14="http://schemas.microsoft.com/office/powerpoint/2010/main" val="161852742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385B19-7A82-614B-A05E-B51B1AF7416D}" type="slidenum">
              <a:rPr lang="en-US" smtClean="0"/>
              <a:pPr/>
              <a:t>1</a:t>
            </a:fld>
            <a:endParaRPr lang="en-US" dirty="0"/>
          </a:p>
        </p:txBody>
      </p:sp>
    </p:spTree>
    <p:extLst>
      <p:ext uri="{BB962C8B-B14F-4D97-AF65-F5344CB8AC3E}">
        <p14:creationId xmlns:p14="http://schemas.microsoft.com/office/powerpoint/2010/main" val="8919914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742950" marR="0" lvl="1" indent="-285750">
              <a:lnSpc>
                <a:spcPct val="107000"/>
              </a:lnSpc>
              <a:spcBef>
                <a:spcPts val="0"/>
              </a:spcBef>
              <a:spcAft>
                <a:spcPts val="0"/>
              </a:spcAft>
              <a:buFont typeface="Courier New" panose="02070309020205020404" pitchFamily="49" charset="0"/>
              <a:buChar char="o"/>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79A87FC5-DAC6-9B42-A5CA-F57FF350271A}" type="slidenum">
              <a:rPr lang="en-US" smtClean="0"/>
              <a:t>7</a:t>
            </a:fld>
            <a:endParaRPr lang="en-US"/>
          </a:p>
        </p:txBody>
      </p:sp>
    </p:spTree>
    <p:extLst>
      <p:ext uri="{BB962C8B-B14F-4D97-AF65-F5344CB8AC3E}">
        <p14:creationId xmlns:p14="http://schemas.microsoft.com/office/powerpoint/2010/main" val="5050909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742950" marR="0" lvl="1" indent="-285750">
              <a:lnSpc>
                <a:spcPct val="107000"/>
              </a:lnSpc>
              <a:spcBef>
                <a:spcPts val="0"/>
              </a:spcBef>
              <a:spcAft>
                <a:spcPts val="0"/>
              </a:spcAft>
              <a:buFont typeface="Courier New" panose="02070309020205020404" pitchFamily="49" charset="0"/>
              <a:buChar char="o"/>
            </a:pPr>
            <a:r>
              <a:rPr lang="en-US" sz="1800" dirty="0">
                <a:effectLst/>
                <a:latin typeface="Calibri" panose="020F0502020204030204" pitchFamily="34" charset="0"/>
                <a:ea typeface="Calibri" panose="020F0502020204030204" pitchFamily="34" charset="0"/>
                <a:cs typeface="Times New Roman" panose="02020603050405020304" pitchFamily="18" charset="0"/>
              </a:rPr>
              <a:t>Finally I want to provide an update on the federal programs focused on electric transportation starting with IIJA. We already covered NEVI, and the $2.5 billion discretionary grant program,  but those are just two of several major sources of funding for electric transportation</a:t>
            </a:r>
          </a:p>
          <a:p>
            <a:pPr marL="742950" marR="0" lvl="1" indent="-285750">
              <a:lnSpc>
                <a:spcPct val="107000"/>
              </a:lnSpc>
              <a:spcBef>
                <a:spcPts val="0"/>
              </a:spcBef>
              <a:spcAft>
                <a:spcPts val="0"/>
              </a:spcAft>
              <a:buFont typeface="Courier New" panose="02070309020205020404" pitchFamily="49" charset="0"/>
              <a:buChar char="o"/>
            </a:pPr>
            <a:r>
              <a:rPr lang="en-US" sz="1800" dirty="0">
                <a:effectLst/>
                <a:latin typeface="Calibri" panose="020F0502020204030204" pitchFamily="34" charset="0"/>
                <a:ea typeface="Calibri" panose="020F0502020204030204" pitchFamily="34" charset="0"/>
                <a:cs typeface="Times New Roman" panose="02020603050405020304" pitchFamily="18" charset="0"/>
              </a:rPr>
              <a:t>On the fleet side, we have the clean school bus program which provides $5 billion for clean and zero emission school buses. This has been an incredibly popular program, so much so that they had to double the initial round of funding from $500 million to nearly $1 billion due to the number of applications they received. This is will likely be relevant for many of the folks in this room, since I believe every state received at least some funding for school bus electrification and, depending on where you are, this could be one of the first fleet electrification projects you encounter. We at EEI have been coordinating with the EPA to provide points of contact at member companies for school districts to reach out to.</a:t>
            </a:r>
          </a:p>
          <a:p>
            <a:pPr marL="742950" marR="0" lvl="1" indent="-285750">
              <a:lnSpc>
                <a:spcPct val="107000"/>
              </a:lnSpc>
              <a:spcBef>
                <a:spcPts val="0"/>
              </a:spcBef>
              <a:spcAft>
                <a:spcPts val="0"/>
              </a:spcAft>
              <a:buFont typeface="Courier New" panose="02070309020205020404" pitchFamily="49" charset="0"/>
              <a:buChar char="o"/>
            </a:pPr>
            <a:r>
              <a:rPr lang="en-US" sz="1800" dirty="0">
                <a:effectLst/>
                <a:latin typeface="Calibri" panose="020F0502020204030204" pitchFamily="34" charset="0"/>
                <a:ea typeface="Calibri" panose="020F0502020204030204" pitchFamily="34" charset="0"/>
                <a:cs typeface="Times New Roman" panose="02020603050405020304" pitchFamily="18" charset="0"/>
              </a:rPr>
              <a:t>Next is the Low-No Program which provides $5.6 billion for clean and zero emission transit buses. In many parts of the country, these are the first fleets that are electrifying at scale and we at EEI are working with the American Public Transportation Association to put together some resources for electric companies and transit agencies to help with the electrification process.</a:t>
            </a:r>
          </a:p>
          <a:p>
            <a:pPr marL="742950" marR="0" lvl="1" indent="-285750">
              <a:lnSpc>
                <a:spcPct val="107000"/>
              </a:lnSpc>
              <a:spcBef>
                <a:spcPts val="0"/>
              </a:spcBef>
              <a:spcAft>
                <a:spcPts val="800"/>
              </a:spcAft>
              <a:buFont typeface="Courier New" panose="02070309020205020404" pitchFamily="49" charset="0"/>
              <a:buChar char="o"/>
            </a:pPr>
            <a:r>
              <a:rPr lang="en-US" sz="1800" dirty="0">
                <a:effectLst/>
                <a:latin typeface="Calibri" panose="020F0502020204030204" pitchFamily="34" charset="0"/>
                <a:ea typeface="Calibri" panose="020F0502020204030204" pitchFamily="34" charset="0"/>
                <a:cs typeface="Times New Roman" panose="02020603050405020304" pitchFamily="18" charset="0"/>
              </a:rPr>
              <a:t>Finally there is the Port Infrastructure Development Program which provides two and a quarter billion for port modernization. This isn’t strictly for electrification projects, but they are covered by this funding, though most of the funding has not been for that.</a:t>
            </a:r>
          </a:p>
        </p:txBody>
      </p:sp>
      <p:sp>
        <p:nvSpPr>
          <p:cNvPr id="4" name="Slide Number Placeholder 3"/>
          <p:cNvSpPr>
            <a:spLocks noGrp="1"/>
          </p:cNvSpPr>
          <p:nvPr>
            <p:ph type="sldNum" sz="quarter" idx="5"/>
          </p:nvPr>
        </p:nvSpPr>
        <p:spPr/>
        <p:txBody>
          <a:bodyPr/>
          <a:lstStyle/>
          <a:p>
            <a:fld id="{79A87FC5-DAC6-9B42-A5CA-F57FF350271A}" type="slidenum">
              <a:rPr lang="en-US" smtClean="0"/>
              <a:t>9</a:t>
            </a:fld>
            <a:endParaRPr lang="en-US"/>
          </a:p>
        </p:txBody>
      </p:sp>
    </p:spTree>
    <p:extLst>
      <p:ext uri="{BB962C8B-B14F-4D97-AF65-F5344CB8AC3E}">
        <p14:creationId xmlns:p14="http://schemas.microsoft.com/office/powerpoint/2010/main" val="19634206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742950" marR="0" lvl="1" indent="-285750">
              <a:lnSpc>
                <a:spcPct val="107000"/>
              </a:lnSpc>
              <a:spcBef>
                <a:spcPts val="0"/>
              </a:spcBef>
              <a:spcAft>
                <a:spcPts val="0"/>
              </a:spcAft>
              <a:buFont typeface="Courier New" panose="02070309020205020404" pitchFamily="49" charset="0"/>
              <a:buChar char="o"/>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IRA also included some funding for electric transportation including $1 billion for zero emission heavy-duty vehicles for government fleets; $3 billion for emissions reductions at ports which includes electrification projects, and finally $3 billion for electrification of the USPS fleet</a:t>
            </a:r>
          </a:p>
          <a:p>
            <a:pPr marL="742950" marR="0" lvl="1" indent="-285750">
              <a:lnSpc>
                <a:spcPct val="107000"/>
              </a:lnSpc>
              <a:spcBef>
                <a:spcPts val="0"/>
              </a:spcBef>
              <a:spcAft>
                <a:spcPts val="800"/>
              </a:spcAft>
              <a:buFont typeface="Courier New" panose="02070309020205020404" pitchFamily="49" charset="0"/>
              <a:buChar char="o"/>
            </a:pPr>
            <a:r>
              <a:rPr lang="en-US" sz="1800" dirty="0">
                <a:effectLst/>
                <a:latin typeface="Calibri" panose="020F0502020204030204" pitchFamily="34" charset="0"/>
                <a:ea typeface="Calibri" panose="020F0502020204030204" pitchFamily="34" charset="0"/>
                <a:cs typeface="Times New Roman" panose="02020603050405020304" pitchFamily="18" charset="0"/>
              </a:rPr>
              <a:t>There was also a slide which would appear to have not made it in here which covers the tax credit portions of the IRA, but those are 30D which is the $7,500 for passenger vehicles, 25E for $4,000 for pre-owned vehicles (big deal), the renewal of the 30C credit for infrastructure of up to $100,000 though with some new requirements on labor and eligibility is currently limited to certain census tracts; and 45W which is for commercial vehicles which is something you can take advantage of – that will be 30% of the incremental cost of an electric vehicle up to $7,500 for a light-duty vehicle and up to $40,000 for a medium- or heavy-duty vehicle. There’s also a 15% credit for plug-in hybrids. In theory, this 45W credit should be easier to take advantage of because it doesn’t carry the same restrictions as the normal 30D credit regarding sourcing of battery materials, but the issue of calculating the incremental cost of vehicles is a sticky one due which we are currently seeking further guidance on from. So stay tuned there to see how that could our members’ own fleet electrification efforts.</a:t>
            </a:r>
          </a:p>
        </p:txBody>
      </p:sp>
      <p:sp>
        <p:nvSpPr>
          <p:cNvPr id="4" name="Slide Number Placeholder 3"/>
          <p:cNvSpPr>
            <a:spLocks noGrp="1"/>
          </p:cNvSpPr>
          <p:nvPr>
            <p:ph type="sldNum" sz="quarter" idx="5"/>
          </p:nvPr>
        </p:nvSpPr>
        <p:spPr/>
        <p:txBody>
          <a:bodyPr/>
          <a:lstStyle/>
          <a:p>
            <a:fld id="{79A87FC5-DAC6-9B42-A5CA-F57FF350271A}" type="slidenum">
              <a:rPr lang="en-US" smtClean="0"/>
              <a:t>11</a:t>
            </a:fld>
            <a:endParaRPr lang="en-US"/>
          </a:p>
        </p:txBody>
      </p:sp>
    </p:spTree>
    <p:extLst>
      <p:ext uri="{BB962C8B-B14F-4D97-AF65-F5344CB8AC3E}">
        <p14:creationId xmlns:p14="http://schemas.microsoft.com/office/powerpoint/2010/main" val="108021767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5.jp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cxnSp>
        <p:nvCxnSpPr>
          <p:cNvPr id="11" name="Straight Connector 10"/>
          <p:cNvCxnSpPr/>
          <p:nvPr userDrawn="1"/>
        </p:nvCxnSpPr>
        <p:spPr>
          <a:xfrm>
            <a:off x="685800" y="3249801"/>
            <a:ext cx="7772400" cy="0"/>
          </a:xfrm>
          <a:prstGeom prst="line">
            <a:avLst/>
          </a:prstGeom>
          <a:ln w="28575" cmpd="sng">
            <a:solidFill>
              <a:srgbClr val="0E6EB0"/>
            </a:solidFill>
          </a:ln>
          <a:effectLst/>
        </p:spPr>
        <p:style>
          <a:lnRef idx="2">
            <a:schemeClr val="accent1"/>
          </a:lnRef>
          <a:fillRef idx="0">
            <a:schemeClr val="accent1"/>
          </a:fillRef>
          <a:effectRef idx="1">
            <a:schemeClr val="accent1"/>
          </a:effectRef>
          <a:fontRef idx="minor">
            <a:schemeClr val="tx1"/>
          </a:fontRef>
        </p:style>
      </p:cxnSp>
      <p:sp>
        <p:nvSpPr>
          <p:cNvPr id="5" name="Text Placeholder 4"/>
          <p:cNvSpPr>
            <a:spLocks noGrp="1"/>
          </p:cNvSpPr>
          <p:nvPr>
            <p:ph type="body" sz="quarter" idx="10" hasCustomPrompt="1"/>
          </p:nvPr>
        </p:nvSpPr>
        <p:spPr>
          <a:xfrm>
            <a:off x="685800" y="3424950"/>
            <a:ext cx="7772400" cy="1034653"/>
          </a:xfrm>
          <a:prstGeom prst="rect">
            <a:avLst/>
          </a:prstGeom>
        </p:spPr>
        <p:txBody>
          <a:bodyPr vert="horz"/>
          <a:lstStyle>
            <a:lvl1pPr marL="0" indent="0" algn="ctr">
              <a:lnSpc>
                <a:spcPct val="90000"/>
              </a:lnSpc>
              <a:buNone/>
              <a:defRPr sz="1400" b="0">
                <a:latin typeface="Arial"/>
                <a:cs typeface="Arial"/>
              </a:defRPr>
            </a:lvl1pPr>
          </a:lstStyle>
          <a:p>
            <a:pPr marL="0" indent="0" algn="ctr">
              <a:lnSpc>
                <a:spcPct val="90000"/>
              </a:lnSpc>
              <a:buNone/>
            </a:pPr>
            <a:r>
              <a:rPr lang="en-US" sz="1600" b="1" dirty="0">
                <a:latin typeface="Arial"/>
                <a:cs typeface="Arial"/>
              </a:rPr>
              <a:t>Event Information</a:t>
            </a:r>
            <a:endParaRPr lang="en-US" sz="1400" dirty="0">
              <a:latin typeface="Arial"/>
              <a:cs typeface="Arial"/>
            </a:endParaRPr>
          </a:p>
        </p:txBody>
      </p:sp>
      <p:sp>
        <p:nvSpPr>
          <p:cNvPr id="8" name="Text Placeholder 7"/>
          <p:cNvSpPr>
            <a:spLocks noGrp="1"/>
          </p:cNvSpPr>
          <p:nvPr>
            <p:ph type="body" sz="quarter" idx="11" hasCustomPrompt="1"/>
          </p:nvPr>
        </p:nvSpPr>
        <p:spPr>
          <a:xfrm>
            <a:off x="685800" y="1529107"/>
            <a:ext cx="7772400" cy="1530800"/>
          </a:xfrm>
          <a:prstGeom prst="rect">
            <a:avLst/>
          </a:prstGeom>
        </p:spPr>
        <p:txBody>
          <a:bodyPr vert="horz" lIns="0" tIns="0" rIns="0" bIns="0" anchor="b" anchorCtr="0">
            <a:normAutofit/>
          </a:bodyPr>
          <a:lstStyle>
            <a:lvl1pPr marL="0" indent="0" algn="ctr">
              <a:lnSpc>
                <a:spcPct val="100000"/>
              </a:lnSpc>
              <a:buNone/>
              <a:defRPr sz="3800" b="1" i="0" baseline="0">
                <a:latin typeface="Arial"/>
                <a:cs typeface="Arial"/>
              </a:defRPr>
            </a:lvl1pPr>
          </a:lstStyle>
          <a:p>
            <a:pPr lvl="0"/>
            <a:r>
              <a:rPr lang="en-US" dirty="0"/>
              <a:t>Title of Meeting </a:t>
            </a:r>
            <a:br>
              <a:rPr lang="en-US" dirty="0"/>
            </a:br>
            <a:r>
              <a:rPr lang="en-US" dirty="0"/>
              <a:t>or Conference</a:t>
            </a:r>
          </a:p>
        </p:txBody>
      </p:sp>
      <p:sp>
        <p:nvSpPr>
          <p:cNvPr id="13" name="Rectangle 12"/>
          <p:cNvSpPr/>
          <p:nvPr userDrawn="1"/>
        </p:nvSpPr>
        <p:spPr>
          <a:xfrm>
            <a:off x="0" y="4891792"/>
            <a:ext cx="9144000" cy="251708"/>
          </a:xfrm>
          <a:prstGeom prst="rect">
            <a:avLst/>
          </a:prstGeom>
          <a:solidFill>
            <a:srgbClr val="0E6EB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2A7AB9"/>
              </a:solidFill>
              <a:latin typeface="Arial"/>
            </a:endParaRP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60822" y="457704"/>
            <a:ext cx="1077010" cy="980797"/>
          </a:xfrm>
          <a:prstGeom prst="rect">
            <a:avLst/>
          </a:prstGeom>
        </p:spPr>
      </p:pic>
    </p:spTree>
    <p:extLst>
      <p:ext uri="{BB962C8B-B14F-4D97-AF65-F5344CB8AC3E}">
        <p14:creationId xmlns:p14="http://schemas.microsoft.com/office/powerpoint/2010/main" val="30799933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Holding Slide with Texture">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908637" y="579432"/>
            <a:ext cx="3177676" cy="2893804"/>
          </a:xfrm>
          <a:prstGeom prst="rect">
            <a:avLst/>
          </a:prstGeom>
        </p:spPr>
      </p:pic>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899598" y="3948286"/>
            <a:ext cx="3195754" cy="271855"/>
          </a:xfrm>
          <a:prstGeom prst="rect">
            <a:avLst/>
          </a:prstGeom>
        </p:spPr>
      </p:pic>
      <p:pic>
        <p:nvPicPr>
          <p:cNvPr id="13" name="Picture 12" descr="000042659732_illustration.jpg"/>
          <p:cNvPicPr>
            <a:picLocks noChangeAspect="1"/>
          </p:cNvPicPr>
          <p:nvPr userDrawn="1"/>
        </p:nvPicPr>
        <p:blipFill rotWithShape="1">
          <a:blip r:embed="rId4">
            <a:extLst>
              <a:ext uri="{28A0092B-C50C-407E-A947-70E740481C1C}">
                <a14:useLocalDpi xmlns:a14="http://schemas.microsoft.com/office/drawing/2010/main" val="0"/>
              </a:ext>
            </a:extLst>
          </a:blip>
          <a:srcRect l="57660" b="305"/>
          <a:stretch/>
        </p:blipFill>
        <p:spPr>
          <a:xfrm>
            <a:off x="-4919" y="0"/>
            <a:ext cx="2184400" cy="5143500"/>
          </a:xfrm>
          <a:prstGeom prst="rect">
            <a:avLst/>
          </a:prstGeom>
        </p:spPr>
      </p:pic>
      <p:pic>
        <p:nvPicPr>
          <p:cNvPr id="15" name="Picture 14" descr="000042659732_illustration.jpg"/>
          <p:cNvPicPr>
            <a:picLocks noChangeAspect="1"/>
          </p:cNvPicPr>
          <p:nvPr userDrawn="1"/>
        </p:nvPicPr>
        <p:blipFill rotWithShape="1">
          <a:blip r:embed="rId4">
            <a:extLst>
              <a:ext uri="{28A0092B-C50C-407E-A947-70E740481C1C}">
                <a14:useLocalDpi xmlns:a14="http://schemas.microsoft.com/office/drawing/2010/main" val="0"/>
              </a:ext>
            </a:extLst>
          </a:blip>
          <a:srcRect l="57660" b="305"/>
          <a:stretch/>
        </p:blipFill>
        <p:spPr>
          <a:xfrm rot="10800000">
            <a:off x="6966215" y="0"/>
            <a:ext cx="2184400" cy="5143500"/>
          </a:xfrm>
          <a:prstGeom prst="rect">
            <a:avLst/>
          </a:prstGeom>
        </p:spPr>
      </p:pic>
    </p:spTree>
    <p:extLst>
      <p:ext uri="{BB962C8B-B14F-4D97-AF65-F5344CB8AC3E}">
        <p14:creationId xmlns:p14="http://schemas.microsoft.com/office/powerpoint/2010/main" val="23124719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Holding Slide with Wi-Fi">
    <p:spTree>
      <p:nvGrpSpPr>
        <p:cNvPr id="1" name=""/>
        <p:cNvGrpSpPr/>
        <p:nvPr/>
      </p:nvGrpSpPr>
      <p:grpSpPr>
        <a:xfrm>
          <a:off x="0" y="0"/>
          <a:ext cx="0" cy="0"/>
          <a:chOff x="0" y="0"/>
          <a:chExt cx="0" cy="0"/>
        </a:xfrm>
      </p:grpSpPr>
      <p:sp>
        <p:nvSpPr>
          <p:cNvPr id="9" name="Text Placeholder 8"/>
          <p:cNvSpPr>
            <a:spLocks noGrp="1"/>
          </p:cNvSpPr>
          <p:nvPr>
            <p:ph type="body" sz="quarter" idx="10" hasCustomPrompt="1"/>
          </p:nvPr>
        </p:nvSpPr>
        <p:spPr>
          <a:xfrm>
            <a:off x="0" y="4092565"/>
            <a:ext cx="9144000" cy="585867"/>
          </a:xfrm>
          <a:prstGeom prst="rect">
            <a:avLst/>
          </a:prstGeom>
        </p:spPr>
        <p:txBody>
          <a:bodyPr vert="horz"/>
          <a:lstStyle>
            <a:lvl1pPr marL="0" indent="0" algn="ctr">
              <a:lnSpc>
                <a:spcPct val="80000"/>
              </a:lnSpc>
              <a:buNone/>
              <a:defRPr sz="2800">
                <a:solidFill>
                  <a:schemeClr val="tx1"/>
                </a:solidFill>
                <a:latin typeface="Arial"/>
                <a:cs typeface="Arial"/>
              </a:defRPr>
            </a:lvl1pPr>
          </a:lstStyle>
          <a:p>
            <a:r>
              <a:rPr lang="en-US" dirty="0"/>
              <a:t>Network: </a:t>
            </a:r>
            <a:r>
              <a:rPr lang="en-US" dirty="0">
                <a:solidFill>
                  <a:srgbClr val="137DB8"/>
                </a:solidFill>
              </a:rPr>
              <a:t>|</a:t>
            </a:r>
            <a:r>
              <a:rPr lang="en-US" dirty="0"/>
              <a:t> Password:</a:t>
            </a: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336875" y="3035948"/>
            <a:ext cx="2470251" cy="210138"/>
          </a:xfrm>
          <a:prstGeom prst="rect">
            <a:avLst/>
          </a:prstGeom>
        </p:spPr>
      </p:pic>
      <p:pic>
        <p:nvPicPr>
          <p:cNvPr id="10" name="Picture 9" descr="wifi42.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365540" y="3637052"/>
            <a:ext cx="412921" cy="324664"/>
          </a:xfrm>
          <a:prstGeom prst="rect">
            <a:avLst/>
          </a:prstGeom>
        </p:spPr>
      </p:pic>
      <p:sp>
        <p:nvSpPr>
          <p:cNvPr id="11" name="Rectangle 10"/>
          <p:cNvSpPr/>
          <p:nvPr userDrawn="1"/>
        </p:nvSpPr>
        <p:spPr>
          <a:xfrm>
            <a:off x="0" y="4891792"/>
            <a:ext cx="9144000" cy="251708"/>
          </a:xfrm>
          <a:prstGeom prst="rect">
            <a:avLst/>
          </a:prstGeom>
          <a:solidFill>
            <a:srgbClr val="0E6EB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2A7AB9"/>
              </a:solidFill>
              <a:latin typeface="Arial"/>
            </a:endParaRPr>
          </a:p>
        </p:txBody>
      </p:sp>
      <p:pic>
        <p:nvPicPr>
          <p:cNvPr id="13" name="Picture 12" descr="EEI_Logo.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336875" y="508314"/>
            <a:ext cx="2456277" cy="2236850"/>
          </a:xfrm>
          <a:prstGeom prst="rect">
            <a:avLst/>
          </a:prstGeom>
        </p:spPr>
      </p:pic>
    </p:spTree>
    <p:extLst>
      <p:ext uri="{BB962C8B-B14F-4D97-AF65-F5344CB8AC3E}">
        <p14:creationId xmlns:p14="http://schemas.microsoft.com/office/powerpoint/2010/main" val="18009706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App Graphic">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11553" y="321140"/>
            <a:ext cx="4846320" cy="4592796"/>
          </a:xfrm>
          <a:prstGeom prst="rect">
            <a:avLst/>
          </a:prstGeom>
        </p:spPr>
      </p:pic>
      <p:sp>
        <p:nvSpPr>
          <p:cNvPr id="7" name="Rectangle 6"/>
          <p:cNvSpPr/>
          <p:nvPr userDrawn="1"/>
        </p:nvSpPr>
        <p:spPr>
          <a:xfrm>
            <a:off x="0" y="4891792"/>
            <a:ext cx="9144000" cy="251708"/>
          </a:xfrm>
          <a:prstGeom prst="rect">
            <a:avLst/>
          </a:prstGeom>
          <a:solidFill>
            <a:srgbClr val="0E6EB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2A7AB9"/>
              </a:solidFill>
              <a:latin typeface="Arial"/>
            </a:endParaRPr>
          </a:p>
        </p:txBody>
      </p:sp>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60822" y="457704"/>
            <a:ext cx="1077009" cy="980797"/>
          </a:xfrm>
          <a:prstGeom prst="rect">
            <a:avLst/>
          </a:prstGeom>
        </p:spPr>
      </p:pic>
    </p:spTree>
    <p:extLst>
      <p:ext uri="{BB962C8B-B14F-4D97-AF65-F5344CB8AC3E}">
        <p14:creationId xmlns:p14="http://schemas.microsoft.com/office/powerpoint/2010/main" val="14419652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peaker/Bio">
    <p:spTree>
      <p:nvGrpSpPr>
        <p:cNvPr id="1" name=""/>
        <p:cNvGrpSpPr/>
        <p:nvPr/>
      </p:nvGrpSpPr>
      <p:grpSpPr>
        <a:xfrm>
          <a:off x="0" y="0"/>
          <a:ext cx="0" cy="0"/>
          <a:chOff x="0" y="0"/>
          <a:chExt cx="0" cy="0"/>
        </a:xfrm>
      </p:grpSpPr>
      <p:sp>
        <p:nvSpPr>
          <p:cNvPr id="10" name="Rectangle 9"/>
          <p:cNvSpPr/>
          <p:nvPr userDrawn="1"/>
        </p:nvSpPr>
        <p:spPr>
          <a:xfrm>
            <a:off x="0" y="2042160"/>
            <a:ext cx="9144000" cy="1960880"/>
          </a:xfrm>
          <a:prstGeom prst="rect">
            <a:avLst/>
          </a:prstGeom>
          <a:solidFill>
            <a:srgbClr val="0E6EB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2A7AB9"/>
              </a:solidFill>
              <a:latin typeface="Arial"/>
            </a:endParaRPr>
          </a:p>
        </p:txBody>
      </p:sp>
      <p:sp>
        <p:nvSpPr>
          <p:cNvPr id="7" name="Picture Placeholder 6"/>
          <p:cNvSpPr>
            <a:spLocks noGrp="1"/>
          </p:cNvSpPr>
          <p:nvPr>
            <p:ph type="pic" sz="quarter" idx="10" hasCustomPrompt="1"/>
          </p:nvPr>
        </p:nvSpPr>
        <p:spPr>
          <a:xfrm>
            <a:off x="685800" y="1565275"/>
            <a:ext cx="2087563" cy="2914650"/>
          </a:xfrm>
          <a:prstGeom prst="rect">
            <a:avLst/>
          </a:prstGeom>
          <a:solidFill>
            <a:schemeClr val="bg1"/>
          </a:solidFill>
          <a:ln w="28575" cmpd="sng">
            <a:solidFill>
              <a:srgbClr val="0E6EB0"/>
            </a:solidFill>
            <a:miter lim="800000"/>
          </a:ln>
        </p:spPr>
        <p:txBody>
          <a:bodyPr vert="horz" anchor="t"/>
          <a:lstStyle>
            <a:lvl1pPr marL="0" indent="0" algn="ctr">
              <a:buNone/>
              <a:defRPr/>
            </a:lvl1pPr>
          </a:lstStyle>
          <a:p>
            <a:r>
              <a:rPr lang="en-US" dirty="0"/>
              <a:t>Insert Photo</a:t>
            </a:r>
          </a:p>
        </p:txBody>
      </p:sp>
      <p:sp>
        <p:nvSpPr>
          <p:cNvPr id="13" name="Text Placeholder 12"/>
          <p:cNvSpPr>
            <a:spLocks noGrp="1"/>
          </p:cNvSpPr>
          <p:nvPr>
            <p:ph type="body" sz="quarter" idx="11" hasCustomPrompt="1"/>
          </p:nvPr>
        </p:nvSpPr>
        <p:spPr>
          <a:xfrm>
            <a:off x="2987675" y="2499360"/>
            <a:ext cx="5470525" cy="509270"/>
          </a:xfrm>
          <a:prstGeom prst="rect">
            <a:avLst/>
          </a:prstGeom>
        </p:spPr>
        <p:txBody>
          <a:bodyPr vert="horz"/>
          <a:lstStyle>
            <a:lvl1pPr marL="0" indent="0">
              <a:buNone/>
              <a:defRPr b="1">
                <a:solidFill>
                  <a:srgbClr val="FFFFFF"/>
                </a:solidFill>
                <a:latin typeface="Arial"/>
                <a:cs typeface="Arial"/>
              </a:defRPr>
            </a:lvl1pPr>
          </a:lstStyle>
          <a:p>
            <a:pPr lvl="0"/>
            <a:r>
              <a:rPr lang="en-US" dirty="0"/>
              <a:t>Name</a:t>
            </a:r>
          </a:p>
        </p:txBody>
      </p:sp>
      <p:sp>
        <p:nvSpPr>
          <p:cNvPr id="16" name="Text Placeholder 15"/>
          <p:cNvSpPr>
            <a:spLocks noGrp="1"/>
          </p:cNvSpPr>
          <p:nvPr>
            <p:ph type="body" sz="quarter" idx="12" hasCustomPrompt="1"/>
          </p:nvPr>
        </p:nvSpPr>
        <p:spPr>
          <a:xfrm>
            <a:off x="2987675" y="3008629"/>
            <a:ext cx="5470525" cy="537845"/>
          </a:xfrm>
          <a:prstGeom prst="rect">
            <a:avLst/>
          </a:prstGeom>
        </p:spPr>
        <p:txBody>
          <a:bodyPr vert="horz"/>
          <a:lstStyle>
            <a:lvl1pPr marL="0" indent="0">
              <a:buNone/>
              <a:defRPr sz="2400">
                <a:solidFill>
                  <a:srgbClr val="FFFFFF"/>
                </a:solidFill>
                <a:latin typeface="Arial"/>
                <a:cs typeface="Arial"/>
              </a:defRPr>
            </a:lvl1pPr>
          </a:lstStyle>
          <a:p>
            <a:pPr lvl="0"/>
            <a:r>
              <a:rPr lang="en-US" dirty="0"/>
              <a:t>Title</a:t>
            </a:r>
          </a:p>
        </p:txBody>
      </p:sp>
      <p:sp>
        <p:nvSpPr>
          <p:cNvPr id="9" name="Title 1"/>
          <p:cNvSpPr>
            <a:spLocks noGrp="1"/>
          </p:cNvSpPr>
          <p:nvPr>
            <p:ph type="title" hasCustomPrompt="1"/>
          </p:nvPr>
        </p:nvSpPr>
        <p:spPr>
          <a:xfrm>
            <a:off x="685800" y="0"/>
            <a:ext cx="7772400" cy="1049401"/>
          </a:xfrm>
          <a:prstGeom prst="rect">
            <a:avLst/>
          </a:prstGeom>
        </p:spPr>
        <p:txBody>
          <a:bodyPr lIns="0" tIns="0" rIns="0" bIns="0" anchor="ctr" anchorCtr="0">
            <a:normAutofit/>
          </a:bodyPr>
          <a:lstStyle>
            <a:lvl1pPr algn="ctr">
              <a:defRPr sz="3200" b="1" i="0">
                <a:latin typeface="Arial"/>
                <a:cs typeface="Arial"/>
              </a:defRPr>
            </a:lvl1pPr>
          </a:lstStyle>
          <a:p>
            <a:r>
              <a:rPr lang="en-US" dirty="0"/>
              <a:t>Title of Slide</a:t>
            </a:r>
          </a:p>
        </p:txBody>
      </p:sp>
      <p:cxnSp>
        <p:nvCxnSpPr>
          <p:cNvPr id="11" name="Straight Connector 10"/>
          <p:cNvCxnSpPr/>
          <p:nvPr userDrawn="1"/>
        </p:nvCxnSpPr>
        <p:spPr>
          <a:xfrm>
            <a:off x="685800" y="1049402"/>
            <a:ext cx="7772400" cy="0"/>
          </a:xfrm>
          <a:prstGeom prst="line">
            <a:avLst/>
          </a:prstGeom>
          <a:ln w="28575" cmpd="sng">
            <a:solidFill>
              <a:srgbClr val="0E6EB0"/>
            </a:solidFill>
          </a:ln>
          <a:effectLst/>
        </p:spPr>
        <p:style>
          <a:lnRef idx="2">
            <a:schemeClr val="accent1"/>
          </a:lnRef>
          <a:fillRef idx="0">
            <a:schemeClr val="accent1"/>
          </a:fillRef>
          <a:effectRef idx="1">
            <a:schemeClr val="accent1"/>
          </a:effectRef>
          <a:fontRef idx="minor">
            <a:schemeClr val="tx1"/>
          </a:fontRef>
        </p:style>
      </p:cxn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350733" y="4661129"/>
            <a:ext cx="549426" cy="250934"/>
          </a:xfrm>
          <a:prstGeom prst="rect">
            <a:avLst/>
          </a:prstGeom>
        </p:spPr>
      </p:pic>
    </p:spTree>
    <p:extLst>
      <p:ext uri="{BB962C8B-B14F-4D97-AF65-F5344CB8AC3E}">
        <p14:creationId xmlns:p14="http://schemas.microsoft.com/office/powerpoint/2010/main" val="26319953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One column">
    <p:spTree>
      <p:nvGrpSpPr>
        <p:cNvPr id="1" name=""/>
        <p:cNvGrpSpPr/>
        <p:nvPr/>
      </p:nvGrpSpPr>
      <p:grpSpPr>
        <a:xfrm>
          <a:off x="0" y="0"/>
          <a:ext cx="0" cy="0"/>
          <a:chOff x="0" y="0"/>
          <a:chExt cx="0" cy="0"/>
        </a:xfrm>
      </p:grpSpPr>
      <p:sp>
        <p:nvSpPr>
          <p:cNvPr id="9" name="Text Placeholder 3">
            <a:extLst>
              <a:ext uri="{FF2B5EF4-FFF2-40B4-BE49-F238E27FC236}">
                <a16:creationId xmlns:a16="http://schemas.microsoft.com/office/drawing/2014/main" id="{1704110C-7FA9-42B8-8B3B-DA58E665BDCC}"/>
              </a:ext>
            </a:extLst>
          </p:cNvPr>
          <p:cNvSpPr>
            <a:spLocks noGrp="1"/>
          </p:cNvSpPr>
          <p:nvPr>
            <p:ph type="body" sz="quarter" idx="16"/>
          </p:nvPr>
        </p:nvSpPr>
        <p:spPr>
          <a:xfrm>
            <a:off x="324001" y="1062501"/>
            <a:ext cx="5543400" cy="1538883"/>
          </a:xfrm>
        </p:spPr>
        <p:txBody>
          <a:bodyPr wrap="square">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 name="Title 2">
            <a:extLst>
              <a:ext uri="{FF2B5EF4-FFF2-40B4-BE49-F238E27FC236}">
                <a16:creationId xmlns:a16="http://schemas.microsoft.com/office/drawing/2014/main" id="{BBF5AF73-3EA7-4347-84EA-D70EBAC2F18F}"/>
              </a:ext>
            </a:extLst>
          </p:cNvPr>
          <p:cNvSpPr>
            <a:spLocks noGrp="1"/>
          </p:cNvSpPr>
          <p:nvPr>
            <p:ph type="title"/>
          </p:nvPr>
        </p:nvSpPr>
        <p:spPr>
          <a:xfrm>
            <a:off x="322780" y="267574"/>
            <a:ext cx="5544620" cy="430887"/>
          </a:xfrm>
        </p:spPr>
        <p:txBody>
          <a:bodyPr/>
          <a:lstStyle/>
          <a:p>
            <a:r>
              <a:rPr lang="en-US"/>
              <a:t>Click to edit Master title style</a:t>
            </a:r>
            <a:endParaRPr lang="en-GB"/>
          </a:p>
        </p:txBody>
      </p:sp>
    </p:spTree>
    <p:extLst>
      <p:ext uri="{BB962C8B-B14F-4D97-AF65-F5344CB8AC3E}">
        <p14:creationId xmlns:p14="http://schemas.microsoft.com/office/powerpoint/2010/main" val="2046863193"/>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with Logo">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85800" y="0"/>
            <a:ext cx="7772400" cy="1049401"/>
          </a:xfrm>
          <a:prstGeom prst="rect">
            <a:avLst/>
          </a:prstGeom>
        </p:spPr>
        <p:txBody>
          <a:bodyPr lIns="0" tIns="0" rIns="0" bIns="0" anchor="ctr" anchorCtr="0">
            <a:normAutofit/>
          </a:bodyPr>
          <a:lstStyle>
            <a:lvl1pPr algn="ctr">
              <a:defRPr sz="3200" b="1" i="0">
                <a:latin typeface="Arial"/>
                <a:cs typeface="Arial"/>
              </a:defRPr>
            </a:lvl1pPr>
          </a:lstStyle>
          <a:p>
            <a:r>
              <a:rPr lang="en-US" dirty="0"/>
              <a:t>Title of Slide</a:t>
            </a:r>
          </a:p>
        </p:txBody>
      </p:sp>
      <p:sp>
        <p:nvSpPr>
          <p:cNvPr id="3" name="Content Placeholder 2"/>
          <p:cNvSpPr>
            <a:spLocks noGrp="1"/>
          </p:cNvSpPr>
          <p:nvPr>
            <p:ph idx="1"/>
          </p:nvPr>
        </p:nvSpPr>
        <p:spPr>
          <a:xfrm>
            <a:off x="685800" y="1289230"/>
            <a:ext cx="7772400" cy="3394472"/>
          </a:xfrm>
          <a:prstGeom prst="rect">
            <a:avLst/>
          </a:prstGeom>
        </p:spPr>
        <p:txBody>
          <a:bodyPr lIns="0" tIns="0" rIns="0" bIns="0"/>
          <a:lstStyle>
            <a:lvl1pPr marL="342900" indent="-342900">
              <a:buClr>
                <a:srgbClr val="0E6EB0"/>
              </a:buClr>
              <a:buFont typeface="Wingdings" charset="2"/>
              <a:buChar char="§"/>
              <a:defRPr sz="2400">
                <a:latin typeface="Arial"/>
                <a:cs typeface="Arial"/>
              </a:defRPr>
            </a:lvl1pPr>
            <a:lvl2pPr marL="742950" indent="-285750">
              <a:buClr>
                <a:srgbClr val="0E6EB0"/>
              </a:buClr>
              <a:buFont typeface="Lucida Grande"/>
              <a:buChar char="-"/>
              <a:defRPr sz="2000">
                <a:latin typeface="Arial"/>
                <a:cs typeface="Arial"/>
              </a:defRPr>
            </a:lvl2pPr>
            <a:lvl3pPr marL="1143000" indent="-228600">
              <a:buClr>
                <a:srgbClr val="0E6EB0"/>
              </a:buClr>
              <a:buFont typeface="Arial"/>
              <a:buChar char="•"/>
              <a:defRPr sz="1800">
                <a:latin typeface="Arial"/>
                <a:cs typeface="Arial"/>
              </a:defRPr>
            </a:lvl3pPr>
            <a:lvl4pPr marL="1600200" indent="-228600">
              <a:buClr>
                <a:srgbClr val="0E6EB0"/>
              </a:buClr>
              <a:buFont typeface="Wingdings" charset="2"/>
              <a:buChar char="§"/>
              <a:defRPr sz="1600">
                <a:latin typeface="Arial"/>
                <a:cs typeface="Arial"/>
              </a:defRPr>
            </a:lvl4pPr>
            <a:lvl5pPr marL="2057400" indent="-228600">
              <a:buClr>
                <a:srgbClr val="0E6EB0"/>
              </a:buClr>
              <a:buFont typeface="Lucida Grande"/>
              <a:buChar char="-"/>
              <a:defRPr sz="1400">
                <a:latin typeface="Arial"/>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0" name="Straight Connector 9"/>
          <p:cNvCxnSpPr/>
          <p:nvPr userDrawn="1"/>
        </p:nvCxnSpPr>
        <p:spPr>
          <a:xfrm>
            <a:off x="685800" y="1049402"/>
            <a:ext cx="7772400" cy="0"/>
          </a:xfrm>
          <a:prstGeom prst="line">
            <a:avLst/>
          </a:prstGeom>
          <a:ln w="28575" cmpd="sng">
            <a:solidFill>
              <a:srgbClr val="0E6EB0"/>
            </a:solidFill>
          </a:ln>
          <a:effectLst/>
        </p:spPr>
        <p:style>
          <a:lnRef idx="2">
            <a:schemeClr val="accent1"/>
          </a:lnRef>
          <a:fillRef idx="0">
            <a:schemeClr val="accent1"/>
          </a:fillRef>
          <a:effectRef idx="1">
            <a:schemeClr val="accent1"/>
          </a:effectRef>
          <a:fontRef idx="minor">
            <a:schemeClr val="tx1"/>
          </a:fontRef>
        </p:style>
      </p:cxnSp>
      <p:sp>
        <p:nvSpPr>
          <p:cNvPr id="8" name="TextBox 7"/>
          <p:cNvSpPr txBox="1"/>
          <p:nvPr userDrawn="1"/>
        </p:nvSpPr>
        <p:spPr>
          <a:xfrm>
            <a:off x="8574098" y="4777524"/>
            <a:ext cx="468105" cy="246221"/>
          </a:xfrm>
          <a:prstGeom prst="rect">
            <a:avLst/>
          </a:prstGeom>
          <a:noFill/>
        </p:spPr>
        <p:txBody>
          <a:bodyPr wrap="square" rtlCol="0">
            <a:spAutoFit/>
          </a:bodyPr>
          <a:lstStyle/>
          <a:p>
            <a:pPr algn="ctr"/>
            <a:fld id="{0AF4F3C3-18D1-D240-888D-04B797952BB1}" type="slidenum">
              <a:rPr lang="en-US" sz="1000" smtClean="0">
                <a:latin typeface="Arial"/>
              </a:rPr>
              <a:pPr algn="ctr"/>
              <a:t>‹#›</a:t>
            </a:fld>
            <a:endParaRPr lang="en-US" sz="1000" dirty="0">
              <a:latin typeface="Arial"/>
            </a:endParaRPr>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06354" y="4804381"/>
            <a:ext cx="412896" cy="188579"/>
          </a:xfrm>
          <a:prstGeom prst="rect">
            <a:avLst/>
          </a:prstGeom>
        </p:spPr>
      </p:pic>
    </p:spTree>
    <p:extLst>
      <p:ext uri="{BB962C8B-B14F-4D97-AF65-F5344CB8AC3E}">
        <p14:creationId xmlns:p14="http://schemas.microsoft.com/office/powerpoint/2010/main" val="4969193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No Logo">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685800" y="0"/>
            <a:ext cx="7772400" cy="1049401"/>
          </a:xfrm>
          <a:prstGeom prst="rect">
            <a:avLst/>
          </a:prstGeom>
        </p:spPr>
        <p:txBody>
          <a:bodyPr lIns="0" tIns="0" rIns="0" bIns="0" anchor="ctr" anchorCtr="0">
            <a:normAutofit/>
          </a:bodyPr>
          <a:lstStyle>
            <a:lvl1pPr algn="ctr">
              <a:defRPr sz="3200" b="1" i="0">
                <a:latin typeface="Arial"/>
                <a:cs typeface="Arial"/>
              </a:defRPr>
            </a:lvl1pPr>
          </a:lstStyle>
          <a:p>
            <a:r>
              <a:rPr lang="en-US" dirty="0"/>
              <a:t>Title of Slide</a:t>
            </a:r>
          </a:p>
        </p:txBody>
      </p:sp>
      <p:cxnSp>
        <p:nvCxnSpPr>
          <p:cNvPr id="8" name="Straight Connector 7"/>
          <p:cNvCxnSpPr/>
          <p:nvPr userDrawn="1"/>
        </p:nvCxnSpPr>
        <p:spPr>
          <a:xfrm>
            <a:off x="685800" y="1049402"/>
            <a:ext cx="7772400" cy="0"/>
          </a:xfrm>
          <a:prstGeom prst="line">
            <a:avLst/>
          </a:prstGeom>
          <a:ln w="28575" cmpd="sng">
            <a:solidFill>
              <a:srgbClr val="0E6EB0"/>
            </a:solidFill>
          </a:ln>
          <a:effectLst/>
        </p:spPr>
        <p:style>
          <a:lnRef idx="2">
            <a:schemeClr val="accent1"/>
          </a:lnRef>
          <a:fillRef idx="0">
            <a:schemeClr val="accent1"/>
          </a:fillRef>
          <a:effectRef idx="1">
            <a:schemeClr val="accent1"/>
          </a:effectRef>
          <a:fontRef idx="minor">
            <a:schemeClr val="tx1"/>
          </a:fontRef>
        </p:style>
      </p:cxnSp>
      <p:sp>
        <p:nvSpPr>
          <p:cNvPr id="10" name="Content Placeholder 2"/>
          <p:cNvSpPr>
            <a:spLocks noGrp="1"/>
          </p:cNvSpPr>
          <p:nvPr>
            <p:ph idx="1"/>
          </p:nvPr>
        </p:nvSpPr>
        <p:spPr>
          <a:xfrm>
            <a:off x="685800" y="1289230"/>
            <a:ext cx="7772400" cy="3394472"/>
          </a:xfrm>
          <a:prstGeom prst="rect">
            <a:avLst/>
          </a:prstGeom>
        </p:spPr>
        <p:txBody>
          <a:bodyPr lIns="0" tIns="0" rIns="0" bIns="0"/>
          <a:lstStyle>
            <a:lvl1pPr marL="342900" indent="-342900">
              <a:buClr>
                <a:srgbClr val="0E6EB0"/>
              </a:buClr>
              <a:buFont typeface="Wingdings" charset="2"/>
              <a:buChar char="§"/>
              <a:defRPr sz="2400">
                <a:latin typeface="Arial"/>
                <a:cs typeface="Arial"/>
              </a:defRPr>
            </a:lvl1pPr>
            <a:lvl2pPr marL="742950" indent="-285750">
              <a:buClr>
                <a:srgbClr val="0E6EB0"/>
              </a:buClr>
              <a:buFont typeface="Lucida Grande"/>
              <a:buChar char="-"/>
              <a:defRPr sz="2000">
                <a:latin typeface="Arial"/>
                <a:cs typeface="Arial"/>
              </a:defRPr>
            </a:lvl2pPr>
            <a:lvl3pPr marL="1143000" indent="-228600">
              <a:buClr>
                <a:srgbClr val="0E6EB0"/>
              </a:buClr>
              <a:buFont typeface="Arial"/>
              <a:buChar char="•"/>
              <a:defRPr sz="1800">
                <a:latin typeface="Arial"/>
                <a:cs typeface="Arial"/>
              </a:defRPr>
            </a:lvl3pPr>
            <a:lvl4pPr marL="1600200" indent="-228600">
              <a:buClr>
                <a:srgbClr val="0E6EB0"/>
              </a:buClr>
              <a:buFont typeface="Wingdings" charset="2"/>
              <a:buChar char="§"/>
              <a:defRPr sz="1600">
                <a:latin typeface="Arial"/>
                <a:cs typeface="Arial"/>
              </a:defRPr>
            </a:lvl4pPr>
            <a:lvl5pPr marL="2057400" indent="-228600">
              <a:buClr>
                <a:srgbClr val="0E6EB0"/>
              </a:buClr>
              <a:buFont typeface="Lucida Grande"/>
              <a:buChar char="-"/>
              <a:defRPr sz="1400">
                <a:latin typeface="Arial"/>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Box 5"/>
          <p:cNvSpPr txBox="1"/>
          <p:nvPr userDrawn="1"/>
        </p:nvSpPr>
        <p:spPr>
          <a:xfrm>
            <a:off x="8574098" y="4777524"/>
            <a:ext cx="468105" cy="246221"/>
          </a:xfrm>
          <a:prstGeom prst="rect">
            <a:avLst/>
          </a:prstGeom>
          <a:noFill/>
        </p:spPr>
        <p:txBody>
          <a:bodyPr wrap="square" rtlCol="0">
            <a:spAutoFit/>
          </a:bodyPr>
          <a:lstStyle/>
          <a:p>
            <a:pPr algn="ctr"/>
            <a:fld id="{0AF4F3C3-18D1-D240-888D-04B797952BB1}" type="slidenum">
              <a:rPr lang="en-US" sz="1000" smtClean="0">
                <a:latin typeface="Arial"/>
              </a:rPr>
              <a:pPr algn="ctr"/>
              <a:t>‹#›</a:t>
            </a:fld>
            <a:endParaRPr lang="en-US" sz="1000" dirty="0">
              <a:latin typeface="Arial"/>
            </a:endParaRPr>
          </a:p>
        </p:txBody>
      </p:sp>
    </p:spTree>
    <p:extLst>
      <p:ext uri="{BB962C8B-B14F-4D97-AF65-F5344CB8AC3E}">
        <p14:creationId xmlns:p14="http://schemas.microsoft.com/office/powerpoint/2010/main" val="41311547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with Graphic">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685800" y="0"/>
            <a:ext cx="7772400" cy="1049401"/>
          </a:xfrm>
          <a:prstGeom prst="rect">
            <a:avLst/>
          </a:prstGeom>
        </p:spPr>
        <p:txBody>
          <a:bodyPr lIns="0" tIns="0" rIns="0" bIns="0" anchor="ctr" anchorCtr="0">
            <a:normAutofit/>
          </a:bodyPr>
          <a:lstStyle>
            <a:lvl1pPr algn="ctr">
              <a:defRPr sz="3200" b="1" i="0">
                <a:latin typeface="Arial"/>
                <a:cs typeface="Arial"/>
              </a:defRPr>
            </a:lvl1pPr>
          </a:lstStyle>
          <a:p>
            <a:r>
              <a:rPr lang="en-US" dirty="0"/>
              <a:t>Title of Slide</a:t>
            </a:r>
          </a:p>
        </p:txBody>
      </p:sp>
      <p:sp>
        <p:nvSpPr>
          <p:cNvPr id="5" name="Picture Placeholder 7"/>
          <p:cNvSpPr>
            <a:spLocks noGrp="1"/>
          </p:cNvSpPr>
          <p:nvPr>
            <p:ph type="pic" sz="quarter" idx="10"/>
          </p:nvPr>
        </p:nvSpPr>
        <p:spPr>
          <a:xfrm>
            <a:off x="685800" y="1291338"/>
            <a:ext cx="7772400" cy="2909470"/>
          </a:xfrm>
          <a:prstGeom prst="rect">
            <a:avLst/>
          </a:prstGeom>
        </p:spPr>
        <p:txBody>
          <a:bodyPr vert="horz"/>
          <a:lstStyle>
            <a:lvl1pPr marL="0" indent="0">
              <a:buNone/>
              <a:defRPr>
                <a:latin typeface="Arial"/>
              </a:defRPr>
            </a:lvl1pPr>
          </a:lstStyle>
          <a:p>
            <a:endParaRPr lang="en-US" dirty="0"/>
          </a:p>
        </p:txBody>
      </p:sp>
      <p:sp>
        <p:nvSpPr>
          <p:cNvPr id="7" name="Text Placeholder 6"/>
          <p:cNvSpPr>
            <a:spLocks noGrp="1"/>
          </p:cNvSpPr>
          <p:nvPr>
            <p:ph type="body" sz="quarter" idx="11" hasCustomPrompt="1"/>
          </p:nvPr>
        </p:nvSpPr>
        <p:spPr>
          <a:xfrm>
            <a:off x="685800" y="4364832"/>
            <a:ext cx="7772400" cy="320279"/>
          </a:xfrm>
          <a:prstGeom prst="rect">
            <a:avLst/>
          </a:prstGeom>
        </p:spPr>
        <p:txBody>
          <a:bodyPr vert="horz" anchor="ctr"/>
          <a:lstStyle>
            <a:lvl1pPr marL="0" indent="0">
              <a:buNone/>
              <a:defRPr sz="800">
                <a:latin typeface="Arial"/>
                <a:cs typeface="Arial"/>
              </a:defRPr>
            </a:lvl1pPr>
          </a:lstStyle>
          <a:p>
            <a:pPr lvl="0"/>
            <a:r>
              <a:rPr lang="en-US" dirty="0"/>
              <a:t>Source Text</a:t>
            </a:r>
          </a:p>
        </p:txBody>
      </p:sp>
      <p:cxnSp>
        <p:nvCxnSpPr>
          <p:cNvPr id="9" name="Straight Connector 8"/>
          <p:cNvCxnSpPr/>
          <p:nvPr userDrawn="1"/>
        </p:nvCxnSpPr>
        <p:spPr>
          <a:xfrm>
            <a:off x="685800" y="1049402"/>
            <a:ext cx="7772400" cy="0"/>
          </a:xfrm>
          <a:prstGeom prst="line">
            <a:avLst/>
          </a:prstGeom>
          <a:ln w="28575" cmpd="sng">
            <a:solidFill>
              <a:srgbClr val="0E6EB0"/>
            </a:solidFill>
          </a:ln>
          <a:effectLst/>
        </p:spPr>
        <p:style>
          <a:lnRef idx="2">
            <a:schemeClr val="accent1"/>
          </a:lnRef>
          <a:fillRef idx="0">
            <a:schemeClr val="accent1"/>
          </a:fillRef>
          <a:effectRef idx="1">
            <a:schemeClr val="accent1"/>
          </a:effectRef>
          <a:fontRef idx="minor">
            <a:schemeClr val="tx1"/>
          </a:fontRef>
        </p:style>
      </p:cxnSp>
      <p:sp>
        <p:nvSpPr>
          <p:cNvPr id="12" name="TextBox 11"/>
          <p:cNvSpPr txBox="1"/>
          <p:nvPr userDrawn="1"/>
        </p:nvSpPr>
        <p:spPr>
          <a:xfrm>
            <a:off x="8574098" y="4777524"/>
            <a:ext cx="468105" cy="246221"/>
          </a:xfrm>
          <a:prstGeom prst="rect">
            <a:avLst/>
          </a:prstGeom>
          <a:noFill/>
        </p:spPr>
        <p:txBody>
          <a:bodyPr wrap="square" rtlCol="0">
            <a:spAutoFit/>
          </a:bodyPr>
          <a:lstStyle/>
          <a:p>
            <a:pPr algn="ctr"/>
            <a:fld id="{0AF4F3C3-18D1-D240-888D-04B797952BB1}" type="slidenum">
              <a:rPr lang="en-US" sz="1000" smtClean="0">
                <a:latin typeface="Arial"/>
              </a:rPr>
              <a:pPr algn="ctr"/>
              <a:t>‹#›</a:t>
            </a:fld>
            <a:endParaRPr lang="en-US" sz="1000" dirty="0">
              <a:latin typeface="Arial"/>
            </a:endParaRPr>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06354" y="4804381"/>
            <a:ext cx="412896" cy="188579"/>
          </a:xfrm>
          <a:prstGeom prst="rect">
            <a:avLst/>
          </a:prstGeom>
        </p:spPr>
      </p:pic>
    </p:spTree>
    <p:extLst>
      <p:ext uri="{BB962C8B-B14F-4D97-AF65-F5344CB8AC3E}">
        <p14:creationId xmlns:p14="http://schemas.microsoft.com/office/powerpoint/2010/main" val="30701254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Slide 1">
    <p:bg>
      <p:bgPr>
        <a:solidFill>
          <a:srgbClr val="0E6EB0"/>
        </a:solidFill>
        <a:effectLst/>
      </p:bgPr>
    </p:bg>
    <p:spTree>
      <p:nvGrpSpPr>
        <p:cNvPr id="1" name=""/>
        <p:cNvGrpSpPr/>
        <p:nvPr/>
      </p:nvGrpSpPr>
      <p:grpSpPr>
        <a:xfrm>
          <a:off x="0" y="0"/>
          <a:ext cx="0" cy="0"/>
          <a:chOff x="0" y="0"/>
          <a:chExt cx="0" cy="0"/>
        </a:xfrm>
      </p:grpSpPr>
      <p:sp>
        <p:nvSpPr>
          <p:cNvPr id="7" name="Rectangle 6"/>
          <p:cNvSpPr/>
          <p:nvPr userDrawn="1"/>
        </p:nvSpPr>
        <p:spPr>
          <a:xfrm>
            <a:off x="0" y="4891792"/>
            <a:ext cx="9144000" cy="251708"/>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2A7AB9"/>
              </a:solidFill>
              <a:latin typeface="Arial"/>
            </a:endParaRPr>
          </a:p>
        </p:txBody>
      </p:sp>
      <p:sp>
        <p:nvSpPr>
          <p:cNvPr id="8" name="Text Placeholder 4"/>
          <p:cNvSpPr>
            <a:spLocks noGrp="1"/>
          </p:cNvSpPr>
          <p:nvPr>
            <p:ph type="body" sz="quarter" idx="10" hasCustomPrompt="1"/>
          </p:nvPr>
        </p:nvSpPr>
        <p:spPr>
          <a:xfrm>
            <a:off x="685800" y="3041120"/>
            <a:ext cx="7772400" cy="1034653"/>
          </a:xfrm>
          <a:prstGeom prst="rect">
            <a:avLst/>
          </a:prstGeom>
        </p:spPr>
        <p:txBody>
          <a:bodyPr vert="horz"/>
          <a:lstStyle>
            <a:lvl1pPr marL="0" indent="0" algn="ctr">
              <a:lnSpc>
                <a:spcPct val="90000"/>
              </a:lnSpc>
              <a:buNone/>
              <a:defRPr sz="1600" b="0">
                <a:solidFill>
                  <a:schemeClr val="bg1"/>
                </a:solidFill>
                <a:latin typeface="Arial"/>
                <a:cs typeface="Arial"/>
              </a:defRPr>
            </a:lvl1pPr>
          </a:lstStyle>
          <a:p>
            <a:pPr marL="0" indent="0" algn="ctr">
              <a:lnSpc>
                <a:spcPct val="90000"/>
              </a:lnSpc>
              <a:buNone/>
            </a:pPr>
            <a:r>
              <a:rPr lang="en-US" sz="1600" b="1" dirty="0">
                <a:latin typeface="Arial"/>
                <a:cs typeface="Arial"/>
              </a:rPr>
              <a:t>Event Information</a:t>
            </a:r>
            <a:endParaRPr lang="en-US" sz="1400" dirty="0">
              <a:latin typeface="Arial"/>
              <a:cs typeface="Arial"/>
            </a:endParaRPr>
          </a:p>
        </p:txBody>
      </p:sp>
      <p:sp>
        <p:nvSpPr>
          <p:cNvPr id="10" name="Text Placeholder 7"/>
          <p:cNvSpPr>
            <a:spLocks noGrp="1"/>
          </p:cNvSpPr>
          <p:nvPr>
            <p:ph type="body" sz="quarter" idx="11" hasCustomPrompt="1"/>
          </p:nvPr>
        </p:nvSpPr>
        <p:spPr>
          <a:xfrm>
            <a:off x="685800" y="1145278"/>
            <a:ext cx="7772400" cy="1530800"/>
          </a:xfrm>
          <a:prstGeom prst="rect">
            <a:avLst/>
          </a:prstGeom>
        </p:spPr>
        <p:txBody>
          <a:bodyPr vert="horz" lIns="0" tIns="0" rIns="0" bIns="0" anchor="b" anchorCtr="0">
            <a:normAutofit/>
          </a:bodyPr>
          <a:lstStyle>
            <a:lvl1pPr marL="0" indent="0" algn="ctr">
              <a:lnSpc>
                <a:spcPct val="100000"/>
              </a:lnSpc>
              <a:buNone/>
              <a:defRPr sz="4200" b="1" i="0" baseline="0">
                <a:solidFill>
                  <a:schemeClr val="bg1"/>
                </a:solidFill>
                <a:latin typeface="Arial"/>
                <a:cs typeface="Arial"/>
              </a:defRPr>
            </a:lvl1pPr>
          </a:lstStyle>
          <a:p>
            <a:pPr lvl="0"/>
            <a:r>
              <a:rPr lang="en-US" dirty="0"/>
              <a:t>Section Slide Title </a:t>
            </a:r>
            <a:br>
              <a:rPr lang="en-US" dirty="0"/>
            </a:br>
            <a:r>
              <a:rPr lang="en-US" dirty="0"/>
              <a:t>on Two Lines</a:t>
            </a:r>
          </a:p>
        </p:txBody>
      </p:sp>
      <p:cxnSp>
        <p:nvCxnSpPr>
          <p:cNvPr id="12" name="Straight Connector 11"/>
          <p:cNvCxnSpPr/>
          <p:nvPr userDrawn="1"/>
        </p:nvCxnSpPr>
        <p:spPr>
          <a:xfrm>
            <a:off x="685800" y="2887295"/>
            <a:ext cx="7772400" cy="0"/>
          </a:xfrm>
          <a:prstGeom prst="line">
            <a:avLst/>
          </a:prstGeom>
          <a:ln w="28575" cmpd="sng">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465330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Slide 2">
    <p:spTree>
      <p:nvGrpSpPr>
        <p:cNvPr id="1" name=""/>
        <p:cNvGrpSpPr/>
        <p:nvPr/>
      </p:nvGrpSpPr>
      <p:grpSpPr>
        <a:xfrm>
          <a:off x="0" y="0"/>
          <a:ext cx="0" cy="0"/>
          <a:chOff x="0" y="0"/>
          <a:chExt cx="0" cy="0"/>
        </a:xfrm>
      </p:grpSpPr>
      <p:sp>
        <p:nvSpPr>
          <p:cNvPr id="7" name="Text Placeholder 4"/>
          <p:cNvSpPr>
            <a:spLocks noGrp="1"/>
          </p:cNvSpPr>
          <p:nvPr>
            <p:ph type="body" sz="quarter" idx="10" hasCustomPrompt="1"/>
          </p:nvPr>
        </p:nvSpPr>
        <p:spPr>
          <a:xfrm>
            <a:off x="685800" y="3041120"/>
            <a:ext cx="7772400" cy="1034653"/>
          </a:xfrm>
          <a:prstGeom prst="rect">
            <a:avLst/>
          </a:prstGeom>
        </p:spPr>
        <p:txBody>
          <a:bodyPr vert="horz"/>
          <a:lstStyle>
            <a:lvl1pPr marL="0" indent="0" algn="ctr">
              <a:lnSpc>
                <a:spcPct val="90000"/>
              </a:lnSpc>
              <a:buNone/>
              <a:defRPr sz="1600" b="0">
                <a:latin typeface="Arial"/>
                <a:cs typeface="Arial"/>
              </a:defRPr>
            </a:lvl1pPr>
          </a:lstStyle>
          <a:p>
            <a:pPr marL="0" indent="0" algn="ctr">
              <a:lnSpc>
                <a:spcPct val="90000"/>
              </a:lnSpc>
              <a:buNone/>
            </a:pPr>
            <a:r>
              <a:rPr lang="en-US" sz="1600" b="1" dirty="0">
                <a:latin typeface="Arial"/>
                <a:cs typeface="Arial"/>
              </a:rPr>
              <a:t>Event Information</a:t>
            </a:r>
            <a:endParaRPr lang="en-US" sz="1400" dirty="0">
              <a:latin typeface="Arial"/>
              <a:cs typeface="Arial"/>
            </a:endParaRPr>
          </a:p>
        </p:txBody>
      </p:sp>
      <p:sp>
        <p:nvSpPr>
          <p:cNvPr id="8" name="Text Placeholder 7"/>
          <p:cNvSpPr>
            <a:spLocks noGrp="1"/>
          </p:cNvSpPr>
          <p:nvPr>
            <p:ph type="body" sz="quarter" idx="11" hasCustomPrompt="1"/>
          </p:nvPr>
        </p:nvSpPr>
        <p:spPr>
          <a:xfrm>
            <a:off x="685800" y="1145278"/>
            <a:ext cx="7772400" cy="1530800"/>
          </a:xfrm>
          <a:prstGeom prst="rect">
            <a:avLst/>
          </a:prstGeom>
        </p:spPr>
        <p:txBody>
          <a:bodyPr vert="horz" lIns="0" tIns="0" rIns="0" bIns="0" anchor="b" anchorCtr="0">
            <a:normAutofit/>
          </a:bodyPr>
          <a:lstStyle>
            <a:lvl1pPr marL="0" indent="0" algn="ctr">
              <a:lnSpc>
                <a:spcPct val="100000"/>
              </a:lnSpc>
              <a:buNone/>
              <a:defRPr sz="4200" b="1" i="0" baseline="0">
                <a:latin typeface="Arial"/>
                <a:cs typeface="Arial"/>
              </a:defRPr>
            </a:lvl1pPr>
          </a:lstStyle>
          <a:p>
            <a:pPr lvl="0"/>
            <a:r>
              <a:rPr lang="en-US" dirty="0"/>
              <a:t>Section Slide Title </a:t>
            </a:r>
            <a:br>
              <a:rPr lang="en-US" dirty="0"/>
            </a:br>
            <a:r>
              <a:rPr lang="en-US" dirty="0"/>
              <a:t>on Two Lines</a:t>
            </a:r>
          </a:p>
        </p:txBody>
      </p:sp>
      <p:sp>
        <p:nvSpPr>
          <p:cNvPr id="4" name="Rectangle 3"/>
          <p:cNvSpPr/>
          <p:nvPr userDrawn="1"/>
        </p:nvSpPr>
        <p:spPr>
          <a:xfrm>
            <a:off x="0" y="4891792"/>
            <a:ext cx="9144000" cy="251708"/>
          </a:xfrm>
          <a:prstGeom prst="rect">
            <a:avLst/>
          </a:prstGeom>
          <a:solidFill>
            <a:srgbClr val="0E6EB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2A7AB9"/>
              </a:solidFill>
              <a:latin typeface="Arial"/>
            </a:endParaRPr>
          </a:p>
        </p:txBody>
      </p:sp>
      <p:cxnSp>
        <p:nvCxnSpPr>
          <p:cNvPr id="5" name="Straight Connector 4"/>
          <p:cNvCxnSpPr/>
          <p:nvPr userDrawn="1"/>
        </p:nvCxnSpPr>
        <p:spPr>
          <a:xfrm>
            <a:off x="685800" y="2887295"/>
            <a:ext cx="7772400" cy="0"/>
          </a:xfrm>
          <a:prstGeom prst="line">
            <a:avLst/>
          </a:prstGeom>
          <a:ln w="28575" cmpd="sng">
            <a:solidFill>
              <a:srgbClr val="0E6EB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037658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TextBox 2"/>
          <p:cNvSpPr txBox="1"/>
          <p:nvPr userDrawn="1"/>
        </p:nvSpPr>
        <p:spPr>
          <a:xfrm>
            <a:off x="8574098" y="4777524"/>
            <a:ext cx="468105" cy="246221"/>
          </a:xfrm>
          <a:prstGeom prst="rect">
            <a:avLst/>
          </a:prstGeom>
          <a:noFill/>
        </p:spPr>
        <p:txBody>
          <a:bodyPr wrap="square" rtlCol="0">
            <a:spAutoFit/>
          </a:bodyPr>
          <a:lstStyle/>
          <a:p>
            <a:pPr algn="ctr"/>
            <a:fld id="{0AF4F3C3-18D1-D240-888D-04B797952BB1}" type="slidenum">
              <a:rPr lang="en-US" sz="1000" smtClean="0">
                <a:latin typeface="Arial"/>
              </a:rPr>
              <a:pPr algn="ctr"/>
              <a:t>‹#›</a:t>
            </a:fld>
            <a:endParaRPr lang="en-US" sz="1000" dirty="0">
              <a:latin typeface="Arial"/>
            </a:endParaRPr>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06354" y="4804381"/>
            <a:ext cx="412896" cy="188579"/>
          </a:xfrm>
          <a:prstGeom prst="rect">
            <a:avLst/>
          </a:prstGeom>
        </p:spPr>
      </p:pic>
    </p:spTree>
    <p:extLst>
      <p:ext uri="{BB962C8B-B14F-4D97-AF65-F5344CB8AC3E}">
        <p14:creationId xmlns:p14="http://schemas.microsoft.com/office/powerpoint/2010/main" val="2968871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EEI Description Slide">
    <p:spTree>
      <p:nvGrpSpPr>
        <p:cNvPr id="1" name=""/>
        <p:cNvGrpSpPr/>
        <p:nvPr/>
      </p:nvGrpSpPr>
      <p:grpSpPr>
        <a:xfrm>
          <a:off x="0" y="0"/>
          <a:ext cx="0" cy="0"/>
          <a:chOff x="0" y="0"/>
          <a:chExt cx="0" cy="0"/>
        </a:xfrm>
      </p:grpSpPr>
      <p:sp>
        <p:nvSpPr>
          <p:cNvPr id="5" name="Rectangle 4"/>
          <p:cNvSpPr/>
          <p:nvPr userDrawn="1"/>
        </p:nvSpPr>
        <p:spPr>
          <a:xfrm>
            <a:off x="0" y="4891792"/>
            <a:ext cx="9144000" cy="251708"/>
          </a:xfrm>
          <a:prstGeom prst="rect">
            <a:avLst/>
          </a:prstGeom>
          <a:solidFill>
            <a:srgbClr val="0E6EB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2A7AB9"/>
              </a:solidFill>
              <a:latin typeface="Arial"/>
            </a:endParaRPr>
          </a:p>
        </p:txBody>
      </p:sp>
      <p:sp>
        <p:nvSpPr>
          <p:cNvPr id="7" name="TextBox 6"/>
          <p:cNvSpPr txBox="1"/>
          <p:nvPr userDrawn="1"/>
        </p:nvSpPr>
        <p:spPr>
          <a:xfrm>
            <a:off x="461854" y="516086"/>
            <a:ext cx="4877281" cy="3046987"/>
          </a:xfrm>
          <a:prstGeom prst="rect">
            <a:avLst/>
          </a:prstGeom>
          <a:noFill/>
        </p:spPr>
        <p:txBody>
          <a:bodyPr wrap="square" rtlCol="0">
            <a:spAutoFit/>
          </a:bodyPr>
          <a:lstStyle/>
          <a:p>
            <a:pPr algn="l"/>
            <a:r>
              <a:rPr lang="en-US" sz="1200" kern="1200" spc="-20" dirty="0">
                <a:solidFill>
                  <a:schemeClr val="tx1"/>
                </a:solidFill>
                <a:latin typeface="Arial"/>
                <a:ea typeface="+mn-ea"/>
                <a:cs typeface="Arial"/>
              </a:rPr>
              <a:t>The </a:t>
            </a:r>
            <a:r>
              <a:rPr lang="en-US" sz="1200" b="1" kern="1200" spc="-20" dirty="0">
                <a:solidFill>
                  <a:schemeClr val="tx1"/>
                </a:solidFill>
                <a:latin typeface="Arial"/>
                <a:ea typeface="+mn-ea"/>
                <a:cs typeface="Arial"/>
              </a:rPr>
              <a:t>Edison Electric Institute</a:t>
            </a:r>
            <a:r>
              <a:rPr lang="en-US" sz="1200" b="0" kern="1200" spc="-20" dirty="0">
                <a:solidFill>
                  <a:schemeClr val="tx1"/>
                </a:solidFill>
                <a:latin typeface="Arial"/>
                <a:ea typeface="+mn-ea"/>
                <a:cs typeface="Arial"/>
              </a:rPr>
              <a:t> (EEI) is the association that represents </a:t>
            </a:r>
            <a:r>
              <a:rPr lang="en-US" sz="1200" b="0" kern="1200" dirty="0">
                <a:solidFill>
                  <a:schemeClr val="tx1"/>
                </a:solidFill>
                <a:latin typeface="Arial"/>
                <a:ea typeface="+mn-ea"/>
                <a:cs typeface="Arial"/>
              </a:rPr>
              <a:t>all U.S. investor-owned electric companies. Our members provide electricity for more than 235 million Americans, and operate in all 50 states and the District of Columbia. As a whole, the electric power industry supports more than 7 million jobs in communities across the United States. </a:t>
            </a:r>
          </a:p>
          <a:p>
            <a:pPr algn="l"/>
            <a:r>
              <a:rPr lang="sk-SK" sz="1200" b="0" kern="1200" dirty="0">
                <a:solidFill>
                  <a:schemeClr val="tx1"/>
                </a:solidFill>
                <a:latin typeface="Arial"/>
                <a:ea typeface="+mn-ea"/>
                <a:cs typeface="Arial"/>
              </a:rPr>
              <a:t> </a:t>
            </a:r>
          </a:p>
          <a:p>
            <a:pPr algn="l"/>
            <a:r>
              <a:rPr lang="sk-SK" sz="1200" b="0" kern="1200" dirty="0">
                <a:solidFill>
                  <a:schemeClr val="tx1"/>
                </a:solidFill>
                <a:latin typeface="Arial"/>
                <a:ea typeface="+mn-ea"/>
                <a:cs typeface="Arial"/>
              </a:rPr>
              <a:t>In addition to our U.S. members, EEI has more than 60 international electric companies, with operations in more than 90 countries, as International Members, and hundreds of industry suppliers and related organizations as Associate Members.</a:t>
            </a:r>
          </a:p>
          <a:p>
            <a:pPr algn="l"/>
            <a:r>
              <a:rPr lang="sk-SK" sz="1200" b="0" kern="1200" dirty="0">
                <a:solidFill>
                  <a:schemeClr val="tx1"/>
                </a:solidFill>
                <a:latin typeface="Arial"/>
                <a:ea typeface="+mn-ea"/>
                <a:cs typeface="Arial"/>
              </a:rPr>
              <a:t> </a:t>
            </a:r>
          </a:p>
          <a:p>
            <a:pPr algn="l"/>
            <a:r>
              <a:rPr lang="sk-SK" sz="1200" b="0" kern="1200" dirty="0">
                <a:solidFill>
                  <a:schemeClr val="tx1"/>
                </a:solidFill>
                <a:latin typeface="Arial"/>
                <a:ea typeface="+mn-ea"/>
                <a:cs typeface="Arial"/>
              </a:rPr>
              <a:t>Organized in 1933, EEI provides public policy leadership, strategic business intelligence, and essential conferences and forums.</a:t>
            </a:r>
          </a:p>
          <a:p>
            <a:pPr algn="l"/>
            <a:endParaRPr lang="sk-SK" sz="1200" b="0" i="0" kern="1200" dirty="0">
              <a:solidFill>
                <a:schemeClr val="tx1"/>
              </a:solidFill>
              <a:latin typeface="Arial"/>
              <a:ea typeface="+mn-ea"/>
              <a:cs typeface="Arial"/>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a:latin typeface="Arial"/>
                <a:cs typeface="Arial"/>
              </a:rPr>
              <a:t>For more information, visit our Web site at </a:t>
            </a:r>
            <a:r>
              <a:rPr lang="en-US" sz="1200" dirty="0" err="1">
                <a:latin typeface="Arial"/>
                <a:cs typeface="Arial"/>
              </a:rPr>
              <a:t>www.eei.org</a:t>
            </a:r>
            <a:r>
              <a:rPr lang="en-US" sz="1200" dirty="0">
                <a:latin typeface="Arial"/>
                <a:cs typeface="Arial"/>
              </a:rPr>
              <a:t>. </a:t>
            </a:r>
          </a:p>
        </p:txBody>
      </p: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824334" y="4117166"/>
            <a:ext cx="2928222" cy="540465"/>
          </a:xfrm>
          <a:prstGeom prst="rect">
            <a:avLst/>
          </a:prstGeom>
        </p:spPr>
      </p:pic>
    </p:spTree>
    <p:extLst>
      <p:ext uri="{BB962C8B-B14F-4D97-AF65-F5344CB8AC3E}">
        <p14:creationId xmlns:p14="http://schemas.microsoft.com/office/powerpoint/2010/main" val="33865770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Holding Slid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983162" y="579432"/>
            <a:ext cx="3177676" cy="2893804"/>
          </a:xfrm>
          <a:prstGeom prst="rect">
            <a:avLst/>
          </a:prstGeom>
        </p:spPr>
      </p:pic>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974123" y="3948286"/>
            <a:ext cx="3195754" cy="271855"/>
          </a:xfrm>
          <a:prstGeom prst="rect">
            <a:avLst/>
          </a:prstGeom>
        </p:spPr>
      </p:pic>
      <p:sp>
        <p:nvSpPr>
          <p:cNvPr id="5" name="Rectangle 4"/>
          <p:cNvSpPr/>
          <p:nvPr userDrawn="1"/>
        </p:nvSpPr>
        <p:spPr>
          <a:xfrm>
            <a:off x="0" y="4891792"/>
            <a:ext cx="9144000" cy="251708"/>
          </a:xfrm>
          <a:prstGeom prst="rect">
            <a:avLst/>
          </a:prstGeom>
          <a:solidFill>
            <a:srgbClr val="0E6EB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2A7AB9"/>
              </a:solidFill>
              <a:latin typeface="Arial"/>
            </a:endParaRPr>
          </a:p>
        </p:txBody>
      </p:sp>
    </p:spTree>
    <p:extLst>
      <p:ext uri="{BB962C8B-B14F-4D97-AF65-F5344CB8AC3E}">
        <p14:creationId xmlns:p14="http://schemas.microsoft.com/office/powerpoint/2010/main" val="12689280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12492880"/>
      </p:ext>
    </p:extLst>
  </p:cSld>
  <p:clrMap bg1="lt1" tx1="dk1" bg2="lt2" tx2="dk2" accent1="accent1" accent2="accent2" accent3="accent3" accent4="accent4" accent5="accent5" accent6="accent6" hlink="hlink" folHlink="folHlink"/>
  <p:sldLayoutIdLst>
    <p:sldLayoutId id="2147483663"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 id="2147483662" r:id="rId13"/>
    <p:sldLayoutId id="2147483664" r:id="rId14"/>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atlasevhub.com/materials/automakers-dashboard/" TargetMode="External"/><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atlasevhub.com/materials/automakers-dashboard/" TargetMode="External"/><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nationalgrid.com/document/148616/download" TargetMode="External"/><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body" sz="quarter" idx="10"/>
          </p:nvPr>
        </p:nvSpPr>
        <p:spPr>
          <a:prstGeom prst="rect">
            <a:avLst/>
          </a:prstGeom>
        </p:spPr>
        <p:txBody>
          <a:bodyPr>
            <a:normAutofit/>
          </a:bodyPr>
          <a:lstStyle/>
          <a:p>
            <a:pPr algn="ctr">
              <a:lnSpc>
                <a:spcPct val="90000"/>
              </a:lnSpc>
            </a:pPr>
            <a:r>
              <a:rPr lang="en-US" sz="1400" dirty="0"/>
              <a:t>Charles Satterfield</a:t>
            </a:r>
          </a:p>
          <a:p>
            <a:pPr algn="ctr">
              <a:lnSpc>
                <a:spcPct val="90000"/>
              </a:lnSpc>
            </a:pPr>
            <a:r>
              <a:rPr lang="en-US" dirty="0"/>
              <a:t>Senior Manager, Electric Transportation</a:t>
            </a:r>
            <a:endParaRPr lang="en-US" sz="1400" dirty="0"/>
          </a:p>
          <a:p>
            <a:pPr algn="ctr">
              <a:lnSpc>
                <a:spcPct val="90000"/>
              </a:lnSpc>
            </a:pPr>
            <a:r>
              <a:rPr lang="en-US" dirty="0"/>
              <a:t>4/20/2023</a:t>
            </a:r>
            <a:endParaRPr lang="en-US" sz="1400" dirty="0"/>
          </a:p>
        </p:txBody>
      </p:sp>
      <p:sp>
        <p:nvSpPr>
          <p:cNvPr id="5" name="Text Placeholder 4"/>
          <p:cNvSpPr>
            <a:spLocks noGrp="1"/>
          </p:cNvSpPr>
          <p:nvPr>
            <p:ph type="body" sz="quarter" idx="11"/>
          </p:nvPr>
        </p:nvSpPr>
        <p:spPr/>
        <p:txBody>
          <a:bodyPr>
            <a:normAutofit/>
          </a:bodyPr>
          <a:lstStyle/>
          <a:p>
            <a:r>
              <a:rPr lang="en-US" dirty="0"/>
              <a:t>Update on Electric Transportation</a:t>
            </a:r>
          </a:p>
        </p:txBody>
      </p:sp>
    </p:spTree>
    <p:extLst>
      <p:ext uri="{BB962C8B-B14F-4D97-AF65-F5344CB8AC3E}">
        <p14:creationId xmlns:p14="http://schemas.microsoft.com/office/powerpoint/2010/main" val="40807644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978372-B509-80D4-9914-F05FBF2ECB8B}"/>
              </a:ext>
            </a:extLst>
          </p:cNvPr>
          <p:cNvSpPr>
            <a:spLocks noGrp="1"/>
          </p:cNvSpPr>
          <p:nvPr>
            <p:ph type="title"/>
          </p:nvPr>
        </p:nvSpPr>
        <p:spPr/>
        <p:txBody>
          <a:bodyPr/>
          <a:lstStyle/>
          <a:p>
            <a:r>
              <a:rPr lang="en-US" dirty="0"/>
              <a:t>IRA: Major ET Tax Credits</a:t>
            </a:r>
          </a:p>
        </p:txBody>
      </p:sp>
      <p:graphicFrame>
        <p:nvGraphicFramePr>
          <p:cNvPr id="4" name="Table 4">
            <a:extLst>
              <a:ext uri="{FF2B5EF4-FFF2-40B4-BE49-F238E27FC236}">
                <a16:creationId xmlns:a16="http://schemas.microsoft.com/office/drawing/2014/main" id="{B3A93F68-4513-4CD7-7547-28B0AC9A0C82}"/>
              </a:ext>
            </a:extLst>
          </p:cNvPr>
          <p:cNvGraphicFramePr>
            <a:graphicFrameLocks noGrp="1"/>
          </p:cNvGraphicFramePr>
          <p:nvPr>
            <p:ph idx="1"/>
          </p:nvPr>
        </p:nvGraphicFramePr>
        <p:xfrm>
          <a:off x="685800" y="1289051"/>
          <a:ext cx="7772400" cy="2931160"/>
        </p:xfrm>
        <a:graphic>
          <a:graphicData uri="http://schemas.openxmlformats.org/drawingml/2006/table">
            <a:tbl>
              <a:tblPr firstRow="1">
                <a:tableStyleId>{B301B821-A1FF-4177-AEE7-76D212191A09}</a:tableStyleId>
              </a:tblPr>
              <a:tblGrid>
                <a:gridCol w="3475074">
                  <a:extLst>
                    <a:ext uri="{9D8B030D-6E8A-4147-A177-3AD203B41FA5}">
                      <a16:colId xmlns:a16="http://schemas.microsoft.com/office/drawing/2014/main" val="2152802521"/>
                    </a:ext>
                  </a:extLst>
                </a:gridCol>
                <a:gridCol w="1560013">
                  <a:extLst>
                    <a:ext uri="{9D8B030D-6E8A-4147-A177-3AD203B41FA5}">
                      <a16:colId xmlns:a16="http://schemas.microsoft.com/office/drawing/2014/main" val="3738835381"/>
                    </a:ext>
                  </a:extLst>
                </a:gridCol>
                <a:gridCol w="2737313">
                  <a:extLst>
                    <a:ext uri="{9D8B030D-6E8A-4147-A177-3AD203B41FA5}">
                      <a16:colId xmlns:a16="http://schemas.microsoft.com/office/drawing/2014/main" val="4121216533"/>
                    </a:ext>
                  </a:extLst>
                </a:gridCol>
              </a:tblGrid>
              <a:tr h="370840">
                <a:tc>
                  <a:txBody>
                    <a:bodyPr/>
                    <a:lstStyle/>
                    <a:p>
                      <a:r>
                        <a:rPr lang="en-US" sz="1200" dirty="0">
                          <a:latin typeface="Arial" panose="020B0604020202020204" pitchFamily="34" charset="0"/>
                          <a:cs typeface="Arial" panose="020B0604020202020204" pitchFamily="34" charset="0"/>
                        </a:rPr>
                        <a:t>Credit</a:t>
                      </a:r>
                    </a:p>
                  </a:txBody>
                  <a:tcPr/>
                </a:tc>
                <a:tc>
                  <a:txBody>
                    <a:bodyPr/>
                    <a:lstStyle/>
                    <a:p>
                      <a:r>
                        <a:rPr lang="en-US" sz="1200" dirty="0">
                          <a:latin typeface="Arial" panose="020B0604020202020204" pitchFamily="34" charset="0"/>
                          <a:cs typeface="Arial" panose="020B0604020202020204" pitchFamily="34" charset="0"/>
                        </a:rPr>
                        <a:t>Credit Amount</a:t>
                      </a:r>
                    </a:p>
                  </a:txBody>
                  <a:tcPr/>
                </a:tc>
                <a:tc>
                  <a:txBody>
                    <a:bodyPr/>
                    <a:lstStyle/>
                    <a:p>
                      <a:r>
                        <a:rPr lang="en-US" sz="1200" dirty="0">
                          <a:latin typeface="Arial" panose="020B0604020202020204" pitchFamily="34" charset="0"/>
                          <a:cs typeface="Arial" panose="020B0604020202020204" pitchFamily="34" charset="0"/>
                        </a:rPr>
                        <a:t>Requirements</a:t>
                      </a:r>
                    </a:p>
                  </a:txBody>
                  <a:tcPr/>
                </a:tc>
                <a:extLst>
                  <a:ext uri="{0D108BD9-81ED-4DB2-BD59-A6C34878D82A}">
                    <a16:rowId xmlns:a16="http://schemas.microsoft.com/office/drawing/2014/main" val="1983147562"/>
                  </a:ext>
                </a:extLst>
              </a:tr>
              <a:tr h="640080">
                <a:tc>
                  <a:txBody>
                    <a:bodyPr/>
                    <a:lstStyle/>
                    <a:p>
                      <a:r>
                        <a:rPr lang="en-US" sz="1200" b="1" dirty="0">
                          <a:latin typeface="Arial" panose="020B0604020202020204" pitchFamily="34" charset="0"/>
                          <a:cs typeface="Arial" panose="020B0604020202020204" pitchFamily="34" charset="0"/>
                        </a:rPr>
                        <a:t>Clean Vehicle Credit (30D) </a:t>
                      </a:r>
                    </a:p>
                    <a:p>
                      <a:r>
                        <a:rPr lang="en-US" sz="1200" b="0" dirty="0">
                          <a:latin typeface="Arial" panose="020B0604020202020204" pitchFamily="34" charset="0"/>
                          <a:cs typeface="Arial" panose="020B0604020202020204" pitchFamily="34" charset="0"/>
                        </a:rPr>
                        <a:t>Revised credit for new EV purchases</a:t>
                      </a:r>
                    </a:p>
                  </a:txBody>
                  <a:tcPr/>
                </a:tc>
                <a:tc>
                  <a:txBody>
                    <a:bodyPr/>
                    <a:lstStyle/>
                    <a:p>
                      <a:r>
                        <a:rPr lang="en-US" sz="1200" dirty="0">
                          <a:latin typeface="Arial" panose="020B0604020202020204" pitchFamily="34" charset="0"/>
                          <a:cs typeface="Arial" panose="020B0604020202020204" pitchFamily="34" charset="0"/>
                        </a:rPr>
                        <a:t>Up to $7,500</a:t>
                      </a:r>
                    </a:p>
                  </a:txBody>
                  <a:tcPr/>
                </a:tc>
                <a:tc>
                  <a:txBody>
                    <a:bodyPr/>
                    <a:lstStyle/>
                    <a:p>
                      <a:r>
                        <a:rPr lang="en-US" sz="1200" dirty="0">
                          <a:latin typeface="Arial" panose="020B0604020202020204" pitchFamily="34" charset="0"/>
                          <a:cs typeface="Arial" panose="020B0604020202020204" pitchFamily="34" charset="0"/>
                        </a:rPr>
                        <a:t>Based on sourcing of battery components and critical minerals. MSRP and income caps. </a:t>
                      </a:r>
                    </a:p>
                  </a:txBody>
                  <a:tcPr/>
                </a:tc>
                <a:extLst>
                  <a:ext uri="{0D108BD9-81ED-4DB2-BD59-A6C34878D82A}">
                    <a16:rowId xmlns:a16="http://schemas.microsoft.com/office/drawing/2014/main" val="2549135396"/>
                  </a:ext>
                </a:extLst>
              </a:tr>
              <a:tr h="640080">
                <a:tc>
                  <a:txBody>
                    <a:bodyPr/>
                    <a:lstStyle/>
                    <a:p>
                      <a:r>
                        <a:rPr lang="en-US" sz="1200" b="1" dirty="0">
                          <a:latin typeface="Arial" panose="020B0604020202020204" pitchFamily="34" charset="0"/>
                          <a:cs typeface="Arial" panose="020B0604020202020204" pitchFamily="34" charset="0"/>
                        </a:rPr>
                        <a:t>Previously-Owned Clean Vehicles (25E) </a:t>
                      </a:r>
                    </a:p>
                    <a:p>
                      <a:r>
                        <a:rPr lang="en-US" sz="1200" b="0" dirty="0">
                          <a:latin typeface="Arial" panose="020B0604020202020204" pitchFamily="34" charset="0"/>
                          <a:cs typeface="Arial" panose="020B0604020202020204" pitchFamily="34" charset="0"/>
                        </a:rPr>
                        <a:t>Newly created credit for used EVs</a:t>
                      </a:r>
                    </a:p>
                  </a:txBody>
                  <a:tcPr/>
                </a:tc>
                <a:tc>
                  <a:txBody>
                    <a:bodyPr/>
                    <a:lstStyle/>
                    <a:p>
                      <a:r>
                        <a:rPr lang="en-US" sz="1200" dirty="0">
                          <a:latin typeface="Arial" panose="020B0604020202020204" pitchFamily="34" charset="0"/>
                          <a:cs typeface="Arial" panose="020B0604020202020204" pitchFamily="34" charset="0"/>
                        </a:rPr>
                        <a:t>30% of sale price up to $4,000</a:t>
                      </a:r>
                    </a:p>
                  </a:txBody>
                  <a:tcPr/>
                </a:tc>
                <a:tc>
                  <a:txBody>
                    <a:bodyPr/>
                    <a:lstStyle/>
                    <a:p>
                      <a:r>
                        <a:rPr lang="en-US" sz="1200" dirty="0">
                          <a:latin typeface="Arial" panose="020B0604020202020204" pitchFamily="34" charset="0"/>
                          <a:cs typeface="Arial" panose="020B0604020202020204" pitchFamily="34" charset="0"/>
                        </a:rPr>
                        <a:t>Sale price cap of $25k.</a:t>
                      </a:r>
                    </a:p>
                    <a:p>
                      <a:r>
                        <a:rPr lang="en-US" sz="1200" dirty="0">
                          <a:latin typeface="Arial" panose="020B0604020202020204" pitchFamily="34" charset="0"/>
                          <a:cs typeface="Arial" panose="020B0604020202020204" pitchFamily="34" charset="0"/>
                        </a:rPr>
                        <a:t>Income cap of $75k single/$150k household.</a:t>
                      </a:r>
                    </a:p>
                  </a:txBody>
                  <a:tcPr/>
                </a:tc>
                <a:extLst>
                  <a:ext uri="{0D108BD9-81ED-4DB2-BD59-A6C34878D82A}">
                    <a16:rowId xmlns:a16="http://schemas.microsoft.com/office/drawing/2014/main" val="2206128317"/>
                  </a:ext>
                </a:extLst>
              </a:tr>
              <a:tr h="822960">
                <a:tc>
                  <a:txBody>
                    <a:bodyPr/>
                    <a:lstStyle/>
                    <a:p>
                      <a:r>
                        <a:rPr lang="en-US" sz="1200" b="1" dirty="0">
                          <a:latin typeface="Arial" panose="020B0604020202020204" pitchFamily="34" charset="0"/>
                          <a:cs typeface="Arial" panose="020B0604020202020204" pitchFamily="34" charset="0"/>
                        </a:rPr>
                        <a:t>Qualified Commercial Clean Vehicles (45W)</a:t>
                      </a:r>
                    </a:p>
                    <a:p>
                      <a:r>
                        <a:rPr lang="en-US" sz="1200" b="0" dirty="0">
                          <a:latin typeface="Arial" panose="020B0604020202020204" pitchFamily="34" charset="0"/>
                          <a:cs typeface="Arial" panose="020B0604020202020204" pitchFamily="34" charset="0"/>
                        </a:rPr>
                        <a:t>Newly created credit for new commercial EVs</a:t>
                      </a:r>
                    </a:p>
                  </a:txBody>
                  <a:tcPr/>
                </a:tc>
                <a:tc>
                  <a:txBody>
                    <a:bodyPr/>
                    <a:lstStyle/>
                    <a:p>
                      <a:r>
                        <a:rPr lang="en-US" sz="1200" dirty="0">
                          <a:latin typeface="Arial" panose="020B0604020202020204" pitchFamily="34" charset="0"/>
                          <a:cs typeface="Arial" panose="020B0604020202020204" pitchFamily="34" charset="0"/>
                        </a:rPr>
                        <a:t>30% of incremental cost up to $7,500 (LD) or $40k (MD/HD)</a:t>
                      </a:r>
                    </a:p>
                  </a:txBody>
                  <a:tcPr/>
                </a:tc>
                <a:tc>
                  <a:txBody>
                    <a:bodyPr/>
                    <a:lstStyle/>
                    <a:p>
                      <a:r>
                        <a:rPr lang="en-US" sz="1200" dirty="0">
                          <a:latin typeface="Arial" panose="020B0604020202020204" pitchFamily="34" charset="0"/>
                          <a:cs typeface="Arial" panose="020B0604020202020204" pitchFamily="34" charset="0"/>
                        </a:rPr>
                        <a:t>15% credit for plug-in hybrids. Guidance needed on calculating incremental cost. </a:t>
                      </a:r>
                    </a:p>
                  </a:txBody>
                  <a:tcPr/>
                </a:tc>
                <a:extLst>
                  <a:ext uri="{0D108BD9-81ED-4DB2-BD59-A6C34878D82A}">
                    <a16:rowId xmlns:a16="http://schemas.microsoft.com/office/drawing/2014/main" val="3652173894"/>
                  </a:ext>
                </a:extLst>
              </a:tr>
              <a:tr h="457200">
                <a:tc>
                  <a:txBody>
                    <a:bodyPr/>
                    <a:lstStyle/>
                    <a:p>
                      <a:r>
                        <a:rPr lang="en-US" sz="1200" b="1" dirty="0">
                          <a:latin typeface="Arial" panose="020B0604020202020204" pitchFamily="34" charset="0"/>
                          <a:cs typeface="Arial" panose="020B0604020202020204" pitchFamily="34" charset="0"/>
                        </a:rPr>
                        <a:t>Alternative Fuel Refueling Property (30C)</a:t>
                      </a:r>
                    </a:p>
                    <a:p>
                      <a:r>
                        <a:rPr lang="en-US" sz="1200" b="0" dirty="0">
                          <a:latin typeface="Arial" panose="020B0604020202020204" pitchFamily="34" charset="0"/>
                          <a:cs typeface="Arial" panose="020B0604020202020204" pitchFamily="34" charset="0"/>
                        </a:rPr>
                        <a:t>Revised credit for EV charging infrastructure</a:t>
                      </a:r>
                    </a:p>
                  </a:txBody>
                  <a:tcPr/>
                </a:tc>
                <a:tc>
                  <a:txBody>
                    <a:bodyPr/>
                    <a:lstStyle/>
                    <a:p>
                      <a:r>
                        <a:rPr lang="en-US" sz="1200" dirty="0">
                          <a:latin typeface="Arial" panose="020B0604020202020204" pitchFamily="34" charset="0"/>
                          <a:cs typeface="Arial" panose="020B0604020202020204" pitchFamily="34" charset="0"/>
                        </a:rPr>
                        <a:t>30% up to $100k</a:t>
                      </a:r>
                    </a:p>
                  </a:txBody>
                  <a:tcPr/>
                </a:tc>
                <a:tc>
                  <a:txBody>
                    <a:bodyPr/>
                    <a:lstStyle/>
                    <a:p>
                      <a:r>
                        <a:rPr lang="en-US" sz="1200" dirty="0">
                          <a:latin typeface="Arial" panose="020B0604020202020204" pitchFamily="34" charset="0"/>
                          <a:cs typeface="Arial" panose="020B0604020202020204" pitchFamily="34" charset="0"/>
                        </a:rPr>
                        <a:t>Labor standard for full credit amount. Only eligible in certain census tracts. </a:t>
                      </a:r>
                    </a:p>
                  </a:txBody>
                  <a:tcPr/>
                </a:tc>
                <a:extLst>
                  <a:ext uri="{0D108BD9-81ED-4DB2-BD59-A6C34878D82A}">
                    <a16:rowId xmlns:a16="http://schemas.microsoft.com/office/drawing/2014/main" val="1799617195"/>
                  </a:ext>
                </a:extLst>
              </a:tr>
            </a:tbl>
          </a:graphicData>
        </a:graphic>
      </p:graphicFrame>
    </p:spTree>
    <p:extLst>
      <p:ext uri="{BB962C8B-B14F-4D97-AF65-F5344CB8AC3E}">
        <p14:creationId xmlns:p14="http://schemas.microsoft.com/office/powerpoint/2010/main" val="4769800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978372-B509-80D4-9914-F05FBF2ECB8B}"/>
              </a:ext>
            </a:extLst>
          </p:cNvPr>
          <p:cNvSpPr>
            <a:spLocks noGrp="1"/>
          </p:cNvSpPr>
          <p:nvPr>
            <p:ph type="title"/>
          </p:nvPr>
        </p:nvSpPr>
        <p:spPr/>
        <p:txBody>
          <a:bodyPr/>
          <a:lstStyle/>
          <a:p>
            <a:r>
              <a:rPr lang="en-US" dirty="0"/>
              <a:t>IRA: Major ET Programs</a:t>
            </a:r>
          </a:p>
        </p:txBody>
      </p:sp>
      <p:graphicFrame>
        <p:nvGraphicFramePr>
          <p:cNvPr id="4" name="Table 4">
            <a:extLst>
              <a:ext uri="{FF2B5EF4-FFF2-40B4-BE49-F238E27FC236}">
                <a16:creationId xmlns:a16="http://schemas.microsoft.com/office/drawing/2014/main" id="{B3A93F68-4513-4CD7-7547-28B0AC9A0C82}"/>
              </a:ext>
            </a:extLst>
          </p:cNvPr>
          <p:cNvGraphicFramePr>
            <a:graphicFrameLocks noGrp="1"/>
          </p:cNvGraphicFramePr>
          <p:nvPr>
            <p:ph idx="1"/>
          </p:nvPr>
        </p:nvGraphicFramePr>
        <p:xfrm>
          <a:off x="685801" y="1289050"/>
          <a:ext cx="7772395" cy="2194560"/>
        </p:xfrm>
        <a:graphic>
          <a:graphicData uri="http://schemas.openxmlformats.org/drawingml/2006/table">
            <a:tbl>
              <a:tblPr firstRow="1">
                <a:tableStyleId>{B301B821-A1FF-4177-AEE7-76D212191A09}</a:tableStyleId>
              </a:tblPr>
              <a:tblGrid>
                <a:gridCol w="2936358">
                  <a:extLst>
                    <a:ext uri="{9D8B030D-6E8A-4147-A177-3AD203B41FA5}">
                      <a16:colId xmlns:a16="http://schemas.microsoft.com/office/drawing/2014/main" val="2152802521"/>
                    </a:ext>
                  </a:extLst>
                </a:gridCol>
                <a:gridCol w="850605">
                  <a:extLst>
                    <a:ext uri="{9D8B030D-6E8A-4147-A177-3AD203B41FA5}">
                      <a16:colId xmlns:a16="http://schemas.microsoft.com/office/drawing/2014/main" val="1796323510"/>
                    </a:ext>
                  </a:extLst>
                </a:gridCol>
                <a:gridCol w="900223">
                  <a:extLst>
                    <a:ext uri="{9D8B030D-6E8A-4147-A177-3AD203B41FA5}">
                      <a16:colId xmlns:a16="http://schemas.microsoft.com/office/drawing/2014/main" val="3738835381"/>
                    </a:ext>
                  </a:extLst>
                </a:gridCol>
                <a:gridCol w="864781">
                  <a:extLst>
                    <a:ext uri="{9D8B030D-6E8A-4147-A177-3AD203B41FA5}">
                      <a16:colId xmlns:a16="http://schemas.microsoft.com/office/drawing/2014/main" val="1539815709"/>
                    </a:ext>
                  </a:extLst>
                </a:gridCol>
                <a:gridCol w="2220428">
                  <a:extLst>
                    <a:ext uri="{9D8B030D-6E8A-4147-A177-3AD203B41FA5}">
                      <a16:colId xmlns:a16="http://schemas.microsoft.com/office/drawing/2014/main" val="4121216533"/>
                    </a:ext>
                  </a:extLst>
                </a:gridCol>
              </a:tblGrid>
              <a:tr h="457200">
                <a:tc>
                  <a:txBody>
                    <a:bodyPr/>
                    <a:lstStyle/>
                    <a:p>
                      <a:r>
                        <a:rPr lang="en-US" sz="1200" dirty="0">
                          <a:latin typeface="Arial" panose="020B0604020202020204" pitchFamily="34" charset="0"/>
                          <a:cs typeface="Arial" panose="020B0604020202020204" pitchFamily="34" charset="0"/>
                        </a:rPr>
                        <a:t>Program</a:t>
                      </a:r>
                    </a:p>
                  </a:txBody>
                  <a:tcPr/>
                </a:tc>
                <a:tc>
                  <a:txBody>
                    <a:bodyPr/>
                    <a:lstStyle/>
                    <a:p>
                      <a:r>
                        <a:rPr lang="en-US" sz="1200" dirty="0">
                          <a:latin typeface="Arial" panose="020B0604020202020204" pitchFamily="34" charset="0"/>
                          <a:cs typeface="Arial" panose="020B0604020202020204" pitchFamily="34" charset="0"/>
                        </a:rPr>
                        <a:t>Agency</a:t>
                      </a:r>
                    </a:p>
                  </a:txBody>
                  <a:tcPr/>
                </a:tc>
                <a:tc>
                  <a:txBody>
                    <a:bodyPr/>
                    <a:lstStyle/>
                    <a:p>
                      <a:r>
                        <a:rPr lang="en-US" sz="1200" dirty="0">
                          <a:latin typeface="Arial" panose="020B0604020202020204" pitchFamily="34" charset="0"/>
                          <a:cs typeface="Arial" panose="020B0604020202020204" pitchFamily="34" charset="0"/>
                        </a:rPr>
                        <a:t>Funding</a:t>
                      </a:r>
                    </a:p>
                  </a:txBody>
                  <a:tcPr/>
                </a:tc>
                <a:tc>
                  <a:txBody>
                    <a:bodyPr/>
                    <a:lstStyle/>
                    <a:p>
                      <a:r>
                        <a:rPr lang="en-US" sz="1200" dirty="0">
                          <a:latin typeface="Arial" panose="020B0604020202020204" pitchFamily="34" charset="0"/>
                          <a:cs typeface="Arial" panose="020B0604020202020204" pitchFamily="34" charset="0"/>
                        </a:rPr>
                        <a:t>Eligible Entities</a:t>
                      </a:r>
                    </a:p>
                  </a:txBody>
                  <a:tcPr/>
                </a:tc>
                <a:tc>
                  <a:txBody>
                    <a:bodyPr/>
                    <a:lstStyle/>
                    <a:p>
                      <a:r>
                        <a:rPr lang="en-US" sz="1200" dirty="0">
                          <a:latin typeface="Arial" panose="020B0604020202020204" pitchFamily="34" charset="0"/>
                          <a:cs typeface="Arial" panose="020B0604020202020204" pitchFamily="34" charset="0"/>
                        </a:rPr>
                        <a:t>Key Dates</a:t>
                      </a:r>
                    </a:p>
                  </a:txBody>
                  <a:tcPr/>
                </a:tc>
                <a:extLst>
                  <a:ext uri="{0D108BD9-81ED-4DB2-BD59-A6C34878D82A}">
                    <a16:rowId xmlns:a16="http://schemas.microsoft.com/office/drawing/2014/main" val="1983147562"/>
                  </a:ext>
                </a:extLst>
              </a:tr>
              <a:tr h="640080">
                <a:tc>
                  <a:txBody>
                    <a:bodyPr/>
                    <a:lstStyle/>
                    <a:p>
                      <a:r>
                        <a:rPr lang="en-US" sz="1200" b="1" dirty="0">
                          <a:latin typeface="Arial" panose="020B0604020202020204" pitchFamily="34" charset="0"/>
                          <a:cs typeface="Arial" panose="020B0604020202020204" pitchFamily="34" charset="0"/>
                        </a:rPr>
                        <a:t>Clean Heavy-Duty Vehicles</a:t>
                      </a:r>
                    </a:p>
                    <a:p>
                      <a:r>
                        <a:rPr lang="en-US" sz="1200" b="0" dirty="0">
                          <a:latin typeface="Arial" panose="020B0604020202020204" pitchFamily="34" charset="0"/>
                          <a:cs typeface="Arial" panose="020B0604020202020204" pitchFamily="34" charset="0"/>
                        </a:rPr>
                        <a:t>Grants for Class 6/7 ZEVs and infrastructure</a:t>
                      </a:r>
                    </a:p>
                  </a:txBody>
                  <a:tcPr/>
                </a:tc>
                <a:tc>
                  <a:txBody>
                    <a:bodyPr/>
                    <a:lstStyle/>
                    <a:p>
                      <a:r>
                        <a:rPr lang="en-US" sz="1200" dirty="0">
                          <a:latin typeface="Arial" panose="020B0604020202020204" pitchFamily="34" charset="0"/>
                          <a:cs typeface="Arial" panose="020B0604020202020204" pitchFamily="34" charset="0"/>
                        </a:rPr>
                        <a:t>EPA</a:t>
                      </a:r>
                    </a:p>
                  </a:txBody>
                  <a:tcPr/>
                </a:tc>
                <a:tc>
                  <a:txBody>
                    <a:bodyPr/>
                    <a:lstStyle/>
                    <a:p>
                      <a:r>
                        <a:rPr lang="en-US" sz="1200" dirty="0">
                          <a:latin typeface="Arial" panose="020B0604020202020204" pitchFamily="34" charset="0"/>
                          <a:cs typeface="Arial" panose="020B0604020202020204" pitchFamily="34" charset="0"/>
                        </a:rPr>
                        <a:t>$1 billion</a:t>
                      </a:r>
                    </a:p>
                  </a:txBody>
                  <a:tcPr/>
                </a:tc>
                <a:tc>
                  <a:txBody>
                    <a:bodyPr/>
                    <a:lstStyle/>
                    <a:p>
                      <a:r>
                        <a:rPr lang="en-US" sz="1200" dirty="0">
                          <a:latin typeface="Arial" panose="020B0604020202020204" pitchFamily="34" charset="0"/>
                          <a:cs typeface="Arial" panose="020B0604020202020204" pitchFamily="34" charset="0"/>
                        </a:rPr>
                        <a:t>TBD</a:t>
                      </a:r>
                    </a:p>
                  </a:txBody>
                  <a:tcPr/>
                </a:tc>
                <a:tc>
                  <a:txBody>
                    <a:bodyPr/>
                    <a:lstStyle/>
                    <a:p>
                      <a:r>
                        <a:rPr lang="en-US" sz="1200" dirty="0">
                          <a:latin typeface="Arial" panose="020B0604020202020204" pitchFamily="34" charset="0"/>
                          <a:cs typeface="Arial" panose="020B0604020202020204" pitchFamily="34" charset="0"/>
                        </a:rPr>
                        <a:t>RFI open through 1/18.</a:t>
                      </a:r>
                    </a:p>
                    <a:p>
                      <a:r>
                        <a:rPr lang="en-US" sz="1200" dirty="0">
                          <a:latin typeface="Arial" panose="020B0604020202020204" pitchFamily="34" charset="0"/>
                          <a:cs typeface="Arial" panose="020B0604020202020204" pitchFamily="34" charset="0"/>
                        </a:rPr>
                        <a:t>40% allocated for non-attainment areas.</a:t>
                      </a:r>
                    </a:p>
                  </a:txBody>
                  <a:tcPr/>
                </a:tc>
                <a:extLst>
                  <a:ext uri="{0D108BD9-81ED-4DB2-BD59-A6C34878D82A}">
                    <a16:rowId xmlns:a16="http://schemas.microsoft.com/office/drawing/2014/main" val="2549135396"/>
                  </a:ext>
                </a:extLst>
              </a:tr>
              <a:tr h="640080">
                <a:tc>
                  <a:txBody>
                    <a:bodyPr/>
                    <a:lstStyle/>
                    <a:p>
                      <a:r>
                        <a:rPr lang="en-US" sz="1200" b="1" dirty="0">
                          <a:latin typeface="Arial" panose="020B0604020202020204" pitchFamily="34" charset="0"/>
                          <a:cs typeface="Arial" panose="020B0604020202020204" pitchFamily="34" charset="0"/>
                        </a:rPr>
                        <a:t>Grants to Reduce Air Pollution at Ports</a:t>
                      </a:r>
                    </a:p>
                    <a:p>
                      <a:r>
                        <a:rPr lang="en-US" sz="1200" b="0" dirty="0">
                          <a:latin typeface="Arial" panose="020B0604020202020204" pitchFamily="34" charset="0"/>
                          <a:cs typeface="Arial" panose="020B0604020202020204" pitchFamily="34" charset="0"/>
                        </a:rPr>
                        <a:t>ZEV technology at ports</a:t>
                      </a:r>
                    </a:p>
                  </a:txBody>
                  <a:tcPr/>
                </a:tc>
                <a:tc>
                  <a:txBody>
                    <a:bodyPr/>
                    <a:lstStyle/>
                    <a:p>
                      <a:r>
                        <a:rPr lang="en-US" sz="1200" dirty="0">
                          <a:latin typeface="Arial" panose="020B0604020202020204" pitchFamily="34" charset="0"/>
                          <a:cs typeface="Arial" panose="020B0604020202020204" pitchFamily="34" charset="0"/>
                        </a:rPr>
                        <a:t>EPA</a:t>
                      </a:r>
                    </a:p>
                  </a:txBody>
                  <a:tcPr/>
                </a:tc>
                <a:tc>
                  <a:txBody>
                    <a:bodyPr/>
                    <a:lstStyle/>
                    <a:p>
                      <a:r>
                        <a:rPr lang="en-US" sz="1200" dirty="0">
                          <a:latin typeface="Arial" panose="020B0604020202020204" pitchFamily="34" charset="0"/>
                          <a:cs typeface="Arial" panose="020B0604020202020204" pitchFamily="34" charset="0"/>
                        </a:rPr>
                        <a:t>$3 billion</a:t>
                      </a:r>
                    </a:p>
                  </a:txBody>
                  <a:tcPr/>
                </a:tc>
                <a:tc>
                  <a:txBody>
                    <a:bodyPr/>
                    <a:lstStyle/>
                    <a:p>
                      <a:r>
                        <a:rPr lang="en-US" sz="1200" dirty="0">
                          <a:latin typeface="Arial" panose="020B0604020202020204" pitchFamily="34" charset="0"/>
                          <a:cs typeface="Arial" panose="020B0604020202020204" pitchFamily="34" charset="0"/>
                        </a:rPr>
                        <a:t>TBD</a:t>
                      </a:r>
                    </a:p>
                  </a:txBody>
                  <a:tcPr/>
                </a:tc>
                <a:tc>
                  <a:txBody>
                    <a:bodyPr/>
                    <a:lstStyle/>
                    <a:p>
                      <a:r>
                        <a:rPr lang="en-US" sz="1200" dirty="0">
                          <a:latin typeface="Arial" panose="020B0604020202020204" pitchFamily="34" charset="0"/>
                          <a:cs typeface="Arial" panose="020B0604020202020204" pitchFamily="34" charset="0"/>
                        </a:rPr>
                        <a:t>RFI open through 1/18.</a:t>
                      </a:r>
                    </a:p>
                    <a:p>
                      <a:r>
                        <a:rPr lang="en-US" sz="1200" dirty="0">
                          <a:latin typeface="Arial" panose="020B0604020202020204" pitchFamily="34" charset="0"/>
                          <a:cs typeface="Arial" panose="020B0604020202020204" pitchFamily="34" charset="0"/>
                        </a:rPr>
                        <a:t>25% allocated for non-attainment areas. </a:t>
                      </a:r>
                    </a:p>
                  </a:txBody>
                  <a:tcPr/>
                </a:tc>
                <a:extLst>
                  <a:ext uri="{0D108BD9-81ED-4DB2-BD59-A6C34878D82A}">
                    <a16:rowId xmlns:a16="http://schemas.microsoft.com/office/drawing/2014/main" val="2206128317"/>
                  </a:ext>
                </a:extLst>
              </a:tr>
              <a:tr h="457200">
                <a:tc>
                  <a:txBody>
                    <a:bodyPr/>
                    <a:lstStyle/>
                    <a:p>
                      <a:r>
                        <a:rPr lang="en-US" sz="1200" b="1" dirty="0">
                          <a:latin typeface="Arial" panose="020B0604020202020204" pitchFamily="34" charset="0"/>
                          <a:cs typeface="Arial" panose="020B0604020202020204" pitchFamily="34" charset="0"/>
                        </a:rPr>
                        <a:t>United Postal Service Clean Fleets</a:t>
                      </a:r>
                    </a:p>
                    <a:p>
                      <a:r>
                        <a:rPr lang="en-US" sz="1200" b="0" dirty="0">
                          <a:latin typeface="Arial" panose="020B0604020202020204" pitchFamily="34" charset="0"/>
                          <a:cs typeface="Arial" panose="020B0604020202020204" pitchFamily="34" charset="0"/>
                        </a:rPr>
                        <a:t>ZEV delivery vehicles and infrastructure</a:t>
                      </a:r>
                    </a:p>
                  </a:txBody>
                  <a:tcPr/>
                </a:tc>
                <a:tc>
                  <a:txBody>
                    <a:bodyPr/>
                    <a:lstStyle/>
                    <a:p>
                      <a:r>
                        <a:rPr lang="en-US" sz="1200" dirty="0">
                          <a:latin typeface="Arial" panose="020B0604020202020204" pitchFamily="34" charset="0"/>
                          <a:cs typeface="Arial" panose="020B0604020202020204" pitchFamily="34" charset="0"/>
                        </a:rPr>
                        <a:t>USPS</a:t>
                      </a:r>
                    </a:p>
                  </a:txBody>
                  <a:tcPr/>
                </a:tc>
                <a:tc>
                  <a:txBody>
                    <a:bodyPr/>
                    <a:lstStyle/>
                    <a:p>
                      <a:r>
                        <a:rPr lang="en-US" sz="1200" dirty="0">
                          <a:latin typeface="Arial" panose="020B0604020202020204" pitchFamily="34" charset="0"/>
                          <a:cs typeface="Arial" panose="020B0604020202020204" pitchFamily="34" charset="0"/>
                        </a:rPr>
                        <a:t>$3 billion</a:t>
                      </a:r>
                    </a:p>
                  </a:txBody>
                  <a:tcPr/>
                </a:tc>
                <a:tc>
                  <a:txBody>
                    <a:bodyPr/>
                    <a:lstStyle/>
                    <a:p>
                      <a:r>
                        <a:rPr lang="en-US" sz="1200" dirty="0">
                          <a:latin typeface="Arial" panose="020B0604020202020204" pitchFamily="34" charset="0"/>
                          <a:cs typeface="Arial" panose="020B0604020202020204" pitchFamily="34" charset="0"/>
                        </a:rPr>
                        <a:t>USPS</a:t>
                      </a:r>
                    </a:p>
                  </a:txBody>
                  <a:tcPr/>
                </a:tc>
                <a:tc>
                  <a:txBody>
                    <a:bodyPr/>
                    <a:lstStyle/>
                    <a:p>
                      <a:r>
                        <a:rPr lang="en-US" sz="1200" dirty="0">
                          <a:latin typeface="Arial" panose="020B0604020202020204" pitchFamily="34" charset="0"/>
                          <a:cs typeface="Arial" panose="020B0604020202020204" pitchFamily="34" charset="0"/>
                        </a:rPr>
                        <a:t>$1.3 billion for vehicles, $1.7 billion for infrastructure.</a:t>
                      </a:r>
                    </a:p>
                  </a:txBody>
                  <a:tcPr/>
                </a:tc>
                <a:extLst>
                  <a:ext uri="{0D108BD9-81ED-4DB2-BD59-A6C34878D82A}">
                    <a16:rowId xmlns:a16="http://schemas.microsoft.com/office/drawing/2014/main" val="3652173894"/>
                  </a:ext>
                </a:extLst>
              </a:tr>
            </a:tbl>
          </a:graphicData>
        </a:graphic>
      </p:graphicFrame>
    </p:spTree>
    <p:extLst>
      <p:ext uri="{BB962C8B-B14F-4D97-AF65-F5344CB8AC3E}">
        <p14:creationId xmlns:p14="http://schemas.microsoft.com/office/powerpoint/2010/main" val="22542828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prstGeom prst="rect">
            <a:avLst/>
          </a:prstGeom>
        </p:spPr>
        <p:txBody>
          <a:bodyPr anchor="ctr">
            <a:noAutofit/>
          </a:bodyPr>
          <a:lstStyle/>
          <a:p>
            <a:r>
              <a:rPr lang="en-US" dirty="0"/>
              <a:t>Agenda</a:t>
            </a:r>
          </a:p>
        </p:txBody>
      </p:sp>
      <p:sp>
        <p:nvSpPr>
          <p:cNvPr id="5" name="Content Placeholder 4"/>
          <p:cNvSpPr>
            <a:spLocks noGrp="1"/>
          </p:cNvSpPr>
          <p:nvPr>
            <p:ph idx="1"/>
          </p:nvPr>
        </p:nvSpPr>
        <p:spPr>
          <a:xfrm>
            <a:off x="685800" y="1289230"/>
            <a:ext cx="7772400" cy="1205199"/>
          </a:xfrm>
          <a:prstGeom prst="rect">
            <a:avLst/>
          </a:prstGeom>
        </p:spPr>
        <p:txBody>
          <a:bodyPr/>
          <a:lstStyle/>
          <a:p>
            <a:r>
              <a:rPr lang="en-US" dirty="0"/>
              <a:t>National and Regional EV Market Updates</a:t>
            </a:r>
          </a:p>
          <a:p>
            <a:r>
              <a:rPr lang="en-US" dirty="0"/>
              <a:t>Public Charging Updates</a:t>
            </a:r>
          </a:p>
          <a:p>
            <a:r>
              <a:rPr lang="en-US" dirty="0"/>
              <a:t>Federal Program Updates</a:t>
            </a:r>
          </a:p>
          <a:p>
            <a:pPr marL="914400" lvl="2" indent="0">
              <a:buNone/>
            </a:pPr>
            <a:endParaRPr lang="en-US" dirty="0"/>
          </a:p>
        </p:txBody>
      </p:sp>
    </p:spTree>
    <p:extLst>
      <p:ext uri="{BB962C8B-B14F-4D97-AF65-F5344CB8AC3E}">
        <p14:creationId xmlns:p14="http://schemas.microsoft.com/office/powerpoint/2010/main" val="34396032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0B86CB-A2A7-04FD-78F6-E0F5FED80E72}"/>
              </a:ext>
            </a:extLst>
          </p:cNvPr>
          <p:cNvSpPr>
            <a:spLocks noGrp="1"/>
          </p:cNvSpPr>
          <p:nvPr>
            <p:ph type="title"/>
          </p:nvPr>
        </p:nvSpPr>
        <p:spPr>
          <a:xfrm>
            <a:off x="685800" y="-13960"/>
            <a:ext cx="7772400" cy="1049401"/>
          </a:xfrm>
        </p:spPr>
        <p:txBody>
          <a:bodyPr/>
          <a:lstStyle/>
          <a:p>
            <a:r>
              <a:rPr lang="en-US" dirty="0"/>
              <a:t>National EV Market Updates</a:t>
            </a:r>
          </a:p>
        </p:txBody>
      </p:sp>
      <p:sp>
        <p:nvSpPr>
          <p:cNvPr id="3" name="Content Placeholder 2">
            <a:extLst>
              <a:ext uri="{FF2B5EF4-FFF2-40B4-BE49-F238E27FC236}">
                <a16:creationId xmlns:a16="http://schemas.microsoft.com/office/drawing/2014/main" id="{AFA59542-4EFC-5B4A-37A3-375AE9D98310}"/>
              </a:ext>
            </a:extLst>
          </p:cNvPr>
          <p:cNvSpPr>
            <a:spLocks noGrp="1"/>
          </p:cNvSpPr>
          <p:nvPr>
            <p:ph idx="1"/>
          </p:nvPr>
        </p:nvSpPr>
        <p:spPr>
          <a:xfrm>
            <a:off x="685800" y="1107747"/>
            <a:ext cx="7772400" cy="3394472"/>
          </a:xfrm>
        </p:spPr>
        <p:txBody>
          <a:bodyPr/>
          <a:lstStyle/>
          <a:p>
            <a:r>
              <a:rPr lang="en-US" sz="1800" b="1" dirty="0">
                <a:latin typeface="Arial" panose="020B0604020202020204" pitchFamily="34" charset="0"/>
                <a:cs typeface="Arial" panose="020B0604020202020204" pitchFamily="34" charset="0"/>
              </a:rPr>
              <a:t>EV Sales Reaching the Tipping Point in 2022</a:t>
            </a:r>
          </a:p>
          <a:p>
            <a:pPr lvl="1"/>
            <a:r>
              <a:rPr lang="en-US" sz="1400" dirty="0">
                <a:latin typeface="Arial" panose="020B0604020202020204" pitchFamily="34" charset="0"/>
                <a:cs typeface="Arial" panose="020B0604020202020204" pitchFamily="34" charset="0"/>
              </a:rPr>
              <a:t>2022 sales of ~950 thousand EVs, 41% higher than 2021 and 280% higher than 2020</a:t>
            </a:r>
          </a:p>
          <a:p>
            <a:pPr lvl="1"/>
            <a:r>
              <a:rPr lang="en-US" sz="1400" dirty="0">
                <a:latin typeface="Arial" panose="020B0604020202020204" pitchFamily="34" charset="0"/>
                <a:cs typeface="Arial" panose="020B0604020202020204" pitchFamily="34" charset="0"/>
              </a:rPr>
              <a:t>Market share steadily increasing; nearly 9% of total light-duty sales in Q4 of 2022 and over 10% in the month of December</a:t>
            </a:r>
          </a:p>
          <a:p>
            <a:pPr lvl="1"/>
            <a:r>
              <a:rPr lang="en-US" sz="1400" dirty="0">
                <a:latin typeface="Arial" panose="020B0604020202020204" pitchFamily="34" charset="0"/>
                <a:cs typeface="Arial" panose="020B0604020202020204" pitchFamily="34" charset="0"/>
              </a:rPr>
              <a:t>Charging deployment also accelerating but not at the same pace as EV sales – 40% YOY increase in EV sales, but only 25% YOY increase in annual DCFC installations</a:t>
            </a:r>
          </a:p>
          <a:p>
            <a:pPr lvl="1">
              <a:spcAft>
                <a:spcPts val="600"/>
              </a:spcAft>
            </a:pPr>
            <a:endParaRPr lang="en-US" b="1" dirty="0">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42496599-FEAA-40A8-9789-F2E092CF3B74}"/>
              </a:ext>
            </a:extLst>
          </p:cNvPr>
          <p:cNvPicPr>
            <a:picLocks noChangeAspect="1"/>
          </p:cNvPicPr>
          <p:nvPr/>
        </p:nvPicPr>
        <p:blipFill>
          <a:blip r:embed="rId2"/>
          <a:srcRect/>
          <a:stretch/>
        </p:blipFill>
        <p:spPr>
          <a:xfrm>
            <a:off x="1772670" y="2645478"/>
            <a:ext cx="5753572" cy="2338351"/>
          </a:xfrm>
          <a:prstGeom prst="rect">
            <a:avLst/>
          </a:prstGeom>
        </p:spPr>
      </p:pic>
      <p:sp>
        <p:nvSpPr>
          <p:cNvPr id="5" name="TextBox 4">
            <a:extLst>
              <a:ext uri="{FF2B5EF4-FFF2-40B4-BE49-F238E27FC236}">
                <a16:creationId xmlns:a16="http://schemas.microsoft.com/office/drawing/2014/main" id="{8344131C-7539-7BD2-6782-3460B45EDCD2}"/>
              </a:ext>
            </a:extLst>
          </p:cNvPr>
          <p:cNvSpPr txBox="1"/>
          <p:nvPr/>
        </p:nvSpPr>
        <p:spPr>
          <a:xfrm>
            <a:off x="0" y="4943445"/>
            <a:ext cx="5153891" cy="200055"/>
          </a:xfrm>
          <a:prstGeom prst="rect">
            <a:avLst/>
          </a:prstGeom>
          <a:noFill/>
        </p:spPr>
        <p:txBody>
          <a:bodyPr wrap="square" rtlCol="0">
            <a:spAutoFit/>
          </a:bodyPr>
          <a:lstStyle/>
          <a:p>
            <a:r>
              <a:rPr lang="en-US" sz="700" dirty="0">
                <a:latin typeface="Arial" panose="020B0604020202020204" pitchFamily="34" charset="0"/>
                <a:cs typeface="Arial" panose="020B0604020202020204" pitchFamily="34" charset="0"/>
              </a:rPr>
              <a:t>Source: Atlas EV Hub </a:t>
            </a:r>
            <a:r>
              <a:rPr lang="en-US" sz="700" dirty="0">
                <a:latin typeface="Arial" panose="020B0604020202020204" pitchFamily="34" charset="0"/>
                <a:cs typeface="Arial" panose="020B0604020202020204" pitchFamily="34" charset="0"/>
                <a:hlinkClick r:id="rId3"/>
              </a:rPr>
              <a:t>https://www.atlasevhub.com/materials/automakers-dashboard/</a:t>
            </a:r>
            <a:r>
              <a:rPr lang="en-US" sz="700"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7732736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905B48-A7F0-417C-BAED-A05677FC4FFB}"/>
              </a:ext>
            </a:extLst>
          </p:cNvPr>
          <p:cNvSpPr>
            <a:spLocks noGrp="1"/>
          </p:cNvSpPr>
          <p:nvPr>
            <p:ph type="title"/>
          </p:nvPr>
        </p:nvSpPr>
        <p:spPr/>
        <p:txBody>
          <a:bodyPr/>
          <a:lstStyle/>
          <a:p>
            <a:r>
              <a:rPr lang="en-US" dirty="0"/>
              <a:t>Regional EV Market Updates</a:t>
            </a:r>
          </a:p>
        </p:txBody>
      </p:sp>
      <p:sp>
        <p:nvSpPr>
          <p:cNvPr id="3" name="Content Placeholder 2">
            <a:extLst>
              <a:ext uri="{FF2B5EF4-FFF2-40B4-BE49-F238E27FC236}">
                <a16:creationId xmlns:a16="http://schemas.microsoft.com/office/drawing/2014/main" id="{6E3D15E4-D57B-F932-B8E4-B351C20F35E1}"/>
              </a:ext>
            </a:extLst>
          </p:cNvPr>
          <p:cNvSpPr>
            <a:spLocks noGrp="1"/>
          </p:cNvSpPr>
          <p:nvPr>
            <p:ph idx="1"/>
          </p:nvPr>
        </p:nvSpPr>
        <p:spPr>
          <a:xfrm>
            <a:off x="685800" y="1289230"/>
            <a:ext cx="3390609" cy="3394472"/>
          </a:xfrm>
        </p:spPr>
        <p:txBody>
          <a:bodyPr/>
          <a:lstStyle/>
          <a:p>
            <a:pPr marL="0" indent="0">
              <a:buNone/>
            </a:pPr>
            <a:r>
              <a:rPr lang="en-US" sz="1600" b="1" dirty="0"/>
              <a:t>EV Sales Rising, but stark regional differences</a:t>
            </a:r>
          </a:p>
          <a:p>
            <a:r>
              <a:rPr lang="en-US" sz="1600" dirty="0"/>
              <a:t>CA accounts for over 36% of total EV sales, FL in second with 7%</a:t>
            </a:r>
          </a:p>
          <a:p>
            <a:r>
              <a:rPr lang="en-US" sz="1600" dirty="0"/>
              <a:t>However, EV sales increasing everywhere even in small markets like LA, AR, MS</a:t>
            </a:r>
          </a:p>
          <a:p>
            <a:r>
              <a:rPr lang="en-US" sz="1600" dirty="0"/>
              <a:t>Lots of room for charging growth – large differences in charger density even in states with similar EV sales like AL and LA; important role for electric companies to play</a:t>
            </a:r>
          </a:p>
          <a:p>
            <a:endParaRPr lang="en-US" dirty="0"/>
          </a:p>
        </p:txBody>
      </p:sp>
      <p:pic>
        <p:nvPicPr>
          <p:cNvPr id="4" name="Picture 3">
            <a:extLst>
              <a:ext uri="{FF2B5EF4-FFF2-40B4-BE49-F238E27FC236}">
                <a16:creationId xmlns:a16="http://schemas.microsoft.com/office/drawing/2014/main" id="{02E8A432-CF67-9ECE-1626-4448288A0955}"/>
              </a:ext>
            </a:extLst>
          </p:cNvPr>
          <p:cNvPicPr>
            <a:picLocks noChangeAspect="1"/>
          </p:cNvPicPr>
          <p:nvPr/>
        </p:nvPicPr>
        <p:blipFill>
          <a:blip r:embed="rId2"/>
          <a:srcRect/>
          <a:stretch/>
        </p:blipFill>
        <p:spPr>
          <a:xfrm>
            <a:off x="4076409" y="1375553"/>
            <a:ext cx="4933949" cy="3221826"/>
          </a:xfrm>
          <a:prstGeom prst="rect">
            <a:avLst/>
          </a:prstGeom>
        </p:spPr>
      </p:pic>
      <p:sp>
        <p:nvSpPr>
          <p:cNvPr id="5" name="TextBox 4">
            <a:extLst>
              <a:ext uri="{FF2B5EF4-FFF2-40B4-BE49-F238E27FC236}">
                <a16:creationId xmlns:a16="http://schemas.microsoft.com/office/drawing/2014/main" id="{CAFB1C7E-FDF5-DE21-A2A0-6E6A1CE19F63}"/>
              </a:ext>
            </a:extLst>
          </p:cNvPr>
          <p:cNvSpPr txBox="1"/>
          <p:nvPr/>
        </p:nvSpPr>
        <p:spPr>
          <a:xfrm>
            <a:off x="0" y="4882896"/>
            <a:ext cx="5153891" cy="200055"/>
          </a:xfrm>
          <a:prstGeom prst="rect">
            <a:avLst/>
          </a:prstGeom>
          <a:noFill/>
        </p:spPr>
        <p:txBody>
          <a:bodyPr wrap="square" rtlCol="0">
            <a:spAutoFit/>
          </a:bodyPr>
          <a:lstStyle/>
          <a:p>
            <a:r>
              <a:rPr lang="en-US" sz="700" dirty="0">
                <a:latin typeface="Arial" panose="020B0604020202020204" pitchFamily="34" charset="0"/>
                <a:cs typeface="Arial" panose="020B0604020202020204" pitchFamily="34" charset="0"/>
              </a:rPr>
              <a:t>Source: Atlas EV Hub </a:t>
            </a:r>
            <a:r>
              <a:rPr lang="en-US" sz="700" dirty="0">
                <a:latin typeface="Arial" panose="020B0604020202020204" pitchFamily="34" charset="0"/>
                <a:cs typeface="Arial" panose="020B0604020202020204" pitchFamily="34" charset="0"/>
                <a:hlinkClick r:id="rId3"/>
              </a:rPr>
              <a:t>https://www.atlasevhub.com/materials/automakers-dashboard/</a:t>
            </a:r>
            <a:r>
              <a:rPr lang="en-US" sz="700" dirty="0">
                <a:latin typeface="Arial" panose="020B0604020202020204" pitchFamily="34" charset="0"/>
                <a:cs typeface="Arial" panose="020B0604020202020204" pitchFamily="34" charset="0"/>
              </a:rPr>
              <a:t> </a:t>
            </a:r>
          </a:p>
        </p:txBody>
      </p:sp>
      <p:sp>
        <p:nvSpPr>
          <p:cNvPr id="6" name="Rectangle 5">
            <a:extLst>
              <a:ext uri="{FF2B5EF4-FFF2-40B4-BE49-F238E27FC236}">
                <a16:creationId xmlns:a16="http://schemas.microsoft.com/office/drawing/2014/main" id="{063F3CEA-CDC7-BA4E-91F2-A8EF2EFB3931}"/>
              </a:ext>
            </a:extLst>
          </p:cNvPr>
          <p:cNvSpPr/>
          <p:nvPr/>
        </p:nvSpPr>
        <p:spPr>
          <a:xfrm>
            <a:off x="8321978" y="4154839"/>
            <a:ext cx="822022" cy="52886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966333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675110-3B91-3DC8-3800-6DC9504C1988}"/>
              </a:ext>
            </a:extLst>
          </p:cNvPr>
          <p:cNvSpPr>
            <a:spLocks noGrp="1"/>
          </p:cNvSpPr>
          <p:nvPr>
            <p:ph type="title"/>
          </p:nvPr>
        </p:nvSpPr>
        <p:spPr/>
        <p:txBody>
          <a:bodyPr/>
          <a:lstStyle/>
          <a:p>
            <a:r>
              <a:rPr lang="en-US" dirty="0"/>
              <a:t>Public Charging Developments</a:t>
            </a:r>
          </a:p>
        </p:txBody>
      </p:sp>
      <p:sp>
        <p:nvSpPr>
          <p:cNvPr id="3" name="Content Placeholder 2">
            <a:extLst>
              <a:ext uri="{FF2B5EF4-FFF2-40B4-BE49-F238E27FC236}">
                <a16:creationId xmlns:a16="http://schemas.microsoft.com/office/drawing/2014/main" id="{DB155AB1-6908-2253-5764-1287270FBA51}"/>
              </a:ext>
            </a:extLst>
          </p:cNvPr>
          <p:cNvSpPr>
            <a:spLocks noGrp="1"/>
          </p:cNvSpPr>
          <p:nvPr>
            <p:ph idx="1"/>
          </p:nvPr>
        </p:nvSpPr>
        <p:spPr>
          <a:xfrm>
            <a:off x="160544" y="1210351"/>
            <a:ext cx="4411456" cy="3752538"/>
          </a:xfrm>
        </p:spPr>
        <p:txBody>
          <a:bodyPr/>
          <a:lstStyle/>
          <a:p>
            <a:pPr marL="0" indent="0">
              <a:buNone/>
            </a:pPr>
            <a:r>
              <a:rPr lang="en-US" sz="1800" b="1" dirty="0"/>
              <a:t>High interest, low investment</a:t>
            </a:r>
          </a:p>
          <a:p>
            <a:pPr>
              <a:spcAft>
                <a:spcPts val="336"/>
              </a:spcAft>
            </a:pPr>
            <a:r>
              <a:rPr lang="en-US" sz="1400" dirty="0"/>
              <a:t>Recent surge in number of interested companies</a:t>
            </a:r>
          </a:p>
          <a:p>
            <a:pPr lvl="1">
              <a:spcAft>
                <a:spcPts val="336"/>
              </a:spcAft>
            </a:pPr>
            <a:r>
              <a:rPr lang="en-US" sz="1200" dirty="0"/>
              <a:t>Still building out teams, current plans are mostly exploratory with a few significant investments (7-11, Walmart)</a:t>
            </a:r>
          </a:p>
          <a:p>
            <a:pPr lvl="1">
              <a:spcAft>
                <a:spcPts val="336"/>
              </a:spcAft>
            </a:pPr>
            <a:r>
              <a:rPr lang="en-US" sz="1200" dirty="0"/>
              <a:t>Unfamiliar with the business case of public charging and electric company industry</a:t>
            </a:r>
          </a:p>
          <a:p>
            <a:pPr lvl="1">
              <a:spcAft>
                <a:spcPts val="336"/>
              </a:spcAft>
            </a:pPr>
            <a:r>
              <a:rPr lang="en-US" sz="1200" dirty="0"/>
              <a:t>Most companies favor third-party approach currently, but may change in the near future</a:t>
            </a:r>
          </a:p>
          <a:p>
            <a:r>
              <a:rPr lang="en-US" sz="1400" dirty="0"/>
              <a:t>Federal funding will lead companies to fast-track plans; more voices for demand charge reform, new rate structures, streamlined permitting, etc.</a:t>
            </a:r>
          </a:p>
          <a:p>
            <a:r>
              <a:rPr lang="en-US" sz="1400" dirty="0"/>
              <a:t>Rates offerings are a major consideration for investment decisions</a:t>
            </a:r>
          </a:p>
          <a:p>
            <a:r>
              <a:rPr lang="en-US" sz="1400" dirty="0"/>
              <a:t>Policy push by some to limit electric company involvement</a:t>
            </a:r>
          </a:p>
          <a:p>
            <a:endParaRPr lang="en-US" dirty="0"/>
          </a:p>
        </p:txBody>
      </p:sp>
      <p:pic>
        <p:nvPicPr>
          <p:cNvPr id="4" name="Picture 3">
            <a:extLst>
              <a:ext uri="{FF2B5EF4-FFF2-40B4-BE49-F238E27FC236}">
                <a16:creationId xmlns:a16="http://schemas.microsoft.com/office/drawing/2014/main" id="{D6144678-377D-6D7D-5016-6881717A6708}"/>
              </a:ext>
            </a:extLst>
          </p:cNvPr>
          <p:cNvPicPr>
            <a:picLocks noChangeAspect="1"/>
          </p:cNvPicPr>
          <p:nvPr/>
        </p:nvPicPr>
        <p:blipFill rotWithShape="1">
          <a:blip r:embed="rId2"/>
          <a:srcRect l="14158"/>
          <a:stretch/>
        </p:blipFill>
        <p:spPr>
          <a:xfrm>
            <a:off x="4622696" y="1385316"/>
            <a:ext cx="4186258" cy="3242525"/>
          </a:xfrm>
          <a:prstGeom prst="rect">
            <a:avLst/>
          </a:prstGeom>
        </p:spPr>
      </p:pic>
    </p:spTree>
    <p:extLst>
      <p:ext uri="{BB962C8B-B14F-4D97-AF65-F5344CB8AC3E}">
        <p14:creationId xmlns:p14="http://schemas.microsoft.com/office/powerpoint/2010/main" val="31242879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64F8CB-E13A-5578-175E-638570AC331F}"/>
              </a:ext>
            </a:extLst>
          </p:cNvPr>
          <p:cNvSpPr>
            <a:spLocks noGrp="1"/>
          </p:cNvSpPr>
          <p:nvPr>
            <p:ph type="title"/>
          </p:nvPr>
        </p:nvSpPr>
        <p:spPr>
          <a:xfrm>
            <a:off x="685800" y="0"/>
            <a:ext cx="7772400" cy="1049401"/>
          </a:xfrm>
        </p:spPr>
        <p:txBody>
          <a:bodyPr anchor="ctr">
            <a:normAutofit/>
          </a:bodyPr>
          <a:lstStyle/>
          <a:p>
            <a:r>
              <a:rPr lang="en-US" dirty="0"/>
              <a:t>National Grid Electric Highways Study</a:t>
            </a:r>
          </a:p>
        </p:txBody>
      </p:sp>
      <p:pic>
        <p:nvPicPr>
          <p:cNvPr id="4" name="Content Placeholder 3" descr="Map&#10;&#10;Description automatically generated">
            <a:extLst>
              <a:ext uri="{FF2B5EF4-FFF2-40B4-BE49-F238E27FC236}">
                <a16:creationId xmlns:a16="http://schemas.microsoft.com/office/drawing/2014/main" id="{5BE0FD3D-BE95-CCC1-5C04-CF2A649E9875}"/>
              </a:ext>
            </a:extLst>
          </p:cNvPr>
          <p:cNvPicPr>
            <a:picLocks noGrp="1" noChangeAspect="1"/>
          </p:cNvPicPr>
          <p:nvPr>
            <p:ph type="pic" sz="quarter" idx="10"/>
          </p:nvPr>
        </p:nvPicPr>
        <p:blipFill>
          <a:blip r:embed="rId2"/>
          <a:stretch/>
        </p:blipFill>
        <p:spPr>
          <a:xfrm>
            <a:off x="1747272" y="1291338"/>
            <a:ext cx="5649456" cy="2909470"/>
          </a:xfrm>
          <a:prstGeom prst="rect">
            <a:avLst/>
          </a:prstGeom>
          <a:noFill/>
        </p:spPr>
      </p:pic>
      <p:sp>
        <p:nvSpPr>
          <p:cNvPr id="9" name="Text Placeholder 3">
            <a:extLst>
              <a:ext uri="{FF2B5EF4-FFF2-40B4-BE49-F238E27FC236}">
                <a16:creationId xmlns:a16="http://schemas.microsoft.com/office/drawing/2014/main" id="{3AF0F657-0E24-E60E-1819-0837CF11A5E3}"/>
              </a:ext>
            </a:extLst>
          </p:cNvPr>
          <p:cNvSpPr>
            <a:spLocks noGrp="1"/>
          </p:cNvSpPr>
          <p:nvPr>
            <p:ph type="body" sz="quarter" idx="11"/>
          </p:nvPr>
        </p:nvSpPr>
        <p:spPr>
          <a:xfrm>
            <a:off x="685800" y="4364832"/>
            <a:ext cx="7772400" cy="320279"/>
          </a:xfrm>
        </p:spPr>
        <p:txBody>
          <a:bodyPr/>
          <a:lstStyle/>
          <a:p>
            <a:r>
              <a:rPr lang="en-US" sz="800" dirty="0">
                <a:latin typeface="Arial" panose="020B0604020202020204" pitchFamily="34" charset="0"/>
                <a:cs typeface="Arial" panose="020B0604020202020204" pitchFamily="34" charset="0"/>
              </a:rPr>
              <a:t>Available at: </a:t>
            </a:r>
            <a:r>
              <a:rPr lang="en-US" sz="800" dirty="0">
                <a:latin typeface="Arial" panose="020B0604020202020204" pitchFamily="34" charset="0"/>
                <a:cs typeface="Arial" panose="020B0604020202020204" pitchFamily="34" charset="0"/>
                <a:hlinkClick r:id="rId3"/>
              </a:rPr>
              <a:t>https://www.nationalgrid.com/document/148616/download</a:t>
            </a:r>
            <a:r>
              <a:rPr lang="en-US" sz="800" dirty="0">
                <a:latin typeface="Arial" panose="020B0604020202020204" pitchFamily="34" charset="0"/>
                <a:cs typeface="Arial" panose="020B0604020202020204" pitchFamily="34" charset="0"/>
              </a:rPr>
              <a:t> </a:t>
            </a:r>
            <a:endParaRPr lang="en-US" sz="800"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312062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6249571-B56F-43E3-A6AD-38D2851C0C7C}"/>
              </a:ext>
            </a:extLst>
          </p:cNvPr>
          <p:cNvSpPr>
            <a:spLocks noGrp="1"/>
          </p:cNvSpPr>
          <p:nvPr>
            <p:ph type="title"/>
          </p:nvPr>
        </p:nvSpPr>
        <p:spPr/>
        <p:txBody>
          <a:bodyPr>
            <a:normAutofit fontScale="90000"/>
          </a:bodyPr>
          <a:lstStyle/>
          <a:p>
            <a:r>
              <a:rPr lang="en-US"/>
              <a:t>Electric Highways Study: </a:t>
            </a:r>
          </a:p>
        </p:txBody>
      </p:sp>
      <p:pic>
        <p:nvPicPr>
          <p:cNvPr id="9" name="Picture 8">
            <a:extLst>
              <a:ext uri="{FF2B5EF4-FFF2-40B4-BE49-F238E27FC236}">
                <a16:creationId xmlns:a16="http://schemas.microsoft.com/office/drawing/2014/main" id="{5993079A-6E05-4FFC-98E6-48F7DA8A6F5F}"/>
              </a:ext>
            </a:extLst>
          </p:cNvPr>
          <p:cNvPicPr>
            <a:picLocks noChangeAspect="1"/>
          </p:cNvPicPr>
          <p:nvPr/>
        </p:nvPicPr>
        <p:blipFill>
          <a:blip r:embed="rId3"/>
          <a:stretch>
            <a:fillRect/>
          </a:stretch>
        </p:blipFill>
        <p:spPr>
          <a:xfrm>
            <a:off x="0" y="0"/>
            <a:ext cx="9081436" cy="5143500"/>
          </a:xfrm>
          <a:prstGeom prst="rect">
            <a:avLst/>
          </a:prstGeom>
        </p:spPr>
      </p:pic>
      <p:sp>
        <p:nvSpPr>
          <p:cNvPr id="10" name="Rectangle: Rounded Corners 9">
            <a:extLst>
              <a:ext uri="{FF2B5EF4-FFF2-40B4-BE49-F238E27FC236}">
                <a16:creationId xmlns:a16="http://schemas.microsoft.com/office/drawing/2014/main" id="{0B3DC93B-F56A-4BD9-AFE6-26FC0BFBAC54}"/>
              </a:ext>
            </a:extLst>
          </p:cNvPr>
          <p:cNvSpPr/>
          <p:nvPr/>
        </p:nvSpPr>
        <p:spPr bwMode="auto">
          <a:xfrm>
            <a:off x="1920983" y="1429403"/>
            <a:ext cx="2347829" cy="957323"/>
          </a:xfrm>
          <a:prstGeom prst="roundRect">
            <a:avLst/>
          </a:prstGeom>
          <a:solidFill>
            <a:schemeClr val="bg1">
              <a:lumMod val="95000"/>
            </a:schemeClr>
          </a:solidFill>
          <a:ln w="9525" cap="flat" cmpd="sng" algn="ctr">
            <a:solidFill>
              <a:srgbClr val="EC4D28"/>
            </a:solidFill>
            <a:prstDash val="solid"/>
            <a:round/>
            <a:headEnd type="none" w="med" len="med"/>
            <a:tailEnd type="none" w="med" len="med"/>
          </a:ln>
          <a:effectLst/>
        </p:spPr>
        <p:txBody>
          <a:bodyPr vert="horz" wrap="square" lIns="68576" tIns="34289" rIns="68576" bIns="34289" numCol="1" rtlCol="0" anchor="ctr" anchorCtr="0" compatLnSpc="1">
            <a:prstTxWarp prst="textNoShape">
              <a:avLst/>
            </a:prstTxWarp>
          </a:bodyPr>
          <a:lstStyle/>
          <a:p>
            <a:pPr algn="ctr">
              <a:spcAft>
                <a:spcPts val="900"/>
              </a:spcAft>
            </a:pPr>
            <a:r>
              <a:rPr lang="en-US" sz="1200" dirty="0">
                <a:solidFill>
                  <a:srgbClr val="F04824"/>
                </a:solidFill>
              </a:rPr>
              <a:t>Over a quarter of highway sites studied </a:t>
            </a:r>
            <a:r>
              <a:rPr lang="en-US" sz="1200" dirty="0">
                <a:solidFill>
                  <a:schemeClr val="tx1">
                    <a:lumMod val="50000"/>
                  </a:schemeClr>
                </a:solidFill>
              </a:rPr>
              <a:t>exceed limits of a standard low-voltage distribution interconnection by 2030</a:t>
            </a:r>
            <a:endParaRPr lang="en-US" sz="1200" dirty="0">
              <a:solidFill>
                <a:schemeClr val="tx1">
                  <a:lumMod val="50000"/>
                </a:schemeClr>
              </a:solidFill>
              <a:cs typeface="Arial"/>
            </a:endParaRPr>
          </a:p>
        </p:txBody>
      </p:sp>
      <p:cxnSp>
        <p:nvCxnSpPr>
          <p:cNvPr id="4" name="Straight Connector 3">
            <a:extLst>
              <a:ext uri="{FF2B5EF4-FFF2-40B4-BE49-F238E27FC236}">
                <a16:creationId xmlns:a16="http://schemas.microsoft.com/office/drawing/2014/main" id="{EEDD7579-05EA-4EB8-9BAC-BAC464AAA066}"/>
              </a:ext>
            </a:extLst>
          </p:cNvPr>
          <p:cNvCxnSpPr>
            <a:cxnSpLocks/>
          </p:cNvCxnSpPr>
          <p:nvPr/>
        </p:nvCxnSpPr>
        <p:spPr bwMode="auto">
          <a:xfrm>
            <a:off x="3094897" y="2443579"/>
            <a:ext cx="0" cy="776072"/>
          </a:xfrm>
          <a:prstGeom prst="line">
            <a:avLst/>
          </a:prstGeom>
          <a:solidFill>
            <a:schemeClr val="accent1"/>
          </a:solidFill>
          <a:ln w="19050" cap="flat" cmpd="sng" algn="ctr">
            <a:solidFill>
              <a:srgbClr val="EC4D28"/>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29144688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7D23AB-7035-9EA4-68DB-61BC2187F6E7}"/>
              </a:ext>
            </a:extLst>
          </p:cNvPr>
          <p:cNvSpPr>
            <a:spLocks noGrp="1"/>
          </p:cNvSpPr>
          <p:nvPr>
            <p:ph type="title"/>
          </p:nvPr>
        </p:nvSpPr>
        <p:spPr/>
        <p:txBody>
          <a:bodyPr/>
          <a:lstStyle/>
          <a:p>
            <a:r>
              <a:rPr lang="en-US" dirty="0"/>
              <a:t>National EV Infrastructure Program</a:t>
            </a:r>
          </a:p>
        </p:txBody>
      </p:sp>
      <p:sp>
        <p:nvSpPr>
          <p:cNvPr id="3" name="Content Placeholder 2">
            <a:extLst>
              <a:ext uri="{FF2B5EF4-FFF2-40B4-BE49-F238E27FC236}">
                <a16:creationId xmlns:a16="http://schemas.microsoft.com/office/drawing/2014/main" id="{1A34356E-8D81-F466-A11D-98B4BE4DB3F9}"/>
              </a:ext>
            </a:extLst>
          </p:cNvPr>
          <p:cNvSpPr>
            <a:spLocks noGrp="1"/>
          </p:cNvSpPr>
          <p:nvPr>
            <p:ph idx="1"/>
          </p:nvPr>
        </p:nvSpPr>
        <p:spPr>
          <a:xfrm>
            <a:off x="169607" y="1178617"/>
            <a:ext cx="3952568" cy="3394472"/>
          </a:xfrm>
        </p:spPr>
        <p:txBody>
          <a:bodyPr/>
          <a:lstStyle/>
          <a:p>
            <a:pPr marL="0" indent="0">
              <a:buNone/>
            </a:pPr>
            <a:r>
              <a:rPr lang="en-US" sz="1800" b="1" dirty="0"/>
              <a:t>All Plans Approved, Funds Available</a:t>
            </a:r>
          </a:p>
          <a:p>
            <a:r>
              <a:rPr lang="en-US" sz="1600" dirty="0"/>
              <a:t>Final rulemaking announced on Feb 15; governs:</a:t>
            </a:r>
          </a:p>
          <a:p>
            <a:pPr lvl="1"/>
            <a:r>
              <a:rPr lang="en-US" sz="1400" dirty="0"/>
              <a:t>Charger technologies</a:t>
            </a:r>
          </a:p>
          <a:p>
            <a:pPr lvl="1"/>
            <a:r>
              <a:rPr lang="en-US" sz="1400" dirty="0"/>
              <a:t>Payment methods</a:t>
            </a:r>
          </a:p>
          <a:p>
            <a:pPr lvl="1"/>
            <a:r>
              <a:rPr lang="en-US" sz="1400" dirty="0"/>
              <a:t>Reliability/uptime standards</a:t>
            </a:r>
          </a:p>
          <a:p>
            <a:pPr lvl="1"/>
            <a:r>
              <a:rPr lang="en-US" sz="1400" dirty="0"/>
              <a:t>Data sharing and reporting requirements</a:t>
            </a:r>
          </a:p>
          <a:p>
            <a:r>
              <a:rPr lang="en-US" sz="1600" dirty="0"/>
              <a:t>RFIs issued by several states, RFPs still in development</a:t>
            </a:r>
          </a:p>
          <a:p>
            <a:r>
              <a:rPr lang="en-US" sz="1600" dirty="0"/>
              <a:t>Corridor and Fueling Infrastructure funding recently announced; $2.5 billion in supplemental funding</a:t>
            </a:r>
          </a:p>
          <a:p>
            <a:r>
              <a:rPr lang="en-US" sz="1600" dirty="0"/>
              <a:t>Watershed investment in many areas of the country with low EV adoption</a:t>
            </a:r>
          </a:p>
          <a:p>
            <a:endParaRPr lang="en-US" dirty="0"/>
          </a:p>
        </p:txBody>
      </p:sp>
      <p:pic>
        <p:nvPicPr>
          <p:cNvPr id="4" name="Picture 3">
            <a:extLst>
              <a:ext uri="{FF2B5EF4-FFF2-40B4-BE49-F238E27FC236}">
                <a16:creationId xmlns:a16="http://schemas.microsoft.com/office/drawing/2014/main" id="{517794B9-8159-EA2C-6FB2-6066B95E261A}"/>
              </a:ext>
            </a:extLst>
          </p:cNvPr>
          <p:cNvPicPr>
            <a:picLocks noChangeAspect="1"/>
          </p:cNvPicPr>
          <p:nvPr/>
        </p:nvPicPr>
        <p:blipFill>
          <a:blip r:embed="rId2"/>
          <a:srcRect/>
          <a:stretch/>
        </p:blipFill>
        <p:spPr>
          <a:xfrm>
            <a:off x="4188568" y="1332678"/>
            <a:ext cx="4955432" cy="3394472"/>
          </a:xfrm>
          <a:prstGeom prst="rect">
            <a:avLst/>
          </a:prstGeom>
        </p:spPr>
      </p:pic>
    </p:spTree>
    <p:extLst>
      <p:ext uri="{BB962C8B-B14F-4D97-AF65-F5344CB8AC3E}">
        <p14:creationId xmlns:p14="http://schemas.microsoft.com/office/powerpoint/2010/main" val="27259740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978372-B509-80D4-9914-F05FBF2ECB8B}"/>
              </a:ext>
            </a:extLst>
          </p:cNvPr>
          <p:cNvSpPr>
            <a:spLocks noGrp="1"/>
          </p:cNvSpPr>
          <p:nvPr>
            <p:ph type="title"/>
          </p:nvPr>
        </p:nvSpPr>
        <p:spPr/>
        <p:txBody>
          <a:bodyPr/>
          <a:lstStyle/>
          <a:p>
            <a:r>
              <a:rPr lang="en-US" dirty="0"/>
              <a:t>IIJA: Major ET Programs</a:t>
            </a:r>
          </a:p>
        </p:txBody>
      </p:sp>
      <p:graphicFrame>
        <p:nvGraphicFramePr>
          <p:cNvPr id="4" name="Table 4">
            <a:extLst>
              <a:ext uri="{FF2B5EF4-FFF2-40B4-BE49-F238E27FC236}">
                <a16:creationId xmlns:a16="http://schemas.microsoft.com/office/drawing/2014/main" id="{B3A93F68-4513-4CD7-7547-28B0AC9A0C82}"/>
              </a:ext>
            </a:extLst>
          </p:cNvPr>
          <p:cNvGraphicFramePr>
            <a:graphicFrameLocks noGrp="1"/>
          </p:cNvGraphicFramePr>
          <p:nvPr>
            <p:ph idx="1"/>
          </p:nvPr>
        </p:nvGraphicFramePr>
        <p:xfrm>
          <a:off x="685801" y="1289050"/>
          <a:ext cx="7772395" cy="3657600"/>
        </p:xfrm>
        <a:graphic>
          <a:graphicData uri="http://schemas.openxmlformats.org/drawingml/2006/table">
            <a:tbl>
              <a:tblPr firstRow="1">
                <a:tableStyleId>{B301B821-A1FF-4177-AEE7-76D212191A09}</a:tableStyleId>
              </a:tblPr>
              <a:tblGrid>
                <a:gridCol w="2936358">
                  <a:extLst>
                    <a:ext uri="{9D8B030D-6E8A-4147-A177-3AD203B41FA5}">
                      <a16:colId xmlns:a16="http://schemas.microsoft.com/office/drawing/2014/main" val="2152802521"/>
                    </a:ext>
                  </a:extLst>
                </a:gridCol>
                <a:gridCol w="850605">
                  <a:extLst>
                    <a:ext uri="{9D8B030D-6E8A-4147-A177-3AD203B41FA5}">
                      <a16:colId xmlns:a16="http://schemas.microsoft.com/office/drawing/2014/main" val="1796323510"/>
                    </a:ext>
                  </a:extLst>
                </a:gridCol>
                <a:gridCol w="900223">
                  <a:extLst>
                    <a:ext uri="{9D8B030D-6E8A-4147-A177-3AD203B41FA5}">
                      <a16:colId xmlns:a16="http://schemas.microsoft.com/office/drawing/2014/main" val="3738835381"/>
                    </a:ext>
                  </a:extLst>
                </a:gridCol>
                <a:gridCol w="999461">
                  <a:extLst>
                    <a:ext uri="{9D8B030D-6E8A-4147-A177-3AD203B41FA5}">
                      <a16:colId xmlns:a16="http://schemas.microsoft.com/office/drawing/2014/main" val="1539815709"/>
                    </a:ext>
                  </a:extLst>
                </a:gridCol>
                <a:gridCol w="2085748">
                  <a:extLst>
                    <a:ext uri="{9D8B030D-6E8A-4147-A177-3AD203B41FA5}">
                      <a16:colId xmlns:a16="http://schemas.microsoft.com/office/drawing/2014/main" val="4121216533"/>
                    </a:ext>
                  </a:extLst>
                </a:gridCol>
              </a:tblGrid>
              <a:tr h="457200">
                <a:tc>
                  <a:txBody>
                    <a:bodyPr/>
                    <a:lstStyle/>
                    <a:p>
                      <a:r>
                        <a:rPr lang="en-US" sz="1200" dirty="0">
                          <a:latin typeface="Arial" panose="020B0604020202020204" pitchFamily="34" charset="0"/>
                          <a:cs typeface="Arial" panose="020B0604020202020204" pitchFamily="34" charset="0"/>
                        </a:rPr>
                        <a:t>Program</a:t>
                      </a:r>
                    </a:p>
                  </a:txBody>
                  <a:tcPr/>
                </a:tc>
                <a:tc>
                  <a:txBody>
                    <a:bodyPr/>
                    <a:lstStyle/>
                    <a:p>
                      <a:r>
                        <a:rPr lang="en-US" sz="1200" dirty="0">
                          <a:latin typeface="Arial" panose="020B0604020202020204" pitchFamily="34" charset="0"/>
                          <a:cs typeface="Arial" panose="020B0604020202020204" pitchFamily="34" charset="0"/>
                        </a:rPr>
                        <a:t>Agency</a:t>
                      </a:r>
                    </a:p>
                  </a:txBody>
                  <a:tcPr/>
                </a:tc>
                <a:tc>
                  <a:txBody>
                    <a:bodyPr/>
                    <a:lstStyle/>
                    <a:p>
                      <a:r>
                        <a:rPr lang="en-US" sz="1200" dirty="0">
                          <a:latin typeface="Arial" panose="020B0604020202020204" pitchFamily="34" charset="0"/>
                          <a:cs typeface="Arial" panose="020B0604020202020204" pitchFamily="34" charset="0"/>
                        </a:rPr>
                        <a:t>Funding</a:t>
                      </a:r>
                    </a:p>
                  </a:txBody>
                  <a:tcPr/>
                </a:tc>
                <a:tc>
                  <a:txBody>
                    <a:bodyPr/>
                    <a:lstStyle/>
                    <a:p>
                      <a:r>
                        <a:rPr lang="en-US" sz="1200" dirty="0">
                          <a:latin typeface="Arial" panose="020B0604020202020204" pitchFamily="34" charset="0"/>
                          <a:cs typeface="Arial" panose="020B0604020202020204" pitchFamily="34" charset="0"/>
                        </a:rPr>
                        <a:t>Eligible Entities</a:t>
                      </a:r>
                    </a:p>
                  </a:txBody>
                  <a:tcPr/>
                </a:tc>
                <a:tc>
                  <a:txBody>
                    <a:bodyPr/>
                    <a:lstStyle/>
                    <a:p>
                      <a:r>
                        <a:rPr lang="en-US" sz="1200" dirty="0">
                          <a:latin typeface="Arial" panose="020B0604020202020204" pitchFamily="34" charset="0"/>
                          <a:cs typeface="Arial" panose="020B0604020202020204" pitchFamily="34" charset="0"/>
                        </a:rPr>
                        <a:t>Key Dates</a:t>
                      </a:r>
                    </a:p>
                  </a:txBody>
                  <a:tcPr/>
                </a:tc>
                <a:extLst>
                  <a:ext uri="{0D108BD9-81ED-4DB2-BD59-A6C34878D82A}">
                    <a16:rowId xmlns:a16="http://schemas.microsoft.com/office/drawing/2014/main" val="1983147562"/>
                  </a:ext>
                </a:extLst>
              </a:tr>
              <a:tr h="640080">
                <a:tc>
                  <a:txBody>
                    <a:bodyPr/>
                    <a:lstStyle/>
                    <a:p>
                      <a:r>
                        <a:rPr lang="en-US" sz="1200" b="1" dirty="0">
                          <a:latin typeface="Arial" panose="020B0604020202020204" pitchFamily="34" charset="0"/>
                          <a:cs typeface="Arial" panose="020B0604020202020204" pitchFamily="34" charset="0"/>
                        </a:rPr>
                        <a:t>National EV Infrastructure (NEVI) Formula Program</a:t>
                      </a:r>
                    </a:p>
                    <a:p>
                      <a:r>
                        <a:rPr lang="en-US" sz="1200" b="0" dirty="0">
                          <a:latin typeface="Arial" panose="020B0604020202020204" pitchFamily="34" charset="0"/>
                          <a:cs typeface="Arial" panose="020B0604020202020204" pitchFamily="34" charset="0"/>
                        </a:rPr>
                        <a:t>EV fast charging on AFCs, interstates</a:t>
                      </a:r>
                    </a:p>
                  </a:txBody>
                  <a:tcPr/>
                </a:tc>
                <a:tc>
                  <a:txBody>
                    <a:bodyPr/>
                    <a:lstStyle/>
                    <a:p>
                      <a:r>
                        <a:rPr lang="en-US" sz="1200" dirty="0">
                          <a:latin typeface="Arial" panose="020B0604020202020204" pitchFamily="34" charset="0"/>
                          <a:cs typeface="Arial" panose="020B0604020202020204" pitchFamily="34" charset="0"/>
                        </a:rPr>
                        <a:t>FHWA (DOT)</a:t>
                      </a:r>
                    </a:p>
                  </a:txBody>
                  <a:tcPr/>
                </a:tc>
                <a:tc>
                  <a:txBody>
                    <a:bodyPr/>
                    <a:lstStyle/>
                    <a:p>
                      <a:r>
                        <a:rPr lang="en-US" sz="1200" dirty="0">
                          <a:latin typeface="Arial" panose="020B0604020202020204" pitchFamily="34" charset="0"/>
                          <a:cs typeface="Arial" panose="020B0604020202020204" pitchFamily="34" charset="0"/>
                        </a:rPr>
                        <a:t>$5 billion</a:t>
                      </a:r>
                    </a:p>
                  </a:txBody>
                  <a:tcPr/>
                </a:tc>
                <a:tc>
                  <a:txBody>
                    <a:bodyPr/>
                    <a:lstStyle/>
                    <a:p>
                      <a:r>
                        <a:rPr lang="en-US" sz="1200" dirty="0">
                          <a:latin typeface="Arial" panose="020B0604020202020204" pitchFamily="34" charset="0"/>
                          <a:cs typeface="Arial" panose="020B0604020202020204" pitchFamily="34" charset="0"/>
                        </a:rPr>
                        <a:t>State DOTs</a:t>
                      </a:r>
                    </a:p>
                  </a:txBody>
                  <a:tcPr/>
                </a:tc>
                <a:tc>
                  <a:txBody>
                    <a:bodyPr/>
                    <a:lstStyle/>
                    <a:p>
                      <a:r>
                        <a:rPr lang="en-US" sz="1200" dirty="0">
                          <a:latin typeface="Arial" panose="020B0604020202020204" pitchFamily="34" charset="0"/>
                          <a:cs typeface="Arial" panose="020B0604020202020204" pitchFamily="34" charset="0"/>
                        </a:rPr>
                        <a:t>State plans approved 9/27</a:t>
                      </a:r>
                    </a:p>
                    <a:p>
                      <a:r>
                        <a:rPr lang="en-US" sz="1200" dirty="0">
                          <a:latin typeface="Arial" panose="020B0604020202020204" pitchFamily="34" charset="0"/>
                          <a:cs typeface="Arial" panose="020B0604020202020204" pitchFamily="34" charset="0"/>
                        </a:rPr>
                        <a:t>Minimum standards still pending</a:t>
                      </a:r>
                    </a:p>
                  </a:txBody>
                  <a:tcPr/>
                </a:tc>
                <a:extLst>
                  <a:ext uri="{0D108BD9-81ED-4DB2-BD59-A6C34878D82A}">
                    <a16:rowId xmlns:a16="http://schemas.microsoft.com/office/drawing/2014/main" val="2549135396"/>
                  </a:ext>
                </a:extLst>
              </a:tr>
              <a:tr h="640080">
                <a:tc>
                  <a:txBody>
                    <a:bodyPr/>
                    <a:lstStyle/>
                    <a:p>
                      <a:r>
                        <a:rPr lang="en-US" sz="1200" b="1" dirty="0">
                          <a:latin typeface="Arial" panose="020B0604020202020204" pitchFamily="34" charset="0"/>
                          <a:cs typeface="Arial" panose="020B0604020202020204" pitchFamily="34" charset="0"/>
                        </a:rPr>
                        <a:t>Discretionary Grant Program for Charging and Fueling Infrastructure</a:t>
                      </a:r>
                    </a:p>
                    <a:p>
                      <a:r>
                        <a:rPr lang="en-US" sz="1200" b="0" dirty="0">
                          <a:latin typeface="Arial" panose="020B0604020202020204" pitchFamily="34" charset="0"/>
                          <a:cs typeface="Arial" panose="020B0604020202020204" pitchFamily="34" charset="0"/>
                        </a:rPr>
                        <a:t>Corridor and community charging</a:t>
                      </a:r>
                    </a:p>
                  </a:txBody>
                  <a:tcPr/>
                </a:tc>
                <a:tc>
                  <a:txBody>
                    <a:bodyPr/>
                    <a:lstStyle/>
                    <a:p>
                      <a:r>
                        <a:rPr lang="en-US" sz="1200" dirty="0">
                          <a:latin typeface="Arial" panose="020B0604020202020204" pitchFamily="34" charset="0"/>
                          <a:cs typeface="Arial" panose="020B0604020202020204" pitchFamily="34" charset="0"/>
                        </a:rPr>
                        <a:t>FHWA (DOT)</a:t>
                      </a:r>
                    </a:p>
                  </a:txBody>
                  <a:tcPr/>
                </a:tc>
                <a:tc>
                  <a:txBody>
                    <a:bodyPr/>
                    <a:lstStyle/>
                    <a:p>
                      <a:r>
                        <a:rPr lang="en-US" sz="1200" dirty="0">
                          <a:latin typeface="Arial" panose="020B0604020202020204" pitchFamily="34" charset="0"/>
                          <a:cs typeface="Arial" panose="020B0604020202020204" pitchFamily="34" charset="0"/>
                        </a:rPr>
                        <a:t>$2.5 billion</a:t>
                      </a:r>
                    </a:p>
                  </a:txBody>
                  <a:tcPr/>
                </a:tc>
                <a:tc>
                  <a:txBody>
                    <a:bodyPr/>
                    <a:lstStyle/>
                    <a:p>
                      <a:r>
                        <a:rPr lang="en-US" sz="1200" dirty="0">
                          <a:latin typeface="Arial" panose="020B0604020202020204" pitchFamily="34" charset="0"/>
                          <a:cs typeface="Arial" panose="020B0604020202020204" pitchFamily="34" charset="0"/>
                        </a:rPr>
                        <a:t>State, local govt</a:t>
                      </a:r>
                    </a:p>
                  </a:txBody>
                  <a:tcPr/>
                </a:tc>
                <a:tc>
                  <a:txBody>
                    <a:bodyPr/>
                    <a:lstStyle/>
                    <a:p>
                      <a:r>
                        <a:rPr lang="en-US" sz="1200" dirty="0">
                          <a:latin typeface="Arial" panose="020B0604020202020204" pitchFamily="34" charset="0"/>
                          <a:cs typeface="Arial" panose="020B0604020202020204" pitchFamily="34" charset="0"/>
                        </a:rPr>
                        <a:t>Notice of Funding Opportunity expected this year (?) </a:t>
                      </a:r>
                    </a:p>
                  </a:txBody>
                  <a:tcPr/>
                </a:tc>
                <a:extLst>
                  <a:ext uri="{0D108BD9-81ED-4DB2-BD59-A6C34878D82A}">
                    <a16:rowId xmlns:a16="http://schemas.microsoft.com/office/drawing/2014/main" val="2206128317"/>
                  </a:ext>
                </a:extLst>
              </a:tr>
              <a:tr h="640080">
                <a:tc>
                  <a:txBody>
                    <a:bodyPr/>
                    <a:lstStyle/>
                    <a:p>
                      <a:r>
                        <a:rPr lang="en-US" sz="1200" b="1" dirty="0">
                          <a:latin typeface="Arial" panose="020B0604020202020204" pitchFamily="34" charset="0"/>
                          <a:cs typeface="Arial" panose="020B0604020202020204" pitchFamily="34" charset="0"/>
                        </a:rPr>
                        <a:t>Clean School Bus Program</a:t>
                      </a:r>
                    </a:p>
                    <a:p>
                      <a:r>
                        <a:rPr lang="en-US" sz="1200" b="0" dirty="0">
                          <a:latin typeface="Arial" panose="020B0604020202020204" pitchFamily="34" charset="0"/>
                          <a:cs typeface="Arial" panose="020B0604020202020204" pitchFamily="34" charset="0"/>
                        </a:rPr>
                        <a:t>ZEV and clean school buses</a:t>
                      </a:r>
                    </a:p>
                  </a:txBody>
                  <a:tcPr/>
                </a:tc>
                <a:tc>
                  <a:txBody>
                    <a:bodyPr/>
                    <a:lstStyle/>
                    <a:p>
                      <a:r>
                        <a:rPr lang="en-US" sz="1200" dirty="0">
                          <a:latin typeface="Arial" panose="020B0604020202020204" pitchFamily="34" charset="0"/>
                          <a:cs typeface="Arial" panose="020B0604020202020204" pitchFamily="34" charset="0"/>
                        </a:rPr>
                        <a:t>EPA</a:t>
                      </a:r>
                    </a:p>
                  </a:txBody>
                  <a:tcPr/>
                </a:tc>
                <a:tc>
                  <a:txBody>
                    <a:bodyPr/>
                    <a:lstStyle/>
                    <a:p>
                      <a:r>
                        <a:rPr lang="en-US" sz="1200" dirty="0">
                          <a:latin typeface="Arial" panose="020B0604020202020204" pitchFamily="34" charset="0"/>
                          <a:cs typeface="Arial" panose="020B0604020202020204" pitchFamily="34" charset="0"/>
                        </a:rPr>
                        <a:t>$5 billion</a:t>
                      </a:r>
                    </a:p>
                  </a:txBody>
                  <a:tcPr/>
                </a:tc>
                <a:tc>
                  <a:txBody>
                    <a:bodyPr/>
                    <a:lstStyle/>
                    <a:p>
                      <a:r>
                        <a:rPr lang="en-US" sz="1200" dirty="0">
                          <a:latin typeface="Arial" panose="020B0604020202020204" pitchFamily="34" charset="0"/>
                          <a:cs typeface="Arial" panose="020B0604020202020204" pitchFamily="34" charset="0"/>
                        </a:rPr>
                        <a:t>School districts, bus sellers</a:t>
                      </a:r>
                    </a:p>
                  </a:txBody>
                  <a:tcPr/>
                </a:tc>
                <a:tc>
                  <a:txBody>
                    <a:bodyPr/>
                    <a:lstStyle/>
                    <a:p>
                      <a:r>
                        <a:rPr lang="en-US" sz="1200" dirty="0">
                          <a:latin typeface="Arial" panose="020B0604020202020204" pitchFamily="34" charset="0"/>
                          <a:cs typeface="Arial" panose="020B0604020202020204" pitchFamily="34" charset="0"/>
                        </a:rPr>
                        <a:t>Initial $965 million rebate awards on 9/29 (2,300+ EV school buses)</a:t>
                      </a:r>
                    </a:p>
                  </a:txBody>
                  <a:tcPr/>
                </a:tc>
                <a:extLst>
                  <a:ext uri="{0D108BD9-81ED-4DB2-BD59-A6C34878D82A}">
                    <a16:rowId xmlns:a16="http://schemas.microsoft.com/office/drawing/2014/main" val="3652173894"/>
                  </a:ext>
                </a:extLst>
              </a:tr>
              <a:tr h="640080">
                <a:tc>
                  <a:txBody>
                    <a:bodyPr/>
                    <a:lstStyle/>
                    <a:p>
                      <a:r>
                        <a:rPr lang="en-US" sz="1200" b="1" dirty="0">
                          <a:latin typeface="Arial" panose="020B0604020202020204" pitchFamily="34" charset="0"/>
                          <a:cs typeface="Arial" panose="020B0604020202020204" pitchFamily="34" charset="0"/>
                        </a:rPr>
                        <a:t>Low No Program</a:t>
                      </a:r>
                    </a:p>
                    <a:p>
                      <a:r>
                        <a:rPr lang="en-US" sz="1200" b="0" dirty="0">
                          <a:latin typeface="Arial" panose="020B0604020202020204" pitchFamily="34" charset="0"/>
                          <a:cs typeface="Arial" panose="020B0604020202020204" pitchFamily="34" charset="0"/>
                        </a:rPr>
                        <a:t>ZEV and clean transit buses</a:t>
                      </a:r>
                    </a:p>
                  </a:txBody>
                  <a:tcPr/>
                </a:tc>
                <a:tc>
                  <a:txBody>
                    <a:bodyPr/>
                    <a:lstStyle/>
                    <a:p>
                      <a:r>
                        <a:rPr lang="en-US" sz="1200" dirty="0">
                          <a:latin typeface="Arial" panose="020B0604020202020204" pitchFamily="34" charset="0"/>
                          <a:cs typeface="Arial" panose="020B0604020202020204" pitchFamily="34" charset="0"/>
                        </a:rPr>
                        <a:t>DOT (FTA)</a:t>
                      </a:r>
                    </a:p>
                  </a:txBody>
                  <a:tcPr/>
                </a:tc>
                <a:tc>
                  <a:txBody>
                    <a:bodyPr/>
                    <a:lstStyle/>
                    <a:p>
                      <a:r>
                        <a:rPr lang="en-US" sz="1200" dirty="0">
                          <a:latin typeface="Arial" panose="020B0604020202020204" pitchFamily="34" charset="0"/>
                          <a:cs typeface="Arial" panose="020B0604020202020204" pitchFamily="34" charset="0"/>
                        </a:rPr>
                        <a:t>$5.625 billion</a:t>
                      </a:r>
                    </a:p>
                  </a:txBody>
                  <a:tcPr/>
                </a:tc>
                <a:tc>
                  <a:txBody>
                    <a:bodyPr/>
                    <a:lstStyle/>
                    <a:p>
                      <a:r>
                        <a:rPr lang="en-US" sz="1200" dirty="0">
                          <a:latin typeface="Arial" panose="020B0604020202020204" pitchFamily="34" charset="0"/>
                          <a:cs typeface="Arial" panose="020B0604020202020204" pitchFamily="34" charset="0"/>
                        </a:rPr>
                        <a:t>Transit agencies</a:t>
                      </a:r>
                    </a:p>
                  </a:txBody>
                  <a:tcPr/>
                </a:tc>
                <a:tc>
                  <a:txBody>
                    <a:bodyPr/>
                    <a:lstStyle/>
                    <a:p>
                      <a:r>
                        <a:rPr lang="en-US" sz="1200" dirty="0">
                          <a:latin typeface="Arial" panose="020B0604020202020204" pitchFamily="34" charset="0"/>
                          <a:cs typeface="Arial" panose="020B0604020202020204" pitchFamily="34" charset="0"/>
                        </a:rPr>
                        <a:t>$1.2 billion awarded on 8/16 (1,100 ZEV transit buses)</a:t>
                      </a:r>
                    </a:p>
                  </a:txBody>
                  <a:tcPr/>
                </a:tc>
                <a:extLst>
                  <a:ext uri="{0D108BD9-81ED-4DB2-BD59-A6C34878D82A}">
                    <a16:rowId xmlns:a16="http://schemas.microsoft.com/office/drawing/2014/main" val="1799617195"/>
                  </a:ext>
                </a:extLst>
              </a:tr>
              <a:tr h="640080">
                <a:tc>
                  <a:txBody>
                    <a:bodyPr/>
                    <a:lstStyle/>
                    <a:p>
                      <a:r>
                        <a:rPr lang="en-US" sz="1200" b="1" dirty="0">
                          <a:latin typeface="Arial" panose="020B0604020202020204" pitchFamily="34" charset="0"/>
                          <a:cs typeface="Arial" panose="020B0604020202020204" pitchFamily="34" charset="0"/>
                        </a:rPr>
                        <a:t>Port Infrastructure Development Program</a:t>
                      </a:r>
                    </a:p>
                    <a:p>
                      <a:r>
                        <a:rPr lang="en-US" sz="1200" b="0" dirty="0">
                          <a:latin typeface="Arial" panose="020B0604020202020204" pitchFamily="34" charset="0"/>
                          <a:cs typeface="Arial" panose="020B0604020202020204" pitchFamily="34" charset="0"/>
                        </a:rPr>
                        <a:t>Port modernization projects</a:t>
                      </a:r>
                    </a:p>
                  </a:txBody>
                  <a:tcPr/>
                </a:tc>
                <a:tc>
                  <a:txBody>
                    <a:bodyPr/>
                    <a:lstStyle/>
                    <a:p>
                      <a:r>
                        <a:rPr lang="en-US" sz="1200" dirty="0">
                          <a:latin typeface="Arial" panose="020B0604020202020204" pitchFamily="34" charset="0"/>
                          <a:cs typeface="Arial" panose="020B0604020202020204" pitchFamily="34" charset="0"/>
                        </a:rPr>
                        <a:t>Maritime Admin. (DOT)</a:t>
                      </a:r>
                    </a:p>
                  </a:txBody>
                  <a:tcPr/>
                </a:tc>
                <a:tc>
                  <a:txBody>
                    <a:bodyPr/>
                    <a:lstStyle/>
                    <a:p>
                      <a:r>
                        <a:rPr lang="en-US" sz="1200" dirty="0">
                          <a:latin typeface="Arial" panose="020B0604020202020204" pitchFamily="34" charset="0"/>
                          <a:cs typeface="Arial" panose="020B0604020202020204" pitchFamily="34" charset="0"/>
                        </a:rPr>
                        <a:t>$2.25 billion</a:t>
                      </a:r>
                    </a:p>
                  </a:txBody>
                  <a:tcPr/>
                </a:tc>
                <a:tc>
                  <a:txBody>
                    <a:bodyPr/>
                    <a:lstStyle/>
                    <a:p>
                      <a:r>
                        <a:rPr lang="en-US" sz="1200" dirty="0">
                          <a:latin typeface="Arial" panose="020B0604020202020204" pitchFamily="34" charset="0"/>
                          <a:cs typeface="Arial" panose="020B0604020202020204" pitchFamily="34" charset="0"/>
                        </a:rPr>
                        <a:t>Ports</a:t>
                      </a:r>
                    </a:p>
                  </a:txBody>
                  <a:tcPr/>
                </a:tc>
                <a:tc>
                  <a:txBody>
                    <a:bodyPr/>
                    <a:lstStyle/>
                    <a:p>
                      <a:r>
                        <a:rPr lang="en-US" sz="1200" dirty="0">
                          <a:latin typeface="Arial" panose="020B0604020202020204" pitchFamily="34" charset="0"/>
                          <a:cs typeface="Arial" panose="020B0604020202020204" pitchFamily="34" charset="0"/>
                        </a:rPr>
                        <a:t>$700 million awarded on 10/28 ($150 million to electrification) </a:t>
                      </a:r>
                    </a:p>
                  </a:txBody>
                  <a:tcPr/>
                </a:tc>
                <a:extLst>
                  <a:ext uri="{0D108BD9-81ED-4DB2-BD59-A6C34878D82A}">
                    <a16:rowId xmlns:a16="http://schemas.microsoft.com/office/drawing/2014/main" val="4284214413"/>
                  </a:ext>
                </a:extLst>
              </a:tr>
            </a:tbl>
          </a:graphicData>
        </a:graphic>
      </p:graphicFrame>
    </p:spTree>
    <p:extLst>
      <p:ext uri="{BB962C8B-B14F-4D97-AF65-F5344CB8AC3E}">
        <p14:creationId xmlns:p14="http://schemas.microsoft.com/office/powerpoint/2010/main" val="205966933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haredContentType xmlns="Microsoft.SharePoint.Taxonomy.ContentTypeSync" SourceId="bffcc6e0-4e0c-4e25-a433-30f022ae7c34" ContentTypeId="0x0101008C8553A4B20F6E4198D3ACFA8C366E7301" PreviousValue="false"/>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EEI Resource Document" ma:contentTypeID="0x0101008C8553A4B20F6E4198D3ACFA8C366E73010046E4D88FAC2F71479E6E19DC2457A2ED" ma:contentTypeVersion="3" ma:contentTypeDescription="" ma:contentTypeScope="" ma:versionID="f561e560e5e58917f9e766825feb4625">
  <xsd:schema xmlns:xsd="http://www.w3.org/2001/XMLSchema" xmlns:xs="http://www.w3.org/2001/XMLSchema" xmlns:p="http://schemas.microsoft.com/office/2006/metadata/properties" xmlns:ns2="f75139fd-48b9-45c1-a4c7-52ae13733b45" targetNamespace="http://schemas.microsoft.com/office/2006/metadata/properties" ma:root="true" ma:fieldsID="5a6b97f5be1f3e21b1fac68eb9bf394f" ns2:_="">
    <xsd:import namespace="f75139fd-48b9-45c1-a4c7-52ae13733b45"/>
    <xsd:element name="properties">
      <xsd:complexType>
        <xsd:sequence>
          <xsd:element name="documentManagement">
            <xsd:complexType>
              <xsd:all>
                <xsd:element ref="ns2:m1e51c72584a495991d3e59c8b35fd92" minOccurs="0"/>
                <xsd:element ref="ns2:TaxCatchAll" minOccurs="0"/>
                <xsd:element ref="ns2:TaxCatchAllLabel" minOccurs="0"/>
                <xsd:element ref="ns2:Point_x0020_of_x0020_Contact" minOccurs="0"/>
                <xsd:element ref="ns2:Publish_x0020_Date" minOccurs="0"/>
                <xsd:element ref="ns2:p27369af10ac448b8907240f4e94ffa3" minOccurs="0"/>
                <xsd:element ref="ns2:h3487f429dd544ecac3ca483399d915c"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75139fd-48b9-45c1-a4c7-52ae13733b45" elementFormDefault="qualified">
    <xsd:import namespace="http://schemas.microsoft.com/office/2006/documentManagement/types"/>
    <xsd:import namespace="http://schemas.microsoft.com/office/infopath/2007/PartnerControls"/>
    <xsd:element name="m1e51c72584a495991d3e59c8b35fd92" ma:index="8" nillable="true" ma:taxonomy="true" ma:internalName="m1e51c72584a495991d3e59c8b35fd92" ma:taxonomyFieldName="EEI_x0020_Department" ma:displayName="EEI Department" ma:default="" ma:fieldId="{61e51c72-584a-4959-91d3-e59c8b35fd92}" ma:sspId="bffcc6e0-4e0c-4e25-a433-30f022ae7c34" ma:termSetId="f0f5f5c4-da7c-4c90-9033-ea6ead97b6cb" ma:anchorId="00000000-0000-0000-0000-000000000000" ma:open="false" ma:isKeyword="false">
      <xsd:complexType>
        <xsd:sequence>
          <xsd:element ref="pc:Terms" minOccurs="0" maxOccurs="1"/>
        </xsd:sequence>
      </xsd:complexType>
    </xsd:element>
    <xsd:element name="TaxCatchAll" ma:index="9" nillable="true" ma:displayName="Taxonomy Catch All Column" ma:hidden="true" ma:list="{4aa1caaf-af31-4916-8fea-052ff32907f7}" ma:internalName="TaxCatchAll" ma:showField="CatchAllData" ma:web="a934564b-df73-4ba5-bbd8-1d811bbff473">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hidden="true" ma:list="{4aa1caaf-af31-4916-8fea-052ff32907f7}" ma:internalName="TaxCatchAllLabel" ma:readOnly="true" ma:showField="CatchAllDataLabel" ma:web="a934564b-df73-4ba5-bbd8-1d811bbff473">
      <xsd:complexType>
        <xsd:complexContent>
          <xsd:extension base="dms:MultiChoiceLookup">
            <xsd:sequence>
              <xsd:element name="Value" type="dms:Lookup" maxOccurs="unbounded" minOccurs="0" nillable="true"/>
            </xsd:sequence>
          </xsd:extension>
        </xsd:complexContent>
      </xsd:complexType>
    </xsd:element>
    <xsd:element name="Point_x0020_of_x0020_Contact" ma:index="12" nillable="true" ma:displayName="Point of Contact" ma:list="UserInfo" ma:SharePointGroup="0" ma:internalName="Point_x0020_of_x0020_Contact"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Publish_x0020_Date" ma:index="13" nillable="true" ma:displayName="Publish Date" ma:format="DateOnly" ma:internalName="Publish_x0020_Date">
      <xsd:simpleType>
        <xsd:restriction base="dms:DateTime"/>
      </xsd:simpleType>
    </xsd:element>
    <xsd:element name="p27369af10ac448b8907240f4e94ffa3" ma:index="14" nillable="true" ma:taxonomy="true" ma:internalName="p27369af10ac448b8907240f4e94ffa3" ma:taxonomyFieldName="Topic" ma:displayName="Topic" ma:default="" ma:fieldId="{927369af-10ac-448b-8907-240f4e94ffa3}" ma:taxonomyMulti="true" ma:sspId="bffcc6e0-4e0c-4e25-a433-30f022ae7c34" ma:termSetId="cc3e152b-1a14-44ee-b0a9-d82f8e36b9bb" ma:anchorId="00000000-0000-0000-0000-000000000000" ma:open="false" ma:isKeyword="false">
      <xsd:complexType>
        <xsd:sequence>
          <xsd:element ref="pc:Terms" minOccurs="0" maxOccurs="1"/>
        </xsd:sequence>
      </xsd:complexType>
    </xsd:element>
    <xsd:element name="h3487f429dd544ecac3ca483399d915c" ma:index="16" nillable="true" ma:taxonomy="true" ma:internalName="h3487f429dd544ecac3ca483399d915c" ma:taxonomyFieldName="EEI_x0020_Resource_x0020_Type" ma:displayName="EEI Resource Type" ma:default="" ma:fieldId="{13487f42-9dd5-44ec-ac3c-a483399d915c}" ma:taxonomyMulti="true" ma:sspId="bffcc6e0-4e0c-4e25-a433-30f022ae7c34" ma:termSetId="4a4140d1-0e9e-4282-89c0-3cbb9843fae8" ma:anchorId="00000000-0000-0000-0000-000000000000" ma:open="fals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p:properties xmlns:p="http://schemas.microsoft.com/office/2006/metadata/properties" xmlns:xsi="http://www.w3.org/2001/XMLSchema-instance" xmlns:pc="http://schemas.microsoft.com/office/infopath/2007/PartnerControls">
  <documentManagement>
    <Point_x0020_of_x0020_Contact xmlns="f75139fd-48b9-45c1-a4c7-52ae13733b45">
      <UserInfo>
        <DisplayName/>
        <AccountId xsi:nil="true"/>
        <AccountType/>
      </UserInfo>
    </Point_x0020_of_x0020_Contact>
    <TaxCatchAll xmlns="f75139fd-48b9-45c1-a4c7-52ae13733b45">
      <Value>1</Value>
    </TaxCatchAll>
    <h3487f429dd544ecac3ca483399d915c xmlns="f75139fd-48b9-45c1-a4c7-52ae13733b45">
      <Terms xmlns="http://schemas.microsoft.com/office/infopath/2007/PartnerControls">
        <TermInfo xmlns="http://schemas.microsoft.com/office/infopath/2007/PartnerControls">
          <TermName xmlns="http://schemas.microsoft.com/office/infopath/2007/PartnerControls">Template</TermName>
          <TermId xmlns="http://schemas.microsoft.com/office/infopath/2007/PartnerControls">e135b46b-1637-42a3-b6bc-21df4aca003d</TermId>
        </TermInfo>
      </Terms>
    </h3487f429dd544ecac3ca483399d915c>
    <Publish_x0020_Date xmlns="f75139fd-48b9-45c1-a4c7-52ae13733b45" xsi:nil="true"/>
    <m1e51c72584a495991d3e59c8b35fd92 xmlns="f75139fd-48b9-45c1-a4c7-52ae13733b45">
      <Terms xmlns="http://schemas.microsoft.com/office/infopath/2007/PartnerControls"/>
    </m1e51c72584a495991d3e59c8b35fd92>
    <p27369af10ac448b8907240f4e94ffa3 xmlns="f75139fd-48b9-45c1-a4c7-52ae13733b45">
      <Terms xmlns="http://schemas.microsoft.com/office/infopath/2007/PartnerControls"/>
    </p27369af10ac448b8907240f4e94ffa3>
  </documentManagement>
</p:properties>
</file>

<file path=customXml/itemProps1.xml><?xml version="1.0" encoding="utf-8"?>
<ds:datastoreItem xmlns:ds="http://schemas.openxmlformats.org/officeDocument/2006/customXml" ds:itemID="{13E20857-DEE0-42D5-990F-F1095DD2DA82}">
  <ds:schemaRefs>
    <ds:schemaRef ds:uri="Microsoft.SharePoint.Taxonomy.ContentTypeSync"/>
  </ds:schemaRefs>
</ds:datastoreItem>
</file>

<file path=customXml/itemProps2.xml><?xml version="1.0" encoding="utf-8"?>
<ds:datastoreItem xmlns:ds="http://schemas.openxmlformats.org/officeDocument/2006/customXml" ds:itemID="{7CE6CC2E-5283-4E89-967B-A244906370DB}">
  <ds:schemaRefs>
    <ds:schemaRef ds:uri="http://schemas.microsoft.com/sharepoint/v3/contenttype/forms"/>
  </ds:schemaRefs>
</ds:datastoreItem>
</file>

<file path=customXml/itemProps3.xml><?xml version="1.0" encoding="utf-8"?>
<ds:datastoreItem xmlns:ds="http://schemas.openxmlformats.org/officeDocument/2006/customXml" ds:itemID="{1E626C2E-F204-4BE6-8B4C-18215FF0CAF2}">
  <ds:schemaRefs>
    <ds:schemaRef ds:uri="f75139fd-48b9-45c1-a4c7-52ae13733b4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4.xml><?xml version="1.0" encoding="utf-8"?>
<ds:datastoreItem xmlns:ds="http://schemas.openxmlformats.org/officeDocument/2006/customXml" ds:itemID="{AAF1DCF9-B797-4B85-B011-158F245C59D9}">
  <ds:schemaRefs>
    <ds:schemaRef ds:uri="18ac25e7-b1b6-4399-a7e0-7c42d01b8390"/>
    <ds:schemaRef ds:uri="f75139fd-48b9-45c1-a4c7-52ae13733b45"/>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109</TotalTime>
  <Words>1414</Words>
  <Application>Microsoft Office PowerPoint</Application>
  <PresentationFormat>On-screen Show (16:9)</PresentationFormat>
  <Paragraphs>137</Paragraphs>
  <Slides>11</Slides>
  <Notes>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Arial</vt:lpstr>
      <vt:lpstr>Calibri</vt:lpstr>
      <vt:lpstr>Courier New</vt:lpstr>
      <vt:lpstr>Lucida Grande</vt:lpstr>
      <vt:lpstr>Wingdings</vt:lpstr>
      <vt:lpstr>Office Theme</vt:lpstr>
      <vt:lpstr>PowerPoint Presentation</vt:lpstr>
      <vt:lpstr>Agenda</vt:lpstr>
      <vt:lpstr>National EV Market Updates</vt:lpstr>
      <vt:lpstr>Regional EV Market Updates</vt:lpstr>
      <vt:lpstr>Public Charging Developments</vt:lpstr>
      <vt:lpstr>National Grid Electric Highways Study</vt:lpstr>
      <vt:lpstr>Electric Highways Study: </vt:lpstr>
      <vt:lpstr>National EV Infrastructure Program</vt:lpstr>
      <vt:lpstr>IIJA: Major ET Programs</vt:lpstr>
      <vt:lpstr>IRA: Major ET Tax Credits</vt:lpstr>
      <vt:lpstr>IRA: Major ET Programs</vt:lpstr>
    </vt:vector>
  </TitlesOfParts>
  <Company>EEI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EEI Meeting Slides Template 16-9</dc:title>
  <dc:creator>Creative Services 1 EEI</dc:creator>
  <cp:lastModifiedBy>Charles Satterfield</cp:lastModifiedBy>
  <cp:revision>31</cp:revision>
  <dcterms:created xsi:type="dcterms:W3CDTF">2016-01-07T14:36:07Z</dcterms:created>
  <dcterms:modified xsi:type="dcterms:W3CDTF">2023-04-12T19:55:24Z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0x0101008C8553A4B20F6E4198D3ACFA8C366E73010046E4D88FAC2F71479E6E19DC2457A2ED</vt:lpwstr>
  </property>
  <property fmtid="{D5CDD505-2E9C-101B-9397-08002B2CF9AE}" pid="3" name="Topic">
    <vt:lpwstr/>
  </property>
  <property fmtid="{D5CDD505-2E9C-101B-9397-08002B2CF9AE}" pid="4" name="EEI Department">
    <vt:lpwstr/>
  </property>
  <property fmtid="{D5CDD505-2E9C-101B-9397-08002B2CF9AE}" pid="5" name="EEI Resource Type">
    <vt:lpwstr>1;#Template|e135b46b-1637-42a3-b6bc-21df4aca003d</vt:lpwstr>
  </property>
</Properties>
</file>