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1990" r:id="rId2"/>
    <p:sldId id="3026" r:id="rId3"/>
    <p:sldId id="3027" r:id="rId4"/>
    <p:sldId id="3028" r:id="rId5"/>
    <p:sldId id="3029" r:id="rId6"/>
    <p:sldId id="3030" r:id="rId7"/>
    <p:sldId id="3031" r:id="rId8"/>
    <p:sldId id="3032" r:id="rId9"/>
    <p:sldId id="3033" r:id="rId10"/>
    <p:sldId id="3034" r:id="rId11"/>
    <p:sldId id="3035" r:id="rId12"/>
    <p:sldId id="3036" r:id="rId13"/>
    <p:sldId id="3037" r:id="rId14"/>
    <p:sldId id="3038" r:id="rId15"/>
    <p:sldId id="3039" r:id="rId16"/>
    <p:sldId id="3040" r:id="rId17"/>
    <p:sldId id="3041" r:id="rId18"/>
    <p:sldId id="3042" r:id="rId19"/>
    <p:sldId id="3043" r:id="rId20"/>
    <p:sldId id="3044" r:id="rId21"/>
    <p:sldId id="3045" r:id="rId22"/>
    <p:sldId id="3046" r:id="rId23"/>
    <p:sldId id="3047" r:id="rId24"/>
    <p:sldId id="3057" r:id="rId25"/>
    <p:sldId id="3001" r:id="rId26"/>
    <p:sldId id="3048" r:id="rId27"/>
    <p:sldId id="3049" r:id="rId28"/>
    <p:sldId id="3050" r:id="rId29"/>
    <p:sldId id="3051" r:id="rId30"/>
    <p:sldId id="3052" r:id="rId31"/>
    <p:sldId id="3053" r:id="rId32"/>
    <p:sldId id="3054" r:id="rId33"/>
    <p:sldId id="3058" r:id="rId34"/>
    <p:sldId id="3059" r:id="rId35"/>
    <p:sldId id="3055" r:id="rId36"/>
  </p:sldIdLst>
  <p:sldSz cx="9144000" cy="6858000" type="screen4x3"/>
  <p:notesSz cx="7102475" cy="9388475"/>
  <p:defaultTextStyle>
    <a:defPPr>
      <a:defRPr lang="en-US"/>
    </a:defPPr>
    <a:lvl1pPr algn="ctr" rtl="0" fontAlgn="base">
      <a:spcBef>
        <a:spcPct val="50000"/>
      </a:spcBef>
      <a:spcAft>
        <a:spcPct val="0"/>
      </a:spcAft>
      <a:defRPr sz="1600" kern="1200">
        <a:solidFill>
          <a:schemeClr val="bg2"/>
        </a:solidFill>
        <a:latin typeface="Arial" charset="0"/>
        <a:ea typeface="+mn-ea"/>
        <a:cs typeface="+mn-cs"/>
      </a:defRPr>
    </a:lvl1pPr>
    <a:lvl2pPr marL="457200" algn="ctr" rtl="0" fontAlgn="base">
      <a:spcBef>
        <a:spcPct val="50000"/>
      </a:spcBef>
      <a:spcAft>
        <a:spcPct val="0"/>
      </a:spcAft>
      <a:defRPr sz="1600" kern="1200">
        <a:solidFill>
          <a:schemeClr val="bg2"/>
        </a:solidFill>
        <a:latin typeface="Arial" charset="0"/>
        <a:ea typeface="+mn-ea"/>
        <a:cs typeface="+mn-cs"/>
      </a:defRPr>
    </a:lvl2pPr>
    <a:lvl3pPr marL="914400" algn="ctr" rtl="0" fontAlgn="base">
      <a:spcBef>
        <a:spcPct val="50000"/>
      </a:spcBef>
      <a:spcAft>
        <a:spcPct val="0"/>
      </a:spcAft>
      <a:defRPr sz="1600" kern="1200">
        <a:solidFill>
          <a:schemeClr val="bg2"/>
        </a:solidFill>
        <a:latin typeface="Arial" charset="0"/>
        <a:ea typeface="+mn-ea"/>
        <a:cs typeface="+mn-cs"/>
      </a:defRPr>
    </a:lvl3pPr>
    <a:lvl4pPr marL="1371600" algn="ctr" rtl="0" fontAlgn="base">
      <a:spcBef>
        <a:spcPct val="50000"/>
      </a:spcBef>
      <a:spcAft>
        <a:spcPct val="0"/>
      </a:spcAft>
      <a:defRPr sz="1600" kern="1200">
        <a:solidFill>
          <a:schemeClr val="bg2"/>
        </a:solidFill>
        <a:latin typeface="Arial" charset="0"/>
        <a:ea typeface="+mn-ea"/>
        <a:cs typeface="+mn-cs"/>
      </a:defRPr>
    </a:lvl4pPr>
    <a:lvl5pPr marL="1828800" algn="ctr" rtl="0" fontAlgn="base">
      <a:spcBef>
        <a:spcPct val="50000"/>
      </a:spcBef>
      <a:spcAft>
        <a:spcPct val="0"/>
      </a:spcAft>
      <a:defRPr sz="1600" kern="1200">
        <a:solidFill>
          <a:schemeClr val="bg2"/>
        </a:solidFill>
        <a:latin typeface="Arial" charset="0"/>
        <a:ea typeface="+mn-ea"/>
        <a:cs typeface="+mn-cs"/>
      </a:defRPr>
    </a:lvl5pPr>
    <a:lvl6pPr marL="2286000" algn="l" defTabSz="914400" rtl="0" eaLnBrk="1" latinLnBrk="0" hangingPunct="1">
      <a:defRPr sz="1600" kern="1200">
        <a:solidFill>
          <a:schemeClr val="bg2"/>
        </a:solidFill>
        <a:latin typeface="Arial" charset="0"/>
        <a:ea typeface="+mn-ea"/>
        <a:cs typeface="+mn-cs"/>
      </a:defRPr>
    </a:lvl6pPr>
    <a:lvl7pPr marL="2743200" algn="l" defTabSz="914400" rtl="0" eaLnBrk="1" latinLnBrk="0" hangingPunct="1">
      <a:defRPr sz="1600" kern="1200">
        <a:solidFill>
          <a:schemeClr val="bg2"/>
        </a:solidFill>
        <a:latin typeface="Arial" charset="0"/>
        <a:ea typeface="+mn-ea"/>
        <a:cs typeface="+mn-cs"/>
      </a:defRPr>
    </a:lvl7pPr>
    <a:lvl8pPr marL="3200400" algn="l" defTabSz="914400" rtl="0" eaLnBrk="1" latinLnBrk="0" hangingPunct="1">
      <a:defRPr sz="1600" kern="1200">
        <a:solidFill>
          <a:schemeClr val="bg2"/>
        </a:solidFill>
        <a:latin typeface="Arial" charset="0"/>
        <a:ea typeface="+mn-ea"/>
        <a:cs typeface="+mn-cs"/>
      </a:defRPr>
    </a:lvl8pPr>
    <a:lvl9pPr marL="3657600" algn="l" defTabSz="914400" rtl="0" eaLnBrk="1" latinLnBrk="0" hangingPunct="1">
      <a:defRPr sz="1600" kern="1200">
        <a:solidFill>
          <a:schemeClr val="bg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574">
          <p15:clr>
            <a:srgbClr val="A4A3A4"/>
          </p15:clr>
        </p15:guide>
        <p15:guide id="3" orient="horz" pos="3757">
          <p15:clr>
            <a:srgbClr val="A4A3A4"/>
          </p15:clr>
        </p15:guide>
        <p15:guide id="4" pos="2789">
          <p15:clr>
            <a:srgbClr val="A4A3A4"/>
          </p15:clr>
        </p15:guide>
        <p15:guide id="5" pos="140">
          <p15:clr>
            <a:srgbClr val="A4A3A4"/>
          </p15:clr>
        </p15:guide>
        <p15:guide id="6" pos="295">
          <p15:clr>
            <a:srgbClr val="A4A3A4"/>
          </p15:clr>
        </p15:guide>
        <p15:guide id="7" pos="5474">
          <p15:clr>
            <a:srgbClr val="A4A3A4"/>
          </p15:clr>
        </p15:guide>
        <p15:guide id="8" pos="561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nski, John" initials="LJ" lastIdx="2" clrIdx="0">
    <p:extLst>
      <p:ext uri="{19B8F6BF-5375-455C-9EA6-DF929625EA0E}">
        <p15:presenceInfo xmlns:p15="http://schemas.microsoft.com/office/powerpoint/2012/main" userId="S-1-5-21-2146391140-1361608216-1469997231-19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0028A0"/>
    <a:srgbClr val="91969B"/>
    <a:srgbClr val="B2B2B2"/>
    <a:srgbClr val="4D4D4D"/>
    <a:srgbClr val="965096"/>
    <a:srgbClr val="F58C3C"/>
    <a:srgbClr val="76A305"/>
    <a:srgbClr val="46BEF5"/>
    <a:srgbClr val="FFC8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A92D44-2660-4773-81F6-3AA110047602}" v="1" dt="2020-04-14T16:22:25.1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4" autoAdjust="0"/>
    <p:restoredTop sz="86060" autoAdjust="0"/>
  </p:normalViewPr>
  <p:slideViewPr>
    <p:cSldViewPr snapToGrid="0">
      <p:cViewPr varScale="1">
        <p:scale>
          <a:sx n="75" d="100"/>
          <a:sy n="75" d="100"/>
        </p:scale>
        <p:origin x="1380" y="31"/>
      </p:cViewPr>
      <p:guideLst>
        <p:guide orient="horz" pos="2160"/>
        <p:guide orient="horz" pos="574"/>
        <p:guide orient="horz" pos="3757"/>
        <p:guide pos="2789"/>
        <p:guide pos="140"/>
        <p:guide pos="295"/>
        <p:guide pos="5474"/>
        <p:guide pos="5610"/>
      </p:guideLst>
    </p:cSldViewPr>
  </p:slideViewPr>
  <p:outlineViewPr>
    <p:cViewPr>
      <p:scale>
        <a:sx n="33" d="100"/>
        <a:sy n="33" d="100"/>
      </p:scale>
      <p:origin x="0" y="-945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9" d="100"/>
          <a:sy n="59" d="100"/>
        </p:scale>
        <p:origin x="-2790" y="-84"/>
      </p:cViewPr>
      <p:guideLst>
        <p:guide orient="horz" pos="2957"/>
        <p:guide pos="223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ine Ahern" userId="e9905142167dd416" providerId="LiveId" clId="{7CA92D44-2660-4773-81F6-3AA110047602}"/>
    <pc:docChg chg="modNotesMaster modHandout">
      <pc:chgData name="Pauline Ahern" userId="e9905142167dd416" providerId="LiveId" clId="{7CA92D44-2660-4773-81F6-3AA110047602}" dt="2020-04-14T16:22:25.161"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4" y="2"/>
            <a:ext cx="3077739" cy="469424"/>
          </a:xfrm>
          <a:prstGeom prst="rect">
            <a:avLst/>
          </a:prstGeom>
          <a:noFill/>
          <a:ln w="9525">
            <a:noFill/>
            <a:miter lim="800000"/>
            <a:headEnd/>
            <a:tailEnd/>
          </a:ln>
          <a:effectLst/>
        </p:spPr>
        <p:txBody>
          <a:bodyPr vert="horz" wrap="square" lIns="93773" tIns="46897" rIns="93773" bIns="46897" numCol="1" anchor="t" anchorCtr="0" compatLnSpc="1">
            <a:prstTxWarp prst="textNoShape">
              <a:avLst/>
            </a:prstTxWarp>
          </a:bodyPr>
          <a:lstStyle>
            <a:lvl1pPr algn="l">
              <a:spcBef>
                <a:spcPct val="0"/>
              </a:spcBef>
              <a:defRPr sz="1200" smtClean="0">
                <a:solidFill>
                  <a:schemeClr val="tx1"/>
                </a:solidFill>
              </a:defRPr>
            </a:lvl1pPr>
          </a:lstStyle>
          <a:p>
            <a:pPr>
              <a:defRPr/>
            </a:pPr>
            <a:endParaRPr lang="en-US" dirty="0"/>
          </a:p>
        </p:txBody>
      </p:sp>
      <p:sp>
        <p:nvSpPr>
          <p:cNvPr id="34819" name="Rectangle 3"/>
          <p:cNvSpPr>
            <a:spLocks noGrp="1" noChangeArrowheads="1"/>
          </p:cNvSpPr>
          <p:nvPr>
            <p:ph type="dt" sz="quarter" idx="1"/>
          </p:nvPr>
        </p:nvSpPr>
        <p:spPr bwMode="auto">
          <a:xfrm>
            <a:off x="4024750" y="2"/>
            <a:ext cx="3077739" cy="469424"/>
          </a:xfrm>
          <a:prstGeom prst="rect">
            <a:avLst/>
          </a:prstGeom>
          <a:noFill/>
          <a:ln w="9525">
            <a:noFill/>
            <a:miter lim="800000"/>
            <a:headEnd/>
            <a:tailEnd/>
          </a:ln>
          <a:effectLst/>
        </p:spPr>
        <p:txBody>
          <a:bodyPr vert="horz" wrap="square" lIns="93773" tIns="46897" rIns="93773" bIns="46897" numCol="1" anchor="t" anchorCtr="0" compatLnSpc="1">
            <a:prstTxWarp prst="textNoShape">
              <a:avLst/>
            </a:prstTxWarp>
          </a:bodyPr>
          <a:lstStyle>
            <a:lvl1pPr algn="r">
              <a:spcBef>
                <a:spcPct val="0"/>
              </a:spcBef>
              <a:defRPr sz="1200" smtClean="0">
                <a:solidFill>
                  <a:schemeClr val="tx1"/>
                </a:solidFill>
              </a:defRPr>
            </a:lvl1pPr>
          </a:lstStyle>
          <a:p>
            <a:pPr>
              <a:defRPr/>
            </a:pPr>
            <a:endParaRPr lang="en-US" dirty="0"/>
          </a:p>
        </p:txBody>
      </p:sp>
      <p:sp>
        <p:nvSpPr>
          <p:cNvPr id="34820" name="Rectangle 4"/>
          <p:cNvSpPr>
            <a:spLocks noGrp="1" noChangeArrowheads="1"/>
          </p:cNvSpPr>
          <p:nvPr>
            <p:ph type="ftr" sz="quarter" idx="2"/>
          </p:nvPr>
        </p:nvSpPr>
        <p:spPr bwMode="auto">
          <a:xfrm>
            <a:off x="4" y="8919054"/>
            <a:ext cx="3077739" cy="469424"/>
          </a:xfrm>
          <a:prstGeom prst="rect">
            <a:avLst/>
          </a:prstGeom>
          <a:noFill/>
          <a:ln w="9525">
            <a:noFill/>
            <a:miter lim="800000"/>
            <a:headEnd/>
            <a:tailEnd/>
          </a:ln>
          <a:effectLst/>
        </p:spPr>
        <p:txBody>
          <a:bodyPr vert="horz" wrap="square" lIns="93773" tIns="46897" rIns="93773" bIns="46897" numCol="1" anchor="b" anchorCtr="0" compatLnSpc="1">
            <a:prstTxWarp prst="textNoShape">
              <a:avLst/>
            </a:prstTxWarp>
          </a:bodyPr>
          <a:lstStyle>
            <a:lvl1pPr algn="l">
              <a:spcBef>
                <a:spcPct val="0"/>
              </a:spcBef>
              <a:defRPr sz="1200" smtClean="0">
                <a:solidFill>
                  <a:schemeClr val="tx1"/>
                </a:solidFill>
              </a:defRPr>
            </a:lvl1pPr>
          </a:lstStyle>
          <a:p>
            <a:pPr>
              <a:defRPr/>
            </a:pPr>
            <a:endParaRPr lang="en-US" dirty="0"/>
          </a:p>
        </p:txBody>
      </p:sp>
      <p:sp>
        <p:nvSpPr>
          <p:cNvPr id="34821" name="Rectangle 5"/>
          <p:cNvSpPr>
            <a:spLocks noGrp="1" noChangeArrowheads="1"/>
          </p:cNvSpPr>
          <p:nvPr>
            <p:ph type="sldNum" sz="quarter" idx="3"/>
          </p:nvPr>
        </p:nvSpPr>
        <p:spPr bwMode="auto">
          <a:xfrm>
            <a:off x="4024750" y="8919054"/>
            <a:ext cx="3077739" cy="469424"/>
          </a:xfrm>
          <a:prstGeom prst="rect">
            <a:avLst/>
          </a:prstGeom>
          <a:noFill/>
          <a:ln w="9525">
            <a:noFill/>
            <a:miter lim="800000"/>
            <a:headEnd/>
            <a:tailEnd/>
          </a:ln>
          <a:effectLst/>
        </p:spPr>
        <p:txBody>
          <a:bodyPr vert="horz" wrap="square" lIns="93773" tIns="46897" rIns="93773" bIns="46897" numCol="1" anchor="b" anchorCtr="0" compatLnSpc="1">
            <a:prstTxWarp prst="textNoShape">
              <a:avLst/>
            </a:prstTxWarp>
          </a:bodyPr>
          <a:lstStyle>
            <a:lvl1pPr algn="r">
              <a:spcBef>
                <a:spcPct val="0"/>
              </a:spcBef>
              <a:defRPr sz="1200" smtClean="0">
                <a:solidFill>
                  <a:schemeClr val="tx1"/>
                </a:solidFill>
              </a:defRPr>
            </a:lvl1pPr>
          </a:lstStyle>
          <a:p>
            <a:pPr>
              <a:defRPr/>
            </a:pPr>
            <a:fld id="{EBF3307E-F43A-4E56-8126-6EB91D63DAB2}" type="slidenum">
              <a:rPr lang="en-US"/>
              <a:pPr>
                <a:defRPr/>
              </a:pPr>
              <a:t>‹#›</a:t>
            </a:fld>
            <a:endParaRPr lang="en-US" dirty="0"/>
          </a:p>
        </p:txBody>
      </p:sp>
    </p:spTree>
    <p:extLst>
      <p:ext uri="{BB962C8B-B14F-4D97-AF65-F5344CB8AC3E}">
        <p14:creationId xmlns:p14="http://schemas.microsoft.com/office/powerpoint/2010/main" val="373921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4" y="2"/>
            <a:ext cx="3077739" cy="469424"/>
          </a:xfrm>
          <a:prstGeom prst="rect">
            <a:avLst/>
          </a:prstGeom>
          <a:noFill/>
          <a:ln w="9525">
            <a:noFill/>
            <a:miter lim="800000"/>
            <a:headEnd/>
            <a:tailEnd/>
          </a:ln>
          <a:effectLst/>
        </p:spPr>
        <p:txBody>
          <a:bodyPr vert="horz" wrap="square" lIns="93773" tIns="46897" rIns="93773" bIns="46897" numCol="1" anchor="t" anchorCtr="0" compatLnSpc="1">
            <a:prstTxWarp prst="textNoShape">
              <a:avLst/>
            </a:prstTxWarp>
          </a:bodyPr>
          <a:lstStyle>
            <a:lvl1pPr algn="l">
              <a:spcBef>
                <a:spcPct val="0"/>
              </a:spcBef>
              <a:defRPr sz="1200" smtClean="0">
                <a:solidFill>
                  <a:schemeClr val="tx1"/>
                </a:solidFill>
              </a:defRPr>
            </a:lvl1pPr>
          </a:lstStyle>
          <a:p>
            <a:pPr>
              <a:defRPr/>
            </a:pPr>
            <a:endParaRPr lang="en-US" dirty="0"/>
          </a:p>
        </p:txBody>
      </p:sp>
      <p:sp>
        <p:nvSpPr>
          <p:cNvPr id="5123" name="Rectangle 3"/>
          <p:cNvSpPr>
            <a:spLocks noGrp="1" noChangeArrowheads="1"/>
          </p:cNvSpPr>
          <p:nvPr>
            <p:ph type="dt" idx="1"/>
          </p:nvPr>
        </p:nvSpPr>
        <p:spPr bwMode="auto">
          <a:xfrm>
            <a:off x="4023104" y="2"/>
            <a:ext cx="3077739" cy="469424"/>
          </a:xfrm>
          <a:prstGeom prst="rect">
            <a:avLst/>
          </a:prstGeom>
          <a:noFill/>
          <a:ln w="9525">
            <a:noFill/>
            <a:miter lim="800000"/>
            <a:headEnd/>
            <a:tailEnd/>
          </a:ln>
          <a:effectLst/>
        </p:spPr>
        <p:txBody>
          <a:bodyPr vert="horz" wrap="square" lIns="93773" tIns="46897" rIns="93773" bIns="46897" numCol="1" anchor="t" anchorCtr="0" compatLnSpc="1">
            <a:prstTxWarp prst="textNoShape">
              <a:avLst/>
            </a:prstTxWarp>
          </a:bodyPr>
          <a:lstStyle>
            <a:lvl1pPr algn="r">
              <a:spcBef>
                <a:spcPct val="0"/>
              </a:spcBef>
              <a:defRPr sz="1200" smtClean="0">
                <a:solidFill>
                  <a:schemeClr val="tx1"/>
                </a:solidFill>
              </a:defRPr>
            </a:lvl1pPr>
          </a:lstStyle>
          <a:p>
            <a:pPr>
              <a:defRPr/>
            </a:pPr>
            <a:endParaRPr lang="en-US" dirty="0"/>
          </a:p>
        </p:txBody>
      </p:sp>
      <p:sp>
        <p:nvSpPr>
          <p:cNvPr id="56324" name="Rectangle 4"/>
          <p:cNvSpPr>
            <a:spLocks noGrp="1" noRot="1" noChangeAspect="1" noChangeArrowheads="1" noTextEdit="1"/>
          </p:cNvSpPr>
          <p:nvPr>
            <p:ph type="sldImg" idx="2"/>
          </p:nvPr>
        </p:nvSpPr>
        <p:spPr bwMode="auto">
          <a:xfrm>
            <a:off x="1203325" y="704850"/>
            <a:ext cx="4695825" cy="35210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10249" y="4459544"/>
            <a:ext cx="5681980" cy="4224814"/>
          </a:xfrm>
          <a:prstGeom prst="rect">
            <a:avLst/>
          </a:prstGeom>
          <a:noFill/>
          <a:ln w="9525">
            <a:noFill/>
            <a:miter lim="800000"/>
            <a:headEnd/>
            <a:tailEnd/>
          </a:ln>
          <a:effectLst/>
        </p:spPr>
        <p:txBody>
          <a:bodyPr vert="horz" wrap="square" lIns="93773" tIns="46897" rIns="93773" bIns="4689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4" y="8917433"/>
            <a:ext cx="3077739" cy="469424"/>
          </a:xfrm>
          <a:prstGeom prst="rect">
            <a:avLst/>
          </a:prstGeom>
          <a:noFill/>
          <a:ln w="9525">
            <a:noFill/>
            <a:miter lim="800000"/>
            <a:headEnd/>
            <a:tailEnd/>
          </a:ln>
          <a:effectLst/>
        </p:spPr>
        <p:txBody>
          <a:bodyPr vert="horz" wrap="square" lIns="93773" tIns="46897" rIns="93773" bIns="46897" numCol="1" anchor="b" anchorCtr="0" compatLnSpc="1">
            <a:prstTxWarp prst="textNoShape">
              <a:avLst/>
            </a:prstTxWarp>
          </a:bodyPr>
          <a:lstStyle>
            <a:lvl1pPr algn="l">
              <a:spcBef>
                <a:spcPct val="0"/>
              </a:spcBef>
              <a:defRPr sz="1200" smtClean="0">
                <a:solidFill>
                  <a:schemeClr val="tx1"/>
                </a:solidFill>
              </a:defRPr>
            </a:lvl1pPr>
          </a:lstStyle>
          <a:p>
            <a:pPr>
              <a:defRPr/>
            </a:pPr>
            <a:endParaRPr lang="en-US" dirty="0"/>
          </a:p>
        </p:txBody>
      </p:sp>
      <p:sp>
        <p:nvSpPr>
          <p:cNvPr id="5127" name="Rectangle 7"/>
          <p:cNvSpPr>
            <a:spLocks noGrp="1" noChangeArrowheads="1"/>
          </p:cNvSpPr>
          <p:nvPr>
            <p:ph type="sldNum" sz="quarter" idx="5"/>
          </p:nvPr>
        </p:nvSpPr>
        <p:spPr bwMode="auto">
          <a:xfrm>
            <a:off x="4023104" y="8917433"/>
            <a:ext cx="3077739" cy="469424"/>
          </a:xfrm>
          <a:prstGeom prst="rect">
            <a:avLst/>
          </a:prstGeom>
          <a:noFill/>
          <a:ln w="9525">
            <a:noFill/>
            <a:miter lim="800000"/>
            <a:headEnd/>
            <a:tailEnd/>
          </a:ln>
          <a:effectLst/>
        </p:spPr>
        <p:txBody>
          <a:bodyPr vert="horz" wrap="square" lIns="93773" tIns="46897" rIns="93773" bIns="46897" numCol="1" anchor="b" anchorCtr="0" compatLnSpc="1">
            <a:prstTxWarp prst="textNoShape">
              <a:avLst/>
            </a:prstTxWarp>
          </a:bodyPr>
          <a:lstStyle>
            <a:lvl1pPr algn="r">
              <a:spcBef>
                <a:spcPct val="0"/>
              </a:spcBef>
              <a:defRPr sz="1200" smtClean="0">
                <a:solidFill>
                  <a:schemeClr val="tx1"/>
                </a:solidFill>
              </a:defRPr>
            </a:lvl1pPr>
          </a:lstStyle>
          <a:p>
            <a:pPr>
              <a:defRPr/>
            </a:pPr>
            <a:fld id="{B34BF58E-0912-4863-B6A4-66AE0EBB1B09}" type="slidenum">
              <a:rPr lang="en-US"/>
              <a:pPr>
                <a:defRPr/>
              </a:pPr>
              <a:t>‹#›</a:t>
            </a:fld>
            <a:endParaRPr lang="en-US" dirty="0"/>
          </a:p>
        </p:txBody>
      </p:sp>
    </p:spTree>
    <p:extLst>
      <p:ext uri="{BB962C8B-B14F-4D97-AF65-F5344CB8AC3E}">
        <p14:creationId xmlns:p14="http://schemas.microsoft.com/office/powerpoint/2010/main" val="3865805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BC780CF-1D2D-4610-88E8-A87438B5EB9E}" type="slidenum">
              <a:rPr lang="en-US" smtClean="0">
                <a:latin typeface="Arial" charset="0"/>
              </a:rPr>
              <a:pPr/>
              <a:t>1</a:t>
            </a:fld>
            <a:endParaRPr lang="en-US" dirty="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dirty="0">
              <a:latin typeface="Arial" charset="0"/>
            </a:endParaRPr>
          </a:p>
        </p:txBody>
      </p:sp>
    </p:spTree>
    <p:extLst>
      <p:ext uri="{BB962C8B-B14F-4D97-AF65-F5344CB8AC3E}">
        <p14:creationId xmlns:p14="http://schemas.microsoft.com/office/powerpoint/2010/main" val="3043325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10</a:t>
            </a:fld>
            <a:endParaRPr lang="en-US" dirty="0"/>
          </a:p>
        </p:txBody>
      </p:sp>
    </p:spTree>
    <p:extLst>
      <p:ext uri="{BB962C8B-B14F-4D97-AF65-F5344CB8AC3E}">
        <p14:creationId xmlns:p14="http://schemas.microsoft.com/office/powerpoint/2010/main" val="38254989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11</a:t>
            </a:fld>
            <a:endParaRPr lang="en-US" dirty="0"/>
          </a:p>
        </p:txBody>
      </p:sp>
    </p:spTree>
    <p:extLst>
      <p:ext uri="{BB962C8B-B14F-4D97-AF65-F5344CB8AC3E}">
        <p14:creationId xmlns:p14="http://schemas.microsoft.com/office/powerpoint/2010/main" val="2328551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12</a:t>
            </a:fld>
            <a:endParaRPr lang="en-US" dirty="0"/>
          </a:p>
        </p:txBody>
      </p:sp>
    </p:spTree>
    <p:extLst>
      <p:ext uri="{BB962C8B-B14F-4D97-AF65-F5344CB8AC3E}">
        <p14:creationId xmlns:p14="http://schemas.microsoft.com/office/powerpoint/2010/main" val="4270372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13</a:t>
            </a:fld>
            <a:endParaRPr lang="en-US" dirty="0"/>
          </a:p>
        </p:txBody>
      </p:sp>
    </p:spTree>
    <p:extLst>
      <p:ext uri="{BB962C8B-B14F-4D97-AF65-F5344CB8AC3E}">
        <p14:creationId xmlns:p14="http://schemas.microsoft.com/office/powerpoint/2010/main" val="606215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14</a:t>
            </a:fld>
            <a:endParaRPr lang="en-US" dirty="0"/>
          </a:p>
        </p:txBody>
      </p:sp>
    </p:spTree>
    <p:extLst>
      <p:ext uri="{BB962C8B-B14F-4D97-AF65-F5344CB8AC3E}">
        <p14:creationId xmlns:p14="http://schemas.microsoft.com/office/powerpoint/2010/main" val="1535736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15</a:t>
            </a:fld>
            <a:endParaRPr lang="en-US" dirty="0"/>
          </a:p>
        </p:txBody>
      </p:sp>
    </p:spTree>
    <p:extLst>
      <p:ext uri="{BB962C8B-B14F-4D97-AF65-F5344CB8AC3E}">
        <p14:creationId xmlns:p14="http://schemas.microsoft.com/office/powerpoint/2010/main" val="4146139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16</a:t>
            </a:fld>
            <a:endParaRPr lang="en-US" dirty="0"/>
          </a:p>
        </p:txBody>
      </p:sp>
    </p:spTree>
    <p:extLst>
      <p:ext uri="{BB962C8B-B14F-4D97-AF65-F5344CB8AC3E}">
        <p14:creationId xmlns:p14="http://schemas.microsoft.com/office/powerpoint/2010/main" val="2606352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17</a:t>
            </a:fld>
            <a:endParaRPr lang="en-US" dirty="0"/>
          </a:p>
        </p:txBody>
      </p:sp>
    </p:spTree>
    <p:extLst>
      <p:ext uri="{BB962C8B-B14F-4D97-AF65-F5344CB8AC3E}">
        <p14:creationId xmlns:p14="http://schemas.microsoft.com/office/powerpoint/2010/main" val="2453586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18</a:t>
            </a:fld>
            <a:endParaRPr lang="en-US" dirty="0"/>
          </a:p>
        </p:txBody>
      </p:sp>
    </p:spTree>
    <p:extLst>
      <p:ext uri="{BB962C8B-B14F-4D97-AF65-F5344CB8AC3E}">
        <p14:creationId xmlns:p14="http://schemas.microsoft.com/office/powerpoint/2010/main" val="707117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19</a:t>
            </a:fld>
            <a:endParaRPr lang="en-US" dirty="0"/>
          </a:p>
        </p:txBody>
      </p:sp>
    </p:spTree>
    <p:extLst>
      <p:ext uri="{BB962C8B-B14F-4D97-AF65-F5344CB8AC3E}">
        <p14:creationId xmlns:p14="http://schemas.microsoft.com/office/powerpoint/2010/main" val="3385741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a:t>
            </a:fld>
            <a:endParaRPr lang="en-US" dirty="0"/>
          </a:p>
        </p:txBody>
      </p:sp>
    </p:spTree>
    <p:extLst>
      <p:ext uri="{BB962C8B-B14F-4D97-AF65-F5344CB8AC3E}">
        <p14:creationId xmlns:p14="http://schemas.microsoft.com/office/powerpoint/2010/main" val="1147031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20</a:t>
            </a:fld>
            <a:endParaRPr lang="en-US" dirty="0"/>
          </a:p>
        </p:txBody>
      </p:sp>
    </p:spTree>
    <p:extLst>
      <p:ext uri="{BB962C8B-B14F-4D97-AF65-F5344CB8AC3E}">
        <p14:creationId xmlns:p14="http://schemas.microsoft.com/office/powerpoint/2010/main" val="379489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21</a:t>
            </a:fld>
            <a:endParaRPr lang="en-US" dirty="0"/>
          </a:p>
        </p:txBody>
      </p:sp>
    </p:spTree>
    <p:extLst>
      <p:ext uri="{BB962C8B-B14F-4D97-AF65-F5344CB8AC3E}">
        <p14:creationId xmlns:p14="http://schemas.microsoft.com/office/powerpoint/2010/main" val="3356358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22</a:t>
            </a:fld>
            <a:endParaRPr lang="en-US" dirty="0"/>
          </a:p>
        </p:txBody>
      </p:sp>
    </p:spTree>
    <p:extLst>
      <p:ext uri="{BB962C8B-B14F-4D97-AF65-F5344CB8AC3E}">
        <p14:creationId xmlns:p14="http://schemas.microsoft.com/office/powerpoint/2010/main" val="2058150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23</a:t>
            </a:fld>
            <a:endParaRPr lang="en-US" dirty="0"/>
          </a:p>
        </p:txBody>
      </p:sp>
    </p:spTree>
    <p:extLst>
      <p:ext uri="{BB962C8B-B14F-4D97-AF65-F5344CB8AC3E}">
        <p14:creationId xmlns:p14="http://schemas.microsoft.com/office/powerpoint/2010/main" val="3346680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24</a:t>
            </a:fld>
            <a:endParaRPr lang="en-US" dirty="0"/>
          </a:p>
        </p:txBody>
      </p:sp>
    </p:spTree>
    <p:extLst>
      <p:ext uri="{BB962C8B-B14F-4D97-AF65-F5344CB8AC3E}">
        <p14:creationId xmlns:p14="http://schemas.microsoft.com/office/powerpoint/2010/main" val="22248919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25</a:t>
            </a:fld>
            <a:endParaRPr lang="en-US" dirty="0"/>
          </a:p>
        </p:txBody>
      </p:sp>
    </p:spTree>
    <p:extLst>
      <p:ext uri="{BB962C8B-B14F-4D97-AF65-F5344CB8AC3E}">
        <p14:creationId xmlns:p14="http://schemas.microsoft.com/office/powerpoint/2010/main" val="1942388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26</a:t>
            </a:fld>
            <a:endParaRPr lang="en-US" dirty="0"/>
          </a:p>
        </p:txBody>
      </p:sp>
    </p:spTree>
    <p:extLst>
      <p:ext uri="{BB962C8B-B14F-4D97-AF65-F5344CB8AC3E}">
        <p14:creationId xmlns:p14="http://schemas.microsoft.com/office/powerpoint/2010/main" val="22196081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27</a:t>
            </a:fld>
            <a:endParaRPr lang="en-US" dirty="0"/>
          </a:p>
        </p:txBody>
      </p:sp>
    </p:spTree>
    <p:extLst>
      <p:ext uri="{BB962C8B-B14F-4D97-AF65-F5344CB8AC3E}">
        <p14:creationId xmlns:p14="http://schemas.microsoft.com/office/powerpoint/2010/main" val="3737682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28</a:t>
            </a:fld>
            <a:endParaRPr lang="en-US" dirty="0"/>
          </a:p>
        </p:txBody>
      </p:sp>
    </p:spTree>
    <p:extLst>
      <p:ext uri="{BB962C8B-B14F-4D97-AF65-F5344CB8AC3E}">
        <p14:creationId xmlns:p14="http://schemas.microsoft.com/office/powerpoint/2010/main" val="24710194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29</a:t>
            </a:fld>
            <a:endParaRPr lang="en-US" dirty="0"/>
          </a:p>
        </p:txBody>
      </p:sp>
    </p:spTree>
    <p:extLst>
      <p:ext uri="{BB962C8B-B14F-4D97-AF65-F5344CB8AC3E}">
        <p14:creationId xmlns:p14="http://schemas.microsoft.com/office/powerpoint/2010/main" val="3540617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a:t>
            </a:fld>
            <a:endParaRPr lang="en-US" dirty="0"/>
          </a:p>
        </p:txBody>
      </p:sp>
    </p:spTree>
    <p:extLst>
      <p:ext uri="{BB962C8B-B14F-4D97-AF65-F5344CB8AC3E}">
        <p14:creationId xmlns:p14="http://schemas.microsoft.com/office/powerpoint/2010/main" val="9874991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30</a:t>
            </a:fld>
            <a:endParaRPr lang="en-US" dirty="0"/>
          </a:p>
        </p:txBody>
      </p:sp>
    </p:spTree>
    <p:extLst>
      <p:ext uri="{BB962C8B-B14F-4D97-AF65-F5344CB8AC3E}">
        <p14:creationId xmlns:p14="http://schemas.microsoft.com/office/powerpoint/2010/main" val="33403633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31</a:t>
            </a:fld>
            <a:endParaRPr lang="en-US" dirty="0"/>
          </a:p>
        </p:txBody>
      </p:sp>
    </p:spTree>
    <p:extLst>
      <p:ext uri="{BB962C8B-B14F-4D97-AF65-F5344CB8AC3E}">
        <p14:creationId xmlns:p14="http://schemas.microsoft.com/office/powerpoint/2010/main" val="19363547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32</a:t>
            </a:fld>
            <a:endParaRPr lang="en-US" dirty="0"/>
          </a:p>
        </p:txBody>
      </p:sp>
    </p:spTree>
    <p:extLst>
      <p:ext uri="{BB962C8B-B14F-4D97-AF65-F5344CB8AC3E}">
        <p14:creationId xmlns:p14="http://schemas.microsoft.com/office/powerpoint/2010/main" val="31067605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33</a:t>
            </a:fld>
            <a:endParaRPr lang="en-US" dirty="0"/>
          </a:p>
        </p:txBody>
      </p:sp>
    </p:spTree>
    <p:extLst>
      <p:ext uri="{BB962C8B-B14F-4D97-AF65-F5344CB8AC3E}">
        <p14:creationId xmlns:p14="http://schemas.microsoft.com/office/powerpoint/2010/main" val="26320819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34</a:t>
            </a:fld>
            <a:endParaRPr lang="en-US" dirty="0"/>
          </a:p>
        </p:txBody>
      </p:sp>
    </p:spTree>
    <p:extLst>
      <p:ext uri="{BB962C8B-B14F-4D97-AF65-F5344CB8AC3E}">
        <p14:creationId xmlns:p14="http://schemas.microsoft.com/office/powerpoint/2010/main" val="16015390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3B4C9-54EF-4831-9839-E0E7443984A4}" type="slidenum">
              <a:rPr lang="en-US"/>
              <a:pPr/>
              <a:t>35</a:t>
            </a:fld>
            <a:endParaRPr lang="en-US"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138021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4</a:t>
            </a:fld>
            <a:endParaRPr lang="en-US" dirty="0"/>
          </a:p>
        </p:txBody>
      </p:sp>
    </p:spTree>
    <p:extLst>
      <p:ext uri="{BB962C8B-B14F-4D97-AF65-F5344CB8AC3E}">
        <p14:creationId xmlns:p14="http://schemas.microsoft.com/office/powerpoint/2010/main" val="2920452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5</a:t>
            </a:fld>
            <a:endParaRPr lang="en-US" dirty="0"/>
          </a:p>
        </p:txBody>
      </p:sp>
    </p:spTree>
    <p:extLst>
      <p:ext uri="{BB962C8B-B14F-4D97-AF65-F5344CB8AC3E}">
        <p14:creationId xmlns:p14="http://schemas.microsoft.com/office/powerpoint/2010/main" val="429151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6</a:t>
            </a:fld>
            <a:endParaRPr lang="en-US" dirty="0"/>
          </a:p>
        </p:txBody>
      </p:sp>
    </p:spTree>
    <p:extLst>
      <p:ext uri="{BB962C8B-B14F-4D97-AF65-F5344CB8AC3E}">
        <p14:creationId xmlns:p14="http://schemas.microsoft.com/office/powerpoint/2010/main" val="450242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7</a:t>
            </a:fld>
            <a:endParaRPr lang="en-US" dirty="0"/>
          </a:p>
        </p:txBody>
      </p:sp>
    </p:spTree>
    <p:extLst>
      <p:ext uri="{BB962C8B-B14F-4D97-AF65-F5344CB8AC3E}">
        <p14:creationId xmlns:p14="http://schemas.microsoft.com/office/powerpoint/2010/main" val="2742611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8</a:t>
            </a:fld>
            <a:endParaRPr lang="en-US" dirty="0"/>
          </a:p>
        </p:txBody>
      </p:sp>
    </p:spTree>
    <p:extLst>
      <p:ext uri="{BB962C8B-B14F-4D97-AF65-F5344CB8AC3E}">
        <p14:creationId xmlns:p14="http://schemas.microsoft.com/office/powerpoint/2010/main" val="1934052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9</a:t>
            </a:fld>
            <a:endParaRPr lang="en-US" dirty="0"/>
          </a:p>
        </p:txBody>
      </p:sp>
    </p:spTree>
    <p:extLst>
      <p:ext uri="{BB962C8B-B14F-4D97-AF65-F5344CB8AC3E}">
        <p14:creationId xmlns:p14="http://schemas.microsoft.com/office/powerpoint/2010/main" val="887905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3"/>
          <p:cNvSpPr>
            <a:spLocks noChangeShapeType="1"/>
          </p:cNvSpPr>
          <p:nvPr/>
        </p:nvSpPr>
        <p:spPr bwMode="gray">
          <a:xfrm>
            <a:off x="215900" y="6370638"/>
            <a:ext cx="8705850" cy="0"/>
          </a:xfrm>
          <a:prstGeom prst="line">
            <a:avLst/>
          </a:prstGeom>
          <a:noFill/>
          <a:ln w="12700">
            <a:solidFill>
              <a:schemeClr val="tx2"/>
            </a:solidFill>
            <a:round/>
            <a:headEnd/>
            <a:tailEnd/>
          </a:ln>
          <a:effectLst/>
        </p:spPr>
        <p:txBody>
          <a:bodyPr/>
          <a:lstStyle/>
          <a:p>
            <a:pPr>
              <a:defRPr/>
            </a:pPr>
            <a:endParaRPr lang="en-US" dirty="0"/>
          </a:p>
        </p:txBody>
      </p:sp>
      <p:pic>
        <p:nvPicPr>
          <p:cNvPr id="5" name="Picture 28" descr="MCO011_MA_3b-cover"/>
          <p:cNvPicPr>
            <a:picLocks noChangeAspect="1" noChangeArrowheads="1"/>
          </p:cNvPicPr>
          <p:nvPr/>
        </p:nvPicPr>
        <p:blipFill>
          <a:blip r:embed="rId2" cstate="print"/>
          <a:srcRect/>
          <a:stretch>
            <a:fillRect/>
          </a:stretch>
        </p:blipFill>
        <p:spPr bwMode="gray">
          <a:xfrm>
            <a:off x="0" y="0"/>
            <a:ext cx="9140825" cy="4113213"/>
          </a:xfrm>
          <a:prstGeom prst="rect">
            <a:avLst/>
          </a:prstGeom>
          <a:noFill/>
          <a:ln w="9525">
            <a:noFill/>
            <a:miter lim="800000"/>
            <a:headEnd/>
            <a:tailEnd/>
          </a:ln>
        </p:spPr>
      </p:pic>
      <p:sp>
        <p:nvSpPr>
          <p:cNvPr id="3074" name="Rectangle 2"/>
          <p:cNvSpPr>
            <a:spLocks noGrp="1" noChangeArrowheads="1"/>
          </p:cNvSpPr>
          <p:nvPr>
            <p:ph type="ctrTitle"/>
          </p:nvPr>
        </p:nvSpPr>
        <p:spPr>
          <a:xfrm>
            <a:off x="439738" y="4243388"/>
            <a:ext cx="8437562" cy="517525"/>
          </a:xfrm>
        </p:spPr>
        <p:txBody>
          <a:bodyPr/>
          <a:lstStyle>
            <a:lvl1pPr>
              <a:defRPr sz="4000">
                <a:solidFill>
                  <a:schemeClr val="bg2"/>
                </a:solidFill>
              </a:defRPr>
            </a:lvl1pPr>
          </a:lstStyle>
          <a:p>
            <a:r>
              <a:rPr lang="en-US"/>
              <a:t>Click to edit Master title style</a:t>
            </a:r>
          </a:p>
        </p:txBody>
      </p:sp>
      <p:sp>
        <p:nvSpPr>
          <p:cNvPr id="3075" name="Rectangle 3"/>
          <p:cNvSpPr>
            <a:spLocks noGrp="1" noChangeArrowheads="1"/>
          </p:cNvSpPr>
          <p:nvPr>
            <p:ph type="subTitle" idx="1"/>
          </p:nvPr>
        </p:nvSpPr>
        <p:spPr>
          <a:xfrm>
            <a:off x="458788" y="4775200"/>
            <a:ext cx="8413750" cy="212725"/>
          </a:xfrm>
        </p:spPr>
        <p:txBody>
          <a:bodyPr>
            <a:spAutoFit/>
          </a:bodyPr>
          <a:lstStyle>
            <a:lvl1pPr>
              <a:defRPr sz="1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8"/>
          <p:cNvSpPr>
            <a:spLocks noGrp="1" noChangeArrowheads="1"/>
          </p:cNvSpPr>
          <p:nvPr>
            <p:ph type="sldNum" sz="quarter" idx="10"/>
          </p:nvPr>
        </p:nvSpPr>
        <p:spPr>
          <a:ln/>
        </p:spPr>
        <p:txBody>
          <a:bodyPr/>
          <a:lstStyle>
            <a:lvl1pPr>
              <a:defRPr/>
            </a:lvl1pPr>
          </a:lstStyle>
          <a:p>
            <a:pPr>
              <a:defRPr/>
            </a:pPr>
            <a:fld id="{A002A768-BD4D-4B31-AAFE-194D87D48FE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9875" y="639763"/>
            <a:ext cx="2057400" cy="5302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46088" y="639763"/>
            <a:ext cx="6021387" cy="5302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8"/>
          <p:cNvSpPr>
            <a:spLocks noGrp="1" noChangeArrowheads="1"/>
          </p:cNvSpPr>
          <p:nvPr>
            <p:ph type="sldNum" sz="quarter" idx="10"/>
          </p:nvPr>
        </p:nvSpPr>
        <p:spPr>
          <a:ln/>
        </p:spPr>
        <p:txBody>
          <a:bodyPr/>
          <a:lstStyle>
            <a:lvl1pPr>
              <a:defRPr/>
            </a:lvl1pPr>
          </a:lstStyle>
          <a:p>
            <a:pPr>
              <a:defRPr/>
            </a:pPr>
            <a:fld id="{90DD6286-4122-44DE-9827-CEA55D9399E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6088" y="639763"/>
            <a:ext cx="8229600" cy="311150"/>
          </a:xfrm>
        </p:spPr>
        <p:txBody>
          <a:bodyPr/>
          <a:lstStyle/>
          <a:p>
            <a:r>
              <a:rPr lang="en-US"/>
              <a:t>Click to edit Master title style</a:t>
            </a:r>
          </a:p>
        </p:txBody>
      </p:sp>
      <p:sp>
        <p:nvSpPr>
          <p:cNvPr id="3" name="Table Placeholder 2"/>
          <p:cNvSpPr>
            <a:spLocks noGrp="1"/>
          </p:cNvSpPr>
          <p:nvPr>
            <p:ph type="tbl" idx="1"/>
          </p:nvPr>
        </p:nvSpPr>
        <p:spPr>
          <a:xfrm>
            <a:off x="447675" y="1779588"/>
            <a:ext cx="8229600" cy="4162425"/>
          </a:xfrm>
        </p:spPr>
        <p:txBody>
          <a:bodyPr/>
          <a:lstStyle/>
          <a:p>
            <a:pPr lvl="0"/>
            <a:endParaRPr lang="en-US" noProof="0" dirty="0"/>
          </a:p>
        </p:txBody>
      </p:sp>
      <p:sp>
        <p:nvSpPr>
          <p:cNvPr id="4" name="Rectangle 38"/>
          <p:cNvSpPr>
            <a:spLocks noGrp="1" noChangeArrowheads="1"/>
          </p:cNvSpPr>
          <p:nvPr>
            <p:ph type="sldNum" sz="quarter" idx="10"/>
          </p:nvPr>
        </p:nvSpPr>
        <p:spPr>
          <a:ln/>
        </p:spPr>
        <p:txBody>
          <a:bodyPr/>
          <a:lstStyle>
            <a:lvl1pPr>
              <a:defRPr/>
            </a:lvl1pPr>
          </a:lstStyle>
          <a:p>
            <a:pPr>
              <a:defRPr/>
            </a:pPr>
            <a:fld id="{4399C846-0D77-4B7E-A140-F1EC40A5A58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Section Head NEW">
    <p:spTree>
      <p:nvGrpSpPr>
        <p:cNvPr id="1" name=""/>
        <p:cNvGrpSpPr/>
        <p:nvPr/>
      </p:nvGrpSpPr>
      <p:grpSpPr>
        <a:xfrm>
          <a:off x="0" y="0"/>
          <a:ext cx="0" cy="0"/>
          <a:chOff x="0" y="0"/>
          <a:chExt cx="0" cy="0"/>
        </a:xfrm>
      </p:grpSpPr>
      <p:pic>
        <p:nvPicPr>
          <p:cNvPr id="3" name="Picture 27" descr="C:\Users\joshgo\Desktop\ma_sect.jpg"/>
          <p:cNvPicPr>
            <a:picLocks noChangeAspect="1" noChangeArrowheads="1"/>
          </p:cNvPicPr>
          <p:nvPr/>
        </p:nvPicPr>
        <p:blipFill>
          <a:blip r:embed="rId2" cstate="print"/>
          <a:srcRect/>
          <a:stretch>
            <a:fillRect/>
          </a:stretch>
        </p:blipFill>
        <p:spPr bwMode="auto">
          <a:xfrm>
            <a:off x="0" y="1783080"/>
            <a:ext cx="2286000" cy="2951162"/>
          </a:xfrm>
          <a:prstGeom prst="rect">
            <a:avLst/>
          </a:prstGeom>
          <a:noFill/>
          <a:ln w="9525">
            <a:noFill/>
            <a:miter lim="800000"/>
            <a:headEnd/>
            <a:tailEnd/>
          </a:ln>
        </p:spPr>
      </p:pic>
      <p:sp>
        <p:nvSpPr>
          <p:cNvPr id="4" name="Rectangle 3"/>
          <p:cNvSpPr/>
          <p:nvPr/>
        </p:nvSpPr>
        <p:spPr bwMode="auto">
          <a:xfrm>
            <a:off x="2308225" y="1783080"/>
            <a:ext cx="6835775" cy="2954337"/>
          </a:xfrm>
          <a:prstGeom prst="rect">
            <a:avLst/>
          </a:prstGeom>
          <a:solidFill>
            <a:srgbClr val="009BE1"/>
          </a:solidFill>
          <a:ln w="9525" cap="flat" cmpd="sng" algn="ctr">
            <a:noFill/>
            <a:prstDash val="solid"/>
            <a:round/>
            <a:headEnd type="none" w="med" len="med"/>
            <a:tailEnd type="none" w="med" len="med"/>
          </a:ln>
          <a:effectLst/>
        </p:spPr>
        <p:txBody>
          <a:bodyPr>
            <a:spAutoFit/>
          </a:bodyPr>
          <a:lstStyle/>
          <a:p>
            <a:pPr>
              <a:defRPr/>
            </a:pPr>
            <a:endParaRPr lang="en-US" dirty="0"/>
          </a:p>
        </p:txBody>
      </p:sp>
      <p:grpSp>
        <p:nvGrpSpPr>
          <p:cNvPr id="5" name="Group 10"/>
          <p:cNvGrpSpPr/>
          <p:nvPr userDrawn="1"/>
        </p:nvGrpSpPr>
        <p:grpSpPr>
          <a:xfrm>
            <a:off x="0" y="0"/>
            <a:ext cx="9144000" cy="6280150"/>
            <a:chOff x="0" y="0"/>
            <a:chExt cx="9144000" cy="6280150"/>
          </a:xfrm>
        </p:grpSpPr>
        <p:sp>
          <p:nvSpPr>
            <p:cNvPr id="7" name="Rectangle 6"/>
            <p:cNvSpPr/>
            <p:nvPr/>
          </p:nvSpPr>
          <p:spPr bwMode="white">
            <a:xfrm>
              <a:off x="0" y="0"/>
              <a:ext cx="9144000" cy="698500"/>
            </a:xfrm>
            <a:prstGeom prst="rect">
              <a:avLst/>
            </a:prstGeom>
            <a:solidFill>
              <a:schemeClr val="bg1"/>
            </a:solidFill>
            <a:ln w="9525" cap="flat" cmpd="sng" algn="ctr">
              <a:noFill/>
              <a:prstDash val="solid"/>
              <a:round/>
              <a:headEnd type="none" w="med" len="med"/>
              <a:tailEnd type="none" w="med" len="med"/>
            </a:ln>
            <a:effectLst/>
          </p:spPr>
          <p:txBody>
            <a:bodyPr>
              <a:spAutoFit/>
            </a:bodyPr>
            <a:lstStyle/>
            <a:p>
              <a:pPr algn="l">
                <a:defRPr/>
              </a:pPr>
              <a:endParaRPr lang="en-US" dirty="0"/>
            </a:p>
          </p:txBody>
        </p:sp>
        <p:sp>
          <p:nvSpPr>
            <p:cNvPr id="8" name="Rectangle 7"/>
            <p:cNvSpPr/>
            <p:nvPr/>
          </p:nvSpPr>
          <p:spPr bwMode="white">
            <a:xfrm>
              <a:off x="0" y="6188075"/>
              <a:ext cx="9144000" cy="92075"/>
            </a:xfrm>
            <a:prstGeom prst="rect">
              <a:avLst/>
            </a:prstGeom>
            <a:solidFill>
              <a:schemeClr val="bg1"/>
            </a:solidFill>
            <a:ln w="9525" cap="flat" cmpd="sng" algn="ctr">
              <a:noFill/>
              <a:prstDash val="solid"/>
              <a:round/>
              <a:headEnd type="none" w="med" len="med"/>
              <a:tailEnd type="none" w="med" len="med"/>
            </a:ln>
            <a:effectLst/>
          </p:spPr>
          <p:txBody>
            <a:bodyPr>
              <a:spAutoFit/>
            </a:bodyPr>
            <a:lstStyle/>
            <a:p>
              <a:pPr algn="l">
                <a:defRPr/>
              </a:pPr>
              <a:endParaRPr lang="en-US" dirty="0"/>
            </a:p>
          </p:txBody>
        </p:sp>
      </p:grpSp>
      <p:sp>
        <p:nvSpPr>
          <p:cNvPr id="2" name="Title 1"/>
          <p:cNvSpPr>
            <a:spLocks noGrp="1"/>
          </p:cNvSpPr>
          <p:nvPr>
            <p:ph type="title"/>
          </p:nvPr>
        </p:nvSpPr>
        <p:spPr bwMode="ltGray">
          <a:xfrm>
            <a:off x="2316077" y="1783080"/>
            <a:ext cx="6827923" cy="2935458"/>
          </a:xfrm>
        </p:spPr>
        <p:txBody>
          <a:bodyPr lIns="457200" tIns="457200" rIns="457200" bIns="457200" anchor="ctr">
            <a:noAutofit/>
          </a:bodyPr>
          <a:lstStyle>
            <a:lvl1pPr>
              <a:defRPr sz="2800" b="0">
                <a:solidFill>
                  <a:schemeClr val="bg1"/>
                </a:solidFill>
              </a:defRPr>
            </a:lvl1pPr>
          </a:lstStyle>
          <a:p>
            <a:r>
              <a:rPr lang="en-US"/>
              <a:t>Click to edit Master title style</a:t>
            </a:r>
            <a:endParaRPr lang="en-US" dirty="0"/>
          </a:p>
        </p:txBody>
      </p:sp>
      <p:sp>
        <p:nvSpPr>
          <p:cNvPr id="9" name="Rectangle 8"/>
          <p:cNvSpPr/>
          <p:nvPr/>
        </p:nvSpPr>
        <p:spPr bwMode="auto">
          <a:xfrm>
            <a:off x="0" y="4710113"/>
            <a:ext cx="9144000" cy="65087"/>
          </a:xfrm>
          <a:prstGeom prst="rect">
            <a:avLst/>
          </a:prstGeom>
          <a:solidFill>
            <a:schemeClr val="bg2"/>
          </a:solidFill>
          <a:ln w="9525" cap="flat" cmpd="sng" algn="ctr">
            <a:noFill/>
            <a:prstDash val="solid"/>
            <a:round/>
            <a:headEnd type="none" w="med" len="med"/>
            <a:tailEnd type="none" w="med" len="med"/>
          </a:ln>
          <a:effectLst/>
        </p:spPr>
        <p:txBody>
          <a:bodyPr>
            <a:spAutoFit/>
          </a:bodyPr>
          <a:lstStyle/>
          <a:p>
            <a:pPr>
              <a:defRPr/>
            </a:pPr>
            <a:endParaRPr lang="en-US" dirty="0"/>
          </a:p>
        </p:txBody>
      </p:sp>
      <p:sp>
        <p:nvSpPr>
          <p:cNvPr id="10" name="Rectangle 9"/>
          <p:cNvSpPr/>
          <p:nvPr/>
        </p:nvSpPr>
        <p:spPr bwMode="auto">
          <a:xfrm>
            <a:off x="0" y="4710113"/>
            <a:ext cx="9144000" cy="65087"/>
          </a:xfrm>
          <a:prstGeom prst="rect">
            <a:avLst/>
          </a:prstGeom>
          <a:solidFill>
            <a:schemeClr val="bg2"/>
          </a:solidFill>
          <a:ln w="9525" cap="flat" cmpd="sng" algn="ctr">
            <a:noFill/>
            <a:prstDash val="solid"/>
            <a:round/>
            <a:headEnd type="none" w="med" len="med"/>
            <a:tailEnd type="none" w="med" len="med"/>
          </a:ln>
          <a:effectLst/>
        </p:spPr>
        <p:txBody>
          <a:bodyPr>
            <a:spAutoFit/>
          </a:bodyPr>
          <a:lstStyle/>
          <a:p>
            <a:pPr>
              <a:defRPr/>
            </a:pPr>
            <a:endParaRPr lang="en-US" dirty="0"/>
          </a:p>
        </p:txBody>
      </p:sp>
    </p:spTree>
    <p:extLst>
      <p:ext uri="{BB962C8B-B14F-4D97-AF65-F5344CB8AC3E}">
        <p14:creationId xmlns:p14="http://schemas.microsoft.com/office/powerpoint/2010/main" val="750846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8"/>
          <p:cNvSpPr>
            <a:spLocks noGrp="1" noChangeArrowheads="1"/>
          </p:cNvSpPr>
          <p:nvPr>
            <p:ph type="sldNum" sz="quarter" idx="10"/>
          </p:nvPr>
        </p:nvSpPr>
        <p:spPr>
          <a:ln/>
        </p:spPr>
        <p:txBody>
          <a:bodyPr/>
          <a:lstStyle>
            <a:lvl1pPr>
              <a:defRPr/>
            </a:lvl1pPr>
          </a:lstStyle>
          <a:p>
            <a:pPr>
              <a:defRPr/>
            </a:pPr>
            <a:fld id="{FDEACE77-6A97-4468-8065-3275E72DB28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8"/>
          <p:cNvSpPr>
            <a:spLocks noGrp="1" noChangeArrowheads="1"/>
          </p:cNvSpPr>
          <p:nvPr>
            <p:ph type="sldNum" sz="quarter" idx="10"/>
          </p:nvPr>
        </p:nvSpPr>
        <p:spPr>
          <a:ln/>
        </p:spPr>
        <p:txBody>
          <a:bodyPr/>
          <a:lstStyle>
            <a:lvl1pPr>
              <a:defRPr/>
            </a:lvl1pPr>
          </a:lstStyle>
          <a:p>
            <a:pPr>
              <a:defRPr/>
            </a:pPr>
            <a:fld id="{4B76300F-6528-4531-96D3-A721530EAE0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47675" y="1779588"/>
            <a:ext cx="4038600" cy="416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8675" y="1779588"/>
            <a:ext cx="4038600" cy="416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8"/>
          <p:cNvSpPr>
            <a:spLocks noGrp="1" noChangeArrowheads="1"/>
          </p:cNvSpPr>
          <p:nvPr>
            <p:ph type="sldNum" sz="quarter" idx="10"/>
          </p:nvPr>
        </p:nvSpPr>
        <p:spPr>
          <a:ln/>
        </p:spPr>
        <p:txBody>
          <a:bodyPr/>
          <a:lstStyle>
            <a:lvl1pPr>
              <a:defRPr/>
            </a:lvl1pPr>
          </a:lstStyle>
          <a:p>
            <a:pPr>
              <a:defRPr/>
            </a:pPr>
            <a:fld id="{82292F26-D6AE-463B-9DEE-9192367983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8"/>
          <p:cNvSpPr>
            <a:spLocks noGrp="1" noChangeArrowheads="1"/>
          </p:cNvSpPr>
          <p:nvPr>
            <p:ph type="sldNum" sz="quarter" idx="10"/>
          </p:nvPr>
        </p:nvSpPr>
        <p:spPr>
          <a:xfrm>
            <a:off x="8668987" y="6451664"/>
            <a:ext cx="325851" cy="139142"/>
          </a:xfrm>
          <a:ln/>
        </p:spPr>
        <p:txBody>
          <a:bodyPr/>
          <a:lstStyle>
            <a:lvl1pPr>
              <a:defRPr/>
            </a:lvl1pPr>
          </a:lstStyle>
          <a:p>
            <a:pPr>
              <a:defRPr/>
            </a:pPr>
            <a:fld id="{677189E5-87DE-4738-90AE-D653F505522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8"/>
          <p:cNvSpPr>
            <a:spLocks noGrp="1" noChangeArrowheads="1"/>
          </p:cNvSpPr>
          <p:nvPr>
            <p:ph type="sldNum" sz="quarter" idx="10"/>
          </p:nvPr>
        </p:nvSpPr>
        <p:spPr>
          <a:ln/>
        </p:spPr>
        <p:txBody>
          <a:bodyPr/>
          <a:lstStyle>
            <a:lvl1pPr>
              <a:defRPr/>
            </a:lvl1pPr>
          </a:lstStyle>
          <a:p>
            <a:pPr>
              <a:defRPr/>
            </a:pPr>
            <a:fld id="{73527765-6687-4C35-B8FC-F10388E563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8"/>
          <p:cNvSpPr>
            <a:spLocks noGrp="1" noChangeArrowheads="1"/>
          </p:cNvSpPr>
          <p:nvPr>
            <p:ph type="sldNum" sz="quarter" idx="10"/>
          </p:nvPr>
        </p:nvSpPr>
        <p:spPr>
          <a:ln/>
        </p:spPr>
        <p:txBody>
          <a:bodyPr/>
          <a:lstStyle>
            <a:lvl1pPr>
              <a:defRPr/>
            </a:lvl1pPr>
          </a:lstStyle>
          <a:p>
            <a:pPr>
              <a:defRPr/>
            </a:pPr>
            <a:fld id="{3248F9AC-6B90-46B8-ABF8-2529AE70370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8"/>
          <p:cNvSpPr>
            <a:spLocks noGrp="1" noChangeArrowheads="1"/>
          </p:cNvSpPr>
          <p:nvPr>
            <p:ph type="sldNum" sz="quarter" idx="10"/>
          </p:nvPr>
        </p:nvSpPr>
        <p:spPr>
          <a:ln/>
        </p:spPr>
        <p:txBody>
          <a:bodyPr/>
          <a:lstStyle>
            <a:lvl1pPr>
              <a:defRPr/>
            </a:lvl1pPr>
          </a:lstStyle>
          <a:p>
            <a:pPr>
              <a:defRPr/>
            </a:pPr>
            <a:fld id="{F5128E25-1D7A-46FF-8A5F-5338680822A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8"/>
          <p:cNvSpPr>
            <a:spLocks noGrp="1" noChangeArrowheads="1"/>
          </p:cNvSpPr>
          <p:nvPr>
            <p:ph type="sldNum" sz="quarter" idx="10"/>
          </p:nvPr>
        </p:nvSpPr>
        <p:spPr>
          <a:ln/>
        </p:spPr>
        <p:txBody>
          <a:bodyPr/>
          <a:lstStyle>
            <a:lvl1pPr>
              <a:defRPr/>
            </a:lvl1pPr>
          </a:lstStyle>
          <a:p>
            <a:pPr>
              <a:defRPr/>
            </a:pPr>
            <a:fld id="{A80BBC55-D16F-44DB-A7EC-9D8F2A4CB47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gray">
          <a:xfrm>
            <a:off x="446088" y="639763"/>
            <a:ext cx="8229600" cy="311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title style</a:t>
            </a:r>
          </a:p>
        </p:txBody>
      </p:sp>
      <p:sp>
        <p:nvSpPr>
          <p:cNvPr id="6147" name="Rectangle 3"/>
          <p:cNvSpPr>
            <a:spLocks noGrp="1" noChangeArrowheads="1"/>
          </p:cNvSpPr>
          <p:nvPr>
            <p:ph type="body" idx="1"/>
          </p:nvPr>
        </p:nvSpPr>
        <p:spPr bwMode="gray">
          <a:xfrm>
            <a:off x="447675" y="1779588"/>
            <a:ext cx="8229600" cy="41624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7" name="Line 13"/>
          <p:cNvSpPr>
            <a:spLocks noChangeShapeType="1"/>
          </p:cNvSpPr>
          <p:nvPr/>
        </p:nvSpPr>
        <p:spPr bwMode="gray">
          <a:xfrm>
            <a:off x="227013" y="6265863"/>
            <a:ext cx="8683625" cy="0"/>
          </a:xfrm>
          <a:prstGeom prst="line">
            <a:avLst/>
          </a:prstGeom>
          <a:noFill/>
          <a:ln w="12700">
            <a:solidFill>
              <a:schemeClr val="tx1"/>
            </a:solidFill>
            <a:round/>
            <a:headEnd/>
            <a:tailEnd/>
          </a:ln>
          <a:effectLst/>
        </p:spPr>
        <p:txBody>
          <a:bodyPr/>
          <a:lstStyle/>
          <a:p>
            <a:pPr>
              <a:defRPr/>
            </a:pPr>
            <a:endParaRPr lang="en-US" dirty="0"/>
          </a:p>
        </p:txBody>
      </p:sp>
      <p:pic>
        <p:nvPicPr>
          <p:cNvPr id="6149" name="Picture 28" descr="MA_RGB"/>
          <p:cNvPicPr>
            <a:picLocks noChangeAspect="1" noChangeArrowheads="1"/>
          </p:cNvPicPr>
          <p:nvPr/>
        </p:nvPicPr>
        <p:blipFill>
          <a:blip r:embed="rId15" cstate="print"/>
          <a:srcRect/>
          <a:stretch>
            <a:fillRect/>
          </a:stretch>
        </p:blipFill>
        <p:spPr bwMode="gray">
          <a:xfrm>
            <a:off x="401638" y="6323013"/>
            <a:ext cx="996950" cy="442912"/>
          </a:xfrm>
          <a:prstGeom prst="rect">
            <a:avLst/>
          </a:prstGeom>
          <a:noFill/>
          <a:ln w="9525">
            <a:noFill/>
            <a:miter lim="800000"/>
            <a:headEnd/>
            <a:tailEnd/>
          </a:ln>
        </p:spPr>
      </p:pic>
      <p:sp>
        <p:nvSpPr>
          <p:cNvPr id="1061" name="Rectangle 37"/>
          <p:cNvSpPr>
            <a:spLocks noChangeArrowheads="1"/>
          </p:cNvSpPr>
          <p:nvPr/>
        </p:nvSpPr>
        <p:spPr bwMode="gray">
          <a:xfrm>
            <a:off x="228600" y="219075"/>
            <a:ext cx="8702675" cy="219075"/>
          </a:xfrm>
          <a:prstGeom prst="rect">
            <a:avLst/>
          </a:prstGeom>
          <a:solidFill>
            <a:schemeClr val="tx1"/>
          </a:solidFill>
          <a:ln w="9525" algn="ctr">
            <a:noFill/>
            <a:miter lim="800000"/>
            <a:headEnd/>
            <a:tailEnd/>
          </a:ln>
          <a:effectLst/>
        </p:spPr>
        <p:txBody>
          <a:bodyPr wrap="none" anchor="ctr">
            <a:spAutoFit/>
          </a:bodyPr>
          <a:lstStyle/>
          <a:p>
            <a:pPr>
              <a:defRPr/>
            </a:pPr>
            <a:endParaRPr lang="en-US" dirty="0"/>
          </a:p>
        </p:txBody>
      </p:sp>
      <p:sp>
        <p:nvSpPr>
          <p:cNvPr id="1062" name="Rectangle 38"/>
          <p:cNvSpPr>
            <a:spLocks noGrp="1" noChangeArrowheads="1"/>
          </p:cNvSpPr>
          <p:nvPr>
            <p:ph type="sldNum" sz="quarter" idx="4"/>
          </p:nvPr>
        </p:nvSpPr>
        <p:spPr bwMode="gray">
          <a:xfrm>
            <a:off x="8589963" y="6475413"/>
            <a:ext cx="428625" cy="1555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a:spcBef>
                <a:spcPct val="0"/>
              </a:spcBef>
              <a:defRPr sz="900" smtClean="0">
                <a:solidFill>
                  <a:schemeClr val="tx1"/>
                </a:solidFill>
              </a:defRPr>
            </a:lvl1pPr>
          </a:lstStyle>
          <a:p>
            <a:pPr>
              <a:defRPr/>
            </a:pPr>
            <a:fld id="{891BB4EE-3609-4293-AE0C-B1F7541869A9}" type="slidenum">
              <a:rPr lang="en-US"/>
              <a:pPr>
                <a:defRPr/>
              </a:pPr>
              <a:t>‹#›</a:t>
            </a:fld>
            <a:endParaRPr lang="en-US" dirty="0"/>
          </a:p>
        </p:txBody>
      </p:sp>
      <p:sp>
        <p:nvSpPr>
          <p:cNvPr id="1063" name="Text Box 39"/>
          <p:cNvSpPr txBox="1">
            <a:spLocks noChangeArrowheads="1"/>
          </p:cNvSpPr>
          <p:nvPr/>
        </p:nvSpPr>
        <p:spPr bwMode="gray">
          <a:xfrm>
            <a:off x="1358153" y="6464299"/>
            <a:ext cx="7180729" cy="205441"/>
          </a:xfrm>
          <a:prstGeom prst="rect">
            <a:avLst/>
          </a:prstGeom>
          <a:noFill/>
          <a:ln w="9525">
            <a:noFill/>
            <a:miter lim="800000"/>
            <a:headEnd/>
            <a:tailEnd/>
          </a:ln>
          <a:effectLst/>
        </p:spPr>
        <p:txBody>
          <a:bodyPr lIns="0" tIns="0" rIns="0" bIns="0"/>
          <a:lstStyle/>
          <a:p>
            <a:pPr algn="r">
              <a:spcBef>
                <a:spcPct val="0"/>
              </a:spcBef>
              <a:defRPr/>
            </a:pPr>
            <a:r>
              <a:rPr lang="en-US" altLang="zh-CN" sz="900" b="1" baseline="0" dirty="0">
                <a:solidFill>
                  <a:schemeClr val="tx1"/>
                </a:solidFill>
              </a:rPr>
              <a:t>April 2020</a:t>
            </a:r>
          </a:p>
        </p:txBody>
      </p:sp>
    </p:spTree>
  </p:cSld>
  <p:clrMap bg1="lt1" tx1="dk1" bg2="lt2" tx2="dk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6" r:id="rId13"/>
  </p:sldLayoutIdLst>
  <p:hf hdr="0" ftr="0" dt="0"/>
  <p:txStyles>
    <p:titleStyle>
      <a:lvl1pPr algn="l" rtl="0" eaLnBrk="0" fontAlgn="base" hangingPunct="0">
        <a:lnSpc>
          <a:spcPct val="85000"/>
        </a:lnSpc>
        <a:spcBef>
          <a:spcPct val="0"/>
        </a:spcBef>
        <a:spcAft>
          <a:spcPct val="0"/>
        </a:spcAft>
        <a:defRPr sz="2400" b="1">
          <a:solidFill>
            <a:schemeClr val="tx1"/>
          </a:solidFill>
          <a:latin typeface="+mj-lt"/>
          <a:ea typeface="+mj-ea"/>
          <a:cs typeface="+mj-cs"/>
        </a:defRPr>
      </a:lvl1pPr>
      <a:lvl2pPr algn="l" rtl="0" eaLnBrk="0" fontAlgn="base" hangingPunct="0">
        <a:lnSpc>
          <a:spcPct val="85000"/>
        </a:lnSpc>
        <a:spcBef>
          <a:spcPct val="0"/>
        </a:spcBef>
        <a:spcAft>
          <a:spcPct val="0"/>
        </a:spcAft>
        <a:defRPr sz="2400" b="1">
          <a:solidFill>
            <a:schemeClr val="tx1"/>
          </a:solidFill>
          <a:latin typeface="Arial" charset="0"/>
        </a:defRPr>
      </a:lvl2pPr>
      <a:lvl3pPr algn="l" rtl="0" eaLnBrk="0" fontAlgn="base" hangingPunct="0">
        <a:lnSpc>
          <a:spcPct val="85000"/>
        </a:lnSpc>
        <a:spcBef>
          <a:spcPct val="0"/>
        </a:spcBef>
        <a:spcAft>
          <a:spcPct val="0"/>
        </a:spcAft>
        <a:defRPr sz="2400" b="1">
          <a:solidFill>
            <a:schemeClr val="tx1"/>
          </a:solidFill>
          <a:latin typeface="Arial" charset="0"/>
        </a:defRPr>
      </a:lvl3pPr>
      <a:lvl4pPr algn="l" rtl="0" eaLnBrk="0" fontAlgn="base" hangingPunct="0">
        <a:lnSpc>
          <a:spcPct val="85000"/>
        </a:lnSpc>
        <a:spcBef>
          <a:spcPct val="0"/>
        </a:spcBef>
        <a:spcAft>
          <a:spcPct val="0"/>
        </a:spcAft>
        <a:defRPr sz="2400" b="1">
          <a:solidFill>
            <a:schemeClr val="tx1"/>
          </a:solidFill>
          <a:latin typeface="Arial" charset="0"/>
        </a:defRPr>
      </a:lvl4pPr>
      <a:lvl5pPr algn="l" rtl="0" eaLnBrk="0" fontAlgn="base" hangingPunct="0">
        <a:lnSpc>
          <a:spcPct val="85000"/>
        </a:lnSpc>
        <a:spcBef>
          <a:spcPct val="0"/>
        </a:spcBef>
        <a:spcAft>
          <a:spcPct val="0"/>
        </a:spcAft>
        <a:defRPr sz="2400" b="1">
          <a:solidFill>
            <a:schemeClr val="tx1"/>
          </a:solidFill>
          <a:latin typeface="Arial" charset="0"/>
        </a:defRPr>
      </a:lvl5pPr>
      <a:lvl6pPr marL="457200" algn="l" rtl="0" fontAlgn="base">
        <a:lnSpc>
          <a:spcPct val="85000"/>
        </a:lnSpc>
        <a:spcBef>
          <a:spcPct val="0"/>
        </a:spcBef>
        <a:spcAft>
          <a:spcPct val="0"/>
        </a:spcAft>
        <a:defRPr sz="2400" b="1">
          <a:solidFill>
            <a:schemeClr val="tx1"/>
          </a:solidFill>
          <a:latin typeface="Arial" charset="0"/>
        </a:defRPr>
      </a:lvl6pPr>
      <a:lvl7pPr marL="914400" algn="l" rtl="0" fontAlgn="base">
        <a:lnSpc>
          <a:spcPct val="85000"/>
        </a:lnSpc>
        <a:spcBef>
          <a:spcPct val="0"/>
        </a:spcBef>
        <a:spcAft>
          <a:spcPct val="0"/>
        </a:spcAft>
        <a:defRPr sz="2400" b="1">
          <a:solidFill>
            <a:schemeClr val="tx1"/>
          </a:solidFill>
          <a:latin typeface="Arial" charset="0"/>
        </a:defRPr>
      </a:lvl7pPr>
      <a:lvl8pPr marL="1371600" algn="l" rtl="0" fontAlgn="base">
        <a:lnSpc>
          <a:spcPct val="85000"/>
        </a:lnSpc>
        <a:spcBef>
          <a:spcPct val="0"/>
        </a:spcBef>
        <a:spcAft>
          <a:spcPct val="0"/>
        </a:spcAft>
        <a:defRPr sz="2400" b="1">
          <a:solidFill>
            <a:schemeClr val="tx1"/>
          </a:solidFill>
          <a:latin typeface="Arial" charset="0"/>
        </a:defRPr>
      </a:lvl8pPr>
      <a:lvl9pPr marL="1828800" algn="l" rtl="0" fontAlgn="base">
        <a:lnSpc>
          <a:spcPct val="85000"/>
        </a:lnSpc>
        <a:spcBef>
          <a:spcPct val="0"/>
        </a:spcBef>
        <a:spcAft>
          <a:spcPct val="0"/>
        </a:spcAft>
        <a:defRPr sz="2400" b="1">
          <a:solidFill>
            <a:schemeClr val="tx1"/>
          </a:solidFill>
          <a:latin typeface="Arial" charset="0"/>
        </a:defRPr>
      </a:lvl9pPr>
    </p:titleStyle>
    <p:bodyStyle>
      <a:lvl1pPr marL="342900" indent="-342900" algn="l" rtl="0" eaLnBrk="0" fontAlgn="base" hangingPunct="0">
        <a:spcBef>
          <a:spcPct val="60000"/>
        </a:spcBef>
        <a:spcAft>
          <a:spcPct val="0"/>
        </a:spcAft>
        <a:buClr>
          <a:schemeClr val="folHlink"/>
        </a:buClr>
        <a:defRPr sz="1600">
          <a:solidFill>
            <a:schemeClr val="bg2"/>
          </a:solidFill>
          <a:latin typeface="+mn-lt"/>
          <a:ea typeface="+mn-ea"/>
          <a:cs typeface="+mn-cs"/>
        </a:defRPr>
      </a:lvl1pPr>
      <a:lvl2pPr marL="230188" indent="-228600" algn="l" rtl="0" eaLnBrk="0" fontAlgn="base" hangingPunct="0">
        <a:spcBef>
          <a:spcPct val="50000"/>
        </a:spcBef>
        <a:spcAft>
          <a:spcPct val="0"/>
        </a:spcAft>
        <a:buClr>
          <a:schemeClr val="accent2"/>
        </a:buClr>
        <a:buFont typeface="Arial" charset="0"/>
        <a:buChar char="»"/>
        <a:defRPr sz="1600">
          <a:solidFill>
            <a:schemeClr val="bg2"/>
          </a:solidFill>
          <a:latin typeface="+mn-lt"/>
        </a:defRPr>
      </a:lvl2pPr>
      <a:lvl3pPr marL="455613" indent="-223838" algn="l" rtl="0" eaLnBrk="0" fontAlgn="base" hangingPunct="0">
        <a:spcBef>
          <a:spcPct val="40000"/>
        </a:spcBef>
        <a:spcAft>
          <a:spcPct val="0"/>
        </a:spcAft>
        <a:buClr>
          <a:schemeClr val="accent2"/>
        </a:buClr>
        <a:buFont typeface="Arial" charset="0"/>
        <a:buChar char="–"/>
        <a:defRPr sz="1400">
          <a:solidFill>
            <a:schemeClr val="bg2"/>
          </a:solidFill>
          <a:latin typeface="+mn-lt"/>
        </a:defRPr>
      </a:lvl3pPr>
      <a:lvl4pPr marL="684213" indent="-227013" algn="l" rtl="0" eaLnBrk="0" fontAlgn="base" hangingPunct="0">
        <a:spcBef>
          <a:spcPct val="40000"/>
        </a:spcBef>
        <a:spcAft>
          <a:spcPct val="0"/>
        </a:spcAft>
        <a:buClr>
          <a:schemeClr val="accent2"/>
        </a:buClr>
        <a:buSzPct val="90000"/>
        <a:buFont typeface="Arial" charset="0"/>
        <a:buChar char="»"/>
        <a:defRPr sz="1200">
          <a:solidFill>
            <a:schemeClr val="bg2"/>
          </a:solidFill>
          <a:latin typeface="+mn-lt"/>
        </a:defRPr>
      </a:lvl4pPr>
      <a:lvl5pPr marL="912813" indent="-227013" algn="l" rtl="0" eaLnBrk="0" fontAlgn="base" hangingPunct="0">
        <a:spcBef>
          <a:spcPct val="40000"/>
        </a:spcBef>
        <a:spcAft>
          <a:spcPct val="0"/>
        </a:spcAft>
        <a:buClr>
          <a:schemeClr val="accent2"/>
        </a:buClr>
        <a:buSzPct val="90000"/>
        <a:buFont typeface="Arial" charset="0"/>
        <a:buChar char="–"/>
        <a:defRPr sz="1200">
          <a:solidFill>
            <a:schemeClr val="bg2"/>
          </a:solidFill>
          <a:latin typeface="+mn-lt"/>
        </a:defRPr>
      </a:lvl5pPr>
      <a:lvl6pPr marL="1370013" indent="-227013" algn="l" rtl="0" fontAlgn="base">
        <a:spcBef>
          <a:spcPct val="40000"/>
        </a:spcBef>
        <a:spcAft>
          <a:spcPct val="0"/>
        </a:spcAft>
        <a:buClr>
          <a:schemeClr val="accent2"/>
        </a:buClr>
        <a:buSzPct val="90000"/>
        <a:buFont typeface="Arial" charset="0"/>
        <a:buChar char="–"/>
        <a:defRPr sz="1200">
          <a:solidFill>
            <a:schemeClr val="bg2"/>
          </a:solidFill>
          <a:latin typeface="+mn-lt"/>
        </a:defRPr>
      </a:lvl6pPr>
      <a:lvl7pPr marL="1827213" indent="-227013" algn="l" rtl="0" fontAlgn="base">
        <a:spcBef>
          <a:spcPct val="40000"/>
        </a:spcBef>
        <a:spcAft>
          <a:spcPct val="0"/>
        </a:spcAft>
        <a:buClr>
          <a:schemeClr val="accent2"/>
        </a:buClr>
        <a:buSzPct val="90000"/>
        <a:buFont typeface="Arial" charset="0"/>
        <a:buChar char="–"/>
        <a:defRPr sz="1200">
          <a:solidFill>
            <a:schemeClr val="bg2"/>
          </a:solidFill>
          <a:latin typeface="+mn-lt"/>
        </a:defRPr>
      </a:lvl7pPr>
      <a:lvl8pPr marL="2284413" indent="-227013" algn="l" rtl="0" fontAlgn="base">
        <a:spcBef>
          <a:spcPct val="40000"/>
        </a:spcBef>
        <a:spcAft>
          <a:spcPct val="0"/>
        </a:spcAft>
        <a:buClr>
          <a:schemeClr val="accent2"/>
        </a:buClr>
        <a:buSzPct val="90000"/>
        <a:buFont typeface="Arial" charset="0"/>
        <a:buChar char="–"/>
        <a:defRPr sz="1200">
          <a:solidFill>
            <a:schemeClr val="bg2"/>
          </a:solidFill>
          <a:latin typeface="+mn-lt"/>
        </a:defRPr>
      </a:lvl8pPr>
      <a:lvl9pPr marL="2741613" indent="-227013" algn="l" rtl="0" fontAlgn="base">
        <a:spcBef>
          <a:spcPct val="40000"/>
        </a:spcBef>
        <a:spcAft>
          <a:spcPct val="0"/>
        </a:spcAft>
        <a:buClr>
          <a:schemeClr val="accent2"/>
        </a:buClr>
        <a:buSzPct val="90000"/>
        <a:buFont typeface="Arial" charset="0"/>
        <a:buChar char="–"/>
        <a:defRPr sz="12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345440" y="4493131"/>
            <a:ext cx="8359771" cy="627864"/>
          </a:xfrm>
        </p:spPr>
        <p:txBody>
          <a:bodyPr/>
          <a:lstStyle/>
          <a:p>
            <a:pPr eaLnBrk="1" hangingPunct="1"/>
            <a:r>
              <a:rPr lang="en-US" sz="4800" dirty="0">
                <a:latin typeface="Arial" panose="020B0604020202020204" pitchFamily="34" charset="0"/>
                <a:ea typeface="HGSSoeiKakupoptai" panose="040B0A00000000000000" pitchFamily="82" charset="-128"/>
                <a:cs typeface="Arial" panose="020B0604020202020204" pitchFamily="34" charset="0"/>
              </a:rPr>
              <a:t>A Recession Like No Other</a:t>
            </a:r>
          </a:p>
        </p:txBody>
      </p:sp>
      <p:sp>
        <p:nvSpPr>
          <p:cNvPr id="12291" name="Rectangle 3"/>
          <p:cNvSpPr>
            <a:spLocks noChangeArrowheads="1"/>
          </p:cNvSpPr>
          <p:nvPr/>
        </p:nvSpPr>
        <p:spPr bwMode="auto">
          <a:xfrm>
            <a:off x="6571611" y="6482071"/>
            <a:ext cx="2133600" cy="215444"/>
          </a:xfrm>
          <a:prstGeom prst="rect">
            <a:avLst/>
          </a:prstGeom>
          <a:noFill/>
          <a:ln w="9525">
            <a:noFill/>
            <a:miter lim="800000"/>
            <a:headEnd/>
            <a:tailEnd/>
          </a:ln>
        </p:spPr>
        <p:txBody>
          <a:bodyPr lIns="0" tIns="0" rIns="0" bIns="0">
            <a:spAutoFit/>
          </a:bodyPr>
          <a:lstStyle/>
          <a:p>
            <a:pPr algn="r" eaLnBrk="1" hangingPunct="1">
              <a:lnSpc>
                <a:spcPct val="100000"/>
              </a:lnSpc>
              <a:spcBef>
                <a:spcPct val="0"/>
              </a:spcBef>
              <a:buClrTx/>
              <a:buSzTx/>
              <a:buFontTx/>
              <a:buNone/>
            </a:pPr>
            <a:r>
              <a:rPr lang="en-US" sz="1400" dirty="0"/>
              <a:t>April </a:t>
            </a:r>
            <a:r>
              <a:rPr lang="en-US" sz="1400" b="0" dirty="0">
                <a:solidFill>
                  <a:schemeClr val="bg2"/>
                </a:solidFill>
                <a:latin typeface="Arial" charset="0"/>
              </a:rPr>
              <a:t>2020</a:t>
            </a:r>
          </a:p>
        </p:txBody>
      </p:sp>
      <p:sp>
        <p:nvSpPr>
          <p:cNvPr id="12292" name="Rectangle 4"/>
          <p:cNvSpPr>
            <a:spLocks noChangeArrowheads="1"/>
          </p:cNvSpPr>
          <p:nvPr/>
        </p:nvSpPr>
        <p:spPr bwMode="auto">
          <a:xfrm>
            <a:off x="231775" y="6484938"/>
            <a:ext cx="6489700" cy="215444"/>
          </a:xfrm>
          <a:prstGeom prst="rect">
            <a:avLst/>
          </a:prstGeom>
          <a:noFill/>
          <a:ln w="9525">
            <a:noFill/>
            <a:miter lim="800000"/>
            <a:headEnd/>
            <a:tailEnd/>
          </a:ln>
        </p:spPr>
        <p:txBody>
          <a:bodyPr lIns="0" tIns="0" rIns="0" bIns="0">
            <a:spAutoFit/>
          </a:bodyPr>
          <a:lstStyle/>
          <a:p>
            <a:pPr algn="l" eaLnBrk="1" hangingPunct="1">
              <a:lnSpc>
                <a:spcPct val="100000"/>
              </a:lnSpc>
              <a:spcBef>
                <a:spcPct val="0"/>
              </a:spcBef>
              <a:buClrTx/>
              <a:buSzTx/>
              <a:buFontTx/>
              <a:buNone/>
            </a:pPr>
            <a:r>
              <a:rPr lang="en-US" sz="1400" b="1" dirty="0">
                <a:solidFill>
                  <a:schemeClr val="bg2"/>
                </a:solidFill>
                <a:latin typeface="Arial" charset="0"/>
              </a:rPr>
              <a:t>John Lonski</a:t>
            </a:r>
            <a:r>
              <a:rPr lang="en-US" sz="1400" dirty="0">
                <a:solidFill>
                  <a:schemeClr val="bg2"/>
                </a:solidFill>
                <a:latin typeface="Arial" charset="0"/>
              </a:rPr>
              <a:t>, MD-Chief Capital Mkt Economist, </a:t>
            </a:r>
            <a:r>
              <a:rPr lang="en-US" sz="1400" i="1" dirty="0">
                <a:solidFill>
                  <a:schemeClr val="bg2"/>
                </a:solidFill>
                <a:latin typeface="Arial" charset="0"/>
              </a:rPr>
              <a:t>Capital</a:t>
            </a:r>
            <a:r>
              <a:rPr lang="en-US" sz="1400" dirty="0">
                <a:solidFill>
                  <a:schemeClr val="bg2"/>
                </a:solidFill>
                <a:latin typeface="Arial" charset="0"/>
              </a:rPr>
              <a:t> </a:t>
            </a:r>
            <a:r>
              <a:rPr lang="en-US" sz="1400" b="0" i="1" dirty="0">
                <a:solidFill>
                  <a:schemeClr val="bg2"/>
                </a:solidFill>
                <a:latin typeface="Arial" charset="0"/>
              </a:rPr>
              <a:t>Markets Research Group</a:t>
            </a:r>
          </a:p>
        </p:txBody>
      </p:sp>
    </p:spTree>
    <p:extLst>
      <p:ext uri="{BB962C8B-B14F-4D97-AF65-F5344CB8AC3E}">
        <p14:creationId xmlns:p14="http://schemas.microsoft.com/office/powerpoint/2010/main" val="436420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529390"/>
            <a:ext cx="8084637" cy="954877"/>
          </a:xfrm>
        </p:spPr>
        <p:txBody>
          <a:bodyPr/>
          <a:lstStyle/>
          <a:p>
            <a:r>
              <a:rPr lang="en-US" sz="1900" dirty="0"/>
              <a:t>Blue-Chip Consensus Has 2020’s Real Business Capital Spending Plunging by -9.1% and Rising by 3.0% in 2021 ...                                   By Contrast, 2009’s Real Business Capital Spending Sank by -14.5% </a:t>
            </a:r>
            <a:br>
              <a:rPr lang="en-US" sz="1900" dirty="0"/>
            </a:br>
            <a:r>
              <a:rPr lang="en-US" sz="1600" b="0" i="1" dirty="0" err="1"/>
              <a:t>yy</a:t>
            </a:r>
            <a:r>
              <a:rPr lang="en-US" sz="1600" b="0" i="1" dirty="0"/>
              <a:t> % change of yearlong avg.; source: BEA,NBER,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10</a:t>
            </a:fld>
            <a:endParaRPr lang="en-US"/>
          </a:p>
        </p:txBody>
      </p:sp>
      <p:pic>
        <p:nvPicPr>
          <p:cNvPr id="5" name="Picture 4">
            <a:extLst>
              <a:ext uri="{FF2B5EF4-FFF2-40B4-BE49-F238E27FC236}">
                <a16:creationId xmlns:a16="http://schemas.microsoft.com/office/drawing/2014/main" id="{DDBAE765-A83D-419E-8337-C1AA04DDAA1B}"/>
              </a:ext>
            </a:extLst>
          </p:cNvPr>
          <p:cNvPicPr>
            <a:picLocks noChangeAspect="1"/>
          </p:cNvPicPr>
          <p:nvPr/>
        </p:nvPicPr>
        <p:blipFill>
          <a:blip r:embed="rId3"/>
          <a:stretch>
            <a:fillRect/>
          </a:stretch>
        </p:blipFill>
        <p:spPr>
          <a:xfrm>
            <a:off x="854242" y="1576137"/>
            <a:ext cx="7555832" cy="4535905"/>
          </a:xfrm>
          <a:prstGeom prst="rect">
            <a:avLst/>
          </a:prstGeom>
        </p:spPr>
      </p:pic>
    </p:spTree>
    <p:extLst>
      <p:ext uri="{BB962C8B-B14F-4D97-AF65-F5344CB8AC3E}">
        <p14:creationId xmlns:p14="http://schemas.microsoft.com/office/powerpoint/2010/main" val="2039928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529390"/>
            <a:ext cx="8084637" cy="954877"/>
          </a:xfrm>
        </p:spPr>
        <p:txBody>
          <a:bodyPr/>
          <a:lstStyle/>
          <a:p>
            <a:r>
              <a:rPr lang="en-US" sz="1900" dirty="0"/>
              <a:t>Bloomberg Consensus Expects 2020’s Total Real Government Spending To Rise by Merely 2.5% and Slow to 1.7% in 2021 …            By Contrast, 2009’s Real Government Spending Grew by 3.5% </a:t>
            </a:r>
            <a:br>
              <a:rPr lang="en-US" sz="1900" dirty="0"/>
            </a:br>
            <a:r>
              <a:rPr lang="en-US" sz="1600" b="0" i="1" dirty="0"/>
              <a:t>source: BEA,NBER, Bloomberg,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11</a:t>
            </a:fld>
            <a:endParaRPr lang="en-US"/>
          </a:p>
        </p:txBody>
      </p:sp>
      <p:pic>
        <p:nvPicPr>
          <p:cNvPr id="6" name="Picture 5">
            <a:extLst>
              <a:ext uri="{FF2B5EF4-FFF2-40B4-BE49-F238E27FC236}">
                <a16:creationId xmlns:a16="http://schemas.microsoft.com/office/drawing/2014/main" id="{F42288A2-F40F-4617-9E08-6582F302D541}"/>
              </a:ext>
            </a:extLst>
          </p:cNvPr>
          <p:cNvPicPr>
            <a:picLocks noChangeAspect="1"/>
          </p:cNvPicPr>
          <p:nvPr/>
        </p:nvPicPr>
        <p:blipFill>
          <a:blip r:embed="rId3"/>
          <a:stretch>
            <a:fillRect/>
          </a:stretch>
        </p:blipFill>
        <p:spPr>
          <a:xfrm>
            <a:off x="782052" y="1588168"/>
            <a:ext cx="7688179" cy="4559969"/>
          </a:xfrm>
          <a:prstGeom prst="rect">
            <a:avLst/>
          </a:prstGeom>
        </p:spPr>
      </p:pic>
    </p:spTree>
    <p:extLst>
      <p:ext uri="{BB962C8B-B14F-4D97-AF65-F5344CB8AC3E}">
        <p14:creationId xmlns:p14="http://schemas.microsoft.com/office/powerpoint/2010/main" val="3962425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3600" dirty="0"/>
              <a:t>Like World War II, Swelling of Federal Deficit May Not Drive Benchmark Interest Rates Higher</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a:solidFill>
                  <a:schemeClr val="bg1"/>
                </a:solidFill>
              </a:rPr>
              <a:t>2</a:t>
            </a:r>
          </a:p>
        </p:txBody>
      </p:sp>
    </p:spTree>
    <p:extLst>
      <p:ext uri="{BB962C8B-B14F-4D97-AF65-F5344CB8AC3E}">
        <p14:creationId xmlns:p14="http://schemas.microsoft.com/office/powerpoint/2010/main" val="113795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461894"/>
            <a:ext cx="8661817" cy="928716"/>
          </a:xfrm>
        </p:spPr>
        <p:txBody>
          <a:bodyPr/>
          <a:lstStyle/>
          <a:p>
            <a:r>
              <a:rPr lang="en-US" sz="2100" u="sng" dirty="0"/>
              <a:t>Ultra-Low 10-Year Government Bond Yields:</a:t>
            </a:r>
            <a:br>
              <a:rPr lang="en-US" sz="2100" dirty="0"/>
            </a:br>
            <a:r>
              <a:rPr lang="en-US" sz="1800" dirty="0"/>
              <a:t>Recent US Treasury Yield and Canada Are Both at 0.74%, Which Tops Germany’s -0.36%,  Japan’s 0.00%, and the UK’s 0.30%</a:t>
            </a:r>
            <a:br>
              <a:rPr lang="en-US" sz="1800" dirty="0"/>
            </a:br>
            <a:r>
              <a:rPr lang="en-US" sz="1400" b="0" i="1" dirty="0"/>
              <a:t>source: Bloomberg, Wall Street Journal, Moody's Analytics</a:t>
            </a:r>
            <a:r>
              <a:rPr lang="en-US" sz="1400" dirty="0"/>
              <a:t> </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13</a:t>
            </a:fld>
            <a:endParaRPr lang="en-US"/>
          </a:p>
        </p:txBody>
      </p:sp>
      <p:pic>
        <p:nvPicPr>
          <p:cNvPr id="5" name="Picture 4">
            <a:extLst>
              <a:ext uri="{FF2B5EF4-FFF2-40B4-BE49-F238E27FC236}">
                <a16:creationId xmlns:a16="http://schemas.microsoft.com/office/drawing/2014/main" id="{E1DDEB00-00FF-4B07-A078-A316293F7CCF}"/>
              </a:ext>
            </a:extLst>
          </p:cNvPr>
          <p:cNvPicPr>
            <a:picLocks noChangeAspect="1"/>
          </p:cNvPicPr>
          <p:nvPr/>
        </p:nvPicPr>
        <p:blipFill>
          <a:blip r:embed="rId3"/>
          <a:stretch>
            <a:fillRect/>
          </a:stretch>
        </p:blipFill>
        <p:spPr>
          <a:xfrm>
            <a:off x="709863" y="1503947"/>
            <a:ext cx="7880100" cy="4584031"/>
          </a:xfrm>
          <a:prstGeom prst="rect">
            <a:avLst/>
          </a:prstGeom>
        </p:spPr>
      </p:pic>
    </p:spTree>
    <p:extLst>
      <p:ext uri="{BB962C8B-B14F-4D97-AF65-F5344CB8AC3E}">
        <p14:creationId xmlns:p14="http://schemas.microsoft.com/office/powerpoint/2010/main" val="3696980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46" y="577962"/>
            <a:ext cx="8229017" cy="706347"/>
          </a:xfrm>
        </p:spPr>
        <p:txBody>
          <a:bodyPr/>
          <a:lstStyle/>
          <a:p>
            <a:pPr algn="ctr"/>
            <a:r>
              <a:rPr lang="en-US" sz="2000" dirty="0"/>
              <a:t>Treasury Bond Yields May Remain Under 2% Despite A Climb by Federal Budget Deficit from 5% to Between 10% and 15% of GDP</a:t>
            </a:r>
            <a:br>
              <a:rPr lang="en-US" sz="2000" dirty="0"/>
            </a:br>
            <a:r>
              <a:rPr lang="en-US" sz="1400" b="0" i="1" dirty="0"/>
              <a:t>source: Federal Reserve, NBER,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14</a:t>
            </a:fld>
            <a:endParaRPr lang="en-US" dirty="0"/>
          </a:p>
        </p:txBody>
      </p:sp>
      <p:pic>
        <p:nvPicPr>
          <p:cNvPr id="5" name="Picture 4">
            <a:extLst>
              <a:ext uri="{FF2B5EF4-FFF2-40B4-BE49-F238E27FC236}">
                <a16:creationId xmlns:a16="http://schemas.microsoft.com/office/drawing/2014/main" id="{48493D18-D54B-4C8B-BAF3-1A7242C3697A}"/>
              </a:ext>
            </a:extLst>
          </p:cNvPr>
          <p:cNvPicPr>
            <a:picLocks noChangeAspect="1"/>
          </p:cNvPicPr>
          <p:nvPr/>
        </p:nvPicPr>
        <p:blipFill>
          <a:blip r:embed="rId3"/>
          <a:stretch>
            <a:fillRect/>
          </a:stretch>
        </p:blipFill>
        <p:spPr>
          <a:xfrm>
            <a:off x="733926" y="1284310"/>
            <a:ext cx="7736306" cy="4863828"/>
          </a:xfrm>
          <a:prstGeom prst="rect">
            <a:avLst/>
          </a:prstGeom>
        </p:spPr>
      </p:pic>
    </p:spTree>
    <p:extLst>
      <p:ext uri="{BB962C8B-B14F-4D97-AF65-F5344CB8AC3E}">
        <p14:creationId xmlns:p14="http://schemas.microsoft.com/office/powerpoint/2010/main" val="3495968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515650"/>
            <a:ext cx="8538661" cy="523220"/>
          </a:xfrm>
        </p:spPr>
        <p:txBody>
          <a:bodyPr/>
          <a:lstStyle/>
          <a:p>
            <a:r>
              <a:rPr lang="en-US" sz="2000" dirty="0"/>
              <a:t>Consensus Forecasts for 10-Year Treasury Yield Reflects Expectations of a Sluggish Recovery</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15</a:t>
            </a:fld>
            <a:endParaRPr lang="en-US"/>
          </a:p>
        </p:txBody>
      </p:sp>
      <p:pic>
        <p:nvPicPr>
          <p:cNvPr id="6" name="Picture 5">
            <a:extLst>
              <a:ext uri="{FF2B5EF4-FFF2-40B4-BE49-F238E27FC236}">
                <a16:creationId xmlns:a16="http://schemas.microsoft.com/office/drawing/2014/main" id="{BA112EA8-1802-4C77-885D-DB5DBA71EFA0}"/>
              </a:ext>
            </a:extLst>
          </p:cNvPr>
          <p:cNvPicPr>
            <a:picLocks noChangeAspect="1"/>
          </p:cNvPicPr>
          <p:nvPr/>
        </p:nvPicPr>
        <p:blipFill>
          <a:blip r:embed="rId3"/>
          <a:stretch>
            <a:fillRect/>
          </a:stretch>
        </p:blipFill>
        <p:spPr>
          <a:xfrm>
            <a:off x="806116" y="1179095"/>
            <a:ext cx="7652083" cy="5029200"/>
          </a:xfrm>
          <a:prstGeom prst="rect">
            <a:avLst/>
          </a:prstGeom>
        </p:spPr>
      </p:pic>
    </p:spTree>
    <p:extLst>
      <p:ext uri="{BB962C8B-B14F-4D97-AF65-F5344CB8AC3E}">
        <p14:creationId xmlns:p14="http://schemas.microsoft.com/office/powerpoint/2010/main" val="2433769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46" y="577962"/>
            <a:ext cx="8229017" cy="732508"/>
          </a:xfrm>
        </p:spPr>
        <p:txBody>
          <a:bodyPr/>
          <a:lstStyle/>
          <a:p>
            <a:r>
              <a:rPr lang="en-US" sz="2000" dirty="0"/>
              <a:t>U.S. Federal Budget Deficit Last Dropped to 2020's Expected -11.6% of GDP in 1942 ... Deficit Last Bottomed in 2009 at -9.8% of GDP </a:t>
            </a:r>
            <a:br>
              <a:rPr lang="en-US" sz="2000" dirty="0"/>
            </a:br>
            <a:r>
              <a:rPr lang="en-US" sz="1600" b="0" i="1" dirty="0"/>
              <a:t>source: CBO, NBER, Bloomberg,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16</a:t>
            </a:fld>
            <a:endParaRPr lang="en-US" dirty="0"/>
          </a:p>
        </p:txBody>
      </p:sp>
      <p:pic>
        <p:nvPicPr>
          <p:cNvPr id="4" name="Picture 3">
            <a:extLst>
              <a:ext uri="{FF2B5EF4-FFF2-40B4-BE49-F238E27FC236}">
                <a16:creationId xmlns:a16="http://schemas.microsoft.com/office/drawing/2014/main" id="{E3D4801A-CAD4-4E9E-8225-77E7BF7DFD5C}"/>
              </a:ext>
            </a:extLst>
          </p:cNvPr>
          <p:cNvPicPr>
            <a:picLocks noChangeAspect="1"/>
          </p:cNvPicPr>
          <p:nvPr/>
        </p:nvPicPr>
        <p:blipFill>
          <a:blip r:embed="rId3"/>
          <a:stretch>
            <a:fillRect/>
          </a:stretch>
        </p:blipFill>
        <p:spPr>
          <a:xfrm>
            <a:off x="721894" y="1419727"/>
            <a:ext cx="7868069" cy="4644190"/>
          </a:xfrm>
          <a:prstGeom prst="rect">
            <a:avLst/>
          </a:prstGeom>
        </p:spPr>
      </p:pic>
    </p:spTree>
    <p:extLst>
      <p:ext uri="{BB962C8B-B14F-4D97-AF65-F5344CB8AC3E}">
        <p14:creationId xmlns:p14="http://schemas.microsoft.com/office/powerpoint/2010/main" val="1385135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46" y="577962"/>
            <a:ext cx="8229017" cy="784830"/>
          </a:xfrm>
        </p:spPr>
        <p:txBody>
          <a:bodyPr/>
          <a:lstStyle/>
          <a:p>
            <a:r>
              <a:rPr lang="en-US" sz="2200" dirty="0"/>
              <a:t>Treasury Bond Yields Do Not Always Move in the Direction Taken By Publicly-Held Federal Debt as % of GDP</a:t>
            </a:r>
            <a:br>
              <a:rPr lang="en-US" sz="2100" dirty="0"/>
            </a:br>
            <a:r>
              <a:rPr lang="en-US" sz="1600" b="0" i="1" dirty="0"/>
              <a:t>source: CBO, NBER, Bloomberg,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17</a:t>
            </a:fld>
            <a:endParaRPr lang="en-US" dirty="0"/>
          </a:p>
        </p:txBody>
      </p:sp>
      <p:pic>
        <p:nvPicPr>
          <p:cNvPr id="5" name="Picture 4">
            <a:extLst>
              <a:ext uri="{FF2B5EF4-FFF2-40B4-BE49-F238E27FC236}">
                <a16:creationId xmlns:a16="http://schemas.microsoft.com/office/drawing/2014/main" id="{883D9818-AD2C-483B-854A-37AD0DD42D97}"/>
              </a:ext>
            </a:extLst>
          </p:cNvPr>
          <p:cNvPicPr>
            <a:picLocks noChangeAspect="1"/>
          </p:cNvPicPr>
          <p:nvPr/>
        </p:nvPicPr>
        <p:blipFill>
          <a:blip r:embed="rId3"/>
          <a:stretch>
            <a:fillRect/>
          </a:stretch>
        </p:blipFill>
        <p:spPr>
          <a:xfrm>
            <a:off x="745957" y="1443790"/>
            <a:ext cx="7844005" cy="4680284"/>
          </a:xfrm>
          <a:prstGeom prst="rect">
            <a:avLst/>
          </a:prstGeom>
        </p:spPr>
      </p:pic>
    </p:spTree>
    <p:extLst>
      <p:ext uri="{BB962C8B-B14F-4D97-AF65-F5344CB8AC3E}">
        <p14:creationId xmlns:p14="http://schemas.microsoft.com/office/powerpoint/2010/main" val="1760291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4000" dirty="0"/>
              <a:t>Already Weak Corporate Earnings Outlook May Worsen</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a:solidFill>
                  <a:schemeClr val="bg1"/>
                </a:solidFill>
              </a:rPr>
              <a:t>3</a:t>
            </a:r>
          </a:p>
        </p:txBody>
      </p:sp>
    </p:spTree>
    <p:extLst>
      <p:ext uri="{BB962C8B-B14F-4D97-AF65-F5344CB8AC3E}">
        <p14:creationId xmlns:p14="http://schemas.microsoft.com/office/powerpoint/2010/main" val="3993658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529390"/>
            <a:ext cx="8084637" cy="994118"/>
          </a:xfrm>
        </p:spPr>
        <p:txBody>
          <a:bodyPr/>
          <a:lstStyle/>
          <a:p>
            <a:r>
              <a:rPr lang="en-US" sz="2000" dirty="0"/>
              <a:t>Blue-Chip Consensus Sees 2020's Core Pretax Profits Sinking by -14.6% and Rebounding by 14.0% in 2021 ... By Contrast, Core Pretax Profits Shrank by -6.9% in 2008 and by -16.1% in 2009 </a:t>
            </a:r>
            <a:br>
              <a:rPr lang="en-US" sz="2000" dirty="0"/>
            </a:br>
            <a:r>
              <a:rPr lang="en-US" sz="1600" b="0" i="1" dirty="0" err="1"/>
              <a:t>yy</a:t>
            </a:r>
            <a:r>
              <a:rPr lang="en-US" sz="1600" b="0" i="1" dirty="0"/>
              <a:t> % change of yearlong avg.; source: BEA, NBER, Blue Chip,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19</a:t>
            </a:fld>
            <a:endParaRPr lang="en-US"/>
          </a:p>
        </p:txBody>
      </p:sp>
      <p:pic>
        <p:nvPicPr>
          <p:cNvPr id="4" name="Picture 3">
            <a:extLst>
              <a:ext uri="{FF2B5EF4-FFF2-40B4-BE49-F238E27FC236}">
                <a16:creationId xmlns:a16="http://schemas.microsoft.com/office/drawing/2014/main" id="{3E3E500E-4F39-4AC3-87FF-B4E247777978}"/>
              </a:ext>
            </a:extLst>
          </p:cNvPr>
          <p:cNvPicPr>
            <a:picLocks noChangeAspect="1"/>
          </p:cNvPicPr>
          <p:nvPr/>
        </p:nvPicPr>
        <p:blipFill>
          <a:blip r:embed="rId3"/>
          <a:stretch>
            <a:fillRect/>
          </a:stretch>
        </p:blipFill>
        <p:spPr>
          <a:xfrm>
            <a:off x="745958" y="1636295"/>
            <a:ext cx="7724274" cy="4475747"/>
          </a:xfrm>
          <a:prstGeom prst="rect">
            <a:avLst/>
          </a:prstGeom>
        </p:spPr>
      </p:pic>
    </p:spTree>
    <p:extLst>
      <p:ext uri="{BB962C8B-B14F-4D97-AF65-F5344CB8AC3E}">
        <p14:creationId xmlns:p14="http://schemas.microsoft.com/office/powerpoint/2010/main" val="287409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5400" dirty="0"/>
              <a:t>Consensus Views Mask Much Disagreement</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a:solidFill>
                  <a:schemeClr val="bg1"/>
                </a:solidFill>
              </a:rPr>
              <a:t>1</a:t>
            </a:r>
          </a:p>
        </p:txBody>
      </p:sp>
    </p:spTree>
    <p:extLst>
      <p:ext uri="{BB962C8B-B14F-4D97-AF65-F5344CB8AC3E}">
        <p14:creationId xmlns:p14="http://schemas.microsoft.com/office/powerpoint/2010/main" val="916866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489" y="515668"/>
            <a:ext cx="8527056" cy="523220"/>
          </a:xfrm>
        </p:spPr>
        <p:txBody>
          <a:bodyPr/>
          <a:lstStyle/>
          <a:p>
            <a:r>
              <a:rPr lang="en-US" sz="2000" dirty="0"/>
              <a:t>FactSet Consensus Expects Yearly Drop by S&amp;P 500 Earnings per Share to Bottom in 2020’s Second Quarter at -15.1%</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20</a:t>
            </a:fld>
            <a:endParaRPr lang="en-US"/>
          </a:p>
        </p:txBody>
      </p:sp>
      <p:pic>
        <p:nvPicPr>
          <p:cNvPr id="6" name="Picture 5">
            <a:extLst>
              <a:ext uri="{FF2B5EF4-FFF2-40B4-BE49-F238E27FC236}">
                <a16:creationId xmlns:a16="http://schemas.microsoft.com/office/drawing/2014/main" id="{AC62EEA2-66F6-44C9-A7DC-01D1CB4B143B}"/>
              </a:ext>
            </a:extLst>
          </p:cNvPr>
          <p:cNvPicPr>
            <a:picLocks noChangeAspect="1"/>
          </p:cNvPicPr>
          <p:nvPr/>
        </p:nvPicPr>
        <p:blipFill>
          <a:blip r:embed="rId3"/>
          <a:stretch>
            <a:fillRect/>
          </a:stretch>
        </p:blipFill>
        <p:spPr>
          <a:xfrm>
            <a:off x="616942" y="1239253"/>
            <a:ext cx="7973021" cy="4860759"/>
          </a:xfrm>
          <a:prstGeom prst="rect">
            <a:avLst/>
          </a:prstGeom>
        </p:spPr>
      </p:pic>
    </p:spTree>
    <p:extLst>
      <p:ext uri="{BB962C8B-B14F-4D97-AF65-F5344CB8AC3E}">
        <p14:creationId xmlns:p14="http://schemas.microsoft.com/office/powerpoint/2010/main" val="2812733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489" y="515668"/>
            <a:ext cx="8527056" cy="497059"/>
          </a:xfrm>
        </p:spPr>
        <p:txBody>
          <a:bodyPr/>
          <a:lstStyle/>
          <a:p>
            <a:r>
              <a:rPr lang="en-US" sz="1900" dirty="0"/>
              <a:t>Deep Double-Digit Percent Declines Expected for 2020’s EPS of Energy Companies, Financials, Industrials, and Consumer Discretionary</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21</a:t>
            </a:fld>
            <a:endParaRPr lang="en-US"/>
          </a:p>
        </p:txBody>
      </p:sp>
      <p:pic>
        <p:nvPicPr>
          <p:cNvPr id="8" name="Picture 7">
            <a:extLst>
              <a:ext uri="{FF2B5EF4-FFF2-40B4-BE49-F238E27FC236}">
                <a16:creationId xmlns:a16="http://schemas.microsoft.com/office/drawing/2014/main" id="{AF3F7F46-A661-4373-A511-C659A3E547C3}"/>
              </a:ext>
            </a:extLst>
          </p:cNvPr>
          <p:cNvPicPr>
            <a:picLocks noChangeAspect="1"/>
          </p:cNvPicPr>
          <p:nvPr/>
        </p:nvPicPr>
        <p:blipFill>
          <a:blip r:embed="rId3"/>
          <a:stretch>
            <a:fillRect/>
          </a:stretch>
        </p:blipFill>
        <p:spPr>
          <a:xfrm>
            <a:off x="721895" y="1130968"/>
            <a:ext cx="7772399" cy="4993108"/>
          </a:xfrm>
          <a:prstGeom prst="rect">
            <a:avLst/>
          </a:prstGeom>
        </p:spPr>
      </p:pic>
    </p:spTree>
    <p:extLst>
      <p:ext uri="{BB962C8B-B14F-4D97-AF65-F5344CB8AC3E}">
        <p14:creationId xmlns:p14="http://schemas.microsoft.com/office/powerpoint/2010/main" val="902290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489" y="515668"/>
            <a:ext cx="8527056" cy="654025"/>
          </a:xfrm>
        </p:spPr>
        <p:txBody>
          <a:bodyPr/>
          <a:lstStyle/>
          <a:p>
            <a:r>
              <a:rPr lang="en-US" sz="1800" dirty="0"/>
              <a:t>Unlike the Price of Crude Oil, the Industrial Metals Price Index Recently Topped Its Low of January 2016 by 23% and its Low of December 2008 by 77%   </a:t>
            </a:r>
            <a:br>
              <a:rPr lang="en-US" sz="1800" dirty="0"/>
            </a:br>
            <a:r>
              <a:rPr lang="en-US" sz="1400" b="0" i="1" dirty="0"/>
              <a:t>source: LME, Wall Street Journal,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22</a:t>
            </a:fld>
            <a:endParaRPr lang="en-US"/>
          </a:p>
        </p:txBody>
      </p:sp>
      <p:pic>
        <p:nvPicPr>
          <p:cNvPr id="4" name="Picture 3">
            <a:extLst>
              <a:ext uri="{FF2B5EF4-FFF2-40B4-BE49-F238E27FC236}">
                <a16:creationId xmlns:a16="http://schemas.microsoft.com/office/drawing/2014/main" id="{0560A301-8C3D-4EB5-8996-BE4BBC0A3C34}"/>
              </a:ext>
            </a:extLst>
          </p:cNvPr>
          <p:cNvPicPr>
            <a:picLocks noChangeAspect="1"/>
          </p:cNvPicPr>
          <p:nvPr/>
        </p:nvPicPr>
        <p:blipFill>
          <a:blip r:embed="rId3"/>
          <a:stretch>
            <a:fillRect/>
          </a:stretch>
        </p:blipFill>
        <p:spPr>
          <a:xfrm>
            <a:off x="733926" y="1287379"/>
            <a:ext cx="7664116" cy="4824663"/>
          </a:xfrm>
          <a:prstGeom prst="rect">
            <a:avLst/>
          </a:prstGeom>
        </p:spPr>
      </p:pic>
    </p:spTree>
    <p:extLst>
      <p:ext uri="{BB962C8B-B14F-4D97-AF65-F5344CB8AC3E}">
        <p14:creationId xmlns:p14="http://schemas.microsoft.com/office/powerpoint/2010/main" val="1873422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4400" dirty="0"/>
              <a:t>Corporate Credit Quality Deteriorates</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a:solidFill>
                  <a:schemeClr val="bg1"/>
                </a:solidFill>
              </a:rPr>
              <a:t>4</a:t>
            </a:r>
          </a:p>
        </p:txBody>
      </p:sp>
    </p:spTree>
    <p:extLst>
      <p:ext uri="{BB962C8B-B14F-4D97-AF65-F5344CB8AC3E}">
        <p14:creationId xmlns:p14="http://schemas.microsoft.com/office/powerpoint/2010/main" val="518048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12" y="543100"/>
            <a:ext cx="8292251" cy="405496"/>
          </a:xfrm>
        </p:spPr>
        <p:txBody>
          <a:bodyPr/>
          <a:lstStyle/>
          <a:p>
            <a:r>
              <a:rPr lang="en-US" sz="1900" dirty="0"/>
              <a:t>Fed Extends Support to High-Yield Bonds and Leveraged Loans</a:t>
            </a:r>
            <a:br>
              <a:rPr lang="en-US" sz="1900" dirty="0"/>
            </a:br>
            <a:r>
              <a:rPr lang="en-US" sz="1200" b="0" i="1" dirty="0"/>
              <a:t>source: Federal Reserve,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24</a:t>
            </a:fld>
            <a:endParaRPr lang="en-US" dirty="0"/>
          </a:p>
        </p:txBody>
      </p:sp>
      <p:pic>
        <p:nvPicPr>
          <p:cNvPr id="5" name="Picture 4">
            <a:extLst>
              <a:ext uri="{FF2B5EF4-FFF2-40B4-BE49-F238E27FC236}">
                <a16:creationId xmlns:a16="http://schemas.microsoft.com/office/drawing/2014/main" id="{38A8A4CF-ECF3-49B0-9BC4-ED0A26A7C020}"/>
              </a:ext>
            </a:extLst>
          </p:cNvPr>
          <p:cNvPicPr>
            <a:picLocks noChangeAspect="1"/>
          </p:cNvPicPr>
          <p:nvPr/>
        </p:nvPicPr>
        <p:blipFill>
          <a:blip r:embed="rId3"/>
          <a:stretch>
            <a:fillRect/>
          </a:stretch>
        </p:blipFill>
        <p:spPr>
          <a:xfrm>
            <a:off x="585216" y="1295400"/>
            <a:ext cx="7918704" cy="4699000"/>
          </a:xfrm>
          <a:prstGeom prst="rect">
            <a:avLst/>
          </a:prstGeom>
        </p:spPr>
      </p:pic>
    </p:spTree>
    <p:extLst>
      <p:ext uri="{BB962C8B-B14F-4D97-AF65-F5344CB8AC3E}">
        <p14:creationId xmlns:p14="http://schemas.microsoft.com/office/powerpoint/2010/main" val="1314986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12" y="543100"/>
            <a:ext cx="8292251" cy="654025"/>
          </a:xfrm>
        </p:spPr>
        <p:txBody>
          <a:bodyPr/>
          <a:lstStyle/>
          <a:p>
            <a:r>
              <a:rPr lang="en-US" sz="1900" dirty="0"/>
              <a:t>Fed Extends Support to Small- to Mid-Sized Businesses and State and Local Governments</a:t>
            </a:r>
            <a:br>
              <a:rPr lang="en-US" sz="1900" dirty="0"/>
            </a:br>
            <a:r>
              <a:rPr lang="en-US" sz="1200" b="0" i="1" dirty="0"/>
              <a:t>source: Federal Reserve,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25</a:t>
            </a:fld>
            <a:endParaRPr lang="en-US" dirty="0"/>
          </a:p>
        </p:txBody>
      </p:sp>
      <p:pic>
        <p:nvPicPr>
          <p:cNvPr id="4" name="Picture 3">
            <a:extLst>
              <a:ext uri="{FF2B5EF4-FFF2-40B4-BE49-F238E27FC236}">
                <a16:creationId xmlns:a16="http://schemas.microsoft.com/office/drawing/2014/main" id="{7BAB1652-DC2E-464F-B5F2-545DC2903D4D}"/>
              </a:ext>
            </a:extLst>
          </p:cNvPr>
          <p:cNvPicPr>
            <a:picLocks noChangeAspect="1"/>
          </p:cNvPicPr>
          <p:nvPr/>
        </p:nvPicPr>
        <p:blipFill>
          <a:blip r:embed="rId3"/>
          <a:stretch>
            <a:fillRect/>
          </a:stretch>
        </p:blipFill>
        <p:spPr>
          <a:xfrm>
            <a:off x="456758" y="1536700"/>
            <a:ext cx="8230484" cy="4305300"/>
          </a:xfrm>
          <a:prstGeom prst="rect">
            <a:avLst/>
          </a:prstGeom>
        </p:spPr>
      </p:pic>
    </p:spTree>
    <p:extLst>
      <p:ext uri="{BB962C8B-B14F-4D97-AF65-F5344CB8AC3E}">
        <p14:creationId xmlns:p14="http://schemas.microsoft.com/office/powerpoint/2010/main" val="604695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495825"/>
            <a:ext cx="8519208" cy="967957"/>
          </a:xfrm>
        </p:spPr>
        <p:txBody>
          <a:bodyPr/>
          <a:lstStyle/>
          <a:p>
            <a:r>
              <a:rPr lang="en-US" sz="2000" dirty="0"/>
              <a:t>Expected Shrinkage of Core Profits Will Amplify Ratio of Corporate Debt to Core Profits … 2021’s Anticipated Profits Recovery by Profits and Slower Rise by Corporate Debt Favors a Lower Leverage Ratio</a:t>
            </a:r>
            <a:br>
              <a:rPr lang="en-US" sz="2000" dirty="0"/>
            </a:br>
            <a:r>
              <a:rPr lang="en-US" sz="1400" b="0" i="1" dirty="0"/>
              <a:t>actual &amp; estimated values; source: BEA, Blue Chip, Moody's Investors Service, NBER,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26</a:t>
            </a:fld>
            <a:endParaRPr lang="en-US"/>
          </a:p>
        </p:txBody>
      </p:sp>
      <p:pic>
        <p:nvPicPr>
          <p:cNvPr id="5" name="Picture 4">
            <a:extLst>
              <a:ext uri="{FF2B5EF4-FFF2-40B4-BE49-F238E27FC236}">
                <a16:creationId xmlns:a16="http://schemas.microsoft.com/office/drawing/2014/main" id="{C01F70FE-06F1-4956-BED1-3421D24296A3}"/>
              </a:ext>
            </a:extLst>
          </p:cNvPr>
          <p:cNvPicPr>
            <a:picLocks noChangeAspect="1"/>
          </p:cNvPicPr>
          <p:nvPr/>
        </p:nvPicPr>
        <p:blipFill>
          <a:blip r:embed="rId3"/>
          <a:stretch>
            <a:fillRect/>
          </a:stretch>
        </p:blipFill>
        <p:spPr>
          <a:xfrm>
            <a:off x="926432" y="1588168"/>
            <a:ext cx="7663531" cy="4535905"/>
          </a:xfrm>
          <a:prstGeom prst="rect">
            <a:avLst/>
          </a:prstGeom>
        </p:spPr>
      </p:pic>
    </p:spTree>
    <p:extLst>
      <p:ext uri="{BB962C8B-B14F-4D97-AF65-F5344CB8AC3E}">
        <p14:creationId xmlns:p14="http://schemas.microsoft.com/office/powerpoint/2010/main" val="3758261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522302"/>
            <a:ext cx="8600221" cy="967957"/>
          </a:xfrm>
        </p:spPr>
        <p:txBody>
          <a:bodyPr/>
          <a:lstStyle/>
          <a:p>
            <a:r>
              <a:rPr lang="en-US" sz="2000" dirty="0"/>
              <a:t>If Market Ever Agrees with MIS’ Baseline Estimate of a 13.7% High-Yield Default Rate for January 2021, High-Yield Bond Spread Will Widen Considerably from April-to-Date Average of 921 bp</a:t>
            </a:r>
            <a:br>
              <a:rPr lang="en-US" sz="2000" dirty="0"/>
            </a:br>
            <a:r>
              <a:rPr lang="en-US" sz="1400" b="0" i="1" dirty="0"/>
              <a:t>source: Moody's Investors Service,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27</a:t>
            </a:fld>
            <a:endParaRPr lang="en-US"/>
          </a:p>
        </p:txBody>
      </p:sp>
      <p:pic>
        <p:nvPicPr>
          <p:cNvPr id="5" name="Picture 4">
            <a:extLst>
              <a:ext uri="{FF2B5EF4-FFF2-40B4-BE49-F238E27FC236}">
                <a16:creationId xmlns:a16="http://schemas.microsoft.com/office/drawing/2014/main" id="{CF3EB4E8-850B-4217-A7B0-4B4118DC675A}"/>
              </a:ext>
            </a:extLst>
          </p:cNvPr>
          <p:cNvPicPr>
            <a:picLocks noChangeAspect="1"/>
          </p:cNvPicPr>
          <p:nvPr/>
        </p:nvPicPr>
        <p:blipFill>
          <a:blip r:embed="rId3"/>
          <a:stretch>
            <a:fillRect/>
          </a:stretch>
        </p:blipFill>
        <p:spPr>
          <a:xfrm>
            <a:off x="709862" y="1625599"/>
            <a:ext cx="7748337" cy="4474411"/>
          </a:xfrm>
          <a:prstGeom prst="rect">
            <a:avLst/>
          </a:prstGeom>
        </p:spPr>
      </p:pic>
    </p:spTree>
    <p:extLst>
      <p:ext uri="{BB962C8B-B14F-4D97-AF65-F5344CB8AC3E}">
        <p14:creationId xmlns:p14="http://schemas.microsoft.com/office/powerpoint/2010/main" val="2426924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507857"/>
            <a:ext cx="8519208" cy="967957"/>
          </a:xfrm>
        </p:spPr>
        <p:txBody>
          <a:bodyPr/>
          <a:lstStyle/>
          <a:p>
            <a:r>
              <a:rPr lang="en-US" sz="2000" dirty="0"/>
              <a:t>Now 9.8% Average High-Yield Expected Default Frequency (EDF) Metric May Need To Soon Break Above 12% If Default Rate Is To Reach MIS’ 14.0% Baseline Estimate for 2021's First Quarter </a:t>
            </a:r>
            <a:br>
              <a:rPr lang="en-US" sz="2000" dirty="0"/>
            </a:br>
            <a:r>
              <a:rPr lang="en-US" sz="1400" b="0" i="1" dirty="0"/>
              <a:t>source: Moody's Investors Service, NBER,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28</a:t>
            </a:fld>
            <a:endParaRPr lang="en-US"/>
          </a:p>
        </p:txBody>
      </p:sp>
      <p:pic>
        <p:nvPicPr>
          <p:cNvPr id="5" name="Picture 4">
            <a:extLst>
              <a:ext uri="{FF2B5EF4-FFF2-40B4-BE49-F238E27FC236}">
                <a16:creationId xmlns:a16="http://schemas.microsoft.com/office/drawing/2014/main" id="{6BE7AA41-2DDE-413E-B132-419C0416A700}"/>
              </a:ext>
            </a:extLst>
          </p:cNvPr>
          <p:cNvPicPr>
            <a:picLocks noChangeAspect="1"/>
          </p:cNvPicPr>
          <p:nvPr/>
        </p:nvPicPr>
        <p:blipFill>
          <a:blip r:embed="rId3"/>
          <a:stretch>
            <a:fillRect/>
          </a:stretch>
        </p:blipFill>
        <p:spPr>
          <a:xfrm>
            <a:off x="986589" y="1612232"/>
            <a:ext cx="7447548" cy="4511842"/>
          </a:xfrm>
          <a:prstGeom prst="rect">
            <a:avLst/>
          </a:prstGeom>
        </p:spPr>
      </p:pic>
    </p:spTree>
    <p:extLst>
      <p:ext uri="{BB962C8B-B14F-4D97-AF65-F5344CB8AC3E}">
        <p14:creationId xmlns:p14="http://schemas.microsoft.com/office/powerpoint/2010/main" val="3018831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507857"/>
            <a:ext cx="8519208" cy="706347"/>
          </a:xfrm>
        </p:spPr>
        <p:txBody>
          <a:bodyPr/>
          <a:lstStyle/>
          <a:p>
            <a:r>
              <a:rPr lang="en-US" sz="2000" dirty="0"/>
              <a:t>VIX's Month-long Average Approached Highs of 2008-2009, but High-Yield Bond Spread Has Been Well Under Great Recession Highs</a:t>
            </a:r>
            <a:br>
              <a:rPr lang="en-US" sz="2000" dirty="0"/>
            </a:br>
            <a:r>
              <a:rPr lang="en-US" sz="1400" b="0" i="1" dirty="0"/>
              <a:t>source: CBOE, Barclays Capital, Moody's Analytics</a:t>
            </a:r>
            <a:r>
              <a:rPr lang="en-US" sz="1400" dirty="0"/>
              <a:t> </a:t>
            </a:r>
            <a:endParaRPr lang="en-US" sz="14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29</a:t>
            </a:fld>
            <a:endParaRPr lang="en-US"/>
          </a:p>
        </p:txBody>
      </p:sp>
      <p:pic>
        <p:nvPicPr>
          <p:cNvPr id="4" name="Picture 3">
            <a:extLst>
              <a:ext uri="{FF2B5EF4-FFF2-40B4-BE49-F238E27FC236}">
                <a16:creationId xmlns:a16="http://schemas.microsoft.com/office/drawing/2014/main" id="{799FCEFB-4D0B-49E8-9A26-85913DD87C97}"/>
              </a:ext>
            </a:extLst>
          </p:cNvPr>
          <p:cNvPicPr>
            <a:picLocks noChangeAspect="1"/>
          </p:cNvPicPr>
          <p:nvPr/>
        </p:nvPicPr>
        <p:blipFill>
          <a:blip r:embed="rId3"/>
          <a:stretch>
            <a:fillRect/>
          </a:stretch>
        </p:blipFill>
        <p:spPr>
          <a:xfrm>
            <a:off x="842211" y="1335505"/>
            <a:ext cx="7747752" cy="4776537"/>
          </a:xfrm>
          <a:prstGeom prst="rect">
            <a:avLst/>
          </a:prstGeom>
        </p:spPr>
      </p:pic>
    </p:spTree>
    <p:extLst>
      <p:ext uri="{BB962C8B-B14F-4D97-AF65-F5344CB8AC3E}">
        <p14:creationId xmlns:p14="http://schemas.microsoft.com/office/powerpoint/2010/main" val="3930491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515650"/>
            <a:ext cx="8538661" cy="706347"/>
          </a:xfrm>
        </p:spPr>
        <p:txBody>
          <a:bodyPr/>
          <a:lstStyle/>
          <a:p>
            <a:r>
              <a:rPr lang="en-US" sz="1800" u="sng" dirty="0"/>
              <a:t>Consensus Projections for U.S. Real GDP Growth:</a:t>
            </a:r>
            <a:br>
              <a:rPr lang="en-US" sz="1800" dirty="0"/>
            </a:br>
            <a:r>
              <a:rPr lang="en-US" sz="1800" dirty="0"/>
              <a:t>COVID-19 Recession Is Expected to be Deep, but Short …  </a:t>
            </a:r>
            <a:br>
              <a:rPr lang="en-US" sz="1800" dirty="0"/>
            </a:br>
            <a:r>
              <a:rPr lang="en-US" sz="1800" dirty="0"/>
              <a:t>Wide Gap Between Lowest and Highest Forecasts Reflects Great Uncertainty</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3</a:t>
            </a:fld>
            <a:endParaRPr lang="en-US"/>
          </a:p>
        </p:txBody>
      </p:sp>
      <p:pic>
        <p:nvPicPr>
          <p:cNvPr id="7" name="Picture 6">
            <a:extLst>
              <a:ext uri="{FF2B5EF4-FFF2-40B4-BE49-F238E27FC236}">
                <a16:creationId xmlns:a16="http://schemas.microsoft.com/office/drawing/2014/main" id="{18B5076E-E836-4F70-A674-97DE6A8BBBE5}"/>
              </a:ext>
            </a:extLst>
          </p:cNvPr>
          <p:cNvPicPr>
            <a:picLocks noChangeAspect="1"/>
          </p:cNvPicPr>
          <p:nvPr/>
        </p:nvPicPr>
        <p:blipFill>
          <a:blip r:embed="rId3"/>
          <a:stretch>
            <a:fillRect/>
          </a:stretch>
        </p:blipFill>
        <p:spPr>
          <a:xfrm>
            <a:off x="878305" y="1347537"/>
            <a:ext cx="7603958" cy="4788568"/>
          </a:xfrm>
          <a:prstGeom prst="rect">
            <a:avLst/>
          </a:prstGeom>
        </p:spPr>
      </p:pic>
    </p:spTree>
    <p:extLst>
      <p:ext uri="{BB962C8B-B14F-4D97-AF65-F5344CB8AC3E}">
        <p14:creationId xmlns:p14="http://schemas.microsoft.com/office/powerpoint/2010/main" val="399479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489" y="515668"/>
            <a:ext cx="8527056" cy="706347"/>
          </a:xfrm>
        </p:spPr>
        <p:txBody>
          <a:bodyPr/>
          <a:lstStyle/>
          <a:p>
            <a:r>
              <a:rPr lang="en-US" sz="2000" dirty="0"/>
              <a:t>Recent Industry-Wide High-Yield Bond Spreads Range from a Low of 507 bp for Utilities to a High of 1,630 bp for Transportation</a:t>
            </a:r>
            <a:br>
              <a:rPr lang="en-US" sz="2000" dirty="0"/>
            </a:br>
            <a:r>
              <a:rPr lang="en-US" sz="1400" b="0" i="1" dirty="0"/>
              <a:t>source: Barclays, Moody’s Analytics</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30</a:t>
            </a:fld>
            <a:endParaRPr lang="en-US"/>
          </a:p>
        </p:txBody>
      </p:sp>
      <p:pic>
        <p:nvPicPr>
          <p:cNvPr id="5" name="Picture 4">
            <a:extLst>
              <a:ext uri="{FF2B5EF4-FFF2-40B4-BE49-F238E27FC236}">
                <a16:creationId xmlns:a16="http://schemas.microsoft.com/office/drawing/2014/main" id="{7F1E3685-5628-4FBC-B151-11723B3BE7E3}"/>
              </a:ext>
            </a:extLst>
          </p:cNvPr>
          <p:cNvPicPr>
            <a:picLocks noChangeAspect="1"/>
          </p:cNvPicPr>
          <p:nvPr/>
        </p:nvPicPr>
        <p:blipFill>
          <a:blip r:embed="rId3"/>
          <a:stretch>
            <a:fillRect/>
          </a:stretch>
        </p:blipFill>
        <p:spPr>
          <a:xfrm>
            <a:off x="1022684" y="1347536"/>
            <a:ext cx="7351295" cy="4776537"/>
          </a:xfrm>
          <a:prstGeom prst="rect">
            <a:avLst/>
          </a:prstGeom>
        </p:spPr>
      </p:pic>
    </p:spTree>
    <p:extLst>
      <p:ext uri="{BB962C8B-B14F-4D97-AF65-F5344CB8AC3E}">
        <p14:creationId xmlns:p14="http://schemas.microsoft.com/office/powerpoint/2010/main" val="3171518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507857"/>
            <a:ext cx="8519208" cy="706347"/>
          </a:xfrm>
        </p:spPr>
        <p:txBody>
          <a:bodyPr/>
          <a:lstStyle/>
          <a:p>
            <a:r>
              <a:rPr lang="en-US" sz="2000" dirty="0"/>
              <a:t>Investment-Grade Bond Yield Spreads Remain Well Under Their Averages of October 2008 through March 2009</a:t>
            </a:r>
            <a:br>
              <a:rPr lang="en-US" sz="2000" dirty="0"/>
            </a:br>
            <a:r>
              <a:rPr lang="en-US" sz="1400" b="0" i="1" dirty="0"/>
              <a:t>source: Barclays Capital, Moody's Investors Service, NBER,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31</a:t>
            </a:fld>
            <a:endParaRPr lang="en-US"/>
          </a:p>
        </p:txBody>
      </p:sp>
      <p:pic>
        <p:nvPicPr>
          <p:cNvPr id="4" name="Picture 3">
            <a:extLst>
              <a:ext uri="{FF2B5EF4-FFF2-40B4-BE49-F238E27FC236}">
                <a16:creationId xmlns:a16="http://schemas.microsoft.com/office/drawing/2014/main" id="{D1071C3A-5AAD-441F-B862-A5BE6F9CB8A5}"/>
              </a:ext>
            </a:extLst>
          </p:cNvPr>
          <p:cNvPicPr>
            <a:picLocks noChangeAspect="1"/>
          </p:cNvPicPr>
          <p:nvPr/>
        </p:nvPicPr>
        <p:blipFill>
          <a:blip r:embed="rId3"/>
          <a:stretch>
            <a:fillRect/>
          </a:stretch>
        </p:blipFill>
        <p:spPr>
          <a:xfrm>
            <a:off x="806116" y="1311442"/>
            <a:ext cx="7783847" cy="4812631"/>
          </a:xfrm>
          <a:prstGeom prst="rect">
            <a:avLst/>
          </a:prstGeom>
        </p:spPr>
      </p:pic>
    </p:spTree>
    <p:extLst>
      <p:ext uri="{BB962C8B-B14F-4D97-AF65-F5344CB8AC3E}">
        <p14:creationId xmlns:p14="http://schemas.microsoft.com/office/powerpoint/2010/main" val="765378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507857"/>
            <a:ext cx="8519208" cy="575542"/>
          </a:xfrm>
        </p:spPr>
        <p:txBody>
          <a:bodyPr/>
          <a:lstStyle/>
          <a:p>
            <a:r>
              <a:rPr lang="en-US" sz="2200" dirty="0"/>
              <a:t>Utilities Outperform Investment-Grade Bonds To Date in 2020</a:t>
            </a:r>
            <a:br>
              <a:rPr lang="en-US" sz="2200" dirty="0"/>
            </a:br>
            <a:r>
              <a:rPr lang="en-US" sz="2200" dirty="0"/>
              <a:t>… Energy Fares Worst by a Wide Margin</a:t>
            </a:r>
            <a:endParaRPr lang="en-US" sz="22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32</a:t>
            </a:fld>
            <a:endParaRPr lang="en-US"/>
          </a:p>
        </p:txBody>
      </p:sp>
      <p:pic>
        <p:nvPicPr>
          <p:cNvPr id="6" name="Picture 5">
            <a:extLst>
              <a:ext uri="{FF2B5EF4-FFF2-40B4-BE49-F238E27FC236}">
                <a16:creationId xmlns:a16="http://schemas.microsoft.com/office/drawing/2014/main" id="{D66109C9-FA5D-4C7C-A77F-35DB6D5B8FAE}"/>
              </a:ext>
            </a:extLst>
          </p:cNvPr>
          <p:cNvPicPr>
            <a:picLocks noChangeAspect="1"/>
          </p:cNvPicPr>
          <p:nvPr/>
        </p:nvPicPr>
        <p:blipFill>
          <a:blip r:embed="rId3"/>
          <a:stretch>
            <a:fillRect/>
          </a:stretch>
        </p:blipFill>
        <p:spPr>
          <a:xfrm>
            <a:off x="794084" y="1275347"/>
            <a:ext cx="7795879" cy="4812631"/>
          </a:xfrm>
          <a:prstGeom prst="rect">
            <a:avLst/>
          </a:prstGeom>
        </p:spPr>
      </p:pic>
    </p:spTree>
    <p:extLst>
      <p:ext uri="{BB962C8B-B14F-4D97-AF65-F5344CB8AC3E}">
        <p14:creationId xmlns:p14="http://schemas.microsoft.com/office/powerpoint/2010/main" val="299061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4400" dirty="0"/>
              <a:t>Long-Term Implications of COVID-19</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kern="0" dirty="0">
                <a:solidFill>
                  <a:schemeClr val="bg1"/>
                </a:solidFill>
              </a:rPr>
              <a:t>5</a:t>
            </a:r>
            <a:endParaRPr lang="en-US" sz="8000" b="0" kern="0" dirty="0">
              <a:solidFill>
                <a:schemeClr val="bg1"/>
              </a:solidFill>
            </a:endParaRPr>
          </a:p>
        </p:txBody>
      </p:sp>
    </p:spTree>
    <p:extLst>
      <p:ext uri="{BB962C8B-B14F-4D97-AF65-F5344CB8AC3E}">
        <p14:creationId xmlns:p14="http://schemas.microsoft.com/office/powerpoint/2010/main" val="3656812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507857"/>
            <a:ext cx="8519208" cy="287771"/>
          </a:xfrm>
        </p:spPr>
        <p:txBody>
          <a:bodyPr/>
          <a:lstStyle/>
          <a:p>
            <a:r>
              <a:rPr lang="en-US" sz="2200" dirty="0"/>
              <a:t>How COVID-19 Might Affect Long-Term Behavior</a:t>
            </a:r>
            <a:endParaRPr lang="en-US" sz="22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34</a:t>
            </a:fld>
            <a:endParaRPr lang="en-US"/>
          </a:p>
        </p:txBody>
      </p:sp>
      <p:pic>
        <p:nvPicPr>
          <p:cNvPr id="7" name="Picture 6">
            <a:extLst>
              <a:ext uri="{FF2B5EF4-FFF2-40B4-BE49-F238E27FC236}">
                <a16:creationId xmlns:a16="http://schemas.microsoft.com/office/drawing/2014/main" id="{2744A3EE-02A2-4E61-BF11-4201E756F91F}"/>
              </a:ext>
            </a:extLst>
          </p:cNvPr>
          <p:cNvPicPr>
            <a:picLocks noChangeAspect="1"/>
          </p:cNvPicPr>
          <p:nvPr/>
        </p:nvPicPr>
        <p:blipFill>
          <a:blip r:embed="rId3"/>
          <a:stretch>
            <a:fillRect/>
          </a:stretch>
        </p:blipFill>
        <p:spPr>
          <a:xfrm>
            <a:off x="456758" y="1270000"/>
            <a:ext cx="8230484" cy="4622800"/>
          </a:xfrm>
          <a:prstGeom prst="rect">
            <a:avLst/>
          </a:prstGeom>
        </p:spPr>
      </p:pic>
    </p:spTree>
    <p:extLst>
      <p:ext uri="{BB962C8B-B14F-4D97-AF65-F5344CB8AC3E}">
        <p14:creationId xmlns:p14="http://schemas.microsoft.com/office/powerpoint/2010/main" val="4206306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42595" y="3948113"/>
            <a:ext cx="8213725" cy="1955800"/>
          </a:xfrm>
          <a:prstGeom prst="rect">
            <a:avLst/>
          </a:prstGeom>
          <a:noFill/>
          <a:ln w="9525">
            <a:noFill/>
            <a:miter lim="800000"/>
            <a:headEnd/>
            <a:tailEnd/>
          </a:ln>
          <a:effectLst/>
        </p:spPr>
        <p:txBody>
          <a:bodyPr lIns="0" tIns="0" rIns="0" bIns="0" anchor="b">
            <a:spAutoFit/>
          </a:bodyPr>
          <a:lstStyle/>
          <a:p>
            <a:pPr algn="l">
              <a:spcBef>
                <a:spcPct val="60000"/>
              </a:spcBef>
              <a:buClr>
                <a:schemeClr val="folHlink"/>
              </a:buClr>
            </a:pPr>
            <a:r>
              <a:rPr lang="en-US" altLang="zh-CN" sz="800" b="0" dirty="0">
                <a:solidFill>
                  <a:srgbClr val="808080"/>
                </a:solidFill>
                <a:ea typeface="宋体" pitchFamily="1" charset="-122"/>
              </a:rPr>
              <a:t>© 2014 Moody’s Analytics, Inc. and/or its licensors and affiliates (collectively, “MOODY’S”). All rights reserved. ALL INFORMATION CONTAINED HEREIN IS PROTECTED BY COPYRIGHT LAW AND NONE OF SUCH INFORMATION MAY BE COPIED OR OTHERWISE REPRODUCED, REPACKAGED, FURTHER TRANSMITTED, TRANSFERRED, DISSEMINATED, REDISTRIBUTED OR RESOLD, OR STORED FOR SUBSEQUENT USE FOR ANY SUCH PURPOSE, IN WHOLE OR IN PART, IN ANY FORM OR MANNER OR BY ANY MEANS WHATSOEVER, BY ANY PERSON WITHOUT MOODY’S PRIOR WRITTEN CONSENT. All information contained herein is obtained by MOODY’S from sources believed by it to be accurate and reliable. Because of the possibility of human or mechanical error as well as other factors, however, all information contained herein is provided “AS IS” without warranty of any kind. Under no circumstances shall MOODY’S have any liability to any person or entity for (a) any loss or damage in whole or in part caused by, resulting from, or relating to, any error (negligent or otherwise) or other circumstance or contingency within or outside the control of MOODY’S or any of its directors, officers, employees or agents in connection with the procurement, collection, compilation, analysis, interpretation, communication, publication or delivery of any such information, or (b) any direct, indirect, special, consequential, compensatory or incidental damages whatsoever (including without limitation, lost profits), even if MOODY’S is advised in advance of the possibility of such damages, resulting from the use of or inability to use, any such information. The credit ratings, financial reporting analysis, projections, and other observations, if any, constituting part of the information contained herein are, and must be construed solely as, statements of opinion and not statements of fact or recommendations to purchase, sell or hold any securities. NO WARRANTY, EXPRESS OR IMPLIED, AS TO THE ACCURACY, TIMELINESS, COMPLETENESS, MERCHANTABILITY OR FITNESS FOR ANY PARTICULAR PURPOSE OF ANY SUCH RATING OR OTHER OPINION OR INFORMATION IS GIVEN OR MADE BY MOODY’S IN ANY FORM OR MANNER WHATSOEVER. Each rating or other opinion must be weighed solely as one factor in any investment decision made by or on behalf of any user of the information contained herein, and each such user must accordingly make its own study and evaluation of each security and of each issuer and guarantor of, and each provider of credit support for, each security that it may consider purchasing, holding, or selling.</a:t>
            </a:r>
            <a:endParaRPr lang="en-US" sz="800" b="0" dirty="0">
              <a:solidFill>
                <a:srgbClr val="808080"/>
              </a:solidFill>
            </a:endParaRPr>
          </a:p>
        </p:txBody>
      </p:sp>
    </p:spTree>
    <p:extLst>
      <p:ext uri="{BB962C8B-B14F-4D97-AF65-F5344CB8AC3E}">
        <p14:creationId xmlns:p14="http://schemas.microsoft.com/office/powerpoint/2010/main" val="181923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551746"/>
            <a:ext cx="8084637" cy="706347"/>
          </a:xfrm>
        </p:spPr>
        <p:txBody>
          <a:bodyPr/>
          <a:lstStyle/>
          <a:p>
            <a:r>
              <a:rPr lang="en-US" sz="1800" u="sng" dirty="0"/>
              <a:t>Consensus Projections for U.S. Unemployment Rate:</a:t>
            </a:r>
            <a:br>
              <a:rPr lang="en-US" sz="1800" dirty="0"/>
            </a:br>
            <a:r>
              <a:rPr lang="en-US" sz="1800" dirty="0"/>
              <a:t>Some Expect Jobless Rate to Top 10% During Next 12 Months …  </a:t>
            </a:r>
            <a:br>
              <a:rPr lang="en-US" sz="1800" dirty="0"/>
            </a:br>
            <a:r>
              <a:rPr lang="en-US" sz="1800" dirty="0"/>
              <a:t>Jobless Rate Will Be Slow to Return to Feb-20’s 50-Year Low of 3.5%</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4</a:t>
            </a:fld>
            <a:endParaRPr lang="en-US"/>
          </a:p>
        </p:txBody>
      </p:sp>
      <p:pic>
        <p:nvPicPr>
          <p:cNvPr id="4" name="Picture 3">
            <a:extLst>
              <a:ext uri="{FF2B5EF4-FFF2-40B4-BE49-F238E27FC236}">
                <a16:creationId xmlns:a16="http://schemas.microsoft.com/office/drawing/2014/main" id="{D0D26E57-4374-45F9-93F7-901D8025B428}"/>
              </a:ext>
            </a:extLst>
          </p:cNvPr>
          <p:cNvPicPr>
            <a:picLocks noChangeAspect="1"/>
          </p:cNvPicPr>
          <p:nvPr/>
        </p:nvPicPr>
        <p:blipFill>
          <a:blip r:embed="rId3"/>
          <a:stretch>
            <a:fillRect/>
          </a:stretch>
        </p:blipFill>
        <p:spPr>
          <a:xfrm>
            <a:off x="950495" y="1431756"/>
            <a:ext cx="7327231" cy="4620127"/>
          </a:xfrm>
          <a:prstGeom prst="rect">
            <a:avLst/>
          </a:prstGeom>
        </p:spPr>
      </p:pic>
    </p:spTree>
    <p:extLst>
      <p:ext uri="{BB962C8B-B14F-4D97-AF65-F5344CB8AC3E}">
        <p14:creationId xmlns:p14="http://schemas.microsoft.com/office/powerpoint/2010/main" val="2900375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529390"/>
            <a:ext cx="8084637" cy="889474"/>
          </a:xfrm>
        </p:spPr>
        <p:txBody>
          <a:bodyPr/>
          <a:lstStyle/>
          <a:p>
            <a:r>
              <a:rPr lang="en-US" sz="1800" dirty="0"/>
              <a:t>Bloomberg Consensus Expects Payrolls To Plummet by -3,800,000 Jobs per Month, On Average, During 2020’s Second Quarter … </a:t>
            </a:r>
            <a:br>
              <a:rPr lang="en-US" sz="1800" dirty="0"/>
            </a:br>
            <a:r>
              <a:rPr lang="en-US" sz="1800" dirty="0"/>
              <a:t>Much Deeper than First-Quarter 2009’s Bottom of -887,000 Jobs per Month</a:t>
            </a:r>
            <a:br>
              <a:rPr lang="en-US" sz="1800" dirty="0"/>
            </a:br>
            <a:r>
              <a:rPr lang="en-US" sz="1400" b="0" i="1" dirty="0"/>
              <a:t>source: BLS, Bloomberg NBER, Moody's Analytics </a:t>
            </a:r>
            <a:endParaRPr lang="en-US" sz="1400"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5</a:t>
            </a:fld>
            <a:endParaRPr lang="en-US"/>
          </a:p>
        </p:txBody>
      </p:sp>
      <p:pic>
        <p:nvPicPr>
          <p:cNvPr id="4" name="Picture 3">
            <a:extLst>
              <a:ext uri="{FF2B5EF4-FFF2-40B4-BE49-F238E27FC236}">
                <a16:creationId xmlns:a16="http://schemas.microsoft.com/office/drawing/2014/main" id="{51D06F21-7F5E-4563-88A2-B3D7FA57089B}"/>
              </a:ext>
            </a:extLst>
          </p:cNvPr>
          <p:cNvPicPr>
            <a:picLocks noChangeAspect="1"/>
          </p:cNvPicPr>
          <p:nvPr/>
        </p:nvPicPr>
        <p:blipFill>
          <a:blip r:embed="rId3"/>
          <a:stretch>
            <a:fillRect/>
          </a:stretch>
        </p:blipFill>
        <p:spPr>
          <a:xfrm>
            <a:off x="806116" y="1471186"/>
            <a:ext cx="7591926" cy="4688981"/>
          </a:xfrm>
          <a:prstGeom prst="rect">
            <a:avLst/>
          </a:prstGeom>
        </p:spPr>
      </p:pic>
    </p:spTree>
    <p:extLst>
      <p:ext uri="{BB962C8B-B14F-4D97-AF65-F5344CB8AC3E}">
        <p14:creationId xmlns:p14="http://schemas.microsoft.com/office/powerpoint/2010/main" val="257423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529390"/>
            <a:ext cx="8084637" cy="941796"/>
          </a:xfrm>
        </p:spPr>
        <p:txBody>
          <a:bodyPr/>
          <a:lstStyle/>
          <a:p>
            <a:r>
              <a:rPr lang="en-US" sz="1800" dirty="0"/>
              <a:t>Predicted -4.4% Plunge by 2020’s Real Consumer Spending Would Be the Deepest On Record ... Next Worst Is 2009's -1.3%</a:t>
            </a:r>
            <a:br>
              <a:rPr lang="en-US" sz="1800" dirty="0"/>
            </a:br>
            <a:r>
              <a:rPr lang="en-US" sz="1800" dirty="0"/>
              <a:t>… Real After-Tax Personal Income May Dip by Only -0.4% in 2020</a:t>
            </a:r>
            <a:br>
              <a:rPr lang="en-US" sz="1800" dirty="0"/>
            </a:br>
            <a:r>
              <a:rPr lang="en-US" sz="1800" dirty="0"/>
              <a:t> </a:t>
            </a:r>
            <a:r>
              <a:rPr lang="en-US" sz="1400" b="0" i="1" dirty="0" err="1"/>
              <a:t>yy</a:t>
            </a:r>
            <a:r>
              <a:rPr lang="en-US" sz="1400" b="0" i="1" dirty="0"/>
              <a:t> % change of four-quarter avg.; source: Blue Chip, BEA, NBER, Moody's Analytics </a:t>
            </a:r>
            <a:endParaRPr lang="en-US" sz="1400"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6</a:t>
            </a:fld>
            <a:endParaRPr lang="en-US"/>
          </a:p>
        </p:txBody>
      </p:sp>
      <p:pic>
        <p:nvPicPr>
          <p:cNvPr id="5" name="Picture 4">
            <a:extLst>
              <a:ext uri="{FF2B5EF4-FFF2-40B4-BE49-F238E27FC236}">
                <a16:creationId xmlns:a16="http://schemas.microsoft.com/office/drawing/2014/main" id="{9628A186-EEFD-4399-B9C4-641B90BAD2A3}"/>
              </a:ext>
            </a:extLst>
          </p:cNvPr>
          <p:cNvPicPr>
            <a:picLocks noChangeAspect="1"/>
          </p:cNvPicPr>
          <p:nvPr/>
        </p:nvPicPr>
        <p:blipFill>
          <a:blip r:embed="rId3"/>
          <a:stretch>
            <a:fillRect/>
          </a:stretch>
        </p:blipFill>
        <p:spPr>
          <a:xfrm>
            <a:off x="757989" y="1564105"/>
            <a:ext cx="7831974" cy="4511842"/>
          </a:xfrm>
          <a:prstGeom prst="rect">
            <a:avLst/>
          </a:prstGeom>
        </p:spPr>
      </p:pic>
    </p:spTree>
    <p:extLst>
      <p:ext uri="{BB962C8B-B14F-4D97-AF65-F5344CB8AC3E}">
        <p14:creationId xmlns:p14="http://schemas.microsoft.com/office/powerpoint/2010/main" val="2876114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529390"/>
            <a:ext cx="8084637" cy="915635"/>
          </a:xfrm>
        </p:spPr>
        <p:txBody>
          <a:bodyPr/>
          <a:lstStyle/>
          <a:p>
            <a:r>
              <a:rPr lang="en-US" sz="1800" dirty="0"/>
              <a:t>Consensus Predicts a -22% Plunge by 2020's Unit Sales of Cars and Light Trucks to 13.1-million Units ...                                                                   Sales Plunged by Cumulative -35% to 10.4-million Units from 2007 to 2009 </a:t>
            </a:r>
            <a:br>
              <a:rPr lang="en-US" sz="1800" dirty="0"/>
            </a:br>
            <a:r>
              <a:rPr lang="en-US" sz="1600" b="0" i="1" dirty="0"/>
              <a:t>source: BEA, NBER, Blue Chip, Moody's Analytics</a:t>
            </a:r>
            <a:endParaRPr lang="en-US" sz="14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7</a:t>
            </a:fld>
            <a:endParaRPr lang="en-US"/>
          </a:p>
        </p:txBody>
      </p:sp>
      <p:pic>
        <p:nvPicPr>
          <p:cNvPr id="4" name="Picture 3">
            <a:extLst>
              <a:ext uri="{FF2B5EF4-FFF2-40B4-BE49-F238E27FC236}">
                <a16:creationId xmlns:a16="http://schemas.microsoft.com/office/drawing/2014/main" id="{379EFDB3-3C07-4A8C-9279-194CA21814AE}"/>
              </a:ext>
            </a:extLst>
          </p:cNvPr>
          <p:cNvPicPr>
            <a:picLocks noChangeAspect="1"/>
          </p:cNvPicPr>
          <p:nvPr/>
        </p:nvPicPr>
        <p:blipFill>
          <a:blip r:embed="rId3"/>
          <a:stretch>
            <a:fillRect/>
          </a:stretch>
        </p:blipFill>
        <p:spPr>
          <a:xfrm>
            <a:off x="830179" y="1445026"/>
            <a:ext cx="7759784" cy="4679050"/>
          </a:xfrm>
          <a:prstGeom prst="rect">
            <a:avLst/>
          </a:prstGeom>
        </p:spPr>
      </p:pic>
    </p:spTree>
    <p:extLst>
      <p:ext uri="{BB962C8B-B14F-4D97-AF65-F5344CB8AC3E}">
        <p14:creationId xmlns:p14="http://schemas.microsoft.com/office/powerpoint/2010/main" val="1612503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529390"/>
            <a:ext cx="8084637" cy="954877"/>
          </a:xfrm>
        </p:spPr>
        <p:txBody>
          <a:bodyPr/>
          <a:lstStyle/>
          <a:p>
            <a:r>
              <a:rPr lang="en-US" sz="1900" dirty="0"/>
              <a:t>Bloomberg Consensus Expects Unit Sales of New and Existing Homes to Drop by -9% YY for 2020 and then to Rise by 10% in 2021 ... </a:t>
            </a:r>
            <a:br>
              <a:rPr lang="en-US" sz="1900" dirty="0"/>
            </a:br>
            <a:r>
              <a:rPr lang="en-US" sz="1900" dirty="0"/>
              <a:t>From 2005 to 2009, Unit Home Sales Plunged by -44%</a:t>
            </a:r>
            <a:br>
              <a:rPr lang="en-US" sz="1900" dirty="0"/>
            </a:br>
            <a:r>
              <a:rPr lang="en-US" sz="1600" b="0" i="1" dirty="0"/>
              <a:t>source: Census Bureau, NBER, Bloomberg, Moody's Analytics</a:t>
            </a:r>
            <a:endParaRPr lang="en-US" sz="14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8</a:t>
            </a:fld>
            <a:endParaRPr lang="en-US"/>
          </a:p>
        </p:txBody>
      </p:sp>
      <p:pic>
        <p:nvPicPr>
          <p:cNvPr id="5" name="Picture 4">
            <a:extLst>
              <a:ext uri="{FF2B5EF4-FFF2-40B4-BE49-F238E27FC236}">
                <a16:creationId xmlns:a16="http://schemas.microsoft.com/office/drawing/2014/main" id="{57920B71-EA04-40BE-BC1D-A55663210DA9}"/>
              </a:ext>
            </a:extLst>
          </p:cNvPr>
          <p:cNvPicPr>
            <a:picLocks noChangeAspect="1"/>
          </p:cNvPicPr>
          <p:nvPr/>
        </p:nvPicPr>
        <p:blipFill>
          <a:blip r:embed="rId3"/>
          <a:stretch>
            <a:fillRect/>
          </a:stretch>
        </p:blipFill>
        <p:spPr>
          <a:xfrm>
            <a:off x="685799" y="1624263"/>
            <a:ext cx="7796463" cy="4475748"/>
          </a:xfrm>
          <a:prstGeom prst="rect">
            <a:avLst/>
          </a:prstGeom>
        </p:spPr>
      </p:pic>
    </p:spTree>
    <p:extLst>
      <p:ext uri="{BB962C8B-B14F-4D97-AF65-F5344CB8AC3E}">
        <p14:creationId xmlns:p14="http://schemas.microsoft.com/office/powerpoint/2010/main" val="1998149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529390"/>
            <a:ext cx="8084637" cy="954877"/>
          </a:xfrm>
        </p:spPr>
        <p:txBody>
          <a:bodyPr/>
          <a:lstStyle/>
          <a:p>
            <a:r>
              <a:rPr lang="en-US" sz="1900" dirty="0"/>
              <a:t>Bloomberg Consensus Expects Housing Starts to Decline by -10% YY for 2020 and to Rise by 12% in 2021 ... </a:t>
            </a:r>
            <a:br>
              <a:rPr lang="en-US" sz="1900" dirty="0"/>
            </a:br>
            <a:r>
              <a:rPr lang="en-US" sz="1900" dirty="0"/>
              <a:t>From 2005 to 2009, Housing Starts Plummeted by -73%</a:t>
            </a:r>
            <a:br>
              <a:rPr lang="en-US" sz="1900" dirty="0"/>
            </a:br>
            <a:r>
              <a:rPr lang="en-US" sz="1600" b="0" i="1" dirty="0"/>
              <a:t>source: Census Bureau, NBER, Bloomberg, Moody's Analytics</a:t>
            </a:r>
            <a:endParaRPr lang="en-US" sz="14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9</a:t>
            </a:fld>
            <a:endParaRPr lang="en-US"/>
          </a:p>
        </p:txBody>
      </p:sp>
      <p:pic>
        <p:nvPicPr>
          <p:cNvPr id="6" name="Picture 5">
            <a:extLst>
              <a:ext uri="{FF2B5EF4-FFF2-40B4-BE49-F238E27FC236}">
                <a16:creationId xmlns:a16="http://schemas.microsoft.com/office/drawing/2014/main" id="{DB7FD720-01A5-41E3-8A07-1A9A2F6A9033}"/>
              </a:ext>
            </a:extLst>
          </p:cNvPr>
          <p:cNvPicPr>
            <a:picLocks noChangeAspect="1"/>
          </p:cNvPicPr>
          <p:nvPr/>
        </p:nvPicPr>
        <p:blipFill>
          <a:blip r:embed="rId3"/>
          <a:stretch>
            <a:fillRect/>
          </a:stretch>
        </p:blipFill>
        <p:spPr>
          <a:xfrm>
            <a:off x="685799" y="1588170"/>
            <a:ext cx="7736305" cy="4535904"/>
          </a:xfrm>
          <a:prstGeom prst="rect">
            <a:avLst/>
          </a:prstGeom>
        </p:spPr>
      </p:pic>
    </p:spTree>
    <p:extLst>
      <p:ext uri="{BB962C8B-B14F-4D97-AF65-F5344CB8AC3E}">
        <p14:creationId xmlns:p14="http://schemas.microsoft.com/office/powerpoint/2010/main" val="715501954"/>
      </p:ext>
    </p:extLst>
  </p:cSld>
  <p:clrMapOvr>
    <a:masterClrMapping/>
  </p:clrMapOvr>
</p:sld>
</file>

<file path=ppt/theme/theme1.xml><?xml version="1.0" encoding="utf-8"?>
<a:theme xmlns:a="http://schemas.openxmlformats.org/drawingml/2006/main" name="MA_PowerPoint_Template_v01d">
  <a:themeElements>
    <a:clrScheme name="MA_PowerPoint_Template_v01d 1">
      <a:dk1>
        <a:srgbClr val="0028A0"/>
      </a:dk1>
      <a:lt1>
        <a:srgbClr val="FFFFFF"/>
      </a:lt1>
      <a:dk2>
        <a:srgbClr val="91969B"/>
      </a:dk2>
      <a:lt2>
        <a:srgbClr val="000000"/>
      </a:lt2>
      <a:accent1>
        <a:srgbClr val="2DAA5F"/>
      </a:accent1>
      <a:accent2>
        <a:srgbClr val="009BE1"/>
      </a:accent2>
      <a:accent3>
        <a:srgbClr val="FFFFFF"/>
      </a:accent3>
      <a:accent4>
        <a:srgbClr val="002188"/>
      </a:accent4>
      <a:accent5>
        <a:srgbClr val="ADD2B6"/>
      </a:accent5>
      <a:accent6>
        <a:srgbClr val="008CCC"/>
      </a:accent6>
      <a:hlink>
        <a:srgbClr val="C3C8CD"/>
      </a:hlink>
      <a:folHlink>
        <a:srgbClr val="464B50"/>
      </a:folHlink>
    </a:clrScheme>
    <a:fontScheme name="MA_PowerPoint_Template_v01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bg2"/>
            </a:solidFill>
            <a:effectLst/>
            <a:latin typeface="Arial" charset="0"/>
          </a:defRPr>
        </a:defPPr>
      </a:lstStyle>
    </a:lnDef>
  </a:objectDefaults>
  <a:extraClrSchemeLst>
    <a:extraClrScheme>
      <a:clrScheme name="MA_PowerPoint_Template_v01d 1">
        <a:dk1>
          <a:srgbClr val="0028A0"/>
        </a:dk1>
        <a:lt1>
          <a:srgbClr val="FFFFFF"/>
        </a:lt1>
        <a:dk2>
          <a:srgbClr val="91969B"/>
        </a:dk2>
        <a:lt2>
          <a:srgbClr val="000000"/>
        </a:lt2>
        <a:accent1>
          <a:srgbClr val="2DAA5F"/>
        </a:accent1>
        <a:accent2>
          <a:srgbClr val="009BE1"/>
        </a:accent2>
        <a:accent3>
          <a:srgbClr val="FFFFFF"/>
        </a:accent3>
        <a:accent4>
          <a:srgbClr val="002188"/>
        </a:accent4>
        <a:accent5>
          <a:srgbClr val="ADD2B6"/>
        </a:accent5>
        <a:accent6>
          <a:srgbClr val="008CCC"/>
        </a:accent6>
        <a:hlink>
          <a:srgbClr val="C3C8CD"/>
        </a:hlink>
        <a:folHlink>
          <a:srgbClr val="464B5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MA_PowerPoint_Template_v01d</Template>
  <TotalTime>0</TotalTime>
  <Words>1599</Words>
  <Application>Microsoft Office PowerPoint</Application>
  <PresentationFormat>On-screen Show (4:3)</PresentationFormat>
  <Paragraphs>105</Paragraphs>
  <Slides>35</Slides>
  <Notes>35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35</vt:i4>
      </vt:variant>
    </vt:vector>
  </HeadingPairs>
  <TitlesOfParts>
    <vt:vector size="37" baseType="lpstr">
      <vt:lpstr>Arial</vt:lpstr>
      <vt:lpstr>MA_PowerPoint_Template_v01d</vt:lpstr>
      <vt:lpstr>A Recession Like No Other</vt:lpstr>
      <vt:lpstr>Consensus Views Mask Much Disagreement</vt:lpstr>
      <vt:lpstr>Consensus Projections for U.S. Real GDP Growth: COVID-19 Recession Is Expected to be Deep, but Short …   Wide Gap Between Lowest and Highest Forecasts Reflects Great Uncertainty</vt:lpstr>
      <vt:lpstr>Consensus Projections for U.S. Unemployment Rate: Some Expect Jobless Rate to Top 10% During Next 12 Months …   Jobless Rate Will Be Slow to Return to Feb-20’s 50-Year Low of 3.5%</vt:lpstr>
      <vt:lpstr>Bloomberg Consensus Expects Payrolls To Plummet by -3,800,000 Jobs per Month, On Average, During 2020’s Second Quarter …  Much Deeper than First-Quarter 2009’s Bottom of -887,000 Jobs per Month source: BLS, Bloomberg NBER, Moody's Analytics </vt:lpstr>
      <vt:lpstr>Predicted -4.4% Plunge by 2020’s Real Consumer Spending Would Be the Deepest On Record ... Next Worst Is 2009's -1.3% … Real After-Tax Personal Income May Dip by Only -0.4% in 2020  yy % change of four-quarter avg.; source: Blue Chip, BEA, NBER, Moody's Analytics </vt:lpstr>
      <vt:lpstr>Consensus Predicts a -22% Plunge by 2020's Unit Sales of Cars and Light Trucks to 13.1-million Units ...                                                                   Sales Plunged by Cumulative -35% to 10.4-million Units from 2007 to 2009  source: BEA, NBER, Blue Chip, Moody's Analytics</vt:lpstr>
      <vt:lpstr>Bloomberg Consensus Expects Unit Sales of New and Existing Homes to Drop by -9% YY for 2020 and then to Rise by 10% in 2021 ...  From 2005 to 2009, Unit Home Sales Plunged by -44% source: Census Bureau, NBER, Bloomberg, Moody's Analytics</vt:lpstr>
      <vt:lpstr>Bloomberg Consensus Expects Housing Starts to Decline by -10% YY for 2020 and to Rise by 12% in 2021 ...  From 2005 to 2009, Housing Starts Plummeted by -73% source: Census Bureau, NBER, Bloomberg, Moody's Analytics</vt:lpstr>
      <vt:lpstr>Blue-Chip Consensus Has 2020’s Real Business Capital Spending Plunging by -9.1% and Rising by 3.0% in 2021 ...                                   By Contrast, 2009’s Real Business Capital Spending Sank by -14.5%  yy % change of yearlong avg.; source: BEA,NBER, Moody’s Analytics</vt:lpstr>
      <vt:lpstr>Bloomberg Consensus Expects 2020’s Total Real Government Spending To Rise by Merely 2.5% and Slow to 1.7% in 2021 …            By Contrast, 2009’s Real Government Spending Grew by 3.5%  source: BEA,NBER, Bloomberg, Moody’s Analytics</vt:lpstr>
      <vt:lpstr>Like World War II, Swelling of Federal Deficit May Not Drive Benchmark Interest Rates Higher</vt:lpstr>
      <vt:lpstr>Ultra-Low 10-Year Government Bond Yields: Recent US Treasury Yield and Canada Are Both at 0.74%, Which Tops Germany’s -0.36%,  Japan’s 0.00%, and the UK’s 0.30% source: Bloomberg, Wall Street Journal, Moody's Analytics </vt:lpstr>
      <vt:lpstr>Treasury Bond Yields May Remain Under 2% Despite A Climb by Federal Budget Deficit from 5% to Between 10% and 15% of GDP source: Federal Reserve, NBER, Moody’s Analytics</vt:lpstr>
      <vt:lpstr>Consensus Forecasts for 10-Year Treasury Yield Reflects Expectations of a Sluggish Recovery</vt:lpstr>
      <vt:lpstr>U.S. Federal Budget Deficit Last Dropped to 2020's Expected -11.6% of GDP in 1942 ... Deficit Last Bottomed in 2009 at -9.8% of GDP  source: CBO, NBER, Bloomberg, Moody's Analytics</vt:lpstr>
      <vt:lpstr>Treasury Bond Yields Do Not Always Move in the Direction Taken By Publicly-Held Federal Debt as % of GDP source: CBO, NBER, Bloomberg, Moody's Analytics</vt:lpstr>
      <vt:lpstr>Already Weak Corporate Earnings Outlook May Worsen</vt:lpstr>
      <vt:lpstr>Blue-Chip Consensus Sees 2020's Core Pretax Profits Sinking by -14.6% and Rebounding by 14.0% in 2021 ... By Contrast, Core Pretax Profits Shrank by -6.9% in 2008 and by -16.1% in 2009  yy % change of yearlong avg.; source: BEA, NBER, Blue Chip, Moody's Analytics</vt:lpstr>
      <vt:lpstr>FactSet Consensus Expects Yearly Drop by S&amp;P 500 Earnings per Share to Bottom in 2020’s Second Quarter at -15.1%</vt:lpstr>
      <vt:lpstr>Deep Double-Digit Percent Declines Expected for 2020’s EPS of Energy Companies, Financials, Industrials, and Consumer Discretionary</vt:lpstr>
      <vt:lpstr>Unlike the Price of Crude Oil, the Industrial Metals Price Index Recently Topped Its Low of January 2016 by 23% and its Low of December 2008 by 77%    source: LME, Wall Street Journal, Moody’s Analytics</vt:lpstr>
      <vt:lpstr>Corporate Credit Quality Deteriorates</vt:lpstr>
      <vt:lpstr>Fed Extends Support to High-Yield Bonds and Leveraged Loans source: Federal Reserve, Moody’s Analytics</vt:lpstr>
      <vt:lpstr>Fed Extends Support to Small- to Mid-Sized Businesses and State and Local Governments source: Federal Reserve, Moody’s Analytics</vt:lpstr>
      <vt:lpstr>Expected Shrinkage of Core Profits Will Amplify Ratio of Corporate Debt to Core Profits … 2021’s Anticipated Profits Recovery by Profits and Slower Rise by Corporate Debt Favors a Lower Leverage Ratio actual &amp; estimated values; source: BEA, Blue Chip, Moody's Investors Service, NBER, Moody's Analytics</vt:lpstr>
      <vt:lpstr>If Market Ever Agrees with MIS’ Baseline Estimate of a 13.7% High-Yield Default Rate for January 2021, High-Yield Bond Spread Will Widen Considerably from April-to-Date Average of 921 bp source: Moody's Investors Service, Moody's Analytics</vt:lpstr>
      <vt:lpstr>Now 9.8% Average High-Yield Expected Default Frequency (EDF) Metric May Need To Soon Break Above 12% If Default Rate Is To Reach MIS’ 14.0% Baseline Estimate for 2021's First Quarter  source: Moody's Investors Service, NBER, Moody's Analytics</vt:lpstr>
      <vt:lpstr>VIX's Month-long Average Approached Highs of 2008-2009, but High-Yield Bond Spread Has Been Well Under Great Recession Highs source: CBOE, Barclays Capital, Moody's Analytics </vt:lpstr>
      <vt:lpstr>Recent Industry-Wide High-Yield Bond Spreads Range from a Low of 507 bp for Utilities to a High of 1,630 bp for Transportation source: Barclays, Moody’s Analytics</vt:lpstr>
      <vt:lpstr>Investment-Grade Bond Yield Spreads Remain Well Under Their Averages of October 2008 through March 2009 source: Barclays Capital, Moody's Investors Service, NBER, Moody's Analytics</vt:lpstr>
      <vt:lpstr>Utilities Outperform Investment-Grade Bonds To Date in 2020 … Energy Fares Worst by a Wide Margin</vt:lpstr>
      <vt:lpstr>Long-Term Implications of COVID-19</vt:lpstr>
      <vt:lpstr>How COVID-19 Might Affect Long-Term Behavior</vt:lpstr>
      <vt:lpstr>PowerPoint Presentation</vt:lpstr>
    </vt:vector>
  </TitlesOfParts>
  <Company>Moody's Investors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Tale of Two Signals: Credit Spreads, Credit Ratings, and Confidence-Sensitive Institutions</dc:title>
  <dc:creator>Moody's Investors Service</dc:creator>
  <cp:lastModifiedBy>Pauline Ahern</cp:lastModifiedBy>
  <cp:revision>3605</cp:revision>
  <cp:lastPrinted>2020-04-14T16:22:25Z</cp:lastPrinted>
  <dcterms:created xsi:type="dcterms:W3CDTF">2009-09-14T13:51:10Z</dcterms:created>
  <dcterms:modified xsi:type="dcterms:W3CDTF">2020-04-14T16:22:34Z</dcterms:modified>
</cp:coreProperties>
</file>