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2" r:id="rId4"/>
    <p:sldId id="264" r:id="rId5"/>
    <p:sldId id="266" r:id="rId6"/>
    <p:sldId id="267" r:id="rId7"/>
    <p:sldId id="269" r:id="rId8"/>
    <p:sldId id="268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roz" initials="RM" lastIdx="1" clrIdx="0">
    <p:extLst>
      <p:ext uri="{19B8F6BF-5375-455C-9EA6-DF929625EA0E}">
        <p15:presenceInfo xmlns:p15="http://schemas.microsoft.com/office/powerpoint/2012/main" userId="f7bf17ba88b0f8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5141" autoAdjust="0"/>
  </p:normalViewPr>
  <p:slideViewPr>
    <p:cSldViewPr snapToGrid="0">
      <p:cViewPr varScale="1">
        <p:scale>
          <a:sx n="54" d="100"/>
          <a:sy n="54" d="100"/>
        </p:scale>
        <p:origin x="36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6T21:50:03.345" idx="1">
    <p:pos x="7680" y="275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3CB24-F8AD-4C28-B748-E7B2C8FE24B9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5056-3DC6-4966-A394-D9A9248FD16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45056-3DC6-4966-A394-D9A9248FD1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3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45056-3DC6-4966-A394-D9A9248FD1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4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Bg.png" descr="SlideBg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07617" y="193040"/>
            <a:ext cx="6092825" cy="64719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" name="Rectangle"/>
          <p:cNvSpPr/>
          <p:nvPr/>
        </p:nvSpPr>
        <p:spPr>
          <a:xfrm>
            <a:off x="0" y="6699250"/>
            <a:ext cx="12192043" cy="158750"/>
          </a:xfrm>
          <a:prstGeom prst="rect">
            <a:avLst/>
          </a:prstGeom>
          <a:solidFill>
            <a:srgbClr val="00548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50277" y="1217954"/>
            <a:ext cx="5027667" cy="88927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55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47454" y="2979277"/>
            <a:ext cx="4198239" cy="2689169"/>
          </a:xfrm>
          <a:prstGeom prst="rect">
            <a:avLst/>
          </a:prstGeom>
        </p:spPr>
        <p:txBody>
          <a:bodyPr>
            <a:noAutofit/>
          </a:bodyPr>
          <a:lstStyle>
            <a:lvl1pPr marL="3175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8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350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8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525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5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2700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2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5875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9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oP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95" y="543149"/>
            <a:ext cx="1526029" cy="4498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" name="Rectangle"/>
          <p:cNvSpPr/>
          <p:nvPr/>
        </p:nvSpPr>
        <p:spPr>
          <a:xfrm>
            <a:off x="-1" y="0"/>
            <a:ext cx="12192044" cy="158750"/>
          </a:xfrm>
          <a:prstGeom prst="rect">
            <a:avLst/>
          </a:prstGeom>
          <a:solidFill>
            <a:srgbClr val="00548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43" name="Rectangle"/>
          <p:cNvSpPr/>
          <p:nvPr/>
        </p:nvSpPr>
        <p:spPr>
          <a:xfrm rot="16200000">
            <a:off x="-3349625" y="3349625"/>
            <a:ext cx="6858000" cy="158750"/>
          </a:xfrm>
          <a:prstGeom prst="rect">
            <a:avLst/>
          </a:prstGeom>
          <a:solidFill>
            <a:srgbClr val="00548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44" name="Rectangle"/>
          <p:cNvSpPr/>
          <p:nvPr/>
        </p:nvSpPr>
        <p:spPr>
          <a:xfrm rot="16200000">
            <a:off x="8683625" y="3349625"/>
            <a:ext cx="6858000" cy="158750"/>
          </a:xfrm>
          <a:prstGeom prst="rect">
            <a:avLst/>
          </a:prstGeom>
          <a:solidFill>
            <a:srgbClr val="00548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45" name="Title 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166777" y="1217954"/>
            <a:ext cx="5027667" cy="88927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55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176654" y="2979277"/>
            <a:ext cx="4198239" cy="2689169"/>
          </a:xfrm>
          <a:prstGeom prst="rect">
            <a:avLst/>
          </a:prstGeom>
        </p:spPr>
        <p:txBody>
          <a:bodyPr>
            <a:noAutofit/>
          </a:bodyPr>
          <a:lstStyle>
            <a:lvl1pPr marL="3175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8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350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8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525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5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2700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12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587500" indent="-317500" algn="l">
              <a:lnSpc>
                <a:spcPct val="110000"/>
              </a:lnSpc>
              <a:spcBef>
                <a:spcPts val="500"/>
              </a:spcBef>
              <a:buClr>
                <a:srgbClr val="00558B"/>
              </a:buClr>
              <a:buSzPct val="100000"/>
              <a:buChar char="•"/>
              <a:defRPr sz="9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 userDrawn="1"/>
        </p:nvSpPr>
        <p:spPr>
          <a:xfrm>
            <a:off x="11395244" y="6282975"/>
            <a:ext cx="435369" cy="24405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8798FFBF-07A7-CE43-8B48-AE4BCF8CBDC5}" type="slidenum">
              <a:rPr lang="is-IS" sz="150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‹#›</a:t>
            </a:fld>
            <a:endParaRPr lang="is-IS" sz="15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www.protectourpower.org |"/>
          <p:cNvSpPr txBox="1"/>
          <p:nvPr userDrawn="1"/>
        </p:nvSpPr>
        <p:spPr>
          <a:xfrm>
            <a:off x="8895993" y="6291067"/>
            <a:ext cx="254174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/>
          <a:p>
            <a:pPr algn="r"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200" dirty="0">
                <a:solidFill>
                  <a:schemeClr val="bg1"/>
                </a:solidFill>
              </a:rPr>
              <a:t>www.protectourpower.org 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sz="1200" dirty="0">
                <a:solidFill>
                  <a:schemeClr val="bg1"/>
                </a:solidFill>
              </a:rPr>
              <a:t>|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70" y="451702"/>
            <a:ext cx="868198" cy="59403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en-US" sz="5400" dirty="0"/>
              <a:t>Cybersecurity &amp; the </a:t>
            </a:r>
            <a:r>
              <a:rPr lang="en-US" sz="5400"/>
              <a:t>electric &amp; Utility </a:t>
            </a:r>
            <a:r>
              <a:rPr lang="en-US" sz="5400" dirty="0"/>
              <a:t>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777" y="965200"/>
            <a:ext cx="3920501" cy="4329641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Richard S. Mroz</a:t>
            </a:r>
          </a:p>
          <a:p>
            <a:r>
              <a:rPr lang="en-US" sz="1400" i="1" dirty="0"/>
              <a:t>Managing Director, </a:t>
            </a:r>
            <a:r>
              <a:rPr lang="en-US" sz="1400" dirty="0"/>
              <a:t>Resolute Strategies</a:t>
            </a:r>
          </a:p>
          <a:p>
            <a:r>
              <a:rPr lang="en-US" sz="1400" dirty="0"/>
              <a:t>Senior Director, Archer Public Affairs</a:t>
            </a:r>
          </a:p>
          <a:p>
            <a:r>
              <a:rPr lang="en-US" sz="1400" i="1" dirty="0"/>
              <a:t>Senior Advisor, </a:t>
            </a:r>
            <a:r>
              <a:rPr lang="en-US" sz="1400" dirty="0"/>
              <a:t>Protect Our Power</a:t>
            </a:r>
          </a:p>
        </p:txBody>
      </p:sp>
      <p:cxnSp>
        <p:nvCxnSpPr>
          <p:cNvPr id="25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C7085B-F171-4127-AB60-4CD49E6DBB21}"/>
              </a:ext>
            </a:extLst>
          </p:cNvPr>
          <p:cNvSpPr txBox="1"/>
          <p:nvPr/>
        </p:nvSpPr>
        <p:spPr>
          <a:xfrm>
            <a:off x="2244439" y="4638781"/>
            <a:ext cx="723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Society of Utility and Regulatory Financial Analysts</a:t>
            </a:r>
          </a:p>
          <a:p>
            <a:pPr algn="ctr"/>
            <a:r>
              <a:rPr lang="en-US" i="1" dirty="0"/>
              <a:t>November 12,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10820400" cy="3245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 with 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5822"/>
            <a:ext cx="10820400" cy="3802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Former President, NJBPU</a:t>
            </a:r>
          </a:p>
          <a:p>
            <a:pPr marL="0" indent="0" algn="ctr">
              <a:buNone/>
            </a:pPr>
            <a:r>
              <a:rPr lang="en-US" dirty="0"/>
              <a:t>Former Chairman, NARUC Critical Infrastructure Committee</a:t>
            </a:r>
          </a:p>
          <a:p>
            <a:pPr marL="0" indent="0" algn="ctr">
              <a:buNone/>
            </a:pPr>
            <a:r>
              <a:rPr lang="en-US" dirty="0"/>
              <a:t>Former NARUC Representative, ESCC</a:t>
            </a:r>
          </a:p>
          <a:p>
            <a:pPr marL="0" indent="0" algn="ctr">
              <a:buNone/>
            </a:pPr>
            <a:r>
              <a:rPr lang="en-US" dirty="0"/>
              <a:t>Member, USDOE Electric Advisory Committee</a:t>
            </a:r>
          </a:p>
          <a:p>
            <a:pPr marL="0" indent="0" algn="ctr">
              <a:buNone/>
            </a:pPr>
            <a:r>
              <a:rPr lang="en-US" dirty="0"/>
              <a:t>Consultant, Resolute Strategies &amp; Archer Public Affairs</a:t>
            </a:r>
          </a:p>
          <a:p>
            <a:pPr marL="0" indent="0" algn="ctr">
              <a:buNone/>
            </a:pPr>
            <a:r>
              <a:rPr lang="en-US" dirty="0"/>
              <a:t>Senior Advisor, Protect Our Power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C325-D005-49FD-8D5A-91B75F16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39315"/>
            <a:ext cx="10134600" cy="1166907"/>
          </a:xfrm>
        </p:spPr>
        <p:txBody>
          <a:bodyPr/>
          <a:lstStyle/>
          <a:p>
            <a:r>
              <a:rPr lang="en-US" dirty="0"/>
              <a:t>Cybersecurity is like no other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08661-6874-4C5D-8417-68341C12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predictions like storms</a:t>
            </a:r>
          </a:p>
          <a:p>
            <a:r>
              <a:rPr lang="en-US" dirty="0"/>
              <a:t>Faceless nameless perpetrators</a:t>
            </a:r>
          </a:p>
          <a:p>
            <a:r>
              <a:rPr lang="en-US" dirty="0"/>
              <a:t>Nature of grid and interconnectivity</a:t>
            </a:r>
          </a:p>
          <a:p>
            <a:r>
              <a:rPr lang="en-US" dirty="0"/>
              <a:t>Nexus Energy/Water/Telcom</a:t>
            </a:r>
          </a:p>
          <a:p>
            <a:r>
              <a:rPr lang="en-US" dirty="0"/>
              <a:t>Bifurcation of Bulk System vs. Distribution – Federal vs. State jurisdiction</a:t>
            </a:r>
          </a:p>
          <a:p>
            <a:r>
              <a:rPr lang="en-US" dirty="0"/>
              <a:t>No common state standard</a:t>
            </a:r>
          </a:p>
          <a:p>
            <a:r>
              <a:rPr lang="en-US" dirty="0"/>
              <a:t>Emerging Concerns on Data Privacy</a:t>
            </a:r>
          </a:p>
          <a:p>
            <a:r>
              <a:rPr lang="en-US" dirty="0"/>
              <a:t>Interrelationship of IT / OT</a:t>
            </a:r>
          </a:p>
          <a:p>
            <a:r>
              <a:rPr lang="en-US" dirty="0"/>
              <a:t>Concerns about how the investments fit in ratemaking framework</a:t>
            </a:r>
          </a:p>
          <a:p>
            <a:r>
              <a:rPr lang="en-US" dirty="0"/>
              <a:t>No standard for devices</a:t>
            </a:r>
          </a:p>
          <a:p>
            <a:r>
              <a:rPr lang="en-US" dirty="0"/>
              <a:t>And the proliferation…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Resources and IOT </a:t>
            </a:r>
          </a:p>
        </p:txBody>
      </p:sp>
      <p:pic>
        <p:nvPicPr>
          <p:cNvPr id="5" name="Content Placeholder 4" descr="A screenshot of a video gam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64135"/>
            <a:ext cx="6072772" cy="44823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in New Jersey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1158"/>
            <a:ext cx="10820400" cy="4377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New Jersey - “All Hazards”  Approach</a:t>
            </a:r>
          </a:p>
          <a:p>
            <a:pPr marL="0" indent="0">
              <a:buNone/>
            </a:pPr>
            <a:r>
              <a:rPr lang="en-US" dirty="0"/>
              <a:t>2009 - NJBPU Initiative with EDCs &amp; GDCs and Water Cos &amp; State &amp; Federal Partners</a:t>
            </a:r>
          </a:p>
          <a:p>
            <a:pPr marL="0" indent="0">
              <a:buNone/>
            </a:pPr>
            <a:r>
              <a:rPr lang="en-US" dirty="0"/>
              <a:t>2011 – First public utility commission to issue Cybersecurity Order</a:t>
            </a:r>
          </a:p>
          <a:p>
            <a:pPr marL="0" indent="0">
              <a:buNone/>
            </a:pPr>
            <a:r>
              <a:rPr lang="en-US" dirty="0"/>
              <a:t>2016 – Order Directing ALL Elec Gas &amp; Water Cos to Establish a Plan</a:t>
            </a:r>
          </a:p>
          <a:p>
            <a:pPr lvl="1"/>
            <a:r>
              <a:rPr lang="en-US" dirty="0"/>
              <a:t>NERC CIP Standard</a:t>
            </a:r>
          </a:p>
          <a:p>
            <a:pPr lvl="1"/>
            <a:r>
              <a:rPr lang="en-US" dirty="0"/>
              <a:t>Protective Measures</a:t>
            </a:r>
          </a:p>
          <a:p>
            <a:pPr lvl="1"/>
            <a:r>
              <a:rPr lang="en-US" dirty="0"/>
              <a:t>Planning and Exercises</a:t>
            </a:r>
          </a:p>
          <a:p>
            <a:pPr lvl="1"/>
            <a:r>
              <a:rPr lang="en-US" dirty="0"/>
              <a:t>Workforce</a:t>
            </a:r>
          </a:p>
          <a:p>
            <a:pPr lvl="1"/>
            <a:r>
              <a:rPr lang="en-US" dirty="0"/>
              <a:t>Join State Fusion Center</a:t>
            </a:r>
          </a:p>
          <a:p>
            <a:pPr lvl="1"/>
            <a:r>
              <a:rPr lang="en-US" dirty="0"/>
              <a:t>Certified in C- Suite &amp; need Board of Directors Governance</a:t>
            </a:r>
          </a:p>
          <a:p>
            <a:pPr lvl="1"/>
            <a:r>
              <a:rPr lang="en-US" dirty="0"/>
              <a:t>Separate Effort with Communications Companies in NJ</a:t>
            </a:r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r>
              <a:rPr lang="en-US" sz="1500" i="1" u="sng" dirty="0"/>
              <a:t>https://nj.gov/bpu/pdf/boardorders/2016/20160318/3-18-16-6A.pdf?inf_contact_key=ad617a8a83a53c8af15682f492f33f91f17e6f7a98a7beced0d19ec1422a6256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314" y="124178"/>
            <a:ext cx="10109886" cy="1106311"/>
          </a:xfrm>
        </p:spPr>
        <p:txBody>
          <a:bodyPr/>
          <a:lstStyle/>
          <a:p>
            <a:r>
              <a:rPr lang="en-US" dirty="0"/>
              <a:t>Cybersecurity efforts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230490"/>
            <a:ext cx="10524067" cy="5350932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Electric Sector Coordinating Council &amp; Tri Sector Group</a:t>
            </a:r>
          </a:p>
          <a:p>
            <a:r>
              <a:rPr lang="en-US" sz="2800" dirty="0"/>
              <a:t>EGSCC</a:t>
            </a:r>
          </a:p>
          <a:p>
            <a:r>
              <a:rPr lang="en-US" sz="2800" dirty="0"/>
              <a:t>DHS -  Audit Program C 3</a:t>
            </a:r>
          </a:p>
          <a:p>
            <a:r>
              <a:rPr lang="en-US" sz="2800" dirty="0"/>
              <a:t>NERC and DOE National Exercises - GridEx</a:t>
            </a:r>
          </a:p>
          <a:p>
            <a:r>
              <a:rPr lang="en-US" sz="2800" dirty="0"/>
              <a:t>USDOE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Office of Electric Reliability &amp; CESER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Electric Advisory Committee – “Resilience Handbook”</a:t>
            </a:r>
          </a:p>
          <a:p>
            <a:r>
              <a:rPr lang="en-US" sz="2800" dirty="0"/>
              <a:t>FERC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Bulk System Order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Supply Chain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DOE Tech Conference</a:t>
            </a:r>
          </a:p>
          <a:p>
            <a:r>
              <a:rPr lang="en-US" sz="2800" dirty="0"/>
              <a:t>State PUCs – Various Actions</a:t>
            </a:r>
          </a:p>
          <a:p>
            <a:r>
              <a:rPr lang="en-US" sz="2800" dirty="0"/>
              <a:t>NARUC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Cloud Computing Resolution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Resource Repository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Primer &amp; Implementation Manual</a:t>
            </a:r>
          </a:p>
          <a:p>
            <a:r>
              <a:rPr lang="en-US" sz="2800" dirty="0"/>
              <a:t>NRRI – Surveying State Activity</a:t>
            </a:r>
          </a:p>
          <a:p>
            <a:r>
              <a:rPr lang="en-US" sz="2800" dirty="0"/>
              <a:t>NGA – Continuing Cybersecurity Initiative</a:t>
            </a:r>
          </a:p>
          <a:p>
            <a:r>
              <a:rPr lang="en-US" sz="2800" dirty="0"/>
              <a:t>NGOs – EEI, AGA, NAWC, APPA, NREECA, Protect Our Power  </a:t>
            </a:r>
            <a:r>
              <a:rPr lang="en-US" sz="2200" i="1" u="sng" dirty="0"/>
              <a:t>www.protectourpower.org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Mission"/>
          <p:cNvSpPr txBox="1">
            <a:spLocks noGrp="1"/>
          </p:cNvSpPr>
          <p:nvPr>
            <p:ph type="title"/>
          </p:nvPr>
        </p:nvSpPr>
        <p:spPr>
          <a:xfrm>
            <a:off x="1150277" y="990600"/>
            <a:ext cx="5027667" cy="111662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>
                <a:solidFill>
                  <a:srgbClr val="3778BD"/>
                </a:solidFill>
              </a:defRPr>
            </a:lvl1pPr>
          </a:lstStyle>
          <a:p>
            <a:r>
              <a:rPr dirty="0"/>
              <a:t>Mission</a:t>
            </a:r>
          </a:p>
        </p:txBody>
      </p:sp>
      <p:sp>
        <p:nvSpPr>
          <p:cNvPr id="84" name="Independent, not-for-profit organization – 501 (c) 3 and (c) 4 status…"/>
          <p:cNvSpPr txBox="1">
            <a:spLocks noGrp="1"/>
          </p:cNvSpPr>
          <p:nvPr>
            <p:ph type="body" sz="quarter" idx="1"/>
          </p:nvPr>
        </p:nvSpPr>
        <p:spPr>
          <a:xfrm>
            <a:off x="1147454" y="2286000"/>
            <a:ext cx="4198239" cy="338244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C8BBA"/>
              </a:buClr>
            </a:pPr>
            <a:r>
              <a:rPr lang="en-US" sz="1600" dirty="0">
                <a:solidFill>
                  <a:schemeClr val="tx1"/>
                </a:solidFill>
              </a:rPr>
              <a:t>Build consensus among government and industry to strengthen our electric grid against all potential attacks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C8BBA"/>
              </a:buClr>
            </a:pPr>
            <a:r>
              <a:rPr sz="1600" dirty="0">
                <a:solidFill>
                  <a:schemeClr val="tx1"/>
                </a:solidFill>
              </a:rPr>
              <a:t>Independent, not-for-profit organization – 501 (c)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sz="16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r>
              <a:rPr sz="1600" dirty="0">
                <a:solidFill>
                  <a:schemeClr val="tx1"/>
                </a:solidFill>
              </a:rPr>
              <a:t> and (c)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sz="16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r>
              <a:rPr sz="1600" dirty="0">
                <a:solidFill>
                  <a:schemeClr val="tx1"/>
                </a:solidFill>
              </a:rPr>
              <a:t> status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C8BBA"/>
              </a:buClr>
            </a:pPr>
            <a:r>
              <a:rPr sz="1600" dirty="0">
                <a:solidFill>
                  <a:schemeClr val="tx1"/>
                </a:solidFill>
              </a:rPr>
              <a:t>Robust, highly-experienced Board of Directors, Staff and Advisory Panel from across government, industry and private sectors</a:t>
            </a:r>
          </a:p>
        </p:txBody>
      </p:sp>
      <p:sp>
        <p:nvSpPr>
          <p:cNvPr id="86" name="Goals"/>
          <p:cNvSpPr txBox="1">
            <a:spLocks noGrp="1"/>
          </p:cNvSpPr>
          <p:nvPr>
            <p:ph type="body" sz="quarter" idx="13"/>
          </p:nvPr>
        </p:nvSpPr>
        <p:spPr>
          <a:xfrm>
            <a:off x="6166777" y="1158240"/>
            <a:ext cx="5027667" cy="94898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dirty="0"/>
              <a:t>Goals</a:t>
            </a:r>
          </a:p>
        </p:txBody>
      </p:sp>
      <p:sp>
        <p:nvSpPr>
          <p:cNvPr id="87" name="Define and prioritize Best Practices that need to be implemented in short- and long-term to make the electric grid more robust and resilient…"/>
          <p:cNvSpPr txBox="1"/>
          <p:nvPr/>
        </p:nvSpPr>
        <p:spPr>
          <a:xfrm>
            <a:off x="6725577" y="2286000"/>
            <a:ext cx="4572000" cy="4427708"/>
          </a:xfrm>
          <a:prstGeom prst="rect">
            <a:avLst/>
          </a:prstGeom>
          <a:ln w="12700">
            <a:miter lim="400000"/>
          </a:ln>
        </p:spPr>
        <p:txBody>
          <a:bodyPr lIns="27432" tIns="25400" rIns="25400" bIns="25400"/>
          <a:lstStyle/>
          <a:p>
            <a:pPr marL="317500" indent="-3175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Char char="•"/>
              <a:defRPr sz="36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Define and prioritize Best Practices that </a:t>
            </a:r>
            <a:r>
              <a:rPr lang="en-US" sz="1600" dirty="0"/>
              <a:t>must</a:t>
            </a:r>
            <a:r>
              <a:rPr sz="1600" dirty="0"/>
              <a:t> be implemented in short- and long-term to make the electric grid more robust and resilient</a:t>
            </a:r>
          </a:p>
          <a:p>
            <a:pPr marL="317500" indent="-3175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Char char="•"/>
              <a:defRPr sz="36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Identify the measures to ensure that</a:t>
            </a:r>
            <a:r>
              <a:rPr lang="en-US" sz="1600" dirty="0"/>
              <a:t> urgent</a:t>
            </a:r>
            <a:r>
              <a:rPr sz="1600" dirty="0"/>
              <a:t> improvements and upgrades </a:t>
            </a:r>
            <a:r>
              <a:rPr lang="en-US" sz="1600" dirty="0"/>
              <a:t>be</a:t>
            </a:r>
            <a:r>
              <a:rPr sz="1600" dirty="0"/>
              <a:t> implemented</a:t>
            </a:r>
          </a:p>
          <a:p>
            <a:pPr marL="317500" indent="-3175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Char char="•"/>
              <a:defRPr sz="36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Develop innovative proposals to fund improvements, including methods that incentivize utilities to accelerate making grid more resistant to attacks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0767"/>
            <a:ext cx="10820400" cy="114917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Protect our p0wer </a:t>
            </a:r>
            <a:br>
              <a:rPr lang="en-US" i="1" dirty="0"/>
            </a:br>
            <a:r>
              <a:rPr lang="en-US" dirty="0"/>
              <a:t>Cybersecurity initiatives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4215"/>
            <a:ext cx="10820400" cy="3869411"/>
          </a:xfrm>
        </p:spPr>
        <p:txBody>
          <a:bodyPr>
            <a:normAutofit/>
          </a:bodyPr>
          <a:lstStyle/>
          <a:p>
            <a:r>
              <a:rPr lang="en-US" sz="2400" u="sng" dirty="0"/>
              <a:t>Best Practices in OT / IT</a:t>
            </a:r>
          </a:p>
          <a:p>
            <a:pPr lvl="1"/>
            <a:r>
              <a:rPr lang="en-US" sz="2200" dirty="0"/>
              <a:t>97 Separate Functionalities</a:t>
            </a:r>
          </a:p>
          <a:p>
            <a:pPr lvl="1"/>
            <a:r>
              <a:rPr lang="en-US" sz="2200" dirty="0"/>
              <a:t>“Peer Review” by University Partners</a:t>
            </a:r>
          </a:p>
          <a:p>
            <a:pPr marL="457200" lvl="1" indent="0">
              <a:buNone/>
            </a:pPr>
            <a:r>
              <a:rPr lang="en-US" sz="1600" i="1" u="sng" dirty="0"/>
              <a:t>https://protectourpower.org/bestpractices/topics-2/</a:t>
            </a:r>
          </a:p>
          <a:p>
            <a:endParaRPr lang="en-US" sz="2400" dirty="0"/>
          </a:p>
          <a:p>
            <a:r>
              <a:rPr lang="en-US" sz="2400" u="sng" dirty="0"/>
              <a:t>Supply Chain Issues Research - Ridge Global</a:t>
            </a:r>
          </a:p>
          <a:p>
            <a:pPr lvl="1"/>
            <a:r>
              <a:rPr lang="en-US" sz="2200" dirty="0"/>
              <a:t>Smart Inverters – 2018</a:t>
            </a:r>
          </a:p>
          <a:p>
            <a:pPr lvl="1"/>
            <a:r>
              <a:rPr lang="en-US" sz="2200" dirty="0"/>
              <a:t>Survey of Supply Chain Efforts with Industry &amp; Regulators</a:t>
            </a:r>
          </a:p>
          <a:p>
            <a:pPr marL="457200" lvl="1" indent="0">
              <a:buNone/>
            </a:pPr>
            <a:r>
              <a:rPr lang="en-US" sz="1600" i="1" u="sng" dirty="0"/>
              <a:t>https://protectourpower.org/wp-content/uploads/2018/11/Ridge-Global-and-Potential-Electric-Grid-Vulnerability.pdf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4270"/>
            <a:ext cx="10820400" cy="114917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Protect our p0wer </a:t>
            </a:r>
            <a:br>
              <a:rPr lang="en-US" i="1" dirty="0"/>
            </a:br>
            <a:r>
              <a:rPr lang="en-US" dirty="0"/>
              <a:t>Cybersecurity initiatives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6508"/>
            <a:ext cx="10820400" cy="4337221"/>
          </a:xfrm>
        </p:spPr>
        <p:txBody>
          <a:bodyPr>
            <a:normAutofit fontScale="92500" lnSpcReduction="20000"/>
          </a:bodyPr>
          <a:lstStyle/>
          <a:p>
            <a:r>
              <a:rPr lang="en-US" sz="2400" u="sng" dirty="0"/>
              <a:t>Vermont Law School Research</a:t>
            </a:r>
          </a:p>
          <a:p>
            <a:pPr lvl="1"/>
            <a:r>
              <a:rPr lang="en-US" sz="2200" dirty="0"/>
              <a:t>Need for Continued Investment</a:t>
            </a:r>
          </a:p>
          <a:p>
            <a:pPr lvl="1"/>
            <a:r>
              <a:rPr lang="en-US" sz="2200" dirty="0"/>
              <a:t>Costs Not Always Clear</a:t>
            </a:r>
          </a:p>
          <a:p>
            <a:pPr lvl="1"/>
            <a:r>
              <a:rPr lang="en-US" sz="2200" dirty="0"/>
              <a:t>Cost Recovery and Legal Constraints</a:t>
            </a:r>
          </a:p>
          <a:p>
            <a:pPr lvl="1"/>
            <a:r>
              <a:rPr lang="en-US" sz="2200" dirty="0"/>
              <a:t>Inconsistent Oversight by State Regulators</a:t>
            </a:r>
          </a:p>
          <a:p>
            <a:pPr lvl="1"/>
            <a:r>
              <a:rPr lang="en-US" sz="2200" dirty="0"/>
              <a:t>Municipal and Rural Systems Challenged for Capital &amp; Human Resources</a:t>
            </a:r>
          </a:p>
          <a:p>
            <a:pPr marL="457200" lvl="1" indent="0">
              <a:buNone/>
            </a:pPr>
            <a:r>
              <a:rPr lang="en-US" sz="1600" i="1" dirty="0"/>
              <a:t>          </a:t>
            </a:r>
            <a:r>
              <a:rPr lang="en-US" sz="1600" i="1" u="sng" dirty="0"/>
              <a:t> https://www.protectourpower.org/resources/vls-iee-pop.pdf</a:t>
            </a:r>
          </a:p>
          <a:p>
            <a:endParaRPr lang="en-US" sz="2400" dirty="0"/>
          </a:p>
          <a:p>
            <a:r>
              <a:rPr lang="en-US" sz="2400" u="sng" dirty="0"/>
              <a:t>Funding and Investments</a:t>
            </a:r>
          </a:p>
          <a:p>
            <a:pPr lvl="1"/>
            <a:r>
              <a:rPr lang="en-US" sz="2200" dirty="0"/>
              <a:t>Vermont Law School Phase 2 – November 2019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Best Practices in Regulatory Decisions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Recommendations or Proposed Legislation</a:t>
            </a:r>
          </a:p>
          <a:p>
            <a:pPr lvl="1"/>
            <a:r>
              <a:rPr lang="en-US" sz="2200" dirty="0"/>
              <a:t>Federal Funding Infrastructure and Cybersecurity Legislation</a:t>
            </a:r>
          </a:p>
          <a:p>
            <a:pPr lvl="1"/>
            <a:r>
              <a:rPr lang="en-US" sz="2200" dirty="0"/>
              <a:t>Policy Discussions Potential Entity to Capitalize Investments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6461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609</Words>
  <Application>Microsoft Office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Open Sans</vt:lpstr>
      <vt:lpstr>Vapor Trail</vt:lpstr>
      <vt:lpstr>Cybersecurity &amp; the electric &amp; Utility sector</vt:lpstr>
      <vt:lpstr>Experiences with cybersecurity</vt:lpstr>
      <vt:lpstr>Cybersecurity is like no other ISSUE</vt:lpstr>
      <vt:lpstr>Distributed Resources and IOT </vt:lpstr>
      <vt:lpstr>Cybersecurity in New Jersey</vt:lpstr>
      <vt:lpstr>Cybersecurity efforts nationally</vt:lpstr>
      <vt:lpstr>Mission</vt:lpstr>
      <vt:lpstr>Protect our p0wer  Cybersecurity initiatives </vt:lpstr>
      <vt:lpstr>Protect our p0wer  Cybersecurity initiatives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Resilience in the electric and utility industry</dc:title>
  <dc:creator>Richard Mroz</dc:creator>
  <cp:lastModifiedBy>Richard Mroz</cp:lastModifiedBy>
  <cp:revision>42</cp:revision>
  <dcterms:created xsi:type="dcterms:W3CDTF">2019-02-24T21:29:00Z</dcterms:created>
  <dcterms:modified xsi:type="dcterms:W3CDTF">2019-11-12T19:00:24Z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