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sldIdLst>
    <p:sldId id="260" r:id="rId2"/>
    <p:sldId id="304" r:id="rId3"/>
    <p:sldId id="376" r:id="rId4"/>
    <p:sldId id="381" r:id="rId5"/>
    <p:sldId id="380" r:id="rId6"/>
    <p:sldId id="378" r:id="rId7"/>
    <p:sldId id="382" r:id="rId8"/>
    <p:sldId id="377" r:id="rId9"/>
    <p:sldId id="375" r:id="rId10"/>
    <p:sldId id="366" r:id="rId11"/>
    <p:sldId id="379" r:id="rId12"/>
    <p:sldId id="384" r:id="rId13"/>
    <p:sldId id="367" r:id="rId14"/>
    <p:sldId id="383" r:id="rId15"/>
  </p:sldIdLst>
  <p:sldSz cx="9144000" cy="6858000" type="screen4x3"/>
  <p:notesSz cx="7315200" cy="9601200"/>
  <p:custDataLst>
    <p:tags r:id="rId1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00"/>
    <a:srgbClr val="FFFF00"/>
    <a:srgbClr val="0000FF"/>
    <a:srgbClr val="3333FF"/>
    <a:srgbClr val="66FFFF"/>
    <a:srgbClr val="FF0000"/>
    <a:srgbClr val="0000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4" autoAdjust="0"/>
    <p:restoredTop sz="94660"/>
  </p:normalViewPr>
  <p:slideViewPr>
    <p:cSldViewPr>
      <p:cViewPr varScale="1">
        <p:scale>
          <a:sx n="113" d="100"/>
          <a:sy n="113" d="100"/>
        </p:scale>
        <p:origin x="186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tags" Target="tags/tag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fld id="{9DF83CA1-2F34-44F7-AD08-97CC099E28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34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664C3-CFB0-49BB-AFC0-3233EE91B9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ACF53C-407C-4920-98D9-3F8B8DE57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662194-0D8D-49AF-8295-E77E2BAFC8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D2B0C1-9B70-48A9-AC80-95AA6ABB6B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52E195-52F8-4264-BA3B-A69629021A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9C37C4-0FDD-486F-A4F3-AB533E16A0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FA6B0-4DBF-4D03-9ED6-71D681B20F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EC88A-4D06-4098-A195-5231332C9B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B2F24-573B-4CD6-918B-F01D66CDAA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FF00B-A364-4852-91D5-66D80ABADF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4F040-0358-4356-BB08-9578DE6F58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29392-04C1-42C0-929E-A8AA4A91A8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0000FF"/>
            </a:gs>
            <a:gs pos="100000">
              <a:srgbClr val="0000FF">
                <a:gamma/>
                <a:shade val="45490"/>
                <a:invGamma/>
              </a:srgb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CC2075EF-89EF-4087-BAFB-77FD418704A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mailto:jrw@psu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Relationship Id="rId3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838200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5400" b="1" dirty="0">
                <a:solidFill>
                  <a:schemeClr val="bg1"/>
                </a:solidFill>
                <a:latin typeface="Times New Roman" pitchFamily="18" charset="0"/>
              </a:rPr>
              <a:t>Establishing Alternative</a:t>
            </a:r>
          </a:p>
          <a:p>
            <a:pPr algn="ctr" eaLnBrk="1" hangingPunct="1"/>
            <a:r>
              <a:rPr lang="en-US" sz="5400" b="1" dirty="0">
                <a:solidFill>
                  <a:schemeClr val="bg1"/>
                </a:solidFill>
                <a:latin typeface="Times New Roman" pitchFamily="18" charset="0"/>
              </a:rPr>
              <a:t>Proxy Groups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38200" y="4935141"/>
            <a:ext cx="7781925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</a:rPr>
              <a:t>J. Randall Woolridge</a:t>
            </a:r>
          </a:p>
          <a:p>
            <a:pPr algn="ctr" eaLnBrk="1" hangingPunct="1"/>
            <a:r>
              <a:rPr lang="en-US" dirty="0">
                <a:solidFill>
                  <a:schemeClr val="bg1"/>
                </a:solidFill>
                <a:latin typeface="Times New Roman" pitchFamily="18" charset="0"/>
              </a:rPr>
              <a:t>The Goldman, Sachs and Frank P. </a:t>
            </a:r>
            <a:r>
              <a:rPr lang="en-US" dirty="0" err="1">
                <a:solidFill>
                  <a:schemeClr val="bg1"/>
                </a:solidFill>
                <a:latin typeface="Times New Roman" pitchFamily="18" charset="0"/>
              </a:rPr>
              <a:t>Smeal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</a:rPr>
              <a:t> Professor of Finance</a:t>
            </a:r>
            <a:br>
              <a:rPr lang="en-US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itchFamily="18" charset="0"/>
              </a:rPr>
              <a:t>The Pennsylvania State University</a:t>
            </a:r>
            <a:br>
              <a:rPr lang="en-US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itchFamily="18" charset="0"/>
              </a:rPr>
              <a:t>University Park, PA 16802</a:t>
            </a:r>
            <a:br>
              <a:rPr lang="en-US" dirty="0">
                <a:solidFill>
                  <a:schemeClr val="bg1"/>
                </a:solidFill>
                <a:latin typeface="Times New Roman" pitchFamily="18" charset="0"/>
              </a:rPr>
            </a:br>
            <a:r>
              <a:rPr lang="en-US" dirty="0">
                <a:solidFill>
                  <a:schemeClr val="bg1"/>
                </a:solidFill>
                <a:latin typeface="Times New Roman" pitchFamily="18" charset="0"/>
              </a:rPr>
              <a:t>814-865-1160</a:t>
            </a:r>
          </a:p>
          <a:p>
            <a:pPr algn="ctr" eaLnBrk="1" hangingPunct="1"/>
            <a:r>
              <a:rPr lang="en-US" dirty="0">
                <a:solidFill>
                  <a:schemeClr val="bg1"/>
                </a:solidFill>
                <a:latin typeface="Times New Roman" pitchFamily="18" charset="0"/>
                <a:hlinkClick r:id="rId2"/>
              </a:rPr>
              <a:t>jrw@psu.edu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BCA7259-B136-45FE-9908-21984D2B4490}"/>
              </a:ext>
            </a:extLst>
          </p:cNvPr>
          <p:cNvSpPr/>
          <p:nvPr/>
        </p:nvSpPr>
        <p:spPr>
          <a:xfrm>
            <a:off x="1562100" y="3124200"/>
            <a:ext cx="6019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FFFF"/>
                </a:solidFill>
                <a:latin typeface="+mn-lt"/>
              </a:rPr>
              <a:t>Society of Utility and Regulatory</a:t>
            </a:r>
          </a:p>
          <a:p>
            <a:pPr algn="ctr"/>
            <a:r>
              <a:rPr lang="en-US" sz="2400" b="1" dirty="0">
                <a:solidFill>
                  <a:srgbClr val="FFFFFF"/>
                </a:solidFill>
                <a:latin typeface="+mn-lt"/>
              </a:rPr>
              <a:t>Financial Analysts Forum</a:t>
            </a:r>
          </a:p>
          <a:p>
            <a:pPr algn="ctr"/>
            <a:r>
              <a:rPr lang="en-US" sz="2400" dirty="0">
                <a:solidFill>
                  <a:srgbClr val="FFFFFF"/>
                </a:solidFill>
                <a:latin typeface="+mn-lt"/>
              </a:rPr>
              <a:t>April 4, 2019</a:t>
            </a:r>
          </a:p>
          <a:p>
            <a:pPr algn="ctr"/>
            <a:r>
              <a:rPr lang="en-US" sz="2400" dirty="0">
                <a:solidFill>
                  <a:srgbClr val="FFFFFF"/>
                </a:solidFill>
                <a:latin typeface="+mn-lt"/>
              </a:rPr>
              <a:t>New Orleans, LA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reeform 2"/>
          <p:cNvSpPr>
            <a:spLocks/>
          </p:cNvSpPr>
          <p:nvPr/>
        </p:nvSpPr>
        <p:spPr bwMode="auto">
          <a:xfrm>
            <a:off x="-76201" y="1066800"/>
            <a:ext cx="9144000" cy="77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5" y="0"/>
              </a:cxn>
            </a:cxnLst>
            <a:rect l="0" t="0" r="r" b="b"/>
            <a:pathLst>
              <a:path w="5506" h="1">
                <a:moveTo>
                  <a:pt x="0" y="0"/>
                </a:moveTo>
                <a:lnTo>
                  <a:pt x="5505" y="0"/>
                </a:lnTo>
              </a:path>
            </a:pathLst>
          </a:custGeom>
          <a:noFill/>
          <a:ln w="12700" cap="rnd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" name="Picture 3" descr="index_updow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2342" y="153683"/>
            <a:ext cx="1415457" cy="836917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8F6C4FE-5FFC-40F0-A034-A9EBFEECFB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962" y="3016387"/>
            <a:ext cx="9153092" cy="1332975"/>
          </a:xfrm>
          <a:prstGeom prst="rect">
            <a:avLst/>
          </a:prstGeom>
        </p:spPr>
      </p:pic>
      <p:sp>
        <p:nvSpPr>
          <p:cNvPr id="8" name="Text Box 5">
            <a:extLst>
              <a:ext uri="{FF2B5EF4-FFF2-40B4-BE49-F238E27FC236}">
                <a16:creationId xmlns:a16="http://schemas.microsoft.com/office/drawing/2014/main" xmlns="" id="{0701AF3D-53AD-4616-A01D-3D48633EC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0687"/>
            <a:ext cx="740484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400" b="1" dirty="0">
                <a:solidFill>
                  <a:schemeClr val="bg1"/>
                </a:solidFill>
                <a:latin typeface="Times New Roman" pitchFamily="18" charset="0"/>
              </a:rPr>
              <a:t>Establishing Alternative Proxy Groups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xmlns="" id="{ECA761E8-8388-4EC0-90A2-732F1141A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9067800" cy="181588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2800" b="1" u="sng" dirty="0">
                <a:solidFill>
                  <a:srgbClr val="FFFFFF"/>
                </a:solidFill>
                <a:latin typeface="+mn-lt"/>
              </a:rPr>
              <a:t>Betas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2-Year vs. 5-Year Betas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Adjusted vs. Raw Betas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S&amp;P 500 Sectors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76220718"/>
      </p:ext>
    </p:extLst>
  </p:cSld>
  <p:clrMapOvr>
    <a:masterClrMapping/>
  </p:clrMapOvr>
  <p:transition>
    <p:cover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0" y="990600"/>
            <a:ext cx="9296400" cy="7725192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3200" b="1" u="sng" dirty="0">
                <a:solidFill>
                  <a:srgbClr val="FFFFFF"/>
                </a:solidFill>
                <a:latin typeface="+mn-lt"/>
              </a:rPr>
              <a:t>Expected Earnings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Does it Measure the Market Cost of Equity 			Capital?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ROEs Reflect More Than Risk and Return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Profitability Measures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	Gross, </a:t>
            </a:r>
            <a:r>
              <a:rPr lang="en-US" sz="3200" b="1" dirty="0" err="1">
                <a:solidFill>
                  <a:srgbClr val="FFFFFF"/>
                </a:solidFill>
                <a:latin typeface="+mn-lt"/>
              </a:rPr>
              <a:t>Operating,Net</a:t>
            </a:r>
            <a:r>
              <a:rPr lang="en-US" sz="3200" b="1" dirty="0">
                <a:solidFill>
                  <a:srgbClr val="FFFFFF"/>
                </a:solidFill>
                <a:latin typeface="+mn-lt"/>
              </a:rPr>
              <a:t> Profit Margin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Nature of Company’s Assets / Capital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Intensity of Business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	Asset Turnover, PPE/Assets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Financial Strategy and Use of Debt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	Debt/Equity, Common Equity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		Ratios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</a:t>
            </a:r>
            <a:endParaRPr lang="en-US" sz="2800" b="1" dirty="0">
              <a:solidFill>
                <a:srgbClr val="FFFFFF"/>
              </a:solidFill>
              <a:latin typeface="+mn-lt"/>
            </a:endParaRPr>
          </a:p>
          <a:p>
            <a:endParaRPr lang="en-US" sz="2400" b="1" dirty="0">
              <a:solidFill>
                <a:srgbClr val="FFFFFF"/>
              </a:solidFill>
              <a:latin typeface="+mn-lt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6563" name="Freeform 3"/>
          <p:cNvSpPr>
            <a:spLocks/>
          </p:cNvSpPr>
          <p:nvPr/>
        </p:nvSpPr>
        <p:spPr bwMode="auto">
          <a:xfrm>
            <a:off x="0" y="950913"/>
            <a:ext cx="9144000" cy="77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5" y="0"/>
              </a:cxn>
            </a:cxnLst>
            <a:rect l="0" t="0" r="r" b="b"/>
            <a:pathLst>
              <a:path w="5506" h="1">
                <a:moveTo>
                  <a:pt x="0" y="0"/>
                </a:moveTo>
                <a:lnTo>
                  <a:pt x="5505" y="0"/>
                </a:lnTo>
              </a:path>
            </a:pathLst>
          </a:custGeom>
          <a:noFill/>
          <a:ln w="12700" cap="rnd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6564" name="Picture 4" descr="index_updow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0"/>
            <a:ext cx="1600200" cy="946150"/>
          </a:xfrm>
          <a:prstGeom prst="rect">
            <a:avLst/>
          </a:prstGeom>
          <a:noFill/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xmlns="" id="{9969FAB6-4765-405C-ADF6-E90A05572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0687"/>
            <a:ext cx="761375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500" b="1" dirty="0">
                <a:solidFill>
                  <a:schemeClr val="bg1"/>
                </a:solidFill>
                <a:latin typeface="Times New Roman" pitchFamily="18" charset="0"/>
              </a:rPr>
              <a:t>Establishing Alternative Proxy Groups</a:t>
            </a:r>
          </a:p>
        </p:txBody>
      </p:sp>
    </p:spTree>
    <p:extLst>
      <p:ext uri="{BB962C8B-B14F-4D97-AF65-F5344CB8AC3E}">
        <p14:creationId xmlns:p14="http://schemas.microsoft.com/office/powerpoint/2010/main" val="2196587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Freeform 2"/>
          <p:cNvSpPr>
            <a:spLocks/>
          </p:cNvSpPr>
          <p:nvPr/>
        </p:nvSpPr>
        <p:spPr bwMode="auto">
          <a:xfrm>
            <a:off x="-76201" y="1066800"/>
            <a:ext cx="9144000" cy="77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5" y="0"/>
              </a:cxn>
            </a:cxnLst>
            <a:rect l="0" t="0" r="r" b="b"/>
            <a:pathLst>
              <a:path w="5506" h="1">
                <a:moveTo>
                  <a:pt x="0" y="0"/>
                </a:moveTo>
                <a:lnTo>
                  <a:pt x="5505" y="0"/>
                </a:lnTo>
              </a:path>
            </a:pathLst>
          </a:custGeom>
          <a:noFill/>
          <a:ln w="12700" cap="rnd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" name="Picture 3" descr="index_updow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52342" y="153683"/>
            <a:ext cx="1415457" cy="836917"/>
          </a:xfrm>
          <a:prstGeom prst="rect">
            <a:avLst/>
          </a:prstGeom>
          <a:noFill/>
        </p:spPr>
      </p:pic>
      <p:sp>
        <p:nvSpPr>
          <p:cNvPr id="8" name="Text Box 5">
            <a:extLst>
              <a:ext uri="{FF2B5EF4-FFF2-40B4-BE49-F238E27FC236}">
                <a16:creationId xmlns:a16="http://schemas.microsoft.com/office/drawing/2014/main" xmlns="" id="{0701AF3D-53AD-4616-A01D-3D48633EC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0687"/>
            <a:ext cx="740484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400" b="1" dirty="0">
                <a:solidFill>
                  <a:schemeClr val="bg1"/>
                </a:solidFill>
                <a:latin typeface="Times New Roman" pitchFamily="18" charset="0"/>
              </a:rPr>
              <a:t>Establishing Alternative Proxy Groups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CF6A2369-3F1D-4306-9877-F71C7D0963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55189"/>
            <a:ext cx="9144000" cy="253684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D3E77396-D5FB-4FCD-ABF2-7F0C04E769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733778"/>
            <a:ext cx="9144000" cy="117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198618"/>
      </p:ext>
    </p:extLst>
  </p:cSld>
  <p:clrMapOvr>
    <a:masterClrMapping/>
  </p:clrMapOvr>
  <p:transition>
    <p:cover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6638745" y="1981200"/>
            <a:ext cx="1590855" cy="3148642"/>
          </a:xfrm>
          <a:prstGeom prst="rect">
            <a:avLst/>
          </a:prstGeom>
          <a:noFill/>
          <a:ln w="762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AF8AD9F-869D-48A4-B0CE-BCB3E521C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9" y="1295400"/>
            <a:ext cx="9123282" cy="5256213"/>
          </a:xfrm>
          <a:prstGeom prst="rect">
            <a:avLst/>
          </a:prstGeom>
        </p:spPr>
      </p:pic>
      <p:sp>
        <p:nvSpPr>
          <p:cNvPr id="8" name="Freeform 3">
            <a:extLst>
              <a:ext uri="{FF2B5EF4-FFF2-40B4-BE49-F238E27FC236}">
                <a16:creationId xmlns:a16="http://schemas.microsoft.com/office/drawing/2014/main" xmlns="" id="{E7D5B21C-23F6-4D54-9F92-8C3578D6C81E}"/>
              </a:ext>
            </a:extLst>
          </p:cNvPr>
          <p:cNvSpPr>
            <a:spLocks/>
          </p:cNvSpPr>
          <p:nvPr/>
        </p:nvSpPr>
        <p:spPr bwMode="auto">
          <a:xfrm>
            <a:off x="0" y="950913"/>
            <a:ext cx="9144000" cy="77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5" y="0"/>
              </a:cxn>
            </a:cxnLst>
            <a:rect l="0" t="0" r="r" b="b"/>
            <a:pathLst>
              <a:path w="5506" h="1">
                <a:moveTo>
                  <a:pt x="0" y="0"/>
                </a:moveTo>
                <a:lnTo>
                  <a:pt x="5505" y="0"/>
                </a:lnTo>
              </a:path>
            </a:pathLst>
          </a:custGeom>
          <a:noFill/>
          <a:ln w="12700" cap="rnd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" name="Picture 4" descr="index_updown">
            <a:extLst>
              <a:ext uri="{FF2B5EF4-FFF2-40B4-BE49-F238E27FC236}">
                <a16:creationId xmlns:a16="http://schemas.microsoft.com/office/drawing/2014/main" xmlns="" id="{96AA9EA3-42CA-444E-A748-AD248C0E8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0"/>
            <a:ext cx="1600200" cy="946150"/>
          </a:xfrm>
          <a:prstGeom prst="rect">
            <a:avLst/>
          </a:prstGeom>
          <a:noFill/>
        </p:spPr>
      </p:pic>
      <p:sp>
        <p:nvSpPr>
          <p:cNvPr id="13" name="Text Box 5">
            <a:extLst>
              <a:ext uri="{FF2B5EF4-FFF2-40B4-BE49-F238E27FC236}">
                <a16:creationId xmlns:a16="http://schemas.microsoft.com/office/drawing/2014/main" xmlns="" id="{1594C8C9-B627-4CDF-8C9D-829E7FA00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0687"/>
            <a:ext cx="761375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500" b="1" dirty="0">
                <a:solidFill>
                  <a:schemeClr val="bg1"/>
                </a:solidFill>
                <a:latin typeface="Times New Roman" pitchFamily="18" charset="0"/>
              </a:rPr>
              <a:t>Establishing Alternative Proxy Groups</a:t>
            </a:r>
          </a:p>
        </p:txBody>
      </p:sp>
    </p:spTree>
    <p:extLst>
      <p:ext uri="{BB962C8B-B14F-4D97-AF65-F5344CB8AC3E}">
        <p14:creationId xmlns:p14="http://schemas.microsoft.com/office/powerpoint/2010/main" val="3648713339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1AF8AD9F-869D-48A4-B0CE-BCB3E521C7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5427020" cy="3793336"/>
          </a:xfrm>
          <a:prstGeom prst="rect">
            <a:avLst/>
          </a:prstGeom>
        </p:spPr>
      </p:pic>
      <p:sp>
        <p:nvSpPr>
          <p:cNvPr id="8" name="Freeform 3">
            <a:extLst>
              <a:ext uri="{FF2B5EF4-FFF2-40B4-BE49-F238E27FC236}">
                <a16:creationId xmlns:a16="http://schemas.microsoft.com/office/drawing/2014/main" xmlns="" id="{E7D5B21C-23F6-4D54-9F92-8C3578D6C81E}"/>
              </a:ext>
            </a:extLst>
          </p:cNvPr>
          <p:cNvSpPr>
            <a:spLocks/>
          </p:cNvSpPr>
          <p:nvPr/>
        </p:nvSpPr>
        <p:spPr bwMode="auto">
          <a:xfrm>
            <a:off x="0" y="950913"/>
            <a:ext cx="9144000" cy="77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5" y="0"/>
              </a:cxn>
            </a:cxnLst>
            <a:rect l="0" t="0" r="r" b="b"/>
            <a:pathLst>
              <a:path w="5506" h="1">
                <a:moveTo>
                  <a:pt x="0" y="0"/>
                </a:moveTo>
                <a:lnTo>
                  <a:pt x="5505" y="0"/>
                </a:lnTo>
              </a:path>
            </a:pathLst>
          </a:custGeom>
          <a:noFill/>
          <a:ln w="12700" cap="rnd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2" name="Picture 4" descr="index_updown">
            <a:extLst>
              <a:ext uri="{FF2B5EF4-FFF2-40B4-BE49-F238E27FC236}">
                <a16:creationId xmlns:a16="http://schemas.microsoft.com/office/drawing/2014/main" xmlns="" id="{96AA9EA3-42CA-444E-A748-AD248C0E8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0"/>
            <a:ext cx="1600200" cy="946150"/>
          </a:xfrm>
          <a:prstGeom prst="rect">
            <a:avLst/>
          </a:prstGeom>
          <a:noFill/>
        </p:spPr>
      </p:pic>
      <p:sp>
        <p:nvSpPr>
          <p:cNvPr id="13" name="Text Box 5">
            <a:extLst>
              <a:ext uri="{FF2B5EF4-FFF2-40B4-BE49-F238E27FC236}">
                <a16:creationId xmlns:a16="http://schemas.microsoft.com/office/drawing/2014/main" xmlns="" id="{1594C8C9-B627-4CDF-8C9D-829E7FA00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0687"/>
            <a:ext cx="761375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500" b="1" dirty="0">
                <a:solidFill>
                  <a:schemeClr val="bg1"/>
                </a:solidFill>
                <a:latin typeface="Times New Roman" pitchFamily="18" charset="0"/>
              </a:rPr>
              <a:t>Establishing Alternative Proxy Groups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EBFCAF3A-4FF1-4D32-9307-750A546FBB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7020" y="1047916"/>
            <a:ext cx="3735533" cy="5582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668748"/>
      </p:ext>
    </p:extLst>
  </p:cSld>
  <p:clrMapOvr>
    <a:masterClrMapping/>
  </p:clrMapOvr>
  <p:transition>
    <p:cover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0" y="990600"/>
            <a:ext cx="8839200" cy="6001643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 Typical Proxy Group Screening Criteria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2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Characteristics of Non-Utility Companies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2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 Issues with Applying DCF, CAPM, Expected Earnings Issues Applied to Non-Utility Companies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2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3200" b="1" dirty="0">
                <a:solidFill>
                  <a:schemeClr val="bg1"/>
                </a:solidFill>
                <a:latin typeface="+mn-lt"/>
              </a:rPr>
              <a:t>Additional Considerations in Establishing Alternative Proxy Groups</a:t>
            </a:r>
            <a:endParaRPr lang="en-US" sz="32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sz="3200" b="1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6563" name="Freeform 3"/>
          <p:cNvSpPr>
            <a:spLocks/>
          </p:cNvSpPr>
          <p:nvPr/>
        </p:nvSpPr>
        <p:spPr bwMode="auto">
          <a:xfrm>
            <a:off x="0" y="950913"/>
            <a:ext cx="9144000" cy="77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5" y="0"/>
              </a:cxn>
            </a:cxnLst>
            <a:rect l="0" t="0" r="r" b="b"/>
            <a:pathLst>
              <a:path w="5506" h="1">
                <a:moveTo>
                  <a:pt x="0" y="0"/>
                </a:moveTo>
                <a:lnTo>
                  <a:pt x="5505" y="0"/>
                </a:lnTo>
              </a:path>
            </a:pathLst>
          </a:custGeom>
          <a:noFill/>
          <a:ln w="12700" cap="rnd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6564" name="Picture 4" descr="index_updow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0"/>
            <a:ext cx="1600200" cy="946150"/>
          </a:xfrm>
          <a:prstGeom prst="rect">
            <a:avLst/>
          </a:prstGeom>
          <a:noFill/>
        </p:spPr>
      </p:pic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76200" y="180687"/>
            <a:ext cx="761375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500" b="1" dirty="0">
                <a:solidFill>
                  <a:schemeClr val="bg1"/>
                </a:solidFill>
                <a:latin typeface="Times New Roman" pitchFamily="18" charset="0"/>
              </a:rPr>
              <a:t>Establishing Alternative Proxy Groups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456E019-9351-45D3-82B7-3557935793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4893204"/>
            <a:ext cx="7162800" cy="1964796"/>
          </a:xfrm>
          <a:prstGeom prst="rect">
            <a:avLst/>
          </a:prstGeom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xmlns="" id="{8A111AC2-1D55-4E0D-B6E9-17FFC6D92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52400"/>
            <a:ext cx="9067800" cy="2554545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3200" b="1" u="sng" dirty="0">
                <a:solidFill>
                  <a:srgbClr val="FFFFFF"/>
                </a:solidFill>
                <a:latin typeface="+mn-lt"/>
              </a:rPr>
              <a:t>Screening Criteria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Credit Ratings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</a:t>
            </a:r>
            <a:r>
              <a:rPr lang="en-US" sz="3200" b="1" i="1" dirty="0">
                <a:solidFill>
                  <a:srgbClr val="FFFFFF"/>
                </a:solidFill>
                <a:latin typeface="+mn-lt"/>
              </a:rPr>
              <a:t>Value Line Risk Metrics</a:t>
            </a:r>
          </a:p>
          <a:p>
            <a:r>
              <a:rPr lang="en-US" sz="3200" b="1" i="1" dirty="0">
                <a:solidFill>
                  <a:srgbClr val="FFFFFF"/>
                </a:solidFill>
                <a:latin typeface="+mn-lt"/>
              </a:rPr>
              <a:t>		</a:t>
            </a:r>
            <a:r>
              <a:rPr lang="en-US" sz="3200" b="1" dirty="0">
                <a:solidFill>
                  <a:srgbClr val="FFFFFF"/>
                </a:solidFill>
                <a:latin typeface="+mn-lt"/>
              </a:rPr>
              <a:t>Safety, Financial Strength, Beta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Earnings Predictability, Price Stability?</a:t>
            </a: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899F1F1-3222-4D4D-9C52-D12F05384D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667000"/>
            <a:ext cx="6515091" cy="209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437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37F0A419-7DB6-462A-8A02-0AF5FD8FFF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85563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D0B1879-E60A-4967-B922-166178DE0F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1111" y="685800"/>
            <a:ext cx="4402889" cy="198392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2A7744D5-C907-44B2-A5FD-C342A7544C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226" y="2971800"/>
            <a:ext cx="4414307" cy="198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978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B2BB8C9F-7F50-4770-8752-4C0D99406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76200"/>
            <a:ext cx="4538045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12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9BC70DD1-BC59-4CEF-8519-A37C58770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5624"/>
            <a:ext cx="4124745" cy="226695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98F46B7-9DCB-4AD6-A9B8-67F6D5D31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8742" y="1485816"/>
            <a:ext cx="4965258" cy="19716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D577342-4BBE-4783-9D3F-4900D1B04E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08919" y="4308426"/>
            <a:ext cx="8575322" cy="1123950"/>
          </a:xfrm>
          <a:prstGeom prst="rect">
            <a:avLst/>
          </a:prstGeom>
        </p:spPr>
      </p:pic>
      <p:sp>
        <p:nvSpPr>
          <p:cNvPr id="6" name="Freeform 3">
            <a:extLst>
              <a:ext uri="{FF2B5EF4-FFF2-40B4-BE49-F238E27FC236}">
                <a16:creationId xmlns:a16="http://schemas.microsoft.com/office/drawing/2014/main" xmlns="" id="{904C2E18-76D8-4038-84A9-03C4F88845BE}"/>
              </a:ext>
            </a:extLst>
          </p:cNvPr>
          <p:cNvSpPr>
            <a:spLocks/>
          </p:cNvSpPr>
          <p:nvPr/>
        </p:nvSpPr>
        <p:spPr bwMode="auto">
          <a:xfrm>
            <a:off x="0" y="950913"/>
            <a:ext cx="9144000" cy="77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5" y="0"/>
              </a:cxn>
            </a:cxnLst>
            <a:rect l="0" t="0" r="r" b="b"/>
            <a:pathLst>
              <a:path w="5506" h="1">
                <a:moveTo>
                  <a:pt x="0" y="0"/>
                </a:moveTo>
                <a:lnTo>
                  <a:pt x="5505" y="0"/>
                </a:lnTo>
              </a:path>
            </a:pathLst>
          </a:custGeom>
          <a:noFill/>
          <a:ln w="12700" cap="rnd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7" name="Picture 4" descr="index_updown">
            <a:extLst>
              <a:ext uri="{FF2B5EF4-FFF2-40B4-BE49-F238E27FC236}">
                <a16:creationId xmlns:a16="http://schemas.microsoft.com/office/drawing/2014/main" xmlns="" id="{130553E6-2DC6-4B55-B520-119732CFBB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43800" y="0"/>
            <a:ext cx="1600200" cy="946150"/>
          </a:xfrm>
          <a:prstGeom prst="rect">
            <a:avLst/>
          </a:prstGeom>
          <a:noFill/>
        </p:spPr>
      </p:pic>
      <p:sp>
        <p:nvSpPr>
          <p:cNvPr id="8" name="Text Box 5">
            <a:extLst>
              <a:ext uri="{FF2B5EF4-FFF2-40B4-BE49-F238E27FC236}">
                <a16:creationId xmlns:a16="http://schemas.microsoft.com/office/drawing/2014/main" xmlns="" id="{7D789BC6-7AA6-4EA3-BBAD-9AA5AD05C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0687"/>
            <a:ext cx="761375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500" b="1" dirty="0">
                <a:solidFill>
                  <a:schemeClr val="bg1"/>
                </a:solidFill>
                <a:latin typeface="Times New Roman" pitchFamily="18" charset="0"/>
              </a:rPr>
              <a:t>Establishing Alternative Proxy Groups</a:t>
            </a:r>
          </a:p>
        </p:txBody>
      </p:sp>
    </p:spTree>
    <p:extLst>
      <p:ext uri="{BB962C8B-B14F-4D97-AF65-F5344CB8AC3E}">
        <p14:creationId xmlns:p14="http://schemas.microsoft.com/office/powerpoint/2010/main" val="2865325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0" y="914400"/>
            <a:ext cx="9067800" cy="735586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sz="3200" b="1" u="sng" dirty="0">
                <a:solidFill>
                  <a:srgbClr val="FFFFFF"/>
                </a:solidFill>
                <a:latin typeface="+mn-lt"/>
              </a:rPr>
              <a:t>Discounted Cash Flow Analysis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Analysts’ Projected EPS Growth Rates			3-5 year Growth Rates 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Projected vs. Actual EPS Growth Rates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	Non-Utilities vs. Utilities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	11%-12% vs. 6%-7%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No Accountability for 3-5 Year Rates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Buy vs. Sell Recommendations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Few Negative 3-5 Year Growth Rates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	30% of Firms have Negative 3-5 			Year Growth Rates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Drop Coverage</a:t>
            </a:r>
          </a:p>
          <a:p>
            <a:r>
              <a:rPr lang="en-US" sz="3200" b="1" dirty="0">
                <a:solidFill>
                  <a:srgbClr val="FFFFFF"/>
                </a:solidFill>
                <a:latin typeface="+mn-lt"/>
              </a:rPr>
              <a:t>		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3200" dirty="0">
              <a:solidFill>
                <a:schemeClr val="bg1"/>
              </a:solidFill>
              <a:latin typeface="+mn-lt"/>
            </a:endParaRPr>
          </a:p>
          <a:p>
            <a:pPr eaLnBrk="1" hangingPunct="1">
              <a:buFont typeface="Wingdings" pitchFamily="2" charset="2"/>
              <a:buChar char="Ø"/>
            </a:pP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6563" name="Freeform 3"/>
          <p:cNvSpPr>
            <a:spLocks/>
          </p:cNvSpPr>
          <p:nvPr/>
        </p:nvSpPr>
        <p:spPr bwMode="auto">
          <a:xfrm>
            <a:off x="0" y="950913"/>
            <a:ext cx="9144000" cy="77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5" y="0"/>
              </a:cxn>
            </a:cxnLst>
            <a:rect l="0" t="0" r="r" b="b"/>
            <a:pathLst>
              <a:path w="5506" h="1">
                <a:moveTo>
                  <a:pt x="0" y="0"/>
                </a:moveTo>
                <a:lnTo>
                  <a:pt x="5505" y="0"/>
                </a:lnTo>
              </a:path>
            </a:pathLst>
          </a:custGeom>
          <a:noFill/>
          <a:ln w="12700" cap="rnd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6564" name="Picture 4" descr="index_updow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0"/>
            <a:ext cx="1600200" cy="946150"/>
          </a:xfrm>
          <a:prstGeom prst="rect">
            <a:avLst/>
          </a:prstGeom>
          <a:noFill/>
        </p:spPr>
      </p:pic>
      <p:sp>
        <p:nvSpPr>
          <p:cNvPr id="6" name="Text Box 5">
            <a:extLst>
              <a:ext uri="{FF2B5EF4-FFF2-40B4-BE49-F238E27FC236}">
                <a16:creationId xmlns:a16="http://schemas.microsoft.com/office/drawing/2014/main" xmlns="" id="{A42494AF-5795-4240-959F-1A022AB30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0687"/>
            <a:ext cx="761375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500" b="1" dirty="0">
                <a:solidFill>
                  <a:schemeClr val="bg1"/>
                </a:solidFill>
                <a:latin typeface="Times New Roman" pitchFamily="18" charset="0"/>
              </a:rPr>
              <a:t>Establishing Alternative Proxy Groups</a:t>
            </a:r>
          </a:p>
        </p:txBody>
      </p:sp>
    </p:spTree>
    <p:extLst>
      <p:ext uri="{BB962C8B-B14F-4D97-AF65-F5344CB8AC3E}">
        <p14:creationId xmlns:p14="http://schemas.microsoft.com/office/powerpoint/2010/main" val="385433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 txBox="1">
            <a:spLocks noChangeArrowheads="1"/>
          </p:cNvSpPr>
          <p:nvPr/>
        </p:nvSpPr>
        <p:spPr bwMode="auto">
          <a:xfrm>
            <a:off x="0" y="990600"/>
            <a:ext cx="9067800" cy="433965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FFFF"/>
                </a:solidFill>
                <a:latin typeface="+mn-lt"/>
              </a:rPr>
              <a:t> </a:t>
            </a:r>
            <a:r>
              <a:rPr lang="en-US" sz="2800" b="1" u="sng" dirty="0">
                <a:solidFill>
                  <a:srgbClr val="FFFFFF"/>
                </a:solidFill>
                <a:latin typeface="+mn-lt"/>
              </a:rPr>
              <a:t>CAPM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CAPM Results Should be Similar for Utilities 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	and Non-Utilities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Risk-Free Rate, Beta, Market Risk Premium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Blume Effect – Betas Regress to 1.0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	2/3 * Historic Beta + 1.0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	Value Line – Bloomberg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Utility Betas do not Regress to 1.0</a:t>
            </a:r>
          </a:p>
          <a:p>
            <a:r>
              <a:rPr lang="en-US" sz="2800" b="1" dirty="0">
                <a:solidFill>
                  <a:srgbClr val="FFFFFF"/>
                </a:solidFill>
                <a:latin typeface="+mn-lt"/>
              </a:rPr>
              <a:t>	Implications for Screening and CAPM Results</a:t>
            </a:r>
          </a:p>
          <a:p>
            <a:pPr eaLnBrk="1" hangingPunct="1">
              <a:buFont typeface="Wingdings" pitchFamily="2" charset="2"/>
              <a:buChar char="Ø"/>
            </a:pPr>
            <a:endParaRPr 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6563" name="Freeform 3"/>
          <p:cNvSpPr>
            <a:spLocks/>
          </p:cNvSpPr>
          <p:nvPr/>
        </p:nvSpPr>
        <p:spPr bwMode="auto">
          <a:xfrm>
            <a:off x="0" y="950913"/>
            <a:ext cx="9144000" cy="777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05" y="0"/>
              </a:cxn>
            </a:cxnLst>
            <a:rect l="0" t="0" r="r" b="b"/>
            <a:pathLst>
              <a:path w="5506" h="1">
                <a:moveTo>
                  <a:pt x="0" y="0"/>
                </a:moveTo>
                <a:lnTo>
                  <a:pt x="5505" y="0"/>
                </a:lnTo>
              </a:path>
            </a:pathLst>
          </a:custGeom>
          <a:noFill/>
          <a:ln w="12700" cap="rnd" cmpd="sng">
            <a:solidFill>
              <a:srgbClr val="FF33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6564" name="Picture 4" descr="index_updow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0"/>
            <a:ext cx="1600200" cy="946150"/>
          </a:xfrm>
          <a:prstGeom prst="rect">
            <a:avLst/>
          </a:prstGeom>
          <a:noFill/>
        </p:spPr>
      </p:pic>
      <p:sp>
        <p:nvSpPr>
          <p:cNvPr id="7" name="Text Box 5">
            <a:extLst>
              <a:ext uri="{FF2B5EF4-FFF2-40B4-BE49-F238E27FC236}">
                <a16:creationId xmlns:a16="http://schemas.microsoft.com/office/drawing/2014/main" xmlns="" id="{B7DF14D1-B7A3-4407-AC6D-5E62F1BB77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0687"/>
            <a:ext cx="7613751" cy="630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500" b="1" dirty="0">
                <a:solidFill>
                  <a:schemeClr val="bg1"/>
                </a:solidFill>
                <a:latin typeface="Times New Roman" pitchFamily="18" charset="0"/>
              </a:rPr>
              <a:t>Establishing Alternative Proxy Groups</a:t>
            </a:r>
          </a:p>
        </p:txBody>
      </p:sp>
    </p:spTree>
    <p:extLst>
      <p:ext uri="{BB962C8B-B14F-4D97-AF65-F5344CB8AC3E}">
        <p14:creationId xmlns:p14="http://schemas.microsoft.com/office/powerpoint/2010/main" val="1801202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xmlns="" id="{DD197AC6-452E-4DDE-8184-E0092C703A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8375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 bwMode="auto">
          <a:xfrm>
            <a:off x="6781800" y="5410200"/>
            <a:ext cx="2501956" cy="1066800"/>
          </a:xfrm>
          <a:prstGeom prst="rect">
            <a:avLst/>
          </a:prstGeom>
          <a:noFill/>
          <a:ln w="762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551619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8&quot; unique_id=&quot;23401&quot;&gt;&lt;/object&gt;&lt;object type=&quot;2&quot; unique_id=&quot;23402&quot;&gt;&lt;object type=&quot;3&quot; unique_id=&quot;23403&quot;&gt;&lt;property id=&quot;20148&quot; value=&quot;5&quot;/&gt;&lt;property id=&quot;20300&quot; value=&quot;Slide 1&quot;/&gt;&lt;property id=&quot;20307&quot; value=&quot;260&quot;/&gt;&lt;/object&gt;&lt;object type=&quot;3&quot; unique_id=&quot;23404&quot;&gt;&lt;property id=&quot;20148&quot; value=&quot;5&quot;/&gt;&lt;property id=&quot;20300&quot; value=&quot;Slide 2&quot;/&gt;&lt;property id=&quot;20307&quot; value=&quot;304&quot;/&gt;&lt;/object&gt;&lt;object type=&quot;3&quot; unique_id=&quot;23424&quot;&gt;&lt;property id=&quot;20148&quot; value=&quot;5&quot;/&gt;&lt;property id=&quot;20300&quot; value=&quot;Slide 17&quot;/&gt;&lt;property id=&quot;20307&quot; value=&quot;289&quot;/&gt;&lt;/object&gt;&lt;object type=&quot;3&quot; unique_id=&quot;23726&quot;&gt;&lt;property id=&quot;20148&quot; value=&quot;5&quot;/&gt;&lt;property id=&quot;20300&quot; value=&quot;Slide 3&quot;/&gt;&lt;property id=&quot;20307&quot; value=&quot;328&quot;/&gt;&lt;/object&gt;&lt;object type=&quot;3&quot; unique_id=&quot;23727&quot;&gt;&lt;property id=&quot;20148&quot; value=&quot;5&quot;/&gt;&lt;property id=&quot;20300&quot; value=&quot;Slide 4&quot;/&gt;&lt;property id=&quot;20307&quot; value=&quot;329&quot;/&gt;&lt;/object&gt;&lt;object type=&quot;3&quot; unique_id=&quot;23728&quot;&gt;&lt;property id=&quot;20148&quot; value=&quot;5&quot;/&gt;&lt;property id=&quot;20300&quot; value=&quot;Slide 5&quot;/&gt;&lt;property id=&quot;20307&quot; value=&quot;326&quot;/&gt;&lt;/object&gt;&lt;object type=&quot;3&quot; unique_id=&quot;23729&quot;&gt;&lt;property id=&quot;20148&quot; value=&quot;5&quot;/&gt;&lt;property id=&quot;20300&quot; value=&quot;Slide 7&quot;/&gt;&lt;property id=&quot;20307&quot; value=&quot;327&quot;/&gt;&lt;/object&gt;&lt;object type=&quot;3&quot; unique_id=&quot;23730&quot;&gt;&lt;property id=&quot;20148&quot; value=&quot;5&quot;/&gt;&lt;property id=&quot;20300&quot; value=&quot;Slide 8&quot;/&gt;&lt;property id=&quot;20307&quot; value=&quot;330&quot;/&gt;&lt;/object&gt;&lt;object type=&quot;3&quot; unique_id=&quot;23731&quot;&gt;&lt;property id=&quot;20148&quot; value=&quot;5&quot;/&gt;&lt;property id=&quot;20300&quot; value=&quot;Slide 9&quot;/&gt;&lt;property id=&quot;20307&quot; value=&quot;331&quot;/&gt;&lt;/object&gt;&lt;object type=&quot;3&quot; unique_id=&quot;23821&quot;&gt;&lt;property id=&quot;20148&quot; value=&quot;5&quot;/&gt;&lt;property id=&quot;20300&quot; value=&quot;Slide 12&quot;/&gt;&lt;property id=&quot;20307&quot; value=&quot;332&quot;/&gt;&lt;/object&gt;&lt;object type=&quot;3&quot; unique_id=&quot;24028&quot;&gt;&lt;property id=&quot;20148&quot; value=&quot;5&quot;/&gt;&lt;property id=&quot;20300&quot; value=&quot;Slide 14&quot;/&gt;&lt;property id=&quot;20307&quot; value=&quot;335&quot;/&gt;&lt;/object&gt;&lt;object type=&quot;3&quot; unique_id=&quot;24145&quot;&gt;&lt;property id=&quot;20148&quot; value=&quot;5&quot;/&gt;&lt;property id=&quot;20300&quot; value=&quot;Slide 15&quot;/&gt;&lt;property id=&quot;20307&quot; value=&quot;336&quot;/&gt;&lt;/object&gt;&lt;object type=&quot;3&quot; unique_id=&quot;24146&quot;&gt;&lt;property id=&quot;20148&quot; value=&quot;5&quot;/&gt;&lt;property id=&quot;20300&quot; value=&quot;Slide 16&quot;/&gt;&lt;property id=&quot;20307&quot; value=&quot;337&quot;/&gt;&lt;/object&gt;&lt;object type=&quot;3&quot; unique_id=&quot;24776&quot;&gt;&lt;property id=&quot;20148&quot; value=&quot;5&quot;/&gt;&lt;property id=&quot;20300&quot; value=&quot;Slide 10&quot;/&gt;&lt;property id=&quot;20307&quot; value=&quot;342&quot;/&gt;&lt;/object&gt;&lt;object type=&quot;3&quot; unique_id=&quot;25067&quot;&gt;&lt;property id=&quot;20148&quot; value=&quot;5&quot;/&gt;&lt;property id=&quot;20300&quot; value=&quot;Slide 11&quot;/&gt;&lt;property id=&quot;20307&quot; value=&quot;343&quot;/&gt;&lt;/object&gt;&lt;object type=&quot;3&quot; unique_id=&quot;25068&quot;&gt;&lt;property id=&quot;20148&quot; value=&quot;5&quot;/&gt;&lt;property id=&quot;20300&quot; value=&quot;Slide 13&quot;/&gt;&lt;property id=&quot;20307&quot; value=&quot;347&quot;/&gt;&lt;/object&gt;&lt;object type=&quot;3&quot; unique_id=&quot;25248&quot;&gt;&lt;property id=&quot;20148&quot; value=&quot;5&quot;/&gt;&lt;property id=&quot;20300&quot; value=&quot;Slide 6&quot;/&gt;&lt;property id=&quot;20307&quot; value=&quot;35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9234</TotalTime>
  <Words>119</Words>
  <Application>Microsoft Macintosh PowerPoint</Application>
  <PresentationFormat>On-screen Show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Pennsylvannia State University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Randy Woolridge</dc:creator>
  <cp:lastModifiedBy>Enrique Bacalao</cp:lastModifiedBy>
  <cp:revision>267</cp:revision>
  <cp:lastPrinted>2014-04-07T21:12:27Z</cp:lastPrinted>
  <dcterms:created xsi:type="dcterms:W3CDTF">2003-11-05T20:14:16Z</dcterms:created>
  <dcterms:modified xsi:type="dcterms:W3CDTF">2019-04-06T14:47:05Z</dcterms:modified>
</cp:coreProperties>
</file>