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0"/>
  </p:notesMasterIdLst>
  <p:sldIdLst>
    <p:sldId id="260" r:id="rId2"/>
    <p:sldId id="376" r:id="rId3"/>
    <p:sldId id="377" r:id="rId4"/>
    <p:sldId id="389" r:id="rId5"/>
    <p:sldId id="390" r:id="rId6"/>
    <p:sldId id="383" r:id="rId7"/>
    <p:sldId id="384" r:id="rId8"/>
    <p:sldId id="385" r:id="rId9"/>
    <p:sldId id="382" r:id="rId10"/>
    <p:sldId id="387" r:id="rId11"/>
    <p:sldId id="386" r:id="rId12"/>
    <p:sldId id="388" r:id="rId13"/>
    <p:sldId id="379" r:id="rId14"/>
    <p:sldId id="391" r:id="rId15"/>
    <p:sldId id="392" r:id="rId16"/>
    <p:sldId id="380" r:id="rId17"/>
    <p:sldId id="393" r:id="rId18"/>
    <p:sldId id="381" r:id="rId19"/>
  </p:sldIdLst>
  <p:sldSz cx="9144000" cy="6858000" type="screen4x3"/>
  <p:notesSz cx="7315200" cy="9601200"/>
  <p:custDataLst>
    <p:tags r:id="rId21"/>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FF"/>
    <a:srgbClr val="00FF00"/>
    <a:srgbClr val="0000FF"/>
    <a:srgbClr val="3333FF"/>
    <a:srgbClr val="66FFFF"/>
    <a:srgbClr val="FF0000"/>
    <a:srgbClr val="0000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4" autoAdjust="0"/>
    <p:restoredTop sz="94660"/>
  </p:normalViewPr>
  <p:slideViewPr>
    <p:cSldViewPr>
      <p:cViewPr varScale="1">
        <p:scale>
          <a:sx n="93" d="100"/>
          <a:sy n="93" d="100"/>
        </p:scale>
        <p:origin x="800"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tags" Target="tags/tag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1" hangingPunct="1">
              <a:defRPr sz="1300">
                <a:latin typeface="Times New Roman" pitchFamily="18" charset="0"/>
              </a:defRPr>
            </a:lvl1pPr>
          </a:lstStyle>
          <a:p>
            <a:endParaRPr lang="en-US"/>
          </a:p>
        </p:txBody>
      </p:sp>
      <p:sp>
        <p:nvSpPr>
          <p:cNvPr id="6147" name="Rectangle 3"/>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a:latin typeface="Times New Roman" pitchFamily="18" charset="0"/>
              </a:defRPr>
            </a:lvl1pPr>
          </a:lstStyle>
          <a:p>
            <a:endParaRPr lang="en-US"/>
          </a:p>
        </p:txBody>
      </p:sp>
      <p:sp>
        <p:nvSpPr>
          <p:cNvPr id="614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1" hangingPunct="1">
              <a:defRPr sz="1300">
                <a:latin typeface="Times New Roman" pitchFamily="18" charset="0"/>
              </a:defRPr>
            </a:lvl1pPr>
          </a:lstStyle>
          <a:p>
            <a:endParaRPr lang="en-US"/>
          </a:p>
        </p:txBody>
      </p:sp>
      <p:sp>
        <p:nvSpPr>
          <p:cNvPr id="6151"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a:latin typeface="Times New Roman" pitchFamily="18" charset="0"/>
              </a:defRPr>
            </a:lvl1pPr>
          </a:lstStyle>
          <a:p>
            <a:fld id="{9DF83CA1-2F34-44F7-AD08-97CC099E2832}" type="slidenum">
              <a:rPr lang="en-US"/>
              <a:pPr/>
              <a:t>‹#›</a:t>
            </a:fld>
            <a:endParaRPr lang="en-US"/>
          </a:p>
        </p:txBody>
      </p:sp>
    </p:spTree>
    <p:extLst>
      <p:ext uri="{BB962C8B-B14F-4D97-AF65-F5344CB8AC3E}">
        <p14:creationId xmlns:p14="http://schemas.microsoft.com/office/powerpoint/2010/main" val="27665345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1E664C3-CFB0-49BB-AFC0-3233EE91B9E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ACF53C-407C-4920-98D9-3F8B8DE57A7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F662194-0D8D-49AF-8295-E77E2BAFC812}"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D3D2B0C1-9B70-48A9-AC80-95AA6ABB6BC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452E195-52F8-4264-BA3B-A69629021A9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C9C37C4-0FDD-486F-A4F3-AB533E16A08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02FA6B0-4DBF-4D03-9ED6-71D681B20F5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D5EC88A-4D06-4098-A195-5231332C9B0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F7B2F24-573B-4CD6-918B-F01D66CDAA2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04FF00B-A364-4852-91D5-66D80ABADF2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744F040-0358-4356-BB08-9578DE6F58F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CE29392-04C1-42C0-929E-A8AA4A91A8F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0000FF"/>
            </a:gs>
            <a:gs pos="100000">
              <a:srgbClr val="0000FF">
                <a:gamma/>
                <a:shade val="45490"/>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933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933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endParaRPr lang="en-US"/>
          </a:p>
        </p:txBody>
      </p:sp>
      <p:sp>
        <p:nvSpPr>
          <p:cNvPr id="9933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endParaRPr lang="en-US"/>
          </a:p>
        </p:txBody>
      </p:sp>
      <p:sp>
        <p:nvSpPr>
          <p:cNvPr id="9933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fld id="{CC2075EF-89EF-4087-BAFB-77FD418704A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mailto:jrw@psu.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ChangeArrowheads="1"/>
          </p:cNvSpPr>
          <p:nvPr/>
        </p:nvSpPr>
        <p:spPr bwMode="auto">
          <a:xfrm>
            <a:off x="-26504" y="381000"/>
            <a:ext cx="9144000" cy="2123658"/>
          </a:xfrm>
          <a:prstGeom prst="rect">
            <a:avLst/>
          </a:prstGeom>
          <a:noFill/>
          <a:ln w="9525">
            <a:noFill/>
            <a:miter lim="800000"/>
            <a:headEnd/>
            <a:tailEnd/>
          </a:ln>
          <a:effectLst/>
        </p:spPr>
        <p:txBody>
          <a:bodyPr>
            <a:spAutoFit/>
          </a:bodyPr>
          <a:lstStyle/>
          <a:p>
            <a:pPr algn="ctr" eaLnBrk="1" hangingPunct="1"/>
            <a:r>
              <a:rPr lang="en-US" sz="4400" b="1" dirty="0">
                <a:solidFill>
                  <a:schemeClr val="bg1"/>
                </a:solidFill>
                <a:latin typeface="Times New Roman" pitchFamily="18" charset="0"/>
              </a:rPr>
              <a:t>FERC’s Methodology for Determining the Required </a:t>
            </a:r>
          </a:p>
          <a:p>
            <a:pPr algn="ctr" eaLnBrk="1" hangingPunct="1"/>
            <a:r>
              <a:rPr lang="en-US" sz="4400" b="1" dirty="0">
                <a:solidFill>
                  <a:schemeClr val="bg1"/>
                </a:solidFill>
                <a:latin typeface="Times New Roman" pitchFamily="18" charset="0"/>
              </a:rPr>
              <a:t>Rate of Return</a:t>
            </a:r>
          </a:p>
        </p:txBody>
      </p:sp>
      <p:sp>
        <p:nvSpPr>
          <p:cNvPr id="8197" name="Text Box 5"/>
          <p:cNvSpPr txBox="1">
            <a:spLocks noChangeArrowheads="1"/>
          </p:cNvSpPr>
          <p:nvPr/>
        </p:nvSpPr>
        <p:spPr bwMode="auto">
          <a:xfrm>
            <a:off x="838200" y="4953000"/>
            <a:ext cx="7781925" cy="1846659"/>
          </a:xfrm>
          <a:prstGeom prst="rect">
            <a:avLst/>
          </a:prstGeom>
          <a:noFill/>
          <a:ln w="9525">
            <a:noFill/>
            <a:miter lim="800000"/>
            <a:headEnd/>
            <a:tailEnd/>
          </a:ln>
          <a:effectLst/>
        </p:spPr>
        <p:txBody>
          <a:bodyPr>
            <a:spAutoFit/>
          </a:bodyPr>
          <a:lstStyle/>
          <a:p>
            <a:pPr algn="ctr" eaLnBrk="1" hangingPunct="1"/>
            <a:r>
              <a:rPr lang="en-US" sz="2400" b="1" dirty="0">
                <a:solidFill>
                  <a:schemeClr val="bg1"/>
                </a:solidFill>
                <a:latin typeface="Times New Roman" pitchFamily="18" charset="0"/>
              </a:rPr>
              <a:t>J. Randall Woolridge</a:t>
            </a:r>
          </a:p>
          <a:p>
            <a:pPr algn="ctr" eaLnBrk="1" hangingPunct="1"/>
            <a:r>
              <a:rPr lang="en-US" dirty="0">
                <a:solidFill>
                  <a:schemeClr val="bg1"/>
                </a:solidFill>
                <a:latin typeface="Times New Roman" pitchFamily="18" charset="0"/>
              </a:rPr>
              <a:t>The Goldman, Sachs and Frank P. </a:t>
            </a:r>
            <a:r>
              <a:rPr lang="en-US" dirty="0" err="1">
                <a:solidFill>
                  <a:schemeClr val="bg1"/>
                </a:solidFill>
                <a:latin typeface="Times New Roman" pitchFamily="18" charset="0"/>
              </a:rPr>
              <a:t>Smeal</a:t>
            </a:r>
            <a:r>
              <a:rPr lang="en-US" dirty="0">
                <a:solidFill>
                  <a:schemeClr val="bg1"/>
                </a:solidFill>
                <a:latin typeface="Times New Roman" pitchFamily="18" charset="0"/>
              </a:rPr>
              <a:t> Professor of Finance</a:t>
            </a:r>
            <a:br>
              <a:rPr lang="en-US" dirty="0">
                <a:solidFill>
                  <a:schemeClr val="bg1"/>
                </a:solidFill>
                <a:latin typeface="Times New Roman" pitchFamily="18" charset="0"/>
              </a:rPr>
            </a:br>
            <a:r>
              <a:rPr lang="en-US" dirty="0">
                <a:solidFill>
                  <a:schemeClr val="bg1"/>
                </a:solidFill>
                <a:latin typeface="Times New Roman" pitchFamily="18" charset="0"/>
              </a:rPr>
              <a:t>The Pennsylvania State University</a:t>
            </a:r>
            <a:br>
              <a:rPr lang="en-US" dirty="0">
                <a:solidFill>
                  <a:schemeClr val="bg1"/>
                </a:solidFill>
                <a:latin typeface="Times New Roman" pitchFamily="18" charset="0"/>
              </a:rPr>
            </a:br>
            <a:r>
              <a:rPr lang="en-US" dirty="0">
                <a:solidFill>
                  <a:schemeClr val="bg1"/>
                </a:solidFill>
                <a:latin typeface="Times New Roman" pitchFamily="18" charset="0"/>
              </a:rPr>
              <a:t>University Park, PA 16802</a:t>
            </a:r>
            <a:br>
              <a:rPr lang="en-US" dirty="0">
                <a:solidFill>
                  <a:schemeClr val="bg1"/>
                </a:solidFill>
                <a:latin typeface="Times New Roman" pitchFamily="18" charset="0"/>
              </a:rPr>
            </a:br>
            <a:r>
              <a:rPr lang="en-US" dirty="0">
                <a:solidFill>
                  <a:schemeClr val="bg1"/>
                </a:solidFill>
                <a:latin typeface="Times New Roman" pitchFamily="18" charset="0"/>
              </a:rPr>
              <a:t>814-865-1160</a:t>
            </a:r>
          </a:p>
          <a:p>
            <a:pPr algn="ctr" eaLnBrk="1" hangingPunct="1"/>
            <a:r>
              <a:rPr lang="en-US" dirty="0">
                <a:solidFill>
                  <a:schemeClr val="bg1"/>
                </a:solidFill>
                <a:latin typeface="Times New Roman" pitchFamily="18" charset="0"/>
                <a:hlinkClick r:id="rId2"/>
              </a:rPr>
              <a:t>jrw@psu.edu</a:t>
            </a:r>
            <a:r>
              <a:rPr lang="en-US" dirty="0">
                <a:solidFill>
                  <a:schemeClr val="bg1"/>
                </a:solidFill>
                <a:latin typeface="Times New Roman" pitchFamily="18" charset="0"/>
              </a:rPr>
              <a:t>.</a:t>
            </a:r>
          </a:p>
        </p:txBody>
      </p:sp>
      <p:sp>
        <p:nvSpPr>
          <p:cNvPr id="2" name="Rectangle 1">
            <a:extLst>
              <a:ext uri="{FF2B5EF4-FFF2-40B4-BE49-F238E27FC236}">
                <a16:creationId xmlns:a16="http://schemas.microsoft.com/office/drawing/2014/main" xmlns="" id="{6BCA7259-B136-45FE-9908-21984D2B4490}"/>
              </a:ext>
            </a:extLst>
          </p:cNvPr>
          <p:cNvSpPr/>
          <p:nvPr/>
        </p:nvSpPr>
        <p:spPr>
          <a:xfrm>
            <a:off x="1562100" y="3124200"/>
            <a:ext cx="6019800" cy="1569660"/>
          </a:xfrm>
          <a:prstGeom prst="rect">
            <a:avLst/>
          </a:prstGeom>
        </p:spPr>
        <p:txBody>
          <a:bodyPr wrap="square">
            <a:spAutoFit/>
          </a:bodyPr>
          <a:lstStyle/>
          <a:p>
            <a:pPr algn="ctr"/>
            <a:r>
              <a:rPr lang="en-US" sz="2400" b="1" dirty="0">
                <a:solidFill>
                  <a:srgbClr val="FFFFFF"/>
                </a:solidFill>
                <a:latin typeface="+mn-lt"/>
              </a:rPr>
              <a:t>Society of Utility and Regulatory</a:t>
            </a:r>
          </a:p>
          <a:p>
            <a:pPr algn="ctr"/>
            <a:r>
              <a:rPr lang="en-US" sz="2400" b="1" dirty="0">
                <a:solidFill>
                  <a:srgbClr val="FFFFFF"/>
                </a:solidFill>
                <a:latin typeface="+mn-lt"/>
              </a:rPr>
              <a:t>Financial Analysts Forum</a:t>
            </a:r>
          </a:p>
          <a:p>
            <a:pPr algn="ctr"/>
            <a:r>
              <a:rPr lang="en-US" sz="2400" dirty="0">
                <a:solidFill>
                  <a:srgbClr val="FFFFFF"/>
                </a:solidFill>
                <a:latin typeface="+mn-lt"/>
              </a:rPr>
              <a:t>April 5, 2019</a:t>
            </a:r>
          </a:p>
          <a:p>
            <a:pPr algn="ctr"/>
            <a:r>
              <a:rPr lang="en-US" sz="2400" dirty="0">
                <a:solidFill>
                  <a:srgbClr val="FFFFFF"/>
                </a:solidFill>
                <a:latin typeface="+mn-lt"/>
              </a:rPr>
              <a:t>New Orleans, LA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0" y="990600"/>
            <a:ext cx="9067800" cy="5447645"/>
          </a:xfrm>
          <a:prstGeom prst="rect">
            <a:avLst/>
          </a:prstGeom>
          <a:noFill/>
          <a:ln w="9525">
            <a:solidFill>
              <a:srgbClr val="FFFF00"/>
            </a:solidFill>
            <a:miter lim="800000"/>
            <a:headEnd/>
            <a:tailEnd/>
          </a:ln>
          <a:effectLst/>
        </p:spPr>
        <p:txBody>
          <a:bodyPr wrap="square">
            <a:spAutoFit/>
          </a:bodyPr>
          <a:lstStyle/>
          <a:p>
            <a:pPr marL="342900" indent="-342900">
              <a:buFont typeface="Wingdings" panose="05000000000000000000" pitchFamily="2" charset="2"/>
              <a:buChar char="Ø"/>
            </a:pPr>
            <a:r>
              <a:rPr lang="en-US" sz="2400" b="1" dirty="0">
                <a:solidFill>
                  <a:srgbClr val="FFFFFF"/>
                </a:solidFill>
                <a:latin typeface="+mn-lt"/>
              </a:rPr>
              <a:t> </a:t>
            </a:r>
            <a:r>
              <a:rPr lang="en-US" sz="3200" b="1" u="sng" dirty="0">
                <a:solidFill>
                  <a:srgbClr val="FFFFFF"/>
                </a:solidFill>
                <a:latin typeface="+mn-lt"/>
              </a:rPr>
              <a:t>Expected Earnings - Issues</a:t>
            </a:r>
          </a:p>
          <a:p>
            <a:r>
              <a:rPr lang="en-US" sz="3200" b="1" dirty="0">
                <a:solidFill>
                  <a:srgbClr val="FFFFFF"/>
                </a:solidFill>
                <a:latin typeface="+mn-lt"/>
              </a:rPr>
              <a:t>	</a:t>
            </a:r>
            <a:r>
              <a:rPr lang="en-US" sz="2800" b="1" dirty="0">
                <a:solidFill>
                  <a:srgbClr val="FFFFFF"/>
                </a:solidFill>
                <a:latin typeface="+mn-lt"/>
              </a:rPr>
              <a:t>Does it Measure the Market Cost of Equity Capital?</a:t>
            </a:r>
          </a:p>
          <a:p>
            <a:endParaRPr lang="en-US" sz="2800" b="1" dirty="0">
              <a:solidFill>
                <a:srgbClr val="FFFFFF"/>
              </a:solidFill>
              <a:latin typeface="+mn-lt"/>
            </a:endParaRPr>
          </a:p>
          <a:p>
            <a:r>
              <a:rPr lang="en-US" sz="3200" b="1" dirty="0">
                <a:solidFill>
                  <a:srgbClr val="FFFFFF"/>
                </a:solidFill>
                <a:latin typeface="+mn-lt"/>
              </a:rPr>
              <a:t>	“More simply, the Comparable Earnings  	standard ignores capital markets. If interest 	rates go up 2% for example, investor 	requirements and the cost of equity</a:t>
            </a:r>
          </a:p>
          <a:p>
            <a:r>
              <a:rPr lang="en-US" sz="3200" b="1" dirty="0">
                <a:solidFill>
                  <a:srgbClr val="FFFFFF"/>
                </a:solidFill>
                <a:latin typeface="+mn-lt"/>
              </a:rPr>
              <a:t>	should increase </a:t>
            </a:r>
            <a:r>
              <a:rPr lang="en-US" sz="3200" b="1" dirty="0" err="1">
                <a:solidFill>
                  <a:srgbClr val="FFFFFF"/>
                </a:solidFill>
                <a:latin typeface="+mn-lt"/>
              </a:rPr>
              <a:t>commensurably,but</a:t>
            </a:r>
            <a:r>
              <a:rPr lang="en-US" sz="3200" b="1" dirty="0">
                <a:solidFill>
                  <a:srgbClr val="FFFFFF"/>
                </a:solidFill>
                <a:latin typeface="+mn-lt"/>
              </a:rPr>
              <a:t> if 	regulation is based on accounting returns, no 	immediate change in equity cost results.”</a:t>
            </a:r>
          </a:p>
          <a:p>
            <a:r>
              <a:rPr lang="en-US" sz="3200" b="1" dirty="0">
                <a:solidFill>
                  <a:srgbClr val="FFFFFF"/>
                </a:solidFill>
                <a:latin typeface="+mn-lt"/>
              </a:rPr>
              <a:t>	Roger Morin</a:t>
            </a:r>
            <a:endParaRPr lang="en-US" sz="2400" b="1" dirty="0">
              <a:solidFill>
                <a:schemeClr val="bg1"/>
              </a:solidFill>
              <a:latin typeface="+mj-lt"/>
            </a:endParaRPr>
          </a:p>
        </p:txBody>
      </p:sp>
      <p:sp>
        <p:nvSpPr>
          <p:cNvPr id="66563" name="Freeform 3"/>
          <p:cNvSpPr>
            <a:spLocks/>
          </p:cNvSpPr>
          <p:nvPr/>
        </p:nvSpPr>
        <p:spPr bwMode="auto">
          <a:xfrm>
            <a:off x="0" y="950913"/>
            <a:ext cx="9144000" cy="77787"/>
          </a:xfrm>
          <a:custGeom>
            <a:avLst/>
            <a:gdLst/>
            <a:ahLst/>
            <a:cxnLst>
              <a:cxn ang="0">
                <a:pos x="0" y="0"/>
              </a:cxn>
              <a:cxn ang="0">
                <a:pos x="5505" y="0"/>
              </a:cxn>
            </a:cxnLst>
            <a:rect l="0" t="0" r="r" b="b"/>
            <a:pathLst>
              <a:path w="5506" h="1">
                <a:moveTo>
                  <a:pt x="0" y="0"/>
                </a:moveTo>
                <a:lnTo>
                  <a:pt x="5505" y="0"/>
                </a:lnTo>
              </a:path>
            </a:pathLst>
          </a:custGeom>
          <a:noFill/>
          <a:ln w="12700" cap="rnd" cmpd="sng">
            <a:solidFill>
              <a:srgbClr val="FF3300"/>
            </a:solidFill>
            <a:prstDash val="solid"/>
            <a:round/>
            <a:headEnd type="none" w="med" len="med"/>
            <a:tailEnd type="none" w="med" len="med"/>
          </a:ln>
          <a:effectLst/>
        </p:spPr>
        <p:txBody>
          <a:bodyPr/>
          <a:lstStyle/>
          <a:p>
            <a:endParaRPr lang="en-US"/>
          </a:p>
        </p:txBody>
      </p:sp>
      <p:pic>
        <p:nvPicPr>
          <p:cNvPr id="66564" name="Picture 4" descr="index_updown"/>
          <p:cNvPicPr>
            <a:picLocks noChangeAspect="1" noChangeArrowheads="1"/>
          </p:cNvPicPr>
          <p:nvPr/>
        </p:nvPicPr>
        <p:blipFill>
          <a:blip r:embed="rId2"/>
          <a:srcRect/>
          <a:stretch>
            <a:fillRect/>
          </a:stretch>
        </p:blipFill>
        <p:spPr bwMode="auto">
          <a:xfrm>
            <a:off x="7543800" y="0"/>
            <a:ext cx="1600200" cy="946150"/>
          </a:xfrm>
          <a:prstGeom prst="rect">
            <a:avLst/>
          </a:prstGeom>
          <a:noFill/>
        </p:spPr>
      </p:pic>
      <p:sp>
        <p:nvSpPr>
          <p:cNvPr id="6" name="Text Box 5">
            <a:extLst>
              <a:ext uri="{FF2B5EF4-FFF2-40B4-BE49-F238E27FC236}">
                <a16:creationId xmlns:a16="http://schemas.microsoft.com/office/drawing/2014/main" xmlns="" id="{273D8D94-6888-4AF0-A1EE-C34846DA13EA}"/>
              </a:ext>
            </a:extLst>
          </p:cNvPr>
          <p:cNvSpPr txBox="1">
            <a:spLocks noChangeArrowheads="1"/>
          </p:cNvSpPr>
          <p:nvPr/>
        </p:nvSpPr>
        <p:spPr bwMode="auto">
          <a:xfrm>
            <a:off x="0" y="152400"/>
            <a:ext cx="7643952" cy="1200329"/>
          </a:xfrm>
          <a:prstGeom prst="rect">
            <a:avLst/>
          </a:prstGeom>
          <a:noFill/>
          <a:ln w="9525">
            <a:noFill/>
            <a:miter lim="800000"/>
            <a:headEnd/>
            <a:tailEnd/>
          </a:ln>
          <a:effectLst/>
        </p:spPr>
        <p:txBody>
          <a:bodyPr wrap="none">
            <a:spAutoFit/>
          </a:bodyPr>
          <a:lstStyle/>
          <a:p>
            <a:pPr eaLnBrk="1" hangingPunct="1"/>
            <a:r>
              <a:rPr lang="en-US" sz="3600" b="1" dirty="0">
                <a:solidFill>
                  <a:schemeClr val="bg1"/>
                </a:solidFill>
                <a:latin typeface="Times New Roman" pitchFamily="18" charset="0"/>
              </a:rPr>
              <a:t>FERC’s Rate of Return Methodology </a:t>
            </a:r>
          </a:p>
          <a:p>
            <a:pPr eaLnBrk="1" hangingPunct="1"/>
            <a:endParaRPr lang="en-US" sz="3600" b="1" dirty="0">
              <a:solidFill>
                <a:schemeClr val="bg1"/>
              </a:solidFill>
              <a:latin typeface="Times New Roman" pitchFamily="18" charset="0"/>
            </a:endParaRPr>
          </a:p>
        </p:txBody>
      </p:sp>
    </p:spTree>
    <p:extLst>
      <p:ext uri="{BB962C8B-B14F-4D97-AF65-F5344CB8AC3E}">
        <p14:creationId xmlns:p14="http://schemas.microsoft.com/office/powerpoint/2010/main" val="3593396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0" y="990600"/>
            <a:ext cx="9067800" cy="2369880"/>
          </a:xfrm>
          <a:prstGeom prst="rect">
            <a:avLst/>
          </a:prstGeom>
          <a:noFill/>
          <a:ln w="9525">
            <a:solidFill>
              <a:srgbClr val="FFFF00"/>
            </a:solidFill>
            <a:miter lim="800000"/>
            <a:headEnd/>
            <a:tailEnd/>
          </a:ln>
          <a:effectLst/>
        </p:spPr>
        <p:txBody>
          <a:bodyPr wrap="square">
            <a:spAutoFit/>
          </a:bodyPr>
          <a:lstStyle/>
          <a:p>
            <a:pPr marL="342900" indent="-342900">
              <a:buFont typeface="Wingdings" panose="05000000000000000000" pitchFamily="2" charset="2"/>
              <a:buChar char="Ø"/>
            </a:pPr>
            <a:r>
              <a:rPr lang="en-US" sz="2400" b="1" dirty="0">
                <a:solidFill>
                  <a:srgbClr val="FFFFFF"/>
                </a:solidFill>
                <a:latin typeface="+mn-lt"/>
              </a:rPr>
              <a:t> </a:t>
            </a:r>
            <a:r>
              <a:rPr lang="en-US" sz="3200" b="1" u="sng" dirty="0">
                <a:solidFill>
                  <a:srgbClr val="FFFFFF"/>
                </a:solidFill>
                <a:latin typeface="+mn-lt"/>
              </a:rPr>
              <a:t>Expected Earnings - Issues</a:t>
            </a:r>
            <a:endParaRPr lang="en-US" sz="3200" b="1" dirty="0">
              <a:solidFill>
                <a:srgbClr val="FFFFFF"/>
              </a:solidFill>
              <a:latin typeface="+mn-lt"/>
            </a:endParaRPr>
          </a:p>
          <a:p>
            <a:r>
              <a:rPr lang="en-US" sz="3200" b="1" dirty="0">
                <a:solidFill>
                  <a:srgbClr val="FFFFFF"/>
                </a:solidFill>
                <a:latin typeface="+mn-lt"/>
              </a:rPr>
              <a:t>	</a:t>
            </a:r>
            <a:r>
              <a:rPr lang="en-US" sz="2800" b="1" dirty="0">
                <a:solidFill>
                  <a:srgbClr val="FFFFFF"/>
                </a:solidFill>
                <a:latin typeface="+mn-lt"/>
              </a:rPr>
              <a:t>Circularity – Time Period – Business Cycle</a:t>
            </a:r>
          </a:p>
          <a:p>
            <a:r>
              <a:rPr lang="en-US" sz="2800" b="1" dirty="0">
                <a:solidFill>
                  <a:srgbClr val="FFFFFF"/>
                </a:solidFill>
                <a:latin typeface="+mn-lt"/>
              </a:rPr>
              <a:t>	Includes Adders and Unregulated Business</a:t>
            </a:r>
          </a:p>
          <a:p>
            <a:r>
              <a:rPr lang="en-US" sz="2800" b="1" dirty="0">
                <a:solidFill>
                  <a:srgbClr val="FFFFFF"/>
                </a:solidFill>
                <a:latin typeface="+mn-lt"/>
              </a:rPr>
              <a:t>	Not Related to Risk and Return - ROEs are Directly 	Related to M-B Ratio Not Risk Measures</a:t>
            </a:r>
            <a:endParaRPr lang="en-US" sz="2000" b="1" dirty="0">
              <a:solidFill>
                <a:schemeClr val="bg1"/>
              </a:solidFill>
              <a:latin typeface="+mj-lt"/>
            </a:endParaRPr>
          </a:p>
        </p:txBody>
      </p:sp>
      <p:sp>
        <p:nvSpPr>
          <p:cNvPr id="66563" name="Freeform 3"/>
          <p:cNvSpPr>
            <a:spLocks/>
          </p:cNvSpPr>
          <p:nvPr/>
        </p:nvSpPr>
        <p:spPr bwMode="auto">
          <a:xfrm>
            <a:off x="0" y="950913"/>
            <a:ext cx="9144000" cy="77787"/>
          </a:xfrm>
          <a:custGeom>
            <a:avLst/>
            <a:gdLst/>
            <a:ahLst/>
            <a:cxnLst>
              <a:cxn ang="0">
                <a:pos x="0" y="0"/>
              </a:cxn>
              <a:cxn ang="0">
                <a:pos x="5505" y="0"/>
              </a:cxn>
            </a:cxnLst>
            <a:rect l="0" t="0" r="r" b="b"/>
            <a:pathLst>
              <a:path w="5506" h="1">
                <a:moveTo>
                  <a:pt x="0" y="0"/>
                </a:moveTo>
                <a:lnTo>
                  <a:pt x="5505" y="0"/>
                </a:lnTo>
              </a:path>
            </a:pathLst>
          </a:custGeom>
          <a:noFill/>
          <a:ln w="12700" cap="rnd" cmpd="sng">
            <a:solidFill>
              <a:srgbClr val="FF3300"/>
            </a:solidFill>
            <a:prstDash val="solid"/>
            <a:round/>
            <a:headEnd type="none" w="med" len="med"/>
            <a:tailEnd type="none" w="med" len="med"/>
          </a:ln>
          <a:effectLst/>
        </p:spPr>
        <p:txBody>
          <a:bodyPr/>
          <a:lstStyle/>
          <a:p>
            <a:endParaRPr lang="en-US"/>
          </a:p>
        </p:txBody>
      </p:sp>
      <p:pic>
        <p:nvPicPr>
          <p:cNvPr id="66564" name="Picture 4" descr="index_updown"/>
          <p:cNvPicPr>
            <a:picLocks noChangeAspect="1" noChangeArrowheads="1"/>
          </p:cNvPicPr>
          <p:nvPr/>
        </p:nvPicPr>
        <p:blipFill>
          <a:blip r:embed="rId2"/>
          <a:srcRect/>
          <a:stretch>
            <a:fillRect/>
          </a:stretch>
        </p:blipFill>
        <p:spPr bwMode="auto">
          <a:xfrm>
            <a:off x="7543800" y="0"/>
            <a:ext cx="1600200" cy="946150"/>
          </a:xfrm>
          <a:prstGeom prst="rect">
            <a:avLst/>
          </a:prstGeom>
          <a:noFill/>
        </p:spPr>
      </p:pic>
      <p:sp>
        <p:nvSpPr>
          <p:cNvPr id="6" name="Text Box 5">
            <a:extLst>
              <a:ext uri="{FF2B5EF4-FFF2-40B4-BE49-F238E27FC236}">
                <a16:creationId xmlns:a16="http://schemas.microsoft.com/office/drawing/2014/main" xmlns="" id="{273D8D94-6888-4AF0-A1EE-C34846DA13EA}"/>
              </a:ext>
            </a:extLst>
          </p:cNvPr>
          <p:cNvSpPr txBox="1">
            <a:spLocks noChangeArrowheads="1"/>
          </p:cNvSpPr>
          <p:nvPr/>
        </p:nvSpPr>
        <p:spPr bwMode="auto">
          <a:xfrm>
            <a:off x="0" y="152400"/>
            <a:ext cx="7643952" cy="1200329"/>
          </a:xfrm>
          <a:prstGeom prst="rect">
            <a:avLst/>
          </a:prstGeom>
          <a:noFill/>
          <a:ln w="9525">
            <a:noFill/>
            <a:miter lim="800000"/>
            <a:headEnd/>
            <a:tailEnd/>
          </a:ln>
          <a:effectLst/>
        </p:spPr>
        <p:txBody>
          <a:bodyPr wrap="none">
            <a:spAutoFit/>
          </a:bodyPr>
          <a:lstStyle/>
          <a:p>
            <a:pPr eaLnBrk="1" hangingPunct="1"/>
            <a:r>
              <a:rPr lang="en-US" sz="3600" b="1" dirty="0">
                <a:solidFill>
                  <a:schemeClr val="bg1"/>
                </a:solidFill>
                <a:latin typeface="Times New Roman" pitchFamily="18" charset="0"/>
              </a:rPr>
              <a:t>FERC’s Rate of Return Methodology </a:t>
            </a:r>
          </a:p>
          <a:p>
            <a:pPr eaLnBrk="1" hangingPunct="1"/>
            <a:endParaRPr lang="en-US" sz="3600" b="1" dirty="0">
              <a:solidFill>
                <a:schemeClr val="bg1"/>
              </a:solidFill>
              <a:latin typeface="Times New Roman" pitchFamily="18" charset="0"/>
            </a:endParaRPr>
          </a:p>
        </p:txBody>
      </p:sp>
      <p:pic>
        <p:nvPicPr>
          <p:cNvPr id="2" name="Picture 1">
            <a:extLst>
              <a:ext uri="{FF2B5EF4-FFF2-40B4-BE49-F238E27FC236}">
                <a16:creationId xmlns:a16="http://schemas.microsoft.com/office/drawing/2014/main" xmlns="" id="{57C9B788-C01D-4A80-B902-81E5A77DF816}"/>
              </a:ext>
            </a:extLst>
          </p:cNvPr>
          <p:cNvPicPr>
            <a:picLocks noChangeAspect="1"/>
          </p:cNvPicPr>
          <p:nvPr/>
        </p:nvPicPr>
        <p:blipFill>
          <a:blip r:embed="rId3"/>
          <a:stretch>
            <a:fillRect/>
          </a:stretch>
        </p:blipFill>
        <p:spPr>
          <a:xfrm>
            <a:off x="1551454" y="3360480"/>
            <a:ext cx="5306546" cy="3367406"/>
          </a:xfrm>
          <a:prstGeom prst="rect">
            <a:avLst/>
          </a:prstGeom>
        </p:spPr>
      </p:pic>
    </p:spTree>
    <p:extLst>
      <p:ext uri="{BB962C8B-B14F-4D97-AF65-F5344CB8AC3E}">
        <p14:creationId xmlns:p14="http://schemas.microsoft.com/office/powerpoint/2010/main" val="944428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0" y="990600"/>
            <a:ext cx="9067800" cy="1508105"/>
          </a:xfrm>
          <a:prstGeom prst="rect">
            <a:avLst/>
          </a:prstGeom>
          <a:noFill/>
          <a:ln w="9525">
            <a:solidFill>
              <a:srgbClr val="FFFF00"/>
            </a:solidFill>
            <a:miter lim="800000"/>
            <a:headEnd/>
            <a:tailEnd/>
          </a:ln>
          <a:effectLst/>
        </p:spPr>
        <p:txBody>
          <a:bodyPr wrap="square">
            <a:spAutoFit/>
          </a:bodyPr>
          <a:lstStyle/>
          <a:p>
            <a:pPr marL="342900" indent="-342900">
              <a:buFont typeface="Wingdings" panose="05000000000000000000" pitchFamily="2" charset="2"/>
              <a:buChar char="Ø"/>
            </a:pPr>
            <a:r>
              <a:rPr lang="en-US" sz="2400" b="1" dirty="0">
                <a:solidFill>
                  <a:srgbClr val="FFFFFF"/>
                </a:solidFill>
                <a:latin typeface="+mn-lt"/>
              </a:rPr>
              <a:t> </a:t>
            </a:r>
            <a:r>
              <a:rPr lang="en-US" sz="3200" b="1" u="sng" dirty="0">
                <a:solidFill>
                  <a:srgbClr val="FFFFFF"/>
                </a:solidFill>
                <a:latin typeface="+mn-lt"/>
              </a:rPr>
              <a:t>Expected Earnings - Issues</a:t>
            </a:r>
            <a:endParaRPr lang="en-US" sz="3200" b="1" dirty="0">
              <a:solidFill>
                <a:srgbClr val="FFFFFF"/>
              </a:solidFill>
              <a:latin typeface="+mn-lt"/>
            </a:endParaRPr>
          </a:p>
          <a:p>
            <a:r>
              <a:rPr lang="en-US" sz="3200" b="1" dirty="0">
                <a:solidFill>
                  <a:srgbClr val="FFFFFF"/>
                </a:solidFill>
                <a:latin typeface="+mn-lt"/>
              </a:rPr>
              <a:t>	</a:t>
            </a:r>
            <a:r>
              <a:rPr lang="en-US" sz="2800" b="1" dirty="0">
                <a:solidFill>
                  <a:srgbClr val="FFFFFF"/>
                </a:solidFill>
                <a:latin typeface="+mn-lt"/>
              </a:rPr>
              <a:t>The Negative Correlation Between ROEs and 		Common Equity Ratios (High ROE-Low CE Ratio) </a:t>
            </a:r>
            <a:endParaRPr lang="en-US" sz="2400" b="1" dirty="0">
              <a:solidFill>
                <a:schemeClr val="bg1"/>
              </a:solidFill>
              <a:latin typeface="+mj-lt"/>
            </a:endParaRPr>
          </a:p>
        </p:txBody>
      </p:sp>
      <p:sp>
        <p:nvSpPr>
          <p:cNvPr id="66563" name="Freeform 3"/>
          <p:cNvSpPr>
            <a:spLocks/>
          </p:cNvSpPr>
          <p:nvPr/>
        </p:nvSpPr>
        <p:spPr bwMode="auto">
          <a:xfrm>
            <a:off x="0" y="950913"/>
            <a:ext cx="9144000" cy="77787"/>
          </a:xfrm>
          <a:custGeom>
            <a:avLst/>
            <a:gdLst/>
            <a:ahLst/>
            <a:cxnLst>
              <a:cxn ang="0">
                <a:pos x="0" y="0"/>
              </a:cxn>
              <a:cxn ang="0">
                <a:pos x="5505" y="0"/>
              </a:cxn>
            </a:cxnLst>
            <a:rect l="0" t="0" r="r" b="b"/>
            <a:pathLst>
              <a:path w="5506" h="1">
                <a:moveTo>
                  <a:pt x="0" y="0"/>
                </a:moveTo>
                <a:lnTo>
                  <a:pt x="5505" y="0"/>
                </a:lnTo>
              </a:path>
            </a:pathLst>
          </a:custGeom>
          <a:noFill/>
          <a:ln w="12700" cap="rnd" cmpd="sng">
            <a:solidFill>
              <a:srgbClr val="FF3300"/>
            </a:solidFill>
            <a:prstDash val="solid"/>
            <a:round/>
            <a:headEnd type="none" w="med" len="med"/>
            <a:tailEnd type="none" w="med" len="med"/>
          </a:ln>
          <a:effectLst/>
        </p:spPr>
        <p:txBody>
          <a:bodyPr/>
          <a:lstStyle/>
          <a:p>
            <a:endParaRPr lang="en-US"/>
          </a:p>
        </p:txBody>
      </p:sp>
      <p:pic>
        <p:nvPicPr>
          <p:cNvPr id="66564" name="Picture 4" descr="index_updown"/>
          <p:cNvPicPr>
            <a:picLocks noChangeAspect="1" noChangeArrowheads="1"/>
          </p:cNvPicPr>
          <p:nvPr/>
        </p:nvPicPr>
        <p:blipFill>
          <a:blip r:embed="rId2"/>
          <a:srcRect/>
          <a:stretch>
            <a:fillRect/>
          </a:stretch>
        </p:blipFill>
        <p:spPr bwMode="auto">
          <a:xfrm>
            <a:off x="7543800" y="0"/>
            <a:ext cx="1600200" cy="946150"/>
          </a:xfrm>
          <a:prstGeom prst="rect">
            <a:avLst/>
          </a:prstGeom>
          <a:noFill/>
        </p:spPr>
      </p:pic>
      <p:sp>
        <p:nvSpPr>
          <p:cNvPr id="6" name="Text Box 5">
            <a:extLst>
              <a:ext uri="{FF2B5EF4-FFF2-40B4-BE49-F238E27FC236}">
                <a16:creationId xmlns:a16="http://schemas.microsoft.com/office/drawing/2014/main" xmlns="" id="{273D8D94-6888-4AF0-A1EE-C34846DA13EA}"/>
              </a:ext>
            </a:extLst>
          </p:cNvPr>
          <p:cNvSpPr txBox="1">
            <a:spLocks noChangeArrowheads="1"/>
          </p:cNvSpPr>
          <p:nvPr/>
        </p:nvSpPr>
        <p:spPr bwMode="auto">
          <a:xfrm>
            <a:off x="0" y="152400"/>
            <a:ext cx="7643952" cy="1200329"/>
          </a:xfrm>
          <a:prstGeom prst="rect">
            <a:avLst/>
          </a:prstGeom>
          <a:noFill/>
          <a:ln w="9525">
            <a:noFill/>
            <a:miter lim="800000"/>
            <a:headEnd/>
            <a:tailEnd/>
          </a:ln>
          <a:effectLst/>
        </p:spPr>
        <p:txBody>
          <a:bodyPr wrap="none">
            <a:spAutoFit/>
          </a:bodyPr>
          <a:lstStyle/>
          <a:p>
            <a:pPr eaLnBrk="1" hangingPunct="1"/>
            <a:r>
              <a:rPr lang="en-US" sz="3600" b="1" dirty="0">
                <a:solidFill>
                  <a:schemeClr val="bg1"/>
                </a:solidFill>
                <a:latin typeface="Times New Roman" pitchFamily="18" charset="0"/>
              </a:rPr>
              <a:t>FERC’s Rate of Return Methodology </a:t>
            </a:r>
          </a:p>
          <a:p>
            <a:pPr eaLnBrk="1" hangingPunct="1"/>
            <a:endParaRPr lang="en-US" sz="3600" b="1" dirty="0">
              <a:solidFill>
                <a:schemeClr val="bg1"/>
              </a:solidFill>
              <a:latin typeface="Times New Roman" pitchFamily="18" charset="0"/>
            </a:endParaRPr>
          </a:p>
        </p:txBody>
      </p:sp>
      <p:pic>
        <p:nvPicPr>
          <p:cNvPr id="2" name="Picture 1">
            <a:extLst>
              <a:ext uri="{FF2B5EF4-FFF2-40B4-BE49-F238E27FC236}">
                <a16:creationId xmlns:a16="http://schemas.microsoft.com/office/drawing/2014/main" xmlns="" id="{54459F28-5865-4623-AADD-90D6BED11DD2}"/>
              </a:ext>
            </a:extLst>
          </p:cNvPr>
          <p:cNvPicPr>
            <a:picLocks noChangeAspect="1"/>
          </p:cNvPicPr>
          <p:nvPr/>
        </p:nvPicPr>
        <p:blipFill>
          <a:blip r:embed="rId3"/>
          <a:stretch>
            <a:fillRect/>
          </a:stretch>
        </p:blipFill>
        <p:spPr>
          <a:xfrm>
            <a:off x="971550" y="2538392"/>
            <a:ext cx="7200900" cy="4356043"/>
          </a:xfrm>
          <a:prstGeom prst="rect">
            <a:avLst/>
          </a:prstGeom>
        </p:spPr>
      </p:pic>
      <p:sp>
        <p:nvSpPr>
          <p:cNvPr id="3" name="TextBox 2">
            <a:extLst>
              <a:ext uri="{FF2B5EF4-FFF2-40B4-BE49-F238E27FC236}">
                <a16:creationId xmlns:a16="http://schemas.microsoft.com/office/drawing/2014/main" xmlns="" id="{2AB9DB7E-42FA-49DE-A39D-E8AC5D8205F0}"/>
              </a:ext>
            </a:extLst>
          </p:cNvPr>
          <p:cNvSpPr txBox="1"/>
          <p:nvPr/>
        </p:nvSpPr>
        <p:spPr>
          <a:xfrm>
            <a:off x="2504575" y="3276600"/>
            <a:ext cx="4134850" cy="1938992"/>
          </a:xfrm>
          <a:prstGeom prst="rect">
            <a:avLst/>
          </a:prstGeom>
          <a:solidFill>
            <a:schemeClr val="accent2"/>
          </a:solidFill>
          <a:ln>
            <a:solidFill>
              <a:srgbClr val="FFFF00"/>
            </a:solidFill>
          </a:ln>
        </p:spPr>
        <p:txBody>
          <a:bodyPr wrap="none" rtlCol="0">
            <a:spAutoFit/>
          </a:bodyPr>
          <a:lstStyle/>
          <a:p>
            <a:r>
              <a:rPr lang="en-US" sz="4000" b="1" u="sng" dirty="0">
                <a:solidFill>
                  <a:schemeClr val="bg1"/>
                </a:solidFill>
                <a:latin typeface="+mn-lt"/>
              </a:rPr>
              <a:t>Average CE Ratio</a:t>
            </a:r>
          </a:p>
          <a:p>
            <a:r>
              <a:rPr lang="en-US" sz="4000" b="1" dirty="0">
                <a:solidFill>
                  <a:schemeClr val="bg1"/>
                </a:solidFill>
                <a:latin typeface="+mn-lt"/>
              </a:rPr>
              <a:t>NETOs		55%</a:t>
            </a:r>
          </a:p>
          <a:p>
            <a:r>
              <a:rPr lang="en-US" sz="4000" b="1" dirty="0">
                <a:solidFill>
                  <a:schemeClr val="bg1"/>
                </a:solidFill>
                <a:latin typeface="+mn-lt"/>
              </a:rPr>
              <a:t>Proxies		48%</a:t>
            </a:r>
            <a:endParaRPr lang="en-US" sz="2800" b="1" dirty="0">
              <a:solidFill>
                <a:schemeClr val="bg1"/>
              </a:solidFill>
              <a:latin typeface="+mn-lt"/>
            </a:endParaRPr>
          </a:p>
        </p:txBody>
      </p:sp>
    </p:spTree>
    <p:extLst>
      <p:ext uri="{BB962C8B-B14F-4D97-AF65-F5344CB8AC3E}">
        <p14:creationId xmlns:p14="http://schemas.microsoft.com/office/powerpoint/2010/main" val="298884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0" y="990600"/>
            <a:ext cx="9067800" cy="6678751"/>
          </a:xfrm>
          <a:prstGeom prst="rect">
            <a:avLst/>
          </a:prstGeom>
          <a:noFill/>
          <a:ln w="9525">
            <a:solidFill>
              <a:srgbClr val="FFFF00"/>
            </a:solidFill>
            <a:miter lim="800000"/>
            <a:headEnd/>
            <a:tailEnd/>
          </a:ln>
          <a:effectLst/>
        </p:spPr>
        <p:txBody>
          <a:bodyPr wrap="square">
            <a:spAutoFit/>
          </a:bodyPr>
          <a:lstStyle/>
          <a:p>
            <a:pPr marL="342900" indent="-342900">
              <a:buFont typeface="Wingdings" panose="05000000000000000000" pitchFamily="2" charset="2"/>
              <a:buChar char="Ø"/>
            </a:pPr>
            <a:r>
              <a:rPr lang="en-US" sz="2400" b="1" dirty="0">
                <a:solidFill>
                  <a:srgbClr val="FFFFFF"/>
                </a:solidFill>
                <a:latin typeface="+mn-lt"/>
              </a:rPr>
              <a:t> </a:t>
            </a:r>
            <a:r>
              <a:rPr lang="en-US" sz="3200" b="1" u="sng" dirty="0">
                <a:solidFill>
                  <a:srgbClr val="FFFFFF"/>
                </a:solidFill>
                <a:latin typeface="+mn-lt"/>
              </a:rPr>
              <a:t>Risk Premium</a:t>
            </a:r>
          </a:p>
          <a:p>
            <a:r>
              <a:rPr lang="en-US" sz="3200" b="1" dirty="0">
                <a:solidFill>
                  <a:srgbClr val="FFFFFF"/>
                </a:solidFill>
                <a:latin typeface="+mn-lt"/>
              </a:rPr>
              <a:t>	</a:t>
            </a:r>
            <a:r>
              <a:rPr lang="en-US" sz="2400" b="1" dirty="0">
                <a:solidFill>
                  <a:srgbClr val="FFFFFF"/>
                </a:solidFill>
                <a:latin typeface="+mn-lt"/>
              </a:rPr>
              <a:t>Order uses NETO’s FERC ROE Based Risk Premium 			Approach</a:t>
            </a:r>
          </a:p>
          <a:p>
            <a:r>
              <a:rPr lang="en-US" sz="2400" b="1" dirty="0">
                <a:solidFill>
                  <a:srgbClr val="FFFFFF"/>
                </a:solidFill>
                <a:latin typeface="+mn-lt"/>
              </a:rPr>
              <a:t>	Regression of: </a:t>
            </a:r>
          </a:p>
          <a:p>
            <a:r>
              <a:rPr lang="en-US" sz="2400" b="1" dirty="0">
                <a:solidFill>
                  <a:srgbClr val="FFFFFF"/>
                </a:solidFill>
                <a:latin typeface="+mn-lt"/>
              </a:rPr>
              <a:t>	Risk Premium (Authorized ROE – BBB Yield) on BBB Yield </a:t>
            </a:r>
          </a:p>
          <a:p>
            <a:r>
              <a:rPr lang="en-US" sz="2400" b="1" dirty="0">
                <a:solidFill>
                  <a:srgbClr val="FFFFFF"/>
                </a:solidFill>
                <a:latin typeface="+mn-lt"/>
              </a:rPr>
              <a:t>	Used FERC ROE Determinations (104 from 2006-2016)</a:t>
            </a:r>
          </a:p>
          <a:p>
            <a:r>
              <a:rPr lang="en-US" sz="2400" b="1" dirty="0">
                <a:solidFill>
                  <a:srgbClr val="FFFFFF"/>
                </a:solidFill>
                <a:latin typeface="+mn-lt"/>
              </a:rPr>
              <a:t>	Issues:</a:t>
            </a:r>
          </a:p>
          <a:p>
            <a:r>
              <a:rPr lang="en-US" sz="2400" b="1" dirty="0">
                <a:solidFill>
                  <a:srgbClr val="FFFFFF"/>
                </a:solidFill>
                <a:latin typeface="+mn-lt"/>
              </a:rPr>
              <a:t>		Should FERC Cases be Used in the RP study?</a:t>
            </a:r>
          </a:p>
          <a:p>
            <a:r>
              <a:rPr lang="en-US" sz="2400" b="1" dirty="0">
                <a:solidFill>
                  <a:srgbClr val="FFFFFF"/>
                </a:solidFill>
                <a:latin typeface="+mn-lt"/>
              </a:rPr>
              <a:t>		Data Issues in NETO’s Approach</a:t>
            </a:r>
          </a:p>
          <a:p>
            <a:r>
              <a:rPr lang="en-US" sz="2400" b="1" dirty="0">
                <a:solidFill>
                  <a:srgbClr val="FFFFFF"/>
                </a:solidFill>
                <a:latin typeface="+mn-lt"/>
              </a:rPr>
              <a:t>			Identified 25 Data Issues (Referenced ROEs)</a:t>
            </a:r>
          </a:p>
          <a:p>
            <a:r>
              <a:rPr lang="en-US" sz="2400" b="1" dirty="0">
                <a:solidFill>
                  <a:srgbClr val="FFFFFF"/>
                </a:solidFill>
                <a:latin typeface="+mn-lt"/>
              </a:rPr>
              <a:t>		Projected Bond Yields – Un-FERC Like!</a:t>
            </a:r>
          </a:p>
          <a:p>
            <a:r>
              <a:rPr lang="en-US" sz="2400" b="1" dirty="0">
                <a:solidFill>
                  <a:srgbClr val="FFFFFF"/>
                </a:solidFill>
                <a:latin typeface="+mn-lt"/>
              </a:rPr>
              <a:t>		Circularity Using FERC ROEs</a:t>
            </a:r>
          </a:p>
          <a:p>
            <a:r>
              <a:rPr lang="en-US" sz="2400" b="1" dirty="0">
                <a:solidFill>
                  <a:srgbClr val="FFFFFF"/>
                </a:solidFill>
                <a:latin typeface="+mn-lt"/>
              </a:rPr>
              <a:t>		Is there a Consistent Linear Relationship Between the 		Risk Premium and Interest Rates?</a:t>
            </a:r>
          </a:p>
          <a:p>
            <a:r>
              <a:rPr lang="en-US" sz="2400" b="1" dirty="0">
                <a:solidFill>
                  <a:srgbClr val="FFFFFF"/>
                </a:solidFill>
                <a:latin typeface="+mn-lt"/>
              </a:rPr>
              <a:t>		Utilities’ Risk Declined Over the Period</a:t>
            </a:r>
          </a:p>
          <a:p>
            <a:endParaRPr lang="en-US" sz="2400" b="1" dirty="0">
              <a:solidFill>
                <a:srgbClr val="FFFFFF"/>
              </a:solidFill>
              <a:latin typeface="+mn-lt"/>
            </a:endParaRPr>
          </a:p>
          <a:p>
            <a:r>
              <a:rPr lang="en-US" sz="2800" b="1" dirty="0">
                <a:solidFill>
                  <a:srgbClr val="FFFFFF"/>
                </a:solidFill>
                <a:latin typeface="+mn-lt"/>
              </a:rPr>
              <a:t>		</a:t>
            </a:r>
            <a:endParaRPr lang="en-US" sz="2400" b="1" dirty="0">
              <a:solidFill>
                <a:schemeClr val="bg1"/>
              </a:solidFill>
              <a:latin typeface="+mj-lt"/>
            </a:endParaRPr>
          </a:p>
        </p:txBody>
      </p:sp>
      <p:sp>
        <p:nvSpPr>
          <p:cNvPr id="66563" name="Freeform 3"/>
          <p:cNvSpPr>
            <a:spLocks/>
          </p:cNvSpPr>
          <p:nvPr/>
        </p:nvSpPr>
        <p:spPr bwMode="auto">
          <a:xfrm>
            <a:off x="0" y="950913"/>
            <a:ext cx="9144000" cy="77787"/>
          </a:xfrm>
          <a:custGeom>
            <a:avLst/>
            <a:gdLst/>
            <a:ahLst/>
            <a:cxnLst>
              <a:cxn ang="0">
                <a:pos x="0" y="0"/>
              </a:cxn>
              <a:cxn ang="0">
                <a:pos x="5505" y="0"/>
              </a:cxn>
            </a:cxnLst>
            <a:rect l="0" t="0" r="r" b="b"/>
            <a:pathLst>
              <a:path w="5506" h="1">
                <a:moveTo>
                  <a:pt x="0" y="0"/>
                </a:moveTo>
                <a:lnTo>
                  <a:pt x="5505" y="0"/>
                </a:lnTo>
              </a:path>
            </a:pathLst>
          </a:custGeom>
          <a:noFill/>
          <a:ln w="12700" cap="rnd" cmpd="sng">
            <a:solidFill>
              <a:srgbClr val="FF3300"/>
            </a:solidFill>
            <a:prstDash val="solid"/>
            <a:round/>
            <a:headEnd type="none" w="med" len="med"/>
            <a:tailEnd type="none" w="med" len="med"/>
          </a:ln>
          <a:effectLst/>
        </p:spPr>
        <p:txBody>
          <a:bodyPr/>
          <a:lstStyle/>
          <a:p>
            <a:endParaRPr lang="en-US"/>
          </a:p>
        </p:txBody>
      </p:sp>
      <p:pic>
        <p:nvPicPr>
          <p:cNvPr id="66564" name="Picture 4" descr="index_updown"/>
          <p:cNvPicPr>
            <a:picLocks noChangeAspect="1" noChangeArrowheads="1"/>
          </p:cNvPicPr>
          <p:nvPr/>
        </p:nvPicPr>
        <p:blipFill>
          <a:blip r:embed="rId2"/>
          <a:srcRect/>
          <a:stretch>
            <a:fillRect/>
          </a:stretch>
        </p:blipFill>
        <p:spPr bwMode="auto">
          <a:xfrm>
            <a:off x="7543800" y="0"/>
            <a:ext cx="1600200" cy="946150"/>
          </a:xfrm>
          <a:prstGeom prst="rect">
            <a:avLst/>
          </a:prstGeom>
          <a:noFill/>
        </p:spPr>
      </p:pic>
      <p:sp>
        <p:nvSpPr>
          <p:cNvPr id="6" name="Text Box 5">
            <a:extLst>
              <a:ext uri="{FF2B5EF4-FFF2-40B4-BE49-F238E27FC236}">
                <a16:creationId xmlns:a16="http://schemas.microsoft.com/office/drawing/2014/main" xmlns="" id="{FBA280D9-ED93-4ED6-9CE6-B2A9C6B4D9D6}"/>
              </a:ext>
            </a:extLst>
          </p:cNvPr>
          <p:cNvSpPr txBox="1">
            <a:spLocks noChangeArrowheads="1"/>
          </p:cNvSpPr>
          <p:nvPr/>
        </p:nvSpPr>
        <p:spPr bwMode="auto">
          <a:xfrm>
            <a:off x="0" y="152400"/>
            <a:ext cx="7643952" cy="1200329"/>
          </a:xfrm>
          <a:prstGeom prst="rect">
            <a:avLst/>
          </a:prstGeom>
          <a:noFill/>
          <a:ln w="9525">
            <a:noFill/>
            <a:miter lim="800000"/>
            <a:headEnd/>
            <a:tailEnd/>
          </a:ln>
          <a:effectLst/>
        </p:spPr>
        <p:txBody>
          <a:bodyPr wrap="none">
            <a:spAutoFit/>
          </a:bodyPr>
          <a:lstStyle/>
          <a:p>
            <a:pPr eaLnBrk="1" hangingPunct="1"/>
            <a:r>
              <a:rPr lang="en-US" sz="3600" b="1" dirty="0">
                <a:solidFill>
                  <a:schemeClr val="bg1"/>
                </a:solidFill>
                <a:latin typeface="Times New Roman" pitchFamily="18" charset="0"/>
              </a:rPr>
              <a:t>FERC’s Rate of Return Methodology </a:t>
            </a:r>
          </a:p>
          <a:p>
            <a:pPr eaLnBrk="1" hangingPunct="1"/>
            <a:endParaRPr lang="en-US" sz="3600" b="1" dirty="0">
              <a:solidFill>
                <a:schemeClr val="bg1"/>
              </a:solidFill>
              <a:latin typeface="Times New Roman" pitchFamily="18" charset="0"/>
            </a:endParaRPr>
          </a:p>
        </p:txBody>
      </p:sp>
    </p:spTree>
    <p:extLst>
      <p:ext uri="{BB962C8B-B14F-4D97-AF65-F5344CB8AC3E}">
        <p14:creationId xmlns:p14="http://schemas.microsoft.com/office/powerpoint/2010/main" val="140884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0" y="990600"/>
            <a:ext cx="9067800" cy="1077218"/>
          </a:xfrm>
          <a:prstGeom prst="rect">
            <a:avLst/>
          </a:prstGeom>
          <a:noFill/>
          <a:ln w="9525">
            <a:solidFill>
              <a:srgbClr val="FFFF00"/>
            </a:solidFill>
            <a:miter lim="800000"/>
            <a:headEnd/>
            <a:tailEnd/>
          </a:ln>
          <a:effectLst/>
        </p:spPr>
        <p:txBody>
          <a:bodyPr wrap="square">
            <a:spAutoFit/>
          </a:bodyPr>
          <a:lstStyle/>
          <a:p>
            <a:pPr marL="342900" indent="-342900">
              <a:buFont typeface="Wingdings" panose="05000000000000000000" pitchFamily="2" charset="2"/>
              <a:buChar char="Ø"/>
            </a:pPr>
            <a:r>
              <a:rPr lang="en-US" sz="2400" b="1" dirty="0">
                <a:solidFill>
                  <a:srgbClr val="FFFFFF"/>
                </a:solidFill>
                <a:latin typeface="+mn-lt"/>
              </a:rPr>
              <a:t> </a:t>
            </a:r>
            <a:r>
              <a:rPr lang="en-US" sz="3200" b="1" u="sng" dirty="0">
                <a:solidFill>
                  <a:srgbClr val="FFFFFF"/>
                </a:solidFill>
                <a:latin typeface="+mn-lt"/>
              </a:rPr>
              <a:t>Risk Premium -  Issues</a:t>
            </a:r>
          </a:p>
          <a:p>
            <a:r>
              <a:rPr lang="en-US" sz="3200" b="1" dirty="0">
                <a:solidFill>
                  <a:srgbClr val="FFFFFF"/>
                </a:solidFill>
                <a:latin typeface="+mn-lt"/>
              </a:rPr>
              <a:t>	</a:t>
            </a:r>
            <a:r>
              <a:rPr lang="en-US" sz="2800" b="1" dirty="0">
                <a:solidFill>
                  <a:srgbClr val="FFFFFF"/>
                </a:solidFill>
                <a:latin typeface="+mn-lt"/>
              </a:rPr>
              <a:t>Utilities Risk Declining Over Period		</a:t>
            </a:r>
            <a:endParaRPr lang="en-US" sz="2400" b="1" dirty="0">
              <a:solidFill>
                <a:schemeClr val="bg1"/>
              </a:solidFill>
              <a:latin typeface="+mj-lt"/>
            </a:endParaRPr>
          </a:p>
        </p:txBody>
      </p:sp>
      <p:sp>
        <p:nvSpPr>
          <p:cNvPr id="66563" name="Freeform 3"/>
          <p:cNvSpPr>
            <a:spLocks/>
          </p:cNvSpPr>
          <p:nvPr/>
        </p:nvSpPr>
        <p:spPr bwMode="auto">
          <a:xfrm>
            <a:off x="0" y="950913"/>
            <a:ext cx="9144000" cy="77787"/>
          </a:xfrm>
          <a:custGeom>
            <a:avLst/>
            <a:gdLst/>
            <a:ahLst/>
            <a:cxnLst>
              <a:cxn ang="0">
                <a:pos x="0" y="0"/>
              </a:cxn>
              <a:cxn ang="0">
                <a:pos x="5505" y="0"/>
              </a:cxn>
            </a:cxnLst>
            <a:rect l="0" t="0" r="r" b="b"/>
            <a:pathLst>
              <a:path w="5506" h="1">
                <a:moveTo>
                  <a:pt x="0" y="0"/>
                </a:moveTo>
                <a:lnTo>
                  <a:pt x="5505" y="0"/>
                </a:lnTo>
              </a:path>
            </a:pathLst>
          </a:custGeom>
          <a:noFill/>
          <a:ln w="12700" cap="rnd" cmpd="sng">
            <a:solidFill>
              <a:srgbClr val="FF3300"/>
            </a:solidFill>
            <a:prstDash val="solid"/>
            <a:round/>
            <a:headEnd type="none" w="med" len="med"/>
            <a:tailEnd type="none" w="med" len="med"/>
          </a:ln>
          <a:effectLst/>
        </p:spPr>
        <p:txBody>
          <a:bodyPr/>
          <a:lstStyle/>
          <a:p>
            <a:endParaRPr lang="en-US"/>
          </a:p>
        </p:txBody>
      </p:sp>
      <p:pic>
        <p:nvPicPr>
          <p:cNvPr id="66564" name="Picture 4" descr="index_updown"/>
          <p:cNvPicPr>
            <a:picLocks noChangeAspect="1" noChangeArrowheads="1"/>
          </p:cNvPicPr>
          <p:nvPr/>
        </p:nvPicPr>
        <p:blipFill>
          <a:blip r:embed="rId2"/>
          <a:srcRect/>
          <a:stretch>
            <a:fillRect/>
          </a:stretch>
        </p:blipFill>
        <p:spPr bwMode="auto">
          <a:xfrm>
            <a:off x="7543800" y="0"/>
            <a:ext cx="1600200" cy="946150"/>
          </a:xfrm>
          <a:prstGeom prst="rect">
            <a:avLst/>
          </a:prstGeom>
          <a:noFill/>
        </p:spPr>
      </p:pic>
      <p:sp>
        <p:nvSpPr>
          <p:cNvPr id="6" name="Text Box 5">
            <a:extLst>
              <a:ext uri="{FF2B5EF4-FFF2-40B4-BE49-F238E27FC236}">
                <a16:creationId xmlns:a16="http://schemas.microsoft.com/office/drawing/2014/main" xmlns="" id="{FBA280D9-ED93-4ED6-9CE6-B2A9C6B4D9D6}"/>
              </a:ext>
            </a:extLst>
          </p:cNvPr>
          <p:cNvSpPr txBox="1">
            <a:spLocks noChangeArrowheads="1"/>
          </p:cNvSpPr>
          <p:nvPr/>
        </p:nvSpPr>
        <p:spPr bwMode="auto">
          <a:xfrm>
            <a:off x="0" y="152400"/>
            <a:ext cx="7643952" cy="1200329"/>
          </a:xfrm>
          <a:prstGeom prst="rect">
            <a:avLst/>
          </a:prstGeom>
          <a:noFill/>
          <a:ln w="9525">
            <a:noFill/>
            <a:miter lim="800000"/>
            <a:headEnd/>
            <a:tailEnd/>
          </a:ln>
          <a:effectLst/>
        </p:spPr>
        <p:txBody>
          <a:bodyPr wrap="none">
            <a:spAutoFit/>
          </a:bodyPr>
          <a:lstStyle/>
          <a:p>
            <a:pPr eaLnBrk="1" hangingPunct="1"/>
            <a:r>
              <a:rPr lang="en-US" sz="3600" b="1" dirty="0">
                <a:solidFill>
                  <a:schemeClr val="bg1"/>
                </a:solidFill>
                <a:latin typeface="Times New Roman" pitchFamily="18" charset="0"/>
              </a:rPr>
              <a:t>FERC’s Rate of Return Methodology </a:t>
            </a:r>
          </a:p>
          <a:p>
            <a:pPr eaLnBrk="1" hangingPunct="1"/>
            <a:endParaRPr lang="en-US" sz="3600" b="1" dirty="0">
              <a:solidFill>
                <a:schemeClr val="bg1"/>
              </a:solidFill>
              <a:latin typeface="Times New Roman" pitchFamily="18" charset="0"/>
            </a:endParaRPr>
          </a:p>
        </p:txBody>
      </p:sp>
      <p:pic>
        <p:nvPicPr>
          <p:cNvPr id="2" name="Picture 1">
            <a:extLst>
              <a:ext uri="{FF2B5EF4-FFF2-40B4-BE49-F238E27FC236}">
                <a16:creationId xmlns:a16="http://schemas.microsoft.com/office/drawing/2014/main" xmlns="" id="{98AAA54C-CDD5-4E29-9230-6A9D74148B62}"/>
              </a:ext>
            </a:extLst>
          </p:cNvPr>
          <p:cNvPicPr>
            <a:picLocks noChangeAspect="1"/>
          </p:cNvPicPr>
          <p:nvPr/>
        </p:nvPicPr>
        <p:blipFill>
          <a:blip r:embed="rId3"/>
          <a:stretch>
            <a:fillRect/>
          </a:stretch>
        </p:blipFill>
        <p:spPr>
          <a:xfrm>
            <a:off x="0" y="2132026"/>
            <a:ext cx="9144000" cy="4932784"/>
          </a:xfrm>
          <a:prstGeom prst="rect">
            <a:avLst/>
          </a:prstGeom>
        </p:spPr>
      </p:pic>
    </p:spTree>
    <p:extLst>
      <p:ext uri="{BB962C8B-B14F-4D97-AF65-F5344CB8AC3E}">
        <p14:creationId xmlns:p14="http://schemas.microsoft.com/office/powerpoint/2010/main" val="3606244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0" y="990600"/>
            <a:ext cx="9067800" cy="1077218"/>
          </a:xfrm>
          <a:prstGeom prst="rect">
            <a:avLst/>
          </a:prstGeom>
          <a:noFill/>
          <a:ln w="9525">
            <a:solidFill>
              <a:srgbClr val="FFFF00"/>
            </a:solidFill>
            <a:miter lim="800000"/>
            <a:headEnd/>
            <a:tailEnd/>
          </a:ln>
          <a:effectLst/>
        </p:spPr>
        <p:txBody>
          <a:bodyPr wrap="square">
            <a:spAutoFit/>
          </a:bodyPr>
          <a:lstStyle/>
          <a:p>
            <a:pPr marL="342900" indent="-342900">
              <a:buFont typeface="Wingdings" panose="05000000000000000000" pitchFamily="2" charset="2"/>
              <a:buChar char="Ø"/>
            </a:pPr>
            <a:r>
              <a:rPr lang="en-US" sz="2400" b="1" dirty="0">
                <a:solidFill>
                  <a:srgbClr val="FFFFFF"/>
                </a:solidFill>
                <a:latin typeface="+mn-lt"/>
              </a:rPr>
              <a:t> </a:t>
            </a:r>
            <a:r>
              <a:rPr lang="en-US" sz="3200" b="1" u="sng" dirty="0">
                <a:solidFill>
                  <a:srgbClr val="FFFFFF"/>
                </a:solidFill>
                <a:latin typeface="+mn-lt"/>
              </a:rPr>
              <a:t>Risk Premium -  Alternative ROE</a:t>
            </a:r>
          </a:p>
          <a:p>
            <a:r>
              <a:rPr lang="en-US" sz="3200" b="1" dirty="0">
                <a:solidFill>
                  <a:srgbClr val="FFFFFF"/>
                </a:solidFill>
                <a:latin typeface="+mn-lt"/>
              </a:rPr>
              <a:t>	</a:t>
            </a:r>
            <a:r>
              <a:rPr lang="en-US" sz="2800" b="1" dirty="0">
                <a:solidFill>
                  <a:srgbClr val="FFFFFF"/>
                </a:solidFill>
                <a:latin typeface="+mn-lt"/>
              </a:rPr>
              <a:t>Electric Delivery Authorized ROEs	</a:t>
            </a:r>
            <a:endParaRPr lang="en-US" sz="2400" b="1" dirty="0">
              <a:solidFill>
                <a:schemeClr val="bg1"/>
              </a:solidFill>
              <a:latin typeface="+mj-lt"/>
            </a:endParaRPr>
          </a:p>
        </p:txBody>
      </p:sp>
      <p:sp>
        <p:nvSpPr>
          <p:cNvPr id="66563" name="Freeform 3"/>
          <p:cNvSpPr>
            <a:spLocks/>
          </p:cNvSpPr>
          <p:nvPr/>
        </p:nvSpPr>
        <p:spPr bwMode="auto">
          <a:xfrm>
            <a:off x="0" y="950913"/>
            <a:ext cx="9144000" cy="77787"/>
          </a:xfrm>
          <a:custGeom>
            <a:avLst/>
            <a:gdLst/>
            <a:ahLst/>
            <a:cxnLst>
              <a:cxn ang="0">
                <a:pos x="0" y="0"/>
              </a:cxn>
              <a:cxn ang="0">
                <a:pos x="5505" y="0"/>
              </a:cxn>
            </a:cxnLst>
            <a:rect l="0" t="0" r="r" b="b"/>
            <a:pathLst>
              <a:path w="5506" h="1">
                <a:moveTo>
                  <a:pt x="0" y="0"/>
                </a:moveTo>
                <a:lnTo>
                  <a:pt x="5505" y="0"/>
                </a:lnTo>
              </a:path>
            </a:pathLst>
          </a:custGeom>
          <a:noFill/>
          <a:ln w="12700" cap="rnd" cmpd="sng">
            <a:solidFill>
              <a:srgbClr val="FF3300"/>
            </a:solidFill>
            <a:prstDash val="solid"/>
            <a:round/>
            <a:headEnd type="none" w="med" len="med"/>
            <a:tailEnd type="none" w="med" len="med"/>
          </a:ln>
          <a:effectLst/>
        </p:spPr>
        <p:txBody>
          <a:bodyPr/>
          <a:lstStyle/>
          <a:p>
            <a:endParaRPr lang="en-US"/>
          </a:p>
        </p:txBody>
      </p:sp>
      <p:pic>
        <p:nvPicPr>
          <p:cNvPr id="66564" name="Picture 4" descr="index_updown"/>
          <p:cNvPicPr>
            <a:picLocks noChangeAspect="1" noChangeArrowheads="1"/>
          </p:cNvPicPr>
          <p:nvPr/>
        </p:nvPicPr>
        <p:blipFill>
          <a:blip r:embed="rId2"/>
          <a:srcRect/>
          <a:stretch>
            <a:fillRect/>
          </a:stretch>
        </p:blipFill>
        <p:spPr bwMode="auto">
          <a:xfrm>
            <a:off x="7543800" y="0"/>
            <a:ext cx="1600200" cy="946150"/>
          </a:xfrm>
          <a:prstGeom prst="rect">
            <a:avLst/>
          </a:prstGeom>
          <a:noFill/>
        </p:spPr>
      </p:pic>
      <p:sp>
        <p:nvSpPr>
          <p:cNvPr id="6" name="Text Box 5">
            <a:extLst>
              <a:ext uri="{FF2B5EF4-FFF2-40B4-BE49-F238E27FC236}">
                <a16:creationId xmlns:a16="http://schemas.microsoft.com/office/drawing/2014/main" xmlns="" id="{FBA280D9-ED93-4ED6-9CE6-B2A9C6B4D9D6}"/>
              </a:ext>
            </a:extLst>
          </p:cNvPr>
          <p:cNvSpPr txBox="1">
            <a:spLocks noChangeArrowheads="1"/>
          </p:cNvSpPr>
          <p:nvPr/>
        </p:nvSpPr>
        <p:spPr bwMode="auto">
          <a:xfrm>
            <a:off x="0" y="152400"/>
            <a:ext cx="7643952" cy="1200329"/>
          </a:xfrm>
          <a:prstGeom prst="rect">
            <a:avLst/>
          </a:prstGeom>
          <a:noFill/>
          <a:ln w="9525">
            <a:noFill/>
            <a:miter lim="800000"/>
            <a:headEnd/>
            <a:tailEnd/>
          </a:ln>
          <a:effectLst/>
        </p:spPr>
        <p:txBody>
          <a:bodyPr wrap="none">
            <a:spAutoFit/>
          </a:bodyPr>
          <a:lstStyle/>
          <a:p>
            <a:pPr eaLnBrk="1" hangingPunct="1"/>
            <a:r>
              <a:rPr lang="en-US" sz="3600" b="1" dirty="0">
                <a:solidFill>
                  <a:schemeClr val="bg1"/>
                </a:solidFill>
                <a:latin typeface="Times New Roman" pitchFamily="18" charset="0"/>
              </a:rPr>
              <a:t>FERC’s Rate of Return Methodology </a:t>
            </a:r>
          </a:p>
          <a:p>
            <a:pPr eaLnBrk="1" hangingPunct="1"/>
            <a:endParaRPr lang="en-US" sz="3600" b="1" dirty="0">
              <a:solidFill>
                <a:schemeClr val="bg1"/>
              </a:solidFill>
              <a:latin typeface="Times New Roman" pitchFamily="18" charset="0"/>
            </a:endParaRPr>
          </a:p>
        </p:txBody>
      </p:sp>
      <p:pic>
        <p:nvPicPr>
          <p:cNvPr id="3" name="Picture 2">
            <a:extLst>
              <a:ext uri="{FF2B5EF4-FFF2-40B4-BE49-F238E27FC236}">
                <a16:creationId xmlns:a16="http://schemas.microsoft.com/office/drawing/2014/main" xmlns="" id="{1DF3321D-5879-4C9B-8868-8CBB70CC2402}"/>
              </a:ext>
            </a:extLst>
          </p:cNvPr>
          <p:cNvPicPr>
            <a:picLocks noChangeAspect="1"/>
          </p:cNvPicPr>
          <p:nvPr/>
        </p:nvPicPr>
        <p:blipFill>
          <a:blip r:embed="rId3"/>
          <a:stretch>
            <a:fillRect/>
          </a:stretch>
        </p:blipFill>
        <p:spPr>
          <a:xfrm>
            <a:off x="247650" y="2067818"/>
            <a:ext cx="8572500" cy="4769913"/>
          </a:xfrm>
          <a:prstGeom prst="rect">
            <a:avLst/>
          </a:prstGeom>
        </p:spPr>
      </p:pic>
    </p:spTree>
    <p:extLst>
      <p:ext uri="{BB962C8B-B14F-4D97-AF65-F5344CB8AC3E}">
        <p14:creationId xmlns:p14="http://schemas.microsoft.com/office/powerpoint/2010/main" val="1843517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0" y="990600"/>
            <a:ext cx="9067800" cy="4031873"/>
          </a:xfrm>
          <a:prstGeom prst="rect">
            <a:avLst/>
          </a:prstGeom>
          <a:noFill/>
          <a:ln w="9525">
            <a:solidFill>
              <a:srgbClr val="FFFF00"/>
            </a:solidFill>
            <a:miter lim="800000"/>
            <a:headEnd/>
            <a:tailEnd/>
          </a:ln>
          <a:effectLst/>
        </p:spPr>
        <p:txBody>
          <a:bodyPr wrap="square">
            <a:spAutoFit/>
          </a:bodyPr>
          <a:lstStyle/>
          <a:p>
            <a:pPr marL="342900" indent="-342900">
              <a:buFont typeface="Wingdings" panose="05000000000000000000" pitchFamily="2" charset="2"/>
              <a:buChar char="Ø"/>
            </a:pPr>
            <a:r>
              <a:rPr lang="en-US" sz="2400" b="1" dirty="0">
                <a:solidFill>
                  <a:srgbClr val="FFFFFF"/>
                </a:solidFill>
                <a:latin typeface="+mn-lt"/>
              </a:rPr>
              <a:t> </a:t>
            </a:r>
            <a:r>
              <a:rPr lang="en-US" sz="3200" b="1" u="sng" dirty="0">
                <a:solidFill>
                  <a:srgbClr val="FFFFFF"/>
                </a:solidFill>
                <a:latin typeface="+mn-lt"/>
              </a:rPr>
              <a:t>Other Issues</a:t>
            </a:r>
          </a:p>
          <a:p>
            <a:r>
              <a:rPr lang="en-US" sz="3200" b="1" dirty="0">
                <a:solidFill>
                  <a:srgbClr val="FFFFFF"/>
                </a:solidFill>
                <a:latin typeface="+mn-lt"/>
              </a:rPr>
              <a:t>	Lower Risk of NETOs Relative to Proxies</a:t>
            </a:r>
          </a:p>
          <a:p>
            <a:r>
              <a:rPr lang="en-US" sz="3200" b="1">
                <a:solidFill>
                  <a:srgbClr val="FFFFFF"/>
                </a:solidFill>
                <a:latin typeface="+mn-lt"/>
              </a:rPr>
              <a:t>	FERCONOMICS </a:t>
            </a:r>
            <a:r>
              <a:rPr lang="en-US" sz="3200" b="1" dirty="0">
                <a:solidFill>
                  <a:srgbClr val="FFFFFF"/>
                </a:solidFill>
                <a:latin typeface="+mn-lt"/>
              </a:rPr>
              <a:t>Metrics</a:t>
            </a:r>
          </a:p>
          <a:p>
            <a:r>
              <a:rPr lang="en-US" sz="3200" b="1" dirty="0">
                <a:solidFill>
                  <a:srgbClr val="FFFFFF"/>
                </a:solidFill>
                <a:latin typeface="+mn-lt"/>
              </a:rPr>
              <a:t>		Midpoint/Median as Measures of 			Central </a:t>
            </a:r>
            <a:r>
              <a:rPr lang="en-US" sz="3200" b="1" dirty="0" err="1">
                <a:solidFill>
                  <a:srgbClr val="FFFFFF"/>
                </a:solidFill>
                <a:latin typeface="+mn-lt"/>
              </a:rPr>
              <a:t>Tendancy</a:t>
            </a:r>
            <a:r>
              <a:rPr lang="en-US" sz="3200" b="1" dirty="0">
                <a:solidFill>
                  <a:srgbClr val="FFFFFF"/>
                </a:solidFill>
                <a:latin typeface="+mn-lt"/>
              </a:rPr>
              <a:t> (Bezos Moves to DC)</a:t>
            </a:r>
          </a:p>
          <a:p>
            <a:r>
              <a:rPr lang="en-US" sz="3200" b="1" dirty="0">
                <a:solidFill>
                  <a:srgbClr val="FFFFFF"/>
                </a:solidFill>
                <a:latin typeface="+mn-lt"/>
              </a:rPr>
              <a:t>		Min/Max filters</a:t>
            </a:r>
          </a:p>
          <a:p>
            <a:r>
              <a:rPr lang="en-US" sz="3200" b="1" dirty="0">
                <a:solidFill>
                  <a:srgbClr val="FFFFFF"/>
                </a:solidFill>
                <a:latin typeface="+mn-lt"/>
              </a:rPr>
              <a:t>		Natural Break Test</a:t>
            </a:r>
          </a:p>
          <a:p>
            <a:r>
              <a:rPr lang="en-US" sz="3200" b="1" dirty="0">
                <a:solidFill>
                  <a:srgbClr val="FFFFFF"/>
                </a:solidFill>
                <a:latin typeface="+mn-lt"/>
              </a:rPr>
              <a:t>		Zone of Reasonableness		</a:t>
            </a:r>
            <a:endParaRPr lang="en-US" sz="2400" b="1" dirty="0">
              <a:solidFill>
                <a:schemeClr val="bg1"/>
              </a:solidFill>
              <a:latin typeface="+mj-lt"/>
            </a:endParaRPr>
          </a:p>
        </p:txBody>
      </p:sp>
      <p:sp>
        <p:nvSpPr>
          <p:cNvPr id="66563" name="Freeform 3"/>
          <p:cNvSpPr>
            <a:spLocks/>
          </p:cNvSpPr>
          <p:nvPr/>
        </p:nvSpPr>
        <p:spPr bwMode="auto">
          <a:xfrm>
            <a:off x="0" y="950913"/>
            <a:ext cx="9144000" cy="77787"/>
          </a:xfrm>
          <a:custGeom>
            <a:avLst/>
            <a:gdLst/>
            <a:ahLst/>
            <a:cxnLst>
              <a:cxn ang="0">
                <a:pos x="0" y="0"/>
              </a:cxn>
              <a:cxn ang="0">
                <a:pos x="5505" y="0"/>
              </a:cxn>
            </a:cxnLst>
            <a:rect l="0" t="0" r="r" b="b"/>
            <a:pathLst>
              <a:path w="5506" h="1">
                <a:moveTo>
                  <a:pt x="0" y="0"/>
                </a:moveTo>
                <a:lnTo>
                  <a:pt x="5505" y="0"/>
                </a:lnTo>
              </a:path>
            </a:pathLst>
          </a:custGeom>
          <a:noFill/>
          <a:ln w="12700" cap="rnd" cmpd="sng">
            <a:solidFill>
              <a:srgbClr val="FF3300"/>
            </a:solidFill>
            <a:prstDash val="solid"/>
            <a:round/>
            <a:headEnd type="none" w="med" len="med"/>
            <a:tailEnd type="none" w="med" len="med"/>
          </a:ln>
          <a:effectLst/>
        </p:spPr>
        <p:txBody>
          <a:bodyPr/>
          <a:lstStyle/>
          <a:p>
            <a:endParaRPr lang="en-US"/>
          </a:p>
        </p:txBody>
      </p:sp>
      <p:pic>
        <p:nvPicPr>
          <p:cNvPr id="66564" name="Picture 4" descr="index_updown"/>
          <p:cNvPicPr>
            <a:picLocks noChangeAspect="1" noChangeArrowheads="1"/>
          </p:cNvPicPr>
          <p:nvPr/>
        </p:nvPicPr>
        <p:blipFill>
          <a:blip r:embed="rId2"/>
          <a:srcRect/>
          <a:stretch>
            <a:fillRect/>
          </a:stretch>
        </p:blipFill>
        <p:spPr bwMode="auto">
          <a:xfrm>
            <a:off x="7543800" y="0"/>
            <a:ext cx="1600200" cy="946150"/>
          </a:xfrm>
          <a:prstGeom prst="rect">
            <a:avLst/>
          </a:prstGeom>
          <a:noFill/>
        </p:spPr>
      </p:pic>
      <p:sp>
        <p:nvSpPr>
          <p:cNvPr id="6" name="Text Box 5">
            <a:extLst>
              <a:ext uri="{FF2B5EF4-FFF2-40B4-BE49-F238E27FC236}">
                <a16:creationId xmlns:a16="http://schemas.microsoft.com/office/drawing/2014/main" xmlns="" id="{FBA280D9-ED93-4ED6-9CE6-B2A9C6B4D9D6}"/>
              </a:ext>
            </a:extLst>
          </p:cNvPr>
          <p:cNvSpPr txBox="1">
            <a:spLocks noChangeArrowheads="1"/>
          </p:cNvSpPr>
          <p:nvPr/>
        </p:nvSpPr>
        <p:spPr bwMode="auto">
          <a:xfrm>
            <a:off x="0" y="152400"/>
            <a:ext cx="7643952" cy="1200329"/>
          </a:xfrm>
          <a:prstGeom prst="rect">
            <a:avLst/>
          </a:prstGeom>
          <a:noFill/>
          <a:ln w="9525">
            <a:noFill/>
            <a:miter lim="800000"/>
            <a:headEnd/>
            <a:tailEnd/>
          </a:ln>
          <a:effectLst/>
        </p:spPr>
        <p:txBody>
          <a:bodyPr wrap="none">
            <a:spAutoFit/>
          </a:bodyPr>
          <a:lstStyle/>
          <a:p>
            <a:pPr eaLnBrk="1" hangingPunct="1"/>
            <a:r>
              <a:rPr lang="en-US" sz="3600" b="1" dirty="0">
                <a:solidFill>
                  <a:schemeClr val="bg1"/>
                </a:solidFill>
                <a:latin typeface="Times New Roman" pitchFamily="18" charset="0"/>
              </a:rPr>
              <a:t>FERC’s Rate of Return Methodology </a:t>
            </a:r>
          </a:p>
          <a:p>
            <a:pPr eaLnBrk="1" hangingPunct="1"/>
            <a:endParaRPr lang="en-US" sz="3600" b="1" dirty="0">
              <a:solidFill>
                <a:schemeClr val="bg1"/>
              </a:solidFill>
              <a:latin typeface="Times New Roman" pitchFamily="18" charset="0"/>
            </a:endParaRPr>
          </a:p>
        </p:txBody>
      </p:sp>
    </p:spTree>
    <p:extLst>
      <p:ext uri="{BB962C8B-B14F-4D97-AF65-F5344CB8AC3E}">
        <p14:creationId xmlns:p14="http://schemas.microsoft.com/office/powerpoint/2010/main" val="1229103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0" y="990600"/>
            <a:ext cx="9067800" cy="1077218"/>
          </a:xfrm>
          <a:prstGeom prst="rect">
            <a:avLst/>
          </a:prstGeom>
          <a:noFill/>
          <a:ln w="9525">
            <a:solidFill>
              <a:srgbClr val="FFFF00"/>
            </a:solidFill>
            <a:miter lim="800000"/>
            <a:headEnd/>
            <a:tailEnd/>
          </a:ln>
          <a:effectLst/>
        </p:spPr>
        <p:txBody>
          <a:bodyPr wrap="square">
            <a:spAutoFit/>
          </a:bodyPr>
          <a:lstStyle/>
          <a:p>
            <a:pPr marL="342900" indent="-342900">
              <a:buFont typeface="Wingdings" panose="05000000000000000000" pitchFamily="2" charset="2"/>
              <a:buChar char="Ø"/>
            </a:pPr>
            <a:r>
              <a:rPr lang="en-US" sz="2400" b="1" dirty="0">
                <a:solidFill>
                  <a:srgbClr val="FFFFFF"/>
                </a:solidFill>
                <a:latin typeface="+mn-lt"/>
              </a:rPr>
              <a:t> </a:t>
            </a:r>
            <a:r>
              <a:rPr lang="en-US" sz="3200" b="1" u="sng" dirty="0">
                <a:solidFill>
                  <a:srgbClr val="FFFFFF"/>
                </a:solidFill>
                <a:latin typeface="+mn-lt"/>
              </a:rPr>
              <a:t>Risk Premium -  Issues</a:t>
            </a:r>
          </a:p>
          <a:p>
            <a:r>
              <a:rPr lang="en-US" sz="3200" b="1" dirty="0">
                <a:solidFill>
                  <a:srgbClr val="FFFFFF"/>
                </a:solidFill>
                <a:latin typeface="+mn-lt"/>
              </a:rPr>
              <a:t>	NETO’s </a:t>
            </a:r>
            <a:r>
              <a:rPr lang="en-US" sz="2800" b="1" dirty="0">
                <a:solidFill>
                  <a:srgbClr val="FFFFFF"/>
                </a:solidFill>
                <a:latin typeface="+mn-lt"/>
              </a:rPr>
              <a:t>Risk Below Proxies	</a:t>
            </a:r>
            <a:endParaRPr lang="en-US" sz="2400" b="1" dirty="0">
              <a:solidFill>
                <a:schemeClr val="bg1"/>
              </a:solidFill>
              <a:latin typeface="+mj-lt"/>
            </a:endParaRPr>
          </a:p>
        </p:txBody>
      </p:sp>
      <p:sp>
        <p:nvSpPr>
          <p:cNvPr id="66563" name="Freeform 3"/>
          <p:cNvSpPr>
            <a:spLocks/>
          </p:cNvSpPr>
          <p:nvPr/>
        </p:nvSpPr>
        <p:spPr bwMode="auto">
          <a:xfrm>
            <a:off x="0" y="950913"/>
            <a:ext cx="9144000" cy="77787"/>
          </a:xfrm>
          <a:custGeom>
            <a:avLst/>
            <a:gdLst/>
            <a:ahLst/>
            <a:cxnLst>
              <a:cxn ang="0">
                <a:pos x="0" y="0"/>
              </a:cxn>
              <a:cxn ang="0">
                <a:pos x="5505" y="0"/>
              </a:cxn>
            </a:cxnLst>
            <a:rect l="0" t="0" r="r" b="b"/>
            <a:pathLst>
              <a:path w="5506" h="1">
                <a:moveTo>
                  <a:pt x="0" y="0"/>
                </a:moveTo>
                <a:lnTo>
                  <a:pt x="5505" y="0"/>
                </a:lnTo>
              </a:path>
            </a:pathLst>
          </a:custGeom>
          <a:noFill/>
          <a:ln w="12700" cap="rnd" cmpd="sng">
            <a:solidFill>
              <a:srgbClr val="FF3300"/>
            </a:solidFill>
            <a:prstDash val="solid"/>
            <a:round/>
            <a:headEnd type="none" w="med" len="med"/>
            <a:tailEnd type="none" w="med" len="med"/>
          </a:ln>
          <a:effectLst/>
        </p:spPr>
        <p:txBody>
          <a:bodyPr/>
          <a:lstStyle/>
          <a:p>
            <a:endParaRPr lang="en-US"/>
          </a:p>
        </p:txBody>
      </p:sp>
      <p:pic>
        <p:nvPicPr>
          <p:cNvPr id="66564" name="Picture 4" descr="index_updown"/>
          <p:cNvPicPr>
            <a:picLocks noChangeAspect="1" noChangeArrowheads="1"/>
          </p:cNvPicPr>
          <p:nvPr/>
        </p:nvPicPr>
        <p:blipFill>
          <a:blip r:embed="rId2"/>
          <a:srcRect/>
          <a:stretch>
            <a:fillRect/>
          </a:stretch>
        </p:blipFill>
        <p:spPr bwMode="auto">
          <a:xfrm>
            <a:off x="7543800" y="0"/>
            <a:ext cx="1600200" cy="946150"/>
          </a:xfrm>
          <a:prstGeom prst="rect">
            <a:avLst/>
          </a:prstGeom>
          <a:noFill/>
        </p:spPr>
      </p:pic>
      <p:sp>
        <p:nvSpPr>
          <p:cNvPr id="6" name="Text Box 5">
            <a:extLst>
              <a:ext uri="{FF2B5EF4-FFF2-40B4-BE49-F238E27FC236}">
                <a16:creationId xmlns:a16="http://schemas.microsoft.com/office/drawing/2014/main" xmlns="" id="{FBA280D9-ED93-4ED6-9CE6-B2A9C6B4D9D6}"/>
              </a:ext>
            </a:extLst>
          </p:cNvPr>
          <p:cNvSpPr txBox="1">
            <a:spLocks noChangeArrowheads="1"/>
          </p:cNvSpPr>
          <p:nvPr/>
        </p:nvSpPr>
        <p:spPr bwMode="auto">
          <a:xfrm>
            <a:off x="0" y="152400"/>
            <a:ext cx="7643952" cy="1200329"/>
          </a:xfrm>
          <a:prstGeom prst="rect">
            <a:avLst/>
          </a:prstGeom>
          <a:noFill/>
          <a:ln w="9525">
            <a:noFill/>
            <a:miter lim="800000"/>
            <a:headEnd/>
            <a:tailEnd/>
          </a:ln>
          <a:effectLst/>
        </p:spPr>
        <p:txBody>
          <a:bodyPr wrap="none">
            <a:spAutoFit/>
          </a:bodyPr>
          <a:lstStyle/>
          <a:p>
            <a:pPr eaLnBrk="1" hangingPunct="1"/>
            <a:r>
              <a:rPr lang="en-US" sz="3600" b="1" dirty="0">
                <a:solidFill>
                  <a:schemeClr val="bg1"/>
                </a:solidFill>
                <a:latin typeface="Times New Roman" pitchFamily="18" charset="0"/>
              </a:rPr>
              <a:t>FERC’s Rate of Return Methodology </a:t>
            </a:r>
          </a:p>
          <a:p>
            <a:pPr eaLnBrk="1" hangingPunct="1"/>
            <a:endParaRPr lang="en-US" sz="3600" b="1" dirty="0">
              <a:solidFill>
                <a:schemeClr val="bg1"/>
              </a:solidFill>
              <a:latin typeface="Times New Roman" pitchFamily="18" charset="0"/>
            </a:endParaRPr>
          </a:p>
        </p:txBody>
      </p:sp>
      <p:pic>
        <p:nvPicPr>
          <p:cNvPr id="3" name="Picture 2">
            <a:extLst>
              <a:ext uri="{FF2B5EF4-FFF2-40B4-BE49-F238E27FC236}">
                <a16:creationId xmlns:a16="http://schemas.microsoft.com/office/drawing/2014/main" xmlns="" id="{DB3B1D97-E190-4364-A2B1-3326E04857E0}"/>
              </a:ext>
            </a:extLst>
          </p:cNvPr>
          <p:cNvPicPr>
            <a:picLocks noChangeAspect="1"/>
          </p:cNvPicPr>
          <p:nvPr/>
        </p:nvPicPr>
        <p:blipFill>
          <a:blip r:embed="rId3"/>
          <a:stretch>
            <a:fillRect/>
          </a:stretch>
        </p:blipFill>
        <p:spPr>
          <a:xfrm>
            <a:off x="518823" y="2048111"/>
            <a:ext cx="8091778" cy="4784512"/>
          </a:xfrm>
          <a:prstGeom prst="rect">
            <a:avLst/>
          </a:prstGeom>
        </p:spPr>
      </p:pic>
    </p:spTree>
    <p:extLst>
      <p:ext uri="{BB962C8B-B14F-4D97-AF65-F5344CB8AC3E}">
        <p14:creationId xmlns:p14="http://schemas.microsoft.com/office/powerpoint/2010/main" val="991700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0" y="990600"/>
            <a:ext cx="9067800" cy="4031873"/>
          </a:xfrm>
          <a:prstGeom prst="rect">
            <a:avLst/>
          </a:prstGeom>
          <a:noFill/>
          <a:ln w="9525">
            <a:solidFill>
              <a:srgbClr val="FFFF00"/>
            </a:solidFill>
            <a:miter lim="800000"/>
            <a:headEnd/>
            <a:tailEnd/>
          </a:ln>
          <a:effectLst/>
        </p:spPr>
        <p:txBody>
          <a:bodyPr wrap="square">
            <a:spAutoFit/>
          </a:bodyPr>
          <a:lstStyle/>
          <a:p>
            <a:pPr marL="342900" indent="-342900">
              <a:buFont typeface="Wingdings" panose="05000000000000000000" pitchFamily="2" charset="2"/>
              <a:buChar char="Ø"/>
            </a:pPr>
            <a:r>
              <a:rPr lang="en-US" sz="2400" b="1" dirty="0">
                <a:solidFill>
                  <a:srgbClr val="FFFFFF"/>
                </a:solidFill>
                <a:latin typeface="+mn-lt"/>
              </a:rPr>
              <a:t> </a:t>
            </a:r>
            <a:r>
              <a:rPr lang="en-US" sz="3200" b="1" u="sng" dirty="0">
                <a:solidFill>
                  <a:srgbClr val="FFFFFF"/>
                </a:solidFill>
                <a:latin typeface="+mn-lt"/>
              </a:rPr>
              <a:t>International Standards</a:t>
            </a:r>
          </a:p>
          <a:p>
            <a:r>
              <a:rPr lang="en-US" sz="3200" b="1" dirty="0">
                <a:solidFill>
                  <a:srgbClr val="FFFFFF"/>
                </a:solidFill>
                <a:latin typeface="+mn-lt"/>
              </a:rPr>
              <a:t>	Australia, Canada, UK, and </a:t>
            </a:r>
          </a:p>
          <a:p>
            <a:r>
              <a:rPr lang="en-US" sz="3200" b="1" dirty="0">
                <a:solidFill>
                  <a:srgbClr val="FFFFFF"/>
                </a:solidFill>
                <a:latin typeface="+mn-lt"/>
              </a:rPr>
              <a:t>		25 European countries </a:t>
            </a:r>
          </a:p>
          <a:p>
            <a:r>
              <a:rPr lang="en-US" sz="3200" b="1" dirty="0">
                <a:solidFill>
                  <a:srgbClr val="FFFFFF"/>
                </a:solidFill>
                <a:latin typeface="+mn-lt"/>
              </a:rPr>
              <a:t>	CAPM is Model of Choice in Determining 		ROEs for Electric Utilities</a:t>
            </a:r>
          </a:p>
          <a:p>
            <a:r>
              <a:rPr lang="en-US" sz="3200" b="1" dirty="0">
                <a:solidFill>
                  <a:srgbClr val="FFFFFF"/>
                </a:solidFill>
                <a:latin typeface="+mn-lt"/>
              </a:rPr>
              <a:t>		Predominantly use Historical Returns to</a:t>
            </a:r>
          </a:p>
          <a:p>
            <a:r>
              <a:rPr lang="en-US" sz="3200" b="1" dirty="0">
                <a:solidFill>
                  <a:srgbClr val="FFFFFF"/>
                </a:solidFill>
                <a:latin typeface="+mn-lt"/>
              </a:rPr>
              <a:t>			Estimate MRP – Credit Suisse</a:t>
            </a:r>
          </a:p>
          <a:p>
            <a:r>
              <a:rPr lang="en-US" sz="3200" b="1" dirty="0">
                <a:solidFill>
                  <a:srgbClr val="FFFFFF"/>
                </a:solidFill>
                <a:latin typeface="+mn-lt"/>
              </a:rPr>
              <a:t>	Lower ROEs than in US	</a:t>
            </a:r>
            <a:endParaRPr lang="en-US" sz="2400" b="1" dirty="0">
              <a:solidFill>
                <a:schemeClr val="bg1"/>
              </a:solidFill>
              <a:latin typeface="+mj-lt"/>
            </a:endParaRPr>
          </a:p>
        </p:txBody>
      </p:sp>
      <p:sp>
        <p:nvSpPr>
          <p:cNvPr id="66563" name="Freeform 3"/>
          <p:cNvSpPr>
            <a:spLocks/>
          </p:cNvSpPr>
          <p:nvPr/>
        </p:nvSpPr>
        <p:spPr bwMode="auto">
          <a:xfrm>
            <a:off x="0" y="950913"/>
            <a:ext cx="9144000" cy="77787"/>
          </a:xfrm>
          <a:custGeom>
            <a:avLst/>
            <a:gdLst/>
            <a:ahLst/>
            <a:cxnLst>
              <a:cxn ang="0">
                <a:pos x="0" y="0"/>
              </a:cxn>
              <a:cxn ang="0">
                <a:pos x="5505" y="0"/>
              </a:cxn>
            </a:cxnLst>
            <a:rect l="0" t="0" r="r" b="b"/>
            <a:pathLst>
              <a:path w="5506" h="1">
                <a:moveTo>
                  <a:pt x="0" y="0"/>
                </a:moveTo>
                <a:lnTo>
                  <a:pt x="5505" y="0"/>
                </a:lnTo>
              </a:path>
            </a:pathLst>
          </a:custGeom>
          <a:noFill/>
          <a:ln w="12700" cap="rnd" cmpd="sng">
            <a:solidFill>
              <a:srgbClr val="FF3300"/>
            </a:solidFill>
            <a:prstDash val="solid"/>
            <a:round/>
            <a:headEnd type="none" w="med" len="med"/>
            <a:tailEnd type="none" w="med" len="med"/>
          </a:ln>
          <a:effectLst/>
        </p:spPr>
        <p:txBody>
          <a:bodyPr/>
          <a:lstStyle/>
          <a:p>
            <a:endParaRPr lang="en-US"/>
          </a:p>
        </p:txBody>
      </p:sp>
      <p:pic>
        <p:nvPicPr>
          <p:cNvPr id="66564" name="Picture 4" descr="index_updown"/>
          <p:cNvPicPr>
            <a:picLocks noChangeAspect="1" noChangeArrowheads="1"/>
          </p:cNvPicPr>
          <p:nvPr/>
        </p:nvPicPr>
        <p:blipFill>
          <a:blip r:embed="rId2"/>
          <a:srcRect/>
          <a:stretch>
            <a:fillRect/>
          </a:stretch>
        </p:blipFill>
        <p:spPr bwMode="auto">
          <a:xfrm>
            <a:off x="7543800" y="0"/>
            <a:ext cx="1600200" cy="946150"/>
          </a:xfrm>
          <a:prstGeom prst="rect">
            <a:avLst/>
          </a:prstGeom>
          <a:noFill/>
        </p:spPr>
      </p:pic>
      <p:sp>
        <p:nvSpPr>
          <p:cNvPr id="6" name="Text Box 5">
            <a:extLst>
              <a:ext uri="{FF2B5EF4-FFF2-40B4-BE49-F238E27FC236}">
                <a16:creationId xmlns:a16="http://schemas.microsoft.com/office/drawing/2014/main" xmlns="" id="{FBA280D9-ED93-4ED6-9CE6-B2A9C6B4D9D6}"/>
              </a:ext>
            </a:extLst>
          </p:cNvPr>
          <p:cNvSpPr txBox="1">
            <a:spLocks noChangeArrowheads="1"/>
          </p:cNvSpPr>
          <p:nvPr/>
        </p:nvSpPr>
        <p:spPr bwMode="auto">
          <a:xfrm>
            <a:off x="0" y="152400"/>
            <a:ext cx="7643952" cy="1200329"/>
          </a:xfrm>
          <a:prstGeom prst="rect">
            <a:avLst/>
          </a:prstGeom>
          <a:noFill/>
          <a:ln w="9525">
            <a:noFill/>
            <a:miter lim="800000"/>
            <a:headEnd/>
            <a:tailEnd/>
          </a:ln>
          <a:effectLst/>
        </p:spPr>
        <p:txBody>
          <a:bodyPr wrap="none">
            <a:spAutoFit/>
          </a:bodyPr>
          <a:lstStyle/>
          <a:p>
            <a:pPr eaLnBrk="1" hangingPunct="1"/>
            <a:r>
              <a:rPr lang="en-US" sz="3600" b="1" dirty="0">
                <a:solidFill>
                  <a:schemeClr val="bg1"/>
                </a:solidFill>
                <a:latin typeface="Times New Roman" pitchFamily="18" charset="0"/>
              </a:rPr>
              <a:t>FERC’s Rate of Return Methodology </a:t>
            </a:r>
          </a:p>
          <a:p>
            <a:pPr eaLnBrk="1" hangingPunct="1"/>
            <a:endParaRPr lang="en-US" sz="3600" b="1" dirty="0">
              <a:solidFill>
                <a:schemeClr val="bg1"/>
              </a:solidFill>
              <a:latin typeface="Times New Roman" pitchFamily="18" charset="0"/>
            </a:endParaRPr>
          </a:p>
        </p:txBody>
      </p:sp>
    </p:spTree>
    <p:extLst>
      <p:ext uri="{BB962C8B-B14F-4D97-AF65-F5344CB8AC3E}">
        <p14:creationId xmlns:p14="http://schemas.microsoft.com/office/powerpoint/2010/main" val="1274797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0" y="1600200"/>
            <a:ext cx="9067800" cy="4401205"/>
          </a:xfrm>
          <a:prstGeom prst="rect">
            <a:avLst/>
          </a:prstGeom>
          <a:noFill/>
          <a:ln w="9525">
            <a:solidFill>
              <a:srgbClr val="FFFF00"/>
            </a:solidFill>
            <a:miter lim="800000"/>
            <a:headEnd/>
            <a:tailEnd/>
          </a:ln>
          <a:effectLst/>
        </p:spPr>
        <p:txBody>
          <a:bodyPr wrap="square">
            <a:spAutoFit/>
          </a:bodyPr>
          <a:lstStyle/>
          <a:p>
            <a:pPr eaLnBrk="1" hangingPunct="1">
              <a:buFont typeface="Wingdings" pitchFamily="2" charset="2"/>
              <a:buChar char="Ø"/>
            </a:pPr>
            <a:r>
              <a:rPr lang="en-US" sz="2400" b="1" dirty="0">
                <a:solidFill>
                  <a:schemeClr val="bg1"/>
                </a:solidFill>
                <a:latin typeface="+mn-lt"/>
              </a:rPr>
              <a:t> </a:t>
            </a:r>
            <a:r>
              <a:rPr lang="en-US" sz="3200" b="1" dirty="0">
                <a:solidFill>
                  <a:schemeClr val="bg1"/>
                </a:solidFill>
                <a:latin typeface="+mn-lt"/>
              </a:rPr>
              <a:t>February 2, 2016 – WEA - GHD</a:t>
            </a:r>
          </a:p>
          <a:p>
            <a:pPr eaLnBrk="1" hangingPunct="1">
              <a:buFont typeface="Wingdings" pitchFamily="2" charset="2"/>
              <a:buChar char="Ø"/>
            </a:pPr>
            <a:endParaRPr lang="en-US" sz="3200" b="1" dirty="0">
              <a:solidFill>
                <a:schemeClr val="bg1"/>
              </a:solidFill>
              <a:latin typeface="+mn-lt"/>
            </a:endParaRPr>
          </a:p>
          <a:p>
            <a:pPr marL="285750" indent="-285750">
              <a:buFont typeface="Wingdings" panose="05000000000000000000" pitchFamily="2" charset="2"/>
              <a:buChar char="Ø"/>
            </a:pPr>
            <a:r>
              <a:rPr lang="en-US" sz="3200" b="1" u="sng" dirty="0">
                <a:solidFill>
                  <a:srgbClr val="FFFFFF"/>
                </a:solidFill>
                <a:latin typeface="+mn-lt"/>
              </a:rPr>
              <a:t>Discounted Cash Flow Analysis</a:t>
            </a:r>
          </a:p>
          <a:p>
            <a:r>
              <a:rPr lang="en-US" sz="3200" b="1" dirty="0">
                <a:solidFill>
                  <a:srgbClr val="FFFFFF"/>
                </a:solidFill>
                <a:latin typeface="+mn-lt"/>
              </a:rPr>
              <a:t>	1</a:t>
            </a:r>
            <a:r>
              <a:rPr lang="en-US" sz="3200" b="1" baseline="30000" dirty="0">
                <a:solidFill>
                  <a:srgbClr val="FFFFFF"/>
                </a:solidFill>
                <a:latin typeface="+mn-lt"/>
              </a:rPr>
              <a:t>ST</a:t>
            </a:r>
            <a:r>
              <a:rPr lang="en-US" sz="3200" b="1" dirty="0">
                <a:solidFill>
                  <a:srgbClr val="FFFFFF"/>
                </a:solidFill>
                <a:latin typeface="+mn-lt"/>
              </a:rPr>
              <a:t> Stage Growth - IBES Growth Rates</a:t>
            </a:r>
          </a:p>
          <a:p>
            <a:r>
              <a:rPr lang="en-US" sz="3200" b="1" dirty="0">
                <a:solidFill>
                  <a:srgbClr val="FFFFFF"/>
                </a:solidFill>
                <a:latin typeface="+mn-lt"/>
              </a:rPr>
              <a:t>	2</a:t>
            </a:r>
            <a:r>
              <a:rPr lang="en-US" sz="3200" b="1" baseline="30000" dirty="0">
                <a:solidFill>
                  <a:srgbClr val="FFFFFF"/>
                </a:solidFill>
                <a:latin typeface="+mn-lt"/>
              </a:rPr>
              <a:t>ND</a:t>
            </a:r>
            <a:r>
              <a:rPr lang="en-US" sz="3200" b="1" dirty="0">
                <a:solidFill>
                  <a:srgbClr val="FFFFFF"/>
                </a:solidFill>
                <a:latin typeface="+mn-lt"/>
              </a:rPr>
              <a:t> Stage Growth – Projected GDP Growth</a:t>
            </a:r>
          </a:p>
          <a:p>
            <a:r>
              <a:rPr lang="en-US" sz="3200" b="1" dirty="0">
                <a:solidFill>
                  <a:srgbClr val="FFFFFF"/>
                </a:solidFill>
                <a:latin typeface="+mn-lt"/>
              </a:rPr>
              <a:t>	2/3 and 1/3 Weights and </a:t>
            </a:r>
          </a:p>
          <a:p>
            <a:r>
              <a:rPr lang="en-US" sz="3200" b="1" dirty="0">
                <a:solidFill>
                  <a:srgbClr val="FFFFFF"/>
                </a:solidFill>
                <a:latin typeface="+mn-lt"/>
              </a:rPr>
              <a:t>		3-5 Year Growth Rates </a:t>
            </a:r>
          </a:p>
          <a:p>
            <a:pPr eaLnBrk="1" hangingPunct="1">
              <a:buFont typeface="Wingdings" pitchFamily="2" charset="2"/>
              <a:buChar char="Ø"/>
            </a:pPr>
            <a:endParaRPr lang="en-US" sz="3200" dirty="0">
              <a:solidFill>
                <a:schemeClr val="bg1"/>
              </a:solidFill>
              <a:latin typeface="+mn-lt"/>
            </a:endParaRPr>
          </a:p>
          <a:p>
            <a:pPr eaLnBrk="1" hangingPunct="1">
              <a:buFont typeface="Wingdings" pitchFamily="2" charset="2"/>
              <a:buChar char="Ø"/>
            </a:pPr>
            <a:endParaRPr lang="en-US" sz="2400" b="1" dirty="0">
              <a:solidFill>
                <a:schemeClr val="bg1"/>
              </a:solidFill>
              <a:latin typeface="+mj-lt"/>
            </a:endParaRPr>
          </a:p>
        </p:txBody>
      </p:sp>
      <p:sp>
        <p:nvSpPr>
          <p:cNvPr id="66563" name="Freeform 3"/>
          <p:cNvSpPr>
            <a:spLocks/>
          </p:cNvSpPr>
          <p:nvPr/>
        </p:nvSpPr>
        <p:spPr bwMode="auto">
          <a:xfrm>
            <a:off x="0" y="950913"/>
            <a:ext cx="9144000" cy="77787"/>
          </a:xfrm>
          <a:custGeom>
            <a:avLst/>
            <a:gdLst/>
            <a:ahLst/>
            <a:cxnLst>
              <a:cxn ang="0">
                <a:pos x="0" y="0"/>
              </a:cxn>
              <a:cxn ang="0">
                <a:pos x="5505" y="0"/>
              </a:cxn>
            </a:cxnLst>
            <a:rect l="0" t="0" r="r" b="b"/>
            <a:pathLst>
              <a:path w="5506" h="1">
                <a:moveTo>
                  <a:pt x="0" y="0"/>
                </a:moveTo>
                <a:lnTo>
                  <a:pt x="5505" y="0"/>
                </a:lnTo>
              </a:path>
            </a:pathLst>
          </a:custGeom>
          <a:noFill/>
          <a:ln w="12700" cap="rnd" cmpd="sng">
            <a:solidFill>
              <a:srgbClr val="FF3300"/>
            </a:solidFill>
            <a:prstDash val="solid"/>
            <a:round/>
            <a:headEnd type="none" w="med" len="med"/>
            <a:tailEnd type="none" w="med" len="med"/>
          </a:ln>
          <a:effectLst/>
        </p:spPr>
        <p:txBody>
          <a:bodyPr/>
          <a:lstStyle/>
          <a:p>
            <a:endParaRPr lang="en-US"/>
          </a:p>
        </p:txBody>
      </p:sp>
      <p:pic>
        <p:nvPicPr>
          <p:cNvPr id="66564" name="Picture 4" descr="index_updown"/>
          <p:cNvPicPr>
            <a:picLocks noChangeAspect="1" noChangeArrowheads="1"/>
          </p:cNvPicPr>
          <p:nvPr/>
        </p:nvPicPr>
        <p:blipFill>
          <a:blip r:embed="rId2"/>
          <a:srcRect/>
          <a:stretch>
            <a:fillRect/>
          </a:stretch>
        </p:blipFill>
        <p:spPr bwMode="auto">
          <a:xfrm>
            <a:off x="7543800" y="0"/>
            <a:ext cx="1600200" cy="946150"/>
          </a:xfrm>
          <a:prstGeom prst="rect">
            <a:avLst/>
          </a:prstGeom>
          <a:noFill/>
        </p:spPr>
      </p:pic>
      <p:sp>
        <p:nvSpPr>
          <p:cNvPr id="66565" name="Text Box 5"/>
          <p:cNvSpPr txBox="1">
            <a:spLocks noChangeArrowheads="1"/>
          </p:cNvSpPr>
          <p:nvPr/>
        </p:nvSpPr>
        <p:spPr bwMode="auto">
          <a:xfrm>
            <a:off x="0" y="152400"/>
            <a:ext cx="7643952" cy="1200329"/>
          </a:xfrm>
          <a:prstGeom prst="rect">
            <a:avLst/>
          </a:prstGeom>
          <a:noFill/>
          <a:ln w="9525">
            <a:noFill/>
            <a:miter lim="800000"/>
            <a:headEnd/>
            <a:tailEnd/>
          </a:ln>
          <a:effectLst/>
        </p:spPr>
        <p:txBody>
          <a:bodyPr wrap="none">
            <a:spAutoFit/>
          </a:bodyPr>
          <a:lstStyle/>
          <a:p>
            <a:pPr eaLnBrk="1" hangingPunct="1"/>
            <a:r>
              <a:rPr lang="en-US" sz="3600" b="1" dirty="0">
                <a:solidFill>
                  <a:schemeClr val="bg1"/>
                </a:solidFill>
                <a:latin typeface="Times New Roman" pitchFamily="18" charset="0"/>
              </a:rPr>
              <a:t>FERC’s Rate of Return Methodology </a:t>
            </a:r>
          </a:p>
          <a:p>
            <a:pPr eaLnBrk="1" hangingPunct="1"/>
            <a:endParaRPr lang="en-US" sz="3600" b="1" dirty="0">
              <a:solidFill>
                <a:schemeClr val="bg1"/>
              </a:solidFill>
              <a:latin typeface="Times New Roman" pitchFamily="18" charset="0"/>
            </a:endParaRPr>
          </a:p>
        </p:txBody>
      </p:sp>
    </p:spTree>
    <p:extLst>
      <p:ext uri="{BB962C8B-B14F-4D97-AF65-F5344CB8AC3E}">
        <p14:creationId xmlns:p14="http://schemas.microsoft.com/office/powerpoint/2010/main" val="3854332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2650" y="946150"/>
            <a:ext cx="9067800" cy="7048083"/>
          </a:xfrm>
          <a:prstGeom prst="rect">
            <a:avLst/>
          </a:prstGeom>
          <a:noFill/>
          <a:ln w="9525">
            <a:solidFill>
              <a:srgbClr val="FFFF00"/>
            </a:solidFill>
            <a:miter lim="800000"/>
            <a:headEnd/>
            <a:tailEnd/>
          </a:ln>
          <a:effectLst/>
        </p:spPr>
        <p:txBody>
          <a:bodyPr wrap="square">
            <a:spAutoFit/>
          </a:bodyPr>
          <a:lstStyle/>
          <a:p>
            <a:pPr marL="342900" indent="-342900">
              <a:buFont typeface="Wingdings" panose="05000000000000000000" pitchFamily="2" charset="2"/>
              <a:buChar char="Ø"/>
            </a:pPr>
            <a:r>
              <a:rPr lang="en-US" sz="2400" b="1" dirty="0">
                <a:solidFill>
                  <a:srgbClr val="FFFFFF"/>
                </a:solidFill>
                <a:latin typeface="+mn-lt"/>
              </a:rPr>
              <a:t> </a:t>
            </a:r>
            <a:r>
              <a:rPr lang="en-US" sz="2800" b="1" u="sng" dirty="0">
                <a:solidFill>
                  <a:srgbClr val="FFFFFF"/>
                </a:solidFill>
                <a:latin typeface="+mn-lt"/>
              </a:rPr>
              <a:t>CAPM - Issues</a:t>
            </a:r>
          </a:p>
          <a:p>
            <a:r>
              <a:rPr lang="en-US" sz="2800" b="1" dirty="0">
                <a:solidFill>
                  <a:srgbClr val="FFFFFF"/>
                </a:solidFill>
                <a:latin typeface="+mn-lt"/>
              </a:rPr>
              <a:t>	</a:t>
            </a:r>
            <a:r>
              <a:rPr lang="en-US" sz="2400" b="1" u="sng" dirty="0">
                <a:solidFill>
                  <a:srgbClr val="FFFFFF"/>
                </a:solidFill>
                <a:latin typeface="+mn-lt"/>
              </a:rPr>
              <a:t>The Uniqueness of Utility Betas</a:t>
            </a:r>
            <a:endParaRPr lang="en-US" sz="2800" b="1" u="sng" dirty="0">
              <a:solidFill>
                <a:srgbClr val="FFFFFF"/>
              </a:solidFill>
              <a:latin typeface="+mn-lt"/>
            </a:endParaRPr>
          </a:p>
          <a:p>
            <a:r>
              <a:rPr lang="en-US" sz="2000" b="1" dirty="0">
                <a:solidFill>
                  <a:srgbClr val="FFFFFF"/>
                </a:solidFill>
                <a:latin typeface="+mn-lt"/>
              </a:rPr>
              <a:t>	</a:t>
            </a:r>
            <a:r>
              <a:rPr lang="en-US" b="1" dirty="0">
                <a:solidFill>
                  <a:srgbClr val="FFFFFF"/>
                </a:solidFill>
                <a:latin typeface="+mn-lt"/>
              </a:rPr>
              <a:t>Being natural monopolies in their own geographic areas, public utilities  have 	more influence on the prices of their product (gas and electricity) 	than other 	firms.  The rate setting process provides public utilities with the opportunity to 	adjust prices of gas and electricity to recover the rising 	costs of fuel and other 	materials used in the transmission and distribution of electricity and gas. </a:t>
            </a:r>
          </a:p>
          <a:p>
            <a:r>
              <a:rPr lang="en-US" sz="2800" b="1" dirty="0">
                <a:solidFill>
                  <a:srgbClr val="FFFFFF"/>
                </a:solidFill>
                <a:latin typeface="+mn-lt"/>
              </a:rPr>
              <a:t>	</a:t>
            </a:r>
            <a:r>
              <a:rPr lang="en-US" sz="2400" b="1" u="sng" dirty="0">
                <a:solidFill>
                  <a:srgbClr val="FFFFFF"/>
                </a:solidFill>
                <a:latin typeface="+mn-lt"/>
              </a:rPr>
              <a:t>The Order’s Proposed MRP Methodology </a:t>
            </a:r>
            <a:endParaRPr lang="en-US" sz="2800" b="1" u="sng" dirty="0">
              <a:solidFill>
                <a:srgbClr val="FFFFFF"/>
              </a:solidFill>
              <a:latin typeface="+mn-lt"/>
            </a:endParaRPr>
          </a:p>
          <a:p>
            <a:r>
              <a:rPr lang="en-US" sz="2800" b="1" dirty="0">
                <a:solidFill>
                  <a:srgbClr val="FFFFFF"/>
                </a:solidFill>
                <a:latin typeface="+mn-lt"/>
              </a:rPr>
              <a:t>		</a:t>
            </a:r>
            <a:r>
              <a:rPr lang="en-US" sz="2400" b="1" dirty="0">
                <a:solidFill>
                  <a:srgbClr val="FFFFFF"/>
                </a:solidFill>
                <a:latin typeface="+mn-lt"/>
              </a:rPr>
              <a:t>Apply DCF to S&amp;P 500</a:t>
            </a:r>
          </a:p>
          <a:p>
            <a:r>
              <a:rPr lang="en-US" sz="2400" b="1" dirty="0">
                <a:solidFill>
                  <a:srgbClr val="FFFFFF"/>
                </a:solidFill>
                <a:latin typeface="+mn-lt"/>
              </a:rPr>
              <a:t>			Upward Bias in Analysts’ EPS Growth Rates</a:t>
            </a:r>
          </a:p>
          <a:p>
            <a:r>
              <a:rPr lang="en-US" sz="2400" b="1" dirty="0">
                <a:solidFill>
                  <a:srgbClr val="FFFFFF"/>
                </a:solidFill>
                <a:latin typeface="+mn-lt"/>
              </a:rPr>
              <a:t>			Unreasonable DCF growth rates and MRPs</a:t>
            </a:r>
          </a:p>
          <a:p>
            <a:r>
              <a:rPr lang="en-US" sz="2400" b="1" dirty="0">
                <a:solidFill>
                  <a:srgbClr val="FFFFFF"/>
                </a:solidFill>
                <a:latin typeface="+mn-lt"/>
              </a:rPr>
              <a:t>			MRPs of 10% - Larger than any MRPs</a:t>
            </a:r>
          </a:p>
          <a:p>
            <a:r>
              <a:rPr lang="en-US" sz="2400" b="1" dirty="0">
                <a:solidFill>
                  <a:srgbClr val="FFFFFF"/>
                </a:solidFill>
                <a:latin typeface="+mn-lt"/>
              </a:rPr>
              <a:t>				Found in Surveys, Historical </a:t>
            </a:r>
          </a:p>
          <a:p>
            <a:r>
              <a:rPr lang="en-US" sz="2400" b="1" dirty="0">
                <a:solidFill>
                  <a:srgbClr val="FFFFFF"/>
                </a:solidFill>
                <a:latin typeface="+mn-lt"/>
              </a:rPr>
              <a:t>				Returns, and Academic Studies</a:t>
            </a:r>
          </a:p>
          <a:p>
            <a:r>
              <a:rPr lang="en-US" sz="2400" b="1" dirty="0">
                <a:solidFill>
                  <a:srgbClr val="FFFFFF"/>
                </a:solidFill>
              </a:rPr>
              <a:t>			</a:t>
            </a:r>
            <a:r>
              <a:rPr lang="en-US" sz="2400" b="1" dirty="0">
                <a:solidFill>
                  <a:srgbClr val="FFFFFF"/>
                </a:solidFill>
                <a:latin typeface="+mn-lt"/>
              </a:rPr>
              <a:t>NETOs used DCF Growth Rates of 10% and 			GDP Growth Rates of 4.3%</a:t>
            </a:r>
          </a:p>
          <a:p>
            <a:endParaRPr lang="en-US" sz="2400" b="1" dirty="0">
              <a:solidFill>
                <a:srgbClr val="FFFFFF"/>
              </a:solidFill>
              <a:latin typeface="+mn-lt"/>
            </a:endParaRPr>
          </a:p>
          <a:p>
            <a:r>
              <a:rPr lang="en-US" sz="2800" b="1" dirty="0">
                <a:solidFill>
                  <a:srgbClr val="FFFFFF"/>
                </a:solidFill>
                <a:latin typeface="+mn-lt"/>
              </a:rPr>
              <a:t>	</a:t>
            </a:r>
          </a:p>
          <a:p>
            <a:r>
              <a:rPr lang="en-US" sz="2800" b="1" dirty="0">
                <a:solidFill>
                  <a:srgbClr val="FFFFFF"/>
                </a:solidFill>
                <a:latin typeface="+mn-lt"/>
              </a:rPr>
              <a:t>	</a:t>
            </a:r>
            <a:endParaRPr lang="en-US" sz="2400" b="1" dirty="0">
              <a:solidFill>
                <a:schemeClr val="bg1"/>
              </a:solidFill>
              <a:latin typeface="+mj-lt"/>
            </a:endParaRPr>
          </a:p>
        </p:txBody>
      </p:sp>
      <p:sp>
        <p:nvSpPr>
          <p:cNvPr id="66563" name="Freeform 3"/>
          <p:cNvSpPr>
            <a:spLocks/>
          </p:cNvSpPr>
          <p:nvPr/>
        </p:nvSpPr>
        <p:spPr bwMode="auto">
          <a:xfrm>
            <a:off x="0" y="950913"/>
            <a:ext cx="9144000" cy="77787"/>
          </a:xfrm>
          <a:custGeom>
            <a:avLst/>
            <a:gdLst/>
            <a:ahLst/>
            <a:cxnLst>
              <a:cxn ang="0">
                <a:pos x="0" y="0"/>
              </a:cxn>
              <a:cxn ang="0">
                <a:pos x="5505" y="0"/>
              </a:cxn>
            </a:cxnLst>
            <a:rect l="0" t="0" r="r" b="b"/>
            <a:pathLst>
              <a:path w="5506" h="1">
                <a:moveTo>
                  <a:pt x="0" y="0"/>
                </a:moveTo>
                <a:lnTo>
                  <a:pt x="5505" y="0"/>
                </a:lnTo>
              </a:path>
            </a:pathLst>
          </a:custGeom>
          <a:noFill/>
          <a:ln w="12700" cap="rnd" cmpd="sng">
            <a:solidFill>
              <a:srgbClr val="FF3300"/>
            </a:solidFill>
            <a:prstDash val="solid"/>
            <a:round/>
            <a:headEnd type="none" w="med" len="med"/>
            <a:tailEnd type="none" w="med" len="med"/>
          </a:ln>
          <a:effectLst/>
        </p:spPr>
        <p:txBody>
          <a:bodyPr/>
          <a:lstStyle/>
          <a:p>
            <a:endParaRPr lang="en-US"/>
          </a:p>
        </p:txBody>
      </p:sp>
      <p:pic>
        <p:nvPicPr>
          <p:cNvPr id="66564" name="Picture 4" descr="index_updown"/>
          <p:cNvPicPr>
            <a:picLocks noChangeAspect="1" noChangeArrowheads="1"/>
          </p:cNvPicPr>
          <p:nvPr/>
        </p:nvPicPr>
        <p:blipFill>
          <a:blip r:embed="rId2"/>
          <a:srcRect/>
          <a:stretch>
            <a:fillRect/>
          </a:stretch>
        </p:blipFill>
        <p:spPr bwMode="auto">
          <a:xfrm>
            <a:off x="7543800" y="0"/>
            <a:ext cx="1600200" cy="946150"/>
          </a:xfrm>
          <a:prstGeom prst="rect">
            <a:avLst/>
          </a:prstGeom>
          <a:noFill/>
        </p:spPr>
      </p:pic>
      <p:sp>
        <p:nvSpPr>
          <p:cNvPr id="6" name="Text Box 5">
            <a:extLst>
              <a:ext uri="{FF2B5EF4-FFF2-40B4-BE49-F238E27FC236}">
                <a16:creationId xmlns:a16="http://schemas.microsoft.com/office/drawing/2014/main" xmlns="" id="{D383E033-B431-4FB6-B5DF-C6973D2B9CC5}"/>
              </a:ext>
            </a:extLst>
          </p:cNvPr>
          <p:cNvSpPr txBox="1">
            <a:spLocks noChangeArrowheads="1"/>
          </p:cNvSpPr>
          <p:nvPr/>
        </p:nvSpPr>
        <p:spPr bwMode="auto">
          <a:xfrm>
            <a:off x="78850" y="152400"/>
            <a:ext cx="7528536" cy="646331"/>
          </a:xfrm>
          <a:prstGeom prst="rect">
            <a:avLst/>
          </a:prstGeom>
          <a:noFill/>
          <a:ln w="9525">
            <a:noFill/>
            <a:miter lim="800000"/>
            <a:headEnd/>
            <a:tailEnd/>
          </a:ln>
          <a:effectLst/>
        </p:spPr>
        <p:txBody>
          <a:bodyPr wrap="none">
            <a:spAutoFit/>
          </a:bodyPr>
          <a:lstStyle/>
          <a:p>
            <a:pPr eaLnBrk="1" hangingPunct="1"/>
            <a:r>
              <a:rPr lang="en-US" sz="3600" b="1" dirty="0">
                <a:solidFill>
                  <a:schemeClr val="bg1"/>
                </a:solidFill>
                <a:latin typeface="Times New Roman" pitchFamily="18" charset="0"/>
              </a:rPr>
              <a:t>FERC’s Rate of Return Methodology</a:t>
            </a:r>
          </a:p>
        </p:txBody>
      </p:sp>
    </p:spTree>
    <p:extLst>
      <p:ext uri="{BB962C8B-B14F-4D97-AF65-F5344CB8AC3E}">
        <p14:creationId xmlns:p14="http://schemas.microsoft.com/office/powerpoint/2010/main" val="1801202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2650" y="946150"/>
            <a:ext cx="9067800" cy="6247864"/>
          </a:xfrm>
          <a:prstGeom prst="rect">
            <a:avLst/>
          </a:prstGeom>
          <a:noFill/>
          <a:ln w="9525">
            <a:solidFill>
              <a:srgbClr val="FFFF00"/>
            </a:solidFill>
            <a:miter lim="800000"/>
            <a:headEnd/>
            <a:tailEnd/>
          </a:ln>
          <a:effectLst/>
        </p:spPr>
        <p:txBody>
          <a:bodyPr wrap="square">
            <a:spAutoFit/>
          </a:bodyPr>
          <a:lstStyle/>
          <a:p>
            <a:pPr marL="342900" indent="-342900">
              <a:buFont typeface="Wingdings" panose="05000000000000000000" pitchFamily="2" charset="2"/>
              <a:buChar char="Ø"/>
            </a:pPr>
            <a:r>
              <a:rPr lang="en-US" sz="2400" b="1" dirty="0">
                <a:solidFill>
                  <a:srgbClr val="FFFFFF"/>
                </a:solidFill>
                <a:latin typeface="+mn-lt"/>
              </a:rPr>
              <a:t> </a:t>
            </a:r>
            <a:r>
              <a:rPr lang="en-US" sz="2800" b="1" u="sng" dirty="0">
                <a:solidFill>
                  <a:srgbClr val="FFFFFF"/>
                </a:solidFill>
                <a:latin typeface="+mn-lt"/>
              </a:rPr>
              <a:t>CAPM – MRP</a:t>
            </a:r>
          </a:p>
          <a:p>
            <a:r>
              <a:rPr lang="en-US" sz="2800" b="1" dirty="0">
                <a:solidFill>
                  <a:srgbClr val="FFFFFF"/>
                </a:solidFill>
                <a:latin typeface="+mn-lt"/>
              </a:rPr>
              <a:t>	</a:t>
            </a:r>
            <a:r>
              <a:rPr lang="en-US" sz="2400" b="1" dirty="0">
                <a:solidFill>
                  <a:srgbClr val="FFFFFF"/>
                </a:solidFill>
                <a:latin typeface="+mn-lt"/>
              </a:rPr>
              <a:t>Long-Term Earnings Growth is Tied to GDP Growth</a:t>
            </a:r>
          </a:p>
          <a:p>
            <a:endParaRPr lang="en-US" sz="2800" b="1" dirty="0">
              <a:solidFill>
                <a:srgbClr val="FFFFFF"/>
              </a:solidFill>
              <a:latin typeface="+mn-lt"/>
            </a:endParaRPr>
          </a:p>
          <a:p>
            <a:r>
              <a:rPr lang="en-US" sz="2800" b="1" dirty="0">
                <a:solidFill>
                  <a:srgbClr val="FFFFFF"/>
                </a:solidFill>
                <a:latin typeface="+mn-lt"/>
              </a:rPr>
              <a:t>	“</a:t>
            </a:r>
            <a:r>
              <a:rPr lang="en-US" sz="2400" b="1" dirty="0">
                <a:solidFill>
                  <a:srgbClr val="FFFFFF"/>
                </a:solidFill>
                <a:latin typeface="+mn-lt"/>
              </a:rPr>
              <a:t>The long-run performance of equity investments is </a:t>
            </a:r>
          </a:p>
          <a:p>
            <a:r>
              <a:rPr lang="en-US" sz="2400" b="1" dirty="0">
                <a:solidFill>
                  <a:srgbClr val="FFFFFF"/>
                </a:solidFill>
                <a:latin typeface="+mn-lt"/>
              </a:rPr>
              <a:t>	fundamentally linked to growth in earnings.  Earnings 	growth, in turn, depends on growth in real GDP.  This study 	demonstrates that both theoretical research and empirical 	research in development economics suggest relatively strict 	limits on future growth. In particular, real GDP 	growth in 	excess of 3 percent in the long run is highly unlikely in the 	developed world. In light of ongoing dilution in earnings per 	share, this finding implies that investors should anticipate 	real returns on U.S. common stocks to average no more than 	about 4–5 percent in real terms.”</a:t>
            </a:r>
          </a:p>
          <a:p>
            <a:r>
              <a:rPr lang="en-US" sz="2400" b="1" dirty="0">
                <a:solidFill>
                  <a:srgbClr val="FFFFFF"/>
                </a:solidFill>
                <a:latin typeface="+mn-lt"/>
              </a:rPr>
              <a:t>	Brad Cornell	</a:t>
            </a:r>
          </a:p>
          <a:p>
            <a:r>
              <a:rPr lang="en-US" sz="2400" b="1" dirty="0">
                <a:solidFill>
                  <a:srgbClr val="FFFFFF"/>
                </a:solidFill>
                <a:latin typeface="+mn-lt"/>
              </a:rPr>
              <a:t>	</a:t>
            </a:r>
            <a:endParaRPr lang="en-US" sz="2400" b="1" dirty="0">
              <a:solidFill>
                <a:schemeClr val="bg1"/>
              </a:solidFill>
              <a:latin typeface="+mj-lt"/>
            </a:endParaRPr>
          </a:p>
        </p:txBody>
      </p:sp>
      <p:sp>
        <p:nvSpPr>
          <p:cNvPr id="66563" name="Freeform 3"/>
          <p:cNvSpPr>
            <a:spLocks/>
          </p:cNvSpPr>
          <p:nvPr/>
        </p:nvSpPr>
        <p:spPr bwMode="auto">
          <a:xfrm>
            <a:off x="0" y="950913"/>
            <a:ext cx="9144000" cy="77787"/>
          </a:xfrm>
          <a:custGeom>
            <a:avLst/>
            <a:gdLst/>
            <a:ahLst/>
            <a:cxnLst>
              <a:cxn ang="0">
                <a:pos x="0" y="0"/>
              </a:cxn>
              <a:cxn ang="0">
                <a:pos x="5505" y="0"/>
              </a:cxn>
            </a:cxnLst>
            <a:rect l="0" t="0" r="r" b="b"/>
            <a:pathLst>
              <a:path w="5506" h="1">
                <a:moveTo>
                  <a:pt x="0" y="0"/>
                </a:moveTo>
                <a:lnTo>
                  <a:pt x="5505" y="0"/>
                </a:lnTo>
              </a:path>
            </a:pathLst>
          </a:custGeom>
          <a:noFill/>
          <a:ln w="12700" cap="rnd" cmpd="sng">
            <a:solidFill>
              <a:srgbClr val="FF3300"/>
            </a:solidFill>
            <a:prstDash val="solid"/>
            <a:round/>
            <a:headEnd type="none" w="med" len="med"/>
            <a:tailEnd type="none" w="med" len="med"/>
          </a:ln>
          <a:effectLst/>
        </p:spPr>
        <p:txBody>
          <a:bodyPr/>
          <a:lstStyle/>
          <a:p>
            <a:endParaRPr lang="en-US"/>
          </a:p>
        </p:txBody>
      </p:sp>
      <p:pic>
        <p:nvPicPr>
          <p:cNvPr id="66564" name="Picture 4" descr="index_updown"/>
          <p:cNvPicPr>
            <a:picLocks noChangeAspect="1" noChangeArrowheads="1"/>
          </p:cNvPicPr>
          <p:nvPr/>
        </p:nvPicPr>
        <p:blipFill>
          <a:blip r:embed="rId2"/>
          <a:srcRect/>
          <a:stretch>
            <a:fillRect/>
          </a:stretch>
        </p:blipFill>
        <p:spPr bwMode="auto">
          <a:xfrm>
            <a:off x="7543800" y="0"/>
            <a:ext cx="1600200" cy="946150"/>
          </a:xfrm>
          <a:prstGeom prst="rect">
            <a:avLst/>
          </a:prstGeom>
          <a:noFill/>
        </p:spPr>
      </p:pic>
      <p:sp>
        <p:nvSpPr>
          <p:cNvPr id="6" name="Text Box 5">
            <a:extLst>
              <a:ext uri="{FF2B5EF4-FFF2-40B4-BE49-F238E27FC236}">
                <a16:creationId xmlns:a16="http://schemas.microsoft.com/office/drawing/2014/main" xmlns="" id="{D383E033-B431-4FB6-B5DF-C6973D2B9CC5}"/>
              </a:ext>
            </a:extLst>
          </p:cNvPr>
          <p:cNvSpPr txBox="1">
            <a:spLocks noChangeArrowheads="1"/>
          </p:cNvSpPr>
          <p:nvPr/>
        </p:nvSpPr>
        <p:spPr bwMode="auto">
          <a:xfrm>
            <a:off x="78850" y="152400"/>
            <a:ext cx="7528536" cy="646331"/>
          </a:xfrm>
          <a:prstGeom prst="rect">
            <a:avLst/>
          </a:prstGeom>
          <a:noFill/>
          <a:ln w="9525">
            <a:noFill/>
            <a:miter lim="800000"/>
            <a:headEnd/>
            <a:tailEnd/>
          </a:ln>
          <a:effectLst/>
        </p:spPr>
        <p:txBody>
          <a:bodyPr wrap="none">
            <a:spAutoFit/>
          </a:bodyPr>
          <a:lstStyle/>
          <a:p>
            <a:pPr eaLnBrk="1" hangingPunct="1"/>
            <a:r>
              <a:rPr lang="en-US" sz="3600" b="1" dirty="0">
                <a:solidFill>
                  <a:schemeClr val="bg1"/>
                </a:solidFill>
                <a:latin typeface="Times New Roman" pitchFamily="18" charset="0"/>
              </a:rPr>
              <a:t>FERC’s Rate of Return Methodology</a:t>
            </a:r>
          </a:p>
        </p:txBody>
      </p:sp>
    </p:spTree>
    <p:extLst>
      <p:ext uri="{BB962C8B-B14F-4D97-AF65-F5344CB8AC3E}">
        <p14:creationId xmlns:p14="http://schemas.microsoft.com/office/powerpoint/2010/main" val="4249583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2650" y="946150"/>
            <a:ext cx="9067800" cy="954107"/>
          </a:xfrm>
          <a:prstGeom prst="rect">
            <a:avLst/>
          </a:prstGeom>
          <a:noFill/>
          <a:ln w="9525">
            <a:solidFill>
              <a:srgbClr val="FFFF00"/>
            </a:solidFill>
            <a:miter lim="800000"/>
            <a:headEnd/>
            <a:tailEnd/>
          </a:ln>
          <a:effectLst/>
        </p:spPr>
        <p:txBody>
          <a:bodyPr wrap="square">
            <a:spAutoFit/>
          </a:bodyPr>
          <a:lstStyle/>
          <a:p>
            <a:pPr marL="342900" indent="-342900">
              <a:buFont typeface="Wingdings" panose="05000000000000000000" pitchFamily="2" charset="2"/>
              <a:buChar char="Ø"/>
            </a:pPr>
            <a:r>
              <a:rPr lang="en-US" sz="2400" b="1" dirty="0">
                <a:solidFill>
                  <a:srgbClr val="FFFFFF"/>
                </a:solidFill>
                <a:latin typeface="+mn-lt"/>
              </a:rPr>
              <a:t> </a:t>
            </a:r>
            <a:r>
              <a:rPr lang="en-US" sz="2800" b="1" u="sng" dirty="0">
                <a:solidFill>
                  <a:srgbClr val="FFFFFF"/>
                </a:solidFill>
                <a:latin typeface="+mn-lt"/>
              </a:rPr>
              <a:t>CAPM – MRP</a:t>
            </a:r>
          </a:p>
          <a:p>
            <a:r>
              <a:rPr lang="en-US" sz="2800" b="1" dirty="0">
                <a:solidFill>
                  <a:srgbClr val="FFFFFF"/>
                </a:solidFill>
                <a:latin typeface="+mn-lt"/>
              </a:rPr>
              <a:t>	</a:t>
            </a:r>
            <a:r>
              <a:rPr lang="en-US" sz="2400" b="1" dirty="0">
                <a:solidFill>
                  <a:srgbClr val="FFFFFF"/>
                </a:solidFill>
                <a:latin typeface="+mn-lt"/>
              </a:rPr>
              <a:t>Long-Term Earnings Growth is Tied to GDP Growth</a:t>
            </a:r>
            <a:endParaRPr lang="en-US" sz="2800" b="1" dirty="0">
              <a:solidFill>
                <a:srgbClr val="FFFFFF"/>
              </a:solidFill>
              <a:latin typeface="+mn-lt"/>
            </a:endParaRPr>
          </a:p>
        </p:txBody>
      </p:sp>
      <p:sp>
        <p:nvSpPr>
          <p:cNvPr id="66563" name="Freeform 3"/>
          <p:cNvSpPr>
            <a:spLocks/>
          </p:cNvSpPr>
          <p:nvPr/>
        </p:nvSpPr>
        <p:spPr bwMode="auto">
          <a:xfrm>
            <a:off x="0" y="950913"/>
            <a:ext cx="9144000" cy="77787"/>
          </a:xfrm>
          <a:custGeom>
            <a:avLst/>
            <a:gdLst/>
            <a:ahLst/>
            <a:cxnLst>
              <a:cxn ang="0">
                <a:pos x="0" y="0"/>
              </a:cxn>
              <a:cxn ang="0">
                <a:pos x="5505" y="0"/>
              </a:cxn>
            </a:cxnLst>
            <a:rect l="0" t="0" r="r" b="b"/>
            <a:pathLst>
              <a:path w="5506" h="1">
                <a:moveTo>
                  <a:pt x="0" y="0"/>
                </a:moveTo>
                <a:lnTo>
                  <a:pt x="5505" y="0"/>
                </a:lnTo>
              </a:path>
            </a:pathLst>
          </a:custGeom>
          <a:noFill/>
          <a:ln w="12700" cap="rnd" cmpd="sng">
            <a:solidFill>
              <a:srgbClr val="FF3300"/>
            </a:solidFill>
            <a:prstDash val="solid"/>
            <a:round/>
            <a:headEnd type="none" w="med" len="med"/>
            <a:tailEnd type="none" w="med" len="med"/>
          </a:ln>
          <a:effectLst/>
        </p:spPr>
        <p:txBody>
          <a:bodyPr/>
          <a:lstStyle/>
          <a:p>
            <a:endParaRPr lang="en-US"/>
          </a:p>
        </p:txBody>
      </p:sp>
      <p:pic>
        <p:nvPicPr>
          <p:cNvPr id="66564" name="Picture 4" descr="index_updown"/>
          <p:cNvPicPr>
            <a:picLocks noChangeAspect="1" noChangeArrowheads="1"/>
          </p:cNvPicPr>
          <p:nvPr/>
        </p:nvPicPr>
        <p:blipFill>
          <a:blip r:embed="rId2"/>
          <a:srcRect/>
          <a:stretch>
            <a:fillRect/>
          </a:stretch>
        </p:blipFill>
        <p:spPr bwMode="auto">
          <a:xfrm>
            <a:off x="7543800" y="0"/>
            <a:ext cx="1600200" cy="946150"/>
          </a:xfrm>
          <a:prstGeom prst="rect">
            <a:avLst/>
          </a:prstGeom>
          <a:noFill/>
        </p:spPr>
      </p:pic>
      <p:sp>
        <p:nvSpPr>
          <p:cNvPr id="6" name="Text Box 5">
            <a:extLst>
              <a:ext uri="{FF2B5EF4-FFF2-40B4-BE49-F238E27FC236}">
                <a16:creationId xmlns:a16="http://schemas.microsoft.com/office/drawing/2014/main" xmlns="" id="{D383E033-B431-4FB6-B5DF-C6973D2B9CC5}"/>
              </a:ext>
            </a:extLst>
          </p:cNvPr>
          <p:cNvSpPr txBox="1">
            <a:spLocks noChangeArrowheads="1"/>
          </p:cNvSpPr>
          <p:nvPr/>
        </p:nvSpPr>
        <p:spPr bwMode="auto">
          <a:xfrm>
            <a:off x="78850" y="152400"/>
            <a:ext cx="7528536" cy="646331"/>
          </a:xfrm>
          <a:prstGeom prst="rect">
            <a:avLst/>
          </a:prstGeom>
          <a:noFill/>
          <a:ln w="9525">
            <a:noFill/>
            <a:miter lim="800000"/>
            <a:headEnd/>
            <a:tailEnd/>
          </a:ln>
          <a:effectLst/>
        </p:spPr>
        <p:txBody>
          <a:bodyPr wrap="none">
            <a:spAutoFit/>
          </a:bodyPr>
          <a:lstStyle/>
          <a:p>
            <a:pPr eaLnBrk="1" hangingPunct="1"/>
            <a:r>
              <a:rPr lang="en-US" sz="3600" b="1" dirty="0">
                <a:solidFill>
                  <a:schemeClr val="bg1"/>
                </a:solidFill>
                <a:latin typeface="Times New Roman" pitchFamily="18" charset="0"/>
              </a:rPr>
              <a:t>FERC’s Rate of Return Methodology</a:t>
            </a:r>
          </a:p>
        </p:txBody>
      </p:sp>
      <p:pic>
        <p:nvPicPr>
          <p:cNvPr id="7" name="Picture 6">
            <a:extLst>
              <a:ext uri="{FF2B5EF4-FFF2-40B4-BE49-F238E27FC236}">
                <a16:creationId xmlns:a16="http://schemas.microsoft.com/office/drawing/2014/main" xmlns="" id="{934706B7-1578-49FE-9E7A-D1A5D9CBF484}"/>
              </a:ext>
            </a:extLst>
          </p:cNvPr>
          <p:cNvPicPr>
            <a:picLocks noChangeAspect="1"/>
          </p:cNvPicPr>
          <p:nvPr/>
        </p:nvPicPr>
        <p:blipFill>
          <a:blip r:embed="rId3"/>
          <a:stretch>
            <a:fillRect/>
          </a:stretch>
        </p:blipFill>
        <p:spPr>
          <a:xfrm>
            <a:off x="1114629" y="1892300"/>
            <a:ext cx="7419771" cy="4996118"/>
          </a:xfrm>
          <a:prstGeom prst="rect">
            <a:avLst/>
          </a:prstGeom>
        </p:spPr>
      </p:pic>
      <p:pic>
        <p:nvPicPr>
          <p:cNvPr id="3" name="Picture 2">
            <a:extLst>
              <a:ext uri="{FF2B5EF4-FFF2-40B4-BE49-F238E27FC236}">
                <a16:creationId xmlns:a16="http://schemas.microsoft.com/office/drawing/2014/main" xmlns="" id="{102C8DEA-FC5E-4D7E-B9D5-C62411376E8F}"/>
              </a:ext>
            </a:extLst>
          </p:cNvPr>
          <p:cNvPicPr>
            <a:picLocks noChangeAspect="1"/>
          </p:cNvPicPr>
          <p:nvPr/>
        </p:nvPicPr>
        <p:blipFill>
          <a:blip r:embed="rId4"/>
          <a:stretch>
            <a:fillRect/>
          </a:stretch>
        </p:blipFill>
        <p:spPr>
          <a:xfrm>
            <a:off x="1600200" y="2618736"/>
            <a:ext cx="4451754" cy="1877064"/>
          </a:xfrm>
          <a:prstGeom prst="rect">
            <a:avLst/>
          </a:prstGeom>
        </p:spPr>
      </p:pic>
      <p:sp>
        <p:nvSpPr>
          <p:cNvPr id="9" name="Rectangle 8">
            <a:extLst>
              <a:ext uri="{FF2B5EF4-FFF2-40B4-BE49-F238E27FC236}">
                <a16:creationId xmlns:a16="http://schemas.microsoft.com/office/drawing/2014/main" xmlns="" id="{FCAB193D-CF43-45F8-A266-049F4E686DE5}"/>
              </a:ext>
            </a:extLst>
          </p:cNvPr>
          <p:cNvSpPr/>
          <p:nvPr/>
        </p:nvSpPr>
        <p:spPr bwMode="auto">
          <a:xfrm>
            <a:off x="4419600" y="3048000"/>
            <a:ext cx="762000" cy="1447800"/>
          </a:xfrm>
          <a:prstGeom prst="rect">
            <a:avLst/>
          </a:prstGeom>
          <a:noFill/>
          <a:ln w="76200"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xmlns="" id="{63AE6624-1A29-4DB9-93FC-75E92FA32C52}"/>
              </a:ext>
            </a:extLst>
          </p:cNvPr>
          <p:cNvSpPr/>
          <p:nvPr/>
        </p:nvSpPr>
        <p:spPr bwMode="auto">
          <a:xfrm>
            <a:off x="7772400" y="3124200"/>
            <a:ext cx="563880" cy="1156968"/>
          </a:xfrm>
          <a:prstGeom prst="rect">
            <a:avLst/>
          </a:prstGeom>
          <a:noFill/>
          <a:ln w="76200"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2154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2650" y="946150"/>
            <a:ext cx="9067800" cy="954107"/>
          </a:xfrm>
          <a:prstGeom prst="rect">
            <a:avLst/>
          </a:prstGeom>
          <a:noFill/>
          <a:ln w="9525">
            <a:solidFill>
              <a:srgbClr val="FFFF00"/>
            </a:solidFill>
            <a:miter lim="800000"/>
            <a:headEnd/>
            <a:tailEnd/>
          </a:ln>
          <a:effectLst/>
        </p:spPr>
        <p:txBody>
          <a:bodyPr wrap="square">
            <a:spAutoFit/>
          </a:bodyPr>
          <a:lstStyle/>
          <a:p>
            <a:pPr marL="342900" indent="-342900">
              <a:buFont typeface="Wingdings" panose="05000000000000000000" pitchFamily="2" charset="2"/>
              <a:buChar char="Ø"/>
            </a:pPr>
            <a:r>
              <a:rPr lang="en-US" sz="2400" b="1" dirty="0">
                <a:solidFill>
                  <a:srgbClr val="FFFFFF"/>
                </a:solidFill>
                <a:latin typeface="+mn-lt"/>
              </a:rPr>
              <a:t> </a:t>
            </a:r>
            <a:r>
              <a:rPr lang="en-US" sz="2800" b="1" u="sng" dirty="0">
                <a:solidFill>
                  <a:srgbClr val="FFFFFF"/>
                </a:solidFill>
                <a:latin typeface="+mn-lt"/>
              </a:rPr>
              <a:t>CAPM -  MRP</a:t>
            </a:r>
          </a:p>
          <a:p>
            <a:r>
              <a:rPr lang="en-US" sz="2800" b="1" dirty="0">
                <a:solidFill>
                  <a:srgbClr val="FFFFFF"/>
                </a:solidFill>
                <a:latin typeface="+mn-lt"/>
              </a:rPr>
              <a:t>	</a:t>
            </a:r>
            <a:r>
              <a:rPr lang="en-US" sz="2400" b="1" dirty="0">
                <a:solidFill>
                  <a:srgbClr val="FFFFFF"/>
                </a:solidFill>
                <a:latin typeface="+mn-lt"/>
              </a:rPr>
              <a:t>Year-to-Year, Can Be Big Swings in EPS vs GDP</a:t>
            </a:r>
            <a:endParaRPr lang="en-US" sz="2000" b="1" dirty="0">
              <a:solidFill>
                <a:schemeClr val="bg1"/>
              </a:solidFill>
              <a:latin typeface="+mj-lt"/>
            </a:endParaRPr>
          </a:p>
        </p:txBody>
      </p:sp>
      <p:sp>
        <p:nvSpPr>
          <p:cNvPr id="66563" name="Freeform 3"/>
          <p:cNvSpPr>
            <a:spLocks/>
          </p:cNvSpPr>
          <p:nvPr/>
        </p:nvSpPr>
        <p:spPr bwMode="auto">
          <a:xfrm>
            <a:off x="0" y="950913"/>
            <a:ext cx="9144000" cy="77787"/>
          </a:xfrm>
          <a:custGeom>
            <a:avLst/>
            <a:gdLst/>
            <a:ahLst/>
            <a:cxnLst>
              <a:cxn ang="0">
                <a:pos x="0" y="0"/>
              </a:cxn>
              <a:cxn ang="0">
                <a:pos x="5505" y="0"/>
              </a:cxn>
            </a:cxnLst>
            <a:rect l="0" t="0" r="r" b="b"/>
            <a:pathLst>
              <a:path w="5506" h="1">
                <a:moveTo>
                  <a:pt x="0" y="0"/>
                </a:moveTo>
                <a:lnTo>
                  <a:pt x="5505" y="0"/>
                </a:lnTo>
              </a:path>
            </a:pathLst>
          </a:custGeom>
          <a:noFill/>
          <a:ln w="12700" cap="rnd" cmpd="sng">
            <a:solidFill>
              <a:srgbClr val="FF3300"/>
            </a:solidFill>
            <a:prstDash val="solid"/>
            <a:round/>
            <a:headEnd type="none" w="med" len="med"/>
            <a:tailEnd type="none" w="med" len="med"/>
          </a:ln>
          <a:effectLst/>
        </p:spPr>
        <p:txBody>
          <a:bodyPr/>
          <a:lstStyle/>
          <a:p>
            <a:endParaRPr lang="en-US"/>
          </a:p>
        </p:txBody>
      </p:sp>
      <p:pic>
        <p:nvPicPr>
          <p:cNvPr id="66564" name="Picture 4" descr="index_updown"/>
          <p:cNvPicPr>
            <a:picLocks noChangeAspect="1" noChangeArrowheads="1"/>
          </p:cNvPicPr>
          <p:nvPr/>
        </p:nvPicPr>
        <p:blipFill>
          <a:blip r:embed="rId2"/>
          <a:srcRect/>
          <a:stretch>
            <a:fillRect/>
          </a:stretch>
        </p:blipFill>
        <p:spPr bwMode="auto">
          <a:xfrm>
            <a:off x="7543800" y="0"/>
            <a:ext cx="1600200" cy="946150"/>
          </a:xfrm>
          <a:prstGeom prst="rect">
            <a:avLst/>
          </a:prstGeom>
          <a:noFill/>
        </p:spPr>
      </p:pic>
      <p:sp>
        <p:nvSpPr>
          <p:cNvPr id="6" name="Text Box 5">
            <a:extLst>
              <a:ext uri="{FF2B5EF4-FFF2-40B4-BE49-F238E27FC236}">
                <a16:creationId xmlns:a16="http://schemas.microsoft.com/office/drawing/2014/main" xmlns="" id="{D383E033-B431-4FB6-B5DF-C6973D2B9CC5}"/>
              </a:ext>
            </a:extLst>
          </p:cNvPr>
          <p:cNvSpPr txBox="1">
            <a:spLocks noChangeArrowheads="1"/>
          </p:cNvSpPr>
          <p:nvPr/>
        </p:nvSpPr>
        <p:spPr bwMode="auto">
          <a:xfrm>
            <a:off x="78850" y="152400"/>
            <a:ext cx="7643952" cy="646331"/>
          </a:xfrm>
          <a:prstGeom prst="rect">
            <a:avLst/>
          </a:prstGeom>
          <a:noFill/>
          <a:ln w="9525">
            <a:noFill/>
            <a:miter lim="800000"/>
            <a:headEnd/>
            <a:tailEnd/>
          </a:ln>
          <a:effectLst/>
        </p:spPr>
        <p:txBody>
          <a:bodyPr wrap="none">
            <a:spAutoFit/>
          </a:bodyPr>
          <a:lstStyle/>
          <a:p>
            <a:pPr eaLnBrk="1" hangingPunct="1"/>
            <a:r>
              <a:rPr lang="en-US" sz="3600" b="1" dirty="0">
                <a:solidFill>
                  <a:schemeClr val="bg1"/>
                </a:solidFill>
                <a:latin typeface="Times New Roman" pitchFamily="18" charset="0"/>
              </a:rPr>
              <a:t>FERC’s Rate of Return Methodology </a:t>
            </a:r>
          </a:p>
        </p:txBody>
      </p:sp>
      <p:pic>
        <p:nvPicPr>
          <p:cNvPr id="7" name="Picture 6">
            <a:extLst>
              <a:ext uri="{FF2B5EF4-FFF2-40B4-BE49-F238E27FC236}">
                <a16:creationId xmlns:a16="http://schemas.microsoft.com/office/drawing/2014/main" xmlns="" id="{D2AEDA7F-0494-4289-A391-4FC723CFF5EE}"/>
              </a:ext>
            </a:extLst>
          </p:cNvPr>
          <p:cNvPicPr/>
          <p:nvPr/>
        </p:nvPicPr>
        <p:blipFill>
          <a:blip r:embed="rId3"/>
          <a:stretch>
            <a:fillRect/>
          </a:stretch>
        </p:blipFill>
        <p:spPr>
          <a:xfrm>
            <a:off x="106016" y="2000549"/>
            <a:ext cx="8959134" cy="4857451"/>
          </a:xfrm>
          <a:prstGeom prst="rect">
            <a:avLst/>
          </a:prstGeom>
        </p:spPr>
      </p:pic>
    </p:spTree>
    <p:extLst>
      <p:ext uri="{BB962C8B-B14F-4D97-AF65-F5344CB8AC3E}">
        <p14:creationId xmlns:p14="http://schemas.microsoft.com/office/powerpoint/2010/main" val="2989089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2650" y="946150"/>
            <a:ext cx="9067800" cy="1815882"/>
          </a:xfrm>
          <a:prstGeom prst="rect">
            <a:avLst/>
          </a:prstGeom>
          <a:noFill/>
          <a:ln w="9525">
            <a:solidFill>
              <a:srgbClr val="FFFF00"/>
            </a:solidFill>
            <a:miter lim="800000"/>
            <a:headEnd/>
            <a:tailEnd/>
          </a:ln>
          <a:effectLst/>
        </p:spPr>
        <p:txBody>
          <a:bodyPr wrap="square">
            <a:spAutoFit/>
          </a:bodyPr>
          <a:lstStyle/>
          <a:p>
            <a:pPr marL="342900" indent="-342900">
              <a:buFont typeface="Wingdings" panose="05000000000000000000" pitchFamily="2" charset="2"/>
              <a:buChar char="Ø"/>
            </a:pPr>
            <a:r>
              <a:rPr lang="en-US" sz="2400" b="1" dirty="0">
                <a:solidFill>
                  <a:srgbClr val="FFFFFF"/>
                </a:solidFill>
                <a:latin typeface="+mn-lt"/>
              </a:rPr>
              <a:t> </a:t>
            </a:r>
            <a:r>
              <a:rPr lang="en-US" sz="2800" b="1" u="sng" dirty="0">
                <a:solidFill>
                  <a:srgbClr val="FFFFFF"/>
                </a:solidFill>
                <a:latin typeface="+mn-lt"/>
              </a:rPr>
              <a:t>CAPM - MRP</a:t>
            </a:r>
          </a:p>
          <a:p>
            <a:r>
              <a:rPr lang="en-US" sz="2800" b="1" dirty="0">
                <a:solidFill>
                  <a:srgbClr val="FFFFFF"/>
                </a:solidFill>
                <a:latin typeface="+mn-lt"/>
              </a:rPr>
              <a:t>	In Long-Term, EPS Growth Constrained by GDP 		Growth. Historically, Corporate Profits have 		been About 	6% of GDP</a:t>
            </a:r>
            <a:endParaRPr lang="en-US" sz="2400" b="1" dirty="0">
              <a:solidFill>
                <a:schemeClr val="bg1"/>
              </a:solidFill>
              <a:latin typeface="+mj-lt"/>
            </a:endParaRPr>
          </a:p>
        </p:txBody>
      </p:sp>
      <p:sp>
        <p:nvSpPr>
          <p:cNvPr id="66563" name="Freeform 3"/>
          <p:cNvSpPr>
            <a:spLocks/>
          </p:cNvSpPr>
          <p:nvPr/>
        </p:nvSpPr>
        <p:spPr bwMode="auto">
          <a:xfrm>
            <a:off x="0" y="950913"/>
            <a:ext cx="9144000" cy="77787"/>
          </a:xfrm>
          <a:custGeom>
            <a:avLst/>
            <a:gdLst/>
            <a:ahLst/>
            <a:cxnLst>
              <a:cxn ang="0">
                <a:pos x="0" y="0"/>
              </a:cxn>
              <a:cxn ang="0">
                <a:pos x="5505" y="0"/>
              </a:cxn>
            </a:cxnLst>
            <a:rect l="0" t="0" r="r" b="b"/>
            <a:pathLst>
              <a:path w="5506" h="1">
                <a:moveTo>
                  <a:pt x="0" y="0"/>
                </a:moveTo>
                <a:lnTo>
                  <a:pt x="5505" y="0"/>
                </a:lnTo>
              </a:path>
            </a:pathLst>
          </a:custGeom>
          <a:noFill/>
          <a:ln w="12700" cap="rnd" cmpd="sng">
            <a:solidFill>
              <a:srgbClr val="FF3300"/>
            </a:solidFill>
            <a:prstDash val="solid"/>
            <a:round/>
            <a:headEnd type="none" w="med" len="med"/>
            <a:tailEnd type="none" w="med" len="med"/>
          </a:ln>
          <a:effectLst/>
        </p:spPr>
        <p:txBody>
          <a:bodyPr/>
          <a:lstStyle/>
          <a:p>
            <a:endParaRPr lang="en-US"/>
          </a:p>
        </p:txBody>
      </p:sp>
      <p:pic>
        <p:nvPicPr>
          <p:cNvPr id="66564" name="Picture 4" descr="index_updown"/>
          <p:cNvPicPr>
            <a:picLocks noChangeAspect="1" noChangeArrowheads="1"/>
          </p:cNvPicPr>
          <p:nvPr/>
        </p:nvPicPr>
        <p:blipFill>
          <a:blip r:embed="rId2"/>
          <a:srcRect/>
          <a:stretch>
            <a:fillRect/>
          </a:stretch>
        </p:blipFill>
        <p:spPr bwMode="auto">
          <a:xfrm>
            <a:off x="7543800" y="0"/>
            <a:ext cx="1600200" cy="946150"/>
          </a:xfrm>
          <a:prstGeom prst="rect">
            <a:avLst/>
          </a:prstGeom>
          <a:noFill/>
        </p:spPr>
      </p:pic>
      <p:sp>
        <p:nvSpPr>
          <p:cNvPr id="6" name="Text Box 5">
            <a:extLst>
              <a:ext uri="{FF2B5EF4-FFF2-40B4-BE49-F238E27FC236}">
                <a16:creationId xmlns:a16="http://schemas.microsoft.com/office/drawing/2014/main" xmlns="" id="{D383E033-B431-4FB6-B5DF-C6973D2B9CC5}"/>
              </a:ext>
            </a:extLst>
          </p:cNvPr>
          <p:cNvSpPr txBox="1">
            <a:spLocks noChangeArrowheads="1"/>
          </p:cNvSpPr>
          <p:nvPr/>
        </p:nvSpPr>
        <p:spPr bwMode="auto">
          <a:xfrm>
            <a:off x="78850" y="152400"/>
            <a:ext cx="7528536" cy="646331"/>
          </a:xfrm>
          <a:prstGeom prst="rect">
            <a:avLst/>
          </a:prstGeom>
          <a:noFill/>
          <a:ln w="9525">
            <a:noFill/>
            <a:miter lim="800000"/>
            <a:headEnd/>
            <a:tailEnd/>
          </a:ln>
          <a:effectLst/>
        </p:spPr>
        <p:txBody>
          <a:bodyPr wrap="none">
            <a:spAutoFit/>
          </a:bodyPr>
          <a:lstStyle/>
          <a:p>
            <a:pPr eaLnBrk="1" hangingPunct="1"/>
            <a:r>
              <a:rPr lang="en-US" sz="3600" b="1" dirty="0">
                <a:solidFill>
                  <a:schemeClr val="bg1"/>
                </a:solidFill>
                <a:latin typeface="Times New Roman" pitchFamily="18" charset="0"/>
              </a:rPr>
              <a:t>FERC’s Rate of Return Methodology</a:t>
            </a:r>
          </a:p>
        </p:txBody>
      </p:sp>
      <p:pic>
        <p:nvPicPr>
          <p:cNvPr id="7" name="Picture 6">
            <a:extLst>
              <a:ext uri="{FF2B5EF4-FFF2-40B4-BE49-F238E27FC236}">
                <a16:creationId xmlns:a16="http://schemas.microsoft.com/office/drawing/2014/main" xmlns="" id="{D86B0CAC-FC91-4B12-844B-799D840B819A}"/>
              </a:ext>
            </a:extLst>
          </p:cNvPr>
          <p:cNvPicPr/>
          <p:nvPr/>
        </p:nvPicPr>
        <p:blipFill>
          <a:blip r:embed="rId3"/>
          <a:stretch>
            <a:fillRect/>
          </a:stretch>
        </p:blipFill>
        <p:spPr>
          <a:xfrm>
            <a:off x="-27168" y="2667000"/>
            <a:ext cx="9092317" cy="4114800"/>
          </a:xfrm>
          <a:prstGeom prst="rect">
            <a:avLst/>
          </a:prstGeom>
        </p:spPr>
      </p:pic>
      <p:sp>
        <p:nvSpPr>
          <p:cNvPr id="8" name="Rectangle 7">
            <a:extLst>
              <a:ext uri="{FF2B5EF4-FFF2-40B4-BE49-F238E27FC236}">
                <a16:creationId xmlns:a16="http://schemas.microsoft.com/office/drawing/2014/main" xmlns="" id="{80E63822-B9BE-437A-A223-9E53ECACE52D}"/>
              </a:ext>
            </a:extLst>
          </p:cNvPr>
          <p:cNvSpPr/>
          <p:nvPr/>
        </p:nvSpPr>
        <p:spPr bwMode="auto">
          <a:xfrm>
            <a:off x="7010399" y="3124200"/>
            <a:ext cx="2054749" cy="1447800"/>
          </a:xfrm>
          <a:prstGeom prst="rect">
            <a:avLst/>
          </a:prstGeom>
          <a:noFill/>
          <a:ln w="76200"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0957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2650" y="946150"/>
            <a:ext cx="9067800" cy="5970865"/>
          </a:xfrm>
          <a:prstGeom prst="rect">
            <a:avLst/>
          </a:prstGeom>
          <a:noFill/>
          <a:ln w="9525">
            <a:solidFill>
              <a:srgbClr val="FFFF00"/>
            </a:solidFill>
            <a:miter lim="800000"/>
            <a:headEnd/>
            <a:tailEnd/>
          </a:ln>
          <a:effectLst/>
        </p:spPr>
        <p:txBody>
          <a:bodyPr wrap="square">
            <a:spAutoFit/>
          </a:bodyPr>
          <a:lstStyle/>
          <a:p>
            <a:pPr algn="ctr"/>
            <a:r>
              <a:rPr lang="en-US" sz="2600" dirty="0">
                <a:highlight>
                  <a:srgbClr val="FFFFFF"/>
                </a:highlight>
                <a:latin typeface="+mj-lt"/>
              </a:rPr>
              <a:t>You know, someone once told me that New York has more lawyers than people. I think that’s the same fellow who thinks profits will become larger than GDP. When you begin to expect the growth of a component factor to forever outpace that of the aggregate, you get into certain mathematical problems. In my opinion, you have to be wildly optimistic to believe that corporate profits as a percent of GDP can, for any sustained period, hold much above 6%. One thing keeping the percentage down will be competition, which is alive and well. In addition, there’s a public-policy point: If corporate investors, in aggregate, are going to eat an ever-growing portion of the American economic pie, some other group will have to settle for a smaller portion. That would justifiably raise political problems--and in my view a major </a:t>
            </a:r>
            <a:r>
              <a:rPr lang="en-US" sz="2600" dirty="0" err="1">
                <a:highlight>
                  <a:srgbClr val="FFFFFF"/>
                </a:highlight>
                <a:latin typeface="+mj-lt"/>
              </a:rPr>
              <a:t>reslicing</a:t>
            </a:r>
            <a:r>
              <a:rPr lang="en-US" sz="2600" dirty="0">
                <a:highlight>
                  <a:srgbClr val="FFFFFF"/>
                </a:highlight>
                <a:latin typeface="+mj-lt"/>
              </a:rPr>
              <a:t> of the pie just isn’t going to happen.</a:t>
            </a:r>
          </a:p>
          <a:p>
            <a:endParaRPr lang="en-US" b="1" dirty="0">
              <a:solidFill>
                <a:schemeClr val="bg1"/>
              </a:solidFill>
              <a:latin typeface="+mj-lt"/>
            </a:endParaRPr>
          </a:p>
        </p:txBody>
      </p:sp>
      <p:sp>
        <p:nvSpPr>
          <p:cNvPr id="66563" name="Freeform 3"/>
          <p:cNvSpPr>
            <a:spLocks/>
          </p:cNvSpPr>
          <p:nvPr/>
        </p:nvSpPr>
        <p:spPr bwMode="auto">
          <a:xfrm>
            <a:off x="0" y="950913"/>
            <a:ext cx="9144000" cy="77787"/>
          </a:xfrm>
          <a:custGeom>
            <a:avLst/>
            <a:gdLst/>
            <a:ahLst/>
            <a:cxnLst>
              <a:cxn ang="0">
                <a:pos x="0" y="0"/>
              </a:cxn>
              <a:cxn ang="0">
                <a:pos x="5505" y="0"/>
              </a:cxn>
            </a:cxnLst>
            <a:rect l="0" t="0" r="r" b="b"/>
            <a:pathLst>
              <a:path w="5506" h="1">
                <a:moveTo>
                  <a:pt x="0" y="0"/>
                </a:moveTo>
                <a:lnTo>
                  <a:pt x="5505" y="0"/>
                </a:lnTo>
              </a:path>
            </a:pathLst>
          </a:custGeom>
          <a:noFill/>
          <a:ln w="12700" cap="rnd" cmpd="sng">
            <a:solidFill>
              <a:srgbClr val="FF3300"/>
            </a:solidFill>
            <a:prstDash val="solid"/>
            <a:round/>
            <a:headEnd type="none" w="med" len="med"/>
            <a:tailEnd type="none" w="med" len="med"/>
          </a:ln>
          <a:effectLst/>
        </p:spPr>
        <p:txBody>
          <a:bodyPr/>
          <a:lstStyle/>
          <a:p>
            <a:endParaRPr lang="en-US"/>
          </a:p>
        </p:txBody>
      </p:sp>
      <p:pic>
        <p:nvPicPr>
          <p:cNvPr id="66564" name="Picture 4" descr="index_updown"/>
          <p:cNvPicPr>
            <a:picLocks noChangeAspect="1" noChangeArrowheads="1"/>
          </p:cNvPicPr>
          <p:nvPr/>
        </p:nvPicPr>
        <p:blipFill>
          <a:blip r:embed="rId2"/>
          <a:srcRect/>
          <a:stretch>
            <a:fillRect/>
          </a:stretch>
        </p:blipFill>
        <p:spPr bwMode="auto">
          <a:xfrm>
            <a:off x="7543800" y="0"/>
            <a:ext cx="1600200" cy="946150"/>
          </a:xfrm>
          <a:prstGeom prst="rect">
            <a:avLst/>
          </a:prstGeom>
          <a:noFill/>
        </p:spPr>
      </p:pic>
      <p:sp>
        <p:nvSpPr>
          <p:cNvPr id="6" name="Text Box 5">
            <a:extLst>
              <a:ext uri="{FF2B5EF4-FFF2-40B4-BE49-F238E27FC236}">
                <a16:creationId xmlns:a16="http://schemas.microsoft.com/office/drawing/2014/main" xmlns="" id="{D383E033-B431-4FB6-B5DF-C6973D2B9CC5}"/>
              </a:ext>
            </a:extLst>
          </p:cNvPr>
          <p:cNvSpPr txBox="1">
            <a:spLocks noChangeArrowheads="1"/>
          </p:cNvSpPr>
          <p:nvPr/>
        </p:nvSpPr>
        <p:spPr bwMode="auto">
          <a:xfrm>
            <a:off x="78850" y="152400"/>
            <a:ext cx="7528536" cy="646331"/>
          </a:xfrm>
          <a:prstGeom prst="rect">
            <a:avLst/>
          </a:prstGeom>
          <a:noFill/>
          <a:ln w="9525">
            <a:noFill/>
            <a:miter lim="800000"/>
            <a:headEnd/>
            <a:tailEnd/>
          </a:ln>
          <a:effectLst/>
        </p:spPr>
        <p:txBody>
          <a:bodyPr wrap="none">
            <a:spAutoFit/>
          </a:bodyPr>
          <a:lstStyle/>
          <a:p>
            <a:pPr eaLnBrk="1" hangingPunct="1"/>
            <a:r>
              <a:rPr lang="en-US" sz="3600" b="1" dirty="0">
                <a:solidFill>
                  <a:schemeClr val="bg1"/>
                </a:solidFill>
                <a:latin typeface="Times New Roman" pitchFamily="18" charset="0"/>
              </a:rPr>
              <a:t>FERC’s Rate of Return Methodology</a:t>
            </a:r>
          </a:p>
        </p:txBody>
      </p:sp>
      <p:pic>
        <p:nvPicPr>
          <p:cNvPr id="2" name="Picture 1">
            <a:extLst>
              <a:ext uri="{FF2B5EF4-FFF2-40B4-BE49-F238E27FC236}">
                <a16:creationId xmlns:a16="http://schemas.microsoft.com/office/drawing/2014/main" xmlns="" id="{36C70381-DD54-4530-90AB-1FA5D5A51BC0}"/>
              </a:ext>
            </a:extLst>
          </p:cNvPr>
          <p:cNvPicPr>
            <a:picLocks noChangeAspect="1"/>
          </p:cNvPicPr>
          <p:nvPr/>
        </p:nvPicPr>
        <p:blipFill>
          <a:blip r:embed="rId3"/>
          <a:stretch>
            <a:fillRect/>
          </a:stretch>
        </p:blipFill>
        <p:spPr>
          <a:xfrm>
            <a:off x="1706997" y="1437838"/>
            <a:ext cx="5730006" cy="4610100"/>
          </a:xfrm>
          <a:prstGeom prst="rect">
            <a:avLst/>
          </a:prstGeom>
        </p:spPr>
      </p:pic>
    </p:spTree>
    <p:extLst>
      <p:ext uri="{BB962C8B-B14F-4D97-AF65-F5344CB8AC3E}">
        <p14:creationId xmlns:p14="http://schemas.microsoft.com/office/powerpoint/2010/main" val="279382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0" y="990600"/>
            <a:ext cx="9067800" cy="6063198"/>
          </a:xfrm>
          <a:prstGeom prst="rect">
            <a:avLst/>
          </a:prstGeom>
          <a:noFill/>
          <a:ln w="9525">
            <a:solidFill>
              <a:srgbClr val="FFFF00"/>
            </a:solidFill>
            <a:miter lim="800000"/>
            <a:headEnd/>
            <a:tailEnd/>
          </a:ln>
          <a:effectLst/>
        </p:spPr>
        <p:txBody>
          <a:bodyPr wrap="square">
            <a:spAutoFit/>
          </a:bodyPr>
          <a:lstStyle/>
          <a:p>
            <a:pPr marL="342900" indent="-342900">
              <a:buFont typeface="Wingdings" panose="05000000000000000000" pitchFamily="2" charset="2"/>
              <a:buChar char="Ø"/>
            </a:pPr>
            <a:r>
              <a:rPr lang="en-US" sz="2400" b="1" dirty="0">
                <a:solidFill>
                  <a:srgbClr val="FFFFFF"/>
                </a:solidFill>
                <a:latin typeface="+mn-lt"/>
              </a:rPr>
              <a:t> </a:t>
            </a:r>
            <a:r>
              <a:rPr lang="en-US" sz="2800" b="1" u="sng" dirty="0">
                <a:solidFill>
                  <a:srgbClr val="FFFFFF"/>
                </a:solidFill>
                <a:latin typeface="+mn-lt"/>
              </a:rPr>
              <a:t>CAPM - Size Premium </a:t>
            </a:r>
          </a:p>
          <a:p>
            <a:r>
              <a:rPr lang="en-US" sz="2800" dirty="0">
                <a:solidFill>
                  <a:srgbClr val="FFFFFF"/>
                </a:solidFill>
                <a:latin typeface="+mn-lt"/>
              </a:rPr>
              <a:t>	</a:t>
            </a:r>
            <a:r>
              <a:rPr lang="en-US" sz="2800" b="1" dirty="0">
                <a:solidFill>
                  <a:srgbClr val="FFFFFF"/>
                </a:solidFill>
                <a:latin typeface="+mn-lt"/>
              </a:rPr>
              <a:t>Not Specified in Order</a:t>
            </a:r>
          </a:p>
          <a:p>
            <a:r>
              <a:rPr lang="en-US" sz="2800" b="1" dirty="0">
                <a:solidFill>
                  <a:srgbClr val="FFFFFF"/>
                </a:solidFill>
                <a:latin typeface="+mn-lt"/>
              </a:rPr>
              <a:t>	Based on Historical Returns of Size Deciles Since 		1926</a:t>
            </a:r>
          </a:p>
          <a:p>
            <a:r>
              <a:rPr lang="en-US" sz="2800" b="1" dirty="0">
                <a:solidFill>
                  <a:srgbClr val="FFFFFF"/>
                </a:solidFill>
                <a:latin typeface="+mn-lt"/>
              </a:rPr>
              <a:t>		Empirical  Issues – Survivorship, Monthly</a:t>
            </a:r>
          </a:p>
          <a:p>
            <a:r>
              <a:rPr lang="en-US" sz="2800" b="1" dirty="0">
                <a:solidFill>
                  <a:srgbClr val="FFFFFF"/>
                </a:solidFill>
                <a:latin typeface="+mn-lt"/>
              </a:rPr>
              <a:t>		Rebalancing, Serial Correlation (Roll)</a:t>
            </a:r>
          </a:p>
          <a:p>
            <a:r>
              <a:rPr lang="en-US" sz="2800" b="1" dirty="0">
                <a:solidFill>
                  <a:srgbClr val="FFFFFF"/>
                </a:solidFill>
                <a:latin typeface="+mn-lt"/>
              </a:rPr>
              <a:t>	Debate Whether it Exists Anymore? </a:t>
            </a:r>
            <a:r>
              <a:rPr lang="en-US" sz="2800" b="1" dirty="0" err="1">
                <a:solidFill>
                  <a:srgbClr val="FFFFFF"/>
                </a:solidFill>
                <a:latin typeface="+mn-lt"/>
              </a:rPr>
              <a:t>Banz</a:t>
            </a:r>
            <a:r>
              <a:rPr lang="en-US" sz="2800" b="1" dirty="0">
                <a:solidFill>
                  <a:srgbClr val="FFFFFF"/>
                </a:solidFill>
                <a:latin typeface="+mn-lt"/>
              </a:rPr>
              <a:t> 1981</a:t>
            </a:r>
          </a:p>
          <a:p>
            <a:r>
              <a:rPr lang="en-US" sz="2800" b="1" dirty="0">
                <a:solidFill>
                  <a:srgbClr val="FFFFFF"/>
                </a:solidFill>
                <a:latin typeface="+mn-lt"/>
              </a:rPr>
              <a:t>	Does it Apply to Public Utilities?</a:t>
            </a:r>
          </a:p>
          <a:p>
            <a:r>
              <a:rPr lang="en-US" sz="2800" b="1" dirty="0">
                <a:solidFill>
                  <a:schemeClr val="bg1"/>
                </a:solidFill>
                <a:latin typeface="+mn-lt"/>
              </a:rPr>
              <a:t>		Regulation, Government Oversight, 			Performance Review, Accounting Standards, 		Information Disclosure, and Insulation from 		Competition</a:t>
            </a:r>
          </a:p>
          <a:p>
            <a:endParaRPr lang="en-US" sz="2800" b="1" dirty="0">
              <a:solidFill>
                <a:schemeClr val="bg1"/>
              </a:solidFill>
              <a:latin typeface="+mn-lt"/>
            </a:endParaRPr>
          </a:p>
          <a:p>
            <a:pPr eaLnBrk="1" hangingPunct="1">
              <a:buFont typeface="Wingdings" pitchFamily="2" charset="2"/>
              <a:buChar char="Ø"/>
            </a:pPr>
            <a:endParaRPr lang="en-US" sz="2400" b="1" dirty="0">
              <a:solidFill>
                <a:schemeClr val="bg1"/>
              </a:solidFill>
              <a:latin typeface="+mj-lt"/>
            </a:endParaRPr>
          </a:p>
        </p:txBody>
      </p:sp>
      <p:sp>
        <p:nvSpPr>
          <p:cNvPr id="66563" name="Freeform 3"/>
          <p:cNvSpPr>
            <a:spLocks/>
          </p:cNvSpPr>
          <p:nvPr/>
        </p:nvSpPr>
        <p:spPr bwMode="auto">
          <a:xfrm>
            <a:off x="0" y="950913"/>
            <a:ext cx="9144000" cy="77787"/>
          </a:xfrm>
          <a:custGeom>
            <a:avLst/>
            <a:gdLst/>
            <a:ahLst/>
            <a:cxnLst>
              <a:cxn ang="0">
                <a:pos x="0" y="0"/>
              </a:cxn>
              <a:cxn ang="0">
                <a:pos x="5505" y="0"/>
              </a:cxn>
            </a:cxnLst>
            <a:rect l="0" t="0" r="r" b="b"/>
            <a:pathLst>
              <a:path w="5506" h="1">
                <a:moveTo>
                  <a:pt x="0" y="0"/>
                </a:moveTo>
                <a:lnTo>
                  <a:pt x="5505" y="0"/>
                </a:lnTo>
              </a:path>
            </a:pathLst>
          </a:custGeom>
          <a:noFill/>
          <a:ln w="12700" cap="rnd" cmpd="sng">
            <a:solidFill>
              <a:srgbClr val="FF3300"/>
            </a:solidFill>
            <a:prstDash val="solid"/>
            <a:round/>
            <a:headEnd type="none" w="med" len="med"/>
            <a:tailEnd type="none" w="med" len="med"/>
          </a:ln>
          <a:effectLst/>
        </p:spPr>
        <p:txBody>
          <a:bodyPr/>
          <a:lstStyle/>
          <a:p>
            <a:endParaRPr lang="en-US"/>
          </a:p>
        </p:txBody>
      </p:sp>
      <p:pic>
        <p:nvPicPr>
          <p:cNvPr id="66564" name="Picture 4" descr="index_updown"/>
          <p:cNvPicPr>
            <a:picLocks noChangeAspect="1" noChangeArrowheads="1"/>
          </p:cNvPicPr>
          <p:nvPr/>
        </p:nvPicPr>
        <p:blipFill>
          <a:blip r:embed="rId2"/>
          <a:srcRect/>
          <a:stretch>
            <a:fillRect/>
          </a:stretch>
        </p:blipFill>
        <p:spPr bwMode="auto">
          <a:xfrm>
            <a:off x="7543800" y="0"/>
            <a:ext cx="1600200" cy="946150"/>
          </a:xfrm>
          <a:prstGeom prst="rect">
            <a:avLst/>
          </a:prstGeom>
          <a:noFill/>
        </p:spPr>
      </p:pic>
      <p:sp>
        <p:nvSpPr>
          <p:cNvPr id="6" name="Text Box 5">
            <a:extLst>
              <a:ext uri="{FF2B5EF4-FFF2-40B4-BE49-F238E27FC236}">
                <a16:creationId xmlns:a16="http://schemas.microsoft.com/office/drawing/2014/main" xmlns="" id="{D383E033-B431-4FB6-B5DF-C6973D2B9CC5}"/>
              </a:ext>
            </a:extLst>
          </p:cNvPr>
          <p:cNvSpPr txBox="1">
            <a:spLocks noChangeArrowheads="1"/>
          </p:cNvSpPr>
          <p:nvPr/>
        </p:nvSpPr>
        <p:spPr bwMode="auto">
          <a:xfrm>
            <a:off x="78850" y="152400"/>
            <a:ext cx="7528536" cy="646331"/>
          </a:xfrm>
          <a:prstGeom prst="rect">
            <a:avLst/>
          </a:prstGeom>
          <a:noFill/>
          <a:ln w="9525">
            <a:noFill/>
            <a:miter lim="800000"/>
            <a:headEnd/>
            <a:tailEnd/>
          </a:ln>
          <a:effectLst/>
        </p:spPr>
        <p:txBody>
          <a:bodyPr wrap="none">
            <a:spAutoFit/>
          </a:bodyPr>
          <a:lstStyle/>
          <a:p>
            <a:pPr eaLnBrk="1" hangingPunct="1"/>
            <a:r>
              <a:rPr lang="en-US" sz="3600" b="1" dirty="0">
                <a:solidFill>
                  <a:schemeClr val="bg1"/>
                </a:solidFill>
                <a:latin typeface="Times New Roman" pitchFamily="18" charset="0"/>
              </a:rPr>
              <a:t>FERC’s Rate of Return Methodology</a:t>
            </a:r>
          </a:p>
        </p:txBody>
      </p:sp>
    </p:spTree>
    <p:extLst>
      <p:ext uri="{BB962C8B-B14F-4D97-AF65-F5344CB8AC3E}">
        <p14:creationId xmlns:p14="http://schemas.microsoft.com/office/powerpoint/2010/main" val="4282883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7.0&quot;&gt;&lt;object type=&quot;1&quot; unique_id=&quot;10001&quot;&gt;&lt;object type=&quot;8&quot; unique_id=&quot;23401&quot;&gt;&lt;/object&gt;&lt;object type=&quot;2&quot; unique_id=&quot;23402&quot;&gt;&lt;object type=&quot;3&quot; unique_id=&quot;23403&quot;&gt;&lt;property id=&quot;20148&quot; value=&quot;5&quot;/&gt;&lt;property id=&quot;20300&quot; value=&quot;Slide 1&quot;/&gt;&lt;property id=&quot;20307&quot; value=&quot;260&quot;/&gt;&lt;/object&gt;&lt;object type=&quot;3&quot; unique_id=&quot;23404&quot;&gt;&lt;property id=&quot;20148&quot; value=&quot;5&quot;/&gt;&lt;property id=&quot;20300&quot; value=&quot;Slide 2&quot;/&gt;&lt;property id=&quot;20307&quot; value=&quot;304&quot;/&gt;&lt;/object&gt;&lt;object type=&quot;3&quot; unique_id=&quot;23424&quot;&gt;&lt;property id=&quot;20148&quot; value=&quot;5&quot;/&gt;&lt;property id=&quot;20300&quot; value=&quot;Slide 17&quot;/&gt;&lt;property id=&quot;20307&quot; value=&quot;289&quot;/&gt;&lt;/object&gt;&lt;object type=&quot;3&quot; unique_id=&quot;23726&quot;&gt;&lt;property id=&quot;20148&quot; value=&quot;5&quot;/&gt;&lt;property id=&quot;20300&quot; value=&quot;Slide 3&quot;/&gt;&lt;property id=&quot;20307&quot; value=&quot;328&quot;/&gt;&lt;/object&gt;&lt;object type=&quot;3&quot; unique_id=&quot;23727&quot;&gt;&lt;property id=&quot;20148&quot; value=&quot;5&quot;/&gt;&lt;property id=&quot;20300&quot; value=&quot;Slide 4&quot;/&gt;&lt;property id=&quot;20307&quot; value=&quot;329&quot;/&gt;&lt;/object&gt;&lt;object type=&quot;3&quot; unique_id=&quot;23728&quot;&gt;&lt;property id=&quot;20148&quot; value=&quot;5&quot;/&gt;&lt;property id=&quot;20300&quot; value=&quot;Slide 5&quot;/&gt;&lt;property id=&quot;20307&quot; value=&quot;326&quot;/&gt;&lt;/object&gt;&lt;object type=&quot;3&quot; unique_id=&quot;23729&quot;&gt;&lt;property id=&quot;20148&quot; value=&quot;5&quot;/&gt;&lt;property id=&quot;20300&quot; value=&quot;Slide 7&quot;/&gt;&lt;property id=&quot;20307&quot; value=&quot;327&quot;/&gt;&lt;/object&gt;&lt;object type=&quot;3&quot; unique_id=&quot;23730&quot;&gt;&lt;property id=&quot;20148&quot; value=&quot;5&quot;/&gt;&lt;property id=&quot;20300&quot; value=&quot;Slide 8&quot;/&gt;&lt;property id=&quot;20307&quot; value=&quot;330&quot;/&gt;&lt;/object&gt;&lt;object type=&quot;3&quot; unique_id=&quot;23731&quot;&gt;&lt;property id=&quot;20148&quot; value=&quot;5&quot;/&gt;&lt;property id=&quot;20300&quot; value=&quot;Slide 9&quot;/&gt;&lt;property id=&quot;20307&quot; value=&quot;331&quot;/&gt;&lt;/object&gt;&lt;object type=&quot;3&quot; unique_id=&quot;23821&quot;&gt;&lt;property id=&quot;20148&quot; value=&quot;5&quot;/&gt;&lt;property id=&quot;20300&quot; value=&quot;Slide 12&quot;/&gt;&lt;property id=&quot;20307&quot; value=&quot;332&quot;/&gt;&lt;/object&gt;&lt;object type=&quot;3&quot; unique_id=&quot;24028&quot;&gt;&lt;property id=&quot;20148&quot; value=&quot;5&quot;/&gt;&lt;property id=&quot;20300&quot; value=&quot;Slide 14&quot;/&gt;&lt;property id=&quot;20307&quot; value=&quot;335&quot;/&gt;&lt;/object&gt;&lt;object type=&quot;3&quot; unique_id=&quot;24145&quot;&gt;&lt;property id=&quot;20148&quot; value=&quot;5&quot;/&gt;&lt;property id=&quot;20300&quot; value=&quot;Slide 15&quot;/&gt;&lt;property id=&quot;20307&quot; value=&quot;336&quot;/&gt;&lt;/object&gt;&lt;object type=&quot;3&quot; unique_id=&quot;24146&quot;&gt;&lt;property id=&quot;20148&quot; value=&quot;5&quot;/&gt;&lt;property id=&quot;20300&quot; value=&quot;Slide 16&quot;/&gt;&lt;property id=&quot;20307&quot; value=&quot;337&quot;/&gt;&lt;/object&gt;&lt;object type=&quot;3&quot; unique_id=&quot;24776&quot;&gt;&lt;property id=&quot;20148&quot; value=&quot;5&quot;/&gt;&lt;property id=&quot;20300&quot; value=&quot;Slide 10&quot;/&gt;&lt;property id=&quot;20307&quot; value=&quot;342&quot;/&gt;&lt;/object&gt;&lt;object type=&quot;3&quot; unique_id=&quot;25067&quot;&gt;&lt;property id=&quot;20148&quot; value=&quot;5&quot;/&gt;&lt;property id=&quot;20300&quot; value=&quot;Slide 11&quot;/&gt;&lt;property id=&quot;20307&quot; value=&quot;343&quot;/&gt;&lt;/object&gt;&lt;object type=&quot;3&quot; unique_id=&quot;25068&quot;&gt;&lt;property id=&quot;20148&quot; value=&quot;5&quot;/&gt;&lt;property id=&quot;20300&quot; value=&quot;Slide 13&quot;/&gt;&lt;property id=&quot;20307&quot; value=&quot;347&quot;/&gt;&lt;/object&gt;&lt;object type=&quot;3&quot; unique_id=&quot;25248&quot;&gt;&lt;property id=&quot;20148&quot; value=&quot;5&quot;/&gt;&lt;property id=&quot;20300&quot; value=&quot;Slide 6&quot;/&gt;&lt;property id=&quot;20307&quot; value=&quot;350&quot;/&gt;&lt;/object&gt;&lt;/object&gt;&lt;/object&gt;&lt;/database&gt;"/>
  <p:tag name="SECTOMILLISECCONVERTED" val="1"/>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10136</TotalTime>
  <Words>376</Words>
  <Application>Microsoft Macintosh PowerPoint</Application>
  <PresentationFormat>On-screen Show (4:3)</PresentationFormat>
  <Paragraphs>119</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Times New Roman</vt:lpstr>
      <vt:lpstr>Wingdings</vt:lpstr>
      <vt:lpstr>Arial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Pennsylvannia State University</Company>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Randy Woolridge</dc:creator>
  <cp:lastModifiedBy>Enrique Bacalao</cp:lastModifiedBy>
  <cp:revision>290</cp:revision>
  <cp:lastPrinted>2014-04-07T21:12:27Z</cp:lastPrinted>
  <dcterms:created xsi:type="dcterms:W3CDTF">2003-11-05T20:14:16Z</dcterms:created>
  <dcterms:modified xsi:type="dcterms:W3CDTF">2019-04-05T12:58:02Z</dcterms:modified>
</cp:coreProperties>
</file>