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9"/>
  </p:handoutMasterIdLst>
  <p:sldIdLst>
    <p:sldId id="257" r:id="rId2"/>
    <p:sldId id="258" r:id="rId3"/>
    <p:sldId id="260" r:id="rId4"/>
    <p:sldId id="261" r:id="rId5"/>
    <p:sldId id="273" r:id="rId6"/>
    <p:sldId id="262" r:id="rId7"/>
    <p:sldId id="263" r:id="rId8"/>
    <p:sldId id="270" r:id="rId9"/>
    <p:sldId id="271" r:id="rId10"/>
    <p:sldId id="274" r:id="rId11"/>
    <p:sldId id="272" r:id="rId12"/>
    <p:sldId id="269" r:id="rId13"/>
    <p:sldId id="264" r:id="rId14"/>
    <p:sldId id="265" r:id="rId15"/>
    <p:sldId id="266" r:id="rId16"/>
    <p:sldId id="267" r:id="rId17"/>
    <p:sldId id="268" r:id="rId1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99"/>
    <a:srgbClr val="0066CC"/>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7" autoAdjust="0"/>
    <p:restoredTop sz="94660"/>
  </p:normalViewPr>
  <p:slideViewPr>
    <p:cSldViewPr snapToGrid="0">
      <p:cViewPr varScale="1">
        <p:scale>
          <a:sx n="83" d="100"/>
          <a:sy n="83" d="100"/>
        </p:scale>
        <p:origin x="240" y="4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DCF6013-2D56-4550-BD4F-9829127186DA}" type="doc">
      <dgm:prSet loTypeId="urn:microsoft.com/office/officeart/2005/8/layout/chevron1" loCatId="process" qsTypeId="urn:microsoft.com/office/officeart/2005/8/quickstyle/simple1" qsCatId="simple" csTypeId="urn:microsoft.com/office/officeart/2005/8/colors/colorful4" csCatId="colorful" phldr="1"/>
      <dgm:spPr/>
    </dgm:pt>
    <dgm:pt modelId="{5D8F431D-8D88-4282-8C6B-F4C5FFEBA1C3}">
      <dgm:prSet phldrT="[Text]"/>
      <dgm:spPr/>
      <dgm:t>
        <a:bodyPr/>
        <a:lstStyle/>
        <a:p>
          <a:r>
            <a:rPr lang="en-US" dirty="0" smtClean="0"/>
            <a:t>2014</a:t>
          </a:r>
          <a:endParaRPr lang="en-US" dirty="0"/>
        </a:p>
      </dgm:t>
    </dgm:pt>
    <dgm:pt modelId="{4463029D-ADF2-42B3-B818-DE154185B208}" type="parTrans" cxnId="{576D7A26-B896-4C62-91FD-D4275BF91C65}">
      <dgm:prSet/>
      <dgm:spPr/>
      <dgm:t>
        <a:bodyPr/>
        <a:lstStyle/>
        <a:p>
          <a:endParaRPr lang="en-US"/>
        </a:p>
      </dgm:t>
    </dgm:pt>
    <dgm:pt modelId="{03F98F49-08AD-4298-A774-F6758C072A8D}" type="sibTrans" cxnId="{576D7A26-B896-4C62-91FD-D4275BF91C65}">
      <dgm:prSet/>
      <dgm:spPr/>
      <dgm:t>
        <a:bodyPr/>
        <a:lstStyle/>
        <a:p>
          <a:endParaRPr lang="en-US"/>
        </a:p>
      </dgm:t>
    </dgm:pt>
    <dgm:pt modelId="{D0CD9208-5403-4D11-83E8-FB38819B1EC4}">
      <dgm:prSet phldrT="[Text]"/>
      <dgm:spPr/>
      <dgm:t>
        <a:bodyPr/>
        <a:lstStyle/>
        <a:p>
          <a:r>
            <a:rPr lang="en-US" dirty="0" smtClean="0"/>
            <a:t>2015</a:t>
          </a:r>
          <a:endParaRPr lang="en-US" dirty="0"/>
        </a:p>
      </dgm:t>
    </dgm:pt>
    <dgm:pt modelId="{7AC19FB6-2E1E-4CDE-AD7C-8C31FFB9A5DB}" type="parTrans" cxnId="{0168E7E9-E061-401B-BBCE-B0C6DC051A8F}">
      <dgm:prSet/>
      <dgm:spPr/>
      <dgm:t>
        <a:bodyPr/>
        <a:lstStyle/>
        <a:p>
          <a:endParaRPr lang="en-US"/>
        </a:p>
      </dgm:t>
    </dgm:pt>
    <dgm:pt modelId="{B78CD60B-809B-4C21-8D5D-79B293637D73}" type="sibTrans" cxnId="{0168E7E9-E061-401B-BBCE-B0C6DC051A8F}">
      <dgm:prSet/>
      <dgm:spPr/>
      <dgm:t>
        <a:bodyPr/>
        <a:lstStyle/>
        <a:p>
          <a:endParaRPr lang="en-US"/>
        </a:p>
      </dgm:t>
    </dgm:pt>
    <dgm:pt modelId="{126E7141-4ACE-4E38-A9D4-BA23CDA4722E}">
      <dgm:prSet phldrT="[Text]"/>
      <dgm:spPr/>
      <dgm:t>
        <a:bodyPr/>
        <a:lstStyle/>
        <a:p>
          <a:r>
            <a:rPr lang="en-US" dirty="0" smtClean="0"/>
            <a:t>2016</a:t>
          </a:r>
          <a:endParaRPr lang="en-US" dirty="0"/>
        </a:p>
      </dgm:t>
    </dgm:pt>
    <dgm:pt modelId="{19919E36-48D5-46DF-A9DC-7081C21F12A2}" type="parTrans" cxnId="{A8236086-E6E8-4264-A4D1-1398BEFF4560}">
      <dgm:prSet/>
      <dgm:spPr/>
      <dgm:t>
        <a:bodyPr/>
        <a:lstStyle/>
        <a:p>
          <a:endParaRPr lang="en-US"/>
        </a:p>
      </dgm:t>
    </dgm:pt>
    <dgm:pt modelId="{671CF97E-8FA0-4262-B2B2-1A4B157CB02D}" type="sibTrans" cxnId="{A8236086-E6E8-4264-A4D1-1398BEFF4560}">
      <dgm:prSet/>
      <dgm:spPr/>
      <dgm:t>
        <a:bodyPr/>
        <a:lstStyle/>
        <a:p>
          <a:endParaRPr lang="en-US"/>
        </a:p>
      </dgm:t>
    </dgm:pt>
    <dgm:pt modelId="{58FCA7AC-59D4-4693-A0EC-6D26B10E325D}">
      <dgm:prSet phldrT="[Text]"/>
      <dgm:spPr/>
      <dgm:t>
        <a:bodyPr/>
        <a:lstStyle/>
        <a:p>
          <a:r>
            <a:rPr lang="en-US" dirty="0" smtClean="0"/>
            <a:t>2017</a:t>
          </a:r>
          <a:endParaRPr lang="en-US" dirty="0"/>
        </a:p>
      </dgm:t>
    </dgm:pt>
    <dgm:pt modelId="{73C991CA-6484-472D-AF82-F4A3D5605E61}" type="parTrans" cxnId="{7183EE25-DF62-43E5-B9B2-CBED8BCF6032}">
      <dgm:prSet/>
      <dgm:spPr/>
      <dgm:t>
        <a:bodyPr/>
        <a:lstStyle/>
        <a:p>
          <a:endParaRPr lang="en-US"/>
        </a:p>
      </dgm:t>
    </dgm:pt>
    <dgm:pt modelId="{DD780375-51C3-443C-A4F7-D302F2F82A3B}" type="sibTrans" cxnId="{7183EE25-DF62-43E5-B9B2-CBED8BCF6032}">
      <dgm:prSet/>
      <dgm:spPr/>
      <dgm:t>
        <a:bodyPr/>
        <a:lstStyle/>
        <a:p>
          <a:endParaRPr lang="en-US"/>
        </a:p>
      </dgm:t>
    </dgm:pt>
    <dgm:pt modelId="{45782D8F-EEFF-4558-82F1-83FEFAC0D5BE}">
      <dgm:prSet phldrT="[Text]"/>
      <dgm:spPr/>
      <dgm:t>
        <a:bodyPr/>
        <a:lstStyle/>
        <a:p>
          <a:r>
            <a:rPr lang="en-US" dirty="0" smtClean="0"/>
            <a:t>2018</a:t>
          </a:r>
          <a:endParaRPr lang="en-US" dirty="0"/>
        </a:p>
      </dgm:t>
    </dgm:pt>
    <dgm:pt modelId="{D66C0554-7752-40F5-97AE-904582E93699}" type="parTrans" cxnId="{AD907B88-8D63-47BC-8022-557B100C8F5A}">
      <dgm:prSet/>
      <dgm:spPr/>
      <dgm:t>
        <a:bodyPr/>
        <a:lstStyle/>
        <a:p>
          <a:endParaRPr lang="en-US"/>
        </a:p>
      </dgm:t>
    </dgm:pt>
    <dgm:pt modelId="{276AE890-D715-44D3-8A4D-1C6FFE926022}" type="sibTrans" cxnId="{AD907B88-8D63-47BC-8022-557B100C8F5A}">
      <dgm:prSet/>
      <dgm:spPr/>
      <dgm:t>
        <a:bodyPr/>
        <a:lstStyle/>
        <a:p>
          <a:endParaRPr lang="en-US"/>
        </a:p>
      </dgm:t>
    </dgm:pt>
    <dgm:pt modelId="{D6476848-883B-41CB-B935-A381A46D5D14}">
      <dgm:prSet phldrT="[Text]"/>
      <dgm:spPr/>
      <dgm:t>
        <a:bodyPr/>
        <a:lstStyle/>
        <a:p>
          <a:r>
            <a:rPr lang="en-US" dirty="0" smtClean="0"/>
            <a:t>2019</a:t>
          </a:r>
          <a:endParaRPr lang="en-US" dirty="0"/>
        </a:p>
      </dgm:t>
    </dgm:pt>
    <dgm:pt modelId="{1A0C5279-78FF-4BC1-AE2D-0BBE0AA5C3DF}" type="parTrans" cxnId="{48F54D63-13CC-4DDE-A5DA-BB31BE7A1B98}">
      <dgm:prSet/>
      <dgm:spPr/>
      <dgm:t>
        <a:bodyPr/>
        <a:lstStyle/>
        <a:p>
          <a:endParaRPr lang="en-US"/>
        </a:p>
      </dgm:t>
    </dgm:pt>
    <dgm:pt modelId="{BFA532F6-1F14-4174-8E85-E58B25653A11}" type="sibTrans" cxnId="{48F54D63-13CC-4DDE-A5DA-BB31BE7A1B98}">
      <dgm:prSet/>
      <dgm:spPr/>
      <dgm:t>
        <a:bodyPr/>
        <a:lstStyle/>
        <a:p>
          <a:endParaRPr lang="en-US"/>
        </a:p>
      </dgm:t>
    </dgm:pt>
    <dgm:pt modelId="{EE3570FD-38B5-4488-BE52-2EF626401633}" type="pres">
      <dgm:prSet presAssocID="{3DCF6013-2D56-4550-BD4F-9829127186DA}" presName="Name0" presStyleCnt="0">
        <dgm:presLayoutVars>
          <dgm:dir/>
          <dgm:animLvl val="lvl"/>
          <dgm:resizeHandles val="exact"/>
        </dgm:presLayoutVars>
      </dgm:prSet>
      <dgm:spPr/>
    </dgm:pt>
    <dgm:pt modelId="{F437A49F-D648-4EED-B11E-F4466E37C30B}" type="pres">
      <dgm:prSet presAssocID="{5D8F431D-8D88-4282-8C6B-F4C5FFEBA1C3}" presName="parTxOnly" presStyleLbl="node1" presStyleIdx="0" presStyleCnt="6">
        <dgm:presLayoutVars>
          <dgm:chMax val="0"/>
          <dgm:chPref val="0"/>
          <dgm:bulletEnabled val="1"/>
        </dgm:presLayoutVars>
      </dgm:prSet>
      <dgm:spPr/>
      <dgm:t>
        <a:bodyPr/>
        <a:lstStyle/>
        <a:p>
          <a:endParaRPr lang="en-US"/>
        </a:p>
      </dgm:t>
    </dgm:pt>
    <dgm:pt modelId="{A4646448-3C24-4E27-A397-B996368529EB}" type="pres">
      <dgm:prSet presAssocID="{03F98F49-08AD-4298-A774-F6758C072A8D}" presName="parTxOnlySpace" presStyleCnt="0"/>
      <dgm:spPr/>
    </dgm:pt>
    <dgm:pt modelId="{70660607-7647-4BDA-90D2-C1157B6D39EB}" type="pres">
      <dgm:prSet presAssocID="{D0CD9208-5403-4D11-83E8-FB38819B1EC4}" presName="parTxOnly" presStyleLbl="node1" presStyleIdx="1" presStyleCnt="6">
        <dgm:presLayoutVars>
          <dgm:chMax val="0"/>
          <dgm:chPref val="0"/>
          <dgm:bulletEnabled val="1"/>
        </dgm:presLayoutVars>
      </dgm:prSet>
      <dgm:spPr/>
      <dgm:t>
        <a:bodyPr/>
        <a:lstStyle/>
        <a:p>
          <a:endParaRPr lang="en-US"/>
        </a:p>
      </dgm:t>
    </dgm:pt>
    <dgm:pt modelId="{00D72BCC-F219-4818-9CCE-2C63C1BA2CAE}" type="pres">
      <dgm:prSet presAssocID="{B78CD60B-809B-4C21-8D5D-79B293637D73}" presName="parTxOnlySpace" presStyleCnt="0"/>
      <dgm:spPr/>
    </dgm:pt>
    <dgm:pt modelId="{E3501353-FBA0-4673-8E3A-D94C4EEC810F}" type="pres">
      <dgm:prSet presAssocID="{126E7141-4ACE-4E38-A9D4-BA23CDA4722E}" presName="parTxOnly" presStyleLbl="node1" presStyleIdx="2" presStyleCnt="6">
        <dgm:presLayoutVars>
          <dgm:chMax val="0"/>
          <dgm:chPref val="0"/>
          <dgm:bulletEnabled val="1"/>
        </dgm:presLayoutVars>
      </dgm:prSet>
      <dgm:spPr/>
      <dgm:t>
        <a:bodyPr/>
        <a:lstStyle/>
        <a:p>
          <a:endParaRPr lang="en-US"/>
        </a:p>
      </dgm:t>
    </dgm:pt>
    <dgm:pt modelId="{B10A4807-0227-4719-8DFC-DE7A1293CCE4}" type="pres">
      <dgm:prSet presAssocID="{671CF97E-8FA0-4262-B2B2-1A4B157CB02D}" presName="parTxOnlySpace" presStyleCnt="0"/>
      <dgm:spPr/>
    </dgm:pt>
    <dgm:pt modelId="{43E47783-673C-4AF8-BE7D-EC16C8B917F1}" type="pres">
      <dgm:prSet presAssocID="{58FCA7AC-59D4-4693-A0EC-6D26B10E325D}" presName="parTxOnly" presStyleLbl="node1" presStyleIdx="3" presStyleCnt="6">
        <dgm:presLayoutVars>
          <dgm:chMax val="0"/>
          <dgm:chPref val="0"/>
          <dgm:bulletEnabled val="1"/>
        </dgm:presLayoutVars>
      </dgm:prSet>
      <dgm:spPr/>
      <dgm:t>
        <a:bodyPr/>
        <a:lstStyle/>
        <a:p>
          <a:endParaRPr lang="en-US"/>
        </a:p>
      </dgm:t>
    </dgm:pt>
    <dgm:pt modelId="{6EB33DDC-8099-495C-B1B0-A3CEDA16EF25}" type="pres">
      <dgm:prSet presAssocID="{DD780375-51C3-443C-A4F7-D302F2F82A3B}" presName="parTxOnlySpace" presStyleCnt="0"/>
      <dgm:spPr/>
    </dgm:pt>
    <dgm:pt modelId="{DA13E71B-CF32-4D00-8F3C-AC7444FD6A47}" type="pres">
      <dgm:prSet presAssocID="{45782D8F-EEFF-4558-82F1-83FEFAC0D5BE}" presName="parTxOnly" presStyleLbl="node1" presStyleIdx="4" presStyleCnt="6">
        <dgm:presLayoutVars>
          <dgm:chMax val="0"/>
          <dgm:chPref val="0"/>
          <dgm:bulletEnabled val="1"/>
        </dgm:presLayoutVars>
      </dgm:prSet>
      <dgm:spPr/>
      <dgm:t>
        <a:bodyPr/>
        <a:lstStyle/>
        <a:p>
          <a:endParaRPr lang="en-US"/>
        </a:p>
      </dgm:t>
    </dgm:pt>
    <dgm:pt modelId="{6BF8DACC-F555-40EA-AF29-60ECF9632AA0}" type="pres">
      <dgm:prSet presAssocID="{276AE890-D715-44D3-8A4D-1C6FFE926022}" presName="parTxOnlySpace" presStyleCnt="0"/>
      <dgm:spPr/>
    </dgm:pt>
    <dgm:pt modelId="{9DE17FE2-A330-4068-9243-D913E789F784}" type="pres">
      <dgm:prSet presAssocID="{D6476848-883B-41CB-B935-A381A46D5D14}" presName="parTxOnly" presStyleLbl="node1" presStyleIdx="5" presStyleCnt="6">
        <dgm:presLayoutVars>
          <dgm:chMax val="0"/>
          <dgm:chPref val="0"/>
          <dgm:bulletEnabled val="1"/>
        </dgm:presLayoutVars>
      </dgm:prSet>
      <dgm:spPr/>
      <dgm:t>
        <a:bodyPr/>
        <a:lstStyle/>
        <a:p>
          <a:endParaRPr lang="en-US"/>
        </a:p>
      </dgm:t>
    </dgm:pt>
  </dgm:ptLst>
  <dgm:cxnLst>
    <dgm:cxn modelId="{70E94134-8255-4578-A9D7-4F4435ED7DD7}" type="presOf" srcId="{5D8F431D-8D88-4282-8C6B-F4C5FFEBA1C3}" destId="{F437A49F-D648-4EED-B11E-F4466E37C30B}" srcOrd="0" destOrd="0" presId="urn:microsoft.com/office/officeart/2005/8/layout/chevron1"/>
    <dgm:cxn modelId="{48F54D63-13CC-4DDE-A5DA-BB31BE7A1B98}" srcId="{3DCF6013-2D56-4550-BD4F-9829127186DA}" destId="{D6476848-883B-41CB-B935-A381A46D5D14}" srcOrd="5" destOrd="0" parTransId="{1A0C5279-78FF-4BC1-AE2D-0BBE0AA5C3DF}" sibTransId="{BFA532F6-1F14-4174-8E85-E58B25653A11}"/>
    <dgm:cxn modelId="{576D7A26-B896-4C62-91FD-D4275BF91C65}" srcId="{3DCF6013-2D56-4550-BD4F-9829127186DA}" destId="{5D8F431D-8D88-4282-8C6B-F4C5FFEBA1C3}" srcOrd="0" destOrd="0" parTransId="{4463029D-ADF2-42B3-B818-DE154185B208}" sibTransId="{03F98F49-08AD-4298-A774-F6758C072A8D}"/>
    <dgm:cxn modelId="{0168E7E9-E061-401B-BBCE-B0C6DC051A8F}" srcId="{3DCF6013-2D56-4550-BD4F-9829127186DA}" destId="{D0CD9208-5403-4D11-83E8-FB38819B1EC4}" srcOrd="1" destOrd="0" parTransId="{7AC19FB6-2E1E-4CDE-AD7C-8C31FFB9A5DB}" sibTransId="{B78CD60B-809B-4C21-8D5D-79B293637D73}"/>
    <dgm:cxn modelId="{886058D2-9E13-4097-8B4F-6EB83925AED7}" type="presOf" srcId="{D6476848-883B-41CB-B935-A381A46D5D14}" destId="{9DE17FE2-A330-4068-9243-D913E789F784}" srcOrd="0" destOrd="0" presId="urn:microsoft.com/office/officeart/2005/8/layout/chevron1"/>
    <dgm:cxn modelId="{EB7E0B53-60D8-445E-88F1-E190BC6227BE}" type="presOf" srcId="{45782D8F-EEFF-4558-82F1-83FEFAC0D5BE}" destId="{DA13E71B-CF32-4D00-8F3C-AC7444FD6A47}" srcOrd="0" destOrd="0" presId="urn:microsoft.com/office/officeart/2005/8/layout/chevron1"/>
    <dgm:cxn modelId="{A8236086-E6E8-4264-A4D1-1398BEFF4560}" srcId="{3DCF6013-2D56-4550-BD4F-9829127186DA}" destId="{126E7141-4ACE-4E38-A9D4-BA23CDA4722E}" srcOrd="2" destOrd="0" parTransId="{19919E36-48D5-46DF-A9DC-7081C21F12A2}" sibTransId="{671CF97E-8FA0-4262-B2B2-1A4B157CB02D}"/>
    <dgm:cxn modelId="{AD907B88-8D63-47BC-8022-557B100C8F5A}" srcId="{3DCF6013-2D56-4550-BD4F-9829127186DA}" destId="{45782D8F-EEFF-4558-82F1-83FEFAC0D5BE}" srcOrd="4" destOrd="0" parTransId="{D66C0554-7752-40F5-97AE-904582E93699}" sibTransId="{276AE890-D715-44D3-8A4D-1C6FFE926022}"/>
    <dgm:cxn modelId="{8A43FDAC-4B93-435C-8770-073957AF103C}" type="presOf" srcId="{D0CD9208-5403-4D11-83E8-FB38819B1EC4}" destId="{70660607-7647-4BDA-90D2-C1157B6D39EB}" srcOrd="0" destOrd="0" presId="urn:microsoft.com/office/officeart/2005/8/layout/chevron1"/>
    <dgm:cxn modelId="{77A868DD-2EFB-4F92-A7E3-CB0DFBC1BF1C}" type="presOf" srcId="{126E7141-4ACE-4E38-A9D4-BA23CDA4722E}" destId="{E3501353-FBA0-4673-8E3A-D94C4EEC810F}" srcOrd="0" destOrd="0" presId="urn:microsoft.com/office/officeart/2005/8/layout/chevron1"/>
    <dgm:cxn modelId="{214878FB-C516-45D9-95D5-14237BA49443}" type="presOf" srcId="{3DCF6013-2D56-4550-BD4F-9829127186DA}" destId="{EE3570FD-38B5-4488-BE52-2EF626401633}" srcOrd="0" destOrd="0" presId="urn:microsoft.com/office/officeart/2005/8/layout/chevron1"/>
    <dgm:cxn modelId="{D43B852A-C2C0-41F9-A534-5E775989CC6B}" type="presOf" srcId="{58FCA7AC-59D4-4693-A0EC-6D26B10E325D}" destId="{43E47783-673C-4AF8-BE7D-EC16C8B917F1}" srcOrd="0" destOrd="0" presId="urn:microsoft.com/office/officeart/2005/8/layout/chevron1"/>
    <dgm:cxn modelId="{7183EE25-DF62-43E5-B9B2-CBED8BCF6032}" srcId="{3DCF6013-2D56-4550-BD4F-9829127186DA}" destId="{58FCA7AC-59D4-4693-A0EC-6D26B10E325D}" srcOrd="3" destOrd="0" parTransId="{73C991CA-6484-472D-AF82-F4A3D5605E61}" sibTransId="{DD780375-51C3-443C-A4F7-D302F2F82A3B}"/>
    <dgm:cxn modelId="{63196F35-C068-4556-A5A3-1BC90A0D3BEB}" type="presParOf" srcId="{EE3570FD-38B5-4488-BE52-2EF626401633}" destId="{F437A49F-D648-4EED-B11E-F4466E37C30B}" srcOrd="0" destOrd="0" presId="urn:microsoft.com/office/officeart/2005/8/layout/chevron1"/>
    <dgm:cxn modelId="{43B1DAB6-2E44-4AA4-8E18-0B1417363A20}" type="presParOf" srcId="{EE3570FD-38B5-4488-BE52-2EF626401633}" destId="{A4646448-3C24-4E27-A397-B996368529EB}" srcOrd="1" destOrd="0" presId="urn:microsoft.com/office/officeart/2005/8/layout/chevron1"/>
    <dgm:cxn modelId="{A01880B1-181E-42FD-A12C-DF7B7620C479}" type="presParOf" srcId="{EE3570FD-38B5-4488-BE52-2EF626401633}" destId="{70660607-7647-4BDA-90D2-C1157B6D39EB}" srcOrd="2" destOrd="0" presId="urn:microsoft.com/office/officeart/2005/8/layout/chevron1"/>
    <dgm:cxn modelId="{54E19B80-4E0F-4D6C-BECD-6831A43C3285}" type="presParOf" srcId="{EE3570FD-38B5-4488-BE52-2EF626401633}" destId="{00D72BCC-F219-4818-9CCE-2C63C1BA2CAE}" srcOrd="3" destOrd="0" presId="urn:microsoft.com/office/officeart/2005/8/layout/chevron1"/>
    <dgm:cxn modelId="{71CF7C3D-5C39-46C6-8A1E-5DA36C35DC7E}" type="presParOf" srcId="{EE3570FD-38B5-4488-BE52-2EF626401633}" destId="{E3501353-FBA0-4673-8E3A-D94C4EEC810F}" srcOrd="4" destOrd="0" presId="urn:microsoft.com/office/officeart/2005/8/layout/chevron1"/>
    <dgm:cxn modelId="{D8562BF5-E85F-464E-B59F-81A80DE51573}" type="presParOf" srcId="{EE3570FD-38B5-4488-BE52-2EF626401633}" destId="{B10A4807-0227-4719-8DFC-DE7A1293CCE4}" srcOrd="5" destOrd="0" presId="urn:microsoft.com/office/officeart/2005/8/layout/chevron1"/>
    <dgm:cxn modelId="{3012618A-10E7-449F-9823-16151A5681FE}" type="presParOf" srcId="{EE3570FD-38B5-4488-BE52-2EF626401633}" destId="{43E47783-673C-4AF8-BE7D-EC16C8B917F1}" srcOrd="6" destOrd="0" presId="urn:microsoft.com/office/officeart/2005/8/layout/chevron1"/>
    <dgm:cxn modelId="{605ACBB2-5B25-459D-AA98-176E4E27F6D7}" type="presParOf" srcId="{EE3570FD-38B5-4488-BE52-2EF626401633}" destId="{6EB33DDC-8099-495C-B1B0-A3CEDA16EF25}" srcOrd="7" destOrd="0" presId="urn:microsoft.com/office/officeart/2005/8/layout/chevron1"/>
    <dgm:cxn modelId="{3894F8BB-CA46-41AE-B633-239E945C5232}" type="presParOf" srcId="{EE3570FD-38B5-4488-BE52-2EF626401633}" destId="{DA13E71B-CF32-4D00-8F3C-AC7444FD6A47}" srcOrd="8" destOrd="0" presId="urn:microsoft.com/office/officeart/2005/8/layout/chevron1"/>
    <dgm:cxn modelId="{49BAEB4C-6BF2-4D48-B4CA-C4BCAF3ED263}" type="presParOf" srcId="{EE3570FD-38B5-4488-BE52-2EF626401633}" destId="{6BF8DACC-F555-40EA-AF29-60ECF9632AA0}" srcOrd="9" destOrd="0" presId="urn:microsoft.com/office/officeart/2005/8/layout/chevron1"/>
    <dgm:cxn modelId="{BD08F569-4535-4F55-85F9-32878D7A4ED6}" type="presParOf" srcId="{EE3570FD-38B5-4488-BE52-2EF626401633}" destId="{9DE17FE2-A330-4068-9243-D913E789F784}" srcOrd="10"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37A49F-D648-4EED-B11E-F4466E37C30B}">
      <dsp:nvSpPr>
        <dsp:cNvPr id="0" name=""/>
        <dsp:cNvSpPr/>
      </dsp:nvSpPr>
      <dsp:spPr>
        <a:xfrm>
          <a:off x="5749" y="0"/>
          <a:ext cx="2138860" cy="744827"/>
        </a:xfrm>
        <a:prstGeom prst="chevron">
          <a:avLst/>
        </a:prstGeom>
        <a:solidFill>
          <a:schemeClr val="accent4">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64021" tIns="54674" rIns="54674" bIns="54674" numCol="1" spcCol="1270" anchor="ctr" anchorCtr="0">
          <a:noAutofit/>
        </a:bodyPr>
        <a:lstStyle/>
        <a:p>
          <a:pPr lvl="0" algn="ctr" defTabSz="1822450">
            <a:lnSpc>
              <a:spcPct val="90000"/>
            </a:lnSpc>
            <a:spcBef>
              <a:spcPct val="0"/>
            </a:spcBef>
            <a:spcAft>
              <a:spcPct val="35000"/>
            </a:spcAft>
          </a:pPr>
          <a:r>
            <a:rPr lang="en-US" sz="4100" kern="1200" dirty="0" smtClean="0"/>
            <a:t>2014</a:t>
          </a:r>
          <a:endParaRPr lang="en-US" sz="4100" kern="1200" dirty="0"/>
        </a:p>
      </dsp:txBody>
      <dsp:txXfrm>
        <a:off x="378163" y="0"/>
        <a:ext cx="1394033" cy="744827"/>
      </dsp:txXfrm>
    </dsp:sp>
    <dsp:sp modelId="{70660607-7647-4BDA-90D2-C1157B6D39EB}">
      <dsp:nvSpPr>
        <dsp:cNvPr id="0" name=""/>
        <dsp:cNvSpPr/>
      </dsp:nvSpPr>
      <dsp:spPr>
        <a:xfrm>
          <a:off x="1930724" y="0"/>
          <a:ext cx="2138860" cy="744827"/>
        </a:xfrm>
        <a:prstGeom prst="chevron">
          <a:avLst/>
        </a:prstGeom>
        <a:solidFill>
          <a:schemeClr val="accent4">
            <a:hueOff val="-117341"/>
            <a:satOff val="-665"/>
            <a:lumOff val="-549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64021" tIns="54674" rIns="54674" bIns="54674" numCol="1" spcCol="1270" anchor="ctr" anchorCtr="0">
          <a:noAutofit/>
        </a:bodyPr>
        <a:lstStyle/>
        <a:p>
          <a:pPr lvl="0" algn="ctr" defTabSz="1822450">
            <a:lnSpc>
              <a:spcPct val="90000"/>
            </a:lnSpc>
            <a:spcBef>
              <a:spcPct val="0"/>
            </a:spcBef>
            <a:spcAft>
              <a:spcPct val="35000"/>
            </a:spcAft>
          </a:pPr>
          <a:r>
            <a:rPr lang="en-US" sz="4100" kern="1200" dirty="0" smtClean="0"/>
            <a:t>2015</a:t>
          </a:r>
          <a:endParaRPr lang="en-US" sz="4100" kern="1200" dirty="0"/>
        </a:p>
      </dsp:txBody>
      <dsp:txXfrm>
        <a:off x="2303138" y="0"/>
        <a:ext cx="1394033" cy="744827"/>
      </dsp:txXfrm>
    </dsp:sp>
    <dsp:sp modelId="{E3501353-FBA0-4673-8E3A-D94C4EEC810F}">
      <dsp:nvSpPr>
        <dsp:cNvPr id="0" name=""/>
        <dsp:cNvSpPr/>
      </dsp:nvSpPr>
      <dsp:spPr>
        <a:xfrm>
          <a:off x="3855698" y="0"/>
          <a:ext cx="2138860" cy="744827"/>
        </a:xfrm>
        <a:prstGeom prst="chevron">
          <a:avLst/>
        </a:prstGeom>
        <a:solidFill>
          <a:schemeClr val="accent4">
            <a:hueOff val="-234682"/>
            <a:satOff val="-1330"/>
            <a:lumOff val="-1098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64021" tIns="54674" rIns="54674" bIns="54674" numCol="1" spcCol="1270" anchor="ctr" anchorCtr="0">
          <a:noAutofit/>
        </a:bodyPr>
        <a:lstStyle/>
        <a:p>
          <a:pPr lvl="0" algn="ctr" defTabSz="1822450">
            <a:lnSpc>
              <a:spcPct val="90000"/>
            </a:lnSpc>
            <a:spcBef>
              <a:spcPct val="0"/>
            </a:spcBef>
            <a:spcAft>
              <a:spcPct val="35000"/>
            </a:spcAft>
          </a:pPr>
          <a:r>
            <a:rPr lang="en-US" sz="4100" kern="1200" dirty="0" smtClean="0"/>
            <a:t>2016</a:t>
          </a:r>
          <a:endParaRPr lang="en-US" sz="4100" kern="1200" dirty="0"/>
        </a:p>
      </dsp:txBody>
      <dsp:txXfrm>
        <a:off x="4228112" y="0"/>
        <a:ext cx="1394033" cy="744827"/>
      </dsp:txXfrm>
    </dsp:sp>
    <dsp:sp modelId="{43E47783-673C-4AF8-BE7D-EC16C8B917F1}">
      <dsp:nvSpPr>
        <dsp:cNvPr id="0" name=""/>
        <dsp:cNvSpPr/>
      </dsp:nvSpPr>
      <dsp:spPr>
        <a:xfrm>
          <a:off x="5780673" y="0"/>
          <a:ext cx="2138860" cy="744827"/>
        </a:xfrm>
        <a:prstGeom prst="chevron">
          <a:avLst/>
        </a:prstGeom>
        <a:solidFill>
          <a:schemeClr val="accent4">
            <a:hueOff val="-352023"/>
            <a:satOff val="-1995"/>
            <a:lumOff val="-1647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64021" tIns="54674" rIns="54674" bIns="54674" numCol="1" spcCol="1270" anchor="ctr" anchorCtr="0">
          <a:noAutofit/>
        </a:bodyPr>
        <a:lstStyle/>
        <a:p>
          <a:pPr lvl="0" algn="ctr" defTabSz="1822450">
            <a:lnSpc>
              <a:spcPct val="90000"/>
            </a:lnSpc>
            <a:spcBef>
              <a:spcPct val="0"/>
            </a:spcBef>
            <a:spcAft>
              <a:spcPct val="35000"/>
            </a:spcAft>
          </a:pPr>
          <a:r>
            <a:rPr lang="en-US" sz="4100" kern="1200" dirty="0" smtClean="0"/>
            <a:t>2017</a:t>
          </a:r>
          <a:endParaRPr lang="en-US" sz="4100" kern="1200" dirty="0"/>
        </a:p>
      </dsp:txBody>
      <dsp:txXfrm>
        <a:off x="6153087" y="0"/>
        <a:ext cx="1394033" cy="744827"/>
      </dsp:txXfrm>
    </dsp:sp>
    <dsp:sp modelId="{DA13E71B-CF32-4D00-8F3C-AC7444FD6A47}">
      <dsp:nvSpPr>
        <dsp:cNvPr id="0" name=""/>
        <dsp:cNvSpPr/>
      </dsp:nvSpPr>
      <dsp:spPr>
        <a:xfrm>
          <a:off x="7705648" y="0"/>
          <a:ext cx="2138860" cy="744827"/>
        </a:xfrm>
        <a:prstGeom prst="chevron">
          <a:avLst/>
        </a:prstGeom>
        <a:solidFill>
          <a:schemeClr val="accent4">
            <a:hueOff val="-469364"/>
            <a:satOff val="-2660"/>
            <a:lumOff val="-2196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64021" tIns="54674" rIns="54674" bIns="54674" numCol="1" spcCol="1270" anchor="ctr" anchorCtr="0">
          <a:noAutofit/>
        </a:bodyPr>
        <a:lstStyle/>
        <a:p>
          <a:pPr lvl="0" algn="ctr" defTabSz="1822450">
            <a:lnSpc>
              <a:spcPct val="90000"/>
            </a:lnSpc>
            <a:spcBef>
              <a:spcPct val="0"/>
            </a:spcBef>
            <a:spcAft>
              <a:spcPct val="35000"/>
            </a:spcAft>
          </a:pPr>
          <a:r>
            <a:rPr lang="en-US" sz="4100" kern="1200" dirty="0" smtClean="0"/>
            <a:t>2018</a:t>
          </a:r>
          <a:endParaRPr lang="en-US" sz="4100" kern="1200" dirty="0"/>
        </a:p>
      </dsp:txBody>
      <dsp:txXfrm>
        <a:off x="8078062" y="0"/>
        <a:ext cx="1394033" cy="744827"/>
      </dsp:txXfrm>
    </dsp:sp>
    <dsp:sp modelId="{9DE17FE2-A330-4068-9243-D913E789F784}">
      <dsp:nvSpPr>
        <dsp:cNvPr id="0" name=""/>
        <dsp:cNvSpPr/>
      </dsp:nvSpPr>
      <dsp:spPr>
        <a:xfrm>
          <a:off x="9630622" y="0"/>
          <a:ext cx="2138860" cy="744827"/>
        </a:xfrm>
        <a:prstGeom prst="chevron">
          <a:avLst/>
        </a:prstGeom>
        <a:solidFill>
          <a:schemeClr val="accent4">
            <a:hueOff val="-586705"/>
            <a:satOff val="-3325"/>
            <a:lumOff val="-2745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lt1"/>
        </a:fontRef>
      </dsp:style>
      <dsp:txBody>
        <a:bodyPr spcFirstLastPara="0" vert="horz" wrap="square" lIns="164021" tIns="54674" rIns="54674" bIns="54674" numCol="1" spcCol="1270" anchor="ctr" anchorCtr="0">
          <a:noAutofit/>
        </a:bodyPr>
        <a:lstStyle/>
        <a:p>
          <a:pPr lvl="0" algn="ctr" defTabSz="1822450">
            <a:lnSpc>
              <a:spcPct val="90000"/>
            </a:lnSpc>
            <a:spcBef>
              <a:spcPct val="0"/>
            </a:spcBef>
            <a:spcAft>
              <a:spcPct val="35000"/>
            </a:spcAft>
          </a:pPr>
          <a:r>
            <a:rPr lang="en-US" sz="4100" kern="1200" dirty="0" smtClean="0"/>
            <a:t>2019</a:t>
          </a:r>
          <a:endParaRPr lang="en-US" sz="4100" kern="1200" dirty="0"/>
        </a:p>
      </dsp:txBody>
      <dsp:txXfrm>
        <a:off x="10003036" y="0"/>
        <a:ext cx="1394033" cy="744827"/>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4F049778-2064-46E2-9A66-B205003BBF1F}" type="datetimeFigureOut">
              <a:rPr lang="en-US" smtClean="0"/>
              <a:t>4/5/19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4556CA97-E933-4E23-BDA7-A2FFE0D0441E}" type="slidenum">
              <a:rPr lang="en-US" smtClean="0"/>
              <a:t>‹#›</a:t>
            </a:fld>
            <a:endParaRPr lang="en-US"/>
          </a:p>
        </p:txBody>
      </p:sp>
    </p:spTree>
    <p:extLst>
      <p:ext uri="{BB962C8B-B14F-4D97-AF65-F5344CB8AC3E}">
        <p14:creationId xmlns:p14="http://schemas.microsoft.com/office/powerpoint/2010/main" val="89230824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9" name="Rectangle 18"/>
          <p:cNvSpPr>
            <a:spLocks noChangeArrowheads="1"/>
          </p:cNvSpPr>
          <p:nvPr/>
        </p:nvSpPr>
        <p:spPr bwMode="white">
          <a:xfrm>
            <a:off x="11988800" y="3048"/>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6" name="Rectangle 15"/>
          <p:cNvSpPr>
            <a:spLocks noChangeArrowheads="1"/>
          </p:cNvSpPr>
          <p:nvPr/>
        </p:nvSpPr>
        <p:spPr bwMode="white">
          <a:xfrm>
            <a:off x="0" y="0"/>
            <a:ext cx="12192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2" name="Rectangle 11"/>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9" name="Subtitle 8"/>
          <p:cNvSpPr>
            <a:spLocks noGrp="1"/>
          </p:cNvSpPr>
          <p:nvPr>
            <p:ph type="subTitle" idx="1"/>
          </p:nvPr>
        </p:nvSpPr>
        <p:spPr>
          <a:xfrm>
            <a:off x="1828800" y="2819400"/>
            <a:ext cx="85344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48986C1C-BDE7-4785-BD14-DE1E85E9946A}" type="datetime1">
              <a:rPr lang="en-US" smtClean="0"/>
              <a:pPr/>
              <a:t>4/5/19</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207264" y="2420112"/>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0" name="Rectangle 9"/>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Oval 12"/>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4" name="Oval 13"/>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29" name="Slide Number Placeholder 28"/>
          <p:cNvSpPr>
            <a:spLocks noGrp="1"/>
          </p:cNvSpPr>
          <p:nvPr>
            <p:ph type="sldNum" sz="quarter" idx="12"/>
          </p:nvPr>
        </p:nvSpPr>
        <p:spPr>
          <a:xfrm>
            <a:off x="5791200" y="2199451"/>
            <a:ext cx="609600" cy="441325"/>
          </a:xfrm>
        </p:spPr>
        <p:txBody>
          <a:bodyPr/>
          <a:lstStyle>
            <a:lvl1pPr>
              <a:defRPr>
                <a:solidFill>
                  <a:schemeClr val="accent3">
                    <a:shade val="75000"/>
                  </a:schemeClr>
                </a:solidFill>
              </a:defRPr>
            </a:lvl1pPr>
          </a:lstStyle>
          <a:p>
            <a:fld id="{48E69A65-4990-4A43-B79A-650745306709}" type="slidenum">
              <a:rPr lang="en-US" smtClean="0">
                <a:solidFill>
                  <a:srgbClr val="AC956E">
                    <a:shade val="75000"/>
                  </a:srgbClr>
                </a:solidFill>
              </a:rPr>
              <a:pPr/>
              <a:t>‹#›</a:t>
            </a:fld>
            <a:endParaRPr lang="en-US">
              <a:solidFill>
                <a:srgbClr val="AC956E">
                  <a:shade val="75000"/>
                </a:srgbClr>
              </a:solidFill>
            </a:endParaRPr>
          </a:p>
        </p:txBody>
      </p:sp>
      <p:sp>
        <p:nvSpPr>
          <p:cNvPr id="8" name="Title 7"/>
          <p:cNvSpPr>
            <a:spLocks noGrp="1"/>
          </p:cNvSpPr>
          <p:nvPr>
            <p:ph type="ctrTitle"/>
          </p:nvPr>
        </p:nvSpPr>
        <p:spPr>
          <a:xfrm>
            <a:off x="914400" y="381000"/>
            <a:ext cx="103632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96582797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86F65CA-FF50-48F9-8D7E-BC708CBFCCE5}" type="datetime1">
              <a:rPr lang="en-US" smtClean="0"/>
              <a:pPr/>
              <a:t>4/5/19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E69A65-4990-4A43-B79A-650745306709}" type="slidenum">
              <a:rPr lang="en-US" smtClean="0">
                <a:solidFill>
                  <a:srgbClr val="AC956E">
                    <a:shade val="75000"/>
                  </a:srgbClr>
                </a:solidFill>
              </a:rPr>
              <a:pPr/>
              <a:t>‹#›</a:t>
            </a:fld>
            <a:endParaRPr lang="en-US">
              <a:solidFill>
                <a:srgbClr val="AC956E">
                  <a:shade val="75000"/>
                </a:srgbClr>
              </a:solidFill>
            </a:endParaRPr>
          </a:p>
        </p:txBody>
      </p:sp>
    </p:spTree>
    <p:extLst>
      <p:ext uri="{BB962C8B-B14F-4D97-AF65-F5344CB8AC3E}">
        <p14:creationId xmlns:p14="http://schemas.microsoft.com/office/powerpoint/2010/main" val="1199982683"/>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8" name="Rectangle 7"/>
          <p:cNvSpPr>
            <a:spLocks noChangeArrowheads="1"/>
          </p:cNvSpPr>
          <p:nvPr/>
        </p:nvSpPr>
        <p:spPr bwMode="white">
          <a:xfrm>
            <a:off x="9347200" y="0"/>
            <a:ext cx="28448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9" name="Rectangle 8"/>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0" name="Rectangle 9"/>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1" name="Rectangle 10"/>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2" name="Rectangle 11"/>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Straight Connector 12"/>
          <p:cNvSpPr>
            <a:spLocks noChangeShapeType="1"/>
          </p:cNvSpPr>
          <p:nvPr/>
        </p:nvSpPr>
        <p:spPr bwMode="auto">
          <a:xfrm rot="5400000">
            <a:off x="6403340"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4" name="Oval 13"/>
          <p:cNvSpPr/>
          <p:nvPr/>
        </p:nvSpPr>
        <p:spPr>
          <a:xfrm>
            <a:off x="9119616" y="2925763"/>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5" name="Oval 14"/>
          <p:cNvSpPr/>
          <p:nvPr/>
        </p:nvSpPr>
        <p:spPr>
          <a:xfrm>
            <a:off x="9245600" y="3020251"/>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6" name="Slide Number Placeholder 5"/>
          <p:cNvSpPr>
            <a:spLocks noGrp="1"/>
          </p:cNvSpPr>
          <p:nvPr>
            <p:ph type="sldNum" sz="quarter" idx="12"/>
          </p:nvPr>
        </p:nvSpPr>
        <p:spPr>
          <a:xfrm>
            <a:off x="9221216" y="3009902"/>
            <a:ext cx="609600" cy="441325"/>
          </a:xfrm>
        </p:spPr>
        <p:txBody>
          <a:bodyPr/>
          <a:lstStyle/>
          <a:p>
            <a:fld id="{48E69A65-4990-4A43-B79A-650745306709}" type="slidenum">
              <a:rPr lang="en-US" smtClean="0">
                <a:solidFill>
                  <a:srgbClr val="AC956E">
                    <a:shade val="75000"/>
                  </a:srgbClr>
                </a:solidFill>
              </a:rPr>
              <a:pPr/>
              <a:t>‹#›</a:t>
            </a:fld>
            <a:endParaRPr lang="en-US">
              <a:solidFill>
                <a:srgbClr val="AC956E">
                  <a:shade val="75000"/>
                </a:srgbClr>
              </a:solidFill>
            </a:endParaRPr>
          </a:p>
        </p:txBody>
      </p:sp>
      <p:sp>
        <p:nvSpPr>
          <p:cNvPr id="3" name="Vertical Text Placeholder 2"/>
          <p:cNvSpPr>
            <a:spLocks noGrp="1"/>
          </p:cNvSpPr>
          <p:nvPr>
            <p:ph type="body" orient="vert" idx="1"/>
          </p:nvPr>
        </p:nvSpPr>
        <p:spPr>
          <a:xfrm>
            <a:off x="406400" y="304800"/>
            <a:ext cx="87376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DF5CECD-364B-420C-A0F8-C7023099FC78}" type="datetime1">
              <a:rPr lang="en-US" smtClean="0"/>
              <a:pPr/>
              <a:t>4/5/19</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9855200" y="304802"/>
            <a:ext cx="1930400" cy="5851525"/>
          </a:xfrm>
        </p:spPr>
        <p:txBody>
          <a:bodyPr vert="eaVert"/>
          <a:lstStyle/>
          <a:p>
            <a:r>
              <a:rPr kumimoji="0" lang="en-US" smtClean="0"/>
              <a:t>Click to edit Master title style</a:t>
            </a:r>
            <a:endParaRPr kumimoji="0" lang="en-US"/>
          </a:p>
        </p:txBody>
      </p:sp>
    </p:spTree>
    <p:extLst>
      <p:ext uri="{BB962C8B-B14F-4D97-AF65-F5344CB8AC3E}">
        <p14:creationId xmlns:p14="http://schemas.microsoft.com/office/powerpoint/2010/main" val="2000937761"/>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46C54AC-5CED-45BF-B83F-FE82B073F5F0}" type="datetime1">
              <a:rPr lang="en-US" smtClean="0"/>
              <a:pPr/>
              <a:t>4/5/19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5815584" y="1026373"/>
            <a:ext cx="609600" cy="441325"/>
          </a:xfrm>
        </p:spPr>
        <p:txBody>
          <a:bodyPr/>
          <a:lstStyle/>
          <a:p>
            <a:fld id="{48E69A65-4990-4A43-B79A-650745306709}" type="slidenum">
              <a:rPr lang="en-US" smtClean="0">
                <a:solidFill>
                  <a:srgbClr val="AC956E">
                    <a:shade val="75000"/>
                  </a:srgbClr>
                </a:solidFill>
              </a:rPr>
              <a:pPr/>
              <a:t>‹#›</a:t>
            </a:fld>
            <a:endParaRPr lang="en-US">
              <a:solidFill>
                <a:srgbClr val="AC956E">
                  <a:shade val="75000"/>
                </a:srgbClr>
              </a:solidFill>
            </a:endParaRPr>
          </a:p>
        </p:txBody>
      </p:sp>
      <p:sp>
        <p:nvSpPr>
          <p:cNvPr id="8" name="Content Placeholder 7"/>
          <p:cNvSpPr>
            <a:spLocks noGrp="1"/>
          </p:cNvSpPr>
          <p:nvPr>
            <p:ph sz="quarter" idx="1"/>
          </p:nvPr>
        </p:nvSpPr>
        <p:spPr>
          <a:xfrm>
            <a:off x="402336" y="1527048"/>
            <a:ext cx="1133856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4227886648"/>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6" name="Rectangle 15"/>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8" name="Rectangle 17"/>
          <p:cNvSpPr>
            <a:spLocks noChangeArrowheads="1"/>
          </p:cNvSpPr>
          <p:nvPr/>
        </p:nvSpPr>
        <p:spPr bwMode="white">
          <a:xfrm>
            <a:off x="11988800" y="1905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9" name="Rectangle 18"/>
          <p:cNvSpPr>
            <a:spLocks noChangeArrowheads="1"/>
          </p:cNvSpPr>
          <p:nvPr/>
        </p:nvSpPr>
        <p:spPr bwMode="white">
          <a:xfrm>
            <a:off x="203200" y="2286000"/>
            <a:ext cx="11777472"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2" name="Rectangle 11"/>
          <p:cNvSpPr>
            <a:spLocks noChangeArrowheads="1"/>
          </p:cNvSpPr>
          <p:nvPr/>
        </p:nvSpPr>
        <p:spPr bwMode="auto">
          <a:xfrm>
            <a:off x="207264" y="142352"/>
            <a:ext cx="11777472"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3" name="Text Placeholder 2"/>
          <p:cNvSpPr>
            <a:spLocks noGrp="1"/>
          </p:cNvSpPr>
          <p:nvPr>
            <p:ph type="body" idx="1"/>
          </p:nvPr>
        </p:nvSpPr>
        <p:spPr>
          <a:xfrm>
            <a:off x="1824568" y="2743200"/>
            <a:ext cx="8640232"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4" name="Rectangle 13"/>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57FDC2DF-B875-4697-A3E6-CAD79E31FAD5}" type="datetime1">
              <a:rPr lang="en-US" smtClean="0"/>
              <a:pPr/>
              <a:t>4/5/19</a:t>
            </a:fld>
            <a:endParaRPr lang="en-US"/>
          </a:p>
        </p:txBody>
      </p:sp>
      <p:sp>
        <p:nvSpPr>
          <p:cNvPr id="8" name="Straight Connector 7"/>
          <p:cNvSpPr>
            <a:spLocks noChangeShapeType="1"/>
          </p:cNvSpPr>
          <p:nvPr/>
        </p:nvSpPr>
        <p:spPr bwMode="auto">
          <a:xfrm>
            <a:off x="203200" y="2438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0" name="Oval 9"/>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1" name="Oval 10"/>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6" name="Slide Number Placeholder 5"/>
          <p:cNvSpPr>
            <a:spLocks noGrp="1"/>
          </p:cNvSpPr>
          <p:nvPr>
            <p:ph type="sldNum" sz="quarter" idx="12"/>
          </p:nvPr>
        </p:nvSpPr>
        <p:spPr>
          <a:xfrm>
            <a:off x="5791200" y="2199451"/>
            <a:ext cx="609600" cy="441325"/>
          </a:xfrm>
        </p:spPr>
        <p:txBody>
          <a:bodyPr/>
          <a:lstStyle>
            <a:lvl1pPr>
              <a:defRPr>
                <a:solidFill>
                  <a:schemeClr val="accent3">
                    <a:shade val="75000"/>
                  </a:schemeClr>
                </a:solidFill>
              </a:defRPr>
            </a:lvl1pPr>
          </a:lstStyle>
          <a:p>
            <a:fld id="{48E69A65-4990-4A43-B79A-650745306709}" type="slidenum">
              <a:rPr lang="en-US" smtClean="0">
                <a:solidFill>
                  <a:srgbClr val="AC956E">
                    <a:shade val="75000"/>
                  </a:srgbClr>
                </a:solidFill>
              </a:rPr>
              <a:pPr/>
              <a:t>‹#›</a:t>
            </a:fld>
            <a:endParaRPr lang="en-US">
              <a:solidFill>
                <a:srgbClr val="AC956E">
                  <a:shade val="75000"/>
                </a:srgbClr>
              </a:solidFill>
            </a:endParaRPr>
          </a:p>
        </p:txBody>
      </p:sp>
      <p:sp>
        <p:nvSpPr>
          <p:cNvPr id="2" name="Title 1"/>
          <p:cNvSpPr>
            <a:spLocks noGrp="1"/>
          </p:cNvSpPr>
          <p:nvPr>
            <p:ph type="title"/>
          </p:nvPr>
        </p:nvSpPr>
        <p:spPr>
          <a:xfrm>
            <a:off x="963084" y="533400"/>
            <a:ext cx="103632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2273540857"/>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02336" y="228600"/>
            <a:ext cx="113792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7721600" y="6409944"/>
            <a:ext cx="4059936" cy="365760"/>
          </a:xfrm>
        </p:spPr>
        <p:txBody>
          <a:bodyPr/>
          <a:lstStyle/>
          <a:p>
            <a:fld id="{F83DBE5B-B170-481D-B3D2-9D48A0B9FAE4}" type="datetime1">
              <a:rPr lang="en-US" smtClean="0"/>
              <a:pPr/>
              <a:t>4/5/19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E69A65-4990-4A43-B79A-650745306709}" type="slidenum">
              <a:rPr lang="en-US" smtClean="0">
                <a:solidFill>
                  <a:srgbClr val="AC956E">
                    <a:shade val="75000"/>
                  </a:srgbClr>
                </a:solidFill>
              </a:rPr>
              <a:pPr/>
              <a:t>‹#›</a:t>
            </a:fld>
            <a:endParaRPr lang="en-US">
              <a:solidFill>
                <a:srgbClr val="AC956E">
                  <a:shade val="75000"/>
                </a:srgbClr>
              </a:solidFill>
            </a:endParaRPr>
          </a:p>
        </p:txBody>
      </p:sp>
      <p:sp>
        <p:nvSpPr>
          <p:cNvPr id="8" name="Straight Connector 7"/>
          <p:cNvSpPr>
            <a:spLocks noChangeShapeType="1"/>
          </p:cNvSpPr>
          <p:nvPr/>
        </p:nvSpPr>
        <p:spPr bwMode="auto">
          <a:xfrm flipV="1">
            <a:off x="6084107" y="1575653"/>
            <a:ext cx="11895"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0" name="Content Placeholder 9"/>
          <p:cNvSpPr>
            <a:spLocks noGrp="1"/>
          </p:cNvSpPr>
          <p:nvPr>
            <p:ph sz="half" idx="1"/>
          </p:nvPr>
        </p:nvSpPr>
        <p:spPr>
          <a:xfrm>
            <a:off x="402336" y="1371600"/>
            <a:ext cx="53848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6400800" y="1371600"/>
            <a:ext cx="53848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4264740610"/>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6096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20" name="Rectangle 19"/>
          <p:cNvSpPr>
            <a:spLocks noChangeArrowheads="1"/>
          </p:cNvSpPr>
          <p:nvPr/>
        </p:nvSpPr>
        <p:spPr bwMode="white">
          <a:xfrm>
            <a:off x="0" y="0"/>
            <a:ext cx="12192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21" name="Rectangle 20"/>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22" name="Rectangle 21"/>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1" name="Rectangle 10"/>
          <p:cNvSpPr/>
          <p:nvPr/>
        </p:nvSpPr>
        <p:spPr>
          <a:xfrm>
            <a:off x="203200" y="1371600"/>
            <a:ext cx="11777472"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3" name="Rectangle 12"/>
          <p:cNvSpPr>
            <a:spLocks noChangeArrowheads="1"/>
          </p:cNvSpPr>
          <p:nvPr/>
        </p:nvSpPr>
        <p:spPr bwMode="auto">
          <a:xfrm>
            <a:off x="194564" y="6391656"/>
            <a:ext cx="11777472"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3" name="Text Placeholder 2"/>
          <p:cNvSpPr>
            <a:spLocks noGrp="1"/>
          </p:cNvSpPr>
          <p:nvPr>
            <p:ph type="body" idx="1"/>
          </p:nvPr>
        </p:nvSpPr>
        <p:spPr>
          <a:xfrm>
            <a:off x="402336" y="1524000"/>
            <a:ext cx="5386917"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388441" y="1524000"/>
            <a:ext cx="5389033"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27054445-0440-4BA4-86CB-FD0D06E495C4}" type="datetime1">
              <a:rPr lang="en-US" smtClean="0"/>
              <a:pPr/>
              <a:t>4/5/19</a:t>
            </a:fld>
            <a:endParaRPr lang="en-US"/>
          </a:p>
        </p:txBody>
      </p:sp>
      <p:sp>
        <p:nvSpPr>
          <p:cNvPr id="8" name="Footer Placeholder 7"/>
          <p:cNvSpPr>
            <a:spLocks noGrp="1"/>
          </p:cNvSpPr>
          <p:nvPr>
            <p:ph type="ftr" sz="quarter" idx="11"/>
          </p:nvPr>
        </p:nvSpPr>
        <p:spPr>
          <a:xfrm>
            <a:off x="406400" y="6409944"/>
            <a:ext cx="4775200" cy="365760"/>
          </a:xfrm>
        </p:spPr>
        <p:txBody>
          <a:bodyPr/>
          <a:lstStyle/>
          <a:p>
            <a:endParaRPr lang="en-US"/>
          </a:p>
        </p:txBody>
      </p:sp>
      <p:sp>
        <p:nvSpPr>
          <p:cNvPr id="15" name="Straight Connector 14"/>
          <p:cNvSpPr>
            <a:spLocks noChangeShapeType="1"/>
          </p:cNvSpPr>
          <p:nvPr/>
        </p:nvSpPr>
        <p:spPr bwMode="auto">
          <a:xfrm>
            <a:off x="203200" y="128016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8" name="Rectangle 1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4" name="Content Placeholder 23"/>
          <p:cNvSpPr>
            <a:spLocks noGrp="1"/>
          </p:cNvSpPr>
          <p:nvPr>
            <p:ph sz="quarter" idx="2"/>
          </p:nvPr>
        </p:nvSpPr>
        <p:spPr>
          <a:xfrm>
            <a:off x="402336" y="2471383"/>
            <a:ext cx="5388864"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6400800" y="2471383"/>
            <a:ext cx="53848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27" name="Oval 26"/>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9" name="Slide Number Placeholder 8"/>
          <p:cNvSpPr>
            <a:spLocks noGrp="1"/>
          </p:cNvSpPr>
          <p:nvPr>
            <p:ph type="sldNum" sz="quarter" idx="12"/>
          </p:nvPr>
        </p:nvSpPr>
        <p:spPr>
          <a:xfrm>
            <a:off x="5791200" y="1042417"/>
            <a:ext cx="609600" cy="441325"/>
          </a:xfrm>
        </p:spPr>
        <p:txBody>
          <a:bodyPr/>
          <a:lstStyle>
            <a:lvl1pPr algn="ctr">
              <a:defRPr/>
            </a:lvl1pPr>
          </a:lstStyle>
          <a:p>
            <a:fld id="{48E69A65-4990-4A43-B79A-650745306709}" type="slidenum">
              <a:rPr lang="en-US" smtClean="0">
                <a:solidFill>
                  <a:srgbClr val="AC956E">
                    <a:shade val="75000"/>
                  </a:srgbClr>
                </a:solidFill>
              </a:rPr>
              <a:pPr/>
              <a:t>‹#›</a:t>
            </a:fld>
            <a:endParaRPr lang="en-US">
              <a:solidFill>
                <a:srgbClr val="AC956E">
                  <a:shade val="75000"/>
                </a:srgbClr>
              </a:solidFill>
            </a:endParaRPr>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extLst>
      <p:ext uri="{BB962C8B-B14F-4D97-AF65-F5344CB8AC3E}">
        <p14:creationId xmlns:p14="http://schemas.microsoft.com/office/powerpoint/2010/main" val="2632426197"/>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97C4C05-F2DD-4E6B-8925-5748C3118ACE}" type="datetime1">
              <a:rPr lang="en-US" smtClean="0"/>
              <a:pPr/>
              <a:t>4/5/19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5791200" y="1036021"/>
            <a:ext cx="609600" cy="441325"/>
          </a:xfrm>
        </p:spPr>
        <p:txBody>
          <a:bodyPr/>
          <a:lstStyle/>
          <a:p>
            <a:fld id="{48E69A65-4990-4A43-B79A-650745306709}" type="slidenum">
              <a:rPr lang="en-US" smtClean="0">
                <a:solidFill>
                  <a:srgbClr val="AC956E">
                    <a:shade val="75000"/>
                  </a:srgbClr>
                </a:solidFill>
              </a:rPr>
              <a:pPr/>
              <a:t>‹#›</a:t>
            </a:fld>
            <a:endParaRPr lang="en-US">
              <a:solidFill>
                <a:srgbClr val="AC956E">
                  <a:shade val="75000"/>
                </a:srgbClr>
              </a:solidFill>
            </a:endParaRPr>
          </a:p>
        </p:txBody>
      </p:sp>
    </p:spTree>
    <p:extLst>
      <p:ext uri="{BB962C8B-B14F-4D97-AF65-F5344CB8AC3E}">
        <p14:creationId xmlns:p14="http://schemas.microsoft.com/office/powerpoint/2010/main" val="19586501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8" name="Rectangle 7"/>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0" name="Rectangle 9"/>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9" name="Rectangle 8"/>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5" name="Rectangle 4"/>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6" name="Rectangle 5"/>
          <p:cNvSpPr>
            <a:spLocks noChangeArrowheads="1"/>
          </p:cNvSpPr>
          <p:nvPr/>
        </p:nvSpPr>
        <p:spPr bwMode="auto">
          <a:xfrm>
            <a:off x="203200" y="158496"/>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 name="Date Placeholder 1"/>
          <p:cNvSpPr>
            <a:spLocks noGrp="1"/>
          </p:cNvSpPr>
          <p:nvPr>
            <p:ph type="dt" sz="half" idx="10"/>
          </p:nvPr>
        </p:nvSpPr>
        <p:spPr/>
        <p:txBody>
          <a:bodyPr/>
          <a:lstStyle/>
          <a:p>
            <a:fld id="{431A5D21-9C6F-4810-8026-FC1F89CBEE61}" type="datetime1">
              <a:rPr lang="en-US" smtClean="0"/>
              <a:pPr/>
              <a:t>4/5/19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5689600" y="6324600"/>
            <a:ext cx="812800" cy="441324"/>
          </a:xfrm>
        </p:spPr>
        <p:txBody>
          <a:bodyPr/>
          <a:lstStyle>
            <a:lvl1pPr>
              <a:defRPr>
                <a:solidFill>
                  <a:srgbClr val="FFFFFF"/>
                </a:solidFill>
              </a:defRPr>
            </a:lvl1pPr>
          </a:lstStyle>
          <a:p>
            <a:fld id="{48E69A65-4990-4A43-B79A-650745306709}" type="slidenum">
              <a:rPr lang="en-US" smtClean="0"/>
              <a:pPr/>
              <a:t>‹#›</a:t>
            </a:fld>
            <a:endParaRPr lang="en-US"/>
          </a:p>
        </p:txBody>
      </p:sp>
    </p:spTree>
    <p:extLst>
      <p:ext uri="{BB962C8B-B14F-4D97-AF65-F5344CB8AC3E}">
        <p14:creationId xmlns:p14="http://schemas.microsoft.com/office/powerpoint/2010/main" val="632826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203200" y="152400"/>
            <a:ext cx="11777472"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8" name="Rectangle 17"/>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6" name="Rectangle 15"/>
          <p:cNvSpPr>
            <a:spLocks noChangeArrowheads="1"/>
          </p:cNvSpPr>
          <p:nvPr/>
        </p:nvSpPr>
        <p:spPr bwMode="white">
          <a:xfrm>
            <a:off x="0" y="0"/>
            <a:ext cx="12192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3" name="Rectangle 12"/>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2" name="Title 1"/>
          <p:cNvSpPr>
            <a:spLocks noGrp="1"/>
          </p:cNvSpPr>
          <p:nvPr>
            <p:ph type="title"/>
          </p:nvPr>
        </p:nvSpPr>
        <p:spPr>
          <a:xfrm>
            <a:off x="508000" y="914400"/>
            <a:ext cx="31496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08000" y="1981201"/>
            <a:ext cx="31496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Straight Connector 8"/>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20" name="Content Placeholder 19"/>
          <p:cNvSpPr>
            <a:spLocks noGrp="1"/>
          </p:cNvSpPr>
          <p:nvPr>
            <p:ph sz="quarter" idx="1"/>
          </p:nvPr>
        </p:nvSpPr>
        <p:spPr>
          <a:xfrm>
            <a:off x="4165600" y="685800"/>
            <a:ext cx="75184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1" name="Oval 10"/>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7" name="Slide Number Placeholder 6"/>
          <p:cNvSpPr>
            <a:spLocks noGrp="1"/>
          </p:cNvSpPr>
          <p:nvPr>
            <p:ph type="sldNum" sz="quarter" idx="12"/>
          </p:nvPr>
        </p:nvSpPr>
        <p:spPr>
          <a:xfrm>
            <a:off x="1828800" y="312739"/>
            <a:ext cx="609600" cy="441325"/>
          </a:xfrm>
        </p:spPr>
        <p:txBody>
          <a:bodyPr/>
          <a:lstStyle>
            <a:lvl1pPr>
              <a:defRPr>
                <a:solidFill>
                  <a:schemeClr val="accent3">
                    <a:shade val="75000"/>
                  </a:schemeClr>
                </a:solidFill>
              </a:defRPr>
            </a:lvl1pPr>
          </a:lstStyle>
          <a:p>
            <a:fld id="{48E69A65-4990-4A43-B79A-650745306709}" type="slidenum">
              <a:rPr lang="en-US" smtClean="0">
                <a:solidFill>
                  <a:srgbClr val="AC956E">
                    <a:shade val="75000"/>
                  </a:srgbClr>
                </a:solidFill>
              </a:rPr>
              <a:pPr/>
              <a:t>‹#›</a:t>
            </a:fld>
            <a:endParaRPr lang="en-US">
              <a:solidFill>
                <a:srgbClr val="AC956E">
                  <a:shade val="75000"/>
                </a:srgbClr>
              </a:solidFill>
            </a:endParaRPr>
          </a:p>
        </p:txBody>
      </p:sp>
      <p:sp>
        <p:nvSpPr>
          <p:cNvPr id="21" name="Rectangle 20"/>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5" name="Date Placeholder 4"/>
          <p:cNvSpPr>
            <a:spLocks noGrp="1"/>
          </p:cNvSpPr>
          <p:nvPr>
            <p:ph type="dt" sz="half" idx="10"/>
          </p:nvPr>
        </p:nvSpPr>
        <p:spPr/>
        <p:txBody>
          <a:bodyPr/>
          <a:lstStyle/>
          <a:p>
            <a:fld id="{AC90BE8A-EDBA-435C-960F-E04056066F0E}" type="datetime1">
              <a:rPr lang="en-US" smtClean="0"/>
              <a:pPr/>
              <a:t>4/5/19</a:t>
            </a:fld>
            <a:endParaRPr lang="en-US"/>
          </a:p>
        </p:txBody>
      </p:sp>
      <p:sp>
        <p:nvSpPr>
          <p:cNvPr id="6" name="Footer Placeholder 5"/>
          <p:cNvSpPr>
            <a:spLocks noGrp="1"/>
          </p:cNvSpPr>
          <p:nvPr>
            <p:ph type="ftr" sz="quarter" idx="11"/>
          </p:nvPr>
        </p:nvSpPr>
        <p:spPr>
          <a:xfrm>
            <a:off x="402336" y="6410848"/>
            <a:ext cx="4511040" cy="365760"/>
          </a:xfrm>
        </p:spPr>
        <p:txBody>
          <a:bodyPr/>
          <a:lstStyle/>
          <a:p>
            <a:endParaRPr lang="en-US"/>
          </a:p>
        </p:txBody>
      </p:sp>
    </p:spTree>
    <p:extLst>
      <p:ext uri="{BB962C8B-B14F-4D97-AF65-F5344CB8AC3E}">
        <p14:creationId xmlns:p14="http://schemas.microsoft.com/office/powerpoint/2010/main" val="248215384"/>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6" name="Rectangle 15"/>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7" name="Rectangle 16"/>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Rectangle 19"/>
          <p:cNvSpPr>
            <a:spLocks noChangeArrowheads="1"/>
          </p:cNvSpPr>
          <p:nvPr/>
        </p:nvSpPr>
        <p:spPr bwMode="auto">
          <a:xfrm>
            <a:off x="203200" y="152400"/>
            <a:ext cx="11777472"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8" name="Rectangle 7"/>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5" name="Rectangle 14"/>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Oval 11"/>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3" name="Oval 12"/>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7" name="Slide Number Placeholder 6"/>
          <p:cNvSpPr>
            <a:spLocks noGrp="1"/>
          </p:cNvSpPr>
          <p:nvPr>
            <p:ph type="sldNum" sz="quarter" idx="12"/>
          </p:nvPr>
        </p:nvSpPr>
        <p:spPr>
          <a:xfrm>
            <a:off x="1828800" y="312739"/>
            <a:ext cx="609600" cy="441325"/>
          </a:xfrm>
        </p:spPr>
        <p:txBody>
          <a:bodyPr/>
          <a:lstStyle/>
          <a:p>
            <a:fld id="{48E69A65-4990-4A43-B79A-650745306709}" type="slidenum">
              <a:rPr lang="en-US" smtClean="0">
                <a:solidFill>
                  <a:srgbClr val="AC956E">
                    <a:shade val="75000"/>
                  </a:srgbClr>
                </a:solidFill>
              </a:rPr>
              <a:pPr/>
              <a:t>‹#›</a:t>
            </a:fld>
            <a:endParaRPr lang="en-US">
              <a:solidFill>
                <a:srgbClr val="AC956E">
                  <a:shade val="75000"/>
                </a:srgbClr>
              </a:solidFill>
            </a:endParaRPr>
          </a:p>
        </p:txBody>
      </p:sp>
      <p:sp>
        <p:nvSpPr>
          <p:cNvPr id="2" name="Title 1"/>
          <p:cNvSpPr>
            <a:spLocks noGrp="1"/>
          </p:cNvSpPr>
          <p:nvPr>
            <p:ph type="title"/>
          </p:nvPr>
        </p:nvSpPr>
        <p:spPr>
          <a:xfrm>
            <a:off x="4000500" y="5029200"/>
            <a:ext cx="78232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00500" y="609600"/>
            <a:ext cx="78232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08000" y="990600"/>
            <a:ext cx="32512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5" name="Date Placeholder 4"/>
          <p:cNvSpPr>
            <a:spLocks noGrp="1"/>
          </p:cNvSpPr>
          <p:nvPr>
            <p:ph type="dt" sz="half" idx="10"/>
          </p:nvPr>
        </p:nvSpPr>
        <p:spPr>
          <a:xfrm>
            <a:off x="7717536" y="6404984"/>
            <a:ext cx="4059936" cy="365760"/>
          </a:xfrm>
        </p:spPr>
        <p:txBody>
          <a:bodyPr/>
          <a:lstStyle/>
          <a:p>
            <a:fld id="{9CD4567A-7914-4225-9C7A-2B6AE89C03E7}" type="datetime1">
              <a:rPr lang="en-US" smtClean="0"/>
              <a:pPr/>
              <a:t>4/5/19</a:t>
            </a:fld>
            <a:endParaRPr lang="en-US"/>
          </a:p>
        </p:txBody>
      </p:sp>
      <p:sp>
        <p:nvSpPr>
          <p:cNvPr id="6" name="Footer Placeholder 5"/>
          <p:cNvSpPr>
            <a:spLocks noGrp="1"/>
          </p:cNvSpPr>
          <p:nvPr>
            <p:ph type="ftr" sz="quarter" idx="11"/>
          </p:nvPr>
        </p:nvSpPr>
        <p:spPr>
          <a:xfrm>
            <a:off x="402336" y="6410848"/>
            <a:ext cx="4779264" cy="365760"/>
          </a:xfrm>
        </p:spPr>
        <p:txBody>
          <a:bodyPr/>
          <a:lstStyle/>
          <a:p>
            <a:endParaRPr lang="en-US"/>
          </a:p>
        </p:txBody>
      </p:sp>
    </p:spTree>
    <p:extLst>
      <p:ext uri="{BB962C8B-B14F-4D97-AF65-F5344CB8AC3E}">
        <p14:creationId xmlns:p14="http://schemas.microsoft.com/office/powerpoint/2010/main" val="229897667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6" name="Rectangle 15"/>
          <p:cNvSpPr>
            <a:spLocks noChangeArrowheads="1"/>
          </p:cNvSpPr>
          <p:nvPr/>
        </p:nvSpPr>
        <p:spPr bwMode="white">
          <a:xfrm>
            <a:off x="0" y="1"/>
            <a:ext cx="12192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9" name="Rectangle 18"/>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9" name="Rectangle 8"/>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4" name="Date Placeholder 13"/>
          <p:cNvSpPr>
            <a:spLocks noGrp="1"/>
          </p:cNvSpPr>
          <p:nvPr>
            <p:ph type="dt" sz="half" idx="2"/>
          </p:nvPr>
        </p:nvSpPr>
        <p:spPr>
          <a:xfrm>
            <a:off x="7721600" y="6404984"/>
            <a:ext cx="4059936" cy="365760"/>
          </a:xfrm>
          <a:prstGeom prst="rect">
            <a:avLst/>
          </a:prstGeom>
        </p:spPr>
        <p:txBody>
          <a:bodyPr vert="horz"/>
          <a:lstStyle>
            <a:lvl1pPr algn="r" eaLnBrk="1" latinLnBrk="0" hangingPunct="1">
              <a:defRPr kumimoji="0" sz="1400">
                <a:solidFill>
                  <a:srgbClr val="FFFFFF"/>
                </a:solidFill>
              </a:defRPr>
            </a:lvl1pPr>
          </a:lstStyle>
          <a:p>
            <a:fld id="{F80B1736-3F5F-44E6-A816-DE6CBEB8AAC6}" type="datetime1">
              <a:rPr lang="en-US" smtClean="0"/>
              <a:pPr/>
              <a:t>4/5/19</a:t>
            </a:fld>
            <a:endParaRPr lang="en-US"/>
          </a:p>
        </p:txBody>
      </p:sp>
      <p:sp>
        <p:nvSpPr>
          <p:cNvPr id="3" name="Footer Placeholder 2"/>
          <p:cNvSpPr>
            <a:spLocks noGrp="1"/>
          </p:cNvSpPr>
          <p:nvPr>
            <p:ph type="ftr" sz="quarter" idx="3"/>
          </p:nvPr>
        </p:nvSpPr>
        <p:spPr>
          <a:xfrm>
            <a:off x="406400" y="6410848"/>
            <a:ext cx="47752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Straight Connector 9"/>
          <p:cNvSpPr>
            <a:spLocks noChangeShapeType="1"/>
          </p:cNvSpPr>
          <p:nvPr/>
        </p:nvSpPr>
        <p:spPr bwMode="auto">
          <a:xfrm>
            <a:off x="203200" y="1276743"/>
            <a:ext cx="1177747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a:solidFill>
                <a:prstClr val="black"/>
              </a:solidFill>
            </a:endParaRPr>
          </a:p>
        </p:txBody>
      </p:sp>
      <p:sp>
        <p:nvSpPr>
          <p:cNvPr id="12" name="Oval 11"/>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15" name="Oval 14"/>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a:solidFill>
                <a:prstClr val="white"/>
              </a:solidFill>
            </a:endParaRPr>
          </a:p>
        </p:txBody>
      </p:sp>
      <p:sp>
        <p:nvSpPr>
          <p:cNvPr id="23" name="Slide Number Placeholder 22"/>
          <p:cNvSpPr>
            <a:spLocks noGrp="1"/>
          </p:cNvSpPr>
          <p:nvPr>
            <p:ph type="sldNum" sz="quarter" idx="4"/>
          </p:nvPr>
        </p:nvSpPr>
        <p:spPr>
          <a:xfrm>
            <a:off x="5791200" y="1040175"/>
            <a:ext cx="6096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48E69A65-4990-4A43-B79A-650745306709}" type="slidenum">
              <a:rPr lang="en-US" smtClean="0">
                <a:solidFill>
                  <a:srgbClr val="AC956E">
                    <a:shade val="75000"/>
                  </a:srgbClr>
                </a:solidFill>
              </a:rPr>
              <a:pPr/>
              <a:t>‹#›</a:t>
            </a:fld>
            <a:endParaRPr lang="en-US">
              <a:solidFill>
                <a:srgbClr val="AC956E">
                  <a:shade val="75000"/>
                </a:srgbClr>
              </a:solidFill>
            </a:endParaRPr>
          </a:p>
        </p:txBody>
      </p:sp>
      <p:sp>
        <p:nvSpPr>
          <p:cNvPr id="22" name="Title Placeholder 21"/>
          <p:cNvSpPr>
            <a:spLocks noGrp="1"/>
          </p:cNvSpPr>
          <p:nvPr>
            <p:ph type="title"/>
          </p:nvPr>
        </p:nvSpPr>
        <p:spPr>
          <a:xfrm>
            <a:off x="402336" y="228600"/>
            <a:ext cx="113792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02336" y="1524000"/>
            <a:ext cx="113792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extLst>
      <p:ext uri="{BB962C8B-B14F-4D97-AF65-F5344CB8AC3E}">
        <p14:creationId xmlns:p14="http://schemas.microsoft.com/office/powerpoint/2010/main" val="4174747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743200" y="2819400"/>
            <a:ext cx="6705600" cy="1752600"/>
          </a:xfrm>
        </p:spPr>
        <p:txBody>
          <a:bodyPr>
            <a:normAutofit/>
          </a:bodyPr>
          <a:lstStyle/>
          <a:p>
            <a:r>
              <a:rPr lang="en-US" dirty="0" smtClean="0"/>
              <a:t>By</a:t>
            </a:r>
          </a:p>
          <a:p>
            <a:r>
              <a:rPr lang="en-US" dirty="0" smtClean="0"/>
              <a:t>Robert Keyton</a:t>
            </a:r>
          </a:p>
          <a:p>
            <a:r>
              <a:rPr lang="en-US" dirty="0" smtClean="0"/>
              <a:t>Energy industry analyst</a:t>
            </a:r>
          </a:p>
          <a:p>
            <a:r>
              <a:rPr lang="en-US" dirty="0" smtClean="0"/>
              <a:t>Federal Energy Regulatory commission</a:t>
            </a:r>
          </a:p>
          <a:p>
            <a:r>
              <a:rPr lang="en-US" dirty="0" smtClean="0"/>
              <a:t>4/5/19</a:t>
            </a:r>
            <a:endParaRPr lang="en-US" dirty="0"/>
          </a:p>
        </p:txBody>
      </p:sp>
      <p:sp>
        <p:nvSpPr>
          <p:cNvPr id="2" name="Title 1"/>
          <p:cNvSpPr>
            <a:spLocks noGrp="1"/>
          </p:cNvSpPr>
          <p:nvPr>
            <p:ph type="ctrTitle"/>
          </p:nvPr>
        </p:nvSpPr>
        <p:spPr/>
        <p:txBody>
          <a:bodyPr>
            <a:normAutofit/>
          </a:bodyPr>
          <a:lstStyle/>
          <a:p>
            <a:r>
              <a:rPr lang="en-US" dirty="0" smtClean="0"/>
              <a:t>The FERC’s Return on Common Equity Methodology</a:t>
            </a:r>
            <a:endParaRPr lang="en-US" dirty="0"/>
          </a:p>
        </p:txBody>
      </p:sp>
      <p:sp>
        <p:nvSpPr>
          <p:cNvPr id="4" name="TextBox 3"/>
          <p:cNvSpPr txBox="1"/>
          <p:nvPr/>
        </p:nvSpPr>
        <p:spPr>
          <a:xfrm>
            <a:off x="2438400" y="5791201"/>
            <a:ext cx="7467600" cy="646331"/>
          </a:xfrm>
          <a:prstGeom prst="rect">
            <a:avLst/>
          </a:prstGeom>
          <a:noFill/>
        </p:spPr>
        <p:txBody>
          <a:bodyPr wrap="square" rtlCol="0">
            <a:spAutoFit/>
          </a:bodyPr>
          <a:lstStyle/>
          <a:p>
            <a:pPr algn="ctr"/>
            <a:r>
              <a:rPr lang="en-US" dirty="0">
                <a:solidFill>
                  <a:prstClr val="black">
                    <a:lumMod val="50000"/>
                    <a:lumOff val="50000"/>
                  </a:prstClr>
                </a:solidFill>
              </a:rPr>
              <a:t>Disclaimer: The views expressed in this presentation do not necessarily represent the views of the Commission. </a:t>
            </a:r>
          </a:p>
        </p:txBody>
      </p:sp>
    </p:spTree>
    <p:extLst>
      <p:ext uri="{BB962C8B-B14F-4D97-AF65-F5344CB8AC3E}">
        <p14:creationId xmlns:p14="http://schemas.microsoft.com/office/powerpoint/2010/main" val="21304031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Opinion No. 531-B: CAPM</a:t>
            </a:r>
            <a:endParaRPr lang="en-US" dirty="0"/>
          </a:p>
        </p:txBody>
      </p:sp>
      <p:sp>
        <p:nvSpPr>
          <p:cNvPr id="3" name="Slide Number Placeholder 2"/>
          <p:cNvSpPr>
            <a:spLocks noGrp="1"/>
          </p:cNvSpPr>
          <p:nvPr>
            <p:ph type="sldNum" sz="quarter" idx="12"/>
          </p:nvPr>
        </p:nvSpPr>
        <p:spPr/>
        <p:txBody>
          <a:bodyPr/>
          <a:lstStyle/>
          <a:p>
            <a:fld id="{48E69A65-4990-4A43-B79A-650745306709}" type="slidenum">
              <a:rPr lang="en-US" smtClean="0">
                <a:solidFill>
                  <a:srgbClr val="AC956E">
                    <a:shade val="75000"/>
                  </a:srgbClr>
                </a:solidFill>
              </a:rPr>
              <a:pPr/>
              <a:t>10</a:t>
            </a:fld>
            <a:endParaRPr lang="en-US">
              <a:solidFill>
                <a:srgbClr val="AC956E">
                  <a:shade val="75000"/>
                </a:srgbClr>
              </a:solidFill>
            </a:endParaRPr>
          </a:p>
        </p:txBody>
      </p:sp>
      <p:sp>
        <p:nvSpPr>
          <p:cNvPr id="4" name="Content Placeholder 3"/>
          <p:cNvSpPr>
            <a:spLocks noGrp="1"/>
          </p:cNvSpPr>
          <p:nvPr>
            <p:ph sz="quarter" idx="1"/>
          </p:nvPr>
        </p:nvSpPr>
        <p:spPr/>
        <p:txBody>
          <a:bodyPr>
            <a:normAutofit fontScale="85000" lnSpcReduction="20000"/>
          </a:bodyPr>
          <a:lstStyle/>
          <a:p>
            <a:r>
              <a:rPr lang="en-US" dirty="0" smtClean="0"/>
              <a:t>For the Capital Asset Pricing Model (CAPM) the Commission stated “that ‘CAPM is utilized by investors as a measure of the cost of equity relative to its risk.”’ Op. No. 531-B at P 102.  </a:t>
            </a:r>
          </a:p>
          <a:p>
            <a:r>
              <a:rPr lang="en-US" dirty="0" smtClean="0"/>
              <a:t>The CAPM method in the record had the following components:</a:t>
            </a:r>
          </a:p>
          <a:p>
            <a:pPr marL="0" indent="0">
              <a:buNone/>
            </a:pPr>
            <a:r>
              <a:rPr lang="en-US" sz="2800" dirty="0" smtClean="0"/>
              <a:t>	</a:t>
            </a:r>
            <a:r>
              <a:rPr lang="en-US" sz="2200" dirty="0" err="1" smtClean="0"/>
              <a:t>R</a:t>
            </a:r>
            <a:r>
              <a:rPr lang="en-US" sz="2200" baseline="-25000" dirty="0" err="1" smtClean="0"/>
              <a:t>j</a:t>
            </a:r>
            <a:r>
              <a:rPr lang="en-US" sz="2200" dirty="0" smtClean="0"/>
              <a:t> </a:t>
            </a:r>
            <a:r>
              <a:rPr lang="en-US" sz="2200" dirty="0"/>
              <a:t>= </a:t>
            </a:r>
            <a:r>
              <a:rPr lang="en-US" sz="2200" dirty="0" err="1"/>
              <a:t>R</a:t>
            </a:r>
            <a:r>
              <a:rPr lang="en-US" sz="2200" baseline="-25000" dirty="0" err="1"/>
              <a:t>f</a:t>
            </a:r>
            <a:r>
              <a:rPr lang="en-US" sz="2200" dirty="0"/>
              <a:t> + β</a:t>
            </a:r>
            <a:r>
              <a:rPr lang="en-US" sz="2200" baseline="-25000" dirty="0"/>
              <a:t>j</a:t>
            </a:r>
            <a:r>
              <a:rPr lang="en-US" sz="2200" dirty="0"/>
              <a:t> (</a:t>
            </a:r>
            <a:r>
              <a:rPr lang="en-US" sz="2200" dirty="0" err="1"/>
              <a:t>R</a:t>
            </a:r>
            <a:r>
              <a:rPr lang="en-US" sz="2200" baseline="-25000" dirty="0" err="1"/>
              <a:t>p</a:t>
            </a:r>
            <a:r>
              <a:rPr lang="en-US" sz="2200" dirty="0" smtClean="0"/>
              <a:t>) + </a:t>
            </a:r>
            <a:r>
              <a:rPr lang="en-US" sz="2200" dirty="0" err="1" smtClean="0"/>
              <a:t>R</a:t>
            </a:r>
            <a:r>
              <a:rPr lang="en-US" sz="2200" baseline="-25000" dirty="0" err="1" smtClean="0"/>
              <a:t>ps</a:t>
            </a:r>
            <a:r>
              <a:rPr lang="en-US" sz="2200" dirty="0" smtClean="0"/>
              <a:t> </a:t>
            </a:r>
            <a:endParaRPr lang="en-US" sz="2200" dirty="0"/>
          </a:p>
          <a:p>
            <a:pPr marL="0" indent="0">
              <a:buNone/>
            </a:pPr>
            <a:r>
              <a:rPr lang="en-US" sz="2200" dirty="0"/>
              <a:t>	Where: </a:t>
            </a:r>
            <a:r>
              <a:rPr lang="en-US" sz="2200" dirty="0" err="1"/>
              <a:t>R</a:t>
            </a:r>
            <a:r>
              <a:rPr lang="en-US" sz="2200" baseline="-25000" dirty="0" err="1"/>
              <a:t>j</a:t>
            </a:r>
            <a:r>
              <a:rPr lang="en-US" sz="2200" dirty="0"/>
              <a:t> = required ROE for stock j;</a:t>
            </a:r>
          </a:p>
          <a:p>
            <a:pPr marL="0" indent="0">
              <a:buNone/>
            </a:pPr>
            <a:r>
              <a:rPr lang="en-US" sz="2200" dirty="0"/>
              <a:t>	</a:t>
            </a:r>
            <a:r>
              <a:rPr lang="en-US" sz="2200" dirty="0" err="1"/>
              <a:t>R</a:t>
            </a:r>
            <a:r>
              <a:rPr lang="en-US" sz="2200" baseline="-25000" dirty="0" err="1"/>
              <a:t>f</a:t>
            </a:r>
            <a:r>
              <a:rPr lang="en-US" sz="2200" baseline="-25000" dirty="0"/>
              <a:t> </a:t>
            </a:r>
            <a:r>
              <a:rPr lang="en-US" sz="2200" dirty="0"/>
              <a:t>= risk-free </a:t>
            </a:r>
            <a:r>
              <a:rPr lang="en-US" sz="2200" dirty="0" smtClean="0"/>
              <a:t>rate (six-month actual hist. avg. for 30-year Treasury);</a:t>
            </a:r>
            <a:endParaRPr lang="en-US" sz="2200" dirty="0"/>
          </a:p>
          <a:p>
            <a:pPr marL="0" indent="0">
              <a:buNone/>
            </a:pPr>
            <a:r>
              <a:rPr lang="en-US" sz="2200" dirty="0"/>
              <a:t>	β</a:t>
            </a:r>
            <a:r>
              <a:rPr lang="en-US" sz="2200" baseline="-25000" dirty="0"/>
              <a:t>j</a:t>
            </a:r>
            <a:r>
              <a:rPr lang="en-US" sz="2200" dirty="0"/>
              <a:t> = beta, or systematic risk, for stock </a:t>
            </a:r>
            <a:r>
              <a:rPr lang="en-US" sz="2200" dirty="0" smtClean="0"/>
              <a:t>j (retrieved from Value Line);</a:t>
            </a:r>
            <a:endParaRPr lang="en-US" sz="2200" dirty="0"/>
          </a:p>
          <a:p>
            <a:pPr marL="0" indent="0">
              <a:buNone/>
            </a:pPr>
            <a:r>
              <a:rPr lang="en-US" sz="2200" dirty="0"/>
              <a:t>	</a:t>
            </a:r>
            <a:r>
              <a:rPr lang="en-US" sz="2200" dirty="0" err="1"/>
              <a:t>R</a:t>
            </a:r>
            <a:r>
              <a:rPr lang="en-US" sz="2200" baseline="-25000" dirty="0" err="1"/>
              <a:t>p</a:t>
            </a:r>
            <a:r>
              <a:rPr lang="en-US" sz="2200" dirty="0"/>
              <a:t> = R</a:t>
            </a:r>
            <a:r>
              <a:rPr lang="en-US" sz="2200" baseline="-25000" dirty="0"/>
              <a:t>m</a:t>
            </a:r>
            <a:r>
              <a:rPr lang="en-US" sz="2200" dirty="0"/>
              <a:t> – </a:t>
            </a:r>
            <a:r>
              <a:rPr lang="en-US" sz="2200" dirty="0" err="1"/>
              <a:t>R</a:t>
            </a:r>
            <a:r>
              <a:rPr lang="en-US" sz="2200" baseline="-25000" dirty="0" err="1"/>
              <a:t>f</a:t>
            </a:r>
            <a:r>
              <a:rPr lang="en-US" sz="2200" dirty="0"/>
              <a:t> = risk premium; </a:t>
            </a:r>
          </a:p>
          <a:p>
            <a:pPr marL="0" indent="0">
              <a:buNone/>
            </a:pPr>
            <a:r>
              <a:rPr lang="en-US" sz="2200" dirty="0"/>
              <a:t>	R</a:t>
            </a:r>
            <a:r>
              <a:rPr lang="en-US" sz="2200" baseline="-25000" dirty="0"/>
              <a:t>m</a:t>
            </a:r>
            <a:r>
              <a:rPr lang="en-US" sz="2200" dirty="0"/>
              <a:t> = expected return on the market </a:t>
            </a:r>
            <a:r>
              <a:rPr lang="en-US" sz="2200" dirty="0" smtClean="0"/>
              <a:t>portfolio (market capitalization-weighted constant growth 	DCF for the S&amp;P 500 companies); and</a:t>
            </a:r>
          </a:p>
          <a:p>
            <a:pPr marL="0" indent="0">
              <a:buNone/>
            </a:pPr>
            <a:r>
              <a:rPr lang="en-US" sz="2200" dirty="0" smtClean="0"/>
              <a:t>	</a:t>
            </a:r>
            <a:r>
              <a:rPr lang="en-US" sz="2200" dirty="0" err="1" smtClean="0"/>
              <a:t>R</a:t>
            </a:r>
            <a:r>
              <a:rPr lang="en-US" sz="2200" baseline="-25000" dirty="0" err="1" smtClean="0"/>
              <a:t>ps</a:t>
            </a:r>
            <a:r>
              <a:rPr lang="en-US" sz="2200" baseline="-25000" dirty="0" smtClean="0"/>
              <a:t> </a:t>
            </a:r>
            <a:r>
              <a:rPr lang="en-US" sz="2200" dirty="0"/>
              <a:t>= </a:t>
            </a:r>
            <a:r>
              <a:rPr lang="en-US" sz="2200" dirty="0" smtClean="0"/>
              <a:t>risk premium adjustment under the assumption that small market capitalization 	companies earn higher returns than large market capitalization companies using data provided 	by Morningstar (in later time periods provided by Duff &amp; Phelps). </a:t>
            </a:r>
            <a:r>
              <a:rPr lang="en-US" dirty="0" smtClean="0"/>
              <a:t> </a:t>
            </a:r>
          </a:p>
          <a:p>
            <a:pPr marL="0" indent="0">
              <a:buNone/>
            </a:pPr>
            <a:r>
              <a:rPr lang="en-US" dirty="0" smtClean="0"/>
              <a:t>	</a:t>
            </a:r>
          </a:p>
          <a:p>
            <a:endParaRPr lang="en-US" dirty="0"/>
          </a:p>
        </p:txBody>
      </p:sp>
    </p:spTree>
    <p:extLst>
      <p:ext uri="{BB962C8B-B14F-4D97-AF65-F5344CB8AC3E}">
        <p14:creationId xmlns:p14="http://schemas.microsoft.com/office/powerpoint/2010/main" val="27492526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Opinion No. 531-B: Expected Earnings Analysis</a:t>
            </a:r>
            <a:endParaRPr lang="en-US" dirty="0"/>
          </a:p>
        </p:txBody>
      </p:sp>
      <p:sp>
        <p:nvSpPr>
          <p:cNvPr id="3" name="Slide Number Placeholder 2"/>
          <p:cNvSpPr>
            <a:spLocks noGrp="1"/>
          </p:cNvSpPr>
          <p:nvPr>
            <p:ph type="sldNum" sz="quarter" idx="12"/>
          </p:nvPr>
        </p:nvSpPr>
        <p:spPr/>
        <p:txBody>
          <a:bodyPr/>
          <a:lstStyle/>
          <a:p>
            <a:fld id="{48E69A65-4990-4A43-B79A-650745306709}" type="slidenum">
              <a:rPr lang="en-US" smtClean="0">
                <a:solidFill>
                  <a:srgbClr val="AC956E">
                    <a:shade val="75000"/>
                  </a:srgbClr>
                </a:solidFill>
              </a:rPr>
              <a:pPr/>
              <a:t>11</a:t>
            </a:fld>
            <a:endParaRPr lang="en-US">
              <a:solidFill>
                <a:srgbClr val="AC956E">
                  <a:shade val="75000"/>
                </a:srgbClr>
              </a:solidFill>
            </a:endParaRPr>
          </a:p>
        </p:txBody>
      </p:sp>
      <p:sp>
        <p:nvSpPr>
          <p:cNvPr id="4" name="Content Placeholder 3"/>
          <p:cNvSpPr>
            <a:spLocks noGrp="1"/>
          </p:cNvSpPr>
          <p:nvPr>
            <p:ph sz="quarter" idx="1"/>
          </p:nvPr>
        </p:nvSpPr>
        <p:spPr/>
        <p:txBody>
          <a:bodyPr/>
          <a:lstStyle/>
          <a:p>
            <a:r>
              <a:rPr lang="en-US" dirty="0" smtClean="0"/>
              <a:t>Commission stated the following about the expected earnings method: “We consider the NETOs’ expected earnings analysis to be sound, as it is forward-looking, based on a reliable source of earnings data, and approximately converts the proxy groups’ earnings to reflect average returns.” Op. No. 531-B at P 126.  </a:t>
            </a:r>
          </a:p>
          <a:p>
            <a:r>
              <a:rPr lang="en-US" dirty="0" smtClean="0"/>
              <a:t>Based on the most distant book return estimate (net income/[common equity ratio*total capitalization amount]) provided by Value Line for individual companies it tracks.   </a:t>
            </a:r>
            <a:endParaRPr lang="en-US" dirty="0"/>
          </a:p>
        </p:txBody>
      </p:sp>
    </p:spTree>
    <p:extLst>
      <p:ext uri="{BB962C8B-B14F-4D97-AF65-F5344CB8AC3E}">
        <p14:creationId xmlns:p14="http://schemas.microsoft.com/office/powerpoint/2010/main" val="31180530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MISO TOs</a:t>
            </a:r>
            <a:endParaRPr lang="en-US" dirty="0"/>
          </a:p>
        </p:txBody>
      </p:sp>
      <p:sp>
        <p:nvSpPr>
          <p:cNvPr id="3" name="Slide Number Placeholder 2"/>
          <p:cNvSpPr>
            <a:spLocks noGrp="1"/>
          </p:cNvSpPr>
          <p:nvPr>
            <p:ph type="sldNum" sz="quarter" idx="12"/>
          </p:nvPr>
        </p:nvSpPr>
        <p:spPr/>
        <p:txBody>
          <a:bodyPr/>
          <a:lstStyle/>
          <a:p>
            <a:fld id="{48E69A65-4990-4A43-B79A-650745306709}" type="slidenum">
              <a:rPr lang="en-US" smtClean="0">
                <a:solidFill>
                  <a:srgbClr val="AC956E">
                    <a:shade val="75000"/>
                  </a:srgbClr>
                </a:solidFill>
              </a:rPr>
              <a:pPr/>
              <a:t>12</a:t>
            </a:fld>
            <a:endParaRPr lang="en-US">
              <a:solidFill>
                <a:srgbClr val="AC956E">
                  <a:shade val="75000"/>
                </a:srgbClr>
              </a:solidFill>
            </a:endParaRPr>
          </a:p>
        </p:txBody>
      </p:sp>
      <p:sp>
        <p:nvSpPr>
          <p:cNvPr id="4" name="Content Placeholder 3"/>
          <p:cNvSpPr>
            <a:spLocks noGrp="1"/>
          </p:cNvSpPr>
          <p:nvPr>
            <p:ph sz="quarter" idx="1"/>
          </p:nvPr>
        </p:nvSpPr>
        <p:spPr/>
        <p:txBody>
          <a:bodyPr>
            <a:normAutofit lnSpcReduction="10000"/>
          </a:bodyPr>
          <a:lstStyle/>
          <a:p>
            <a:r>
              <a:rPr lang="en-US" dirty="0"/>
              <a:t>Transmission owners within the </a:t>
            </a:r>
            <a:r>
              <a:rPr lang="en-US" dirty="0" smtClean="0"/>
              <a:t>Midcontinent Independent System Operator, Inc. (MISO) are </a:t>
            </a:r>
            <a:r>
              <a:rPr lang="en-US" dirty="0"/>
              <a:t>commonly referred to as </a:t>
            </a:r>
            <a:r>
              <a:rPr lang="en-US" dirty="0" smtClean="0"/>
              <a:t>the MISO TOs.  </a:t>
            </a:r>
            <a:endParaRPr lang="en-US" dirty="0"/>
          </a:p>
          <a:p>
            <a:r>
              <a:rPr lang="en-US" dirty="0"/>
              <a:t>The </a:t>
            </a:r>
            <a:r>
              <a:rPr lang="en-US" dirty="0" smtClean="0"/>
              <a:t>MISO TOs </a:t>
            </a:r>
            <a:r>
              <a:rPr lang="en-US" dirty="0"/>
              <a:t>recover transmission-related costs through formula rates.</a:t>
            </a:r>
          </a:p>
          <a:p>
            <a:r>
              <a:rPr lang="en-US" dirty="0"/>
              <a:t>According to the Commission, the </a:t>
            </a:r>
            <a:r>
              <a:rPr lang="en-US" dirty="0" smtClean="0"/>
              <a:t>MISO TOs </a:t>
            </a:r>
            <a:r>
              <a:rPr lang="en-US" dirty="0"/>
              <a:t>represent a diverse group of utilities, so when setting the base ROE for this group of utilities it was developed using the midpoint of a constant growth DCF analysis.   </a:t>
            </a:r>
            <a:endParaRPr lang="en-US" dirty="0" smtClean="0"/>
          </a:p>
          <a:p>
            <a:r>
              <a:rPr lang="en-US" dirty="0" smtClean="0"/>
              <a:t>The MISO TOs’ </a:t>
            </a:r>
            <a:r>
              <a:rPr lang="en-US" dirty="0"/>
              <a:t>base ROE was set at </a:t>
            </a:r>
            <a:r>
              <a:rPr lang="en-US" dirty="0" smtClean="0"/>
              <a:t>12.38 </a:t>
            </a:r>
            <a:r>
              <a:rPr lang="en-US" dirty="0"/>
              <a:t>percent in </a:t>
            </a:r>
            <a:r>
              <a:rPr lang="en-US" dirty="0" smtClean="0"/>
              <a:t>a 2002 </a:t>
            </a:r>
            <a:r>
              <a:rPr lang="en-US" dirty="0"/>
              <a:t>Commission order    </a:t>
            </a:r>
            <a:r>
              <a:rPr lang="en-US" dirty="0" smtClean="0"/>
              <a:t>  </a:t>
            </a:r>
            <a:endParaRPr lang="en-US" dirty="0"/>
          </a:p>
          <a:p>
            <a:r>
              <a:rPr lang="en-US" dirty="0" smtClean="0"/>
              <a:t>However</a:t>
            </a:r>
            <a:r>
              <a:rPr lang="en-US" dirty="0"/>
              <a:t>, a Section 206 ROE complaint was filed in </a:t>
            </a:r>
            <a:r>
              <a:rPr lang="en-US" dirty="0" smtClean="0"/>
              <a:t>2013 </a:t>
            </a:r>
            <a:r>
              <a:rPr lang="en-US" dirty="0"/>
              <a:t>stating that the </a:t>
            </a:r>
            <a:r>
              <a:rPr lang="en-US" dirty="0" smtClean="0"/>
              <a:t>MISO TOs’ </a:t>
            </a:r>
            <a:r>
              <a:rPr lang="en-US" dirty="0"/>
              <a:t>base ROE of </a:t>
            </a:r>
            <a:r>
              <a:rPr lang="en-US" dirty="0" smtClean="0"/>
              <a:t>12.38 </a:t>
            </a:r>
            <a:r>
              <a:rPr lang="en-US" dirty="0"/>
              <a:t>percent was unreasonable.  </a:t>
            </a:r>
          </a:p>
          <a:p>
            <a:endParaRPr lang="en-US" dirty="0"/>
          </a:p>
        </p:txBody>
      </p:sp>
    </p:spTree>
    <p:extLst>
      <p:ext uri="{BB962C8B-B14F-4D97-AF65-F5344CB8AC3E}">
        <p14:creationId xmlns:p14="http://schemas.microsoft.com/office/powerpoint/2010/main" val="10595737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Opinion No. 551</a:t>
            </a:r>
            <a:endParaRPr lang="en-US" dirty="0"/>
          </a:p>
        </p:txBody>
      </p:sp>
      <p:sp>
        <p:nvSpPr>
          <p:cNvPr id="3" name="Slide Number Placeholder 2"/>
          <p:cNvSpPr>
            <a:spLocks noGrp="1"/>
          </p:cNvSpPr>
          <p:nvPr>
            <p:ph type="sldNum" sz="quarter" idx="12"/>
          </p:nvPr>
        </p:nvSpPr>
        <p:spPr/>
        <p:txBody>
          <a:bodyPr/>
          <a:lstStyle/>
          <a:p>
            <a:fld id="{48E69A65-4990-4A43-B79A-650745306709}" type="slidenum">
              <a:rPr lang="en-US" smtClean="0">
                <a:solidFill>
                  <a:srgbClr val="AC956E">
                    <a:shade val="75000"/>
                  </a:srgbClr>
                </a:solidFill>
              </a:rPr>
              <a:pPr/>
              <a:t>13</a:t>
            </a:fld>
            <a:endParaRPr lang="en-US">
              <a:solidFill>
                <a:srgbClr val="AC956E">
                  <a:shade val="75000"/>
                </a:srgbClr>
              </a:solidFill>
            </a:endParaRPr>
          </a:p>
        </p:txBody>
      </p:sp>
      <p:sp>
        <p:nvSpPr>
          <p:cNvPr id="4" name="Content Placeholder 3"/>
          <p:cNvSpPr>
            <a:spLocks noGrp="1"/>
          </p:cNvSpPr>
          <p:nvPr>
            <p:ph sz="quarter" idx="1"/>
          </p:nvPr>
        </p:nvSpPr>
        <p:spPr/>
        <p:txBody>
          <a:bodyPr>
            <a:normAutofit fontScale="77500" lnSpcReduction="20000"/>
          </a:bodyPr>
          <a:lstStyle/>
          <a:p>
            <a:r>
              <a:rPr lang="en-US" dirty="0" smtClean="0"/>
              <a:t>Issued on Sept. 28, 2016, reducing </a:t>
            </a:r>
            <a:r>
              <a:rPr lang="en-US" dirty="0"/>
              <a:t>the </a:t>
            </a:r>
            <a:r>
              <a:rPr lang="en-US" dirty="0" smtClean="0"/>
              <a:t>MISO TOs </a:t>
            </a:r>
            <a:r>
              <a:rPr lang="en-US" dirty="0"/>
              <a:t>base ROE from </a:t>
            </a:r>
            <a:r>
              <a:rPr lang="en-US" dirty="0" smtClean="0"/>
              <a:t>12.38 to 10.32 </a:t>
            </a:r>
            <a:r>
              <a:rPr lang="en-US" dirty="0"/>
              <a:t>percent</a:t>
            </a:r>
          </a:p>
          <a:p>
            <a:r>
              <a:rPr lang="en-US" dirty="0"/>
              <a:t>The base ROE of </a:t>
            </a:r>
            <a:r>
              <a:rPr lang="en-US" dirty="0" smtClean="0"/>
              <a:t>10.32 </a:t>
            </a:r>
            <a:r>
              <a:rPr lang="en-US" dirty="0"/>
              <a:t>percent was based on the upper midpoint of a two-step DCF analysis. </a:t>
            </a:r>
          </a:p>
          <a:p>
            <a:r>
              <a:rPr lang="en-US" dirty="0"/>
              <a:t>The upper midpoint was chosen because the Commission determined that the midpoint result of </a:t>
            </a:r>
            <a:r>
              <a:rPr lang="en-US" dirty="0" smtClean="0"/>
              <a:t>9.29 </a:t>
            </a:r>
            <a:r>
              <a:rPr lang="en-US" dirty="0"/>
              <a:t>percent would not </a:t>
            </a:r>
            <a:r>
              <a:rPr lang="en-US" dirty="0" smtClean="0"/>
              <a:t>“accurately [reflect] equity returns necessary to meet </a:t>
            </a:r>
            <a:r>
              <a:rPr lang="en-US" dirty="0"/>
              <a:t>Hope and </a:t>
            </a:r>
            <a:r>
              <a:rPr lang="en-US" dirty="0" smtClean="0"/>
              <a:t>Bluefield” </a:t>
            </a:r>
            <a:r>
              <a:rPr lang="en-US" dirty="0"/>
              <a:t>and it felt an ROE reduction of that magnitude could undermine the </a:t>
            </a:r>
            <a:r>
              <a:rPr lang="en-US" dirty="0" smtClean="0"/>
              <a:t>MISO TOs </a:t>
            </a:r>
            <a:r>
              <a:rPr lang="en-US" dirty="0"/>
              <a:t>ability to attract capital in electric transmission.  Op. No. </a:t>
            </a:r>
            <a:r>
              <a:rPr lang="en-US" dirty="0" smtClean="0"/>
              <a:t>551 </a:t>
            </a:r>
            <a:r>
              <a:rPr lang="en-US" dirty="0"/>
              <a:t>at PP </a:t>
            </a:r>
            <a:r>
              <a:rPr lang="en-US" dirty="0" smtClean="0"/>
              <a:t>119 </a:t>
            </a:r>
            <a:r>
              <a:rPr lang="en-US" dirty="0"/>
              <a:t>and </a:t>
            </a:r>
            <a:r>
              <a:rPr lang="en-US" dirty="0" smtClean="0"/>
              <a:t>128.   </a:t>
            </a:r>
            <a:endParaRPr lang="en-US" dirty="0"/>
          </a:p>
          <a:p>
            <a:r>
              <a:rPr lang="en-US" dirty="0"/>
              <a:t>The Commission was also concerned that capital market conditions were anomalous.  Therefore, it found it necessary and reasonable to consider additional record evidence, including evidence of alternative benchmark methodologies and state commission-approved ROEs.  Op. No. </a:t>
            </a:r>
            <a:r>
              <a:rPr lang="en-US" dirty="0" smtClean="0"/>
              <a:t>551 </a:t>
            </a:r>
            <a:r>
              <a:rPr lang="en-US" dirty="0"/>
              <a:t>at P </a:t>
            </a:r>
            <a:r>
              <a:rPr lang="en-US" dirty="0" smtClean="0"/>
              <a:t>137.</a:t>
            </a:r>
            <a:r>
              <a:rPr lang="en-US" dirty="0" smtClean="0">
                <a:solidFill>
                  <a:srgbClr val="FF0000"/>
                </a:solidFill>
              </a:rPr>
              <a:t> </a:t>
            </a:r>
            <a:endParaRPr lang="en-US" dirty="0">
              <a:solidFill>
                <a:srgbClr val="FF0000"/>
              </a:solidFill>
            </a:endParaRPr>
          </a:p>
          <a:p>
            <a:r>
              <a:rPr lang="en-US" dirty="0"/>
              <a:t>Using evidence of alternative benchmark methodologies in the record, the Commission stated that it found the risk premium analysis, CAPM, and expected earnings analysis informative.  However, the Commission stated that it used them to inform the placement of the base ROE as opposed to using them to establish the placement of the base ROE.  </a:t>
            </a:r>
            <a:r>
              <a:rPr lang="en-US" dirty="0">
                <a:solidFill>
                  <a:srgbClr val="FF0000"/>
                </a:solidFill>
              </a:rPr>
              <a:t> </a:t>
            </a:r>
          </a:p>
          <a:p>
            <a:endParaRPr lang="en-US" dirty="0"/>
          </a:p>
        </p:txBody>
      </p:sp>
    </p:spTree>
    <p:extLst>
      <p:ext uri="{BB962C8B-B14F-4D97-AF65-F5344CB8AC3E}">
        <p14:creationId xmlns:p14="http://schemas.microsoft.com/office/powerpoint/2010/main" val="21075265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Emera Maine Decision</a:t>
            </a:r>
            <a:endParaRPr lang="en-US" dirty="0"/>
          </a:p>
        </p:txBody>
      </p:sp>
      <p:sp>
        <p:nvSpPr>
          <p:cNvPr id="3" name="Slide Number Placeholder 2"/>
          <p:cNvSpPr>
            <a:spLocks noGrp="1"/>
          </p:cNvSpPr>
          <p:nvPr>
            <p:ph type="sldNum" sz="quarter" idx="12"/>
          </p:nvPr>
        </p:nvSpPr>
        <p:spPr/>
        <p:txBody>
          <a:bodyPr/>
          <a:lstStyle/>
          <a:p>
            <a:fld id="{48E69A65-4990-4A43-B79A-650745306709}" type="slidenum">
              <a:rPr lang="en-US" smtClean="0">
                <a:solidFill>
                  <a:srgbClr val="AC956E">
                    <a:shade val="75000"/>
                  </a:srgbClr>
                </a:solidFill>
              </a:rPr>
              <a:pPr/>
              <a:t>14</a:t>
            </a:fld>
            <a:endParaRPr lang="en-US">
              <a:solidFill>
                <a:srgbClr val="AC956E">
                  <a:shade val="75000"/>
                </a:srgbClr>
              </a:solidFill>
            </a:endParaRPr>
          </a:p>
        </p:txBody>
      </p:sp>
      <p:sp>
        <p:nvSpPr>
          <p:cNvPr id="4" name="Content Placeholder 3"/>
          <p:cNvSpPr>
            <a:spLocks noGrp="1"/>
          </p:cNvSpPr>
          <p:nvPr>
            <p:ph sz="quarter" idx="1"/>
          </p:nvPr>
        </p:nvSpPr>
        <p:spPr/>
        <p:txBody>
          <a:bodyPr>
            <a:normAutofit fontScale="92500"/>
          </a:bodyPr>
          <a:lstStyle/>
          <a:p>
            <a:r>
              <a:rPr lang="en-US" dirty="0" smtClean="0"/>
              <a:t>On April 14, 2017, the D.C. Circuit Court issued the Emera Maine decision vacating and remanding Opinion No. 531.   </a:t>
            </a:r>
          </a:p>
          <a:p>
            <a:r>
              <a:rPr lang="en-US" dirty="0" smtClean="0"/>
              <a:t>First Prong: While the Court agreed with the Commission that under a section 206 proceeding </a:t>
            </a:r>
            <a:r>
              <a:rPr lang="en-US" dirty="0"/>
              <a:t>not </a:t>
            </a:r>
            <a:r>
              <a:rPr lang="en-US" dirty="0" smtClean="0"/>
              <a:t>every ROE </a:t>
            </a:r>
            <a:r>
              <a:rPr lang="en-US" dirty="0"/>
              <a:t>within the zone of reasonableness was reasonable, </a:t>
            </a:r>
            <a:r>
              <a:rPr lang="en-US" dirty="0" smtClean="0"/>
              <a:t>it agreed with the NETOs’ that the Commission did not adequately show that the NETOs’ base ROE of 11.14 percent was unreasonable. </a:t>
            </a:r>
          </a:p>
          <a:p>
            <a:r>
              <a:rPr lang="en-US" dirty="0" smtClean="0"/>
              <a:t>Second Prong: the Court agreed with the customers that the Commission failed to show why a 10.57 percent base ROE for the NETOs was reasonable, especially given that the Commission found alternative ROE methods informative but did not use them for calculating the base ROE for the NETOs.   </a:t>
            </a:r>
            <a:endParaRPr lang="en-US" dirty="0"/>
          </a:p>
        </p:txBody>
      </p:sp>
    </p:spTree>
    <p:extLst>
      <p:ext uri="{BB962C8B-B14F-4D97-AF65-F5344CB8AC3E}">
        <p14:creationId xmlns:p14="http://schemas.microsoft.com/office/powerpoint/2010/main" val="41167044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Coakley Briefing Order</a:t>
            </a:r>
            <a:endParaRPr lang="en-US" dirty="0"/>
          </a:p>
        </p:txBody>
      </p:sp>
      <p:sp>
        <p:nvSpPr>
          <p:cNvPr id="3" name="Slide Number Placeholder 2"/>
          <p:cNvSpPr>
            <a:spLocks noGrp="1"/>
          </p:cNvSpPr>
          <p:nvPr>
            <p:ph type="sldNum" sz="quarter" idx="12"/>
          </p:nvPr>
        </p:nvSpPr>
        <p:spPr/>
        <p:txBody>
          <a:bodyPr/>
          <a:lstStyle/>
          <a:p>
            <a:fld id="{48E69A65-4990-4A43-B79A-650745306709}" type="slidenum">
              <a:rPr lang="en-US" smtClean="0">
                <a:solidFill>
                  <a:srgbClr val="AC956E">
                    <a:shade val="75000"/>
                  </a:srgbClr>
                </a:solidFill>
              </a:rPr>
              <a:pPr/>
              <a:t>15</a:t>
            </a:fld>
            <a:endParaRPr lang="en-US">
              <a:solidFill>
                <a:srgbClr val="AC956E">
                  <a:shade val="75000"/>
                </a:srgbClr>
              </a:solidFill>
            </a:endParaRPr>
          </a:p>
        </p:txBody>
      </p:sp>
      <p:sp>
        <p:nvSpPr>
          <p:cNvPr id="4" name="Content Placeholder 3"/>
          <p:cNvSpPr>
            <a:spLocks noGrp="1"/>
          </p:cNvSpPr>
          <p:nvPr>
            <p:ph sz="quarter" idx="1"/>
          </p:nvPr>
        </p:nvSpPr>
        <p:spPr/>
        <p:txBody>
          <a:bodyPr>
            <a:normAutofit/>
          </a:bodyPr>
          <a:lstStyle/>
          <a:p>
            <a:r>
              <a:rPr lang="en-US" sz="1700" dirty="0" smtClean="0"/>
              <a:t>On October 16, 2018, the Commission issued an order proposing a method for addressing four section 206 ROE complaint cases.  Complaint I previously resulted in Opinion No.531.  The remaining complaints each had an initial decision issued by a Judge.   </a:t>
            </a:r>
          </a:p>
          <a:p>
            <a:r>
              <a:rPr lang="en-US" sz="1700" dirty="0" smtClean="0"/>
              <a:t>To determine whether the ROE in each complaint is reasonable, it proposed to use the quartile centered around the midpoint (avg. risk company) for the DCF, CAPM, and Expected Earnings approaches.  If current ROE falls within the avg. quartile for the three ROE methods then it is presumed reasonable and the complaint is dismissed.</a:t>
            </a:r>
          </a:p>
          <a:p>
            <a:r>
              <a:rPr lang="en-US" sz="1700" dirty="0" smtClean="0"/>
              <a:t>To determine the midpoint </a:t>
            </a:r>
            <a:r>
              <a:rPr lang="en-US" sz="1700" dirty="0"/>
              <a:t>for each </a:t>
            </a:r>
            <a:r>
              <a:rPr lang="en-US" sz="1700" dirty="0" smtClean="0"/>
              <a:t>ROE method, it proposed a new high-end outlier test to use in conjunction with its existing low-end </a:t>
            </a:r>
            <a:r>
              <a:rPr lang="en-US" sz="1700" dirty="0"/>
              <a:t>outlier and natural break </a:t>
            </a:r>
            <a:r>
              <a:rPr lang="en-US" sz="1700" dirty="0" smtClean="0"/>
              <a:t>tests.  Results higher than 150 percent of the median result (inclusive of all observations) are removed from the analysis, subject to a natural break test, as they are atypical.   </a:t>
            </a:r>
          </a:p>
          <a:p>
            <a:r>
              <a:rPr lang="en-US" sz="1700" dirty="0" smtClean="0"/>
              <a:t>For Complaint I, it proposed an avg. quartile ranging from 9.60 to 10.99 percent.  Given that the current base ROE of 11.14 percent was outside that range, it was found to be unreasonable.      </a:t>
            </a:r>
          </a:p>
          <a:p>
            <a:r>
              <a:rPr lang="en-US" sz="1700" dirty="0" smtClean="0"/>
              <a:t>For Complaint I, to determine the NETOs’ new base ROE, it proposed to avg. the midpoint results for the DCF, CAPM, and Expected earnings along with the point-estimate of the risk premium analysis.</a:t>
            </a:r>
          </a:p>
          <a:p>
            <a:r>
              <a:rPr lang="en-US" sz="1700" dirty="0" smtClean="0"/>
              <a:t>For Complaint I, its proposal resulted in a base ROE of 10.41 percent.  However, it “[directed] participants to file briefs regarding our proposed approaches to the FPA section 206 inquiry and how they should apply in the First Complaint and the three subsequent complaints.” Coakley Briefing Order at P 55.</a:t>
            </a:r>
            <a:endParaRPr lang="en-US" sz="1700" dirty="0"/>
          </a:p>
        </p:txBody>
      </p:sp>
    </p:spTree>
    <p:extLst>
      <p:ext uri="{BB962C8B-B14F-4D97-AF65-F5344CB8AC3E}">
        <p14:creationId xmlns:p14="http://schemas.microsoft.com/office/powerpoint/2010/main" val="21702206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MISO Briefing Order</a:t>
            </a:r>
            <a:endParaRPr lang="en-US" dirty="0"/>
          </a:p>
        </p:txBody>
      </p:sp>
      <p:sp>
        <p:nvSpPr>
          <p:cNvPr id="3" name="Slide Number Placeholder 2"/>
          <p:cNvSpPr>
            <a:spLocks noGrp="1"/>
          </p:cNvSpPr>
          <p:nvPr>
            <p:ph type="sldNum" sz="quarter" idx="12"/>
          </p:nvPr>
        </p:nvSpPr>
        <p:spPr/>
        <p:txBody>
          <a:bodyPr/>
          <a:lstStyle/>
          <a:p>
            <a:fld id="{48E69A65-4990-4A43-B79A-650745306709}" type="slidenum">
              <a:rPr lang="en-US" smtClean="0">
                <a:solidFill>
                  <a:srgbClr val="AC956E">
                    <a:shade val="75000"/>
                  </a:srgbClr>
                </a:solidFill>
              </a:rPr>
              <a:pPr/>
              <a:t>16</a:t>
            </a:fld>
            <a:endParaRPr lang="en-US">
              <a:solidFill>
                <a:srgbClr val="AC956E">
                  <a:shade val="75000"/>
                </a:srgbClr>
              </a:solidFill>
            </a:endParaRPr>
          </a:p>
        </p:txBody>
      </p:sp>
      <p:sp>
        <p:nvSpPr>
          <p:cNvPr id="4" name="Content Placeholder 3"/>
          <p:cNvSpPr>
            <a:spLocks noGrp="1"/>
          </p:cNvSpPr>
          <p:nvPr>
            <p:ph sz="quarter" idx="1"/>
          </p:nvPr>
        </p:nvSpPr>
        <p:spPr/>
        <p:txBody>
          <a:bodyPr>
            <a:normAutofit fontScale="92500" lnSpcReduction="20000"/>
          </a:bodyPr>
          <a:lstStyle/>
          <a:p>
            <a:r>
              <a:rPr lang="en-US" dirty="0" smtClean="0"/>
              <a:t>Issued on November 15, 2018</a:t>
            </a:r>
          </a:p>
          <a:p>
            <a:r>
              <a:rPr lang="en-US" sz="2800" dirty="0" smtClean="0"/>
              <a:t>The </a:t>
            </a:r>
            <a:r>
              <a:rPr lang="en-US" sz="2800" dirty="0"/>
              <a:t>Commission proposed a method for addressing </a:t>
            </a:r>
            <a:r>
              <a:rPr lang="en-US" sz="2800" dirty="0" smtClean="0"/>
              <a:t>two </a:t>
            </a:r>
            <a:r>
              <a:rPr lang="en-US" sz="2800" dirty="0"/>
              <a:t>section 206 ROE complaint cases.  Complaint I previously resulted in Opinion </a:t>
            </a:r>
            <a:r>
              <a:rPr lang="en-US" sz="2800" dirty="0" smtClean="0"/>
              <a:t>No.551</a:t>
            </a:r>
            <a:r>
              <a:rPr lang="en-US" sz="2800" dirty="0"/>
              <a:t>.  The remaining </a:t>
            </a:r>
            <a:r>
              <a:rPr lang="en-US" sz="2800" dirty="0" smtClean="0"/>
              <a:t>complaint had </a:t>
            </a:r>
            <a:r>
              <a:rPr lang="en-US" sz="2800" dirty="0"/>
              <a:t>an initial decision issued by a Judge.   </a:t>
            </a:r>
          </a:p>
          <a:p>
            <a:r>
              <a:rPr lang="en-US" sz="2800" dirty="0" smtClean="0"/>
              <a:t>In general, used the same approach from the Coakley Briefing Order.</a:t>
            </a:r>
          </a:p>
          <a:p>
            <a:r>
              <a:rPr lang="en-US" sz="2800" dirty="0" smtClean="0"/>
              <a:t>For </a:t>
            </a:r>
            <a:r>
              <a:rPr lang="en-US" sz="2800" dirty="0"/>
              <a:t>Complaint I, it proposed an avg. quartile </a:t>
            </a:r>
            <a:r>
              <a:rPr lang="en-US" sz="2800" dirty="0" smtClean="0"/>
              <a:t>ranging from 9.55 </a:t>
            </a:r>
            <a:r>
              <a:rPr lang="en-US" sz="2800" dirty="0"/>
              <a:t>to </a:t>
            </a:r>
            <a:r>
              <a:rPr lang="en-US" sz="2800" dirty="0" smtClean="0"/>
              <a:t>10.95 </a:t>
            </a:r>
            <a:r>
              <a:rPr lang="en-US" sz="2800" dirty="0"/>
              <a:t>percent.  Given that the current base ROE of </a:t>
            </a:r>
            <a:r>
              <a:rPr lang="en-US" sz="2800" dirty="0" smtClean="0"/>
              <a:t>12.38 </a:t>
            </a:r>
            <a:r>
              <a:rPr lang="en-US" sz="2800" dirty="0"/>
              <a:t>percent was outside that range, </a:t>
            </a:r>
            <a:r>
              <a:rPr lang="en-US" sz="2800" dirty="0" smtClean="0"/>
              <a:t>it </a:t>
            </a:r>
            <a:r>
              <a:rPr lang="en-US" sz="2800" dirty="0"/>
              <a:t>was found to be unreasonable.      </a:t>
            </a:r>
          </a:p>
          <a:p>
            <a:r>
              <a:rPr lang="en-US" sz="2800" dirty="0" smtClean="0"/>
              <a:t>For </a:t>
            </a:r>
            <a:r>
              <a:rPr lang="en-US" sz="2800" dirty="0"/>
              <a:t>Complaint I, its proposal resulted in a base ROE of </a:t>
            </a:r>
            <a:r>
              <a:rPr lang="en-US" sz="2800" dirty="0" smtClean="0"/>
              <a:t>10.28 </a:t>
            </a:r>
            <a:r>
              <a:rPr lang="en-US" sz="2800" dirty="0"/>
              <a:t>percent.  However, </a:t>
            </a:r>
            <a:r>
              <a:rPr lang="en-US" sz="2800" dirty="0" smtClean="0"/>
              <a:t>as with the Coakley Briefing Order it </a:t>
            </a:r>
            <a:r>
              <a:rPr lang="en-US" sz="2800" dirty="0"/>
              <a:t>“[directed] participants to file briefs regarding our proposed approaches to the FPA section 206 inquiry and how they should apply </a:t>
            </a:r>
            <a:r>
              <a:rPr lang="en-US" sz="2800" dirty="0" smtClean="0"/>
              <a:t>to the Second Complaint.” MISO </a:t>
            </a:r>
            <a:r>
              <a:rPr lang="en-US" sz="2800" dirty="0"/>
              <a:t>Briefing Order at P </a:t>
            </a:r>
            <a:r>
              <a:rPr lang="en-US" sz="2800" dirty="0" smtClean="0"/>
              <a:t>56.</a:t>
            </a:r>
            <a:endParaRPr lang="en-US" sz="2800" dirty="0"/>
          </a:p>
          <a:p>
            <a:endParaRPr lang="en-US" dirty="0" smtClean="0"/>
          </a:p>
          <a:p>
            <a:endParaRPr lang="en-US" dirty="0"/>
          </a:p>
        </p:txBody>
      </p:sp>
    </p:spTree>
    <p:extLst>
      <p:ext uri="{BB962C8B-B14F-4D97-AF65-F5344CB8AC3E}">
        <p14:creationId xmlns:p14="http://schemas.microsoft.com/office/powerpoint/2010/main" val="41224522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NOI on ROE</a:t>
            </a:r>
            <a:endParaRPr lang="en-US" dirty="0"/>
          </a:p>
        </p:txBody>
      </p:sp>
      <p:sp>
        <p:nvSpPr>
          <p:cNvPr id="3" name="Slide Number Placeholder 2"/>
          <p:cNvSpPr>
            <a:spLocks noGrp="1"/>
          </p:cNvSpPr>
          <p:nvPr>
            <p:ph type="sldNum" sz="quarter" idx="12"/>
          </p:nvPr>
        </p:nvSpPr>
        <p:spPr/>
        <p:txBody>
          <a:bodyPr/>
          <a:lstStyle/>
          <a:p>
            <a:fld id="{48E69A65-4990-4A43-B79A-650745306709}" type="slidenum">
              <a:rPr lang="en-US" smtClean="0">
                <a:solidFill>
                  <a:srgbClr val="AC956E">
                    <a:shade val="75000"/>
                  </a:srgbClr>
                </a:solidFill>
              </a:rPr>
              <a:pPr/>
              <a:t>17</a:t>
            </a:fld>
            <a:endParaRPr lang="en-US">
              <a:solidFill>
                <a:srgbClr val="AC956E">
                  <a:shade val="75000"/>
                </a:srgbClr>
              </a:solidFill>
            </a:endParaRPr>
          </a:p>
        </p:txBody>
      </p:sp>
      <p:sp>
        <p:nvSpPr>
          <p:cNvPr id="4" name="Content Placeholder 3"/>
          <p:cNvSpPr>
            <a:spLocks noGrp="1"/>
          </p:cNvSpPr>
          <p:nvPr>
            <p:ph sz="quarter" idx="1"/>
          </p:nvPr>
        </p:nvSpPr>
        <p:spPr/>
        <p:txBody>
          <a:bodyPr>
            <a:normAutofit fontScale="85000" lnSpcReduction="20000"/>
          </a:bodyPr>
          <a:lstStyle/>
          <a:p>
            <a:r>
              <a:rPr lang="en-US" dirty="0" smtClean="0"/>
              <a:t>The Commission issued a Notice of Inquiry (NOI) on March 21, 2019, seeking comments on whether any changes should be made to its proposed ROE policy as discussed in the Coakley and MISO Briefing Orders for electric utilities.</a:t>
            </a:r>
          </a:p>
          <a:p>
            <a:r>
              <a:rPr lang="en-US" dirty="0" smtClean="0"/>
              <a:t>The NOI is separated into eight broad categories:</a:t>
            </a:r>
          </a:p>
          <a:p>
            <a:pPr marL="0" indent="0">
              <a:buNone/>
            </a:pPr>
            <a:r>
              <a:rPr lang="en-US" dirty="0" smtClean="0"/>
              <a:t>	A. Role and Objectives of the Commission’s Base ROE Policy</a:t>
            </a:r>
          </a:p>
          <a:p>
            <a:pPr marL="0" indent="0">
              <a:buNone/>
            </a:pPr>
            <a:r>
              <a:rPr lang="en-US" dirty="0"/>
              <a:t>	</a:t>
            </a:r>
            <a:r>
              <a:rPr lang="en-US" dirty="0" smtClean="0"/>
              <a:t>B. ROEs for different Commission-regulated industries</a:t>
            </a:r>
          </a:p>
          <a:p>
            <a:pPr marL="0" indent="0">
              <a:buNone/>
            </a:pPr>
            <a:r>
              <a:rPr lang="en-US" dirty="0"/>
              <a:t>	</a:t>
            </a:r>
            <a:r>
              <a:rPr lang="en-US" dirty="0" smtClean="0"/>
              <a:t>C. Performance of the DCF Model</a:t>
            </a:r>
          </a:p>
          <a:p>
            <a:pPr marL="0" indent="0">
              <a:buNone/>
            </a:pPr>
            <a:r>
              <a:rPr lang="en-US" dirty="0"/>
              <a:t>	</a:t>
            </a:r>
            <a:r>
              <a:rPr lang="en-US" dirty="0" smtClean="0"/>
              <a:t>D. Proxy Groups</a:t>
            </a:r>
          </a:p>
          <a:p>
            <a:pPr marL="0" indent="0">
              <a:buNone/>
            </a:pPr>
            <a:r>
              <a:rPr lang="en-US" dirty="0"/>
              <a:t>	</a:t>
            </a:r>
            <a:r>
              <a:rPr lang="en-US" dirty="0" smtClean="0"/>
              <a:t>E. Financial Model Choice</a:t>
            </a:r>
          </a:p>
          <a:p>
            <a:pPr marL="0" indent="0">
              <a:buNone/>
            </a:pPr>
            <a:r>
              <a:rPr lang="en-US" dirty="0" smtClean="0"/>
              <a:t>	F. Mismatch between Market-based ROE determinations and Book-		     	     Value Rate Base</a:t>
            </a:r>
          </a:p>
          <a:p>
            <a:pPr marL="0" indent="0">
              <a:buNone/>
            </a:pPr>
            <a:r>
              <a:rPr lang="en-US" dirty="0"/>
              <a:t>	</a:t>
            </a:r>
            <a:r>
              <a:rPr lang="en-US" dirty="0" smtClean="0"/>
              <a:t>G. First Prong of ROE Determination</a:t>
            </a:r>
          </a:p>
          <a:p>
            <a:pPr marL="0" indent="0">
              <a:buNone/>
            </a:pPr>
            <a:r>
              <a:rPr lang="en-US" dirty="0"/>
              <a:t>	</a:t>
            </a:r>
            <a:r>
              <a:rPr lang="en-US" dirty="0" smtClean="0"/>
              <a:t>H. Model Mechanics and Implementation</a:t>
            </a:r>
            <a:endParaRPr lang="en-US" dirty="0"/>
          </a:p>
          <a:p>
            <a:pPr marL="0" indent="0">
              <a:buNone/>
            </a:pPr>
            <a:endParaRPr lang="en-US" dirty="0" smtClean="0"/>
          </a:p>
        </p:txBody>
      </p:sp>
    </p:spTree>
    <p:extLst>
      <p:ext uri="{BB962C8B-B14F-4D97-AF65-F5344CB8AC3E}">
        <p14:creationId xmlns:p14="http://schemas.microsoft.com/office/powerpoint/2010/main" val="16448982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 of Recent FERC ROE-Related Events</a:t>
            </a:r>
            <a:endParaRPr lang="en-US" dirty="0"/>
          </a:p>
        </p:txBody>
      </p:sp>
      <p:sp>
        <p:nvSpPr>
          <p:cNvPr id="3" name="Slide Number Placeholder 2"/>
          <p:cNvSpPr>
            <a:spLocks noGrp="1"/>
          </p:cNvSpPr>
          <p:nvPr>
            <p:ph type="sldNum" sz="quarter" idx="12"/>
          </p:nvPr>
        </p:nvSpPr>
        <p:spPr/>
        <p:txBody>
          <a:bodyPr/>
          <a:lstStyle/>
          <a:p>
            <a:fld id="{48E69A65-4990-4A43-B79A-650745306709}" type="slidenum">
              <a:rPr lang="en-US" smtClean="0">
                <a:solidFill>
                  <a:srgbClr val="AC956E">
                    <a:shade val="75000"/>
                  </a:srgbClr>
                </a:solidFill>
              </a:rPr>
              <a:pPr/>
              <a:t>2</a:t>
            </a:fld>
            <a:endParaRPr lang="en-US">
              <a:solidFill>
                <a:srgbClr val="AC956E">
                  <a:shade val="75000"/>
                </a:srgbClr>
              </a:solidFill>
            </a:endParaRPr>
          </a:p>
        </p:txBody>
      </p:sp>
      <p:sp>
        <p:nvSpPr>
          <p:cNvPr id="15" name="TextBox 14"/>
          <p:cNvSpPr txBox="1"/>
          <p:nvPr/>
        </p:nvSpPr>
        <p:spPr>
          <a:xfrm>
            <a:off x="620485" y="2536524"/>
            <a:ext cx="1287623" cy="830997"/>
          </a:xfrm>
          <a:prstGeom prst="rect">
            <a:avLst/>
          </a:prstGeom>
          <a:solidFill>
            <a:schemeClr val="bg1"/>
          </a:solidFill>
        </p:spPr>
        <p:txBody>
          <a:bodyPr wrap="square" rtlCol="0">
            <a:spAutoFit/>
          </a:bodyPr>
          <a:lstStyle/>
          <a:p>
            <a:pPr algn="ctr"/>
            <a:r>
              <a:rPr lang="en-US" sz="2400" dirty="0" smtClean="0"/>
              <a:t>Opinion No. 531</a:t>
            </a:r>
            <a:endParaRPr lang="en-US" sz="2400" dirty="0"/>
          </a:p>
        </p:txBody>
      </p:sp>
      <p:sp>
        <p:nvSpPr>
          <p:cNvPr id="17" name="TextBox 16"/>
          <p:cNvSpPr txBox="1"/>
          <p:nvPr/>
        </p:nvSpPr>
        <p:spPr>
          <a:xfrm>
            <a:off x="4357395" y="2542992"/>
            <a:ext cx="1324947" cy="830997"/>
          </a:xfrm>
          <a:prstGeom prst="rect">
            <a:avLst/>
          </a:prstGeom>
          <a:solidFill>
            <a:schemeClr val="bg1"/>
          </a:solidFill>
        </p:spPr>
        <p:txBody>
          <a:bodyPr wrap="square" rtlCol="0">
            <a:spAutoFit/>
          </a:bodyPr>
          <a:lstStyle/>
          <a:p>
            <a:pPr algn="ctr"/>
            <a:r>
              <a:rPr lang="en-US" sz="2400" dirty="0" smtClean="0"/>
              <a:t>Opinion No. 551</a:t>
            </a:r>
            <a:endParaRPr lang="en-US" sz="2400" dirty="0"/>
          </a:p>
        </p:txBody>
      </p:sp>
      <p:sp>
        <p:nvSpPr>
          <p:cNvPr id="18" name="TextBox 17"/>
          <p:cNvSpPr txBox="1"/>
          <p:nvPr/>
        </p:nvSpPr>
        <p:spPr>
          <a:xfrm>
            <a:off x="6268819" y="5120921"/>
            <a:ext cx="1561009" cy="1200329"/>
          </a:xfrm>
          <a:prstGeom prst="rect">
            <a:avLst/>
          </a:prstGeom>
          <a:solidFill>
            <a:schemeClr val="bg1"/>
          </a:solidFill>
        </p:spPr>
        <p:txBody>
          <a:bodyPr wrap="square" rtlCol="0">
            <a:spAutoFit/>
          </a:bodyPr>
          <a:lstStyle/>
          <a:p>
            <a:pPr algn="ctr"/>
            <a:r>
              <a:rPr lang="en-US" sz="2400" dirty="0" smtClean="0"/>
              <a:t>Emera Maine Decision</a:t>
            </a:r>
            <a:endParaRPr lang="en-US" sz="2400" dirty="0"/>
          </a:p>
        </p:txBody>
      </p:sp>
      <p:cxnSp>
        <p:nvCxnSpPr>
          <p:cNvPr id="20" name="Straight Connector 19"/>
          <p:cNvCxnSpPr>
            <a:endCxn id="15" idx="2"/>
          </p:cNvCxnSpPr>
          <p:nvPr/>
        </p:nvCxnSpPr>
        <p:spPr>
          <a:xfrm flipH="1" flipV="1">
            <a:off x="1264297" y="3367521"/>
            <a:ext cx="1" cy="512989"/>
          </a:xfrm>
          <a:prstGeom prst="line">
            <a:avLst/>
          </a:prstGeom>
          <a:ln w="28575">
            <a:solidFill>
              <a:schemeClr val="tx1"/>
            </a:solidFill>
            <a:prstDash val="dash"/>
          </a:ln>
        </p:spPr>
        <p:style>
          <a:lnRef idx="2">
            <a:schemeClr val="accent6"/>
          </a:lnRef>
          <a:fillRef idx="0">
            <a:schemeClr val="accent6"/>
          </a:fillRef>
          <a:effectRef idx="1">
            <a:schemeClr val="accent6"/>
          </a:effectRef>
          <a:fontRef idx="minor">
            <a:schemeClr val="tx1"/>
          </a:fontRef>
        </p:style>
      </p:cxnSp>
      <p:cxnSp>
        <p:nvCxnSpPr>
          <p:cNvPr id="21" name="Straight Connector 20"/>
          <p:cNvCxnSpPr>
            <a:endCxn id="17" idx="2"/>
          </p:cNvCxnSpPr>
          <p:nvPr/>
        </p:nvCxnSpPr>
        <p:spPr>
          <a:xfrm flipH="1" flipV="1">
            <a:off x="5019869" y="3373989"/>
            <a:ext cx="4188" cy="491753"/>
          </a:xfrm>
          <a:prstGeom prst="line">
            <a:avLst/>
          </a:prstGeom>
          <a:ln w="28575">
            <a:solidFill>
              <a:schemeClr val="tx1"/>
            </a:solidFill>
            <a:prstDash val="dash"/>
          </a:ln>
        </p:spPr>
        <p:style>
          <a:lnRef idx="2">
            <a:schemeClr val="accent6"/>
          </a:lnRef>
          <a:fillRef idx="0">
            <a:schemeClr val="accent6"/>
          </a:fillRef>
          <a:effectRef idx="1">
            <a:schemeClr val="accent6"/>
          </a:effectRef>
          <a:fontRef idx="minor">
            <a:schemeClr val="tx1"/>
          </a:fontRef>
        </p:style>
      </p:cxnSp>
      <p:cxnSp>
        <p:nvCxnSpPr>
          <p:cNvPr id="22" name="Straight Connector 21"/>
          <p:cNvCxnSpPr/>
          <p:nvPr/>
        </p:nvCxnSpPr>
        <p:spPr>
          <a:xfrm flipV="1">
            <a:off x="7049324" y="4561277"/>
            <a:ext cx="1" cy="540602"/>
          </a:xfrm>
          <a:prstGeom prst="line">
            <a:avLst/>
          </a:prstGeom>
          <a:ln w="28575">
            <a:solidFill>
              <a:schemeClr val="tx1"/>
            </a:solidFill>
            <a:prstDash val="dash"/>
          </a:ln>
        </p:spPr>
        <p:style>
          <a:lnRef idx="2">
            <a:schemeClr val="accent6"/>
          </a:lnRef>
          <a:fillRef idx="0">
            <a:schemeClr val="accent6"/>
          </a:fillRef>
          <a:effectRef idx="1">
            <a:schemeClr val="accent6"/>
          </a:effectRef>
          <a:fontRef idx="minor">
            <a:schemeClr val="tx1"/>
          </a:fontRef>
        </p:style>
      </p:cxnSp>
      <p:sp>
        <p:nvSpPr>
          <p:cNvPr id="23" name="TextBox 22"/>
          <p:cNvSpPr txBox="1"/>
          <p:nvPr/>
        </p:nvSpPr>
        <p:spPr>
          <a:xfrm>
            <a:off x="8103492" y="2177560"/>
            <a:ext cx="1561009" cy="1200329"/>
          </a:xfrm>
          <a:prstGeom prst="rect">
            <a:avLst/>
          </a:prstGeom>
          <a:solidFill>
            <a:schemeClr val="bg1"/>
          </a:solidFill>
        </p:spPr>
        <p:txBody>
          <a:bodyPr wrap="square" rtlCol="0">
            <a:spAutoFit/>
          </a:bodyPr>
          <a:lstStyle/>
          <a:p>
            <a:pPr algn="ctr"/>
            <a:r>
              <a:rPr lang="en-US" sz="2400" dirty="0" smtClean="0"/>
              <a:t>Coakley Briefing Order</a:t>
            </a:r>
            <a:endParaRPr lang="en-US" sz="2400" dirty="0"/>
          </a:p>
        </p:txBody>
      </p:sp>
      <p:cxnSp>
        <p:nvCxnSpPr>
          <p:cNvPr id="24" name="Straight Connector 23"/>
          <p:cNvCxnSpPr/>
          <p:nvPr/>
        </p:nvCxnSpPr>
        <p:spPr>
          <a:xfrm flipV="1">
            <a:off x="8875917" y="3356405"/>
            <a:ext cx="1" cy="540602"/>
          </a:xfrm>
          <a:prstGeom prst="line">
            <a:avLst/>
          </a:prstGeom>
          <a:ln w="28575">
            <a:solidFill>
              <a:schemeClr val="tx1"/>
            </a:solidFill>
            <a:prstDash val="dash"/>
          </a:ln>
        </p:spPr>
        <p:style>
          <a:lnRef idx="2">
            <a:schemeClr val="accent6"/>
          </a:lnRef>
          <a:fillRef idx="0">
            <a:schemeClr val="accent6"/>
          </a:fillRef>
          <a:effectRef idx="1">
            <a:schemeClr val="accent6"/>
          </a:effectRef>
          <a:fontRef idx="minor">
            <a:schemeClr val="tx1"/>
          </a:fontRef>
        </p:style>
      </p:cxnSp>
      <p:sp>
        <p:nvSpPr>
          <p:cNvPr id="25" name="TextBox 24"/>
          <p:cNvSpPr txBox="1"/>
          <p:nvPr/>
        </p:nvSpPr>
        <p:spPr>
          <a:xfrm>
            <a:off x="8103492" y="5101879"/>
            <a:ext cx="1561009" cy="1200329"/>
          </a:xfrm>
          <a:prstGeom prst="rect">
            <a:avLst/>
          </a:prstGeom>
          <a:solidFill>
            <a:schemeClr val="bg1"/>
          </a:solidFill>
        </p:spPr>
        <p:txBody>
          <a:bodyPr wrap="square" rtlCol="0">
            <a:spAutoFit/>
          </a:bodyPr>
          <a:lstStyle/>
          <a:p>
            <a:pPr algn="ctr"/>
            <a:r>
              <a:rPr lang="en-US" sz="2400" dirty="0" smtClean="0"/>
              <a:t>MISO Briefing Order</a:t>
            </a:r>
            <a:endParaRPr lang="en-US" sz="2400" dirty="0"/>
          </a:p>
        </p:txBody>
      </p:sp>
      <p:cxnSp>
        <p:nvCxnSpPr>
          <p:cNvPr id="26" name="Straight Connector 25"/>
          <p:cNvCxnSpPr/>
          <p:nvPr/>
        </p:nvCxnSpPr>
        <p:spPr>
          <a:xfrm flipV="1">
            <a:off x="8875916" y="4561277"/>
            <a:ext cx="1" cy="540602"/>
          </a:xfrm>
          <a:prstGeom prst="line">
            <a:avLst/>
          </a:prstGeom>
          <a:ln w="28575">
            <a:solidFill>
              <a:schemeClr val="tx1"/>
            </a:solidFill>
            <a:prstDash val="dash"/>
          </a:ln>
        </p:spPr>
        <p:style>
          <a:lnRef idx="2">
            <a:schemeClr val="accent6"/>
          </a:lnRef>
          <a:fillRef idx="0">
            <a:schemeClr val="accent6"/>
          </a:fillRef>
          <a:effectRef idx="1">
            <a:schemeClr val="accent6"/>
          </a:effectRef>
          <a:fontRef idx="minor">
            <a:schemeClr val="tx1"/>
          </a:fontRef>
        </p:style>
      </p:cxnSp>
      <p:sp>
        <p:nvSpPr>
          <p:cNvPr id="28" name="TextBox 27"/>
          <p:cNvSpPr txBox="1"/>
          <p:nvPr/>
        </p:nvSpPr>
        <p:spPr>
          <a:xfrm>
            <a:off x="10361030" y="2177560"/>
            <a:ext cx="1097930" cy="1200329"/>
          </a:xfrm>
          <a:prstGeom prst="rect">
            <a:avLst/>
          </a:prstGeom>
          <a:solidFill>
            <a:schemeClr val="bg1"/>
          </a:solidFill>
        </p:spPr>
        <p:txBody>
          <a:bodyPr wrap="square" rtlCol="0">
            <a:spAutoFit/>
          </a:bodyPr>
          <a:lstStyle/>
          <a:p>
            <a:pPr algn="ctr"/>
            <a:r>
              <a:rPr lang="en-US" sz="2400" dirty="0" smtClean="0"/>
              <a:t>NOI on ROE</a:t>
            </a:r>
            <a:endParaRPr lang="en-US" sz="2400" dirty="0"/>
          </a:p>
        </p:txBody>
      </p:sp>
      <p:graphicFrame>
        <p:nvGraphicFramePr>
          <p:cNvPr id="30" name="Diagram 29"/>
          <p:cNvGraphicFramePr/>
          <p:nvPr>
            <p:extLst>
              <p:ext uri="{D42A27DB-BD31-4B8C-83A1-F6EECF244321}">
                <p14:modId xmlns:p14="http://schemas.microsoft.com/office/powerpoint/2010/main" val="2721172053"/>
              </p:ext>
            </p:extLst>
          </p:nvPr>
        </p:nvGraphicFramePr>
        <p:xfrm>
          <a:off x="214604" y="3890865"/>
          <a:ext cx="11775233" cy="7448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4" name="TextBox 33"/>
          <p:cNvSpPr txBox="1"/>
          <p:nvPr/>
        </p:nvSpPr>
        <p:spPr>
          <a:xfrm>
            <a:off x="494522" y="5162449"/>
            <a:ext cx="1539551" cy="830997"/>
          </a:xfrm>
          <a:prstGeom prst="rect">
            <a:avLst/>
          </a:prstGeom>
          <a:solidFill>
            <a:schemeClr val="bg1"/>
          </a:solidFill>
        </p:spPr>
        <p:txBody>
          <a:bodyPr wrap="square" rtlCol="0">
            <a:spAutoFit/>
          </a:bodyPr>
          <a:lstStyle/>
          <a:p>
            <a:pPr algn="ctr"/>
            <a:r>
              <a:rPr lang="en-US" sz="2400" dirty="0" smtClean="0"/>
              <a:t>Opinion No. 531-A</a:t>
            </a:r>
            <a:endParaRPr lang="en-US" sz="2400" dirty="0"/>
          </a:p>
        </p:txBody>
      </p:sp>
      <p:cxnSp>
        <p:nvCxnSpPr>
          <p:cNvPr id="35" name="Straight Connector 34"/>
          <p:cNvCxnSpPr/>
          <p:nvPr/>
        </p:nvCxnSpPr>
        <p:spPr>
          <a:xfrm flipV="1">
            <a:off x="1231640" y="4567547"/>
            <a:ext cx="0" cy="558021"/>
          </a:xfrm>
          <a:prstGeom prst="line">
            <a:avLst/>
          </a:prstGeom>
          <a:ln w="28575">
            <a:solidFill>
              <a:schemeClr val="tx1"/>
            </a:solidFill>
            <a:prstDash val="dash"/>
          </a:ln>
        </p:spPr>
        <p:style>
          <a:lnRef idx="2">
            <a:schemeClr val="accent6"/>
          </a:lnRef>
          <a:fillRef idx="0">
            <a:schemeClr val="accent6"/>
          </a:fillRef>
          <a:effectRef idx="1">
            <a:schemeClr val="accent6"/>
          </a:effectRef>
          <a:fontRef idx="minor">
            <a:schemeClr val="tx1"/>
          </a:fontRef>
        </p:style>
      </p:cxnSp>
      <p:sp>
        <p:nvSpPr>
          <p:cNvPr id="36" name="TextBox 35"/>
          <p:cNvSpPr txBox="1"/>
          <p:nvPr/>
        </p:nvSpPr>
        <p:spPr>
          <a:xfrm>
            <a:off x="2428054" y="5162448"/>
            <a:ext cx="1539551" cy="830997"/>
          </a:xfrm>
          <a:prstGeom prst="rect">
            <a:avLst/>
          </a:prstGeom>
          <a:solidFill>
            <a:schemeClr val="bg1"/>
          </a:solidFill>
        </p:spPr>
        <p:txBody>
          <a:bodyPr wrap="square" rtlCol="0">
            <a:spAutoFit/>
          </a:bodyPr>
          <a:lstStyle/>
          <a:p>
            <a:pPr algn="ctr"/>
            <a:r>
              <a:rPr lang="en-US" sz="2400" dirty="0" smtClean="0"/>
              <a:t>Opinion No. 531-B</a:t>
            </a:r>
            <a:endParaRPr lang="en-US" sz="2400" dirty="0"/>
          </a:p>
        </p:txBody>
      </p:sp>
      <p:cxnSp>
        <p:nvCxnSpPr>
          <p:cNvPr id="37" name="Straight Connector 36"/>
          <p:cNvCxnSpPr/>
          <p:nvPr/>
        </p:nvCxnSpPr>
        <p:spPr>
          <a:xfrm flipV="1">
            <a:off x="3197829" y="4567546"/>
            <a:ext cx="0" cy="558021"/>
          </a:xfrm>
          <a:prstGeom prst="line">
            <a:avLst/>
          </a:prstGeom>
          <a:ln w="28575">
            <a:solidFill>
              <a:schemeClr val="tx1"/>
            </a:solidFill>
            <a:prstDash val="dash"/>
          </a:ln>
        </p:spPr>
        <p:style>
          <a:lnRef idx="2">
            <a:schemeClr val="accent6"/>
          </a:lnRef>
          <a:fillRef idx="0">
            <a:schemeClr val="accent6"/>
          </a:fillRef>
          <a:effectRef idx="1">
            <a:schemeClr val="accent6"/>
          </a:effectRef>
          <a:fontRef idx="minor">
            <a:schemeClr val="tx1"/>
          </a:fontRef>
        </p:style>
      </p:cxnSp>
      <p:cxnSp>
        <p:nvCxnSpPr>
          <p:cNvPr id="43" name="Straight Connector 42"/>
          <p:cNvCxnSpPr/>
          <p:nvPr/>
        </p:nvCxnSpPr>
        <p:spPr>
          <a:xfrm flipV="1">
            <a:off x="10909995" y="3356405"/>
            <a:ext cx="1" cy="540602"/>
          </a:xfrm>
          <a:prstGeom prst="line">
            <a:avLst/>
          </a:prstGeom>
          <a:ln w="28575">
            <a:solidFill>
              <a:schemeClr val="tx1"/>
            </a:solidFill>
            <a:prstDash val="dash"/>
          </a:ln>
        </p:spPr>
        <p:style>
          <a:lnRef idx="2">
            <a:schemeClr val="accent6"/>
          </a:lnRef>
          <a:fillRef idx="0">
            <a:schemeClr val="accent6"/>
          </a:fillRef>
          <a:effectRef idx="1">
            <a:schemeClr val="accent6"/>
          </a:effectRef>
          <a:fontRef idx="minor">
            <a:schemeClr val="tx1"/>
          </a:fontRef>
        </p:style>
      </p:cxnSp>
    </p:spTree>
    <p:extLst>
      <p:ext uri="{BB962C8B-B14F-4D97-AF65-F5344CB8AC3E}">
        <p14:creationId xmlns:p14="http://schemas.microsoft.com/office/powerpoint/2010/main" val="36344628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 on </a:t>
            </a:r>
            <a:r>
              <a:rPr lang="en-US" dirty="0" smtClean="0"/>
              <a:t>NETOs ROE</a:t>
            </a:r>
            <a:endParaRPr lang="en-US" dirty="0"/>
          </a:p>
        </p:txBody>
      </p:sp>
      <p:sp>
        <p:nvSpPr>
          <p:cNvPr id="3" name="Slide Number Placeholder 2"/>
          <p:cNvSpPr>
            <a:spLocks noGrp="1"/>
          </p:cNvSpPr>
          <p:nvPr>
            <p:ph type="sldNum" sz="quarter" idx="12"/>
          </p:nvPr>
        </p:nvSpPr>
        <p:spPr/>
        <p:txBody>
          <a:bodyPr/>
          <a:lstStyle/>
          <a:p>
            <a:fld id="{48E69A65-4990-4A43-B79A-650745306709}" type="slidenum">
              <a:rPr lang="en-US" smtClean="0">
                <a:solidFill>
                  <a:srgbClr val="AC956E">
                    <a:shade val="75000"/>
                  </a:srgbClr>
                </a:solidFill>
              </a:rPr>
              <a:pPr/>
              <a:t>3</a:t>
            </a:fld>
            <a:endParaRPr lang="en-US">
              <a:solidFill>
                <a:srgbClr val="AC956E">
                  <a:shade val="75000"/>
                </a:srgbClr>
              </a:solidFill>
            </a:endParaRPr>
          </a:p>
        </p:txBody>
      </p:sp>
      <p:sp>
        <p:nvSpPr>
          <p:cNvPr id="4" name="Content Placeholder 3"/>
          <p:cNvSpPr>
            <a:spLocks noGrp="1"/>
          </p:cNvSpPr>
          <p:nvPr>
            <p:ph sz="quarter" idx="1"/>
          </p:nvPr>
        </p:nvSpPr>
        <p:spPr/>
        <p:txBody>
          <a:bodyPr/>
          <a:lstStyle/>
          <a:p>
            <a:r>
              <a:rPr lang="en-US" dirty="0" smtClean="0"/>
              <a:t>Transmission owners within the Independent System Operator New England (ISO-NE) are commonly referred to as NETOs.  </a:t>
            </a:r>
          </a:p>
          <a:p>
            <a:r>
              <a:rPr lang="en-US" dirty="0" smtClean="0"/>
              <a:t>The NETOs recover transmission-related costs through formula rates.</a:t>
            </a:r>
          </a:p>
          <a:p>
            <a:r>
              <a:rPr lang="en-US" dirty="0" smtClean="0"/>
              <a:t>According to the Commission, the NETOs represent a diverse group of utilities, so when setting the base ROE for this group of utilities it was developed using the midpoint of a constant growth DCF analysis. </a:t>
            </a:r>
          </a:p>
          <a:p>
            <a:r>
              <a:rPr lang="en-US" dirty="0" smtClean="0"/>
              <a:t>The NETOs’ base ROE was set at 11.14 percent in a 2006 Commission order.     </a:t>
            </a:r>
          </a:p>
          <a:p>
            <a:r>
              <a:rPr lang="en-US" dirty="0" smtClean="0"/>
              <a:t>However, a Section 206 ROE complaint was filed in 2011 stating that the NETOs’ base ROE of 11.14 percent was unreasonable.  </a:t>
            </a:r>
          </a:p>
          <a:p>
            <a:endParaRPr lang="en-US" dirty="0" smtClean="0"/>
          </a:p>
          <a:p>
            <a:endParaRPr lang="en-US" dirty="0" smtClean="0"/>
          </a:p>
          <a:p>
            <a:endParaRPr lang="en-US" dirty="0"/>
          </a:p>
        </p:txBody>
      </p:sp>
    </p:spTree>
    <p:extLst>
      <p:ext uri="{BB962C8B-B14F-4D97-AF65-F5344CB8AC3E}">
        <p14:creationId xmlns:p14="http://schemas.microsoft.com/office/powerpoint/2010/main" val="37682203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Opinion No. 531</a:t>
            </a:r>
            <a:endParaRPr lang="en-US" dirty="0"/>
          </a:p>
        </p:txBody>
      </p:sp>
      <p:sp>
        <p:nvSpPr>
          <p:cNvPr id="3" name="Slide Number Placeholder 2"/>
          <p:cNvSpPr>
            <a:spLocks noGrp="1"/>
          </p:cNvSpPr>
          <p:nvPr>
            <p:ph type="sldNum" sz="quarter" idx="12"/>
          </p:nvPr>
        </p:nvSpPr>
        <p:spPr/>
        <p:txBody>
          <a:bodyPr/>
          <a:lstStyle/>
          <a:p>
            <a:fld id="{48E69A65-4990-4A43-B79A-650745306709}" type="slidenum">
              <a:rPr lang="en-US" smtClean="0">
                <a:solidFill>
                  <a:srgbClr val="AC956E">
                    <a:shade val="75000"/>
                  </a:srgbClr>
                </a:solidFill>
              </a:rPr>
              <a:pPr/>
              <a:t>4</a:t>
            </a:fld>
            <a:endParaRPr lang="en-US">
              <a:solidFill>
                <a:srgbClr val="AC956E">
                  <a:shade val="75000"/>
                </a:srgbClr>
              </a:solidFill>
            </a:endParaRPr>
          </a:p>
        </p:txBody>
      </p:sp>
      <p:sp>
        <p:nvSpPr>
          <p:cNvPr id="4" name="Content Placeholder 3"/>
          <p:cNvSpPr>
            <a:spLocks noGrp="1"/>
          </p:cNvSpPr>
          <p:nvPr>
            <p:ph sz="quarter" idx="1"/>
          </p:nvPr>
        </p:nvSpPr>
        <p:spPr/>
        <p:txBody>
          <a:bodyPr>
            <a:normAutofit fontScale="77500" lnSpcReduction="20000"/>
          </a:bodyPr>
          <a:lstStyle/>
          <a:p>
            <a:r>
              <a:rPr lang="en-US" dirty="0" smtClean="0"/>
              <a:t>Issued on June 19, 2014, reducing the NETOs’ base ROE from 11.14 to 10.57 percent</a:t>
            </a:r>
          </a:p>
          <a:p>
            <a:r>
              <a:rPr lang="en-US" dirty="0" smtClean="0"/>
              <a:t>The base ROE of 10.57 percent was based on the upper midpoint of a two-step DCF analysis. </a:t>
            </a:r>
          </a:p>
          <a:p>
            <a:r>
              <a:rPr lang="en-US" dirty="0" smtClean="0"/>
              <a:t>The upper midpoint was chosen because the Commission determined that the midpoint result of 9.39 percent would not satisfy Hope and Bluefield and it felt an ROE reduction of that magnitude could undermine the NETOs ability to attract capital in electric transmission.  Op. No. 531 at PP 142 and 150.   </a:t>
            </a:r>
          </a:p>
          <a:p>
            <a:r>
              <a:rPr lang="en-US" dirty="0" smtClean="0"/>
              <a:t>The Commission was also concerned that capital market conditions were anomalous.  Therefore, it found it necessary and reasonable to consider additional record evidence, including evidence of alternative benchmark methodologies and state commission-approved ROEs.  Op. No. 531 at P 145. </a:t>
            </a:r>
          </a:p>
          <a:p>
            <a:r>
              <a:rPr lang="en-US" dirty="0" smtClean="0"/>
              <a:t>Using evidence of alternative benchmark methodologies in the record, the Commission stated that it found the risk premium analysis, CAPM, and expected earnings analysis informative.  However, the Commission stated that it used them to inform the placement of the base ROE as opposed to using them to establish the placement of the base ROE.   </a:t>
            </a:r>
            <a:endParaRPr lang="en-US" dirty="0"/>
          </a:p>
        </p:txBody>
      </p:sp>
    </p:spTree>
    <p:extLst>
      <p:ext uri="{BB962C8B-B14F-4D97-AF65-F5344CB8AC3E}">
        <p14:creationId xmlns:p14="http://schemas.microsoft.com/office/powerpoint/2010/main" val="27162531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Opinion No. 531: Two-Step DCF</a:t>
            </a:r>
            <a:endParaRPr lang="en-US" dirty="0"/>
          </a:p>
        </p:txBody>
      </p:sp>
      <p:sp>
        <p:nvSpPr>
          <p:cNvPr id="3" name="Slide Number Placeholder 2"/>
          <p:cNvSpPr>
            <a:spLocks noGrp="1"/>
          </p:cNvSpPr>
          <p:nvPr>
            <p:ph type="sldNum" sz="quarter" idx="12"/>
          </p:nvPr>
        </p:nvSpPr>
        <p:spPr/>
        <p:txBody>
          <a:bodyPr/>
          <a:lstStyle/>
          <a:p>
            <a:fld id="{48E69A65-4990-4A43-B79A-650745306709}" type="slidenum">
              <a:rPr lang="en-US" smtClean="0">
                <a:solidFill>
                  <a:srgbClr val="AC956E">
                    <a:shade val="75000"/>
                  </a:srgbClr>
                </a:solidFill>
              </a:rPr>
              <a:pPr/>
              <a:t>5</a:t>
            </a:fld>
            <a:endParaRPr lang="en-US">
              <a:solidFill>
                <a:srgbClr val="AC956E">
                  <a:shade val="75000"/>
                </a:srgbClr>
              </a:solidFill>
            </a:endParaRPr>
          </a:p>
        </p:txBody>
      </p:sp>
      <p:sp>
        <p:nvSpPr>
          <p:cNvPr id="4" name="Content Placeholder 3"/>
          <p:cNvSpPr>
            <a:spLocks noGrp="1"/>
          </p:cNvSpPr>
          <p:nvPr>
            <p:ph sz="quarter" idx="1"/>
          </p:nvPr>
        </p:nvSpPr>
        <p:spPr/>
        <p:txBody>
          <a:bodyPr/>
          <a:lstStyle/>
          <a:p>
            <a:r>
              <a:rPr lang="en-US" dirty="0"/>
              <a:t>Formula</a:t>
            </a:r>
          </a:p>
          <a:p>
            <a:pPr lvl="2"/>
            <a:r>
              <a:rPr lang="en-US" dirty="0"/>
              <a:t>K=(1 + .5(g))(D/P) + g </a:t>
            </a:r>
          </a:p>
          <a:p>
            <a:pPr lvl="2"/>
            <a:r>
              <a:rPr lang="en-US" dirty="0"/>
              <a:t>g=(2/3)(ST) + (1/3)(LT) </a:t>
            </a:r>
          </a:p>
          <a:p>
            <a:r>
              <a:rPr lang="en-US" dirty="0" smtClean="0"/>
              <a:t>Short-term growth (ST): uses 3-5 year short-term IBES growth rates retrieved from Yahoo Finance</a:t>
            </a:r>
          </a:p>
          <a:p>
            <a:r>
              <a:rPr lang="en-US" dirty="0" smtClean="0"/>
              <a:t>Long-term growth (LT): uses the average of long-term GDP projections taken from three sources</a:t>
            </a:r>
          </a:p>
          <a:p>
            <a:r>
              <a:rPr lang="en-US" dirty="0" smtClean="0"/>
              <a:t>Dividend Yield (D/P): based on the average of monthly actual historical dividend yields for the most recent six month data period. </a:t>
            </a:r>
            <a:endParaRPr lang="en-US" dirty="0"/>
          </a:p>
        </p:txBody>
      </p:sp>
    </p:spTree>
    <p:extLst>
      <p:ext uri="{BB962C8B-B14F-4D97-AF65-F5344CB8AC3E}">
        <p14:creationId xmlns:p14="http://schemas.microsoft.com/office/powerpoint/2010/main" val="1827830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Opinion No. 531-A</a:t>
            </a:r>
            <a:endParaRPr lang="en-US" dirty="0"/>
          </a:p>
        </p:txBody>
      </p:sp>
      <p:sp>
        <p:nvSpPr>
          <p:cNvPr id="3" name="Slide Number Placeholder 2"/>
          <p:cNvSpPr>
            <a:spLocks noGrp="1"/>
          </p:cNvSpPr>
          <p:nvPr>
            <p:ph type="sldNum" sz="quarter" idx="12"/>
          </p:nvPr>
        </p:nvSpPr>
        <p:spPr/>
        <p:txBody>
          <a:bodyPr/>
          <a:lstStyle/>
          <a:p>
            <a:fld id="{48E69A65-4990-4A43-B79A-650745306709}" type="slidenum">
              <a:rPr lang="en-US" smtClean="0">
                <a:solidFill>
                  <a:srgbClr val="AC956E">
                    <a:shade val="75000"/>
                  </a:srgbClr>
                </a:solidFill>
              </a:rPr>
              <a:pPr/>
              <a:t>6</a:t>
            </a:fld>
            <a:endParaRPr lang="en-US">
              <a:solidFill>
                <a:srgbClr val="AC956E">
                  <a:shade val="75000"/>
                </a:srgbClr>
              </a:solidFill>
            </a:endParaRPr>
          </a:p>
        </p:txBody>
      </p:sp>
      <p:sp>
        <p:nvSpPr>
          <p:cNvPr id="4" name="Content Placeholder 3"/>
          <p:cNvSpPr>
            <a:spLocks noGrp="1"/>
          </p:cNvSpPr>
          <p:nvPr>
            <p:ph sz="quarter" idx="1"/>
          </p:nvPr>
        </p:nvSpPr>
        <p:spPr/>
        <p:txBody>
          <a:bodyPr/>
          <a:lstStyle/>
          <a:p>
            <a:r>
              <a:rPr lang="en-US" dirty="0" smtClean="0"/>
              <a:t>Issued on October 16, 2014, confirming that the long-term growth portion of the two-step DCF will be 4.39 percent.</a:t>
            </a:r>
          </a:p>
          <a:p>
            <a:r>
              <a:rPr lang="en-US" dirty="0" smtClean="0"/>
              <a:t>The 4.39 percent represents the average long-term GDP growth from the following three sources: Energy Information Administration, Social Security Administration, and IHS Global Insight. </a:t>
            </a:r>
            <a:endParaRPr lang="en-US" dirty="0"/>
          </a:p>
        </p:txBody>
      </p:sp>
    </p:spTree>
    <p:extLst>
      <p:ext uri="{BB962C8B-B14F-4D97-AF65-F5344CB8AC3E}">
        <p14:creationId xmlns:p14="http://schemas.microsoft.com/office/powerpoint/2010/main" val="41868569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Opinion No. 531-B</a:t>
            </a:r>
            <a:endParaRPr lang="en-US" dirty="0"/>
          </a:p>
        </p:txBody>
      </p:sp>
      <p:sp>
        <p:nvSpPr>
          <p:cNvPr id="3" name="Slide Number Placeholder 2"/>
          <p:cNvSpPr>
            <a:spLocks noGrp="1"/>
          </p:cNvSpPr>
          <p:nvPr>
            <p:ph type="sldNum" sz="quarter" idx="12"/>
          </p:nvPr>
        </p:nvSpPr>
        <p:spPr/>
        <p:txBody>
          <a:bodyPr/>
          <a:lstStyle/>
          <a:p>
            <a:fld id="{48E69A65-4990-4A43-B79A-650745306709}" type="slidenum">
              <a:rPr lang="en-US" smtClean="0">
                <a:solidFill>
                  <a:srgbClr val="AC956E">
                    <a:shade val="75000"/>
                  </a:srgbClr>
                </a:solidFill>
              </a:rPr>
              <a:pPr/>
              <a:t>7</a:t>
            </a:fld>
            <a:endParaRPr lang="en-US">
              <a:solidFill>
                <a:srgbClr val="AC956E">
                  <a:shade val="75000"/>
                </a:srgbClr>
              </a:solidFill>
            </a:endParaRPr>
          </a:p>
        </p:txBody>
      </p:sp>
      <p:sp>
        <p:nvSpPr>
          <p:cNvPr id="4" name="Content Placeholder 3"/>
          <p:cNvSpPr>
            <a:spLocks noGrp="1"/>
          </p:cNvSpPr>
          <p:nvPr>
            <p:ph sz="quarter" idx="1"/>
          </p:nvPr>
        </p:nvSpPr>
        <p:spPr/>
        <p:txBody>
          <a:bodyPr>
            <a:normAutofit fontScale="85000" lnSpcReduction="10000"/>
          </a:bodyPr>
          <a:lstStyle/>
          <a:p>
            <a:r>
              <a:rPr lang="en-US" dirty="0" smtClean="0"/>
              <a:t>Issued on March 3, 2015, addressing requests for rehearing filed by the NETOs, a group of complainants and intervenors (Petitioners), and one other intervenor.</a:t>
            </a:r>
          </a:p>
          <a:p>
            <a:r>
              <a:rPr lang="en-US" dirty="0" smtClean="0"/>
              <a:t>The Commission rejected the NETOs claim that every ROE within the zone of reasonableness of the two-step DCF is reasonable (range was from 7.03% to 11.74%), therefore, making their previously authorized ROE of 11.14 percent reasonable.</a:t>
            </a:r>
          </a:p>
          <a:p>
            <a:r>
              <a:rPr lang="en-US" dirty="0" smtClean="0"/>
              <a:t>The Commission rejected the Petitioners claim that the Commission may only deviate from the central tendency of the DCF results by performing a “relative risk analysis” between the NETOs and the proxy group companies.  The Commission stated that unique capital market conditions required it to perform a review of additional record evidence.  This evidence included alternative benchmark methodologies and state commission-authorized</a:t>
            </a:r>
            <a:r>
              <a:rPr lang="en-US" dirty="0" smtClean="0">
                <a:solidFill>
                  <a:srgbClr val="FF0000"/>
                </a:solidFill>
              </a:rPr>
              <a:t> </a:t>
            </a:r>
            <a:r>
              <a:rPr lang="en-US" dirty="0" smtClean="0"/>
              <a:t>ROEs, which corroborated that an upward adjustment to the base ROE was warranted.            </a:t>
            </a:r>
            <a:endParaRPr lang="en-US" dirty="0"/>
          </a:p>
        </p:txBody>
      </p:sp>
    </p:spTree>
    <p:extLst>
      <p:ext uri="{BB962C8B-B14F-4D97-AF65-F5344CB8AC3E}">
        <p14:creationId xmlns:p14="http://schemas.microsoft.com/office/powerpoint/2010/main" val="19147145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Opinion No. 531-B: State Commission-Authorized ROEs</a:t>
            </a:r>
            <a:endParaRPr lang="en-US" dirty="0"/>
          </a:p>
        </p:txBody>
      </p:sp>
      <p:sp>
        <p:nvSpPr>
          <p:cNvPr id="3" name="Slide Number Placeholder 2"/>
          <p:cNvSpPr>
            <a:spLocks noGrp="1"/>
          </p:cNvSpPr>
          <p:nvPr>
            <p:ph type="sldNum" sz="quarter" idx="12"/>
          </p:nvPr>
        </p:nvSpPr>
        <p:spPr/>
        <p:txBody>
          <a:bodyPr/>
          <a:lstStyle/>
          <a:p>
            <a:fld id="{48E69A65-4990-4A43-B79A-650745306709}" type="slidenum">
              <a:rPr lang="en-US" smtClean="0">
                <a:solidFill>
                  <a:srgbClr val="AC956E">
                    <a:shade val="75000"/>
                  </a:srgbClr>
                </a:solidFill>
              </a:rPr>
              <a:pPr/>
              <a:t>8</a:t>
            </a:fld>
            <a:endParaRPr lang="en-US">
              <a:solidFill>
                <a:srgbClr val="AC956E">
                  <a:shade val="75000"/>
                </a:srgbClr>
              </a:solidFill>
            </a:endParaRPr>
          </a:p>
        </p:txBody>
      </p:sp>
      <p:sp>
        <p:nvSpPr>
          <p:cNvPr id="4" name="Content Placeholder 3"/>
          <p:cNvSpPr>
            <a:spLocks noGrp="1"/>
          </p:cNvSpPr>
          <p:nvPr>
            <p:ph sz="quarter" idx="1"/>
          </p:nvPr>
        </p:nvSpPr>
        <p:spPr/>
        <p:txBody>
          <a:bodyPr/>
          <a:lstStyle/>
          <a:p>
            <a:r>
              <a:rPr lang="en-US" dirty="0" smtClean="0"/>
              <a:t>The Commission stated that it did not rely on state commission-authorized ROEs for determining where to place the NETOs’ base ROE.  </a:t>
            </a:r>
          </a:p>
          <a:p>
            <a:r>
              <a:rPr lang="en-US" dirty="0" smtClean="0"/>
              <a:t>However, according to the Commission, because transmission is riskier than distribution, state commission-authorized ROEs were used as evidence to show that a 9.39 percent midpoint two-step DCF result did not satisfy the requirements of Hope and Bluefield.  </a:t>
            </a:r>
          </a:p>
          <a:p>
            <a:r>
              <a:rPr lang="en-US" dirty="0" smtClean="0"/>
              <a:t>The state commission-authorized ROEs in the record were from Regulatory Research Associates reports covering a two-year period.   </a:t>
            </a:r>
            <a:endParaRPr lang="en-US" dirty="0"/>
          </a:p>
        </p:txBody>
      </p:sp>
    </p:spTree>
    <p:extLst>
      <p:ext uri="{BB962C8B-B14F-4D97-AF65-F5344CB8AC3E}">
        <p14:creationId xmlns:p14="http://schemas.microsoft.com/office/powerpoint/2010/main" val="8677418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Opinion No. 531-B: Risk Premium Analysis</a:t>
            </a:r>
            <a:endParaRPr lang="en-US" dirty="0"/>
          </a:p>
        </p:txBody>
      </p:sp>
      <p:sp>
        <p:nvSpPr>
          <p:cNvPr id="3" name="Slide Number Placeholder 2"/>
          <p:cNvSpPr>
            <a:spLocks noGrp="1"/>
          </p:cNvSpPr>
          <p:nvPr>
            <p:ph type="sldNum" sz="quarter" idx="12"/>
          </p:nvPr>
        </p:nvSpPr>
        <p:spPr/>
        <p:txBody>
          <a:bodyPr/>
          <a:lstStyle/>
          <a:p>
            <a:fld id="{48E69A65-4990-4A43-B79A-650745306709}" type="slidenum">
              <a:rPr lang="en-US" smtClean="0">
                <a:solidFill>
                  <a:srgbClr val="AC956E">
                    <a:shade val="75000"/>
                  </a:srgbClr>
                </a:solidFill>
              </a:rPr>
              <a:pPr/>
              <a:t>9</a:t>
            </a:fld>
            <a:endParaRPr lang="en-US">
              <a:solidFill>
                <a:srgbClr val="AC956E">
                  <a:shade val="75000"/>
                </a:srgbClr>
              </a:solidFill>
            </a:endParaRPr>
          </a:p>
        </p:txBody>
      </p:sp>
      <p:sp>
        <p:nvSpPr>
          <p:cNvPr id="4" name="Content Placeholder 3"/>
          <p:cNvSpPr>
            <a:spLocks noGrp="1"/>
          </p:cNvSpPr>
          <p:nvPr>
            <p:ph sz="quarter" idx="1"/>
          </p:nvPr>
        </p:nvSpPr>
        <p:spPr/>
        <p:txBody>
          <a:bodyPr/>
          <a:lstStyle/>
          <a:p>
            <a:r>
              <a:rPr lang="en-US" dirty="0" smtClean="0"/>
              <a:t>For the risk premium method, the Commission stated that it “is ‘based on the simple idea that since investors in stocks take greater risk than investors in bonds, the former expects to earn a return on a stock investment that reflects a “premium” over and above the return they expect to earn on a bond investment.’”  Op. No. 531-B at P 90.</a:t>
            </a:r>
          </a:p>
          <a:p>
            <a:r>
              <a:rPr lang="en-US" dirty="0" smtClean="0"/>
              <a:t>The risk premium analysis in the record relied on the premium between FERC-authorized ROEs and Moody’s Baa Public Utility Bond Yields back to April 2006.      </a:t>
            </a:r>
            <a:endParaRPr lang="en-US" dirty="0"/>
          </a:p>
        </p:txBody>
      </p:sp>
    </p:spTree>
    <p:extLst>
      <p:ext uri="{BB962C8B-B14F-4D97-AF65-F5344CB8AC3E}">
        <p14:creationId xmlns:p14="http://schemas.microsoft.com/office/powerpoint/2010/main" val="31840636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Civic">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1324</TotalTime>
  <Words>2020</Words>
  <Application>Microsoft Macintosh PowerPoint</Application>
  <PresentationFormat>Widescreen</PresentationFormat>
  <Paragraphs>126</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Calibri</vt:lpstr>
      <vt:lpstr>Georgia</vt:lpstr>
      <vt:lpstr>Wingdings</vt:lpstr>
      <vt:lpstr>Wingdings 2</vt:lpstr>
      <vt:lpstr>Civic</vt:lpstr>
      <vt:lpstr>The FERC’s Return on Common Equity Methodology</vt:lpstr>
      <vt:lpstr>Timeline of Recent FERC ROE-Related Events</vt:lpstr>
      <vt:lpstr>Background on NETOs ROE</vt:lpstr>
      <vt:lpstr>Opinion No. 531</vt:lpstr>
      <vt:lpstr>Opinion No. 531: Two-Step DCF</vt:lpstr>
      <vt:lpstr>Opinion No. 531-A</vt:lpstr>
      <vt:lpstr>Opinion No. 531-B</vt:lpstr>
      <vt:lpstr>Opinion No. 531-B: State Commission-Authorized ROEs</vt:lpstr>
      <vt:lpstr>Opinion No. 531-B: Risk Premium Analysis</vt:lpstr>
      <vt:lpstr>Opinion No. 531-B: CAPM</vt:lpstr>
      <vt:lpstr>Opinion No. 531-B: Expected Earnings Analysis</vt:lpstr>
      <vt:lpstr>MISO TOs</vt:lpstr>
      <vt:lpstr>Opinion No. 551</vt:lpstr>
      <vt:lpstr>Emera Maine Decision</vt:lpstr>
      <vt:lpstr>Coakley Briefing Order</vt:lpstr>
      <vt:lpstr>MISO Briefing Order</vt:lpstr>
      <vt:lpstr>NOI on ROE</vt:lpstr>
    </vt:vector>
  </TitlesOfParts>
  <Company>FERC</Company>
  <LinksUpToDate>false</LinksUpToDate>
  <SharedDoc>false</SharedDoc>
  <HyperlinksChanged>false</HyperlinksChanged>
  <AppVersion>15.0034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FERC’s Return on Common Equity Methodology</dc:title>
  <dc:creator>Robert Keyton</dc:creator>
  <cp:lastModifiedBy>Enrique Bacalao</cp:lastModifiedBy>
  <cp:revision>100</cp:revision>
  <cp:lastPrinted>2019-04-01T17:08:36Z</cp:lastPrinted>
  <dcterms:created xsi:type="dcterms:W3CDTF">2019-03-28T01:46:54Z</dcterms:created>
  <dcterms:modified xsi:type="dcterms:W3CDTF">2019-04-05T12:47:02Z</dcterms:modified>
</cp:coreProperties>
</file>