
<file path=[Content_Types].xml><?xml version="1.0" encoding="utf-8"?>
<Types xmlns="http://schemas.openxmlformats.org/package/2006/content-types">
  <Default Extension="JPG" ContentType="image/jpeg"/>
  <Default Extension="svg" ContentType="image/svg+xml"/>
  <Default Extension="xlsx" ContentType="application/vnd.openxmlformats-officedocument.spreadsheetml.sheet"/>
  <Default Extension="emf" ContentType="image/x-emf"/>
  <Default Extension="jpeg" ContentType="image/jpeg"/>
  <Default Extension="xml" ContentType="application/xml"/>
  <Default Extension="png" ContentType="image/png"/>
  <Default Extension="bin" ContentType="application/vnd.openxmlformats-officedocument.oleObject"/>
  <Default Extension="rels" ContentType="application/vnd.openxmlformats-package.relationships+xml"/>
  <Default Extension="wmf" ContentType="image/x-wmf"/>
  <Default Extension="gif" ContentType="image/gif"/>
  <Default Extension="m4a" ContentType="audio/mp4"/>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3.xml" ContentType="application/vnd.openxmlformats-officedocument.presentationml.notesSlide+xml"/>
  <Override PartName="/ppt/charts/chart2.xml" ContentType="application/vnd.openxmlformats-officedocument.drawingml.chart+xml"/>
  <Override PartName="/ppt/drawings/drawing2.xml" ContentType="application/vnd.openxmlformats-officedocument.drawingml.chartshapes+xml"/>
  <Override PartName="/ppt/theme/themeOverride1.xml" ContentType="application/vnd.openxmlformats-officedocument.themeOverride+xml"/>
  <Override PartName="/ppt/notesSlides/notesSlide4.xml" ContentType="application/vnd.openxmlformats-officedocument.presentationml.notesSlide+xml"/>
  <Override PartName="/ppt/charts/chart3.xml" ContentType="application/vnd.openxmlformats-officedocument.drawingml.chart+xml"/>
  <Override PartName="/ppt/theme/themeOverride2.xml" ContentType="application/vnd.openxmlformats-officedocument.themeOverride+xml"/>
  <Override PartName="/ppt/drawings/drawing3.xml" ContentType="application/vnd.openxmlformats-officedocument.drawingml.chartshapes+xml"/>
  <Override PartName="/ppt/charts/chart4.xml" ContentType="application/vnd.openxmlformats-officedocument.drawingml.chart+xml"/>
  <Override PartName="/ppt/theme/themeOverride3.xml" ContentType="application/vnd.openxmlformats-officedocument.themeOverride+xml"/>
  <Override PartName="/ppt/drawings/drawing4.xml" ContentType="application/vnd.openxmlformats-officedocument.drawingml.chartshapes+xml"/>
  <Override PartName="/ppt/notesSlides/notesSlide5.xml" ContentType="application/vnd.openxmlformats-officedocument.presentationml.notesSlide+xml"/>
  <Override PartName="/ppt/theme/themeOverride4.xml" ContentType="application/vnd.openxmlformats-officedocument.themeOverride+xml"/>
  <Override PartName="/ppt/notesSlides/notesSlide6.xml" ContentType="application/vnd.openxmlformats-officedocument.presentationml.notesSlide+xml"/>
  <Override PartName="/ppt/charts/chart5.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5.xml" ContentType="application/vnd.openxmlformats-officedocument.drawingml.chartshapes+xml"/>
  <Override PartName="/ppt/charts/chart6.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6.xml" ContentType="application/vnd.openxmlformats-officedocument.drawingml.chartshape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7.xml" ContentType="application/vnd.openxmlformats-officedocument.drawingml.chart+xml"/>
  <Override PartName="/ppt/theme/themeOverride5.xml" ContentType="application/vnd.openxmlformats-officedocument.themeOverride+xml"/>
  <Override PartName="/ppt/drawings/drawing7.xml" ContentType="application/vnd.openxmlformats-officedocument.drawingml.chartshapes+xml"/>
  <Override PartName="/ppt/charts/chart8.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6.xml" ContentType="application/vnd.openxmlformats-officedocument.themeOverride+xml"/>
  <Override PartName="/ppt/drawings/drawing8.xml" ContentType="application/vnd.openxmlformats-officedocument.drawingml.chartshape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9.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0.xml" ContentType="application/vnd.openxmlformats-officedocument.drawingml.chart+xml"/>
  <Override PartName="/ppt/drawings/drawing9.xml" ContentType="application/vnd.openxmlformats-officedocument.drawingml.chartshapes+xml"/>
  <Override PartName="/ppt/notesSlides/notesSlide21.xml" ContentType="application/vnd.openxmlformats-officedocument.presentationml.notesSlide+xml"/>
  <Override PartName="/ppt/charts/chart11.xml" ContentType="application/vnd.openxmlformats-officedocument.drawingml.chart+xml"/>
  <Override PartName="/ppt/drawings/drawing10.xml" ContentType="application/vnd.openxmlformats-officedocument.drawingml.chartshapes+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38" r:id="rId2"/>
  </p:sldMasterIdLst>
  <p:notesMasterIdLst>
    <p:notesMasterId r:id="rId52"/>
  </p:notesMasterIdLst>
  <p:sldIdLst>
    <p:sldId id="637" r:id="rId3"/>
    <p:sldId id="1912" r:id="rId4"/>
    <p:sldId id="611" r:id="rId5"/>
    <p:sldId id="278" r:id="rId6"/>
    <p:sldId id="606" r:id="rId7"/>
    <p:sldId id="646" r:id="rId8"/>
    <p:sldId id="607" r:id="rId9"/>
    <p:sldId id="608" r:id="rId10"/>
    <p:sldId id="286" r:id="rId11"/>
    <p:sldId id="1909" r:id="rId12"/>
    <p:sldId id="1907" r:id="rId13"/>
    <p:sldId id="650" r:id="rId14"/>
    <p:sldId id="612" r:id="rId15"/>
    <p:sldId id="406" r:id="rId16"/>
    <p:sldId id="648" r:id="rId17"/>
    <p:sldId id="496" r:id="rId18"/>
    <p:sldId id="1900" r:id="rId19"/>
    <p:sldId id="638" r:id="rId20"/>
    <p:sldId id="610" r:id="rId21"/>
    <p:sldId id="617" r:id="rId22"/>
    <p:sldId id="618" r:id="rId23"/>
    <p:sldId id="1899" r:id="rId24"/>
    <p:sldId id="619" r:id="rId25"/>
    <p:sldId id="620" r:id="rId26"/>
    <p:sldId id="621" r:id="rId27"/>
    <p:sldId id="622" r:id="rId28"/>
    <p:sldId id="623" r:id="rId29"/>
    <p:sldId id="624" r:id="rId30"/>
    <p:sldId id="632" r:id="rId31"/>
    <p:sldId id="1904" r:id="rId32"/>
    <p:sldId id="636" r:id="rId33"/>
    <p:sldId id="645" r:id="rId34"/>
    <p:sldId id="639" r:id="rId35"/>
    <p:sldId id="1905" r:id="rId36"/>
    <p:sldId id="551" r:id="rId37"/>
    <p:sldId id="640" r:id="rId38"/>
    <p:sldId id="616" r:id="rId39"/>
    <p:sldId id="563" r:id="rId40"/>
    <p:sldId id="641" r:id="rId41"/>
    <p:sldId id="651" r:id="rId42"/>
    <p:sldId id="652" r:id="rId43"/>
    <p:sldId id="629" r:id="rId44"/>
    <p:sldId id="626" r:id="rId45"/>
    <p:sldId id="627" r:id="rId46"/>
    <p:sldId id="628" r:id="rId47"/>
    <p:sldId id="1911" r:id="rId48"/>
    <p:sldId id="1898" r:id="rId49"/>
    <p:sldId id="1902" r:id="rId50"/>
    <p:sldId id="642" r:id="rId51"/>
  </p:sldIdLst>
  <p:sldSz cx="12192000" cy="6858000"/>
  <p:notesSz cx="6858000" cy="9144000"/>
  <p:defaultTextStyle>
    <a:defPPr>
      <a:defRPr lang="id-ID"/>
    </a:defPPr>
    <a:lvl1pPr algn="l" rtl="0" eaLnBrk="0" fontAlgn="base" hangingPunct="0">
      <a:spcBef>
        <a:spcPct val="0"/>
      </a:spcBef>
      <a:spcAft>
        <a:spcPct val="0"/>
      </a:spcAft>
      <a:defRPr kern="1200">
        <a:solidFill>
          <a:schemeClr val="tx1"/>
        </a:solidFill>
        <a:latin typeface="Open Sans Light" pitchFamily="34" charset="0"/>
        <a:ea typeface="+mn-ea"/>
        <a:cs typeface="+mn-cs"/>
      </a:defRPr>
    </a:lvl1pPr>
    <a:lvl2pPr marL="457200" algn="l" rtl="0" eaLnBrk="0" fontAlgn="base" hangingPunct="0">
      <a:spcBef>
        <a:spcPct val="0"/>
      </a:spcBef>
      <a:spcAft>
        <a:spcPct val="0"/>
      </a:spcAft>
      <a:defRPr kern="1200">
        <a:solidFill>
          <a:schemeClr val="tx1"/>
        </a:solidFill>
        <a:latin typeface="Open Sans Light" pitchFamily="34" charset="0"/>
        <a:ea typeface="+mn-ea"/>
        <a:cs typeface="+mn-cs"/>
      </a:defRPr>
    </a:lvl2pPr>
    <a:lvl3pPr marL="914400" algn="l" rtl="0" eaLnBrk="0" fontAlgn="base" hangingPunct="0">
      <a:spcBef>
        <a:spcPct val="0"/>
      </a:spcBef>
      <a:spcAft>
        <a:spcPct val="0"/>
      </a:spcAft>
      <a:defRPr kern="1200">
        <a:solidFill>
          <a:schemeClr val="tx1"/>
        </a:solidFill>
        <a:latin typeface="Open Sans Light" pitchFamily="34" charset="0"/>
        <a:ea typeface="+mn-ea"/>
        <a:cs typeface="+mn-cs"/>
      </a:defRPr>
    </a:lvl3pPr>
    <a:lvl4pPr marL="1371600" algn="l" rtl="0" eaLnBrk="0" fontAlgn="base" hangingPunct="0">
      <a:spcBef>
        <a:spcPct val="0"/>
      </a:spcBef>
      <a:spcAft>
        <a:spcPct val="0"/>
      </a:spcAft>
      <a:defRPr kern="1200">
        <a:solidFill>
          <a:schemeClr val="tx1"/>
        </a:solidFill>
        <a:latin typeface="Open Sans Light" pitchFamily="34" charset="0"/>
        <a:ea typeface="+mn-ea"/>
        <a:cs typeface="+mn-cs"/>
      </a:defRPr>
    </a:lvl4pPr>
    <a:lvl5pPr marL="1828800" algn="l" rtl="0" eaLnBrk="0" fontAlgn="base" hangingPunct="0">
      <a:spcBef>
        <a:spcPct val="0"/>
      </a:spcBef>
      <a:spcAft>
        <a:spcPct val="0"/>
      </a:spcAft>
      <a:defRPr kern="1200">
        <a:solidFill>
          <a:schemeClr val="tx1"/>
        </a:solidFill>
        <a:latin typeface="Open Sans Light" pitchFamily="34" charset="0"/>
        <a:ea typeface="+mn-ea"/>
        <a:cs typeface="+mn-cs"/>
      </a:defRPr>
    </a:lvl5pPr>
    <a:lvl6pPr marL="2286000" algn="l" defTabSz="914400" rtl="0" eaLnBrk="1" latinLnBrk="0" hangingPunct="1">
      <a:defRPr kern="1200">
        <a:solidFill>
          <a:schemeClr val="tx1"/>
        </a:solidFill>
        <a:latin typeface="Open Sans Light" pitchFamily="34" charset="0"/>
        <a:ea typeface="+mn-ea"/>
        <a:cs typeface="+mn-cs"/>
      </a:defRPr>
    </a:lvl6pPr>
    <a:lvl7pPr marL="2743200" algn="l" defTabSz="914400" rtl="0" eaLnBrk="1" latinLnBrk="0" hangingPunct="1">
      <a:defRPr kern="1200">
        <a:solidFill>
          <a:schemeClr val="tx1"/>
        </a:solidFill>
        <a:latin typeface="Open Sans Light" pitchFamily="34" charset="0"/>
        <a:ea typeface="+mn-ea"/>
        <a:cs typeface="+mn-cs"/>
      </a:defRPr>
    </a:lvl7pPr>
    <a:lvl8pPr marL="3200400" algn="l" defTabSz="914400" rtl="0" eaLnBrk="1" latinLnBrk="0" hangingPunct="1">
      <a:defRPr kern="1200">
        <a:solidFill>
          <a:schemeClr val="tx1"/>
        </a:solidFill>
        <a:latin typeface="Open Sans Light" pitchFamily="34" charset="0"/>
        <a:ea typeface="+mn-ea"/>
        <a:cs typeface="+mn-cs"/>
      </a:defRPr>
    </a:lvl8pPr>
    <a:lvl9pPr marL="3657600" algn="l" defTabSz="914400" rtl="0" eaLnBrk="1" latinLnBrk="0" hangingPunct="1">
      <a:defRPr kern="1200">
        <a:solidFill>
          <a:schemeClr val="tx1"/>
        </a:solidFill>
        <a:latin typeface="Open Sans Light"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7A99"/>
    <a:srgbClr val="54BE71"/>
    <a:srgbClr val="8BC248"/>
    <a:srgbClr val="ED423D"/>
    <a:srgbClr val="FF1515"/>
    <a:srgbClr val="445469"/>
    <a:srgbClr val="525252"/>
    <a:srgbClr val="797979"/>
    <a:srgbClr val="9B9B9B"/>
    <a:srgbClr val="6F6F6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454" autoAdjust="0"/>
    <p:restoredTop sz="95055" autoAdjust="0"/>
  </p:normalViewPr>
  <p:slideViewPr>
    <p:cSldViewPr snapToGrid="0">
      <p:cViewPr>
        <p:scale>
          <a:sx n="60" d="100"/>
          <a:sy n="60" d="100"/>
        </p:scale>
        <p:origin x="832" y="736"/>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notesMaster" Target="notesMasters/notesMaster1.xml"/><Relationship Id="rId53" Type="http://schemas.openxmlformats.org/officeDocument/2006/relationships/presProps" Target="presProps.xml"/><Relationship Id="rId54" Type="http://schemas.openxmlformats.org/officeDocument/2006/relationships/viewProps" Target="viewProps.xml"/><Relationship Id="rId55" Type="http://schemas.openxmlformats.org/officeDocument/2006/relationships/theme" Target="theme/theme1.xml"/><Relationship Id="rId56" Type="http://schemas.openxmlformats.org/officeDocument/2006/relationships/tableStyles" Target="tableStyles.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charts/_rels/chart1.xml.rels><?xml version="1.0" encoding="UTF-8" standalone="yes"?>
<Relationships xmlns="http://schemas.openxmlformats.org/package/2006/relationships"><Relationship Id="rId1" Type="http://schemas.openxmlformats.org/officeDocument/2006/relationships/oleObject" Target="file:////C:\Users\Jfichera\AppData\Local\Microsoft\Windows\Temporary%20Internet%20Files\Content.Outlook\OSVLH1DA\Database%20Statistics%20Calculations%20V6.xlsx" TargetMode="External"/><Relationship Id="rId2" Type="http://schemas.openxmlformats.org/officeDocument/2006/relationships/chartUserShapes" Target="../drawings/drawing1.xml"/></Relationships>
</file>

<file path=ppt/charts/_rels/chart10.xml.rels><?xml version="1.0" encoding="UTF-8" standalone="yes"?>
<Relationships xmlns="http://schemas.openxmlformats.org/package/2006/relationships"><Relationship Id="rId1" Type="http://schemas.openxmlformats.org/officeDocument/2006/relationships/oleObject" Target="file:////Users\JosephFichera\Dropbox\1-2018-2019\NRRI%20Article\NARUC%2011-23-18\2001%20to%202005%20Texas%20v%20Non%20Texas.xlsx" TargetMode="External"/><Relationship Id="rId2" Type="http://schemas.openxmlformats.org/officeDocument/2006/relationships/chartUserShapes" Target="../drawings/drawing9.xml"/></Relationships>
</file>

<file path=ppt/charts/_rels/chart11.xml.rels><?xml version="1.0" encoding="UTF-8" standalone="yes"?>
<Relationships xmlns="http://schemas.openxmlformats.org/package/2006/relationships"><Relationship Id="rId1" Type="http://schemas.openxmlformats.org/officeDocument/2006/relationships/oleObject" Target="file:////C:\Users\Jfichera\AppData\Local\Microsoft\Windows\Temporary%20Internet%20Files\Content.Outlook\OSVLH1DA\Savings%20SEnsitivity%20Analysis%20Model%20V5_PRS-v4.xlsx" TargetMode="External"/><Relationship Id="rId2" Type="http://schemas.openxmlformats.org/officeDocument/2006/relationships/chartUserShapes" Target="../drawings/drawing10.xml"/></Relationships>
</file>

<file path=ppt/charts/_rels/chart2.xml.rels><?xml version="1.0" encoding="UTF-8" standalone="yes"?>
<Relationships xmlns="http://schemas.openxmlformats.org/package/2006/relationships"><Relationship Id="rId1" Type="http://schemas.openxmlformats.org/officeDocument/2006/relationships/oleObject" Target="file:////C:\Users\Jfichera\AppData\Local\Microsoft\Windows\Temporary%20Internet%20Files\Content.Outlook\OSVLH1DA\Database%20Statistics%20Calculations%20V7.xlsx" TargetMode="External"/><Relationship Id="rId2"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package" Target="../embeddings/Microsoft_Excel_Worksheet1.xlsx"/><Relationship Id="rId3" Type="http://schemas.openxmlformats.org/officeDocument/2006/relationships/chartUserShapes" Target="../drawings/drawing3.xml"/></Relationships>
</file>

<file path=ppt/charts/_rels/chart4.xml.rels><?xml version="1.0" encoding="UTF-8" standalone="yes"?>
<Relationships xmlns="http://schemas.openxmlformats.org/package/2006/relationships"><Relationship Id="rId1" Type="http://schemas.openxmlformats.org/officeDocument/2006/relationships/themeOverride" Target="../theme/themeOverride3.xml"/><Relationship Id="rId2" Type="http://schemas.openxmlformats.org/officeDocument/2006/relationships/package" Target="../embeddings/Microsoft_Excel_Worksheet2.xlsx"/><Relationship Id="rId3" Type="http://schemas.openxmlformats.org/officeDocument/2006/relationships/chartUserShapes" Target="../drawings/drawing4.xml"/></Relationships>
</file>

<file path=ppt/charts/_rels/chart5.xml.rels><?xml version="1.0" encoding="UTF-8" standalone="yes"?>
<Relationships xmlns="http://schemas.openxmlformats.org/package/2006/relationships"><Relationship Id="rId3" Type="http://schemas.openxmlformats.org/officeDocument/2006/relationships/oleObject" Target="file:////Users/JosephFichera/Library/Containers/com.apple.mail/Data/Library/Mail%20Downloads/9BD3243F-E02F-4104-8BD3-40407A11E532/Deal%20Proceeds%20by%20Type%20Charts%204-2-2019.xlsx" TargetMode="External"/><Relationship Id="rId4" Type="http://schemas.openxmlformats.org/officeDocument/2006/relationships/chartUserShapes" Target="../drawings/drawing5.xml"/><Relationship Id="rId1" Type="http://schemas.microsoft.com/office/2011/relationships/chartStyle" Target="style1.xml"/><Relationship Id="rId2" Type="http://schemas.microsoft.com/office/2011/relationships/chartColorStyle" Target="colors1.xml"/></Relationships>
</file>

<file path=ppt/charts/_rels/chart6.xml.rels><?xml version="1.0" encoding="UTF-8" standalone="yes"?>
<Relationships xmlns="http://schemas.openxmlformats.org/package/2006/relationships"><Relationship Id="rId3" Type="http://schemas.openxmlformats.org/officeDocument/2006/relationships/oleObject" Target="file:////Users/JosephFichera/Library/Containers/com.apple.mail/Data/Library/Mail%20Downloads/9BD3243F-E02F-4104-8BD3-40407A11E532/Deal%20Proceeds%20by%20Type%20Charts%204-2-2019.xlsx" TargetMode="External"/><Relationship Id="rId4" Type="http://schemas.openxmlformats.org/officeDocument/2006/relationships/chartUserShapes" Target="../drawings/drawing6.xml"/><Relationship Id="rId1" Type="http://schemas.microsoft.com/office/2011/relationships/chartStyle" Target="style2.xml"/><Relationship Id="rId2" Type="http://schemas.microsoft.com/office/2011/relationships/chartColorStyle" Target="colors2.xml"/></Relationships>
</file>

<file path=ppt/charts/_rels/chart7.xml.rels><?xml version="1.0" encoding="UTF-8" standalone="yes"?>
<Relationships xmlns="http://schemas.openxmlformats.org/package/2006/relationships"><Relationship Id="rId1" Type="http://schemas.openxmlformats.org/officeDocument/2006/relationships/themeOverride" Target="../theme/themeOverride5.xml"/><Relationship Id="rId2" Type="http://schemas.openxmlformats.org/officeDocument/2006/relationships/oleObject" Target="file:////C:\Users\Paul\Documents\Saber\Marketing\Models_simplified\Multi-tranche%20Model_25-yr.xlsm" TargetMode="External"/><Relationship Id="rId3" Type="http://schemas.openxmlformats.org/officeDocument/2006/relationships/chartUserShapes" Target="../drawings/drawing7.xm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6.xml"/><Relationship Id="rId4" Type="http://schemas.openxmlformats.org/officeDocument/2006/relationships/oleObject" Target="../embeddings/oleObject1.bin"/><Relationship Id="rId5" Type="http://schemas.openxmlformats.org/officeDocument/2006/relationships/chartUserShapes" Target="../drawings/drawing8.xml"/><Relationship Id="rId1" Type="http://schemas.microsoft.com/office/2011/relationships/chartStyle" Target="style3.xml"/><Relationship Id="rId2" Type="http://schemas.microsoft.com/office/2011/relationships/chartColorStyle" Target="colors3.xml"/></Relationships>
</file>

<file path=ppt/charts/_rels/chart9.xml.rels><?xml version="1.0" encoding="UTF-8" standalone="yes"?>
<Relationships xmlns="http://schemas.openxmlformats.org/package/2006/relationships"><Relationship Id="rId1" Type="http://schemas.microsoft.com/office/2011/relationships/chartStyle" Target="style4.xml"/><Relationship Id="rId2" Type="http://schemas.microsoft.com/office/2011/relationships/chartColorStyle" Target="colors4.xml"/><Relationship Id="rId3" Type="http://schemas.openxmlformats.org/officeDocument/2006/relationships/oleObject" Target="file:////WANLINK.US\DFSRoot\BU\GS\FSG\Banking\ABS\Joe%20Fichera\2019-03%20AAA%20Comps\CUSIP%20graphing%20(03.28.19).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4339104522414"/>
          <c:y val="0.206067337801622"/>
          <c:w val="0.86667216445502"/>
          <c:h val="0.650766874167336"/>
        </c:manualLayout>
      </c:layout>
      <c:barChart>
        <c:barDir val="col"/>
        <c:grouping val="clustered"/>
        <c:varyColors val="0"/>
        <c:ser>
          <c:idx val="1"/>
          <c:order val="0"/>
          <c:tx>
            <c:strRef>
              <c:f>'[Database Statistics Calculations V6.xlsx]Calculations'!$T$2</c:f>
              <c:strCache>
                <c:ptCount val="1"/>
                <c:pt idx="0">
                  <c:v>Total Amount $ of Deals</c:v>
                </c:pt>
              </c:strCache>
            </c:strRef>
          </c:tx>
          <c:spPr>
            <a:solidFill>
              <a:srgbClr val="8ABF44"/>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0.00739643859777801"/>
                  <c:y val="-0.019371343459035"/>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4D97-4052-B02D-25F0C760C8C7}"/>
                </c:ext>
                <c:ext xmlns:c15="http://schemas.microsoft.com/office/drawing/2012/chart" uri="{CE6537A1-D6FC-4f65-9D91-7224C49458BB}">
                  <c15:layout/>
                </c:ext>
              </c:extLst>
            </c:dLbl>
            <c:dLbl>
              <c:idx val="1"/>
              <c:layout>
                <c:manualLayout>
                  <c:x val="-0.00124912393486245"/>
                  <c:y val="-0.0051851243667709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8E99-4783-89E2-4DF291302411}"/>
                </c:ext>
                <c:ext xmlns:c15="http://schemas.microsoft.com/office/drawing/2012/chart" uri="{CE6537A1-D6FC-4f65-9D91-7224C49458BB}">
                  <c15:layout/>
                </c:ext>
              </c:extLst>
            </c:dLbl>
            <c:dLbl>
              <c:idx val="2"/>
              <c:layout>
                <c:manualLayout>
                  <c:x val="-0.000858971680268496"/>
                  <c:y val="-0.014926987870609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4D97-4052-B02D-25F0C760C8C7}"/>
                </c:ext>
                <c:ext xmlns:c15="http://schemas.microsoft.com/office/drawing/2012/chart" uri="{CE6537A1-D6FC-4f65-9D91-7224C49458BB}">
                  <c15:layout/>
                </c:ext>
              </c:extLst>
            </c:dLbl>
            <c:dLbl>
              <c:idx val="3"/>
              <c:layout>
                <c:manualLayout>
                  <c:x val="-0.00146692855769159"/>
                  <c:y val="-0.00808299517613849"/>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4D97-4052-B02D-25F0C760C8C7}"/>
                </c:ext>
                <c:ext xmlns:c15="http://schemas.microsoft.com/office/drawing/2012/chart" uri="{CE6537A1-D6FC-4f65-9D91-7224C49458BB}">
                  <c15:layout/>
                </c:ext>
              </c:extLst>
            </c:dLbl>
            <c:dLbl>
              <c:idx val="4"/>
              <c:layout>
                <c:manualLayout>
                  <c:x val="0.0"/>
                  <c:y val="-0.0181867391463116"/>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4D97-4052-B02D-25F0C760C8C7}"/>
                </c:ext>
                <c:ext xmlns:c15="http://schemas.microsoft.com/office/drawing/2012/chart" uri="{CE6537A1-D6FC-4f65-9D91-7224C49458BB}">
                  <c15:layout/>
                </c:ext>
              </c:extLst>
            </c:dLbl>
            <c:dLbl>
              <c:idx val="5"/>
              <c:layout>
                <c:manualLayout>
                  <c:x val="-0.000593091243536201"/>
                  <c:y val="-0.0267027015331099"/>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4D97-4052-B02D-25F0C760C8C7}"/>
                </c:ext>
                <c:ext xmlns:c15="http://schemas.microsoft.com/office/drawing/2012/chart" uri="{CE6537A1-D6FC-4f65-9D91-7224C49458BB}">
                  <c15:layout/>
                </c:ext>
              </c:extLst>
            </c:dLbl>
            <c:dLbl>
              <c:idx val="6"/>
              <c:layout>
                <c:manualLayout>
                  <c:x val="-0.00285573782683404"/>
                  <c:y val="-0.0048611231282025"/>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6-4D97-4052-B02D-25F0C760C8C7}"/>
                </c:ext>
                <c:ext xmlns:c15="http://schemas.microsoft.com/office/drawing/2012/chart" uri="{CE6537A1-D6FC-4f65-9D91-7224C49458BB}">
                  <c15:layout/>
                </c:ext>
              </c:extLst>
            </c:dLbl>
            <c:dLbl>
              <c:idx val="7"/>
              <c:layout>
                <c:manualLayout>
                  <c:x val="-0.00318305079420294"/>
                  <c:y val="-0.0138889758210394"/>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4D97-4052-B02D-25F0C760C8C7}"/>
                </c:ext>
                <c:ext xmlns:c15="http://schemas.microsoft.com/office/drawing/2012/chart" uri="{CE6537A1-D6FC-4f65-9D91-7224C49458BB}">
                  <c15:layout/>
                </c:ext>
              </c:extLst>
            </c:dLbl>
            <c:dLbl>
              <c:idx val="8"/>
              <c:layout>
                <c:manualLayout>
                  <c:x val="0.000936472016084034"/>
                  <c:y val="-0.0161503002039331"/>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8-4D97-4052-B02D-25F0C760C8C7}"/>
                </c:ext>
                <c:ext xmlns:c15="http://schemas.microsoft.com/office/drawing/2012/chart" uri="{CE6537A1-D6FC-4f65-9D91-7224C49458BB}">
                  <c15:layout/>
                </c:ext>
              </c:extLst>
            </c:dLbl>
            <c:dLbl>
              <c:idx val="9"/>
              <c:layout>
                <c:manualLayout>
                  <c:x val="-0.0034953317779186"/>
                  <c:y val="-0.0039815334021345"/>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9-4D97-4052-B02D-25F0C760C8C7}"/>
                </c:ext>
                <c:ext xmlns:c15="http://schemas.microsoft.com/office/drawing/2012/chart" uri="{CE6537A1-D6FC-4f65-9D91-7224C49458BB}">
                  <c15:layout/>
                </c:ext>
              </c:extLst>
            </c:dLbl>
            <c:dLbl>
              <c:idx val="10"/>
              <c:layout>
                <c:manualLayout>
                  <c:x val="-0.00156144119208683"/>
                  <c:y val="-0.0210387765667514"/>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A-4D97-4052-B02D-25F0C760C8C7}"/>
                </c:ext>
                <c:ext xmlns:c15="http://schemas.microsoft.com/office/drawing/2012/chart" uri="{CE6537A1-D6FC-4f65-9D91-7224C49458BB}">
                  <c15:layout/>
                </c:ext>
              </c:extLst>
            </c:dLbl>
            <c:dLbl>
              <c:idx val="11"/>
              <c:layout>
                <c:manualLayout>
                  <c:x val="-0.00475951391696977"/>
                  <c:y val="-0.020548592498736"/>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B-4D97-4052-B02D-25F0C760C8C7}"/>
                </c:ext>
                <c:ext xmlns:c15="http://schemas.microsoft.com/office/drawing/2012/chart" uri="{CE6537A1-D6FC-4f65-9D91-7224C49458BB}">
                  <c15:layout/>
                </c:ext>
              </c:extLst>
            </c:dLbl>
            <c:dLbl>
              <c:idx val="12"/>
              <c:layout>
                <c:manualLayout>
                  <c:x val="-0.000561675310090856"/>
                  <c:y val="-0.0138984127327579"/>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C-4D97-4052-B02D-25F0C760C8C7}"/>
                </c:ext>
                <c:ext xmlns:c15="http://schemas.microsoft.com/office/drawing/2012/chart" uri="{CE6537A1-D6FC-4f65-9D91-7224C49458BB}">
                  <c15:layout/>
                </c:ext>
              </c:extLst>
            </c:dLbl>
            <c:dLbl>
              <c:idx val="13"/>
              <c:layout>
                <c:manualLayout>
                  <c:x val="-0.000405404141151327"/>
                  <c:y val="-0.0074795629359114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D-4D97-4052-B02D-25F0C760C8C7}"/>
                </c:ext>
                <c:ext xmlns:c15="http://schemas.microsoft.com/office/drawing/2012/chart" uri="{CE6537A1-D6FC-4f65-9D91-7224C49458BB}">
                  <c15:layout/>
                </c:ext>
              </c:extLst>
            </c:dLbl>
            <c:dLbl>
              <c:idx val="14"/>
              <c:layout>
                <c:manualLayout>
                  <c:x val="0.0"/>
                  <c:y val="-0.0181867391463118"/>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E-4D97-4052-B02D-25F0C760C8C7}"/>
                </c:ext>
                <c:ext xmlns:c15="http://schemas.microsoft.com/office/drawing/2012/chart" uri="{CE6537A1-D6FC-4f65-9D91-7224C49458BB}">
                  <c15:layout/>
                </c:ext>
              </c:extLst>
            </c:dLbl>
            <c:dLbl>
              <c:idx val="15"/>
              <c:layout>
                <c:manualLayout>
                  <c:x val="-0.0034953317779185"/>
                  <c:y val="-0.022916828513876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F-4D97-4052-B02D-25F0C760C8C7}"/>
                </c:ext>
                <c:ext xmlns:c15="http://schemas.microsoft.com/office/drawing/2012/chart" uri="{CE6537A1-D6FC-4f65-9D91-7224C49458BB}">
                  <c15:layout/>
                </c:ext>
              </c:extLst>
            </c:dLbl>
            <c:dLbl>
              <c:idx val="16"/>
              <c:layout>
                <c:manualLayout>
                  <c:x val="0.00252828964381839"/>
                  <c:y val="-0.0115671348526441"/>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0-4D97-4052-B02D-25F0C760C8C7}"/>
                </c:ext>
                <c:ext xmlns:c15="http://schemas.microsoft.com/office/drawing/2012/chart" uri="{CE6537A1-D6FC-4f65-9D91-7224C49458BB}">
                  <c15:layout/>
                </c:ext>
              </c:extLst>
            </c:dLbl>
            <c:dLbl>
              <c:idx val="17"/>
              <c:layout>
                <c:manualLayout>
                  <c:x val="-0.00333913477484395"/>
                  <c:y val="-0.0277315605556474"/>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1-4D97-4052-B02D-25F0C760C8C7}"/>
                </c:ext>
                <c:ext xmlns:c15="http://schemas.microsoft.com/office/drawing/2012/chart" uri="{CE6537A1-D6FC-4f65-9D91-7224C49458BB}">
                  <c15:layout/>
                </c:ext>
              </c:extLst>
            </c:dLbl>
            <c:dLbl>
              <c:idx val="18"/>
              <c:layout>
                <c:manualLayout>
                  <c:x val="-0.0017476658889592"/>
                  <c:y val="-0.0185185117003106"/>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2-4D97-4052-B02D-25F0C760C8C7}"/>
                </c:ext>
                <c:ext xmlns:c15="http://schemas.microsoft.com/office/drawing/2012/chart" uri="{CE6537A1-D6FC-4f65-9D91-7224C49458BB}">
                  <c15:layout/>
                </c:ext>
              </c:extLst>
            </c:dLbl>
            <c:dLbl>
              <c:idx val="20"/>
              <c:layout>
                <c:manualLayout>
                  <c:x val="-0.00440078567307476"/>
                  <c:y val="-0.032331980704554"/>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3-4D97-4052-B02D-25F0C760C8C7}"/>
                </c:ext>
                <c:ext xmlns:c15="http://schemas.microsoft.com/office/drawing/2012/chart" uri="{CE6537A1-D6FC-4f65-9D91-7224C49458BB}">
                  <c15:layout/>
                </c:ext>
              </c:extLst>
            </c:dLbl>
            <c:dLbl>
              <c:idx val="21"/>
              <c:layout>
                <c:manualLayout>
                  <c:x val="0.0"/>
                  <c:y val="-0.0202074879403464"/>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4-4D97-4052-B02D-25F0C760C8C7}"/>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FF0000"/>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'[Database Statistics Calculations V6.xlsx]Calculations'!$R$3:$R$24</c:f>
              <c:numCache>
                <c:formatCode>General</c:formatCode>
                <c:ptCount val="22"/>
                <c:pt idx="0">
                  <c:v>1997.0</c:v>
                </c:pt>
                <c:pt idx="1">
                  <c:v>1998.0</c:v>
                </c:pt>
                <c:pt idx="2">
                  <c:v>1999.0</c:v>
                </c:pt>
                <c:pt idx="3">
                  <c:v>2000.0</c:v>
                </c:pt>
                <c:pt idx="4">
                  <c:v>2001.0</c:v>
                </c:pt>
                <c:pt idx="5">
                  <c:v>2002.0</c:v>
                </c:pt>
                <c:pt idx="6">
                  <c:v>2003.0</c:v>
                </c:pt>
                <c:pt idx="7">
                  <c:v>2004.0</c:v>
                </c:pt>
                <c:pt idx="8">
                  <c:v>2005.0</c:v>
                </c:pt>
                <c:pt idx="9">
                  <c:v>2006.0</c:v>
                </c:pt>
                <c:pt idx="10">
                  <c:v>2007.0</c:v>
                </c:pt>
                <c:pt idx="11">
                  <c:v>2008.0</c:v>
                </c:pt>
                <c:pt idx="12">
                  <c:v>2009.0</c:v>
                </c:pt>
                <c:pt idx="13">
                  <c:v>2010.0</c:v>
                </c:pt>
                <c:pt idx="14">
                  <c:v>2011.0</c:v>
                </c:pt>
                <c:pt idx="15">
                  <c:v>2012.0</c:v>
                </c:pt>
                <c:pt idx="16">
                  <c:v>2013.0</c:v>
                </c:pt>
                <c:pt idx="17">
                  <c:v>2014.0</c:v>
                </c:pt>
                <c:pt idx="18">
                  <c:v>2015.0</c:v>
                </c:pt>
                <c:pt idx="19">
                  <c:v>2016.0</c:v>
                </c:pt>
                <c:pt idx="20">
                  <c:v>2017.0</c:v>
                </c:pt>
                <c:pt idx="21">
                  <c:v>2018.0</c:v>
                </c:pt>
              </c:numCache>
            </c:numRef>
          </c:cat>
          <c:val>
            <c:numRef>
              <c:f>'[Database Statistics Calculations V6.xlsx]Calculations'!$T$3:$T$24</c:f>
              <c:numCache>
                <c:formatCode>"$"#,##0.0</c:formatCode>
                <c:ptCount val="22"/>
                <c:pt idx="0">
                  <c:v>6021.9</c:v>
                </c:pt>
                <c:pt idx="1">
                  <c:v>4326.7</c:v>
                </c:pt>
                <c:pt idx="2">
                  <c:v>7769.1</c:v>
                </c:pt>
                <c:pt idx="3">
                  <c:v>1000.0</c:v>
                </c:pt>
                <c:pt idx="4">
                  <c:v>8416.478999999996</c:v>
                </c:pt>
                <c:pt idx="5">
                  <c:v>1607.334897</c:v>
                </c:pt>
                <c:pt idx="6">
                  <c:v>652.0</c:v>
                </c:pt>
                <c:pt idx="7">
                  <c:v>836.077</c:v>
                </c:pt>
                <c:pt idx="8">
                  <c:v>5475.525</c:v>
                </c:pt>
                <c:pt idx="9">
                  <c:v>1922.1</c:v>
                </c:pt>
                <c:pt idx="10">
                  <c:v>2064.0</c:v>
                </c:pt>
                <c:pt idx="11">
                  <c:v>1635.172</c:v>
                </c:pt>
                <c:pt idx="12">
                  <c:v>1296.649</c:v>
                </c:pt>
                <c:pt idx="13">
                  <c:v>837.1</c:v>
                </c:pt>
                <c:pt idx="14">
                  <c:v>207.156</c:v>
                </c:pt>
                <c:pt idx="15">
                  <c:v>2495.0</c:v>
                </c:pt>
                <c:pt idx="16">
                  <c:v>1575.564</c:v>
                </c:pt>
                <c:pt idx="17">
                  <c:v>842.8499999999999</c:v>
                </c:pt>
                <c:pt idx="18">
                  <c:v>98.73</c:v>
                </c:pt>
                <c:pt idx="19">
                  <c:v>1294.29</c:v>
                </c:pt>
                <c:pt idx="20">
                  <c:v>0.0</c:v>
                </c:pt>
                <c:pt idx="21">
                  <c:v>635.6632</c:v>
                </c:pt>
              </c:numCache>
            </c:numRef>
          </c:val>
          <c:extLst xmlns:c16r2="http://schemas.microsoft.com/office/drawing/2015/06/chart">
            <c:ext xmlns:c16="http://schemas.microsoft.com/office/drawing/2014/chart" uri="{C3380CC4-5D6E-409C-BE32-E72D297353CC}">
              <c16:uniqueId val="{00000015-4D97-4052-B02D-25F0C760C8C7}"/>
            </c:ext>
          </c:extLst>
        </c:ser>
        <c:ser>
          <c:idx val="0"/>
          <c:order val="1"/>
          <c:tx>
            <c:strRef>
              <c:f>'[Database Statistics Calculations V6.xlsx]Calculations'!$S$2</c:f>
              <c:strCache>
                <c:ptCount val="1"/>
                <c:pt idx="0">
                  <c:v>Total Number of Deals</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50000"/>
                      </a:schemeClr>
                    </a:solidFill>
                    <a:latin typeface="+mn-lt"/>
                    <a:ea typeface="+mn-ea"/>
                    <a:cs typeface="+mn-cs"/>
                  </a:defRPr>
                </a:pPr>
                <a:endParaRPr lang="en-US"/>
              </a:p>
            </c:txPr>
            <c:dLblPos val="inBase"/>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'[Database Statistics Calculations V6.xlsx]Calculations'!$R$3:$R$24</c:f>
              <c:numCache>
                <c:formatCode>General</c:formatCode>
                <c:ptCount val="22"/>
                <c:pt idx="0">
                  <c:v>1997.0</c:v>
                </c:pt>
                <c:pt idx="1">
                  <c:v>1998.0</c:v>
                </c:pt>
                <c:pt idx="2">
                  <c:v>1999.0</c:v>
                </c:pt>
                <c:pt idx="3">
                  <c:v>2000.0</c:v>
                </c:pt>
                <c:pt idx="4">
                  <c:v>2001.0</c:v>
                </c:pt>
                <c:pt idx="5">
                  <c:v>2002.0</c:v>
                </c:pt>
                <c:pt idx="6">
                  <c:v>2003.0</c:v>
                </c:pt>
                <c:pt idx="7">
                  <c:v>2004.0</c:v>
                </c:pt>
                <c:pt idx="8">
                  <c:v>2005.0</c:v>
                </c:pt>
                <c:pt idx="9">
                  <c:v>2006.0</c:v>
                </c:pt>
                <c:pt idx="10">
                  <c:v>2007.0</c:v>
                </c:pt>
                <c:pt idx="11">
                  <c:v>2008.0</c:v>
                </c:pt>
                <c:pt idx="12">
                  <c:v>2009.0</c:v>
                </c:pt>
                <c:pt idx="13">
                  <c:v>2010.0</c:v>
                </c:pt>
                <c:pt idx="14">
                  <c:v>2011.0</c:v>
                </c:pt>
                <c:pt idx="15">
                  <c:v>2012.0</c:v>
                </c:pt>
                <c:pt idx="16">
                  <c:v>2013.0</c:v>
                </c:pt>
                <c:pt idx="17">
                  <c:v>2014.0</c:v>
                </c:pt>
                <c:pt idx="18">
                  <c:v>2015.0</c:v>
                </c:pt>
                <c:pt idx="19">
                  <c:v>2016.0</c:v>
                </c:pt>
                <c:pt idx="20">
                  <c:v>2017.0</c:v>
                </c:pt>
                <c:pt idx="21">
                  <c:v>2018.0</c:v>
                </c:pt>
              </c:numCache>
            </c:numRef>
          </c:cat>
          <c:val>
            <c:numRef>
              <c:f>'[Database Statistics Calculations V6.xlsx]Calculations'!$S$3:$S$24</c:f>
              <c:numCache>
                <c:formatCode>General</c:formatCode>
                <c:ptCount val="22"/>
                <c:pt idx="0">
                  <c:v>3.0</c:v>
                </c:pt>
                <c:pt idx="1">
                  <c:v>3.0</c:v>
                </c:pt>
                <c:pt idx="2">
                  <c:v>5.0</c:v>
                </c:pt>
                <c:pt idx="3">
                  <c:v>1.0</c:v>
                </c:pt>
                <c:pt idx="4">
                  <c:v>8.0</c:v>
                </c:pt>
                <c:pt idx="5">
                  <c:v>4.0</c:v>
                </c:pt>
                <c:pt idx="6">
                  <c:v>2.0</c:v>
                </c:pt>
                <c:pt idx="7">
                  <c:v>2.0</c:v>
                </c:pt>
                <c:pt idx="8">
                  <c:v>6.0</c:v>
                </c:pt>
                <c:pt idx="9">
                  <c:v>2.0</c:v>
                </c:pt>
                <c:pt idx="10">
                  <c:v>5.0</c:v>
                </c:pt>
                <c:pt idx="11">
                  <c:v>4.0</c:v>
                </c:pt>
                <c:pt idx="12">
                  <c:v>4.0</c:v>
                </c:pt>
                <c:pt idx="13">
                  <c:v>3.0</c:v>
                </c:pt>
                <c:pt idx="14">
                  <c:v>1.0</c:v>
                </c:pt>
                <c:pt idx="15">
                  <c:v>2.0</c:v>
                </c:pt>
                <c:pt idx="16">
                  <c:v>4.0</c:v>
                </c:pt>
                <c:pt idx="17">
                  <c:v>4.0</c:v>
                </c:pt>
                <c:pt idx="18">
                  <c:v>1.0</c:v>
                </c:pt>
                <c:pt idx="19">
                  <c:v>1.0</c:v>
                </c:pt>
                <c:pt idx="20">
                  <c:v>0.0</c:v>
                </c:pt>
                <c:pt idx="21">
                  <c:v>1.0</c:v>
                </c:pt>
              </c:numCache>
            </c:numRef>
          </c:val>
          <c:extLst xmlns:c16r2="http://schemas.microsoft.com/office/drawing/2015/06/chart">
            <c:ext xmlns:c16="http://schemas.microsoft.com/office/drawing/2014/chart" uri="{C3380CC4-5D6E-409C-BE32-E72D297353CC}">
              <c16:uniqueId val="{00000016-4D97-4052-B02D-25F0C760C8C7}"/>
            </c:ext>
          </c:extLst>
        </c:ser>
        <c:dLbls>
          <c:showLegendKey val="0"/>
          <c:showVal val="0"/>
          <c:showCatName val="0"/>
          <c:showSerName val="0"/>
          <c:showPercent val="0"/>
          <c:showBubbleSize val="0"/>
        </c:dLbls>
        <c:gapWidth val="100"/>
        <c:overlap val="-24"/>
        <c:axId val="1436555360"/>
        <c:axId val="1905384752"/>
      </c:barChart>
      <c:catAx>
        <c:axId val="1436555360"/>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2700000" spcFirstLastPara="1" vertOverflow="ellipsis" wrap="square" anchor="ctr" anchorCtr="1"/>
          <a:lstStyle/>
          <a:p>
            <a:pPr>
              <a:defRPr sz="1197" b="0" i="0" u="none" strike="noStrike" kern="1200" baseline="0">
                <a:solidFill>
                  <a:schemeClr val="tx1">
                    <a:lumMod val="50000"/>
                  </a:schemeClr>
                </a:solidFill>
                <a:latin typeface="+mn-lt"/>
                <a:ea typeface="+mn-ea"/>
                <a:cs typeface="+mn-cs"/>
              </a:defRPr>
            </a:pPr>
            <a:endParaRPr lang="en-US"/>
          </a:p>
        </c:txPr>
        <c:crossAx val="1905384752"/>
        <c:crosses val="autoZero"/>
        <c:auto val="1"/>
        <c:lblAlgn val="ctr"/>
        <c:lblOffset val="100"/>
        <c:noMultiLvlLbl val="0"/>
      </c:catAx>
      <c:valAx>
        <c:axId val="1905384752"/>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50000"/>
                  </a:schemeClr>
                </a:solidFill>
                <a:latin typeface="+mn-lt"/>
                <a:ea typeface="+mn-ea"/>
                <a:cs typeface="+mn-cs"/>
              </a:defRPr>
            </a:pPr>
            <a:endParaRPr lang="en-US"/>
          </a:p>
        </c:txPr>
        <c:crossAx val="143655536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userShapes r:id="rId2"/>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434049463848"/>
          <c:y val="0.171795047358211"/>
          <c:w val="0.836652771344758"/>
          <c:h val="0.561169335006504"/>
        </c:manualLayout>
      </c:layout>
      <c:scatterChart>
        <c:scatterStyle val="lineMarker"/>
        <c:varyColors val="0"/>
        <c:ser>
          <c:idx val="0"/>
          <c:order val="0"/>
          <c:tx>
            <c:v>Texas Deals</c:v>
          </c:tx>
          <c:spPr>
            <a:ln w="25400" cap="rnd">
              <a:noFill/>
              <a:round/>
            </a:ln>
            <a:effectLst/>
          </c:spPr>
          <c:marker>
            <c:symbol val="square"/>
            <c:size val="7"/>
            <c:spPr>
              <a:solidFill>
                <a:schemeClr val="tx1"/>
              </a:solidFill>
              <a:ln w="38100">
                <a:solidFill>
                  <a:schemeClr val="tx1"/>
                </a:solidFill>
              </a:ln>
              <a:effectLst/>
            </c:spPr>
          </c:marker>
          <c:trendline>
            <c:name>Texas Deal Regression</c:name>
            <c:spPr>
              <a:ln w="50800" cap="rnd">
                <a:solidFill>
                  <a:schemeClr val="tx1"/>
                </a:solidFill>
                <a:prstDash val="solid"/>
              </a:ln>
              <a:effectLst/>
            </c:spPr>
            <c:trendlineType val="linear"/>
            <c:forward val="2.5"/>
            <c:dispRSqr val="0"/>
            <c:dispEq val="0"/>
          </c:trendline>
          <c:xVal>
            <c:numRef>
              <c:f>'Chart 2001-2005'!$F$4:$F$24</c:f>
              <c:numCache>
                <c:formatCode>#,##0.00_);\(#,##0.00\)</c:formatCode>
                <c:ptCount val="21"/>
                <c:pt idx="0">
                  <c:v>2.71</c:v>
                </c:pt>
                <c:pt idx="1">
                  <c:v>5.189999999999999</c:v>
                </c:pt>
                <c:pt idx="2">
                  <c:v>7.189999999999999</c:v>
                </c:pt>
                <c:pt idx="3">
                  <c:v>10.29</c:v>
                </c:pt>
                <c:pt idx="4">
                  <c:v>1.9</c:v>
                </c:pt>
                <c:pt idx="5">
                  <c:v>4.7</c:v>
                </c:pt>
                <c:pt idx="6">
                  <c:v>7.2</c:v>
                </c:pt>
                <c:pt idx="7">
                  <c:v>10.0</c:v>
                </c:pt>
                <c:pt idx="8">
                  <c:v>13.0</c:v>
                </c:pt>
                <c:pt idx="9">
                  <c:v>2.0</c:v>
                </c:pt>
                <c:pt idx="10">
                  <c:v>5.0</c:v>
                </c:pt>
                <c:pt idx="11">
                  <c:v>8.0</c:v>
                </c:pt>
                <c:pt idx="12">
                  <c:v>10.83</c:v>
                </c:pt>
                <c:pt idx="13">
                  <c:v>3.0</c:v>
                </c:pt>
                <c:pt idx="14">
                  <c:v>7.0</c:v>
                </c:pt>
                <c:pt idx="15">
                  <c:v>10.43</c:v>
                </c:pt>
                <c:pt idx="16">
                  <c:v>2.018414797168775</c:v>
                </c:pt>
                <c:pt idx="17">
                  <c:v>5.003761313716352</c:v>
                </c:pt>
                <c:pt idx="18">
                  <c:v>7.469491021560905</c:v>
                </c:pt>
                <c:pt idx="19">
                  <c:v>10.00663797013765</c:v>
                </c:pt>
                <c:pt idx="20">
                  <c:v>12.70783642759074</c:v>
                </c:pt>
              </c:numCache>
            </c:numRef>
          </c:xVal>
          <c:yVal>
            <c:numRef>
              <c:f>'Chart 2001-2005'!$G$4:$G$24</c:f>
              <c:numCache>
                <c:formatCode>#,##0.00_);\(#,##0.00\)</c:formatCode>
                <c:ptCount val="21"/>
                <c:pt idx="0">
                  <c:v>29.84497733940864</c:v>
                </c:pt>
                <c:pt idx="1">
                  <c:v>26.54534789305742</c:v>
                </c:pt>
                <c:pt idx="2">
                  <c:v>30.32962888463182</c:v>
                </c:pt>
                <c:pt idx="3">
                  <c:v>44.0563302523275</c:v>
                </c:pt>
                <c:pt idx="4">
                  <c:v>26.37153886241441</c:v>
                </c:pt>
                <c:pt idx="5">
                  <c:v>21.49461149336982</c:v>
                </c:pt>
                <c:pt idx="6">
                  <c:v>22.44347021510176</c:v>
                </c:pt>
                <c:pt idx="7">
                  <c:v>31.18736138879456</c:v>
                </c:pt>
                <c:pt idx="8">
                  <c:v>40.53308652485332</c:v>
                </c:pt>
                <c:pt idx="9">
                  <c:v>25.09545960644715</c:v>
                </c:pt>
                <c:pt idx="10">
                  <c:v>16.66710764334957</c:v>
                </c:pt>
                <c:pt idx="11">
                  <c:v>23.56605280359571</c:v>
                </c:pt>
                <c:pt idx="12">
                  <c:v>26.53130102845612</c:v>
                </c:pt>
                <c:pt idx="13">
                  <c:v>10.1414110607288</c:v>
                </c:pt>
                <c:pt idx="14">
                  <c:v>21.28754507739757</c:v>
                </c:pt>
                <c:pt idx="15">
                  <c:v>22.24848792300594</c:v>
                </c:pt>
                <c:pt idx="16">
                  <c:v>12.53734113336539</c:v>
                </c:pt>
                <c:pt idx="17">
                  <c:v>8.072049795721476</c:v>
                </c:pt>
                <c:pt idx="18">
                  <c:v>11.57105229006807</c:v>
                </c:pt>
                <c:pt idx="19">
                  <c:v>12.4813893198938</c:v>
                </c:pt>
                <c:pt idx="20">
                  <c:v>18.52776899260912</c:v>
                </c:pt>
              </c:numCache>
            </c:numRef>
          </c:yVal>
          <c:smooth val="0"/>
          <c:extLst xmlns:c16r2="http://schemas.microsoft.com/office/drawing/2015/06/chart">
            <c:ext xmlns:c16="http://schemas.microsoft.com/office/drawing/2014/chart" uri="{C3380CC4-5D6E-409C-BE32-E72D297353CC}">
              <c16:uniqueId val="{00000001-51BB-694B-A0A7-FE135D053BAA}"/>
            </c:ext>
          </c:extLst>
        </c:ser>
        <c:ser>
          <c:idx val="1"/>
          <c:order val="1"/>
          <c:tx>
            <c:v>Non-Texas Deals</c:v>
          </c:tx>
          <c:spPr>
            <a:ln w="25400" cap="rnd">
              <a:noFill/>
              <a:round/>
            </a:ln>
            <a:effectLst/>
          </c:spPr>
          <c:marker>
            <c:symbol val="triangle"/>
            <c:size val="7"/>
            <c:spPr>
              <a:solidFill>
                <a:schemeClr val="accent2"/>
              </a:solidFill>
              <a:ln w="38100">
                <a:solidFill>
                  <a:schemeClr val="accent2"/>
                </a:solidFill>
              </a:ln>
              <a:effectLst/>
            </c:spPr>
          </c:marker>
          <c:trendline>
            <c:name>Non-Texas Deal Regression</c:name>
            <c:spPr>
              <a:ln w="50800" cap="rnd">
                <a:solidFill>
                  <a:schemeClr val="accent2"/>
                </a:solidFill>
                <a:prstDash val="solid"/>
              </a:ln>
              <a:effectLst/>
            </c:spPr>
            <c:trendlineType val="linear"/>
            <c:dispRSqr val="0"/>
            <c:dispEq val="0"/>
          </c:trendline>
          <c:xVal>
            <c:numRef>
              <c:f>'Chart 2001-2005'!$F$36:$F$84</c:f>
              <c:numCache>
                <c:formatCode>#,##0.00_);\(#,##0.00\)</c:formatCode>
                <c:ptCount val="49"/>
                <c:pt idx="0">
                  <c:v>2.9</c:v>
                </c:pt>
                <c:pt idx="1">
                  <c:v>4.88</c:v>
                </c:pt>
                <c:pt idx="2">
                  <c:v>7.02</c:v>
                </c:pt>
                <c:pt idx="3">
                  <c:v>9.38</c:v>
                </c:pt>
                <c:pt idx="4">
                  <c:v>11.39</c:v>
                </c:pt>
                <c:pt idx="5">
                  <c:v>12.99</c:v>
                </c:pt>
                <c:pt idx="6">
                  <c:v>14.27</c:v>
                </c:pt>
                <c:pt idx="7">
                  <c:v>9.25</c:v>
                </c:pt>
                <c:pt idx="8">
                  <c:v>3.3</c:v>
                </c:pt>
                <c:pt idx="9">
                  <c:v>5.8</c:v>
                </c:pt>
                <c:pt idx="10">
                  <c:v>8.8</c:v>
                </c:pt>
                <c:pt idx="11">
                  <c:v>11.3</c:v>
                </c:pt>
                <c:pt idx="12">
                  <c:v>13.3</c:v>
                </c:pt>
                <c:pt idx="13">
                  <c:v>3.16</c:v>
                </c:pt>
                <c:pt idx="14">
                  <c:v>5.159999999999999</c:v>
                </c:pt>
                <c:pt idx="15">
                  <c:v>7.02</c:v>
                </c:pt>
                <c:pt idx="16">
                  <c:v>8.89</c:v>
                </c:pt>
                <c:pt idx="17">
                  <c:v>5.04</c:v>
                </c:pt>
                <c:pt idx="18">
                  <c:v>9.99</c:v>
                </c:pt>
                <c:pt idx="19">
                  <c:v>7.0</c:v>
                </c:pt>
                <c:pt idx="20">
                  <c:v>3.0</c:v>
                </c:pt>
                <c:pt idx="21">
                  <c:v>5.0</c:v>
                </c:pt>
                <c:pt idx="22">
                  <c:v>7.0</c:v>
                </c:pt>
                <c:pt idx="23">
                  <c:v>10.0</c:v>
                </c:pt>
                <c:pt idx="24">
                  <c:v>12.8</c:v>
                </c:pt>
                <c:pt idx="25">
                  <c:v>3.5</c:v>
                </c:pt>
                <c:pt idx="26">
                  <c:v>3.0</c:v>
                </c:pt>
                <c:pt idx="27">
                  <c:v>7.0</c:v>
                </c:pt>
                <c:pt idx="28">
                  <c:v>10.0</c:v>
                </c:pt>
                <c:pt idx="29">
                  <c:v>13.4</c:v>
                </c:pt>
                <c:pt idx="30">
                  <c:v>3.0</c:v>
                </c:pt>
                <c:pt idx="31">
                  <c:v>7.0</c:v>
                </c:pt>
                <c:pt idx="32">
                  <c:v>10.5</c:v>
                </c:pt>
                <c:pt idx="33">
                  <c:v>15.39</c:v>
                </c:pt>
                <c:pt idx="34">
                  <c:v>2.97</c:v>
                </c:pt>
                <c:pt idx="35">
                  <c:v>8.239999999999998</c:v>
                </c:pt>
                <c:pt idx="36">
                  <c:v>12.9</c:v>
                </c:pt>
                <c:pt idx="37">
                  <c:v>8.700000000000001</c:v>
                </c:pt>
                <c:pt idx="38">
                  <c:v>2.5</c:v>
                </c:pt>
                <c:pt idx="39">
                  <c:v>5.0</c:v>
                </c:pt>
                <c:pt idx="40">
                  <c:v>7.4</c:v>
                </c:pt>
                <c:pt idx="41">
                  <c:v>2.0</c:v>
                </c:pt>
                <c:pt idx="42">
                  <c:v>5.0</c:v>
                </c:pt>
                <c:pt idx="43">
                  <c:v>7.47</c:v>
                </c:pt>
                <c:pt idx="44">
                  <c:v>9.16</c:v>
                </c:pt>
                <c:pt idx="45">
                  <c:v>4.24</c:v>
                </c:pt>
                <c:pt idx="46">
                  <c:v>2.0</c:v>
                </c:pt>
                <c:pt idx="47">
                  <c:v>5.0</c:v>
                </c:pt>
                <c:pt idx="48">
                  <c:v>6.83</c:v>
                </c:pt>
              </c:numCache>
            </c:numRef>
          </c:xVal>
          <c:yVal>
            <c:numRef>
              <c:f>'Chart 2001-2005'!$G$36:$G$84</c:f>
              <c:numCache>
                <c:formatCode>#,##0.00_);\(#,##0.00\)</c:formatCode>
                <c:ptCount val="49"/>
                <c:pt idx="0">
                  <c:v>31.3642386248507</c:v>
                </c:pt>
                <c:pt idx="1">
                  <c:v>31.90333444772516</c:v>
                </c:pt>
                <c:pt idx="2">
                  <c:v>36.24862239441872</c:v>
                </c:pt>
                <c:pt idx="3">
                  <c:v>47.26978038883053</c:v>
                </c:pt>
                <c:pt idx="4">
                  <c:v>57.0233735610375</c:v>
                </c:pt>
                <c:pt idx="5">
                  <c:v>67.0811201812056</c:v>
                </c:pt>
                <c:pt idx="6">
                  <c:v>77.29905472066447</c:v>
                </c:pt>
                <c:pt idx="7">
                  <c:v>48.367593260076</c:v>
                </c:pt>
                <c:pt idx="8">
                  <c:v>30.58665803300497</c:v>
                </c:pt>
                <c:pt idx="9">
                  <c:v>37.37761554821645</c:v>
                </c:pt>
                <c:pt idx="10">
                  <c:v>47.53909546593238</c:v>
                </c:pt>
                <c:pt idx="11">
                  <c:v>60.99258463875616</c:v>
                </c:pt>
                <c:pt idx="12">
                  <c:v>74.27002938710876</c:v>
                </c:pt>
                <c:pt idx="13">
                  <c:v>27.98158443933874</c:v>
                </c:pt>
                <c:pt idx="14">
                  <c:v>30.17280707535783</c:v>
                </c:pt>
                <c:pt idx="15">
                  <c:v>37.60146795884557</c:v>
                </c:pt>
                <c:pt idx="16">
                  <c:v>45.48760770544946</c:v>
                </c:pt>
                <c:pt idx="17">
                  <c:v>33.8932767289848</c:v>
                </c:pt>
                <c:pt idx="18">
                  <c:v>53.95372547886337</c:v>
                </c:pt>
                <c:pt idx="19">
                  <c:v>67.66600647857052</c:v>
                </c:pt>
                <c:pt idx="20">
                  <c:v>49.51315064947403</c:v>
                </c:pt>
                <c:pt idx="21">
                  <c:v>51.05520188211556</c:v>
                </c:pt>
                <c:pt idx="22">
                  <c:v>53.4701771469416</c:v>
                </c:pt>
                <c:pt idx="23">
                  <c:v>65.84226010147887</c:v>
                </c:pt>
                <c:pt idx="24">
                  <c:v>75.130909745704</c:v>
                </c:pt>
                <c:pt idx="25">
                  <c:v>57.94395750570902</c:v>
                </c:pt>
                <c:pt idx="26">
                  <c:v>30.63584217673801</c:v>
                </c:pt>
                <c:pt idx="27">
                  <c:v>35.41297758503929</c:v>
                </c:pt>
                <c:pt idx="28">
                  <c:v>42.00167295169465</c:v>
                </c:pt>
                <c:pt idx="29">
                  <c:v>49.48272027403888</c:v>
                </c:pt>
                <c:pt idx="30">
                  <c:v>34.75718993971494</c:v>
                </c:pt>
                <c:pt idx="31">
                  <c:v>35.9754850703208</c:v>
                </c:pt>
                <c:pt idx="32">
                  <c:v>50.82869976687888</c:v>
                </c:pt>
                <c:pt idx="33">
                  <c:v>72.1278572245118</c:v>
                </c:pt>
                <c:pt idx="34">
                  <c:v>31.91932491340248</c:v>
                </c:pt>
                <c:pt idx="35">
                  <c:v>27.01476627660541</c:v>
                </c:pt>
                <c:pt idx="36">
                  <c:v>29.9052059562934</c:v>
                </c:pt>
                <c:pt idx="37">
                  <c:v>37.50170360892948</c:v>
                </c:pt>
                <c:pt idx="38">
                  <c:v>15.93468886379437</c:v>
                </c:pt>
                <c:pt idx="39">
                  <c:v>13.14516401651332</c:v>
                </c:pt>
                <c:pt idx="40">
                  <c:v>18.86892314894769</c:v>
                </c:pt>
                <c:pt idx="41">
                  <c:v>13.60473768243703</c:v>
                </c:pt>
                <c:pt idx="42">
                  <c:v>9.204963048005345</c:v>
                </c:pt>
                <c:pt idx="43">
                  <c:v>12.98954423446916</c:v>
                </c:pt>
                <c:pt idx="44">
                  <c:v>15.16304755663644</c:v>
                </c:pt>
                <c:pt idx="45">
                  <c:v>10.0</c:v>
                </c:pt>
                <c:pt idx="46">
                  <c:v>15.78317244325117</c:v>
                </c:pt>
                <c:pt idx="47">
                  <c:v>10.78432231909914</c:v>
                </c:pt>
                <c:pt idx="48">
                  <c:v>14.3275608586842</c:v>
                </c:pt>
              </c:numCache>
            </c:numRef>
          </c:yVal>
          <c:smooth val="0"/>
          <c:extLst xmlns:c16r2="http://schemas.microsoft.com/office/drawing/2015/06/chart">
            <c:ext xmlns:c16="http://schemas.microsoft.com/office/drawing/2014/chart" uri="{C3380CC4-5D6E-409C-BE32-E72D297353CC}">
              <c16:uniqueId val="{00000003-51BB-694B-A0A7-FE135D053BAA}"/>
            </c:ext>
          </c:extLst>
        </c:ser>
        <c:dLbls>
          <c:showLegendKey val="0"/>
          <c:showVal val="0"/>
          <c:showCatName val="0"/>
          <c:showSerName val="0"/>
          <c:showPercent val="0"/>
          <c:showBubbleSize val="0"/>
        </c:dLbls>
        <c:axId val="1905617472"/>
        <c:axId val="1905620864"/>
      </c:scatterChart>
      <c:valAx>
        <c:axId val="190561747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sz="1600" b="1" dirty="0">
                    <a:solidFill>
                      <a:schemeClr val="tx1">
                        <a:lumMod val="50000"/>
                      </a:schemeClr>
                    </a:solidFill>
                  </a:rPr>
                  <a:t>Weighted Average Life/Maturity of</a:t>
                </a:r>
                <a:r>
                  <a:rPr lang="en-US" sz="1600" b="1" baseline="0" dirty="0">
                    <a:solidFill>
                      <a:schemeClr val="tx1">
                        <a:lumMod val="50000"/>
                      </a:schemeClr>
                    </a:solidFill>
                  </a:rPr>
                  <a:t> Bond Tranche</a:t>
                </a:r>
                <a:r>
                  <a:rPr lang="en-US" sz="1600" b="1" dirty="0">
                    <a:solidFill>
                      <a:schemeClr val="tx1">
                        <a:lumMod val="50000"/>
                      </a:schemeClr>
                    </a:solidFill>
                  </a:rPr>
                  <a:t> in</a:t>
                </a:r>
                <a:r>
                  <a:rPr lang="en-US" sz="1600" b="1" baseline="0" dirty="0">
                    <a:solidFill>
                      <a:schemeClr val="tx1">
                        <a:lumMod val="50000"/>
                      </a:schemeClr>
                    </a:solidFill>
                  </a:rPr>
                  <a:t> </a:t>
                </a:r>
                <a:r>
                  <a:rPr lang="en-US" sz="1600" b="1" dirty="0">
                    <a:solidFill>
                      <a:schemeClr val="tx1">
                        <a:lumMod val="50000"/>
                      </a:schemeClr>
                    </a:solidFill>
                  </a:rPr>
                  <a:t>Years</a:t>
                </a:r>
              </a:p>
            </c:rich>
          </c:tx>
          <c:layout>
            <c:manualLayout>
              <c:xMode val="edge"/>
              <c:yMode val="edge"/>
              <c:x val="0.27693666966451"/>
              <c:y val="0.84969130485439"/>
            </c:manualLayout>
          </c:layout>
          <c:overlay val="0"/>
          <c:spPr>
            <a:noFill/>
            <a:ln>
              <a:noFill/>
            </a:ln>
            <a:effectLst/>
          </c:spPr>
        </c:title>
        <c:numFmt formatCode="#,##0_);\(#,##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crossAx val="1905620864"/>
        <c:crosses val="autoZero"/>
        <c:crossBetween val="midCat"/>
        <c:majorUnit val="1.0"/>
      </c:valAx>
      <c:valAx>
        <c:axId val="190562086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50000"/>
                      </a:schemeClr>
                    </a:solidFill>
                    <a:latin typeface="+mn-lt"/>
                    <a:ea typeface="+mn-ea"/>
                    <a:cs typeface="+mn-cs"/>
                  </a:defRPr>
                </a:pPr>
                <a:r>
                  <a:rPr lang="en-US" sz="1800" dirty="0">
                    <a:solidFill>
                      <a:schemeClr val="tx1">
                        <a:lumMod val="50000"/>
                      </a:schemeClr>
                    </a:solidFill>
                  </a:rPr>
                  <a:t>All-in Spread to Benchmark</a:t>
                </a:r>
              </a:p>
              <a:p>
                <a:pPr>
                  <a:defRPr sz="2000" b="0" i="0" u="none" strike="noStrike" kern="1200" baseline="0">
                    <a:solidFill>
                      <a:schemeClr val="tx1">
                        <a:lumMod val="50000"/>
                      </a:schemeClr>
                    </a:solidFill>
                    <a:latin typeface="+mn-lt"/>
                    <a:ea typeface="+mn-ea"/>
                    <a:cs typeface="+mn-cs"/>
                  </a:defRPr>
                </a:pPr>
                <a:r>
                  <a:rPr lang="en-US" sz="1800" dirty="0">
                    <a:solidFill>
                      <a:schemeClr val="tx1">
                        <a:lumMod val="50000"/>
                      </a:schemeClr>
                    </a:solidFill>
                  </a:rPr>
                  <a:t>(basis points)</a:t>
                </a:r>
              </a:p>
            </c:rich>
          </c:tx>
          <c:layout/>
          <c:overlay val="0"/>
          <c:spPr>
            <a:noFill/>
            <a:ln>
              <a:noFill/>
            </a:ln>
            <a:effectLst/>
          </c:spPr>
        </c:title>
        <c:numFmt formatCode="#,##0_);\(#,##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50000"/>
                  </a:schemeClr>
                </a:solidFill>
                <a:latin typeface="+mn-lt"/>
                <a:ea typeface="+mn-ea"/>
                <a:cs typeface="+mn-cs"/>
              </a:defRPr>
            </a:pPr>
            <a:endParaRPr lang="en-US"/>
          </a:p>
        </c:txPr>
        <c:crossAx val="1905617472"/>
        <c:crosses val="autoZero"/>
        <c:crossBetween val="midCat"/>
      </c:valAx>
      <c:spPr>
        <a:noFill/>
        <a:ln>
          <a:solidFill>
            <a:schemeClr val="tx1"/>
          </a:solid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1">
    <c:autoUpdate val="0"/>
  </c:externalData>
  <c:userShapes r:id="rId2"/>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none" spc="120" normalizeH="0" baseline="0">
                <a:solidFill>
                  <a:schemeClr val="tx1">
                    <a:lumMod val="65000"/>
                    <a:lumOff val="35000"/>
                  </a:schemeClr>
                </a:solidFill>
                <a:latin typeface="+mn-lt"/>
                <a:ea typeface="+mn-ea"/>
                <a:cs typeface="+mn-cs"/>
              </a:defRPr>
            </a:pPr>
            <a:r>
              <a:rPr lang="en-US" cap="none" dirty="0">
                <a:solidFill>
                  <a:schemeClr val="tx1">
                    <a:lumMod val="50000"/>
                  </a:schemeClr>
                </a:solidFill>
              </a:rPr>
              <a:t>2010-2016 Investor-Owned Utility Securitization </a:t>
            </a:r>
          </a:p>
          <a:p>
            <a:pPr>
              <a:defRPr sz="1600" b="1" i="0" u="none" strike="noStrike" kern="1200" cap="none" spc="120" normalizeH="0" baseline="0">
                <a:solidFill>
                  <a:schemeClr val="tx1">
                    <a:lumMod val="65000"/>
                    <a:lumOff val="35000"/>
                  </a:schemeClr>
                </a:solidFill>
                <a:latin typeface="+mn-lt"/>
                <a:ea typeface="+mn-ea"/>
                <a:cs typeface="+mn-cs"/>
              </a:defRPr>
            </a:pPr>
            <a:r>
              <a:rPr lang="en-US" cap="none" dirty="0">
                <a:solidFill>
                  <a:schemeClr val="tx1">
                    <a:lumMod val="50000"/>
                  </a:schemeClr>
                </a:solidFill>
              </a:rPr>
              <a:t>Spread To Interpolated AAA</a:t>
            </a:r>
            <a:r>
              <a:rPr lang="en-US" cap="none" baseline="0" dirty="0">
                <a:solidFill>
                  <a:schemeClr val="tx1">
                    <a:lumMod val="50000"/>
                  </a:schemeClr>
                </a:solidFill>
              </a:rPr>
              <a:t> US </a:t>
            </a:r>
            <a:r>
              <a:rPr lang="en-US" cap="none" dirty="0">
                <a:solidFill>
                  <a:schemeClr val="tx1">
                    <a:lumMod val="50000"/>
                  </a:schemeClr>
                </a:solidFill>
              </a:rPr>
              <a:t>Agencies Curve</a:t>
            </a:r>
          </a:p>
        </c:rich>
      </c:tx>
      <c:layout>
        <c:manualLayout>
          <c:xMode val="edge"/>
          <c:yMode val="edge"/>
          <c:x val="0.157946551855561"/>
          <c:y val="0.0461313253493449"/>
        </c:manualLayout>
      </c:layout>
      <c:overlay val="0"/>
      <c:spPr>
        <a:noFill/>
        <a:ln>
          <a:noFill/>
        </a:ln>
        <a:effectLst/>
      </c:spPr>
    </c:title>
    <c:autoTitleDeleted val="0"/>
    <c:plotArea>
      <c:layout/>
      <c:scatterChart>
        <c:scatterStyle val="lineMarker"/>
        <c:varyColors val="0"/>
        <c:ser>
          <c:idx val="0"/>
          <c:order val="0"/>
          <c:tx>
            <c:v>Past RRBs</c:v>
          </c:tx>
          <c:spPr>
            <a:ln w="25400" cap="rnd">
              <a:noFill/>
              <a:round/>
            </a:ln>
            <a:effectLst/>
          </c:spPr>
          <c:marker>
            <c:symbol val="diamond"/>
            <c:size val="6"/>
            <c:spPr>
              <a:solidFill>
                <a:schemeClr val="accent1"/>
              </a:solidFill>
              <a:ln w="31750">
                <a:solidFill>
                  <a:schemeClr val="accent1"/>
                </a:solidFill>
                <a:round/>
                <a:headEnd type="diamond"/>
              </a:ln>
              <a:effectLst/>
            </c:spPr>
          </c:marker>
          <c:trendline>
            <c:spPr>
              <a:ln w="60325" cap="rnd">
                <a:solidFill>
                  <a:schemeClr val="accent2"/>
                </a:solidFill>
              </a:ln>
              <a:effectLst/>
            </c:spPr>
            <c:trendlineType val="linear"/>
            <c:forward val="5.0"/>
            <c:dispRSqr val="0"/>
            <c:dispEq val="0"/>
          </c:trendline>
          <c:xVal>
            <c:numRef>
              <c:f>'Analysis Agencies'!$G$6:$G$40</c:f>
              <c:numCache>
                <c:formatCode>General</c:formatCode>
                <c:ptCount val="35"/>
                <c:pt idx="0">
                  <c:v>4.98</c:v>
                </c:pt>
                <c:pt idx="1">
                  <c:v>3.1</c:v>
                </c:pt>
                <c:pt idx="2">
                  <c:v>10.2</c:v>
                </c:pt>
                <c:pt idx="3">
                  <c:v>3.0</c:v>
                </c:pt>
                <c:pt idx="4">
                  <c:v>6.7</c:v>
                </c:pt>
                <c:pt idx="5">
                  <c:v>8.9</c:v>
                </c:pt>
                <c:pt idx="6">
                  <c:v>3.0</c:v>
                </c:pt>
                <c:pt idx="7">
                  <c:v>8.0</c:v>
                </c:pt>
                <c:pt idx="8">
                  <c:v>12.3</c:v>
                </c:pt>
                <c:pt idx="9">
                  <c:v>4.91</c:v>
                </c:pt>
                <c:pt idx="10">
                  <c:v>5.92</c:v>
                </c:pt>
                <c:pt idx="11">
                  <c:v>6.7</c:v>
                </c:pt>
                <c:pt idx="12">
                  <c:v>8.77</c:v>
                </c:pt>
                <c:pt idx="13">
                  <c:v>5.0</c:v>
                </c:pt>
                <c:pt idx="14">
                  <c:v>12.24</c:v>
                </c:pt>
                <c:pt idx="15">
                  <c:v>2.25</c:v>
                </c:pt>
                <c:pt idx="16">
                  <c:v>5.08</c:v>
                </c:pt>
                <c:pt idx="17">
                  <c:v>1.6</c:v>
                </c:pt>
                <c:pt idx="18">
                  <c:v>5.07</c:v>
                </c:pt>
                <c:pt idx="19">
                  <c:v>13.7</c:v>
                </c:pt>
                <c:pt idx="20">
                  <c:v>3.0</c:v>
                </c:pt>
                <c:pt idx="21">
                  <c:v>7.0</c:v>
                </c:pt>
                <c:pt idx="22">
                  <c:v>10.76</c:v>
                </c:pt>
                <c:pt idx="23">
                  <c:v>3.0</c:v>
                </c:pt>
                <c:pt idx="24">
                  <c:v>7.0</c:v>
                </c:pt>
                <c:pt idx="25">
                  <c:v>10.82</c:v>
                </c:pt>
                <c:pt idx="26">
                  <c:v>5.27</c:v>
                </c:pt>
                <c:pt idx="27">
                  <c:v>5.44</c:v>
                </c:pt>
                <c:pt idx="28">
                  <c:v>2.0</c:v>
                </c:pt>
                <c:pt idx="29">
                  <c:v>5.0</c:v>
                </c:pt>
                <c:pt idx="30">
                  <c:v>8.0</c:v>
                </c:pt>
                <c:pt idx="31">
                  <c:v>10.9</c:v>
                </c:pt>
                <c:pt idx="32">
                  <c:v>3.0</c:v>
                </c:pt>
                <c:pt idx="33">
                  <c:v>7.0</c:v>
                </c:pt>
                <c:pt idx="34">
                  <c:v>10.4</c:v>
                </c:pt>
              </c:numCache>
            </c:numRef>
          </c:xVal>
          <c:yVal>
            <c:numRef>
              <c:f>'Analysis Agencies'!$R$6:$R$40</c:f>
              <c:numCache>
                <c:formatCode>0</c:formatCode>
                <c:ptCount val="35"/>
                <c:pt idx="0">
                  <c:v>138.8356570155902</c:v>
                </c:pt>
                <c:pt idx="1">
                  <c:v>34.03695652173913</c:v>
                </c:pt>
                <c:pt idx="2">
                  <c:v>54.80128964796096</c:v>
                </c:pt>
                <c:pt idx="3">
                  <c:v>60.34820717131477</c:v>
                </c:pt>
                <c:pt idx="4">
                  <c:v>66.03376205787778</c:v>
                </c:pt>
                <c:pt idx="5">
                  <c:v>73.54049791449424</c:v>
                </c:pt>
                <c:pt idx="6">
                  <c:v>39.45219123505975</c:v>
                </c:pt>
                <c:pt idx="7">
                  <c:v>51.18738269030239</c:v>
                </c:pt>
                <c:pt idx="8">
                  <c:v>67.96792231491133</c:v>
                </c:pt>
                <c:pt idx="9">
                  <c:v>36.40776717557252</c:v>
                </c:pt>
                <c:pt idx="10">
                  <c:v>44.78620865139944</c:v>
                </c:pt>
                <c:pt idx="11">
                  <c:v>52.3244372990354</c:v>
                </c:pt>
                <c:pt idx="12">
                  <c:v>45.74248044838373</c:v>
                </c:pt>
                <c:pt idx="13">
                  <c:v>45.65580152671755</c:v>
                </c:pt>
                <c:pt idx="14">
                  <c:v>54.86713242961411</c:v>
                </c:pt>
                <c:pt idx="15">
                  <c:v>67.5595</c:v>
                </c:pt>
                <c:pt idx="16">
                  <c:v>45.239465648855</c:v>
                </c:pt>
                <c:pt idx="17">
                  <c:v>36.60439121756488</c:v>
                </c:pt>
                <c:pt idx="18">
                  <c:v>34.35636132315528</c:v>
                </c:pt>
                <c:pt idx="19">
                  <c:v>45.67960114702822</c:v>
                </c:pt>
                <c:pt idx="20">
                  <c:v>31.07980676328503</c:v>
                </c:pt>
                <c:pt idx="21">
                  <c:v>34.38766355140187</c:v>
                </c:pt>
                <c:pt idx="22">
                  <c:v>37.64265901981235</c:v>
                </c:pt>
                <c:pt idx="23">
                  <c:v>31.28062176165803</c:v>
                </c:pt>
                <c:pt idx="24">
                  <c:v>52.97951219512195</c:v>
                </c:pt>
                <c:pt idx="25">
                  <c:v>86.65789979409746</c:v>
                </c:pt>
                <c:pt idx="26">
                  <c:v>74.71058587479938</c:v>
                </c:pt>
                <c:pt idx="27">
                  <c:v>49.02424806201548</c:v>
                </c:pt>
                <c:pt idx="28">
                  <c:v>38.50433839479392</c:v>
                </c:pt>
                <c:pt idx="29">
                  <c:v>42.55315068493153</c:v>
                </c:pt>
                <c:pt idx="30">
                  <c:v>49.2216027874565</c:v>
                </c:pt>
                <c:pt idx="31">
                  <c:v>58.90081037277156</c:v>
                </c:pt>
                <c:pt idx="32">
                  <c:v>40.14507772020726</c:v>
                </c:pt>
                <c:pt idx="33">
                  <c:v>38.49116279069766</c:v>
                </c:pt>
                <c:pt idx="34">
                  <c:v>68.23063209076177</c:v>
                </c:pt>
              </c:numCache>
            </c:numRef>
          </c:yVal>
          <c:smooth val="0"/>
          <c:extLst xmlns:c16r2="http://schemas.microsoft.com/office/drawing/2015/06/chart">
            <c:ext xmlns:c16="http://schemas.microsoft.com/office/drawing/2014/chart" uri="{C3380CC4-5D6E-409C-BE32-E72D297353CC}">
              <c16:uniqueId val="{00000001-5CDC-4894-B7AF-48BF67393295}"/>
            </c:ext>
          </c:extLst>
        </c:ser>
        <c:ser>
          <c:idx val="1"/>
          <c:order val="1"/>
          <c:tx>
            <c:v>DEF Final Pricing</c:v>
          </c:tx>
          <c:spPr>
            <a:ln w="25400" cap="rnd">
              <a:noFill/>
              <a:round/>
            </a:ln>
            <a:effectLst/>
          </c:spPr>
          <c:marker>
            <c:symbol val="square"/>
            <c:size val="6"/>
            <c:spPr>
              <a:solidFill>
                <a:schemeClr val="accent2"/>
              </a:solidFill>
              <a:ln w="9525">
                <a:solidFill>
                  <a:schemeClr val="accent2"/>
                </a:solidFill>
                <a:round/>
              </a:ln>
              <a:effectLst/>
            </c:spPr>
          </c:marker>
          <c:dPt>
            <c:idx val="0"/>
            <c:bubble3D val="0"/>
            <c:spPr>
              <a:ln w="25400" cap="sq">
                <a:solidFill>
                  <a:schemeClr val="tx1"/>
                </a:solidFill>
                <a:round/>
              </a:ln>
              <a:effectLst/>
            </c:spPr>
            <c:extLst xmlns:c16r2="http://schemas.microsoft.com/office/drawing/2015/06/chart">
              <c:ext xmlns:c16="http://schemas.microsoft.com/office/drawing/2014/chart" uri="{C3380CC4-5D6E-409C-BE32-E72D297353CC}">
                <c16:uniqueId val="{00000004-5CDC-4894-B7AF-48BF67393295}"/>
              </c:ext>
            </c:extLst>
          </c:dPt>
          <c:trendline>
            <c:spPr>
              <a:ln w="53975" cap="sq">
                <a:solidFill>
                  <a:schemeClr val="tx1"/>
                </a:solidFill>
              </a:ln>
              <a:effectLst/>
            </c:spPr>
            <c:trendlineType val="linear"/>
            <c:dispRSqr val="0"/>
            <c:dispEq val="0"/>
          </c:trendline>
          <c:xVal>
            <c:numRef>
              <c:f>'Analysis Agencies'!$B$156:$B$160</c:f>
              <c:numCache>
                <c:formatCode>General</c:formatCode>
                <c:ptCount val="5"/>
                <c:pt idx="0">
                  <c:v>2.0</c:v>
                </c:pt>
                <c:pt idx="1">
                  <c:v>5.0</c:v>
                </c:pt>
                <c:pt idx="2">
                  <c:v>10.0</c:v>
                </c:pt>
                <c:pt idx="3">
                  <c:v>15.2</c:v>
                </c:pt>
                <c:pt idx="4">
                  <c:v>18.7</c:v>
                </c:pt>
              </c:numCache>
            </c:numRef>
          </c:xVal>
          <c:yVal>
            <c:numRef>
              <c:f>'Analysis Agencies'!$H$156:$H$160</c:f>
              <c:numCache>
                <c:formatCode>0</c:formatCode>
                <c:ptCount val="5"/>
                <c:pt idx="0">
                  <c:v>38.46145552560644</c:v>
                </c:pt>
                <c:pt idx="1">
                  <c:v>44.0569099378882</c:v>
                </c:pt>
                <c:pt idx="2">
                  <c:v>56.11912806539505</c:v>
                </c:pt>
                <c:pt idx="3">
                  <c:v>38.53578336557062</c:v>
                </c:pt>
                <c:pt idx="4">
                  <c:v>43.46587953456535</c:v>
                </c:pt>
              </c:numCache>
            </c:numRef>
          </c:yVal>
          <c:smooth val="0"/>
          <c:extLst xmlns:c16r2="http://schemas.microsoft.com/office/drawing/2015/06/chart">
            <c:ext xmlns:c16="http://schemas.microsoft.com/office/drawing/2014/chart" uri="{C3380CC4-5D6E-409C-BE32-E72D297353CC}">
              <c16:uniqueId val="{00000003-5CDC-4894-B7AF-48BF67393295}"/>
            </c:ext>
          </c:extLst>
        </c:ser>
        <c:dLbls>
          <c:showLegendKey val="0"/>
          <c:showVal val="0"/>
          <c:showCatName val="0"/>
          <c:showSerName val="0"/>
          <c:showPercent val="0"/>
          <c:showBubbleSize val="0"/>
        </c:dLbls>
        <c:axId val="1906044816"/>
        <c:axId val="1906048208"/>
      </c:scatterChart>
      <c:valAx>
        <c:axId val="1906044816"/>
        <c:scaling>
          <c:orientation val="minMax"/>
        </c:scaling>
        <c:delete val="0"/>
        <c:axPos val="b"/>
        <c:title>
          <c:tx>
            <c:rich>
              <a:bodyPr rot="0" spcFirstLastPara="1" vertOverflow="ellipsis" vert="horz" wrap="square" anchor="ctr" anchorCtr="1"/>
              <a:lstStyle/>
              <a:p>
                <a:pPr>
                  <a:defRPr sz="1600" b="0" i="0" u="none" strike="noStrike" kern="1200" cap="none" baseline="0">
                    <a:solidFill>
                      <a:schemeClr val="tx1">
                        <a:lumMod val="65000"/>
                        <a:lumOff val="35000"/>
                      </a:schemeClr>
                    </a:solidFill>
                    <a:latin typeface="+mn-lt"/>
                    <a:ea typeface="+mn-ea"/>
                    <a:cs typeface="+mn-cs"/>
                  </a:defRPr>
                </a:pPr>
                <a:r>
                  <a:rPr lang="en-US" sz="1600" cap="none" baseline="0" dirty="0">
                    <a:solidFill>
                      <a:schemeClr val="tx1">
                        <a:lumMod val="50000"/>
                      </a:schemeClr>
                    </a:solidFill>
                  </a:rPr>
                  <a:t>Weighted Average Life (Years)</a:t>
                </a:r>
              </a:p>
            </c:rich>
          </c:tx>
          <c:layout/>
          <c:overlay val="0"/>
          <c:spPr>
            <a:noFill/>
            <a:ln>
              <a:noFill/>
            </a:ln>
            <a:effectLst/>
          </c:spPr>
        </c:title>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50000"/>
                  </a:schemeClr>
                </a:solidFill>
                <a:latin typeface="+mn-lt"/>
                <a:ea typeface="+mn-ea"/>
                <a:cs typeface="+mn-cs"/>
              </a:defRPr>
            </a:pPr>
            <a:endParaRPr lang="en-US"/>
          </a:p>
        </c:txPr>
        <c:crossAx val="1906048208"/>
        <c:crosses val="autoZero"/>
        <c:crossBetween val="midCat"/>
      </c:valAx>
      <c:valAx>
        <c:axId val="1906048208"/>
        <c:scaling>
          <c:orientation val="minMax"/>
          <c:max val="140.0"/>
        </c:scaling>
        <c:delete val="0"/>
        <c:axPos val="l"/>
        <c:title>
          <c:tx>
            <c:rich>
              <a:bodyPr rot="-5400000" spcFirstLastPara="1" vertOverflow="ellipsis" vert="horz" wrap="square" anchor="ctr" anchorCtr="1"/>
              <a:lstStyle/>
              <a:p>
                <a:pPr>
                  <a:defRPr sz="900" b="0" i="0" u="none" strike="noStrike" kern="1200" cap="all" baseline="0">
                    <a:solidFill>
                      <a:schemeClr val="tx1">
                        <a:lumMod val="50000"/>
                      </a:schemeClr>
                    </a:solidFill>
                    <a:latin typeface="+mn-lt"/>
                    <a:ea typeface="+mn-ea"/>
                    <a:cs typeface="+mn-cs"/>
                  </a:defRPr>
                </a:pPr>
                <a:r>
                  <a:rPr lang="en-US">
                    <a:solidFill>
                      <a:schemeClr val="tx1">
                        <a:lumMod val="50000"/>
                      </a:schemeClr>
                    </a:solidFill>
                  </a:rPr>
                  <a:t>Spread to Agencies (</a:t>
                </a:r>
                <a:r>
                  <a:rPr lang="en-US" cap="none" baseline="0">
                    <a:solidFill>
                      <a:schemeClr val="tx1">
                        <a:lumMod val="50000"/>
                      </a:schemeClr>
                    </a:solidFill>
                  </a:rPr>
                  <a:t>Basis Points)</a:t>
                </a:r>
              </a:p>
            </c:rich>
          </c:tx>
          <c:layout/>
          <c:overlay val="0"/>
          <c:spPr>
            <a:noFill/>
            <a:ln>
              <a:noFill/>
            </a:ln>
            <a:effectLst/>
          </c:spPr>
        </c:title>
        <c:numFmt formatCode="0"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50000"/>
                  </a:schemeClr>
                </a:solidFill>
                <a:latin typeface="+mn-lt"/>
                <a:ea typeface="+mn-ea"/>
                <a:cs typeface="+mn-cs"/>
              </a:defRPr>
            </a:pPr>
            <a:endParaRPr lang="en-US"/>
          </a:p>
        </c:txPr>
        <c:crossAx val="1906044816"/>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548158132688106"/>
          <c:y val="0.246398922835272"/>
          <c:w val="0.871197494538223"/>
          <c:h val="0.551363158666352"/>
        </c:manualLayout>
      </c:layout>
      <c:barChart>
        <c:barDir val="bar"/>
        <c:grouping val="clustered"/>
        <c:varyColors val="0"/>
        <c:ser>
          <c:idx val="1"/>
          <c:order val="0"/>
          <c:tx>
            <c:strRef>
              <c:f>'[Database Statistics Calculations V7.xlsx]Calculations'!$N$2</c:f>
              <c:strCache>
                <c:ptCount val="1"/>
                <c:pt idx="0">
                  <c:v>Total Amount $ of Deals</c:v>
                </c:pt>
              </c:strCache>
            </c:strRef>
          </c:tx>
          <c:spPr>
            <a:solidFill>
              <a:srgbClr val="8ABF44"/>
            </a:solidFill>
            <a:ln>
              <a:noFill/>
            </a:ln>
            <a:effectLst/>
          </c:spPr>
          <c:invertIfNegative val="0"/>
          <c:dPt>
            <c:idx val="0"/>
            <c:invertIfNegative val="0"/>
            <c:bubble3D val="0"/>
            <c:spPr>
              <a:solidFill>
                <a:schemeClr val="accent1"/>
              </a:solidFill>
              <a:ln>
                <a:noFill/>
              </a:ln>
              <a:effectLst/>
            </c:spPr>
            <c:extLst xmlns:c16r2="http://schemas.microsoft.com/office/drawing/2015/06/chart">
              <c:ext xmlns:c16="http://schemas.microsoft.com/office/drawing/2014/chart" uri="{C3380CC4-5D6E-409C-BE32-E72D297353CC}">
                <c16:uniqueId val="{00000000-D12C-4986-85A5-152B5544B082}"/>
              </c:ext>
            </c:extLst>
          </c:dPt>
          <c:dPt>
            <c:idx val="2"/>
            <c:invertIfNegative val="0"/>
            <c:bubble3D val="0"/>
            <c:spPr>
              <a:solidFill>
                <a:schemeClr val="accent3"/>
              </a:solidFill>
              <a:ln>
                <a:noFill/>
              </a:ln>
              <a:effectLst/>
            </c:spPr>
            <c:extLst xmlns:c16r2="http://schemas.microsoft.com/office/drawing/2015/06/chart">
              <c:ext xmlns:c16="http://schemas.microsoft.com/office/drawing/2014/chart" uri="{C3380CC4-5D6E-409C-BE32-E72D297353CC}">
                <c16:uniqueId val="{00000002-D12C-4986-85A5-152B5544B082}"/>
              </c:ext>
            </c:extLst>
          </c:dPt>
          <c:dPt>
            <c:idx val="4"/>
            <c:invertIfNegative val="0"/>
            <c:bubble3D val="0"/>
            <c:spPr>
              <a:solidFill>
                <a:schemeClr val="accent1"/>
              </a:solidFill>
              <a:ln>
                <a:noFill/>
              </a:ln>
              <a:effectLst/>
            </c:spPr>
            <c:extLst xmlns:c16r2="http://schemas.microsoft.com/office/drawing/2015/06/chart">
              <c:ext xmlns:c16="http://schemas.microsoft.com/office/drawing/2014/chart" uri="{C3380CC4-5D6E-409C-BE32-E72D297353CC}">
                <c16:uniqueId val="{00000004-D12C-4986-85A5-152B5544B082}"/>
              </c:ext>
            </c:extLst>
          </c:dPt>
          <c:dPt>
            <c:idx val="6"/>
            <c:invertIfNegative val="0"/>
            <c:bubble3D val="0"/>
            <c:spPr>
              <a:solidFill>
                <a:schemeClr val="accent1"/>
              </a:solidFill>
              <a:ln>
                <a:noFill/>
              </a:ln>
              <a:effectLst/>
            </c:spPr>
            <c:extLst xmlns:c16r2="http://schemas.microsoft.com/office/drawing/2015/06/chart">
              <c:ext xmlns:c16="http://schemas.microsoft.com/office/drawing/2014/chart" uri="{C3380CC4-5D6E-409C-BE32-E72D297353CC}">
                <c16:uniqueId val="{00000006-D12C-4986-85A5-152B5544B082}"/>
              </c:ext>
            </c:extLst>
          </c:dPt>
          <c:dPt>
            <c:idx val="7"/>
            <c:invertIfNegative val="0"/>
            <c:bubble3D val="0"/>
            <c:spPr>
              <a:solidFill>
                <a:schemeClr val="accent1"/>
              </a:solidFill>
              <a:ln>
                <a:noFill/>
              </a:ln>
              <a:effectLst/>
            </c:spPr>
            <c:extLst xmlns:c16r2="http://schemas.microsoft.com/office/drawing/2015/06/chart">
              <c:ext xmlns:c16="http://schemas.microsoft.com/office/drawing/2014/chart" uri="{C3380CC4-5D6E-409C-BE32-E72D297353CC}">
                <c16:uniqueId val="{00000007-D12C-4986-85A5-152B5544B082}"/>
              </c:ext>
            </c:extLst>
          </c:dPt>
          <c:dPt>
            <c:idx val="11"/>
            <c:invertIfNegative val="0"/>
            <c:bubble3D val="0"/>
            <c:spPr>
              <a:solidFill>
                <a:schemeClr val="accent1"/>
              </a:solidFill>
              <a:ln>
                <a:noFill/>
              </a:ln>
              <a:effectLst/>
            </c:spPr>
            <c:extLst xmlns:c16r2="http://schemas.microsoft.com/office/drawing/2015/06/chart">
              <c:ext xmlns:c16="http://schemas.microsoft.com/office/drawing/2014/chart" uri="{C3380CC4-5D6E-409C-BE32-E72D297353CC}">
                <c16:uniqueId val="{0000000B-D12C-4986-85A5-152B5544B082}"/>
              </c:ext>
            </c:extLst>
          </c:dPt>
          <c:dPt>
            <c:idx val="12"/>
            <c:invertIfNegative val="0"/>
            <c:bubble3D val="0"/>
            <c:spPr>
              <a:solidFill>
                <a:schemeClr val="accent1"/>
              </a:solidFill>
              <a:ln>
                <a:noFill/>
              </a:ln>
              <a:effectLst/>
            </c:spPr>
            <c:extLst xmlns:c16r2="http://schemas.microsoft.com/office/drawing/2015/06/chart">
              <c:ext xmlns:c16="http://schemas.microsoft.com/office/drawing/2014/chart" uri="{C3380CC4-5D6E-409C-BE32-E72D297353CC}">
                <c16:uniqueId val="{0000000C-D12C-4986-85A5-152B5544B082}"/>
              </c:ext>
            </c:extLst>
          </c:dPt>
          <c:dPt>
            <c:idx val="13"/>
            <c:invertIfNegative val="0"/>
            <c:bubble3D val="0"/>
            <c:spPr>
              <a:solidFill>
                <a:schemeClr val="accent1"/>
              </a:solidFill>
              <a:ln>
                <a:noFill/>
              </a:ln>
              <a:effectLst/>
            </c:spPr>
            <c:extLst xmlns:c16r2="http://schemas.microsoft.com/office/drawing/2015/06/chart">
              <c:ext xmlns:c16="http://schemas.microsoft.com/office/drawing/2014/chart" uri="{C3380CC4-5D6E-409C-BE32-E72D297353CC}">
                <c16:uniqueId val="{0000000D-D12C-4986-85A5-152B5544B082}"/>
              </c:ext>
            </c:extLst>
          </c:dPt>
          <c:dLbls>
            <c:dLbl>
              <c:idx val="0"/>
              <c:layout>
                <c:manualLayout>
                  <c:x val="-0.00430792304808053"/>
                  <c:y val="-0.00324125142450991"/>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D12C-4986-85A5-152B5544B082}"/>
                </c:ext>
                <c:ext xmlns:c15="http://schemas.microsoft.com/office/drawing/2012/chart" uri="{CE6537A1-D6FC-4f65-9D91-7224C49458BB}">
                  <c15:layout/>
                </c:ext>
              </c:extLst>
            </c:dLbl>
            <c:dLbl>
              <c:idx val="1"/>
              <c:layout>
                <c:manualLayout>
                  <c:x val="0.00314649130397162"/>
                  <c:y val="-0.0133326980118408"/>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D12C-4986-85A5-152B5544B082}"/>
                </c:ext>
                <c:ext xmlns:c15="http://schemas.microsoft.com/office/drawing/2012/chart" uri="{CE6537A1-D6FC-4f65-9D91-7224C49458BB}">
                  <c15:layout/>
                </c:ext>
              </c:extLst>
            </c:dLbl>
            <c:dLbl>
              <c:idx val="2"/>
              <c:layout>
                <c:manualLayout>
                  <c:x val="-0.00232413256035303"/>
                  <c:y val="-0.0169435477146295"/>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D12C-4986-85A5-152B5544B082}"/>
                </c:ext>
                <c:ext xmlns:c15="http://schemas.microsoft.com/office/drawing/2012/chart" uri="{CE6537A1-D6FC-4f65-9D91-7224C49458BB}">
                  <c15:layout/>
                </c:ext>
              </c:extLst>
            </c:dLbl>
            <c:dLbl>
              <c:idx val="3"/>
              <c:layout>
                <c:manualLayout>
                  <c:x val="-3.46110582331055E-6"/>
                  <c:y val="-0.0061089338114127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D12C-4986-85A5-152B5544B082}"/>
                </c:ext>
                <c:ext xmlns:c15="http://schemas.microsoft.com/office/drawing/2012/chart" uri="{CE6537A1-D6FC-4f65-9D91-7224C49458BB}">
                  <c15:layout/>
                </c:ext>
              </c:extLst>
            </c:dLbl>
            <c:dLbl>
              <c:idx val="4"/>
              <c:layout>
                <c:manualLayout>
                  <c:x val="0.0"/>
                  <c:y val="-0.0181867391463116"/>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D12C-4986-85A5-152B5544B082}"/>
                </c:ext>
                <c:ext xmlns:c15="http://schemas.microsoft.com/office/drawing/2012/chart" uri="{CE6537A1-D6FC-4f65-9D91-7224C49458BB}">
                  <c15:layout/>
                </c:ext>
              </c:extLst>
            </c:dLbl>
            <c:dLbl>
              <c:idx val="5"/>
              <c:layout>
                <c:manualLayout>
                  <c:x val="0.00233728476248161"/>
                  <c:y val="-0.00858065207809689"/>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D12C-4986-85A5-152B5544B082}"/>
                </c:ext>
                <c:ext xmlns:c15="http://schemas.microsoft.com/office/drawing/2012/chart" uri="{CE6537A1-D6FC-4f65-9D91-7224C49458BB}">
                  <c15:layout/>
                </c:ext>
              </c:extLst>
            </c:dLbl>
            <c:dLbl>
              <c:idx val="6"/>
              <c:layout>
                <c:manualLayout>
                  <c:x val="-0.00139055694961212"/>
                  <c:y val="-0.00892769644339087"/>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6-D12C-4986-85A5-152B5544B082}"/>
                </c:ext>
                <c:ext xmlns:c15="http://schemas.microsoft.com/office/drawing/2012/chart" uri="{CE6537A1-D6FC-4f65-9D91-7224C49458BB}">
                  <c15:layout/>
                </c:ext>
              </c:extLst>
            </c:dLbl>
            <c:dLbl>
              <c:idx val="7"/>
              <c:layout>
                <c:manualLayout>
                  <c:x val="0.00121265611029388"/>
                  <c:y val="-0.0159275098177024"/>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D12C-4986-85A5-152B5544B082}"/>
                </c:ext>
                <c:ext xmlns:c15="http://schemas.microsoft.com/office/drawing/2012/chart" uri="{CE6537A1-D6FC-4f65-9D91-7224C49458BB}">
                  <c15:layout/>
                </c:ext>
              </c:extLst>
            </c:dLbl>
            <c:dLbl>
              <c:idx val="8"/>
              <c:layout>
                <c:manualLayout>
                  <c:x val="0.00533898647284471"/>
                  <c:y val="-0.0061831075956655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8-D12C-4986-85A5-152B5544B082}"/>
                </c:ext>
                <c:ext xmlns:c15="http://schemas.microsoft.com/office/drawing/2012/chart" uri="{CE6537A1-D6FC-4f65-9D91-7224C49458BB}">
                  <c15:layout/>
                </c:ext>
              </c:extLst>
            </c:dLbl>
            <c:dLbl>
              <c:idx val="9"/>
              <c:layout>
                <c:manualLayout>
                  <c:x val="-0.00496057223616281"/>
                  <c:y val="-1.89008144027382E-5"/>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9-D12C-4986-85A5-152B5544B082}"/>
                </c:ext>
                <c:ext xmlns:c15="http://schemas.microsoft.com/office/drawing/2012/chart" uri="{CE6537A1-D6FC-4f65-9D91-7224C49458BB}">
                  <c15:layout/>
                </c:ext>
              </c:extLst>
            </c:dLbl>
            <c:dLbl>
              <c:idx val="10"/>
              <c:layout>
                <c:manualLayout>
                  <c:x val="-0.00742222606789538"/>
                  <c:y val="0.0011429433650597"/>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A-D12C-4986-85A5-152B5544B082}"/>
                </c:ext>
                <c:ext xmlns:c15="http://schemas.microsoft.com/office/drawing/2012/chart" uri="{CE6537A1-D6FC-4f65-9D91-7224C49458BB}">
                  <c15:layout/>
                </c:ext>
              </c:extLst>
            </c:dLbl>
            <c:dLbl>
              <c:idx val="11"/>
              <c:layout>
                <c:manualLayout>
                  <c:x val="-0.00475954788568815"/>
                  <c:y val="-0.014486382142054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B-D12C-4986-85A5-152B5544B082}"/>
                </c:ext>
                <c:ext xmlns:c15="http://schemas.microsoft.com/office/drawing/2012/chart" uri="{CE6537A1-D6FC-4f65-9D91-7224C49458BB}">
                  <c15:layout/>
                </c:ext>
              </c:extLst>
            </c:dLbl>
            <c:dLbl>
              <c:idx val="12"/>
              <c:layout>
                <c:manualLayout>
                  <c:x val="-0.00349214040552626"/>
                  <c:y val="-0.00590166017447509"/>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C-D12C-4986-85A5-152B5544B082}"/>
                </c:ext>
                <c:ext xmlns:c15="http://schemas.microsoft.com/office/drawing/2012/chart" uri="{CE6537A1-D6FC-4f65-9D91-7224C49458BB}">
                  <c15:layout/>
                </c:ext>
              </c:extLst>
            </c:dLbl>
            <c:dLbl>
              <c:idx val="13"/>
              <c:layout>
                <c:manualLayout>
                  <c:x val="-0.00187407343312858"/>
                  <c:y val="0.00258496432272751"/>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D-D12C-4986-85A5-152B5544B082}"/>
                </c:ext>
                <c:ext xmlns:c15="http://schemas.microsoft.com/office/drawing/2012/chart" uri="{CE6537A1-D6FC-4f65-9D91-7224C49458BB}">
                  <c15:layout/>
                </c:ext>
              </c:extLst>
            </c:dLbl>
            <c:dLbl>
              <c:idx val="14"/>
              <c:layout>
                <c:manualLayout>
                  <c:x val="-0.00146692855769169"/>
                  <c:y val="-0.00606224638210387"/>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E-D12C-4986-85A5-152B5544B082}"/>
                </c:ext>
                <c:ext xmlns:c15="http://schemas.microsoft.com/office/drawing/2012/chart" uri="{CE6537A1-D6FC-4f65-9D91-7224C49458BB}">
                  <c15:layout/>
                </c:ext>
              </c:extLst>
            </c:dLbl>
            <c:dLbl>
              <c:idx val="15"/>
              <c:layout>
                <c:manualLayout>
                  <c:x val="0.00676103948544894"/>
                  <c:y val="-0.00077858648909431"/>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F-D12C-4986-85A5-152B5544B082}"/>
                </c:ext>
                <c:ext xmlns:c15="http://schemas.microsoft.com/office/drawing/2012/chart" uri="{CE6537A1-D6FC-4f65-9D91-7224C49458BB}">
                  <c15:layout/>
                </c:ext>
              </c:extLst>
            </c:dLbl>
            <c:dLbl>
              <c:idx val="16"/>
              <c:layout>
                <c:manualLayout>
                  <c:x val="0.0127847480603386"/>
                  <c:y val="-0.00148093439908514"/>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0-D12C-4986-85A5-152B5544B082}"/>
                </c:ext>
                <c:ext xmlns:c15="http://schemas.microsoft.com/office/drawing/2012/chart" uri="{CE6537A1-D6FC-4f65-9D91-7224C49458BB}">
                  <c15:layout/>
                </c:ext>
              </c:extLst>
            </c:dLbl>
            <c:dLbl>
              <c:idx val="17"/>
              <c:layout>
                <c:manualLayout>
                  <c:x val="0.0142432580542817"/>
                  <c:y val="-0.00154446654833804"/>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1-D12C-4986-85A5-152B5544B082}"/>
                </c:ext>
                <c:ext xmlns:c15="http://schemas.microsoft.com/office/drawing/2012/chart" uri="{CE6537A1-D6FC-4f65-9D91-7224C49458BB}">
                  <c15:layout/>
                </c:ext>
              </c:extLst>
            </c:dLbl>
            <c:dLbl>
              <c:idx val="18"/>
              <c:layout>
                <c:manualLayout>
                  <c:x val="-0.0017476658889592"/>
                  <c:y val="-0.0185185117003106"/>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2-D12C-4986-85A5-152B5544B082}"/>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'[Database Statistics Calculations V7.xlsx]Calculations'!$L$23:$L$40</c:f>
              <c:strCache>
                <c:ptCount val="18"/>
                <c:pt idx="0">
                  <c:v>TX</c:v>
                </c:pt>
                <c:pt idx="1">
                  <c:v>PA</c:v>
                </c:pt>
                <c:pt idx="2">
                  <c:v>CA</c:v>
                </c:pt>
                <c:pt idx="3">
                  <c:v>IL</c:v>
                </c:pt>
                <c:pt idx="4">
                  <c:v>NJ</c:v>
                </c:pt>
                <c:pt idx="5">
                  <c:v>MI</c:v>
                </c:pt>
                <c:pt idx="6">
                  <c:v>LA</c:v>
                </c:pt>
                <c:pt idx="7">
                  <c:v>FL</c:v>
                </c:pt>
                <c:pt idx="8">
                  <c:v>MA</c:v>
                </c:pt>
                <c:pt idx="9">
                  <c:v>CT</c:v>
                </c:pt>
                <c:pt idx="10">
                  <c:v>NH</c:v>
                </c:pt>
                <c:pt idx="11">
                  <c:v>WV</c:v>
                </c:pt>
                <c:pt idx="12">
                  <c:v>OH</c:v>
                </c:pt>
                <c:pt idx="13">
                  <c:v>MD</c:v>
                </c:pt>
                <c:pt idx="14">
                  <c:v>NY</c:v>
                </c:pt>
                <c:pt idx="15">
                  <c:v>HI</c:v>
                </c:pt>
                <c:pt idx="16">
                  <c:v>AK</c:v>
                </c:pt>
                <c:pt idx="17">
                  <c:v>MT</c:v>
                </c:pt>
              </c:strCache>
            </c:strRef>
          </c:cat>
          <c:val>
            <c:numRef>
              <c:f>'[Database Statistics Calculations V7.xlsx]Calculations'!$N$23:$N$40</c:f>
              <c:numCache>
                <c:formatCode>"$"#,##0.0</c:formatCode>
                <c:ptCount val="18"/>
                <c:pt idx="0">
                  <c:v>10950.529897</c:v>
                </c:pt>
                <c:pt idx="1">
                  <c:v>8940.6</c:v>
                </c:pt>
                <c:pt idx="2">
                  <c:v>8778.225</c:v>
                </c:pt>
                <c:pt idx="3">
                  <c:v>4264.0</c:v>
                </c:pt>
                <c:pt idx="4">
                  <c:v>3768.4</c:v>
                </c:pt>
                <c:pt idx="5">
                  <c:v>2596.592</c:v>
                </c:pt>
                <c:pt idx="6">
                  <c:v>2480.436</c:v>
                </c:pt>
                <c:pt idx="7">
                  <c:v>1946.29</c:v>
                </c:pt>
                <c:pt idx="8">
                  <c:v>1554.5</c:v>
                </c:pt>
                <c:pt idx="9">
                  <c:v>1438.4</c:v>
                </c:pt>
                <c:pt idx="10">
                  <c:v>1210.6632</c:v>
                </c:pt>
                <c:pt idx="11">
                  <c:v>925.49</c:v>
                </c:pt>
                <c:pt idx="12">
                  <c:v>712.3299999999999</c:v>
                </c:pt>
                <c:pt idx="13">
                  <c:v>623.2</c:v>
                </c:pt>
                <c:pt idx="14">
                  <c:v>482.934</c:v>
                </c:pt>
                <c:pt idx="15">
                  <c:v>150.0</c:v>
                </c:pt>
                <c:pt idx="16">
                  <c:v>124.1</c:v>
                </c:pt>
                <c:pt idx="17">
                  <c:v>62.7</c:v>
                </c:pt>
              </c:numCache>
            </c:numRef>
          </c:val>
          <c:extLst xmlns:c16r2="http://schemas.microsoft.com/office/drawing/2015/06/chart">
            <c:ext xmlns:c16="http://schemas.microsoft.com/office/drawing/2014/chart" uri="{C3380CC4-5D6E-409C-BE32-E72D297353CC}">
              <c16:uniqueId val="{00000013-D12C-4986-85A5-152B5544B082}"/>
            </c:ext>
          </c:extLst>
        </c:ser>
        <c:ser>
          <c:idx val="0"/>
          <c:order val="1"/>
          <c:tx>
            <c:strRef>
              <c:f>'[Database Statistics Calculations V7.xlsx]Calculations'!$M$2</c:f>
              <c:strCache>
                <c:ptCount val="1"/>
                <c:pt idx="0">
                  <c:v>Total Number of Deals</c:v>
                </c:pt>
              </c:strCache>
            </c:strRef>
          </c:tx>
          <c:spPr>
            <a:solidFill>
              <a:schemeClr val="accent1"/>
            </a:solidFill>
            <a:ln>
              <a:noFill/>
            </a:ln>
            <a:effectLst/>
          </c:spPr>
          <c:invertIfNegative val="0"/>
          <c:cat>
            <c:strRef>
              <c:f>'[Database Statistics Calculations V7.xlsx]Calculations'!$L$23:$L$40</c:f>
              <c:strCache>
                <c:ptCount val="18"/>
                <c:pt idx="0">
                  <c:v>TX</c:v>
                </c:pt>
                <c:pt idx="1">
                  <c:v>PA</c:v>
                </c:pt>
                <c:pt idx="2">
                  <c:v>CA</c:v>
                </c:pt>
                <c:pt idx="3">
                  <c:v>IL</c:v>
                </c:pt>
                <c:pt idx="4">
                  <c:v>NJ</c:v>
                </c:pt>
                <c:pt idx="5">
                  <c:v>MI</c:v>
                </c:pt>
                <c:pt idx="6">
                  <c:v>LA</c:v>
                </c:pt>
                <c:pt idx="7">
                  <c:v>FL</c:v>
                </c:pt>
                <c:pt idx="8">
                  <c:v>MA</c:v>
                </c:pt>
                <c:pt idx="9">
                  <c:v>CT</c:v>
                </c:pt>
                <c:pt idx="10">
                  <c:v>NH</c:v>
                </c:pt>
                <c:pt idx="11">
                  <c:v>WV</c:v>
                </c:pt>
                <c:pt idx="12">
                  <c:v>OH</c:v>
                </c:pt>
                <c:pt idx="13">
                  <c:v>MD</c:v>
                </c:pt>
                <c:pt idx="14">
                  <c:v>NY</c:v>
                </c:pt>
                <c:pt idx="15">
                  <c:v>HI</c:v>
                </c:pt>
                <c:pt idx="16">
                  <c:v>AK</c:v>
                </c:pt>
                <c:pt idx="17">
                  <c:v>MT</c:v>
                </c:pt>
              </c:strCache>
            </c:strRef>
          </c:cat>
          <c:val>
            <c:numRef>
              <c:f>'[Database Statistics Calculations V7.xlsx]Calculations'!$M$23:$M$40</c:f>
              <c:numCache>
                <c:formatCode>General</c:formatCode>
                <c:ptCount val="18"/>
                <c:pt idx="0">
                  <c:v>12.0</c:v>
                </c:pt>
                <c:pt idx="1">
                  <c:v>6.0</c:v>
                </c:pt>
                <c:pt idx="2">
                  <c:v>6.0</c:v>
                </c:pt>
                <c:pt idx="3">
                  <c:v>2.0</c:v>
                </c:pt>
                <c:pt idx="4">
                  <c:v>7.0</c:v>
                </c:pt>
                <c:pt idx="5">
                  <c:v>3.0</c:v>
                </c:pt>
                <c:pt idx="6">
                  <c:v>9.0</c:v>
                </c:pt>
                <c:pt idx="7">
                  <c:v>2.0</c:v>
                </c:pt>
                <c:pt idx="8">
                  <c:v>3.0</c:v>
                </c:pt>
                <c:pt idx="9">
                  <c:v>1.0</c:v>
                </c:pt>
                <c:pt idx="10">
                  <c:v>3.0</c:v>
                </c:pt>
                <c:pt idx="11">
                  <c:v>5.0</c:v>
                </c:pt>
                <c:pt idx="12">
                  <c:v>2.0</c:v>
                </c:pt>
                <c:pt idx="13">
                  <c:v>1.0</c:v>
                </c:pt>
                <c:pt idx="14">
                  <c:v>1.0</c:v>
                </c:pt>
                <c:pt idx="15">
                  <c:v>1.0</c:v>
                </c:pt>
                <c:pt idx="16">
                  <c:v>1.0</c:v>
                </c:pt>
                <c:pt idx="17">
                  <c:v>1.0</c:v>
                </c:pt>
              </c:numCache>
            </c:numRef>
          </c:val>
          <c:extLst xmlns:c16r2="http://schemas.microsoft.com/office/drawing/2015/06/chart">
            <c:ext xmlns:c16="http://schemas.microsoft.com/office/drawing/2014/chart" uri="{C3380CC4-5D6E-409C-BE32-E72D297353CC}">
              <c16:uniqueId val="{00000014-D12C-4986-85A5-152B5544B082}"/>
            </c:ext>
          </c:extLst>
        </c:ser>
        <c:dLbls>
          <c:showLegendKey val="0"/>
          <c:showVal val="0"/>
          <c:showCatName val="0"/>
          <c:showSerName val="0"/>
          <c:showPercent val="0"/>
          <c:showBubbleSize val="0"/>
        </c:dLbls>
        <c:gapWidth val="102"/>
        <c:overlap val="-34"/>
        <c:axId val="1840873904"/>
        <c:axId val="1840875680"/>
      </c:barChart>
      <c:catAx>
        <c:axId val="1840873904"/>
        <c:scaling>
          <c:orientation val="maxMin"/>
        </c:scaling>
        <c:delete val="0"/>
        <c:axPos val="l"/>
        <c:numFmt formatCode="@"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600" b="1" i="0" u="none" strike="noStrike" kern="1200" baseline="0">
                <a:solidFill>
                  <a:schemeClr val="tx1"/>
                </a:solidFill>
                <a:latin typeface="+mn-lt"/>
                <a:ea typeface="+mn-ea"/>
                <a:cs typeface="+mn-cs"/>
              </a:defRPr>
            </a:pPr>
            <a:endParaRPr lang="en-US"/>
          </a:p>
        </c:txPr>
        <c:crossAx val="1840875680"/>
        <c:crosses val="autoZero"/>
        <c:auto val="1"/>
        <c:lblAlgn val="ctr"/>
        <c:lblOffset val="100"/>
        <c:noMultiLvlLbl val="0"/>
      </c:catAx>
      <c:valAx>
        <c:axId val="1840875680"/>
        <c:scaling>
          <c:orientation val="minMax"/>
        </c:scaling>
        <c:delete val="0"/>
        <c:axPos val="t"/>
        <c:majorGridlines>
          <c:spPr>
            <a:ln w="9525" cap="flat" cmpd="sng" algn="ctr">
              <a:solidFill>
                <a:schemeClr val="tx1">
                  <a:lumMod val="15000"/>
                  <a:lumOff val="85000"/>
                </a:schemeClr>
              </a:solidFill>
              <a:round/>
            </a:ln>
            <a:effectLst/>
          </c:spPr>
        </c:majorGridlines>
        <c:numFmt formatCode="&quot;$&quot;#,##0" sourceLinked="0"/>
        <c:majorTickMark val="none"/>
        <c:minorTickMark val="none"/>
        <c:tickLblPos val="high"/>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4087390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1769612483784"/>
          <c:y val="0.195756786137261"/>
          <c:w val="0.872117710888063"/>
          <c:h val="0.680990330069237"/>
        </c:manualLayout>
      </c:layout>
      <c:barChart>
        <c:barDir val="col"/>
        <c:grouping val="clustered"/>
        <c:varyColors val="0"/>
        <c:ser>
          <c:idx val="0"/>
          <c:order val="0"/>
          <c:tx>
            <c:strRef>
              <c:f>'Calculations DATA'!$W$16</c:f>
              <c:strCache>
                <c:ptCount val="1"/>
                <c:pt idx="0">
                  <c:v>Initial Tranche Amount</c:v>
                </c:pt>
              </c:strCache>
            </c:strRef>
          </c:tx>
          <c:spPr>
            <a:solidFill>
              <a:srgbClr val="445469"/>
            </a:solidFill>
            <a:ln>
              <a:noFill/>
            </a:ln>
            <a:effectLst/>
          </c:spPr>
          <c:invertIfNegative val="0"/>
          <c:dLbls>
            <c:dLbl>
              <c:idx val="2"/>
              <c:layout>
                <c:manualLayout>
                  <c:x val="-0.00426322001433313"/>
                  <c:y val="-0.010090520106269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0672-4263-A35E-09CE60CD0BB1}"/>
                </c:ext>
                <c:ext xmlns:c15="http://schemas.microsoft.com/office/drawing/2012/chart" uri="{CE6537A1-D6FC-4f65-9D91-7224C49458BB}">
                  <c15:layout>
                    <c:manualLayout>
                      <c:w val="0.259552142009308"/>
                      <c:h val="0.141937138088361"/>
                    </c:manualLayout>
                  </c15:layout>
                </c:ext>
              </c:extLst>
            </c:dLbl>
            <c:dLbl>
              <c:idx val="3"/>
              <c:layout>
                <c:manualLayout>
                  <c:x val="0.00682521880953556"/>
                  <c:y val="-0.0121086671837481"/>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0672-4263-A35E-09CE60CD0BB1}"/>
                </c:ext>
                <c:ext xmlns:c15="http://schemas.microsoft.com/office/drawing/2012/chart" uri="{CE6537A1-D6FC-4f65-9D91-7224C49458BB}">
                  <c15:layout>
                    <c:manualLayout>
                      <c:w val="0.197615905023459"/>
                      <c:h val="0.141937138088361"/>
                    </c:manualLayout>
                  </c15:layout>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'Calculations DATA'!$V$17:$V$20</c:f>
              <c:strCache>
                <c:ptCount val="4"/>
                <c:pt idx="0">
                  <c:v>Tranche WAL &lt;5</c:v>
                </c:pt>
                <c:pt idx="1">
                  <c:v>Tranche WAL 5-10</c:v>
                </c:pt>
                <c:pt idx="2">
                  <c:v>Tranche WAL 10-15</c:v>
                </c:pt>
                <c:pt idx="3">
                  <c:v>Tranche WAL &gt;15</c:v>
                </c:pt>
              </c:strCache>
            </c:strRef>
          </c:cat>
          <c:val>
            <c:numRef>
              <c:f>'Calculations DATA'!$W$17:$W$20</c:f>
              <c:numCache>
                <c:formatCode>"$"#,##0.0</c:formatCode>
                <c:ptCount val="4"/>
                <c:pt idx="0">
                  <c:v>16034.434004</c:v>
                </c:pt>
                <c:pt idx="1">
                  <c:v>24476.846847</c:v>
                </c:pt>
                <c:pt idx="2">
                  <c:v>9410.279246</c:v>
                </c:pt>
                <c:pt idx="3">
                  <c:v>1001.13</c:v>
                </c:pt>
              </c:numCache>
            </c:numRef>
          </c:val>
          <c:extLst xmlns:c16r2="http://schemas.microsoft.com/office/drawing/2015/06/chart">
            <c:ext xmlns:c16="http://schemas.microsoft.com/office/drawing/2014/chart" uri="{C3380CC4-5D6E-409C-BE32-E72D297353CC}">
              <c16:uniqueId val="{00000002-0672-4263-A35E-09CE60CD0BB1}"/>
            </c:ext>
          </c:extLst>
        </c:ser>
        <c:dLbls>
          <c:showLegendKey val="0"/>
          <c:showVal val="0"/>
          <c:showCatName val="0"/>
          <c:showSerName val="0"/>
          <c:showPercent val="0"/>
          <c:showBubbleSize val="0"/>
        </c:dLbls>
        <c:gapWidth val="135"/>
        <c:overlap val="-18"/>
        <c:axId val="1840921728"/>
        <c:axId val="1840923504"/>
      </c:barChart>
      <c:catAx>
        <c:axId val="18409217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1840923504"/>
        <c:crosses val="autoZero"/>
        <c:auto val="1"/>
        <c:lblAlgn val="ctr"/>
        <c:lblOffset val="100"/>
        <c:noMultiLvlLbl val="0"/>
      </c:catAx>
      <c:valAx>
        <c:axId val="1840923504"/>
        <c:scaling>
          <c:orientation val="minMax"/>
        </c:scaling>
        <c:delete val="0"/>
        <c:axPos val="l"/>
        <c:majorGridlines>
          <c:spPr>
            <a:ln w="9525" cap="flat" cmpd="sng" algn="ctr">
              <a:solidFill>
                <a:schemeClr val="tx1">
                  <a:lumMod val="15000"/>
                  <a:lumOff val="85000"/>
                </a:schemeClr>
              </a:solidFill>
              <a:round/>
            </a:ln>
            <a:effectLst/>
          </c:spPr>
        </c:majorGridlines>
        <c:numFmt formatCode="&quot;$&quot;#,##0.0" sourceLinked="0"/>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1840921728"/>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ln>
      <a:noFill/>
    </a:ln>
    <a:effectLst/>
  </c:spPr>
  <c:txPr>
    <a:bodyPr/>
    <a:lstStyle/>
    <a:p>
      <a:pPr>
        <a:defRPr/>
      </a:pPr>
      <a:endParaRPr lang="en-US"/>
    </a:p>
  </c:txPr>
  <c:externalData r:id="rId2">
    <c:autoUpdate val="0"/>
  </c:externalData>
  <c:userShapes r:id="rId3"/>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7109198133621"/>
          <c:y val="0.115089727053974"/>
          <c:w val="0.872117710888063"/>
          <c:h val="0.680990330069237"/>
        </c:manualLayout>
      </c:layout>
      <c:barChart>
        <c:barDir val="col"/>
        <c:grouping val="clustered"/>
        <c:varyColors val="0"/>
        <c:ser>
          <c:idx val="1"/>
          <c:order val="0"/>
          <c:tx>
            <c:strRef>
              <c:f>'Calculations DATA'!$X$16</c:f>
              <c:strCache>
                <c:ptCount val="1"/>
                <c:pt idx="0">
                  <c:v>Current Outstanding Tranche Amount 3/2019</c:v>
                </c:pt>
              </c:strCache>
            </c:strRef>
          </c:tx>
          <c:spPr>
            <a:solidFill>
              <a:srgbClr val="54BE71"/>
            </a:solidFill>
            <a:ln>
              <a:noFill/>
            </a:ln>
            <a:effectLst/>
          </c:spPr>
          <c:invertIfNegative val="0"/>
          <c:dLbls>
            <c:dLbl>
              <c:idx val="0"/>
              <c:layout>
                <c:manualLayout>
                  <c:x val="0.0173031951636649"/>
                  <c:y val="-0.0181630007756221"/>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375C-4DDB-ACC0-3DA65A773EC6}"/>
                </c:ext>
                <c:ext xmlns:c15="http://schemas.microsoft.com/office/drawing/2012/chart" uri="{CE6537A1-D6FC-4f65-9D91-7224C49458BB}">
                  <c15:layout>
                    <c:manualLayout>
                      <c:w val="0.204381872630769"/>
                      <c:h val="0.150304724322297"/>
                    </c:manualLayout>
                  </c15:layout>
                </c:ext>
              </c:extLst>
            </c:dLbl>
            <c:dLbl>
              <c:idx val="1"/>
              <c:layout>
                <c:manualLayout>
                  <c:x val="0.0283598240828263"/>
                  <c:y val="0.00328500139120869"/>
                </c:manualLayout>
              </c:layout>
              <c:spPr>
                <a:noFill/>
                <a:ln>
                  <a:noFill/>
                </a:ln>
                <a:effectLst/>
              </c:spPr>
              <c:txPr>
                <a:bodyPr rot="0" spcFirstLastPara="1" vertOverflow="ellipsis" vert="horz" wrap="square" lIns="38100" tIns="19050" rIns="38100" bIns="19050" anchor="ctr" anchorCtr="1">
                  <a:noAutofit/>
                </a:bodyPr>
                <a:lstStyle/>
                <a:p>
                  <a:pPr>
                    <a:defRPr sz="2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375C-4DDB-ACC0-3DA65A773EC6}"/>
                </c:ext>
                <c:ext xmlns:c15="http://schemas.microsoft.com/office/drawing/2012/chart" uri="{CE6537A1-D6FC-4f65-9D91-7224C49458BB}">
                  <c15:layout>
                    <c:manualLayout>
                      <c:w val="0.226495130469092"/>
                      <c:h val="0.16494717189388"/>
                    </c:manualLayout>
                  </c15:layout>
                </c:ext>
              </c:extLst>
            </c:dLbl>
            <c:dLbl>
              <c:idx val="2"/>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375C-4DDB-ACC0-3DA65A773EC6}"/>
                </c:ext>
                <c:ext xmlns:c15="http://schemas.microsoft.com/office/drawing/2012/chart" uri="{CE6537A1-D6FC-4f65-9D91-7224C49458BB}">
                  <c15:layout/>
                </c:ext>
              </c:extLst>
            </c:dLbl>
            <c:dLbl>
              <c:idx val="3"/>
              <c:layout>
                <c:manualLayout>
                  <c:x val="-1.0741660330192E-16"/>
                  <c:y val="0.0"/>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375C-4DDB-ACC0-3DA65A773EC6}"/>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'Calculations DATA'!$V$17:$V$20</c:f>
              <c:strCache>
                <c:ptCount val="4"/>
                <c:pt idx="0">
                  <c:v>Tranche WAL &lt;5</c:v>
                </c:pt>
                <c:pt idx="1">
                  <c:v>Tranche WAL 5-10</c:v>
                </c:pt>
                <c:pt idx="2">
                  <c:v>Tranche WAL 10-15</c:v>
                </c:pt>
                <c:pt idx="3">
                  <c:v>Tranche WAL &gt;15</c:v>
                </c:pt>
              </c:strCache>
            </c:strRef>
          </c:cat>
          <c:val>
            <c:numRef>
              <c:f>'Calculations DATA'!$X$17:$X$20</c:f>
              <c:numCache>
                <c:formatCode>"$"#,##0.0</c:formatCode>
                <c:ptCount val="4"/>
                <c:pt idx="0">
                  <c:v>3858.41038033</c:v>
                </c:pt>
                <c:pt idx="1">
                  <c:v>1212.272998</c:v>
                </c:pt>
                <c:pt idx="2">
                  <c:v>538.1632</c:v>
                </c:pt>
                <c:pt idx="3">
                  <c:v>275.29</c:v>
                </c:pt>
              </c:numCache>
            </c:numRef>
          </c:val>
          <c:extLst xmlns:c16r2="http://schemas.microsoft.com/office/drawing/2015/06/chart">
            <c:ext xmlns:c16="http://schemas.microsoft.com/office/drawing/2014/chart" uri="{C3380CC4-5D6E-409C-BE32-E72D297353CC}">
              <c16:uniqueId val="{00000004-375C-4DDB-ACC0-3DA65A773EC6}"/>
            </c:ext>
          </c:extLst>
        </c:ser>
        <c:dLbls>
          <c:showLegendKey val="0"/>
          <c:showVal val="0"/>
          <c:showCatName val="0"/>
          <c:showSerName val="0"/>
          <c:showPercent val="0"/>
          <c:showBubbleSize val="0"/>
        </c:dLbls>
        <c:gapWidth val="135"/>
        <c:overlap val="-18"/>
        <c:axId val="1840953712"/>
        <c:axId val="1840956032"/>
      </c:barChart>
      <c:catAx>
        <c:axId val="1840953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1840956032"/>
        <c:crosses val="autoZero"/>
        <c:auto val="1"/>
        <c:lblAlgn val="ctr"/>
        <c:lblOffset val="100"/>
        <c:noMultiLvlLbl val="0"/>
      </c:catAx>
      <c:valAx>
        <c:axId val="1840956032"/>
        <c:scaling>
          <c:orientation val="minMax"/>
          <c:max val="30000.0"/>
        </c:scaling>
        <c:delete val="0"/>
        <c:axPos val="l"/>
        <c:majorGridlines>
          <c:spPr>
            <a:ln w="9525" cap="flat" cmpd="sng" algn="ctr">
              <a:solidFill>
                <a:schemeClr val="tx1">
                  <a:lumMod val="15000"/>
                  <a:lumOff val="85000"/>
                </a:schemeClr>
              </a:solidFill>
              <a:round/>
            </a:ln>
            <a:effectLst/>
          </c:spPr>
        </c:majorGridlines>
        <c:numFmt formatCode="&quot;$&quot;#,##0.0" sourceLinked="0"/>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1840953712"/>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userShapes r:id="rId3"/>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73755171963148"/>
          <c:y val="0.0610198917651618"/>
          <c:w val="0.690807650423804"/>
          <c:h val="0.846240704480481"/>
        </c:manualLayout>
      </c:layout>
      <c:barChart>
        <c:barDir val="bar"/>
        <c:grouping val="clustered"/>
        <c:varyColors val="0"/>
        <c:ser>
          <c:idx val="0"/>
          <c:order val="0"/>
          <c:tx>
            <c:strRef>
              <c:f>Utility!$B$4</c:f>
              <c:strCache>
                <c:ptCount val="1"/>
                <c:pt idx="0">
                  <c:v>Total Issued</c:v>
                </c:pt>
              </c:strCache>
            </c:strRef>
          </c:tx>
          <c:spPr>
            <a:solidFill>
              <a:schemeClr val="accent1"/>
            </a:solidFill>
            <a:ln>
              <a:noFill/>
            </a:ln>
            <a:effectLst/>
          </c:spPr>
          <c:invertIfNegative val="0"/>
          <c:cat>
            <c:strRef>
              <c:f>Utility!$H$5:$H$45</c:f>
              <c:strCache>
                <c:ptCount val="41"/>
                <c:pt idx="0">
                  <c:v>AEP Texas Central Company</c:v>
                </c:pt>
                <c:pt idx="1">
                  <c:v>Appalachian Power Company</c:v>
                </c:pt>
                <c:pt idx="2">
                  <c:v>Atlantic City Electric</c:v>
                </c:pt>
                <c:pt idx="3">
                  <c:v>Baltimore Gas &amp; Electric</c:v>
                </c:pt>
                <c:pt idx="4">
                  <c:v>Boston Edison</c:v>
                </c:pt>
                <c:pt idx="5">
                  <c:v>Boston Edison and Commonwealth Electric</c:v>
                </c:pt>
                <c:pt idx="6">
                  <c:v>CenterPoint Energy Houston Electric, LLC</c:v>
                </c:pt>
                <c:pt idx="7">
                  <c:v>Central Power &amp; Light</c:v>
                </c:pt>
                <c:pt idx="8">
                  <c:v>Cleco Power LLC</c:v>
                </c:pt>
                <c:pt idx="9">
                  <c:v>Commonwealth Edison</c:v>
                </c:pt>
                <c:pt idx="10">
                  <c:v>Connecticut Light and Power</c:v>
                </c:pt>
                <c:pt idx="11">
                  <c:v>Consumers Energy</c:v>
                </c:pt>
                <c:pt idx="12">
                  <c:v>Detroit Edison Company</c:v>
                </c:pt>
                <c:pt idx="13">
                  <c:v>Duke Energy Florida</c:v>
                </c:pt>
                <c:pt idx="14">
                  <c:v>Entergy Arkansas, Inc.</c:v>
                </c:pt>
                <c:pt idx="15">
                  <c:v>Entergy Gulf States Louisiana LLC</c:v>
                </c:pt>
                <c:pt idx="16">
                  <c:v>Entergy Gulf States, Inc.</c:v>
                </c:pt>
                <c:pt idx="17">
                  <c:v>Entergy Louisiana LLC</c:v>
                </c:pt>
                <c:pt idx="18">
                  <c:v>Entergy New Orleans</c:v>
                </c:pt>
                <c:pt idx="19">
                  <c:v>Entergy Texas, Inc.</c:v>
                </c:pt>
                <c:pt idx="20">
                  <c:v>Florida Power &amp; Light</c:v>
                </c:pt>
                <c:pt idx="21">
                  <c:v>Illinois Power</c:v>
                </c:pt>
                <c:pt idx="22">
                  <c:v>Jersey Central Power &amp; Light</c:v>
                </c:pt>
                <c:pt idx="23">
                  <c:v>Monongahela Power</c:v>
                </c:pt>
                <c:pt idx="24">
                  <c:v>Montana Power</c:v>
                </c:pt>
                <c:pt idx="25">
                  <c:v>Ohio Power Company</c:v>
                </c:pt>
                <c:pt idx="26">
                  <c:v>Oncor Electric Delivery Company</c:v>
                </c:pt>
                <c:pt idx="27">
                  <c:v>Pacific Gas &amp; Electric</c:v>
                </c:pt>
                <c:pt idx="28">
                  <c:v>PECO Energy</c:v>
                </c:pt>
                <c:pt idx="29">
                  <c:v>Pennsylvania Power &amp; Light</c:v>
                </c:pt>
                <c:pt idx="30">
                  <c:v>Potomac Edison</c:v>
                </c:pt>
                <c:pt idx="31">
                  <c:v>Public Service Company of New Hampshire</c:v>
                </c:pt>
                <c:pt idx="32">
                  <c:v>Public Service Electric &amp; Gas</c:v>
                </c:pt>
                <c:pt idx="33">
                  <c:v>Reliant Energy</c:v>
                </c:pt>
                <c:pt idx="34">
                  <c:v>Rockland Electric</c:v>
                </c:pt>
                <c:pt idx="35">
                  <c:v>San Diego Gas &amp; Electric</c:v>
                </c:pt>
                <c:pt idx="36">
                  <c:v>Sierra Pacific Power</c:v>
                </c:pt>
                <c:pt idx="37">
                  <c:v>Southern California Edison</c:v>
                </c:pt>
                <c:pt idx="38">
                  <c:v>Cleveland Electric Illuminating Company (CEL),
 Ohio Edison Company (OE),
 The Toledo Edison Company (TE)</c:v>
                </c:pt>
                <c:pt idx="39">
                  <c:v>West Penn Power</c:v>
                </c:pt>
                <c:pt idx="40">
                  <c:v>Western Massachusetts Electric</c:v>
                </c:pt>
              </c:strCache>
            </c:strRef>
          </c:cat>
          <c:val>
            <c:numRef>
              <c:f>Utility!$B$5:$B$45</c:f>
              <c:numCache>
                <c:formatCode>"$"#,##0.0</c:formatCode>
                <c:ptCount val="41"/>
                <c:pt idx="0">
                  <c:v>2539.7</c:v>
                </c:pt>
                <c:pt idx="1">
                  <c:v>380.3</c:v>
                </c:pt>
                <c:pt idx="2">
                  <c:v>592.0</c:v>
                </c:pt>
                <c:pt idx="3">
                  <c:v>623.2</c:v>
                </c:pt>
                <c:pt idx="4">
                  <c:v>725.0</c:v>
                </c:pt>
                <c:pt idx="5">
                  <c:v>674.5</c:v>
                </c:pt>
                <c:pt idx="6">
                  <c:v>4699.331</c:v>
                </c:pt>
                <c:pt idx="7">
                  <c:v>797.334897</c:v>
                </c:pt>
                <c:pt idx="8">
                  <c:v>180.6</c:v>
                </c:pt>
                <c:pt idx="9">
                  <c:v>3400.0</c:v>
                </c:pt>
                <c:pt idx="10">
                  <c:v>1438.4</c:v>
                </c:pt>
                <c:pt idx="11">
                  <c:v>846.592</c:v>
                </c:pt>
                <c:pt idx="12">
                  <c:v>1750.0</c:v>
                </c:pt>
                <c:pt idx="13">
                  <c:v>1294.29</c:v>
                </c:pt>
                <c:pt idx="14">
                  <c:v>124.1</c:v>
                </c:pt>
                <c:pt idx="15">
                  <c:v>593.5</c:v>
                </c:pt>
                <c:pt idx="16">
                  <c:v>329.5</c:v>
                </c:pt>
                <c:pt idx="17">
                  <c:v>1607.606</c:v>
                </c:pt>
                <c:pt idx="18">
                  <c:v>98.73</c:v>
                </c:pt>
                <c:pt idx="19">
                  <c:v>545.9</c:v>
                </c:pt>
                <c:pt idx="20">
                  <c:v>652.0</c:v>
                </c:pt>
                <c:pt idx="21">
                  <c:v>864.0</c:v>
                </c:pt>
                <c:pt idx="22">
                  <c:v>502.4</c:v>
                </c:pt>
                <c:pt idx="23">
                  <c:v>408.855</c:v>
                </c:pt>
                <c:pt idx="24">
                  <c:v>62.7</c:v>
                </c:pt>
                <c:pt idx="25">
                  <c:v>267.408</c:v>
                </c:pt>
                <c:pt idx="26">
                  <c:v>1289.777</c:v>
                </c:pt>
                <c:pt idx="27">
                  <c:v>5633.325</c:v>
                </c:pt>
                <c:pt idx="28">
                  <c:v>5805.6</c:v>
                </c:pt>
                <c:pt idx="29">
                  <c:v>2420.0</c:v>
                </c:pt>
                <c:pt idx="30">
                  <c:v>136.335</c:v>
                </c:pt>
                <c:pt idx="31">
                  <c:v>1210.6632</c:v>
                </c:pt>
                <c:pt idx="32">
                  <c:v>2627.7</c:v>
                </c:pt>
                <c:pt idx="33">
                  <c:v>748.987</c:v>
                </c:pt>
                <c:pt idx="34">
                  <c:v>46.3</c:v>
                </c:pt>
                <c:pt idx="35">
                  <c:v>657.9</c:v>
                </c:pt>
                <c:pt idx="36">
                  <c:v>24.0</c:v>
                </c:pt>
                <c:pt idx="37">
                  <c:v>2463.0</c:v>
                </c:pt>
                <c:pt idx="38">
                  <c:v>444.922</c:v>
                </c:pt>
                <c:pt idx="39">
                  <c:v>715.0</c:v>
                </c:pt>
                <c:pt idx="40">
                  <c:v>155.0</c:v>
                </c:pt>
              </c:numCache>
            </c:numRef>
          </c:val>
          <c:extLst xmlns:c16r2="http://schemas.microsoft.com/office/drawing/2015/06/chart">
            <c:ext xmlns:c16="http://schemas.microsoft.com/office/drawing/2014/chart" uri="{C3380CC4-5D6E-409C-BE32-E72D297353CC}">
              <c16:uniqueId val="{00000000-E5F2-AB43-AAC6-E72A48746E66}"/>
            </c:ext>
          </c:extLst>
        </c:ser>
        <c:dLbls>
          <c:showLegendKey val="0"/>
          <c:showVal val="0"/>
          <c:showCatName val="0"/>
          <c:showSerName val="0"/>
          <c:showPercent val="0"/>
          <c:showBubbleSize val="0"/>
        </c:dLbls>
        <c:gapWidth val="182"/>
        <c:axId val="1840862608"/>
        <c:axId val="1840864384"/>
      </c:barChart>
      <c:catAx>
        <c:axId val="184086260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1840864384"/>
        <c:crosses val="autoZero"/>
        <c:auto val="1"/>
        <c:lblAlgn val="ctr"/>
        <c:lblOffset val="100"/>
        <c:noMultiLvlLbl val="0"/>
      </c:catAx>
      <c:valAx>
        <c:axId val="1840864384"/>
        <c:scaling>
          <c:orientation val="minMax"/>
        </c:scaling>
        <c:delete val="0"/>
        <c:axPos val="t"/>
        <c:majorGridlines>
          <c:spPr>
            <a:ln w="9525" cap="flat" cmpd="sng" algn="ctr">
              <a:solidFill>
                <a:schemeClr val="tx1">
                  <a:lumMod val="15000"/>
                  <a:lumOff val="85000"/>
                </a:schemeClr>
              </a:solidFill>
              <a:round/>
            </a:ln>
            <a:effectLst/>
          </c:spPr>
        </c:majorGridlines>
        <c:numFmt formatCode="&quot;$&quot;#,##0.0" sourceLinked="1"/>
        <c:majorTickMark val="none"/>
        <c:minorTickMark val="none"/>
        <c:tickLblPos val="high"/>
        <c:spPr>
          <a:noFill/>
          <a:ln>
            <a:noFill/>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crossAx val="184086260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r>
              <a:rPr lang="en-US" sz="1800" b="1" dirty="0">
                <a:solidFill>
                  <a:schemeClr val="tx1"/>
                </a:solidFill>
              </a:rPr>
              <a:t>Total Bonds Issued by Use of Proceeds </a:t>
            </a:r>
            <a:r>
              <a:rPr lang="en-US" sz="1800" b="1" baseline="0" dirty="0">
                <a:solidFill>
                  <a:schemeClr val="tx1"/>
                </a:solidFill>
              </a:rPr>
              <a:t>1997-Present</a:t>
            </a:r>
            <a:endParaRPr lang="en-US" sz="1800" b="1" dirty="0">
              <a:solidFill>
                <a:schemeClr val="tx1"/>
              </a:solidFill>
            </a:endParaRPr>
          </a:p>
        </c:rich>
      </c:tx>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327739765023138"/>
          <c:y val="0.103239903228878"/>
          <c:w val="0.725950206641228"/>
          <c:h val="0.846240704480481"/>
        </c:manualLayout>
      </c:layout>
      <c:barChart>
        <c:barDir val="bar"/>
        <c:grouping val="clustered"/>
        <c:varyColors val="0"/>
        <c:ser>
          <c:idx val="0"/>
          <c:order val="0"/>
          <c:tx>
            <c:strRef>
              <c:f>Use!$B$4</c:f>
              <c:strCache>
                <c:ptCount val="1"/>
                <c:pt idx="0">
                  <c:v>Total Issued</c:v>
                </c:pt>
              </c:strCache>
            </c:strRef>
          </c:tx>
          <c:spPr>
            <a:solidFill>
              <a:schemeClr val="accent1"/>
            </a:solidFill>
            <a:ln>
              <a:noFill/>
            </a:ln>
            <a:effectLst/>
          </c:spPr>
          <c:invertIfNegative val="0"/>
          <c:dLbls>
            <c:dLbl>
              <c:idx val="0"/>
              <c:layout>
                <c:manualLayout>
                  <c:x val="-0.0815222135216383"/>
                  <c:y val="-0.00252141585273452"/>
                </c:manualLayout>
              </c:layout>
              <c:tx>
                <c:rich>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fld id="{3F7CFE3E-0EB9-FC40-86FA-98A55E411C2C}" type="CELLRANGE">
                      <a:rPr lang="en-US" sz="1600" baseline="0">
                        <a:solidFill>
                          <a:schemeClr val="bg1"/>
                        </a:solidFill>
                      </a:rPr>
                      <a:pPr>
                        <a:defRPr sz="1600" b="1">
                          <a:solidFill>
                            <a:schemeClr val="bg1"/>
                          </a:solidFill>
                        </a:defRPr>
                      </a:pPr>
                      <a:t>[CELLRANGE]</a:t>
                    </a:fld>
                    <a:r>
                      <a:rPr lang="en-US" sz="1600" baseline="0">
                        <a:solidFill>
                          <a:schemeClr val="bg1"/>
                        </a:solidFill>
                      </a:rPr>
                      <a:t>, </a:t>
                    </a:r>
                    <a:fld id="{274862BE-830E-F947-87C4-57D2907A1654}" type="VALUE">
                      <a:rPr lang="en-US" sz="1600" baseline="0">
                        <a:solidFill>
                          <a:schemeClr val="bg1"/>
                        </a:solidFill>
                      </a:rPr>
                      <a:pPr>
                        <a:defRPr sz="1600" b="1">
                          <a:solidFill>
                            <a:schemeClr val="bg1"/>
                          </a:solidFill>
                        </a:defRPr>
                      </a:pPr>
                      <a:t>[VALUE]</a:t>
                    </a:fld>
                    <a:endParaRPr lang="en-US" sz="1600" baseline="0">
                      <a:solidFill>
                        <a:schemeClr val="bg1"/>
                      </a:solidFill>
                    </a:endParaRPr>
                  </a:p>
                </c:rich>
              </c:tx>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21F1-774A-AC2E-6624D69FFEDA}"/>
                </c:ext>
                <c:ext xmlns:c15="http://schemas.microsoft.com/office/drawing/2012/chart" uri="{CE6537A1-D6FC-4f65-9D91-7224C49458BB}">
                  <c15:layout>
                    <c:manualLayout>
                      <c:w val="0.353570443464209"/>
                      <c:h val="0.106059101876399"/>
                    </c:manualLayout>
                  </c15:layout>
                  <c15:dlblFieldTable/>
                  <c15:showDataLabelsRange val="1"/>
                </c:ext>
              </c:extLst>
            </c:dLbl>
            <c:dLbl>
              <c:idx val="1"/>
              <c:layout/>
              <c:tx>
                <c:rich>
                  <a:bodyPr/>
                  <a:lstStyle/>
                  <a:p>
                    <a:fld id="{153F2157-B5D2-1048-8645-D442F6FDD908}" type="CELLRANGE">
                      <a:rPr lang="en-US"/>
                      <a:pPr/>
                      <a:t>[CELLRANGE]</a:t>
                    </a:fld>
                    <a:r>
                      <a:rPr lang="en-US" baseline="0"/>
                      <a:t>, </a:t>
                    </a:r>
                    <a:fld id="{08962F3A-B1A9-E14B-AD0E-A99AA4A88326}" type="VALUE">
                      <a:rPr lang="en-US" baseline="0"/>
                      <a:pPr/>
                      <a:t>[VALUE]</a:t>
                    </a:fld>
                    <a:endParaRPr lang="en-US" baseline="0"/>
                  </a:p>
                </c:rich>
              </c:tx>
              <c:dLblPos val="outEnd"/>
              <c:showLegendKey val="0"/>
              <c:showVal val="1"/>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2"/>
              <c:layout/>
              <c:tx>
                <c:rich>
                  <a:bodyPr/>
                  <a:lstStyle/>
                  <a:p>
                    <a:fld id="{544A6E07-9265-9A45-A1A0-ECF03C01D265}" type="CELLRANGE">
                      <a:rPr lang="en-US"/>
                      <a:pPr/>
                      <a:t>[CELLRANGE]</a:t>
                    </a:fld>
                    <a:r>
                      <a:rPr lang="en-US" baseline="0"/>
                      <a:t>, </a:t>
                    </a:r>
                    <a:fld id="{C7AD6E07-793C-5E41-83FE-E40D23FDEAF0}" type="VALUE">
                      <a:rPr lang="en-US" baseline="0"/>
                      <a:pPr/>
                      <a:t>[VALUE]</a:t>
                    </a:fld>
                    <a:endParaRPr lang="en-US" baseline="0"/>
                  </a:p>
                </c:rich>
              </c:tx>
              <c:dLblPos val="outEnd"/>
              <c:showLegendKey val="0"/>
              <c:showVal val="1"/>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3"/>
              <c:layout/>
              <c:tx>
                <c:rich>
                  <a:bodyPr/>
                  <a:lstStyle/>
                  <a:p>
                    <a:fld id="{6243DC91-D40D-7B4D-B1FE-1160C8A530C3}" type="CELLRANGE">
                      <a:rPr lang="en-US"/>
                      <a:pPr/>
                      <a:t>[CELLRANGE]</a:t>
                    </a:fld>
                    <a:r>
                      <a:rPr lang="en-US" baseline="0"/>
                      <a:t>, </a:t>
                    </a:r>
                    <a:fld id="{AD462A89-0CF6-684E-88C9-3AB0AA1B4369}" type="VALUE">
                      <a:rPr lang="en-US" baseline="0"/>
                      <a:pPr/>
                      <a:t>[VALUE]</a:t>
                    </a:fld>
                    <a:endParaRPr lang="en-US" baseline="0"/>
                  </a:p>
                </c:rich>
              </c:tx>
              <c:dLblPos val="outEnd"/>
              <c:showLegendKey val="0"/>
              <c:showVal val="1"/>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4"/>
              <c:layout/>
              <c:tx>
                <c:rich>
                  <a:bodyPr/>
                  <a:lstStyle/>
                  <a:p>
                    <a:fld id="{CD96C617-329B-B94B-AA7C-732FE3E0315C}" type="CELLRANGE">
                      <a:rPr lang="en-US"/>
                      <a:pPr/>
                      <a:t>[CELLRANGE]</a:t>
                    </a:fld>
                    <a:r>
                      <a:rPr lang="en-US" baseline="0"/>
                      <a:t>, </a:t>
                    </a:r>
                    <a:fld id="{343259FC-DFB3-984F-8832-007680173412}" type="VALUE">
                      <a:rPr lang="en-US" baseline="0"/>
                      <a:pPr/>
                      <a:t>[VALUE]</a:t>
                    </a:fld>
                    <a:endParaRPr lang="en-US" baseline="0"/>
                  </a:p>
                </c:rich>
              </c:tx>
              <c:dLblPos val="outEnd"/>
              <c:showLegendKey val="0"/>
              <c:showVal val="1"/>
              <c:showCatName val="0"/>
              <c:showSerName val="0"/>
              <c:showPercent val="0"/>
              <c:showBubbleSize val="0"/>
              <c:extLst>
                <c:ext xmlns:c15="http://schemas.microsoft.com/office/drawing/2012/chart" uri="{CE6537A1-D6FC-4f65-9D91-7224C49458BB}">
                  <c15:layout/>
                  <c15:dlblFieldTable/>
                  <c15:xForSave val="1"/>
                  <c15:showDataLabelsRange val="1"/>
                </c:ext>
              </c:extLst>
            </c:dLbl>
            <c:dLbl>
              <c:idx val="5"/>
              <c:layout/>
              <c:tx>
                <c:rich>
                  <a:bodyPr/>
                  <a:lstStyle/>
                  <a:p>
                    <a:fld id="{6C47B284-66D1-6944-A6D3-E084E7BBEB14}" type="CELLRANGE">
                      <a:rPr lang="en-US"/>
                      <a:pPr/>
                      <a:t>[CELLRANGE]</a:t>
                    </a:fld>
                    <a:r>
                      <a:rPr lang="en-US" baseline="0"/>
                      <a:t>, </a:t>
                    </a:r>
                    <a:fld id="{F5A3A3CA-EC66-414C-AD59-84106DA1BFB0}" type="VALUE">
                      <a:rPr lang="en-US" baseline="0"/>
                      <a:pPr/>
                      <a:t>[VALUE]</a:t>
                    </a:fld>
                    <a:endParaRPr lang="en-US" baseline="0"/>
                  </a:p>
                </c:rich>
              </c:tx>
              <c:dLblPos val="outEnd"/>
              <c:showLegendKey val="0"/>
              <c:showVal val="1"/>
              <c:showCatName val="0"/>
              <c:showSerName val="0"/>
              <c:showPercent val="0"/>
              <c:showBubbleSize val="0"/>
              <c:extLst>
                <c:ext xmlns:c15="http://schemas.microsoft.com/office/drawing/2012/chart" uri="{CE6537A1-D6FC-4f65-9D91-7224C49458BB}">
                  <c15:layout/>
                  <c15:dlblFieldTable/>
                  <c15:xForSave val="1"/>
                  <c15:showDataLabelsRange val="1"/>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DataLabelsRange val="1"/>
                <c15:showLeaderLines val="1"/>
                <c15:leaderLines>
                  <c:spPr>
                    <a:ln w="9525" cap="flat" cmpd="sng" algn="ctr">
                      <a:solidFill>
                        <a:schemeClr val="tx1">
                          <a:lumMod val="35000"/>
                          <a:lumOff val="65000"/>
                        </a:schemeClr>
                      </a:solidFill>
                      <a:round/>
                    </a:ln>
                    <a:effectLst/>
                  </c:spPr>
                </c15:leaderLines>
              </c:ext>
            </c:extLst>
          </c:dLbls>
          <c:cat>
            <c:strRef>
              <c:f>Use!$A$5:$A$10</c:f>
              <c:strCache>
                <c:ptCount val="6"/>
                <c:pt idx="0">
                  <c:v>Stranded Costs</c:v>
                </c:pt>
                <c:pt idx="1">
                  <c:v>Storm Recovery</c:v>
                </c:pt>
                <c:pt idx="2">
                  <c:v>Deferred Balances</c:v>
                </c:pt>
                <c:pt idx="3">
                  <c:v>Nuclear Plant Retirement</c:v>
                </c:pt>
                <c:pt idx="4">
                  <c:v>Regulatory Asset</c:v>
                </c:pt>
                <c:pt idx="5">
                  <c:v>Environmental</c:v>
                </c:pt>
              </c:strCache>
            </c:strRef>
          </c:cat>
          <c:val>
            <c:numRef>
              <c:f>Use!$B$5:$B$10</c:f>
              <c:numCache>
                <c:formatCode>"$"#,##0.0</c:formatCode>
                <c:ptCount val="6"/>
                <c:pt idx="0">
                  <c:v>39582.021897</c:v>
                </c:pt>
                <c:pt idx="1">
                  <c:v>3254.78</c:v>
                </c:pt>
                <c:pt idx="2">
                  <c:v>2000.93</c:v>
                </c:pt>
                <c:pt idx="3">
                  <c:v>1294.29</c:v>
                </c:pt>
                <c:pt idx="4">
                  <c:v>3063.581</c:v>
                </c:pt>
                <c:pt idx="5">
                  <c:v>545.19</c:v>
                </c:pt>
              </c:numCache>
            </c:numRef>
          </c:val>
          <c:extLst xmlns:c16r2="http://schemas.microsoft.com/office/drawing/2015/06/chart">
            <c:ext xmlns:c16="http://schemas.microsoft.com/office/drawing/2014/chart" uri="{C3380CC4-5D6E-409C-BE32-E72D297353CC}">
              <c16:uniqueId val="{00000006-21F1-774A-AC2E-6624D69FFEDA}"/>
            </c:ext>
            <c:ext xmlns:c15="http://schemas.microsoft.com/office/drawing/2012/chart" uri="{02D57815-91ED-43cb-92C2-25804820EDAC}">
              <c15:datalabelsRange>
                <c15:f>Use!$F$5:$F$10</c15:f>
                <c15:dlblRangeCache>
                  <c:ptCount val="6"/>
                  <c:pt idx="0">
                    <c:v>38 Deals</c:v>
                  </c:pt>
                  <c:pt idx="1">
                    <c:v>10 Deals</c:v>
                  </c:pt>
                  <c:pt idx="2">
                    <c:v>6 Deals</c:v>
                  </c:pt>
                  <c:pt idx="3">
                    <c:v>1 Deal</c:v>
                  </c:pt>
                  <c:pt idx="4">
                    <c:v>4 Deals</c:v>
                  </c:pt>
                  <c:pt idx="5">
                    <c:v>4 Deals</c:v>
                  </c:pt>
                </c15:dlblRangeCache>
              </c15:datalabelsRange>
            </c:ext>
          </c:extLst>
        </c:ser>
        <c:dLbls>
          <c:dLblPos val="outEnd"/>
          <c:showLegendKey val="0"/>
          <c:showVal val="1"/>
          <c:showCatName val="0"/>
          <c:showSerName val="0"/>
          <c:showPercent val="0"/>
          <c:showBubbleSize val="0"/>
        </c:dLbls>
        <c:gapWidth val="100"/>
        <c:axId val="1437413200"/>
        <c:axId val="1905647584"/>
      </c:barChart>
      <c:catAx>
        <c:axId val="143741320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1905647584"/>
        <c:crosses val="autoZero"/>
        <c:auto val="1"/>
        <c:lblAlgn val="ctr"/>
        <c:lblOffset val="100"/>
        <c:noMultiLvlLbl val="0"/>
      </c:catAx>
      <c:valAx>
        <c:axId val="1905647584"/>
        <c:scaling>
          <c:orientation val="minMax"/>
        </c:scaling>
        <c:delete val="0"/>
        <c:axPos val="t"/>
        <c:majorGridlines>
          <c:spPr>
            <a:ln w="9525" cap="flat" cmpd="sng" algn="ctr">
              <a:solidFill>
                <a:schemeClr val="tx1">
                  <a:lumMod val="15000"/>
                  <a:lumOff val="85000"/>
                </a:schemeClr>
              </a:solidFill>
              <a:round/>
            </a:ln>
            <a:effectLst/>
          </c:spPr>
        </c:majorGridlines>
        <c:numFmt formatCode="&quot;$&quot;#,##0.0" sourceLinked="1"/>
        <c:majorTickMark val="none"/>
        <c:minorTickMark val="none"/>
        <c:tickLblPos val="high"/>
        <c:spPr>
          <a:noFill/>
          <a:ln>
            <a:noFill/>
          </a:ln>
          <a:effectLst/>
        </c:spPr>
        <c:txPr>
          <a:bodyPr rot="-60000000" spcFirstLastPara="1" vertOverflow="ellipsis" vert="horz" wrap="square" anchor="ctr" anchorCtr="1"/>
          <a:lstStyle/>
          <a:p>
            <a:pPr>
              <a:defRPr sz="1100" b="1" i="0" u="none" strike="noStrike" kern="1200" baseline="0">
                <a:noFill/>
                <a:latin typeface="+mn-lt"/>
                <a:ea typeface="+mn-ea"/>
                <a:cs typeface="+mn-cs"/>
              </a:defRPr>
            </a:pPr>
            <a:endParaRPr lang="en-US"/>
          </a:p>
        </c:txPr>
        <c:crossAx val="14374132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59202773361467"/>
          <c:y val="0.161848746803705"/>
          <c:w val="0.411122579022231"/>
          <c:h val="0.60454190635497"/>
        </c:manualLayout>
      </c:layout>
      <c:pieChart>
        <c:varyColors val="1"/>
        <c:ser>
          <c:idx val="0"/>
          <c:order val="0"/>
          <c:tx>
            <c:v>Savings by Source (%)</c:v>
          </c:tx>
          <c:dPt>
            <c:idx val="0"/>
            <c:bubble3D val="0"/>
            <c:spPr>
              <a:solidFill>
                <a:srgbClr val="ED423D"/>
              </a:solidFill>
              <a:ln w="19050">
                <a:solidFill>
                  <a:schemeClr val="lt1"/>
                </a:solidFill>
              </a:ln>
              <a:effectLst/>
            </c:spPr>
            <c:extLst xmlns:c16r2="http://schemas.microsoft.com/office/drawing/2015/06/chart">
              <c:ext xmlns:c16="http://schemas.microsoft.com/office/drawing/2014/chart" uri="{C3380CC4-5D6E-409C-BE32-E72D297353CC}">
                <c16:uniqueId val="{00000001-2A55-4A44-AAAA-115151B5BD42}"/>
              </c:ext>
            </c:extLst>
          </c:dPt>
          <c:dPt>
            <c:idx val="1"/>
            <c:bubble3D val="0"/>
            <c:spPr>
              <a:solidFill>
                <a:srgbClr val="8BC248"/>
              </a:solidFill>
              <a:ln w="19050">
                <a:solidFill>
                  <a:schemeClr val="lt1"/>
                </a:solidFill>
              </a:ln>
              <a:effectLst/>
            </c:spPr>
            <c:extLst xmlns:c16r2="http://schemas.microsoft.com/office/drawing/2015/06/chart">
              <c:ext xmlns:c16="http://schemas.microsoft.com/office/drawing/2014/chart" uri="{C3380CC4-5D6E-409C-BE32-E72D297353CC}">
                <c16:uniqueId val="{00000003-2A55-4A44-AAAA-115151B5BD42}"/>
              </c:ext>
            </c:extLst>
          </c:dPt>
          <c:dPt>
            <c:idx val="2"/>
            <c:bubble3D val="0"/>
            <c:spPr>
              <a:solidFill>
                <a:srgbClr val="237A99"/>
              </a:solidFill>
              <a:ln w="19050">
                <a:solidFill>
                  <a:schemeClr val="lt1"/>
                </a:solidFill>
              </a:ln>
              <a:effectLst/>
            </c:spPr>
            <c:extLst xmlns:c16r2="http://schemas.microsoft.com/office/drawing/2015/06/chart">
              <c:ext xmlns:c16="http://schemas.microsoft.com/office/drawing/2014/chart" uri="{C3380CC4-5D6E-409C-BE32-E72D297353CC}">
                <c16:uniqueId val="{00000005-2A55-4A44-AAAA-115151B5BD42}"/>
              </c:ext>
            </c:extLst>
          </c:dPt>
          <c:dPt>
            <c:idx val="3"/>
            <c:bubble3D val="0"/>
            <c:spPr>
              <a:solidFill>
                <a:sysClr val="window" lastClr="FFFFFF">
                  <a:lumMod val="65000"/>
                </a:sysClr>
              </a:solidFill>
              <a:ln w="19050">
                <a:solidFill>
                  <a:schemeClr val="lt1"/>
                </a:solidFill>
              </a:ln>
              <a:effectLst/>
            </c:spPr>
            <c:extLst xmlns:c16r2="http://schemas.microsoft.com/office/drawing/2015/06/chart">
              <c:ext xmlns:c16="http://schemas.microsoft.com/office/drawing/2014/chart" uri="{C3380CC4-5D6E-409C-BE32-E72D297353CC}">
                <c16:uniqueId val="{00000007-2A55-4A44-AAAA-115151B5BD42}"/>
              </c:ext>
            </c:extLst>
          </c:dPt>
          <c:dPt>
            <c:idx val="4"/>
            <c:bubble3D val="0"/>
            <c:spPr>
              <a:solidFill>
                <a:srgbClr val="54BE71"/>
              </a:solidFill>
              <a:ln w="19050">
                <a:solidFill>
                  <a:schemeClr val="lt1"/>
                </a:solidFill>
              </a:ln>
              <a:effectLst/>
            </c:spPr>
            <c:extLst xmlns:c16r2="http://schemas.microsoft.com/office/drawing/2015/06/chart">
              <c:ext xmlns:c16="http://schemas.microsoft.com/office/drawing/2014/chart" uri="{C3380CC4-5D6E-409C-BE32-E72D297353CC}">
                <c16:uniqueId val="{00000009-2A55-4A44-AAAA-115151B5BD42}"/>
              </c:ext>
            </c:extLst>
          </c:dPt>
          <c:dLbls>
            <c:dLbl>
              <c:idx val="0"/>
              <c:layout>
                <c:manualLayout>
                  <c:x val="0.0665167478338701"/>
                  <c:y val="0.150376373539999"/>
                </c:manualLayout>
              </c:layout>
              <c:tx>
                <c:rich>
                  <a:bodyPr rot="0" spcFirstLastPara="1" vertOverflow="ellipsis" vert="horz" wrap="square" lIns="38100" tIns="19050" rIns="38100" bIns="19050" anchor="ctr" anchorCtr="1">
                    <a:noAutofit/>
                  </a:bodyPr>
                  <a:lstStyle/>
                  <a:p>
                    <a:pPr>
                      <a:defRPr sz="1600" b="1" i="1" u="none" strike="noStrike" kern="1200" baseline="0">
                        <a:solidFill>
                          <a:schemeClr val="tx1"/>
                        </a:solidFill>
                        <a:latin typeface="+mn-lt"/>
                        <a:ea typeface="+mn-ea"/>
                        <a:cs typeface="+mn-cs"/>
                      </a:defRPr>
                    </a:pPr>
                    <a:r>
                      <a:rPr lang="en-US" sz="1600" b="1" i="1" baseline="0" dirty="0">
                        <a:solidFill>
                          <a:schemeClr val="tx1"/>
                        </a:solidFill>
                        <a:latin typeface="+mn-lt"/>
                      </a:rPr>
                      <a:t>No Income Taxes On Required Revenues</a:t>
                    </a:r>
                  </a:p>
                  <a:p>
                    <a:pPr>
                      <a:defRPr sz="1600" b="1" i="1" u="none" strike="noStrike" kern="1200" baseline="0">
                        <a:solidFill>
                          <a:schemeClr val="tx1"/>
                        </a:solidFill>
                        <a:latin typeface="+mn-lt"/>
                        <a:ea typeface="+mn-ea"/>
                        <a:cs typeface="+mn-cs"/>
                      </a:defRPr>
                    </a:pPr>
                    <a:fld id="{7C9A8778-87B4-4F32-ADB0-A456E4792BD9}" type="PERCENTAGE">
                      <a:rPr lang="en-US" sz="1600" b="1" i="1" baseline="0">
                        <a:solidFill>
                          <a:schemeClr val="tx1"/>
                        </a:solidFill>
                        <a:latin typeface="+mn-lt"/>
                      </a:rPr>
                      <a:pPr>
                        <a:defRPr sz="1600" b="1" i="1" u="none" strike="noStrike" kern="1200" baseline="0">
                          <a:solidFill>
                            <a:schemeClr val="tx1"/>
                          </a:solidFill>
                          <a:latin typeface="+mn-lt"/>
                          <a:ea typeface="+mn-ea"/>
                          <a:cs typeface="+mn-cs"/>
                        </a:defRPr>
                      </a:pPr>
                      <a:t>[PERCENTAGE]</a:t>
                    </a:fld>
                    <a:endParaRPr lang="en-US"/>
                  </a:p>
                </c:rich>
              </c:tx>
              <c:spPr>
                <a:noFill/>
                <a:ln>
                  <a:noFill/>
                </a:ln>
                <a:effectLst/>
              </c:spPr>
              <c:showLegendKey val="0"/>
              <c:showVal val="0"/>
              <c:showCatName val="1"/>
              <c:showSerName val="0"/>
              <c:showPercent val="1"/>
              <c:showBubbleSize val="0"/>
              <c:separator>
</c:separator>
              <c:extLst xmlns:c16r2="http://schemas.microsoft.com/office/drawing/2015/06/chart">
                <c:ext xmlns:c16="http://schemas.microsoft.com/office/drawing/2014/chart" uri="{C3380CC4-5D6E-409C-BE32-E72D297353CC}">
                  <c16:uniqueId val="{00000001-2A55-4A44-AAAA-115151B5BD42}"/>
                </c:ext>
                <c:ext xmlns:c15="http://schemas.microsoft.com/office/drawing/2012/chart" uri="{CE6537A1-D6FC-4f65-9D91-7224C49458BB}">
                  <c15:layout>
                    <c:manualLayout>
                      <c:w val="0.254534649227242"/>
                      <c:h val="0.288567595162772"/>
                    </c:manualLayout>
                  </c15:layout>
                  <c15:dlblFieldTable/>
                  <c15:showDataLabelsRange val="0"/>
                </c:ext>
              </c:extLst>
            </c:dLbl>
            <c:dLbl>
              <c:idx val="1"/>
              <c:layout>
                <c:manualLayout>
                  <c:x val="0.036334362103212"/>
                  <c:y val="0.0280132888490531"/>
                </c:manualLayout>
              </c:layout>
              <c:tx>
                <c:rich>
                  <a:bodyPr rot="0" spcFirstLastPara="1" vertOverflow="ellipsis" vert="horz" wrap="square" lIns="38100" tIns="19050" rIns="38100" bIns="19050" anchor="ctr" anchorCtr="1">
                    <a:noAutofit/>
                  </a:bodyPr>
                  <a:lstStyle/>
                  <a:p>
                    <a:pPr>
                      <a:defRPr sz="1600" b="1" i="1" u="none" strike="noStrike" kern="1200" baseline="0">
                        <a:solidFill>
                          <a:schemeClr val="tx1"/>
                        </a:solidFill>
                        <a:latin typeface="+mn-lt"/>
                        <a:ea typeface="+mn-ea"/>
                        <a:cs typeface="+mn-cs"/>
                      </a:defRPr>
                    </a:pPr>
                    <a:r>
                      <a:rPr lang="en-US" sz="1600" b="1" i="1" dirty="0">
                        <a:solidFill>
                          <a:schemeClr val="tx1"/>
                        </a:solidFill>
                        <a:latin typeface="+mn-lt"/>
                      </a:rPr>
                      <a:t>Lower Revenue Based Fees</a:t>
                    </a:r>
                    <a:r>
                      <a:rPr lang="en-US" sz="1600" b="1" i="1" baseline="0" dirty="0">
                        <a:solidFill>
                          <a:schemeClr val="tx1"/>
                        </a:solidFill>
                        <a:latin typeface="+mn-lt"/>
                      </a:rPr>
                      <a:t>
</a:t>
                    </a:r>
                    <a:fld id="{5C04423A-73CE-43D0-B9A7-A0B0DADC79C9}" type="PERCENTAGE">
                      <a:rPr lang="en-US" sz="1600" b="1" i="1" baseline="0">
                        <a:solidFill>
                          <a:schemeClr val="tx1"/>
                        </a:solidFill>
                        <a:latin typeface="+mn-lt"/>
                      </a:rPr>
                      <a:pPr>
                        <a:defRPr sz="1600" b="1" i="1" u="none" strike="noStrike" kern="1200" baseline="0">
                          <a:solidFill>
                            <a:schemeClr val="tx1"/>
                          </a:solidFill>
                          <a:latin typeface="+mn-lt"/>
                          <a:ea typeface="+mn-ea"/>
                          <a:cs typeface="+mn-cs"/>
                        </a:defRPr>
                      </a:pPr>
                      <a:t>[PERCENTAGE]</a:t>
                    </a:fld>
                    <a:endParaRPr lang="en-US" sz="1600" b="1" i="1" baseline="0" dirty="0">
                      <a:solidFill>
                        <a:schemeClr val="tx1"/>
                      </a:solidFill>
                      <a:latin typeface="+mn-lt"/>
                    </a:endParaRPr>
                  </a:p>
                </c:rich>
              </c:tx>
              <c:spPr>
                <a:noFill/>
                <a:ln>
                  <a:noFill/>
                </a:ln>
                <a:effectLst/>
              </c:spPr>
              <c:showLegendKey val="0"/>
              <c:showVal val="0"/>
              <c:showCatName val="1"/>
              <c:showSerName val="0"/>
              <c:showPercent val="1"/>
              <c:showBubbleSize val="0"/>
              <c:separator>
</c:separator>
              <c:extLst xmlns:c16r2="http://schemas.microsoft.com/office/drawing/2015/06/chart">
                <c:ext xmlns:c16="http://schemas.microsoft.com/office/drawing/2014/chart" uri="{C3380CC4-5D6E-409C-BE32-E72D297353CC}">
                  <c16:uniqueId val="{00000003-2A55-4A44-AAAA-115151B5BD42}"/>
                </c:ext>
                <c:ext xmlns:c15="http://schemas.microsoft.com/office/drawing/2012/chart" uri="{CE6537A1-D6FC-4f65-9D91-7224C49458BB}">
                  <c15:layout>
                    <c:manualLayout>
                      <c:w val="0.306205953744694"/>
                      <c:h val="0.249822885496"/>
                    </c:manualLayout>
                  </c15:layout>
                  <c15:dlblFieldTable/>
                  <c15:showDataLabelsRange val="0"/>
                </c:ext>
              </c:extLst>
            </c:dLbl>
            <c:dLbl>
              <c:idx val="2"/>
              <c:layout>
                <c:manualLayout>
                  <c:x val="-0.0672129419137324"/>
                  <c:y val="-0.138174036197179"/>
                </c:manualLayout>
              </c:layout>
              <c:tx>
                <c:rich>
                  <a:bodyPr rot="0" spcFirstLastPara="1" vertOverflow="ellipsis" vert="horz" wrap="square" lIns="38100" tIns="19050" rIns="38100" bIns="19050" anchor="ctr" anchorCtr="1">
                    <a:noAutofit/>
                  </a:bodyPr>
                  <a:lstStyle/>
                  <a:p>
                    <a:pPr>
                      <a:defRPr sz="1600" b="1" i="1" u="none" strike="noStrike" kern="1200" baseline="0">
                        <a:solidFill>
                          <a:schemeClr val="tx1"/>
                        </a:solidFill>
                        <a:latin typeface="+mn-lt"/>
                        <a:ea typeface="+mn-ea"/>
                        <a:cs typeface="+mn-cs"/>
                      </a:defRPr>
                    </a:pPr>
                    <a:r>
                      <a:rPr lang="en-US" sz="1600" b="1" i="1" baseline="0" dirty="0">
                        <a:solidFill>
                          <a:schemeClr val="tx1"/>
                        </a:solidFill>
                        <a:latin typeface="+mn-lt"/>
                      </a:rPr>
                      <a:t>Eliminate Utility Equity Costs</a:t>
                    </a:r>
                  </a:p>
                  <a:p>
                    <a:pPr>
                      <a:defRPr sz="1600" b="1" i="1" u="none" strike="noStrike" kern="1200" baseline="0">
                        <a:solidFill>
                          <a:schemeClr val="tx1"/>
                        </a:solidFill>
                        <a:latin typeface="+mn-lt"/>
                        <a:ea typeface="+mn-ea"/>
                        <a:cs typeface="+mn-cs"/>
                      </a:defRPr>
                    </a:pPr>
                    <a:fld id="{B4B538AA-EE11-44A0-8B1B-5D7B19572EDC}" type="PERCENTAGE">
                      <a:rPr lang="en-US" sz="1600" b="1" i="1">
                        <a:solidFill>
                          <a:schemeClr val="tx1"/>
                        </a:solidFill>
                        <a:latin typeface="+mn-lt"/>
                      </a:rPr>
                      <a:pPr>
                        <a:defRPr sz="1600" b="1" i="1" u="none" strike="noStrike" kern="1200" baseline="0">
                          <a:solidFill>
                            <a:schemeClr val="tx1"/>
                          </a:solidFill>
                          <a:latin typeface="+mn-lt"/>
                          <a:ea typeface="+mn-ea"/>
                          <a:cs typeface="+mn-cs"/>
                        </a:defRPr>
                      </a:pPr>
                      <a:t>[PERCENTAGE]</a:t>
                    </a:fld>
                    <a:endParaRPr lang="en-US"/>
                  </a:p>
                </c:rich>
              </c:tx>
              <c:spPr>
                <a:noFill/>
                <a:ln>
                  <a:noFill/>
                </a:ln>
                <a:effectLst/>
              </c:spPr>
              <c:showLegendKey val="0"/>
              <c:showVal val="0"/>
              <c:showCatName val="1"/>
              <c:showSerName val="0"/>
              <c:showPercent val="1"/>
              <c:showBubbleSize val="0"/>
              <c:separator>
</c:separator>
              <c:extLst xmlns:c16r2="http://schemas.microsoft.com/office/drawing/2015/06/chart">
                <c:ext xmlns:c16="http://schemas.microsoft.com/office/drawing/2014/chart" uri="{C3380CC4-5D6E-409C-BE32-E72D297353CC}">
                  <c16:uniqueId val="{00000005-2A55-4A44-AAAA-115151B5BD42}"/>
                </c:ext>
                <c:ext xmlns:c15="http://schemas.microsoft.com/office/drawing/2012/chart" uri="{CE6537A1-D6FC-4f65-9D91-7224C49458BB}">
                  <c15:layout>
                    <c:manualLayout>
                      <c:w val="0.256880307910645"/>
                      <c:h val="0.217691315277435"/>
                    </c:manualLayout>
                  </c15:layout>
                  <c15:dlblFieldTable/>
                  <c15:showDataLabelsRange val="0"/>
                </c:ext>
              </c:extLst>
            </c:dLbl>
            <c:dLbl>
              <c:idx val="3"/>
              <c:layout>
                <c:manualLayout>
                  <c:x val="-0.0855905194353392"/>
                  <c:y val="0.259290608181215"/>
                </c:manualLayout>
              </c:layout>
              <c:tx>
                <c:rich>
                  <a:bodyPr rot="0" spcFirstLastPara="1" vertOverflow="ellipsis" vert="horz" wrap="square" lIns="38100" tIns="19050" rIns="38100" bIns="19050" anchor="ctr" anchorCtr="1">
                    <a:noAutofit/>
                  </a:bodyPr>
                  <a:lstStyle/>
                  <a:p>
                    <a:pPr>
                      <a:defRPr sz="1600" b="1" i="1" u="none" strike="noStrike" kern="1200" baseline="0">
                        <a:solidFill>
                          <a:schemeClr val="tx1"/>
                        </a:solidFill>
                        <a:latin typeface="+mn-lt"/>
                        <a:ea typeface="+mn-ea"/>
                        <a:cs typeface="+mn-cs"/>
                      </a:defRPr>
                    </a:pPr>
                    <a:r>
                      <a:rPr lang="en-US" sz="1600" b="1" i="1" dirty="0">
                        <a:solidFill>
                          <a:schemeClr val="tx1"/>
                        </a:solidFill>
                        <a:latin typeface="+mn-lt"/>
                      </a:rPr>
                      <a:t>Lower Interest Expense</a:t>
                    </a:r>
                  </a:p>
                  <a:p>
                    <a:pPr>
                      <a:defRPr sz="1600" b="1" i="1" u="none" strike="noStrike" kern="1200" baseline="0">
                        <a:solidFill>
                          <a:schemeClr val="tx1"/>
                        </a:solidFill>
                        <a:latin typeface="+mn-lt"/>
                        <a:ea typeface="+mn-ea"/>
                        <a:cs typeface="+mn-cs"/>
                      </a:defRPr>
                    </a:pPr>
                    <a:r>
                      <a:rPr lang="en-US" sz="1600" b="1" i="1" dirty="0">
                        <a:solidFill>
                          <a:schemeClr val="tx1"/>
                        </a:solidFill>
                        <a:latin typeface="+mn-lt"/>
                      </a:rPr>
                      <a:t>2%</a:t>
                    </a:r>
                    <a:endParaRPr lang="en-US" sz="1600" b="1" i="1" dirty="0">
                      <a:solidFill>
                        <a:schemeClr val="tx1"/>
                      </a:solidFill>
                      <a:latin typeface="Bookman Old Style" panose="02050604050505020204" pitchFamily="18" charset="0"/>
                    </a:endParaRPr>
                  </a:p>
                </c:rich>
              </c:tx>
              <c:spPr>
                <a:noFill/>
                <a:ln>
                  <a:noFill/>
                </a:ln>
                <a:effectLst/>
              </c:spPr>
              <c:showLegendKey val="0"/>
              <c:showVal val="0"/>
              <c:showCatName val="1"/>
              <c:showSerName val="0"/>
              <c:showPercent val="1"/>
              <c:showBubbleSize val="0"/>
              <c:separator>
</c:separator>
              <c:extLst xmlns:c16r2="http://schemas.microsoft.com/office/drawing/2015/06/chart">
                <c:ext xmlns:c16="http://schemas.microsoft.com/office/drawing/2014/chart" uri="{C3380CC4-5D6E-409C-BE32-E72D297353CC}">
                  <c16:uniqueId val="{00000007-2A55-4A44-AAAA-115151B5BD42}"/>
                </c:ext>
                <c:ext xmlns:c15="http://schemas.microsoft.com/office/drawing/2012/chart" uri="{CE6537A1-D6FC-4f65-9D91-7224C49458BB}">
                  <c15:layout>
                    <c:manualLayout>
                      <c:w val="0.266989440547649"/>
                      <c:h val="0.255476931666712"/>
                    </c:manualLayout>
                  </c15:layout>
                </c:ext>
              </c:extLst>
            </c:dLbl>
            <c:dLbl>
              <c:idx val="4"/>
              <c:layout>
                <c:manualLayout>
                  <c:x val="0.00674557036453169"/>
                  <c:y val="0.00836561660486336"/>
                </c:manualLayout>
              </c:layout>
              <c:tx>
                <c:rich>
                  <a:bodyPr rot="0" spcFirstLastPara="1" vertOverflow="ellipsis" vert="horz" wrap="square" lIns="38100" tIns="19050" rIns="38100" bIns="19050" anchor="ctr" anchorCtr="1">
                    <a:noAutofit/>
                  </a:bodyPr>
                  <a:lstStyle/>
                  <a:p>
                    <a:pPr>
                      <a:defRPr sz="1600" b="1" i="1" u="none" strike="noStrike" kern="1200" baseline="0">
                        <a:solidFill>
                          <a:schemeClr val="tx1"/>
                        </a:solidFill>
                        <a:latin typeface="+mn-lt"/>
                        <a:ea typeface="+mn-ea"/>
                        <a:cs typeface="+mn-cs"/>
                      </a:defRPr>
                    </a:pPr>
                    <a:r>
                      <a:rPr lang="en-US" sz="1600" b="1" i="1" baseline="0" dirty="0">
                        <a:solidFill>
                          <a:schemeClr val="tx1"/>
                        </a:solidFill>
                        <a:latin typeface="+mn-lt"/>
                      </a:rPr>
                      <a:t>Level Revenue Requirements Over 25 years </a:t>
                    </a:r>
                  </a:p>
                  <a:p>
                    <a:pPr>
                      <a:defRPr sz="1600" b="1" i="1" u="none" strike="noStrike" kern="1200" baseline="0">
                        <a:solidFill>
                          <a:schemeClr val="tx1"/>
                        </a:solidFill>
                        <a:latin typeface="+mn-lt"/>
                        <a:ea typeface="+mn-ea"/>
                        <a:cs typeface="+mn-cs"/>
                      </a:defRPr>
                    </a:pPr>
                    <a:r>
                      <a:rPr lang="en-US" sz="1600" b="1" i="1" baseline="0" dirty="0">
                        <a:solidFill>
                          <a:schemeClr val="tx1"/>
                        </a:solidFill>
                        <a:latin typeface="+mn-lt"/>
                      </a:rPr>
                      <a:t>9%</a:t>
                    </a:r>
                    <a:endParaRPr lang="en-US" sz="1600" b="1" i="1" dirty="0">
                      <a:solidFill>
                        <a:schemeClr val="tx1"/>
                      </a:solidFill>
                      <a:latin typeface="Bookman Old Style" panose="02050604050505020204" pitchFamily="18" charset="0"/>
                    </a:endParaRPr>
                  </a:p>
                </c:rich>
              </c:tx>
              <c:spPr>
                <a:noFill/>
                <a:ln>
                  <a:noFill/>
                </a:ln>
                <a:effectLst>
                  <a:softEdge rad="0"/>
                </a:effectLst>
              </c:spPr>
              <c:showLegendKey val="0"/>
              <c:showVal val="0"/>
              <c:showCatName val="1"/>
              <c:showSerName val="0"/>
              <c:showPercent val="1"/>
              <c:showBubbleSize val="0"/>
              <c:separator>
</c:separator>
              <c:extLst xmlns:c16r2="http://schemas.microsoft.com/office/drawing/2015/06/chart">
                <c:ext xmlns:c16="http://schemas.microsoft.com/office/drawing/2014/chart" uri="{C3380CC4-5D6E-409C-BE32-E72D297353CC}">
                  <c16:uniqueId val="{00000009-2A55-4A44-AAAA-115151B5BD42}"/>
                </c:ext>
                <c:ext xmlns:c15="http://schemas.microsoft.com/office/drawing/2012/chart" uri="{CE6537A1-D6FC-4f65-9D91-7224C49458BB}">
                  <c15:layout>
                    <c:manualLayout>
                      <c:w val="0.436405018986876"/>
                      <c:h val="0.256690639709656"/>
                    </c:manualLayout>
                  </c15:layout>
                </c:ext>
              </c:extLst>
            </c:dLbl>
            <c:spPr>
              <a:noFill/>
              <a:ln>
                <a:noFill/>
              </a:ln>
              <a:effectLst/>
            </c:spPr>
            <c:txPr>
              <a:bodyPr rot="0" spcFirstLastPara="1" vertOverflow="ellipsis" vert="horz" wrap="square" lIns="38100" tIns="19050" rIns="38100" bIns="19050" anchor="ctr" anchorCtr="1">
                <a:spAutoFit/>
              </a:bodyPr>
              <a:lstStyle/>
              <a:p>
                <a:pPr>
                  <a:defRPr sz="1600" b="1" i="1" u="none" strike="noStrike" kern="1200" baseline="0">
                    <a:solidFill>
                      <a:schemeClr val="tx1"/>
                    </a:solidFill>
                    <a:latin typeface="+mn-lt"/>
                    <a:ea typeface="+mn-ea"/>
                    <a:cs typeface="+mn-cs"/>
                  </a:defRPr>
                </a:pPr>
                <a:endParaRPr lang="en-US"/>
              </a:p>
            </c:txPr>
            <c:showLegendKey val="0"/>
            <c:showVal val="0"/>
            <c:showCatName val="1"/>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'Exh K-Source of Savings'!$L$6:$L$10</c:f>
              <c:strCache>
                <c:ptCount val="5"/>
                <c:pt idx="0">
                  <c:v>No income taxes</c:v>
                </c:pt>
                <c:pt idx="1">
                  <c:v>Lower revenue-based fees</c:v>
                </c:pt>
                <c:pt idx="2">
                  <c:v>No expensive equity</c:v>
                </c:pt>
                <c:pt idx="3">
                  <c:v>RRB less than Corp Debt</c:v>
                </c:pt>
                <c:pt idx="4">
                  <c:v>Level rev. req. over 25 yrs.</c:v>
                </c:pt>
              </c:strCache>
            </c:strRef>
          </c:cat>
          <c:val>
            <c:numRef>
              <c:f>'Exh K-Source of Savings'!$P$6:$P$10</c:f>
              <c:numCache>
                <c:formatCode>0%</c:formatCode>
                <c:ptCount val="5"/>
                <c:pt idx="0">
                  <c:v>0.334978075274893</c:v>
                </c:pt>
                <c:pt idx="1">
                  <c:v>0.0094371297534948</c:v>
                </c:pt>
                <c:pt idx="2">
                  <c:v>0.546781720625808</c:v>
                </c:pt>
                <c:pt idx="3">
                  <c:v>0.0131533625372943</c:v>
                </c:pt>
                <c:pt idx="4">
                  <c:v>0.0956497118085097</c:v>
                </c:pt>
              </c:numCache>
            </c:numRef>
          </c:val>
          <c:extLst xmlns:c16r2="http://schemas.microsoft.com/office/drawing/2015/06/chart">
            <c:ext xmlns:c16="http://schemas.microsoft.com/office/drawing/2014/chart" uri="{C3380CC4-5D6E-409C-BE32-E72D297353CC}">
              <c16:uniqueId val="{0000000A-2A55-4A44-AAAA-115151B5BD42}"/>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2">
    <c:autoUpdate val="0"/>
  </c:externalData>
  <c:userShapes r:id="rId3"/>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66058323966899"/>
          <c:y val="0.202618252758026"/>
          <c:w val="0.793356939989018"/>
          <c:h val="0.685422577685111"/>
        </c:manualLayout>
      </c:layout>
      <c:scatterChart>
        <c:scatterStyle val="lineMarker"/>
        <c:varyColors val="0"/>
        <c:ser>
          <c:idx val="1"/>
          <c:order val="0"/>
          <c:tx>
            <c:v>RRB Rev. Req.</c:v>
          </c:tx>
          <c:spPr>
            <a:ln w="76200" cap="rnd">
              <a:solidFill>
                <a:schemeClr val="accent2"/>
              </a:solidFill>
              <a:round/>
            </a:ln>
            <a:effectLst/>
          </c:spPr>
          <c:marker>
            <c:symbol val="circle"/>
            <c:size val="5"/>
            <c:spPr>
              <a:solidFill>
                <a:schemeClr val="accent2"/>
              </a:solidFill>
              <a:ln w="76200">
                <a:solidFill>
                  <a:schemeClr val="accent2"/>
                </a:solidFill>
              </a:ln>
              <a:effectLst/>
            </c:spPr>
          </c:marker>
          <c:xVal>
            <c:numRef>
              <c:f>'Chart of Rev Req'!$B$6:$B$30</c:f>
              <c:numCache>
                <c:formatCode>0</c:formatCode>
                <c:ptCount val="25"/>
                <c:pt idx="0">
                  <c:v>2019.0</c:v>
                </c:pt>
                <c:pt idx="1">
                  <c:v>2020.0</c:v>
                </c:pt>
                <c:pt idx="2">
                  <c:v>2021.0</c:v>
                </c:pt>
                <c:pt idx="3">
                  <c:v>2022.0</c:v>
                </c:pt>
                <c:pt idx="4">
                  <c:v>2023.0</c:v>
                </c:pt>
                <c:pt idx="5">
                  <c:v>2024.0</c:v>
                </c:pt>
                <c:pt idx="6">
                  <c:v>2025.0</c:v>
                </c:pt>
                <c:pt idx="7">
                  <c:v>2026.0</c:v>
                </c:pt>
                <c:pt idx="8">
                  <c:v>2027.0</c:v>
                </c:pt>
                <c:pt idx="9">
                  <c:v>2028.0</c:v>
                </c:pt>
                <c:pt idx="10">
                  <c:v>2029.0</c:v>
                </c:pt>
                <c:pt idx="11">
                  <c:v>2030.0</c:v>
                </c:pt>
                <c:pt idx="12">
                  <c:v>2031.0</c:v>
                </c:pt>
                <c:pt idx="13">
                  <c:v>2032.0</c:v>
                </c:pt>
                <c:pt idx="14">
                  <c:v>2033.0</c:v>
                </c:pt>
                <c:pt idx="15">
                  <c:v>2034.0</c:v>
                </c:pt>
                <c:pt idx="16">
                  <c:v>2035.0</c:v>
                </c:pt>
                <c:pt idx="17">
                  <c:v>2036.0</c:v>
                </c:pt>
                <c:pt idx="18">
                  <c:v>2037.0</c:v>
                </c:pt>
                <c:pt idx="19">
                  <c:v>2038.0</c:v>
                </c:pt>
                <c:pt idx="20">
                  <c:v>2039.0</c:v>
                </c:pt>
                <c:pt idx="21">
                  <c:v>2040.0</c:v>
                </c:pt>
                <c:pt idx="22">
                  <c:v>2041.0</c:v>
                </c:pt>
                <c:pt idx="23">
                  <c:v>2042.0</c:v>
                </c:pt>
                <c:pt idx="24">
                  <c:v>2043.0</c:v>
                </c:pt>
              </c:numCache>
            </c:numRef>
          </c:xVal>
          <c:yVal>
            <c:numRef>
              <c:f>'Chart of Rev Req'!$D$6:$D$30</c:f>
              <c:numCache>
                <c:formatCode>#,##0_);\(#,##0\)</c:formatCode>
                <c:ptCount val="25"/>
                <c:pt idx="0">
                  <c:v>62769.06839095435</c:v>
                </c:pt>
                <c:pt idx="1">
                  <c:v>62769.06839095435</c:v>
                </c:pt>
                <c:pt idx="2">
                  <c:v>62769.06839095435</c:v>
                </c:pt>
                <c:pt idx="3">
                  <c:v>62769.06839095435</c:v>
                </c:pt>
                <c:pt idx="4">
                  <c:v>62769.06839095435</c:v>
                </c:pt>
                <c:pt idx="5">
                  <c:v>62769.06839095435</c:v>
                </c:pt>
                <c:pt idx="6">
                  <c:v>62769.06839095435</c:v>
                </c:pt>
                <c:pt idx="7">
                  <c:v>62769.06839095435</c:v>
                </c:pt>
                <c:pt idx="8">
                  <c:v>62769.06839095435</c:v>
                </c:pt>
                <c:pt idx="9">
                  <c:v>62769.06839095435</c:v>
                </c:pt>
                <c:pt idx="10">
                  <c:v>62769.06839095435</c:v>
                </c:pt>
                <c:pt idx="11">
                  <c:v>62769.06839095435</c:v>
                </c:pt>
                <c:pt idx="12">
                  <c:v>62769.06839095435</c:v>
                </c:pt>
                <c:pt idx="13">
                  <c:v>62769.06839095435</c:v>
                </c:pt>
                <c:pt idx="14">
                  <c:v>62769.06839095435</c:v>
                </c:pt>
                <c:pt idx="15">
                  <c:v>62769.06839095435</c:v>
                </c:pt>
                <c:pt idx="16">
                  <c:v>62769.06839095435</c:v>
                </c:pt>
                <c:pt idx="17">
                  <c:v>62769.06839095435</c:v>
                </c:pt>
                <c:pt idx="18">
                  <c:v>62769.06839095435</c:v>
                </c:pt>
                <c:pt idx="19">
                  <c:v>62769.06839095435</c:v>
                </c:pt>
                <c:pt idx="20">
                  <c:v>62769.06839095435</c:v>
                </c:pt>
                <c:pt idx="21">
                  <c:v>62769.06839095435</c:v>
                </c:pt>
                <c:pt idx="22">
                  <c:v>62769.06839095435</c:v>
                </c:pt>
                <c:pt idx="23">
                  <c:v>62769.06839095435</c:v>
                </c:pt>
                <c:pt idx="24">
                  <c:v>62769.06839095435</c:v>
                </c:pt>
              </c:numCache>
            </c:numRef>
          </c:yVal>
          <c:smooth val="0"/>
          <c:extLst xmlns:c16r2="http://schemas.microsoft.com/office/drawing/2015/06/chart">
            <c:ext xmlns:c16="http://schemas.microsoft.com/office/drawing/2014/chart" uri="{C3380CC4-5D6E-409C-BE32-E72D297353CC}">
              <c16:uniqueId val="{00000000-3EC8-A14C-9EB6-BB4397EC3B6A}"/>
            </c:ext>
          </c:extLst>
        </c:ser>
        <c:ser>
          <c:idx val="2"/>
          <c:order val="1"/>
          <c:tx>
            <c:v>9.5% ROE</c:v>
          </c:tx>
          <c:spPr>
            <a:ln w="76200" cap="rnd">
              <a:solidFill>
                <a:schemeClr val="accent3"/>
              </a:solidFill>
              <a:round/>
            </a:ln>
            <a:effectLst/>
          </c:spPr>
          <c:marker>
            <c:symbol val="circle"/>
            <c:size val="5"/>
            <c:spPr>
              <a:solidFill>
                <a:schemeClr val="accent3"/>
              </a:solidFill>
              <a:ln w="76200">
                <a:solidFill>
                  <a:schemeClr val="accent3"/>
                </a:solidFill>
              </a:ln>
              <a:effectLst/>
            </c:spPr>
          </c:marker>
          <c:xVal>
            <c:numRef>
              <c:f>'Chart of Rev Req'!$B$6:$B$30</c:f>
              <c:numCache>
                <c:formatCode>0</c:formatCode>
                <c:ptCount val="25"/>
                <c:pt idx="0">
                  <c:v>2019.0</c:v>
                </c:pt>
                <c:pt idx="1">
                  <c:v>2020.0</c:v>
                </c:pt>
                <c:pt idx="2">
                  <c:v>2021.0</c:v>
                </c:pt>
                <c:pt idx="3">
                  <c:v>2022.0</c:v>
                </c:pt>
                <c:pt idx="4">
                  <c:v>2023.0</c:v>
                </c:pt>
                <c:pt idx="5">
                  <c:v>2024.0</c:v>
                </c:pt>
                <c:pt idx="6">
                  <c:v>2025.0</c:v>
                </c:pt>
                <c:pt idx="7">
                  <c:v>2026.0</c:v>
                </c:pt>
                <c:pt idx="8">
                  <c:v>2027.0</c:v>
                </c:pt>
                <c:pt idx="9">
                  <c:v>2028.0</c:v>
                </c:pt>
                <c:pt idx="10">
                  <c:v>2029.0</c:v>
                </c:pt>
                <c:pt idx="11">
                  <c:v>2030.0</c:v>
                </c:pt>
                <c:pt idx="12">
                  <c:v>2031.0</c:v>
                </c:pt>
                <c:pt idx="13">
                  <c:v>2032.0</c:v>
                </c:pt>
                <c:pt idx="14">
                  <c:v>2033.0</c:v>
                </c:pt>
                <c:pt idx="15">
                  <c:v>2034.0</c:v>
                </c:pt>
                <c:pt idx="16">
                  <c:v>2035.0</c:v>
                </c:pt>
                <c:pt idx="17">
                  <c:v>2036.0</c:v>
                </c:pt>
                <c:pt idx="18">
                  <c:v>2037.0</c:v>
                </c:pt>
                <c:pt idx="19">
                  <c:v>2038.0</c:v>
                </c:pt>
                <c:pt idx="20">
                  <c:v>2039.0</c:v>
                </c:pt>
                <c:pt idx="21">
                  <c:v>2040.0</c:v>
                </c:pt>
                <c:pt idx="22">
                  <c:v>2041.0</c:v>
                </c:pt>
                <c:pt idx="23">
                  <c:v>2042.0</c:v>
                </c:pt>
                <c:pt idx="24">
                  <c:v>2043.0</c:v>
                </c:pt>
              </c:numCache>
            </c:numRef>
          </c:xVal>
          <c:yVal>
            <c:numRef>
              <c:f>'Chart of Rev Req'!$E$6:$E$30</c:f>
              <c:numCache>
                <c:formatCode>#,##0_);\(#,##0\)</c:formatCode>
                <c:ptCount val="25"/>
                <c:pt idx="0">
                  <c:v>121174.8911622932</c:v>
                </c:pt>
                <c:pt idx="1">
                  <c:v>117895.9129382172</c:v>
                </c:pt>
                <c:pt idx="2">
                  <c:v>114616.9347141413</c:v>
                </c:pt>
                <c:pt idx="3">
                  <c:v>111337.9564900654</c:v>
                </c:pt>
                <c:pt idx="4">
                  <c:v>108058.9782659895</c:v>
                </c:pt>
                <c:pt idx="5">
                  <c:v>104780.0000419135</c:v>
                </c:pt>
                <c:pt idx="6">
                  <c:v>101501.0218178377</c:v>
                </c:pt>
                <c:pt idx="7">
                  <c:v>98222.04359376171</c:v>
                </c:pt>
                <c:pt idx="8">
                  <c:v>94943.0653696858</c:v>
                </c:pt>
                <c:pt idx="9">
                  <c:v>91664.08714560987</c:v>
                </c:pt>
                <c:pt idx="10">
                  <c:v>88385.10892153397</c:v>
                </c:pt>
                <c:pt idx="11">
                  <c:v>85106.13069745803</c:v>
                </c:pt>
                <c:pt idx="12">
                  <c:v>81827.15247338211</c:v>
                </c:pt>
                <c:pt idx="13">
                  <c:v>78548.1742493062</c:v>
                </c:pt>
                <c:pt idx="14">
                  <c:v>75269.19602523028</c:v>
                </c:pt>
                <c:pt idx="15">
                  <c:v>71990.21780115434</c:v>
                </c:pt>
                <c:pt idx="16">
                  <c:v>68711.23957707839</c:v>
                </c:pt>
                <c:pt idx="17">
                  <c:v>65432.2613530025</c:v>
                </c:pt>
                <c:pt idx="18">
                  <c:v>62153.28312892659</c:v>
                </c:pt>
                <c:pt idx="19">
                  <c:v>58874.30490485067</c:v>
                </c:pt>
                <c:pt idx="20">
                  <c:v>55595.32668077473</c:v>
                </c:pt>
                <c:pt idx="21">
                  <c:v>52316.34845669884</c:v>
                </c:pt>
                <c:pt idx="22">
                  <c:v>49037.37023262291</c:v>
                </c:pt>
                <c:pt idx="23">
                  <c:v>45758.39200854698</c:v>
                </c:pt>
                <c:pt idx="24">
                  <c:v>42479.41378447106</c:v>
                </c:pt>
              </c:numCache>
            </c:numRef>
          </c:yVal>
          <c:smooth val="0"/>
          <c:extLst xmlns:c16r2="http://schemas.microsoft.com/office/drawing/2015/06/chart">
            <c:ext xmlns:c16="http://schemas.microsoft.com/office/drawing/2014/chart" uri="{C3380CC4-5D6E-409C-BE32-E72D297353CC}">
              <c16:uniqueId val="{00000001-3EC8-A14C-9EB6-BB4397EC3B6A}"/>
            </c:ext>
          </c:extLst>
        </c:ser>
        <c:dLbls>
          <c:showLegendKey val="0"/>
          <c:showVal val="0"/>
          <c:showCatName val="0"/>
          <c:showSerName val="0"/>
          <c:showPercent val="0"/>
          <c:showBubbleSize val="0"/>
        </c:dLbls>
        <c:axId val="1852816736"/>
        <c:axId val="1852751296"/>
      </c:scatterChart>
      <c:valAx>
        <c:axId val="185281673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Year</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crossAx val="1852751296"/>
        <c:crosses val="autoZero"/>
        <c:crossBetween val="midCat"/>
      </c:valAx>
      <c:valAx>
        <c:axId val="1852751296"/>
        <c:scaling>
          <c:orientation val="minMax"/>
        </c:scaling>
        <c:delete val="0"/>
        <c:axPos val="l"/>
        <c:majorGridlines>
          <c:spPr>
            <a:ln w="9525" cap="flat" cmpd="sng" algn="ctr">
              <a:solidFill>
                <a:schemeClr val="tx1">
                  <a:lumMod val="15000"/>
                  <a:lumOff val="85000"/>
                </a:schemeClr>
              </a:solidFill>
              <a:round/>
            </a:ln>
            <a:effectLst/>
          </c:spPr>
        </c:majorGridlines>
        <c:numFmt formatCode="#,##0_);\(#,##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852816736"/>
        <c:crosses val="autoZero"/>
        <c:crossBetween val="midCat"/>
      </c:valAx>
      <c:spPr>
        <a:noFill/>
        <a:ln w="38100">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userShapes r:id="rId5"/>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Sheet1!$D$1</c:f>
              <c:strCache>
                <c:ptCount val="1"/>
                <c:pt idx="0">
                  <c:v>Maturity (years)</c:v>
                </c:pt>
              </c:strCache>
            </c:strRef>
          </c:tx>
          <c:spPr>
            <a:ln w="25400" cap="rnd">
              <a:noFill/>
              <a:round/>
            </a:ln>
            <a:effectLst/>
          </c:spPr>
          <c:marker>
            <c:symbol val="circle"/>
            <c:size val="5"/>
            <c:spPr>
              <a:solidFill>
                <a:schemeClr val="accent1"/>
              </a:solidFill>
              <a:ln w="9525">
                <a:solidFill>
                  <a:schemeClr val="accent1"/>
                </a:solidFill>
              </a:ln>
              <a:effectLst/>
            </c:spPr>
          </c:marker>
          <c:dLbls>
            <c:dLbl>
              <c:idx val="0"/>
              <c:layout/>
              <c:tx>
                <c:rich>
                  <a:bodyPr/>
                  <a:lstStyle/>
                  <a:p>
                    <a:fld id="{331D8084-AC00-4455-AA5C-9BBE59E7AE43}" type="CELLRANGE">
                      <a:rPr lang="mr-IN"/>
                      <a:pPr/>
                      <a:t>[CELLRANGE]</a:t>
                    </a:fld>
                    <a:endParaRPr lang="mr-IN" baseline="0"/>
                  </a:p>
                  <a:p>
                    <a:fld id="{D3FA9C79-5307-4B23-BF8B-3C4B9C5DE768}" type="YVALUE">
                      <a:rPr lang="mr-IN"/>
                      <a:pPr/>
                      <a:t>[Y VALUE]</a:t>
                    </a:fld>
                    <a:endParaRPr lang="en-US"/>
                  </a:p>
                </c:rich>
              </c:tx>
              <c:showLegendKey val="0"/>
              <c:showVal val="1"/>
              <c:showCatName val="0"/>
              <c:showSerName val="0"/>
              <c:showPercent val="0"/>
              <c:showBubbleSize val="0"/>
              <c:separator>
</c:separator>
              <c:extLst xmlns:c16r2="http://schemas.microsoft.com/office/drawing/2015/06/chart">
                <c:ext xmlns:c16="http://schemas.microsoft.com/office/drawing/2014/chart" uri="{C3380CC4-5D6E-409C-BE32-E72D297353CC}">
                  <c16:uniqueId val="{00000000-1D50-4C05-8D34-B489F6A23BCC}"/>
                </c:ext>
                <c:ext xmlns:c15="http://schemas.microsoft.com/office/drawing/2012/chart" uri="{CE6537A1-D6FC-4f65-9D91-7224C49458BB}">
                  <c15:layout/>
                  <c15:dlblFieldTable/>
                  <c15:showDataLabelsRange val="1"/>
                </c:ext>
              </c:extLst>
            </c:dLbl>
            <c:dLbl>
              <c:idx val="1"/>
              <c:layout>
                <c:manualLayout>
                  <c:x val="-0.0180555654284588"/>
                  <c:y val="-0.04248280845119"/>
                </c:manualLayout>
              </c:layout>
              <c:tx>
                <c:rich>
                  <a:bodyPr/>
                  <a:lstStyle/>
                  <a:p>
                    <a:fld id="{1DE59F48-0B35-4960-9450-95852E23C23C}" type="CELLRANGE">
                      <a:rPr lang="mr-IN"/>
                      <a:pPr/>
                      <a:t>[CELLRANGE]</a:t>
                    </a:fld>
                    <a:endParaRPr lang="mr-IN" baseline="0"/>
                  </a:p>
                  <a:p>
                    <a:fld id="{81450455-0ECA-4BC3-85A9-25B0A714236E}" type="YVALUE">
                      <a:rPr lang="mr-IN"/>
                      <a:pPr/>
                      <a:t>[Y VALUE]</a:t>
                    </a:fld>
                    <a:endParaRPr lang="en-US"/>
                  </a:p>
                </c:rich>
              </c:tx>
              <c:showLegendKey val="0"/>
              <c:showVal val="1"/>
              <c:showCatName val="0"/>
              <c:showSerName val="0"/>
              <c:showPercent val="0"/>
              <c:showBubbleSize val="0"/>
              <c:separator>
</c:separator>
              <c:extLst xmlns:c16r2="http://schemas.microsoft.com/office/drawing/2015/06/chart">
                <c:ext xmlns:c16="http://schemas.microsoft.com/office/drawing/2014/chart" uri="{C3380CC4-5D6E-409C-BE32-E72D297353CC}">
                  <c16:uniqueId val="{00000001-1D50-4C05-8D34-B489F6A23BCC}"/>
                </c:ext>
                <c:ext xmlns:c15="http://schemas.microsoft.com/office/drawing/2012/chart" uri="{CE6537A1-D6FC-4f65-9D91-7224C49458BB}">
                  <c15:layout/>
                  <c15:dlblFieldTable/>
                  <c15:showDataLabelsRange val="1"/>
                </c:ext>
              </c:extLst>
            </c:dLbl>
            <c:dLbl>
              <c:idx val="2"/>
              <c:layout/>
              <c:tx>
                <c:rich>
                  <a:bodyPr/>
                  <a:lstStyle/>
                  <a:p>
                    <a:fld id="{4CB4EF0E-D093-450D-9656-7C142B13C057}" type="CELLRANGE">
                      <a:rPr lang="mr-IN"/>
                      <a:pPr/>
                      <a:t>[CELLRANGE]</a:t>
                    </a:fld>
                    <a:endParaRPr lang="mr-IN" baseline="0"/>
                  </a:p>
                  <a:p>
                    <a:fld id="{5533016A-8086-412F-BC4F-4E984DAC420F}" type="YVALUE">
                      <a:rPr lang="mr-IN"/>
                      <a:pPr/>
                      <a:t>[Y VALUE]</a:t>
                    </a:fld>
                    <a:endParaRPr lang="en-US"/>
                  </a:p>
                </c:rich>
              </c:tx>
              <c:showLegendKey val="0"/>
              <c:showVal val="1"/>
              <c:showCatName val="0"/>
              <c:showSerName val="0"/>
              <c:showPercent val="0"/>
              <c:showBubbleSize val="0"/>
              <c:separator>
</c:separator>
              <c:extLst xmlns:c16r2="http://schemas.microsoft.com/office/drawing/2015/06/chart">
                <c:ext xmlns:c16="http://schemas.microsoft.com/office/drawing/2014/chart" uri="{C3380CC4-5D6E-409C-BE32-E72D297353CC}">
                  <c16:uniqueId val="{00000002-1D50-4C05-8D34-B489F6A23BCC}"/>
                </c:ext>
                <c:ext xmlns:c15="http://schemas.microsoft.com/office/drawing/2012/chart" uri="{CE6537A1-D6FC-4f65-9D91-7224C49458BB}">
                  <c15:layout/>
                  <c15:dlblFieldTable/>
                  <c15:showDataLabelsRange val="1"/>
                </c:ext>
              </c:extLst>
            </c:dLbl>
            <c:dLbl>
              <c:idx val="3"/>
              <c:layout>
                <c:manualLayout>
                  <c:x val="-0.00694444824171492"/>
                  <c:y val="-0.0115862204866882"/>
                </c:manualLayout>
              </c:layout>
              <c:tx>
                <c:rich>
                  <a:bodyPr/>
                  <a:lstStyle/>
                  <a:p>
                    <a:fld id="{EDBBAC97-960E-4EF0-93F3-60E228AC1772}" type="CELLRANGE">
                      <a:rPr lang="mr-IN"/>
                      <a:pPr/>
                      <a:t>[CELLRANGE]</a:t>
                    </a:fld>
                    <a:endParaRPr lang="mr-IN" baseline="0"/>
                  </a:p>
                  <a:p>
                    <a:fld id="{AD733E3D-3AA6-444D-958D-88D55769389F}" type="YVALUE">
                      <a:rPr lang="mr-IN"/>
                      <a:pPr/>
                      <a:t>[Y VALUE]</a:t>
                    </a:fld>
                    <a:endParaRPr lang="en-US"/>
                  </a:p>
                </c:rich>
              </c:tx>
              <c:showLegendKey val="0"/>
              <c:showVal val="1"/>
              <c:showCatName val="0"/>
              <c:showSerName val="0"/>
              <c:showPercent val="0"/>
              <c:showBubbleSize val="0"/>
              <c:separator>
</c:separator>
              <c:extLst xmlns:c16r2="http://schemas.microsoft.com/office/drawing/2015/06/chart">
                <c:ext xmlns:c16="http://schemas.microsoft.com/office/drawing/2014/chart" uri="{C3380CC4-5D6E-409C-BE32-E72D297353CC}">
                  <c16:uniqueId val="{00000003-1D50-4C05-8D34-B489F6A23BCC}"/>
                </c:ext>
                <c:ext xmlns:c15="http://schemas.microsoft.com/office/drawing/2012/chart" uri="{CE6537A1-D6FC-4f65-9D91-7224C49458BB}">
                  <c15:layout/>
                  <c15:dlblFieldTable/>
                  <c15:showDataLabelsRange val="1"/>
                </c:ext>
              </c:extLst>
            </c:dLbl>
            <c:dLbl>
              <c:idx val="4"/>
              <c:layout>
                <c:manualLayout>
                  <c:x val="-0.00591579048825414"/>
                  <c:y val="0.0106781015129153"/>
                </c:manualLayout>
              </c:layout>
              <c:tx>
                <c:rich>
                  <a:bodyPr/>
                  <a:lstStyle/>
                  <a:p>
                    <a:fld id="{BE4A87D2-C6AD-4836-833B-A421386DE610}" type="CELLRANGE">
                      <a:rPr lang="mr-IN"/>
                      <a:pPr/>
                      <a:t>[CELLRANGE]</a:t>
                    </a:fld>
                    <a:endParaRPr lang="mr-IN" baseline="0"/>
                  </a:p>
                  <a:p>
                    <a:fld id="{ED3C9ED1-52C2-4929-9DF4-56B0E1E07F95}" type="YVALUE">
                      <a:rPr lang="mr-IN"/>
                      <a:pPr/>
                      <a:t>[Y VALUE]</a:t>
                    </a:fld>
                    <a:endParaRPr lang="en-US"/>
                  </a:p>
                </c:rich>
              </c:tx>
              <c:showLegendKey val="0"/>
              <c:showVal val="1"/>
              <c:showCatName val="0"/>
              <c:showSerName val="0"/>
              <c:showPercent val="0"/>
              <c:showBubbleSize val="0"/>
              <c:separator>
</c:separator>
              <c:extLst xmlns:c16r2="http://schemas.microsoft.com/office/drawing/2015/06/chart">
                <c:ext xmlns:c16="http://schemas.microsoft.com/office/drawing/2014/chart" uri="{C3380CC4-5D6E-409C-BE32-E72D297353CC}">
                  <c16:uniqueId val="{00000004-1D50-4C05-8D34-B489F6A23BCC}"/>
                </c:ext>
                <c:ext xmlns:c15="http://schemas.microsoft.com/office/drawing/2012/chart" uri="{CE6537A1-D6FC-4f65-9D91-7224C49458BB}">
                  <c15:layout>
                    <c:manualLayout>
                      <c:w val="0.161529545323685"/>
                      <c:h val="0.123092292744526"/>
                    </c:manualLayout>
                  </c15:layout>
                  <c15:dlblFieldTable/>
                  <c15:showDataLabelsRange val="1"/>
                </c:ext>
              </c:extLst>
            </c:dLbl>
            <c:dLbl>
              <c:idx val="5"/>
              <c:layout>
                <c:manualLayout>
                  <c:x val="-0.131944516592583"/>
                  <c:y val="-0.00386207349556272"/>
                </c:manualLayout>
              </c:layout>
              <c:tx>
                <c:rich>
                  <a:bodyPr/>
                  <a:lstStyle/>
                  <a:p>
                    <a:fld id="{E8F585B8-E210-4866-A756-D46CA3B4452F}" type="CELLRANGE">
                      <a:rPr lang="de-DE"/>
                      <a:pPr/>
                      <a:t>[CELLRANGE]</a:t>
                    </a:fld>
                    <a:endParaRPr lang="de-DE" baseline="0"/>
                  </a:p>
                  <a:p>
                    <a:fld id="{43071691-2E2B-4C7A-9EF8-5193A481D35E}" type="YVALUE">
                      <a:rPr lang="de-DE"/>
                      <a:pPr/>
                      <a:t>[Y VALUE]</a:t>
                    </a:fld>
                    <a:endParaRPr lang="en-US"/>
                  </a:p>
                </c:rich>
              </c:tx>
              <c:showLegendKey val="0"/>
              <c:showVal val="1"/>
              <c:showCatName val="0"/>
              <c:showSerName val="0"/>
              <c:showPercent val="0"/>
              <c:showBubbleSize val="0"/>
              <c:separator>
</c:separator>
              <c:extLst xmlns:c16r2="http://schemas.microsoft.com/office/drawing/2015/06/chart">
                <c:ext xmlns:c16="http://schemas.microsoft.com/office/drawing/2014/chart" uri="{C3380CC4-5D6E-409C-BE32-E72D297353CC}">
                  <c16:uniqueId val="{00000005-1D50-4C05-8D34-B489F6A23BCC}"/>
                </c:ext>
                <c:ext xmlns:c15="http://schemas.microsoft.com/office/drawing/2012/chart" uri="{CE6537A1-D6FC-4f65-9D91-7224C49458BB}">
                  <c15:layout/>
                  <c15:dlblFieldTable/>
                  <c15:showDataLabelsRange val="1"/>
                </c:ext>
              </c:extLst>
            </c:dLbl>
            <c:dLbl>
              <c:idx val="6"/>
              <c:layout>
                <c:manualLayout>
                  <c:x val="-0.132876494355038"/>
                  <c:y val="0.00330617819242188"/>
                </c:manualLayout>
              </c:layout>
              <c:tx>
                <c:rich>
                  <a:bodyPr/>
                  <a:lstStyle/>
                  <a:p>
                    <a:fld id="{261E7260-AB4D-4F30-B06C-18D9840628D2}" type="CELLRANGE">
                      <a:rPr lang="de-DE" baseline="0"/>
                      <a:pPr/>
                      <a:t>[CELLRANGE]</a:t>
                    </a:fld>
                    <a:endParaRPr lang="de-DE" baseline="0"/>
                  </a:p>
                  <a:p>
                    <a:fld id="{D51413AA-0BC4-4431-B340-411449960511}" type="YVALUE">
                      <a:rPr lang="de-DE" baseline="0"/>
                      <a:pPr/>
                      <a:t>[Y VALUE]</a:t>
                    </a:fld>
                    <a:endParaRPr lang="en-US"/>
                  </a:p>
                </c:rich>
              </c:tx>
              <c:showLegendKey val="0"/>
              <c:showVal val="1"/>
              <c:showCatName val="0"/>
              <c:showSerName val="0"/>
              <c:showPercent val="0"/>
              <c:showBubbleSize val="0"/>
              <c:separator>
</c:separator>
              <c:extLst xmlns:c16r2="http://schemas.microsoft.com/office/drawing/2015/06/chart">
                <c:ext xmlns:c16="http://schemas.microsoft.com/office/drawing/2014/chart" uri="{C3380CC4-5D6E-409C-BE32-E72D297353CC}">
                  <c16:uniqueId val="{00000006-1D50-4C05-8D34-B489F6A23BCC}"/>
                </c:ext>
                <c:ext xmlns:c15="http://schemas.microsoft.com/office/drawing/2012/chart" uri="{CE6537A1-D6FC-4f65-9D91-7224C49458BB}">
                  <c15:layout/>
                  <c15:dlblFieldTable/>
                  <c15:showDataLabelsRange val="1"/>
                </c:ext>
              </c:extLst>
            </c:dLbl>
            <c:dLbl>
              <c:idx val="7"/>
              <c:layout>
                <c:manualLayout>
                  <c:x val="-0.0955241117257829"/>
                  <c:y val="0.0583063621730884"/>
                </c:manualLayout>
              </c:layout>
              <c:tx>
                <c:rich>
                  <a:bodyPr/>
                  <a:lstStyle/>
                  <a:p>
                    <a:fld id="{194AE564-DDC7-4B3E-B863-9E6D9262F3CE}" type="CELLRANGE">
                      <a:rPr lang="de-DE" baseline="0" dirty="0"/>
                      <a:pPr/>
                      <a:t>[CELLRANGE]</a:t>
                    </a:fld>
                    <a:endParaRPr lang="de-DE" baseline="0" dirty="0"/>
                  </a:p>
                  <a:p>
                    <a:fld id="{11809F6B-FD83-40B4-965A-A2CDBB970348}" type="YVALUE">
                      <a:rPr lang="de-DE" baseline="0" dirty="0"/>
                      <a:pPr/>
                      <a:t>[Y VALUE]</a:t>
                    </a:fld>
                    <a:endParaRPr lang="en-US"/>
                  </a:p>
                </c:rich>
              </c:tx>
              <c:showLegendKey val="0"/>
              <c:showVal val="1"/>
              <c:showCatName val="0"/>
              <c:showSerName val="0"/>
              <c:showPercent val="0"/>
              <c:showBubbleSize val="0"/>
              <c:separator>
</c:separator>
              <c:extLst xmlns:c16r2="http://schemas.microsoft.com/office/drawing/2015/06/chart">
                <c:ext xmlns:c16="http://schemas.microsoft.com/office/drawing/2014/chart" uri="{C3380CC4-5D6E-409C-BE32-E72D297353CC}">
                  <c16:uniqueId val="{00000007-1D50-4C05-8D34-B489F6A23BCC}"/>
                </c:ext>
                <c:ext xmlns:c15="http://schemas.microsoft.com/office/drawing/2012/chart" uri="{CE6537A1-D6FC-4f65-9D91-7224C49458BB}">
                  <c15:layout/>
                  <c15:dlblFieldTable/>
                  <c15:showDataLabelsRange val="1"/>
                </c:ext>
              </c:extLst>
            </c:dLbl>
            <c:dLbl>
              <c:idx val="8"/>
              <c:layout>
                <c:manualLayout>
                  <c:x val="-0.00274967341955021"/>
                  <c:y val="0.0275904097720798"/>
                </c:manualLayout>
              </c:layout>
              <c:tx>
                <c:rich>
                  <a:bodyPr/>
                  <a:lstStyle/>
                  <a:p>
                    <a:fld id="{7341B912-2E34-41D5-9C3D-2ADA1C73CDAC}" type="CELLRANGE">
                      <a:rPr lang="en-US" baseline="0"/>
                      <a:pPr/>
                      <a:t>[CELLRANGE]</a:t>
                    </a:fld>
                    <a:endParaRPr lang="en-US" baseline="0"/>
                  </a:p>
                  <a:p>
                    <a:fld id="{1EF5886A-8330-42AA-B7B5-6C32217CD623}" type="YVALUE">
                      <a:rPr lang="en-US" baseline="0"/>
                      <a:pPr/>
                      <a:t>[Y VALUE]</a:t>
                    </a:fld>
                    <a:endParaRPr lang="en-US"/>
                  </a:p>
                </c:rich>
              </c:tx>
              <c:showLegendKey val="0"/>
              <c:showVal val="1"/>
              <c:showCatName val="0"/>
              <c:showSerName val="0"/>
              <c:showPercent val="0"/>
              <c:showBubbleSize val="0"/>
              <c:separator>
</c:separator>
              <c:extLst xmlns:c16r2="http://schemas.microsoft.com/office/drawing/2015/06/chart">
                <c:ext xmlns:c16="http://schemas.microsoft.com/office/drawing/2014/chart" uri="{C3380CC4-5D6E-409C-BE32-E72D297353CC}">
                  <c16:uniqueId val="{00000008-1D50-4C05-8D34-B489F6A23BCC}"/>
                </c:ext>
                <c:ext xmlns:c15="http://schemas.microsoft.com/office/drawing/2012/chart" uri="{CE6537A1-D6FC-4f65-9D91-7224C49458BB}">
                  <c15:layout/>
                  <c15:dlblFieldTable/>
                  <c15:showDataLabelsRange val="1"/>
                </c:ext>
              </c:extLst>
            </c:dLbl>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eparator>
</c:separator>
            <c:showLeaderLines val="0"/>
            <c:extLst xmlns:c16r2="http://schemas.microsoft.com/office/drawing/2015/06/char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xVal>
            <c:numRef>
              <c:f>Sheet1!$D$2:$D$10</c:f>
              <c:numCache>
                <c:formatCode>0.0</c:formatCode>
                <c:ptCount val="9"/>
                <c:pt idx="0">
                  <c:v>10.42026009582478</c:v>
                </c:pt>
                <c:pt idx="1">
                  <c:v>7.852156057494867</c:v>
                </c:pt>
                <c:pt idx="2">
                  <c:v>6.915811088295688</c:v>
                </c:pt>
                <c:pt idx="3">
                  <c:v>7.846680355920602</c:v>
                </c:pt>
                <c:pt idx="4">
                  <c:v>9.982203969883643</c:v>
                </c:pt>
                <c:pt idx="5">
                  <c:v>9.876000000000002</c:v>
                </c:pt>
                <c:pt idx="6">
                  <c:v>9.770300000000002</c:v>
                </c:pt>
                <c:pt idx="7">
                  <c:v>11.2184</c:v>
                </c:pt>
                <c:pt idx="8">
                  <c:v>10.12054794520548</c:v>
                </c:pt>
              </c:numCache>
            </c:numRef>
          </c:xVal>
          <c:yVal>
            <c:numRef>
              <c:f>Sheet1!$C$2:$C$10</c:f>
              <c:numCache>
                <c:formatCode>\+0</c:formatCode>
                <c:ptCount val="9"/>
                <c:pt idx="0">
                  <c:v>74.16912388774814</c:v>
                </c:pt>
                <c:pt idx="1">
                  <c:v>54.67310061601647</c:v>
                </c:pt>
                <c:pt idx="2">
                  <c:v>47.15780287474333</c:v>
                </c:pt>
                <c:pt idx="3">
                  <c:v>33.7906228610541</c:v>
                </c:pt>
                <c:pt idx="4">
                  <c:v>34.96347250741505</c:v>
                </c:pt>
                <c:pt idx="5">
                  <c:v>83.16746666666661</c:v>
                </c:pt>
                <c:pt idx="6">
                  <c:v>60.48863666666662</c:v>
                </c:pt>
                <c:pt idx="7">
                  <c:v>112.52412</c:v>
                </c:pt>
                <c:pt idx="8">
                  <c:v>54.84202739726024</c:v>
                </c:pt>
              </c:numCache>
            </c:numRef>
          </c:yVal>
          <c:smooth val="0"/>
          <c:extLst xmlns:c16r2="http://schemas.microsoft.com/office/drawing/2015/06/chart">
            <c:ext xmlns:c16="http://schemas.microsoft.com/office/drawing/2014/chart" uri="{C3380CC4-5D6E-409C-BE32-E72D297353CC}">
              <c16:uniqueId val="{00000009-1D50-4C05-8D34-B489F6A23BCC}"/>
            </c:ext>
            <c:ext xmlns:c15="http://schemas.microsoft.com/office/drawing/2012/chart" uri="{02D57815-91ED-43cb-92C2-25804820EDAC}">
              <c15:datalabelsRange>
                <c15:f>Sheet1!$B$2:$B$10</c15:f>
                <c15:dlblRangeCache>
                  <c:ptCount val="9"/>
                  <c:pt idx="0">
                    <c:v>JNJ 6.95 09/01/29</c:v>
                  </c:pt>
                  <c:pt idx="1">
                    <c:v>MSFT 3.3 02/06/27</c:v>
                  </c:pt>
                  <c:pt idx="2">
                    <c:v>XOM 3.043 03/01/26</c:v>
                  </c:pt>
                  <c:pt idx="3">
                    <c:v>TVA 2 7/8 02/01/27</c:v>
                  </c:pt>
                  <c:pt idx="4">
                    <c:v>FFCB 3.27 03/22/29</c:v>
                  </c:pt>
                  <c:pt idx="5">
                    <c:v>BMARK 2019-B10 A4</c:v>
                  </c:pt>
                  <c:pt idx="6">
                    <c:v>FREMF 2019-K89 A2</c:v>
                  </c:pt>
                  <c:pt idx="7">
                    <c:v>HENDR 2019-1A A</c:v>
                  </c:pt>
                  <c:pt idx="8">
                    <c:v>TX TAMHGR 3.086 05/15/29</c:v>
                  </c:pt>
                </c15:dlblRangeCache>
              </c15:datalabelsRange>
            </c:ext>
          </c:extLst>
        </c:ser>
        <c:dLbls>
          <c:showLegendKey val="0"/>
          <c:showVal val="0"/>
          <c:showCatName val="0"/>
          <c:showSerName val="0"/>
          <c:showPercent val="0"/>
          <c:showBubbleSize val="0"/>
        </c:dLbls>
        <c:axId val="1905374384"/>
        <c:axId val="1905377232"/>
      </c:scatterChart>
      <c:valAx>
        <c:axId val="1905374384"/>
        <c:scaling>
          <c:orientation val="minMax"/>
          <c:min val="6.5"/>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US" sz="1400" dirty="0"/>
                  <a:t>Maturity / WAL (years)</a:t>
                </a:r>
              </a:p>
            </c:rich>
          </c:tx>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title>
        <c:numFmt formatCod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1905377232"/>
        <c:crosses val="autoZero"/>
        <c:crossBetween val="midCat"/>
      </c:valAx>
      <c:valAx>
        <c:axId val="1905377232"/>
        <c:scaling>
          <c:orientation val="minMax"/>
          <c:min val="3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en-US"/>
                  <a:t>G-Spread (bps)</a:t>
                </a: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1905374384"/>
        <c:crosses val="autoZero"/>
        <c:crossBetween val="midCat"/>
      </c:valAx>
      <c:spPr>
        <a:noFill/>
        <a:ln>
          <a:noFill/>
        </a:ln>
        <a:effectLst/>
      </c:spPr>
    </c:plotArea>
    <c:plotVisOnly val="1"/>
    <c:dispBlanksAs val="gap"/>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0.01382</cdr:x>
      <cdr:y>0.26325</cdr:y>
    </cdr:from>
    <cdr:to>
      <cdr:x>0.04507</cdr:x>
      <cdr:y>0.79967</cdr:y>
    </cdr:to>
    <cdr:sp macro="" textlink="">
      <cdr:nvSpPr>
        <cdr:cNvPr id="25" name="TextBox 24"/>
        <cdr:cNvSpPr txBox="1"/>
      </cdr:nvSpPr>
      <cdr:spPr>
        <a:xfrm xmlns:a="http://schemas.openxmlformats.org/drawingml/2006/main" rot="16200000">
          <a:off x="-1430864" y="3205136"/>
          <a:ext cx="3371638" cy="27056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100" b="1" dirty="0">
              <a:solidFill>
                <a:schemeClr val="tx1">
                  <a:lumMod val="50000"/>
                </a:schemeClr>
              </a:solidFill>
            </a:rPr>
            <a:t>Total Amount ($ in</a:t>
          </a:r>
          <a:r>
            <a:rPr lang="en-US" sz="1100" b="1" baseline="0" dirty="0">
              <a:solidFill>
                <a:schemeClr val="tx1">
                  <a:lumMod val="50000"/>
                </a:schemeClr>
              </a:solidFill>
            </a:rPr>
            <a:t> </a:t>
          </a:r>
          <a:r>
            <a:rPr lang="en-US" sz="1100" b="1" dirty="0">
              <a:solidFill>
                <a:schemeClr val="tx1">
                  <a:lumMod val="50000"/>
                </a:schemeClr>
              </a:solidFill>
            </a:rPr>
            <a:t>millions)</a:t>
          </a:r>
        </a:p>
      </cdr:txBody>
    </cdr:sp>
  </cdr:relSizeAnchor>
  <cdr:relSizeAnchor xmlns:cdr="http://schemas.openxmlformats.org/drawingml/2006/chartDrawing">
    <cdr:from>
      <cdr:x>0.01965</cdr:x>
      <cdr:y>0.94723</cdr:y>
    </cdr:from>
    <cdr:to>
      <cdr:x>0.45455</cdr:x>
      <cdr:y>0.98149</cdr:y>
    </cdr:to>
    <cdr:sp macro="" textlink="">
      <cdr:nvSpPr>
        <cdr:cNvPr id="26" name="TextBox 25">
          <a:extLst xmlns:a="http://schemas.openxmlformats.org/drawingml/2006/main">
            <a:ext uri="{FF2B5EF4-FFF2-40B4-BE49-F238E27FC236}">
              <a16:creationId xmlns:a16="http://schemas.microsoft.com/office/drawing/2014/main" xmlns="" id="{F85C4785-FB4B-4228-9DB0-BAD3705C4215}"/>
            </a:ext>
          </a:extLst>
        </cdr:cNvPr>
        <cdr:cNvSpPr txBox="1"/>
      </cdr:nvSpPr>
      <cdr:spPr>
        <a:xfrm xmlns:a="http://schemas.openxmlformats.org/drawingml/2006/main">
          <a:off x="197649" y="5088613"/>
          <a:ext cx="4374352" cy="18405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dirty="0">
              <a:solidFill>
                <a:srgbClr val="FF0000"/>
              </a:solidFill>
            </a:rPr>
            <a:t>.</a:t>
          </a:r>
        </a:p>
      </cdr:txBody>
    </cdr:sp>
  </cdr:relSizeAnchor>
  <cdr:relSizeAnchor xmlns:cdr="http://schemas.openxmlformats.org/drawingml/2006/chartDrawing">
    <cdr:from>
      <cdr:x>2.61907E-5</cdr:x>
      <cdr:y>2.4813E-5</cdr:y>
    </cdr:from>
    <cdr:to>
      <cdr:x>2.61907E-5</cdr:x>
      <cdr:y>2.4813E-5</cdr:y>
    </cdr:to>
    <cdr:grpSp>
      <cdr:nvGrpSpPr>
        <cdr:cNvPr id="15" name="Group 14">
          <a:extLst xmlns:a="http://schemas.openxmlformats.org/drawingml/2006/main">
            <a:ext uri="{FF2B5EF4-FFF2-40B4-BE49-F238E27FC236}">
              <a16:creationId xmlns:a16="http://schemas.microsoft.com/office/drawing/2014/main" xmlns="" id="{6DF62370-1088-4D92-9B44-C32F7CA40A72}"/>
            </a:ext>
          </a:extLst>
        </cdr:cNvPr>
        <cdr:cNvGrpSpPr/>
      </cdr:nvGrpSpPr>
      <cdr:grpSpPr>
        <a:xfrm xmlns:a="http://schemas.openxmlformats.org/drawingml/2006/main">
          <a:off x="316" y="142"/>
          <a:ext cx="0" cy="0"/>
          <a:chOff x="0" y="0"/>
          <a:chExt cx="0" cy="0"/>
        </a:xfrm>
      </cdr:grpSpPr>
    </cdr:grpSp>
  </cdr:relSizeAnchor>
</c:userShapes>
</file>

<file path=ppt/drawings/drawing10.xml><?xml version="1.0" encoding="utf-8"?>
<c:userShapes xmlns:c="http://schemas.openxmlformats.org/drawingml/2006/chart">
  <cdr:relSizeAnchor xmlns:cdr="http://schemas.openxmlformats.org/drawingml/2006/chartDrawing">
    <cdr:from>
      <cdr:x>0.3854</cdr:x>
      <cdr:y>0.28188</cdr:y>
    </cdr:from>
    <cdr:to>
      <cdr:x>0.72689</cdr:x>
      <cdr:y>0.40504</cdr:y>
    </cdr:to>
    <cdr:sp macro="" textlink="">
      <cdr:nvSpPr>
        <cdr:cNvPr id="2" name="TextBox 1">
          <a:extLst xmlns:a="http://schemas.openxmlformats.org/drawingml/2006/main">
            <a:ext uri="{FF2B5EF4-FFF2-40B4-BE49-F238E27FC236}">
              <a16:creationId xmlns:a16="http://schemas.microsoft.com/office/drawing/2014/main" xmlns="" id="{E0CD8106-B4E7-43C0-8988-791F211FA643}"/>
            </a:ext>
          </a:extLst>
        </cdr:cNvPr>
        <cdr:cNvSpPr txBox="1"/>
      </cdr:nvSpPr>
      <cdr:spPr>
        <a:xfrm xmlns:a="http://schemas.openxmlformats.org/drawingml/2006/main">
          <a:off x="2124636" y="923364"/>
          <a:ext cx="1882588" cy="40341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0.37728</cdr:x>
      <cdr:y>0.17877</cdr:y>
    </cdr:from>
    <cdr:to>
      <cdr:x>0.71772</cdr:x>
      <cdr:y>0.2663</cdr:y>
    </cdr:to>
    <cdr:sp macro="" textlink="">
      <cdr:nvSpPr>
        <cdr:cNvPr id="3" name="TextBox 2">
          <a:extLst xmlns:a="http://schemas.openxmlformats.org/drawingml/2006/main">
            <a:ext uri="{FF2B5EF4-FFF2-40B4-BE49-F238E27FC236}">
              <a16:creationId xmlns:a16="http://schemas.microsoft.com/office/drawing/2014/main" xmlns="" id="{CCCAE4FE-2696-414E-A478-B451A6DC11AD}"/>
            </a:ext>
          </a:extLst>
        </cdr:cNvPr>
        <cdr:cNvSpPr txBox="1"/>
      </cdr:nvSpPr>
      <cdr:spPr>
        <a:xfrm xmlns:a="http://schemas.openxmlformats.org/drawingml/2006/main">
          <a:off x="2984567" y="836684"/>
          <a:ext cx="2693129" cy="409651"/>
        </a:xfrm>
        <a:prstGeom xmlns:a="http://schemas.openxmlformats.org/drawingml/2006/main" prst="rect">
          <a:avLst/>
        </a:prstGeom>
        <a:ln xmlns:a="http://schemas.openxmlformats.org/drawingml/2006/main">
          <a:noFill/>
        </a:ln>
      </cdr:spPr>
      <cdr:txBody>
        <a:bodyPr xmlns:a="http://schemas.openxmlformats.org/drawingml/2006/main" vertOverflow="clip" wrap="square" rtlCol="0"/>
        <a:lstStyle xmlns:a="http://schemas.openxmlformats.org/drawingml/2006/main"/>
        <a:p xmlns:a="http://schemas.openxmlformats.org/drawingml/2006/main">
          <a:pPr algn="ctr"/>
          <a:r>
            <a:rPr lang="en-US" sz="1100" dirty="0"/>
            <a:t>Entergy New Orleans Storm Recovery Funding 1</a:t>
          </a:r>
        </a:p>
        <a:p xmlns:a="http://schemas.openxmlformats.org/drawingml/2006/main">
          <a:pPr algn="ctr"/>
          <a:r>
            <a:rPr lang="en-US" sz="1100" dirty="0"/>
            <a:t> 7/14/2015</a:t>
          </a:r>
        </a:p>
      </cdr:txBody>
    </cdr:sp>
  </cdr:relSizeAnchor>
  <cdr:relSizeAnchor xmlns:cdr="http://schemas.openxmlformats.org/drawingml/2006/chartDrawing">
    <cdr:from>
      <cdr:x>0.34004</cdr:x>
      <cdr:y>0.1982</cdr:y>
    </cdr:from>
    <cdr:to>
      <cdr:x>0.3872</cdr:x>
      <cdr:y>0.20641</cdr:y>
    </cdr:to>
    <cdr:cxnSp macro="">
      <cdr:nvCxnSpPr>
        <cdr:cNvPr id="5" name="Straight Arrow Connector 4">
          <a:extLst xmlns:a="http://schemas.openxmlformats.org/drawingml/2006/main">
            <a:ext uri="{FF2B5EF4-FFF2-40B4-BE49-F238E27FC236}">
              <a16:creationId xmlns:a16="http://schemas.microsoft.com/office/drawing/2014/main" xmlns="" id="{09CADE8A-088B-4D63-AEBC-12952B30E3FE}"/>
            </a:ext>
          </a:extLst>
        </cdr:cNvPr>
        <cdr:cNvCxnSpPr/>
      </cdr:nvCxnSpPr>
      <cdr:spPr>
        <a:xfrm xmlns:a="http://schemas.openxmlformats.org/drawingml/2006/main" flipH="1" flipV="1">
          <a:off x="2689997" y="927611"/>
          <a:ext cx="373070" cy="38424"/>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0.88378</cdr:x>
      <cdr:y>0.55017</cdr:y>
    </cdr:from>
    <cdr:to>
      <cdr:x>0.93036</cdr:x>
      <cdr:y>0.64873</cdr:y>
    </cdr:to>
    <cdr:sp macro="" textlink="">
      <cdr:nvSpPr>
        <cdr:cNvPr id="6" name="Oval 5"/>
        <cdr:cNvSpPr/>
      </cdr:nvSpPr>
      <cdr:spPr bwMode="auto">
        <a:xfrm xmlns:a="http://schemas.openxmlformats.org/drawingml/2006/main">
          <a:off x="6991366" y="2110862"/>
          <a:ext cx="368489" cy="378137"/>
        </a:xfrm>
        <a:prstGeom xmlns:a="http://schemas.openxmlformats.org/drawingml/2006/main" prst="ellipse">
          <a:avLst/>
        </a:prstGeom>
        <a:noFill xmlns:a="http://schemas.openxmlformats.org/drawingml/2006/main"/>
        <a:ln xmlns:a="http://schemas.openxmlformats.org/drawingml/2006/main">
          <a:solidFill>
            <a:srgbClr val="FF0000"/>
          </a:solidFill>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0.73838</cdr:x>
      <cdr:y>0.58565</cdr:y>
    </cdr:from>
    <cdr:to>
      <cdr:x>0.78497</cdr:x>
      <cdr:y>0.68421</cdr:y>
    </cdr:to>
    <cdr:sp macro="" textlink="">
      <cdr:nvSpPr>
        <cdr:cNvPr id="7" name="Oval 6"/>
        <cdr:cNvSpPr/>
      </cdr:nvSpPr>
      <cdr:spPr bwMode="auto">
        <a:xfrm xmlns:a="http://schemas.openxmlformats.org/drawingml/2006/main">
          <a:off x="5841163" y="2247004"/>
          <a:ext cx="368489" cy="378137"/>
        </a:xfrm>
        <a:prstGeom xmlns:a="http://schemas.openxmlformats.org/drawingml/2006/main" prst="ellipse">
          <a:avLst/>
        </a:prstGeom>
        <a:noFill xmlns:a="http://schemas.openxmlformats.org/drawingml/2006/main"/>
        <a:ln xmlns:a="http://schemas.openxmlformats.org/drawingml/2006/main">
          <a:solidFill>
            <a:srgbClr val="FF0000"/>
          </a:solidFill>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en-US" sz="1200"/>
        </a:p>
      </cdr:txBody>
    </cdr:sp>
  </cdr:relSizeAnchor>
</c:userShapes>
</file>

<file path=ppt/drawings/drawing2.xml><?xml version="1.0" encoding="utf-8"?>
<c:userShapes xmlns:c="http://schemas.openxmlformats.org/drawingml/2006/chart">
  <cdr:relSizeAnchor xmlns:cdr="http://schemas.openxmlformats.org/drawingml/2006/chartDrawing">
    <cdr:from>
      <cdr:x>0.3025</cdr:x>
      <cdr:y>0.7422</cdr:y>
    </cdr:from>
    <cdr:to>
      <cdr:x>0.64929</cdr:x>
      <cdr:y>0.7871</cdr:y>
    </cdr:to>
    <cdr:sp macro="" textlink="">
      <cdr:nvSpPr>
        <cdr:cNvPr id="3" name="TextBox 2"/>
        <cdr:cNvSpPr txBox="1"/>
      </cdr:nvSpPr>
      <cdr:spPr>
        <a:xfrm xmlns:a="http://schemas.openxmlformats.org/drawingml/2006/main">
          <a:off x="3745309" y="6548605"/>
          <a:ext cx="4293688" cy="39616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2000" kern="1200" dirty="0">
              <a:solidFill>
                <a:schemeClr val="tx1"/>
              </a:solidFill>
              <a:latin typeface="Arial" panose="020B0604020202020204" pitchFamily="34" charset="0"/>
              <a:cs typeface="Arial" panose="020B0604020202020204" pitchFamily="34" charset="0"/>
            </a:rPr>
            <a:t>Total Amount ($ in Millions)</a:t>
          </a:r>
        </a:p>
      </cdr:txBody>
    </cdr:sp>
  </cdr:relSizeAnchor>
  <cdr:relSizeAnchor xmlns:cdr="http://schemas.openxmlformats.org/drawingml/2006/chartDrawing">
    <cdr:from>
      <cdr:x>0.02868</cdr:x>
      <cdr:y>0.73351</cdr:y>
    </cdr:from>
    <cdr:to>
      <cdr:x>0.04411</cdr:x>
      <cdr:y>0.76611</cdr:y>
    </cdr:to>
    <cdr:sp macro="" textlink="">
      <cdr:nvSpPr>
        <cdr:cNvPr id="2" name="Rectangle 1"/>
        <cdr:cNvSpPr/>
      </cdr:nvSpPr>
      <cdr:spPr bwMode="auto">
        <a:xfrm xmlns:a="http://schemas.openxmlformats.org/drawingml/2006/main">
          <a:off x="355117" y="6471999"/>
          <a:ext cx="191068" cy="287645"/>
        </a:xfrm>
        <a:prstGeom xmlns:a="http://schemas.openxmlformats.org/drawingml/2006/main" prst="rect">
          <a:avLst/>
        </a:prstGeom>
        <a:solidFill xmlns:a="http://schemas.openxmlformats.org/drawingml/2006/main">
          <a:srgbClr val="FFFFFF"/>
        </a:solidFill>
        <a:ln xmlns:a="http://schemas.openxmlformats.org/drawingml/2006/main">
          <a:noFill/>
        </a:ln>
      </cdr:spPr>
      <cdr:txBody>
        <a:bodyPr xmlns:a="http://schemas.openxmlformats.org/drawingml/2006/main" vertOverflow="clip" vert="horz" wrap="square" lIns="91440" tIns="45720" rIns="91440" bIns="45720" numCol="1" anchor="t" anchorCtr="0" compatLnSpc="1">
          <a:prstTxWarp prst="textNoShape">
            <a:avLst/>
          </a:prstTxWarp>
        </a:bodyPr>
        <a:lstStyle xmlns:a="http://schemas.openxmlformats.org/drawingml/2006/main"/>
        <a:p xmlns:a="http://schemas.openxmlformats.org/drawingml/2006/main">
          <a:endParaRPr lang="en-US"/>
        </a:p>
      </cdr:txBody>
    </cdr:sp>
  </cdr:relSizeAnchor>
</c:userShapes>
</file>

<file path=ppt/drawings/drawing3.xml><?xml version="1.0" encoding="utf-8"?>
<c:userShapes xmlns:c="http://schemas.openxmlformats.org/drawingml/2006/chart">
  <cdr:relSizeAnchor xmlns:cdr="http://schemas.openxmlformats.org/drawingml/2006/chartDrawing">
    <cdr:from>
      <cdr:x>0.1446</cdr:x>
      <cdr:y>0.02877</cdr:y>
    </cdr:from>
    <cdr:to>
      <cdr:x>0.90329</cdr:x>
      <cdr:y>0.17772</cdr:y>
    </cdr:to>
    <cdr:sp macro="" textlink="">
      <cdr:nvSpPr>
        <cdr:cNvPr id="2" name="TextBox 1">
          <a:extLst xmlns:a="http://schemas.openxmlformats.org/drawingml/2006/main">
            <a:ext uri="{FF2B5EF4-FFF2-40B4-BE49-F238E27FC236}">
              <a16:creationId xmlns:a16="http://schemas.microsoft.com/office/drawing/2014/main" xmlns="" id="{ECFB3FFC-A42E-4202-8887-4AEAEDAF1EC3}"/>
            </a:ext>
          </a:extLst>
        </cdr:cNvPr>
        <cdr:cNvSpPr txBox="1"/>
      </cdr:nvSpPr>
      <cdr:spPr>
        <a:xfrm xmlns:a="http://schemas.openxmlformats.org/drawingml/2006/main">
          <a:off x="1253717" y="181057"/>
          <a:ext cx="6577949" cy="937321"/>
        </a:xfrm>
        <a:prstGeom xmlns:a="http://schemas.openxmlformats.org/drawingml/2006/main" prst="rect">
          <a:avLst/>
        </a:prstGeom>
      </cdr:spPr>
      <cdr:txBody>
        <a:bodyPr xmlns:a="http://schemas.openxmlformats.org/drawingml/2006/main" wrap="squar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endParaRPr lang="en-US" sz="1400" b="1" dirty="0">
            <a:latin typeface="Times New Roman" panose="02020603050405020304" pitchFamily="18" charset="0"/>
            <a:cs typeface="Times New Roman" panose="02020603050405020304" pitchFamily="18" charset="0"/>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0.1446</cdr:x>
      <cdr:y>0.02877</cdr:y>
    </cdr:from>
    <cdr:to>
      <cdr:x>0.90329</cdr:x>
      <cdr:y>0.17772</cdr:y>
    </cdr:to>
    <cdr:sp macro="" textlink="">
      <cdr:nvSpPr>
        <cdr:cNvPr id="2" name="TextBox 1">
          <a:extLst xmlns:a="http://schemas.openxmlformats.org/drawingml/2006/main">
            <a:ext uri="{FF2B5EF4-FFF2-40B4-BE49-F238E27FC236}">
              <a16:creationId xmlns:a16="http://schemas.microsoft.com/office/drawing/2014/main" xmlns="" id="{ECFB3FFC-A42E-4202-8887-4AEAEDAF1EC3}"/>
            </a:ext>
          </a:extLst>
        </cdr:cNvPr>
        <cdr:cNvSpPr txBox="1"/>
      </cdr:nvSpPr>
      <cdr:spPr>
        <a:xfrm xmlns:a="http://schemas.openxmlformats.org/drawingml/2006/main">
          <a:off x="1253717" y="181057"/>
          <a:ext cx="6577949" cy="937321"/>
        </a:xfrm>
        <a:prstGeom xmlns:a="http://schemas.openxmlformats.org/drawingml/2006/main" prst="rect">
          <a:avLst/>
        </a:prstGeom>
      </cdr:spPr>
      <cdr:txBody>
        <a:bodyPr xmlns:a="http://schemas.openxmlformats.org/drawingml/2006/main" wrap="squar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endParaRPr lang="en-US" sz="1400" b="1" dirty="0">
            <a:latin typeface="Times New Roman" panose="02020603050405020304" pitchFamily="18" charset="0"/>
            <a:cs typeface="Times New Roman" panose="02020603050405020304" pitchFamily="18" charset="0"/>
          </a:endParaRPr>
        </a:p>
      </cdr:txBody>
    </cdr:sp>
  </cdr:relSizeAnchor>
</c:userShapes>
</file>

<file path=ppt/drawings/drawing5.xml><?xml version="1.0" encoding="utf-8"?>
<c:userShapes xmlns:c="http://schemas.openxmlformats.org/drawingml/2006/chart">
  <cdr:relSizeAnchor xmlns:cdr="http://schemas.openxmlformats.org/drawingml/2006/chartDrawing">
    <cdr:from>
      <cdr:x>0.51637</cdr:x>
      <cdr:y>0.96221</cdr:y>
    </cdr:from>
    <cdr:to>
      <cdr:x>0.70433</cdr:x>
      <cdr:y>1</cdr:y>
    </cdr:to>
    <cdr:sp macro="" textlink="">
      <cdr:nvSpPr>
        <cdr:cNvPr id="2" name="TextBox 1"/>
        <cdr:cNvSpPr txBox="1"/>
      </cdr:nvSpPr>
      <cdr:spPr>
        <a:xfrm xmlns:a="http://schemas.openxmlformats.org/drawingml/2006/main">
          <a:off x="4478582" y="6063030"/>
          <a:ext cx="1630240" cy="23812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100" b="1" dirty="0"/>
            <a:t>$ in Millions</a:t>
          </a:r>
        </a:p>
      </cdr:txBody>
    </cdr:sp>
  </cdr:relSizeAnchor>
</c:userShapes>
</file>

<file path=ppt/drawings/drawing6.xml><?xml version="1.0" encoding="utf-8"?>
<c:userShapes xmlns:c="http://schemas.openxmlformats.org/drawingml/2006/chart">
  <cdr:relSizeAnchor xmlns:cdr="http://schemas.openxmlformats.org/drawingml/2006/chartDrawing">
    <cdr:from>
      <cdr:x>0.51637</cdr:x>
      <cdr:y>0.96221</cdr:y>
    </cdr:from>
    <cdr:to>
      <cdr:x>0.70433</cdr:x>
      <cdr:y>1</cdr:y>
    </cdr:to>
    <cdr:sp macro="" textlink="">
      <cdr:nvSpPr>
        <cdr:cNvPr id="2" name="TextBox 1"/>
        <cdr:cNvSpPr txBox="1"/>
      </cdr:nvSpPr>
      <cdr:spPr>
        <a:xfrm xmlns:a="http://schemas.openxmlformats.org/drawingml/2006/main">
          <a:off x="4478582" y="6063030"/>
          <a:ext cx="1630240" cy="23812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100" b="1"/>
            <a:t>$ in Millions</a:t>
          </a:r>
        </a:p>
      </cdr:txBody>
    </cdr:sp>
  </cdr:relSizeAnchor>
</c:userShapes>
</file>

<file path=ppt/drawings/drawing7.xml><?xml version="1.0" encoding="utf-8"?>
<c:userShapes xmlns:c="http://schemas.openxmlformats.org/drawingml/2006/chart">
  <cdr:relSizeAnchor xmlns:cdr="http://schemas.openxmlformats.org/drawingml/2006/chartDrawing">
    <cdr:from>
      <cdr:x>0.00975</cdr:x>
      <cdr:y>0.872</cdr:y>
    </cdr:from>
    <cdr:to>
      <cdr:x>0.99946</cdr:x>
      <cdr:y>1</cdr:y>
    </cdr:to>
    <cdr:sp macro="" textlink="">
      <cdr:nvSpPr>
        <cdr:cNvPr id="2" name="TextBox 1">
          <a:extLst xmlns:a="http://schemas.openxmlformats.org/drawingml/2006/main">
            <a:ext uri="{FF2B5EF4-FFF2-40B4-BE49-F238E27FC236}">
              <a16:creationId xmlns:a16="http://schemas.microsoft.com/office/drawing/2014/main" xmlns="" id="{FF62ED96-40B2-4CB7-ADE8-1CCF6149AA5D}"/>
            </a:ext>
          </a:extLst>
        </cdr:cNvPr>
        <cdr:cNvSpPr txBox="1"/>
      </cdr:nvSpPr>
      <cdr:spPr>
        <a:xfrm xmlns:a="http://schemas.openxmlformats.org/drawingml/2006/main">
          <a:off x="94807" y="5504221"/>
          <a:ext cx="9623850" cy="80796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dirty="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rPr>
            <a:t>(*)  Savings net of issuance costs. 15 Year Weighted Average Life of Bond</a:t>
          </a:r>
        </a:p>
      </cdr:txBody>
    </cdr:sp>
  </cdr:relSizeAnchor>
</c:userShapes>
</file>

<file path=ppt/drawings/drawing8.xml><?xml version="1.0" encoding="utf-8"?>
<c:userShapes xmlns:c="http://schemas.openxmlformats.org/drawingml/2006/chart">
  <cdr:relSizeAnchor xmlns:cdr="http://schemas.openxmlformats.org/drawingml/2006/chartDrawing">
    <cdr:from>
      <cdr:x>0.39863</cdr:x>
      <cdr:y>0.1892</cdr:y>
    </cdr:from>
    <cdr:to>
      <cdr:x>0.5</cdr:x>
      <cdr:y>0.32735</cdr:y>
    </cdr:to>
    <cdr:cxnSp macro="">
      <cdr:nvCxnSpPr>
        <cdr:cNvPr id="3" name="Straight Arrow Connector 2">
          <a:extLst xmlns:a="http://schemas.openxmlformats.org/drawingml/2006/main">
            <a:ext uri="{FF2B5EF4-FFF2-40B4-BE49-F238E27FC236}">
              <a16:creationId xmlns:a16="http://schemas.microsoft.com/office/drawing/2014/main" xmlns="" id="{3E621766-DBD2-47C4-A22E-20EB9B37352D}"/>
            </a:ext>
          </a:extLst>
        </cdr:cNvPr>
        <cdr:cNvCxnSpPr/>
      </cdr:nvCxnSpPr>
      <cdr:spPr>
        <a:xfrm xmlns:a="http://schemas.openxmlformats.org/drawingml/2006/main" flipH="1">
          <a:off x="2527976" y="863436"/>
          <a:ext cx="642854" cy="630452"/>
        </a:xfrm>
        <a:prstGeom xmlns:a="http://schemas.openxmlformats.org/drawingml/2006/main" prst="straightConnector1">
          <a:avLst/>
        </a:prstGeom>
        <a:ln xmlns:a="http://schemas.openxmlformats.org/drawingml/2006/main" w="57150">
          <a:tailEnd type="triangle"/>
        </a:ln>
      </cdr:spPr>
      <cdr:style>
        <a:lnRef xmlns:a="http://schemas.openxmlformats.org/drawingml/2006/main" idx="3">
          <a:schemeClr val="dk1"/>
        </a:lnRef>
        <a:fillRef xmlns:a="http://schemas.openxmlformats.org/drawingml/2006/main" idx="0">
          <a:schemeClr val="dk1"/>
        </a:fillRef>
        <a:effectRef xmlns:a="http://schemas.openxmlformats.org/drawingml/2006/main" idx="2">
          <a:schemeClr val="dk1"/>
        </a:effectRef>
        <a:fontRef xmlns:a="http://schemas.openxmlformats.org/drawingml/2006/main" idx="minor">
          <a:schemeClr val="tx1"/>
        </a:fontRef>
      </cdr:style>
    </cdr:cxnSp>
  </cdr:relSizeAnchor>
  <cdr:relSizeAnchor xmlns:cdr="http://schemas.openxmlformats.org/drawingml/2006/chartDrawing">
    <cdr:from>
      <cdr:x>0.23345</cdr:x>
      <cdr:y>0.04207</cdr:y>
    </cdr:from>
    <cdr:to>
      <cdr:x>0.95019</cdr:x>
      <cdr:y>0.24279</cdr:y>
    </cdr:to>
    <cdr:sp macro="" textlink="">
      <cdr:nvSpPr>
        <cdr:cNvPr id="4" name="TextBox 3">
          <a:extLst xmlns:a="http://schemas.openxmlformats.org/drawingml/2006/main">
            <a:ext uri="{FF2B5EF4-FFF2-40B4-BE49-F238E27FC236}">
              <a16:creationId xmlns:a16="http://schemas.microsoft.com/office/drawing/2014/main" xmlns="" id="{7FD8C16C-4BFD-430A-8C3A-CCC633723ACA}"/>
            </a:ext>
          </a:extLst>
        </cdr:cNvPr>
        <cdr:cNvSpPr txBox="1"/>
      </cdr:nvSpPr>
      <cdr:spPr>
        <a:xfrm xmlns:a="http://schemas.openxmlformats.org/drawingml/2006/main">
          <a:off x="1480461" y="191988"/>
          <a:ext cx="4545322" cy="91600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000" b="1" dirty="0"/>
            <a:t>Traditional Utility Financing: 50% Debt + 50% Equity Needs This Much Revenue From Electricity Sales Each Year</a:t>
          </a:r>
        </a:p>
      </cdr:txBody>
    </cdr:sp>
  </cdr:relSizeAnchor>
  <cdr:relSizeAnchor xmlns:cdr="http://schemas.openxmlformats.org/drawingml/2006/chartDrawing">
    <cdr:from>
      <cdr:x>0.25157</cdr:x>
      <cdr:y>0.34704</cdr:y>
    </cdr:from>
    <cdr:to>
      <cdr:x>0.25157</cdr:x>
      <cdr:y>0.52317</cdr:y>
    </cdr:to>
    <cdr:cxnSp macro="">
      <cdr:nvCxnSpPr>
        <cdr:cNvPr id="10" name="Straight Arrow Connector 9">
          <a:extLst xmlns:a="http://schemas.openxmlformats.org/drawingml/2006/main">
            <a:ext uri="{FF2B5EF4-FFF2-40B4-BE49-F238E27FC236}">
              <a16:creationId xmlns:a16="http://schemas.microsoft.com/office/drawing/2014/main" xmlns="" id="{B922FB31-0ECD-41EA-B797-7E699AE25842}"/>
            </a:ext>
          </a:extLst>
        </cdr:cNvPr>
        <cdr:cNvCxnSpPr/>
      </cdr:nvCxnSpPr>
      <cdr:spPr>
        <a:xfrm xmlns:a="http://schemas.openxmlformats.org/drawingml/2006/main">
          <a:off x="1595362" y="1583728"/>
          <a:ext cx="0" cy="803776"/>
        </a:xfrm>
        <a:prstGeom xmlns:a="http://schemas.openxmlformats.org/drawingml/2006/main" prst="straightConnector1">
          <a:avLst/>
        </a:prstGeom>
        <a:ln xmlns:a="http://schemas.openxmlformats.org/drawingml/2006/main" w="57150">
          <a:tailEnd type="triangle"/>
        </a:ln>
      </cdr:spPr>
      <cdr:style>
        <a:lnRef xmlns:a="http://schemas.openxmlformats.org/drawingml/2006/main" idx="3">
          <a:schemeClr val="dk1"/>
        </a:lnRef>
        <a:fillRef xmlns:a="http://schemas.openxmlformats.org/drawingml/2006/main" idx="0">
          <a:schemeClr val="dk1"/>
        </a:fillRef>
        <a:effectRef xmlns:a="http://schemas.openxmlformats.org/drawingml/2006/main" idx="2">
          <a:schemeClr val="dk1"/>
        </a:effectRef>
        <a:fontRef xmlns:a="http://schemas.openxmlformats.org/drawingml/2006/main" idx="minor">
          <a:schemeClr val="tx1"/>
        </a:fontRef>
      </cdr:style>
    </cdr:cxnSp>
  </cdr:relSizeAnchor>
  <cdr:relSizeAnchor xmlns:cdr="http://schemas.openxmlformats.org/drawingml/2006/chartDrawing">
    <cdr:from>
      <cdr:x>0.24366</cdr:x>
      <cdr:y>0.68886</cdr:y>
    </cdr:from>
    <cdr:to>
      <cdr:x>0.63199</cdr:x>
      <cdr:y>0.89537</cdr:y>
    </cdr:to>
    <cdr:sp macro="" textlink="">
      <cdr:nvSpPr>
        <cdr:cNvPr id="14" name="TextBox 13">
          <a:extLst xmlns:a="http://schemas.openxmlformats.org/drawingml/2006/main">
            <a:ext uri="{FF2B5EF4-FFF2-40B4-BE49-F238E27FC236}">
              <a16:creationId xmlns:a16="http://schemas.microsoft.com/office/drawing/2014/main" xmlns="" id="{473AB4CE-5D60-43B1-B1AD-2F131B75AAED}"/>
            </a:ext>
          </a:extLst>
        </cdr:cNvPr>
        <cdr:cNvSpPr txBox="1"/>
      </cdr:nvSpPr>
      <cdr:spPr>
        <a:xfrm xmlns:a="http://schemas.openxmlformats.org/drawingml/2006/main">
          <a:off x="1545209" y="3143635"/>
          <a:ext cx="2462654" cy="94241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000" dirty="0"/>
            <a:t>Revenue for Cost of Securitization Debt</a:t>
          </a:r>
        </a:p>
      </cdr:txBody>
    </cdr:sp>
  </cdr:relSizeAnchor>
  <cdr:relSizeAnchor xmlns:cdr="http://schemas.openxmlformats.org/drawingml/2006/chartDrawing">
    <cdr:from>
      <cdr:x>0.38684</cdr:x>
      <cdr:y>0.59883</cdr:y>
    </cdr:from>
    <cdr:to>
      <cdr:x>0.38684</cdr:x>
      <cdr:y>0.70088</cdr:y>
    </cdr:to>
    <cdr:cxnSp macro="">
      <cdr:nvCxnSpPr>
        <cdr:cNvPr id="16" name="Straight Arrow Connector 15">
          <a:extLst xmlns:a="http://schemas.openxmlformats.org/drawingml/2006/main">
            <a:ext uri="{FF2B5EF4-FFF2-40B4-BE49-F238E27FC236}">
              <a16:creationId xmlns:a16="http://schemas.microsoft.com/office/drawing/2014/main" xmlns="" id="{6FC61AAD-9F5D-4AE2-ABD9-67CDE51BAE40}"/>
            </a:ext>
          </a:extLst>
        </cdr:cNvPr>
        <cdr:cNvCxnSpPr/>
      </cdr:nvCxnSpPr>
      <cdr:spPr>
        <a:xfrm xmlns:a="http://schemas.openxmlformats.org/drawingml/2006/main" flipH="1" flipV="1">
          <a:off x="4311379" y="3331028"/>
          <a:ext cx="1" cy="567672"/>
        </a:xfrm>
        <a:prstGeom xmlns:a="http://schemas.openxmlformats.org/drawingml/2006/main" prst="straightConnector1">
          <a:avLst/>
        </a:prstGeom>
        <a:ln xmlns:a="http://schemas.openxmlformats.org/drawingml/2006/main" w="57150">
          <a:tailEnd type="triangle"/>
        </a:ln>
      </cdr:spPr>
      <cdr:style>
        <a:lnRef xmlns:a="http://schemas.openxmlformats.org/drawingml/2006/main" idx="3">
          <a:schemeClr val="dk1"/>
        </a:lnRef>
        <a:fillRef xmlns:a="http://schemas.openxmlformats.org/drawingml/2006/main" idx="0">
          <a:schemeClr val="dk1"/>
        </a:fillRef>
        <a:effectRef xmlns:a="http://schemas.openxmlformats.org/drawingml/2006/main" idx="2">
          <a:schemeClr val="dk1"/>
        </a:effectRef>
        <a:fontRef xmlns:a="http://schemas.openxmlformats.org/drawingml/2006/main" idx="minor">
          <a:schemeClr val="tx1"/>
        </a:fontRef>
      </cdr:style>
    </cdr:cxnSp>
  </cdr:relSizeAnchor>
</c:userShapes>
</file>

<file path=ppt/drawings/drawing9.xml><?xml version="1.0" encoding="utf-8"?>
<c:userShapes xmlns:c="http://schemas.openxmlformats.org/drawingml/2006/chart">
  <cdr:relSizeAnchor xmlns:cdr="http://schemas.openxmlformats.org/drawingml/2006/chartDrawing">
    <cdr:from>
      <cdr:x>0.03629</cdr:x>
      <cdr:y>0.93195</cdr:y>
    </cdr:from>
    <cdr:to>
      <cdr:x>0.98101</cdr:x>
      <cdr:y>0.98748</cdr:y>
    </cdr:to>
    <cdr:sp macro="" textlink="">
      <cdr:nvSpPr>
        <cdr:cNvPr id="2" name="TextBox 1">
          <a:extLst xmlns:a="http://schemas.openxmlformats.org/drawingml/2006/main">
            <a:ext uri="{FF2B5EF4-FFF2-40B4-BE49-F238E27FC236}">
              <a16:creationId xmlns:a16="http://schemas.microsoft.com/office/drawing/2014/main" xmlns="" id="{83CA8DF7-F741-4863-BF15-C077057B4CFA}"/>
            </a:ext>
          </a:extLst>
        </cdr:cNvPr>
        <cdr:cNvSpPr txBox="1"/>
      </cdr:nvSpPr>
      <cdr:spPr>
        <a:xfrm xmlns:a="http://schemas.openxmlformats.org/drawingml/2006/main">
          <a:off x="426806" y="4899991"/>
          <a:ext cx="11109738" cy="29196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050" dirty="0"/>
            <a:t>Note:</a:t>
          </a:r>
          <a:r>
            <a:rPr lang="en-US" sz="1050" baseline="0" dirty="0"/>
            <a:t> (1) Excludes WALs less than 2 years since they were priced off of a different benchmark  Sources: </a:t>
          </a:r>
          <a:r>
            <a:rPr lang="en-US" sz="1050" b="1" baseline="0" dirty="0"/>
            <a:t>Bloomberg</a:t>
          </a:r>
          <a:r>
            <a:rPr lang="en-US" sz="1050" b="1" dirty="0"/>
            <a:t> and SEC Prospectuses</a:t>
          </a:r>
          <a:r>
            <a:rPr lang="en-US" sz="1050" b="1" baseline="0" dirty="0"/>
            <a:t>  </a:t>
          </a:r>
        </a:p>
      </cdr:txBody>
    </cdr:sp>
  </cdr:relSizeAnchor>
  <cdr:relSizeAnchor xmlns:cdr="http://schemas.openxmlformats.org/drawingml/2006/chartDrawing">
    <cdr:from>
      <cdr:x>0.91339</cdr:x>
      <cdr:y>0.30612</cdr:y>
    </cdr:from>
    <cdr:to>
      <cdr:x>0.98675</cdr:x>
      <cdr:y>0.53265</cdr:y>
    </cdr:to>
    <cdr:sp macro="" textlink="">
      <cdr:nvSpPr>
        <cdr:cNvPr id="4" name="Right Brace 3">
          <a:extLst xmlns:a="http://schemas.openxmlformats.org/drawingml/2006/main">
            <a:ext uri="{FF2B5EF4-FFF2-40B4-BE49-F238E27FC236}">
              <a16:creationId xmlns:a16="http://schemas.microsoft.com/office/drawing/2014/main" xmlns="" id="{D91289D2-3836-714D-AFF2-7211FB5296A6}"/>
            </a:ext>
          </a:extLst>
        </cdr:cNvPr>
        <cdr:cNvSpPr/>
      </cdr:nvSpPr>
      <cdr:spPr>
        <a:xfrm xmlns:a="http://schemas.openxmlformats.org/drawingml/2006/main">
          <a:off x="10546006" y="1609534"/>
          <a:ext cx="847015" cy="1191049"/>
        </a:xfrm>
        <a:prstGeom xmlns:a="http://schemas.openxmlformats.org/drawingml/2006/main" prst="rightBrace">
          <a:avLst/>
        </a:prstGeom>
        <a:solidFill xmlns:a="http://schemas.openxmlformats.org/drawingml/2006/main">
          <a:schemeClr val="bg1"/>
        </a:solidFill>
        <a:ln xmlns:a="http://schemas.openxmlformats.org/drawingml/2006/main" w="76200">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0.15242</cdr:x>
      <cdr:y>0.44718</cdr:y>
    </cdr:from>
    <cdr:to>
      <cdr:x>0.23901</cdr:x>
      <cdr:y>0.51742</cdr:y>
    </cdr:to>
    <cdr:sp macro="" textlink="">
      <cdr:nvSpPr>
        <cdr:cNvPr id="5" name="TextBox 8">
          <a:extLst xmlns:a="http://schemas.openxmlformats.org/drawingml/2006/main">
            <a:ext uri="{FF2B5EF4-FFF2-40B4-BE49-F238E27FC236}">
              <a16:creationId xmlns:a16="http://schemas.microsoft.com/office/drawing/2014/main" xmlns="" id="{D20FAD3F-6818-F942-AD20-43B0F01A8730}"/>
            </a:ext>
          </a:extLst>
        </cdr:cNvPr>
        <cdr:cNvSpPr txBox="1"/>
      </cdr:nvSpPr>
      <cdr:spPr>
        <a:xfrm xmlns:a="http://schemas.openxmlformats.org/drawingml/2006/main">
          <a:off x="1759869" y="2351172"/>
          <a:ext cx="999706" cy="369332"/>
        </a:xfrm>
        <a:prstGeom xmlns:a="http://schemas.openxmlformats.org/drawingml/2006/main" prst="rect">
          <a:avLst/>
        </a:prstGeom>
        <a:solidFill xmlns:a="http://schemas.openxmlformats.org/drawingml/2006/main">
          <a:srgbClr val="445469"/>
        </a:solidFill>
        <a:ln xmlns:a="http://schemas.openxmlformats.org/drawingml/2006/main" cap="rnd">
          <a:noFill/>
        </a:ln>
      </cdr:spPr>
      <cdr:txBody>
        <a:bodyPr xmlns:a="http://schemas.openxmlformats.org/drawingml/2006/main" wrap="square" rtlCol="0">
          <a:spAutoFit/>
        </a:bodyPr>
        <a:lstStyle xmlns:a="http://schemas.openxmlformats.org/drawingml/2006/main">
          <a:defPPr>
            <a:defRPr lang="id-ID"/>
          </a:defPPr>
          <a:lvl1pPr algn="l" rtl="0" eaLnBrk="0" fontAlgn="base" hangingPunct="0">
            <a:spcBef>
              <a:spcPct val="0"/>
            </a:spcBef>
            <a:spcAft>
              <a:spcPct val="0"/>
            </a:spcAft>
            <a:defRPr kern="1200">
              <a:solidFill>
                <a:schemeClr val="tx1"/>
              </a:solidFill>
              <a:latin typeface="Open Sans Light" pitchFamily="34" charset="0"/>
              <a:ea typeface="+mn-ea"/>
              <a:cs typeface="+mn-cs"/>
            </a:defRPr>
          </a:lvl1pPr>
          <a:lvl2pPr marL="457200" algn="l" rtl="0" eaLnBrk="0" fontAlgn="base" hangingPunct="0">
            <a:spcBef>
              <a:spcPct val="0"/>
            </a:spcBef>
            <a:spcAft>
              <a:spcPct val="0"/>
            </a:spcAft>
            <a:defRPr kern="1200">
              <a:solidFill>
                <a:schemeClr val="tx1"/>
              </a:solidFill>
              <a:latin typeface="Open Sans Light" pitchFamily="34" charset="0"/>
              <a:ea typeface="+mn-ea"/>
              <a:cs typeface="+mn-cs"/>
            </a:defRPr>
          </a:lvl2pPr>
          <a:lvl3pPr marL="914400" algn="l" rtl="0" eaLnBrk="0" fontAlgn="base" hangingPunct="0">
            <a:spcBef>
              <a:spcPct val="0"/>
            </a:spcBef>
            <a:spcAft>
              <a:spcPct val="0"/>
            </a:spcAft>
            <a:defRPr kern="1200">
              <a:solidFill>
                <a:schemeClr val="tx1"/>
              </a:solidFill>
              <a:latin typeface="Open Sans Light" pitchFamily="34" charset="0"/>
              <a:ea typeface="+mn-ea"/>
              <a:cs typeface="+mn-cs"/>
            </a:defRPr>
          </a:lvl3pPr>
          <a:lvl4pPr marL="1371600" algn="l" rtl="0" eaLnBrk="0" fontAlgn="base" hangingPunct="0">
            <a:spcBef>
              <a:spcPct val="0"/>
            </a:spcBef>
            <a:spcAft>
              <a:spcPct val="0"/>
            </a:spcAft>
            <a:defRPr kern="1200">
              <a:solidFill>
                <a:schemeClr val="tx1"/>
              </a:solidFill>
              <a:latin typeface="Open Sans Light" pitchFamily="34" charset="0"/>
              <a:ea typeface="+mn-ea"/>
              <a:cs typeface="+mn-cs"/>
            </a:defRPr>
          </a:lvl4pPr>
          <a:lvl5pPr marL="1828800" algn="l" rtl="0" eaLnBrk="0" fontAlgn="base" hangingPunct="0">
            <a:spcBef>
              <a:spcPct val="0"/>
            </a:spcBef>
            <a:spcAft>
              <a:spcPct val="0"/>
            </a:spcAft>
            <a:defRPr kern="1200">
              <a:solidFill>
                <a:schemeClr val="tx1"/>
              </a:solidFill>
              <a:latin typeface="Open Sans Light" pitchFamily="34" charset="0"/>
              <a:ea typeface="+mn-ea"/>
              <a:cs typeface="+mn-cs"/>
            </a:defRPr>
          </a:lvl5pPr>
          <a:lvl6pPr marL="2286000" algn="l" defTabSz="914400" rtl="0" eaLnBrk="1" latinLnBrk="0" hangingPunct="1">
            <a:defRPr kern="1200">
              <a:solidFill>
                <a:schemeClr val="tx1"/>
              </a:solidFill>
              <a:latin typeface="Open Sans Light" pitchFamily="34" charset="0"/>
              <a:ea typeface="+mn-ea"/>
              <a:cs typeface="+mn-cs"/>
            </a:defRPr>
          </a:lvl6pPr>
          <a:lvl7pPr marL="2743200" algn="l" defTabSz="914400" rtl="0" eaLnBrk="1" latinLnBrk="0" hangingPunct="1">
            <a:defRPr kern="1200">
              <a:solidFill>
                <a:schemeClr val="tx1"/>
              </a:solidFill>
              <a:latin typeface="Open Sans Light" pitchFamily="34" charset="0"/>
              <a:ea typeface="+mn-ea"/>
              <a:cs typeface="+mn-cs"/>
            </a:defRPr>
          </a:lvl7pPr>
          <a:lvl8pPr marL="3200400" algn="l" defTabSz="914400" rtl="0" eaLnBrk="1" latinLnBrk="0" hangingPunct="1">
            <a:defRPr kern="1200">
              <a:solidFill>
                <a:schemeClr val="tx1"/>
              </a:solidFill>
              <a:latin typeface="Open Sans Light" pitchFamily="34" charset="0"/>
              <a:ea typeface="+mn-ea"/>
              <a:cs typeface="+mn-cs"/>
            </a:defRPr>
          </a:lvl8pPr>
          <a:lvl9pPr marL="3657600" algn="l" defTabSz="914400" rtl="0" eaLnBrk="1" latinLnBrk="0" hangingPunct="1">
            <a:defRPr kern="1200">
              <a:solidFill>
                <a:schemeClr val="tx1"/>
              </a:solidFill>
              <a:latin typeface="Open Sans Light" pitchFamily="34" charset="0"/>
              <a:ea typeface="+mn-ea"/>
              <a:cs typeface="+mn-cs"/>
            </a:defRPr>
          </a:lvl9pPr>
        </a:lstStyle>
        <a:p xmlns:a="http://schemas.openxmlformats.org/drawingml/2006/main">
          <a:pPr algn="ctr"/>
          <a:r>
            <a:rPr lang="en-US" sz="1800" b="1" dirty="0">
              <a:solidFill>
                <a:schemeClr val="bg1"/>
              </a:solidFill>
            </a:rPr>
            <a:t>Active</a:t>
          </a:r>
        </a:p>
      </cdr:txBody>
    </cdr:sp>
  </cdr:relSizeAnchor>
  <cdr:relSizeAnchor xmlns:cdr="http://schemas.openxmlformats.org/drawingml/2006/chartDrawing">
    <cdr:from>
      <cdr:x>0.23571</cdr:x>
      <cdr:y>0.51429</cdr:y>
    </cdr:from>
    <cdr:to>
      <cdr:x>0.30859</cdr:x>
      <cdr:y>0.59747</cdr:y>
    </cdr:to>
    <cdr:cxnSp macro="">
      <cdr:nvCxnSpPr>
        <cdr:cNvPr id="6" name="Straight Arrow Connector 5">
          <a:extLst xmlns:a="http://schemas.openxmlformats.org/drawingml/2006/main">
            <a:ext uri="{FF2B5EF4-FFF2-40B4-BE49-F238E27FC236}">
              <a16:creationId xmlns:a16="http://schemas.microsoft.com/office/drawing/2014/main" xmlns="" id="{FBD0946A-0FA5-4B8E-AF4D-273637F5652D}"/>
            </a:ext>
          </a:extLst>
        </cdr:cNvPr>
        <cdr:cNvCxnSpPr/>
      </cdr:nvCxnSpPr>
      <cdr:spPr>
        <a:xfrm xmlns:a="http://schemas.openxmlformats.org/drawingml/2006/main">
          <a:off x="2721475" y="2704013"/>
          <a:ext cx="841477" cy="437388"/>
        </a:xfrm>
        <a:prstGeom xmlns:a="http://schemas.openxmlformats.org/drawingml/2006/main" prst="straightConnector1">
          <a:avLst/>
        </a:prstGeom>
        <a:ln xmlns:a="http://schemas.openxmlformats.org/drawingml/2006/main">
          <a:solidFill>
            <a:srgbClr val="445469"/>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0.17488</cdr:x>
      <cdr:y>0.32446</cdr:y>
    </cdr:from>
    <cdr:to>
      <cdr:x>0.32347</cdr:x>
      <cdr:y>0.3947</cdr:y>
    </cdr:to>
    <cdr:sp macro="" textlink="">
      <cdr:nvSpPr>
        <cdr:cNvPr id="11" name="TextBox 8">
          <a:extLst xmlns:a="http://schemas.openxmlformats.org/drawingml/2006/main">
            <a:ext uri="{FF2B5EF4-FFF2-40B4-BE49-F238E27FC236}">
              <a16:creationId xmlns:a16="http://schemas.microsoft.com/office/drawing/2014/main" xmlns="" id="{D20FAD3F-6818-F942-AD20-43B0F01A8730}"/>
            </a:ext>
          </a:extLst>
        </cdr:cNvPr>
        <cdr:cNvSpPr txBox="1"/>
      </cdr:nvSpPr>
      <cdr:spPr>
        <a:xfrm xmlns:a="http://schemas.openxmlformats.org/drawingml/2006/main">
          <a:off x="2019181" y="1705937"/>
          <a:ext cx="1715598" cy="369332"/>
        </a:xfrm>
        <a:prstGeom xmlns:a="http://schemas.openxmlformats.org/drawingml/2006/main" prst="rect">
          <a:avLst/>
        </a:prstGeom>
        <a:solidFill xmlns:a="http://schemas.openxmlformats.org/drawingml/2006/main">
          <a:srgbClr val="54BE71"/>
        </a:solidFill>
        <a:ln xmlns:a="http://schemas.openxmlformats.org/drawingml/2006/main" cap="rnd">
          <a:solidFill>
            <a:srgbClr val="54BE71"/>
          </a:solid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800" b="1" dirty="0">
              <a:solidFill>
                <a:schemeClr val="bg1"/>
              </a:solidFill>
            </a:rPr>
            <a:t>Other States </a:t>
          </a:r>
        </a:p>
      </cdr:txBody>
    </cdr:sp>
  </cdr:relSizeAnchor>
  <cdr:relSizeAnchor xmlns:cdr="http://schemas.openxmlformats.org/drawingml/2006/chartDrawing">
    <cdr:from>
      <cdr:x>0.32196</cdr:x>
      <cdr:y>0.39542</cdr:y>
    </cdr:from>
    <cdr:to>
      <cdr:x>0.39406</cdr:x>
      <cdr:y>0.49406</cdr:y>
    </cdr:to>
    <cdr:cxnSp macro="">
      <cdr:nvCxnSpPr>
        <cdr:cNvPr id="12" name="Straight Arrow Connector 11">
          <a:extLst xmlns:a="http://schemas.openxmlformats.org/drawingml/2006/main">
            <a:ext uri="{FF2B5EF4-FFF2-40B4-BE49-F238E27FC236}">
              <a16:creationId xmlns:a16="http://schemas.microsoft.com/office/drawing/2014/main" xmlns="" id="{6C4B39DE-678E-4E5E-812B-AC9AF69F635E}"/>
            </a:ext>
          </a:extLst>
        </cdr:cNvPr>
        <cdr:cNvCxnSpPr/>
      </cdr:nvCxnSpPr>
      <cdr:spPr>
        <a:xfrm xmlns:a="http://schemas.openxmlformats.org/drawingml/2006/main">
          <a:off x="3717335" y="2079059"/>
          <a:ext cx="832514" cy="518615"/>
        </a:xfrm>
        <a:prstGeom xmlns:a="http://schemas.openxmlformats.org/drawingml/2006/main" prst="straightConnector1">
          <a:avLst/>
        </a:prstGeom>
        <a:ln xmlns:a="http://schemas.openxmlformats.org/drawingml/2006/main">
          <a:solidFill>
            <a:srgbClr val="54BE7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0.82112</cdr:x>
      <cdr:y>0.38676</cdr:y>
    </cdr:from>
    <cdr:to>
      <cdr:x>0.93543</cdr:x>
      <cdr:y>0.50969</cdr:y>
    </cdr:to>
    <cdr:sp macro="" textlink="">
      <cdr:nvSpPr>
        <cdr:cNvPr id="15" name="TextBox 8">
          <a:extLst xmlns:a="http://schemas.openxmlformats.org/drawingml/2006/main">
            <a:ext uri="{FF2B5EF4-FFF2-40B4-BE49-F238E27FC236}">
              <a16:creationId xmlns:a16="http://schemas.microsoft.com/office/drawing/2014/main" xmlns="" id="{D20FAD3F-6818-F942-AD20-43B0F01A8730}"/>
            </a:ext>
          </a:extLst>
        </cdr:cNvPr>
        <cdr:cNvSpPr txBox="1"/>
      </cdr:nvSpPr>
      <cdr:spPr>
        <a:xfrm xmlns:a="http://schemas.openxmlformats.org/drawingml/2006/main">
          <a:off x="9480656" y="2033507"/>
          <a:ext cx="1319824" cy="646331"/>
        </a:xfrm>
        <a:prstGeom xmlns:a="http://schemas.openxmlformats.org/drawingml/2006/main" prst="rect">
          <a:avLst/>
        </a:prstGeom>
        <a:solidFill xmlns:a="http://schemas.openxmlformats.org/drawingml/2006/main">
          <a:srgbClr val="ED423D"/>
        </a:solidFill>
        <a:ln xmlns:a="http://schemas.openxmlformats.org/drawingml/2006/main" cap="rnd">
          <a:solidFill>
            <a:srgbClr val="ED423D"/>
          </a:solid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800" b="1" dirty="0">
              <a:solidFill>
                <a:schemeClr val="bg1"/>
              </a:solidFill>
            </a:rPr>
            <a:t>Active Savings</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FE15B80-42B3-4E60-B0F1-EE28BA9F0C35}" type="datetimeFigureOut">
              <a:rPr lang="en-US" smtClean="0"/>
              <a:t>4/5/19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6D26AF6-825E-4BB0-BCAD-4186CFD470C3}" type="slidenum">
              <a:rPr lang="en-US" smtClean="0"/>
              <a:t>‹#›</a:t>
            </a:fld>
            <a:endParaRPr lang="en-US"/>
          </a:p>
        </p:txBody>
      </p:sp>
    </p:spTree>
    <p:extLst>
      <p:ext uri="{BB962C8B-B14F-4D97-AF65-F5344CB8AC3E}">
        <p14:creationId xmlns:p14="http://schemas.microsoft.com/office/powerpoint/2010/main" val="37868600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mailto:marina.donskaya@citigroup.com" TargetMode="External"/><Relationship Id="rId4" Type="http://schemas.openxmlformats.org/officeDocument/2006/relationships/hyperlink" Target="mailto:jfichera@saberpartners.com" TargetMode="External"/><Relationship Id="rId5" Type="http://schemas.openxmlformats.org/officeDocument/2006/relationships/hyperlink" Target="mailto:paul.g.humphrey@citigroup.com" TargetMode="External"/><Relationship Id="rId6" Type="http://schemas.openxmlformats.org/officeDocument/2006/relationships/hyperlink" Target="https://saberpartners.com/testimonial/citigroup-shows-saber-partners-saves-texas-electricity-customers-23-million" TargetMode="External"/><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We have been involve </a:t>
            </a:r>
            <a:r>
              <a:rPr lang="en-US" sz="1200" kern="1200" dirty="0">
                <a:solidFill>
                  <a:schemeClr val="tx1"/>
                </a:solidFill>
                <a:latin typeface="Tahoma" pitchFamily="34" charset="0"/>
                <a:ea typeface="+mn-ea"/>
                <a:cs typeface="+mn-cs"/>
              </a:rPr>
              <a:t> in this market since 2000</a:t>
            </a:r>
            <a:endParaRPr lang="en-US" dirty="0"/>
          </a:p>
          <a:p>
            <a:endParaRPr lang="en-US" dirty="0"/>
          </a:p>
        </p:txBody>
      </p:sp>
      <p:sp>
        <p:nvSpPr>
          <p:cNvPr id="4" name="Slide Number Placeholder 3"/>
          <p:cNvSpPr>
            <a:spLocks noGrp="1"/>
          </p:cNvSpPr>
          <p:nvPr>
            <p:ph type="sldNum" sz="quarter" idx="10"/>
          </p:nvPr>
        </p:nvSpPr>
        <p:spPr/>
        <p:txBody>
          <a:bodyPr/>
          <a:lstStyle/>
          <a:p>
            <a:fld id="{36D26AF6-825E-4BB0-BCAD-4186CFD470C3}" type="slidenum">
              <a:rPr lang="en-US" smtClean="0"/>
              <a:t>3</a:t>
            </a:fld>
            <a:endParaRPr lang="en-US"/>
          </a:p>
        </p:txBody>
      </p:sp>
    </p:spTree>
    <p:extLst>
      <p:ext uri="{BB962C8B-B14F-4D97-AF65-F5344CB8AC3E}">
        <p14:creationId xmlns:p14="http://schemas.microsoft.com/office/powerpoint/2010/main" val="25435565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D26AF6-825E-4BB0-BCAD-4186CFD470C3}" type="slidenum">
              <a:rPr lang="en-US" smtClean="0"/>
              <a:t>16</a:t>
            </a:fld>
            <a:endParaRPr lang="en-US"/>
          </a:p>
        </p:txBody>
      </p:sp>
    </p:spTree>
    <p:extLst>
      <p:ext uri="{BB962C8B-B14F-4D97-AF65-F5344CB8AC3E}">
        <p14:creationId xmlns:p14="http://schemas.microsoft.com/office/powerpoint/2010/main" val="34854736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Not by just issuing more general corporate utility debt using utility’s balance sheet </a:t>
            </a:r>
          </a:p>
          <a:p>
            <a:pPr lvl="1"/>
            <a:r>
              <a:rPr lang="en-US" dirty="0"/>
              <a:t>Create new “stand-alone” credit directly on credit of ALL ratepayers jointly</a:t>
            </a:r>
          </a:p>
          <a:p>
            <a:pPr lvl="1"/>
            <a:r>
              <a:rPr lang="en-US" dirty="0"/>
              <a:t>Impose special charge (dedicated rate component) collected goes directly to new securitization bondholders</a:t>
            </a:r>
          </a:p>
          <a:p>
            <a:pPr lvl="2"/>
            <a:r>
              <a:rPr lang="en-US" dirty="0"/>
              <a:t>Give securitization bond investors no claim on any of Utility’s assets or income – only claim to special charge</a:t>
            </a:r>
          </a:p>
          <a:p>
            <a:pPr lvl="2"/>
            <a:endParaRPr lang="en-US" dirty="0"/>
          </a:p>
          <a:p>
            <a:pPr marL="0" marR="0" lvl="0" indent="0" algn="l" defTabSz="914400" rtl="0" eaLnBrk="0" fontAlgn="base" latinLnBrk="0" hangingPunct="0">
              <a:lnSpc>
                <a:spcPct val="125000"/>
              </a:lnSpc>
              <a:spcBef>
                <a:spcPct val="0"/>
              </a:spcBef>
              <a:spcAft>
                <a:spcPct val="0"/>
              </a:spcAft>
              <a:buClrTx/>
              <a:buSzTx/>
              <a:buFontTx/>
              <a:buNone/>
              <a:tabLst/>
              <a:defRPr/>
            </a:pPr>
            <a:r>
              <a:rPr lang="en-US" dirty="0"/>
              <a:t>versus traditional high-then declining-balance charges based on utility’s weighted average cost of capital (WACC)</a:t>
            </a:r>
          </a:p>
          <a:p>
            <a:pPr marL="0" marR="0" lvl="0" indent="0" algn="l" defTabSz="914400" rtl="0" eaLnBrk="0" fontAlgn="base" latinLnBrk="0" hangingPunct="0">
              <a:lnSpc>
                <a:spcPct val="125000"/>
              </a:lnSpc>
              <a:spcBef>
                <a:spcPct val="0"/>
              </a:spcBef>
              <a:spcAft>
                <a:spcPct val="0"/>
              </a:spcAft>
              <a:buClrTx/>
              <a:buSzTx/>
              <a:buFontTx/>
              <a:buNone/>
              <a:tabLst/>
              <a:defRPr/>
            </a:pPr>
            <a:endParaRPr lang="en-US" dirty="0"/>
          </a:p>
          <a:p>
            <a:pPr marL="0" marR="0" lvl="0" indent="0" algn="l" defTabSz="914400" rtl="0" eaLnBrk="0" fontAlgn="base" latinLnBrk="0" hangingPunct="0">
              <a:lnSpc>
                <a:spcPct val="125000"/>
              </a:lnSpc>
              <a:spcBef>
                <a:spcPct val="0"/>
              </a:spcBef>
              <a:spcAft>
                <a:spcPct val="0"/>
              </a:spcAft>
              <a:buClrTx/>
              <a:buSzTx/>
              <a:buFontTx/>
              <a:buNone/>
              <a:tabLst/>
              <a:defRPr/>
            </a:pPr>
            <a:r>
              <a:rPr lang="en-US" dirty="0"/>
              <a:t>on new stand-alone credit versus utility’s general corporate rated debt </a:t>
            </a:r>
          </a:p>
          <a:p>
            <a:pPr lvl="2"/>
            <a:endParaRPr lang="en-US" dirty="0"/>
          </a:p>
          <a:p>
            <a:endParaRPr lang="en-US" dirty="0"/>
          </a:p>
        </p:txBody>
      </p:sp>
      <p:sp>
        <p:nvSpPr>
          <p:cNvPr id="4" name="Slide Number Placeholder 3"/>
          <p:cNvSpPr>
            <a:spLocks noGrp="1"/>
          </p:cNvSpPr>
          <p:nvPr>
            <p:ph type="sldNum" sz="quarter" idx="10"/>
          </p:nvPr>
        </p:nvSpPr>
        <p:spPr/>
        <p:txBody>
          <a:bodyPr/>
          <a:lstStyle/>
          <a:p>
            <a:fld id="{36D26AF6-825E-4BB0-BCAD-4186CFD470C3}" type="slidenum">
              <a:rPr lang="en-US" smtClean="0"/>
              <a:t>17</a:t>
            </a:fld>
            <a:endParaRPr lang="en-US" dirty="0"/>
          </a:p>
        </p:txBody>
      </p:sp>
    </p:spTree>
    <p:extLst>
      <p:ext uri="{BB962C8B-B14F-4D97-AF65-F5344CB8AC3E}">
        <p14:creationId xmlns:p14="http://schemas.microsoft.com/office/powerpoint/2010/main" val="4334303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Traditional bonds are simple</a:t>
            </a:r>
          </a:p>
          <a:p>
            <a:endParaRPr lang="en-US" dirty="0"/>
          </a:p>
          <a:p>
            <a:r>
              <a:rPr lang="en-US" dirty="0"/>
              <a:t>Bond terms are negotiated with underwriters and investors…. Nothing “off the shelf”  No Quicken Rocket Loans here</a:t>
            </a:r>
          </a:p>
          <a:p>
            <a:endParaRPr lang="en-US" dirty="0"/>
          </a:p>
        </p:txBody>
      </p:sp>
      <p:sp>
        <p:nvSpPr>
          <p:cNvPr id="4" name="Slide Number Placeholder 3"/>
          <p:cNvSpPr>
            <a:spLocks noGrp="1"/>
          </p:cNvSpPr>
          <p:nvPr>
            <p:ph type="sldNum" sz="quarter" idx="10"/>
          </p:nvPr>
        </p:nvSpPr>
        <p:spPr/>
        <p:txBody>
          <a:bodyPr/>
          <a:lstStyle/>
          <a:p>
            <a:fld id="{36D26AF6-825E-4BB0-BCAD-4186CFD470C3}" type="slidenum">
              <a:rPr lang="en-US" smtClean="0"/>
              <a:t>20</a:t>
            </a:fld>
            <a:endParaRPr lang="en-US"/>
          </a:p>
        </p:txBody>
      </p:sp>
    </p:spTree>
    <p:extLst>
      <p:ext uri="{BB962C8B-B14F-4D97-AF65-F5344CB8AC3E}">
        <p14:creationId xmlns:p14="http://schemas.microsoft.com/office/powerpoint/2010/main" val="27624949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Cooperation (Commission &amp; Utility) to Create Competition Among Underwriters &amp; Investors</a:t>
            </a:r>
            <a:endParaRPr lang="id-ID" sz="1200" b="1" dirty="0">
              <a:solidFill>
                <a:schemeClr val="tx1">
                  <a:lumMod val="50000"/>
                </a:schemeClr>
              </a:solidFill>
            </a:endParaRPr>
          </a:p>
          <a:p>
            <a:endParaRPr lang="en-US" dirty="0"/>
          </a:p>
        </p:txBody>
      </p:sp>
      <p:sp>
        <p:nvSpPr>
          <p:cNvPr id="4" name="Slide Number Placeholder 3"/>
          <p:cNvSpPr>
            <a:spLocks noGrp="1"/>
          </p:cNvSpPr>
          <p:nvPr>
            <p:ph type="sldNum" sz="quarter" idx="5"/>
          </p:nvPr>
        </p:nvSpPr>
        <p:spPr/>
        <p:txBody>
          <a:bodyPr/>
          <a:lstStyle/>
          <a:p>
            <a:fld id="{36D26AF6-825E-4BB0-BCAD-4186CFD470C3}" type="slidenum">
              <a:rPr lang="en-US" smtClean="0"/>
              <a:t>25</a:t>
            </a:fld>
            <a:endParaRPr lang="en-US"/>
          </a:p>
        </p:txBody>
      </p:sp>
    </p:spTree>
    <p:extLst>
      <p:ext uri="{BB962C8B-B14F-4D97-AF65-F5344CB8AC3E}">
        <p14:creationId xmlns:p14="http://schemas.microsoft.com/office/powerpoint/2010/main" val="24439743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D26AF6-825E-4BB0-BCAD-4186CFD470C3}" type="slidenum">
              <a:rPr lang="en-US" smtClean="0"/>
              <a:t>30</a:t>
            </a:fld>
            <a:endParaRPr lang="en-US"/>
          </a:p>
        </p:txBody>
      </p:sp>
    </p:spTree>
    <p:extLst>
      <p:ext uri="{BB962C8B-B14F-4D97-AF65-F5344CB8AC3E}">
        <p14:creationId xmlns:p14="http://schemas.microsoft.com/office/powerpoint/2010/main" val="40883558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xmlns="" id="{A14EE7D2-141B-4057-A5FE-AF598C3D33DF}"/>
              </a:ext>
            </a:extLst>
          </p:cNvPr>
          <p:cNvSpPr>
            <a:spLocks noGrp="1" noChangeArrowheads="1"/>
          </p:cNvSpPr>
          <p:nvPr>
            <p:ph type="sldNum" sz="quarter" idx="5"/>
          </p:nvPr>
        </p:nvSpPr>
        <p:spPr>
          <a:ln/>
        </p:spPr>
        <p:txBody>
          <a:bodyPr/>
          <a:lstStyle/>
          <a:p>
            <a:fld id="{22376251-CFFF-4C40-8252-1F6083298B7A}" type="slidenum">
              <a:rPr lang="en-US" altLang="en-US"/>
              <a:pPr/>
              <a:t>31</a:t>
            </a:fld>
            <a:endParaRPr lang="en-US" altLang="en-US"/>
          </a:p>
        </p:txBody>
      </p:sp>
      <p:sp>
        <p:nvSpPr>
          <p:cNvPr id="771074" name="Rectangle 2">
            <a:extLst>
              <a:ext uri="{FF2B5EF4-FFF2-40B4-BE49-F238E27FC236}">
                <a16:creationId xmlns:a16="http://schemas.microsoft.com/office/drawing/2014/main" xmlns="" id="{BE8FD928-1EBE-4FD6-B5CB-5A38A00FFCA0}"/>
              </a:ext>
            </a:extLst>
          </p:cNvPr>
          <p:cNvSpPr>
            <a:spLocks noGrp="1" noRot="1" noChangeAspect="1" noChangeArrowheads="1" noTextEdit="1"/>
          </p:cNvSpPr>
          <p:nvPr>
            <p:ph type="sldImg"/>
          </p:nvPr>
        </p:nvSpPr>
        <p:spPr>
          <a:ln/>
        </p:spPr>
      </p:sp>
      <p:sp>
        <p:nvSpPr>
          <p:cNvPr id="771075" name="Rectangle 3">
            <a:extLst>
              <a:ext uri="{FF2B5EF4-FFF2-40B4-BE49-F238E27FC236}">
                <a16:creationId xmlns:a16="http://schemas.microsoft.com/office/drawing/2014/main" xmlns="" id="{21F04B49-FEFD-4229-9278-F06B11E09592}"/>
              </a:ext>
            </a:extLst>
          </p:cNvPr>
          <p:cNvSpPr>
            <a:spLocks noGrp="1" noChangeArrowheads="1"/>
          </p:cNvSpPr>
          <p:nvPr>
            <p:ph type="body" idx="1"/>
          </p:nvPr>
        </p:nvSpPr>
        <p:spPr/>
        <p:txBody>
          <a:bodyPr/>
          <a:lstStyle/>
          <a:p>
            <a:endParaRPr lang="en-US" alt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D26AF6-825E-4BB0-BCAD-4186CFD470C3}" type="slidenum">
              <a:rPr lang="en-US" smtClean="0"/>
              <a:t>32</a:t>
            </a:fld>
            <a:endParaRPr lang="en-US"/>
          </a:p>
        </p:txBody>
      </p:sp>
    </p:spTree>
    <p:extLst>
      <p:ext uri="{BB962C8B-B14F-4D97-AF65-F5344CB8AC3E}">
        <p14:creationId xmlns:p14="http://schemas.microsoft.com/office/powerpoint/2010/main" val="41255332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D26AF6-825E-4BB0-BCAD-4186CFD470C3}" type="slidenum">
              <a:rPr lang="en-US" smtClean="0"/>
              <a:t>34</a:t>
            </a:fld>
            <a:endParaRPr lang="en-US"/>
          </a:p>
        </p:txBody>
      </p:sp>
    </p:spTree>
    <p:extLst>
      <p:ext uri="{BB962C8B-B14F-4D97-AF65-F5344CB8AC3E}">
        <p14:creationId xmlns:p14="http://schemas.microsoft.com/office/powerpoint/2010/main" val="17395651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As you seen from the graph showing the pricing of transactions in Texas and Florida, saving some Securitization are not automatic. There is a need for transparency and oversight – regulator and utility working together – to get the best results from often brutal capital markets</a:t>
            </a:r>
          </a:p>
          <a:p>
            <a:endParaRPr lang="en-US" dirty="0"/>
          </a:p>
        </p:txBody>
      </p:sp>
      <p:sp>
        <p:nvSpPr>
          <p:cNvPr id="4" name="Slide Number Placeholder 3"/>
          <p:cNvSpPr>
            <a:spLocks noGrp="1"/>
          </p:cNvSpPr>
          <p:nvPr>
            <p:ph type="sldNum" sz="quarter" idx="10"/>
          </p:nvPr>
        </p:nvSpPr>
        <p:spPr/>
        <p:txBody>
          <a:bodyPr/>
          <a:lstStyle/>
          <a:p>
            <a:fld id="{36D26AF6-825E-4BB0-BCAD-4186CFD470C3}" type="slidenum">
              <a:rPr lang="en-US" smtClean="0"/>
              <a:t>42</a:t>
            </a:fld>
            <a:endParaRPr lang="en-US"/>
          </a:p>
        </p:txBody>
      </p:sp>
    </p:spTree>
    <p:extLst>
      <p:ext uri="{BB962C8B-B14F-4D97-AF65-F5344CB8AC3E}">
        <p14:creationId xmlns:p14="http://schemas.microsoft.com/office/powerpoint/2010/main" val="6081954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SLIDE 36</a:t>
            </a:r>
          </a:p>
          <a:p>
            <a:endParaRPr lang="en-US" dirty="0"/>
          </a:p>
          <a:p>
            <a:r>
              <a:rPr lang="en-US" sz="1200" cap="none" dirty="0"/>
              <a:t>Example: Citigroup and Other Studies Confirmed Savings From Active Commission Oversight</a:t>
            </a:r>
          </a:p>
          <a:p>
            <a:pPr marL="0" indent="0">
              <a:buNone/>
            </a:pPr>
            <a:endParaRPr lang="en-US" dirty="0"/>
          </a:p>
          <a:p>
            <a:pPr marL="0" indent="0">
              <a:buNone/>
            </a:pPr>
            <a:r>
              <a:rPr lang="en-US" sz="1200" b="1" dirty="0"/>
              <a:t>$23 million+ </a:t>
            </a:r>
            <a:r>
              <a:rPr lang="en-US" sz="1200" dirty="0"/>
              <a:t>savings to Texas customers from active PUC Texas oversight with advisors on Texas’ first three securitization offerings</a:t>
            </a:r>
          </a:p>
          <a:p>
            <a:endParaRPr lang="en-US" dirty="0"/>
          </a:p>
          <a:p>
            <a:pPr marL="0" indent="0">
              <a:buNone/>
            </a:pPr>
            <a:r>
              <a:rPr lang="en-US" sz="1200" dirty="0"/>
              <a:t>Subject: TX savings summary (revised)</a:t>
            </a:r>
          </a:p>
          <a:p>
            <a:pPr marL="0" indent="0">
              <a:buNone/>
            </a:pPr>
            <a:r>
              <a:rPr lang="en-US" sz="1200" dirty="0"/>
              <a:t>Date: Fri, 19 Sep 2003 17:44:00 -0400</a:t>
            </a:r>
          </a:p>
          <a:p>
            <a:pPr marL="0" indent="0">
              <a:buNone/>
            </a:pPr>
            <a:r>
              <a:rPr lang="en-US" sz="1200" b="1" dirty="0"/>
              <a:t>From: "</a:t>
            </a:r>
            <a:r>
              <a:rPr lang="en-US" sz="1200" b="1" dirty="0" err="1"/>
              <a:t>Donskaya</a:t>
            </a:r>
            <a:r>
              <a:rPr lang="en-US" sz="1200" b="1" dirty="0"/>
              <a:t>, Marina [FI]" </a:t>
            </a:r>
            <a:r>
              <a:rPr lang="en-US" sz="1200" b="1" dirty="0">
                <a:hlinkClick r:id="rId3"/>
              </a:rPr>
              <a:t>marina.donskaya@citigroup.com</a:t>
            </a:r>
            <a:r>
              <a:rPr lang="en-US" sz="1200" b="1" dirty="0"/>
              <a:t> </a:t>
            </a:r>
          </a:p>
          <a:p>
            <a:pPr marL="0" indent="0">
              <a:buNone/>
            </a:pPr>
            <a:r>
              <a:rPr lang="en-US" sz="1200" dirty="0"/>
              <a:t>To: "Joseph Fichera (E-mail)" </a:t>
            </a:r>
            <a:r>
              <a:rPr lang="en-US" sz="1200" dirty="0">
                <a:hlinkClick r:id="rId4"/>
              </a:rPr>
              <a:t>jfichera@saberpartners.com</a:t>
            </a:r>
            <a:r>
              <a:rPr lang="en-US" sz="1200" dirty="0"/>
              <a:t> </a:t>
            </a:r>
          </a:p>
          <a:p>
            <a:pPr marL="0" indent="0">
              <a:buNone/>
            </a:pPr>
            <a:r>
              <a:rPr lang="en-US" sz="1200" dirty="0"/>
              <a:t>Cc: "Humphrey, Paul G [FI]" </a:t>
            </a:r>
            <a:r>
              <a:rPr lang="en-US" sz="1200" dirty="0">
                <a:hlinkClick r:id="rId5"/>
              </a:rPr>
              <a:t>paul.g.humphrey@citigroup.com</a:t>
            </a:r>
            <a:r>
              <a:rPr lang="en-US" sz="1200" dirty="0"/>
              <a:t>...</a:t>
            </a:r>
          </a:p>
          <a:p>
            <a:pPr marL="0" indent="0">
              <a:buNone/>
            </a:pPr>
            <a:endParaRPr lang="en-US" sz="1200" dirty="0"/>
          </a:p>
          <a:p>
            <a:pPr marL="0" indent="0">
              <a:buNone/>
            </a:pPr>
            <a:r>
              <a:rPr lang="en-US" sz="1200" b="1" i="1" dirty="0"/>
              <a:t>“To summarize, the difference in total savings vs other transition bonds</a:t>
            </a:r>
          </a:p>
          <a:p>
            <a:pPr marL="302575" indent="-302575">
              <a:buFont typeface="+mj-lt"/>
              <a:buAutoNum type="arabicPeriod"/>
            </a:pPr>
            <a:r>
              <a:rPr lang="en-US" sz="1200" b="1" i="1" dirty="0"/>
              <a:t>Reliant: $3,773,775 or 6.5 bps/</a:t>
            </a:r>
            <a:r>
              <a:rPr lang="en-US" sz="1200" b="1" i="1" dirty="0" err="1"/>
              <a:t>yr</a:t>
            </a:r>
            <a:r>
              <a:rPr lang="en-US" sz="1200" b="1" i="1" dirty="0"/>
              <a:t> (nominal), $2,955,295 or 5.1 bps/</a:t>
            </a:r>
            <a:r>
              <a:rPr lang="en-US" sz="1200" b="1" i="1" dirty="0" err="1"/>
              <a:t>yr</a:t>
            </a:r>
            <a:r>
              <a:rPr lang="en-US" sz="1200" b="1" i="1" dirty="0"/>
              <a:t> (PV)</a:t>
            </a:r>
          </a:p>
          <a:p>
            <a:pPr marL="302575" indent="-302575">
              <a:buFont typeface="+mj-lt"/>
              <a:buAutoNum type="arabicPeriod"/>
            </a:pPr>
            <a:r>
              <a:rPr lang="en-US" sz="1200" b="1" i="1" dirty="0"/>
              <a:t>CPL: $12,951,663 or 20.3 bps/</a:t>
            </a:r>
            <a:r>
              <a:rPr lang="en-US" sz="1200" b="1" i="1" dirty="0" err="1"/>
              <a:t>yr</a:t>
            </a:r>
            <a:r>
              <a:rPr lang="en-US" sz="1200" b="1" i="1" dirty="0"/>
              <a:t> (nominal), $9,748,976 or 15.3 bps/</a:t>
            </a:r>
            <a:r>
              <a:rPr lang="en-US" sz="1200" b="1" i="1" dirty="0" err="1"/>
              <a:t>yr</a:t>
            </a:r>
            <a:r>
              <a:rPr lang="en-US" sz="1200" b="1" i="1" dirty="0"/>
              <a:t> (PV)</a:t>
            </a:r>
          </a:p>
          <a:p>
            <a:pPr marL="302575" indent="-302575">
              <a:buFont typeface="+mj-lt"/>
              <a:buAutoNum type="arabicPeriod"/>
            </a:pPr>
            <a:r>
              <a:rPr lang="en-US" sz="1200" b="1" i="1" dirty="0" err="1"/>
              <a:t>Oncor</a:t>
            </a:r>
            <a:r>
              <a:rPr lang="en-US" sz="1200" b="1" i="1" dirty="0"/>
              <a:t>: $6,629,694 or 19.4 bps/</a:t>
            </a:r>
            <a:r>
              <a:rPr lang="en-US" sz="1200" b="1" i="1" dirty="0" err="1"/>
              <a:t>yr</a:t>
            </a:r>
            <a:r>
              <a:rPr lang="en-US" sz="1200" b="1" i="1" dirty="0"/>
              <a:t> (nominal), $5,278,669 or 15.4 bps/</a:t>
            </a:r>
            <a:r>
              <a:rPr lang="en-US" sz="1200" b="1" i="1" dirty="0" err="1"/>
              <a:t>yr</a:t>
            </a:r>
            <a:r>
              <a:rPr lang="en-US" sz="1200" b="1" i="1" dirty="0"/>
              <a:t> (PV)</a:t>
            </a:r>
          </a:p>
          <a:p>
            <a:pPr marL="0" indent="0">
              <a:buNone/>
            </a:pPr>
            <a:r>
              <a:rPr lang="en-US" sz="1200" b="1" i="1" dirty="0"/>
              <a:t>Total: 23,355,132 (nominal), 17,982,941 (PV)”</a:t>
            </a:r>
          </a:p>
          <a:p>
            <a:endParaRPr lang="en-US" sz="1100" dirty="0">
              <a:solidFill>
                <a:schemeClr val="accent3">
                  <a:lumMod val="75000"/>
                </a:schemeClr>
              </a:solidFill>
            </a:endParaRPr>
          </a:p>
          <a:p>
            <a:r>
              <a:rPr lang="en-US" sz="1100" dirty="0"/>
              <a:t>For complete report/email See </a:t>
            </a:r>
          </a:p>
          <a:p>
            <a:r>
              <a:rPr lang="en-US" sz="1100" dirty="0">
                <a:hlinkClick r:id="rId6"/>
              </a:rPr>
              <a:t>https://saberpartners.com/testimonial/citigroup-shows-saber-partners-saves-texas-electricity-customers-23-million</a:t>
            </a:r>
            <a:r>
              <a:rPr lang="en-US" sz="1100" dirty="0"/>
              <a:t> /</a:t>
            </a:r>
          </a:p>
          <a:p>
            <a:endParaRPr lang="en-US" sz="1100" dirty="0"/>
          </a:p>
          <a:p>
            <a:endParaRPr lang="en-US" sz="11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a:t>Basis points (bps) = .001</a:t>
            </a:r>
            <a:r>
              <a:rPr lang="en-US" sz="1100" baseline="30000" dirty="0"/>
              <a:t>th</a:t>
            </a:r>
            <a:r>
              <a:rPr lang="en-US" sz="1100" dirty="0"/>
              <a:t>% PV= Present Value</a:t>
            </a:r>
          </a:p>
          <a:p>
            <a:endParaRPr lang="en-US" sz="1100" b="1" dirty="0"/>
          </a:p>
          <a:p>
            <a:endParaRPr lang="en-US" sz="1100" dirty="0">
              <a:solidFill>
                <a:schemeClr val="accent3">
                  <a:lumMod val="75000"/>
                </a:schemeClr>
              </a:solidFill>
            </a:endParaRPr>
          </a:p>
          <a:p>
            <a:endParaRPr lang="en-US" sz="1100" dirty="0">
              <a:solidFill>
                <a:schemeClr val="accent3">
                  <a:lumMod val="75000"/>
                </a:schemeClr>
              </a:solidFill>
            </a:endParaRPr>
          </a:p>
          <a:p>
            <a:endParaRPr lang="en-US" sz="1100" dirty="0">
              <a:solidFill>
                <a:schemeClr val="accent3">
                  <a:lumMod val="75000"/>
                </a:schemeClr>
              </a:solidFill>
            </a:endParaRPr>
          </a:p>
          <a:p>
            <a:endParaRPr lang="en-US" dirty="0"/>
          </a:p>
          <a:p>
            <a:endParaRPr lang="en-US" dirty="0"/>
          </a:p>
        </p:txBody>
      </p:sp>
      <p:sp>
        <p:nvSpPr>
          <p:cNvPr id="4" name="Slide Number Placeholder 3"/>
          <p:cNvSpPr>
            <a:spLocks noGrp="1"/>
          </p:cNvSpPr>
          <p:nvPr>
            <p:ph type="sldNum" sz="quarter" idx="10"/>
          </p:nvPr>
        </p:nvSpPr>
        <p:spPr/>
        <p:txBody>
          <a:bodyPr/>
          <a:lstStyle/>
          <a:p>
            <a:fld id="{36D26AF6-825E-4BB0-BCAD-4186CFD470C3}" type="slidenum">
              <a:rPr lang="en-US" smtClean="0"/>
              <a:t>43</a:t>
            </a:fld>
            <a:endParaRPr lang="en-US"/>
          </a:p>
        </p:txBody>
      </p:sp>
    </p:spTree>
    <p:extLst>
      <p:ext uri="{BB962C8B-B14F-4D97-AF65-F5344CB8AC3E}">
        <p14:creationId xmlns:p14="http://schemas.microsoft.com/office/powerpoint/2010/main" val="31007118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latin typeface="Bookman Old Style" panose="02050604050505020204" pitchFamily="18" charset="0"/>
              </a:rPr>
              <a:t>No One Template – But Best Practices Can Be Identified</a:t>
            </a:r>
            <a:endParaRPr lang="en-US" sz="1200" dirty="0">
              <a:latin typeface="Bookman Old Style" panose="02050604050505020204" pitchFamily="18" charset="0"/>
            </a:endParaRPr>
          </a:p>
          <a:p>
            <a:endParaRPr lang="en-US" dirty="0"/>
          </a:p>
        </p:txBody>
      </p:sp>
      <p:sp>
        <p:nvSpPr>
          <p:cNvPr id="4" name="Slide Number Placeholder 3"/>
          <p:cNvSpPr>
            <a:spLocks noGrp="1"/>
          </p:cNvSpPr>
          <p:nvPr>
            <p:ph type="sldNum" sz="quarter" idx="10"/>
          </p:nvPr>
        </p:nvSpPr>
        <p:spPr/>
        <p:txBody>
          <a:bodyPr/>
          <a:lstStyle/>
          <a:p>
            <a:fld id="{36D26AF6-825E-4BB0-BCAD-4186CFD470C3}" type="slidenum">
              <a:rPr lang="en-US" smtClean="0"/>
              <a:t>4</a:t>
            </a:fld>
            <a:endParaRPr lang="en-US" dirty="0"/>
          </a:p>
        </p:txBody>
      </p:sp>
    </p:spTree>
    <p:extLst>
      <p:ext uri="{BB962C8B-B14F-4D97-AF65-F5344CB8AC3E}">
        <p14:creationId xmlns:p14="http://schemas.microsoft.com/office/powerpoint/2010/main" val="14813033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FROM SLIDE</a:t>
            </a:r>
            <a:r>
              <a:rPr lang="en-US" baseline="0" dirty="0"/>
              <a:t> 37</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From An ACTIVE Commission Vs. Other STATES</a:t>
            </a:r>
            <a:br>
              <a:rPr lang="en-US" dirty="0"/>
            </a:br>
            <a:r>
              <a:rPr lang="en-US" dirty="0"/>
              <a:t>2001-2005 Comparing New Issue Pricings/Interest Rate Credit Spreads of Securitization Bond Offerings</a:t>
            </a:r>
            <a:br>
              <a:rPr lang="en-US" dirty="0"/>
            </a:br>
            <a:r>
              <a:rPr lang="en-US" sz="1050" dirty="0"/>
              <a:t>Differences Between 2 Lines = COSTS in % Vs Benchmark By Bond Maturity</a:t>
            </a:r>
            <a:r>
              <a:rPr lang="en-US" dirty="0"/>
              <a:t/>
            </a:r>
            <a:br>
              <a:rPr lang="en-US" dirty="0"/>
            </a:br>
            <a:endParaRPr lang="en-US" dirty="0"/>
          </a:p>
          <a:p>
            <a:endParaRPr lang="en-US" dirty="0"/>
          </a:p>
        </p:txBody>
      </p:sp>
      <p:sp>
        <p:nvSpPr>
          <p:cNvPr id="4" name="Slide Number Placeholder 3"/>
          <p:cNvSpPr>
            <a:spLocks noGrp="1"/>
          </p:cNvSpPr>
          <p:nvPr>
            <p:ph type="sldNum" sz="quarter" idx="10"/>
          </p:nvPr>
        </p:nvSpPr>
        <p:spPr/>
        <p:txBody>
          <a:bodyPr/>
          <a:lstStyle/>
          <a:p>
            <a:fld id="{36D26AF6-825E-4BB0-BCAD-4186CFD470C3}" type="slidenum">
              <a:rPr lang="en-US" smtClean="0"/>
              <a:t>44</a:t>
            </a:fld>
            <a:endParaRPr lang="en-US"/>
          </a:p>
        </p:txBody>
      </p:sp>
    </p:spTree>
    <p:extLst>
      <p:ext uri="{BB962C8B-B14F-4D97-AF65-F5344CB8AC3E}">
        <p14:creationId xmlns:p14="http://schemas.microsoft.com/office/powerpoint/2010/main" val="41781433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SLIDE 38/39</a:t>
            </a:r>
          </a:p>
        </p:txBody>
      </p:sp>
      <p:sp>
        <p:nvSpPr>
          <p:cNvPr id="4" name="Slide Number Placeholder 3"/>
          <p:cNvSpPr>
            <a:spLocks noGrp="1"/>
          </p:cNvSpPr>
          <p:nvPr>
            <p:ph type="sldNum" sz="quarter" idx="10"/>
          </p:nvPr>
        </p:nvSpPr>
        <p:spPr/>
        <p:txBody>
          <a:bodyPr/>
          <a:lstStyle/>
          <a:p>
            <a:fld id="{36D26AF6-825E-4BB0-BCAD-4186CFD470C3}" type="slidenum">
              <a:rPr lang="en-US" smtClean="0"/>
              <a:t>45</a:t>
            </a:fld>
            <a:endParaRPr lang="en-US"/>
          </a:p>
        </p:txBody>
      </p:sp>
    </p:spTree>
    <p:extLst>
      <p:ext uri="{BB962C8B-B14F-4D97-AF65-F5344CB8AC3E}">
        <p14:creationId xmlns:p14="http://schemas.microsoft.com/office/powerpoint/2010/main" val="41106260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SLIDE 38/39</a:t>
            </a:r>
          </a:p>
        </p:txBody>
      </p:sp>
      <p:sp>
        <p:nvSpPr>
          <p:cNvPr id="4" name="Slide Number Placeholder 3"/>
          <p:cNvSpPr>
            <a:spLocks noGrp="1"/>
          </p:cNvSpPr>
          <p:nvPr>
            <p:ph type="sldNum" sz="quarter" idx="10"/>
          </p:nvPr>
        </p:nvSpPr>
        <p:spPr/>
        <p:txBody>
          <a:bodyPr/>
          <a:lstStyle/>
          <a:p>
            <a:fld id="{36D26AF6-825E-4BB0-BCAD-4186CFD470C3}" type="slidenum">
              <a:rPr lang="en-US" smtClean="0"/>
              <a:t>46</a:t>
            </a:fld>
            <a:endParaRPr lang="en-US"/>
          </a:p>
        </p:txBody>
      </p:sp>
    </p:spTree>
    <p:extLst>
      <p:ext uri="{BB962C8B-B14F-4D97-AF65-F5344CB8AC3E}">
        <p14:creationId xmlns:p14="http://schemas.microsoft.com/office/powerpoint/2010/main" val="29152383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cap="none" dirty="0"/>
              <a:t>64 Investor-Owned Utility Transactions</a:t>
            </a:r>
            <a:br>
              <a:rPr lang="en-US" sz="1200" cap="none" dirty="0"/>
            </a:br>
            <a:r>
              <a:rPr lang="en-US" sz="1200" cap="none" dirty="0"/>
              <a:t>From (small) $21.5 Million to (large) $2.9 Billion In Size</a:t>
            </a:r>
            <a:endParaRPr lang="en-US" dirty="0"/>
          </a:p>
          <a:p>
            <a:endParaRPr lang="en-US" dirty="0"/>
          </a:p>
        </p:txBody>
      </p:sp>
      <p:sp>
        <p:nvSpPr>
          <p:cNvPr id="4" name="Slide Number Placeholder 3"/>
          <p:cNvSpPr>
            <a:spLocks noGrp="1"/>
          </p:cNvSpPr>
          <p:nvPr>
            <p:ph type="sldNum" sz="quarter" idx="10"/>
          </p:nvPr>
        </p:nvSpPr>
        <p:spPr/>
        <p:txBody>
          <a:bodyPr/>
          <a:lstStyle/>
          <a:p>
            <a:fld id="{36D26AF6-825E-4BB0-BCAD-4186CFD470C3}" type="slidenum">
              <a:rPr lang="en-US" smtClean="0"/>
              <a:t>7</a:t>
            </a:fld>
            <a:endParaRPr lang="en-US"/>
          </a:p>
        </p:txBody>
      </p:sp>
    </p:spTree>
    <p:extLst>
      <p:ext uri="{BB962C8B-B14F-4D97-AF65-F5344CB8AC3E}">
        <p14:creationId xmlns:p14="http://schemas.microsoft.com/office/powerpoint/2010/main" val="34859238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Generally a short-term instrument</a:t>
            </a:r>
          </a:p>
          <a:p>
            <a:r>
              <a:rPr lang="en-US" dirty="0"/>
              <a:t>The frontier is long term</a:t>
            </a:r>
          </a:p>
          <a:p>
            <a:endParaRPr lang="en-US" dirty="0"/>
          </a:p>
        </p:txBody>
      </p:sp>
      <p:sp>
        <p:nvSpPr>
          <p:cNvPr id="4" name="Slide Number Placeholder 3"/>
          <p:cNvSpPr>
            <a:spLocks noGrp="1"/>
          </p:cNvSpPr>
          <p:nvPr>
            <p:ph type="sldNum" sz="quarter" idx="10"/>
          </p:nvPr>
        </p:nvSpPr>
        <p:spPr/>
        <p:txBody>
          <a:bodyPr/>
          <a:lstStyle/>
          <a:p>
            <a:fld id="{36D26AF6-825E-4BB0-BCAD-4186CFD470C3}" type="slidenum">
              <a:rPr lang="en-US" smtClean="0"/>
              <a:t>8</a:t>
            </a:fld>
            <a:endParaRPr lang="en-US"/>
          </a:p>
        </p:txBody>
      </p:sp>
    </p:spTree>
    <p:extLst>
      <p:ext uri="{BB962C8B-B14F-4D97-AF65-F5344CB8AC3E}">
        <p14:creationId xmlns:p14="http://schemas.microsoft.com/office/powerpoint/2010/main" val="34871218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D26AF6-825E-4BB0-BCAD-4186CFD470C3}" type="slidenum">
              <a:rPr lang="en-US" smtClean="0"/>
              <a:t>9</a:t>
            </a:fld>
            <a:endParaRPr lang="en-US"/>
          </a:p>
        </p:txBody>
      </p:sp>
    </p:spTree>
    <p:extLst>
      <p:ext uri="{BB962C8B-B14F-4D97-AF65-F5344CB8AC3E}">
        <p14:creationId xmlns:p14="http://schemas.microsoft.com/office/powerpoint/2010/main" val="42870524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Generally a short-term instrument</a:t>
            </a:r>
          </a:p>
          <a:p>
            <a:r>
              <a:rPr lang="en-US" dirty="0"/>
              <a:t>The frontier is long term</a:t>
            </a:r>
          </a:p>
          <a:p>
            <a:endParaRPr lang="en-US" dirty="0"/>
          </a:p>
        </p:txBody>
      </p:sp>
      <p:sp>
        <p:nvSpPr>
          <p:cNvPr id="4" name="Slide Number Placeholder 3"/>
          <p:cNvSpPr>
            <a:spLocks noGrp="1"/>
          </p:cNvSpPr>
          <p:nvPr>
            <p:ph type="sldNum" sz="quarter" idx="10"/>
          </p:nvPr>
        </p:nvSpPr>
        <p:spPr/>
        <p:txBody>
          <a:bodyPr/>
          <a:lstStyle/>
          <a:p>
            <a:fld id="{36D26AF6-825E-4BB0-BCAD-4186CFD470C3}" type="slidenum">
              <a:rPr lang="en-US" smtClean="0"/>
              <a:t>10</a:t>
            </a:fld>
            <a:endParaRPr lang="en-US"/>
          </a:p>
        </p:txBody>
      </p:sp>
    </p:spTree>
    <p:extLst>
      <p:ext uri="{BB962C8B-B14F-4D97-AF65-F5344CB8AC3E}">
        <p14:creationId xmlns:p14="http://schemas.microsoft.com/office/powerpoint/2010/main" val="15136549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Duke Energy Florida (FL) 2016</a:t>
            </a:r>
          </a:p>
          <a:p>
            <a:pPr marL="0" lvl="1"/>
            <a:r>
              <a:rPr lang="en-US" b="1" dirty="0"/>
              <a:t>$1.294 billion</a:t>
            </a:r>
            <a:r>
              <a:rPr lang="en-US" dirty="0"/>
              <a:t> in unrecovered depreciation of a closed/early retired nuclear plant.  </a:t>
            </a:r>
          </a:p>
          <a:p>
            <a:pPr marL="0" lvl="1"/>
            <a:r>
              <a:rPr lang="en-US" b="1" dirty="0"/>
              <a:t>$680 million </a:t>
            </a:r>
            <a:r>
              <a:rPr lang="en-US" dirty="0"/>
              <a:t>NPV savings over 20 years.</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Consumers Energy (MI) 2014</a:t>
            </a:r>
          </a:p>
          <a:p>
            <a:pPr marL="0" lvl="1"/>
            <a:r>
              <a:rPr lang="en-US" b="1" dirty="0"/>
              <a:t>$389.6 million </a:t>
            </a:r>
            <a:r>
              <a:rPr lang="en-US" dirty="0"/>
              <a:t>unrecovered depreciation of 950 MW of coal-fired capacity retired in 2016. </a:t>
            </a:r>
          </a:p>
          <a:p>
            <a:pPr marL="0" lvl="1"/>
            <a:r>
              <a:rPr lang="en-US" b="1" dirty="0"/>
              <a:t>$135 million </a:t>
            </a:r>
            <a:r>
              <a:rPr lang="en-US" dirty="0"/>
              <a:t>NPV Savings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Allegheny Energy (Monongahela Power &amp; Potomac Edison) (WV) 2007, 2009</a:t>
            </a:r>
          </a:p>
          <a:p>
            <a:pPr marL="63500" lvl="1"/>
            <a:r>
              <a:rPr lang="en-US" b="1" dirty="0"/>
              <a:t>$500 million </a:t>
            </a:r>
            <a:r>
              <a:rPr lang="en-US" dirty="0"/>
              <a:t>in pollution control equipment and upgrades.</a:t>
            </a:r>
          </a:p>
          <a:p>
            <a:pPr marL="63500" lvl="1"/>
            <a:r>
              <a:rPr lang="en-US" b="1" dirty="0"/>
              <a:t>$130 million </a:t>
            </a:r>
            <a:r>
              <a:rPr lang="en-US" dirty="0"/>
              <a:t>NPV Savings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endParaRPr lang="en-US" dirty="0"/>
          </a:p>
        </p:txBody>
      </p:sp>
      <p:sp>
        <p:nvSpPr>
          <p:cNvPr id="4" name="Slide Number Placeholder 3"/>
          <p:cNvSpPr>
            <a:spLocks noGrp="1"/>
          </p:cNvSpPr>
          <p:nvPr>
            <p:ph type="sldNum" sz="quarter" idx="10"/>
          </p:nvPr>
        </p:nvSpPr>
        <p:spPr/>
        <p:txBody>
          <a:bodyPr/>
          <a:lstStyle/>
          <a:p>
            <a:fld id="{36D26AF6-825E-4BB0-BCAD-4186CFD470C3}" type="slidenum">
              <a:rPr lang="en-US" smtClean="0"/>
              <a:t>13</a:t>
            </a:fld>
            <a:endParaRPr lang="en-US"/>
          </a:p>
        </p:txBody>
      </p:sp>
    </p:spTree>
    <p:extLst>
      <p:ext uri="{BB962C8B-B14F-4D97-AF65-F5344CB8AC3E}">
        <p14:creationId xmlns:p14="http://schemas.microsoft.com/office/powerpoint/2010/main" val="2967688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Not by just issuing more general corporate utility debt using utility’s balance sheet </a:t>
            </a:r>
          </a:p>
          <a:p>
            <a:pPr lvl="1"/>
            <a:r>
              <a:rPr lang="en-US" dirty="0"/>
              <a:t>Create new “stand-alone” credit directly on credit of ALL ratepayers jointly</a:t>
            </a:r>
          </a:p>
          <a:p>
            <a:pPr lvl="1"/>
            <a:r>
              <a:rPr lang="en-US" dirty="0"/>
              <a:t>Impose special charge (dedicated rate component) collected goes directly to new securitization bondholders</a:t>
            </a:r>
          </a:p>
          <a:p>
            <a:pPr lvl="2"/>
            <a:r>
              <a:rPr lang="en-US" dirty="0"/>
              <a:t>Give securitization bond investors no claim on any of Utility’s assets or income – only claim to special charge</a:t>
            </a:r>
          </a:p>
          <a:p>
            <a:pPr lvl="2"/>
            <a:endParaRPr lang="en-US" dirty="0"/>
          </a:p>
          <a:p>
            <a:pPr marL="0" marR="0" lvl="0" indent="0" algn="l" defTabSz="914400" rtl="0" eaLnBrk="0" fontAlgn="base" latinLnBrk="0" hangingPunct="0">
              <a:lnSpc>
                <a:spcPct val="125000"/>
              </a:lnSpc>
              <a:spcBef>
                <a:spcPct val="0"/>
              </a:spcBef>
              <a:spcAft>
                <a:spcPct val="0"/>
              </a:spcAft>
              <a:buClrTx/>
              <a:buSzTx/>
              <a:buFontTx/>
              <a:buNone/>
              <a:tabLst/>
              <a:defRPr/>
            </a:pPr>
            <a:r>
              <a:rPr lang="en-US" dirty="0"/>
              <a:t>versus traditional high-then declining-balance charges based on utility’s weighted average cost of capital (WACC)</a:t>
            </a:r>
          </a:p>
          <a:p>
            <a:pPr marL="0" marR="0" lvl="0" indent="0" algn="l" defTabSz="914400" rtl="0" eaLnBrk="0" fontAlgn="base" latinLnBrk="0" hangingPunct="0">
              <a:lnSpc>
                <a:spcPct val="125000"/>
              </a:lnSpc>
              <a:spcBef>
                <a:spcPct val="0"/>
              </a:spcBef>
              <a:spcAft>
                <a:spcPct val="0"/>
              </a:spcAft>
              <a:buClrTx/>
              <a:buSzTx/>
              <a:buFontTx/>
              <a:buNone/>
              <a:tabLst/>
              <a:defRPr/>
            </a:pPr>
            <a:endParaRPr lang="en-US" dirty="0"/>
          </a:p>
          <a:p>
            <a:pPr marL="0" marR="0" lvl="0" indent="0" algn="l" defTabSz="914400" rtl="0" eaLnBrk="0" fontAlgn="base" latinLnBrk="0" hangingPunct="0">
              <a:lnSpc>
                <a:spcPct val="125000"/>
              </a:lnSpc>
              <a:spcBef>
                <a:spcPct val="0"/>
              </a:spcBef>
              <a:spcAft>
                <a:spcPct val="0"/>
              </a:spcAft>
              <a:buClrTx/>
              <a:buSzTx/>
              <a:buFontTx/>
              <a:buNone/>
              <a:tabLst/>
              <a:defRPr/>
            </a:pPr>
            <a:r>
              <a:rPr lang="en-US" dirty="0"/>
              <a:t>on new stand-alone credit versus utility’s general corporate rated debt </a:t>
            </a:r>
          </a:p>
          <a:p>
            <a:pPr lvl="2"/>
            <a:endParaRPr lang="en-US" dirty="0"/>
          </a:p>
          <a:p>
            <a:endParaRPr lang="en-US" dirty="0"/>
          </a:p>
        </p:txBody>
      </p:sp>
      <p:sp>
        <p:nvSpPr>
          <p:cNvPr id="4" name="Slide Number Placeholder 3"/>
          <p:cNvSpPr>
            <a:spLocks noGrp="1"/>
          </p:cNvSpPr>
          <p:nvPr>
            <p:ph type="sldNum" sz="quarter" idx="10"/>
          </p:nvPr>
        </p:nvSpPr>
        <p:spPr/>
        <p:txBody>
          <a:bodyPr/>
          <a:lstStyle/>
          <a:p>
            <a:fld id="{36D26AF6-825E-4BB0-BCAD-4186CFD470C3}" type="slidenum">
              <a:rPr lang="en-US" smtClean="0"/>
              <a:t>14</a:t>
            </a:fld>
            <a:endParaRPr lang="en-US" dirty="0"/>
          </a:p>
        </p:txBody>
      </p:sp>
    </p:spTree>
    <p:extLst>
      <p:ext uri="{BB962C8B-B14F-4D97-AF65-F5344CB8AC3E}">
        <p14:creationId xmlns:p14="http://schemas.microsoft.com/office/powerpoint/2010/main" val="27213959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685800"/>
            <a:ext cx="5026025" cy="28273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E6FC7F-9366-4204-8DC6-B163E1A4FFEA}" type="slidenum">
              <a:rPr lang="en-US" altLang="en-US" smtClean="0"/>
              <a:pPr/>
              <a:t>15</a:t>
            </a:fld>
            <a:endParaRPr lang="en-US" altLang="en-US"/>
          </a:p>
        </p:txBody>
      </p:sp>
      <p:sp>
        <p:nvSpPr>
          <p:cNvPr id="5" name="Date Placeholder 4">
            <a:extLst>
              <a:ext uri="{FF2B5EF4-FFF2-40B4-BE49-F238E27FC236}">
                <a16:creationId xmlns:a16="http://schemas.microsoft.com/office/drawing/2014/main" xmlns="" id="{35F5B438-2C11-754A-B040-DF64370C9683}"/>
              </a:ext>
            </a:extLst>
          </p:cNvPr>
          <p:cNvSpPr>
            <a:spLocks noGrp="1"/>
          </p:cNvSpPr>
          <p:nvPr>
            <p:ph type="dt" idx="1"/>
          </p:nvPr>
        </p:nvSpPr>
        <p:spPr/>
        <p:txBody>
          <a:bodyPr/>
          <a:lstStyle/>
          <a:p>
            <a:fld id="{B3A9ED1B-6C36-6E41-AC0E-9AEDEE7523C2}" type="datetime1">
              <a:rPr lang="en-US" altLang="en-US" smtClean="0"/>
              <a:t>4/5/19</a:t>
            </a:fld>
            <a:endParaRPr lang="en-US" altLang="en-US"/>
          </a:p>
        </p:txBody>
      </p:sp>
    </p:spTree>
    <p:extLst>
      <p:ext uri="{BB962C8B-B14F-4D97-AF65-F5344CB8AC3E}">
        <p14:creationId xmlns:p14="http://schemas.microsoft.com/office/powerpoint/2010/main" val="19196945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01_Title Slide">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6"/>
            <a:ext cx="10515600" cy="642040"/>
          </a:xfrm>
          <a:prstGeom prst="rect">
            <a:avLst/>
          </a:prstGeom>
        </p:spPr>
        <p:txBody>
          <a:bodyPr/>
          <a:lstStyle>
            <a:lvl1pPr>
              <a:defRPr sz="3200">
                <a:solidFill>
                  <a:schemeClr val="tx2"/>
                </a:solidFill>
                <a:latin typeface="+mn-lt"/>
              </a:defRPr>
            </a:lvl1pPr>
          </a:lstStyle>
          <a:p>
            <a:r>
              <a:rPr lang="en-US"/>
              <a:t>Click to edit Master title style</a:t>
            </a:r>
            <a:endParaRPr lang="id-ID"/>
          </a:p>
        </p:txBody>
      </p:sp>
      <p:sp>
        <p:nvSpPr>
          <p:cNvPr id="19" name="Text Placeholder 4"/>
          <p:cNvSpPr>
            <a:spLocks noGrp="1"/>
          </p:cNvSpPr>
          <p:nvPr>
            <p:ph type="body" sz="quarter" idx="10"/>
          </p:nvPr>
        </p:nvSpPr>
        <p:spPr>
          <a:xfrm>
            <a:off x="838200" y="827434"/>
            <a:ext cx="10515600" cy="406400"/>
          </a:xfrm>
        </p:spPr>
        <p:txBody>
          <a:bodyPr>
            <a:normAutofit/>
          </a:bodyPr>
          <a:lstStyle>
            <a:lvl1pPr marL="0" indent="0" algn="ctr">
              <a:lnSpc>
                <a:spcPct val="86000"/>
              </a:lnSpc>
              <a:spcBef>
                <a:spcPts val="0"/>
              </a:spcBef>
              <a:buNone/>
              <a:defRPr sz="1600" baseline="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34247184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half im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17047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01_One Column">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2080176"/>
            <a:ext cx="12192000" cy="3114675"/>
          </a:xfrm>
          <a:prstGeom prst="rect">
            <a:avLst/>
          </a:prstGeom>
        </p:spPr>
        <p:txBody>
          <a:bodyPr rtlCol="0">
            <a:normAutofit/>
          </a:bodyPr>
          <a:lstStyle/>
          <a:p>
            <a:pPr lvl="0"/>
            <a:endParaRPr lang="id-ID" noProof="0"/>
          </a:p>
        </p:txBody>
      </p:sp>
      <p:sp>
        <p:nvSpPr>
          <p:cNvPr id="13" name="Title 1"/>
          <p:cNvSpPr>
            <a:spLocks noGrp="1"/>
          </p:cNvSpPr>
          <p:nvPr>
            <p:ph type="title"/>
          </p:nvPr>
        </p:nvSpPr>
        <p:spPr>
          <a:xfrm>
            <a:off x="838200" y="365126"/>
            <a:ext cx="10515600" cy="642040"/>
          </a:xfrm>
          <a:prstGeom prst="rect">
            <a:avLst/>
          </a:prstGeom>
        </p:spPr>
        <p:txBody>
          <a:bodyPr/>
          <a:lstStyle>
            <a:lvl1pPr algn="ctr">
              <a:defRPr sz="3200">
                <a:solidFill>
                  <a:schemeClr val="tx2"/>
                </a:solidFill>
                <a:latin typeface="+mn-lt"/>
                <a:ea typeface="Open Sans Light" panose="020B0306030504020204" pitchFamily="34" charset="0"/>
                <a:cs typeface="Open Sans Light" panose="020B0306030504020204" pitchFamily="34" charset="0"/>
              </a:defRPr>
            </a:lvl1pPr>
          </a:lstStyle>
          <a:p>
            <a:r>
              <a:rPr lang="en-US"/>
              <a:t>Click to edit Master title style</a:t>
            </a:r>
            <a:endParaRPr lang="id-ID"/>
          </a:p>
        </p:txBody>
      </p:sp>
      <p:sp>
        <p:nvSpPr>
          <p:cNvPr id="14" name="Text Placeholder 4"/>
          <p:cNvSpPr>
            <a:spLocks noGrp="1"/>
          </p:cNvSpPr>
          <p:nvPr>
            <p:ph type="body" sz="quarter" idx="11"/>
          </p:nvPr>
        </p:nvSpPr>
        <p:spPr>
          <a:xfrm>
            <a:off x="838200" y="893694"/>
            <a:ext cx="10515600" cy="406400"/>
          </a:xfrm>
          <a:prstGeom prst="rect">
            <a:avLst/>
          </a:prstGeom>
        </p:spPr>
        <p:txBody>
          <a:bodyPr>
            <a:normAutofit/>
          </a:bodyPr>
          <a:lstStyle>
            <a:lvl1pPr marL="0" indent="0" algn="ctr">
              <a:lnSpc>
                <a:spcPct val="86000"/>
              </a:lnSpc>
              <a:spcBef>
                <a:spcPts val="0"/>
              </a:spcBef>
              <a:buNone/>
              <a:defRPr sz="1600" baseline="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40182413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wo Column">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954156" y="1801879"/>
            <a:ext cx="4916558" cy="3777285"/>
          </a:xfrm>
          <a:prstGeom prst="rect">
            <a:avLst/>
          </a:prstGeom>
        </p:spPr>
        <p:txBody>
          <a:bodyPr rtlCol="0">
            <a:normAutofit/>
          </a:bodyPr>
          <a:lstStyle/>
          <a:p>
            <a:pPr lvl="0"/>
            <a:endParaRPr lang="id-ID" noProof="0"/>
          </a:p>
        </p:txBody>
      </p:sp>
      <p:sp>
        <p:nvSpPr>
          <p:cNvPr id="12" name="Picture Placeholder 7"/>
          <p:cNvSpPr>
            <a:spLocks noGrp="1"/>
          </p:cNvSpPr>
          <p:nvPr>
            <p:ph type="pic" sz="quarter" idx="11"/>
          </p:nvPr>
        </p:nvSpPr>
        <p:spPr>
          <a:xfrm>
            <a:off x="6407426" y="1801879"/>
            <a:ext cx="4916558" cy="3777285"/>
          </a:xfrm>
          <a:prstGeom prst="rect">
            <a:avLst/>
          </a:prstGeom>
        </p:spPr>
        <p:txBody>
          <a:bodyPr rtlCol="0">
            <a:normAutofit/>
          </a:bodyPr>
          <a:lstStyle/>
          <a:p>
            <a:pPr lvl="0"/>
            <a:endParaRPr lang="id-ID" noProof="0"/>
          </a:p>
        </p:txBody>
      </p:sp>
      <p:sp>
        <p:nvSpPr>
          <p:cNvPr id="20" name="Title 1"/>
          <p:cNvSpPr>
            <a:spLocks noGrp="1"/>
          </p:cNvSpPr>
          <p:nvPr>
            <p:ph type="title"/>
          </p:nvPr>
        </p:nvSpPr>
        <p:spPr>
          <a:xfrm>
            <a:off x="838200" y="401846"/>
            <a:ext cx="10515600" cy="642040"/>
          </a:xfrm>
          <a:prstGeom prst="rect">
            <a:avLst/>
          </a:prstGeom>
        </p:spPr>
        <p:txBody>
          <a:bodyPr/>
          <a:lstStyle>
            <a:lvl1pPr algn="ctr">
              <a:defRPr sz="2800">
                <a:solidFill>
                  <a:schemeClr val="tx2"/>
                </a:solidFill>
                <a:latin typeface="+mn-lt"/>
                <a:ea typeface="Open Sans Light" panose="020B0306030504020204" pitchFamily="34" charset="0"/>
                <a:cs typeface="Open Sans Light" panose="020B0306030504020204" pitchFamily="34" charset="0"/>
              </a:defRPr>
            </a:lvl1pPr>
          </a:lstStyle>
          <a:p>
            <a:r>
              <a:rPr lang="en-US"/>
              <a:t>Click to edit Master title style</a:t>
            </a:r>
            <a:endParaRPr lang="id-ID"/>
          </a:p>
        </p:txBody>
      </p:sp>
      <p:sp>
        <p:nvSpPr>
          <p:cNvPr id="21" name="Text Placeholder 4"/>
          <p:cNvSpPr>
            <a:spLocks noGrp="1"/>
          </p:cNvSpPr>
          <p:nvPr>
            <p:ph type="body" sz="quarter" idx="12"/>
          </p:nvPr>
        </p:nvSpPr>
        <p:spPr>
          <a:xfrm>
            <a:off x="838200" y="867190"/>
            <a:ext cx="10515600" cy="406400"/>
          </a:xfrm>
          <a:prstGeom prst="rect">
            <a:avLst/>
          </a:prstGeom>
        </p:spPr>
        <p:txBody>
          <a:bodyPr>
            <a:normAutofit/>
          </a:bodyPr>
          <a:lstStyle>
            <a:lvl1pPr marL="0" indent="0" algn="ctr">
              <a:lnSpc>
                <a:spcPct val="86000"/>
              </a:lnSpc>
              <a:spcBef>
                <a:spcPts val="0"/>
              </a:spcBef>
              <a:buNone/>
              <a:defRPr sz="1600" baseline="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28130081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wo Column 2">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1" y="1801879"/>
            <a:ext cx="6149008" cy="2756869"/>
          </a:xfrm>
          <a:prstGeom prst="rect">
            <a:avLst/>
          </a:prstGeom>
        </p:spPr>
        <p:txBody>
          <a:bodyPr rtlCol="0">
            <a:normAutofit/>
          </a:bodyPr>
          <a:lstStyle/>
          <a:p>
            <a:pPr lvl="0"/>
            <a:endParaRPr lang="id-ID" noProof="0"/>
          </a:p>
        </p:txBody>
      </p:sp>
      <p:sp>
        <p:nvSpPr>
          <p:cNvPr id="12" name="Picture Placeholder 7"/>
          <p:cNvSpPr>
            <a:spLocks noGrp="1"/>
          </p:cNvSpPr>
          <p:nvPr>
            <p:ph type="pic" sz="quarter" idx="11"/>
          </p:nvPr>
        </p:nvSpPr>
        <p:spPr>
          <a:xfrm>
            <a:off x="6178824" y="1801879"/>
            <a:ext cx="6013176" cy="2756869"/>
          </a:xfrm>
          <a:prstGeom prst="rect">
            <a:avLst/>
          </a:prstGeom>
        </p:spPr>
        <p:txBody>
          <a:bodyPr rtlCol="0">
            <a:normAutofit/>
          </a:bodyPr>
          <a:lstStyle/>
          <a:p>
            <a:pPr lvl="0"/>
            <a:endParaRPr lang="id-ID" noProof="0"/>
          </a:p>
        </p:txBody>
      </p:sp>
      <p:sp>
        <p:nvSpPr>
          <p:cNvPr id="20" name="Title 1"/>
          <p:cNvSpPr>
            <a:spLocks noGrp="1"/>
          </p:cNvSpPr>
          <p:nvPr>
            <p:ph type="title"/>
          </p:nvPr>
        </p:nvSpPr>
        <p:spPr>
          <a:xfrm>
            <a:off x="838200" y="401846"/>
            <a:ext cx="10515600" cy="642040"/>
          </a:xfrm>
          <a:prstGeom prst="rect">
            <a:avLst/>
          </a:prstGeom>
        </p:spPr>
        <p:txBody>
          <a:bodyPr/>
          <a:lstStyle>
            <a:lvl1pPr algn="ctr">
              <a:defRPr sz="3200">
                <a:solidFill>
                  <a:schemeClr val="tx2"/>
                </a:solidFill>
                <a:latin typeface="+mn-lt"/>
                <a:ea typeface="Open Sans Light" panose="020B0306030504020204" pitchFamily="34" charset="0"/>
                <a:cs typeface="Open Sans Light" panose="020B0306030504020204" pitchFamily="34" charset="0"/>
              </a:defRPr>
            </a:lvl1pPr>
          </a:lstStyle>
          <a:p>
            <a:r>
              <a:rPr lang="en-US"/>
              <a:t>Click to edit Master title style</a:t>
            </a:r>
            <a:endParaRPr lang="id-ID"/>
          </a:p>
        </p:txBody>
      </p:sp>
      <p:sp>
        <p:nvSpPr>
          <p:cNvPr id="21" name="Text Placeholder 4"/>
          <p:cNvSpPr>
            <a:spLocks noGrp="1"/>
          </p:cNvSpPr>
          <p:nvPr>
            <p:ph type="body" sz="quarter" idx="12"/>
          </p:nvPr>
        </p:nvSpPr>
        <p:spPr>
          <a:xfrm>
            <a:off x="838200" y="867190"/>
            <a:ext cx="10515600" cy="406400"/>
          </a:xfrm>
          <a:prstGeom prst="rect">
            <a:avLst/>
          </a:prstGeom>
        </p:spPr>
        <p:txBody>
          <a:bodyPr>
            <a:normAutofit/>
          </a:bodyPr>
          <a:lstStyle>
            <a:lvl1pPr marL="0" indent="0" algn="ctr">
              <a:lnSpc>
                <a:spcPct val="86000"/>
              </a:lnSpc>
              <a:spcBef>
                <a:spcPts val="0"/>
              </a:spcBef>
              <a:buNone/>
              <a:defRPr sz="1600" baseline="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34684020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ree Column">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838200" y="1855303"/>
            <a:ext cx="3362739" cy="2994989"/>
          </a:xfrm>
          <a:prstGeom prst="rect">
            <a:avLst/>
          </a:prstGeom>
        </p:spPr>
        <p:txBody>
          <a:bodyPr rtlCol="0">
            <a:normAutofit/>
          </a:bodyPr>
          <a:lstStyle/>
          <a:p>
            <a:pPr lvl="0"/>
            <a:endParaRPr lang="id-ID" noProof="0"/>
          </a:p>
        </p:txBody>
      </p:sp>
      <p:sp>
        <p:nvSpPr>
          <p:cNvPr id="16" name="Title 1"/>
          <p:cNvSpPr>
            <a:spLocks noGrp="1"/>
          </p:cNvSpPr>
          <p:nvPr>
            <p:ph type="title"/>
          </p:nvPr>
        </p:nvSpPr>
        <p:spPr>
          <a:xfrm>
            <a:off x="838200" y="365126"/>
            <a:ext cx="10515600" cy="642040"/>
          </a:xfrm>
          <a:prstGeom prst="rect">
            <a:avLst/>
          </a:prstGeom>
        </p:spPr>
        <p:txBody>
          <a:bodyPr/>
          <a:lstStyle>
            <a:lvl1pPr algn="ctr">
              <a:defRPr sz="3200">
                <a:solidFill>
                  <a:schemeClr val="tx2"/>
                </a:solidFill>
                <a:latin typeface="+mn-lt"/>
                <a:ea typeface="Open Sans Light" panose="020B0306030504020204" pitchFamily="34" charset="0"/>
                <a:cs typeface="Open Sans Light" panose="020B0306030504020204" pitchFamily="34" charset="0"/>
              </a:defRPr>
            </a:lvl1pPr>
          </a:lstStyle>
          <a:p>
            <a:r>
              <a:rPr lang="en-US"/>
              <a:t>Click to edit Master title style</a:t>
            </a:r>
            <a:endParaRPr lang="id-ID"/>
          </a:p>
        </p:txBody>
      </p:sp>
      <p:sp>
        <p:nvSpPr>
          <p:cNvPr id="17" name="Text Placeholder 4"/>
          <p:cNvSpPr>
            <a:spLocks noGrp="1"/>
          </p:cNvSpPr>
          <p:nvPr>
            <p:ph type="body" sz="quarter" idx="12"/>
          </p:nvPr>
        </p:nvSpPr>
        <p:spPr>
          <a:xfrm>
            <a:off x="838200" y="893694"/>
            <a:ext cx="10515600" cy="406400"/>
          </a:xfrm>
          <a:prstGeom prst="rect">
            <a:avLst/>
          </a:prstGeom>
        </p:spPr>
        <p:txBody>
          <a:bodyPr>
            <a:normAutofit/>
          </a:bodyPr>
          <a:lstStyle>
            <a:lvl1pPr marL="0" indent="0" algn="ctr">
              <a:lnSpc>
                <a:spcPct val="86000"/>
              </a:lnSpc>
              <a:spcBef>
                <a:spcPts val="0"/>
              </a:spcBef>
              <a:buNone/>
              <a:defRPr sz="1600" baseline="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Click to edit Master text styles</a:t>
            </a:r>
          </a:p>
        </p:txBody>
      </p:sp>
      <p:sp>
        <p:nvSpPr>
          <p:cNvPr id="9" name="Picture Placeholder 7"/>
          <p:cNvSpPr>
            <a:spLocks noGrp="1"/>
          </p:cNvSpPr>
          <p:nvPr>
            <p:ph type="pic" sz="quarter" idx="13"/>
          </p:nvPr>
        </p:nvSpPr>
        <p:spPr>
          <a:xfrm>
            <a:off x="4414630" y="1855302"/>
            <a:ext cx="3362739" cy="2994989"/>
          </a:xfrm>
          <a:prstGeom prst="rect">
            <a:avLst/>
          </a:prstGeom>
        </p:spPr>
        <p:txBody>
          <a:bodyPr rtlCol="0">
            <a:normAutofit/>
          </a:bodyPr>
          <a:lstStyle/>
          <a:p>
            <a:pPr lvl="0"/>
            <a:endParaRPr lang="id-ID" noProof="0"/>
          </a:p>
        </p:txBody>
      </p:sp>
      <p:sp>
        <p:nvSpPr>
          <p:cNvPr id="10" name="Picture Placeholder 7"/>
          <p:cNvSpPr>
            <a:spLocks noGrp="1"/>
          </p:cNvSpPr>
          <p:nvPr>
            <p:ph type="pic" sz="quarter" idx="14"/>
          </p:nvPr>
        </p:nvSpPr>
        <p:spPr>
          <a:xfrm>
            <a:off x="7991061" y="1855302"/>
            <a:ext cx="3362739" cy="2994989"/>
          </a:xfrm>
          <a:prstGeom prst="rect">
            <a:avLst/>
          </a:prstGeom>
        </p:spPr>
        <p:txBody>
          <a:bodyPr rtlCol="0">
            <a:normAutofit/>
          </a:bodyPr>
          <a:lstStyle/>
          <a:p>
            <a:pPr lvl="0"/>
            <a:endParaRPr lang="id-ID" noProof="0"/>
          </a:p>
        </p:txBody>
      </p:sp>
    </p:spTree>
    <p:extLst>
      <p:ext uri="{BB962C8B-B14F-4D97-AF65-F5344CB8AC3E}">
        <p14:creationId xmlns:p14="http://schemas.microsoft.com/office/powerpoint/2010/main" val="3339814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six Column">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838200" y="1775655"/>
            <a:ext cx="3362739" cy="1550641"/>
          </a:xfrm>
          <a:prstGeom prst="rect">
            <a:avLst/>
          </a:prstGeom>
        </p:spPr>
        <p:txBody>
          <a:bodyPr rtlCol="0">
            <a:normAutofit/>
          </a:bodyPr>
          <a:lstStyle/>
          <a:p>
            <a:pPr lvl="0"/>
            <a:endParaRPr lang="id-ID" noProof="0"/>
          </a:p>
        </p:txBody>
      </p:sp>
      <p:sp>
        <p:nvSpPr>
          <p:cNvPr id="16" name="Title 1"/>
          <p:cNvSpPr>
            <a:spLocks noGrp="1"/>
          </p:cNvSpPr>
          <p:nvPr>
            <p:ph type="title"/>
          </p:nvPr>
        </p:nvSpPr>
        <p:spPr>
          <a:xfrm>
            <a:off x="838200" y="365126"/>
            <a:ext cx="10515600" cy="642040"/>
          </a:xfrm>
          <a:prstGeom prst="rect">
            <a:avLst/>
          </a:prstGeom>
        </p:spPr>
        <p:txBody>
          <a:bodyPr/>
          <a:lstStyle>
            <a:lvl1pPr algn="ctr">
              <a:defRPr sz="3200">
                <a:solidFill>
                  <a:schemeClr val="tx2"/>
                </a:solidFill>
                <a:latin typeface="+mn-lt"/>
                <a:ea typeface="Open Sans Light" panose="020B0306030504020204" pitchFamily="34" charset="0"/>
                <a:cs typeface="Open Sans Light" panose="020B0306030504020204" pitchFamily="34" charset="0"/>
              </a:defRPr>
            </a:lvl1pPr>
          </a:lstStyle>
          <a:p>
            <a:r>
              <a:rPr lang="en-US"/>
              <a:t>Click to edit Master title style</a:t>
            </a:r>
            <a:endParaRPr lang="id-ID"/>
          </a:p>
        </p:txBody>
      </p:sp>
      <p:sp>
        <p:nvSpPr>
          <p:cNvPr id="17" name="Text Placeholder 4"/>
          <p:cNvSpPr>
            <a:spLocks noGrp="1"/>
          </p:cNvSpPr>
          <p:nvPr>
            <p:ph type="body" sz="quarter" idx="12"/>
          </p:nvPr>
        </p:nvSpPr>
        <p:spPr>
          <a:xfrm>
            <a:off x="838200" y="893694"/>
            <a:ext cx="10515600" cy="406400"/>
          </a:xfrm>
          <a:prstGeom prst="rect">
            <a:avLst/>
          </a:prstGeom>
        </p:spPr>
        <p:txBody>
          <a:bodyPr>
            <a:normAutofit/>
          </a:bodyPr>
          <a:lstStyle>
            <a:lvl1pPr marL="0" indent="0" algn="ctr">
              <a:lnSpc>
                <a:spcPct val="86000"/>
              </a:lnSpc>
              <a:spcBef>
                <a:spcPts val="0"/>
              </a:spcBef>
              <a:buNone/>
              <a:defRPr sz="1600" baseline="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Click to edit Master text styles</a:t>
            </a:r>
          </a:p>
        </p:txBody>
      </p:sp>
      <p:sp>
        <p:nvSpPr>
          <p:cNvPr id="9" name="Picture Placeholder 7"/>
          <p:cNvSpPr>
            <a:spLocks noGrp="1"/>
          </p:cNvSpPr>
          <p:nvPr>
            <p:ph type="pic" sz="quarter" idx="13"/>
          </p:nvPr>
        </p:nvSpPr>
        <p:spPr>
          <a:xfrm>
            <a:off x="4414630" y="1775654"/>
            <a:ext cx="3362739" cy="1550641"/>
          </a:xfrm>
          <a:prstGeom prst="rect">
            <a:avLst/>
          </a:prstGeom>
        </p:spPr>
        <p:txBody>
          <a:bodyPr rtlCol="0">
            <a:normAutofit/>
          </a:bodyPr>
          <a:lstStyle/>
          <a:p>
            <a:pPr lvl="0"/>
            <a:endParaRPr lang="id-ID" noProof="0"/>
          </a:p>
        </p:txBody>
      </p:sp>
      <p:sp>
        <p:nvSpPr>
          <p:cNvPr id="10" name="Picture Placeholder 7"/>
          <p:cNvSpPr>
            <a:spLocks noGrp="1"/>
          </p:cNvSpPr>
          <p:nvPr>
            <p:ph type="pic" sz="quarter" idx="14"/>
          </p:nvPr>
        </p:nvSpPr>
        <p:spPr>
          <a:xfrm>
            <a:off x="7991061" y="1775654"/>
            <a:ext cx="3362739" cy="1550641"/>
          </a:xfrm>
          <a:prstGeom prst="rect">
            <a:avLst/>
          </a:prstGeom>
        </p:spPr>
        <p:txBody>
          <a:bodyPr rtlCol="0">
            <a:normAutofit/>
          </a:bodyPr>
          <a:lstStyle/>
          <a:p>
            <a:pPr lvl="0"/>
            <a:endParaRPr lang="id-ID" noProof="0"/>
          </a:p>
        </p:txBody>
      </p:sp>
      <p:sp>
        <p:nvSpPr>
          <p:cNvPr id="7" name="Picture Placeholder 7"/>
          <p:cNvSpPr>
            <a:spLocks noGrp="1"/>
          </p:cNvSpPr>
          <p:nvPr>
            <p:ph type="pic" sz="quarter" idx="15"/>
          </p:nvPr>
        </p:nvSpPr>
        <p:spPr>
          <a:xfrm>
            <a:off x="838200" y="4061655"/>
            <a:ext cx="3362739" cy="1550641"/>
          </a:xfrm>
          <a:prstGeom prst="rect">
            <a:avLst/>
          </a:prstGeom>
        </p:spPr>
        <p:txBody>
          <a:bodyPr rtlCol="0">
            <a:normAutofit/>
          </a:bodyPr>
          <a:lstStyle/>
          <a:p>
            <a:pPr lvl="0"/>
            <a:endParaRPr lang="id-ID" noProof="0"/>
          </a:p>
        </p:txBody>
      </p:sp>
      <p:sp>
        <p:nvSpPr>
          <p:cNvPr id="11" name="Picture Placeholder 7"/>
          <p:cNvSpPr>
            <a:spLocks noGrp="1"/>
          </p:cNvSpPr>
          <p:nvPr>
            <p:ph type="pic" sz="quarter" idx="16"/>
          </p:nvPr>
        </p:nvSpPr>
        <p:spPr>
          <a:xfrm>
            <a:off x="4414630" y="4061654"/>
            <a:ext cx="3362739" cy="1550641"/>
          </a:xfrm>
          <a:prstGeom prst="rect">
            <a:avLst/>
          </a:prstGeom>
        </p:spPr>
        <p:txBody>
          <a:bodyPr rtlCol="0">
            <a:normAutofit/>
          </a:bodyPr>
          <a:lstStyle/>
          <a:p>
            <a:pPr lvl="0"/>
            <a:endParaRPr lang="id-ID" noProof="0"/>
          </a:p>
        </p:txBody>
      </p:sp>
      <p:sp>
        <p:nvSpPr>
          <p:cNvPr id="12" name="Picture Placeholder 7"/>
          <p:cNvSpPr>
            <a:spLocks noGrp="1"/>
          </p:cNvSpPr>
          <p:nvPr>
            <p:ph type="pic" sz="quarter" idx="17"/>
          </p:nvPr>
        </p:nvSpPr>
        <p:spPr>
          <a:xfrm>
            <a:off x="7991061" y="4061654"/>
            <a:ext cx="3362739" cy="1550641"/>
          </a:xfrm>
          <a:prstGeom prst="rect">
            <a:avLst/>
          </a:prstGeom>
        </p:spPr>
        <p:txBody>
          <a:bodyPr rtlCol="0">
            <a:normAutofit/>
          </a:bodyPr>
          <a:lstStyle/>
          <a:p>
            <a:pPr lvl="0"/>
            <a:endParaRPr lang="id-ID" noProof="0"/>
          </a:p>
        </p:txBody>
      </p:sp>
    </p:spTree>
    <p:extLst>
      <p:ext uri="{BB962C8B-B14F-4D97-AF65-F5344CB8AC3E}">
        <p14:creationId xmlns:p14="http://schemas.microsoft.com/office/powerpoint/2010/main" val="15751708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six Column small">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838201" y="1775655"/>
            <a:ext cx="1414670" cy="1550641"/>
          </a:xfrm>
          <a:prstGeom prst="rect">
            <a:avLst/>
          </a:prstGeom>
        </p:spPr>
        <p:txBody>
          <a:bodyPr rtlCol="0">
            <a:normAutofit/>
          </a:bodyPr>
          <a:lstStyle/>
          <a:p>
            <a:pPr lvl="0"/>
            <a:endParaRPr lang="id-ID" noProof="0"/>
          </a:p>
        </p:txBody>
      </p:sp>
      <p:sp>
        <p:nvSpPr>
          <p:cNvPr id="16" name="Title 1"/>
          <p:cNvSpPr>
            <a:spLocks noGrp="1"/>
          </p:cNvSpPr>
          <p:nvPr>
            <p:ph type="title"/>
          </p:nvPr>
        </p:nvSpPr>
        <p:spPr>
          <a:xfrm>
            <a:off x="838200" y="365126"/>
            <a:ext cx="10515600" cy="642040"/>
          </a:xfrm>
          <a:prstGeom prst="rect">
            <a:avLst/>
          </a:prstGeom>
        </p:spPr>
        <p:txBody>
          <a:bodyPr/>
          <a:lstStyle>
            <a:lvl1pPr algn="ctr">
              <a:defRPr sz="3200">
                <a:solidFill>
                  <a:schemeClr val="tx2"/>
                </a:solidFill>
                <a:latin typeface="+mn-lt"/>
                <a:ea typeface="Open Sans Light" panose="020B0306030504020204" pitchFamily="34" charset="0"/>
                <a:cs typeface="Open Sans Light" panose="020B0306030504020204" pitchFamily="34" charset="0"/>
              </a:defRPr>
            </a:lvl1pPr>
          </a:lstStyle>
          <a:p>
            <a:r>
              <a:rPr lang="en-US"/>
              <a:t>Click to edit Master title style</a:t>
            </a:r>
            <a:endParaRPr lang="id-ID"/>
          </a:p>
        </p:txBody>
      </p:sp>
      <p:sp>
        <p:nvSpPr>
          <p:cNvPr id="17" name="Text Placeholder 4"/>
          <p:cNvSpPr>
            <a:spLocks noGrp="1"/>
          </p:cNvSpPr>
          <p:nvPr>
            <p:ph type="body" sz="quarter" idx="12"/>
          </p:nvPr>
        </p:nvSpPr>
        <p:spPr>
          <a:xfrm>
            <a:off x="838200" y="893694"/>
            <a:ext cx="10515600" cy="406400"/>
          </a:xfrm>
          <a:prstGeom prst="rect">
            <a:avLst/>
          </a:prstGeom>
        </p:spPr>
        <p:txBody>
          <a:bodyPr>
            <a:normAutofit/>
          </a:bodyPr>
          <a:lstStyle>
            <a:lvl1pPr marL="0" indent="0" algn="ctr">
              <a:lnSpc>
                <a:spcPct val="86000"/>
              </a:lnSpc>
              <a:spcBef>
                <a:spcPts val="0"/>
              </a:spcBef>
              <a:buNone/>
              <a:defRPr sz="1600" baseline="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Click to edit Master text styles</a:t>
            </a:r>
          </a:p>
        </p:txBody>
      </p:sp>
      <p:sp>
        <p:nvSpPr>
          <p:cNvPr id="9" name="Picture Placeholder 7"/>
          <p:cNvSpPr>
            <a:spLocks noGrp="1"/>
          </p:cNvSpPr>
          <p:nvPr>
            <p:ph type="pic" sz="quarter" idx="13"/>
          </p:nvPr>
        </p:nvSpPr>
        <p:spPr>
          <a:xfrm>
            <a:off x="4414631" y="1775654"/>
            <a:ext cx="1414670" cy="1550641"/>
          </a:xfrm>
          <a:prstGeom prst="rect">
            <a:avLst/>
          </a:prstGeom>
        </p:spPr>
        <p:txBody>
          <a:bodyPr rtlCol="0">
            <a:normAutofit/>
          </a:bodyPr>
          <a:lstStyle/>
          <a:p>
            <a:pPr lvl="0"/>
            <a:endParaRPr lang="id-ID" noProof="0"/>
          </a:p>
        </p:txBody>
      </p:sp>
      <p:sp>
        <p:nvSpPr>
          <p:cNvPr id="10" name="Picture Placeholder 7"/>
          <p:cNvSpPr>
            <a:spLocks noGrp="1"/>
          </p:cNvSpPr>
          <p:nvPr>
            <p:ph type="pic" sz="quarter" idx="14"/>
          </p:nvPr>
        </p:nvSpPr>
        <p:spPr>
          <a:xfrm>
            <a:off x="7991062" y="1775654"/>
            <a:ext cx="1414670" cy="1550641"/>
          </a:xfrm>
          <a:prstGeom prst="rect">
            <a:avLst/>
          </a:prstGeom>
        </p:spPr>
        <p:txBody>
          <a:bodyPr rtlCol="0">
            <a:normAutofit/>
          </a:bodyPr>
          <a:lstStyle/>
          <a:p>
            <a:pPr lvl="0"/>
            <a:endParaRPr lang="id-ID" noProof="0"/>
          </a:p>
        </p:txBody>
      </p:sp>
      <p:sp>
        <p:nvSpPr>
          <p:cNvPr id="7" name="Picture Placeholder 7"/>
          <p:cNvSpPr>
            <a:spLocks noGrp="1"/>
          </p:cNvSpPr>
          <p:nvPr>
            <p:ph type="pic" sz="quarter" idx="15"/>
          </p:nvPr>
        </p:nvSpPr>
        <p:spPr>
          <a:xfrm>
            <a:off x="838201" y="4061655"/>
            <a:ext cx="1414670" cy="1550641"/>
          </a:xfrm>
          <a:prstGeom prst="rect">
            <a:avLst/>
          </a:prstGeom>
        </p:spPr>
        <p:txBody>
          <a:bodyPr rtlCol="0">
            <a:normAutofit/>
          </a:bodyPr>
          <a:lstStyle/>
          <a:p>
            <a:pPr lvl="0"/>
            <a:endParaRPr lang="id-ID" noProof="0"/>
          </a:p>
        </p:txBody>
      </p:sp>
      <p:sp>
        <p:nvSpPr>
          <p:cNvPr id="11" name="Picture Placeholder 7"/>
          <p:cNvSpPr>
            <a:spLocks noGrp="1"/>
          </p:cNvSpPr>
          <p:nvPr>
            <p:ph type="pic" sz="quarter" idx="16"/>
          </p:nvPr>
        </p:nvSpPr>
        <p:spPr>
          <a:xfrm>
            <a:off x="4414631" y="4061654"/>
            <a:ext cx="1414670" cy="1550641"/>
          </a:xfrm>
          <a:prstGeom prst="rect">
            <a:avLst/>
          </a:prstGeom>
        </p:spPr>
        <p:txBody>
          <a:bodyPr rtlCol="0">
            <a:normAutofit/>
          </a:bodyPr>
          <a:lstStyle/>
          <a:p>
            <a:pPr lvl="0"/>
            <a:endParaRPr lang="id-ID" noProof="0"/>
          </a:p>
        </p:txBody>
      </p:sp>
      <p:sp>
        <p:nvSpPr>
          <p:cNvPr id="12" name="Picture Placeholder 7"/>
          <p:cNvSpPr>
            <a:spLocks noGrp="1"/>
          </p:cNvSpPr>
          <p:nvPr>
            <p:ph type="pic" sz="quarter" idx="17"/>
          </p:nvPr>
        </p:nvSpPr>
        <p:spPr>
          <a:xfrm>
            <a:off x="7991062" y="4061654"/>
            <a:ext cx="1414670" cy="1550641"/>
          </a:xfrm>
          <a:prstGeom prst="rect">
            <a:avLst/>
          </a:prstGeom>
        </p:spPr>
        <p:txBody>
          <a:bodyPr rtlCol="0">
            <a:normAutofit/>
          </a:bodyPr>
          <a:lstStyle/>
          <a:p>
            <a:pPr lvl="0"/>
            <a:endParaRPr lang="id-ID" noProof="0"/>
          </a:p>
        </p:txBody>
      </p:sp>
    </p:spTree>
    <p:extLst>
      <p:ext uri="{BB962C8B-B14F-4D97-AF65-F5344CB8AC3E}">
        <p14:creationId xmlns:p14="http://schemas.microsoft.com/office/powerpoint/2010/main" val="13523719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Full page">
    <p:spTree>
      <p:nvGrpSpPr>
        <p:cNvPr id="1" name=""/>
        <p:cNvGrpSpPr/>
        <p:nvPr/>
      </p:nvGrpSpPr>
      <p:grpSpPr>
        <a:xfrm>
          <a:off x="0" y="0"/>
          <a:ext cx="0" cy="0"/>
          <a:chOff x="0" y="0"/>
          <a:chExt cx="0" cy="0"/>
        </a:xfrm>
      </p:grpSpPr>
      <p:sp>
        <p:nvSpPr>
          <p:cNvPr id="7" name="Picture Placeholder 3"/>
          <p:cNvSpPr>
            <a:spLocks noGrp="1"/>
          </p:cNvSpPr>
          <p:nvPr>
            <p:ph type="pic" sz="quarter" idx="10"/>
          </p:nvPr>
        </p:nvSpPr>
        <p:spPr>
          <a:xfrm>
            <a:off x="0" y="0"/>
            <a:ext cx="2441448" cy="2295144"/>
          </a:xfrm>
          <a:prstGeom prst="rect">
            <a:avLst/>
          </a:prstGeom>
        </p:spPr>
        <p:txBody>
          <a:bodyPr lIns="182880" tIns="91440" rIns="182880" bIns="91440" rtlCol="0">
            <a:normAutofit/>
          </a:bodyPr>
          <a:lstStyle>
            <a:lvl1pPr marL="0" indent="0">
              <a:buFontTx/>
              <a:buNone/>
              <a:defRPr/>
            </a:lvl1pPr>
          </a:lstStyle>
          <a:p>
            <a:pPr lvl="0"/>
            <a:endParaRPr lang="en-US" noProof="0" dirty="0"/>
          </a:p>
        </p:txBody>
      </p:sp>
      <p:sp>
        <p:nvSpPr>
          <p:cNvPr id="11" name="Picture Placeholder 3"/>
          <p:cNvSpPr>
            <a:spLocks noGrp="1"/>
          </p:cNvSpPr>
          <p:nvPr>
            <p:ph type="pic" sz="quarter" idx="11"/>
          </p:nvPr>
        </p:nvSpPr>
        <p:spPr>
          <a:xfrm>
            <a:off x="2437638" y="0"/>
            <a:ext cx="2441448" cy="2295144"/>
          </a:xfrm>
          <a:prstGeom prst="rect">
            <a:avLst/>
          </a:prstGeom>
        </p:spPr>
        <p:txBody>
          <a:bodyPr lIns="182880" tIns="91440" rIns="182880" bIns="91440" rtlCol="0">
            <a:normAutofit/>
          </a:bodyPr>
          <a:lstStyle>
            <a:lvl1pPr marL="0" indent="0">
              <a:buFontTx/>
              <a:buNone/>
              <a:defRPr/>
            </a:lvl1pPr>
          </a:lstStyle>
          <a:p>
            <a:pPr lvl="0"/>
            <a:endParaRPr lang="en-US" noProof="0"/>
          </a:p>
        </p:txBody>
      </p:sp>
      <p:sp>
        <p:nvSpPr>
          <p:cNvPr id="12" name="Picture Placeholder 3"/>
          <p:cNvSpPr>
            <a:spLocks noGrp="1"/>
          </p:cNvSpPr>
          <p:nvPr>
            <p:ph type="pic" sz="quarter" idx="12"/>
          </p:nvPr>
        </p:nvSpPr>
        <p:spPr>
          <a:xfrm>
            <a:off x="4875276" y="0"/>
            <a:ext cx="2441448" cy="2295144"/>
          </a:xfrm>
          <a:prstGeom prst="rect">
            <a:avLst/>
          </a:prstGeom>
        </p:spPr>
        <p:txBody>
          <a:bodyPr lIns="182880" tIns="91440" rIns="182880" bIns="91440" rtlCol="0">
            <a:normAutofit/>
          </a:bodyPr>
          <a:lstStyle>
            <a:lvl1pPr marL="0" indent="0">
              <a:buFontTx/>
              <a:buNone/>
              <a:defRPr/>
            </a:lvl1pPr>
          </a:lstStyle>
          <a:p>
            <a:pPr lvl="0"/>
            <a:endParaRPr lang="en-US" noProof="0"/>
          </a:p>
        </p:txBody>
      </p:sp>
      <p:sp>
        <p:nvSpPr>
          <p:cNvPr id="13" name="Picture Placeholder 3"/>
          <p:cNvSpPr>
            <a:spLocks noGrp="1"/>
          </p:cNvSpPr>
          <p:nvPr>
            <p:ph type="pic" sz="quarter" idx="13"/>
          </p:nvPr>
        </p:nvSpPr>
        <p:spPr>
          <a:xfrm>
            <a:off x="7312914" y="0"/>
            <a:ext cx="2441448" cy="2295144"/>
          </a:xfrm>
          <a:prstGeom prst="rect">
            <a:avLst/>
          </a:prstGeom>
        </p:spPr>
        <p:txBody>
          <a:bodyPr lIns="182880" tIns="91440" rIns="182880" bIns="91440" rtlCol="0">
            <a:normAutofit/>
          </a:bodyPr>
          <a:lstStyle>
            <a:lvl1pPr marL="0" indent="0">
              <a:buFontTx/>
              <a:buNone/>
              <a:defRPr/>
            </a:lvl1pPr>
          </a:lstStyle>
          <a:p>
            <a:pPr lvl="0"/>
            <a:endParaRPr lang="en-US" noProof="0"/>
          </a:p>
        </p:txBody>
      </p:sp>
      <p:sp>
        <p:nvSpPr>
          <p:cNvPr id="14" name="Picture Placeholder 3"/>
          <p:cNvSpPr>
            <a:spLocks noGrp="1"/>
          </p:cNvSpPr>
          <p:nvPr>
            <p:ph type="pic" sz="quarter" idx="14"/>
          </p:nvPr>
        </p:nvSpPr>
        <p:spPr>
          <a:xfrm>
            <a:off x="9750552" y="0"/>
            <a:ext cx="2441448" cy="2295144"/>
          </a:xfrm>
          <a:prstGeom prst="rect">
            <a:avLst/>
          </a:prstGeom>
        </p:spPr>
        <p:txBody>
          <a:bodyPr lIns="182880" tIns="91440" rIns="182880" bIns="91440" rtlCol="0">
            <a:normAutofit/>
          </a:bodyPr>
          <a:lstStyle>
            <a:lvl1pPr marL="0" indent="0">
              <a:buFontTx/>
              <a:buNone/>
              <a:defRPr/>
            </a:lvl1pPr>
          </a:lstStyle>
          <a:p>
            <a:pPr lvl="0"/>
            <a:endParaRPr lang="en-US" noProof="0"/>
          </a:p>
        </p:txBody>
      </p:sp>
      <p:sp>
        <p:nvSpPr>
          <p:cNvPr id="15" name="Picture Placeholder 3"/>
          <p:cNvSpPr>
            <a:spLocks noGrp="1"/>
          </p:cNvSpPr>
          <p:nvPr>
            <p:ph type="pic" sz="quarter" idx="15"/>
          </p:nvPr>
        </p:nvSpPr>
        <p:spPr>
          <a:xfrm>
            <a:off x="0" y="2281428"/>
            <a:ext cx="2441448" cy="2295144"/>
          </a:xfrm>
          <a:prstGeom prst="rect">
            <a:avLst/>
          </a:prstGeom>
        </p:spPr>
        <p:txBody>
          <a:bodyPr lIns="182880" tIns="91440" rIns="182880" bIns="91440" rtlCol="0">
            <a:normAutofit/>
          </a:bodyPr>
          <a:lstStyle>
            <a:lvl1pPr marL="0" indent="0">
              <a:buFontTx/>
              <a:buNone/>
              <a:defRPr/>
            </a:lvl1pPr>
          </a:lstStyle>
          <a:p>
            <a:pPr lvl="0"/>
            <a:endParaRPr lang="en-US" noProof="0" dirty="0"/>
          </a:p>
        </p:txBody>
      </p:sp>
      <p:sp>
        <p:nvSpPr>
          <p:cNvPr id="18" name="Picture Placeholder 3"/>
          <p:cNvSpPr>
            <a:spLocks noGrp="1"/>
          </p:cNvSpPr>
          <p:nvPr>
            <p:ph type="pic" sz="quarter" idx="16"/>
          </p:nvPr>
        </p:nvSpPr>
        <p:spPr>
          <a:xfrm>
            <a:off x="2437638" y="2281428"/>
            <a:ext cx="2441448" cy="2295144"/>
          </a:xfrm>
          <a:prstGeom prst="rect">
            <a:avLst/>
          </a:prstGeom>
        </p:spPr>
        <p:txBody>
          <a:bodyPr lIns="182880" tIns="91440" rIns="182880" bIns="91440" rtlCol="0">
            <a:normAutofit/>
          </a:bodyPr>
          <a:lstStyle>
            <a:lvl1pPr marL="0" indent="0">
              <a:buFontTx/>
              <a:buNone/>
              <a:defRPr/>
            </a:lvl1pPr>
          </a:lstStyle>
          <a:p>
            <a:pPr lvl="0"/>
            <a:endParaRPr lang="en-US" noProof="0"/>
          </a:p>
        </p:txBody>
      </p:sp>
      <p:sp>
        <p:nvSpPr>
          <p:cNvPr id="19" name="Picture Placeholder 3"/>
          <p:cNvSpPr>
            <a:spLocks noGrp="1"/>
          </p:cNvSpPr>
          <p:nvPr>
            <p:ph type="pic" sz="quarter" idx="17"/>
          </p:nvPr>
        </p:nvSpPr>
        <p:spPr>
          <a:xfrm>
            <a:off x="4875276" y="2281428"/>
            <a:ext cx="2441448" cy="2295144"/>
          </a:xfrm>
          <a:prstGeom prst="rect">
            <a:avLst/>
          </a:prstGeom>
        </p:spPr>
        <p:txBody>
          <a:bodyPr lIns="182880" tIns="91440" rIns="182880" bIns="91440" rtlCol="0">
            <a:normAutofit/>
          </a:bodyPr>
          <a:lstStyle>
            <a:lvl1pPr marL="0" indent="0">
              <a:buFontTx/>
              <a:buNone/>
              <a:defRPr/>
            </a:lvl1pPr>
          </a:lstStyle>
          <a:p>
            <a:pPr lvl="0"/>
            <a:endParaRPr lang="en-US" noProof="0"/>
          </a:p>
        </p:txBody>
      </p:sp>
      <p:sp>
        <p:nvSpPr>
          <p:cNvPr id="20" name="Picture Placeholder 3"/>
          <p:cNvSpPr>
            <a:spLocks noGrp="1"/>
          </p:cNvSpPr>
          <p:nvPr>
            <p:ph type="pic" sz="quarter" idx="18"/>
          </p:nvPr>
        </p:nvSpPr>
        <p:spPr>
          <a:xfrm>
            <a:off x="7312914" y="2281428"/>
            <a:ext cx="2441448" cy="2295144"/>
          </a:xfrm>
          <a:prstGeom prst="rect">
            <a:avLst/>
          </a:prstGeom>
        </p:spPr>
        <p:txBody>
          <a:bodyPr lIns="182880" tIns="91440" rIns="182880" bIns="91440" rtlCol="0">
            <a:normAutofit/>
          </a:bodyPr>
          <a:lstStyle>
            <a:lvl1pPr marL="0" indent="0">
              <a:buFontTx/>
              <a:buNone/>
              <a:defRPr/>
            </a:lvl1pPr>
          </a:lstStyle>
          <a:p>
            <a:pPr lvl="0"/>
            <a:endParaRPr lang="en-US" noProof="0"/>
          </a:p>
        </p:txBody>
      </p:sp>
      <p:sp>
        <p:nvSpPr>
          <p:cNvPr id="21" name="Picture Placeholder 3"/>
          <p:cNvSpPr>
            <a:spLocks noGrp="1"/>
          </p:cNvSpPr>
          <p:nvPr>
            <p:ph type="pic" sz="quarter" idx="19"/>
          </p:nvPr>
        </p:nvSpPr>
        <p:spPr>
          <a:xfrm>
            <a:off x="9750552" y="2281428"/>
            <a:ext cx="2441448" cy="2295144"/>
          </a:xfrm>
          <a:prstGeom prst="rect">
            <a:avLst/>
          </a:prstGeom>
        </p:spPr>
        <p:txBody>
          <a:bodyPr lIns="182880" tIns="91440" rIns="182880" bIns="91440" rtlCol="0">
            <a:normAutofit/>
          </a:bodyPr>
          <a:lstStyle>
            <a:lvl1pPr marL="0" indent="0">
              <a:buFontTx/>
              <a:buNone/>
              <a:defRPr/>
            </a:lvl1pPr>
          </a:lstStyle>
          <a:p>
            <a:pPr lvl="0"/>
            <a:endParaRPr lang="en-US" noProof="0"/>
          </a:p>
        </p:txBody>
      </p:sp>
      <p:sp>
        <p:nvSpPr>
          <p:cNvPr id="22" name="Picture Placeholder 3"/>
          <p:cNvSpPr>
            <a:spLocks noGrp="1"/>
          </p:cNvSpPr>
          <p:nvPr>
            <p:ph type="pic" sz="quarter" idx="20"/>
          </p:nvPr>
        </p:nvSpPr>
        <p:spPr>
          <a:xfrm>
            <a:off x="0" y="4562856"/>
            <a:ext cx="2441448" cy="2295144"/>
          </a:xfrm>
          <a:prstGeom prst="rect">
            <a:avLst/>
          </a:prstGeom>
        </p:spPr>
        <p:txBody>
          <a:bodyPr lIns="182880" tIns="91440" rIns="182880" bIns="91440" rtlCol="0">
            <a:normAutofit/>
          </a:bodyPr>
          <a:lstStyle>
            <a:lvl1pPr marL="0" indent="0">
              <a:buFontTx/>
              <a:buNone/>
              <a:defRPr/>
            </a:lvl1pPr>
          </a:lstStyle>
          <a:p>
            <a:pPr lvl="0"/>
            <a:endParaRPr lang="en-US" noProof="0"/>
          </a:p>
        </p:txBody>
      </p:sp>
      <p:sp>
        <p:nvSpPr>
          <p:cNvPr id="23" name="Picture Placeholder 3"/>
          <p:cNvSpPr>
            <a:spLocks noGrp="1"/>
          </p:cNvSpPr>
          <p:nvPr>
            <p:ph type="pic" sz="quarter" idx="21"/>
          </p:nvPr>
        </p:nvSpPr>
        <p:spPr>
          <a:xfrm>
            <a:off x="2446782" y="4562856"/>
            <a:ext cx="2441448" cy="2295144"/>
          </a:xfrm>
          <a:prstGeom prst="rect">
            <a:avLst/>
          </a:prstGeom>
        </p:spPr>
        <p:txBody>
          <a:bodyPr lIns="182880" tIns="91440" rIns="182880" bIns="91440" rtlCol="0">
            <a:normAutofit/>
          </a:bodyPr>
          <a:lstStyle>
            <a:lvl1pPr marL="0" indent="0">
              <a:buFontTx/>
              <a:buNone/>
              <a:defRPr/>
            </a:lvl1pPr>
          </a:lstStyle>
          <a:p>
            <a:pPr lvl="0"/>
            <a:endParaRPr lang="en-US" noProof="0"/>
          </a:p>
        </p:txBody>
      </p:sp>
      <p:sp>
        <p:nvSpPr>
          <p:cNvPr id="24" name="Picture Placeholder 3"/>
          <p:cNvSpPr>
            <a:spLocks noGrp="1"/>
          </p:cNvSpPr>
          <p:nvPr>
            <p:ph type="pic" sz="quarter" idx="22"/>
          </p:nvPr>
        </p:nvSpPr>
        <p:spPr>
          <a:xfrm>
            <a:off x="4884420" y="4562856"/>
            <a:ext cx="2441448" cy="2295144"/>
          </a:xfrm>
          <a:prstGeom prst="rect">
            <a:avLst/>
          </a:prstGeom>
        </p:spPr>
        <p:txBody>
          <a:bodyPr lIns="182880" tIns="91440" rIns="182880" bIns="91440" rtlCol="0">
            <a:normAutofit/>
          </a:bodyPr>
          <a:lstStyle>
            <a:lvl1pPr marL="0" indent="0">
              <a:buFontTx/>
              <a:buNone/>
              <a:defRPr/>
            </a:lvl1pPr>
          </a:lstStyle>
          <a:p>
            <a:pPr lvl="0"/>
            <a:endParaRPr lang="en-US" noProof="0"/>
          </a:p>
        </p:txBody>
      </p:sp>
      <p:sp>
        <p:nvSpPr>
          <p:cNvPr id="25" name="Picture Placeholder 3"/>
          <p:cNvSpPr>
            <a:spLocks noGrp="1"/>
          </p:cNvSpPr>
          <p:nvPr>
            <p:ph type="pic" sz="quarter" idx="23"/>
          </p:nvPr>
        </p:nvSpPr>
        <p:spPr>
          <a:xfrm>
            <a:off x="7322058" y="4562856"/>
            <a:ext cx="2441448" cy="2295144"/>
          </a:xfrm>
          <a:prstGeom prst="rect">
            <a:avLst/>
          </a:prstGeom>
        </p:spPr>
        <p:txBody>
          <a:bodyPr lIns="182880" tIns="91440" rIns="182880" bIns="91440" rtlCol="0">
            <a:normAutofit/>
          </a:bodyPr>
          <a:lstStyle>
            <a:lvl1pPr marL="0" indent="0">
              <a:buFontTx/>
              <a:buNone/>
              <a:defRPr/>
            </a:lvl1pPr>
          </a:lstStyle>
          <a:p>
            <a:pPr lvl="0"/>
            <a:endParaRPr lang="en-US" noProof="0"/>
          </a:p>
        </p:txBody>
      </p:sp>
      <p:sp>
        <p:nvSpPr>
          <p:cNvPr id="26" name="Picture Placeholder 3"/>
          <p:cNvSpPr>
            <a:spLocks noGrp="1"/>
          </p:cNvSpPr>
          <p:nvPr>
            <p:ph type="pic" sz="quarter" idx="24"/>
          </p:nvPr>
        </p:nvSpPr>
        <p:spPr>
          <a:xfrm>
            <a:off x="9750552" y="4562856"/>
            <a:ext cx="2441448" cy="2295144"/>
          </a:xfrm>
          <a:prstGeom prst="rect">
            <a:avLst/>
          </a:prstGeom>
        </p:spPr>
        <p:txBody>
          <a:bodyPr lIns="182880" tIns="91440" rIns="182880" bIns="91440" rtlCol="0">
            <a:normAutofit/>
          </a:bodyPr>
          <a:lstStyle>
            <a:lvl1pPr marL="0" indent="0">
              <a:buFontTx/>
              <a:buNone/>
              <a:defRPr/>
            </a:lvl1pPr>
          </a:lstStyle>
          <a:p>
            <a:pPr lvl="0"/>
            <a:endParaRPr lang="en-US" noProof="0"/>
          </a:p>
        </p:txBody>
      </p:sp>
    </p:spTree>
    <p:extLst>
      <p:ext uri="{BB962C8B-B14F-4D97-AF65-F5344CB8AC3E}">
        <p14:creationId xmlns:p14="http://schemas.microsoft.com/office/powerpoint/2010/main" val="7258086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24 images Full page">
    <p:spTree>
      <p:nvGrpSpPr>
        <p:cNvPr id="1" name=""/>
        <p:cNvGrpSpPr/>
        <p:nvPr/>
      </p:nvGrpSpPr>
      <p:grpSpPr>
        <a:xfrm>
          <a:off x="0" y="0"/>
          <a:ext cx="0" cy="0"/>
          <a:chOff x="0" y="0"/>
          <a:chExt cx="0" cy="0"/>
        </a:xfrm>
      </p:grpSpPr>
      <p:sp>
        <p:nvSpPr>
          <p:cNvPr id="17" name="Picture Placeholder 3"/>
          <p:cNvSpPr>
            <a:spLocks noGrp="1"/>
          </p:cNvSpPr>
          <p:nvPr>
            <p:ph type="pic" sz="quarter" idx="10"/>
          </p:nvPr>
        </p:nvSpPr>
        <p:spPr>
          <a:xfrm>
            <a:off x="0" y="0"/>
            <a:ext cx="2048256" cy="1728216"/>
          </a:xfrm>
          <a:prstGeom prst="rect">
            <a:avLst/>
          </a:prstGeom>
        </p:spPr>
        <p:txBody>
          <a:bodyPr lIns="182880" tIns="91440" rIns="182880" bIns="91440" rtlCol="0">
            <a:normAutofit/>
          </a:bodyPr>
          <a:lstStyle>
            <a:lvl1pPr marL="0" indent="0">
              <a:buFontTx/>
              <a:buNone/>
              <a:defRPr/>
            </a:lvl1pPr>
          </a:lstStyle>
          <a:p>
            <a:pPr lvl="0"/>
            <a:endParaRPr lang="en-US" noProof="0"/>
          </a:p>
        </p:txBody>
      </p:sp>
      <p:sp>
        <p:nvSpPr>
          <p:cNvPr id="27" name="Picture Placeholder 3"/>
          <p:cNvSpPr>
            <a:spLocks noGrp="1"/>
          </p:cNvSpPr>
          <p:nvPr>
            <p:ph type="pic" sz="quarter" idx="11"/>
          </p:nvPr>
        </p:nvSpPr>
        <p:spPr>
          <a:xfrm>
            <a:off x="2028749" y="0"/>
            <a:ext cx="2048256" cy="1728216"/>
          </a:xfrm>
          <a:prstGeom prst="rect">
            <a:avLst/>
          </a:prstGeom>
        </p:spPr>
        <p:txBody>
          <a:bodyPr lIns="182880" tIns="91440" rIns="182880" bIns="91440" rtlCol="0">
            <a:normAutofit/>
          </a:bodyPr>
          <a:lstStyle>
            <a:lvl1pPr marL="0" indent="0">
              <a:buFontTx/>
              <a:buNone/>
              <a:defRPr/>
            </a:lvl1pPr>
          </a:lstStyle>
          <a:p>
            <a:pPr lvl="0"/>
            <a:endParaRPr lang="en-US" noProof="0"/>
          </a:p>
        </p:txBody>
      </p:sp>
      <p:sp>
        <p:nvSpPr>
          <p:cNvPr id="28" name="Picture Placeholder 3"/>
          <p:cNvSpPr>
            <a:spLocks noGrp="1"/>
          </p:cNvSpPr>
          <p:nvPr>
            <p:ph type="pic" sz="quarter" idx="12"/>
          </p:nvPr>
        </p:nvSpPr>
        <p:spPr>
          <a:xfrm>
            <a:off x="4057498" y="0"/>
            <a:ext cx="2048256" cy="1728216"/>
          </a:xfrm>
          <a:prstGeom prst="rect">
            <a:avLst/>
          </a:prstGeom>
        </p:spPr>
        <p:txBody>
          <a:bodyPr lIns="182880" tIns="91440" rIns="182880" bIns="91440" rtlCol="0">
            <a:normAutofit/>
          </a:bodyPr>
          <a:lstStyle>
            <a:lvl1pPr marL="0" indent="0">
              <a:buFontTx/>
              <a:buNone/>
              <a:defRPr/>
            </a:lvl1pPr>
          </a:lstStyle>
          <a:p>
            <a:pPr lvl="0"/>
            <a:endParaRPr lang="en-US" noProof="0"/>
          </a:p>
        </p:txBody>
      </p:sp>
      <p:sp>
        <p:nvSpPr>
          <p:cNvPr id="29" name="Picture Placeholder 3"/>
          <p:cNvSpPr>
            <a:spLocks noGrp="1"/>
          </p:cNvSpPr>
          <p:nvPr>
            <p:ph type="pic" sz="quarter" idx="13"/>
          </p:nvPr>
        </p:nvSpPr>
        <p:spPr>
          <a:xfrm>
            <a:off x="6086247" y="0"/>
            <a:ext cx="2048256" cy="1728216"/>
          </a:xfrm>
          <a:prstGeom prst="rect">
            <a:avLst/>
          </a:prstGeom>
        </p:spPr>
        <p:txBody>
          <a:bodyPr lIns="182880" tIns="91440" rIns="182880" bIns="91440" rtlCol="0">
            <a:normAutofit/>
          </a:bodyPr>
          <a:lstStyle>
            <a:lvl1pPr marL="0" indent="0">
              <a:buFontTx/>
              <a:buNone/>
              <a:defRPr/>
            </a:lvl1pPr>
          </a:lstStyle>
          <a:p>
            <a:pPr lvl="0"/>
            <a:endParaRPr lang="en-US" noProof="0"/>
          </a:p>
        </p:txBody>
      </p:sp>
      <p:sp>
        <p:nvSpPr>
          <p:cNvPr id="30" name="Picture Placeholder 3"/>
          <p:cNvSpPr>
            <a:spLocks noGrp="1"/>
          </p:cNvSpPr>
          <p:nvPr>
            <p:ph type="pic" sz="quarter" idx="14"/>
          </p:nvPr>
        </p:nvSpPr>
        <p:spPr>
          <a:xfrm>
            <a:off x="10143744" y="0"/>
            <a:ext cx="2048256" cy="1728216"/>
          </a:xfrm>
          <a:prstGeom prst="rect">
            <a:avLst/>
          </a:prstGeom>
        </p:spPr>
        <p:txBody>
          <a:bodyPr lIns="182880" tIns="91440" rIns="182880" bIns="91440" rtlCol="0">
            <a:normAutofit/>
          </a:bodyPr>
          <a:lstStyle>
            <a:lvl1pPr marL="0" indent="0">
              <a:buFontTx/>
              <a:buNone/>
              <a:defRPr/>
            </a:lvl1pPr>
          </a:lstStyle>
          <a:p>
            <a:pPr lvl="0"/>
            <a:endParaRPr lang="en-US" noProof="0"/>
          </a:p>
        </p:txBody>
      </p:sp>
      <p:sp>
        <p:nvSpPr>
          <p:cNvPr id="31" name="Picture Placeholder 3"/>
          <p:cNvSpPr>
            <a:spLocks noGrp="1"/>
          </p:cNvSpPr>
          <p:nvPr>
            <p:ph type="pic" sz="quarter" idx="25"/>
          </p:nvPr>
        </p:nvSpPr>
        <p:spPr>
          <a:xfrm>
            <a:off x="8114996" y="0"/>
            <a:ext cx="2048256" cy="1728216"/>
          </a:xfrm>
          <a:prstGeom prst="rect">
            <a:avLst/>
          </a:prstGeom>
        </p:spPr>
        <p:txBody>
          <a:bodyPr lIns="182880" tIns="91440" rIns="182880" bIns="91440" rtlCol="0">
            <a:normAutofit/>
          </a:bodyPr>
          <a:lstStyle>
            <a:lvl1pPr marL="0" indent="0">
              <a:buFontTx/>
              <a:buNone/>
              <a:defRPr/>
            </a:lvl1pPr>
          </a:lstStyle>
          <a:p>
            <a:pPr lvl="0"/>
            <a:endParaRPr lang="en-US" noProof="0"/>
          </a:p>
        </p:txBody>
      </p:sp>
      <p:sp>
        <p:nvSpPr>
          <p:cNvPr id="32" name="Picture Placeholder 3"/>
          <p:cNvSpPr>
            <a:spLocks noGrp="1"/>
          </p:cNvSpPr>
          <p:nvPr>
            <p:ph type="pic" sz="quarter" idx="26"/>
          </p:nvPr>
        </p:nvSpPr>
        <p:spPr>
          <a:xfrm>
            <a:off x="0" y="1709928"/>
            <a:ext cx="2048256" cy="1728216"/>
          </a:xfrm>
          <a:prstGeom prst="rect">
            <a:avLst/>
          </a:prstGeom>
        </p:spPr>
        <p:txBody>
          <a:bodyPr lIns="182880" tIns="91440" rIns="182880" bIns="91440" rtlCol="0">
            <a:normAutofit/>
          </a:bodyPr>
          <a:lstStyle>
            <a:lvl1pPr marL="0" indent="0">
              <a:buFontTx/>
              <a:buNone/>
              <a:defRPr/>
            </a:lvl1pPr>
          </a:lstStyle>
          <a:p>
            <a:pPr lvl="0"/>
            <a:endParaRPr lang="en-US" noProof="0"/>
          </a:p>
        </p:txBody>
      </p:sp>
      <p:sp>
        <p:nvSpPr>
          <p:cNvPr id="33" name="Picture Placeholder 3"/>
          <p:cNvSpPr>
            <a:spLocks noGrp="1"/>
          </p:cNvSpPr>
          <p:nvPr>
            <p:ph type="pic" sz="quarter" idx="27"/>
          </p:nvPr>
        </p:nvSpPr>
        <p:spPr>
          <a:xfrm>
            <a:off x="2028749" y="1709928"/>
            <a:ext cx="2048256" cy="1728216"/>
          </a:xfrm>
          <a:prstGeom prst="rect">
            <a:avLst/>
          </a:prstGeom>
        </p:spPr>
        <p:txBody>
          <a:bodyPr lIns="182880" tIns="91440" rIns="182880" bIns="91440" rtlCol="0">
            <a:normAutofit/>
          </a:bodyPr>
          <a:lstStyle>
            <a:lvl1pPr marL="0" indent="0">
              <a:buFontTx/>
              <a:buNone/>
              <a:defRPr/>
            </a:lvl1pPr>
          </a:lstStyle>
          <a:p>
            <a:pPr lvl="0"/>
            <a:endParaRPr lang="en-US" noProof="0"/>
          </a:p>
        </p:txBody>
      </p:sp>
      <p:sp>
        <p:nvSpPr>
          <p:cNvPr id="34" name="Picture Placeholder 3"/>
          <p:cNvSpPr>
            <a:spLocks noGrp="1"/>
          </p:cNvSpPr>
          <p:nvPr>
            <p:ph type="pic" sz="quarter" idx="28"/>
          </p:nvPr>
        </p:nvSpPr>
        <p:spPr>
          <a:xfrm>
            <a:off x="4057498" y="1709928"/>
            <a:ext cx="2048256" cy="1728216"/>
          </a:xfrm>
          <a:prstGeom prst="rect">
            <a:avLst/>
          </a:prstGeom>
        </p:spPr>
        <p:txBody>
          <a:bodyPr lIns="182880" tIns="91440" rIns="182880" bIns="91440" rtlCol="0">
            <a:normAutofit/>
          </a:bodyPr>
          <a:lstStyle>
            <a:lvl1pPr marL="0" indent="0">
              <a:buFontTx/>
              <a:buNone/>
              <a:defRPr/>
            </a:lvl1pPr>
          </a:lstStyle>
          <a:p>
            <a:pPr lvl="0"/>
            <a:endParaRPr lang="en-US" noProof="0"/>
          </a:p>
        </p:txBody>
      </p:sp>
      <p:sp>
        <p:nvSpPr>
          <p:cNvPr id="35" name="Picture Placeholder 3"/>
          <p:cNvSpPr>
            <a:spLocks noGrp="1"/>
          </p:cNvSpPr>
          <p:nvPr>
            <p:ph type="pic" sz="quarter" idx="29"/>
          </p:nvPr>
        </p:nvSpPr>
        <p:spPr>
          <a:xfrm>
            <a:off x="6086247" y="1709928"/>
            <a:ext cx="2048256" cy="1728216"/>
          </a:xfrm>
          <a:prstGeom prst="rect">
            <a:avLst/>
          </a:prstGeom>
        </p:spPr>
        <p:txBody>
          <a:bodyPr lIns="182880" tIns="91440" rIns="182880" bIns="91440" rtlCol="0">
            <a:normAutofit/>
          </a:bodyPr>
          <a:lstStyle>
            <a:lvl1pPr marL="0" indent="0">
              <a:buFontTx/>
              <a:buNone/>
              <a:defRPr/>
            </a:lvl1pPr>
          </a:lstStyle>
          <a:p>
            <a:pPr lvl="0"/>
            <a:endParaRPr lang="en-US" noProof="0"/>
          </a:p>
        </p:txBody>
      </p:sp>
      <p:sp>
        <p:nvSpPr>
          <p:cNvPr id="36" name="Picture Placeholder 3"/>
          <p:cNvSpPr>
            <a:spLocks noGrp="1"/>
          </p:cNvSpPr>
          <p:nvPr>
            <p:ph type="pic" sz="quarter" idx="30"/>
          </p:nvPr>
        </p:nvSpPr>
        <p:spPr>
          <a:xfrm>
            <a:off x="10143744" y="1709928"/>
            <a:ext cx="2048256" cy="1728216"/>
          </a:xfrm>
          <a:prstGeom prst="rect">
            <a:avLst/>
          </a:prstGeom>
        </p:spPr>
        <p:txBody>
          <a:bodyPr lIns="182880" tIns="91440" rIns="182880" bIns="91440" rtlCol="0">
            <a:normAutofit/>
          </a:bodyPr>
          <a:lstStyle>
            <a:lvl1pPr marL="0" indent="0">
              <a:buFontTx/>
              <a:buNone/>
              <a:defRPr/>
            </a:lvl1pPr>
          </a:lstStyle>
          <a:p>
            <a:pPr lvl="0"/>
            <a:endParaRPr lang="en-US" noProof="0"/>
          </a:p>
        </p:txBody>
      </p:sp>
      <p:sp>
        <p:nvSpPr>
          <p:cNvPr id="37" name="Picture Placeholder 3"/>
          <p:cNvSpPr>
            <a:spLocks noGrp="1"/>
          </p:cNvSpPr>
          <p:nvPr>
            <p:ph type="pic" sz="quarter" idx="31"/>
          </p:nvPr>
        </p:nvSpPr>
        <p:spPr>
          <a:xfrm>
            <a:off x="8114996" y="1709928"/>
            <a:ext cx="2048256" cy="1728216"/>
          </a:xfrm>
          <a:prstGeom prst="rect">
            <a:avLst/>
          </a:prstGeom>
        </p:spPr>
        <p:txBody>
          <a:bodyPr lIns="182880" tIns="91440" rIns="182880" bIns="91440" rtlCol="0">
            <a:normAutofit/>
          </a:bodyPr>
          <a:lstStyle>
            <a:lvl1pPr marL="0" indent="0">
              <a:buFontTx/>
              <a:buNone/>
              <a:defRPr/>
            </a:lvl1pPr>
          </a:lstStyle>
          <a:p>
            <a:pPr lvl="0"/>
            <a:endParaRPr lang="en-US" noProof="0"/>
          </a:p>
        </p:txBody>
      </p:sp>
      <p:sp>
        <p:nvSpPr>
          <p:cNvPr id="38" name="Picture Placeholder 3"/>
          <p:cNvSpPr>
            <a:spLocks noGrp="1"/>
          </p:cNvSpPr>
          <p:nvPr>
            <p:ph type="pic" sz="quarter" idx="32"/>
          </p:nvPr>
        </p:nvSpPr>
        <p:spPr>
          <a:xfrm>
            <a:off x="0" y="3419856"/>
            <a:ext cx="2048256" cy="1728216"/>
          </a:xfrm>
          <a:prstGeom prst="rect">
            <a:avLst/>
          </a:prstGeom>
        </p:spPr>
        <p:txBody>
          <a:bodyPr lIns="182880" tIns="91440" rIns="182880" bIns="91440" rtlCol="0">
            <a:normAutofit/>
          </a:bodyPr>
          <a:lstStyle>
            <a:lvl1pPr marL="0" indent="0">
              <a:buFontTx/>
              <a:buNone/>
              <a:defRPr/>
            </a:lvl1pPr>
          </a:lstStyle>
          <a:p>
            <a:pPr lvl="0"/>
            <a:endParaRPr lang="en-US" noProof="0"/>
          </a:p>
        </p:txBody>
      </p:sp>
      <p:sp>
        <p:nvSpPr>
          <p:cNvPr id="39" name="Picture Placeholder 3"/>
          <p:cNvSpPr>
            <a:spLocks noGrp="1"/>
          </p:cNvSpPr>
          <p:nvPr>
            <p:ph type="pic" sz="quarter" idx="33"/>
          </p:nvPr>
        </p:nvSpPr>
        <p:spPr>
          <a:xfrm>
            <a:off x="2028749" y="3419856"/>
            <a:ext cx="2048256" cy="1728216"/>
          </a:xfrm>
          <a:prstGeom prst="rect">
            <a:avLst/>
          </a:prstGeom>
        </p:spPr>
        <p:txBody>
          <a:bodyPr lIns="182880" tIns="91440" rIns="182880" bIns="91440" rtlCol="0">
            <a:normAutofit/>
          </a:bodyPr>
          <a:lstStyle>
            <a:lvl1pPr marL="0" indent="0">
              <a:buFontTx/>
              <a:buNone/>
              <a:defRPr/>
            </a:lvl1pPr>
          </a:lstStyle>
          <a:p>
            <a:pPr lvl="0"/>
            <a:endParaRPr lang="en-US" noProof="0"/>
          </a:p>
        </p:txBody>
      </p:sp>
      <p:sp>
        <p:nvSpPr>
          <p:cNvPr id="40" name="Picture Placeholder 3"/>
          <p:cNvSpPr>
            <a:spLocks noGrp="1"/>
          </p:cNvSpPr>
          <p:nvPr>
            <p:ph type="pic" sz="quarter" idx="34"/>
          </p:nvPr>
        </p:nvSpPr>
        <p:spPr>
          <a:xfrm>
            <a:off x="4057498" y="3419856"/>
            <a:ext cx="2048256" cy="1728216"/>
          </a:xfrm>
          <a:prstGeom prst="rect">
            <a:avLst/>
          </a:prstGeom>
        </p:spPr>
        <p:txBody>
          <a:bodyPr lIns="182880" tIns="91440" rIns="182880" bIns="91440" rtlCol="0">
            <a:normAutofit/>
          </a:bodyPr>
          <a:lstStyle>
            <a:lvl1pPr marL="0" indent="0">
              <a:buFontTx/>
              <a:buNone/>
              <a:defRPr/>
            </a:lvl1pPr>
          </a:lstStyle>
          <a:p>
            <a:pPr lvl="0"/>
            <a:endParaRPr lang="en-US" noProof="0"/>
          </a:p>
        </p:txBody>
      </p:sp>
      <p:sp>
        <p:nvSpPr>
          <p:cNvPr id="41" name="Picture Placeholder 3"/>
          <p:cNvSpPr>
            <a:spLocks noGrp="1"/>
          </p:cNvSpPr>
          <p:nvPr>
            <p:ph type="pic" sz="quarter" idx="35"/>
          </p:nvPr>
        </p:nvSpPr>
        <p:spPr>
          <a:xfrm>
            <a:off x="6086247" y="3419856"/>
            <a:ext cx="2048256" cy="1728216"/>
          </a:xfrm>
          <a:prstGeom prst="rect">
            <a:avLst/>
          </a:prstGeom>
        </p:spPr>
        <p:txBody>
          <a:bodyPr lIns="182880" tIns="91440" rIns="182880" bIns="91440" rtlCol="0">
            <a:normAutofit/>
          </a:bodyPr>
          <a:lstStyle>
            <a:lvl1pPr marL="0" indent="0">
              <a:buFontTx/>
              <a:buNone/>
              <a:defRPr/>
            </a:lvl1pPr>
          </a:lstStyle>
          <a:p>
            <a:pPr lvl="0"/>
            <a:endParaRPr lang="en-US" noProof="0"/>
          </a:p>
        </p:txBody>
      </p:sp>
      <p:sp>
        <p:nvSpPr>
          <p:cNvPr id="42" name="Picture Placeholder 3"/>
          <p:cNvSpPr>
            <a:spLocks noGrp="1"/>
          </p:cNvSpPr>
          <p:nvPr>
            <p:ph type="pic" sz="quarter" idx="36"/>
          </p:nvPr>
        </p:nvSpPr>
        <p:spPr>
          <a:xfrm>
            <a:off x="10143744" y="3419856"/>
            <a:ext cx="2048256" cy="1728216"/>
          </a:xfrm>
          <a:prstGeom prst="rect">
            <a:avLst/>
          </a:prstGeom>
        </p:spPr>
        <p:txBody>
          <a:bodyPr lIns="182880" tIns="91440" rIns="182880" bIns="91440" rtlCol="0">
            <a:normAutofit/>
          </a:bodyPr>
          <a:lstStyle>
            <a:lvl1pPr marL="0" indent="0">
              <a:buFontTx/>
              <a:buNone/>
              <a:defRPr/>
            </a:lvl1pPr>
          </a:lstStyle>
          <a:p>
            <a:pPr lvl="0"/>
            <a:endParaRPr lang="en-US" noProof="0"/>
          </a:p>
        </p:txBody>
      </p:sp>
      <p:sp>
        <p:nvSpPr>
          <p:cNvPr id="43" name="Picture Placeholder 3"/>
          <p:cNvSpPr>
            <a:spLocks noGrp="1"/>
          </p:cNvSpPr>
          <p:nvPr>
            <p:ph type="pic" sz="quarter" idx="37"/>
          </p:nvPr>
        </p:nvSpPr>
        <p:spPr>
          <a:xfrm>
            <a:off x="8114996" y="3419856"/>
            <a:ext cx="2048256" cy="1728216"/>
          </a:xfrm>
          <a:prstGeom prst="rect">
            <a:avLst/>
          </a:prstGeom>
        </p:spPr>
        <p:txBody>
          <a:bodyPr lIns="182880" tIns="91440" rIns="182880" bIns="91440" rtlCol="0">
            <a:normAutofit/>
          </a:bodyPr>
          <a:lstStyle>
            <a:lvl1pPr marL="0" indent="0">
              <a:buFontTx/>
              <a:buNone/>
              <a:defRPr/>
            </a:lvl1pPr>
          </a:lstStyle>
          <a:p>
            <a:pPr lvl="0"/>
            <a:endParaRPr lang="en-US" noProof="0"/>
          </a:p>
        </p:txBody>
      </p:sp>
      <p:sp>
        <p:nvSpPr>
          <p:cNvPr id="44" name="Picture Placeholder 3"/>
          <p:cNvSpPr>
            <a:spLocks noGrp="1"/>
          </p:cNvSpPr>
          <p:nvPr>
            <p:ph type="pic" sz="quarter" idx="38"/>
          </p:nvPr>
        </p:nvSpPr>
        <p:spPr>
          <a:xfrm>
            <a:off x="0" y="5129784"/>
            <a:ext cx="2048256" cy="1728216"/>
          </a:xfrm>
          <a:prstGeom prst="rect">
            <a:avLst/>
          </a:prstGeom>
        </p:spPr>
        <p:txBody>
          <a:bodyPr lIns="182880" tIns="91440" rIns="182880" bIns="91440" rtlCol="0">
            <a:normAutofit/>
          </a:bodyPr>
          <a:lstStyle>
            <a:lvl1pPr marL="0" indent="0">
              <a:buFontTx/>
              <a:buNone/>
              <a:defRPr/>
            </a:lvl1pPr>
          </a:lstStyle>
          <a:p>
            <a:pPr lvl="0"/>
            <a:endParaRPr lang="en-US" noProof="0"/>
          </a:p>
        </p:txBody>
      </p:sp>
      <p:sp>
        <p:nvSpPr>
          <p:cNvPr id="45" name="Picture Placeholder 3"/>
          <p:cNvSpPr>
            <a:spLocks noGrp="1"/>
          </p:cNvSpPr>
          <p:nvPr>
            <p:ph type="pic" sz="quarter" idx="39"/>
          </p:nvPr>
        </p:nvSpPr>
        <p:spPr>
          <a:xfrm>
            <a:off x="2028749" y="5129784"/>
            <a:ext cx="2048256" cy="1728216"/>
          </a:xfrm>
          <a:prstGeom prst="rect">
            <a:avLst/>
          </a:prstGeom>
        </p:spPr>
        <p:txBody>
          <a:bodyPr lIns="182880" tIns="91440" rIns="182880" bIns="91440" rtlCol="0">
            <a:normAutofit/>
          </a:bodyPr>
          <a:lstStyle>
            <a:lvl1pPr marL="0" indent="0">
              <a:buFontTx/>
              <a:buNone/>
              <a:defRPr/>
            </a:lvl1pPr>
          </a:lstStyle>
          <a:p>
            <a:pPr lvl="0"/>
            <a:endParaRPr lang="en-US" noProof="0"/>
          </a:p>
        </p:txBody>
      </p:sp>
      <p:sp>
        <p:nvSpPr>
          <p:cNvPr id="46" name="Picture Placeholder 3"/>
          <p:cNvSpPr>
            <a:spLocks noGrp="1"/>
          </p:cNvSpPr>
          <p:nvPr>
            <p:ph type="pic" sz="quarter" idx="40"/>
          </p:nvPr>
        </p:nvSpPr>
        <p:spPr>
          <a:xfrm>
            <a:off x="4057498" y="5129784"/>
            <a:ext cx="2048256" cy="1728216"/>
          </a:xfrm>
          <a:prstGeom prst="rect">
            <a:avLst/>
          </a:prstGeom>
        </p:spPr>
        <p:txBody>
          <a:bodyPr lIns="182880" tIns="91440" rIns="182880" bIns="91440" rtlCol="0">
            <a:normAutofit/>
          </a:bodyPr>
          <a:lstStyle>
            <a:lvl1pPr marL="0" indent="0">
              <a:buFontTx/>
              <a:buNone/>
              <a:defRPr/>
            </a:lvl1pPr>
          </a:lstStyle>
          <a:p>
            <a:pPr lvl="0"/>
            <a:endParaRPr lang="en-US" noProof="0"/>
          </a:p>
        </p:txBody>
      </p:sp>
      <p:sp>
        <p:nvSpPr>
          <p:cNvPr id="47" name="Picture Placeholder 3"/>
          <p:cNvSpPr>
            <a:spLocks noGrp="1"/>
          </p:cNvSpPr>
          <p:nvPr>
            <p:ph type="pic" sz="quarter" idx="41"/>
          </p:nvPr>
        </p:nvSpPr>
        <p:spPr>
          <a:xfrm>
            <a:off x="6086247" y="5129784"/>
            <a:ext cx="2048256" cy="1728216"/>
          </a:xfrm>
          <a:prstGeom prst="rect">
            <a:avLst/>
          </a:prstGeom>
        </p:spPr>
        <p:txBody>
          <a:bodyPr lIns="182880" tIns="91440" rIns="182880" bIns="91440" rtlCol="0">
            <a:normAutofit/>
          </a:bodyPr>
          <a:lstStyle>
            <a:lvl1pPr marL="0" indent="0">
              <a:buFontTx/>
              <a:buNone/>
              <a:defRPr/>
            </a:lvl1pPr>
          </a:lstStyle>
          <a:p>
            <a:pPr lvl="0"/>
            <a:endParaRPr lang="en-US" noProof="0"/>
          </a:p>
        </p:txBody>
      </p:sp>
      <p:sp>
        <p:nvSpPr>
          <p:cNvPr id="48" name="Picture Placeholder 3"/>
          <p:cNvSpPr>
            <a:spLocks noGrp="1"/>
          </p:cNvSpPr>
          <p:nvPr>
            <p:ph type="pic" sz="quarter" idx="42"/>
          </p:nvPr>
        </p:nvSpPr>
        <p:spPr>
          <a:xfrm>
            <a:off x="10143744" y="5129784"/>
            <a:ext cx="2048256" cy="1728216"/>
          </a:xfrm>
          <a:prstGeom prst="rect">
            <a:avLst/>
          </a:prstGeom>
        </p:spPr>
        <p:txBody>
          <a:bodyPr lIns="182880" tIns="91440" rIns="182880" bIns="91440" rtlCol="0">
            <a:normAutofit/>
          </a:bodyPr>
          <a:lstStyle>
            <a:lvl1pPr marL="0" indent="0">
              <a:buFontTx/>
              <a:buNone/>
              <a:defRPr/>
            </a:lvl1pPr>
          </a:lstStyle>
          <a:p>
            <a:pPr lvl="0"/>
            <a:endParaRPr lang="en-US" noProof="0"/>
          </a:p>
        </p:txBody>
      </p:sp>
      <p:sp>
        <p:nvSpPr>
          <p:cNvPr id="49" name="Picture Placeholder 3"/>
          <p:cNvSpPr>
            <a:spLocks noGrp="1"/>
          </p:cNvSpPr>
          <p:nvPr>
            <p:ph type="pic" sz="quarter" idx="43"/>
          </p:nvPr>
        </p:nvSpPr>
        <p:spPr>
          <a:xfrm>
            <a:off x="8114996" y="5129784"/>
            <a:ext cx="2048256" cy="1728216"/>
          </a:xfrm>
          <a:prstGeom prst="rect">
            <a:avLst/>
          </a:prstGeom>
        </p:spPr>
        <p:txBody>
          <a:bodyPr lIns="182880" tIns="91440" rIns="182880" bIns="91440" rtlCol="0">
            <a:normAutofit/>
          </a:bodyPr>
          <a:lstStyle>
            <a:lvl1pPr marL="0" indent="0">
              <a:buFontTx/>
              <a:buNone/>
              <a:defRPr/>
            </a:lvl1pPr>
          </a:lstStyle>
          <a:p>
            <a:pPr lvl="0"/>
            <a:endParaRPr lang="en-US" noProof="0"/>
          </a:p>
        </p:txBody>
      </p:sp>
    </p:spTree>
    <p:extLst>
      <p:ext uri="{BB962C8B-B14F-4D97-AF65-F5344CB8AC3E}">
        <p14:creationId xmlns:p14="http://schemas.microsoft.com/office/powerpoint/2010/main" val="19133639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eight images">
    <p:spTree>
      <p:nvGrpSpPr>
        <p:cNvPr id="1" name=""/>
        <p:cNvGrpSpPr/>
        <p:nvPr/>
      </p:nvGrpSpPr>
      <p:grpSpPr>
        <a:xfrm>
          <a:off x="0" y="0"/>
          <a:ext cx="0" cy="0"/>
          <a:chOff x="0" y="0"/>
          <a:chExt cx="0" cy="0"/>
        </a:xfrm>
      </p:grpSpPr>
      <p:sp>
        <p:nvSpPr>
          <p:cNvPr id="17" name="Picture Placeholder 3"/>
          <p:cNvSpPr>
            <a:spLocks noGrp="1"/>
          </p:cNvSpPr>
          <p:nvPr>
            <p:ph type="pic" sz="quarter" idx="10"/>
          </p:nvPr>
        </p:nvSpPr>
        <p:spPr>
          <a:xfrm>
            <a:off x="-18288" y="0"/>
            <a:ext cx="3063240" cy="3438144"/>
          </a:xfrm>
          <a:prstGeom prst="rect">
            <a:avLst/>
          </a:prstGeom>
        </p:spPr>
        <p:txBody>
          <a:bodyPr lIns="182880" tIns="91440" rIns="182880" bIns="91440" rtlCol="0">
            <a:normAutofit/>
          </a:bodyPr>
          <a:lstStyle>
            <a:lvl1pPr marL="0" indent="0">
              <a:buFontTx/>
              <a:buNone/>
              <a:defRPr/>
            </a:lvl1pPr>
          </a:lstStyle>
          <a:p>
            <a:pPr lvl="0"/>
            <a:endParaRPr lang="en-US" noProof="0"/>
          </a:p>
        </p:txBody>
      </p:sp>
      <p:sp>
        <p:nvSpPr>
          <p:cNvPr id="27" name="Picture Placeholder 3"/>
          <p:cNvSpPr>
            <a:spLocks noGrp="1"/>
          </p:cNvSpPr>
          <p:nvPr>
            <p:ph type="pic" sz="quarter" idx="11"/>
          </p:nvPr>
        </p:nvSpPr>
        <p:spPr>
          <a:xfrm>
            <a:off x="3030728" y="0"/>
            <a:ext cx="3063240" cy="3438144"/>
          </a:xfrm>
          <a:prstGeom prst="rect">
            <a:avLst/>
          </a:prstGeom>
        </p:spPr>
        <p:txBody>
          <a:bodyPr lIns="182880" tIns="91440" rIns="182880" bIns="91440" rtlCol="0">
            <a:normAutofit/>
          </a:bodyPr>
          <a:lstStyle>
            <a:lvl1pPr marL="0" indent="0">
              <a:buFontTx/>
              <a:buNone/>
              <a:defRPr/>
            </a:lvl1pPr>
          </a:lstStyle>
          <a:p>
            <a:pPr lvl="0"/>
            <a:endParaRPr lang="en-US" noProof="0"/>
          </a:p>
        </p:txBody>
      </p:sp>
      <p:sp>
        <p:nvSpPr>
          <p:cNvPr id="28" name="Picture Placeholder 3"/>
          <p:cNvSpPr>
            <a:spLocks noGrp="1"/>
          </p:cNvSpPr>
          <p:nvPr>
            <p:ph type="pic" sz="quarter" idx="12"/>
          </p:nvPr>
        </p:nvSpPr>
        <p:spPr>
          <a:xfrm>
            <a:off x="6079744" y="0"/>
            <a:ext cx="3063240" cy="3438144"/>
          </a:xfrm>
          <a:prstGeom prst="rect">
            <a:avLst/>
          </a:prstGeom>
        </p:spPr>
        <p:txBody>
          <a:bodyPr lIns="182880" tIns="91440" rIns="182880" bIns="91440" rtlCol="0">
            <a:normAutofit/>
          </a:bodyPr>
          <a:lstStyle>
            <a:lvl1pPr marL="0" indent="0">
              <a:buFontTx/>
              <a:buNone/>
              <a:defRPr/>
            </a:lvl1pPr>
          </a:lstStyle>
          <a:p>
            <a:pPr lvl="0"/>
            <a:endParaRPr lang="en-US" noProof="0"/>
          </a:p>
        </p:txBody>
      </p:sp>
      <p:sp>
        <p:nvSpPr>
          <p:cNvPr id="29" name="Picture Placeholder 3"/>
          <p:cNvSpPr>
            <a:spLocks noGrp="1"/>
          </p:cNvSpPr>
          <p:nvPr>
            <p:ph type="pic" sz="quarter" idx="13"/>
          </p:nvPr>
        </p:nvSpPr>
        <p:spPr>
          <a:xfrm>
            <a:off x="9128760" y="0"/>
            <a:ext cx="3063240" cy="3438144"/>
          </a:xfrm>
          <a:prstGeom prst="rect">
            <a:avLst/>
          </a:prstGeom>
        </p:spPr>
        <p:txBody>
          <a:bodyPr lIns="182880" tIns="91440" rIns="182880" bIns="91440" rtlCol="0">
            <a:normAutofit/>
          </a:bodyPr>
          <a:lstStyle>
            <a:lvl1pPr marL="0" indent="0">
              <a:buFontTx/>
              <a:buNone/>
              <a:defRPr/>
            </a:lvl1pPr>
          </a:lstStyle>
          <a:p>
            <a:pPr lvl="0"/>
            <a:endParaRPr lang="en-US" noProof="0"/>
          </a:p>
        </p:txBody>
      </p:sp>
      <p:sp>
        <p:nvSpPr>
          <p:cNvPr id="30" name="Picture Placeholder 3"/>
          <p:cNvSpPr>
            <a:spLocks noGrp="1"/>
          </p:cNvSpPr>
          <p:nvPr>
            <p:ph type="pic" sz="quarter" idx="14"/>
          </p:nvPr>
        </p:nvSpPr>
        <p:spPr>
          <a:xfrm>
            <a:off x="-18288" y="3438144"/>
            <a:ext cx="3063240" cy="3438144"/>
          </a:xfrm>
          <a:prstGeom prst="rect">
            <a:avLst/>
          </a:prstGeom>
        </p:spPr>
        <p:txBody>
          <a:bodyPr lIns="182880" tIns="91440" rIns="182880" bIns="91440" rtlCol="0">
            <a:normAutofit/>
          </a:bodyPr>
          <a:lstStyle>
            <a:lvl1pPr marL="0" indent="0">
              <a:buFontTx/>
              <a:buNone/>
              <a:defRPr/>
            </a:lvl1pPr>
          </a:lstStyle>
          <a:p>
            <a:pPr lvl="0"/>
            <a:endParaRPr lang="en-US" noProof="0"/>
          </a:p>
        </p:txBody>
      </p:sp>
      <p:sp>
        <p:nvSpPr>
          <p:cNvPr id="31" name="Picture Placeholder 3"/>
          <p:cNvSpPr>
            <a:spLocks noGrp="1"/>
          </p:cNvSpPr>
          <p:nvPr>
            <p:ph type="pic" sz="quarter" idx="15"/>
          </p:nvPr>
        </p:nvSpPr>
        <p:spPr>
          <a:xfrm>
            <a:off x="3030728" y="3438144"/>
            <a:ext cx="3063240" cy="3438144"/>
          </a:xfrm>
          <a:prstGeom prst="rect">
            <a:avLst/>
          </a:prstGeom>
        </p:spPr>
        <p:txBody>
          <a:bodyPr lIns="182880" tIns="91440" rIns="182880" bIns="91440" rtlCol="0">
            <a:normAutofit/>
          </a:bodyPr>
          <a:lstStyle>
            <a:lvl1pPr marL="0" indent="0">
              <a:buFontTx/>
              <a:buNone/>
              <a:defRPr/>
            </a:lvl1pPr>
          </a:lstStyle>
          <a:p>
            <a:pPr lvl="0"/>
            <a:endParaRPr lang="en-US" noProof="0"/>
          </a:p>
        </p:txBody>
      </p:sp>
      <p:sp>
        <p:nvSpPr>
          <p:cNvPr id="32" name="Picture Placeholder 3"/>
          <p:cNvSpPr>
            <a:spLocks noGrp="1"/>
          </p:cNvSpPr>
          <p:nvPr>
            <p:ph type="pic" sz="quarter" idx="16"/>
          </p:nvPr>
        </p:nvSpPr>
        <p:spPr>
          <a:xfrm>
            <a:off x="6079744" y="3438144"/>
            <a:ext cx="3063240" cy="3438144"/>
          </a:xfrm>
          <a:prstGeom prst="rect">
            <a:avLst/>
          </a:prstGeom>
        </p:spPr>
        <p:txBody>
          <a:bodyPr lIns="182880" tIns="91440" rIns="182880" bIns="91440" rtlCol="0">
            <a:normAutofit/>
          </a:bodyPr>
          <a:lstStyle>
            <a:lvl1pPr marL="0" indent="0">
              <a:buFontTx/>
              <a:buNone/>
              <a:defRPr/>
            </a:lvl1pPr>
          </a:lstStyle>
          <a:p>
            <a:pPr lvl="0"/>
            <a:endParaRPr lang="en-US" noProof="0"/>
          </a:p>
        </p:txBody>
      </p:sp>
      <p:sp>
        <p:nvSpPr>
          <p:cNvPr id="33" name="Picture Placeholder 3"/>
          <p:cNvSpPr>
            <a:spLocks noGrp="1"/>
          </p:cNvSpPr>
          <p:nvPr>
            <p:ph type="pic" sz="quarter" idx="17"/>
          </p:nvPr>
        </p:nvSpPr>
        <p:spPr>
          <a:xfrm>
            <a:off x="9128760" y="3438144"/>
            <a:ext cx="3063240" cy="3438144"/>
          </a:xfrm>
          <a:prstGeom prst="rect">
            <a:avLst/>
          </a:prstGeom>
        </p:spPr>
        <p:txBody>
          <a:bodyPr lIns="182880" tIns="91440" rIns="182880" bIns="91440" rtlCol="0">
            <a:normAutofit/>
          </a:bodyPr>
          <a:lstStyle>
            <a:lvl1pPr marL="0" indent="0">
              <a:buFontTx/>
              <a:buNone/>
              <a:defRPr/>
            </a:lvl1pPr>
          </a:lstStyle>
          <a:p>
            <a:pPr lvl="0"/>
            <a:endParaRPr lang="en-US" noProof="0"/>
          </a:p>
        </p:txBody>
      </p:sp>
    </p:spTree>
    <p:extLst>
      <p:ext uri="{BB962C8B-B14F-4D97-AF65-F5344CB8AC3E}">
        <p14:creationId xmlns:p14="http://schemas.microsoft.com/office/powerpoint/2010/main" val="34181772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with image">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6"/>
            <a:ext cx="10515600" cy="642040"/>
          </a:xfrm>
          <a:prstGeom prst="rect">
            <a:avLst/>
          </a:prstGeom>
        </p:spPr>
        <p:txBody>
          <a:bodyPr/>
          <a:lstStyle>
            <a:lvl1pPr>
              <a:defRPr sz="3200">
                <a:solidFill>
                  <a:schemeClr val="tx2"/>
                </a:solidFill>
                <a:latin typeface="+mn-lt"/>
              </a:defRPr>
            </a:lvl1pPr>
          </a:lstStyle>
          <a:p>
            <a:r>
              <a:rPr lang="en-US"/>
              <a:t>Click to edit Master title style</a:t>
            </a:r>
            <a:endParaRPr lang="id-ID"/>
          </a:p>
        </p:txBody>
      </p:sp>
      <p:sp>
        <p:nvSpPr>
          <p:cNvPr id="19" name="Text Placeholder 4"/>
          <p:cNvSpPr>
            <a:spLocks noGrp="1"/>
          </p:cNvSpPr>
          <p:nvPr>
            <p:ph type="body" sz="quarter" idx="10"/>
          </p:nvPr>
        </p:nvSpPr>
        <p:spPr>
          <a:xfrm>
            <a:off x="838200" y="827434"/>
            <a:ext cx="10515600" cy="406400"/>
          </a:xfrm>
        </p:spPr>
        <p:txBody>
          <a:bodyPr>
            <a:normAutofit/>
          </a:bodyPr>
          <a:lstStyle>
            <a:lvl1pPr marL="0" indent="0" algn="ctr">
              <a:lnSpc>
                <a:spcPct val="86000"/>
              </a:lnSpc>
              <a:spcBef>
                <a:spcPts val="0"/>
              </a:spcBef>
              <a:buNone/>
              <a:defRPr sz="1600" baseline="0">
                <a:solidFill>
                  <a:schemeClr val="tx1"/>
                </a:solidFill>
              </a:defRPr>
            </a:lvl1pPr>
          </a:lstStyle>
          <a:p>
            <a:pPr lvl="0"/>
            <a:r>
              <a:rPr lang="en-US"/>
              <a:t>Click to edit Master text styles</a:t>
            </a:r>
          </a:p>
        </p:txBody>
      </p:sp>
      <p:sp>
        <p:nvSpPr>
          <p:cNvPr id="4" name="Picture Placeholder 7"/>
          <p:cNvSpPr>
            <a:spLocks noGrp="1"/>
          </p:cNvSpPr>
          <p:nvPr>
            <p:ph type="pic" sz="quarter" idx="11"/>
          </p:nvPr>
        </p:nvSpPr>
        <p:spPr>
          <a:xfrm>
            <a:off x="0" y="1894649"/>
            <a:ext cx="4293704" cy="1882224"/>
          </a:xfrm>
          <a:prstGeom prst="rect">
            <a:avLst/>
          </a:prstGeom>
        </p:spPr>
        <p:txBody>
          <a:bodyPr rtlCol="0">
            <a:normAutofit/>
          </a:bodyPr>
          <a:lstStyle/>
          <a:p>
            <a:pPr lvl="0"/>
            <a:endParaRPr lang="id-ID" noProof="0"/>
          </a:p>
        </p:txBody>
      </p:sp>
      <p:sp>
        <p:nvSpPr>
          <p:cNvPr id="5" name="Picture Placeholder 7"/>
          <p:cNvSpPr>
            <a:spLocks noGrp="1"/>
          </p:cNvSpPr>
          <p:nvPr>
            <p:ph type="pic" sz="quarter" idx="12"/>
          </p:nvPr>
        </p:nvSpPr>
        <p:spPr>
          <a:xfrm>
            <a:off x="8203096" y="1894649"/>
            <a:ext cx="3988904" cy="1882224"/>
          </a:xfrm>
          <a:prstGeom prst="rect">
            <a:avLst/>
          </a:prstGeom>
        </p:spPr>
        <p:txBody>
          <a:bodyPr rtlCol="0">
            <a:normAutofit/>
          </a:bodyPr>
          <a:lstStyle/>
          <a:p>
            <a:pPr lvl="0"/>
            <a:endParaRPr lang="id-ID" noProof="0"/>
          </a:p>
        </p:txBody>
      </p:sp>
      <p:sp>
        <p:nvSpPr>
          <p:cNvPr id="6" name="Content Placeholder 2"/>
          <p:cNvSpPr>
            <a:spLocks noGrp="1"/>
          </p:cNvSpPr>
          <p:nvPr>
            <p:ph sz="quarter" idx="13"/>
          </p:nvPr>
        </p:nvSpPr>
        <p:spPr>
          <a:xfrm>
            <a:off x="4294188" y="1894097"/>
            <a:ext cx="3908425" cy="1882775"/>
          </a:xfrm>
          <a:solidFill>
            <a:schemeClr val="accent6"/>
          </a:solidFill>
        </p:spPr>
        <p:txBody>
          <a:bodyPr/>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Tree>
    <p:extLst>
      <p:ext uri="{BB962C8B-B14F-4D97-AF65-F5344CB8AC3E}">
        <p14:creationId xmlns:p14="http://schemas.microsoft.com/office/powerpoint/2010/main" val="23656303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eight images-text">
    <p:spTree>
      <p:nvGrpSpPr>
        <p:cNvPr id="1" name=""/>
        <p:cNvGrpSpPr/>
        <p:nvPr/>
      </p:nvGrpSpPr>
      <p:grpSpPr>
        <a:xfrm>
          <a:off x="0" y="0"/>
          <a:ext cx="0" cy="0"/>
          <a:chOff x="0" y="0"/>
          <a:chExt cx="0" cy="0"/>
        </a:xfrm>
      </p:grpSpPr>
      <p:sp>
        <p:nvSpPr>
          <p:cNvPr id="17" name="Picture Placeholder 3"/>
          <p:cNvSpPr>
            <a:spLocks noGrp="1"/>
          </p:cNvSpPr>
          <p:nvPr>
            <p:ph type="pic" sz="quarter" idx="10"/>
          </p:nvPr>
        </p:nvSpPr>
        <p:spPr>
          <a:xfrm>
            <a:off x="-18288" y="0"/>
            <a:ext cx="3063240" cy="3438144"/>
          </a:xfrm>
          <a:prstGeom prst="rect">
            <a:avLst/>
          </a:prstGeom>
        </p:spPr>
        <p:txBody>
          <a:bodyPr lIns="182880" tIns="91440" rIns="182880" bIns="91440" rtlCol="0">
            <a:normAutofit/>
          </a:bodyPr>
          <a:lstStyle>
            <a:lvl1pPr marL="0" indent="0">
              <a:buFontTx/>
              <a:buNone/>
              <a:defRPr/>
            </a:lvl1pPr>
          </a:lstStyle>
          <a:p>
            <a:pPr lvl="0"/>
            <a:endParaRPr lang="en-US" noProof="0"/>
          </a:p>
        </p:txBody>
      </p:sp>
      <p:sp>
        <p:nvSpPr>
          <p:cNvPr id="28" name="Picture Placeholder 3"/>
          <p:cNvSpPr>
            <a:spLocks noGrp="1"/>
          </p:cNvSpPr>
          <p:nvPr>
            <p:ph type="pic" sz="quarter" idx="12"/>
          </p:nvPr>
        </p:nvSpPr>
        <p:spPr>
          <a:xfrm>
            <a:off x="6079744" y="0"/>
            <a:ext cx="3063240" cy="3438144"/>
          </a:xfrm>
          <a:prstGeom prst="rect">
            <a:avLst/>
          </a:prstGeom>
        </p:spPr>
        <p:txBody>
          <a:bodyPr lIns="182880" tIns="91440" rIns="182880" bIns="91440" rtlCol="0">
            <a:normAutofit/>
          </a:bodyPr>
          <a:lstStyle>
            <a:lvl1pPr marL="0" indent="0">
              <a:buFontTx/>
              <a:buNone/>
              <a:defRPr/>
            </a:lvl1pPr>
          </a:lstStyle>
          <a:p>
            <a:pPr lvl="0"/>
            <a:endParaRPr lang="en-US" noProof="0"/>
          </a:p>
        </p:txBody>
      </p:sp>
      <p:sp>
        <p:nvSpPr>
          <p:cNvPr id="31" name="Picture Placeholder 3"/>
          <p:cNvSpPr>
            <a:spLocks noGrp="1"/>
          </p:cNvSpPr>
          <p:nvPr>
            <p:ph type="pic" sz="quarter" idx="15"/>
          </p:nvPr>
        </p:nvSpPr>
        <p:spPr>
          <a:xfrm>
            <a:off x="3030728" y="3438144"/>
            <a:ext cx="3063240" cy="3438144"/>
          </a:xfrm>
          <a:prstGeom prst="rect">
            <a:avLst/>
          </a:prstGeom>
        </p:spPr>
        <p:txBody>
          <a:bodyPr lIns="182880" tIns="91440" rIns="182880" bIns="91440" rtlCol="0">
            <a:normAutofit/>
          </a:bodyPr>
          <a:lstStyle>
            <a:lvl1pPr marL="0" indent="0">
              <a:buFontTx/>
              <a:buNone/>
              <a:defRPr/>
            </a:lvl1pPr>
          </a:lstStyle>
          <a:p>
            <a:pPr lvl="0"/>
            <a:endParaRPr lang="en-US" noProof="0"/>
          </a:p>
        </p:txBody>
      </p:sp>
      <p:sp>
        <p:nvSpPr>
          <p:cNvPr id="33" name="Picture Placeholder 3"/>
          <p:cNvSpPr>
            <a:spLocks noGrp="1"/>
          </p:cNvSpPr>
          <p:nvPr>
            <p:ph type="pic" sz="quarter" idx="17"/>
          </p:nvPr>
        </p:nvSpPr>
        <p:spPr>
          <a:xfrm>
            <a:off x="9128760" y="3438144"/>
            <a:ext cx="3063240" cy="3438144"/>
          </a:xfrm>
          <a:prstGeom prst="rect">
            <a:avLst/>
          </a:prstGeom>
        </p:spPr>
        <p:txBody>
          <a:bodyPr lIns="182880" tIns="91440" rIns="182880" bIns="91440" rtlCol="0">
            <a:normAutofit/>
          </a:bodyPr>
          <a:lstStyle>
            <a:lvl1pPr marL="0" indent="0">
              <a:buFontTx/>
              <a:buNone/>
              <a:defRPr/>
            </a:lvl1pPr>
          </a:lstStyle>
          <a:p>
            <a:pPr lvl="0"/>
            <a:endParaRPr lang="en-US" noProof="0"/>
          </a:p>
        </p:txBody>
      </p:sp>
    </p:spTree>
    <p:extLst>
      <p:ext uri="{BB962C8B-B14F-4D97-AF65-F5344CB8AC3E}">
        <p14:creationId xmlns:p14="http://schemas.microsoft.com/office/powerpoint/2010/main" val="9325195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Circle">
    <p:spTree>
      <p:nvGrpSpPr>
        <p:cNvPr id="1" name=""/>
        <p:cNvGrpSpPr/>
        <p:nvPr/>
      </p:nvGrpSpPr>
      <p:grpSpPr>
        <a:xfrm>
          <a:off x="0" y="0"/>
          <a:ext cx="0" cy="0"/>
          <a:chOff x="0" y="0"/>
          <a:chExt cx="0" cy="0"/>
        </a:xfrm>
      </p:grpSpPr>
      <p:sp>
        <p:nvSpPr>
          <p:cNvPr id="17" name="Picture Placeholder 3"/>
          <p:cNvSpPr>
            <a:spLocks noGrp="1" noChangeAspect="1"/>
          </p:cNvSpPr>
          <p:nvPr>
            <p:ph type="pic" sz="quarter" idx="10"/>
          </p:nvPr>
        </p:nvSpPr>
        <p:spPr>
          <a:xfrm>
            <a:off x="1336854" y="1749287"/>
            <a:ext cx="2520000" cy="2520000"/>
          </a:xfrm>
          <a:prstGeom prst="ellipse">
            <a:avLst/>
          </a:prstGeom>
        </p:spPr>
        <p:txBody>
          <a:bodyPr lIns="182880" tIns="91440" rIns="182880" bIns="91440" rtlCol="0">
            <a:normAutofit/>
          </a:bodyPr>
          <a:lstStyle>
            <a:lvl1pPr marL="0" indent="0">
              <a:buFontTx/>
              <a:buNone/>
              <a:defRPr/>
            </a:lvl1pPr>
          </a:lstStyle>
          <a:p>
            <a:pPr lvl="0"/>
            <a:endParaRPr lang="en-US" noProof="0"/>
          </a:p>
        </p:txBody>
      </p:sp>
      <p:sp>
        <p:nvSpPr>
          <p:cNvPr id="10" name="Picture Placeholder 3"/>
          <p:cNvSpPr>
            <a:spLocks noGrp="1" noChangeAspect="1"/>
          </p:cNvSpPr>
          <p:nvPr>
            <p:ph type="pic" sz="quarter" idx="11"/>
          </p:nvPr>
        </p:nvSpPr>
        <p:spPr>
          <a:xfrm>
            <a:off x="4626599" y="1749287"/>
            <a:ext cx="2520000" cy="2520000"/>
          </a:xfrm>
          <a:prstGeom prst="ellipse">
            <a:avLst/>
          </a:prstGeom>
        </p:spPr>
        <p:txBody>
          <a:bodyPr lIns="182880" tIns="91440" rIns="182880" bIns="91440" rtlCol="0">
            <a:normAutofit/>
          </a:bodyPr>
          <a:lstStyle>
            <a:lvl1pPr marL="0" indent="0">
              <a:buFontTx/>
              <a:buNone/>
              <a:defRPr/>
            </a:lvl1pPr>
          </a:lstStyle>
          <a:p>
            <a:pPr lvl="0"/>
            <a:endParaRPr lang="en-US" noProof="0"/>
          </a:p>
        </p:txBody>
      </p:sp>
      <p:sp>
        <p:nvSpPr>
          <p:cNvPr id="11" name="Picture Placeholder 3"/>
          <p:cNvSpPr>
            <a:spLocks noGrp="1" noChangeAspect="1"/>
          </p:cNvSpPr>
          <p:nvPr>
            <p:ph type="pic" sz="quarter" idx="12"/>
          </p:nvPr>
        </p:nvSpPr>
        <p:spPr>
          <a:xfrm>
            <a:off x="7916344" y="1749287"/>
            <a:ext cx="2520000" cy="2520000"/>
          </a:xfrm>
          <a:prstGeom prst="ellipse">
            <a:avLst/>
          </a:prstGeom>
        </p:spPr>
        <p:txBody>
          <a:bodyPr lIns="182880" tIns="91440" rIns="182880" bIns="91440" rtlCol="0">
            <a:normAutofit/>
          </a:bodyPr>
          <a:lstStyle>
            <a:lvl1pPr marL="0" indent="0">
              <a:buFontTx/>
              <a:buNone/>
              <a:defRPr/>
            </a:lvl1pPr>
          </a:lstStyle>
          <a:p>
            <a:pPr lvl="0"/>
            <a:endParaRPr lang="en-US" noProof="0"/>
          </a:p>
        </p:txBody>
      </p:sp>
      <p:sp>
        <p:nvSpPr>
          <p:cNvPr id="12" name="Title 1"/>
          <p:cNvSpPr>
            <a:spLocks noGrp="1"/>
          </p:cNvSpPr>
          <p:nvPr>
            <p:ph type="title"/>
          </p:nvPr>
        </p:nvSpPr>
        <p:spPr>
          <a:xfrm>
            <a:off x="838200" y="365126"/>
            <a:ext cx="10515600" cy="642040"/>
          </a:xfrm>
          <a:prstGeom prst="rect">
            <a:avLst/>
          </a:prstGeom>
        </p:spPr>
        <p:txBody>
          <a:bodyPr/>
          <a:lstStyle>
            <a:lvl1pPr algn="ctr">
              <a:defRPr sz="3200">
                <a:solidFill>
                  <a:schemeClr val="tx2"/>
                </a:solidFill>
                <a:latin typeface="+mn-lt"/>
                <a:ea typeface="Open Sans Light" panose="020B0306030504020204" pitchFamily="34" charset="0"/>
                <a:cs typeface="Open Sans Light" panose="020B0306030504020204" pitchFamily="34" charset="0"/>
              </a:defRPr>
            </a:lvl1pPr>
          </a:lstStyle>
          <a:p>
            <a:r>
              <a:rPr lang="en-US"/>
              <a:t>Click to edit Master title style</a:t>
            </a:r>
            <a:endParaRPr lang="id-ID"/>
          </a:p>
        </p:txBody>
      </p:sp>
      <p:sp>
        <p:nvSpPr>
          <p:cNvPr id="13" name="Text Placeholder 4"/>
          <p:cNvSpPr>
            <a:spLocks noGrp="1"/>
          </p:cNvSpPr>
          <p:nvPr>
            <p:ph type="body" sz="quarter" idx="18"/>
          </p:nvPr>
        </p:nvSpPr>
        <p:spPr>
          <a:xfrm>
            <a:off x="838200" y="893694"/>
            <a:ext cx="10515600" cy="406400"/>
          </a:xfrm>
          <a:prstGeom prst="rect">
            <a:avLst/>
          </a:prstGeom>
        </p:spPr>
        <p:txBody>
          <a:bodyPr>
            <a:normAutofit/>
          </a:bodyPr>
          <a:lstStyle>
            <a:lvl1pPr marL="0" indent="0" algn="ctr">
              <a:lnSpc>
                <a:spcPct val="86000"/>
              </a:lnSpc>
              <a:spcBef>
                <a:spcPts val="0"/>
              </a:spcBef>
              <a:buNone/>
              <a:defRPr sz="1600" baseline="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4296886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Circle">
    <p:spTree>
      <p:nvGrpSpPr>
        <p:cNvPr id="1" name=""/>
        <p:cNvGrpSpPr/>
        <p:nvPr/>
      </p:nvGrpSpPr>
      <p:grpSpPr>
        <a:xfrm>
          <a:off x="0" y="0"/>
          <a:ext cx="0" cy="0"/>
          <a:chOff x="0" y="0"/>
          <a:chExt cx="0" cy="0"/>
        </a:xfrm>
      </p:grpSpPr>
      <p:sp>
        <p:nvSpPr>
          <p:cNvPr id="17" name="Picture Placeholder 3"/>
          <p:cNvSpPr>
            <a:spLocks noGrp="1" noChangeAspect="1"/>
          </p:cNvSpPr>
          <p:nvPr>
            <p:ph type="pic" sz="quarter" idx="10"/>
          </p:nvPr>
        </p:nvSpPr>
        <p:spPr>
          <a:xfrm>
            <a:off x="829850" y="2054087"/>
            <a:ext cx="2160000" cy="2160000"/>
          </a:xfrm>
          <a:prstGeom prst="ellipse">
            <a:avLst/>
          </a:prstGeom>
        </p:spPr>
        <p:txBody>
          <a:bodyPr lIns="182880" tIns="91440" rIns="182880" bIns="91440" rtlCol="0">
            <a:normAutofit/>
          </a:bodyPr>
          <a:lstStyle>
            <a:lvl1pPr marL="0" indent="0">
              <a:buFontTx/>
              <a:buNone/>
              <a:defRPr/>
            </a:lvl1pPr>
          </a:lstStyle>
          <a:p>
            <a:pPr lvl="0"/>
            <a:endParaRPr lang="en-US" noProof="0"/>
          </a:p>
        </p:txBody>
      </p:sp>
      <p:sp>
        <p:nvSpPr>
          <p:cNvPr id="5" name="Picture Placeholder 3"/>
          <p:cNvSpPr>
            <a:spLocks noGrp="1" noChangeAspect="1"/>
          </p:cNvSpPr>
          <p:nvPr>
            <p:ph type="pic" sz="quarter" idx="11"/>
          </p:nvPr>
        </p:nvSpPr>
        <p:spPr>
          <a:xfrm>
            <a:off x="3632685" y="2054087"/>
            <a:ext cx="2160000" cy="2160000"/>
          </a:xfrm>
          <a:prstGeom prst="ellipse">
            <a:avLst/>
          </a:prstGeom>
        </p:spPr>
        <p:txBody>
          <a:bodyPr lIns="182880" tIns="91440" rIns="182880" bIns="91440" rtlCol="0">
            <a:normAutofit/>
          </a:bodyPr>
          <a:lstStyle>
            <a:lvl1pPr marL="0" indent="0">
              <a:buFontTx/>
              <a:buNone/>
              <a:defRPr/>
            </a:lvl1pPr>
          </a:lstStyle>
          <a:p>
            <a:pPr lvl="0"/>
            <a:endParaRPr lang="en-US" noProof="0"/>
          </a:p>
        </p:txBody>
      </p:sp>
      <p:sp>
        <p:nvSpPr>
          <p:cNvPr id="6" name="Picture Placeholder 3"/>
          <p:cNvSpPr>
            <a:spLocks noGrp="1" noChangeAspect="1"/>
          </p:cNvSpPr>
          <p:nvPr>
            <p:ph type="pic" sz="quarter" idx="12"/>
          </p:nvPr>
        </p:nvSpPr>
        <p:spPr>
          <a:xfrm>
            <a:off x="6435520" y="2054087"/>
            <a:ext cx="2160000" cy="2160000"/>
          </a:xfrm>
          <a:prstGeom prst="ellipse">
            <a:avLst/>
          </a:prstGeom>
        </p:spPr>
        <p:txBody>
          <a:bodyPr lIns="182880" tIns="91440" rIns="182880" bIns="91440" rtlCol="0">
            <a:normAutofit/>
          </a:bodyPr>
          <a:lstStyle>
            <a:lvl1pPr marL="0" indent="0">
              <a:buFontTx/>
              <a:buNone/>
              <a:defRPr/>
            </a:lvl1pPr>
          </a:lstStyle>
          <a:p>
            <a:pPr lvl="0"/>
            <a:endParaRPr lang="en-US" noProof="0"/>
          </a:p>
        </p:txBody>
      </p:sp>
      <p:sp>
        <p:nvSpPr>
          <p:cNvPr id="7" name="Picture Placeholder 3"/>
          <p:cNvSpPr>
            <a:spLocks noGrp="1" noChangeAspect="1"/>
          </p:cNvSpPr>
          <p:nvPr>
            <p:ph type="pic" sz="quarter" idx="13"/>
          </p:nvPr>
        </p:nvSpPr>
        <p:spPr>
          <a:xfrm>
            <a:off x="9238355" y="2054087"/>
            <a:ext cx="2160000" cy="2160000"/>
          </a:xfrm>
          <a:prstGeom prst="ellipse">
            <a:avLst/>
          </a:prstGeom>
        </p:spPr>
        <p:txBody>
          <a:bodyPr lIns="182880" tIns="91440" rIns="182880" bIns="91440" rtlCol="0">
            <a:normAutofit/>
          </a:bodyPr>
          <a:lstStyle>
            <a:lvl1pPr marL="0" indent="0">
              <a:buFontTx/>
              <a:buNone/>
              <a:defRPr/>
            </a:lvl1pPr>
          </a:lstStyle>
          <a:p>
            <a:pPr lvl="0"/>
            <a:endParaRPr lang="en-US" noProof="0"/>
          </a:p>
        </p:txBody>
      </p:sp>
      <p:sp>
        <p:nvSpPr>
          <p:cNvPr id="8" name="Title 1"/>
          <p:cNvSpPr>
            <a:spLocks noGrp="1"/>
          </p:cNvSpPr>
          <p:nvPr>
            <p:ph type="title"/>
          </p:nvPr>
        </p:nvSpPr>
        <p:spPr>
          <a:xfrm>
            <a:off x="838200" y="365126"/>
            <a:ext cx="10515600" cy="642040"/>
          </a:xfrm>
          <a:prstGeom prst="rect">
            <a:avLst/>
          </a:prstGeom>
        </p:spPr>
        <p:txBody>
          <a:bodyPr/>
          <a:lstStyle>
            <a:lvl1pPr algn="ctr">
              <a:defRPr sz="3200">
                <a:solidFill>
                  <a:schemeClr val="tx2"/>
                </a:solidFill>
                <a:latin typeface="+mn-lt"/>
                <a:ea typeface="Open Sans Light" panose="020B0306030504020204" pitchFamily="34" charset="0"/>
                <a:cs typeface="Open Sans Light" panose="020B0306030504020204" pitchFamily="34" charset="0"/>
              </a:defRPr>
            </a:lvl1pPr>
          </a:lstStyle>
          <a:p>
            <a:r>
              <a:rPr lang="en-US"/>
              <a:t>Click to edit Master title style</a:t>
            </a:r>
            <a:endParaRPr lang="id-ID"/>
          </a:p>
        </p:txBody>
      </p:sp>
      <p:sp>
        <p:nvSpPr>
          <p:cNvPr id="9" name="Text Placeholder 4"/>
          <p:cNvSpPr>
            <a:spLocks noGrp="1"/>
          </p:cNvSpPr>
          <p:nvPr>
            <p:ph type="body" sz="quarter" idx="18"/>
          </p:nvPr>
        </p:nvSpPr>
        <p:spPr>
          <a:xfrm>
            <a:off x="838200" y="893694"/>
            <a:ext cx="10515600" cy="406400"/>
          </a:xfrm>
          <a:prstGeom prst="rect">
            <a:avLst/>
          </a:prstGeom>
        </p:spPr>
        <p:txBody>
          <a:bodyPr>
            <a:normAutofit/>
          </a:bodyPr>
          <a:lstStyle>
            <a:lvl1pPr marL="0" indent="0" algn="ctr">
              <a:lnSpc>
                <a:spcPct val="86000"/>
              </a:lnSpc>
              <a:spcBef>
                <a:spcPts val="0"/>
              </a:spcBef>
              <a:buNone/>
              <a:defRPr sz="1600" baseline="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36626419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9_4 box">
    <p:spTree>
      <p:nvGrpSpPr>
        <p:cNvPr id="1" name=""/>
        <p:cNvGrpSpPr/>
        <p:nvPr/>
      </p:nvGrpSpPr>
      <p:grpSpPr>
        <a:xfrm>
          <a:off x="0" y="0"/>
          <a:ext cx="0" cy="0"/>
          <a:chOff x="0" y="0"/>
          <a:chExt cx="0" cy="0"/>
        </a:xfrm>
      </p:grpSpPr>
      <p:sp>
        <p:nvSpPr>
          <p:cNvPr id="17" name="Picture Placeholder 3"/>
          <p:cNvSpPr>
            <a:spLocks noGrp="1" noChangeAspect="1"/>
          </p:cNvSpPr>
          <p:nvPr>
            <p:ph type="pic" sz="quarter" idx="10"/>
          </p:nvPr>
        </p:nvSpPr>
        <p:spPr>
          <a:xfrm>
            <a:off x="829850" y="2054087"/>
            <a:ext cx="2160000" cy="2160000"/>
          </a:xfrm>
          <a:prstGeom prst="rect">
            <a:avLst/>
          </a:prstGeom>
        </p:spPr>
        <p:txBody>
          <a:bodyPr lIns="182880" tIns="91440" rIns="182880" bIns="91440" rtlCol="0">
            <a:normAutofit/>
          </a:bodyPr>
          <a:lstStyle>
            <a:lvl1pPr marL="0" indent="0">
              <a:buFontTx/>
              <a:buNone/>
              <a:defRPr/>
            </a:lvl1pPr>
          </a:lstStyle>
          <a:p>
            <a:pPr lvl="0"/>
            <a:endParaRPr lang="en-US" noProof="0"/>
          </a:p>
        </p:txBody>
      </p:sp>
      <p:sp>
        <p:nvSpPr>
          <p:cNvPr id="5" name="Picture Placeholder 3"/>
          <p:cNvSpPr>
            <a:spLocks noGrp="1" noChangeAspect="1"/>
          </p:cNvSpPr>
          <p:nvPr>
            <p:ph type="pic" sz="quarter" idx="11"/>
          </p:nvPr>
        </p:nvSpPr>
        <p:spPr>
          <a:xfrm>
            <a:off x="3632685" y="2054087"/>
            <a:ext cx="2160000" cy="2160000"/>
          </a:xfrm>
          <a:prstGeom prst="rect">
            <a:avLst/>
          </a:prstGeom>
        </p:spPr>
        <p:txBody>
          <a:bodyPr lIns="182880" tIns="91440" rIns="182880" bIns="91440" rtlCol="0">
            <a:normAutofit/>
          </a:bodyPr>
          <a:lstStyle>
            <a:lvl1pPr marL="0" indent="0">
              <a:buFontTx/>
              <a:buNone/>
              <a:defRPr/>
            </a:lvl1pPr>
          </a:lstStyle>
          <a:p>
            <a:pPr lvl="0"/>
            <a:endParaRPr lang="en-US" noProof="0"/>
          </a:p>
        </p:txBody>
      </p:sp>
      <p:sp>
        <p:nvSpPr>
          <p:cNvPr id="6" name="Picture Placeholder 3"/>
          <p:cNvSpPr>
            <a:spLocks noGrp="1" noChangeAspect="1"/>
          </p:cNvSpPr>
          <p:nvPr>
            <p:ph type="pic" sz="quarter" idx="12"/>
          </p:nvPr>
        </p:nvSpPr>
        <p:spPr>
          <a:xfrm>
            <a:off x="6435520" y="2054087"/>
            <a:ext cx="2160000" cy="2160000"/>
          </a:xfrm>
          <a:prstGeom prst="rect">
            <a:avLst/>
          </a:prstGeom>
        </p:spPr>
        <p:txBody>
          <a:bodyPr lIns="182880" tIns="91440" rIns="182880" bIns="91440" rtlCol="0">
            <a:normAutofit/>
          </a:bodyPr>
          <a:lstStyle>
            <a:lvl1pPr marL="0" indent="0">
              <a:buFontTx/>
              <a:buNone/>
              <a:defRPr/>
            </a:lvl1pPr>
          </a:lstStyle>
          <a:p>
            <a:pPr lvl="0"/>
            <a:endParaRPr lang="en-US" noProof="0"/>
          </a:p>
        </p:txBody>
      </p:sp>
      <p:sp>
        <p:nvSpPr>
          <p:cNvPr id="7" name="Picture Placeholder 3"/>
          <p:cNvSpPr>
            <a:spLocks noGrp="1" noChangeAspect="1"/>
          </p:cNvSpPr>
          <p:nvPr>
            <p:ph type="pic" sz="quarter" idx="13"/>
          </p:nvPr>
        </p:nvSpPr>
        <p:spPr>
          <a:xfrm>
            <a:off x="9238355" y="2054087"/>
            <a:ext cx="2160000" cy="2160000"/>
          </a:xfrm>
          <a:prstGeom prst="rect">
            <a:avLst/>
          </a:prstGeom>
        </p:spPr>
        <p:txBody>
          <a:bodyPr lIns="182880" tIns="91440" rIns="182880" bIns="91440" rtlCol="0">
            <a:normAutofit/>
          </a:bodyPr>
          <a:lstStyle>
            <a:lvl1pPr marL="0" indent="0">
              <a:buFontTx/>
              <a:buNone/>
              <a:defRPr/>
            </a:lvl1pPr>
          </a:lstStyle>
          <a:p>
            <a:pPr lvl="0"/>
            <a:endParaRPr lang="en-US" noProof="0"/>
          </a:p>
        </p:txBody>
      </p:sp>
      <p:sp>
        <p:nvSpPr>
          <p:cNvPr id="8" name="Title 1"/>
          <p:cNvSpPr>
            <a:spLocks noGrp="1"/>
          </p:cNvSpPr>
          <p:nvPr>
            <p:ph type="title"/>
          </p:nvPr>
        </p:nvSpPr>
        <p:spPr>
          <a:xfrm>
            <a:off x="838200" y="365126"/>
            <a:ext cx="10515600" cy="642040"/>
          </a:xfrm>
          <a:prstGeom prst="rect">
            <a:avLst/>
          </a:prstGeom>
        </p:spPr>
        <p:txBody>
          <a:bodyPr/>
          <a:lstStyle>
            <a:lvl1pPr algn="ctr">
              <a:defRPr sz="3200">
                <a:solidFill>
                  <a:schemeClr val="tx2"/>
                </a:solidFill>
                <a:latin typeface="+mn-lt"/>
                <a:ea typeface="Open Sans Light" panose="020B0306030504020204" pitchFamily="34" charset="0"/>
                <a:cs typeface="Open Sans Light" panose="020B0306030504020204" pitchFamily="34" charset="0"/>
              </a:defRPr>
            </a:lvl1pPr>
          </a:lstStyle>
          <a:p>
            <a:r>
              <a:rPr lang="en-US"/>
              <a:t>Click to edit Master title style</a:t>
            </a:r>
            <a:endParaRPr lang="id-ID"/>
          </a:p>
        </p:txBody>
      </p:sp>
      <p:sp>
        <p:nvSpPr>
          <p:cNvPr id="9" name="Text Placeholder 4"/>
          <p:cNvSpPr>
            <a:spLocks noGrp="1"/>
          </p:cNvSpPr>
          <p:nvPr>
            <p:ph type="body" sz="quarter" idx="18"/>
          </p:nvPr>
        </p:nvSpPr>
        <p:spPr>
          <a:xfrm>
            <a:off x="838200" y="867190"/>
            <a:ext cx="10515600" cy="406400"/>
          </a:xfrm>
          <a:prstGeom prst="rect">
            <a:avLst/>
          </a:prstGeom>
        </p:spPr>
        <p:txBody>
          <a:bodyPr>
            <a:normAutofit/>
          </a:bodyPr>
          <a:lstStyle>
            <a:lvl1pPr marL="0" indent="0" algn="ctr">
              <a:lnSpc>
                <a:spcPct val="86000"/>
              </a:lnSpc>
              <a:spcBef>
                <a:spcPts val="0"/>
              </a:spcBef>
              <a:buNone/>
              <a:defRPr sz="1600" baseline="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26444239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4 box images">
    <p:spTree>
      <p:nvGrpSpPr>
        <p:cNvPr id="1" name=""/>
        <p:cNvGrpSpPr/>
        <p:nvPr/>
      </p:nvGrpSpPr>
      <p:grpSpPr>
        <a:xfrm>
          <a:off x="0" y="0"/>
          <a:ext cx="0" cy="0"/>
          <a:chOff x="0" y="0"/>
          <a:chExt cx="0" cy="0"/>
        </a:xfrm>
      </p:grpSpPr>
      <p:sp>
        <p:nvSpPr>
          <p:cNvPr id="8" name="Title 1"/>
          <p:cNvSpPr>
            <a:spLocks noGrp="1"/>
          </p:cNvSpPr>
          <p:nvPr>
            <p:ph type="title"/>
          </p:nvPr>
        </p:nvSpPr>
        <p:spPr>
          <a:xfrm>
            <a:off x="838200" y="365126"/>
            <a:ext cx="10515600" cy="642040"/>
          </a:xfrm>
          <a:prstGeom prst="rect">
            <a:avLst/>
          </a:prstGeom>
        </p:spPr>
        <p:txBody>
          <a:bodyPr/>
          <a:lstStyle>
            <a:lvl1pPr algn="ctr">
              <a:defRPr sz="3200">
                <a:solidFill>
                  <a:schemeClr val="tx2"/>
                </a:solidFill>
                <a:latin typeface="+mn-lt"/>
                <a:ea typeface="Open Sans Light" panose="020B0306030504020204" pitchFamily="34" charset="0"/>
                <a:cs typeface="Open Sans Light" panose="020B0306030504020204" pitchFamily="34" charset="0"/>
              </a:defRPr>
            </a:lvl1pPr>
          </a:lstStyle>
          <a:p>
            <a:r>
              <a:rPr lang="en-US"/>
              <a:t>Click to edit Master title style</a:t>
            </a:r>
            <a:endParaRPr lang="id-ID"/>
          </a:p>
        </p:txBody>
      </p:sp>
      <p:sp>
        <p:nvSpPr>
          <p:cNvPr id="9" name="Text Placeholder 4"/>
          <p:cNvSpPr>
            <a:spLocks noGrp="1"/>
          </p:cNvSpPr>
          <p:nvPr>
            <p:ph type="body" sz="quarter" idx="18"/>
          </p:nvPr>
        </p:nvSpPr>
        <p:spPr>
          <a:xfrm>
            <a:off x="838200" y="893694"/>
            <a:ext cx="10515600" cy="406400"/>
          </a:xfrm>
          <a:prstGeom prst="rect">
            <a:avLst/>
          </a:prstGeom>
        </p:spPr>
        <p:txBody>
          <a:bodyPr>
            <a:normAutofit/>
          </a:bodyPr>
          <a:lstStyle>
            <a:lvl1pPr marL="0" indent="0" algn="ctr">
              <a:lnSpc>
                <a:spcPct val="86000"/>
              </a:lnSpc>
              <a:spcBef>
                <a:spcPts val="0"/>
              </a:spcBef>
              <a:buNone/>
              <a:defRPr sz="1600" baseline="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Click to edit Master text styles</a:t>
            </a:r>
          </a:p>
        </p:txBody>
      </p:sp>
      <p:sp>
        <p:nvSpPr>
          <p:cNvPr id="3" name="Picture Placeholder 2"/>
          <p:cNvSpPr>
            <a:spLocks noGrp="1"/>
          </p:cNvSpPr>
          <p:nvPr>
            <p:ph type="pic" sz="quarter" idx="19"/>
          </p:nvPr>
        </p:nvSpPr>
        <p:spPr>
          <a:xfrm>
            <a:off x="0" y="2212975"/>
            <a:ext cx="3037024" cy="2438400"/>
          </a:xfrm>
          <a:prstGeom prst="rect">
            <a:avLst/>
          </a:prstGeom>
        </p:spPr>
        <p:txBody>
          <a:bodyPr rtlCol="0">
            <a:normAutofit/>
          </a:bodyPr>
          <a:lstStyle/>
          <a:p>
            <a:pPr lvl="0"/>
            <a:endParaRPr lang="id-ID" noProof="0"/>
          </a:p>
        </p:txBody>
      </p:sp>
      <p:sp>
        <p:nvSpPr>
          <p:cNvPr id="10" name="Picture Placeholder 2"/>
          <p:cNvSpPr>
            <a:spLocks noGrp="1"/>
          </p:cNvSpPr>
          <p:nvPr>
            <p:ph type="pic" sz="quarter" idx="20"/>
          </p:nvPr>
        </p:nvSpPr>
        <p:spPr>
          <a:xfrm>
            <a:off x="3047585" y="2212975"/>
            <a:ext cx="2991886" cy="2438400"/>
          </a:xfrm>
          <a:prstGeom prst="rect">
            <a:avLst/>
          </a:prstGeom>
        </p:spPr>
        <p:txBody>
          <a:bodyPr rtlCol="0">
            <a:normAutofit/>
          </a:bodyPr>
          <a:lstStyle/>
          <a:p>
            <a:pPr lvl="0"/>
            <a:endParaRPr lang="id-ID" noProof="0"/>
          </a:p>
        </p:txBody>
      </p:sp>
      <p:sp>
        <p:nvSpPr>
          <p:cNvPr id="11" name="Picture Placeholder 2"/>
          <p:cNvSpPr>
            <a:spLocks noGrp="1"/>
          </p:cNvSpPr>
          <p:nvPr>
            <p:ph type="pic" sz="quarter" idx="21"/>
          </p:nvPr>
        </p:nvSpPr>
        <p:spPr>
          <a:xfrm>
            <a:off x="6063284" y="2212975"/>
            <a:ext cx="3100594" cy="2438400"/>
          </a:xfrm>
          <a:prstGeom prst="rect">
            <a:avLst/>
          </a:prstGeom>
        </p:spPr>
        <p:txBody>
          <a:bodyPr rtlCol="0">
            <a:normAutofit/>
          </a:bodyPr>
          <a:lstStyle/>
          <a:p>
            <a:pPr lvl="0"/>
            <a:endParaRPr lang="id-ID" noProof="0"/>
          </a:p>
        </p:txBody>
      </p:sp>
      <p:sp>
        <p:nvSpPr>
          <p:cNvPr id="12" name="Picture Placeholder 2"/>
          <p:cNvSpPr>
            <a:spLocks noGrp="1"/>
          </p:cNvSpPr>
          <p:nvPr>
            <p:ph type="pic" sz="quarter" idx="22"/>
          </p:nvPr>
        </p:nvSpPr>
        <p:spPr>
          <a:xfrm>
            <a:off x="9163878" y="2212975"/>
            <a:ext cx="3028122" cy="2438400"/>
          </a:xfrm>
          <a:prstGeom prst="rect">
            <a:avLst/>
          </a:prstGeom>
        </p:spPr>
        <p:txBody>
          <a:bodyPr rtlCol="0">
            <a:normAutofit/>
          </a:bodyPr>
          <a:lstStyle/>
          <a:p>
            <a:pPr lvl="0"/>
            <a:endParaRPr lang="id-ID" noProof="0"/>
          </a:p>
        </p:txBody>
      </p:sp>
    </p:spTree>
    <p:extLst>
      <p:ext uri="{BB962C8B-B14F-4D97-AF65-F5344CB8AC3E}">
        <p14:creationId xmlns:p14="http://schemas.microsoft.com/office/powerpoint/2010/main" val="38195426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9_4 rounded images">
    <p:spTree>
      <p:nvGrpSpPr>
        <p:cNvPr id="1" name=""/>
        <p:cNvGrpSpPr/>
        <p:nvPr/>
      </p:nvGrpSpPr>
      <p:grpSpPr>
        <a:xfrm>
          <a:off x="0" y="0"/>
          <a:ext cx="0" cy="0"/>
          <a:chOff x="0" y="0"/>
          <a:chExt cx="0" cy="0"/>
        </a:xfrm>
      </p:grpSpPr>
      <p:sp>
        <p:nvSpPr>
          <p:cNvPr id="8" name="Title 1"/>
          <p:cNvSpPr>
            <a:spLocks noGrp="1"/>
          </p:cNvSpPr>
          <p:nvPr>
            <p:ph type="title"/>
          </p:nvPr>
        </p:nvSpPr>
        <p:spPr>
          <a:xfrm>
            <a:off x="838200" y="365126"/>
            <a:ext cx="10515600" cy="642040"/>
          </a:xfrm>
          <a:prstGeom prst="rect">
            <a:avLst/>
          </a:prstGeom>
        </p:spPr>
        <p:txBody>
          <a:bodyPr/>
          <a:lstStyle>
            <a:lvl1pPr algn="ctr">
              <a:defRPr sz="3200">
                <a:solidFill>
                  <a:schemeClr val="tx2"/>
                </a:solidFill>
                <a:latin typeface="+mn-lt"/>
                <a:ea typeface="Open Sans Light" panose="020B0306030504020204" pitchFamily="34" charset="0"/>
                <a:cs typeface="Open Sans Light" panose="020B0306030504020204" pitchFamily="34" charset="0"/>
              </a:defRPr>
            </a:lvl1pPr>
          </a:lstStyle>
          <a:p>
            <a:r>
              <a:rPr lang="en-US"/>
              <a:t>Click to edit Master title style</a:t>
            </a:r>
            <a:endParaRPr lang="id-ID"/>
          </a:p>
        </p:txBody>
      </p:sp>
      <p:sp>
        <p:nvSpPr>
          <p:cNvPr id="9" name="Text Placeholder 4"/>
          <p:cNvSpPr>
            <a:spLocks noGrp="1"/>
          </p:cNvSpPr>
          <p:nvPr>
            <p:ph type="body" sz="quarter" idx="18"/>
          </p:nvPr>
        </p:nvSpPr>
        <p:spPr>
          <a:xfrm>
            <a:off x="838200" y="893694"/>
            <a:ext cx="10515600" cy="406400"/>
          </a:xfrm>
          <a:prstGeom prst="rect">
            <a:avLst/>
          </a:prstGeom>
        </p:spPr>
        <p:txBody>
          <a:bodyPr>
            <a:normAutofit/>
          </a:bodyPr>
          <a:lstStyle>
            <a:lvl1pPr marL="0" indent="0" algn="ctr">
              <a:lnSpc>
                <a:spcPct val="86000"/>
              </a:lnSpc>
              <a:spcBef>
                <a:spcPts val="0"/>
              </a:spcBef>
              <a:buNone/>
              <a:defRPr sz="1600" baseline="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Click to edit Master text styles</a:t>
            </a:r>
          </a:p>
        </p:txBody>
      </p:sp>
      <p:sp>
        <p:nvSpPr>
          <p:cNvPr id="10" name="Picture Placeholder 3"/>
          <p:cNvSpPr>
            <a:spLocks noGrp="1"/>
          </p:cNvSpPr>
          <p:nvPr>
            <p:ph type="pic" sz="quarter" idx="19"/>
          </p:nvPr>
        </p:nvSpPr>
        <p:spPr>
          <a:xfrm>
            <a:off x="4678364" y="2027444"/>
            <a:ext cx="1377880" cy="1550642"/>
          </a:xfrm>
          <a:prstGeom prst="rect">
            <a:avLst/>
          </a:prstGeom>
          <a:ln>
            <a:noFill/>
          </a:ln>
        </p:spPr>
        <p:style>
          <a:lnRef idx="2">
            <a:schemeClr val="dk1"/>
          </a:lnRef>
          <a:fillRef idx="1">
            <a:schemeClr val="lt1"/>
          </a:fillRef>
          <a:effectRef idx="0">
            <a:schemeClr val="dk1"/>
          </a:effectRef>
          <a:fontRef idx="none"/>
        </p:style>
        <p:txBody>
          <a:bodyPr rtlCol="0">
            <a:normAutofit/>
          </a:bodyPr>
          <a:lstStyle/>
          <a:p>
            <a:pPr lvl="0"/>
            <a:endParaRPr lang="id-ID" noProof="0"/>
          </a:p>
        </p:txBody>
      </p:sp>
      <p:sp>
        <p:nvSpPr>
          <p:cNvPr id="11" name="Picture Placeholder 3"/>
          <p:cNvSpPr>
            <a:spLocks noGrp="1"/>
          </p:cNvSpPr>
          <p:nvPr>
            <p:ph type="pic" sz="quarter" idx="20"/>
          </p:nvPr>
        </p:nvSpPr>
        <p:spPr>
          <a:xfrm>
            <a:off x="4678364" y="3768654"/>
            <a:ext cx="1377880" cy="1550642"/>
          </a:xfrm>
          <a:prstGeom prst="rect">
            <a:avLst/>
          </a:prstGeom>
          <a:ln>
            <a:noFill/>
          </a:ln>
        </p:spPr>
        <p:style>
          <a:lnRef idx="2">
            <a:schemeClr val="dk1"/>
          </a:lnRef>
          <a:fillRef idx="1">
            <a:schemeClr val="lt1"/>
          </a:fillRef>
          <a:effectRef idx="0">
            <a:schemeClr val="dk1"/>
          </a:effectRef>
          <a:fontRef idx="none"/>
        </p:style>
        <p:txBody>
          <a:bodyPr rtlCol="0">
            <a:normAutofit/>
          </a:bodyPr>
          <a:lstStyle/>
          <a:p>
            <a:pPr lvl="0"/>
            <a:endParaRPr lang="id-ID" noProof="0"/>
          </a:p>
        </p:txBody>
      </p:sp>
      <p:sp>
        <p:nvSpPr>
          <p:cNvPr id="12" name="Picture Placeholder 3"/>
          <p:cNvSpPr>
            <a:spLocks noGrp="1"/>
          </p:cNvSpPr>
          <p:nvPr>
            <p:ph type="pic" sz="quarter" idx="21"/>
          </p:nvPr>
        </p:nvSpPr>
        <p:spPr>
          <a:xfrm>
            <a:off x="6222242" y="2027444"/>
            <a:ext cx="1377880" cy="1550642"/>
          </a:xfrm>
          <a:prstGeom prst="rect">
            <a:avLst/>
          </a:prstGeom>
          <a:ln>
            <a:noFill/>
          </a:ln>
        </p:spPr>
        <p:style>
          <a:lnRef idx="2">
            <a:schemeClr val="dk1"/>
          </a:lnRef>
          <a:fillRef idx="1">
            <a:schemeClr val="lt1"/>
          </a:fillRef>
          <a:effectRef idx="0">
            <a:schemeClr val="dk1"/>
          </a:effectRef>
          <a:fontRef idx="none"/>
        </p:style>
        <p:txBody>
          <a:bodyPr rtlCol="0">
            <a:normAutofit/>
          </a:bodyPr>
          <a:lstStyle/>
          <a:p>
            <a:pPr lvl="0"/>
            <a:endParaRPr lang="id-ID" noProof="0"/>
          </a:p>
        </p:txBody>
      </p:sp>
      <p:sp>
        <p:nvSpPr>
          <p:cNvPr id="13" name="Picture Placeholder 3"/>
          <p:cNvSpPr>
            <a:spLocks noGrp="1"/>
          </p:cNvSpPr>
          <p:nvPr>
            <p:ph type="pic" sz="quarter" idx="22"/>
          </p:nvPr>
        </p:nvSpPr>
        <p:spPr>
          <a:xfrm>
            <a:off x="6222242" y="3768654"/>
            <a:ext cx="1377880" cy="1550642"/>
          </a:xfrm>
          <a:prstGeom prst="rect">
            <a:avLst/>
          </a:prstGeom>
          <a:ln>
            <a:noFill/>
          </a:ln>
        </p:spPr>
        <p:style>
          <a:lnRef idx="2">
            <a:schemeClr val="dk1"/>
          </a:lnRef>
          <a:fillRef idx="1">
            <a:schemeClr val="lt1"/>
          </a:fillRef>
          <a:effectRef idx="0">
            <a:schemeClr val="dk1"/>
          </a:effectRef>
          <a:fontRef idx="none"/>
        </p:style>
        <p:txBody>
          <a:bodyPr rtlCol="0">
            <a:normAutofit/>
          </a:bodyPr>
          <a:lstStyle/>
          <a:p>
            <a:pPr lvl="0"/>
            <a:endParaRPr lang="id-ID" noProof="0"/>
          </a:p>
        </p:txBody>
      </p:sp>
    </p:spTree>
    <p:extLst>
      <p:ext uri="{BB962C8B-B14F-4D97-AF65-F5344CB8AC3E}">
        <p14:creationId xmlns:p14="http://schemas.microsoft.com/office/powerpoint/2010/main" val="14342557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0_4 rounded images">
    <p:spTree>
      <p:nvGrpSpPr>
        <p:cNvPr id="1" name=""/>
        <p:cNvGrpSpPr/>
        <p:nvPr/>
      </p:nvGrpSpPr>
      <p:grpSpPr>
        <a:xfrm>
          <a:off x="0" y="0"/>
          <a:ext cx="0" cy="0"/>
          <a:chOff x="0" y="0"/>
          <a:chExt cx="0" cy="0"/>
        </a:xfrm>
      </p:grpSpPr>
      <p:sp>
        <p:nvSpPr>
          <p:cNvPr id="14" name="Rectangle 3"/>
          <p:cNvSpPr>
            <a:spLocks noChangeArrowheads="1"/>
          </p:cNvSpPr>
          <p:nvPr userDrawn="1"/>
        </p:nvSpPr>
        <p:spPr bwMode="auto">
          <a:xfrm>
            <a:off x="2371725" y="2027238"/>
            <a:ext cx="53975" cy="1550987"/>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Light" pitchFamily="34" charset="0"/>
              </a:defRPr>
            </a:lvl1pPr>
            <a:lvl2pPr marL="742950" indent="-285750">
              <a:defRPr>
                <a:solidFill>
                  <a:schemeClr val="tx1"/>
                </a:solidFill>
                <a:latin typeface="Open Sans Light" pitchFamily="34" charset="0"/>
              </a:defRPr>
            </a:lvl2pPr>
            <a:lvl3pPr marL="1143000" indent="-228600">
              <a:defRPr>
                <a:solidFill>
                  <a:schemeClr val="tx1"/>
                </a:solidFill>
                <a:latin typeface="Open Sans Light" pitchFamily="34" charset="0"/>
              </a:defRPr>
            </a:lvl3pPr>
            <a:lvl4pPr marL="1600200" indent="-228600">
              <a:defRPr>
                <a:solidFill>
                  <a:schemeClr val="tx1"/>
                </a:solidFill>
                <a:latin typeface="Open Sans Light" pitchFamily="34" charset="0"/>
              </a:defRPr>
            </a:lvl4pPr>
            <a:lvl5pPr marL="2057400" indent="-228600">
              <a:defRPr>
                <a:solidFill>
                  <a:schemeClr val="tx1"/>
                </a:solidFill>
                <a:latin typeface="Open Sans Light" pitchFamily="34" charset="0"/>
              </a:defRPr>
            </a:lvl5pPr>
            <a:lvl6pPr marL="2514600" indent="-228600" fontAlgn="base">
              <a:spcBef>
                <a:spcPct val="0"/>
              </a:spcBef>
              <a:spcAft>
                <a:spcPct val="0"/>
              </a:spcAft>
              <a:defRPr>
                <a:solidFill>
                  <a:schemeClr val="tx1"/>
                </a:solidFill>
                <a:latin typeface="Open Sans Light" pitchFamily="34" charset="0"/>
              </a:defRPr>
            </a:lvl6pPr>
            <a:lvl7pPr marL="2971800" indent="-228600" fontAlgn="base">
              <a:spcBef>
                <a:spcPct val="0"/>
              </a:spcBef>
              <a:spcAft>
                <a:spcPct val="0"/>
              </a:spcAft>
              <a:defRPr>
                <a:solidFill>
                  <a:schemeClr val="tx1"/>
                </a:solidFill>
                <a:latin typeface="Open Sans Light" pitchFamily="34" charset="0"/>
              </a:defRPr>
            </a:lvl7pPr>
            <a:lvl8pPr marL="3429000" indent="-228600" fontAlgn="base">
              <a:spcBef>
                <a:spcPct val="0"/>
              </a:spcBef>
              <a:spcAft>
                <a:spcPct val="0"/>
              </a:spcAft>
              <a:defRPr>
                <a:solidFill>
                  <a:schemeClr val="tx1"/>
                </a:solidFill>
                <a:latin typeface="Open Sans Light" pitchFamily="34" charset="0"/>
              </a:defRPr>
            </a:lvl8pPr>
            <a:lvl9pPr marL="3886200" indent="-228600" fontAlgn="base">
              <a:spcBef>
                <a:spcPct val="0"/>
              </a:spcBef>
              <a:spcAft>
                <a:spcPct val="0"/>
              </a:spcAft>
              <a:defRPr>
                <a:solidFill>
                  <a:schemeClr val="tx1"/>
                </a:solidFill>
                <a:latin typeface="Open Sans Light" pitchFamily="34" charset="0"/>
              </a:defRPr>
            </a:lvl9pPr>
          </a:lstStyle>
          <a:p>
            <a:pPr algn="ctr" eaLnBrk="1" hangingPunct="1"/>
            <a:endParaRPr lang="en-US" altLang="en-US"/>
          </a:p>
        </p:txBody>
      </p:sp>
      <p:sp>
        <p:nvSpPr>
          <p:cNvPr id="15" name="Rectangle 4"/>
          <p:cNvSpPr>
            <a:spLocks noChangeArrowheads="1"/>
          </p:cNvSpPr>
          <p:nvPr userDrawn="1"/>
        </p:nvSpPr>
        <p:spPr bwMode="auto">
          <a:xfrm>
            <a:off x="2355850" y="3768725"/>
            <a:ext cx="52388" cy="1550988"/>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Light" pitchFamily="34" charset="0"/>
              </a:defRPr>
            </a:lvl1pPr>
            <a:lvl2pPr marL="742950" indent="-285750">
              <a:defRPr>
                <a:solidFill>
                  <a:schemeClr val="tx1"/>
                </a:solidFill>
                <a:latin typeface="Open Sans Light" pitchFamily="34" charset="0"/>
              </a:defRPr>
            </a:lvl2pPr>
            <a:lvl3pPr marL="1143000" indent="-228600">
              <a:defRPr>
                <a:solidFill>
                  <a:schemeClr val="tx1"/>
                </a:solidFill>
                <a:latin typeface="Open Sans Light" pitchFamily="34" charset="0"/>
              </a:defRPr>
            </a:lvl3pPr>
            <a:lvl4pPr marL="1600200" indent="-228600">
              <a:defRPr>
                <a:solidFill>
                  <a:schemeClr val="tx1"/>
                </a:solidFill>
                <a:latin typeface="Open Sans Light" pitchFamily="34" charset="0"/>
              </a:defRPr>
            </a:lvl4pPr>
            <a:lvl5pPr marL="2057400" indent="-228600">
              <a:defRPr>
                <a:solidFill>
                  <a:schemeClr val="tx1"/>
                </a:solidFill>
                <a:latin typeface="Open Sans Light" pitchFamily="34" charset="0"/>
              </a:defRPr>
            </a:lvl5pPr>
            <a:lvl6pPr marL="2514600" indent="-228600" fontAlgn="base">
              <a:spcBef>
                <a:spcPct val="0"/>
              </a:spcBef>
              <a:spcAft>
                <a:spcPct val="0"/>
              </a:spcAft>
              <a:defRPr>
                <a:solidFill>
                  <a:schemeClr val="tx1"/>
                </a:solidFill>
                <a:latin typeface="Open Sans Light" pitchFamily="34" charset="0"/>
              </a:defRPr>
            </a:lvl6pPr>
            <a:lvl7pPr marL="2971800" indent="-228600" fontAlgn="base">
              <a:spcBef>
                <a:spcPct val="0"/>
              </a:spcBef>
              <a:spcAft>
                <a:spcPct val="0"/>
              </a:spcAft>
              <a:defRPr>
                <a:solidFill>
                  <a:schemeClr val="tx1"/>
                </a:solidFill>
                <a:latin typeface="Open Sans Light" pitchFamily="34" charset="0"/>
              </a:defRPr>
            </a:lvl7pPr>
            <a:lvl8pPr marL="3429000" indent="-228600" fontAlgn="base">
              <a:spcBef>
                <a:spcPct val="0"/>
              </a:spcBef>
              <a:spcAft>
                <a:spcPct val="0"/>
              </a:spcAft>
              <a:defRPr>
                <a:solidFill>
                  <a:schemeClr val="tx1"/>
                </a:solidFill>
                <a:latin typeface="Open Sans Light" pitchFamily="34" charset="0"/>
              </a:defRPr>
            </a:lvl8pPr>
            <a:lvl9pPr marL="3886200" indent="-228600" fontAlgn="base">
              <a:spcBef>
                <a:spcPct val="0"/>
              </a:spcBef>
              <a:spcAft>
                <a:spcPct val="0"/>
              </a:spcAft>
              <a:defRPr>
                <a:solidFill>
                  <a:schemeClr val="tx1"/>
                </a:solidFill>
                <a:latin typeface="Open Sans Light" pitchFamily="34" charset="0"/>
              </a:defRPr>
            </a:lvl9pPr>
          </a:lstStyle>
          <a:p>
            <a:pPr algn="ctr" eaLnBrk="1" hangingPunct="1"/>
            <a:endParaRPr lang="en-US" altLang="en-US"/>
          </a:p>
        </p:txBody>
      </p:sp>
      <p:sp>
        <p:nvSpPr>
          <p:cNvPr id="16" name="Rectangle 15"/>
          <p:cNvSpPr/>
          <p:nvPr userDrawn="1"/>
        </p:nvSpPr>
        <p:spPr bwMode="auto">
          <a:xfrm>
            <a:off x="7732713" y="2027238"/>
            <a:ext cx="52387" cy="1550987"/>
          </a:xfrm>
          <a:prstGeom prst="rect">
            <a:avLst/>
          </a:prstGeom>
          <a:solidFill>
            <a:schemeClr val="accent4"/>
          </a:solidFill>
          <a:ln>
            <a:noFill/>
          </a:ln>
        </p:spPr>
        <p:txBody>
          <a:bodyPr/>
          <a:lstStyle/>
          <a:p>
            <a:pPr algn="ctr" eaLnBrk="1" fontAlgn="auto" hangingPunct="1">
              <a:spcBef>
                <a:spcPts val="0"/>
              </a:spcBef>
              <a:spcAft>
                <a:spcPts val="0"/>
              </a:spcAft>
              <a:defRPr/>
            </a:pPr>
            <a:endParaRPr lang="id-ID">
              <a:latin typeface="+mn-lt"/>
            </a:endParaRPr>
          </a:p>
        </p:txBody>
      </p:sp>
      <p:sp>
        <p:nvSpPr>
          <p:cNvPr id="17" name="Rectangle 16"/>
          <p:cNvSpPr/>
          <p:nvPr userDrawn="1"/>
        </p:nvSpPr>
        <p:spPr bwMode="auto">
          <a:xfrm>
            <a:off x="7732713" y="3768725"/>
            <a:ext cx="52387" cy="1550988"/>
          </a:xfrm>
          <a:prstGeom prst="rect">
            <a:avLst/>
          </a:prstGeom>
          <a:solidFill>
            <a:schemeClr val="accent5"/>
          </a:solidFill>
          <a:ln>
            <a:noFill/>
          </a:ln>
        </p:spPr>
        <p:txBody>
          <a:bodyPr/>
          <a:lstStyle/>
          <a:p>
            <a:pPr algn="ctr" eaLnBrk="1" fontAlgn="auto" hangingPunct="1">
              <a:spcBef>
                <a:spcPts val="0"/>
              </a:spcBef>
              <a:spcAft>
                <a:spcPts val="0"/>
              </a:spcAft>
              <a:defRPr/>
            </a:pPr>
            <a:endParaRPr lang="id-ID">
              <a:latin typeface="+mn-lt"/>
            </a:endParaRPr>
          </a:p>
        </p:txBody>
      </p:sp>
      <p:sp>
        <p:nvSpPr>
          <p:cNvPr id="8" name="Title 1"/>
          <p:cNvSpPr>
            <a:spLocks noGrp="1"/>
          </p:cNvSpPr>
          <p:nvPr>
            <p:ph type="title"/>
          </p:nvPr>
        </p:nvSpPr>
        <p:spPr>
          <a:xfrm>
            <a:off x="838200" y="365126"/>
            <a:ext cx="10515600" cy="642040"/>
          </a:xfrm>
          <a:prstGeom prst="rect">
            <a:avLst/>
          </a:prstGeom>
        </p:spPr>
        <p:txBody>
          <a:bodyPr/>
          <a:lstStyle>
            <a:lvl1pPr algn="ctr">
              <a:defRPr sz="3200">
                <a:solidFill>
                  <a:schemeClr val="tx2"/>
                </a:solidFill>
                <a:latin typeface="+mn-lt"/>
                <a:ea typeface="Open Sans Light" panose="020B0306030504020204" pitchFamily="34" charset="0"/>
                <a:cs typeface="Open Sans Light" panose="020B0306030504020204" pitchFamily="34" charset="0"/>
              </a:defRPr>
            </a:lvl1pPr>
          </a:lstStyle>
          <a:p>
            <a:r>
              <a:rPr lang="en-US"/>
              <a:t>Click to edit Master title style</a:t>
            </a:r>
            <a:endParaRPr lang="id-ID"/>
          </a:p>
        </p:txBody>
      </p:sp>
      <p:sp>
        <p:nvSpPr>
          <p:cNvPr id="9" name="Text Placeholder 4"/>
          <p:cNvSpPr>
            <a:spLocks noGrp="1"/>
          </p:cNvSpPr>
          <p:nvPr>
            <p:ph type="body" sz="quarter" idx="18"/>
          </p:nvPr>
        </p:nvSpPr>
        <p:spPr>
          <a:xfrm>
            <a:off x="838200" y="893694"/>
            <a:ext cx="10515600" cy="406400"/>
          </a:xfrm>
          <a:prstGeom prst="rect">
            <a:avLst/>
          </a:prstGeom>
        </p:spPr>
        <p:txBody>
          <a:bodyPr>
            <a:normAutofit/>
          </a:bodyPr>
          <a:lstStyle>
            <a:lvl1pPr marL="0" indent="0" algn="ctr">
              <a:lnSpc>
                <a:spcPct val="86000"/>
              </a:lnSpc>
              <a:spcBef>
                <a:spcPts val="0"/>
              </a:spcBef>
              <a:buNone/>
              <a:defRPr sz="1600" baseline="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Click to edit Master text styles</a:t>
            </a:r>
          </a:p>
        </p:txBody>
      </p:sp>
      <p:sp>
        <p:nvSpPr>
          <p:cNvPr id="10" name="Picture Placeholder 3"/>
          <p:cNvSpPr>
            <a:spLocks noGrp="1"/>
          </p:cNvSpPr>
          <p:nvPr>
            <p:ph type="pic" sz="quarter" idx="19"/>
          </p:nvPr>
        </p:nvSpPr>
        <p:spPr>
          <a:xfrm>
            <a:off x="838200" y="2027444"/>
            <a:ext cx="1377880" cy="1550642"/>
          </a:xfrm>
          <a:prstGeom prst="rect">
            <a:avLst/>
          </a:prstGeom>
          <a:ln>
            <a:noFill/>
          </a:ln>
        </p:spPr>
        <p:style>
          <a:lnRef idx="2">
            <a:schemeClr val="dk1"/>
          </a:lnRef>
          <a:fillRef idx="1">
            <a:schemeClr val="lt1"/>
          </a:fillRef>
          <a:effectRef idx="0">
            <a:schemeClr val="dk1"/>
          </a:effectRef>
          <a:fontRef idx="none"/>
        </p:style>
        <p:txBody>
          <a:bodyPr rtlCol="0">
            <a:normAutofit/>
          </a:bodyPr>
          <a:lstStyle/>
          <a:p>
            <a:pPr lvl="0"/>
            <a:endParaRPr lang="id-ID" noProof="0"/>
          </a:p>
        </p:txBody>
      </p:sp>
      <p:sp>
        <p:nvSpPr>
          <p:cNvPr id="11" name="Picture Placeholder 3"/>
          <p:cNvSpPr>
            <a:spLocks noGrp="1"/>
          </p:cNvSpPr>
          <p:nvPr>
            <p:ph type="pic" sz="quarter" idx="20"/>
          </p:nvPr>
        </p:nvSpPr>
        <p:spPr>
          <a:xfrm>
            <a:off x="838200" y="3768654"/>
            <a:ext cx="1377880" cy="1550642"/>
          </a:xfrm>
          <a:prstGeom prst="rect">
            <a:avLst/>
          </a:prstGeom>
          <a:ln>
            <a:noFill/>
          </a:ln>
        </p:spPr>
        <p:style>
          <a:lnRef idx="2">
            <a:schemeClr val="dk1"/>
          </a:lnRef>
          <a:fillRef idx="1">
            <a:schemeClr val="lt1"/>
          </a:fillRef>
          <a:effectRef idx="0">
            <a:schemeClr val="dk1"/>
          </a:effectRef>
          <a:fontRef idx="none"/>
        </p:style>
        <p:txBody>
          <a:bodyPr rtlCol="0">
            <a:normAutofit/>
          </a:bodyPr>
          <a:lstStyle/>
          <a:p>
            <a:pPr lvl="0"/>
            <a:endParaRPr lang="id-ID" noProof="0"/>
          </a:p>
        </p:txBody>
      </p:sp>
      <p:sp>
        <p:nvSpPr>
          <p:cNvPr id="12" name="Picture Placeholder 3"/>
          <p:cNvSpPr>
            <a:spLocks noGrp="1"/>
          </p:cNvSpPr>
          <p:nvPr>
            <p:ph type="pic" sz="quarter" idx="21"/>
          </p:nvPr>
        </p:nvSpPr>
        <p:spPr>
          <a:xfrm>
            <a:off x="6195737" y="2027444"/>
            <a:ext cx="1377880" cy="1550642"/>
          </a:xfrm>
          <a:prstGeom prst="rect">
            <a:avLst/>
          </a:prstGeom>
          <a:ln>
            <a:noFill/>
          </a:ln>
        </p:spPr>
        <p:style>
          <a:lnRef idx="2">
            <a:schemeClr val="dk1"/>
          </a:lnRef>
          <a:fillRef idx="1">
            <a:schemeClr val="lt1"/>
          </a:fillRef>
          <a:effectRef idx="0">
            <a:schemeClr val="dk1"/>
          </a:effectRef>
          <a:fontRef idx="none"/>
        </p:style>
        <p:txBody>
          <a:bodyPr rtlCol="0">
            <a:normAutofit/>
          </a:bodyPr>
          <a:lstStyle/>
          <a:p>
            <a:pPr lvl="0"/>
            <a:endParaRPr lang="id-ID" noProof="0"/>
          </a:p>
        </p:txBody>
      </p:sp>
      <p:sp>
        <p:nvSpPr>
          <p:cNvPr id="13" name="Picture Placeholder 3"/>
          <p:cNvSpPr>
            <a:spLocks noGrp="1"/>
          </p:cNvSpPr>
          <p:nvPr>
            <p:ph type="pic" sz="quarter" idx="22"/>
          </p:nvPr>
        </p:nvSpPr>
        <p:spPr>
          <a:xfrm>
            <a:off x="6195737" y="3768654"/>
            <a:ext cx="1377880" cy="1550642"/>
          </a:xfrm>
          <a:prstGeom prst="rect">
            <a:avLst/>
          </a:prstGeom>
          <a:ln>
            <a:noFill/>
          </a:ln>
        </p:spPr>
        <p:style>
          <a:lnRef idx="2">
            <a:schemeClr val="dk1"/>
          </a:lnRef>
          <a:fillRef idx="1">
            <a:schemeClr val="lt1"/>
          </a:fillRef>
          <a:effectRef idx="0">
            <a:schemeClr val="dk1"/>
          </a:effectRef>
          <a:fontRef idx="none"/>
        </p:style>
        <p:txBody>
          <a:bodyPr rtlCol="0">
            <a:normAutofit/>
          </a:bodyPr>
          <a:lstStyle/>
          <a:p>
            <a:pPr lvl="0"/>
            <a:endParaRPr lang="id-ID" noProof="0"/>
          </a:p>
        </p:txBody>
      </p:sp>
    </p:spTree>
    <p:extLst>
      <p:ext uri="{BB962C8B-B14F-4D97-AF65-F5344CB8AC3E}">
        <p14:creationId xmlns:p14="http://schemas.microsoft.com/office/powerpoint/2010/main" val="22000661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0_4 circle images">
    <p:spTree>
      <p:nvGrpSpPr>
        <p:cNvPr id="1" name=""/>
        <p:cNvGrpSpPr/>
        <p:nvPr/>
      </p:nvGrpSpPr>
      <p:grpSpPr>
        <a:xfrm>
          <a:off x="0" y="0"/>
          <a:ext cx="0" cy="0"/>
          <a:chOff x="0" y="0"/>
          <a:chExt cx="0" cy="0"/>
        </a:xfrm>
      </p:grpSpPr>
      <p:sp>
        <p:nvSpPr>
          <p:cNvPr id="8" name="Title 1"/>
          <p:cNvSpPr>
            <a:spLocks noGrp="1"/>
          </p:cNvSpPr>
          <p:nvPr>
            <p:ph type="title"/>
          </p:nvPr>
        </p:nvSpPr>
        <p:spPr>
          <a:xfrm>
            <a:off x="838200" y="365126"/>
            <a:ext cx="10515600" cy="642040"/>
          </a:xfrm>
          <a:prstGeom prst="rect">
            <a:avLst/>
          </a:prstGeom>
        </p:spPr>
        <p:txBody>
          <a:bodyPr/>
          <a:lstStyle>
            <a:lvl1pPr algn="ctr">
              <a:defRPr sz="3200">
                <a:solidFill>
                  <a:schemeClr val="tx2"/>
                </a:solidFill>
                <a:latin typeface="+mn-lt"/>
                <a:ea typeface="Open Sans Light" panose="020B0306030504020204" pitchFamily="34" charset="0"/>
                <a:cs typeface="Open Sans Light" panose="020B0306030504020204" pitchFamily="34" charset="0"/>
              </a:defRPr>
            </a:lvl1pPr>
          </a:lstStyle>
          <a:p>
            <a:r>
              <a:rPr lang="en-US"/>
              <a:t>Click to edit Master title style</a:t>
            </a:r>
            <a:endParaRPr lang="id-ID"/>
          </a:p>
        </p:txBody>
      </p:sp>
      <p:sp>
        <p:nvSpPr>
          <p:cNvPr id="9" name="Text Placeholder 4"/>
          <p:cNvSpPr>
            <a:spLocks noGrp="1"/>
          </p:cNvSpPr>
          <p:nvPr>
            <p:ph type="body" sz="quarter" idx="18"/>
          </p:nvPr>
        </p:nvSpPr>
        <p:spPr>
          <a:xfrm>
            <a:off x="838200" y="893694"/>
            <a:ext cx="10515600" cy="406400"/>
          </a:xfrm>
          <a:prstGeom prst="rect">
            <a:avLst/>
          </a:prstGeom>
        </p:spPr>
        <p:txBody>
          <a:bodyPr>
            <a:normAutofit/>
          </a:bodyPr>
          <a:lstStyle>
            <a:lvl1pPr marL="0" indent="0" algn="ctr">
              <a:lnSpc>
                <a:spcPct val="86000"/>
              </a:lnSpc>
              <a:spcBef>
                <a:spcPts val="0"/>
              </a:spcBef>
              <a:buNone/>
              <a:defRPr sz="1400" baseline="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Click to edit Master text styles</a:t>
            </a:r>
          </a:p>
        </p:txBody>
      </p:sp>
      <p:sp>
        <p:nvSpPr>
          <p:cNvPr id="14" name="Picture Placeholder 3"/>
          <p:cNvSpPr>
            <a:spLocks noGrp="1" noChangeAspect="1"/>
          </p:cNvSpPr>
          <p:nvPr>
            <p:ph type="pic" sz="quarter" idx="10"/>
          </p:nvPr>
        </p:nvSpPr>
        <p:spPr>
          <a:xfrm>
            <a:off x="4288668" y="2054088"/>
            <a:ext cx="1620000" cy="1620000"/>
          </a:xfrm>
          <a:prstGeom prst="ellipse">
            <a:avLst/>
          </a:prstGeom>
        </p:spPr>
        <p:txBody>
          <a:bodyPr lIns="182880" tIns="91440" rIns="182880" bIns="91440" rtlCol="0">
            <a:normAutofit/>
          </a:bodyPr>
          <a:lstStyle>
            <a:lvl1pPr marL="0" indent="0">
              <a:buFontTx/>
              <a:buNone/>
              <a:defRPr/>
            </a:lvl1pPr>
          </a:lstStyle>
          <a:p>
            <a:pPr lvl="0"/>
            <a:endParaRPr lang="en-US" noProof="0"/>
          </a:p>
        </p:txBody>
      </p:sp>
      <p:sp>
        <p:nvSpPr>
          <p:cNvPr id="15" name="Picture Placeholder 3"/>
          <p:cNvSpPr>
            <a:spLocks noGrp="1" noChangeAspect="1"/>
          </p:cNvSpPr>
          <p:nvPr>
            <p:ph type="pic" sz="quarter" idx="19"/>
          </p:nvPr>
        </p:nvSpPr>
        <p:spPr>
          <a:xfrm>
            <a:off x="4288668" y="3803611"/>
            <a:ext cx="1620000" cy="1620000"/>
          </a:xfrm>
          <a:prstGeom prst="ellipse">
            <a:avLst/>
          </a:prstGeom>
        </p:spPr>
        <p:txBody>
          <a:bodyPr lIns="182880" tIns="91440" rIns="182880" bIns="91440" rtlCol="0">
            <a:normAutofit/>
          </a:bodyPr>
          <a:lstStyle>
            <a:lvl1pPr marL="0" indent="0">
              <a:buFontTx/>
              <a:buNone/>
              <a:defRPr/>
            </a:lvl1pPr>
          </a:lstStyle>
          <a:p>
            <a:pPr lvl="0"/>
            <a:endParaRPr lang="en-US" noProof="0"/>
          </a:p>
        </p:txBody>
      </p:sp>
      <p:sp>
        <p:nvSpPr>
          <p:cNvPr id="16" name="Picture Placeholder 3"/>
          <p:cNvSpPr>
            <a:spLocks noGrp="1" noChangeAspect="1"/>
          </p:cNvSpPr>
          <p:nvPr>
            <p:ph type="pic" sz="quarter" idx="20"/>
          </p:nvPr>
        </p:nvSpPr>
        <p:spPr>
          <a:xfrm>
            <a:off x="6090965" y="2054088"/>
            <a:ext cx="1620000" cy="1620000"/>
          </a:xfrm>
          <a:prstGeom prst="ellipse">
            <a:avLst/>
          </a:prstGeom>
        </p:spPr>
        <p:txBody>
          <a:bodyPr lIns="182880" tIns="91440" rIns="182880" bIns="91440" rtlCol="0">
            <a:normAutofit/>
          </a:bodyPr>
          <a:lstStyle>
            <a:lvl1pPr marL="0" indent="0">
              <a:buFontTx/>
              <a:buNone/>
              <a:defRPr/>
            </a:lvl1pPr>
          </a:lstStyle>
          <a:p>
            <a:pPr lvl="0"/>
            <a:endParaRPr lang="en-US" noProof="0"/>
          </a:p>
        </p:txBody>
      </p:sp>
      <p:sp>
        <p:nvSpPr>
          <p:cNvPr id="17" name="Picture Placeholder 3"/>
          <p:cNvSpPr>
            <a:spLocks noGrp="1" noChangeAspect="1"/>
          </p:cNvSpPr>
          <p:nvPr>
            <p:ph type="pic" sz="quarter" idx="21"/>
          </p:nvPr>
        </p:nvSpPr>
        <p:spPr>
          <a:xfrm>
            <a:off x="6090965" y="3803611"/>
            <a:ext cx="1620000" cy="1620000"/>
          </a:xfrm>
          <a:prstGeom prst="ellipse">
            <a:avLst/>
          </a:prstGeom>
        </p:spPr>
        <p:txBody>
          <a:bodyPr lIns="182880" tIns="91440" rIns="182880" bIns="91440" rtlCol="0">
            <a:normAutofit/>
          </a:bodyPr>
          <a:lstStyle>
            <a:lvl1pPr marL="0" indent="0">
              <a:buFontTx/>
              <a:buNone/>
              <a:defRPr/>
            </a:lvl1pPr>
          </a:lstStyle>
          <a:p>
            <a:pPr lvl="0"/>
            <a:endParaRPr lang="en-US" noProof="0"/>
          </a:p>
        </p:txBody>
      </p:sp>
    </p:spTree>
    <p:extLst>
      <p:ext uri="{BB962C8B-B14F-4D97-AF65-F5344CB8AC3E}">
        <p14:creationId xmlns:p14="http://schemas.microsoft.com/office/powerpoint/2010/main" val="16135924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0_2  images with text">
    <p:spTree>
      <p:nvGrpSpPr>
        <p:cNvPr id="1" name=""/>
        <p:cNvGrpSpPr/>
        <p:nvPr/>
      </p:nvGrpSpPr>
      <p:grpSpPr>
        <a:xfrm>
          <a:off x="0" y="0"/>
          <a:ext cx="0" cy="0"/>
          <a:chOff x="0" y="0"/>
          <a:chExt cx="0" cy="0"/>
        </a:xfrm>
      </p:grpSpPr>
      <p:sp>
        <p:nvSpPr>
          <p:cNvPr id="8" name="Title 1"/>
          <p:cNvSpPr>
            <a:spLocks noGrp="1"/>
          </p:cNvSpPr>
          <p:nvPr>
            <p:ph type="title"/>
          </p:nvPr>
        </p:nvSpPr>
        <p:spPr>
          <a:xfrm>
            <a:off x="838200" y="365126"/>
            <a:ext cx="10515600" cy="642040"/>
          </a:xfrm>
          <a:prstGeom prst="rect">
            <a:avLst/>
          </a:prstGeom>
        </p:spPr>
        <p:txBody>
          <a:bodyPr/>
          <a:lstStyle>
            <a:lvl1pPr algn="ctr">
              <a:defRPr sz="3200">
                <a:solidFill>
                  <a:schemeClr val="tx2"/>
                </a:solidFill>
                <a:latin typeface="+mn-lt"/>
                <a:ea typeface="Open Sans Light" panose="020B0306030504020204" pitchFamily="34" charset="0"/>
                <a:cs typeface="Open Sans Light" panose="020B0306030504020204" pitchFamily="34" charset="0"/>
              </a:defRPr>
            </a:lvl1pPr>
          </a:lstStyle>
          <a:p>
            <a:r>
              <a:rPr lang="en-US"/>
              <a:t>Click to edit Master title style</a:t>
            </a:r>
            <a:endParaRPr lang="id-ID"/>
          </a:p>
        </p:txBody>
      </p:sp>
      <p:sp>
        <p:nvSpPr>
          <p:cNvPr id="9" name="Text Placeholder 4"/>
          <p:cNvSpPr>
            <a:spLocks noGrp="1"/>
          </p:cNvSpPr>
          <p:nvPr>
            <p:ph type="body" sz="quarter" idx="18"/>
          </p:nvPr>
        </p:nvSpPr>
        <p:spPr>
          <a:xfrm>
            <a:off x="838200" y="893694"/>
            <a:ext cx="10515600" cy="406400"/>
          </a:xfrm>
          <a:prstGeom prst="rect">
            <a:avLst/>
          </a:prstGeom>
        </p:spPr>
        <p:txBody>
          <a:bodyPr>
            <a:normAutofit/>
          </a:bodyPr>
          <a:lstStyle>
            <a:lvl1pPr marL="0" indent="0" algn="ctr">
              <a:lnSpc>
                <a:spcPct val="86000"/>
              </a:lnSpc>
              <a:spcBef>
                <a:spcPts val="0"/>
              </a:spcBef>
              <a:buNone/>
              <a:defRPr sz="1600" baseline="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Click to edit Master text styles</a:t>
            </a:r>
          </a:p>
        </p:txBody>
      </p:sp>
      <p:sp>
        <p:nvSpPr>
          <p:cNvPr id="14" name="Picture Placeholder 3"/>
          <p:cNvSpPr>
            <a:spLocks noGrp="1"/>
          </p:cNvSpPr>
          <p:nvPr>
            <p:ph type="pic" sz="quarter" idx="10"/>
          </p:nvPr>
        </p:nvSpPr>
        <p:spPr>
          <a:xfrm>
            <a:off x="838200" y="2063889"/>
            <a:ext cx="2352260" cy="3535680"/>
          </a:xfrm>
          <a:prstGeom prst="rect">
            <a:avLst/>
          </a:prstGeom>
          <a:solidFill>
            <a:schemeClr val="bg1">
              <a:lumMod val="95000"/>
            </a:schemeClr>
          </a:solidFill>
        </p:spPr>
        <p:txBody>
          <a:bodyPr rtlCol="0" anchor="ctr">
            <a:normAutofit/>
          </a:bodyPr>
          <a:lstStyle>
            <a:lvl1pPr marL="0" indent="0" algn="ctr">
              <a:buNone/>
              <a:defRPr sz="1400"/>
            </a:lvl1pPr>
          </a:lstStyle>
          <a:p>
            <a:pPr lvl="0"/>
            <a:endParaRPr lang="en-US" noProof="0"/>
          </a:p>
        </p:txBody>
      </p:sp>
      <p:sp>
        <p:nvSpPr>
          <p:cNvPr id="15" name="Picture Placeholder 3"/>
          <p:cNvSpPr>
            <a:spLocks noGrp="1"/>
          </p:cNvSpPr>
          <p:nvPr>
            <p:ph type="pic" sz="quarter" idx="11"/>
          </p:nvPr>
        </p:nvSpPr>
        <p:spPr>
          <a:xfrm>
            <a:off x="6181770" y="2063889"/>
            <a:ext cx="2352260" cy="3535680"/>
          </a:xfrm>
          <a:prstGeom prst="rect">
            <a:avLst/>
          </a:prstGeom>
          <a:solidFill>
            <a:schemeClr val="bg1">
              <a:lumMod val="95000"/>
            </a:schemeClr>
          </a:solidFill>
        </p:spPr>
        <p:txBody>
          <a:bodyPr rtlCol="0" anchor="ctr">
            <a:normAutofit/>
          </a:bodyPr>
          <a:lstStyle>
            <a:lvl1pPr marL="0" indent="0" algn="ctr">
              <a:buNone/>
              <a:defRPr sz="1400"/>
            </a:lvl1pPr>
          </a:lstStyle>
          <a:p>
            <a:pPr lvl="0"/>
            <a:endParaRPr lang="en-US" noProof="0"/>
          </a:p>
        </p:txBody>
      </p:sp>
      <p:sp>
        <p:nvSpPr>
          <p:cNvPr id="16" name="Text Placeholder 9"/>
          <p:cNvSpPr>
            <a:spLocks noGrp="1"/>
          </p:cNvSpPr>
          <p:nvPr>
            <p:ph type="body" sz="quarter" idx="14"/>
          </p:nvPr>
        </p:nvSpPr>
        <p:spPr>
          <a:xfrm>
            <a:off x="3391507" y="2063889"/>
            <a:ext cx="2479811" cy="3535680"/>
          </a:xfrm>
          <a:prstGeom prst="rect">
            <a:avLst/>
          </a:prstGeom>
        </p:spPr>
        <p:txBody>
          <a:bodyPr>
            <a:noAutofit/>
          </a:bodyPr>
          <a:lstStyle>
            <a:lvl1pPr marL="0" indent="0">
              <a:buNone/>
              <a:defRPr sz="14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400"/>
            </a:lvl2pPr>
            <a:lvl3pPr marL="150813" indent="-150813">
              <a:defRPr sz="1400"/>
            </a:lvl3pPr>
            <a:lvl4pPr marL="401638" indent="-207963">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9"/>
          <p:cNvSpPr>
            <a:spLocks noGrp="1"/>
          </p:cNvSpPr>
          <p:nvPr>
            <p:ph type="body" sz="quarter" idx="15"/>
          </p:nvPr>
        </p:nvSpPr>
        <p:spPr>
          <a:xfrm>
            <a:off x="8721588" y="2063889"/>
            <a:ext cx="2479811" cy="3535680"/>
          </a:xfrm>
          <a:prstGeom prst="rect">
            <a:avLst/>
          </a:prstGeom>
        </p:spPr>
        <p:txBody>
          <a:bodyPr>
            <a:noAutofit/>
          </a:bodyPr>
          <a:lstStyle>
            <a:lvl1pPr marL="0" indent="0">
              <a:buNone/>
              <a:defRPr sz="14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400"/>
            </a:lvl2pPr>
            <a:lvl3pPr marL="150813" indent="-150813">
              <a:defRPr sz="1400"/>
            </a:lvl3pPr>
            <a:lvl4pPr marL="401638" indent="-207963">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453546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1_one images with text">
    <p:spTree>
      <p:nvGrpSpPr>
        <p:cNvPr id="1" name=""/>
        <p:cNvGrpSpPr/>
        <p:nvPr/>
      </p:nvGrpSpPr>
      <p:grpSpPr>
        <a:xfrm>
          <a:off x="0" y="0"/>
          <a:ext cx="0" cy="0"/>
          <a:chOff x="0" y="0"/>
          <a:chExt cx="0" cy="0"/>
        </a:xfrm>
      </p:grpSpPr>
      <p:sp>
        <p:nvSpPr>
          <p:cNvPr id="8" name="Title 1"/>
          <p:cNvSpPr>
            <a:spLocks noGrp="1"/>
          </p:cNvSpPr>
          <p:nvPr>
            <p:ph type="title"/>
          </p:nvPr>
        </p:nvSpPr>
        <p:spPr>
          <a:xfrm>
            <a:off x="838200" y="365126"/>
            <a:ext cx="10515600" cy="642040"/>
          </a:xfrm>
          <a:prstGeom prst="rect">
            <a:avLst/>
          </a:prstGeom>
        </p:spPr>
        <p:txBody>
          <a:bodyPr/>
          <a:lstStyle>
            <a:lvl1pPr algn="ctr">
              <a:defRPr sz="3200">
                <a:solidFill>
                  <a:schemeClr val="tx2"/>
                </a:solidFill>
                <a:latin typeface="+mn-lt"/>
                <a:ea typeface="Open Sans Light" panose="020B0306030504020204" pitchFamily="34" charset="0"/>
                <a:cs typeface="Open Sans Light" panose="020B0306030504020204" pitchFamily="34" charset="0"/>
              </a:defRPr>
            </a:lvl1pPr>
          </a:lstStyle>
          <a:p>
            <a:r>
              <a:rPr lang="en-US"/>
              <a:t>Click to edit Master title style</a:t>
            </a:r>
            <a:endParaRPr lang="id-ID"/>
          </a:p>
        </p:txBody>
      </p:sp>
      <p:sp>
        <p:nvSpPr>
          <p:cNvPr id="9" name="Text Placeholder 4"/>
          <p:cNvSpPr>
            <a:spLocks noGrp="1"/>
          </p:cNvSpPr>
          <p:nvPr>
            <p:ph type="body" sz="quarter" idx="18"/>
          </p:nvPr>
        </p:nvSpPr>
        <p:spPr>
          <a:xfrm>
            <a:off x="838200" y="893694"/>
            <a:ext cx="10515600" cy="406400"/>
          </a:xfrm>
          <a:prstGeom prst="rect">
            <a:avLst/>
          </a:prstGeom>
        </p:spPr>
        <p:txBody>
          <a:bodyPr>
            <a:normAutofit/>
          </a:bodyPr>
          <a:lstStyle>
            <a:lvl1pPr marL="0" indent="0" algn="ctr">
              <a:lnSpc>
                <a:spcPct val="86000"/>
              </a:lnSpc>
              <a:spcBef>
                <a:spcPts val="0"/>
              </a:spcBef>
              <a:buNone/>
              <a:defRPr sz="1400" baseline="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Click to edit Master text styles</a:t>
            </a:r>
          </a:p>
        </p:txBody>
      </p:sp>
      <p:sp>
        <p:nvSpPr>
          <p:cNvPr id="14" name="Picture Placeholder 3"/>
          <p:cNvSpPr>
            <a:spLocks noGrp="1"/>
          </p:cNvSpPr>
          <p:nvPr>
            <p:ph type="pic" sz="quarter" idx="10"/>
          </p:nvPr>
        </p:nvSpPr>
        <p:spPr>
          <a:xfrm>
            <a:off x="930965" y="1984376"/>
            <a:ext cx="5165035" cy="3535680"/>
          </a:xfrm>
          <a:prstGeom prst="rect">
            <a:avLst/>
          </a:prstGeom>
          <a:noFill/>
        </p:spPr>
        <p:txBody>
          <a:bodyPr rtlCol="0" anchor="ctr">
            <a:normAutofit/>
          </a:bodyPr>
          <a:lstStyle>
            <a:lvl1pPr marL="0" indent="0" algn="ctr">
              <a:buNone/>
              <a:defRPr sz="1400"/>
            </a:lvl1pPr>
          </a:lstStyle>
          <a:p>
            <a:pPr lvl="0"/>
            <a:endParaRPr lang="en-US" noProof="0"/>
          </a:p>
        </p:txBody>
      </p:sp>
    </p:spTree>
    <p:extLst>
      <p:ext uri="{BB962C8B-B14F-4D97-AF65-F5344CB8AC3E}">
        <p14:creationId xmlns:p14="http://schemas.microsoft.com/office/powerpoint/2010/main" val="19134387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with half image">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6"/>
            <a:ext cx="10515600" cy="642040"/>
          </a:xfrm>
          <a:prstGeom prst="rect">
            <a:avLst/>
          </a:prstGeom>
        </p:spPr>
        <p:txBody>
          <a:bodyPr/>
          <a:lstStyle>
            <a:lvl1pPr>
              <a:defRPr sz="3200">
                <a:solidFill>
                  <a:schemeClr val="tx2"/>
                </a:solidFill>
                <a:latin typeface="+mj-lt"/>
              </a:defRPr>
            </a:lvl1pPr>
          </a:lstStyle>
          <a:p>
            <a:r>
              <a:rPr lang="en-US"/>
              <a:t>Click to edit Master title style</a:t>
            </a:r>
            <a:endParaRPr lang="id-ID"/>
          </a:p>
        </p:txBody>
      </p:sp>
      <p:sp>
        <p:nvSpPr>
          <p:cNvPr id="19" name="Text Placeholder 4"/>
          <p:cNvSpPr>
            <a:spLocks noGrp="1"/>
          </p:cNvSpPr>
          <p:nvPr>
            <p:ph type="body" sz="quarter" idx="10"/>
          </p:nvPr>
        </p:nvSpPr>
        <p:spPr>
          <a:xfrm>
            <a:off x="838200" y="867190"/>
            <a:ext cx="10515600" cy="406400"/>
          </a:xfrm>
        </p:spPr>
        <p:txBody>
          <a:bodyPr>
            <a:normAutofit/>
          </a:bodyPr>
          <a:lstStyle>
            <a:lvl1pPr marL="0" indent="0" algn="ctr">
              <a:lnSpc>
                <a:spcPct val="86000"/>
              </a:lnSpc>
              <a:spcBef>
                <a:spcPts val="0"/>
              </a:spcBef>
              <a:buNone/>
              <a:defRPr sz="1600" baseline="0">
                <a:solidFill>
                  <a:schemeClr val="tx1"/>
                </a:solidFill>
              </a:defRPr>
            </a:lvl1pPr>
          </a:lstStyle>
          <a:p>
            <a:pPr lvl="0"/>
            <a:r>
              <a:rPr lang="en-US"/>
              <a:t>Click to edit Master text styles</a:t>
            </a:r>
          </a:p>
        </p:txBody>
      </p:sp>
      <p:sp>
        <p:nvSpPr>
          <p:cNvPr id="3" name="Picture Placeholder 2"/>
          <p:cNvSpPr>
            <a:spLocks noGrp="1"/>
          </p:cNvSpPr>
          <p:nvPr>
            <p:ph type="pic" sz="quarter" idx="11"/>
          </p:nvPr>
        </p:nvSpPr>
        <p:spPr>
          <a:xfrm>
            <a:off x="0" y="2173356"/>
            <a:ext cx="12192000" cy="3273977"/>
          </a:xfrm>
          <a:ln>
            <a:noFill/>
          </a:ln>
        </p:spPr>
        <p:txBody>
          <a:bodyPr rtlCol="0">
            <a:normAutofit/>
          </a:bodyPr>
          <a:lstStyle/>
          <a:p>
            <a:pPr lvl="0"/>
            <a:endParaRPr lang="id-ID" noProof="0"/>
          </a:p>
        </p:txBody>
      </p:sp>
    </p:spTree>
    <p:extLst>
      <p:ext uri="{BB962C8B-B14F-4D97-AF65-F5344CB8AC3E}">
        <p14:creationId xmlns:p14="http://schemas.microsoft.com/office/powerpoint/2010/main" val="9926764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 image placeholder">
    <p:spTree>
      <p:nvGrpSpPr>
        <p:cNvPr id="1" name=""/>
        <p:cNvGrpSpPr/>
        <p:nvPr/>
      </p:nvGrpSpPr>
      <p:grpSpPr>
        <a:xfrm>
          <a:off x="0" y="0"/>
          <a:ext cx="0" cy="0"/>
          <a:chOff x="0" y="0"/>
          <a:chExt cx="0" cy="0"/>
        </a:xfrm>
      </p:grpSpPr>
      <p:sp>
        <p:nvSpPr>
          <p:cNvPr id="8" name="Title 1"/>
          <p:cNvSpPr>
            <a:spLocks noGrp="1"/>
          </p:cNvSpPr>
          <p:nvPr>
            <p:ph type="title"/>
          </p:nvPr>
        </p:nvSpPr>
        <p:spPr>
          <a:xfrm>
            <a:off x="838200" y="365126"/>
            <a:ext cx="10515600" cy="642040"/>
          </a:xfrm>
          <a:prstGeom prst="rect">
            <a:avLst/>
          </a:prstGeom>
        </p:spPr>
        <p:txBody>
          <a:bodyPr/>
          <a:lstStyle>
            <a:lvl1pPr algn="ctr">
              <a:defRPr sz="3200">
                <a:solidFill>
                  <a:schemeClr val="tx2"/>
                </a:solidFill>
                <a:latin typeface="+mn-lt"/>
                <a:ea typeface="Open Sans Light" panose="020B0306030504020204" pitchFamily="34" charset="0"/>
                <a:cs typeface="Open Sans Light" panose="020B0306030504020204" pitchFamily="34" charset="0"/>
              </a:defRPr>
            </a:lvl1pPr>
          </a:lstStyle>
          <a:p>
            <a:r>
              <a:rPr lang="en-US"/>
              <a:t>Click to edit Master title style</a:t>
            </a:r>
            <a:endParaRPr lang="id-ID"/>
          </a:p>
        </p:txBody>
      </p:sp>
      <p:sp>
        <p:nvSpPr>
          <p:cNvPr id="9" name="Text Placeholder 4"/>
          <p:cNvSpPr>
            <a:spLocks noGrp="1"/>
          </p:cNvSpPr>
          <p:nvPr>
            <p:ph type="body" sz="quarter" idx="18"/>
          </p:nvPr>
        </p:nvSpPr>
        <p:spPr>
          <a:xfrm>
            <a:off x="838200" y="893694"/>
            <a:ext cx="10515600" cy="406400"/>
          </a:xfrm>
          <a:prstGeom prst="rect">
            <a:avLst/>
          </a:prstGeom>
        </p:spPr>
        <p:txBody>
          <a:bodyPr>
            <a:normAutofit/>
          </a:bodyPr>
          <a:lstStyle>
            <a:lvl1pPr marL="0" indent="0" algn="ctr">
              <a:lnSpc>
                <a:spcPct val="86000"/>
              </a:lnSpc>
              <a:spcBef>
                <a:spcPts val="0"/>
              </a:spcBef>
              <a:buNone/>
              <a:defRPr sz="1400" baseline="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Click to edit Master text styles</a:t>
            </a:r>
          </a:p>
        </p:txBody>
      </p:sp>
      <p:sp>
        <p:nvSpPr>
          <p:cNvPr id="5" name="Picture Placeholder 7"/>
          <p:cNvSpPr>
            <a:spLocks noGrp="1"/>
          </p:cNvSpPr>
          <p:nvPr>
            <p:ph type="pic" sz="quarter" idx="11"/>
          </p:nvPr>
        </p:nvSpPr>
        <p:spPr>
          <a:xfrm>
            <a:off x="838200" y="1881810"/>
            <a:ext cx="3220278" cy="2213112"/>
          </a:xfrm>
          <a:prstGeom prst="rect">
            <a:avLst/>
          </a:prstGeom>
        </p:spPr>
        <p:txBody>
          <a:bodyPr rtlCol="0">
            <a:normAutofit/>
          </a:bodyPr>
          <a:lstStyle/>
          <a:p>
            <a:pPr lvl="0"/>
            <a:endParaRPr lang="id-ID" noProof="0"/>
          </a:p>
        </p:txBody>
      </p:sp>
      <p:sp>
        <p:nvSpPr>
          <p:cNvPr id="6" name="Picture Placeholder 7"/>
          <p:cNvSpPr>
            <a:spLocks noGrp="1"/>
          </p:cNvSpPr>
          <p:nvPr>
            <p:ph type="pic" sz="quarter" idx="13"/>
          </p:nvPr>
        </p:nvSpPr>
        <p:spPr>
          <a:xfrm>
            <a:off x="4485861" y="1881810"/>
            <a:ext cx="3220278" cy="2213112"/>
          </a:xfrm>
          <a:prstGeom prst="rect">
            <a:avLst/>
          </a:prstGeom>
        </p:spPr>
        <p:txBody>
          <a:bodyPr rtlCol="0">
            <a:normAutofit/>
          </a:bodyPr>
          <a:lstStyle/>
          <a:p>
            <a:pPr lvl="0"/>
            <a:endParaRPr lang="id-ID" noProof="0"/>
          </a:p>
        </p:txBody>
      </p:sp>
      <p:sp>
        <p:nvSpPr>
          <p:cNvPr id="7" name="Picture Placeholder 7"/>
          <p:cNvSpPr>
            <a:spLocks noGrp="1"/>
          </p:cNvSpPr>
          <p:nvPr>
            <p:ph type="pic" sz="quarter" idx="14"/>
          </p:nvPr>
        </p:nvSpPr>
        <p:spPr>
          <a:xfrm>
            <a:off x="8133522" y="1881810"/>
            <a:ext cx="3220278" cy="2213112"/>
          </a:xfrm>
          <a:prstGeom prst="rect">
            <a:avLst/>
          </a:prstGeom>
        </p:spPr>
        <p:txBody>
          <a:bodyPr rtlCol="0">
            <a:normAutofit/>
          </a:bodyPr>
          <a:lstStyle/>
          <a:p>
            <a:pPr lvl="0"/>
            <a:endParaRPr lang="id-ID" noProof="0"/>
          </a:p>
        </p:txBody>
      </p:sp>
    </p:spTree>
    <p:extLst>
      <p:ext uri="{BB962C8B-B14F-4D97-AF65-F5344CB8AC3E}">
        <p14:creationId xmlns:p14="http://schemas.microsoft.com/office/powerpoint/2010/main" val="33360052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7_Circle">
    <p:spTree>
      <p:nvGrpSpPr>
        <p:cNvPr id="1" name=""/>
        <p:cNvGrpSpPr/>
        <p:nvPr/>
      </p:nvGrpSpPr>
      <p:grpSpPr>
        <a:xfrm>
          <a:off x="0" y="0"/>
          <a:ext cx="0" cy="0"/>
          <a:chOff x="0" y="0"/>
          <a:chExt cx="0" cy="0"/>
        </a:xfrm>
      </p:grpSpPr>
      <p:sp>
        <p:nvSpPr>
          <p:cNvPr id="17" name="Picture Placeholder 3"/>
          <p:cNvSpPr>
            <a:spLocks noGrp="1" noChangeAspect="1"/>
          </p:cNvSpPr>
          <p:nvPr>
            <p:ph type="pic" sz="quarter" idx="10"/>
          </p:nvPr>
        </p:nvSpPr>
        <p:spPr>
          <a:xfrm>
            <a:off x="1240668" y="1457740"/>
            <a:ext cx="1620000" cy="1620000"/>
          </a:xfrm>
          <a:prstGeom prst="ellipse">
            <a:avLst/>
          </a:prstGeom>
        </p:spPr>
        <p:txBody>
          <a:bodyPr lIns="182880" tIns="91440" rIns="182880" bIns="91440" rtlCol="0">
            <a:normAutofit/>
          </a:bodyPr>
          <a:lstStyle>
            <a:lvl1pPr marL="0" indent="0">
              <a:buFontTx/>
              <a:buNone/>
              <a:defRPr/>
            </a:lvl1pPr>
          </a:lstStyle>
          <a:p>
            <a:pPr lvl="0"/>
            <a:endParaRPr lang="en-US" noProof="0"/>
          </a:p>
        </p:txBody>
      </p:sp>
      <p:sp>
        <p:nvSpPr>
          <p:cNvPr id="10" name="Picture Placeholder 3"/>
          <p:cNvSpPr>
            <a:spLocks noGrp="1" noChangeAspect="1"/>
          </p:cNvSpPr>
          <p:nvPr>
            <p:ph type="pic" sz="quarter" idx="11"/>
          </p:nvPr>
        </p:nvSpPr>
        <p:spPr>
          <a:xfrm>
            <a:off x="3786233" y="1457740"/>
            <a:ext cx="1620000" cy="1620000"/>
          </a:xfrm>
          <a:prstGeom prst="ellipse">
            <a:avLst/>
          </a:prstGeom>
        </p:spPr>
        <p:txBody>
          <a:bodyPr lIns="182880" tIns="91440" rIns="182880" bIns="91440" rtlCol="0">
            <a:normAutofit/>
          </a:bodyPr>
          <a:lstStyle>
            <a:lvl1pPr marL="0" indent="0">
              <a:buFontTx/>
              <a:buNone/>
              <a:defRPr/>
            </a:lvl1pPr>
          </a:lstStyle>
          <a:p>
            <a:pPr lvl="0"/>
            <a:endParaRPr lang="en-US" noProof="0"/>
          </a:p>
        </p:txBody>
      </p:sp>
      <p:sp>
        <p:nvSpPr>
          <p:cNvPr id="11" name="Picture Placeholder 3"/>
          <p:cNvSpPr>
            <a:spLocks noGrp="1" noChangeAspect="1"/>
          </p:cNvSpPr>
          <p:nvPr>
            <p:ph type="pic" sz="quarter" idx="12"/>
          </p:nvPr>
        </p:nvSpPr>
        <p:spPr>
          <a:xfrm>
            <a:off x="9029763" y="1457740"/>
            <a:ext cx="1620000" cy="1620000"/>
          </a:xfrm>
          <a:prstGeom prst="ellipse">
            <a:avLst/>
          </a:prstGeom>
        </p:spPr>
        <p:txBody>
          <a:bodyPr lIns="182880" tIns="91440" rIns="182880" bIns="91440" rtlCol="0">
            <a:normAutofit/>
          </a:bodyPr>
          <a:lstStyle>
            <a:lvl1pPr marL="0" indent="0">
              <a:buFontTx/>
              <a:buNone/>
              <a:defRPr/>
            </a:lvl1pPr>
          </a:lstStyle>
          <a:p>
            <a:pPr lvl="0"/>
            <a:endParaRPr lang="en-US" noProof="0"/>
          </a:p>
        </p:txBody>
      </p:sp>
      <p:sp>
        <p:nvSpPr>
          <p:cNvPr id="5" name="Picture Placeholder 3"/>
          <p:cNvSpPr>
            <a:spLocks noGrp="1" noChangeAspect="1"/>
          </p:cNvSpPr>
          <p:nvPr>
            <p:ph type="pic" sz="quarter" idx="13"/>
          </p:nvPr>
        </p:nvSpPr>
        <p:spPr>
          <a:xfrm>
            <a:off x="6407998" y="1457740"/>
            <a:ext cx="1620000" cy="1620000"/>
          </a:xfrm>
          <a:prstGeom prst="ellipse">
            <a:avLst/>
          </a:prstGeom>
        </p:spPr>
        <p:txBody>
          <a:bodyPr lIns="182880" tIns="91440" rIns="182880" bIns="91440" rtlCol="0">
            <a:normAutofit/>
          </a:bodyPr>
          <a:lstStyle>
            <a:lvl1pPr marL="0" indent="0">
              <a:buFontTx/>
              <a:buNone/>
              <a:defRPr/>
            </a:lvl1pPr>
          </a:lstStyle>
          <a:p>
            <a:pPr lvl="0"/>
            <a:endParaRPr lang="en-US" noProof="0"/>
          </a:p>
        </p:txBody>
      </p:sp>
      <p:sp>
        <p:nvSpPr>
          <p:cNvPr id="12" name="Picture Placeholder 3"/>
          <p:cNvSpPr>
            <a:spLocks noGrp="1" noChangeAspect="1"/>
          </p:cNvSpPr>
          <p:nvPr>
            <p:ph type="pic" sz="quarter" idx="14"/>
          </p:nvPr>
        </p:nvSpPr>
        <p:spPr>
          <a:xfrm>
            <a:off x="1240668" y="3717241"/>
            <a:ext cx="1620000" cy="1620000"/>
          </a:xfrm>
          <a:prstGeom prst="ellipse">
            <a:avLst/>
          </a:prstGeom>
        </p:spPr>
        <p:txBody>
          <a:bodyPr lIns="182880" tIns="91440" rIns="182880" bIns="91440" rtlCol="0">
            <a:normAutofit/>
          </a:bodyPr>
          <a:lstStyle>
            <a:lvl1pPr marL="0" indent="0">
              <a:buFontTx/>
              <a:buNone/>
              <a:defRPr/>
            </a:lvl1pPr>
          </a:lstStyle>
          <a:p>
            <a:pPr lvl="0"/>
            <a:endParaRPr lang="en-US" noProof="0"/>
          </a:p>
        </p:txBody>
      </p:sp>
      <p:sp>
        <p:nvSpPr>
          <p:cNvPr id="13" name="Picture Placeholder 3"/>
          <p:cNvSpPr>
            <a:spLocks noGrp="1" noChangeAspect="1"/>
          </p:cNvSpPr>
          <p:nvPr>
            <p:ph type="pic" sz="quarter" idx="15"/>
          </p:nvPr>
        </p:nvSpPr>
        <p:spPr>
          <a:xfrm>
            <a:off x="3786233" y="3717241"/>
            <a:ext cx="1620000" cy="1620000"/>
          </a:xfrm>
          <a:prstGeom prst="ellipse">
            <a:avLst/>
          </a:prstGeom>
        </p:spPr>
        <p:txBody>
          <a:bodyPr lIns="182880" tIns="91440" rIns="182880" bIns="91440" rtlCol="0">
            <a:normAutofit/>
          </a:bodyPr>
          <a:lstStyle>
            <a:lvl1pPr marL="0" indent="0">
              <a:buFontTx/>
              <a:buNone/>
              <a:defRPr/>
            </a:lvl1pPr>
          </a:lstStyle>
          <a:p>
            <a:pPr lvl="0"/>
            <a:endParaRPr lang="en-US" noProof="0"/>
          </a:p>
        </p:txBody>
      </p:sp>
      <p:sp>
        <p:nvSpPr>
          <p:cNvPr id="14" name="Picture Placeholder 3"/>
          <p:cNvSpPr>
            <a:spLocks noGrp="1" noChangeAspect="1"/>
          </p:cNvSpPr>
          <p:nvPr>
            <p:ph type="pic" sz="quarter" idx="16"/>
          </p:nvPr>
        </p:nvSpPr>
        <p:spPr>
          <a:xfrm>
            <a:off x="9029763" y="3717241"/>
            <a:ext cx="1620000" cy="1620000"/>
          </a:xfrm>
          <a:prstGeom prst="ellipse">
            <a:avLst/>
          </a:prstGeom>
        </p:spPr>
        <p:txBody>
          <a:bodyPr lIns="182880" tIns="91440" rIns="182880" bIns="91440" rtlCol="0">
            <a:normAutofit/>
          </a:bodyPr>
          <a:lstStyle>
            <a:lvl1pPr marL="0" indent="0">
              <a:buFontTx/>
              <a:buNone/>
              <a:defRPr/>
            </a:lvl1pPr>
          </a:lstStyle>
          <a:p>
            <a:pPr lvl="0"/>
            <a:endParaRPr lang="en-US" noProof="0"/>
          </a:p>
        </p:txBody>
      </p:sp>
      <p:sp>
        <p:nvSpPr>
          <p:cNvPr id="15" name="Picture Placeholder 3"/>
          <p:cNvSpPr>
            <a:spLocks noGrp="1" noChangeAspect="1"/>
          </p:cNvSpPr>
          <p:nvPr>
            <p:ph type="pic" sz="quarter" idx="17"/>
          </p:nvPr>
        </p:nvSpPr>
        <p:spPr>
          <a:xfrm>
            <a:off x="6407998" y="3717241"/>
            <a:ext cx="1620000" cy="1620000"/>
          </a:xfrm>
          <a:prstGeom prst="ellipse">
            <a:avLst/>
          </a:prstGeom>
        </p:spPr>
        <p:txBody>
          <a:bodyPr lIns="182880" tIns="91440" rIns="182880" bIns="91440" rtlCol="0">
            <a:normAutofit/>
          </a:bodyPr>
          <a:lstStyle>
            <a:lvl1pPr marL="0" indent="0">
              <a:buFontTx/>
              <a:buNone/>
              <a:defRPr/>
            </a:lvl1pPr>
          </a:lstStyle>
          <a:p>
            <a:pPr lvl="0"/>
            <a:endParaRPr lang="en-US" noProof="0"/>
          </a:p>
        </p:txBody>
      </p:sp>
      <p:sp>
        <p:nvSpPr>
          <p:cNvPr id="16" name="Title 1"/>
          <p:cNvSpPr>
            <a:spLocks noGrp="1"/>
          </p:cNvSpPr>
          <p:nvPr>
            <p:ph type="title"/>
          </p:nvPr>
        </p:nvSpPr>
        <p:spPr>
          <a:xfrm>
            <a:off x="838200" y="365126"/>
            <a:ext cx="10515600" cy="642040"/>
          </a:xfrm>
          <a:prstGeom prst="rect">
            <a:avLst/>
          </a:prstGeom>
        </p:spPr>
        <p:txBody>
          <a:bodyPr/>
          <a:lstStyle>
            <a:lvl1pPr algn="ctr">
              <a:defRPr sz="3200">
                <a:solidFill>
                  <a:schemeClr val="tx2"/>
                </a:solidFill>
                <a:latin typeface="+mn-lt"/>
                <a:ea typeface="Open Sans Light" panose="020B0306030504020204" pitchFamily="34" charset="0"/>
                <a:cs typeface="Open Sans Light" panose="020B0306030504020204" pitchFamily="34" charset="0"/>
              </a:defRPr>
            </a:lvl1pPr>
          </a:lstStyle>
          <a:p>
            <a:r>
              <a:rPr lang="en-US"/>
              <a:t>Click to edit Master title style</a:t>
            </a:r>
            <a:endParaRPr lang="id-ID"/>
          </a:p>
        </p:txBody>
      </p:sp>
      <p:sp>
        <p:nvSpPr>
          <p:cNvPr id="18" name="Text Placeholder 4"/>
          <p:cNvSpPr>
            <a:spLocks noGrp="1"/>
          </p:cNvSpPr>
          <p:nvPr>
            <p:ph type="body" sz="quarter" idx="18"/>
          </p:nvPr>
        </p:nvSpPr>
        <p:spPr>
          <a:xfrm>
            <a:off x="838200" y="893694"/>
            <a:ext cx="10515600" cy="406400"/>
          </a:xfrm>
          <a:prstGeom prst="rect">
            <a:avLst/>
          </a:prstGeom>
        </p:spPr>
        <p:txBody>
          <a:bodyPr>
            <a:normAutofit/>
          </a:bodyPr>
          <a:lstStyle>
            <a:lvl1pPr marL="0" indent="0" algn="ctr">
              <a:lnSpc>
                <a:spcPct val="86000"/>
              </a:lnSpc>
              <a:spcBef>
                <a:spcPts val="0"/>
              </a:spcBef>
              <a:buNone/>
              <a:defRPr sz="1600" baseline="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7181998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9_8 Box">
    <p:spTree>
      <p:nvGrpSpPr>
        <p:cNvPr id="1" name=""/>
        <p:cNvGrpSpPr/>
        <p:nvPr/>
      </p:nvGrpSpPr>
      <p:grpSpPr>
        <a:xfrm>
          <a:off x="0" y="0"/>
          <a:ext cx="0" cy="0"/>
          <a:chOff x="0" y="0"/>
          <a:chExt cx="0" cy="0"/>
        </a:xfrm>
      </p:grpSpPr>
      <p:sp>
        <p:nvSpPr>
          <p:cNvPr id="17" name="Picture Placeholder 3"/>
          <p:cNvSpPr>
            <a:spLocks noGrp="1" noChangeAspect="1"/>
          </p:cNvSpPr>
          <p:nvPr>
            <p:ph type="pic" sz="quarter" idx="10"/>
          </p:nvPr>
        </p:nvSpPr>
        <p:spPr>
          <a:xfrm>
            <a:off x="1240668" y="1457740"/>
            <a:ext cx="1800000" cy="1800000"/>
          </a:xfrm>
          <a:prstGeom prst="rect">
            <a:avLst/>
          </a:prstGeom>
        </p:spPr>
        <p:txBody>
          <a:bodyPr lIns="182880" tIns="91440" rIns="182880" bIns="91440" rtlCol="0">
            <a:normAutofit/>
          </a:bodyPr>
          <a:lstStyle>
            <a:lvl1pPr marL="0" indent="0">
              <a:buFontTx/>
              <a:buNone/>
              <a:defRPr/>
            </a:lvl1pPr>
          </a:lstStyle>
          <a:p>
            <a:pPr lvl="0"/>
            <a:endParaRPr lang="en-US" noProof="0"/>
          </a:p>
        </p:txBody>
      </p:sp>
      <p:sp>
        <p:nvSpPr>
          <p:cNvPr id="10" name="Picture Placeholder 3"/>
          <p:cNvSpPr>
            <a:spLocks noGrp="1" noChangeAspect="1"/>
          </p:cNvSpPr>
          <p:nvPr>
            <p:ph type="pic" sz="quarter" idx="11"/>
          </p:nvPr>
        </p:nvSpPr>
        <p:spPr>
          <a:xfrm>
            <a:off x="3786233" y="1457740"/>
            <a:ext cx="1800000" cy="1800000"/>
          </a:xfrm>
          <a:prstGeom prst="rect">
            <a:avLst/>
          </a:prstGeom>
        </p:spPr>
        <p:txBody>
          <a:bodyPr lIns="182880" tIns="91440" rIns="182880" bIns="91440" rtlCol="0">
            <a:normAutofit/>
          </a:bodyPr>
          <a:lstStyle>
            <a:lvl1pPr marL="0" indent="0">
              <a:buFontTx/>
              <a:buNone/>
              <a:defRPr/>
            </a:lvl1pPr>
          </a:lstStyle>
          <a:p>
            <a:pPr lvl="0"/>
            <a:endParaRPr lang="en-US" noProof="0"/>
          </a:p>
        </p:txBody>
      </p:sp>
      <p:sp>
        <p:nvSpPr>
          <p:cNvPr id="11" name="Picture Placeholder 3"/>
          <p:cNvSpPr>
            <a:spLocks noGrp="1" noChangeAspect="1"/>
          </p:cNvSpPr>
          <p:nvPr>
            <p:ph type="pic" sz="quarter" idx="12"/>
          </p:nvPr>
        </p:nvSpPr>
        <p:spPr>
          <a:xfrm>
            <a:off x="9029763" y="1457740"/>
            <a:ext cx="1800000" cy="1800000"/>
          </a:xfrm>
          <a:prstGeom prst="rect">
            <a:avLst/>
          </a:prstGeom>
        </p:spPr>
        <p:txBody>
          <a:bodyPr lIns="182880" tIns="91440" rIns="182880" bIns="91440" rtlCol="0">
            <a:normAutofit/>
          </a:bodyPr>
          <a:lstStyle>
            <a:lvl1pPr marL="0" indent="0">
              <a:buFontTx/>
              <a:buNone/>
              <a:defRPr/>
            </a:lvl1pPr>
          </a:lstStyle>
          <a:p>
            <a:pPr lvl="0"/>
            <a:endParaRPr lang="en-US" noProof="0"/>
          </a:p>
        </p:txBody>
      </p:sp>
      <p:sp>
        <p:nvSpPr>
          <p:cNvPr id="5" name="Picture Placeholder 3"/>
          <p:cNvSpPr>
            <a:spLocks noGrp="1" noChangeAspect="1"/>
          </p:cNvSpPr>
          <p:nvPr>
            <p:ph type="pic" sz="quarter" idx="13"/>
          </p:nvPr>
        </p:nvSpPr>
        <p:spPr>
          <a:xfrm>
            <a:off x="6407998" y="1457740"/>
            <a:ext cx="1800000" cy="1800000"/>
          </a:xfrm>
          <a:prstGeom prst="rect">
            <a:avLst/>
          </a:prstGeom>
        </p:spPr>
        <p:txBody>
          <a:bodyPr lIns="182880" tIns="91440" rIns="182880" bIns="91440" rtlCol="0">
            <a:normAutofit/>
          </a:bodyPr>
          <a:lstStyle>
            <a:lvl1pPr marL="0" indent="0">
              <a:buFontTx/>
              <a:buNone/>
              <a:defRPr/>
            </a:lvl1pPr>
          </a:lstStyle>
          <a:p>
            <a:pPr lvl="0"/>
            <a:endParaRPr lang="en-US" noProof="0"/>
          </a:p>
        </p:txBody>
      </p:sp>
      <p:sp>
        <p:nvSpPr>
          <p:cNvPr id="12" name="Picture Placeholder 3"/>
          <p:cNvSpPr>
            <a:spLocks noGrp="1" noChangeAspect="1"/>
          </p:cNvSpPr>
          <p:nvPr>
            <p:ph type="pic" sz="quarter" idx="14"/>
          </p:nvPr>
        </p:nvSpPr>
        <p:spPr>
          <a:xfrm>
            <a:off x="1240668" y="3770249"/>
            <a:ext cx="1800000" cy="1800000"/>
          </a:xfrm>
          <a:prstGeom prst="rect">
            <a:avLst/>
          </a:prstGeom>
        </p:spPr>
        <p:txBody>
          <a:bodyPr lIns="182880" tIns="91440" rIns="182880" bIns="91440" rtlCol="0">
            <a:normAutofit/>
          </a:bodyPr>
          <a:lstStyle>
            <a:lvl1pPr marL="0" indent="0">
              <a:buFontTx/>
              <a:buNone/>
              <a:defRPr/>
            </a:lvl1pPr>
          </a:lstStyle>
          <a:p>
            <a:pPr lvl="0"/>
            <a:endParaRPr lang="en-US" noProof="0"/>
          </a:p>
        </p:txBody>
      </p:sp>
      <p:sp>
        <p:nvSpPr>
          <p:cNvPr id="13" name="Picture Placeholder 3"/>
          <p:cNvSpPr>
            <a:spLocks noGrp="1" noChangeAspect="1"/>
          </p:cNvSpPr>
          <p:nvPr>
            <p:ph type="pic" sz="quarter" idx="15"/>
          </p:nvPr>
        </p:nvSpPr>
        <p:spPr>
          <a:xfrm>
            <a:off x="3786233" y="3770249"/>
            <a:ext cx="1800000" cy="1800000"/>
          </a:xfrm>
          <a:prstGeom prst="rect">
            <a:avLst/>
          </a:prstGeom>
        </p:spPr>
        <p:txBody>
          <a:bodyPr lIns="182880" tIns="91440" rIns="182880" bIns="91440" rtlCol="0">
            <a:normAutofit/>
          </a:bodyPr>
          <a:lstStyle>
            <a:lvl1pPr marL="0" indent="0">
              <a:buFontTx/>
              <a:buNone/>
              <a:defRPr/>
            </a:lvl1pPr>
          </a:lstStyle>
          <a:p>
            <a:pPr lvl="0"/>
            <a:endParaRPr lang="en-US" noProof="0"/>
          </a:p>
        </p:txBody>
      </p:sp>
      <p:sp>
        <p:nvSpPr>
          <p:cNvPr id="14" name="Picture Placeholder 3"/>
          <p:cNvSpPr>
            <a:spLocks noGrp="1" noChangeAspect="1"/>
          </p:cNvSpPr>
          <p:nvPr>
            <p:ph type="pic" sz="quarter" idx="16"/>
          </p:nvPr>
        </p:nvSpPr>
        <p:spPr>
          <a:xfrm>
            <a:off x="9029763" y="3770249"/>
            <a:ext cx="1800000" cy="1800000"/>
          </a:xfrm>
          <a:prstGeom prst="rect">
            <a:avLst/>
          </a:prstGeom>
        </p:spPr>
        <p:txBody>
          <a:bodyPr lIns="182880" tIns="91440" rIns="182880" bIns="91440" rtlCol="0">
            <a:normAutofit/>
          </a:bodyPr>
          <a:lstStyle>
            <a:lvl1pPr marL="0" indent="0">
              <a:buFontTx/>
              <a:buNone/>
              <a:defRPr/>
            </a:lvl1pPr>
          </a:lstStyle>
          <a:p>
            <a:pPr lvl="0"/>
            <a:endParaRPr lang="en-US" noProof="0"/>
          </a:p>
        </p:txBody>
      </p:sp>
      <p:sp>
        <p:nvSpPr>
          <p:cNvPr id="15" name="Picture Placeholder 3"/>
          <p:cNvSpPr>
            <a:spLocks noGrp="1" noChangeAspect="1"/>
          </p:cNvSpPr>
          <p:nvPr>
            <p:ph type="pic" sz="quarter" idx="17"/>
          </p:nvPr>
        </p:nvSpPr>
        <p:spPr>
          <a:xfrm>
            <a:off x="6407998" y="3770249"/>
            <a:ext cx="1800000" cy="1800000"/>
          </a:xfrm>
          <a:prstGeom prst="rect">
            <a:avLst/>
          </a:prstGeom>
        </p:spPr>
        <p:txBody>
          <a:bodyPr lIns="182880" tIns="91440" rIns="182880" bIns="91440" rtlCol="0">
            <a:normAutofit/>
          </a:bodyPr>
          <a:lstStyle>
            <a:lvl1pPr marL="0" indent="0">
              <a:buFontTx/>
              <a:buNone/>
              <a:defRPr/>
            </a:lvl1pPr>
          </a:lstStyle>
          <a:p>
            <a:pPr lvl="0"/>
            <a:endParaRPr lang="en-US" noProof="0"/>
          </a:p>
        </p:txBody>
      </p:sp>
      <p:sp>
        <p:nvSpPr>
          <p:cNvPr id="16" name="Title 1"/>
          <p:cNvSpPr>
            <a:spLocks noGrp="1"/>
          </p:cNvSpPr>
          <p:nvPr>
            <p:ph type="title"/>
          </p:nvPr>
        </p:nvSpPr>
        <p:spPr>
          <a:xfrm>
            <a:off x="838200" y="365126"/>
            <a:ext cx="10515600" cy="642040"/>
          </a:xfrm>
          <a:prstGeom prst="rect">
            <a:avLst/>
          </a:prstGeom>
        </p:spPr>
        <p:txBody>
          <a:bodyPr/>
          <a:lstStyle>
            <a:lvl1pPr algn="ctr">
              <a:defRPr sz="3200">
                <a:solidFill>
                  <a:schemeClr val="tx2"/>
                </a:solidFill>
                <a:latin typeface="+mn-lt"/>
                <a:ea typeface="Open Sans Light" panose="020B0306030504020204" pitchFamily="34" charset="0"/>
                <a:cs typeface="Open Sans Light" panose="020B0306030504020204" pitchFamily="34" charset="0"/>
              </a:defRPr>
            </a:lvl1pPr>
          </a:lstStyle>
          <a:p>
            <a:r>
              <a:rPr lang="en-US"/>
              <a:t>Click to edit Master title style</a:t>
            </a:r>
            <a:endParaRPr lang="id-ID"/>
          </a:p>
        </p:txBody>
      </p:sp>
      <p:sp>
        <p:nvSpPr>
          <p:cNvPr id="18" name="Text Placeholder 4"/>
          <p:cNvSpPr>
            <a:spLocks noGrp="1"/>
          </p:cNvSpPr>
          <p:nvPr>
            <p:ph type="body" sz="quarter" idx="18"/>
          </p:nvPr>
        </p:nvSpPr>
        <p:spPr>
          <a:xfrm>
            <a:off x="838200" y="893694"/>
            <a:ext cx="10515600" cy="406400"/>
          </a:xfrm>
          <a:prstGeom prst="rect">
            <a:avLst/>
          </a:prstGeom>
        </p:spPr>
        <p:txBody>
          <a:bodyPr>
            <a:normAutofit/>
          </a:bodyPr>
          <a:lstStyle>
            <a:lvl1pPr marL="0" indent="0" algn="ctr">
              <a:lnSpc>
                <a:spcPct val="86000"/>
              </a:lnSpc>
              <a:spcBef>
                <a:spcPts val="0"/>
              </a:spcBef>
              <a:buNone/>
              <a:defRPr sz="1600" baseline="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16569052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9_image box with text">
    <p:spTree>
      <p:nvGrpSpPr>
        <p:cNvPr id="1" name=""/>
        <p:cNvGrpSpPr/>
        <p:nvPr/>
      </p:nvGrpSpPr>
      <p:grpSpPr>
        <a:xfrm>
          <a:off x="0" y="0"/>
          <a:ext cx="0" cy="0"/>
          <a:chOff x="0" y="0"/>
          <a:chExt cx="0" cy="0"/>
        </a:xfrm>
      </p:grpSpPr>
      <p:sp>
        <p:nvSpPr>
          <p:cNvPr id="16" name="Title 1"/>
          <p:cNvSpPr>
            <a:spLocks noGrp="1"/>
          </p:cNvSpPr>
          <p:nvPr>
            <p:ph type="title"/>
          </p:nvPr>
        </p:nvSpPr>
        <p:spPr>
          <a:xfrm>
            <a:off x="838200" y="365126"/>
            <a:ext cx="10515600" cy="642040"/>
          </a:xfrm>
          <a:prstGeom prst="rect">
            <a:avLst/>
          </a:prstGeom>
        </p:spPr>
        <p:txBody>
          <a:bodyPr/>
          <a:lstStyle>
            <a:lvl1pPr algn="ctr">
              <a:defRPr sz="3200">
                <a:solidFill>
                  <a:schemeClr val="tx2"/>
                </a:solidFill>
                <a:latin typeface="+mn-lt"/>
                <a:ea typeface="Open Sans Light" panose="020B0306030504020204" pitchFamily="34" charset="0"/>
                <a:cs typeface="Open Sans Light" panose="020B0306030504020204" pitchFamily="34" charset="0"/>
              </a:defRPr>
            </a:lvl1pPr>
          </a:lstStyle>
          <a:p>
            <a:r>
              <a:rPr lang="en-US"/>
              <a:t>Click to edit Master title style</a:t>
            </a:r>
            <a:endParaRPr lang="id-ID"/>
          </a:p>
        </p:txBody>
      </p:sp>
      <p:sp>
        <p:nvSpPr>
          <p:cNvPr id="18" name="Text Placeholder 4"/>
          <p:cNvSpPr>
            <a:spLocks noGrp="1"/>
          </p:cNvSpPr>
          <p:nvPr>
            <p:ph type="body" sz="quarter" idx="18"/>
          </p:nvPr>
        </p:nvSpPr>
        <p:spPr>
          <a:xfrm>
            <a:off x="838200" y="893694"/>
            <a:ext cx="10515600" cy="406400"/>
          </a:xfrm>
          <a:prstGeom prst="rect">
            <a:avLst/>
          </a:prstGeom>
        </p:spPr>
        <p:txBody>
          <a:bodyPr>
            <a:normAutofit/>
          </a:bodyPr>
          <a:lstStyle>
            <a:lvl1pPr marL="0" indent="0" algn="ctr">
              <a:lnSpc>
                <a:spcPct val="86000"/>
              </a:lnSpc>
              <a:spcBef>
                <a:spcPts val="0"/>
              </a:spcBef>
              <a:buNone/>
              <a:defRPr sz="1600" baseline="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Click to edit Master text styles</a:t>
            </a:r>
          </a:p>
        </p:txBody>
      </p:sp>
      <p:sp>
        <p:nvSpPr>
          <p:cNvPr id="23" name="Content Placeholder 13"/>
          <p:cNvSpPr>
            <a:spLocks noGrp="1"/>
          </p:cNvSpPr>
          <p:nvPr>
            <p:ph sz="quarter" idx="19"/>
          </p:nvPr>
        </p:nvSpPr>
        <p:spPr>
          <a:xfrm>
            <a:off x="914400" y="3055281"/>
            <a:ext cx="2441448" cy="2988332"/>
          </a:xfrm>
          <a:prstGeom prst="rect">
            <a:avLst/>
          </a:prstGeo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Content Placeholder 13"/>
          <p:cNvSpPr>
            <a:spLocks noGrp="1"/>
          </p:cNvSpPr>
          <p:nvPr>
            <p:ph sz="quarter" idx="20"/>
          </p:nvPr>
        </p:nvSpPr>
        <p:spPr>
          <a:xfrm>
            <a:off x="3554984" y="3055281"/>
            <a:ext cx="2441448" cy="2988332"/>
          </a:xfrm>
          <a:prstGeom prst="rect">
            <a:avLst/>
          </a:prstGeo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Content Placeholder 13"/>
          <p:cNvSpPr>
            <a:spLocks noGrp="1"/>
          </p:cNvSpPr>
          <p:nvPr>
            <p:ph sz="quarter" idx="21"/>
          </p:nvPr>
        </p:nvSpPr>
        <p:spPr>
          <a:xfrm>
            <a:off x="6195568" y="3055281"/>
            <a:ext cx="2441448" cy="2988332"/>
          </a:xfrm>
          <a:prstGeom prst="rect">
            <a:avLst/>
          </a:prstGeo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Content Placeholder 13"/>
          <p:cNvSpPr>
            <a:spLocks noGrp="1"/>
          </p:cNvSpPr>
          <p:nvPr>
            <p:ph sz="quarter" idx="22"/>
          </p:nvPr>
        </p:nvSpPr>
        <p:spPr>
          <a:xfrm>
            <a:off x="8836152" y="3055281"/>
            <a:ext cx="2441448" cy="2988332"/>
          </a:xfrm>
          <a:prstGeom prst="rect">
            <a:avLst/>
          </a:prstGeo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Picture Placeholder 2"/>
          <p:cNvSpPr>
            <a:spLocks noGrp="1"/>
          </p:cNvSpPr>
          <p:nvPr>
            <p:ph type="pic" sz="quarter" idx="23"/>
          </p:nvPr>
        </p:nvSpPr>
        <p:spPr>
          <a:xfrm>
            <a:off x="914401" y="1722646"/>
            <a:ext cx="2441448" cy="1193592"/>
          </a:xfrm>
          <a:prstGeom prst="rect">
            <a:avLst/>
          </a:prstGeom>
        </p:spPr>
        <p:txBody>
          <a:bodyPr rtlCol="0">
            <a:normAutofit/>
          </a:bodyPr>
          <a:lstStyle/>
          <a:p>
            <a:pPr lvl="0"/>
            <a:endParaRPr lang="id-ID" noProof="0"/>
          </a:p>
        </p:txBody>
      </p:sp>
      <p:sp>
        <p:nvSpPr>
          <p:cNvPr id="27" name="Picture Placeholder 2"/>
          <p:cNvSpPr>
            <a:spLocks noGrp="1"/>
          </p:cNvSpPr>
          <p:nvPr>
            <p:ph type="pic" sz="quarter" idx="24"/>
          </p:nvPr>
        </p:nvSpPr>
        <p:spPr>
          <a:xfrm>
            <a:off x="3554984" y="1722646"/>
            <a:ext cx="2441448" cy="1193592"/>
          </a:xfrm>
          <a:prstGeom prst="rect">
            <a:avLst/>
          </a:prstGeom>
        </p:spPr>
        <p:txBody>
          <a:bodyPr rtlCol="0">
            <a:normAutofit/>
          </a:bodyPr>
          <a:lstStyle/>
          <a:p>
            <a:pPr lvl="0"/>
            <a:endParaRPr lang="id-ID" noProof="0"/>
          </a:p>
        </p:txBody>
      </p:sp>
      <p:sp>
        <p:nvSpPr>
          <p:cNvPr id="28" name="Picture Placeholder 2"/>
          <p:cNvSpPr>
            <a:spLocks noGrp="1"/>
          </p:cNvSpPr>
          <p:nvPr>
            <p:ph type="pic" sz="quarter" idx="25"/>
          </p:nvPr>
        </p:nvSpPr>
        <p:spPr>
          <a:xfrm>
            <a:off x="6195568" y="1722646"/>
            <a:ext cx="2441448" cy="1193592"/>
          </a:xfrm>
          <a:prstGeom prst="rect">
            <a:avLst/>
          </a:prstGeom>
        </p:spPr>
        <p:txBody>
          <a:bodyPr rtlCol="0">
            <a:normAutofit/>
          </a:bodyPr>
          <a:lstStyle/>
          <a:p>
            <a:pPr lvl="0"/>
            <a:endParaRPr lang="id-ID" noProof="0"/>
          </a:p>
        </p:txBody>
      </p:sp>
      <p:sp>
        <p:nvSpPr>
          <p:cNvPr id="29" name="Picture Placeholder 2"/>
          <p:cNvSpPr>
            <a:spLocks noGrp="1"/>
          </p:cNvSpPr>
          <p:nvPr>
            <p:ph type="pic" sz="quarter" idx="26"/>
          </p:nvPr>
        </p:nvSpPr>
        <p:spPr>
          <a:xfrm>
            <a:off x="8836152" y="1722646"/>
            <a:ext cx="2441448" cy="1193592"/>
          </a:xfrm>
          <a:prstGeom prst="rect">
            <a:avLst/>
          </a:prstGeom>
        </p:spPr>
        <p:txBody>
          <a:bodyPr rtlCol="0">
            <a:normAutofit/>
          </a:bodyPr>
          <a:lstStyle/>
          <a:p>
            <a:pPr lvl="0"/>
            <a:endParaRPr lang="id-ID" noProof="0"/>
          </a:p>
        </p:txBody>
      </p:sp>
    </p:spTree>
    <p:extLst>
      <p:ext uri="{BB962C8B-B14F-4D97-AF65-F5344CB8AC3E}">
        <p14:creationId xmlns:p14="http://schemas.microsoft.com/office/powerpoint/2010/main" val="24042649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0_ six image box-text">
    <p:spTree>
      <p:nvGrpSpPr>
        <p:cNvPr id="1" name=""/>
        <p:cNvGrpSpPr/>
        <p:nvPr/>
      </p:nvGrpSpPr>
      <p:grpSpPr>
        <a:xfrm>
          <a:off x="0" y="0"/>
          <a:ext cx="0" cy="0"/>
          <a:chOff x="0" y="0"/>
          <a:chExt cx="0" cy="0"/>
        </a:xfrm>
      </p:grpSpPr>
      <p:sp>
        <p:nvSpPr>
          <p:cNvPr id="16" name="Title 1"/>
          <p:cNvSpPr>
            <a:spLocks noGrp="1"/>
          </p:cNvSpPr>
          <p:nvPr>
            <p:ph type="title"/>
          </p:nvPr>
        </p:nvSpPr>
        <p:spPr>
          <a:xfrm>
            <a:off x="838200" y="365126"/>
            <a:ext cx="10515600" cy="642040"/>
          </a:xfrm>
          <a:prstGeom prst="rect">
            <a:avLst/>
          </a:prstGeom>
        </p:spPr>
        <p:txBody>
          <a:bodyPr/>
          <a:lstStyle>
            <a:lvl1pPr algn="ctr">
              <a:defRPr sz="3200">
                <a:solidFill>
                  <a:schemeClr val="tx2"/>
                </a:solidFill>
                <a:latin typeface="+mn-lt"/>
                <a:ea typeface="Open Sans Light" panose="020B0306030504020204" pitchFamily="34" charset="0"/>
                <a:cs typeface="Open Sans Light" panose="020B0306030504020204" pitchFamily="34" charset="0"/>
              </a:defRPr>
            </a:lvl1pPr>
          </a:lstStyle>
          <a:p>
            <a:r>
              <a:rPr lang="en-US"/>
              <a:t>Click to edit Master title style</a:t>
            </a:r>
            <a:endParaRPr lang="id-ID"/>
          </a:p>
        </p:txBody>
      </p:sp>
      <p:sp>
        <p:nvSpPr>
          <p:cNvPr id="12" name="Picture Placeholder 3"/>
          <p:cNvSpPr>
            <a:spLocks noGrp="1"/>
          </p:cNvSpPr>
          <p:nvPr>
            <p:ph type="pic" sz="quarter" idx="10"/>
          </p:nvPr>
        </p:nvSpPr>
        <p:spPr>
          <a:xfrm>
            <a:off x="914400" y="1397000"/>
            <a:ext cx="3328416" cy="1472184"/>
          </a:xfrm>
          <a:prstGeom prst="rect">
            <a:avLst/>
          </a:prstGeom>
          <a:solidFill>
            <a:schemeClr val="bg1">
              <a:lumMod val="90000"/>
              <a:lumOff val="10000"/>
            </a:schemeClr>
          </a:solidFill>
        </p:spPr>
        <p:txBody>
          <a:bodyPr lIns="0" tIns="0" rIns="0" bIns="0" rtlCol="0" anchor="ctr">
            <a:normAutofit/>
          </a:bodyPr>
          <a:lstStyle>
            <a:lvl1pPr>
              <a:defRPr lang="en-US" sz="1400"/>
            </a:lvl1pPr>
          </a:lstStyle>
          <a:p>
            <a:pPr lvl="0"/>
            <a:endParaRPr lang="en-US" noProof="0"/>
          </a:p>
        </p:txBody>
      </p:sp>
      <p:sp>
        <p:nvSpPr>
          <p:cNvPr id="13" name="Picture Placeholder 3"/>
          <p:cNvSpPr>
            <a:spLocks noGrp="1"/>
          </p:cNvSpPr>
          <p:nvPr>
            <p:ph type="pic" sz="quarter" idx="11"/>
          </p:nvPr>
        </p:nvSpPr>
        <p:spPr>
          <a:xfrm>
            <a:off x="4431792" y="1397000"/>
            <a:ext cx="3328416" cy="1472184"/>
          </a:xfrm>
          <a:prstGeom prst="rect">
            <a:avLst/>
          </a:prstGeom>
          <a:solidFill>
            <a:schemeClr val="bg1">
              <a:lumMod val="90000"/>
              <a:lumOff val="10000"/>
            </a:schemeClr>
          </a:solidFill>
        </p:spPr>
        <p:txBody>
          <a:bodyPr lIns="0" tIns="0" rIns="0" bIns="0" rtlCol="0" anchor="ctr">
            <a:normAutofit/>
          </a:bodyPr>
          <a:lstStyle>
            <a:lvl1pPr>
              <a:defRPr lang="en-US" sz="1400"/>
            </a:lvl1pPr>
          </a:lstStyle>
          <a:p>
            <a:pPr lvl="0"/>
            <a:endParaRPr lang="en-US" noProof="0"/>
          </a:p>
        </p:txBody>
      </p:sp>
      <p:sp>
        <p:nvSpPr>
          <p:cNvPr id="14" name="Picture Placeholder 3"/>
          <p:cNvSpPr>
            <a:spLocks noGrp="1"/>
          </p:cNvSpPr>
          <p:nvPr>
            <p:ph type="pic" sz="quarter" idx="12"/>
          </p:nvPr>
        </p:nvSpPr>
        <p:spPr>
          <a:xfrm>
            <a:off x="7949184" y="1397000"/>
            <a:ext cx="3328416" cy="1472184"/>
          </a:xfrm>
          <a:prstGeom prst="rect">
            <a:avLst/>
          </a:prstGeom>
          <a:solidFill>
            <a:schemeClr val="bg1">
              <a:lumMod val="90000"/>
              <a:lumOff val="10000"/>
            </a:schemeClr>
          </a:solidFill>
        </p:spPr>
        <p:txBody>
          <a:bodyPr lIns="0" tIns="0" rIns="0" bIns="0" rtlCol="0" anchor="ctr">
            <a:normAutofit/>
          </a:bodyPr>
          <a:lstStyle>
            <a:lvl1pPr>
              <a:defRPr lang="en-US" sz="1400"/>
            </a:lvl1pPr>
          </a:lstStyle>
          <a:p>
            <a:pPr lvl="0"/>
            <a:endParaRPr lang="en-US" noProof="0"/>
          </a:p>
        </p:txBody>
      </p:sp>
      <p:sp>
        <p:nvSpPr>
          <p:cNvPr id="15" name="Picture Placeholder 3"/>
          <p:cNvSpPr>
            <a:spLocks noGrp="1"/>
          </p:cNvSpPr>
          <p:nvPr>
            <p:ph type="pic" sz="quarter" idx="23"/>
          </p:nvPr>
        </p:nvSpPr>
        <p:spPr>
          <a:xfrm>
            <a:off x="914400" y="3060985"/>
            <a:ext cx="3328416" cy="1472184"/>
          </a:xfrm>
          <a:prstGeom prst="rect">
            <a:avLst/>
          </a:prstGeom>
          <a:solidFill>
            <a:schemeClr val="bg1">
              <a:lumMod val="90000"/>
              <a:lumOff val="10000"/>
            </a:schemeClr>
          </a:solidFill>
        </p:spPr>
        <p:txBody>
          <a:bodyPr lIns="0" tIns="0" rIns="0" bIns="0" rtlCol="0" anchor="ctr">
            <a:normAutofit/>
          </a:bodyPr>
          <a:lstStyle>
            <a:lvl1pPr>
              <a:defRPr lang="en-US" sz="1400"/>
            </a:lvl1pPr>
          </a:lstStyle>
          <a:p>
            <a:pPr lvl="0"/>
            <a:endParaRPr lang="en-US" noProof="0"/>
          </a:p>
        </p:txBody>
      </p:sp>
      <p:sp>
        <p:nvSpPr>
          <p:cNvPr id="17" name="Picture Placeholder 3"/>
          <p:cNvSpPr>
            <a:spLocks noGrp="1"/>
          </p:cNvSpPr>
          <p:nvPr>
            <p:ph type="pic" sz="quarter" idx="24"/>
          </p:nvPr>
        </p:nvSpPr>
        <p:spPr>
          <a:xfrm>
            <a:off x="4431792" y="3060985"/>
            <a:ext cx="3328416" cy="1472184"/>
          </a:xfrm>
          <a:prstGeom prst="rect">
            <a:avLst/>
          </a:prstGeom>
          <a:solidFill>
            <a:schemeClr val="bg1">
              <a:lumMod val="90000"/>
              <a:lumOff val="10000"/>
            </a:schemeClr>
          </a:solidFill>
        </p:spPr>
        <p:txBody>
          <a:bodyPr lIns="0" tIns="0" rIns="0" bIns="0" rtlCol="0" anchor="ctr">
            <a:normAutofit/>
          </a:bodyPr>
          <a:lstStyle>
            <a:lvl1pPr>
              <a:defRPr lang="en-US" sz="1400"/>
            </a:lvl1pPr>
          </a:lstStyle>
          <a:p>
            <a:pPr lvl="0"/>
            <a:endParaRPr lang="en-US" noProof="0"/>
          </a:p>
        </p:txBody>
      </p:sp>
      <p:sp>
        <p:nvSpPr>
          <p:cNvPr id="19" name="Picture Placeholder 3"/>
          <p:cNvSpPr>
            <a:spLocks noGrp="1"/>
          </p:cNvSpPr>
          <p:nvPr>
            <p:ph type="pic" sz="quarter" idx="25"/>
          </p:nvPr>
        </p:nvSpPr>
        <p:spPr>
          <a:xfrm>
            <a:off x="7949184" y="3060985"/>
            <a:ext cx="3328416" cy="1472184"/>
          </a:xfrm>
          <a:prstGeom prst="rect">
            <a:avLst/>
          </a:prstGeom>
          <a:solidFill>
            <a:schemeClr val="bg1">
              <a:lumMod val="90000"/>
              <a:lumOff val="10000"/>
            </a:schemeClr>
          </a:solidFill>
        </p:spPr>
        <p:txBody>
          <a:bodyPr lIns="0" tIns="0" rIns="0" bIns="0" rtlCol="0" anchor="ctr">
            <a:normAutofit/>
          </a:bodyPr>
          <a:lstStyle>
            <a:lvl1pPr>
              <a:defRPr lang="en-US" sz="1400"/>
            </a:lvl1pPr>
          </a:lstStyle>
          <a:p>
            <a:pPr lvl="0"/>
            <a:endParaRPr lang="en-US" noProof="0"/>
          </a:p>
        </p:txBody>
      </p:sp>
    </p:spTree>
    <p:extLst>
      <p:ext uri="{BB962C8B-B14F-4D97-AF65-F5344CB8AC3E}">
        <p14:creationId xmlns:p14="http://schemas.microsoft.com/office/powerpoint/2010/main" val="25582978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8_Cover color">
    <p:bg>
      <p:bgPr>
        <a:solidFill>
          <a:srgbClr val="ED423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9212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85090" y="1060366"/>
            <a:ext cx="11480800" cy="5257800"/>
          </a:xfrm>
        </p:spPr>
        <p:txBody>
          <a:bodyPr/>
          <a:lstStyle>
            <a:lvl1pPr marL="609616" indent="-609616">
              <a:spcBef>
                <a:spcPts val="1600"/>
              </a:spcBef>
              <a:buSzPct val="100000"/>
              <a:buFont typeface="Wingdings" pitchFamily="2" charset="2"/>
              <a:buChar char="§"/>
              <a:defRPr sz="3177">
                <a:latin typeface="+mj-lt"/>
              </a:defRPr>
            </a:lvl1pPr>
            <a:lvl2pPr marL="990625" indent="-381010">
              <a:buFont typeface="Wingdings" pitchFamily="2" charset="2"/>
              <a:buChar char="ü"/>
              <a:defRPr sz="2824">
                <a:latin typeface="+mj-lt"/>
              </a:defRPr>
            </a:lvl2pPr>
            <a:lvl3pPr>
              <a:defRPr sz="2118">
                <a:latin typeface="+mj-lt"/>
              </a:defRPr>
            </a:lvl3pPr>
            <a:lvl4pPr>
              <a:defRPr sz="1765">
                <a:latin typeface="+mj-lt"/>
              </a:defRPr>
            </a:lvl4pPr>
            <a:lvl5pPr>
              <a:defRPr sz="1765">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a:extLst>
              <a:ext uri="{FF2B5EF4-FFF2-40B4-BE49-F238E27FC236}">
                <a16:creationId xmlns:a16="http://schemas.microsoft.com/office/drawing/2014/main" xmlns="" id="{6DB17873-F013-9E44-98F1-557A3C054686}"/>
              </a:ext>
            </a:extLst>
          </p:cNvPr>
          <p:cNvSpPr/>
          <p:nvPr userDrawn="1"/>
        </p:nvSpPr>
        <p:spPr>
          <a:xfrm>
            <a:off x="-55781" y="-3031"/>
            <a:ext cx="12247781" cy="26731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Rectangle 8">
            <a:extLst>
              <a:ext uri="{FF2B5EF4-FFF2-40B4-BE49-F238E27FC236}">
                <a16:creationId xmlns:a16="http://schemas.microsoft.com/office/drawing/2014/main" xmlns="" id="{41476FD9-30DA-474B-A4EB-893963ECEC13}"/>
              </a:ext>
            </a:extLst>
          </p:cNvPr>
          <p:cNvSpPr/>
          <p:nvPr userDrawn="1"/>
        </p:nvSpPr>
        <p:spPr>
          <a:xfrm>
            <a:off x="-78691" y="6466305"/>
            <a:ext cx="12247781" cy="26731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extLst>
      <p:ext uri="{BB962C8B-B14F-4D97-AF65-F5344CB8AC3E}">
        <p14:creationId xmlns:p14="http://schemas.microsoft.com/office/powerpoint/2010/main" val="5891281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40"/>
            <a:ext cx="10972801" cy="711081"/>
          </a:xfrm>
          <a:prstGeom prst="rect">
            <a:avLst/>
          </a:prstGeom>
        </p:spPr>
        <p:txBody>
          <a:bodyPr>
            <a:noAutofit/>
          </a:bodyPr>
          <a:lstStyle>
            <a:lvl1pPr>
              <a:defRPr sz="3600"/>
            </a:lvl1pPr>
          </a:lstStyle>
          <a:p>
            <a:r>
              <a:rPr lang="en-US"/>
              <a:t>Click to edit Master title style</a:t>
            </a:r>
          </a:p>
        </p:txBody>
      </p:sp>
      <p:sp>
        <p:nvSpPr>
          <p:cNvPr id="3" name="Date Placeholder 2"/>
          <p:cNvSpPr>
            <a:spLocks noGrp="1"/>
          </p:cNvSpPr>
          <p:nvPr>
            <p:ph type="dt" sz="half" idx="10"/>
          </p:nvPr>
        </p:nvSpPr>
        <p:spPr>
          <a:xfrm>
            <a:off x="609600" y="6356352"/>
            <a:ext cx="2844800" cy="365125"/>
          </a:xfrm>
          <a:prstGeom prst="rect">
            <a:avLst/>
          </a:prstGeom>
        </p:spPr>
        <p:txBody>
          <a:bodyPr/>
          <a:lstStyle/>
          <a:p>
            <a:fld id="{425404F2-BE9A-4460-8815-8F645183555F}" type="datetimeFigureOut">
              <a:rPr lang="en-US" smtClean="0"/>
              <a:pPr/>
              <a:t>4/5/19</a:t>
            </a:fld>
            <a:endParaRPr lang="en-US"/>
          </a:p>
        </p:txBody>
      </p:sp>
      <p:sp>
        <p:nvSpPr>
          <p:cNvPr id="4" name="Footer Placeholder 3"/>
          <p:cNvSpPr>
            <a:spLocks noGrp="1"/>
          </p:cNvSpPr>
          <p:nvPr>
            <p:ph type="ftr" sz="quarter" idx="11"/>
          </p:nvPr>
        </p:nvSpPr>
        <p:spPr>
          <a:xfrm>
            <a:off x="4165601" y="6356352"/>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1" y="6356352"/>
            <a:ext cx="2844800" cy="365125"/>
          </a:xfrm>
          <a:prstGeom prst="rect">
            <a:avLst/>
          </a:prstGeom>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42440328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Colourful">
    <p:bg>
      <p:bgPr>
        <a:solidFill>
          <a:schemeClr val="accent1"/>
        </a:solidFill>
        <a:effectLst/>
      </p:bgPr>
    </p:bg>
    <p:spTree>
      <p:nvGrpSpPr>
        <p:cNvPr id="1" name=""/>
        <p:cNvGrpSpPr/>
        <p:nvPr/>
      </p:nvGrpSpPr>
      <p:grpSpPr>
        <a:xfrm>
          <a:off x="0" y="0"/>
          <a:ext cx="0" cy="0"/>
          <a:chOff x="0" y="0"/>
          <a:chExt cx="0" cy="0"/>
        </a:xfrm>
      </p:grpSpPr>
      <p:sp>
        <p:nvSpPr>
          <p:cNvPr id="2" name="Rectangle 1"/>
          <p:cNvSpPr/>
          <p:nvPr userDrawn="1"/>
        </p:nvSpPr>
        <p:spPr>
          <a:xfrm rot="16200000">
            <a:off x="-2413000" y="2413000"/>
            <a:ext cx="6858000" cy="203200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3" name="Rectangle 2"/>
          <p:cNvSpPr/>
          <p:nvPr userDrawn="1"/>
        </p:nvSpPr>
        <p:spPr>
          <a:xfrm rot="16200000">
            <a:off x="-381000" y="2413000"/>
            <a:ext cx="6858000" cy="2032000"/>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4" name="Rectangle 3"/>
          <p:cNvSpPr/>
          <p:nvPr userDrawn="1"/>
        </p:nvSpPr>
        <p:spPr>
          <a:xfrm rot="16200000">
            <a:off x="1651000" y="2413000"/>
            <a:ext cx="6858000" cy="2032000"/>
          </a:xfrm>
          <a:prstGeom prst="rect">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5" name="Rectangle 4"/>
          <p:cNvSpPr/>
          <p:nvPr userDrawn="1"/>
        </p:nvSpPr>
        <p:spPr>
          <a:xfrm rot="16200000">
            <a:off x="3683000" y="2413000"/>
            <a:ext cx="6858000" cy="2032000"/>
          </a:xfrm>
          <a:prstGeom prst="rect">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6" name="Rectangle 5"/>
          <p:cNvSpPr/>
          <p:nvPr userDrawn="1"/>
        </p:nvSpPr>
        <p:spPr>
          <a:xfrm rot="16200000">
            <a:off x="5715000" y="2413000"/>
            <a:ext cx="6858000" cy="2032000"/>
          </a:xfrm>
          <a:prstGeom prst="rect">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7" name="Rectangle 6"/>
          <p:cNvSpPr/>
          <p:nvPr userDrawn="1"/>
        </p:nvSpPr>
        <p:spPr>
          <a:xfrm rot="16200000">
            <a:off x="7747000" y="2413000"/>
            <a:ext cx="6858000" cy="203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Tree>
    <p:extLst>
      <p:ext uri="{BB962C8B-B14F-4D97-AF65-F5344CB8AC3E}">
        <p14:creationId xmlns:p14="http://schemas.microsoft.com/office/powerpoint/2010/main" val="1079604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1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30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900" decel="100000" fill="hold"/>
                                        <p:tgtEl>
                                          <p:spTgt spid="3"/>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50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900" decel="100000" fill="hold"/>
                                        <p:tgtEl>
                                          <p:spTgt spid="4"/>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70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900" decel="100000" fill="hold"/>
                                        <p:tgtEl>
                                          <p:spTgt spid="5"/>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29" presetID="37" presetClass="entr" presetSubtype="0" fill="hold" grpId="0" nodeType="withEffect">
                                  <p:stCondLst>
                                    <p:cond delay="90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900" decel="100000" fill="hold"/>
                                        <p:tgtEl>
                                          <p:spTgt spid="6"/>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p:stCondLst>
                                    <p:cond delay="110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900" decel="100000" fill="hold"/>
                                        <p:tgtEl>
                                          <p:spTgt spid="7"/>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Colourful Title">
    <p:bg>
      <p:bgPr>
        <a:solidFill>
          <a:schemeClr val="accent1"/>
        </a:solidFill>
        <a:effectLst/>
      </p:bgPr>
    </p:bg>
    <p:spTree>
      <p:nvGrpSpPr>
        <p:cNvPr id="1" name=""/>
        <p:cNvGrpSpPr/>
        <p:nvPr/>
      </p:nvGrpSpPr>
      <p:grpSpPr>
        <a:xfrm>
          <a:off x="0" y="0"/>
          <a:ext cx="0" cy="0"/>
          <a:chOff x="0" y="0"/>
          <a:chExt cx="0" cy="0"/>
        </a:xfrm>
      </p:grpSpPr>
      <p:grpSp>
        <p:nvGrpSpPr>
          <p:cNvPr id="3" name="Group 6"/>
          <p:cNvGrpSpPr>
            <a:grpSpLocks/>
          </p:cNvGrpSpPr>
          <p:nvPr userDrawn="1"/>
        </p:nvGrpSpPr>
        <p:grpSpPr bwMode="auto">
          <a:xfrm>
            <a:off x="0" y="0"/>
            <a:ext cx="12192000" cy="6858000"/>
            <a:chOff x="1" y="-2"/>
            <a:chExt cx="12191999" cy="6858002"/>
          </a:xfrm>
        </p:grpSpPr>
        <p:sp>
          <p:nvSpPr>
            <p:cNvPr id="4" name="Rectangle 3"/>
            <p:cNvSpPr/>
            <p:nvPr userDrawn="1"/>
          </p:nvSpPr>
          <p:spPr>
            <a:xfrm rot="16200000">
              <a:off x="-2413000" y="2412999"/>
              <a:ext cx="6858002" cy="2032000"/>
            </a:xfrm>
            <a:prstGeom prst="rect">
              <a:avLst/>
            </a:prstGeom>
            <a:gradFill flip="none" rotWithShape="1">
              <a:gsLst>
                <a:gs pos="0">
                  <a:schemeClr val="accent1">
                    <a:shade val="30000"/>
                    <a:satMod val="115000"/>
                    <a:alpha val="57000"/>
                  </a:schemeClr>
                </a:gs>
                <a:gs pos="50000">
                  <a:schemeClr val="accent1">
                    <a:shade val="67500"/>
                    <a:satMod val="115000"/>
                  </a:schemeClr>
                </a:gs>
                <a:gs pos="100000">
                  <a:schemeClr val="accent1">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5" name="Rectangle 4"/>
            <p:cNvSpPr/>
            <p:nvPr userDrawn="1"/>
          </p:nvSpPr>
          <p:spPr>
            <a:xfrm rot="16200000">
              <a:off x="-381000" y="2412999"/>
              <a:ext cx="6858002" cy="2032000"/>
            </a:xfrm>
            <a:prstGeom prst="rect">
              <a:avLst/>
            </a:prstGeom>
            <a:gradFill flip="none" rotWithShape="1">
              <a:gsLst>
                <a:gs pos="0">
                  <a:schemeClr val="accent2">
                    <a:shade val="30000"/>
                    <a:satMod val="115000"/>
                    <a:alpha val="70000"/>
                  </a:schemeClr>
                </a:gs>
                <a:gs pos="50000">
                  <a:schemeClr val="accent2">
                    <a:shade val="67500"/>
                    <a:satMod val="115000"/>
                  </a:schemeClr>
                </a:gs>
                <a:gs pos="100000">
                  <a:schemeClr val="accent2">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6" name="Rectangle 5"/>
            <p:cNvSpPr/>
            <p:nvPr userDrawn="1"/>
          </p:nvSpPr>
          <p:spPr>
            <a:xfrm rot="16200000">
              <a:off x="1651000" y="2412999"/>
              <a:ext cx="6858002" cy="2032000"/>
            </a:xfrm>
            <a:prstGeom prst="rect">
              <a:avLst/>
            </a:prstGeom>
            <a:gradFill flip="none" rotWithShape="1">
              <a:gsLst>
                <a:gs pos="0">
                  <a:schemeClr val="accent3">
                    <a:shade val="30000"/>
                    <a:satMod val="115000"/>
                    <a:alpha val="66000"/>
                  </a:schemeClr>
                </a:gs>
                <a:gs pos="50000">
                  <a:schemeClr val="accent3">
                    <a:shade val="67500"/>
                    <a:satMod val="115000"/>
                  </a:schemeClr>
                </a:gs>
                <a:gs pos="100000">
                  <a:schemeClr val="accent3">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7" name="Rectangle 6"/>
            <p:cNvSpPr/>
            <p:nvPr userDrawn="1"/>
          </p:nvSpPr>
          <p:spPr>
            <a:xfrm rot="16200000">
              <a:off x="3682999" y="2412999"/>
              <a:ext cx="6858002" cy="2032000"/>
            </a:xfrm>
            <a:prstGeom prst="rect">
              <a:avLst/>
            </a:prstGeom>
            <a:gradFill flip="none" rotWithShape="1">
              <a:gsLst>
                <a:gs pos="0">
                  <a:schemeClr val="accent4">
                    <a:shade val="30000"/>
                    <a:satMod val="115000"/>
                    <a:alpha val="60000"/>
                  </a:schemeClr>
                </a:gs>
                <a:gs pos="50000">
                  <a:schemeClr val="accent4">
                    <a:shade val="67500"/>
                    <a:satMod val="115000"/>
                  </a:schemeClr>
                </a:gs>
                <a:gs pos="100000">
                  <a:schemeClr val="accent4">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8" name="Rectangle 7"/>
            <p:cNvSpPr/>
            <p:nvPr userDrawn="1"/>
          </p:nvSpPr>
          <p:spPr>
            <a:xfrm rot="16200000">
              <a:off x="5714999" y="2412999"/>
              <a:ext cx="6858002" cy="2032000"/>
            </a:xfrm>
            <a:prstGeom prst="rect">
              <a:avLst/>
            </a:prstGeom>
            <a:gradFill flip="none" rotWithShape="1">
              <a:gsLst>
                <a:gs pos="0">
                  <a:schemeClr val="accent5">
                    <a:shade val="30000"/>
                    <a:satMod val="115000"/>
                    <a:alpha val="71000"/>
                  </a:schemeClr>
                </a:gs>
                <a:gs pos="50000">
                  <a:schemeClr val="accent5">
                    <a:shade val="67500"/>
                    <a:satMod val="115000"/>
                  </a:schemeClr>
                </a:gs>
                <a:gs pos="100000">
                  <a:schemeClr val="accent5">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9" name="Rectangle 8"/>
            <p:cNvSpPr/>
            <p:nvPr userDrawn="1"/>
          </p:nvSpPr>
          <p:spPr>
            <a:xfrm rot="16200000">
              <a:off x="7746999" y="2412999"/>
              <a:ext cx="6858002" cy="2032000"/>
            </a:xfrm>
            <a:prstGeom prst="rect">
              <a:avLst/>
            </a:pr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grpSp>
      <p:sp>
        <p:nvSpPr>
          <p:cNvPr id="10" name="Picture Placeholder 9"/>
          <p:cNvSpPr>
            <a:spLocks noGrp="1"/>
          </p:cNvSpPr>
          <p:nvPr>
            <p:ph type="pic" sz="quarter" idx="10"/>
          </p:nvPr>
        </p:nvSpPr>
        <p:spPr>
          <a:xfrm>
            <a:off x="0" y="0"/>
            <a:ext cx="12192000" cy="6858000"/>
          </a:xfrm>
        </p:spPr>
        <p:txBody>
          <a:bodyPr rtlCol="0">
            <a:normAutofit/>
          </a:bodyPr>
          <a:lstStyle/>
          <a:p>
            <a:pPr lvl="0"/>
            <a:endParaRPr lang="id-ID" noProof="0"/>
          </a:p>
        </p:txBody>
      </p:sp>
    </p:spTree>
    <p:extLst>
      <p:ext uri="{BB962C8B-B14F-4D97-AF65-F5344CB8AC3E}">
        <p14:creationId xmlns:p14="http://schemas.microsoft.com/office/powerpoint/2010/main" val="12296270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_optio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6"/>
            <a:ext cx="10515600" cy="642040"/>
          </a:xfrm>
          <a:prstGeom prst="rect">
            <a:avLst/>
          </a:prstGeom>
        </p:spPr>
        <p:txBody>
          <a:bodyPr/>
          <a:lstStyle>
            <a:lvl1pPr>
              <a:defRPr sz="3200">
                <a:solidFill>
                  <a:schemeClr val="tx2"/>
                </a:solidFill>
                <a:latin typeface="+mj-lt"/>
              </a:defRPr>
            </a:lvl1pPr>
          </a:lstStyle>
          <a:p>
            <a:r>
              <a:rPr lang="en-US"/>
              <a:t>Click to edit Master title style</a:t>
            </a:r>
            <a:endParaRPr lang="id-ID"/>
          </a:p>
        </p:txBody>
      </p:sp>
    </p:spTree>
    <p:extLst>
      <p:ext uri="{BB962C8B-B14F-4D97-AF65-F5344CB8AC3E}">
        <p14:creationId xmlns:p14="http://schemas.microsoft.com/office/powerpoint/2010/main" val="154194692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Cover color">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02612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_Cover color">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65326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Cover color">
    <p:bg>
      <p:bgPr>
        <a:solidFill>
          <a:srgbClr val="8BC248"/>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99612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7_Cover color">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80979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9_Cover color">
    <p:bg>
      <p:bgPr>
        <a:solidFill>
          <a:srgbClr val="EF952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73334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8_Cover color">
    <p:bg>
      <p:bgPr>
        <a:solidFill>
          <a:srgbClr val="ED423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16048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9_Cover color1">
    <p:bg>
      <p:bgPr>
        <a:solidFill>
          <a:srgbClr val="202F3E"/>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2605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0_Cover color1">
    <p:bg>
      <p:bgPr>
        <a:solidFill>
          <a:srgbClr val="6AC0D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43229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_option with image">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6"/>
            <a:ext cx="10515600" cy="642040"/>
          </a:xfrm>
          <a:prstGeom prst="rect">
            <a:avLst/>
          </a:prstGeom>
        </p:spPr>
        <p:txBody>
          <a:bodyPr/>
          <a:lstStyle>
            <a:lvl1pPr>
              <a:defRPr sz="3200">
                <a:solidFill>
                  <a:schemeClr val="tx2"/>
                </a:solidFill>
                <a:latin typeface="+mj-lt"/>
              </a:defRPr>
            </a:lvl1pPr>
          </a:lstStyle>
          <a:p>
            <a:r>
              <a:rPr lang="en-US"/>
              <a:t>Click to edit Master title style</a:t>
            </a:r>
            <a:endParaRPr lang="id-ID"/>
          </a:p>
        </p:txBody>
      </p:sp>
      <p:sp>
        <p:nvSpPr>
          <p:cNvPr id="3" name="Picture Placeholder 2"/>
          <p:cNvSpPr>
            <a:spLocks noGrp="1"/>
          </p:cNvSpPr>
          <p:nvPr>
            <p:ph type="pic" sz="quarter" idx="10"/>
          </p:nvPr>
        </p:nvSpPr>
        <p:spPr>
          <a:xfrm>
            <a:off x="2213768" y="1338815"/>
            <a:ext cx="7764463" cy="1258611"/>
          </a:xfrm>
        </p:spPr>
        <p:txBody>
          <a:bodyPr rtlCol="0">
            <a:normAutofit/>
          </a:bodyPr>
          <a:lstStyle/>
          <a:p>
            <a:pPr lvl="0"/>
            <a:endParaRPr lang="id-ID" noProof="0"/>
          </a:p>
        </p:txBody>
      </p:sp>
    </p:spTree>
    <p:extLst>
      <p:ext uri="{BB962C8B-B14F-4D97-AF65-F5344CB8AC3E}">
        <p14:creationId xmlns:p14="http://schemas.microsoft.com/office/powerpoint/2010/main" val="17749140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Slide_o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544562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02_Closing">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12192000" cy="6858000"/>
          </a:xfrm>
        </p:spPr>
        <p:txBody>
          <a:bodyPr rtlCol="0">
            <a:normAutofit/>
          </a:bodyPr>
          <a:lstStyle>
            <a:lvl1pPr>
              <a:defRPr>
                <a:solidFill>
                  <a:schemeClr val="tx2"/>
                </a:solidFill>
                <a:latin typeface="+mn-lt"/>
              </a:defRPr>
            </a:lvl1pPr>
          </a:lstStyle>
          <a:p>
            <a:pPr lvl="0"/>
            <a:endParaRPr lang="id-ID" noProof="0"/>
          </a:p>
        </p:txBody>
      </p:sp>
      <p:sp>
        <p:nvSpPr>
          <p:cNvPr id="2" name="Title 1"/>
          <p:cNvSpPr>
            <a:spLocks noGrp="1"/>
          </p:cNvSpPr>
          <p:nvPr>
            <p:ph type="title"/>
          </p:nvPr>
        </p:nvSpPr>
        <p:spPr>
          <a:xfrm>
            <a:off x="838200" y="365126"/>
            <a:ext cx="10515600" cy="642040"/>
          </a:xfrm>
          <a:prstGeom prst="rect">
            <a:avLst/>
          </a:prstGeom>
        </p:spPr>
        <p:txBody>
          <a:bodyPr/>
          <a:lstStyle>
            <a:lvl1pPr>
              <a:defRPr sz="3200">
                <a:solidFill>
                  <a:schemeClr val="bg1">
                    <a:lumMod val="50000"/>
                  </a:schemeClr>
                </a:solidFill>
                <a:latin typeface="+mn-lt"/>
              </a:defRPr>
            </a:lvl1pPr>
          </a:lstStyle>
          <a:p>
            <a:r>
              <a:rPr lang="en-US"/>
              <a:t>Click to edit Master title style</a:t>
            </a:r>
            <a:endParaRPr lang="id-ID"/>
          </a:p>
        </p:txBody>
      </p:sp>
    </p:spTree>
    <p:extLst>
      <p:ext uri="{BB962C8B-B14F-4D97-AF65-F5344CB8AC3E}">
        <p14:creationId xmlns:p14="http://schemas.microsoft.com/office/powerpoint/2010/main" val="15496520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image titl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12192000" cy="6858000"/>
          </a:xfrm>
        </p:spPr>
        <p:txBody>
          <a:bodyPr rtlCol="0">
            <a:normAutofit/>
          </a:bodyPr>
          <a:lstStyle>
            <a:lvl1pPr>
              <a:defRPr>
                <a:solidFill>
                  <a:schemeClr val="bg1"/>
                </a:solidFill>
                <a:latin typeface="+mn-lt"/>
              </a:defRPr>
            </a:lvl1pPr>
          </a:lstStyle>
          <a:p>
            <a:pPr lvl="0"/>
            <a:endParaRPr lang="id-ID" noProof="0"/>
          </a:p>
        </p:txBody>
      </p:sp>
      <p:sp>
        <p:nvSpPr>
          <p:cNvPr id="4" name="Title 1"/>
          <p:cNvSpPr>
            <a:spLocks noGrp="1"/>
          </p:cNvSpPr>
          <p:nvPr>
            <p:ph type="title"/>
          </p:nvPr>
        </p:nvSpPr>
        <p:spPr>
          <a:xfrm>
            <a:off x="838200" y="365126"/>
            <a:ext cx="10515600" cy="642040"/>
          </a:xfrm>
          <a:prstGeom prst="rect">
            <a:avLst/>
          </a:prstGeom>
        </p:spPr>
        <p:txBody>
          <a:bodyPr/>
          <a:lstStyle>
            <a:lvl1pPr algn="ctr">
              <a:defRPr sz="3200">
                <a:solidFill>
                  <a:schemeClr val="tx1"/>
                </a:solidFill>
                <a:latin typeface="+mn-lt"/>
                <a:ea typeface="Open Sans Light" panose="020B0306030504020204" pitchFamily="34" charset="0"/>
                <a:cs typeface="Open Sans Light" panose="020B0306030504020204" pitchFamily="34" charset="0"/>
              </a:defRPr>
            </a:lvl1pPr>
          </a:lstStyle>
          <a:p>
            <a:r>
              <a:rPr lang="en-US"/>
              <a:t>Click to edit Master title style</a:t>
            </a:r>
            <a:endParaRPr lang="id-ID"/>
          </a:p>
        </p:txBody>
      </p:sp>
      <p:sp>
        <p:nvSpPr>
          <p:cNvPr id="6" name="Text Placeholder 4"/>
          <p:cNvSpPr>
            <a:spLocks noGrp="1"/>
          </p:cNvSpPr>
          <p:nvPr>
            <p:ph type="body" sz="quarter" idx="11"/>
          </p:nvPr>
        </p:nvSpPr>
        <p:spPr>
          <a:xfrm>
            <a:off x="838200" y="893694"/>
            <a:ext cx="10515600" cy="406400"/>
          </a:xfrm>
          <a:prstGeom prst="rect">
            <a:avLst/>
          </a:prstGeom>
        </p:spPr>
        <p:txBody>
          <a:bodyPr>
            <a:normAutofit/>
          </a:bodyPr>
          <a:lstStyle>
            <a:lvl1pPr marL="0" indent="0" algn="ctr">
              <a:lnSpc>
                <a:spcPct val="86000"/>
              </a:lnSpc>
              <a:spcBef>
                <a:spcPts val="0"/>
              </a:spcBef>
              <a:buNone/>
              <a:defRPr sz="1600" baseline="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7225886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Closing im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452179351"/>
      </p:ext>
    </p:extLst>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9" Type="http://schemas.openxmlformats.org/officeDocument/2006/relationships/slideLayout" Target="../slideLayouts/slideLayout9.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3" Type="http://schemas.openxmlformats.org/officeDocument/2006/relationships/slideLayout" Target="../slideLayouts/slideLayout33.xml"/><Relationship Id="rId34" Type="http://schemas.openxmlformats.org/officeDocument/2006/relationships/slideLayout" Target="../slideLayouts/slideLayout34.xml"/><Relationship Id="rId35" Type="http://schemas.openxmlformats.org/officeDocument/2006/relationships/slideLayout" Target="../slideLayouts/slideLayout35.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37" Type="http://schemas.openxmlformats.org/officeDocument/2006/relationships/slideLayout" Target="../slideLayouts/slideLayout37.xml"/><Relationship Id="rId38"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0.xml"/><Relationship Id="rId4" Type="http://schemas.openxmlformats.org/officeDocument/2006/relationships/slideLayout" Target="../slideLayouts/slideLayout41.xml"/><Relationship Id="rId5" Type="http://schemas.openxmlformats.org/officeDocument/2006/relationships/slideLayout" Target="../slideLayouts/slideLayout42.xml"/><Relationship Id="rId6" Type="http://schemas.openxmlformats.org/officeDocument/2006/relationships/slideLayout" Target="../slideLayouts/slideLayout43.xml"/><Relationship Id="rId7" Type="http://schemas.openxmlformats.org/officeDocument/2006/relationships/slideLayout" Target="../slideLayouts/slideLayout44.xml"/><Relationship Id="rId8" Type="http://schemas.openxmlformats.org/officeDocument/2006/relationships/slideLayout" Target="../slideLayouts/slideLayout45.xml"/><Relationship Id="rId9" Type="http://schemas.openxmlformats.org/officeDocument/2006/relationships/slideLayout" Target="../slideLayouts/slideLayout46.xml"/><Relationship Id="rId10" Type="http://schemas.openxmlformats.org/officeDocument/2006/relationships/slideLayout" Target="../slideLayouts/slideLayout47.xml"/><Relationship Id="rId11" Type="http://schemas.openxmlformats.org/officeDocument/2006/relationships/theme" Target="../theme/theme2.xml"/><Relationship Id="rId1" Type="http://schemas.openxmlformats.org/officeDocument/2006/relationships/slideLayout" Target="../slideLayouts/slideLayout38.xml"/><Relationship Id="rId2"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838200" y="1825625"/>
            <a:ext cx="10515600" cy="401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id-ID" altLang="en-US"/>
          </a:p>
        </p:txBody>
      </p:sp>
      <p:sp>
        <p:nvSpPr>
          <p:cNvPr id="7" name="Slide Number Placeholder 5"/>
          <p:cNvSpPr txBox="1">
            <a:spLocks/>
          </p:cNvSpPr>
          <p:nvPr userDrawn="1"/>
        </p:nvSpPr>
        <p:spPr>
          <a:xfrm>
            <a:off x="11576050" y="498475"/>
            <a:ext cx="139700" cy="328613"/>
          </a:xfrm>
          <a:prstGeom prst="rect">
            <a:avLst/>
          </a:prstGeom>
        </p:spPr>
        <p:txBody>
          <a:bodyPr wrap="none" lIns="121920" tIns="60960" rIns="121920" bIns="60960" anchor="ctr"/>
          <a:lstStyle>
            <a:lvl1pPr>
              <a:defRPr>
                <a:solidFill>
                  <a:schemeClr val="tx1"/>
                </a:solidFill>
                <a:latin typeface="Open Sans Light" pitchFamily="34" charset="0"/>
              </a:defRPr>
            </a:lvl1pPr>
            <a:lvl2pPr marL="742950" indent="-285750">
              <a:defRPr>
                <a:solidFill>
                  <a:schemeClr val="tx1"/>
                </a:solidFill>
                <a:latin typeface="Open Sans Light" pitchFamily="34" charset="0"/>
              </a:defRPr>
            </a:lvl2pPr>
            <a:lvl3pPr marL="1143000" indent="-228600">
              <a:defRPr>
                <a:solidFill>
                  <a:schemeClr val="tx1"/>
                </a:solidFill>
                <a:latin typeface="Open Sans Light" pitchFamily="34" charset="0"/>
              </a:defRPr>
            </a:lvl3pPr>
            <a:lvl4pPr marL="1600200" indent="-228600">
              <a:defRPr>
                <a:solidFill>
                  <a:schemeClr val="tx1"/>
                </a:solidFill>
                <a:latin typeface="Open Sans Light" pitchFamily="34" charset="0"/>
              </a:defRPr>
            </a:lvl4pPr>
            <a:lvl5pPr marL="2057400" indent="-228600">
              <a:defRPr>
                <a:solidFill>
                  <a:schemeClr val="tx1"/>
                </a:solidFill>
                <a:latin typeface="Open Sans Light" pitchFamily="34" charset="0"/>
              </a:defRPr>
            </a:lvl5pPr>
            <a:lvl6pPr marL="2514600" indent="-228600" fontAlgn="base">
              <a:spcBef>
                <a:spcPct val="0"/>
              </a:spcBef>
              <a:spcAft>
                <a:spcPct val="0"/>
              </a:spcAft>
              <a:defRPr>
                <a:solidFill>
                  <a:schemeClr val="tx1"/>
                </a:solidFill>
                <a:latin typeface="Open Sans Light" pitchFamily="34" charset="0"/>
              </a:defRPr>
            </a:lvl6pPr>
            <a:lvl7pPr marL="2971800" indent="-228600" fontAlgn="base">
              <a:spcBef>
                <a:spcPct val="0"/>
              </a:spcBef>
              <a:spcAft>
                <a:spcPct val="0"/>
              </a:spcAft>
              <a:defRPr>
                <a:solidFill>
                  <a:schemeClr val="tx1"/>
                </a:solidFill>
                <a:latin typeface="Open Sans Light" pitchFamily="34" charset="0"/>
              </a:defRPr>
            </a:lvl7pPr>
            <a:lvl8pPr marL="3429000" indent="-228600" fontAlgn="base">
              <a:spcBef>
                <a:spcPct val="0"/>
              </a:spcBef>
              <a:spcAft>
                <a:spcPct val="0"/>
              </a:spcAft>
              <a:defRPr>
                <a:solidFill>
                  <a:schemeClr val="tx1"/>
                </a:solidFill>
                <a:latin typeface="Open Sans Light" pitchFamily="34" charset="0"/>
              </a:defRPr>
            </a:lvl8pPr>
            <a:lvl9pPr marL="3886200" indent="-228600" fontAlgn="base">
              <a:spcBef>
                <a:spcPct val="0"/>
              </a:spcBef>
              <a:spcAft>
                <a:spcPct val="0"/>
              </a:spcAft>
              <a:defRPr>
                <a:solidFill>
                  <a:schemeClr val="tx1"/>
                </a:solidFill>
                <a:latin typeface="Open Sans Light" pitchFamily="34" charset="0"/>
              </a:defRPr>
            </a:lvl9pPr>
          </a:lstStyle>
          <a:p>
            <a:pPr algn="ctr" eaLnBrk="1" hangingPunct="1"/>
            <a:endParaRPr lang="en-US" altLang="en-US" sz="1600" dirty="0"/>
          </a:p>
        </p:txBody>
      </p:sp>
    </p:spTree>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 id="2147483785" r:id="rId15"/>
    <p:sldLayoutId id="2147483786" r:id="rId16"/>
    <p:sldLayoutId id="2147483787" r:id="rId17"/>
    <p:sldLayoutId id="2147483788" r:id="rId18"/>
    <p:sldLayoutId id="2147483789" r:id="rId19"/>
    <p:sldLayoutId id="2147483790" r:id="rId20"/>
    <p:sldLayoutId id="2147483791" r:id="rId21"/>
    <p:sldLayoutId id="2147483792" r:id="rId22"/>
    <p:sldLayoutId id="2147483793" r:id="rId23"/>
    <p:sldLayoutId id="2147483794" r:id="rId24"/>
    <p:sldLayoutId id="2147483795" r:id="rId25"/>
    <p:sldLayoutId id="2147483805" r:id="rId26"/>
    <p:sldLayoutId id="2147483796" r:id="rId27"/>
    <p:sldLayoutId id="2147483797" r:id="rId28"/>
    <p:sldLayoutId id="2147483798" r:id="rId29"/>
    <p:sldLayoutId id="2147483799" r:id="rId30"/>
    <p:sldLayoutId id="2147483800" r:id="rId31"/>
    <p:sldLayoutId id="2147483801" r:id="rId32"/>
    <p:sldLayoutId id="2147483802" r:id="rId33"/>
    <p:sldLayoutId id="2147483803" r:id="rId34"/>
    <p:sldLayoutId id="2147483818" r:id="rId35"/>
    <p:sldLayoutId id="2147483819" r:id="rId36"/>
    <p:sldLayoutId id="2147483820" r:id="rId37"/>
  </p:sldLayoutIdLst>
  <p:txStyles>
    <p:titleStyle>
      <a:lvl1pPr algn="ctr" rtl="0" fontAlgn="base">
        <a:lnSpc>
          <a:spcPct val="90000"/>
        </a:lnSpc>
        <a:spcBef>
          <a:spcPct val="0"/>
        </a:spcBef>
        <a:spcAft>
          <a:spcPct val="0"/>
        </a:spcAft>
        <a:defRPr sz="2800" kern="1200">
          <a:solidFill>
            <a:schemeClr val="tx1"/>
          </a:solidFill>
          <a:latin typeface="Bebas Neue" panose="020B0606020202050201" pitchFamily="34" charset="0"/>
          <a:ea typeface="+mj-ea"/>
          <a:cs typeface="+mj-cs"/>
        </a:defRPr>
      </a:lvl1pPr>
      <a:lvl2pPr algn="ctr" rtl="0" fontAlgn="base">
        <a:lnSpc>
          <a:spcPct val="90000"/>
        </a:lnSpc>
        <a:spcBef>
          <a:spcPct val="0"/>
        </a:spcBef>
        <a:spcAft>
          <a:spcPct val="0"/>
        </a:spcAft>
        <a:defRPr sz="2800">
          <a:solidFill>
            <a:schemeClr val="tx1"/>
          </a:solidFill>
          <a:latin typeface="Bebas Neue" pitchFamily="34" charset="0"/>
        </a:defRPr>
      </a:lvl2pPr>
      <a:lvl3pPr algn="ctr" rtl="0" fontAlgn="base">
        <a:lnSpc>
          <a:spcPct val="90000"/>
        </a:lnSpc>
        <a:spcBef>
          <a:spcPct val="0"/>
        </a:spcBef>
        <a:spcAft>
          <a:spcPct val="0"/>
        </a:spcAft>
        <a:defRPr sz="2800">
          <a:solidFill>
            <a:schemeClr val="tx1"/>
          </a:solidFill>
          <a:latin typeface="Bebas Neue" pitchFamily="34" charset="0"/>
        </a:defRPr>
      </a:lvl3pPr>
      <a:lvl4pPr algn="ctr" rtl="0" fontAlgn="base">
        <a:lnSpc>
          <a:spcPct val="90000"/>
        </a:lnSpc>
        <a:spcBef>
          <a:spcPct val="0"/>
        </a:spcBef>
        <a:spcAft>
          <a:spcPct val="0"/>
        </a:spcAft>
        <a:defRPr sz="2800">
          <a:solidFill>
            <a:schemeClr val="tx1"/>
          </a:solidFill>
          <a:latin typeface="Bebas Neue" pitchFamily="34" charset="0"/>
        </a:defRPr>
      </a:lvl4pPr>
      <a:lvl5pPr algn="ctr" rtl="0" fontAlgn="base">
        <a:lnSpc>
          <a:spcPct val="90000"/>
        </a:lnSpc>
        <a:spcBef>
          <a:spcPct val="0"/>
        </a:spcBef>
        <a:spcAft>
          <a:spcPct val="0"/>
        </a:spcAft>
        <a:defRPr sz="2800">
          <a:solidFill>
            <a:schemeClr val="tx1"/>
          </a:solidFill>
          <a:latin typeface="Bebas Neue" pitchFamily="34" charset="0"/>
        </a:defRPr>
      </a:lvl5pPr>
      <a:lvl6pPr marL="457200" algn="ctr" rtl="0" fontAlgn="base">
        <a:lnSpc>
          <a:spcPct val="90000"/>
        </a:lnSpc>
        <a:spcBef>
          <a:spcPct val="0"/>
        </a:spcBef>
        <a:spcAft>
          <a:spcPct val="0"/>
        </a:spcAft>
        <a:defRPr sz="2800">
          <a:solidFill>
            <a:schemeClr val="tx1"/>
          </a:solidFill>
          <a:latin typeface="Bebas Neue" pitchFamily="34" charset="0"/>
        </a:defRPr>
      </a:lvl6pPr>
      <a:lvl7pPr marL="914400" algn="ctr" rtl="0" fontAlgn="base">
        <a:lnSpc>
          <a:spcPct val="90000"/>
        </a:lnSpc>
        <a:spcBef>
          <a:spcPct val="0"/>
        </a:spcBef>
        <a:spcAft>
          <a:spcPct val="0"/>
        </a:spcAft>
        <a:defRPr sz="2800">
          <a:solidFill>
            <a:schemeClr val="tx1"/>
          </a:solidFill>
          <a:latin typeface="Bebas Neue" pitchFamily="34" charset="0"/>
        </a:defRPr>
      </a:lvl7pPr>
      <a:lvl8pPr marL="1371600" algn="ctr" rtl="0" fontAlgn="base">
        <a:lnSpc>
          <a:spcPct val="90000"/>
        </a:lnSpc>
        <a:spcBef>
          <a:spcPct val="0"/>
        </a:spcBef>
        <a:spcAft>
          <a:spcPct val="0"/>
        </a:spcAft>
        <a:defRPr sz="2800">
          <a:solidFill>
            <a:schemeClr val="tx1"/>
          </a:solidFill>
          <a:latin typeface="Bebas Neue" pitchFamily="34" charset="0"/>
        </a:defRPr>
      </a:lvl8pPr>
      <a:lvl9pPr marL="1828800" algn="ctr" rtl="0" fontAlgn="base">
        <a:lnSpc>
          <a:spcPct val="90000"/>
        </a:lnSpc>
        <a:spcBef>
          <a:spcPct val="0"/>
        </a:spcBef>
        <a:spcAft>
          <a:spcPct val="0"/>
        </a:spcAft>
        <a:defRPr sz="2800">
          <a:solidFill>
            <a:schemeClr val="tx1"/>
          </a:solidFill>
          <a:latin typeface="Bebas Neue" pitchFamily="34" charset="0"/>
        </a:defRPr>
      </a:lvl9pPr>
    </p:titleStyle>
    <p:bodyStyle>
      <a:lvl1pPr marL="228600" indent="-228600" algn="l" rtl="0" fontAlgn="base">
        <a:lnSpc>
          <a:spcPct val="90000"/>
        </a:lnSpc>
        <a:spcBef>
          <a:spcPts val="1000"/>
        </a:spcBef>
        <a:spcAft>
          <a:spcPct val="0"/>
        </a:spcAft>
        <a:buFont typeface="Arial" pitchFamily="34" charset="0"/>
        <a:buChar char="•"/>
        <a:defRPr sz="16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16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16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sz="1600"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1"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endParaRPr lang="id-ID" altLang="en-US" dirty="0"/>
          </a:p>
        </p:txBody>
      </p:sp>
      <p:sp>
        <p:nvSpPr>
          <p:cNvPr id="7" name="Rectangle 6">
            <a:extLst>
              <a:ext uri="{FF2B5EF4-FFF2-40B4-BE49-F238E27FC236}">
                <a16:creationId xmlns:a16="http://schemas.microsoft.com/office/drawing/2014/main" xmlns="" id="{8C432713-EA9D-2B4E-8808-77D2FEE6A15D}"/>
              </a:ext>
            </a:extLst>
          </p:cNvPr>
          <p:cNvSpPr/>
          <p:nvPr userDrawn="1"/>
        </p:nvSpPr>
        <p:spPr>
          <a:xfrm>
            <a:off x="-55781" y="-3031"/>
            <a:ext cx="12247781" cy="26731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Rectangle 7">
            <a:extLst>
              <a:ext uri="{FF2B5EF4-FFF2-40B4-BE49-F238E27FC236}">
                <a16:creationId xmlns:a16="http://schemas.microsoft.com/office/drawing/2014/main" xmlns="" id="{489DA784-9AAC-E64C-9625-B53AFE67A1DB}"/>
              </a:ext>
            </a:extLst>
          </p:cNvPr>
          <p:cNvSpPr/>
          <p:nvPr userDrawn="1"/>
        </p:nvSpPr>
        <p:spPr>
          <a:xfrm>
            <a:off x="0" y="6597997"/>
            <a:ext cx="12247781" cy="26731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TextBox 8">
            <a:extLst>
              <a:ext uri="{FF2B5EF4-FFF2-40B4-BE49-F238E27FC236}">
                <a16:creationId xmlns:a16="http://schemas.microsoft.com/office/drawing/2014/main" xmlns="" id="{0FDD8524-86CB-AE4A-A145-344ECFB547A2}"/>
              </a:ext>
            </a:extLst>
          </p:cNvPr>
          <p:cNvSpPr txBox="1"/>
          <p:nvPr userDrawn="1"/>
        </p:nvSpPr>
        <p:spPr>
          <a:xfrm>
            <a:off x="4428523" y="280927"/>
            <a:ext cx="7763477" cy="800219"/>
          </a:xfrm>
          <a:prstGeom prst="rect">
            <a:avLst/>
          </a:prstGeom>
          <a:solidFill>
            <a:schemeClr val="bg1">
              <a:lumMod val="85000"/>
              <a:alpha val="75000"/>
            </a:schemeClr>
          </a:solidFill>
        </p:spPr>
        <p:txBody>
          <a:bodyPr wrap="square" lIns="268224" tIns="182880" rIns="853440" bIns="182880">
            <a:spAutoFit/>
          </a:bodyPr>
          <a:lstStyle/>
          <a:p>
            <a:pPr eaLnBrk="1" fontAlgn="auto" hangingPunct="1">
              <a:spcBef>
                <a:spcPts val="0"/>
              </a:spcBef>
              <a:spcAft>
                <a:spcPts val="0"/>
              </a:spcAft>
              <a:defRPr/>
            </a:pPr>
            <a:r>
              <a:rPr lang="en-US" sz="2800" b="1" dirty="0">
                <a:solidFill>
                  <a:schemeClr val="tx1">
                    <a:lumMod val="50000"/>
                  </a:schemeClr>
                </a:solidFill>
                <a:latin typeface="+mn-lt"/>
              </a:rPr>
              <a:t>New  Uses</a:t>
            </a:r>
          </a:p>
        </p:txBody>
      </p:sp>
    </p:spTree>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900" fill="hold"/>
                                        <p:tgtEl>
                                          <p:spTgt spid="9"/>
                                        </p:tgtEl>
                                        <p:attrNameLst>
                                          <p:attrName>ppt_x</p:attrName>
                                        </p:attrNameLst>
                                      </p:cBhvr>
                                      <p:tavLst>
                                        <p:tav tm="0">
                                          <p:val>
                                            <p:strVal val="1+#ppt_w/2"/>
                                          </p:val>
                                        </p:tav>
                                        <p:tav tm="100000">
                                          <p:val>
                                            <p:strVal val="#ppt_x"/>
                                          </p:val>
                                        </p:tav>
                                      </p:tavLst>
                                    </p:anim>
                                    <p:anim calcmode="lin" valueType="num">
                                      <p:cBhvr additive="base">
                                        <p:cTn id="8" dur="9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Open Sans Light" pitchFamily="34" charset="0"/>
        </a:defRPr>
      </a:lvl2pPr>
      <a:lvl3pPr algn="l" rtl="0" fontAlgn="base">
        <a:lnSpc>
          <a:spcPct val="90000"/>
        </a:lnSpc>
        <a:spcBef>
          <a:spcPct val="0"/>
        </a:spcBef>
        <a:spcAft>
          <a:spcPct val="0"/>
        </a:spcAft>
        <a:defRPr sz="4400">
          <a:solidFill>
            <a:schemeClr val="tx1"/>
          </a:solidFill>
          <a:latin typeface="Open Sans Light" pitchFamily="34" charset="0"/>
        </a:defRPr>
      </a:lvl3pPr>
      <a:lvl4pPr algn="l" rtl="0" fontAlgn="base">
        <a:lnSpc>
          <a:spcPct val="90000"/>
        </a:lnSpc>
        <a:spcBef>
          <a:spcPct val="0"/>
        </a:spcBef>
        <a:spcAft>
          <a:spcPct val="0"/>
        </a:spcAft>
        <a:defRPr sz="4400">
          <a:solidFill>
            <a:schemeClr val="tx1"/>
          </a:solidFill>
          <a:latin typeface="Open Sans Light" pitchFamily="34" charset="0"/>
        </a:defRPr>
      </a:lvl4pPr>
      <a:lvl5pPr algn="l" rtl="0" fontAlgn="base">
        <a:lnSpc>
          <a:spcPct val="90000"/>
        </a:lnSpc>
        <a:spcBef>
          <a:spcPct val="0"/>
        </a:spcBef>
        <a:spcAft>
          <a:spcPct val="0"/>
        </a:spcAft>
        <a:defRPr sz="4400">
          <a:solidFill>
            <a:schemeClr val="tx1"/>
          </a:solidFill>
          <a:latin typeface="Open Sans Light" pitchFamily="34" charset="0"/>
        </a:defRPr>
      </a:lvl5pPr>
      <a:lvl6pPr marL="457200" algn="l" rtl="0" fontAlgn="base">
        <a:lnSpc>
          <a:spcPct val="90000"/>
        </a:lnSpc>
        <a:spcBef>
          <a:spcPct val="0"/>
        </a:spcBef>
        <a:spcAft>
          <a:spcPct val="0"/>
        </a:spcAft>
        <a:defRPr sz="4400">
          <a:solidFill>
            <a:schemeClr val="tx1"/>
          </a:solidFill>
          <a:latin typeface="Open Sans Light" pitchFamily="34" charset="0"/>
        </a:defRPr>
      </a:lvl6pPr>
      <a:lvl7pPr marL="914400" algn="l" rtl="0" fontAlgn="base">
        <a:lnSpc>
          <a:spcPct val="90000"/>
        </a:lnSpc>
        <a:spcBef>
          <a:spcPct val="0"/>
        </a:spcBef>
        <a:spcAft>
          <a:spcPct val="0"/>
        </a:spcAft>
        <a:defRPr sz="4400">
          <a:solidFill>
            <a:schemeClr val="tx1"/>
          </a:solidFill>
          <a:latin typeface="Open Sans Light" pitchFamily="34" charset="0"/>
        </a:defRPr>
      </a:lvl7pPr>
      <a:lvl8pPr marL="1371600" algn="l" rtl="0" fontAlgn="base">
        <a:lnSpc>
          <a:spcPct val="90000"/>
        </a:lnSpc>
        <a:spcBef>
          <a:spcPct val="0"/>
        </a:spcBef>
        <a:spcAft>
          <a:spcPct val="0"/>
        </a:spcAft>
        <a:defRPr sz="4400">
          <a:solidFill>
            <a:schemeClr val="tx1"/>
          </a:solidFill>
          <a:latin typeface="Open Sans Light" pitchFamily="34" charset="0"/>
        </a:defRPr>
      </a:lvl8pPr>
      <a:lvl9pPr marL="1828800" algn="l" rtl="0" fontAlgn="base">
        <a:lnSpc>
          <a:spcPct val="90000"/>
        </a:lnSpc>
        <a:spcBef>
          <a:spcPct val="0"/>
        </a:spcBef>
        <a:spcAft>
          <a:spcPct val="0"/>
        </a:spcAft>
        <a:defRPr sz="4400">
          <a:solidFill>
            <a:schemeClr val="tx1"/>
          </a:solidFill>
          <a:latin typeface="Open Sans Light" pitchFamily="34" charset="0"/>
        </a:defRPr>
      </a:lvl9pPr>
    </p:titleStyle>
    <p:body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image" Target="../media/image1.jpe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chart" Target="../charts/chart5.xml"/><Relationship Id="rId5" Type="http://schemas.openxmlformats.org/officeDocument/2006/relationships/chart" Target="../charts/chart6.xml"/><Relationship Id="rId1" Type="http://schemas.openxmlformats.org/officeDocument/2006/relationships/themeOverride" Target="../theme/themeOverride4.xml"/><Relationship Id="rId2"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4" Type="http://schemas.openxmlformats.org/officeDocument/2006/relationships/image" Target="../media/image15.jpe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8.png"/><Relationship Id="rId8" Type="http://schemas.openxmlformats.org/officeDocument/2006/relationships/image" Target="../media/image19.png"/><Relationship Id="rId9"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3" Type="http://schemas.openxmlformats.org/officeDocument/2006/relationships/chart" Target="../charts/chart7.xml"/><Relationship Id="rId4" Type="http://schemas.openxmlformats.org/officeDocument/2006/relationships/chart" Target="../charts/chart8.xml"/><Relationship Id="rId1" Type="http://schemas.openxmlformats.org/officeDocument/2006/relationships/slideLayout" Target="../slideLayouts/slideLayout37.xml"/><Relationship Id="rId2"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jpeg"/><Relationship Id="rId5" Type="http://schemas.openxmlformats.org/officeDocument/2006/relationships/image" Target="../media/image23.jpeg"/><Relationship Id="rId6" Type="http://schemas.openxmlformats.org/officeDocument/2006/relationships/image" Target="../media/image24.jpeg"/><Relationship Id="rId1" Type="http://schemas.openxmlformats.org/officeDocument/2006/relationships/slideLayout" Target="../slideLayouts/slideLayout9.xml"/><Relationship Id="rId2" Type="http://schemas.openxmlformats.org/officeDocument/2006/relationships/notesSlide" Target="../notesSlides/notesSlide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1.jpe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7" Type="http://schemas.openxmlformats.org/officeDocument/2006/relationships/image" Target="../media/image30.png"/><Relationship Id="rId1" Type="http://schemas.openxmlformats.org/officeDocument/2006/relationships/slideLayout" Target="../slideLayouts/slideLayout1.xml"/><Relationship Id="rId2"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4.png"/><Relationship Id="rId5" Type="http://schemas.openxmlformats.org/officeDocument/2006/relationships/image" Target="../media/image35.svg"/><Relationship Id="rId6" Type="http://schemas.openxmlformats.org/officeDocument/2006/relationships/image" Target="../media/image33.png"/><Relationship Id="rId1" Type="http://schemas.openxmlformats.org/officeDocument/2006/relationships/slideLayout" Target="../slideLayouts/slideLayout1.xml"/><Relationship Id="rId2" Type="http://schemas.openxmlformats.org/officeDocument/2006/relationships/image" Target="../media/image3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5.jpg"/><Relationship Id="rId3" Type="http://schemas.openxmlformats.org/officeDocument/2006/relationships/image" Target="../media/image36.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7.jpeg"/></Relationships>
</file>

<file path=ppt/slides/_rels/slide24.xml.rels><?xml version="1.0" encoding="UTF-8" standalone="yes"?>
<Relationships xmlns="http://schemas.openxmlformats.org/package/2006/relationships"><Relationship Id="rId3" Type="http://schemas.openxmlformats.org/officeDocument/2006/relationships/image" Target="../media/image39.jpg"/><Relationship Id="rId4" Type="http://schemas.openxmlformats.org/officeDocument/2006/relationships/image" Target="../media/image40.jpeg"/><Relationship Id="rId5" Type="http://schemas.openxmlformats.org/officeDocument/2006/relationships/image" Target="../media/image41.jpg"/><Relationship Id="rId1" Type="http://schemas.openxmlformats.org/officeDocument/2006/relationships/slideLayout" Target="../slideLayouts/slideLayout1.xml"/><Relationship Id="rId2" Type="http://schemas.openxmlformats.org/officeDocument/2006/relationships/image" Target="../media/image38.jpe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3.png"/><Relationship Id="rId5" Type="http://schemas.openxmlformats.org/officeDocument/2006/relationships/image" Target="../media/image32.png"/><Relationship Id="rId6" Type="http://schemas.openxmlformats.org/officeDocument/2006/relationships/image" Target="../media/image34.png"/><Relationship Id="rId7" Type="http://schemas.openxmlformats.org/officeDocument/2006/relationships/image" Target="../media/image35.svg"/><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42.jpg"/></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6.svg"/><Relationship Id="rId5" Type="http://schemas.openxmlformats.org/officeDocument/2006/relationships/image" Target="../media/image45.png"/><Relationship Id="rId6" Type="http://schemas.openxmlformats.org/officeDocument/2006/relationships/image" Target="../media/image48.svg"/><Relationship Id="rId7" Type="http://schemas.openxmlformats.org/officeDocument/2006/relationships/image" Target="../media/image46.png"/><Relationship Id="rId8" Type="http://schemas.openxmlformats.org/officeDocument/2006/relationships/image" Target="../media/image50.svg"/><Relationship Id="rId9" Type="http://schemas.openxmlformats.org/officeDocument/2006/relationships/image" Target="../media/image47.png"/><Relationship Id="rId1" Type="http://schemas.openxmlformats.org/officeDocument/2006/relationships/slideLayout" Target="../slideLayouts/slideLayout1.xml"/><Relationship Id="rId2"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6.svg"/><Relationship Id="rId5" Type="http://schemas.openxmlformats.org/officeDocument/2006/relationships/image" Target="../media/image45.png"/><Relationship Id="rId6" Type="http://schemas.openxmlformats.org/officeDocument/2006/relationships/image" Target="../media/image48.svg"/><Relationship Id="rId7" Type="http://schemas.openxmlformats.org/officeDocument/2006/relationships/image" Target="../media/image46.png"/><Relationship Id="rId8" Type="http://schemas.openxmlformats.org/officeDocument/2006/relationships/image" Target="../media/image50.svg"/><Relationship Id="rId9" Type="http://schemas.openxmlformats.org/officeDocument/2006/relationships/image" Target="../media/image47.png"/><Relationship Id="rId1" Type="http://schemas.openxmlformats.org/officeDocument/2006/relationships/slideLayout" Target="../slideLayouts/slideLayout1.xml"/><Relationship Id="rId2"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6.svg"/><Relationship Id="rId5" Type="http://schemas.openxmlformats.org/officeDocument/2006/relationships/image" Target="../media/image45.png"/><Relationship Id="rId6" Type="http://schemas.openxmlformats.org/officeDocument/2006/relationships/image" Target="../media/image48.svg"/><Relationship Id="rId7" Type="http://schemas.openxmlformats.org/officeDocument/2006/relationships/image" Target="../media/image46.png"/><Relationship Id="rId8" Type="http://schemas.openxmlformats.org/officeDocument/2006/relationships/image" Target="../media/image50.svg"/><Relationship Id="rId9" Type="http://schemas.openxmlformats.org/officeDocument/2006/relationships/image" Target="../media/image49.png"/><Relationship Id="rId10" Type="http://schemas.openxmlformats.org/officeDocument/2006/relationships/image" Target="../media/image50.png"/><Relationship Id="rId11" Type="http://schemas.openxmlformats.org/officeDocument/2006/relationships/image" Target="../media/image55.svg"/><Relationship Id="rId1" Type="http://schemas.openxmlformats.org/officeDocument/2006/relationships/slideLayout" Target="../slideLayouts/slideLayout1.xml"/><Relationship Id="rId2" Type="http://schemas.openxmlformats.org/officeDocument/2006/relationships/image" Target="../media/image4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xml"/><Relationship Id="rId3"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46.svg"/><Relationship Id="rId5" Type="http://schemas.openxmlformats.org/officeDocument/2006/relationships/image" Target="../media/image52.jpeg"/><Relationship Id="rId6" Type="http://schemas.openxmlformats.org/officeDocument/2006/relationships/hyperlink" Target="https://www.sec.gov/Archives/edgar/data/18734/000090514812000765/efc12-292_ex11.htm" TargetMode="External"/><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31.xml.rels><?xml version="1.0" encoding="UTF-8" standalone="yes"?>
<Relationships xmlns="http://schemas.openxmlformats.org/package/2006/relationships"><Relationship Id="rId3" Type="http://schemas.microsoft.com/office/2007/relationships/media" Target="../media/media2.m4a"/><Relationship Id="rId4" Type="http://schemas.openxmlformats.org/officeDocument/2006/relationships/audio" Target="../media/media2.m4a"/><Relationship Id="rId5" Type="http://schemas.openxmlformats.org/officeDocument/2006/relationships/slideLayout" Target="../slideLayouts/slideLayout36.xml"/><Relationship Id="rId6" Type="http://schemas.openxmlformats.org/officeDocument/2006/relationships/notesSlide" Target="../notesSlides/notesSlide15.xml"/><Relationship Id="rId7" Type="http://schemas.openxmlformats.org/officeDocument/2006/relationships/image" Target="../media/image53.jpg"/><Relationship Id="rId8" Type="http://schemas.openxmlformats.org/officeDocument/2006/relationships/image" Target="../media/image54.png"/><Relationship Id="rId1" Type="http://schemas.microsoft.com/office/2007/relationships/media" Target="../media/media1.m4a"/><Relationship Id="rId2" Type="http://schemas.openxmlformats.org/officeDocument/2006/relationships/audio" Target="../media/media1.m4a"/></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1.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7.xml"/><Relationship Id="rId3" Type="http://schemas.openxmlformats.org/officeDocument/2006/relationships/image" Target="../media/image55.tif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1.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wmf"/></Relationships>
</file>

<file path=ppt/slides/_rels/slide38.xml.rels><?xml version="1.0" encoding="UTF-8" standalone="yes"?>
<Relationships xmlns="http://schemas.openxmlformats.org/package/2006/relationships"><Relationship Id="rId3" Type="http://schemas.openxmlformats.org/officeDocument/2006/relationships/image" Target="../media/image58.jpeg"/><Relationship Id="rId4" Type="http://schemas.openxmlformats.org/officeDocument/2006/relationships/image" Target="../media/image59.png"/><Relationship Id="rId5" Type="http://schemas.openxmlformats.org/officeDocument/2006/relationships/image" Target="../media/image60.png"/><Relationship Id="rId6" Type="http://schemas.openxmlformats.org/officeDocument/2006/relationships/image" Target="../media/image46.svg"/><Relationship Id="rId7" Type="http://schemas.openxmlformats.org/officeDocument/2006/relationships/image" Target="../media/image61.png"/><Relationship Id="rId8" Type="http://schemas.openxmlformats.org/officeDocument/2006/relationships/image" Target="../media/image48.svg"/><Relationship Id="rId9" Type="http://schemas.openxmlformats.org/officeDocument/2006/relationships/image" Target="../media/image46.png"/><Relationship Id="rId10" Type="http://schemas.openxmlformats.org/officeDocument/2006/relationships/image" Target="../media/image50.svg"/><Relationship Id="rId11" Type="http://schemas.openxmlformats.org/officeDocument/2006/relationships/image" Target="../media/image47.png"/><Relationship Id="rId1" Type="http://schemas.openxmlformats.org/officeDocument/2006/relationships/slideLayout" Target="../slideLayouts/slideLayout1.xml"/><Relationship Id="rId2" Type="http://schemas.openxmlformats.org/officeDocument/2006/relationships/image" Target="../media/image57.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1.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40.xml.rels><?xml version="1.0" encoding="UTF-8" standalone="yes"?>
<Relationships xmlns="http://schemas.openxmlformats.org/package/2006/relationships"><Relationship Id="rId11" Type="http://schemas.openxmlformats.org/officeDocument/2006/relationships/image" Target="../media/image63.jpeg"/><Relationship Id="rId12" Type="http://schemas.openxmlformats.org/officeDocument/2006/relationships/image" Target="../media/image64.png"/><Relationship Id="rId13" Type="http://schemas.openxmlformats.org/officeDocument/2006/relationships/image" Target="../media/image65.png"/><Relationship Id="rId14" Type="http://schemas.openxmlformats.org/officeDocument/2006/relationships/image" Target="../media/image66.png"/><Relationship Id="rId15" Type="http://schemas.openxmlformats.org/officeDocument/2006/relationships/image" Target="../media/image67.png"/><Relationship Id="rId16" Type="http://schemas.openxmlformats.org/officeDocument/2006/relationships/image" Target="../media/image68.png"/><Relationship Id="rId17" Type="http://schemas.openxmlformats.org/officeDocument/2006/relationships/image" Target="../media/image69.gif"/><Relationship Id="rId1" Type="http://schemas.openxmlformats.org/officeDocument/2006/relationships/slideLayout" Target="../slideLayouts/slideLayout1.xml"/><Relationship Id="rId2" Type="http://schemas.openxmlformats.org/officeDocument/2006/relationships/image" Target="../media/image60.png"/><Relationship Id="rId3" Type="http://schemas.openxmlformats.org/officeDocument/2006/relationships/image" Target="../media/image46.svg"/><Relationship Id="rId4" Type="http://schemas.openxmlformats.org/officeDocument/2006/relationships/image" Target="../media/image61.png"/><Relationship Id="rId5" Type="http://schemas.openxmlformats.org/officeDocument/2006/relationships/image" Target="../media/image48.svg"/><Relationship Id="rId6" Type="http://schemas.openxmlformats.org/officeDocument/2006/relationships/image" Target="../media/image46.png"/><Relationship Id="rId7" Type="http://schemas.openxmlformats.org/officeDocument/2006/relationships/image" Target="../media/image50.svg"/><Relationship Id="rId8" Type="http://schemas.openxmlformats.org/officeDocument/2006/relationships/image" Target="../media/image47.png"/><Relationship Id="rId9" Type="http://schemas.openxmlformats.org/officeDocument/2006/relationships/chart" Target="../charts/chart9.xml"/><Relationship Id="rId10" Type="http://schemas.openxmlformats.org/officeDocument/2006/relationships/image" Target="../media/image62.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1.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hyperlink" Target="https://statutes.capitol.texas.gov/Docs/UT/htm/UT.39.htm"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hyperlink" Target="mailto:marina.donskaya@citigroup.com" TargetMode="External"/><Relationship Id="rId5" Type="http://schemas.openxmlformats.org/officeDocument/2006/relationships/hyperlink" Target="mailto:jfichera@saberpartners.com" TargetMode="External"/><Relationship Id="rId6" Type="http://schemas.openxmlformats.org/officeDocument/2006/relationships/hyperlink" Target="mailto:paul.g.humphrey@citigroup.com" TargetMode="External"/><Relationship Id="rId1" Type="http://schemas.openxmlformats.org/officeDocument/2006/relationships/slideLayout" Target="../slideLayouts/slideLayout6.xml"/><Relationship Id="rId2" Type="http://schemas.openxmlformats.org/officeDocument/2006/relationships/notesSlide" Target="../notesSlides/notesSlide1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chart" Target="../charts/chart1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chart" Target="../charts/chart11.xml"/></Relationships>
</file>

<file path=ppt/slides/_rels/slide46.xml.rels><?xml version="1.0" encoding="UTF-8" standalone="yes"?>
<Relationships xmlns="http://schemas.openxmlformats.org/package/2006/relationships"><Relationship Id="rId3" Type="http://schemas.openxmlformats.org/officeDocument/2006/relationships/image" Target="../media/image71.tiff"/><Relationship Id="rId4" Type="http://schemas.openxmlformats.org/officeDocument/2006/relationships/image" Target="../media/image72.tiff"/><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1.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42.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1.jpeg"/><Relationship Id="rId3"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chart" Target="../charts/char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chart" Target="../charts/char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chart" Target="../charts/chart3.xml"/><Relationship Id="rId5" Type="http://schemas.openxmlformats.org/officeDocument/2006/relationships/chart" Target="../charts/chart4.xml"/><Relationship Id="rId1" Type="http://schemas.openxmlformats.org/officeDocument/2006/relationships/themeOverride" Target="../theme/themeOverride1.xml"/><Relationship Id="rId2"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jpeg"/><Relationship Id="rId6" Type="http://schemas.openxmlformats.org/officeDocument/2006/relationships/image" Target="../media/image9.png"/><Relationship Id="rId7" Type="http://schemas.openxmlformats.org/officeDocument/2006/relationships/image" Target="../media/image10.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jpe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3" name="Picture 3" descr="C:\Users\ekarcher\Desktop\iStock-624031578.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178" t="6970" b="11423"/>
          <a:stretch/>
        </p:blipFill>
        <p:spPr bwMode="auto">
          <a:xfrm>
            <a:off x="3175" y="0"/>
            <a:ext cx="12188824" cy="68580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3175" y="2173184"/>
            <a:ext cx="12192000" cy="324196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6387" name="Text Placeholder 5"/>
          <p:cNvSpPr txBox="1">
            <a:spLocks/>
          </p:cNvSpPr>
          <p:nvPr/>
        </p:nvSpPr>
        <p:spPr bwMode="auto">
          <a:xfrm>
            <a:off x="1178666" y="4186836"/>
            <a:ext cx="9640888"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itchFamily="34" charset="0"/>
              <a:buChar char="•"/>
              <a:defRPr sz="2800">
                <a:solidFill>
                  <a:schemeClr val="tx1"/>
                </a:solidFill>
                <a:latin typeface="Open Sans Light" pitchFamily="34" charset="0"/>
              </a:defRPr>
            </a:lvl1pPr>
            <a:lvl2pPr marL="685800" indent="-228600">
              <a:lnSpc>
                <a:spcPct val="90000"/>
              </a:lnSpc>
              <a:spcBef>
                <a:spcPts val="500"/>
              </a:spcBef>
              <a:buFont typeface="Arial" pitchFamily="34" charset="0"/>
              <a:buChar char="•"/>
              <a:defRPr sz="2400">
                <a:solidFill>
                  <a:schemeClr val="tx1"/>
                </a:solidFill>
                <a:latin typeface="Open Sans Light" pitchFamily="34" charset="0"/>
              </a:defRPr>
            </a:lvl2pPr>
            <a:lvl3pPr marL="1143000" indent="-228600">
              <a:lnSpc>
                <a:spcPct val="90000"/>
              </a:lnSpc>
              <a:spcBef>
                <a:spcPts val="500"/>
              </a:spcBef>
              <a:buFont typeface="Arial" pitchFamily="34" charset="0"/>
              <a:buChar char="•"/>
              <a:defRPr sz="2000">
                <a:solidFill>
                  <a:schemeClr val="tx1"/>
                </a:solidFill>
                <a:latin typeface="Open Sans Light" pitchFamily="34" charset="0"/>
              </a:defRPr>
            </a:lvl3pPr>
            <a:lvl4pPr marL="1600200" indent="-228600">
              <a:lnSpc>
                <a:spcPct val="90000"/>
              </a:lnSpc>
              <a:spcBef>
                <a:spcPts val="500"/>
              </a:spcBef>
              <a:buFont typeface="Arial" pitchFamily="34" charset="0"/>
              <a:buChar char="•"/>
              <a:defRPr>
                <a:solidFill>
                  <a:schemeClr val="tx1"/>
                </a:solidFill>
                <a:latin typeface="Open Sans Light" pitchFamily="34" charset="0"/>
              </a:defRPr>
            </a:lvl4pPr>
            <a:lvl5pPr marL="2057400" indent="-228600">
              <a:lnSpc>
                <a:spcPct val="90000"/>
              </a:lnSpc>
              <a:spcBef>
                <a:spcPts val="500"/>
              </a:spcBef>
              <a:buFont typeface="Arial" pitchFamily="34" charset="0"/>
              <a:buChar char="•"/>
              <a:defRPr>
                <a:solidFill>
                  <a:schemeClr val="tx1"/>
                </a:solidFill>
                <a:latin typeface="Open Sans Light" pitchFamily="34" charset="0"/>
              </a:defRPr>
            </a:lvl5pPr>
            <a:lvl6pPr marL="2514600" indent="-228600" fontAlgn="base">
              <a:lnSpc>
                <a:spcPct val="90000"/>
              </a:lnSpc>
              <a:spcBef>
                <a:spcPts val="500"/>
              </a:spcBef>
              <a:spcAft>
                <a:spcPct val="0"/>
              </a:spcAft>
              <a:buFont typeface="Arial" pitchFamily="34" charset="0"/>
              <a:buChar char="•"/>
              <a:defRPr>
                <a:solidFill>
                  <a:schemeClr val="tx1"/>
                </a:solidFill>
                <a:latin typeface="Open Sans Light" pitchFamily="34" charset="0"/>
              </a:defRPr>
            </a:lvl6pPr>
            <a:lvl7pPr marL="2971800" indent="-228600" fontAlgn="base">
              <a:lnSpc>
                <a:spcPct val="90000"/>
              </a:lnSpc>
              <a:spcBef>
                <a:spcPts val="500"/>
              </a:spcBef>
              <a:spcAft>
                <a:spcPct val="0"/>
              </a:spcAft>
              <a:buFont typeface="Arial" pitchFamily="34" charset="0"/>
              <a:buChar char="•"/>
              <a:defRPr>
                <a:solidFill>
                  <a:schemeClr val="tx1"/>
                </a:solidFill>
                <a:latin typeface="Open Sans Light" pitchFamily="34" charset="0"/>
              </a:defRPr>
            </a:lvl7pPr>
            <a:lvl8pPr marL="3429000" indent="-228600" fontAlgn="base">
              <a:lnSpc>
                <a:spcPct val="90000"/>
              </a:lnSpc>
              <a:spcBef>
                <a:spcPts val="500"/>
              </a:spcBef>
              <a:spcAft>
                <a:spcPct val="0"/>
              </a:spcAft>
              <a:buFont typeface="Arial" pitchFamily="34" charset="0"/>
              <a:buChar char="•"/>
              <a:defRPr>
                <a:solidFill>
                  <a:schemeClr val="tx1"/>
                </a:solidFill>
                <a:latin typeface="Open Sans Light" pitchFamily="34" charset="0"/>
              </a:defRPr>
            </a:lvl8pPr>
            <a:lvl9pPr marL="3886200" indent="-228600" fontAlgn="base">
              <a:lnSpc>
                <a:spcPct val="90000"/>
              </a:lnSpc>
              <a:spcBef>
                <a:spcPts val="500"/>
              </a:spcBef>
              <a:spcAft>
                <a:spcPct val="0"/>
              </a:spcAft>
              <a:buFont typeface="Arial" pitchFamily="34" charset="0"/>
              <a:buChar char="•"/>
              <a:defRPr>
                <a:solidFill>
                  <a:schemeClr val="tx1"/>
                </a:solidFill>
                <a:latin typeface="Open Sans Light" pitchFamily="34" charset="0"/>
              </a:defRPr>
            </a:lvl9pPr>
          </a:lstStyle>
          <a:p>
            <a:pPr algn="ctr" eaLnBrk="1" hangingPunct="1">
              <a:lnSpc>
                <a:spcPct val="100000"/>
              </a:lnSpc>
              <a:spcAft>
                <a:spcPts val="700"/>
              </a:spcAft>
              <a:buFont typeface="Arial" pitchFamily="34" charset="0"/>
              <a:buNone/>
            </a:pPr>
            <a:endParaRPr lang="id-ID" altLang="en-US" sz="1400" dirty="0">
              <a:solidFill>
                <a:schemeClr val="bg1"/>
              </a:solidFill>
            </a:endParaRPr>
          </a:p>
        </p:txBody>
      </p:sp>
      <p:sp>
        <p:nvSpPr>
          <p:cNvPr id="16388" name="TextBox 8"/>
          <p:cNvSpPr>
            <a:spLocks noChangeArrowheads="1"/>
          </p:cNvSpPr>
          <p:nvPr/>
        </p:nvSpPr>
        <p:spPr bwMode="auto">
          <a:xfrm>
            <a:off x="333416" y="3079916"/>
            <a:ext cx="5665694" cy="1333500"/>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Open Sans Light" pitchFamily="34" charset="0"/>
              </a:defRPr>
            </a:lvl1pPr>
            <a:lvl2pPr marL="742950" indent="-285750">
              <a:defRPr>
                <a:solidFill>
                  <a:schemeClr val="tx1"/>
                </a:solidFill>
                <a:latin typeface="Open Sans Light" pitchFamily="34" charset="0"/>
              </a:defRPr>
            </a:lvl2pPr>
            <a:lvl3pPr marL="1143000" indent="-228600">
              <a:defRPr>
                <a:solidFill>
                  <a:schemeClr val="tx1"/>
                </a:solidFill>
                <a:latin typeface="Open Sans Light" pitchFamily="34" charset="0"/>
              </a:defRPr>
            </a:lvl3pPr>
            <a:lvl4pPr marL="1600200" indent="-228600">
              <a:defRPr>
                <a:solidFill>
                  <a:schemeClr val="tx1"/>
                </a:solidFill>
                <a:latin typeface="Open Sans Light" pitchFamily="34" charset="0"/>
              </a:defRPr>
            </a:lvl4pPr>
            <a:lvl5pPr marL="2057400" indent="-228600">
              <a:defRPr>
                <a:solidFill>
                  <a:schemeClr val="tx1"/>
                </a:solidFill>
                <a:latin typeface="Open Sans Light" pitchFamily="34" charset="0"/>
              </a:defRPr>
            </a:lvl5pPr>
            <a:lvl6pPr marL="2514600" indent="-228600" fontAlgn="base">
              <a:spcBef>
                <a:spcPct val="0"/>
              </a:spcBef>
              <a:spcAft>
                <a:spcPct val="0"/>
              </a:spcAft>
              <a:defRPr>
                <a:solidFill>
                  <a:schemeClr val="tx1"/>
                </a:solidFill>
                <a:latin typeface="Open Sans Light" pitchFamily="34" charset="0"/>
              </a:defRPr>
            </a:lvl6pPr>
            <a:lvl7pPr marL="2971800" indent="-228600" fontAlgn="base">
              <a:spcBef>
                <a:spcPct val="0"/>
              </a:spcBef>
              <a:spcAft>
                <a:spcPct val="0"/>
              </a:spcAft>
              <a:defRPr>
                <a:solidFill>
                  <a:schemeClr val="tx1"/>
                </a:solidFill>
                <a:latin typeface="Open Sans Light" pitchFamily="34" charset="0"/>
              </a:defRPr>
            </a:lvl7pPr>
            <a:lvl8pPr marL="3429000" indent="-228600" fontAlgn="base">
              <a:spcBef>
                <a:spcPct val="0"/>
              </a:spcBef>
              <a:spcAft>
                <a:spcPct val="0"/>
              </a:spcAft>
              <a:defRPr>
                <a:solidFill>
                  <a:schemeClr val="tx1"/>
                </a:solidFill>
                <a:latin typeface="Open Sans Light" pitchFamily="34" charset="0"/>
              </a:defRPr>
            </a:lvl8pPr>
            <a:lvl9pPr marL="3886200" indent="-228600" fontAlgn="base">
              <a:spcBef>
                <a:spcPct val="0"/>
              </a:spcBef>
              <a:spcAft>
                <a:spcPct val="0"/>
              </a:spcAft>
              <a:defRPr>
                <a:solidFill>
                  <a:schemeClr val="tx1"/>
                </a:solidFill>
                <a:latin typeface="Open Sans Light" pitchFamily="34" charset="0"/>
              </a:defRPr>
            </a:lvl9pPr>
          </a:lstStyle>
          <a:p>
            <a:r>
              <a:rPr lang="en-US" sz="3600" dirty="0">
                <a:solidFill>
                  <a:schemeClr val="bg1"/>
                </a:solidFill>
                <a:latin typeface="Arial" panose="020B0604020202020204" pitchFamily="34" charset="0"/>
                <a:cs typeface="Arial" panose="020B0604020202020204" pitchFamily="34" charset="0"/>
              </a:rPr>
              <a:t>Joseph S. Fichera</a:t>
            </a:r>
          </a:p>
          <a:p>
            <a:r>
              <a:rPr lang="en-US" sz="2400" dirty="0">
                <a:solidFill>
                  <a:schemeClr val="bg1"/>
                </a:solidFill>
                <a:latin typeface="Arial" panose="020B0604020202020204" pitchFamily="34" charset="0"/>
                <a:cs typeface="Arial" panose="020B0604020202020204" pitchFamily="34" charset="0"/>
              </a:rPr>
              <a:t>CEO, </a:t>
            </a:r>
            <a:r>
              <a:rPr lang="en-US" sz="2400" cap="none" dirty="0">
                <a:solidFill>
                  <a:schemeClr val="bg1"/>
                </a:solidFill>
                <a:latin typeface="Arial" panose="020B0604020202020204" pitchFamily="34" charset="0"/>
                <a:cs typeface="Arial" panose="020B0604020202020204" pitchFamily="34" charset="0"/>
              </a:rPr>
              <a:t>Saber Partners, LLC</a:t>
            </a:r>
          </a:p>
          <a:p>
            <a:r>
              <a:rPr lang="en-US" sz="2400" cap="none" dirty="0">
                <a:solidFill>
                  <a:schemeClr val="bg1"/>
                </a:solidFill>
                <a:latin typeface="Arial" panose="020B0604020202020204" pitchFamily="34" charset="0"/>
                <a:cs typeface="Arial" panose="020B0604020202020204" pitchFamily="34" charset="0"/>
              </a:rPr>
              <a:t>NRRI Fellow</a:t>
            </a:r>
            <a:endParaRPr lang="en-US" sz="2400" dirty="0">
              <a:solidFill>
                <a:schemeClr val="bg1"/>
              </a:solidFill>
              <a:latin typeface="Arial" panose="020B0604020202020204" pitchFamily="34" charset="0"/>
              <a:cs typeface="Arial" panose="020B0604020202020204" pitchFamily="34" charset="0"/>
            </a:endParaRPr>
          </a:p>
        </p:txBody>
      </p:sp>
      <p:sp>
        <p:nvSpPr>
          <p:cNvPr id="6" name="TextBox 8"/>
          <p:cNvSpPr>
            <a:spLocks noChangeArrowheads="1"/>
          </p:cNvSpPr>
          <p:nvPr/>
        </p:nvSpPr>
        <p:spPr bwMode="auto">
          <a:xfrm>
            <a:off x="6870850" y="3079916"/>
            <a:ext cx="5032116" cy="1333500"/>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Open Sans Light" pitchFamily="34" charset="0"/>
              </a:defRPr>
            </a:lvl1pPr>
            <a:lvl2pPr marL="742950" indent="-285750">
              <a:defRPr>
                <a:solidFill>
                  <a:schemeClr val="tx1"/>
                </a:solidFill>
                <a:latin typeface="Open Sans Light" pitchFamily="34" charset="0"/>
              </a:defRPr>
            </a:lvl2pPr>
            <a:lvl3pPr marL="1143000" indent="-228600">
              <a:defRPr>
                <a:solidFill>
                  <a:schemeClr val="tx1"/>
                </a:solidFill>
                <a:latin typeface="Open Sans Light" pitchFamily="34" charset="0"/>
              </a:defRPr>
            </a:lvl3pPr>
            <a:lvl4pPr marL="1600200" indent="-228600">
              <a:defRPr>
                <a:solidFill>
                  <a:schemeClr val="tx1"/>
                </a:solidFill>
                <a:latin typeface="Open Sans Light" pitchFamily="34" charset="0"/>
              </a:defRPr>
            </a:lvl4pPr>
            <a:lvl5pPr marL="2057400" indent="-228600">
              <a:defRPr>
                <a:solidFill>
                  <a:schemeClr val="tx1"/>
                </a:solidFill>
                <a:latin typeface="Open Sans Light" pitchFamily="34" charset="0"/>
              </a:defRPr>
            </a:lvl5pPr>
            <a:lvl6pPr marL="2514600" indent="-228600" fontAlgn="base">
              <a:spcBef>
                <a:spcPct val="0"/>
              </a:spcBef>
              <a:spcAft>
                <a:spcPct val="0"/>
              </a:spcAft>
              <a:defRPr>
                <a:solidFill>
                  <a:schemeClr val="tx1"/>
                </a:solidFill>
                <a:latin typeface="Open Sans Light" pitchFamily="34" charset="0"/>
              </a:defRPr>
            </a:lvl6pPr>
            <a:lvl7pPr marL="2971800" indent="-228600" fontAlgn="base">
              <a:spcBef>
                <a:spcPct val="0"/>
              </a:spcBef>
              <a:spcAft>
                <a:spcPct val="0"/>
              </a:spcAft>
              <a:defRPr>
                <a:solidFill>
                  <a:schemeClr val="tx1"/>
                </a:solidFill>
                <a:latin typeface="Open Sans Light" pitchFamily="34" charset="0"/>
              </a:defRPr>
            </a:lvl7pPr>
            <a:lvl8pPr marL="3429000" indent="-228600" fontAlgn="base">
              <a:spcBef>
                <a:spcPct val="0"/>
              </a:spcBef>
              <a:spcAft>
                <a:spcPct val="0"/>
              </a:spcAft>
              <a:defRPr>
                <a:solidFill>
                  <a:schemeClr val="tx1"/>
                </a:solidFill>
                <a:latin typeface="Open Sans Light" pitchFamily="34" charset="0"/>
              </a:defRPr>
            </a:lvl8pPr>
            <a:lvl9pPr marL="3886200" indent="-228600" fontAlgn="base">
              <a:spcBef>
                <a:spcPct val="0"/>
              </a:spcBef>
              <a:spcAft>
                <a:spcPct val="0"/>
              </a:spcAft>
              <a:defRPr>
                <a:solidFill>
                  <a:schemeClr val="tx1"/>
                </a:solidFill>
                <a:latin typeface="Open Sans Light" pitchFamily="34" charset="0"/>
              </a:defRPr>
            </a:lvl9pPr>
          </a:lstStyle>
          <a:p>
            <a:r>
              <a:rPr lang="en-US" sz="4400" dirty="0">
                <a:solidFill>
                  <a:schemeClr val="bg1"/>
                </a:solidFill>
                <a:latin typeface="Arial" panose="020B0604020202020204" pitchFamily="34" charset="0"/>
                <a:cs typeface="Arial" panose="020B0604020202020204" pitchFamily="34" charset="0"/>
              </a:rPr>
              <a:t>Investor-Owned Securitization:</a:t>
            </a:r>
          </a:p>
          <a:p>
            <a:r>
              <a:rPr lang="en-US" sz="4400" dirty="0">
                <a:solidFill>
                  <a:schemeClr val="bg1"/>
                </a:solidFill>
                <a:latin typeface="Arial" panose="020B0604020202020204" pitchFamily="34" charset="0"/>
                <a:cs typeface="Arial" panose="020B0604020202020204" pitchFamily="34" charset="0"/>
              </a:rPr>
              <a:t>Debt for Equity</a:t>
            </a:r>
            <a:endParaRPr lang="en-US" sz="3200" dirty="0">
              <a:solidFill>
                <a:schemeClr val="bg1"/>
              </a:solidFill>
              <a:latin typeface="Arial" panose="020B0604020202020204" pitchFamily="34" charset="0"/>
              <a:cs typeface="Arial" panose="020B0604020202020204" pitchFamily="34" charset="0"/>
            </a:endParaRPr>
          </a:p>
        </p:txBody>
      </p:sp>
      <p:pic>
        <p:nvPicPr>
          <p:cNvPr id="61442" name="Picture 2" descr="https://saberpartners.com/wp-content/uploads/2017/03/saber-logo-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4968" y="224111"/>
            <a:ext cx="2771775" cy="552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1378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55781" y="-3031"/>
            <a:ext cx="12247781" cy="26731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Rectangle 4"/>
          <p:cNvSpPr/>
          <p:nvPr/>
        </p:nvSpPr>
        <p:spPr>
          <a:xfrm>
            <a:off x="0" y="6590681"/>
            <a:ext cx="12247781" cy="26731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3" name="TextBox 12"/>
          <p:cNvSpPr txBox="1"/>
          <p:nvPr/>
        </p:nvSpPr>
        <p:spPr>
          <a:xfrm>
            <a:off x="4547936" y="536575"/>
            <a:ext cx="7645651" cy="646331"/>
          </a:xfrm>
          <a:prstGeom prst="rect">
            <a:avLst/>
          </a:prstGeom>
          <a:solidFill>
            <a:schemeClr val="bg1">
              <a:lumMod val="85000"/>
              <a:alpha val="75000"/>
            </a:schemeClr>
          </a:solidFill>
        </p:spPr>
        <p:txBody>
          <a:bodyPr wrap="square" lIns="268224" tIns="182880" rIns="274320" bIns="91440">
            <a:spAutoFit/>
          </a:bodyPr>
          <a:lstStyle/>
          <a:p>
            <a:pPr eaLnBrk="1" hangingPunct="1"/>
            <a:r>
              <a:rPr lang="en-US" sz="2400" b="1" dirty="0">
                <a:solidFill>
                  <a:schemeClr val="tx1">
                    <a:lumMod val="50000"/>
                  </a:schemeClr>
                </a:solidFill>
                <a:latin typeface="+mj-lt"/>
                <a:cs typeface="Arial" panose="020B0604020202020204" pitchFamily="34" charset="0"/>
              </a:rPr>
              <a:t>Mostly Stranded Cost, Not that Many Utilities</a:t>
            </a:r>
          </a:p>
        </p:txBody>
      </p:sp>
      <p:graphicFrame>
        <p:nvGraphicFramePr>
          <p:cNvPr id="17" name="Chart 16">
            <a:extLst>
              <a:ext uri="{FF2B5EF4-FFF2-40B4-BE49-F238E27FC236}">
                <a16:creationId xmlns:a16="http://schemas.microsoft.com/office/drawing/2014/main" xmlns="" id="{00000000-0008-0000-0900-000002000000}"/>
              </a:ext>
            </a:extLst>
          </p:cNvPr>
          <p:cNvGraphicFramePr>
            <a:graphicFrameLocks noGrp="1"/>
          </p:cNvGraphicFramePr>
          <p:nvPr>
            <p:extLst>
              <p:ext uri="{D42A27DB-BD31-4B8C-83A1-F6EECF244321}">
                <p14:modId xmlns:p14="http://schemas.microsoft.com/office/powerpoint/2010/main" val="1565371034"/>
              </p:ext>
            </p:extLst>
          </p:nvPr>
        </p:nvGraphicFramePr>
        <p:xfrm>
          <a:off x="-1" y="1284970"/>
          <a:ext cx="6620934" cy="524191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Chart 17">
            <a:extLst>
              <a:ext uri="{FF2B5EF4-FFF2-40B4-BE49-F238E27FC236}">
                <a16:creationId xmlns:a16="http://schemas.microsoft.com/office/drawing/2014/main" xmlns="" id="{00000000-0008-0000-0100-000002000000}"/>
              </a:ext>
            </a:extLst>
          </p:cNvPr>
          <p:cNvGraphicFramePr>
            <a:graphicFrameLocks noGrp="1"/>
          </p:cNvGraphicFramePr>
          <p:nvPr>
            <p:extLst>
              <p:ext uri="{D42A27DB-BD31-4B8C-83A1-F6EECF244321}">
                <p14:modId xmlns:p14="http://schemas.microsoft.com/office/powerpoint/2010/main" val="2278606076"/>
              </p:ext>
            </p:extLst>
          </p:nvPr>
        </p:nvGraphicFramePr>
        <p:xfrm>
          <a:off x="6213308" y="1284969"/>
          <a:ext cx="6300982" cy="503645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255306011"/>
      </p:ext>
    </p:extLst>
  </p:cSld>
  <p:clrMapOvr>
    <a:overrideClrMapping bg1="lt1" tx1="dk1" bg2="lt2" tx2="dk2" accent1="accent1" accent2="accent2" accent3="accent3" accent4="accent4" accent5="accent5" accent6="accent6" hlink="hlink" folHlink="folHlink"/>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Graphic spid="17" grpId="0">
        <p:bldAsOne/>
      </p:bldGraphic>
      <p:bldGraphic spid="18"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xmlns="" id="{08E28B5C-8DCC-46FB-8965-C65B7D3E7878}"/>
              </a:ext>
            </a:extLst>
          </p:cNvPr>
          <p:cNvSpPr>
            <a:spLocks noGrp="1"/>
          </p:cNvSpPr>
          <p:nvPr>
            <p:ph idx="1"/>
          </p:nvPr>
        </p:nvSpPr>
        <p:spPr/>
        <p:txBody>
          <a:bodyPr/>
          <a:lstStyle/>
          <a:p>
            <a:r>
              <a:rPr lang="en-US" dirty="0"/>
              <a:t>Wildfire costs</a:t>
            </a:r>
          </a:p>
          <a:p>
            <a:r>
              <a:rPr lang="en-US" dirty="0"/>
              <a:t>Grid expansion</a:t>
            </a:r>
          </a:p>
          <a:p>
            <a:r>
              <a:rPr lang="en-US" dirty="0"/>
              <a:t>Undergrounding distribution systems</a:t>
            </a:r>
          </a:p>
          <a:p>
            <a:r>
              <a:rPr lang="en-US" dirty="0"/>
              <a:t>Climate change initiatives</a:t>
            </a:r>
          </a:p>
          <a:p>
            <a:r>
              <a:rPr lang="en-US" dirty="0"/>
              <a:t>Accelerating Coal to Clean with new “Securitization Advocates”</a:t>
            </a:r>
          </a:p>
          <a:p>
            <a:pPr lvl="1"/>
            <a:r>
              <a:rPr lang="en-US" dirty="0"/>
              <a:t>Sierra Club</a:t>
            </a:r>
          </a:p>
          <a:p>
            <a:pPr lvl="1"/>
            <a:r>
              <a:rPr lang="en-US" dirty="0"/>
              <a:t>National Resources Defense Council</a:t>
            </a:r>
          </a:p>
          <a:p>
            <a:pPr lvl="1"/>
            <a:r>
              <a:rPr lang="en-US" dirty="0"/>
              <a:t>Western Resource Alliance</a:t>
            </a:r>
          </a:p>
          <a:p>
            <a:pPr lvl="1"/>
            <a:r>
              <a:rPr lang="en-US" dirty="0"/>
              <a:t>Rocky Mountain Institute</a:t>
            </a:r>
          </a:p>
          <a:p>
            <a:pPr lvl="1"/>
            <a:r>
              <a:rPr lang="en-US" dirty="0"/>
              <a:t>Climate Policy Initiative</a:t>
            </a:r>
          </a:p>
          <a:p>
            <a:endParaRPr lang="en-US" dirty="0"/>
          </a:p>
          <a:p>
            <a:endParaRPr lang="en-US" dirty="0"/>
          </a:p>
        </p:txBody>
      </p:sp>
      <p:sp>
        <p:nvSpPr>
          <p:cNvPr id="12" name="TextBox 11">
            <a:extLst>
              <a:ext uri="{FF2B5EF4-FFF2-40B4-BE49-F238E27FC236}">
                <a16:creationId xmlns:a16="http://schemas.microsoft.com/office/drawing/2014/main" xmlns="" id="{26562E5C-12E8-3840-B0D8-3E15730105DB}"/>
              </a:ext>
            </a:extLst>
          </p:cNvPr>
          <p:cNvSpPr txBox="1"/>
          <p:nvPr/>
        </p:nvSpPr>
        <p:spPr>
          <a:xfrm>
            <a:off x="5689601" y="321702"/>
            <a:ext cx="6502400" cy="738664"/>
          </a:xfrm>
          <a:prstGeom prst="rect">
            <a:avLst/>
          </a:prstGeom>
          <a:solidFill>
            <a:schemeClr val="bg1">
              <a:lumMod val="85000"/>
              <a:alpha val="75000"/>
            </a:schemeClr>
          </a:solidFill>
        </p:spPr>
        <p:txBody>
          <a:bodyPr wrap="square" lIns="268224" tIns="182880" rIns="853440" bIns="182880">
            <a:spAutoFit/>
          </a:bodyPr>
          <a:lstStyle/>
          <a:p>
            <a:pPr eaLnBrk="1" fontAlgn="auto" hangingPunct="1">
              <a:spcBef>
                <a:spcPts val="0"/>
              </a:spcBef>
              <a:spcAft>
                <a:spcPts val="0"/>
              </a:spcAft>
              <a:defRPr/>
            </a:pPr>
            <a:r>
              <a:rPr lang="en-US" sz="2400" b="1" dirty="0">
                <a:solidFill>
                  <a:schemeClr val="tx1">
                    <a:lumMod val="50000"/>
                  </a:schemeClr>
                </a:solidFill>
                <a:latin typeface="+mn-lt"/>
              </a:rPr>
              <a:t>New Uses Are Emerging</a:t>
            </a:r>
          </a:p>
        </p:txBody>
      </p:sp>
    </p:spTree>
    <p:extLst>
      <p:ext uri="{BB962C8B-B14F-4D97-AF65-F5344CB8AC3E}">
        <p14:creationId xmlns:p14="http://schemas.microsoft.com/office/powerpoint/2010/main" val="3264498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900" fill="hold"/>
                                        <p:tgtEl>
                                          <p:spTgt spid="12"/>
                                        </p:tgtEl>
                                        <p:attrNameLst>
                                          <p:attrName>ppt_x</p:attrName>
                                        </p:attrNameLst>
                                      </p:cBhvr>
                                      <p:tavLst>
                                        <p:tav tm="0">
                                          <p:val>
                                            <p:strVal val="1+#ppt_w/2"/>
                                          </p:val>
                                        </p:tav>
                                        <p:tav tm="100000">
                                          <p:val>
                                            <p:strVal val="#ppt_x"/>
                                          </p:val>
                                        </p:tav>
                                      </p:tavLst>
                                    </p:anim>
                                    <p:anim calcmode="lin" valueType="num">
                                      <p:cBhvr additive="base">
                                        <p:cTn id="8" dur="9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wipe(left)">
                                      <p:cBhvr>
                                        <p:cTn id="13" dur="500"/>
                                        <p:tgtEl>
                                          <p:spTgt spid="6">
                                            <p:txEl>
                                              <p:pRg st="0" end="0"/>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6">
                                            <p:txEl>
                                              <p:pRg st="1" end="1"/>
                                            </p:txEl>
                                          </p:spTgt>
                                        </p:tgtEl>
                                        <p:attrNameLst>
                                          <p:attrName>style.visibility</p:attrName>
                                        </p:attrNameLst>
                                      </p:cBhvr>
                                      <p:to>
                                        <p:strVal val="visible"/>
                                      </p:to>
                                    </p:set>
                                    <p:animEffect transition="in" filter="wipe(down)">
                                      <p:cBhvr>
                                        <p:cTn id="16" dur="500"/>
                                        <p:tgtEl>
                                          <p:spTgt spid="6">
                                            <p:txEl>
                                              <p:pRg st="1" end="1"/>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Effect transition="in" filter="wipe(down)">
                                      <p:cBhvr>
                                        <p:cTn id="19" dur="500"/>
                                        <p:tgtEl>
                                          <p:spTgt spid="6">
                                            <p:txEl>
                                              <p:pRg st="2" end="2"/>
                                            </p:txEl>
                                          </p:spTgt>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down)">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wipe(down)">
                                      <p:cBhvr>
                                        <p:cTn id="27" dur="500"/>
                                        <p:tgtEl>
                                          <p:spTgt spid="6">
                                            <p:txEl>
                                              <p:pRg st="4" end="4"/>
                                            </p:txEl>
                                          </p:spTgt>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6">
                                            <p:txEl>
                                              <p:pRg st="5" end="5"/>
                                            </p:txEl>
                                          </p:spTgt>
                                        </p:tgtEl>
                                        <p:attrNameLst>
                                          <p:attrName>style.visibility</p:attrName>
                                        </p:attrNameLst>
                                      </p:cBhvr>
                                      <p:to>
                                        <p:strVal val="visible"/>
                                      </p:to>
                                    </p:set>
                                    <p:animEffect transition="in" filter="wipe(down)">
                                      <p:cBhvr>
                                        <p:cTn id="30" dur="500"/>
                                        <p:tgtEl>
                                          <p:spTgt spid="6">
                                            <p:txEl>
                                              <p:pRg st="5" end="5"/>
                                            </p:txEl>
                                          </p:spTgt>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6">
                                            <p:txEl>
                                              <p:pRg st="6" end="6"/>
                                            </p:txEl>
                                          </p:spTgt>
                                        </p:tgtEl>
                                        <p:attrNameLst>
                                          <p:attrName>style.visibility</p:attrName>
                                        </p:attrNameLst>
                                      </p:cBhvr>
                                      <p:to>
                                        <p:strVal val="visible"/>
                                      </p:to>
                                    </p:set>
                                    <p:animEffect transition="in" filter="wipe(down)">
                                      <p:cBhvr>
                                        <p:cTn id="33" dur="500"/>
                                        <p:tgtEl>
                                          <p:spTgt spid="6">
                                            <p:txEl>
                                              <p:pRg st="6" end="6"/>
                                            </p:txEl>
                                          </p:spTgt>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6">
                                            <p:txEl>
                                              <p:pRg st="7" end="7"/>
                                            </p:txEl>
                                          </p:spTgt>
                                        </p:tgtEl>
                                        <p:attrNameLst>
                                          <p:attrName>style.visibility</p:attrName>
                                        </p:attrNameLst>
                                      </p:cBhvr>
                                      <p:to>
                                        <p:strVal val="visible"/>
                                      </p:to>
                                    </p:set>
                                    <p:animEffect transition="in" filter="wipe(down)">
                                      <p:cBhvr>
                                        <p:cTn id="36" dur="500"/>
                                        <p:tgtEl>
                                          <p:spTgt spid="6">
                                            <p:txEl>
                                              <p:pRg st="7" end="7"/>
                                            </p:txEl>
                                          </p:spTgt>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6">
                                            <p:txEl>
                                              <p:pRg st="8" end="8"/>
                                            </p:txEl>
                                          </p:spTgt>
                                        </p:tgtEl>
                                        <p:attrNameLst>
                                          <p:attrName>style.visibility</p:attrName>
                                        </p:attrNameLst>
                                      </p:cBhvr>
                                      <p:to>
                                        <p:strVal val="visible"/>
                                      </p:to>
                                    </p:set>
                                    <p:animEffect transition="in" filter="wipe(down)">
                                      <p:cBhvr>
                                        <p:cTn id="39" dur="500"/>
                                        <p:tgtEl>
                                          <p:spTgt spid="6">
                                            <p:txEl>
                                              <p:pRg st="8" end="8"/>
                                            </p:txEl>
                                          </p:spTgt>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6">
                                            <p:txEl>
                                              <p:pRg st="9" end="9"/>
                                            </p:txEl>
                                          </p:spTgt>
                                        </p:tgtEl>
                                        <p:attrNameLst>
                                          <p:attrName>style.visibility</p:attrName>
                                        </p:attrNameLst>
                                      </p:cBhvr>
                                      <p:to>
                                        <p:strVal val="visible"/>
                                      </p:to>
                                    </p:set>
                                    <p:animEffect transition="in" filter="wipe(down)">
                                      <p:cBhvr>
                                        <p:cTn id="42" dur="500"/>
                                        <p:tgtEl>
                                          <p:spTgt spid="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TextBox 111"/>
          <p:cNvSpPr txBox="1"/>
          <p:nvPr/>
        </p:nvSpPr>
        <p:spPr>
          <a:xfrm>
            <a:off x="239076" y="386571"/>
            <a:ext cx="11887316" cy="1107996"/>
          </a:xfrm>
          <a:prstGeom prst="rect">
            <a:avLst/>
          </a:prstGeom>
          <a:solidFill>
            <a:schemeClr val="bg1">
              <a:lumMod val="85000"/>
              <a:alpha val="75000"/>
            </a:schemeClr>
          </a:solidFill>
        </p:spPr>
        <p:txBody>
          <a:bodyPr wrap="square" lIns="268224" tIns="182880" rIns="853440" bIns="182880">
            <a:spAutoFit/>
          </a:bodyPr>
          <a:lstStyle/>
          <a:p>
            <a:pPr algn="ctr"/>
            <a:r>
              <a:rPr lang="en-US" sz="2400" dirty="0"/>
              <a:t>Environmentalists are promoting securitization to make “just and equitable” transition of over </a:t>
            </a:r>
            <a:r>
              <a:rPr lang="en-US" sz="2400" b="1" dirty="0"/>
              <a:t>70 GW of uneconomic coal</a:t>
            </a:r>
            <a:r>
              <a:rPr lang="en-US" sz="2400" dirty="0"/>
              <a:t> (UC) in 16 regulated states</a:t>
            </a:r>
          </a:p>
        </p:txBody>
      </p:sp>
      <p:grpSp>
        <p:nvGrpSpPr>
          <p:cNvPr id="2" name="Group 1"/>
          <p:cNvGrpSpPr/>
          <p:nvPr/>
        </p:nvGrpSpPr>
        <p:grpSpPr>
          <a:xfrm>
            <a:off x="3514310" y="4572817"/>
            <a:ext cx="1676669" cy="686686"/>
            <a:chOff x="2686876" y="4509837"/>
            <a:chExt cx="1676669" cy="686686"/>
          </a:xfrm>
        </p:grpSpPr>
        <p:sp>
          <p:nvSpPr>
            <p:cNvPr id="196" name="TextBox 195">
              <a:extLst>
                <a:ext uri="{FF2B5EF4-FFF2-40B4-BE49-F238E27FC236}">
                  <a16:creationId xmlns:a16="http://schemas.microsoft.com/office/drawing/2014/main" xmlns="" id="{C458560C-FFBB-C64F-A23A-823C429CDD35}"/>
                </a:ext>
              </a:extLst>
            </p:cNvPr>
            <p:cNvSpPr txBox="1"/>
            <p:nvPr/>
          </p:nvSpPr>
          <p:spPr>
            <a:xfrm>
              <a:off x="2686876" y="4827191"/>
              <a:ext cx="1676669" cy="369332"/>
            </a:xfrm>
            <a:prstGeom prst="rect">
              <a:avLst/>
            </a:prstGeom>
            <a:solidFill>
              <a:schemeClr val="bg1"/>
            </a:solidFill>
            <a:ln>
              <a:solidFill>
                <a:schemeClr val="tx1"/>
              </a:solidFill>
            </a:ln>
          </p:spPr>
          <p:txBody>
            <a:bodyPr wrap="square" rtlCol="0">
              <a:spAutoFit/>
            </a:bodyPr>
            <a:lstStyle/>
            <a:p>
              <a:r>
                <a:rPr lang="en-US" b="1" dirty="0"/>
                <a:t>3.5 GW</a:t>
              </a:r>
              <a:r>
                <a:rPr lang="en-US" dirty="0"/>
                <a:t> UC</a:t>
              </a:r>
              <a:endParaRPr lang="en-US" b="1" dirty="0"/>
            </a:p>
          </p:txBody>
        </p:sp>
        <p:cxnSp>
          <p:nvCxnSpPr>
            <p:cNvPr id="197" name="Straight Arrow Connector 196">
              <a:extLst>
                <a:ext uri="{FF2B5EF4-FFF2-40B4-BE49-F238E27FC236}">
                  <a16:creationId xmlns:a16="http://schemas.microsoft.com/office/drawing/2014/main" xmlns="" id="{258BE48B-BA40-5F41-9942-97A67974FE8A}"/>
                </a:ext>
              </a:extLst>
            </p:cNvPr>
            <p:cNvCxnSpPr>
              <a:cxnSpLocks/>
            </p:cNvCxnSpPr>
            <p:nvPr/>
          </p:nvCxnSpPr>
          <p:spPr>
            <a:xfrm flipV="1">
              <a:off x="3525211" y="4509837"/>
              <a:ext cx="389781" cy="317355"/>
            </a:xfrm>
            <a:prstGeom prst="straightConnector1">
              <a:avLst/>
            </a:prstGeom>
            <a:ln w="12700">
              <a:solidFill>
                <a:schemeClr val="tx1"/>
              </a:solidFill>
              <a:tailEnd type="triangle"/>
            </a:ln>
            <a:effectLst>
              <a:outerShdw blurRad="40000" dist="20000" dir="540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grpSp>
      <p:grpSp>
        <p:nvGrpSpPr>
          <p:cNvPr id="247" name="Group 246"/>
          <p:cNvGrpSpPr/>
          <p:nvPr/>
        </p:nvGrpSpPr>
        <p:grpSpPr>
          <a:xfrm>
            <a:off x="9527004" y="4187850"/>
            <a:ext cx="1660089" cy="448338"/>
            <a:chOff x="9267299" y="4215388"/>
            <a:chExt cx="2132450" cy="448338"/>
          </a:xfrm>
        </p:grpSpPr>
        <p:sp>
          <p:nvSpPr>
            <p:cNvPr id="201" name="TextBox 200">
              <a:extLst>
                <a:ext uri="{FF2B5EF4-FFF2-40B4-BE49-F238E27FC236}">
                  <a16:creationId xmlns:a16="http://schemas.microsoft.com/office/drawing/2014/main" xmlns="" id="{640B5BBD-F46F-AC43-8359-543796E24FC0}"/>
                </a:ext>
              </a:extLst>
            </p:cNvPr>
            <p:cNvSpPr txBox="1"/>
            <p:nvPr/>
          </p:nvSpPr>
          <p:spPr>
            <a:xfrm>
              <a:off x="9634641" y="4294394"/>
              <a:ext cx="1765108" cy="369332"/>
            </a:xfrm>
            <a:prstGeom prst="rect">
              <a:avLst/>
            </a:prstGeom>
            <a:solidFill>
              <a:schemeClr val="bg1"/>
            </a:solidFill>
            <a:ln>
              <a:solidFill>
                <a:schemeClr val="tx1"/>
              </a:solidFill>
            </a:ln>
          </p:spPr>
          <p:txBody>
            <a:bodyPr wrap="square" rtlCol="0">
              <a:spAutoFit/>
            </a:bodyPr>
            <a:lstStyle/>
            <a:p>
              <a:r>
                <a:rPr lang="en-US" b="1" dirty="0"/>
                <a:t>3.3 GW</a:t>
              </a:r>
              <a:r>
                <a:rPr lang="en-US" dirty="0"/>
                <a:t> UC</a:t>
              </a:r>
              <a:endParaRPr lang="en-US" b="1" dirty="0"/>
            </a:p>
          </p:txBody>
        </p:sp>
        <p:cxnSp>
          <p:nvCxnSpPr>
            <p:cNvPr id="202" name="Straight Arrow Connector 201">
              <a:extLst>
                <a:ext uri="{FF2B5EF4-FFF2-40B4-BE49-F238E27FC236}">
                  <a16:creationId xmlns:a16="http://schemas.microsoft.com/office/drawing/2014/main" xmlns="" id="{C5958396-272C-C446-8A74-1F0F24DBB12E}"/>
                </a:ext>
              </a:extLst>
            </p:cNvPr>
            <p:cNvCxnSpPr>
              <a:cxnSpLocks/>
              <a:stCxn id="201" idx="1"/>
            </p:cNvCxnSpPr>
            <p:nvPr/>
          </p:nvCxnSpPr>
          <p:spPr>
            <a:xfrm flipH="1" flipV="1">
              <a:off x="9267299" y="4215388"/>
              <a:ext cx="367342" cy="263672"/>
            </a:xfrm>
            <a:prstGeom prst="straightConnector1">
              <a:avLst/>
            </a:prstGeom>
            <a:ln w="12700">
              <a:solidFill>
                <a:schemeClr val="tx1"/>
              </a:solidFill>
              <a:tailEnd type="triangle"/>
            </a:ln>
            <a:effectLst>
              <a:outerShdw blurRad="40000" dist="20000" dir="540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grpSp>
      <p:grpSp>
        <p:nvGrpSpPr>
          <p:cNvPr id="226" name="Group 225"/>
          <p:cNvGrpSpPr/>
          <p:nvPr/>
        </p:nvGrpSpPr>
        <p:grpSpPr>
          <a:xfrm>
            <a:off x="5286358" y="1732694"/>
            <a:ext cx="1507208" cy="1534264"/>
            <a:chOff x="4680114" y="1677260"/>
            <a:chExt cx="1507208" cy="1534264"/>
          </a:xfrm>
        </p:grpSpPr>
        <p:sp>
          <p:nvSpPr>
            <p:cNvPr id="203" name="TextBox 202">
              <a:extLst>
                <a:ext uri="{FF2B5EF4-FFF2-40B4-BE49-F238E27FC236}">
                  <a16:creationId xmlns:a16="http://schemas.microsoft.com/office/drawing/2014/main" xmlns="" id="{E01D31B2-47E7-914F-943B-F4F73FFC1F74}"/>
                </a:ext>
              </a:extLst>
            </p:cNvPr>
            <p:cNvSpPr txBox="1"/>
            <p:nvPr/>
          </p:nvSpPr>
          <p:spPr>
            <a:xfrm>
              <a:off x="4680114" y="1677260"/>
              <a:ext cx="1507208" cy="430887"/>
            </a:xfrm>
            <a:prstGeom prst="rect">
              <a:avLst/>
            </a:prstGeom>
            <a:solidFill>
              <a:schemeClr val="bg1"/>
            </a:solidFill>
            <a:ln>
              <a:solidFill>
                <a:schemeClr val="tx1"/>
              </a:solidFill>
            </a:ln>
          </p:spPr>
          <p:txBody>
            <a:bodyPr wrap="square" rtlCol="0">
              <a:spAutoFit/>
            </a:bodyPr>
            <a:lstStyle/>
            <a:p>
              <a:r>
                <a:rPr lang="en-US" sz="1100" b="1" dirty="0"/>
                <a:t>4.3 GW</a:t>
              </a:r>
              <a:r>
                <a:rPr lang="en-US" sz="1100" dirty="0"/>
                <a:t> uneconomic coal</a:t>
              </a:r>
              <a:endParaRPr lang="en-US" sz="1100" b="1" dirty="0"/>
            </a:p>
          </p:txBody>
        </p:sp>
        <p:cxnSp>
          <p:nvCxnSpPr>
            <p:cNvPr id="204" name="Straight Arrow Connector 203">
              <a:extLst>
                <a:ext uri="{FF2B5EF4-FFF2-40B4-BE49-F238E27FC236}">
                  <a16:creationId xmlns:a16="http://schemas.microsoft.com/office/drawing/2014/main" xmlns="" id="{92C2B801-EE4A-F043-AB25-C245C732B119}"/>
                </a:ext>
              </a:extLst>
            </p:cNvPr>
            <p:cNvCxnSpPr>
              <a:cxnSpLocks/>
              <a:stCxn id="203" idx="2"/>
            </p:cNvCxnSpPr>
            <p:nvPr/>
          </p:nvCxnSpPr>
          <p:spPr>
            <a:xfrm>
              <a:off x="5433718" y="2108147"/>
              <a:ext cx="204053" cy="1103377"/>
            </a:xfrm>
            <a:prstGeom prst="straightConnector1">
              <a:avLst/>
            </a:prstGeom>
            <a:ln w="12700">
              <a:solidFill>
                <a:schemeClr val="tx1"/>
              </a:solidFill>
              <a:tailEnd type="triangle"/>
            </a:ln>
            <a:effectLst>
              <a:outerShdw blurRad="40000" dist="20000" dir="540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grpSp>
      <p:grpSp>
        <p:nvGrpSpPr>
          <p:cNvPr id="47" name="Group 46"/>
          <p:cNvGrpSpPr/>
          <p:nvPr/>
        </p:nvGrpSpPr>
        <p:grpSpPr>
          <a:xfrm>
            <a:off x="9759175" y="2938892"/>
            <a:ext cx="2195076" cy="396850"/>
            <a:chOff x="9823680" y="3024445"/>
            <a:chExt cx="2195076" cy="396850"/>
          </a:xfrm>
        </p:grpSpPr>
        <p:sp>
          <p:nvSpPr>
            <p:cNvPr id="211" name="TextBox 210">
              <a:extLst>
                <a:ext uri="{FF2B5EF4-FFF2-40B4-BE49-F238E27FC236}">
                  <a16:creationId xmlns:a16="http://schemas.microsoft.com/office/drawing/2014/main" xmlns="" id="{A9747717-6BE0-4E4B-8D7E-A9D5278B377F}"/>
                </a:ext>
              </a:extLst>
            </p:cNvPr>
            <p:cNvSpPr txBox="1"/>
            <p:nvPr/>
          </p:nvSpPr>
          <p:spPr>
            <a:xfrm>
              <a:off x="10201696" y="3024445"/>
              <a:ext cx="1817060" cy="369332"/>
            </a:xfrm>
            <a:prstGeom prst="rect">
              <a:avLst/>
            </a:prstGeom>
            <a:solidFill>
              <a:schemeClr val="bg1"/>
            </a:solidFill>
            <a:ln>
              <a:solidFill>
                <a:schemeClr val="tx1"/>
              </a:solidFill>
            </a:ln>
          </p:spPr>
          <p:txBody>
            <a:bodyPr wrap="square" rtlCol="0">
              <a:spAutoFit/>
            </a:bodyPr>
            <a:lstStyle/>
            <a:p>
              <a:r>
                <a:rPr lang="en-US" b="1" dirty="0"/>
                <a:t>3.4 GW </a:t>
              </a:r>
              <a:r>
                <a:rPr lang="en-US" dirty="0"/>
                <a:t>UC</a:t>
              </a:r>
            </a:p>
          </p:txBody>
        </p:sp>
        <p:cxnSp>
          <p:nvCxnSpPr>
            <p:cNvPr id="212" name="Straight Arrow Connector 211">
              <a:extLst>
                <a:ext uri="{FF2B5EF4-FFF2-40B4-BE49-F238E27FC236}">
                  <a16:creationId xmlns:a16="http://schemas.microsoft.com/office/drawing/2014/main" xmlns="" id="{FD33877F-B1FB-45F2-A9B8-49F1F3BF0238}"/>
                </a:ext>
              </a:extLst>
            </p:cNvPr>
            <p:cNvCxnSpPr>
              <a:cxnSpLocks/>
            </p:cNvCxnSpPr>
            <p:nvPr/>
          </p:nvCxnSpPr>
          <p:spPr>
            <a:xfrm flipH="1">
              <a:off x="9823680" y="3318264"/>
              <a:ext cx="383211" cy="103031"/>
            </a:xfrm>
            <a:prstGeom prst="straightConnector1">
              <a:avLst/>
            </a:prstGeom>
            <a:ln w="12700">
              <a:solidFill>
                <a:schemeClr val="tx1"/>
              </a:solidFill>
              <a:tailEnd type="triangle"/>
            </a:ln>
            <a:effectLst>
              <a:outerShdw blurRad="40000" dist="20000" dir="540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grpSp>
      <p:grpSp>
        <p:nvGrpSpPr>
          <p:cNvPr id="243" name="Group 242"/>
          <p:cNvGrpSpPr/>
          <p:nvPr/>
        </p:nvGrpSpPr>
        <p:grpSpPr>
          <a:xfrm>
            <a:off x="9759175" y="5537561"/>
            <a:ext cx="2241756" cy="369332"/>
            <a:chOff x="9464513" y="5261442"/>
            <a:chExt cx="2241756" cy="369332"/>
          </a:xfrm>
        </p:grpSpPr>
        <p:sp>
          <p:nvSpPr>
            <p:cNvPr id="221" name="TextBox 220">
              <a:extLst>
                <a:ext uri="{FF2B5EF4-FFF2-40B4-BE49-F238E27FC236}">
                  <a16:creationId xmlns:a16="http://schemas.microsoft.com/office/drawing/2014/main" xmlns="" id="{EE825E0E-5E24-48D3-9AAF-ECC7C65078F1}"/>
                </a:ext>
              </a:extLst>
            </p:cNvPr>
            <p:cNvSpPr txBox="1"/>
            <p:nvPr/>
          </p:nvSpPr>
          <p:spPr>
            <a:xfrm>
              <a:off x="9944085" y="5261442"/>
              <a:ext cx="1762184" cy="369332"/>
            </a:xfrm>
            <a:prstGeom prst="rect">
              <a:avLst/>
            </a:prstGeom>
            <a:solidFill>
              <a:schemeClr val="bg1"/>
            </a:solidFill>
            <a:ln>
              <a:solidFill>
                <a:schemeClr val="tx1"/>
              </a:solidFill>
            </a:ln>
          </p:spPr>
          <p:txBody>
            <a:bodyPr wrap="square" rtlCol="0">
              <a:spAutoFit/>
            </a:bodyPr>
            <a:lstStyle/>
            <a:p>
              <a:r>
                <a:rPr lang="en-US" b="1" dirty="0"/>
                <a:t>3 GW UC</a:t>
              </a:r>
            </a:p>
          </p:txBody>
        </p:sp>
        <p:cxnSp>
          <p:nvCxnSpPr>
            <p:cNvPr id="222" name="Straight Arrow Connector 221">
              <a:extLst>
                <a:ext uri="{FF2B5EF4-FFF2-40B4-BE49-F238E27FC236}">
                  <a16:creationId xmlns:a16="http://schemas.microsoft.com/office/drawing/2014/main" xmlns="" id="{87E12395-D7F6-4067-9332-1FBF4DBDFDF8}"/>
                </a:ext>
              </a:extLst>
            </p:cNvPr>
            <p:cNvCxnSpPr>
              <a:cxnSpLocks/>
              <a:stCxn id="221" idx="1"/>
            </p:cNvCxnSpPr>
            <p:nvPr/>
          </p:nvCxnSpPr>
          <p:spPr>
            <a:xfrm flipH="1" flipV="1">
              <a:off x="9464513" y="5261442"/>
              <a:ext cx="479572" cy="184666"/>
            </a:xfrm>
            <a:prstGeom prst="straightConnector1">
              <a:avLst/>
            </a:prstGeom>
            <a:ln w="12700">
              <a:solidFill>
                <a:schemeClr val="tx1"/>
              </a:solidFill>
              <a:tailEnd type="triangle"/>
            </a:ln>
            <a:effectLst>
              <a:outerShdw blurRad="40000" dist="20000" dir="540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grpSp>
      <p:grpSp>
        <p:nvGrpSpPr>
          <p:cNvPr id="241" name="Group 240"/>
          <p:cNvGrpSpPr/>
          <p:nvPr/>
        </p:nvGrpSpPr>
        <p:grpSpPr>
          <a:xfrm>
            <a:off x="7003125" y="3075111"/>
            <a:ext cx="1747299" cy="1294550"/>
            <a:chOff x="6671921" y="3285737"/>
            <a:chExt cx="1747299" cy="1294550"/>
          </a:xfrm>
        </p:grpSpPr>
        <p:sp>
          <p:nvSpPr>
            <p:cNvPr id="217" name="TextBox 216">
              <a:extLst>
                <a:ext uri="{FF2B5EF4-FFF2-40B4-BE49-F238E27FC236}">
                  <a16:creationId xmlns:a16="http://schemas.microsoft.com/office/drawing/2014/main" xmlns="" id="{0214159F-25C2-4025-A1B7-C2C547286414}"/>
                </a:ext>
              </a:extLst>
            </p:cNvPr>
            <p:cNvSpPr txBox="1"/>
            <p:nvPr/>
          </p:nvSpPr>
          <p:spPr>
            <a:xfrm>
              <a:off x="6671921" y="4318677"/>
              <a:ext cx="1747299" cy="261610"/>
            </a:xfrm>
            <a:prstGeom prst="rect">
              <a:avLst/>
            </a:prstGeom>
            <a:solidFill>
              <a:schemeClr val="bg1"/>
            </a:solidFill>
            <a:ln>
              <a:solidFill>
                <a:schemeClr val="tx1"/>
              </a:solidFill>
            </a:ln>
          </p:spPr>
          <p:txBody>
            <a:bodyPr wrap="square" rtlCol="0">
              <a:spAutoFit/>
            </a:bodyPr>
            <a:lstStyle/>
            <a:p>
              <a:r>
                <a:rPr lang="en-US" sz="1100" b="1" dirty="0"/>
                <a:t>1.4 GW</a:t>
              </a:r>
              <a:r>
                <a:rPr lang="en-US" sz="1100" dirty="0"/>
                <a:t> uneconomic coal</a:t>
              </a:r>
              <a:endParaRPr lang="en-US" sz="1100" b="1" dirty="0"/>
            </a:p>
          </p:txBody>
        </p:sp>
        <p:cxnSp>
          <p:nvCxnSpPr>
            <p:cNvPr id="218" name="Straight Arrow Connector 217">
              <a:extLst>
                <a:ext uri="{FF2B5EF4-FFF2-40B4-BE49-F238E27FC236}">
                  <a16:creationId xmlns:a16="http://schemas.microsoft.com/office/drawing/2014/main" xmlns="" id="{28B70F2A-0A1C-4D33-B0F6-FAE5459E9741}"/>
                </a:ext>
              </a:extLst>
            </p:cNvPr>
            <p:cNvCxnSpPr>
              <a:cxnSpLocks/>
            </p:cNvCxnSpPr>
            <p:nvPr/>
          </p:nvCxnSpPr>
          <p:spPr>
            <a:xfrm flipV="1">
              <a:off x="7538640" y="3285737"/>
              <a:ext cx="418221" cy="1008657"/>
            </a:xfrm>
            <a:prstGeom prst="straightConnector1">
              <a:avLst/>
            </a:prstGeom>
            <a:ln w="12700">
              <a:solidFill>
                <a:schemeClr val="tx1"/>
              </a:solidFill>
              <a:tailEnd type="triangle"/>
            </a:ln>
            <a:effectLst>
              <a:outerShdw blurRad="40000" dist="20000" dir="540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grpSp>
      <p:sp>
        <p:nvSpPr>
          <p:cNvPr id="298" name="TextBox 297"/>
          <p:cNvSpPr txBox="1"/>
          <p:nvPr/>
        </p:nvSpPr>
        <p:spPr>
          <a:xfrm>
            <a:off x="10188284" y="1912029"/>
            <a:ext cx="597467" cy="200055"/>
          </a:xfrm>
          <a:prstGeom prst="rect">
            <a:avLst/>
          </a:prstGeom>
          <a:noFill/>
        </p:spPr>
        <p:txBody>
          <a:bodyPr wrap="square" rtlCol="0">
            <a:spAutoFit/>
          </a:bodyPr>
          <a:lstStyle/>
          <a:p>
            <a:r>
              <a:rPr lang="en-US" sz="700" b="1" dirty="0"/>
              <a:t>NH</a:t>
            </a:r>
          </a:p>
        </p:txBody>
      </p:sp>
      <p:grpSp>
        <p:nvGrpSpPr>
          <p:cNvPr id="303" name="Group 302"/>
          <p:cNvGrpSpPr/>
          <p:nvPr/>
        </p:nvGrpSpPr>
        <p:grpSpPr>
          <a:xfrm>
            <a:off x="-55781" y="287867"/>
            <a:ext cx="12303562" cy="6710434"/>
            <a:chOff x="-55781" y="-3031"/>
            <a:chExt cx="12303562" cy="6882801"/>
          </a:xfrm>
        </p:grpSpPr>
        <p:grpSp>
          <p:nvGrpSpPr>
            <p:cNvPr id="111" name="Group 110"/>
            <p:cNvGrpSpPr/>
            <p:nvPr/>
          </p:nvGrpSpPr>
          <p:grpSpPr>
            <a:xfrm>
              <a:off x="-55781" y="-3031"/>
              <a:ext cx="12303562" cy="6882801"/>
              <a:chOff x="-55781" y="-3031"/>
              <a:chExt cx="12303562" cy="6882801"/>
            </a:xfrm>
          </p:grpSpPr>
          <p:sp>
            <p:nvSpPr>
              <p:cNvPr id="4" name="Freeform 6"/>
              <p:cNvSpPr>
                <a:spLocks/>
              </p:cNvSpPr>
              <p:nvPr/>
            </p:nvSpPr>
            <p:spPr bwMode="auto">
              <a:xfrm>
                <a:off x="8033820" y="3442617"/>
                <a:ext cx="19969" cy="11809"/>
              </a:xfrm>
              <a:custGeom>
                <a:avLst/>
                <a:gdLst/>
                <a:ahLst/>
                <a:cxnLst>
                  <a:cxn ang="0">
                    <a:pos x="1" y="0"/>
                  </a:cxn>
                  <a:cxn ang="0">
                    <a:pos x="5" y="0"/>
                  </a:cxn>
                  <a:cxn ang="0">
                    <a:pos x="6" y="1"/>
                  </a:cxn>
                  <a:cxn ang="0">
                    <a:pos x="8" y="3"/>
                  </a:cxn>
                  <a:cxn ang="0">
                    <a:pos x="9" y="3"/>
                  </a:cxn>
                  <a:cxn ang="0">
                    <a:pos x="9" y="5"/>
                  </a:cxn>
                  <a:cxn ang="0">
                    <a:pos x="8" y="6"/>
                  </a:cxn>
                  <a:cxn ang="0">
                    <a:pos x="2" y="6"/>
                  </a:cxn>
                  <a:cxn ang="0">
                    <a:pos x="1" y="5"/>
                  </a:cxn>
                  <a:cxn ang="0">
                    <a:pos x="0" y="3"/>
                  </a:cxn>
                  <a:cxn ang="0">
                    <a:pos x="1" y="0"/>
                  </a:cxn>
                </a:cxnLst>
                <a:rect l="0" t="0" r="r" b="b"/>
                <a:pathLst>
                  <a:path w="9" h="6">
                    <a:moveTo>
                      <a:pt x="1" y="0"/>
                    </a:moveTo>
                    <a:lnTo>
                      <a:pt x="5" y="0"/>
                    </a:lnTo>
                    <a:lnTo>
                      <a:pt x="6" y="1"/>
                    </a:lnTo>
                    <a:lnTo>
                      <a:pt x="8" y="3"/>
                    </a:lnTo>
                    <a:lnTo>
                      <a:pt x="9" y="3"/>
                    </a:lnTo>
                    <a:lnTo>
                      <a:pt x="9" y="5"/>
                    </a:lnTo>
                    <a:lnTo>
                      <a:pt x="8" y="6"/>
                    </a:lnTo>
                    <a:lnTo>
                      <a:pt x="2" y="6"/>
                    </a:lnTo>
                    <a:lnTo>
                      <a:pt x="1" y="5"/>
                    </a:lnTo>
                    <a:lnTo>
                      <a:pt x="0" y="3"/>
                    </a:lnTo>
                    <a:lnTo>
                      <a:pt x="1"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 name="Freeform 7"/>
              <p:cNvSpPr>
                <a:spLocks noEditPoints="1"/>
              </p:cNvSpPr>
              <p:nvPr/>
            </p:nvSpPr>
            <p:spPr bwMode="auto">
              <a:xfrm>
                <a:off x="8892457" y="3820520"/>
                <a:ext cx="809827" cy="549141"/>
              </a:xfrm>
              <a:custGeom>
                <a:avLst/>
                <a:gdLst/>
                <a:ahLst/>
                <a:cxnLst>
                  <a:cxn ang="0">
                    <a:pos x="158" y="0"/>
                  </a:cxn>
                  <a:cxn ang="0">
                    <a:pos x="172" y="3"/>
                  </a:cxn>
                  <a:cxn ang="0">
                    <a:pos x="206" y="23"/>
                  </a:cxn>
                  <a:cxn ang="0">
                    <a:pos x="220" y="19"/>
                  </a:cxn>
                  <a:cxn ang="0">
                    <a:pos x="271" y="15"/>
                  </a:cxn>
                  <a:cxn ang="0">
                    <a:pos x="272" y="19"/>
                  </a:cxn>
                  <a:cxn ang="0">
                    <a:pos x="280" y="23"/>
                  </a:cxn>
                  <a:cxn ang="0">
                    <a:pos x="300" y="35"/>
                  </a:cxn>
                  <a:cxn ang="0">
                    <a:pos x="304" y="37"/>
                  </a:cxn>
                  <a:cxn ang="0">
                    <a:pos x="315" y="45"/>
                  </a:cxn>
                  <a:cxn ang="0">
                    <a:pos x="327" y="54"/>
                  </a:cxn>
                  <a:cxn ang="0">
                    <a:pos x="337" y="65"/>
                  </a:cxn>
                  <a:cxn ang="0">
                    <a:pos x="357" y="74"/>
                  </a:cxn>
                  <a:cxn ang="0">
                    <a:pos x="365" y="79"/>
                  </a:cxn>
                  <a:cxn ang="0">
                    <a:pos x="348" y="96"/>
                  </a:cxn>
                  <a:cxn ang="0">
                    <a:pos x="337" y="123"/>
                  </a:cxn>
                  <a:cxn ang="0">
                    <a:pos x="333" y="123"/>
                  </a:cxn>
                  <a:cxn ang="0">
                    <a:pos x="323" y="130"/>
                  </a:cxn>
                  <a:cxn ang="0">
                    <a:pos x="320" y="149"/>
                  </a:cxn>
                  <a:cxn ang="0">
                    <a:pos x="331" y="152"/>
                  </a:cxn>
                  <a:cxn ang="0">
                    <a:pos x="322" y="157"/>
                  </a:cxn>
                  <a:cxn ang="0">
                    <a:pos x="320" y="163"/>
                  </a:cxn>
                  <a:cxn ang="0">
                    <a:pos x="307" y="170"/>
                  </a:cxn>
                  <a:cxn ang="0">
                    <a:pos x="306" y="175"/>
                  </a:cxn>
                  <a:cxn ang="0">
                    <a:pos x="302" y="176"/>
                  </a:cxn>
                  <a:cxn ang="0">
                    <a:pos x="299" y="190"/>
                  </a:cxn>
                  <a:cxn ang="0">
                    <a:pos x="286" y="191"/>
                  </a:cxn>
                  <a:cxn ang="0">
                    <a:pos x="283" y="211"/>
                  </a:cxn>
                  <a:cxn ang="0">
                    <a:pos x="272" y="217"/>
                  </a:cxn>
                  <a:cxn ang="0">
                    <a:pos x="262" y="228"/>
                  </a:cxn>
                  <a:cxn ang="0">
                    <a:pos x="227" y="241"/>
                  </a:cxn>
                  <a:cxn ang="0">
                    <a:pos x="228" y="260"/>
                  </a:cxn>
                  <a:cxn ang="0">
                    <a:pos x="228" y="264"/>
                  </a:cxn>
                  <a:cxn ang="0">
                    <a:pos x="220" y="270"/>
                  </a:cxn>
                  <a:cxn ang="0">
                    <a:pos x="213" y="278"/>
                  </a:cxn>
                  <a:cxn ang="0">
                    <a:pos x="195" y="250"/>
                  </a:cxn>
                  <a:cxn ang="0">
                    <a:pos x="187" y="239"/>
                  </a:cxn>
                  <a:cxn ang="0">
                    <a:pos x="174" y="229"/>
                  </a:cxn>
                  <a:cxn ang="0">
                    <a:pos x="166" y="207"/>
                  </a:cxn>
                  <a:cxn ang="0">
                    <a:pos x="152" y="193"/>
                  </a:cxn>
                  <a:cxn ang="0">
                    <a:pos x="141" y="187"/>
                  </a:cxn>
                  <a:cxn ang="0">
                    <a:pos x="134" y="180"/>
                  </a:cxn>
                  <a:cxn ang="0">
                    <a:pos x="127" y="171"/>
                  </a:cxn>
                  <a:cxn ang="0">
                    <a:pos x="127" y="168"/>
                  </a:cxn>
                  <a:cxn ang="0">
                    <a:pos x="120" y="158"/>
                  </a:cxn>
                  <a:cxn ang="0">
                    <a:pos x="118" y="156"/>
                  </a:cxn>
                  <a:cxn ang="0">
                    <a:pos x="101" y="152"/>
                  </a:cxn>
                  <a:cxn ang="0">
                    <a:pos x="88" y="134"/>
                  </a:cxn>
                  <a:cxn ang="0">
                    <a:pos x="56" y="109"/>
                  </a:cxn>
                  <a:cxn ang="0">
                    <a:pos x="49" y="100"/>
                  </a:cxn>
                  <a:cxn ang="0">
                    <a:pos x="46" y="87"/>
                  </a:cxn>
                  <a:cxn ang="0">
                    <a:pos x="44" y="82"/>
                  </a:cxn>
                  <a:cxn ang="0">
                    <a:pos x="42" y="85"/>
                  </a:cxn>
                  <a:cxn ang="0">
                    <a:pos x="14" y="67"/>
                  </a:cxn>
                  <a:cxn ang="0">
                    <a:pos x="2" y="56"/>
                  </a:cxn>
                  <a:cxn ang="0">
                    <a:pos x="16" y="36"/>
                  </a:cxn>
                  <a:cxn ang="0">
                    <a:pos x="43" y="25"/>
                  </a:cxn>
                  <a:cxn ang="0">
                    <a:pos x="56" y="18"/>
                  </a:cxn>
                  <a:cxn ang="0">
                    <a:pos x="66" y="12"/>
                  </a:cxn>
                  <a:cxn ang="0">
                    <a:pos x="129" y="2"/>
                  </a:cxn>
                </a:cxnLst>
                <a:rect l="0" t="0" r="r" b="b"/>
                <a:pathLst>
                  <a:path w="365" h="279">
                    <a:moveTo>
                      <a:pt x="118" y="158"/>
                    </a:moveTo>
                    <a:lnTo>
                      <a:pt x="120" y="158"/>
                    </a:lnTo>
                    <a:lnTo>
                      <a:pt x="118" y="159"/>
                    </a:lnTo>
                    <a:lnTo>
                      <a:pt x="118" y="158"/>
                    </a:lnTo>
                    <a:close/>
                    <a:moveTo>
                      <a:pt x="139" y="0"/>
                    </a:moveTo>
                    <a:lnTo>
                      <a:pt x="158" y="0"/>
                    </a:lnTo>
                    <a:lnTo>
                      <a:pt x="165" y="2"/>
                    </a:lnTo>
                    <a:lnTo>
                      <a:pt x="168" y="8"/>
                    </a:lnTo>
                    <a:lnTo>
                      <a:pt x="170" y="8"/>
                    </a:lnTo>
                    <a:lnTo>
                      <a:pt x="171" y="5"/>
                    </a:lnTo>
                    <a:lnTo>
                      <a:pt x="171" y="4"/>
                    </a:lnTo>
                    <a:lnTo>
                      <a:pt x="172" y="3"/>
                    </a:lnTo>
                    <a:lnTo>
                      <a:pt x="178" y="7"/>
                    </a:lnTo>
                    <a:lnTo>
                      <a:pt x="181" y="12"/>
                    </a:lnTo>
                    <a:lnTo>
                      <a:pt x="184" y="19"/>
                    </a:lnTo>
                    <a:lnTo>
                      <a:pt x="186" y="28"/>
                    </a:lnTo>
                    <a:lnTo>
                      <a:pt x="195" y="25"/>
                    </a:lnTo>
                    <a:lnTo>
                      <a:pt x="206" y="23"/>
                    </a:lnTo>
                    <a:lnTo>
                      <a:pt x="209" y="23"/>
                    </a:lnTo>
                    <a:lnTo>
                      <a:pt x="210" y="24"/>
                    </a:lnTo>
                    <a:lnTo>
                      <a:pt x="210" y="25"/>
                    </a:lnTo>
                    <a:lnTo>
                      <a:pt x="213" y="24"/>
                    </a:lnTo>
                    <a:lnTo>
                      <a:pt x="215" y="22"/>
                    </a:lnTo>
                    <a:lnTo>
                      <a:pt x="220" y="19"/>
                    </a:lnTo>
                    <a:lnTo>
                      <a:pt x="229" y="18"/>
                    </a:lnTo>
                    <a:lnTo>
                      <a:pt x="239" y="18"/>
                    </a:lnTo>
                    <a:lnTo>
                      <a:pt x="250" y="17"/>
                    </a:lnTo>
                    <a:lnTo>
                      <a:pt x="260" y="15"/>
                    </a:lnTo>
                    <a:lnTo>
                      <a:pt x="270" y="14"/>
                    </a:lnTo>
                    <a:lnTo>
                      <a:pt x="271" y="15"/>
                    </a:lnTo>
                    <a:lnTo>
                      <a:pt x="271" y="17"/>
                    </a:lnTo>
                    <a:lnTo>
                      <a:pt x="269" y="19"/>
                    </a:lnTo>
                    <a:lnTo>
                      <a:pt x="267" y="19"/>
                    </a:lnTo>
                    <a:lnTo>
                      <a:pt x="269" y="21"/>
                    </a:lnTo>
                    <a:lnTo>
                      <a:pt x="270" y="21"/>
                    </a:lnTo>
                    <a:lnTo>
                      <a:pt x="272" y="19"/>
                    </a:lnTo>
                    <a:lnTo>
                      <a:pt x="273" y="17"/>
                    </a:lnTo>
                    <a:lnTo>
                      <a:pt x="278" y="17"/>
                    </a:lnTo>
                    <a:lnTo>
                      <a:pt x="278" y="18"/>
                    </a:lnTo>
                    <a:lnTo>
                      <a:pt x="279" y="19"/>
                    </a:lnTo>
                    <a:lnTo>
                      <a:pt x="279" y="21"/>
                    </a:lnTo>
                    <a:lnTo>
                      <a:pt x="280" y="23"/>
                    </a:lnTo>
                    <a:lnTo>
                      <a:pt x="280" y="24"/>
                    </a:lnTo>
                    <a:lnTo>
                      <a:pt x="281" y="25"/>
                    </a:lnTo>
                    <a:lnTo>
                      <a:pt x="290" y="25"/>
                    </a:lnTo>
                    <a:lnTo>
                      <a:pt x="297" y="32"/>
                    </a:lnTo>
                    <a:lnTo>
                      <a:pt x="298" y="32"/>
                    </a:lnTo>
                    <a:lnTo>
                      <a:pt x="300" y="35"/>
                    </a:lnTo>
                    <a:lnTo>
                      <a:pt x="300" y="36"/>
                    </a:lnTo>
                    <a:lnTo>
                      <a:pt x="299" y="37"/>
                    </a:lnTo>
                    <a:lnTo>
                      <a:pt x="298" y="39"/>
                    </a:lnTo>
                    <a:lnTo>
                      <a:pt x="301" y="38"/>
                    </a:lnTo>
                    <a:lnTo>
                      <a:pt x="302" y="38"/>
                    </a:lnTo>
                    <a:lnTo>
                      <a:pt x="304" y="37"/>
                    </a:lnTo>
                    <a:lnTo>
                      <a:pt x="305" y="38"/>
                    </a:lnTo>
                    <a:lnTo>
                      <a:pt x="306" y="38"/>
                    </a:lnTo>
                    <a:lnTo>
                      <a:pt x="307" y="39"/>
                    </a:lnTo>
                    <a:lnTo>
                      <a:pt x="309" y="40"/>
                    </a:lnTo>
                    <a:lnTo>
                      <a:pt x="312" y="43"/>
                    </a:lnTo>
                    <a:lnTo>
                      <a:pt x="315" y="45"/>
                    </a:lnTo>
                    <a:lnTo>
                      <a:pt x="316" y="46"/>
                    </a:lnTo>
                    <a:lnTo>
                      <a:pt x="319" y="47"/>
                    </a:lnTo>
                    <a:lnTo>
                      <a:pt x="321" y="47"/>
                    </a:lnTo>
                    <a:lnTo>
                      <a:pt x="323" y="49"/>
                    </a:lnTo>
                    <a:lnTo>
                      <a:pt x="327" y="52"/>
                    </a:lnTo>
                    <a:lnTo>
                      <a:pt x="327" y="54"/>
                    </a:lnTo>
                    <a:lnTo>
                      <a:pt x="328" y="56"/>
                    </a:lnTo>
                    <a:lnTo>
                      <a:pt x="328" y="58"/>
                    </a:lnTo>
                    <a:lnTo>
                      <a:pt x="330" y="60"/>
                    </a:lnTo>
                    <a:lnTo>
                      <a:pt x="336" y="60"/>
                    </a:lnTo>
                    <a:lnTo>
                      <a:pt x="337" y="61"/>
                    </a:lnTo>
                    <a:lnTo>
                      <a:pt x="337" y="65"/>
                    </a:lnTo>
                    <a:lnTo>
                      <a:pt x="335" y="67"/>
                    </a:lnTo>
                    <a:lnTo>
                      <a:pt x="340" y="65"/>
                    </a:lnTo>
                    <a:lnTo>
                      <a:pt x="345" y="65"/>
                    </a:lnTo>
                    <a:lnTo>
                      <a:pt x="347" y="67"/>
                    </a:lnTo>
                    <a:lnTo>
                      <a:pt x="350" y="71"/>
                    </a:lnTo>
                    <a:lnTo>
                      <a:pt x="357" y="74"/>
                    </a:lnTo>
                    <a:lnTo>
                      <a:pt x="358" y="75"/>
                    </a:lnTo>
                    <a:lnTo>
                      <a:pt x="359" y="78"/>
                    </a:lnTo>
                    <a:lnTo>
                      <a:pt x="358" y="79"/>
                    </a:lnTo>
                    <a:lnTo>
                      <a:pt x="357" y="81"/>
                    </a:lnTo>
                    <a:lnTo>
                      <a:pt x="362" y="79"/>
                    </a:lnTo>
                    <a:lnTo>
                      <a:pt x="365" y="79"/>
                    </a:lnTo>
                    <a:lnTo>
                      <a:pt x="364" y="82"/>
                    </a:lnTo>
                    <a:lnTo>
                      <a:pt x="359" y="87"/>
                    </a:lnTo>
                    <a:lnTo>
                      <a:pt x="357" y="88"/>
                    </a:lnTo>
                    <a:lnTo>
                      <a:pt x="355" y="91"/>
                    </a:lnTo>
                    <a:lnTo>
                      <a:pt x="351" y="93"/>
                    </a:lnTo>
                    <a:lnTo>
                      <a:pt x="348" y="96"/>
                    </a:lnTo>
                    <a:lnTo>
                      <a:pt x="348" y="98"/>
                    </a:lnTo>
                    <a:lnTo>
                      <a:pt x="347" y="100"/>
                    </a:lnTo>
                    <a:lnTo>
                      <a:pt x="345" y="101"/>
                    </a:lnTo>
                    <a:lnTo>
                      <a:pt x="343" y="107"/>
                    </a:lnTo>
                    <a:lnTo>
                      <a:pt x="340" y="116"/>
                    </a:lnTo>
                    <a:lnTo>
                      <a:pt x="337" y="123"/>
                    </a:lnTo>
                    <a:lnTo>
                      <a:pt x="337" y="124"/>
                    </a:lnTo>
                    <a:lnTo>
                      <a:pt x="336" y="123"/>
                    </a:lnTo>
                    <a:lnTo>
                      <a:pt x="335" y="123"/>
                    </a:lnTo>
                    <a:lnTo>
                      <a:pt x="335" y="121"/>
                    </a:lnTo>
                    <a:lnTo>
                      <a:pt x="333" y="122"/>
                    </a:lnTo>
                    <a:lnTo>
                      <a:pt x="333" y="123"/>
                    </a:lnTo>
                    <a:lnTo>
                      <a:pt x="335" y="123"/>
                    </a:lnTo>
                    <a:lnTo>
                      <a:pt x="334" y="124"/>
                    </a:lnTo>
                    <a:lnTo>
                      <a:pt x="331" y="126"/>
                    </a:lnTo>
                    <a:lnTo>
                      <a:pt x="328" y="129"/>
                    </a:lnTo>
                    <a:lnTo>
                      <a:pt x="326" y="130"/>
                    </a:lnTo>
                    <a:lnTo>
                      <a:pt x="323" y="130"/>
                    </a:lnTo>
                    <a:lnTo>
                      <a:pt x="323" y="129"/>
                    </a:lnTo>
                    <a:lnTo>
                      <a:pt x="322" y="131"/>
                    </a:lnTo>
                    <a:lnTo>
                      <a:pt x="322" y="135"/>
                    </a:lnTo>
                    <a:lnTo>
                      <a:pt x="323" y="141"/>
                    </a:lnTo>
                    <a:lnTo>
                      <a:pt x="322" y="145"/>
                    </a:lnTo>
                    <a:lnTo>
                      <a:pt x="320" y="149"/>
                    </a:lnTo>
                    <a:lnTo>
                      <a:pt x="315" y="149"/>
                    </a:lnTo>
                    <a:lnTo>
                      <a:pt x="316" y="151"/>
                    </a:lnTo>
                    <a:lnTo>
                      <a:pt x="321" y="151"/>
                    </a:lnTo>
                    <a:lnTo>
                      <a:pt x="323" y="150"/>
                    </a:lnTo>
                    <a:lnTo>
                      <a:pt x="330" y="150"/>
                    </a:lnTo>
                    <a:lnTo>
                      <a:pt x="331" y="152"/>
                    </a:lnTo>
                    <a:lnTo>
                      <a:pt x="331" y="155"/>
                    </a:lnTo>
                    <a:lnTo>
                      <a:pt x="329" y="156"/>
                    </a:lnTo>
                    <a:lnTo>
                      <a:pt x="328" y="157"/>
                    </a:lnTo>
                    <a:lnTo>
                      <a:pt x="326" y="157"/>
                    </a:lnTo>
                    <a:lnTo>
                      <a:pt x="321" y="155"/>
                    </a:lnTo>
                    <a:lnTo>
                      <a:pt x="322" y="157"/>
                    </a:lnTo>
                    <a:lnTo>
                      <a:pt x="322" y="159"/>
                    </a:lnTo>
                    <a:lnTo>
                      <a:pt x="323" y="161"/>
                    </a:lnTo>
                    <a:lnTo>
                      <a:pt x="323" y="163"/>
                    </a:lnTo>
                    <a:lnTo>
                      <a:pt x="322" y="164"/>
                    </a:lnTo>
                    <a:lnTo>
                      <a:pt x="321" y="163"/>
                    </a:lnTo>
                    <a:lnTo>
                      <a:pt x="320" y="163"/>
                    </a:lnTo>
                    <a:lnTo>
                      <a:pt x="320" y="169"/>
                    </a:lnTo>
                    <a:lnTo>
                      <a:pt x="321" y="171"/>
                    </a:lnTo>
                    <a:lnTo>
                      <a:pt x="321" y="172"/>
                    </a:lnTo>
                    <a:lnTo>
                      <a:pt x="308" y="172"/>
                    </a:lnTo>
                    <a:lnTo>
                      <a:pt x="307" y="171"/>
                    </a:lnTo>
                    <a:lnTo>
                      <a:pt x="307" y="170"/>
                    </a:lnTo>
                    <a:lnTo>
                      <a:pt x="308" y="169"/>
                    </a:lnTo>
                    <a:lnTo>
                      <a:pt x="309" y="166"/>
                    </a:lnTo>
                    <a:lnTo>
                      <a:pt x="306" y="168"/>
                    </a:lnTo>
                    <a:lnTo>
                      <a:pt x="305" y="169"/>
                    </a:lnTo>
                    <a:lnTo>
                      <a:pt x="305" y="173"/>
                    </a:lnTo>
                    <a:lnTo>
                      <a:pt x="306" y="175"/>
                    </a:lnTo>
                    <a:lnTo>
                      <a:pt x="307" y="175"/>
                    </a:lnTo>
                    <a:lnTo>
                      <a:pt x="307" y="176"/>
                    </a:lnTo>
                    <a:lnTo>
                      <a:pt x="306" y="176"/>
                    </a:lnTo>
                    <a:lnTo>
                      <a:pt x="304" y="175"/>
                    </a:lnTo>
                    <a:lnTo>
                      <a:pt x="302" y="175"/>
                    </a:lnTo>
                    <a:lnTo>
                      <a:pt x="302" y="176"/>
                    </a:lnTo>
                    <a:lnTo>
                      <a:pt x="304" y="178"/>
                    </a:lnTo>
                    <a:lnTo>
                      <a:pt x="304" y="180"/>
                    </a:lnTo>
                    <a:lnTo>
                      <a:pt x="305" y="183"/>
                    </a:lnTo>
                    <a:lnTo>
                      <a:pt x="305" y="185"/>
                    </a:lnTo>
                    <a:lnTo>
                      <a:pt x="301" y="189"/>
                    </a:lnTo>
                    <a:lnTo>
                      <a:pt x="299" y="190"/>
                    </a:lnTo>
                    <a:lnTo>
                      <a:pt x="297" y="192"/>
                    </a:lnTo>
                    <a:lnTo>
                      <a:pt x="295" y="194"/>
                    </a:lnTo>
                    <a:lnTo>
                      <a:pt x="295" y="197"/>
                    </a:lnTo>
                    <a:lnTo>
                      <a:pt x="293" y="197"/>
                    </a:lnTo>
                    <a:lnTo>
                      <a:pt x="291" y="196"/>
                    </a:lnTo>
                    <a:lnTo>
                      <a:pt x="286" y="191"/>
                    </a:lnTo>
                    <a:lnTo>
                      <a:pt x="284" y="191"/>
                    </a:lnTo>
                    <a:lnTo>
                      <a:pt x="281" y="190"/>
                    </a:lnTo>
                    <a:lnTo>
                      <a:pt x="278" y="191"/>
                    </a:lnTo>
                    <a:lnTo>
                      <a:pt x="283" y="201"/>
                    </a:lnTo>
                    <a:lnTo>
                      <a:pt x="287" y="211"/>
                    </a:lnTo>
                    <a:lnTo>
                      <a:pt x="283" y="211"/>
                    </a:lnTo>
                    <a:lnTo>
                      <a:pt x="276" y="218"/>
                    </a:lnTo>
                    <a:lnTo>
                      <a:pt x="274" y="217"/>
                    </a:lnTo>
                    <a:lnTo>
                      <a:pt x="273" y="214"/>
                    </a:lnTo>
                    <a:lnTo>
                      <a:pt x="272" y="214"/>
                    </a:lnTo>
                    <a:lnTo>
                      <a:pt x="271" y="215"/>
                    </a:lnTo>
                    <a:lnTo>
                      <a:pt x="272" y="217"/>
                    </a:lnTo>
                    <a:lnTo>
                      <a:pt x="273" y="217"/>
                    </a:lnTo>
                    <a:lnTo>
                      <a:pt x="272" y="219"/>
                    </a:lnTo>
                    <a:lnTo>
                      <a:pt x="270" y="221"/>
                    </a:lnTo>
                    <a:lnTo>
                      <a:pt x="263" y="221"/>
                    </a:lnTo>
                    <a:lnTo>
                      <a:pt x="262" y="222"/>
                    </a:lnTo>
                    <a:lnTo>
                      <a:pt x="262" y="228"/>
                    </a:lnTo>
                    <a:lnTo>
                      <a:pt x="253" y="231"/>
                    </a:lnTo>
                    <a:lnTo>
                      <a:pt x="238" y="231"/>
                    </a:lnTo>
                    <a:lnTo>
                      <a:pt x="234" y="233"/>
                    </a:lnTo>
                    <a:lnTo>
                      <a:pt x="230" y="240"/>
                    </a:lnTo>
                    <a:lnTo>
                      <a:pt x="228" y="242"/>
                    </a:lnTo>
                    <a:lnTo>
                      <a:pt x="227" y="241"/>
                    </a:lnTo>
                    <a:lnTo>
                      <a:pt x="224" y="240"/>
                    </a:lnTo>
                    <a:lnTo>
                      <a:pt x="223" y="239"/>
                    </a:lnTo>
                    <a:lnTo>
                      <a:pt x="222" y="236"/>
                    </a:lnTo>
                    <a:lnTo>
                      <a:pt x="220" y="243"/>
                    </a:lnTo>
                    <a:lnTo>
                      <a:pt x="223" y="253"/>
                    </a:lnTo>
                    <a:lnTo>
                      <a:pt x="228" y="260"/>
                    </a:lnTo>
                    <a:lnTo>
                      <a:pt x="234" y="264"/>
                    </a:lnTo>
                    <a:lnTo>
                      <a:pt x="232" y="265"/>
                    </a:lnTo>
                    <a:lnTo>
                      <a:pt x="232" y="267"/>
                    </a:lnTo>
                    <a:lnTo>
                      <a:pt x="231" y="267"/>
                    </a:lnTo>
                    <a:lnTo>
                      <a:pt x="229" y="264"/>
                    </a:lnTo>
                    <a:lnTo>
                      <a:pt x="228" y="264"/>
                    </a:lnTo>
                    <a:lnTo>
                      <a:pt x="223" y="269"/>
                    </a:lnTo>
                    <a:lnTo>
                      <a:pt x="223" y="270"/>
                    </a:lnTo>
                    <a:lnTo>
                      <a:pt x="222" y="269"/>
                    </a:lnTo>
                    <a:lnTo>
                      <a:pt x="222" y="268"/>
                    </a:lnTo>
                    <a:lnTo>
                      <a:pt x="220" y="268"/>
                    </a:lnTo>
                    <a:lnTo>
                      <a:pt x="220" y="270"/>
                    </a:lnTo>
                    <a:lnTo>
                      <a:pt x="222" y="272"/>
                    </a:lnTo>
                    <a:lnTo>
                      <a:pt x="222" y="274"/>
                    </a:lnTo>
                    <a:lnTo>
                      <a:pt x="223" y="276"/>
                    </a:lnTo>
                    <a:lnTo>
                      <a:pt x="222" y="278"/>
                    </a:lnTo>
                    <a:lnTo>
                      <a:pt x="216" y="279"/>
                    </a:lnTo>
                    <a:lnTo>
                      <a:pt x="213" y="278"/>
                    </a:lnTo>
                    <a:lnTo>
                      <a:pt x="210" y="276"/>
                    </a:lnTo>
                    <a:lnTo>
                      <a:pt x="207" y="274"/>
                    </a:lnTo>
                    <a:lnTo>
                      <a:pt x="202" y="274"/>
                    </a:lnTo>
                    <a:lnTo>
                      <a:pt x="202" y="264"/>
                    </a:lnTo>
                    <a:lnTo>
                      <a:pt x="200" y="256"/>
                    </a:lnTo>
                    <a:lnTo>
                      <a:pt x="195" y="250"/>
                    </a:lnTo>
                    <a:lnTo>
                      <a:pt x="192" y="245"/>
                    </a:lnTo>
                    <a:lnTo>
                      <a:pt x="191" y="240"/>
                    </a:lnTo>
                    <a:lnTo>
                      <a:pt x="194" y="234"/>
                    </a:lnTo>
                    <a:lnTo>
                      <a:pt x="191" y="236"/>
                    </a:lnTo>
                    <a:lnTo>
                      <a:pt x="188" y="238"/>
                    </a:lnTo>
                    <a:lnTo>
                      <a:pt x="187" y="239"/>
                    </a:lnTo>
                    <a:lnTo>
                      <a:pt x="185" y="239"/>
                    </a:lnTo>
                    <a:lnTo>
                      <a:pt x="185" y="236"/>
                    </a:lnTo>
                    <a:lnTo>
                      <a:pt x="184" y="235"/>
                    </a:lnTo>
                    <a:lnTo>
                      <a:pt x="180" y="235"/>
                    </a:lnTo>
                    <a:lnTo>
                      <a:pt x="177" y="236"/>
                    </a:lnTo>
                    <a:lnTo>
                      <a:pt x="174" y="229"/>
                    </a:lnTo>
                    <a:lnTo>
                      <a:pt x="174" y="222"/>
                    </a:lnTo>
                    <a:lnTo>
                      <a:pt x="172" y="219"/>
                    </a:lnTo>
                    <a:lnTo>
                      <a:pt x="171" y="217"/>
                    </a:lnTo>
                    <a:lnTo>
                      <a:pt x="168" y="214"/>
                    </a:lnTo>
                    <a:lnTo>
                      <a:pt x="166" y="211"/>
                    </a:lnTo>
                    <a:lnTo>
                      <a:pt x="166" y="207"/>
                    </a:lnTo>
                    <a:lnTo>
                      <a:pt x="167" y="206"/>
                    </a:lnTo>
                    <a:lnTo>
                      <a:pt x="168" y="206"/>
                    </a:lnTo>
                    <a:lnTo>
                      <a:pt x="163" y="200"/>
                    </a:lnTo>
                    <a:lnTo>
                      <a:pt x="158" y="198"/>
                    </a:lnTo>
                    <a:lnTo>
                      <a:pt x="154" y="194"/>
                    </a:lnTo>
                    <a:lnTo>
                      <a:pt x="152" y="193"/>
                    </a:lnTo>
                    <a:lnTo>
                      <a:pt x="150" y="193"/>
                    </a:lnTo>
                    <a:lnTo>
                      <a:pt x="148" y="192"/>
                    </a:lnTo>
                    <a:lnTo>
                      <a:pt x="145" y="192"/>
                    </a:lnTo>
                    <a:lnTo>
                      <a:pt x="143" y="191"/>
                    </a:lnTo>
                    <a:lnTo>
                      <a:pt x="142" y="190"/>
                    </a:lnTo>
                    <a:lnTo>
                      <a:pt x="141" y="187"/>
                    </a:lnTo>
                    <a:lnTo>
                      <a:pt x="141" y="186"/>
                    </a:lnTo>
                    <a:lnTo>
                      <a:pt x="139" y="184"/>
                    </a:lnTo>
                    <a:lnTo>
                      <a:pt x="137" y="182"/>
                    </a:lnTo>
                    <a:lnTo>
                      <a:pt x="135" y="182"/>
                    </a:lnTo>
                    <a:lnTo>
                      <a:pt x="132" y="183"/>
                    </a:lnTo>
                    <a:lnTo>
                      <a:pt x="134" y="180"/>
                    </a:lnTo>
                    <a:lnTo>
                      <a:pt x="134" y="179"/>
                    </a:lnTo>
                    <a:lnTo>
                      <a:pt x="132" y="177"/>
                    </a:lnTo>
                    <a:lnTo>
                      <a:pt x="130" y="176"/>
                    </a:lnTo>
                    <a:lnTo>
                      <a:pt x="129" y="175"/>
                    </a:lnTo>
                    <a:lnTo>
                      <a:pt x="127" y="173"/>
                    </a:lnTo>
                    <a:lnTo>
                      <a:pt x="127" y="171"/>
                    </a:lnTo>
                    <a:lnTo>
                      <a:pt x="128" y="169"/>
                    </a:lnTo>
                    <a:lnTo>
                      <a:pt x="129" y="168"/>
                    </a:lnTo>
                    <a:lnTo>
                      <a:pt x="129" y="166"/>
                    </a:lnTo>
                    <a:lnTo>
                      <a:pt x="128" y="165"/>
                    </a:lnTo>
                    <a:lnTo>
                      <a:pt x="128" y="166"/>
                    </a:lnTo>
                    <a:lnTo>
                      <a:pt x="127" y="168"/>
                    </a:lnTo>
                    <a:lnTo>
                      <a:pt x="127" y="169"/>
                    </a:lnTo>
                    <a:lnTo>
                      <a:pt x="125" y="168"/>
                    </a:lnTo>
                    <a:lnTo>
                      <a:pt x="124" y="165"/>
                    </a:lnTo>
                    <a:lnTo>
                      <a:pt x="123" y="164"/>
                    </a:lnTo>
                    <a:lnTo>
                      <a:pt x="121" y="159"/>
                    </a:lnTo>
                    <a:lnTo>
                      <a:pt x="120" y="158"/>
                    </a:lnTo>
                    <a:lnTo>
                      <a:pt x="120" y="157"/>
                    </a:lnTo>
                    <a:lnTo>
                      <a:pt x="122" y="155"/>
                    </a:lnTo>
                    <a:lnTo>
                      <a:pt x="123" y="155"/>
                    </a:lnTo>
                    <a:lnTo>
                      <a:pt x="123" y="154"/>
                    </a:lnTo>
                    <a:lnTo>
                      <a:pt x="121" y="154"/>
                    </a:lnTo>
                    <a:lnTo>
                      <a:pt x="118" y="156"/>
                    </a:lnTo>
                    <a:lnTo>
                      <a:pt x="118" y="157"/>
                    </a:lnTo>
                    <a:lnTo>
                      <a:pt x="114" y="155"/>
                    </a:lnTo>
                    <a:lnTo>
                      <a:pt x="109" y="155"/>
                    </a:lnTo>
                    <a:lnTo>
                      <a:pt x="106" y="154"/>
                    </a:lnTo>
                    <a:lnTo>
                      <a:pt x="103" y="154"/>
                    </a:lnTo>
                    <a:lnTo>
                      <a:pt x="101" y="152"/>
                    </a:lnTo>
                    <a:lnTo>
                      <a:pt x="100" y="151"/>
                    </a:lnTo>
                    <a:lnTo>
                      <a:pt x="100" y="145"/>
                    </a:lnTo>
                    <a:lnTo>
                      <a:pt x="99" y="143"/>
                    </a:lnTo>
                    <a:lnTo>
                      <a:pt x="97" y="142"/>
                    </a:lnTo>
                    <a:lnTo>
                      <a:pt x="95" y="141"/>
                    </a:lnTo>
                    <a:lnTo>
                      <a:pt x="88" y="134"/>
                    </a:lnTo>
                    <a:lnTo>
                      <a:pt x="87" y="131"/>
                    </a:lnTo>
                    <a:lnTo>
                      <a:pt x="85" y="129"/>
                    </a:lnTo>
                    <a:lnTo>
                      <a:pt x="75" y="129"/>
                    </a:lnTo>
                    <a:lnTo>
                      <a:pt x="71" y="124"/>
                    </a:lnTo>
                    <a:lnTo>
                      <a:pt x="61" y="113"/>
                    </a:lnTo>
                    <a:lnTo>
                      <a:pt x="56" y="109"/>
                    </a:lnTo>
                    <a:lnTo>
                      <a:pt x="57" y="107"/>
                    </a:lnTo>
                    <a:lnTo>
                      <a:pt x="57" y="105"/>
                    </a:lnTo>
                    <a:lnTo>
                      <a:pt x="54" y="105"/>
                    </a:lnTo>
                    <a:lnTo>
                      <a:pt x="51" y="101"/>
                    </a:lnTo>
                    <a:lnTo>
                      <a:pt x="50" y="101"/>
                    </a:lnTo>
                    <a:lnTo>
                      <a:pt x="49" y="100"/>
                    </a:lnTo>
                    <a:lnTo>
                      <a:pt x="47" y="98"/>
                    </a:lnTo>
                    <a:lnTo>
                      <a:pt x="45" y="95"/>
                    </a:lnTo>
                    <a:lnTo>
                      <a:pt x="45" y="92"/>
                    </a:lnTo>
                    <a:lnTo>
                      <a:pt x="47" y="89"/>
                    </a:lnTo>
                    <a:lnTo>
                      <a:pt x="47" y="87"/>
                    </a:lnTo>
                    <a:lnTo>
                      <a:pt x="46" y="87"/>
                    </a:lnTo>
                    <a:lnTo>
                      <a:pt x="45" y="88"/>
                    </a:lnTo>
                    <a:lnTo>
                      <a:pt x="45" y="89"/>
                    </a:lnTo>
                    <a:lnTo>
                      <a:pt x="44" y="87"/>
                    </a:lnTo>
                    <a:lnTo>
                      <a:pt x="44" y="85"/>
                    </a:lnTo>
                    <a:lnTo>
                      <a:pt x="43" y="84"/>
                    </a:lnTo>
                    <a:lnTo>
                      <a:pt x="44" y="82"/>
                    </a:lnTo>
                    <a:lnTo>
                      <a:pt x="45" y="82"/>
                    </a:lnTo>
                    <a:lnTo>
                      <a:pt x="47" y="81"/>
                    </a:lnTo>
                    <a:lnTo>
                      <a:pt x="46" y="80"/>
                    </a:lnTo>
                    <a:lnTo>
                      <a:pt x="45" y="80"/>
                    </a:lnTo>
                    <a:lnTo>
                      <a:pt x="43" y="82"/>
                    </a:lnTo>
                    <a:lnTo>
                      <a:pt x="42" y="85"/>
                    </a:lnTo>
                    <a:lnTo>
                      <a:pt x="38" y="81"/>
                    </a:lnTo>
                    <a:lnTo>
                      <a:pt x="32" y="79"/>
                    </a:lnTo>
                    <a:lnTo>
                      <a:pt x="26" y="78"/>
                    </a:lnTo>
                    <a:lnTo>
                      <a:pt x="19" y="77"/>
                    </a:lnTo>
                    <a:lnTo>
                      <a:pt x="16" y="73"/>
                    </a:lnTo>
                    <a:lnTo>
                      <a:pt x="14" y="67"/>
                    </a:lnTo>
                    <a:lnTo>
                      <a:pt x="11" y="70"/>
                    </a:lnTo>
                    <a:lnTo>
                      <a:pt x="8" y="70"/>
                    </a:lnTo>
                    <a:lnTo>
                      <a:pt x="3" y="67"/>
                    </a:lnTo>
                    <a:lnTo>
                      <a:pt x="1" y="64"/>
                    </a:lnTo>
                    <a:lnTo>
                      <a:pt x="0" y="61"/>
                    </a:lnTo>
                    <a:lnTo>
                      <a:pt x="2" y="56"/>
                    </a:lnTo>
                    <a:lnTo>
                      <a:pt x="5" y="50"/>
                    </a:lnTo>
                    <a:lnTo>
                      <a:pt x="10" y="45"/>
                    </a:lnTo>
                    <a:lnTo>
                      <a:pt x="17" y="42"/>
                    </a:lnTo>
                    <a:lnTo>
                      <a:pt x="15" y="39"/>
                    </a:lnTo>
                    <a:lnTo>
                      <a:pt x="15" y="37"/>
                    </a:lnTo>
                    <a:lnTo>
                      <a:pt x="16" y="36"/>
                    </a:lnTo>
                    <a:lnTo>
                      <a:pt x="18" y="35"/>
                    </a:lnTo>
                    <a:lnTo>
                      <a:pt x="21" y="35"/>
                    </a:lnTo>
                    <a:lnTo>
                      <a:pt x="25" y="30"/>
                    </a:lnTo>
                    <a:lnTo>
                      <a:pt x="25" y="28"/>
                    </a:lnTo>
                    <a:lnTo>
                      <a:pt x="36" y="26"/>
                    </a:lnTo>
                    <a:lnTo>
                      <a:pt x="43" y="25"/>
                    </a:lnTo>
                    <a:lnTo>
                      <a:pt x="46" y="22"/>
                    </a:lnTo>
                    <a:lnTo>
                      <a:pt x="47" y="17"/>
                    </a:lnTo>
                    <a:lnTo>
                      <a:pt x="50" y="16"/>
                    </a:lnTo>
                    <a:lnTo>
                      <a:pt x="53" y="19"/>
                    </a:lnTo>
                    <a:lnTo>
                      <a:pt x="54" y="19"/>
                    </a:lnTo>
                    <a:lnTo>
                      <a:pt x="56" y="18"/>
                    </a:lnTo>
                    <a:lnTo>
                      <a:pt x="56" y="14"/>
                    </a:lnTo>
                    <a:lnTo>
                      <a:pt x="58" y="14"/>
                    </a:lnTo>
                    <a:lnTo>
                      <a:pt x="60" y="15"/>
                    </a:lnTo>
                    <a:lnTo>
                      <a:pt x="61" y="14"/>
                    </a:lnTo>
                    <a:lnTo>
                      <a:pt x="64" y="14"/>
                    </a:lnTo>
                    <a:lnTo>
                      <a:pt x="66" y="12"/>
                    </a:lnTo>
                    <a:lnTo>
                      <a:pt x="67" y="11"/>
                    </a:lnTo>
                    <a:lnTo>
                      <a:pt x="67" y="8"/>
                    </a:lnTo>
                    <a:lnTo>
                      <a:pt x="83" y="8"/>
                    </a:lnTo>
                    <a:lnTo>
                      <a:pt x="100" y="5"/>
                    </a:lnTo>
                    <a:lnTo>
                      <a:pt x="118" y="3"/>
                    </a:lnTo>
                    <a:lnTo>
                      <a:pt x="129" y="2"/>
                    </a:lnTo>
                    <a:lnTo>
                      <a:pt x="139" y="0"/>
                    </a:lnTo>
                    <a:close/>
                  </a:path>
                </a:pathLst>
              </a:custGeom>
              <a:solidFill>
                <a:schemeClr val="accent5"/>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 name="Freeform 8"/>
              <p:cNvSpPr>
                <a:spLocks/>
              </p:cNvSpPr>
              <p:nvPr/>
            </p:nvSpPr>
            <p:spPr bwMode="auto">
              <a:xfrm>
                <a:off x="10228116" y="1694815"/>
                <a:ext cx="261807" cy="494031"/>
              </a:xfrm>
              <a:custGeom>
                <a:avLst/>
                <a:gdLst/>
                <a:ahLst/>
                <a:cxnLst>
                  <a:cxn ang="0">
                    <a:pos x="39" y="0"/>
                  </a:cxn>
                  <a:cxn ang="0">
                    <a:pos x="52" y="34"/>
                  </a:cxn>
                  <a:cxn ang="0">
                    <a:pos x="64" y="72"/>
                  </a:cxn>
                  <a:cxn ang="0">
                    <a:pos x="76" y="110"/>
                  </a:cxn>
                  <a:cxn ang="0">
                    <a:pos x="81" y="130"/>
                  </a:cxn>
                  <a:cxn ang="0">
                    <a:pos x="85" y="135"/>
                  </a:cxn>
                  <a:cxn ang="0">
                    <a:pos x="87" y="139"/>
                  </a:cxn>
                  <a:cxn ang="0">
                    <a:pos x="90" y="144"/>
                  </a:cxn>
                  <a:cxn ang="0">
                    <a:pos x="92" y="153"/>
                  </a:cxn>
                  <a:cxn ang="0">
                    <a:pos x="93" y="164"/>
                  </a:cxn>
                  <a:cxn ang="0">
                    <a:pos x="97" y="171"/>
                  </a:cxn>
                  <a:cxn ang="0">
                    <a:pos x="110" y="184"/>
                  </a:cxn>
                  <a:cxn ang="0">
                    <a:pos x="116" y="191"/>
                  </a:cxn>
                  <a:cxn ang="0">
                    <a:pos x="118" y="199"/>
                  </a:cxn>
                  <a:cxn ang="0">
                    <a:pos x="118" y="208"/>
                  </a:cxn>
                  <a:cxn ang="0">
                    <a:pos x="108" y="212"/>
                  </a:cxn>
                  <a:cxn ang="0">
                    <a:pos x="101" y="219"/>
                  </a:cxn>
                  <a:cxn ang="0">
                    <a:pos x="96" y="226"/>
                  </a:cxn>
                  <a:cxn ang="0">
                    <a:pos x="90" y="234"/>
                  </a:cxn>
                  <a:cxn ang="0">
                    <a:pos x="64" y="240"/>
                  </a:cxn>
                  <a:cxn ang="0">
                    <a:pos x="39" y="245"/>
                  </a:cxn>
                  <a:cxn ang="0">
                    <a:pos x="14" y="251"/>
                  </a:cxn>
                  <a:cxn ang="0">
                    <a:pos x="9" y="243"/>
                  </a:cxn>
                  <a:cxn ang="0">
                    <a:pos x="7" y="233"/>
                  </a:cxn>
                  <a:cxn ang="0">
                    <a:pos x="7" y="208"/>
                  </a:cxn>
                  <a:cxn ang="0">
                    <a:pos x="5" y="194"/>
                  </a:cxn>
                  <a:cxn ang="0">
                    <a:pos x="3" y="187"/>
                  </a:cxn>
                  <a:cxn ang="0">
                    <a:pos x="1" y="184"/>
                  </a:cxn>
                  <a:cxn ang="0">
                    <a:pos x="0" y="180"/>
                  </a:cxn>
                  <a:cxn ang="0">
                    <a:pos x="0" y="178"/>
                  </a:cxn>
                  <a:cxn ang="0">
                    <a:pos x="3" y="160"/>
                  </a:cxn>
                  <a:cxn ang="0">
                    <a:pos x="9" y="142"/>
                  </a:cxn>
                  <a:cxn ang="0">
                    <a:pos x="11" y="124"/>
                  </a:cxn>
                  <a:cxn ang="0">
                    <a:pos x="11" y="119"/>
                  </a:cxn>
                  <a:cxn ang="0">
                    <a:pos x="10" y="115"/>
                  </a:cxn>
                  <a:cxn ang="0">
                    <a:pos x="8" y="110"/>
                  </a:cxn>
                  <a:cxn ang="0">
                    <a:pos x="5" y="107"/>
                  </a:cxn>
                  <a:cxn ang="0">
                    <a:pos x="7" y="103"/>
                  </a:cxn>
                  <a:cxn ang="0">
                    <a:pos x="11" y="98"/>
                  </a:cxn>
                  <a:cxn ang="0">
                    <a:pos x="15" y="97"/>
                  </a:cxn>
                  <a:cxn ang="0">
                    <a:pos x="23" y="89"/>
                  </a:cxn>
                  <a:cxn ang="0">
                    <a:pos x="25" y="84"/>
                  </a:cxn>
                  <a:cxn ang="0">
                    <a:pos x="28" y="81"/>
                  </a:cxn>
                  <a:cxn ang="0">
                    <a:pos x="31" y="76"/>
                  </a:cxn>
                  <a:cxn ang="0">
                    <a:pos x="25" y="60"/>
                  </a:cxn>
                  <a:cxn ang="0">
                    <a:pos x="23" y="41"/>
                  </a:cxn>
                  <a:cxn ang="0">
                    <a:pos x="23" y="21"/>
                  </a:cxn>
                  <a:cxn ang="0">
                    <a:pos x="28" y="3"/>
                  </a:cxn>
                  <a:cxn ang="0">
                    <a:pos x="30" y="3"/>
                  </a:cxn>
                  <a:cxn ang="0">
                    <a:pos x="32" y="4"/>
                  </a:cxn>
                  <a:cxn ang="0">
                    <a:pos x="34" y="4"/>
                  </a:cxn>
                  <a:cxn ang="0">
                    <a:pos x="36" y="5"/>
                  </a:cxn>
                  <a:cxn ang="0">
                    <a:pos x="38" y="3"/>
                  </a:cxn>
                  <a:cxn ang="0">
                    <a:pos x="39" y="0"/>
                  </a:cxn>
                </a:cxnLst>
                <a:rect l="0" t="0" r="r" b="b"/>
                <a:pathLst>
                  <a:path w="118" h="251">
                    <a:moveTo>
                      <a:pt x="39" y="0"/>
                    </a:moveTo>
                    <a:lnTo>
                      <a:pt x="52" y="34"/>
                    </a:lnTo>
                    <a:lnTo>
                      <a:pt x="64" y="72"/>
                    </a:lnTo>
                    <a:lnTo>
                      <a:pt x="76" y="110"/>
                    </a:lnTo>
                    <a:lnTo>
                      <a:pt x="81" y="130"/>
                    </a:lnTo>
                    <a:lnTo>
                      <a:pt x="85" y="135"/>
                    </a:lnTo>
                    <a:lnTo>
                      <a:pt x="87" y="139"/>
                    </a:lnTo>
                    <a:lnTo>
                      <a:pt x="90" y="144"/>
                    </a:lnTo>
                    <a:lnTo>
                      <a:pt x="92" y="153"/>
                    </a:lnTo>
                    <a:lnTo>
                      <a:pt x="93" y="164"/>
                    </a:lnTo>
                    <a:lnTo>
                      <a:pt x="97" y="171"/>
                    </a:lnTo>
                    <a:lnTo>
                      <a:pt x="110" y="184"/>
                    </a:lnTo>
                    <a:lnTo>
                      <a:pt x="116" y="191"/>
                    </a:lnTo>
                    <a:lnTo>
                      <a:pt x="118" y="199"/>
                    </a:lnTo>
                    <a:lnTo>
                      <a:pt x="118" y="208"/>
                    </a:lnTo>
                    <a:lnTo>
                      <a:pt x="108" y="212"/>
                    </a:lnTo>
                    <a:lnTo>
                      <a:pt x="101" y="219"/>
                    </a:lnTo>
                    <a:lnTo>
                      <a:pt x="96" y="226"/>
                    </a:lnTo>
                    <a:lnTo>
                      <a:pt x="90" y="234"/>
                    </a:lnTo>
                    <a:lnTo>
                      <a:pt x="64" y="240"/>
                    </a:lnTo>
                    <a:lnTo>
                      <a:pt x="39" y="245"/>
                    </a:lnTo>
                    <a:lnTo>
                      <a:pt x="14" y="251"/>
                    </a:lnTo>
                    <a:lnTo>
                      <a:pt x="9" y="243"/>
                    </a:lnTo>
                    <a:lnTo>
                      <a:pt x="7" y="233"/>
                    </a:lnTo>
                    <a:lnTo>
                      <a:pt x="7" y="208"/>
                    </a:lnTo>
                    <a:lnTo>
                      <a:pt x="5" y="194"/>
                    </a:lnTo>
                    <a:lnTo>
                      <a:pt x="3" y="187"/>
                    </a:lnTo>
                    <a:lnTo>
                      <a:pt x="1" y="184"/>
                    </a:lnTo>
                    <a:lnTo>
                      <a:pt x="0" y="180"/>
                    </a:lnTo>
                    <a:lnTo>
                      <a:pt x="0" y="178"/>
                    </a:lnTo>
                    <a:lnTo>
                      <a:pt x="3" y="160"/>
                    </a:lnTo>
                    <a:lnTo>
                      <a:pt x="9" y="142"/>
                    </a:lnTo>
                    <a:lnTo>
                      <a:pt x="11" y="124"/>
                    </a:lnTo>
                    <a:lnTo>
                      <a:pt x="11" y="119"/>
                    </a:lnTo>
                    <a:lnTo>
                      <a:pt x="10" y="115"/>
                    </a:lnTo>
                    <a:lnTo>
                      <a:pt x="8" y="110"/>
                    </a:lnTo>
                    <a:lnTo>
                      <a:pt x="5" y="107"/>
                    </a:lnTo>
                    <a:lnTo>
                      <a:pt x="7" y="103"/>
                    </a:lnTo>
                    <a:lnTo>
                      <a:pt x="11" y="98"/>
                    </a:lnTo>
                    <a:lnTo>
                      <a:pt x="15" y="97"/>
                    </a:lnTo>
                    <a:lnTo>
                      <a:pt x="23" y="89"/>
                    </a:lnTo>
                    <a:lnTo>
                      <a:pt x="25" y="84"/>
                    </a:lnTo>
                    <a:lnTo>
                      <a:pt x="28" y="81"/>
                    </a:lnTo>
                    <a:lnTo>
                      <a:pt x="31" y="76"/>
                    </a:lnTo>
                    <a:lnTo>
                      <a:pt x="25" y="60"/>
                    </a:lnTo>
                    <a:lnTo>
                      <a:pt x="23" y="41"/>
                    </a:lnTo>
                    <a:lnTo>
                      <a:pt x="23" y="21"/>
                    </a:lnTo>
                    <a:lnTo>
                      <a:pt x="28" y="3"/>
                    </a:lnTo>
                    <a:lnTo>
                      <a:pt x="30" y="3"/>
                    </a:lnTo>
                    <a:lnTo>
                      <a:pt x="32" y="4"/>
                    </a:lnTo>
                    <a:lnTo>
                      <a:pt x="34" y="4"/>
                    </a:lnTo>
                    <a:lnTo>
                      <a:pt x="36" y="5"/>
                    </a:lnTo>
                    <a:lnTo>
                      <a:pt x="38" y="3"/>
                    </a:lnTo>
                    <a:lnTo>
                      <a:pt x="39"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 name="Freeform 9"/>
              <p:cNvSpPr>
                <a:spLocks/>
              </p:cNvSpPr>
              <p:nvPr/>
            </p:nvSpPr>
            <p:spPr bwMode="auto">
              <a:xfrm>
                <a:off x="10023995" y="1761736"/>
                <a:ext cx="259589" cy="448761"/>
              </a:xfrm>
              <a:custGeom>
                <a:avLst/>
                <a:gdLst/>
                <a:ahLst/>
                <a:cxnLst>
                  <a:cxn ang="0">
                    <a:pos x="111" y="0"/>
                  </a:cxn>
                  <a:cxn ang="0">
                    <a:pos x="114" y="5"/>
                  </a:cxn>
                  <a:cxn ang="0">
                    <a:pos x="111" y="14"/>
                  </a:cxn>
                  <a:cxn ang="0">
                    <a:pos x="111" y="22"/>
                  </a:cxn>
                  <a:cxn ang="0">
                    <a:pos x="114" y="29"/>
                  </a:cxn>
                  <a:cxn ang="0">
                    <a:pos x="115" y="32"/>
                  </a:cxn>
                  <a:cxn ang="0">
                    <a:pos x="116" y="33"/>
                  </a:cxn>
                  <a:cxn ang="0">
                    <a:pos x="117" y="35"/>
                  </a:cxn>
                  <a:cxn ang="0">
                    <a:pos x="117" y="39"/>
                  </a:cxn>
                  <a:cxn ang="0">
                    <a:pos x="115" y="47"/>
                  </a:cxn>
                  <a:cxn ang="0">
                    <a:pos x="110" y="54"/>
                  </a:cxn>
                  <a:cxn ang="0">
                    <a:pos x="104" y="59"/>
                  </a:cxn>
                  <a:cxn ang="0">
                    <a:pos x="95" y="70"/>
                  </a:cxn>
                  <a:cxn ang="0">
                    <a:pos x="99" y="85"/>
                  </a:cxn>
                  <a:cxn ang="0">
                    <a:pos x="97" y="99"/>
                  </a:cxn>
                  <a:cxn ang="0">
                    <a:pos x="90" y="130"/>
                  </a:cxn>
                  <a:cxn ang="0">
                    <a:pos x="89" y="144"/>
                  </a:cxn>
                  <a:cxn ang="0">
                    <a:pos x="90" y="153"/>
                  </a:cxn>
                  <a:cxn ang="0">
                    <a:pos x="94" y="165"/>
                  </a:cxn>
                  <a:cxn ang="0">
                    <a:pos x="96" y="176"/>
                  </a:cxn>
                  <a:cxn ang="0">
                    <a:pos x="97" y="189"/>
                  </a:cxn>
                  <a:cxn ang="0">
                    <a:pos x="96" y="197"/>
                  </a:cxn>
                  <a:cxn ang="0">
                    <a:pos x="96" y="204"/>
                  </a:cxn>
                  <a:cxn ang="0">
                    <a:pos x="97" y="211"/>
                  </a:cxn>
                  <a:cxn ang="0">
                    <a:pos x="101" y="220"/>
                  </a:cxn>
                  <a:cxn ang="0">
                    <a:pos x="87" y="221"/>
                  </a:cxn>
                  <a:cxn ang="0">
                    <a:pos x="75" y="223"/>
                  </a:cxn>
                  <a:cxn ang="0">
                    <a:pos x="65" y="225"/>
                  </a:cxn>
                  <a:cxn ang="0">
                    <a:pos x="52" y="228"/>
                  </a:cxn>
                  <a:cxn ang="0">
                    <a:pos x="50" y="215"/>
                  </a:cxn>
                  <a:cxn ang="0">
                    <a:pos x="48" y="201"/>
                  </a:cxn>
                  <a:cxn ang="0">
                    <a:pos x="46" y="187"/>
                  </a:cxn>
                  <a:cxn ang="0">
                    <a:pos x="43" y="173"/>
                  </a:cxn>
                  <a:cxn ang="0">
                    <a:pos x="38" y="162"/>
                  </a:cxn>
                  <a:cxn ang="0">
                    <a:pos x="32" y="154"/>
                  </a:cxn>
                  <a:cxn ang="0">
                    <a:pos x="24" y="150"/>
                  </a:cxn>
                  <a:cxn ang="0">
                    <a:pos x="24" y="139"/>
                  </a:cxn>
                  <a:cxn ang="0">
                    <a:pos x="21" y="129"/>
                  </a:cxn>
                  <a:cxn ang="0">
                    <a:pos x="16" y="119"/>
                  </a:cxn>
                  <a:cxn ang="0">
                    <a:pos x="14" y="110"/>
                  </a:cxn>
                  <a:cxn ang="0">
                    <a:pos x="14" y="105"/>
                  </a:cxn>
                  <a:cxn ang="0">
                    <a:pos x="16" y="96"/>
                  </a:cxn>
                  <a:cxn ang="0">
                    <a:pos x="16" y="90"/>
                  </a:cxn>
                  <a:cxn ang="0">
                    <a:pos x="15" y="87"/>
                  </a:cxn>
                  <a:cxn ang="0">
                    <a:pos x="15" y="82"/>
                  </a:cxn>
                  <a:cxn ang="0">
                    <a:pos x="14" y="78"/>
                  </a:cxn>
                  <a:cxn ang="0">
                    <a:pos x="14" y="76"/>
                  </a:cxn>
                  <a:cxn ang="0">
                    <a:pos x="4" y="62"/>
                  </a:cxn>
                  <a:cxn ang="0">
                    <a:pos x="4" y="50"/>
                  </a:cxn>
                  <a:cxn ang="0">
                    <a:pos x="1" y="39"/>
                  </a:cxn>
                  <a:cxn ang="0">
                    <a:pos x="0" y="28"/>
                  </a:cxn>
                  <a:cxn ang="0">
                    <a:pos x="36" y="18"/>
                  </a:cxn>
                  <a:cxn ang="0">
                    <a:pos x="73" y="8"/>
                  </a:cxn>
                  <a:cxn ang="0">
                    <a:pos x="111" y="0"/>
                  </a:cxn>
                </a:cxnLst>
                <a:rect l="0" t="0" r="r" b="b"/>
                <a:pathLst>
                  <a:path w="117" h="228">
                    <a:moveTo>
                      <a:pt x="111" y="0"/>
                    </a:moveTo>
                    <a:lnTo>
                      <a:pt x="114" y="5"/>
                    </a:lnTo>
                    <a:lnTo>
                      <a:pt x="111" y="14"/>
                    </a:lnTo>
                    <a:lnTo>
                      <a:pt x="111" y="22"/>
                    </a:lnTo>
                    <a:lnTo>
                      <a:pt x="114" y="29"/>
                    </a:lnTo>
                    <a:lnTo>
                      <a:pt x="115" y="32"/>
                    </a:lnTo>
                    <a:lnTo>
                      <a:pt x="116" y="33"/>
                    </a:lnTo>
                    <a:lnTo>
                      <a:pt x="117" y="35"/>
                    </a:lnTo>
                    <a:lnTo>
                      <a:pt x="117" y="39"/>
                    </a:lnTo>
                    <a:lnTo>
                      <a:pt x="115" y="47"/>
                    </a:lnTo>
                    <a:lnTo>
                      <a:pt x="110" y="54"/>
                    </a:lnTo>
                    <a:lnTo>
                      <a:pt x="104" y="59"/>
                    </a:lnTo>
                    <a:lnTo>
                      <a:pt x="95" y="70"/>
                    </a:lnTo>
                    <a:lnTo>
                      <a:pt x="99" y="85"/>
                    </a:lnTo>
                    <a:lnTo>
                      <a:pt x="97" y="99"/>
                    </a:lnTo>
                    <a:lnTo>
                      <a:pt x="90" y="130"/>
                    </a:lnTo>
                    <a:lnTo>
                      <a:pt x="89" y="144"/>
                    </a:lnTo>
                    <a:lnTo>
                      <a:pt x="90" y="153"/>
                    </a:lnTo>
                    <a:lnTo>
                      <a:pt x="94" y="165"/>
                    </a:lnTo>
                    <a:lnTo>
                      <a:pt x="96" y="176"/>
                    </a:lnTo>
                    <a:lnTo>
                      <a:pt x="97" y="189"/>
                    </a:lnTo>
                    <a:lnTo>
                      <a:pt x="96" y="197"/>
                    </a:lnTo>
                    <a:lnTo>
                      <a:pt x="96" y="204"/>
                    </a:lnTo>
                    <a:lnTo>
                      <a:pt x="97" y="211"/>
                    </a:lnTo>
                    <a:lnTo>
                      <a:pt x="101" y="220"/>
                    </a:lnTo>
                    <a:lnTo>
                      <a:pt x="87" y="221"/>
                    </a:lnTo>
                    <a:lnTo>
                      <a:pt x="75" y="223"/>
                    </a:lnTo>
                    <a:lnTo>
                      <a:pt x="65" y="225"/>
                    </a:lnTo>
                    <a:lnTo>
                      <a:pt x="52" y="228"/>
                    </a:lnTo>
                    <a:lnTo>
                      <a:pt x="50" y="215"/>
                    </a:lnTo>
                    <a:lnTo>
                      <a:pt x="48" y="201"/>
                    </a:lnTo>
                    <a:lnTo>
                      <a:pt x="46" y="187"/>
                    </a:lnTo>
                    <a:lnTo>
                      <a:pt x="43" y="173"/>
                    </a:lnTo>
                    <a:lnTo>
                      <a:pt x="38" y="162"/>
                    </a:lnTo>
                    <a:lnTo>
                      <a:pt x="32" y="154"/>
                    </a:lnTo>
                    <a:lnTo>
                      <a:pt x="24" y="150"/>
                    </a:lnTo>
                    <a:lnTo>
                      <a:pt x="24" y="139"/>
                    </a:lnTo>
                    <a:lnTo>
                      <a:pt x="21" y="129"/>
                    </a:lnTo>
                    <a:lnTo>
                      <a:pt x="16" y="119"/>
                    </a:lnTo>
                    <a:lnTo>
                      <a:pt x="14" y="110"/>
                    </a:lnTo>
                    <a:lnTo>
                      <a:pt x="14" y="105"/>
                    </a:lnTo>
                    <a:lnTo>
                      <a:pt x="16" y="96"/>
                    </a:lnTo>
                    <a:lnTo>
                      <a:pt x="16" y="90"/>
                    </a:lnTo>
                    <a:lnTo>
                      <a:pt x="15" y="87"/>
                    </a:lnTo>
                    <a:lnTo>
                      <a:pt x="15" y="82"/>
                    </a:lnTo>
                    <a:lnTo>
                      <a:pt x="14" y="78"/>
                    </a:lnTo>
                    <a:lnTo>
                      <a:pt x="14" y="76"/>
                    </a:lnTo>
                    <a:lnTo>
                      <a:pt x="4" y="62"/>
                    </a:lnTo>
                    <a:lnTo>
                      <a:pt x="4" y="50"/>
                    </a:lnTo>
                    <a:lnTo>
                      <a:pt x="1" y="39"/>
                    </a:lnTo>
                    <a:lnTo>
                      <a:pt x="0" y="28"/>
                    </a:lnTo>
                    <a:lnTo>
                      <a:pt x="36" y="18"/>
                    </a:lnTo>
                    <a:lnTo>
                      <a:pt x="73" y="8"/>
                    </a:lnTo>
                    <a:lnTo>
                      <a:pt x="111"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0"/>
              <p:cNvSpPr>
                <a:spLocks/>
              </p:cNvSpPr>
              <p:nvPr/>
            </p:nvSpPr>
            <p:spPr bwMode="auto">
              <a:xfrm>
                <a:off x="10139367" y="2112084"/>
                <a:ext cx="474803" cy="238159"/>
              </a:xfrm>
              <a:custGeom>
                <a:avLst/>
                <a:gdLst/>
                <a:ahLst/>
                <a:cxnLst>
                  <a:cxn ang="0">
                    <a:pos x="152" y="0"/>
                  </a:cxn>
                  <a:cxn ang="0">
                    <a:pos x="156" y="3"/>
                  </a:cxn>
                  <a:cxn ang="0">
                    <a:pos x="159" y="9"/>
                  </a:cxn>
                  <a:cxn ang="0">
                    <a:pos x="163" y="14"/>
                  </a:cxn>
                  <a:cxn ang="0">
                    <a:pos x="166" y="17"/>
                  </a:cxn>
                  <a:cxn ang="0">
                    <a:pos x="171" y="18"/>
                  </a:cxn>
                  <a:cxn ang="0">
                    <a:pos x="178" y="16"/>
                  </a:cxn>
                  <a:cxn ang="0">
                    <a:pos x="169" y="25"/>
                  </a:cxn>
                  <a:cxn ang="0">
                    <a:pos x="161" y="36"/>
                  </a:cxn>
                  <a:cxn ang="0">
                    <a:pos x="155" y="47"/>
                  </a:cxn>
                  <a:cxn ang="0">
                    <a:pos x="158" y="51"/>
                  </a:cxn>
                  <a:cxn ang="0">
                    <a:pos x="158" y="53"/>
                  </a:cxn>
                  <a:cxn ang="0">
                    <a:pos x="162" y="57"/>
                  </a:cxn>
                  <a:cxn ang="0">
                    <a:pos x="166" y="58"/>
                  </a:cxn>
                  <a:cxn ang="0">
                    <a:pos x="178" y="56"/>
                  </a:cxn>
                  <a:cxn ang="0">
                    <a:pos x="180" y="59"/>
                  </a:cxn>
                  <a:cxn ang="0">
                    <a:pos x="184" y="61"/>
                  </a:cxn>
                  <a:cxn ang="0">
                    <a:pos x="187" y="65"/>
                  </a:cxn>
                  <a:cxn ang="0">
                    <a:pos x="190" y="70"/>
                  </a:cxn>
                  <a:cxn ang="0">
                    <a:pos x="189" y="75"/>
                  </a:cxn>
                  <a:cxn ang="0">
                    <a:pos x="194" y="78"/>
                  </a:cxn>
                  <a:cxn ang="0">
                    <a:pos x="199" y="82"/>
                  </a:cxn>
                  <a:cxn ang="0">
                    <a:pos x="204" y="88"/>
                  </a:cxn>
                  <a:cxn ang="0">
                    <a:pos x="208" y="93"/>
                  </a:cxn>
                  <a:cxn ang="0">
                    <a:pos x="214" y="95"/>
                  </a:cxn>
                  <a:cxn ang="0">
                    <a:pos x="214" y="105"/>
                  </a:cxn>
                  <a:cxn ang="0">
                    <a:pos x="212" y="108"/>
                  </a:cxn>
                  <a:cxn ang="0">
                    <a:pos x="211" y="110"/>
                  </a:cxn>
                  <a:cxn ang="0">
                    <a:pos x="207" y="112"/>
                  </a:cxn>
                  <a:cxn ang="0">
                    <a:pos x="203" y="113"/>
                  </a:cxn>
                  <a:cxn ang="0">
                    <a:pos x="203" y="107"/>
                  </a:cxn>
                  <a:cxn ang="0">
                    <a:pos x="201" y="105"/>
                  </a:cxn>
                  <a:cxn ang="0">
                    <a:pos x="201" y="102"/>
                  </a:cxn>
                  <a:cxn ang="0">
                    <a:pos x="200" y="101"/>
                  </a:cxn>
                  <a:cxn ang="0">
                    <a:pos x="200" y="95"/>
                  </a:cxn>
                  <a:cxn ang="0">
                    <a:pos x="191" y="102"/>
                  </a:cxn>
                  <a:cxn ang="0">
                    <a:pos x="184" y="112"/>
                  </a:cxn>
                  <a:cxn ang="0">
                    <a:pos x="178" y="121"/>
                  </a:cxn>
                  <a:cxn ang="0">
                    <a:pos x="172" y="120"/>
                  </a:cxn>
                  <a:cxn ang="0">
                    <a:pos x="169" y="115"/>
                  </a:cxn>
                  <a:cxn ang="0">
                    <a:pos x="166" y="108"/>
                  </a:cxn>
                  <a:cxn ang="0">
                    <a:pos x="166" y="101"/>
                  </a:cxn>
                  <a:cxn ang="0">
                    <a:pos x="162" y="106"/>
                  </a:cxn>
                  <a:cxn ang="0">
                    <a:pos x="161" y="109"/>
                  </a:cxn>
                  <a:cxn ang="0">
                    <a:pos x="154" y="103"/>
                  </a:cxn>
                  <a:cxn ang="0">
                    <a:pos x="144" y="87"/>
                  </a:cxn>
                  <a:cxn ang="0">
                    <a:pos x="114" y="92"/>
                  </a:cxn>
                  <a:cxn ang="0">
                    <a:pos x="86" y="98"/>
                  </a:cxn>
                  <a:cxn ang="0">
                    <a:pos x="59" y="105"/>
                  </a:cxn>
                  <a:cxn ang="0">
                    <a:pos x="31" y="112"/>
                  </a:cxn>
                  <a:cxn ang="0">
                    <a:pos x="0" y="115"/>
                  </a:cxn>
                  <a:cxn ang="0">
                    <a:pos x="1" y="99"/>
                  </a:cxn>
                  <a:cxn ang="0">
                    <a:pos x="3" y="71"/>
                  </a:cxn>
                  <a:cxn ang="0">
                    <a:pos x="3" y="53"/>
                  </a:cxn>
                  <a:cxn ang="0">
                    <a:pos x="33" y="47"/>
                  </a:cxn>
                  <a:cxn ang="0">
                    <a:pos x="63" y="40"/>
                  </a:cxn>
                  <a:cxn ang="0">
                    <a:pos x="94" y="35"/>
                  </a:cxn>
                  <a:cxn ang="0">
                    <a:pos x="121" y="28"/>
                  </a:cxn>
                  <a:cxn ang="0">
                    <a:pos x="132" y="23"/>
                  </a:cxn>
                  <a:cxn ang="0">
                    <a:pos x="141" y="14"/>
                  </a:cxn>
                  <a:cxn ang="0">
                    <a:pos x="147" y="2"/>
                  </a:cxn>
                  <a:cxn ang="0">
                    <a:pos x="150" y="2"/>
                  </a:cxn>
                  <a:cxn ang="0">
                    <a:pos x="152" y="0"/>
                  </a:cxn>
                </a:cxnLst>
                <a:rect l="0" t="0" r="r" b="b"/>
                <a:pathLst>
                  <a:path w="214" h="121">
                    <a:moveTo>
                      <a:pt x="152" y="0"/>
                    </a:moveTo>
                    <a:lnTo>
                      <a:pt x="156" y="3"/>
                    </a:lnTo>
                    <a:lnTo>
                      <a:pt x="159" y="9"/>
                    </a:lnTo>
                    <a:lnTo>
                      <a:pt x="163" y="14"/>
                    </a:lnTo>
                    <a:lnTo>
                      <a:pt x="166" y="17"/>
                    </a:lnTo>
                    <a:lnTo>
                      <a:pt x="171" y="18"/>
                    </a:lnTo>
                    <a:lnTo>
                      <a:pt x="178" y="16"/>
                    </a:lnTo>
                    <a:lnTo>
                      <a:pt x="169" y="25"/>
                    </a:lnTo>
                    <a:lnTo>
                      <a:pt x="161" y="36"/>
                    </a:lnTo>
                    <a:lnTo>
                      <a:pt x="155" y="47"/>
                    </a:lnTo>
                    <a:lnTo>
                      <a:pt x="158" y="51"/>
                    </a:lnTo>
                    <a:lnTo>
                      <a:pt x="158" y="53"/>
                    </a:lnTo>
                    <a:lnTo>
                      <a:pt x="162" y="57"/>
                    </a:lnTo>
                    <a:lnTo>
                      <a:pt x="166" y="58"/>
                    </a:lnTo>
                    <a:lnTo>
                      <a:pt x="178" y="56"/>
                    </a:lnTo>
                    <a:lnTo>
                      <a:pt x="180" y="59"/>
                    </a:lnTo>
                    <a:lnTo>
                      <a:pt x="184" y="61"/>
                    </a:lnTo>
                    <a:lnTo>
                      <a:pt x="187" y="65"/>
                    </a:lnTo>
                    <a:lnTo>
                      <a:pt x="190" y="70"/>
                    </a:lnTo>
                    <a:lnTo>
                      <a:pt x="189" y="75"/>
                    </a:lnTo>
                    <a:lnTo>
                      <a:pt x="194" y="78"/>
                    </a:lnTo>
                    <a:lnTo>
                      <a:pt x="199" y="82"/>
                    </a:lnTo>
                    <a:lnTo>
                      <a:pt x="204" y="88"/>
                    </a:lnTo>
                    <a:lnTo>
                      <a:pt x="208" y="93"/>
                    </a:lnTo>
                    <a:lnTo>
                      <a:pt x="214" y="95"/>
                    </a:lnTo>
                    <a:lnTo>
                      <a:pt x="214" y="105"/>
                    </a:lnTo>
                    <a:lnTo>
                      <a:pt x="212" y="108"/>
                    </a:lnTo>
                    <a:lnTo>
                      <a:pt x="211" y="110"/>
                    </a:lnTo>
                    <a:lnTo>
                      <a:pt x="207" y="112"/>
                    </a:lnTo>
                    <a:lnTo>
                      <a:pt x="203" y="113"/>
                    </a:lnTo>
                    <a:lnTo>
                      <a:pt x="203" y="107"/>
                    </a:lnTo>
                    <a:lnTo>
                      <a:pt x="201" y="105"/>
                    </a:lnTo>
                    <a:lnTo>
                      <a:pt x="201" y="102"/>
                    </a:lnTo>
                    <a:lnTo>
                      <a:pt x="200" y="101"/>
                    </a:lnTo>
                    <a:lnTo>
                      <a:pt x="200" y="95"/>
                    </a:lnTo>
                    <a:lnTo>
                      <a:pt x="191" y="102"/>
                    </a:lnTo>
                    <a:lnTo>
                      <a:pt x="184" y="112"/>
                    </a:lnTo>
                    <a:lnTo>
                      <a:pt x="178" y="121"/>
                    </a:lnTo>
                    <a:lnTo>
                      <a:pt x="172" y="120"/>
                    </a:lnTo>
                    <a:lnTo>
                      <a:pt x="169" y="115"/>
                    </a:lnTo>
                    <a:lnTo>
                      <a:pt x="166" y="108"/>
                    </a:lnTo>
                    <a:lnTo>
                      <a:pt x="166" y="101"/>
                    </a:lnTo>
                    <a:lnTo>
                      <a:pt x="162" y="106"/>
                    </a:lnTo>
                    <a:lnTo>
                      <a:pt x="161" y="109"/>
                    </a:lnTo>
                    <a:lnTo>
                      <a:pt x="154" y="103"/>
                    </a:lnTo>
                    <a:lnTo>
                      <a:pt x="144" y="87"/>
                    </a:lnTo>
                    <a:lnTo>
                      <a:pt x="114" y="92"/>
                    </a:lnTo>
                    <a:lnTo>
                      <a:pt x="86" y="98"/>
                    </a:lnTo>
                    <a:lnTo>
                      <a:pt x="59" y="105"/>
                    </a:lnTo>
                    <a:lnTo>
                      <a:pt x="31" y="112"/>
                    </a:lnTo>
                    <a:lnTo>
                      <a:pt x="0" y="115"/>
                    </a:lnTo>
                    <a:lnTo>
                      <a:pt x="1" y="99"/>
                    </a:lnTo>
                    <a:lnTo>
                      <a:pt x="3" y="71"/>
                    </a:lnTo>
                    <a:lnTo>
                      <a:pt x="3" y="53"/>
                    </a:lnTo>
                    <a:lnTo>
                      <a:pt x="33" y="47"/>
                    </a:lnTo>
                    <a:lnTo>
                      <a:pt x="63" y="40"/>
                    </a:lnTo>
                    <a:lnTo>
                      <a:pt x="94" y="35"/>
                    </a:lnTo>
                    <a:lnTo>
                      <a:pt x="121" y="28"/>
                    </a:lnTo>
                    <a:lnTo>
                      <a:pt x="132" y="23"/>
                    </a:lnTo>
                    <a:lnTo>
                      <a:pt x="141" y="14"/>
                    </a:lnTo>
                    <a:lnTo>
                      <a:pt x="147" y="2"/>
                    </a:lnTo>
                    <a:lnTo>
                      <a:pt x="150" y="2"/>
                    </a:lnTo>
                    <a:lnTo>
                      <a:pt x="152"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11"/>
              <p:cNvSpPr>
                <a:spLocks/>
              </p:cNvSpPr>
              <p:nvPr/>
            </p:nvSpPr>
            <p:spPr bwMode="auto">
              <a:xfrm>
                <a:off x="10611952" y="2269544"/>
                <a:ext cx="75435" cy="35428"/>
              </a:xfrm>
              <a:custGeom>
                <a:avLst/>
                <a:gdLst/>
                <a:ahLst/>
                <a:cxnLst>
                  <a:cxn ang="0">
                    <a:pos x="29" y="0"/>
                  </a:cxn>
                  <a:cxn ang="0">
                    <a:pos x="34" y="4"/>
                  </a:cxn>
                  <a:cxn ang="0">
                    <a:pos x="27" y="11"/>
                  </a:cxn>
                  <a:cxn ang="0">
                    <a:pos x="18" y="15"/>
                  </a:cxn>
                  <a:cxn ang="0">
                    <a:pos x="8" y="18"/>
                  </a:cxn>
                  <a:cxn ang="0">
                    <a:pos x="0" y="18"/>
                  </a:cxn>
                  <a:cxn ang="0">
                    <a:pos x="1" y="15"/>
                  </a:cxn>
                  <a:cxn ang="0">
                    <a:pos x="1" y="14"/>
                  </a:cxn>
                  <a:cxn ang="0">
                    <a:pos x="2" y="13"/>
                  </a:cxn>
                  <a:cxn ang="0">
                    <a:pos x="2" y="12"/>
                  </a:cxn>
                  <a:cxn ang="0">
                    <a:pos x="6" y="12"/>
                  </a:cxn>
                  <a:cxn ang="0">
                    <a:pos x="8" y="13"/>
                  </a:cxn>
                  <a:cxn ang="0">
                    <a:pos x="11" y="12"/>
                  </a:cxn>
                  <a:cxn ang="0">
                    <a:pos x="13" y="12"/>
                  </a:cxn>
                  <a:cxn ang="0">
                    <a:pos x="16" y="11"/>
                  </a:cxn>
                  <a:cxn ang="0">
                    <a:pos x="19" y="11"/>
                  </a:cxn>
                  <a:cxn ang="0">
                    <a:pos x="20" y="9"/>
                  </a:cxn>
                  <a:cxn ang="0">
                    <a:pos x="21" y="9"/>
                  </a:cxn>
                  <a:cxn ang="0">
                    <a:pos x="21" y="6"/>
                  </a:cxn>
                  <a:cxn ang="0">
                    <a:pos x="29" y="0"/>
                  </a:cxn>
                </a:cxnLst>
                <a:rect l="0" t="0" r="r" b="b"/>
                <a:pathLst>
                  <a:path w="34" h="18">
                    <a:moveTo>
                      <a:pt x="29" y="0"/>
                    </a:moveTo>
                    <a:lnTo>
                      <a:pt x="34" y="4"/>
                    </a:lnTo>
                    <a:lnTo>
                      <a:pt x="27" y="11"/>
                    </a:lnTo>
                    <a:lnTo>
                      <a:pt x="18" y="15"/>
                    </a:lnTo>
                    <a:lnTo>
                      <a:pt x="8" y="18"/>
                    </a:lnTo>
                    <a:lnTo>
                      <a:pt x="0" y="18"/>
                    </a:lnTo>
                    <a:lnTo>
                      <a:pt x="1" y="15"/>
                    </a:lnTo>
                    <a:lnTo>
                      <a:pt x="1" y="14"/>
                    </a:lnTo>
                    <a:lnTo>
                      <a:pt x="2" y="13"/>
                    </a:lnTo>
                    <a:lnTo>
                      <a:pt x="2" y="12"/>
                    </a:lnTo>
                    <a:lnTo>
                      <a:pt x="6" y="12"/>
                    </a:lnTo>
                    <a:lnTo>
                      <a:pt x="8" y="13"/>
                    </a:lnTo>
                    <a:lnTo>
                      <a:pt x="11" y="12"/>
                    </a:lnTo>
                    <a:lnTo>
                      <a:pt x="13" y="12"/>
                    </a:lnTo>
                    <a:lnTo>
                      <a:pt x="16" y="11"/>
                    </a:lnTo>
                    <a:lnTo>
                      <a:pt x="19" y="11"/>
                    </a:lnTo>
                    <a:lnTo>
                      <a:pt x="20" y="9"/>
                    </a:lnTo>
                    <a:lnTo>
                      <a:pt x="21" y="9"/>
                    </a:lnTo>
                    <a:lnTo>
                      <a:pt x="21" y="6"/>
                    </a:lnTo>
                    <a:lnTo>
                      <a:pt x="29"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2"/>
              <p:cNvSpPr>
                <a:spLocks/>
              </p:cNvSpPr>
              <p:nvPr/>
            </p:nvSpPr>
            <p:spPr bwMode="auto">
              <a:xfrm>
                <a:off x="10403394" y="2287256"/>
                <a:ext cx="68781" cy="129905"/>
              </a:xfrm>
              <a:custGeom>
                <a:avLst/>
                <a:gdLst/>
                <a:ahLst/>
                <a:cxnLst>
                  <a:cxn ang="0">
                    <a:pos x="22" y="0"/>
                  </a:cxn>
                  <a:cxn ang="0">
                    <a:pos x="27" y="9"/>
                  </a:cxn>
                  <a:cxn ang="0">
                    <a:pos x="28" y="18"/>
                  </a:cxn>
                  <a:cxn ang="0">
                    <a:pos x="25" y="26"/>
                  </a:cxn>
                  <a:cxn ang="0">
                    <a:pos x="29" y="33"/>
                  </a:cxn>
                  <a:cxn ang="0">
                    <a:pos x="31" y="42"/>
                  </a:cxn>
                  <a:cxn ang="0">
                    <a:pos x="31" y="54"/>
                  </a:cxn>
                  <a:cxn ang="0">
                    <a:pos x="24" y="58"/>
                  </a:cxn>
                  <a:cxn ang="0">
                    <a:pos x="18" y="61"/>
                  </a:cxn>
                  <a:cxn ang="0">
                    <a:pos x="14" y="66"/>
                  </a:cxn>
                  <a:cxn ang="0">
                    <a:pos x="11" y="53"/>
                  </a:cxn>
                  <a:cxn ang="0">
                    <a:pos x="8" y="38"/>
                  </a:cxn>
                  <a:cxn ang="0">
                    <a:pos x="3" y="21"/>
                  </a:cxn>
                  <a:cxn ang="0">
                    <a:pos x="0" y="6"/>
                  </a:cxn>
                  <a:cxn ang="0">
                    <a:pos x="10" y="3"/>
                  </a:cxn>
                  <a:cxn ang="0">
                    <a:pos x="22" y="0"/>
                  </a:cxn>
                </a:cxnLst>
                <a:rect l="0" t="0" r="r" b="b"/>
                <a:pathLst>
                  <a:path w="31" h="66">
                    <a:moveTo>
                      <a:pt x="22" y="0"/>
                    </a:moveTo>
                    <a:lnTo>
                      <a:pt x="27" y="9"/>
                    </a:lnTo>
                    <a:lnTo>
                      <a:pt x="28" y="18"/>
                    </a:lnTo>
                    <a:lnTo>
                      <a:pt x="25" y="26"/>
                    </a:lnTo>
                    <a:lnTo>
                      <a:pt x="29" y="33"/>
                    </a:lnTo>
                    <a:lnTo>
                      <a:pt x="31" y="42"/>
                    </a:lnTo>
                    <a:lnTo>
                      <a:pt x="31" y="54"/>
                    </a:lnTo>
                    <a:lnTo>
                      <a:pt x="24" y="58"/>
                    </a:lnTo>
                    <a:lnTo>
                      <a:pt x="18" y="61"/>
                    </a:lnTo>
                    <a:lnTo>
                      <a:pt x="14" y="66"/>
                    </a:lnTo>
                    <a:lnTo>
                      <a:pt x="11" y="53"/>
                    </a:lnTo>
                    <a:lnTo>
                      <a:pt x="8" y="38"/>
                    </a:lnTo>
                    <a:lnTo>
                      <a:pt x="3" y="21"/>
                    </a:lnTo>
                    <a:lnTo>
                      <a:pt x="0" y="6"/>
                    </a:lnTo>
                    <a:lnTo>
                      <a:pt x="10" y="3"/>
                    </a:lnTo>
                    <a:lnTo>
                      <a:pt x="22"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3"/>
              <p:cNvSpPr>
                <a:spLocks/>
              </p:cNvSpPr>
              <p:nvPr/>
            </p:nvSpPr>
            <p:spPr bwMode="auto">
              <a:xfrm>
                <a:off x="9921935" y="2808842"/>
                <a:ext cx="155309" cy="249968"/>
              </a:xfrm>
              <a:custGeom>
                <a:avLst/>
                <a:gdLst/>
                <a:ahLst/>
                <a:cxnLst>
                  <a:cxn ang="0">
                    <a:pos x="12" y="0"/>
                  </a:cxn>
                  <a:cxn ang="0">
                    <a:pos x="14" y="0"/>
                  </a:cxn>
                  <a:cxn ang="0">
                    <a:pos x="13" y="7"/>
                  </a:cxn>
                  <a:cxn ang="0">
                    <a:pos x="11" y="13"/>
                  </a:cxn>
                  <a:cxn ang="0">
                    <a:pos x="8" y="20"/>
                  </a:cxn>
                  <a:cxn ang="0">
                    <a:pos x="12" y="33"/>
                  </a:cxn>
                  <a:cxn ang="0">
                    <a:pos x="19" y="43"/>
                  </a:cxn>
                  <a:cxn ang="0">
                    <a:pos x="28" y="52"/>
                  </a:cxn>
                  <a:cxn ang="0">
                    <a:pos x="29" y="61"/>
                  </a:cxn>
                  <a:cxn ang="0">
                    <a:pos x="34" y="69"/>
                  </a:cxn>
                  <a:cxn ang="0">
                    <a:pos x="40" y="77"/>
                  </a:cxn>
                  <a:cxn ang="0">
                    <a:pos x="44" y="83"/>
                  </a:cxn>
                  <a:cxn ang="0">
                    <a:pos x="48" y="88"/>
                  </a:cxn>
                  <a:cxn ang="0">
                    <a:pos x="53" y="90"/>
                  </a:cxn>
                  <a:cxn ang="0">
                    <a:pos x="62" y="91"/>
                  </a:cxn>
                  <a:cxn ang="0">
                    <a:pos x="61" y="97"/>
                  </a:cxn>
                  <a:cxn ang="0">
                    <a:pos x="58" y="103"/>
                  </a:cxn>
                  <a:cxn ang="0">
                    <a:pos x="60" y="111"/>
                  </a:cxn>
                  <a:cxn ang="0">
                    <a:pos x="60" y="112"/>
                  </a:cxn>
                  <a:cxn ang="0">
                    <a:pos x="64" y="112"/>
                  </a:cxn>
                  <a:cxn ang="0">
                    <a:pos x="65" y="111"/>
                  </a:cxn>
                  <a:cxn ang="0">
                    <a:pos x="68" y="112"/>
                  </a:cxn>
                  <a:cxn ang="0">
                    <a:pos x="69" y="112"/>
                  </a:cxn>
                  <a:cxn ang="0">
                    <a:pos x="70" y="113"/>
                  </a:cxn>
                  <a:cxn ang="0">
                    <a:pos x="70" y="119"/>
                  </a:cxn>
                  <a:cxn ang="0">
                    <a:pos x="55" y="122"/>
                  </a:cxn>
                  <a:cxn ang="0">
                    <a:pos x="41" y="125"/>
                  </a:cxn>
                  <a:cxn ang="0">
                    <a:pos x="26" y="127"/>
                  </a:cxn>
                  <a:cxn ang="0">
                    <a:pos x="22" y="103"/>
                  </a:cxn>
                  <a:cxn ang="0">
                    <a:pos x="14" y="78"/>
                  </a:cxn>
                  <a:cxn ang="0">
                    <a:pos x="6" y="53"/>
                  </a:cxn>
                  <a:cxn ang="0">
                    <a:pos x="1" y="28"/>
                  </a:cxn>
                  <a:cxn ang="0">
                    <a:pos x="0" y="4"/>
                  </a:cxn>
                  <a:cxn ang="0">
                    <a:pos x="5" y="4"/>
                  </a:cxn>
                  <a:cxn ang="0">
                    <a:pos x="7" y="3"/>
                  </a:cxn>
                  <a:cxn ang="0">
                    <a:pos x="8" y="1"/>
                  </a:cxn>
                  <a:cxn ang="0">
                    <a:pos x="9" y="1"/>
                  </a:cxn>
                  <a:cxn ang="0">
                    <a:pos x="12" y="0"/>
                  </a:cxn>
                </a:cxnLst>
                <a:rect l="0" t="0" r="r" b="b"/>
                <a:pathLst>
                  <a:path w="70" h="127">
                    <a:moveTo>
                      <a:pt x="12" y="0"/>
                    </a:moveTo>
                    <a:lnTo>
                      <a:pt x="14" y="0"/>
                    </a:lnTo>
                    <a:lnTo>
                      <a:pt x="13" y="7"/>
                    </a:lnTo>
                    <a:lnTo>
                      <a:pt x="11" y="13"/>
                    </a:lnTo>
                    <a:lnTo>
                      <a:pt x="8" y="20"/>
                    </a:lnTo>
                    <a:lnTo>
                      <a:pt x="12" y="33"/>
                    </a:lnTo>
                    <a:lnTo>
                      <a:pt x="19" y="43"/>
                    </a:lnTo>
                    <a:lnTo>
                      <a:pt x="28" y="52"/>
                    </a:lnTo>
                    <a:lnTo>
                      <a:pt x="29" y="61"/>
                    </a:lnTo>
                    <a:lnTo>
                      <a:pt x="34" y="69"/>
                    </a:lnTo>
                    <a:lnTo>
                      <a:pt x="40" y="77"/>
                    </a:lnTo>
                    <a:lnTo>
                      <a:pt x="44" y="83"/>
                    </a:lnTo>
                    <a:lnTo>
                      <a:pt x="48" y="88"/>
                    </a:lnTo>
                    <a:lnTo>
                      <a:pt x="53" y="90"/>
                    </a:lnTo>
                    <a:lnTo>
                      <a:pt x="62" y="91"/>
                    </a:lnTo>
                    <a:lnTo>
                      <a:pt x="61" y="97"/>
                    </a:lnTo>
                    <a:lnTo>
                      <a:pt x="58" y="103"/>
                    </a:lnTo>
                    <a:lnTo>
                      <a:pt x="60" y="111"/>
                    </a:lnTo>
                    <a:lnTo>
                      <a:pt x="60" y="112"/>
                    </a:lnTo>
                    <a:lnTo>
                      <a:pt x="64" y="112"/>
                    </a:lnTo>
                    <a:lnTo>
                      <a:pt x="65" y="111"/>
                    </a:lnTo>
                    <a:lnTo>
                      <a:pt x="68" y="112"/>
                    </a:lnTo>
                    <a:lnTo>
                      <a:pt x="69" y="112"/>
                    </a:lnTo>
                    <a:lnTo>
                      <a:pt x="70" y="113"/>
                    </a:lnTo>
                    <a:lnTo>
                      <a:pt x="70" y="119"/>
                    </a:lnTo>
                    <a:lnTo>
                      <a:pt x="55" y="122"/>
                    </a:lnTo>
                    <a:lnTo>
                      <a:pt x="41" y="125"/>
                    </a:lnTo>
                    <a:lnTo>
                      <a:pt x="26" y="127"/>
                    </a:lnTo>
                    <a:lnTo>
                      <a:pt x="22" y="103"/>
                    </a:lnTo>
                    <a:lnTo>
                      <a:pt x="14" y="78"/>
                    </a:lnTo>
                    <a:lnTo>
                      <a:pt x="6" y="53"/>
                    </a:lnTo>
                    <a:lnTo>
                      <a:pt x="1" y="28"/>
                    </a:lnTo>
                    <a:lnTo>
                      <a:pt x="0" y="4"/>
                    </a:lnTo>
                    <a:lnTo>
                      <a:pt x="5" y="4"/>
                    </a:lnTo>
                    <a:lnTo>
                      <a:pt x="7" y="3"/>
                    </a:lnTo>
                    <a:lnTo>
                      <a:pt x="8" y="1"/>
                    </a:lnTo>
                    <a:lnTo>
                      <a:pt x="9" y="1"/>
                    </a:lnTo>
                    <a:lnTo>
                      <a:pt x="12"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4"/>
              <p:cNvSpPr>
                <a:spLocks/>
              </p:cNvSpPr>
              <p:nvPr/>
            </p:nvSpPr>
            <p:spPr bwMode="auto">
              <a:xfrm>
                <a:off x="9103235" y="2421098"/>
                <a:ext cx="938512" cy="545205"/>
              </a:xfrm>
              <a:custGeom>
                <a:avLst/>
                <a:gdLst/>
                <a:ahLst/>
                <a:cxnLst>
                  <a:cxn ang="0">
                    <a:pos x="349" y="2"/>
                  </a:cxn>
                  <a:cxn ang="0">
                    <a:pos x="358" y="9"/>
                  </a:cxn>
                  <a:cxn ang="0">
                    <a:pos x="370" y="25"/>
                  </a:cxn>
                  <a:cxn ang="0">
                    <a:pos x="381" y="37"/>
                  </a:cxn>
                  <a:cxn ang="0">
                    <a:pos x="399" y="42"/>
                  </a:cxn>
                  <a:cxn ang="0">
                    <a:pos x="391" y="64"/>
                  </a:cxn>
                  <a:cxn ang="0">
                    <a:pos x="381" y="85"/>
                  </a:cxn>
                  <a:cxn ang="0">
                    <a:pos x="385" y="95"/>
                  </a:cxn>
                  <a:cxn ang="0">
                    <a:pos x="381" y="109"/>
                  </a:cxn>
                  <a:cxn ang="0">
                    <a:pos x="382" y="114"/>
                  </a:cxn>
                  <a:cxn ang="0">
                    <a:pos x="385" y="121"/>
                  </a:cxn>
                  <a:cxn ang="0">
                    <a:pos x="394" y="132"/>
                  </a:cxn>
                  <a:cxn ang="0">
                    <a:pos x="399" y="137"/>
                  </a:cxn>
                  <a:cxn ang="0">
                    <a:pos x="408" y="144"/>
                  </a:cxn>
                  <a:cxn ang="0">
                    <a:pos x="423" y="153"/>
                  </a:cxn>
                  <a:cxn ang="0">
                    <a:pos x="420" y="160"/>
                  </a:cxn>
                  <a:cxn ang="0">
                    <a:pos x="415" y="165"/>
                  </a:cxn>
                  <a:cxn ang="0">
                    <a:pos x="409" y="169"/>
                  </a:cxn>
                  <a:cxn ang="0">
                    <a:pos x="401" y="182"/>
                  </a:cxn>
                  <a:cxn ang="0">
                    <a:pos x="394" y="189"/>
                  </a:cxn>
                  <a:cxn ang="0">
                    <a:pos x="389" y="195"/>
                  </a:cxn>
                  <a:cxn ang="0">
                    <a:pos x="368" y="198"/>
                  </a:cxn>
                  <a:cxn ang="0">
                    <a:pos x="361" y="211"/>
                  </a:cxn>
                  <a:cxn ang="0">
                    <a:pos x="32" y="251"/>
                  </a:cxn>
                  <a:cxn ang="0">
                    <a:pos x="14" y="156"/>
                  </a:cxn>
                  <a:cxn ang="0">
                    <a:pos x="6" y="110"/>
                  </a:cxn>
                  <a:cxn ang="0">
                    <a:pos x="0" y="83"/>
                  </a:cxn>
                  <a:cxn ang="0">
                    <a:pos x="1" y="70"/>
                  </a:cxn>
                  <a:cxn ang="0">
                    <a:pos x="11" y="62"/>
                  </a:cxn>
                  <a:cxn ang="0">
                    <a:pos x="15" y="61"/>
                  </a:cxn>
                  <a:cxn ang="0">
                    <a:pos x="28" y="49"/>
                  </a:cxn>
                  <a:cxn ang="0">
                    <a:pos x="43" y="40"/>
                  </a:cxn>
                  <a:cxn ang="0">
                    <a:pos x="46" y="60"/>
                  </a:cxn>
                  <a:cxn ang="0">
                    <a:pos x="148" y="42"/>
                  </a:cxn>
                  <a:cxn ang="0">
                    <a:pos x="254" y="20"/>
                  </a:cxn>
                  <a:cxn ang="0">
                    <a:pos x="262" y="16"/>
                  </a:cxn>
                  <a:cxn ang="0">
                    <a:pos x="270" y="14"/>
                  </a:cxn>
                  <a:cxn ang="0">
                    <a:pos x="310" y="8"/>
                  </a:cxn>
                  <a:cxn ang="0">
                    <a:pos x="334" y="1"/>
                  </a:cxn>
                </a:cxnLst>
                <a:rect l="0" t="0" r="r" b="b"/>
                <a:pathLst>
                  <a:path w="423" h="277">
                    <a:moveTo>
                      <a:pt x="344" y="0"/>
                    </a:moveTo>
                    <a:lnTo>
                      <a:pt x="349" y="2"/>
                    </a:lnTo>
                    <a:lnTo>
                      <a:pt x="354" y="6"/>
                    </a:lnTo>
                    <a:lnTo>
                      <a:pt x="358" y="9"/>
                    </a:lnTo>
                    <a:lnTo>
                      <a:pt x="363" y="8"/>
                    </a:lnTo>
                    <a:lnTo>
                      <a:pt x="370" y="25"/>
                    </a:lnTo>
                    <a:lnTo>
                      <a:pt x="375" y="32"/>
                    </a:lnTo>
                    <a:lnTo>
                      <a:pt x="381" y="37"/>
                    </a:lnTo>
                    <a:lnTo>
                      <a:pt x="389" y="42"/>
                    </a:lnTo>
                    <a:lnTo>
                      <a:pt x="399" y="42"/>
                    </a:lnTo>
                    <a:lnTo>
                      <a:pt x="395" y="53"/>
                    </a:lnTo>
                    <a:lnTo>
                      <a:pt x="391" y="64"/>
                    </a:lnTo>
                    <a:lnTo>
                      <a:pt x="387" y="76"/>
                    </a:lnTo>
                    <a:lnTo>
                      <a:pt x="381" y="85"/>
                    </a:lnTo>
                    <a:lnTo>
                      <a:pt x="381" y="90"/>
                    </a:lnTo>
                    <a:lnTo>
                      <a:pt x="385" y="95"/>
                    </a:lnTo>
                    <a:lnTo>
                      <a:pt x="385" y="99"/>
                    </a:lnTo>
                    <a:lnTo>
                      <a:pt x="381" y="109"/>
                    </a:lnTo>
                    <a:lnTo>
                      <a:pt x="381" y="110"/>
                    </a:lnTo>
                    <a:lnTo>
                      <a:pt x="382" y="114"/>
                    </a:lnTo>
                    <a:lnTo>
                      <a:pt x="383" y="118"/>
                    </a:lnTo>
                    <a:lnTo>
                      <a:pt x="385" y="121"/>
                    </a:lnTo>
                    <a:lnTo>
                      <a:pt x="394" y="130"/>
                    </a:lnTo>
                    <a:lnTo>
                      <a:pt x="394" y="132"/>
                    </a:lnTo>
                    <a:lnTo>
                      <a:pt x="397" y="135"/>
                    </a:lnTo>
                    <a:lnTo>
                      <a:pt x="399" y="137"/>
                    </a:lnTo>
                    <a:lnTo>
                      <a:pt x="403" y="139"/>
                    </a:lnTo>
                    <a:lnTo>
                      <a:pt x="408" y="144"/>
                    </a:lnTo>
                    <a:lnTo>
                      <a:pt x="415" y="148"/>
                    </a:lnTo>
                    <a:lnTo>
                      <a:pt x="423" y="153"/>
                    </a:lnTo>
                    <a:lnTo>
                      <a:pt x="422" y="158"/>
                    </a:lnTo>
                    <a:lnTo>
                      <a:pt x="420" y="160"/>
                    </a:lnTo>
                    <a:lnTo>
                      <a:pt x="418" y="162"/>
                    </a:lnTo>
                    <a:lnTo>
                      <a:pt x="415" y="165"/>
                    </a:lnTo>
                    <a:lnTo>
                      <a:pt x="412" y="167"/>
                    </a:lnTo>
                    <a:lnTo>
                      <a:pt x="409" y="169"/>
                    </a:lnTo>
                    <a:lnTo>
                      <a:pt x="404" y="176"/>
                    </a:lnTo>
                    <a:lnTo>
                      <a:pt x="401" y="182"/>
                    </a:lnTo>
                    <a:lnTo>
                      <a:pt x="397" y="189"/>
                    </a:lnTo>
                    <a:lnTo>
                      <a:pt x="394" y="189"/>
                    </a:lnTo>
                    <a:lnTo>
                      <a:pt x="391" y="190"/>
                    </a:lnTo>
                    <a:lnTo>
                      <a:pt x="389" y="195"/>
                    </a:lnTo>
                    <a:lnTo>
                      <a:pt x="372" y="195"/>
                    </a:lnTo>
                    <a:lnTo>
                      <a:pt x="368" y="198"/>
                    </a:lnTo>
                    <a:lnTo>
                      <a:pt x="366" y="202"/>
                    </a:lnTo>
                    <a:lnTo>
                      <a:pt x="361" y="211"/>
                    </a:lnTo>
                    <a:lnTo>
                      <a:pt x="37" y="277"/>
                    </a:lnTo>
                    <a:lnTo>
                      <a:pt x="32" y="251"/>
                    </a:lnTo>
                    <a:lnTo>
                      <a:pt x="26" y="222"/>
                    </a:lnTo>
                    <a:lnTo>
                      <a:pt x="14" y="156"/>
                    </a:lnTo>
                    <a:lnTo>
                      <a:pt x="9" y="125"/>
                    </a:lnTo>
                    <a:lnTo>
                      <a:pt x="6" y="110"/>
                    </a:lnTo>
                    <a:lnTo>
                      <a:pt x="2" y="96"/>
                    </a:lnTo>
                    <a:lnTo>
                      <a:pt x="0" y="83"/>
                    </a:lnTo>
                    <a:lnTo>
                      <a:pt x="0" y="74"/>
                    </a:lnTo>
                    <a:lnTo>
                      <a:pt x="1" y="70"/>
                    </a:lnTo>
                    <a:lnTo>
                      <a:pt x="9" y="62"/>
                    </a:lnTo>
                    <a:lnTo>
                      <a:pt x="11" y="62"/>
                    </a:lnTo>
                    <a:lnTo>
                      <a:pt x="13" y="61"/>
                    </a:lnTo>
                    <a:lnTo>
                      <a:pt x="15" y="61"/>
                    </a:lnTo>
                    <a:lnTo>
                      <a:pt x="18" y="60"/>
                    </a:lnTo>
                    <a:lnTo>
                      <a:pt x="28" y="49"/>
                    </a:lnTo>
                    <a:lnTo>
                      <a:pt x="35" y="43"/>
                    </a:lnTo>
                    <a:lnTo>
                      <a:pt x="43" y="40"/>
                    </a:lnTo>
                    <a:lnTo>
                      <a:pt x="46" y="51"/>
                    </a:lnTo>
                    <a:lnTo>
                      <a:pt x="46" y="60"/>
                    </a:lnTo>
                    <a:lnTo>
                      <a:pt x="96" y="51"/>
                    </a:lnTo>
                    <a:lnTo>
                      <a:pt x="148" y="42"/>
                    </a:lnTo>
                    <a:lnTo>
                      <a:pt x="200" y="32"/>
                    </a:lnTo>
                    <a:lnTo>
                      <a:pt x="254" y="20"/>
                    </a:lnTo>
                    <a:lnTo>
                      <a:pt x="259" y="19"/>
                    </a:lnTo>
                    <a:lnTo>
                      <a:pt x="262" y="16"/>
                    </a:lnTo>
                    <a:lnTo>
                      <a:pt x="266" y="15"/>
                    </a:lnTo>
                    <a:lnTo>
                      <a:pt x="270" y="14"/>
                    </a:lnTo>
                    <a:lnTo>
                      <a:pt x="290" y="12"/>
                    </a:lnTo>
                    <a:lnTo>
                      <a:pt x="310" y="8"/>
                    </a:lnTo>
                    <a:lnTo>
                      <a:pt x="323" y="5"/>
                    </a:lnTo>
                    <a:lnTo>
                      <a:pt x="334" y="1"/>
                    </a:lnTo>
                    <a:lnTo>
                      <a:pt x="344"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15"/>
              <p:cNvSpPr>
                <a:spLocks/>
              </p:cNvSpPr>
              <p:nvPr/>
            </p:nvSpPr>
            <p:spPr bwMode="auto">
              <a:xfrm>
                <a:off x="9205294" y="1816847"/>
                <a:ext cx="971792" cy="765649"/>
              </a:xfrm>
              <a:custGeom>
                <a:avLst/>
                <a:gdLst/>
                <a:ahLst/>
                <a:cxnLst>
                  <a:cxn ang="0">
                    <a:pos x="366" y="6"/>
                  </a:cxn>
                  <a:cxn ang="0">
                    <a:pos x="366" y="17"/>
                  </a:cxn>
                  <a:cxn ang="0">
                    <a:pos x="371" y="34"/>
                  </a:cxn>
                  <a:cxn ang="0">
                    <a:pos x="380" y="55"/>
                  </a:cxn>
                  <a:cxn ang="0">
                    <a:pos x="379" y="78"/>
                  </a:cxn>
                  <a:cxn ang="0">
                    <a:pos x="387" y="104"/>
                  </a:cxn>
                  <a:cxn ang="0">
                    <a:pos x="393" y="131"/>
                  </a:cxn>
                  <a:cxn ang="0">
                    <a:pos x="395" y="131"/>
                  </a:cxn>
                  <a:cxn ang="0">
                    <a:pos x="398" y="127"/>
                  </a:cxn>
                  <a:cxn ang="0">
                    <a:pos x="408" y="148"/>
                  </a:cxn>
                  <a:cxn ang="0">
                    <a:pos x="419" y="197"/>
                  </a:cxn>
                  <a:cxn ang="0">
                    <a:pos x="421" y="203"/>
                  </a:cxn>
                  <a:cxn ang="0">
                    <a:pos x="419" y="263"/>
                  </a:cxn>
                  <a:cxn ang="0">
                    <a:pos x="424" y="277"/>
                  </a:cxn>
                  <a:cxn ang="0">
                    <a:pos x="433" y="330"/>
                  </a:cxn>
                  <a:cxn ang="0">
                    <a:pos x="436" y="350"/>
                  </a:cxn>
                  <a:cxn ang="0">
                    <a:pos x="438" y="371"/>
                  </a:cxn>
                  <a:cxn ang="0">
                    <a:pos x="435" y="384"/>
                  </a:cxn>
                  <a:cxn ang="0">
                    <a:pos x="424" y="389"/>
                  </a:cxn>
                  <a:cxn ang="0">
                    <a:pos x="419" y="379"/>
                  </a:cxn>
                  <a:cxn ang="0">
                    <a:pos x="416" y="369"/>
                  </a:cxn>
                  <a:cxn ang="0">
                    <a:pos x="335" y="341"/>
                  </a:cxn>
                  <a:cxn ang="0">
                    <a:pos x="319" y="313"/>
                  </a:cxn>
                  <a:cxn ang="0">
                    <a:pos x="306" y="308"/>
                  </a:cxn>
                  <a:cxn ang="0">
                    <a:pos x="301" y="301"/>
                  </a:cxn>
                  <a:cxn ang="0">
                    <a:pos x="264" y="311"/>
                  </a:cxn>
                  <a:cxn ang="0">
                    <a:pos x="185" y="328"/>
                  </a:cxn>
                  <a:cxn ang="0">
                    <a:pos x="46" y="355"/>
                  </a:cxn>
                  <a:cxn ang="0">
                    <a:pos x="3" y="356"/>
                  </a:cxn>
                  <a:cxn ang="0">
                    <a:pos x="1" y="343"/>
                  </a:cxn>
                  <a:cxn ang="0">
                    <a:pos x="10" y="334"/>
                  </a:cxn>
                  <a:cxn ang="0">
                    <a:pos x="25" y="313"/>
                  </a:cxn>
                  <a:cxn ang="0">
                    <a:pos x="40" y="295"/>
                  </a:cxn>
                  <a:cxn ang="0">
                    <a:pos x="44" y="290"/>
                  </a:cxn>
                  <a:cxn ang="0">
                    <a:pos x="50" y="281"/>
                  </a:cxn>
                  <a:cxn ang="0">
                    <a:pos x="46" y="267"/>
                  </a:cxn>
                  <a:cxn ang="0">
                    <a:pos x="41" y="256"/>
                  </a:cxn>
                  <a:cxn ang="0">
                    <a:pos x="33" y="251"/>
                  </a:cxn>
                  <a:cxn ang="0">
                    <a:pos x="31" y="239"/>
                  </a:cxn>
                  <a:cxn ang="0">
                    <a:pos x="55" y="229"/>
                  </a:cxn>
                  <a:cxn ang="0">
                    <a:pos x="93" y="217"/>
                  </a:cxn>
                  <a:cxn ang="0">
                    <a:pos x="122" y="222"/>
                  </a:cxn>
                  <a:cxn ang="0">
                    <a:pos x="156" y="214"/>
                  </a:cxn>
                  <a:cxn ang="0">
                    <a:pos x="194" y="186"/>
                  </a:cxn>
                  <a:cxn ang="0">
                    <a:pos x="210" y="178"/>
                  </a:cxn>
                  <a:cxn ang="0">
                    <a:pos x="204" y="150"/>
                  </a:cxn>
                  <a:cxn ang="0">
                    <a:pos x="213" y="136"/>
                  </a:cxn>
                  <a:cxn ang="0">
                    <a:pos x="208" y="131"/>
                  </a:cxn>
                  <a:cxn ang="0">
                    <a:pos x="202" y="125"/>
                  </a:cxn>
                  <a:cxn ang="0">
                    <a:pos x="196" y="130"/>
                  </a:cxn>
                  <a:cxn ang="0">
                    <a:pos x="208" y="108"/>
                  </a:cxn>
                  <a:cxn ang="0">
                    <a:pos x="222" y="84"/>
                  </a:cxn>
                  <a:cxn ang="0">
                    <a:pos x="231" y="67"/>
                  </a:cxn>
                  <a:cxn ang="0">
                    <a:pos x="268" y="26"/>
                  </a:cxn>
                  <a:cxn ang="0">
                    <a:pos x="324" y="12"/>
                  </a:cxn>
                </a:cxnLst>
                <a:rect l="0" t="0" r="r" b="b"/>
                <a:pathLst>
                  <a:path w="438" h="389">
                    <a:moveTo>
                      <a:pt x="363" y="0"/>
                    </a:moveTo>
                    <a:lnTo>
                      <a:pt x="366" y="4"/>
                    </a:lnTo>
                    <a:lnTo>
                      <a:pt x="366" y="6"/>
                    </a:lnTo>
                    <a:lnTo>
                      <a:pt x="365" y="8"/>
                    </a:lnTo>
                    <a:lnTo>
                      <a:pt x="365" y="14"/>
                    </a:lnTo>
                    <a:lnTo>
                      <a:pt x="366" y="17"/>
                    </a:lnTo>
                    <a:lnTo>
                      <a:pt x="369" y="18"/>
                    </a:lnTo>
                    <a:lnTo>
                      <a:pt x="371" y="22"/>
                    </a:lnTo>
                    <a:lnTo>
                      <a:pt x="371" y="34"/>
                    </a:lnTo>
                    <a:lnTo>
                      <a:pt x="374" y="41"/>
                    </a:lnTo>
                    <a:lnTo>
                      <a:pt x="378" y="47"/>
                    </a:lnTo>
                    <a:lnTo>
                      <a:pt x="380" y="55"/>
                    </a:lnTo>
                    <a:lnTo>
                      <a:pt x="383" y="64"/>
                    </a:lnTo>
                    <a:lnTo>
                      <a:pt x="383" y="68"/>
                    </a:lnTo>
                    <a:lnTo>
                      <a:pt x="379" y="78"/>
                    </a:lnTo>
                    <a:lnTo>
                      <a:pt x="379" y="82"/>
                    </a:lnTo>
                    <a:lnTo>
                      <a:pt x="383" y="94"/>
                    </a:lnTo>
                    <a:lnTo>
                      <a:pt x="387" y="104"/>
                    </a:lnTo>
                    <a:lnTo>
                      <a:pt x="391" y="117"/>
                    </a:lnTo>
                    <a:lnTo>
                      <a:pt x="391" y="130"/>
                    </a:lnTo>
                    <a:lnTo>
                      <a:pt x="393" y="131"/>
                    </a:lnTo>
                    <a:lnTo>
                      <a:pt x="394" y="132"/>
                    </a:lnTo>
                    <a:lnTo>
                      <a:pt x="394" y="131"/>
                    </a:lnTo>
                    <a:lnTo>
                      <a:pt x="395" y="131"/>
                    </a:lnTo>
                    <a:lnTo>
                      <a:pt x="397" y="130"/>
                    </a:lnTo>
                    <a:lnTo>
                      <a:pt x="397" y="129"/>
                    </a:lnTo>
                    <a:lnTo>
                      <a:pt x="398" y="127"/>
                    </a:lnTo>
                    <a:lnTo>
                      <a:pt x="400" y="127"/>
                    </a:lnTo>
                    <a:lnTo>
                      <a:pt x="402" y="130"/>
                    </a:lnTo>
                    <a:lnTo>
                      <a:pt x="408" y="148"/>
                    </a:lnTo>
                    <a:lnTo>
                      <a:pt x="413" y="171"/>
                    </a:lnTo>
                    <a:lnTo>
                      <a:pt x="416" y="195"/>
                    </a:lnTo>
                    <a:lnTo>
                      <a:pt x="419" y="197"/>
                    </a:lnTo>
                    <a:lnTo>
                      <a:pt x="420" y="200"/>
                    </a:lnTo>
                    <a:lnTo>
                      <a:pt x="421" y="201"/>
                    </a:lnTo>
                    <a:lnTo>
                      <a:pt x="421" y="203"/>
                    </a:lnTo>
                    <a:lnTo>
                      <a:pt x="419" y="220"/>
                    </a:lnTo>
                    <a:lnTo>
                      <a:pt x="417" y="241"/>
                    </a:lnTo>
                    <a:lnTo>
                      <a:pt x="419" y="263"/>
                    </a:lnTo>
                    <a:lnTo>
                      <a:pt x="420" y="266"/>
                    </a:lnTo>
                    <a:lnTo>
                      <a:pt x="422" y="270"/>
                    </a:lnTo>
                    <a:lnTo>
                      <a:pt x="424" y="277"/>
                    </a:lnTo>
                    <a:lnTo>
                      <a:pt x="427" y="293"/>
                    </a:lnTo>
                    <a:lnTo>
                      <a:pt x="429" y="312"/>
                    </a:lnTo>
                    <a:lnTo>
                      <a:pt x="433" y="330"/>
                    </a:lnTo>
                    <a:lnTo>
                      <a:pt x="435" y="340"/>
                    </a:lnTo>
                    <a:lnTo>
                      <a:pt x="437" y="346"/>
                    </a:lnTo>
                    <a:lnTo>
                      <a:pt x="436" y="350"/>
                    </a:lnTo>
                    <a:lnTo>
                      <a:pt x="433" y="355"/>
                    </a:lnTo>
                    <a:lnTo>
                      <a:pt x="427" y="361"/>
                    </a:lnTo>
                    <a:lnTo>
                      <a:pt x="438" y="371"/>
                    </a:lnTo>
                    <a:lnTo>
                      <a:pt x="438" y="378"/>
                    </a:lnTo>
                    <a:lnTo>
                      <a:pt x="437" y="382"/>
                    </a:lnTo>
                    <a:lnTo>
                      <a:pt x="435" y="384"/>
                    </a:lnTo>
                    <a:lnTo>
                      <a:pt x="433" y="385"/>
                    </a:lnTo>
                    <a:lnTo>
                      <a:pt x="429" y="386"/>
                    </a:lnTo>
                    <a:lnTo>
                      <a:pt x="424" y="389"/>
                    </a:lnTo>
                    <a:lnTo>
                      <a:pt x="422" y="388"/>
                    </a:lnTo>
                    <a:lnTo>
                      <a:pt x="420" y="383"/>
                    </a:lnTo>
                    <a:lnTo>
                      <a:pt x="419" y="379"/>
                    </a:lnTo>
                    <a:lnTo>
                      <a:pt x="417" y="377"/>
                    </a:lnTo>
                    <a:lnTo>
                      <a:pt x="417" y="371"/>
                    </a:lnTo>
                    <a:lnTo>
                      <a:pt x="416" y="369"/>
                    </a:lnTo>
                    <a:lnTo>
                      <a:pt x="387" y="361"/>
                    </a:lnTo>
                    <a:lnTo>
                      <a:pt x="362" y="350"/>
                    </a:lnTo>
                    <a:lnTo>
                      <a:pt x="335" y="341"/>
                    </a:lnTo>
                    <a:lnTo>
                      <a:pt x="330" y="336"/>
                    </a:lnTo>
                    <a:lnTo>
                      <a:pt x="323" y="315"/>
                    </a:lnTo>
                    <a:lnTo>
                      <a:pt x="319" y="313"/>
                    </a:lnTo>
                    <a:lnTo>
                      <a:pt x="316" y="313"/>
                    </a:lnTo>
                    <a:lnTo>
                      <a:pt x="309" y="311"/>
                    </a:lnTo>
                    <a:lnTo>
                      <a:pt x="306" y="308"/>
                    </a:lnTo>
                    <a:lnTo>
                      <a:pt x="303" y="306"/>
                    </a:lnTo>
                    <a:lnTo>
                      <a:pt x="302" y="302"/>
                    </a:lnTo>
                    <a:lnTo>
                      <a:pt x="301" y="301"/>
                    </a:lnTo>
                    <a:lnTo>
                      <a:pt x="294" y="301"/>
                    </a:lnTo>
                    <a:lnTo>
                      <a:pt x="285" y="304"/>
                    </a:lnTo>
                    <a:lnTo>
                      <a:pt x="264" y="311"/>
                    </a:lnTo>
                    <a:lnTo>
                      <a:pt x="245" y="314"/>
                    </a:lnTo>
                    <a:lnTo>
                      <a:pt x="228" y="319"/>
                    </a:lnTo>
                    <a:lnTo>
                      <a:pt x="185" y="328"/>
                    </a:lnTo>
                    <a:lnTo>
                      <a:pt x="139" y="337"/>
                    </a:lnTo>
                    <a:lnTo>
                      <a:pt x="93" y="347"/>
                    </a:lnTo>
                    <a:lnTo>
                      <a:pt x="46" y="355"/>
                    </a:lnTo>
                    <a:lnTo>
                      <a:pt x="2" y="361"/>
                    </a:lnTo>
                    <a:lnTo>
                      <a:pt x="3" y="358"/>
                    </a:lnTo>
                    <a:lnTo>
                      <a:pt x="3" y="356"/>
                    </a:lnTo>
                    <a:lnTo>
                      <a:pt x="0" y="349"/>
                    </a:lnTo>
                    <a:lnTo>
                      <a:pt x="0" y="347"/>
                    </a:lnTo>
                    <a:lnTo>
                      <a:pt x="1" y="343"/>
                    </a:lnTo>
                    <a:lnTo>
                      <a:pt x="2" y="341"/>
                    </a:lnTo>
                    <a:lnTo>
                      <a:pt x="7" y="336"/>
                    </a:lnTo>
                    <a:lnTo>
                      <a:pt x="10" y="334"/>
                    </a:lnTo>
                    <a:lnTo>
                      <a:pt x="13" y="330"/>
                    </a:lnTo>
                    <a:lnTo>
                      <a:pt x="18" y="325"/>
                    </a:lnTo>
                    <a:lnTo>
                      <a:pt x="25" y="313"/>
                    </a:lnTo>
                    <a:lnTo>
                      <a:pt x="39" y="299"/>
                    </a:lnTo>
                    <a:lnTo>
                      <a:pt x="40" y="297"/>
                    </a:lnTo>
                    <a:lnTo>
                      <a:pt x="40" y="295"/>
                    </a:lnTo>
                    <a:lnTo>
                      <a:pt x="41" y="293"/>
                    </a:lnTo>
                    <a:lnTo>
                      <a:pt x="43" y="292"/>
                    </a:lnTo>
                    <a:lnTo>
                      <a:pt x="44" y="290"/>
                    </a:lnTo>
                    <a:lnTo>
                      <a:pt x="46" y="287"/>
                    </a:lnTo>
                    <a:lnTo>
                      <a:pt x="48" y="284"/>
                    </a:lnTo>
                    <a:lnTo>
                      <a:pt x="50" y="281"/>
                    </a:lnTo>
                    <a:lnTo>
                      <a:pt x="50" y="276"/>
                    </a:lnTo>
                    <a:lnTo>
                      <a:pt x="48" y="271"/>
                    </a:lnTo>
                    <a:lnTo>
                      <a:pt x="46" y="267"/>
                    </a:lnTo>
                    <a:lnTo>
                      <a:pt x="44" y="263"/>
                    </a:lnTo>
                    <a:lnTo>
                      <a:pt x="45" y="257"/>
                    </a:lnTo>
                    <a:lnTo>
                      <a:pt x="41" y="256"/>
                    </a:lnTo>
                    <a:lnTo>
                      <a:pt x="39" y="253"/>
                    </a:lnTo>
                    <a:lnTo>
                      <a:pt x="37" y="252"/>
                    </a:lnTo>
                    <a:lnTo>
                      <a:pt x="33" y="251"/>
                    </a:lnTo>
                    <a:lnTo>
                      <a:pt x="32" y="249"/>
                    </a:lnTo>
                    <a:lnTo>
                      <a:pt x="31" y="245"/>
                    </a:lnTo>
                    <a:lnTo>
                      <a:pt x="31" y="239"/>
                    </a:lnTo>
                    <a:lnTo>
                      <a:pt x="36" y="236"/>
                    </a:lnTo>
                    <a:lnTo>
                      <a:pt x="41" y="234"/>
                    </a:lnTo>
                    <a:lnTo>
                      <a:pt x="55" y="229"/>
                    </a:lnTo>
                    <a:lnTo>
                      <a:pt x="65" y="224"/>
                    </a:lnTo>
                    <a:lnTo>
                      <a:pt x="78" y="220"/>
                    </a:lnTo>
                    <a:lnTo>
                      <a:pt x="93" y="217"/>
                    </a:lnTo>
                    <a:lnTo>
                      <a:pt x="109" y="217"/>
                    </a:lnTo>
                    <a:lnTo>
                      <a:pt x="118" y="220"/>
                    </a:lnTo>
                    <a:lnTo>
                      <a:pt x="122" y="222"/>
                    </a:lnTo>
                    <a:lnTo>
                      <a:pt x="126" y="223"/>
                    </a:lnTo>
                    <a:lnTo>
                      <a:pt x="145" y="216"/>
                    </a:lnTo>
                    <a:lnTo>
                      <a:pt x="156" y="214"/>
                    </a:lnTo>
                    <a:lnTo>
                      <a:pt x="168" y="214"/>
                    </a:lnTo>
                    <a:lnTo>
                      <a:pt x="182" y="201"/>
                    </a:lnTo>
                    <a:lnTo>
                      <a:pt x="194" y="186"/>
                    </a:lnTo>
                    <a:lnTo>
                      <a:pt x="201" y="181"/>
                    </a:lnTo>
                    <a:lnTo>
                      <a:pt x="206" y="180"/>
                    </a:lnTo>
                    <a:lnTo>
                      <a:pt x="210" y="178"/>
                    </a:lnTo>
                    <a:lnTo>
                      <a:pt x="210" y="166"/>
                    </a:lnTo>
                    <a:lnTo>
                      <a:pt x="208" y="157"/>
                    </a:lnTo>
                    <a:lnTo>
                      <a:pt x="204" y="150"/>
                    </a:lnTo>
                    <a:lnTo>
                      <a:pt x="206" y="144"/>
                    </a:lnTo>
                    <a:lnTo>
                      <a:pt x="209" y="139"/>
                    </a:lnTo>
                    <a:lnTo>
                      <a:pt x="213" y="136"/>
                    </a:lnTo>
                    <a:lnTo>
                      <a:pt x="214" y="130"/>
                    </a:lnTo>
                    <a:lnTo>
                      <a:pt x="209" y="132"/>
                    </a:lnTo>
                    <a:lnTo>
                      <a:pt x="208" y="131"/>
                    </a:lnTo>
                    <a:lnTo>
                      <a:pt x="206" y="130"/>
                    </a:lnTo>
                    <a:lnTo>
                      <a:pt x="206" y="129"/>
                    </a:lnTo>
                    <a:lnTo>
                      <a:pt x="202" y="125"/>
                    </a:lnTo>
                    <a:lnTo>
                      <a:pt x="200" y="125"/>
                    </a:lnTo>
                    <a:lnTo>
                      <a:pt x="199" y="127"/>
                    </a:lnTo>
                    <a:lnTo>
                      <a:pt x="196" y="130"/>
                    </a:lnTo>
                    <a:lnTo>
                      <a:pt x="196" y="122"/>
                    </a:lnTo>
                    <a:lnTo>
                      <a:pt x="201" y="115"/>
                    </a:lnTo>
                    <a:lnTo>
                      <a:pt x="208" y="108"/>
                    </a:lnTo>
                    <a:lnTo>
                      <a:pt x="216" y="101"/>
                    </a:lnTo>
                    <a:lnTo>
                      <a:pt x="222" y="94"/>
                    </a:lnTo>
                    <a:lnTo>
                      <a:pt x="222" y="84"/>
                    </a:lnTo>
                    <a:lnTo>
                      <a:pt x="224" y="78"/>
                    </a:lnTo>
                    <a:lnTo>
                      <a:pt x="228" y="74"/>
                    </a:lnTo>
                    <a:lnTo>
                      <a:pt x="231" y="67"/>
                    </a:lnTo>
                    <a:lnTo>
                      <a:pt x="245" y="46"/>
                    </a:lnTo>
                    <a:lnTo>
                      <a:pt x="256" y="34"/>
                    </a:lnTo>
                    <a:lnTo>
                      <a:pt x="268" y="26"/>
                    </a:lnTo>
                    <a:lnTo>
                      <a:pt x="284" y="20"/>
                    </a:lnTo>
                    <a:lnTo>
                      <a:pt x="303" y="15"/>
                    </a:lnTo>
                    <a:lnTo>
                      <a:pt x="324" y="12"/>
                    </a:lnTo>
                    <a:lnTo>
                      <a:pt x="344" y="7"/>
                    </a:lnTo>
                    <a:lnTo>
                      <a:pt x="363"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16"/>
              <p:cNvSpPr>
                <a:spLocks/>
              </p:cNvSpPr>
              <p:nvPr/>
            </p:nvSpPr>
            <p:spPr bwMode="auto">
              <a:xfrm>
                <a:off x="10345708" y="2484080"/>
                <a:ext cx="70999" cy="31492"/>
              </a:xfrm>
              <a:custGeom>
                <a:avLst/>
                <a:gdLst/>
                <a:ahLst/>
                <a:cxnLst>
                  <a:cxn ang="0">
                    <a:pos x="23" y="0"/>
                  </a:cxn>
                  <a:cxn ang="0">
                    <a:pos x="32" y="0"/>
                  </a:cxn>
                  <a:cxn ang="0">
                    <a:pos x="27" y="3"/>
                  </a:cxn>
                  <a:cxn ang="0">
                    <a:pos x="22" y="9"/>
                  </a:cxn>
                  <a:cxn ang="0">
                    <a:pos x="18" y="14"/>
                  </a:cxn>
                  <a:cxn ang="0">
                    <a:pos x="12" y="16"/>
                  </a:cxn>
                  <a:cxn ang="0">
                    <a:pos x="9" y="16"/>
                  </a:cxn>
                  <a:cxn ang="0">
                    <a:pos x="2" y="12"/>
                  </a:cxn>
                  <a:cxn ang="0">
                    <a:pos x="0" y="10"/>
                  </a:cxn>
                  <a:cxn ang="0">
                    <a:pos x="0" y="9"/>
                  </a:cxn>
                  <a:cxn ang="0">
                    <a:pos x="1" y="8"/>
                  </a:cxn>
                  <a:cxn ang="0">
                    <a:pos x="6" y="5"/>
                  </a:cxn>
                  <a:cxn ang="0">
                    <a:pos x="7" y="4"/>
                  </a:cxn>
                  <a:cxn ang="0">
                    <a:pos x="14" y="4"/>
                  </a:cxn>
                  <a:cxn ang="0">
                    <a:pos x="23" y="0"/>
                  </a:cxn>
                </a:cxnLst>
                <a:rect l="0" t="0" r="r" b="b"/>
                <a:pathLst>
                  <a:path w="32" h="16">
                    <a:moveTo>
                      <a:pt x="23" y="0"/>
                    </a:moveTo>
                    <a:lnTo>
                      <a:pt x="32" y="0"/>
                    </a:lnTo>
                    <a:lnTo>
                      <a:pt x="27" y="3"/>
                    </a:lnTo>
                    <a:lnTo>
                      <a:pt x="22" y="9"/>
                    </a:lnTo>
                    <a:lnTo>
                      <a:pt x="18" y="14"/>
                    </a:lnTo>
                    <a:lnTo>
                      <a:pt x="12" y="16"/>
                    </a:lnTo>
                    <a:lnTo>
                      <a:pt x="9" y="16"/>
                    </a:lnTo>
                    <a:lnTo>
                      <a:pt x="2" y="12"/>
                    </a:lnTo>
                    <a:lnTo>
                      <a:pt x="0" y="10"/>
                    </a:lnTo>
                    <a:lnTo>
                      <a:pt x="0" y="9"/>
                    </a:lnTo>
                    <a:lnTo>
                      <a:pt x="1" y="8"/>
                    </a:lnTo>
                    <a:lnTo>
                      <a:pt x="6" y="5"/>
                    </a:lnTo>
                    <a:lnTo>
                      <a:pt x="7" y="4"/>
                    </a:lnTo>
                    <a:lnTo>
                      <a:pt x="14" y="4"/>
                    </a:lnTo>
                    <a:lnTo>
                      <a:pt x="23"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17"/>
              <p:cNvSpPr>
                <a:spLocks/>
              </p:cNvSpPr>
              <p:nvPr/>
            </p:nvSpPr>
            <p:spPr bwMode="auto">
              <a:xfrm>
                <a:off x="10139367" y="2493923"/>
                <a:ext cx="208559" cy="124000"/>
              </a:xfrm>
              <a:custGeom>
                <a:avLst/>
                <a:gdLst/>
                <a:ahLst/>
                <a:cxnLst>
                  <a:cxn ang="0">
                    <a:pos x="87" y="0"/>
                  </a:cxn>
                  <a:cxn ang="0">
                    <a:pos x="86" y="2"/>
                  </a:cxn>
                  <a:cxn ang="0">
                    <a:pos x="86" y="4"/>
                  </a:cxn>
                  <a:cxn ang="0">
                    <a:pos x="84" y="5"/>
                  </a:cxn>
                  <a:cxn ang="0">
                    <a:pos x="83" y="7"/>
                  </a:cxn>
                  <a:cxn ang="0">
                    <a:pos x="80" y="10"/>
                  </a:cxn>
                  <a:cxn ang="0">
                    <a:pos x="80" y="12"/>
                  </a:cxn>
                  <a:cxn ang="0">
                    <a:pos x="81" y="13"/>
                  </a:cxn>
                  <a:cxn ang="0">
                    <a:pos x="83" y="13"/>
                  </a:cxn>
                  <a:cxn ang="0">
                    <a:pos x="86" y="12"/>
                  </a:cxn>
                  <a:cxn ang="0">
                    <a:pos x="94" y="14"/>
                  </a:cxn>
                  <a:cxn ang="0">
                    <a:pos x="93" y="17"/>
                  </a:cxn>
                  <a:cxn ang="0">
                    <a:pos x="93" y="19"/>
                  </a:cxn>
                  <a:cxn ang="0">
                    <a:pos x="92" y="21"/>
                  </a:cxn>
                  <a:cxn ang="0">
                    <a:pos x="90" y="23"/>
                  </a:cxn>
                  <a:cxn ang="0">
                    <a:pos x="87" y="23"/>
                  </a:cxn>
                  <a:cxn ang="0">
                    <a:pos x="85" y="24"/>
                  </a:cxn>
                  <a:cxn ang="0">
                    <a:pos x="79" y="24"/>
                  </a:cxn>
                  <a:cxn ang="0">
                    <a:pos x="77" y="25"/>
                  </a:cxn>
                  <a:cxn ang="0">
                    <a:pos x="76" y="26"/>
                  </a:cxn>
                  <a:cxn ang="0">
                    <a:pos x="74" y="28"/>
                  </a:cxn>
                  <a:cxn ang="0">
                    <a:pos x="74" y="30"/>
                  </a:cxn>
                  <a:cxn ang="0">
                    <a:pos x="73" y="31"/>
                  </a:cxn>
                  <a:cxn ang="0">
                    <a:pos x="70" y="32"/>
                  </a:cxn>
                  <a:cxn ang="0">
                    <a:pos x="66" y="32"/>
                  </a:cxn>
                  <a:cxn ang="0">
                    <a:pos x="59" y="34"/>
                  </a:cxn>
                  <a:cxn ang="0">
                    <a:pos x="57" y="35"/>
                  </a:cxn>
                  <a:cxn ang="0">
                    <a:pos x="55" y="38"/>
                  </a:cxn>
                  <a:cxn ang="0">
                    <a:pos x="54" y="41"/>
                  </a:cxn>
                  <a:cxn ang="0">
                    <a:pos x="51" y="42"/>
                  </a:cxn>
                  <a:cxn ang="0">
                    <a:pos x="26" y="54"/>
                  </a:cxn>
                  <a:cxn ang="0">
                    <a:pos x="20" y="58"/>
                  </a:cxn>
                  <a:cxn ang="0">
                    <a:pos x="15" y="61"/>
                  </a:cxn>
                  <a:cxn ang="0">
                    <a:pos x="8" y="63"/>
                  </a:cxn>
                  <a:cxn ang="0">
                    <a:pos x="0" y="62"/>
                  </a:cxn>
                  <a:cxn ang="0">
                    <a:pos x="1" y="54"/>
                  </a:cxn>
                  <a:cxn ang="0">
                    <a:pos x="6" y="49"/>
                  </a:cxn>
                  <a:cxn ang="0">
                    <a:pos x="12" y="46"/>
                  </a:cxn>
                  <a:cxn ang="0">
                    <a:pos x="16" y="42"/>
                  </a:cxn>
                  <a:cxn ang="0">
                    <a:pos x="21" y="38"/>
                  </a:cxn>
                  <a:cxn ang="0">
                    <a:pos x="23" y="31"/>
                  </a:cxn>
                  <a:cxn ang="0">
                    <a:pos x="36" y="28"/>
                  </a:cxn>
                  <a:cxn ang="0">
                    <a:pos x="47" y="24"/>
                  </a:cxn>
                  <a:cxn ang="0">
                    <a:pos x="54" y="17"/>
                  </a:cxn>
                  <a:cxn ang="0">
                    <a:pos x="64" y="16"/>
                  </a:cxn>
                  <a:cxn ang="0">
                    <a:pos x="72" y="11"/>
                  </a:cxn>
                  <a:cxn ang="0">
                    <a:pos x="80" y="5"/>
                  </a:cxn>
                  <a:cxn ang="0">
                    <a:pos x="87" y="0"/>
                  </a:cxn>
                </a:cxnLst>
                <a:rect l="0" t="0" r="r" b="b"/>
                <a:pathLst>
                  <a:path w="94" h="63">
                    <a:moveTo>
                      <a:pt x="87" y="0"/>
                    </a:moveTo>
                    <a:lnTo>
                      <a:pt x="86" y="2"/>
                    </a:lnTo>
                    <a:lnTo>
                      <a:pt x="86" y="4"/>
                    </a:lnTo>
                    <a:lnTo>
                      <a:pt x="84" y="5"/>
                    </a:lnTo>
                    <a:lnTo>
                      <a:pt x="83" y="7"/>
                    </a:lnTo>
                    <a:lnTo>
                      <a:pt x="80" y="10"/>
                    </a:lnTo>
                    <a:lnTo>
                      <a:pt x="80" y="12"/>
                    </a:lnTo>
                    <a:lnTo>
                      <a:pt x="81" y="13"/>
                    </a:lnTo>
                    <a:lnTo>
                      <a:pt x="83" y="13"/>
                    </a:lnTo>
                    <a:lnTo>
                      <a:pt x="86" y="12"/>
                    </a:lnTo>
                    <a:lnTo>
                      <a:pt x="94" y="14"/>
                    </a:lnTo>
                    <a:lnTo>
                      <a:pt x="93" y="17"/>
                    </a:lnTo>
                    <a:lnTo>
                      <a:pt x="93" y="19"/>
                    </a:lnTo>
                    <a:lnTo>
                      <a:pt x="92" y="21"/>
                    </a:lnTo>
                    <a:lnTo>
                      <a:pt x="90" y="23"/>
                    </a:lnTo>
                    <a:lnTo>
                      <a:pt x="87" y="23"/>
                    </a:lnTo>
                    <a:lnTo>
                      <a:pt x="85" y="24"/>
                    </a:lnTo>
                    <a:lnTo>
                      <a:pt x="79" y="24"/>
                    </a:lnTo>
                    <a:lnTo>
                      <a:pt x="77" y="25"/>
                    </a:lnTo>
                    <a:lnTo>
                      <a:pt x="76" y="26"/>
                    </a:lnTo>
                    <a:lnTo>
                      <a:pt x="74" y="28"/>
                    </a:lnTo>
                    <a:lnTo>
                      <a:pt x="74" y="30"/>
                    </a:lnTo>
                    <a:lnTo>
                      <a:pt x="73" y="31"/>
                    </a:lnTo>
                    <a:lnTo>
                      <a:pt x="70" y="32"/>
                    </a:lnTo>
                    <a:lnTo>
                      <a:pt x="66" y="32"/>
                    </a:lnTo>
                    <a:lnTo>
                      <a:pt x="59" y="34"/>
                    </a:lnTo>
                    <a:lnTo>
                      <a:pt x="57" y="35"/>
                    </a:lnTo>
                    <a:lnTo>
                      <a:pt x="55" y="38"/>
                    </a:lnTo>
                    <a:lnTo>
                      <a:pt x="54" y="41"/>
                    </a:lnTo>
                    <a:lnTo>
                      <a:pt x="51" y="42"/>
                    </a:lnTo>
                    <a:lnTo>
                      <a:pt x="26" y="54"/>
                    </a:lnTo>
                    <a:lnTo>
                      <a:pt x="20" y="58"/>
                    </a:lnTo>
                    <a:lnTo>
                      <a:pt x="15" y="61"/>
                    </a:lnTo>
                    <a:lnTo>
                      <a:pt x="8" y="63"/>
                    </a:lnTo>
                    <a:lnTo>
                      <a:pt x="0" y="62"/>
                    </a:lnTo>
                    <a:lnTo>
                      <a:pt x="1" y="54"/>
                    </a:lnTo>
                    <a:lnTo>
                      <a:pt x="6" y="49"/>
                    </a:lnTo>
                    <a:lnTo>
                      <a:pt x="12" y="46"/>
                    </a:lnTo>
                    <a:lnTo>
                      <a:pt x="16" y="42"/>
                    </a:lnTo>
                    <a:lnTo>
                      <a:pt x="21" y="38"/>
                    </a:lnTo>
                    <a:lnTo>
                      <a:pt x="23" y="31"/>
                    </a:lnTo>
                    <a:lnTo>
                      <a:pt x="36" y="28"/>
                    </a:lnTo>
                    <a:lnTo>
                      <a:pt x="47" y="24"/>
                    </a:lnTo>
                    <a:lnTo>
                      <a:pt x="54" y="17"/>
                    </a:lnTo>
                    <a:lnTo>
                      <a:pt x="64" y="16"/>
                    </a:lnTo>
                    <a:lnTo>
                      <a:pt x="72" y="11"/>
                    </a:lnTo>
                    <a:lnTo>
                      <a:pt x="80" y="5"/>
                    </a:lnTo>
                    <a:lnTo>
                      <a:pt x="87"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18"/>
              <p:cNvSpPr>
                <a:spLocks/>
              </p:cNvSpPr>
              <p:nvPr/>
            </p:nvSpPr>
            <p:spPr bwMode="auto">
              <a:xfrm>
                <a:off x="10152680" y="2299066"/>
                <a:ext cx="268464" cy="234223"/>
              </a:xfrm>
              <a:custGeom>
                <a:avLst/>
                <a:gdLst/>
                <a:ahLst/>
                <a:cxnLst>
                  <a:cxn ang="0">
                    <a:pos x="107" y="0"/>
                  </a:cxn>
                  <a:cxn ang="0">
                    <a:pos x="110" y="14"/>
                  </a:cxn>
                  <a:cxn ang="0">
                    <a:pos x="115" y="28"/>
                  </a:cxn>
                  <a:cxn ang="0">
                    <a:pos x="119" y="43"/>
                  </a:cxn>
                  <a:cxn ang="0">
                    <a:pos x="121" y="60"/>
                  </a:cxn>
                  <a:cxn ang="0">
                    <a:pos x="113" y="61"/>
                  </a:cxn>
                  <a:cxn ang="0">
                    <a:pos x="107" y="63"/>
                  </a:cxn>
                  <a:cxn ang="0">
                    <a:pos x="101" y="67"/>
                  </a:cxn>
                  <a:cxn ang="0">
                    <a:pos x="96" y="70"/>
                  </a:cxn>
                  <a:cxn ang="0">
                    <a:pos x="91" y="70"/>
                  </a:cxn>
                  <a:cxn ang="0">
                    <a:pos x="85" y="66"/>
                  </a:cxn>
                  <a:cxn ang="0">
                    <a:pos x="85" y="68"/>
                  </a:cxn>
                  <a:cxn ang="0">
                    <a:pos x="86" y="70"/>
                  </a:cxn>
                  <a:cxn ang="0">
                    <a:pos x="87" y="71"/>
                  </a:cxn>
                  <a:cxn ang="0">
                    <a:pos x="87" y="73"/>
                  </a:cxn>
                  <a:cxn ang="0">
                    <a:pos x="86" y="74"/>
                  </a:cxn>
                  <a:cxn ang="0">
                    <a:pos x="85" y="76"/>
                  </a:cxn>
                  <a:cxn ang="0">
                    <a:pos x="71" y="80"/>
                  </a:cxn>
                  <a:cxn ang="0">
                    <a:pos x="59" y="82"/>
                  </a:cxn>
                  <a:cxn ang="0">
                    <a:pos x="48" y="88"/>
                  </a:cxn>
                  <a:cxn ang="0">
                    <a:pos x="46" y="90"/>
                  </a:cxn>
                  <a:cxn ang="0">
                    <a:pos x="45" y="91"/>
                  </a:cxn>
                  <a:cxn ang="0">
                    <a:pos x="43" y="96"/>
                  </a:cxn>
                  <a:cxn ang="0">
                    <a:pos x="34" y="96"/>
                  </a:cxn>
                  <a:cxn ang="0">
                    <a:pos x="32" y="97"/>
                  </a:cxn>
                  <a:cxn ang="0">
                    <a:pos x="32" y="103"/>
                  </a:cxn>
                  <a:cxn ang="0">
                    <a:pos x="30" y="105"/>
                  </a:cxn>
                  <a:cxn ang="0">
                    <a:pos x="28" y="105"/>
                  </a:cxn>
                  <a:cxn ang="0">
                    <a:pos x="25" y="106"/>
                  </a:cxn>
                  <a:cxn ang="0">
                    <a:pos x="24" y="106"/>
                  </a:cxn>
                  <a:cxn ang="0">
                    <a:pos x="21" y="110"/>
                  </a:cxn>
                  <a:cxn ang="0">
                    <a:pos x="20" y="112"/>
                  </a:cxn>
                  <a:cxn ang="0">
                    <a:pos x="15" y="117"/>
                  </a:cxn>
                  <a:cxn ang="0">
                    <a:pos x="11" y="119"/>
                  </a:cxn>
                  <a:cxn ang="0">
                    <a:pos x="9" y="119"/>
                  </a:cxn>
                  <a:cxn ang="0">
                    <a:pos x="6" y="116"/>
                  </a:cxn>
                  <a:cxn ang="0">
                    <a:pos x="6" y="111"/>
                  </a:cxn>
                  <a:cxn ang="0">
                    <a:pos x="7" y="110"/>
                  </a:cxn>
                  <a:cxn ang="0">
                    <a:pos x="8" y="110"/>
                  </a:cxn>
                  <a:cxn ang="0">
                    <a:pos x="10" y="109"/>
                  </a:cxn>
                  <a:cxn ang="0">
                    <a:pos x="11" y="109"/>
                  </a:cxn>
                  <a:cxn ang="0">
                    <a:pos x="14" y="106"/>
                  </a:cxn>
                  <a:cxn ang="0">
                    <a:pos x="14" y="104"/>
                  </a:cxn>
                  <a:cxn ang="0">
                    <a:pos x="8" y="78"/>
                  </a:cxn>
                  <a:cxn ang="0">
                    <a:pos x="3" y="54"/>
                  </a:cxn>
                  <a:cxn ang="0">
                    <a:pos x="0" y="26"/>
                  </a:cxn>
                  <a:cxn ang="0">
                    <a:pos x="55" y="13"/>
                  </a:cxn>
                  <a:cxn ang="0">
                    <a:pos x="107" y="0"/>
                  </a:cxn>
                </a:cxnLst>
                <a:rect l="0" t="0" r="r" b="b"/>
                <a:pathLst>
                  <a:path w="121" h="119">
                    <a:moveTo>
                      <a:pt x="107" y="0"/>
                    </a:moveTo>
                    <a:lnTo>
                      <a:pt x="110" y="14"/>
                    </a:lnTo>
                    <a:lnTo>
                      <a:pt x="115" y="28"/>
                    </a:lnTo>
                    <a:lnTo>
                      <a:pt x="119" y="43"/>
                    </a:lnTo>
                    <a:lnTo>
                      <a:pt x="121" y="60"/>
                    </a:lnTo>
                    <a:lnTo>
                      <a:pt x="113" y="61"/>
                    </a:lnTo>
                    <a:lnTo>
                      <a:pt x="107" y="63"/>
                    </a:lnTo>
                    <a:lnTo>
                      <a:pt x="101" y="67"/>
                    </a:lnTo>
                    <a:lnTo>
                      <a:pt x="96" y="70"/>
                    </a:lnTo>
                    <a:lnTo>
                      <a:pt x="91" y="70"/>
                    </a:lnTo>
                    <a:lnTo>
                      <a:pt x="85" y="66"/>
                    </a:lnTo>
                    <a:lnTo>
                      <a:pt x="85" y="68"/>
                    </a:lnTo>
                    <a:lnTo>
                      <a:pt x="86" y="70"/>
                    </a:lnTo>
                    <a:lnTo>
                      <a:pt x="87" y="71"/>
                    </a:lnTo>
                    <a:lnTo>
                      <a:pt x="87" y="73"/>
                    </a:lnTo>
                    <a:lnTo>
                      <a:pt x="86" y="74"/>
                    </a:lnTo>
                    <a:lnTo>
                      <a:pt x="85" y="76"/>
                    </a:lnTo>
                    <a:lnTo>
                      <a:pt x="71" y="80"/>
                    </a:lnTo>
                    <a:lnTo>
                      <a:pt x="59" y="82"/>
                    </a:lnTo>
                    <a:lnTo>
                      <a:pt x="48" y="88"/>
                    </a:lnTo>
                    <a:lnTo>
                      <a:pt x="46" y="90"/>
                    </a:lnTo>
                    <a:lnTo>
                      <a:pt x="45" y="91"/>
                    </a:lnTo>
                    <a:lnTo>
                      <a:pt x="43" y="96"/>
                    </a:lnTo>
                    <a:lnTo>
                      <a:pt x="34" y="96"/>
                    </a:lnTo>
                    <a:lnTo>
                      <a:pt x="32" y="97"/>
                    </a:lnTo>
                    <a:lnTo>
                      <a:pt x="32" y="103"/>
                    </a:lnTo>
                    <a:lnTo>
                      <a:pt x="30" y="105"/>
                    </a:lnTo>
                    <a:lnTo>
                      <a:pt x="28" y="105"/>
                    </a:lnTo>
                    <a:lnTo>
                      <a:pt x="25" y="106"/>
                    </a:lnTo>
                    <a:lnTo>
                      <a:pt x="24" y="106"/>
                    </a:lnTo>
                    <a:lnTo>
                      <a:pt x="21" y="110"/>
                    </a:lnTo>
                    <a:lnTo>
                      <a:pt x="20" y="112"/>
                    </a:lnTo>
                    <a:lnTo>
                      <a:pt x="15" y="117"/>
                    </a:lnTo>
                    <a:lnTo>
                      <a:pt x="11" y="119"/>
                    </a:lnTo>
                    <a:lnTo>
                      <a:pt x="9" y="119"/>
                    </a:lnTo>
                    <a:lnTo>
                      <a:pt x="6" y="116"/>
                    </a:lnTo>
                    <a:lnTo>
                      <a:pt x="6" y="111"/>
                    </a:lnTo>
                    <a:lnTo>
                      <a:pt x="7" y="110"/>
                    </a:lnTo>
                    <a:lnTo>
                      <a:pt x="8" y="110"/>
                    </a:lnTo>
                    <a:lnTo>
                      <a:pt x="10" y="109"/>
                    </a:lnTo>
                    <a:lnTo>
                      <a:pt x="11" y="109"/>
                    </a:lnTo>
                    <a:lnTo>
                      <a:pt x="14" y="106"/>
                    </a:lnTo>
                    <a:lnTo>
                      <a:pt x="14" y="104"/>
                    </a:lnTo>
                    <a:lnTo>
                      <a:pt x="8" y="78"/>
                    </a:lnTo>
                    <a:lnTo>
                      <a:pt x="3" y="54"/>
                    </a:lnTo>
                    <a:lnTo>
                      <a:pt x="0" y="26"/>
                    </a:lnTo>
                    <a:lnTo>
                      <a:pt x="55" y="13"/>
                    </a:lnTo>
                    <a:lnTo>
                      <a:pt x="107"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9"/>
              <p:cNvSpPr>
                <a:spLocks/>
              </p:cNvSpPr>
              <p:nvPr/>
            </p:nvSpPr>
            <p:spPr bwMode="auto">
              <a:xfrm>
                <a:off x="9957434" y="2515573"/>
                <a:ext cx="197464" cy="399553"/>
              </a:xfrm>
              <a:custGeom>
                <a:avLst/>
                <a:gdLst/>
                <a:ahLst/>
                <a:cxnLst>
                  <a:cxn ang="0">
                    <a:pos x="19" y="1"/>
                  </a:cxn>
                  <a:cxn ang="0">
                    <a:pos x="19" y="2"/>
                  </a:cxn>
                  <a:cxn ang="0">
                    <a:pos x="28" y="3"/>
                  </a:cxn>
                  <a:cxn ang="0">
                    <a:pos x="40" y="6"/>
                  </a:cxn>
                  <a:cxn ang="0">
                    <a:pos x="42" y="7"/>
                  </a:cxn>
                  <a:cxn ang="0">
                    <a:pos x="46" y="8"/>
                  </a:cxn>
                  <a:cxn ang="0">
                    <a:pos x="48" y="9"/>
                  </a:cxn>
                  <a:cxn ang="0">
                    <a:pos x="49" y="14"/>
                  </a:cxn>
                  <a:cxn ang="0">
                    <a:pos x="53" y="13"/>
                  </a:cxn>
                  <a:cxn ang="0">
                    <a:pos x="58" y="12"/>
                  </a:cxn>
                  <a:cxn ang="0">
                    <a:pos x="66" y="15"/>
                  </a:cxn>
                  <a:cxn ang="0">
                    <a:pos x="77" y="20"/>
                  </a:cxn>
                  <a:cxn ang="0">
                    <a:pos x="74" y="40"/>
                  </a:cxn>
                  <a:cxn ang="0">
                    <a:pos x="67" y="55"/>
                  </a:cxn>
                  <a:cxn ang="0">
                    <a:pos x="66" y="77"/>
                  </a:cxn>
                  <a:cxn ang="0">
                    <a:pos x="75" y="75"/>
                  </a:cxn>
                  <a:cxn ang="0">
                    <a:pos x="85" y="73"/>
                  </a:cxn>
                  <a:cxn ang="0">
                    <a:pos x="88" y="92"/>
                  </a:cxn>
                  <a:cxn ang="0">
                    <a:pos x="85" y="119"/>
                  </a:cxn>
                  <a:cxn ang="0">
                    <a:pos x="85" y="133"/>
                  </a:cxn>
                  <a:cxn ang="0">
                    <a:pos x="84" y="139"/>
                  </a:cxn>
                  <a:cxn ang="0">
                    <a:pos x="87" y="140"/>
                  </a:cxn>
                  <a:cxn ang="0">
                    <a:pos x="88" y="143"/>
                  </a:cxn>
                  <a:cxn ang="0">
                    <a:pos x="85" y="149"/>
                  </a:cxn>
                  <a:cxn ang="0">
                    <a:pos x="75" y="163"/>
                  </a:cxn>
                  <a:cxn ang="0">
                    <a:pos x="74" y="174"/>
                  </a:cxn>
                  <a:cxn ang="0">
                    <a:pos x="66" y="181"/>
                  </a:cxn>
                  <a:cxn ang="0">
                    <a:pos x="67" y="191"/>
                  </a:cxn>
                  <a:cxn ang="0">
                    <a:pos x="66" y="203"/>
                  </a:cxn>
                  <a:cxn ang="0">
                    <a:pos x="62" y="201"/>
                  </a:cxn>
                  <a:cxn ang="0">
                    <a:pos x="54" y="197"/>
                  </a:cxn>
                  <a:cxn ang="0">
                    <a:pos x="34" y="201"/>
                  </a:cxn>
                  <a:cxn ang="0">
                    <a:pos x="21" y="192"/>
                  </a:cxn>
                  <a:cxn ang="0">
                    <a:pos x="3" y="176"/>
                  </a:cxn>
                  <a:cxn ang="0">
                    <a:pos x="2" y="160"/>
                  </a:cxn>
                  <a:cxn ang="0">
                    <a:pos x="10" y="149"/>
                  </a:cxn>
                  <a:cxn ang="0">
                    <a:pos x="24" y="141"/>
                  </a:cxn>
                  <a:cxn ang="0">
                    <a:pos x="26" y="128"/>
                  </a:cxn>
                  <a:cxn ang="0">
                    <a:pos x="32" y="119"/>
                  </a:cxn>
                  <a:cxn ang="0">
                    <a:pos x="37" y="120"/>
                  </a:cxn>
                  <a:cxn ang="0">
                    <a:pos x="40" y="121"/>
                  </a:cxn>
                  <a:cxn ang="0">
                    <a:pos x="38" y="114"/>
                  </a:cxn>
                  <a:cxn ang="0">
                    <a:pos x="40" y="111"/>
                  </a:cxn>
                  <a:cxn ang="0">
                    <a:pos x="44" y="107"/>
                  </a:cxn>
                  <a:cxn ang="0">
                    <a:pos x="42" y="104"/>
                  </a:cxn>
                  <a:cxn ang="0">
                    <a:pos x="38" y="103"/>
                  </a:cxn>
                  <a:cxn ang="0">
                    <a:pos x="32" y="99"/>
                  </a:cxn>
                  <a:cxn ang="0">
                    <a:pos x="30" y="92"/>
                  </a:cxn>
                  <a:cxn ang="0">
                    <a:pos x="26" y="91"/>
                  </a:cxn>
                  <a:cxn ang="0">
                    <a:pos x="23" y="89"/>
                  </a:cxn>
                  <a:cxn ang="0">
                    <a:pos x="18" y="87"/>
                  </a:cxn>
                  <a:cxn ang="0">
                    <a:pos x="17" y="83"/>
                  </a:cxn>
                  <a:cxn ang="0">
                    <a:pos x="14" y="79"/>
                  </a:cxn>
                  <a:cxn ang="0">
                    <a:pos x="4" y="72"/>
                  </a:cxn>
                  <a:cxn ang="0">
                    <a:pos x="0" y="68"/>
                  </a:cxn>
                  <a:cxn ang="0">
                    <a:pos x="5" y="52"/>
                  </a:cxn>
                  <a:cxn ang="0">
                    <a:pos x="0" y="40"/>
                  </a:cxn>
                  <a:cxn ang="0">
                    <a:pos x="9" y="27"/>
                  </a:cxn>
                  <a:cxn ang="0">
                    <a:pos x="13" y="14"/>
                  </a:cxn>
                  <a:cxn ang="0">
                    <a:pos x="14" y="3"/>
                  </a:cxn>
                </a:cxnLst>
                <a:rect l="0" t="0" r="r" b="b"/>
                <a:pathLst>
                  <a:path w="89" h="203">
                    <a:moveTo>
                      <a:pt x="18" y="0"/>
                    </a:moveTo>
                    <a:lnTo>
                      <a:pt x="19" y="1"/>
                    </a:lnTo>
                    <a:lnTo>
                      <a:pt x="20" y="1"/>
                    </a:lnTo>
                    <a:lnTo>
                      <a:pt x="19" y="2"/>
                    </a:lnTo>
                    <a:lnTo>
                      <a:pt x="19" y="3"/>
                    </a:lnTo>
                    <a:lnTo>
                      <a:pt x="28" y="3"/>
                    </a:lnTo>
                    <a:lnTo>
                      <a:pt x="33" y="5"/>
                    </a:lnTo>
                    <a:lnTo>
                      <a:pt x="40" y="6"/>
                    </a:lnTo>
                    <a:lnTo>
                      <a:pt x="41" y="6"/>
                    </a:lnTo>
                    <a:lnTo>
                      <a:pt x="42" y="7"/>
                    </a:lnTo>
                    <a:lnTo>
                      <a:pt x="45" y="7"/>
                    </a:lnTo>
                    <a:lnTo>
                      <a:pt x="46" y="8"/>
                    </a:lnTo>
                    <a:lnTo>
                      <a:pt x="47" y="8"/>
                    </a:lnTo>
                    <a:lnTo>
                      <a:pt x="48" y="9"/>
                    </a:lnTo>
                    <a:lnTo>
                      <a:pt x="48" y="14"/>
                    </a:lnTo>
                    <a:lnTo>
                      <a:pt x="49" y="14"/>
                    </a:lnTo>
                    <a:lnTo>
                      <a:pt x="52" y="13"/>
                    </a:lnTo>
                    <a:lnTo>
                      <a:pt x="53" y="13"/>
                    </a:lnTo>
                    <a:lnTo>
                      <a:pt x="55" y="12"/>
                    </a:lnTo>
                    <a:lnTo>
                      <a:pt x="58" y="12"/>
                    </a:lnTo>
                    <a:lnTo>
                      <a:pt x="61" y="13"/>
                    </a:lnTo>
                    <a:lnTo>
                      <a:pt x="66" y="15"/>
                    </a:lnTo>
                    <a:lnTo>
                      <a:pt x="73" y="17"/>
                    </a:lnTo>
                    <a:lnTo>
                      <a:pt x="77" y="20"/>
                    </a:lnTo>
                    <a:lnTo>
                      <a:pt x="77" y="31"/>
                    </a:lnTo>
                    <a:lnTo>
                      <a:pt x="74" y="40"/>
                    </a:lnTo>
                    <a:lnTo>
                      <a:pt x="70" y="47"/>
                    </a:lnTo>
                    <a:lnTo>
                      <a:pt x="67" y="55"/>
                    </a:lnTo>
                    <a:lnTo>
                      <a:pt x="65" y="64"/>
                    </a:lnTo>
                    <a:lnTo>
                      <a:pt x="66" y="77"/>
                    </a:lnTo>
                    <a:lnTo>
                      <a:pt x="72" y="77"/>
                    </a:lnTo>
                    <a:lnTo>
                      <a:pt x="75" y="75"/>
                    </a:lnTo>
                    <a:lnTo>
                      <a:pt x="80" y="73"/>
                    </a:lnTo>
                    <a:lnTo>
                      <a:pt x="85" y="73"/>
                    </a:lnTo>
                    <a:lnTo>
                      <a:pt x="89" y="82"/>
                    </a:lnTo>
                    <a:lnTo>
                      <a:pt x="88" y="92"/>
                    </a:lnTo>
                    <a:lnTo>
                      <a:pt x="85" y="111"/>
                    </a:lnTo>
                    <a:lnTo>
                      <a:pt x="85" y="119"/>
                    </a:lnTo>
                    <a:lnTo>
                      <a:pt x="87" y="126"/>
                    </a:lnTo>
                    <a:lnTo>
                      <a:pt x="85" y="133"/>
                    </a:lnTo>
                    <a:lnTo>
                      <a:pt x="82" y="139"/>
                    </a:lnTo>
                    <a:lnTo>
                      <a:pt x="84" y="139"/>
                    </a:lnTo>
                    <a:lnTo>
                      <a:pt x="85" y="140"/>
                    </a:lnTo>
                    <a:lnTo>
                      <a:pt x="87" y="140"/>
                    </a:lnTo>
                    <a:lnTo>
                      <a:pt x="88" y="141"/>
                    </a:lnTo>
                    <a:lnTo>
                      <a:pt x="88" y="143"/>
                    </a:lnTo>
                    <a:lnTo>
                      <a:pt x="87" y="146"/>
                    </a:lnTo>
                    <a:lnTo>
                      <a:pt x="85" y="149"/>
                    </a:lnTo>
                    <a:lnTo>
                      <a:pt x="78" y="156"/>
                    </a:lnTo>
                    <a:lnTo>
                      <a:pt x="75" y="163"/>
                    </a:lnTo>
                    <a:lnTo>
                      <a:pt x="75" y="169"/>
                    </a:lnTo>
                    <a:lnTo>
                      <a:pt x="74" y="174"/>
                    </a:lnTo>
                    <a:lnTo>
                      <a:pt x="70" y="178"/>
                    </a:lnTo>
                    <a:lnTo>
                      <a:pt x="66" y="181"/>
                    </a:lnTo>
                    <a:lnTo>
                      <a:pt x="67" y="188"/>
                    </a:lnTo>
                    <a:lnTo>
                      <a:pt x="67" y="191"/>
                    </a:lnTo>
                    <a:lnTo>
                      <a:pt x="66" y="196"/>
                    </a:lnTo>
                    <a:lnTo>
                      <a:pt x="66" y="203"/>
                    </a:lnTo>
                    <a:lnTo>
                      <a:pt x="65" y="203"/>
                    </a:lnTo>
                    <a:lnTo>
                      <a:pt x="62" y="201"/>
                    </a:lnTo>
                    <a:lnTo>
                      <a:pt x="54" y="201"/>
                    </a:lnTo>
                    <a:lnTo>
                      <a:pt x="54" y="197"/>
                    </a:lnTo>
                    <a:lnTo>
                      <a:pt x="37" y="197"/>
                    </a:lnTo>
                    <a:lnTo>
                      <a:pt x="34" y="201"/>
                    </a:lnTo>
                    <a:lnTo>
                      <a:pt x="28" y="196"/>
                    </a:lnTo>
                    <a:lnTo>
                      <a:pt x="21" y="192"/>
                    </a:lnTo>
                    <a:lnTo>
                      <a:pt x="14" y="188"/>
                    </a:lnTo>
                    <a:lnTo>
                      <a:pt x="3" y="176"/>
                    </a:lnTo>
                    <a:lnTo>
                      <a:pt x="0" y="169"/>
                    </a:lnTo>
                    <a:lnTo>
                      <a:pt x="2" y="160"/>
                    </a:lnTo>
                    <a:lnTo>
                      <a:pt x="6" y="149"/>
                    </a:lnTo>
                    <a:lnTo>
                      <a:pt x="10" y="149"/>
                    </a:lnTo>
                    <a:lnTo>
                      <a:pt x="17" y="146"/>
                    </a:lnTo>
                    <a:lnTo>
                      <a:pt x="24" y="141"/>
                    </a:lnTo>
                    <a:lnTo>
                      <a:pt x="24" y="133"/>
                    </a:lnTo>
                    <a:lnTo>
                      <a:pt x="26" y="128"/>
                    </a:lnTo>
                    <a:lnTo>
                      <a:pt x="30" y="124"/>
                    </a:lnTo>
                    <a:lnTo>
                      <a:pt x="32" y="119"/>
                    </a:lnTo>
                    <a:lnTo>
                      <a:pt x="35" y="119"/>
                    </a:lnTo>
                    <a:lnTo>
                      <a:pt x="37" y="120"/>
                    </a:lnTo>
                    <a:lnTo>
                      <a:pt x="39" y="121"/>
                    </a:lnTo>
                    <a:lnTo>
                      <a:pt x="40" y="121"/>
                    </a:lnTo>
                    <a:lnTo>
                      <a:pt x="38" y="119"/>
                    </a:lnTo>
                    <a:lnTo>
                      <a:pt x="38" y="114"/>
                    </a:lnTo>
                    <a:lnTo>
                      <a:pt x="39" y="113"/>
                    </a:lnTo>
                    <a:lnTo>
                      <a:pt x="40" y="111"/>
                    </a:lnTo>
                    <a:lnTo>
                      <a:pt x="42" y="110"/>
                    </a:lnTo>
                    <a:lnTo>
                      <a:pt x="44" y="107"/>
                    </a:lnTo>
                    <a:lnTo>
                      <a:pt x="44" y="105"/>
                    </a:lnTo>
                    <a:lnTo>
                      <a:pt x="42" y="104"/>
                    </a:lnTo>
                    <a:lnTo>
                      <a:pt x="40" y="103"/>
                    </a:lnTo>
                    <a:lnTo>
                      <a:pt x="38" y="103"/>
                    </a:lnTo>
                    <a:lnTo>
                      <a:pt x="33" y="100"/>
                    </a:lnTo>
                    <a:lnTo>
                      <a:pt x="32" y="99"/>
                    </a:lnTo>
                    <a:lnTo>
                      <a:pt x="30" y="94"/>
                    </a:lnTo>
                    <a:lnTo>
                      <a:pt x="30" y="92"/>
                    </a:lnTo>
                    <a:lnTo>
                      <a:pt x="28" y="92"/>
                    </a:lnTo>
                    <a:lnTo>
                      <a:pt x="26" y="91"/>
                    </a:lnTo>
                    <a:lnTo>
                      <a:pt x="25" y="90"/>
                    </a:lnTo>
                    <a:lnTo>
                      <a:pt x="23" y="89"/>
                    </a:lnTo>
                    <a:lnTo>
                      <a:pt x="19" y="89"/>
                    </a:lnTo>
                    <a:lnTo>
                      <a:pt x="18" y="87"/>
                    </a:lnTo>
                    <a:lnTo>
                      <a:pt x="17" y="85"/>
                    </a:lnTo>
                    <a:lnTo>
                      <a:pt x="17" y="83"/>
                    </a:lnTo>
                    <a:lnTo>
                      <a:pt x="16" y="82"/>
                    </a:lnTo>
                    <a:lnTo>
                      <a:pt x="14" y="79"/>
                    </a:lnTo>
                    <a:lnTo>
                      <a:pt x="11" y="76"/>
                    </a:lnTo>
                    <a:lnTo>
                      <a:pt x="4" y="72"/>
                    </a:lnTo>
                    <a:lnTo>
                      <a:pt x="2" y="70"/>
                    </a:lnTo>
                    <a:lnTo>
                      <a:pt x="0" y="68"/>
                    </a:lnTo>
                    <a:lnTo>
                      <a:pt x="3" y="59"/>
                    </a:lnTo>
                    <a:lnTo>
                      <a:pt x="5" y="52"/>
                    </a:lnTo>
                    <a:lnTo>
                      <a:pt x="5" y="45"/>
                    </a:lnTo>
                    <a:lnTo>
                      <a:pt x="0" y="40"/>
                    </a:lnTo>
                    <a:lnTo>
                      <a:pt x="4" y="33"/>
                    </a:lnTo>
                    <a:lnTo>
                      <a:pt x="9" y="27"/>
                    </a:lnTo>
                    <a:lnTo>
                      <a:pt x="12" y="20"/>
                    </a:lnTo>
                    <a:lnTo>
                      <a:pt x="13" y="14"/>
                    </a:lnTo>
                    <a:lnTo>
                      <a:pt x="13" y="9"/>
                    </a:lnTo>
                    <a:lnTo>
                      <a:pt x="14" y="3"/>
                    </a:lnTo>
                    <a:lnTo>
                      <a:pt x="18"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0"/>
              <p:cNvSpPr>
                <a:spLocks/>
              </p:cNvSpPr>
              <p:nvPr/>
            </p:nvSpPr>
            <p:spPr bwMode="auto">
              <a:xfrm>
                <a:off x="9746657" y="3015508"/>
                <a:ext cx="15532" cy="11809"/>
              </a:xfrm>
              <a:custGeom>
                <a:avLst/>
                <a:gdLst/>
                <a:ahLst/>
                <a:cxnLst>
                  <a:cxn ang="0">
                    <a:pos x="2" y="0"/>
                  </a:cxn>
                  <a:cxn ang="0">
                    <a:pos x="5" y="0"/>
                  </a:cxn>
                  <a:cxn ang="0">
                    <a:pos x="7" y="3"/>
                  </a:cxn>
                  <a:cxn ang="0">
                    <a:pos x="7" y="5"/>
                  </a:cxn>
                  <a:cxn ang="0">
                    <a:pos x="6" y="6"/>
                  </a:cxn>
                  <a:cxn ang="0">
                    <a:pos x="5" y="6"/>
                  </a:cxn>
                  <a:cxn ang="0">
                    <a:pos x="2" y="5"/>
                  </a:cxn>
                  <a:cxn ang="0">
                    <a:pos x="0" y="3"/>
                  </a:cxn>
                  <a:cxn ang="0">
                    <a:pos x="2" y="0"/>
                  </a:cxn>
                </a:cxnLst>
                <a:rect l="0" t="0" r="r" b="b"/>
                <a:pathLst>
                  <a:path w="7" h="6">
                    <a:moveTo>
                      <a:pt x="2" y="0"/>
                    </a:moveTo>
                    <a:lnTo>
                      <a:pt x="5" y="0"/>
                    </a:lnTo>
                    <a:lnTo>
                      <a:pt x="7" y="3"/>
                    </a:lnTo>
                    <a:lnTo>
                      <a:pt x="7" y="5"/>
                    </a:lnTo>
                    <a:lnTo>
                      <a:pt x="6" y="6"/>
                    </a:lnTo>
                    <a:lnTo>
                      <a:pt x="5" y="6"/>
                    </a:lnTo>
                    <a:lnTo>
                      <a:pt x="2" y="5"/>
                    </a:lnTo>
                    <a:lnTo>
                      <a:pt x="0" y="3"/>
                    </a:lnTo>
                    <a:lnTo>
                      <a:pt x="2"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1"/>
              <p:cNvSpPr>
                <a:spLocks/>
              </p:cNvSpPr>
              <p:nvPr/>
            </p:nvSpPr>
            <p:spPr bwMode="auto">
              <a:xfrm>
                <a:off x="8903550" y="2806873"/>
                <a:ext cx="714422" cy="641648"/>
              </a:xfrm>
              <a:custGeom>
                <a:avLst/>
                <a:gdLst/>
                <a:ahLst/>
                <a:cxnLst>
                  <a:cxn ang="0">
                    <a:pos x="111" y="27"/>
                  </a:cxn>
                  <a:cxn ang="0">
                    <a:pos x="119" y="74"/>
                  </a:cxn>
                  <a:cxn ang="0">
                    <a:pos x="169" y="76"/>
                  </a:cxn>
                  <a:cxn ang="0">
                    <a:pos x="203" y="120"/>
                  </a:cxn>
                  <a:cxn ang="0">
                    <a:pos x="208" y="117"/>
                  </a:cxn>
                  <a:cxn ang="0">
                    <a:pos x="216" y="109"/>
                  </a:cxn>
                  <a:cxn ang="0">
                    <a:pos x="229" y="89"/>
                  </a:cxn>
                  <a:cxn ang="0">
                    <a:pos x="245" y="81"/>
                  </a:cxn>
                  <a:cxn ang="0">
                    <a:pos x="255" y="77"/>
                  </a:cxn>
                  <a:cxn ang="0">
                    <a:pos x="266" y="77"/>
                  </a:cxn>
                  <a:cxn ang="0">
                    <a:pos x="272" y="71"/>
                  </a:cxn>
                  <a:cxn ang="0">
                    <a:pos x="280" y="63"/>
                  </a:cxn>
                  <a:cxn ang="0">
                    <a:pos x="286" y="61"/>
                  </a:cxn>
                  <a:cxn ang="0">
                    <a:pos x="293" y="57"/>
                  </a:cxn>
                  <a:cxn ang="0">
                    <a:pos x="316" y="67"/>
                  </a:cxn>
                  <a:cxn ang="0">
                    <a:pos x="318" y="75"/>
                  </a:cxn>
                  <a:cxn ang="0">
                    <a:pos x="321" y="95"/>
                  </a:cxn>
                  <a:cxn ang="0">
                    <a:pos x="292" y="81"/>
                  </a:cxn>
                  <a:cxn ang="0">
                    <a:pos x="278" y="96"/>
                  </a:cxn>
                  <a:cxn ang="0">
                    <a:pos x="274" y="114"/>
                  </a:cxn>
                  <a:cxn ang="0">
                    <a:pos x="271" y="126"/>
                  </a:cxn>
                  <a:cxn ang="0">
                    <a:pos x="266" y="128"/>
                  </a:cxn>
                  <a:cxn ang="0">
                    <a:pos x="257" y="135"/>
                  </a:cxn>
                  <a:cxn ang="0">
                    <a:pos x="243" y="146"/>
                  </a:cxn>
                  <a:cxn ang="0">
                    <a:pos x="237" y="167"/>
                  </a:cxn>
                  <a:cxn ang="0">
                    <a:pos x="229" y="184"/>
                  </a:cxn>
                  <a:cxn ang="0">
                    <a:pos x="209" y="174"/>
                  </a:cxn>
                  <a:cxn ang="0">
                    <a:pos x="200" y="186"/>
                  </a:cxn>
                  <a:cxn ang="0">
                    <a:pos x="197" y="203"/>
                  </a:cxn>
                  <a:cxn ang="0">
                    <a:pos x="189" y="230"/>
                  </a:cxn>
                  <a:cxn ang="0">
                    <a:pos x="175" y="252"/>
                  </a:cxn>
                  <a:cxn ang="0">
                    <a:pos x="174" y="278"/>
                  </a:cxn>
                  <a:cxn ang="0">
                    <a:pos x="158" y="291"/>
                  </a:cxn>
                  <a:cxn ang="0">
                    <a:pos x="138" y="298"/>
                  </a:cxn>
                  <a:cxn ang="0">
                    <a:pos x="133" y="306"/>
                  </a:cxn>
                  <a:cxn ang="0">
                    <a:pos x="117" y="314"/>
                  </a:cxn>
                  <a:cxn ang="0">
                    <a:pos x="98" y="314"/>
                  </a:cxn>
                  <a:cxn ang="0">
                    <a:pos x="91" y="322"/>
                  </a:cxn>
                  <a:cxn ang="0">
                    <a:pos x="75" y="322"/>
                  </a:cxn>
                  <a:cxn ang="0">
                    <a:pos x="56" y="301"/>
                  </a:cxn>
                  <a:cxn ang="0">
                    <a:pos x="26" y="284"/>
                  </a:cxn>
                  <a:cxn ang="0">
                    <a:pos x="3" y="253"/>
                  </a:cxn>
                  <a:cxn ang="0">
                    <a:pos x="2" y="238"/>
                  </a:cxn>
                  <a:cxn ang="0">
                    <a:pos x="9" y="228"/>
                  </a:cxn>
                  <a:cxn ang="0">
                    <a:pos x="26" y="208"/>
                  </a:cxn>
                  <a:cxn ang="0">
                    <a:pos x="25" y="176"/>
                  </a:cxn>
                  <a:cxn ang="0">
                    <a:pos x="34" y="169"/>
                  </a:cxn>
                  <a:cxn ang="0">
                    <a:pos x="38" y="176"/>
                  </a:cxn>
                  <a:cxn ang="0">
                    <a:pos x="46" y="174"/>
                  </a:cxn>
                  <a:cxn ang="0">
                    <a:pos x="48" y="142"/>
                  </a:cxn>
                  <a:cxn ang="0">
                    <a:pos x="59" y="135"/>
                  </a:cxn>
                  <a:cxn ang="0">
                    <a:pos x="61" y="130"/>
                  </a:cxn>
                  <a:cxn ang="0">
                    <a:pos x="70" y="127"/>
                  </a:cxn>
                  <a:cxn ang="0">
                    <a:pos x="83" y="117"/>
                  </a:cxn>
                  <a:cxn ang="0">
                    <a:pos x="97" y="102"/>
                  </a:cxn>
                  <a:cxn ang="0">
                    <a:pos x="103" y="83"/>
                  </a:cxn>
                  <a:cxn ang="0">
                    <a:pos x="108" y="36"/>
                  </a:cxn>
                  <a:cxn ang="0">
                    <a:pos x="106" y="7"/>
                  </a:cxn>
                </a:cxnLst>
                <a:rect l="0" t="0" r="r" b="b"/>
                <a:pathLst>
                  <a:path w="322" h="326">
                    <a:moveTo>
                      <a:pt x="106" y="0"/>
                    </a:moveTo>
                    <a:lnTo>
                      <a:pt x="109" y="12"/>
                    </a:lnTo>
                    <a:lnTo>
                      <a:pt x="111" y="27"/>
                    </a:lnTo>
                    <a:lnTo>
                      <a:pt x="115" y="43"/>
                    </a:lnTo>
                    <a:lnTo>
                      <a:pt x="117" y="60"/>
                    </a:lnTo>
                    <a:lnTo>
                      <a:pt x="119" y="74"/>
                    </a:lnTo>
                    <a:lnTo>
                      <a:pt x="122" y="83"/>
                    </a:lnTo>
                    <a:lnTo>
                      <a:pt x="146" y="79"/>
                    </a:lnTo>
                    <a:lnTo>
                      <a:pt x="169" y="76"/>
                    </a:lnTo>
                    <a:lnTo>
                      <a:pt x="195" y="72"/>
                    </a:lnTo>
                    <a:lnTo>
                      <a:pt x="200" y="96"/>
                    </a:lnTo>
                    <a:lnTo>
                      <a:pt x="203" y="120"/>
                    </a:lnTo>
                    <a:lnTo>
                      <a:pt x="204" y="119"/>
                    </a:lnTo>
                    <a:lnTo>
                      <a:pt x="207" y="118"/>
                    </a:lnTo>
                    <a:lnTo>
                      <a:pt x="208" y="117"/>
                    </a:lnTo>
                    <a:lnTo>
                      <a:pt x="209" y="114"/>
                    </a:lnTo>
                    <a:lnTo>
                      <a:pt x="209" y="112"/>
                    </a:lnTo>
                    <a:lnTo>
                      <a:pt x="216" y="109"/>
                    </a:lnTo>
                    <a:lnTo>
                      <a:pt x="221" y="102"/>
                    </a:lnTo>
                    <a:lnTo>
                      <a:pt x="225" y="96"/>
                    </a:lnTo>
                    <a:lnTo>
                      <a:pt x="229" y="89"/>
                    </a:lnTo>
                    <a:lnTo>
                      <a:pt x="234" y="88"/>
                    </a:lnTo>
                    <a:lnTo>
                      <a:pt x="240" y="85"/>
                    </a:lnTo>
                    <a:lnTo>
                      <a:pt x="245" y="81"/>
                    </a:lnTo>
                    <a:lnTo>
                      <a:pt x="248" y="72"/>
                    </a:lnTo>
                    <a:lnTo>
                      <a:pt x="253" y="75"/>
                    </a:lnTo>
                    <a:lnTo>
                      <a:pt x="255" y="77"/>
                    </a:lnTo>
                    <a:lnTo>
                      <a:pt x="259" y="78"/>
                    </a:lnTo>
                    <a:lnTo>
                      <a:pt x="262" y="78"/>
                    </a:lnTo>
                    <a:lnTo>
                      <a:pt x="266" y="77"/>
                    </a:lnTo>
                    <a:lnTo>
                      <a:pt x="268" y="76"/>
                    </a:lnTo>
                    <a:lnTo>
                      <a:pt x="269" y="74"/>
                    </a:lnTo>
                    <a:lnTo>
                      <a:pt x="272" y="71"/>
                    </a:lnTo>
                    <a:lnTo>
                      <a:pt x="274" y="67"/>
                    </a:lnTo>
                    <a:lnTo>
                      <a:pt x="278" y="63"/>
                    </a:lnTo>
                    <a:lnTo>
                      <a:pt x="280" y="63"/>
                    </a:lnTo>
                    <a:lnTo>
                      <a:pt x="282" y="62"/>
                    </a:lnTo>
                    <a:lnTo>
                      <a:pt x="283" y="62"/>
                    </a:lnTo>
                    <a:lnTo>
                      <a:pt x="286" y="61"/>
                    </a:lnTo>
                    <a:lnTo>
                      <a:pt x="287" y="60"/>
                    </a:lnTo>
                    <a:lnTo>
                      <a:pt x="287" y="55"/>
                    </a:lnTo>
                    <a:lnTo>
                      <a:pt x="293" y="57"/>
                    </a:lnTo>
                    <a:lnTo>
                      <a:pt x="310" y="61"/>
                    </a:lnTo>
                    <a:lnTo>
                      <a:pt x="310" y="67"/>
                    </a:lnTo>
                    <a:lnTo>
                      <a:pt x="316" y="67"/>
                    </a:lnTo>
                    <a:lnTo>
                      <a:pt x="317" y="69"/>
                    </a:lnTo>
                    <a:lnTo>
                      <a:pt x="317" y="74"/>
                    </a:lnTo>
                    <a:lnTo>
                      <a:pt x="318" y="75"/>
                    </a:lnTo>
                    <a:lnTo>
                      <a:pt x="321" y="81"/>
                    </a:lnTo>
                    <a:lnTo>
                      <a:pt x="322" y="86"/>
                    </a:lnTo>
                    <a:lnTo>
                      <a:pt x="321" y="95"/>
                    </a:lnTo>
                    <a:lnTo>
                      <a:pt x="310" y="92"/>
                    </a:lnTo>
                    <a:lnTo>
                      <a:pt x="300" y="85"/>
                    </a:lnTo>
                    <a:lnTo>
                      <a:pt x="292" y="81"/>
                    </a:lnTo>
                    <a:lnTo>
                      <a:pt x="282" y="81"/>
                    </a:lnTo>
                    <a:lnTo>
                      <a:pt x="279" y="88"/>
                    </a:lnTo>
                    <a:lnTo>
                      <a:pt x="278" y="96"/>
                    </a:lnTo>
                    <a:lnTo>
                      <a:pt x="278" y="105"/>
                    </a:lnTo>
                    <a:lnTo>
                      <a:pt x="276" y="112"/>
                    </a:lnTo>
                    <a:lnTo>
                      <a:pt x="274" y="114"/>
                    </a:lnTo>
                    <a:lnTo>
                      <a:pt x="272" y="116"/>
                    </a:lnTo>
                    <a:lnTo>
                      <a:pt x="271" y="117"/>
                    </a:lnTo>
                    <a:lnTo>
                      <a:pt x="271" y="126"/>
                    </a:lnTo>
                    <a:lnTo>
                      <a:pt x="269" y="127"/>
                    </a:lnTo>
                    <a:lnTo>
                      <a:pt x="267" y="128"/>
                    </a:lnTo>
                    <a:lnTo>
                      <a:pt x="266" y="128"/>
                    </a:lnTo>
                    <a:lnTo>
                      <a:pt x="259" y="132"/>
                    </a:lnTo>
                    <a:lnTo>
                      <a:pt x="258" y="133"/>
                    </a:lnTo>
                    <a:lnTo>
                      <a:pt x="257" y="135"/>
                    </a:lnTo>
                    <a:lnTo>
                      <a:pt x="257" y="142"/>
                    </a:lnTo>
                    <a:lnTo>
                      <a:pt x="248" y="142"/>
                    </a:lnTo>
                    <a:lnTo>
                      <a:pt x="243" y="146"/>
                    </a:lnTo>
                    <a:lnTo>
                      <a:pt x="239" y="152"/>
                    </a:lnTo>
                    <a:lnTo>
                      <a:pt x="238" y="159"/>
                    </a:lnTo>
                    <a:lnTo>
                      <a:pt x="237" y="167"/>
                    </a:lnTo>
                    <a:lnTo>
                      <a:pt x="234" y="174"/>
                    </a:lnTo>
                    <a:lnTo>
                      <a:pt x="232" y="180"/>
                    </a:lnTo>
                    <a:lnTo>
                      <a:pt x="229" y="184"/>
                    </a:lnTo>
                    <a:lnTo>
                      <a:pt x="222" y="183"/>
                    </a:lnTo>
                    <a:lnTo>
                      <a:pt x="212" y="176"/>
                    </a:lnTo>
                    <a:lnTo>
                      <a:pt x="209" y="174"/>
                    </a:lnTo>
                    <a:lnTo>
                      <a:pt x="203" y="176"/>
                    </a:lnTo>
                    <a:lnTo>
                      <a:pt x="200" y="181"/>
                    </a:lnTo>
                    <a:lnTo>
                      <a:pt x="200" y="186"/>
                    </a:lnTo>
                    <a:lnTo>
                      <a:pt x="201" y="191"/>
                    </a:lnTo>
                    <a:lnTo>
                      <a:pt x="201" y="196"/>
                    </a:lnTo>
                    <a:lnTo>
                      <a:pt x="197" y="203"/>
                    </a:lnTo>
                    <a:lnTo>
                      <a:pt x="193" y="209"/>
                    </a:lnTo>
                    <a:lnTo>
                      <a:pt x="189" y="216"/>
                    </a:lnTo>
                    <a:lnTo>
                      <a:pt x="189" y="230"/>
                    </a:lnTo>
                    <a:lnTo>
                      <a:pt x="186" y="237"/>
                    </a:lnTo>
                    <a:lnTo>
                      <a:pt x="181" y="244"/>
                    </a:lnTo>
                    <a:lnTo>
                      <a:pt x="175" y="252"/>
                    </a:lnTo>
                    <a:lnTo>
                      <a:pt x="172" y="261"/>
                    </a:lnTo>
                    <a:lnTo>
                      <a:pt x="172" y="270"/>
                    </a:lnTo>
                    <a:lnTo>
                      <a:pt x="174" y="278"/>
                    </a:lnTo>
                    <a:lnTo>
                      <a:pt x="172" y="286"/>
                    </a:lnTo>
                    <a:lnTo>
                      <a:pt x="163" y="287"/>
                    </a:lnTo>
                    <a:lnTo>
                      <a:pt x="158" y="291"/>
                    </a:lnTo>
                    <a:lnTo>
                      <a:pt x="153" y="294"/>
                    </a:lnTo>
                    <a:lnTo>
                      <a:pt x="146" y="296"/>
                    </a:lnTo>
                    <a:lnTo>
                      <a:pt x="138" y="298"/>
                    </a:lnTo>
                    <a:lnTo>
                      <a:pt x="136" y="300"/>
                    </a:lnTo>
                    <a:lnTo>
                      <a:pt x="134" y="302"/>
                    </a:lnTo>
                    <a:lnTo>
                      <a:pt x="133" y="306"/>
                    </a:lnTo>
                    <a:lnTo>
                      <a:pt x="133" y="309"/>
                    </a:lnTo>
                    <a:lnTo>
                      <a:pt x="125" y="310"/>
                    </a:lnTo>
                    <a:lnTo>
                      <a:pt x="117" y="314"/>
                    </a:lnTo>
                    <a:lnTo>
                      <a:pt x="109" y="315"/>
                    </a:lnTo>
                    <a:lnTo>
                      <a:pt x="102" y="312"/>
                    </a:lnTo>
                    <a:lnTo>
                      <a:pt x="98" y="314"/>
                    </a:lnTo>
                    <a:lnTo>
                      <a:pt x="96" y="316"/>
                    </a:lnTo>
                    <a:lnTo>
                      <a:pt x="94" y="320"/>
                    </a:lnTo>
                    <a:lnTo>
                      <a:pt x="91" y="322"/>
                    </a:lnTo>
                    <a:lnTo>
                      <a:pt x="88" y="324"/>
                    </a:lnTo>
                    <a:lnTo>
                      <a:pt x="84" y="326"/>
                    </a:lnTo>
                    <a:lnTo>
                      <a:pt x="75" y="322"/>
                    </a:lnTo>
                    <a:lnTo>
                      <a:pt x="67" y="317"/>
                    </a:lnTo>
                    <a:lnTo>
                      <a:pt x="60" y="312"/>
                    </a:lnTo>
                    <a:lnTo>
                      <a:pt x="56" y="301"/>
                    </a:lnTo>
                    <a:lnTo>
                      <a:pt x="44" y="299"/>
                    </a:lnTo>
                    <a:lnTo>
                      <a:pt x="34" y="292"/>
                    </a:lnTo>
                    <a:lnTo>
                      <a:pt x="26" y="284"/>
                    </a:lnTo>
                    <a:lnTo>
                      <a:pt x="17" y="272"/>
                    </a:lnTo>
                    <a:lnTo>
                      <a:pt x="12" y="265"/>
                    </a:lnTo>
                    <a:lnTo>
                      <a:pt x="3" y="253"/>
                    </a:lnTo>
                    <a:lnTo>
                      <a:pt x="0" y="250"/>
                    </a:lnTo>
                    <a:lnTo>
                      <a:pt x="0" y="244"/>
                    </a:lnTo>
                    <a:lnTo>
                      <a:pt x="2" y="238"/>
                    </a:lnTo>
                    <a:lnTo>
                      <a:pt x="2" y="232"/>
                    </a:lnTo>
                    <a:lnTo>
                      <a:pt x="0" y="228"/>
                    </a:lnTo>
                    <a:lnTo>
                      <a:pt x="9" y="228"/>
                    </a:lnTo>
                    <a:lnTo>
                      <a:pt x="13" y="224"/>
                    </a:lnTo>
                    <a:lnTo>
                      <a:pt x="20" y="210"/>
                    </a:lnTo>
                    <a:lnTo>
                      <a:pt x="26" y="208"/>
                    </a:lnTo>
                    <a:lnTo>
                      <a:pt x="23" y="198"/>
                    </a:lnTo>
                    <a:lnTo>
                      <a:pt x="23" y="187"/>
                    </a:lnTo>
                    <a:lnTo>
                      <a:pt x="25" y="176"/>
                    </a:lnTo>
                    <a:lnTo>
                      <a:pt x="28" y="168"/>
                    </a:lnTo>
                    <a:lnTo>
                      <a:pt x="32" y="168"/>
                    </a:lnTo>
                    <a:lnTo>
                      <a:pt x="34" y="169"/>
                    </a:lnTo>
                    <a:lnTo>
                      <a:pt x="37" y="172"/>
                    </a:lnTo>
                    <a:lnTo>
                      <a:pt x="38" y="174"/>
                    </a:lnTo>
                    <a:lnTo>
                      <a:pt x="38" y="176"/>
                    </a:lnTo>
                    <a:lnTo>
                      <a:pt x="39" y="177"/>
                    </a:lnTo>
                    <a:lnTo>
                      <a:pt x="40" y="180"/>
                    </a:lnTo>
                    <a:lnTo>
                      <a:pt x="46" y="174"/>
                    </a:lnTo>
                    <a:lnTo>
                      <a:pt x="47" y="166"/>
                    </a:lnTo>
                    <a:lnTo>
                      <a:pt x="47" y="149"/>
                    </a:lnTo>
                    <a:lnTo>
                      <a:pt x="48" y="142"/>
                    </a:lnTo>
                    <a:lnTo>
                      <a:pt x="51" y="140"/>
                    </a:lnTo>
                    <a:lnTo>
                      <a:pt x="58" y="137"/>
                    </a:lnTo>
                    <a:lnTo>
                      <a:pt x="59" y="135"/>
                    </a:lnTo>
                    <a:lnTo>
                      <a:pt x="60" y="133"/>
                    </a:lnTo>
                    <a:lnTo>
                      <a:pt x="61" y="132"/>
                    </a:lnTo>
                    <a:lnTo>
                      <a:pt x="61" y="130"/>
                    </a:lnTo>
                    <a:lnTo>
                      <a:pt x="60" y="126"/>
                    </a:lnTo>
                    <a:lnTo>
                      <a:pt x="69" y="126"/>
                    </a:lnTo>
                    <a:lnTo>
                      <a:pt x="70" y="127"/>
                    </a:lnTo>
                    <a:lnTo>
                      <a:pt x="70" y="128"/>
                    </a:lnTo>
                    <a:lnTo>
                      <a:pt x="80" y="121"/>
                    </a:lnTo>
                    <a:lnTo>
                      <a:pt x="83" y="117"/>
                    </a:lnTo>
                    <a:lnTo>
                      <a:pt x="88" y="112"/>
                    </a:lnTo>
                    <a:lnTo>
                      <a:pt x="90" y="109"/>
                    </a:lnTo>
                    <a:lnTo>
                      <a:pt x="97" y="102"/>
                    </a:lnTo>
                    <a:lnTo>
                      <a:pt x="102" y="95"/>
                    </a:lnTo>
                    <a:lnTo>
                      <a:pt x="103" y="91"/>
                    </a:lnTo>
                    <a:lnTo>
                      <a:pt x="103" y="83"/>
                    </a:lnTo>
                    <a:lnTo>
                      <a:pt x="104" y="79"/>
                    </a:lnTo>
                    <a:lnTo>
                      <a:pt x="104" y="53"/>
                    </a:lnTo>
                    <a:lnTo>
                      <a:pt x="108" y="36"/>
                    </a:lnTo>
                    <a:lnTo>
                      <a:pt x="109" y="25"/>
                    </a:lnTo>
                    <a:lnTo>
                      <a:pt x="108" y="14"/>
                    </a:lnTo>
                    <a:lnTo>
                      <a:pt x="106" y="7"/>
                    </a:lnTo>
                    <a:lnTo>
                      <a:pt x="105" y="2"/>
                    </a:lnTo>
                    <a:lnTo>
                      <a:pt x="106"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2"/>
              <p:cNvSpPr>
                <a:spLocks/>
              </p:cNvSpPr>
              <p:nvPr/>
            </p:nvSpPr>
            <p:spPr bwMode="auto">
              <a:xfrm>
                <a:off x="7878511" y="3169031"/>
                <a:ext cx="1129321" cy="541268"/>
              </a:xfrm>
              <a:custGeom>
                <a:avLst/>
                <a:gdLst/>
                <a:ahLst/>
                <a:cxnLst>
                  <a:cxn ang="0">
                    <a:pos x="326" y="5"/>
                  </a:cxn>
                  <a:cxn ang="0">
                    <a:pos x="341" y="26"/>
                  </a:cxn>
                  <a:cxn ang="0">
                    <a:pos x="375" y="34"/>
                  </a:cxn>
                  <a:cxn ang="0">
                    <a:pos x="382" y="34"/>
                  </a:cxn>
                  <a:cxn ang="0">
                    <a:pos x="388" y="31"/>
                  </a:cxn>
                  <a:cxn ang="0">
                    <a:pos x="402" y="34"/>
                  </a:cxn>
                  <a:cxn ang="0">
                    <a:pos x="418" y="30"/>
                  </a:cxn>
                  <a:cxn ang="0">
                    <a:pos x="429" y="18"/>
                  </a:cxn>
                  <a:cxn ang="0">
                    <a:pos x="459" y="54"/>
                  </a:cxn>
                  <a:cxn ang="0">
                    <a:pos x="466" y="77"/>
                  </a:cxn>
                  <a:cxn ang="0">
                    <a:pos x="504" y="119"/>
                  </a:cxn>
                  <a:cxn ang="0">
                    <a:pos x="509" y="122"/>
                  </a:cxn>
                  <a:cxn ang="0">
                    <a:pos x="492" y="143"/>
                  </a:cxn>
                  <a:cxn ang="0">
                    <a:pos x="462" y="173"/>
                  </a:cxn>
                  <a:cxn ang="0">
                    <a:pos x="454" y="187"/>
                  </a:cxn>
                  <a:cxn ang="0">
                    <a:pos x="442" y="201"/>
                  </a:cxn>
                  <a:cxn ang="0">
                    <a:pos x="436" y="205"/>
                  </a:cxn>
                  <a:cxn ang="0">
                    <a:pos x="426" y="207"/>
                  </a:cxn>
                  <a:cxn ang="0">
                    <a:pos x="424" y="212"/>
                  </a:cxn>
                  <a:cxn ang="0">
                    <a:pos x="407" y="220"/>
                  </a:cxn>
                  <a:cxn ang="0">
                    <a:pos x="393" y="224"/>
                  </a:cxn>
                  <a:cxn ang="0">
                    <a:pos x="352" y="228"/>
                  </a:cxn>
                  <a:cxn ang="0">
                    <a:pos x="325" y="233"/>
                  </a:cxn>
                  <a:cxn ang="0">
                    <a:pos x="255" y="238"/>
                  </a:cxn>
                  <a:cxn ang="0">
                    <a:pos x="175" y="243"/>
                  </a:cxn>
                  <a:cxn ang="0">
                    <a:pos x="79" y="249"/>
                  </a:cxn>
                  <a:cxn ang="0">
                    <a:pos x="83" y="263"/>
                  </a:cxn>
                  <a:cxn ang="0">
                    <a:pos x="29" y="273"/>
                  </a:cxn>
                  <a:cxn ang="0">
                    <a:pos x="4" y="258"/>
                  </a:cxn>
                  <a:cxn ang="0">
                    <a:pos x="0" y="229"/>
                  </a:cxn>
                  <a:cxn ang="0">
                    <a:pos x="12" y="209"/>
                  </a:cxn>
                  <a:cxn ang="0">
                    <a:pos x="35" y="219"/>
                  </a:cxn>
                  <a:cxn ang="0">
                    <a:pos x="51" y="212"/>
                  </a:cxn>
                  <a:cxn ang="0">
                    <a:pos x="46" y="189"/>
                  </a:cxn>
                  <a:cxn ang="0">
                    <a:pos x="71" y="181"/>
                  </a:cxn>
                  <a:cxn ang="0">
                    <a:pos x="70" y="166"/>
                  </a:cxn>
                  <a:cxn ang="0">
                    <a:pos x="72" y="154"/>
                  </a:cxn>
                  <a:cxn ang="0">
                    <a:pos x="84" y="146"/>
                  </a:cxn>
                  <a:cxn ang="0">
                    <a:pos x="85" y="140"/>
                  </a:cxn>
                  <a:cxn ang="0">
                    <a:pos x="97" y="143"/>
                  </a:cxn>
                  <a:cxn ang="0">
                    <a:pos x="106" y="140"/>
                  </a:cxn>
                  <a:cxn ang="0">
                    <a:pos x="110" y="135"/>
                  </a:cxn>
                  <a:cxn ang="0">
                    <a:pos x="133" y="139"/>
                  </a:cxn>
                  <a:cxn ang="0">
                    <a:pos x="150" y="129"/>
                  </a:cxn>
                  <a:cxn ang="0">
                    <a:pos x="170" y="131"/>
                  </a:cxn>
                  <a:cxn ang="0">
                    <a:pos x="182" y="122"/>
                  </a:cxn>
                  <a:cxn ang="0">
                    <a:pos x="192" y="107"/>
                  </a:cxn>
                  <a:cxn ang="0">
                    <a:pos x="198" y="111"/>
                  </a:cxn>
                  <a:cxn ang="0">
                    <a:pos x="210" y="117"/>
                  </a:cxn>
                  <a:cxn ang="0">
                    <a:pos x="226" y="114"/>
                  </a:cxn>
                  <a:cxn ang="0">
                    <a:pos x="228" y="91"/>
                  </a:cxn>
                  <a:cxn ang="0">
                    <a:pos x="237" y="87"/>
                  </a:cxn>
                  <a:cxn ang="0">
                    <a:pos x="244" y="75"/>
                  </a:cxn>
                  <a:cxn ang="0">
                    <a:pos x="254" y="62"/>
                  </a:cxn>
                  <a:cxn ang="0">
                    <a:pos x="256" y="53"/>
                  </a:cxn>
                  <a:cxn ang="0">
                    <a:pos x="254" y="48"/>
                  </a:cxn>
                  <a:cxn ang="0">
                    <a:pos x="260" y="41"/>
                  </a:cxn>
                  <a:cxn ang="0">
                    <a:pos x="268" y="46"/>
                  </a:cxn>
                  <a:cxn ang="0">
                    <a:pos x="282" y="37"/>
                  </a:cxn>
                  <a:cxn ang="0">
                    <a:pos x="296" y="21"/>
                  </a:cxn>
                  <a:cxn ang="0">
                    <a:pos x="292" y="2"/>
                  </a:cxn>
                  <a:cxn ang="0">
                    <a:pos x="309" y="4"/>
                  </a:cxn>
                </a:cxnLst>
                <a:rect l="0" t="0" r="r" b="b"/>
                <a:pathLst>
                  <a:path w="509" h="275">
                    <a:moveTo>
                      <a:pt x="316" y="0"/>
                    </a:moveTo>
                    <a:lnTo>
                      <a:pt x="319" y="0"/>
                    </a:lnTo>
                    <a:lnTo>
                      <a:pt x="326" y="5"/>
                    </a:lnTo>
                    <a:lnTo>
                      <a:pt x="332" y="12"/>
                    </a:lnTo>
                    <a:lnTo>
                      <a:pt x="336" y="20"/>
                    </a:lnTo>
                    <a:lnTo>
                      <a:pt x="341" y="26"/>
                    </a:lnTo>
                    <a:lnTo>
                      <a:pt x="355" y="26"/>
                    </a:lnTo>
                    <a:lnTo>
                      <a:pt x="367" y="28"/>
                    </a:lnTo>
                    <a:lnTo>
                      <a:pt x="375" y="34"/>
                    </a:lnTo>
                    <a:lnTo>
                      <a:pt x="379" y="35"/>
                    </a:lnTo>
                    <a:lnTo>
                      <a:pt x="381" y="35"/>
                    </a:lnTo>
                    <a:lnTo>
                      <a:pt x="382" y="34"/>
                    </a:lnTo>
                    <a:lnTo>
                      <a:pt x="384" y="33"/>
                    </a:lnTo>
                    <a:lnTo>
                      <a:pt x="387" y="31"/>
                    </a:lnTo>
                    <a:lnTo>
                      <a:pt x="388" y="31"/>
                    </a:lnTo>
                    <a:lnTo>
                      <a:pt x="389" y="30"/>
                    </a:lnTo>
                    <a:lnTo>
                      <a:pt x="395" y="30"/>
                    </a:lnTo>
                    <a:lnTo>
                      <a:pt x="402" y="34"/>
                    </a:lnTo>
                    <a:lnTo>
                      <a:pt x="407" y="34"/>
                    </a:lnTo>
                    <a:lnTo>
                      <a:pt x="411" y="32"/>
                    </a:lnTo>
                    <a:lnTo>
                      <a:pt x="418" y="30"/>
                    </a:lnTo>
                    <a:lnTo>
                      <a:pt x="423" y="25"/>
                    </a:lnTo>
                    <a:lnTo>
                      <a:pt x="424" y="23"/>
                    </a:lnTo>
                    <a:lnTo>
                      <a:pt x="429" y="18"/>
                    </a:lnTo>
                    <a:lnTo>
                      <a:pt x="442" y="31"/>
                    </a:lnTo>
                    <a:lnTo>
                      <a:pt x="457" y="40"/>
                    </a:lnTo>
                    <a:lnTo>
                      <a:pt x="459" y="54"/>
                    </a:lnTo>
                    <a:lnTo>
                      <a:pt x="460" y="60"/>
                    </a:lnTo>
                    <a:lnTo>
                      <a:pt x="457" y="66"/>
                    </a:lnTo>
                    <a:lnTo>
                      <a:pt x="466" y="77"/>
                    </a:lnTo>
                    <a:lnTo>
                      <a:pt x="482" y="101"/>
                    </a:lnTo>
                    <a:lnTo>
                      <a:pt x="493" y="111"/>
                    </a:lnTo>
                    <a:lnTo>
                      <a:pt x="504" y="119"/>
                    </a:lnTo>
                    <a:lnTo>
                      <a:pt x="508" y="119"/>
                    </a:lnTo>
                    <a:lnTo>
                      <a:pt x="509" y="121"/>
                    </a:lnTo>
                    <a:lnTo>
                      <a:pt x="509" y="122"/>
                    </a:lnTo>
                    <a:lnTo>
                      <a:pt x="508" y="122"/>
                    </a:lnTo>
                    <a:lnTo>
                      <a:pt x="501" y="133"/>
                    </a:lnTo>
                    <a:lnTo>
                      <a:pt x="492" y="143"/>
                    </a:lnTo>
                    <a:lnTo>
                      <a:pt x="481" y="151"/>
                    </a:lnTo>
                    <a:lnTo>
                      <a:pt x="471" y="161"/>
                    </a:lnTo>
                    <a:lnTo>
                      <a:pt x="462" y="173"/>
                    </a:lnTo>
                    <a:lnTo>
                      <a:pt x="460" y="179"/>
                    </a:lnTo>
                    <a:lnTo>
                      <a:pt x="458" y="182"/>
                    </a:lnTo>
                    <a:lnTo>
                      <a:pt x="454" y="187"/>
                    </a:lnTo>
                    <a:lnTo>
                      <a:pt x="446" y="195"/>
                    </a:lnTo>
                    <a:lnTo>
                      <a:pt x="445" y="198"/>
                    </a:lnTo>
                    <a:lnTo>
                      <a:pt x="442" y="201"/>
                    </a:lnTo>
                    <a:lnTo>
                      <a:pt x="440" y="203"/>
                    </a:lnTo>
                    <a:lnTo>
                      <a:pt x="438" y="205"/>
                    </a:lnTo>
                    <a:lnTo>
                      <a:pt x="436" y="205"/>
                    </a:lnTo>
                    <a:lnTo>
                      <a:pt x="432" y="206"/>
                    </a:lnTo>
                    <a:lnTo>
                      <a:pt x="429" y="206"/>
                    </a:lnTo>
                    <a:lnTo>
                      <a:pt x="426" y="207"/>
                    </a:lnTo>
                    <a:lnTo>
                      <a:pt x="425" y="207"/>
                    </a:lnTo>
                    <a:lnTo>
                      <a:pt x="424" y="208"/>
                    </a:lnTo>
                    <a:lnTo>
                      <a:pt x="424" y="212"/>
                    </a:lnTo>
                    <a:lnTo>
                      <a:pt x="423" y="213"/>
                    </a:lnTo>
                    <a:lnTo>
                      <a:pt x="417" y="213"/>
                    </a:lnTo>
                    <a:lnTo>
                      <a:pt x="407" y="220"/>
                    </a:lnTo>
                    <a:lnTo>
                      <a:pt x="404" y="222"/>
                    </a:lnTo>
                    <a:lnTo>
                      <a:pt x="401" y="223"/>
                    </a:lnTo>
                    <a:lnTo>
                      <a:pt x="393" y="224"/>
                    </a:lnTo>
                    <a:lnTo>
                      <a:pt x="382" y="224"/>
                    </a:lnTo>
                    <a:lnTo>
                      <a:pt x="359" y="227"/>
                    </a:lnTo>
                    <a:lnTo>
                      <a:pt x="352" y="228"/>
                    </a:lnTo>
                    <a:lnTo>
                      <a:pt x="343" y="229"/>
                    </a:lnTo>
                    <a:lnTo>
                      <a:pt x="333" y="231"/>
                    </a:lnTo>
                    <a:lnTo>
                      <a:pt x="325" y="233"/>
                    </a:lnTo>
                    <a:lnTo>
                      <a:pt x="291" y="233"/>
                    </a:lnTo>
                    <a:lnTo>
                      <a:pt x="274" y="235"/>
                    </a:lnTo>
                    <a:lnTo>
                      <a:pt x="255" y="238"/>
                    </a:lnTo>
                    <a:lnTo>
                      <a:pt x="234" y="241"/>
                    </a:lnTo>
                    <a:lnTo>
                      <a:pt x="201" y="241"/>
                    </a:lnTo>
                    <a:lnTo>
                      <a:pt x="175" y="243"/>
                    </a:lnTo>
                    <a:lnTo>
                      <a:pt x="126" y="250"/>
                    </a:lnTo>
                    <a:lnTo>
                      <a:pt x="102" y="251"/>
                    </a:lnTo>
                    <a:lnTo>
                      <a:pt x="79" y="249"/>
                    </a:lnTo>
                    <a:lnTo>
                      <a:pt x="79" y="255"/>
                    </a:lnTo>
                    <a:lnTo>
                      <a:pt x="81" y="258"/>
                    </a:lnTo>
                    <a:lnTo>
                      <a:pt x="83" y="263"/>
                    </a:lnTo>
                    <a:lnTo>
                      <a:pt x="83" y="269"/>
                    </a:lnTo>
                    <a:lnTo>
                      <a:pt x="55" y="271"/>
                    </a:lnTo>
                    <a:lnTo>
                      <a:pt x="29" y="273"/>
                    </a:lnTo>
                    <a:lnTo>
                      <a:pt x="1" y="275"/>
                    </a:lnTo>
                    <a:lnTo>
                      <a:pt x="1" y="269"/>
                    </a:lnTo>
                    <a:lnTo>
                      <a:pt x="4" y="258"/>
                    </a:lnTo>
                    <a:lnTo>
                      <a:pt x="4" y="248"/>
                    </a:lnTo>
                    <a:lnTo>
                      <a:pt x="1" y="237"/>
                    </a:lnTo>
                    <a:lnTo>
                      <a:pt x="0" y="229"/>
                    </a:lnTo>
                    <a:lnTo>
                      <a:pt x="0" y="221"/>
                    </a:lnTo>
                    <a:lnTo>
                      <a:pt x="4" y="214"/>
                    </a:lnTo>
                    <a:lnTo>
                      <a:pt x="12" y="209"/>
                    </a:lnTo>
                    <a:lnTo>
                      <a:pt x="20" y="212"/>
                    </a:lnTo>
                    <a:lnTo>
                      <a:pt x="28" y="215"/>
                    </a:lnTo>
                    <a:lnTo>
                      <a:pt x="35" y="219"/>
                    </a:lnTo>
                    <a:lnTo>
                      <a:pt x="43" y="221"/>
                    </a:lnTo>
                    <a:lnTo>
                      <a:pt x="51" y="219"/>
                    </a:lnTo>
                    <a:lnTo>
                      <a:pt x="51" y="212"/>
                    </a:lnTo>
                    <a:lnTo>
                      <a:pt x="47" y="202"/>
                    </a:lnTo>
                    <a:lnTo>
                      <a:pt x="46" y="196"/>
                    </a:lnTo>
                    <a:lnTo>
                      <a:pt x="46" y="189"/>
                    </a:lnTo>
                    <a:lnTo>
                      <a:pt x="55" y="187"/>
                    </a:lnTo>
                    <a:lnTo>
                      <a:pt x="62" y="184"/>
                    </a:lnTo>
                    <a:lnTo>
                      <a:pt x="71" y="181"/>
                    </a:lnTo>
                    <a:lnTo>
                      <a:pt x="74" y="175"/>
                    </a:lnTo>
                    <a:lnTo>
                      <a:pt x="72" y="171"/>
                    </a:lnTo>
                    <a:lnTo>
                      <a:pt x="70" y="166"/>
                    </a:lnTo>
                    <a:lnTo>
                      <a:pt x="69" y="159"/>
                    </a:lnTo>
                    <a:lnTo>
                      <a:pt x="70" y="157"/>
                    </a:lnTo>
                    <a:lnTo>
                      <a:pt x="72" y="154"/>
                    </a:lnTo>
                    <a:lnTo>
                      <a:pt x="79" y="150"/>
                    </a:lnTo>
                    <a:lnTo>
                      <a:pt x="82" y="149"/>
                    </a:lnTo>
                    <a:lnTo>
                      <a:pt x="84" y="146"/>
                    </a:lnTo>
                    <a:lnTo>
                      <a:pt x="84" y="144"/>
                    </a:lnTo>
                    <a:lnTo>
                      <a:pt x="83" y="142"/>
                    </a:lnTo>
                    <a:lnTo>
                      <a:pt x="85" y="140"/>
                    </a:lnTo>
                    <a:lnTo>
                      <a:pt x="91" y="140"/>
                    </a:lnTo>
                    <a:lnTo>
                      <a:pt x="95" y="142"/>
                    </a:lnTo>
                    <a:lnTo>
                      <a:pt x="97" y="143"/>
                    </a:lnTo>
                    <a:lnTo>
                      <a:pt x="99" y="145"/>
                    </a:lnTo>
                    <a:lnTo>
                      <a:pt x="103" y="144"/>
                    </a:lnTo>
                    <a:lnTo>
                      <a:pt x="106" y="140"/>
                    </a:lnTo>
                    <a:lnTo>
                      <a:pt x="107" y="138"/>
                    </a:lnTo>
                    <a:lnTo>
                      <a:pt x="109" y="137"/>
                    </a:lnTo>
                    <a:lnTo>
                      <a:pt x="110" y="135"/>
                    </a:lnTo>
                    <a:lnTo>
                      <a:pt x="113" y="133"/>
                    </a:lnTo>
                    <a:lnTo>
                      <a:pt x="124" y="135"/>
                    </a:lnTo>
                    <a:lnTo>
                      <a:pt x="133" y="139"/>
                    </a:lnTo>
                    <a:lnTo>
                      <a:pt x="139" y="145"/>
                    </a:lnTo>
                    <a:lnTo>
                      <a:pt x="143" y="140"/>
                    </a:lnTo>
                    <a:lnTo>
                      <a:pt x="150" y="129"/>
                    </a:lnTo>
                    <a:lnTo>
                      <a:pt x="156" y="125"/>
                    </a:lnTo>
                    <a:lnTo>
                      <a:pt x="163" y="129"/>
                    </a:lnTo>
                    <a:lnTo>
                      <a:pt x="170" y="131"/>
                    </a:lnTo>
                    <a:lnTo>
                      <a:pt x="175" y="136"/>
                    </a:lnTo>
                    <a:lnTo>
                      <a:pt x="180" y="130"/>
                    </a:lnTo>
                    <a:lnTo>
                      <a:pt x="182" y="122"/>
                    </a:lnTo>
                    <a:lnTo>
                      <a:pt x="185" y="114"/>
                    </a:lnTo>
                    <a:lnTo>
                      <a:pt x="190" y="108"/>
                    </a:lnTo>
                    <a:lnTo>
                      <a:pt x="192" y="107"/>
                    </a:lnTo>
                    <a:lnTo>
                      <a:pt x="194" y="105"/>
                    </a:lnTo>
                    <a:lnTo>
                      <a:pt x="197" y="109"/>
                    </a:lnTo>
                    <a:lnTo>
                      <a:pt x="198" y="111"/>
                    </a:lnTo>
                    <a:lnTo>
                      <a:pt x="201" y="114"/>
                    </a:lnTo>
                    <a:lnTo>
                      <a:pt x="206" y="114"/>
                    </a:lnTo>
                    <a:lnTo>
                      <a:pt x="210" y="117"/>
                    </a:lnTo>
                    <a:lnTo>
                      <a:pt x="216" y="117"/>
                    </a:lnTo>
                    <a:lnTo>
                      <a:pt x="221" y="115"/>
                    </a:lnTo>
                    <a:lnTo>
                      <a:pt x="226" y="114"/>
                    </a:lnTo>
                    <a:lnTo>
                      <a:pt x="226" y="96"/>
                    </a:lnTo>
                    <a:lnTo>
                      <a:pt x="228" y="94"/>
                    </a:lnTo>
                    <a:lnTo>
                      <a:pt x="228" y="91"/>
                    </a:lnTo>
                    <a:lnTo>
                      <a:pt x="232" y="88"/>
                    </a:lnTo>
                    <a:lnTo>
                      <a:pt x="234" y="87"/>
                    </a:lnTo>
                    <a:lnTo>
                      <a:pt x="237" y="87"/>
                    </a:lnTo>
                    <a:lnTo>
                      <a:pt x="241" y="84"/>
                    </a:lnTo>
                    <a:lnTo>
                      <a:pt x="242" y="83"/>
                    </a:lnTo>
                    <a:lnTo>
                      <a:pt x="244" y="75"/>
                    </a:lnTo>
                    <a:lnTo>
                      <a:pt x="246" y="69"/>
                    </a:lnTo>
                    <a:lnTo>
                      <a:pt x="249" y="66"/>
                    </a:lnTo>
                    <a:lnTo>
                      <a:pt x="254" y="62"/>
                    </a:lnTo>
                    <a:lnTo>
                      <a:pt x="258" y="58"/>
                    </a:lnTo>
                    <a:lnTo>
                      <a:pt x="258" y="55"/>
                    </a:lnTo>
                    <a:lnTo>
                      <a:pt x="256" y="53"/>
                    </a:lnTo>
                    <a:lnTo>
                      <a:pt x="256" y="52"/>
                    </a:lnTo>
                    <a:lnTo>
                      <a:pt x="255" y="51"/>
                    </a:lnTo>
                    <a:lnTo>
                      <a:pt x="254" y="48"/>
                    </a:lnTo>
                    <a:lnTo>
                      <a:pt x="254" y="44"/>
                    </a:lnTo>
                    <a:lnTo>
                      <a:pt x="258" y="40"/>
                    </a:lnTo>
                    <a:lnTo>
                      <a:pt x="260" y="41"/>
                    </a:lnTo>
                    <a:lnTo>
                      <a:pt x="262" y="41"/>
                    </a:lnTo>
                    <a:lnTo>
                      <a:pt x="267" y="46"/>
                    </a:lnTo>
                    <a:lnTo>
                      <a:pt x="268" y="46"/>
                    </a:lnTo>
                    <a:lnTo>
                      <a:pt x="274" y="44"/>
                    </a:lnTo>
                    <a:lnTo>
                      <a:pt x="277" y="40"/>
                    </a:lnTo>
                    <a:lnTo>
                      <a:pt x="282" y="37"/>
                    </a:lnTo>
                    <a:lnTo>
                      <a:pt x="288" y="33"/>
                    </a:lnTo>
                    <a:lnTo>
                      <a:pt x="296" y="32"/>
                    </a:lnTo>
                    <a:lnTo>
                      <a:pt x="296" y="21"/>
                    </a:lnTo>
                    <a:lnTo>
                      <a:pt x="294" y="13"/>
                    </a:lnTo>
                    <a:lnTo>
                      <a:pt x="291" y="4"/>
                    </a:lnTo>
                    <a:lnTo>
                      <a:pt x="292" y="2"/>
                    </a:lnTo>
                    <a:lnTo>
                      <a:pt x="298" y="2"/>
                    </a:lnTo>
                    <a:lnTo>
                      <a:pt x="303" y="4"/>
                    </a:lnTo>
                    <a:lnTo>
                      <a:pt x="309" y="4"/>
                    </a:lnTo>
                    <a:lnTo>
                      <a:pt x="316"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23"/>
              <p:cNvSpPr>
                <a:spLocks/>
              </p:cNvSpPr>
              <p:nvPr/>
            </p:nvSpPr>
            <p:spPr bwMode="auto">
              <a:xfrm>
                <a:off x="8468685" y="2566747"/>
                <a:ext cx="674485" cy="681013"/>
              </a:xfrm>
              <a:custGeom>
                <a:avLst/>
                <a:gdLst/>
                <a:ahLst/>
                <a:cxnLst>
                  <a:cxn ang="0">
                    <a:pos x="295" y="78"/>
                  </a:cxn>
                  <a:cxn ang="0">
                    <a:pos x="298" y="133"/>
                  </a:cxn>
                  <a:cxn ang="0">
                    <a:pos x="299" y="162"/>
                  </a:cxn>
                  <a:cxn ang="0">
                    <a:pos x="295" y="211"/>
                  </a:cxn>
                  <a:cxn ang="0">
                    <a:pos x="270" y="245"/>
                  </a:cxn>
                  <a:cxn ang="0">
                    <a:pos x="260" y="242"/>
                  </a:cxn>
                  <a:cxn ang="0">
                    <a:pos x="252" y="242"/>
                  </a:cxn>
                  <a:cxn ang="0">
                    <a:pos x="250" y="256"/>
                  </a:cxn>
                  <a:cxn ang="0">
                    <a:pos x="244" y="259"/>
                  </a:cxn>
                  <a:cxn ang="0">
                    <a:pos x="241" y="275"/>
                  </a:cxn>
                  <a:cxn ang="0">
                    <a:pos x="236" y="278"/>
                  </a:cxn>
                  <a:cxn ang="0">
                    <a:pos x="241" y="285"/>
                  </a:cxn>
                  <a:cxn ang="0">
                    <a:pos x="238" y="290"/>
                  </a:cxn>
                  <a:cxn ang="0">
                    <a:pos x="230" y="285"/>
                  </a:cxn>
                  <a:cxn ang="0">
                    <a:pos x="221" y="290"/>
                  </a:cxn>
                  <a:cxn ang="0">
                    <a:pos x="216" y="320"/>
                  </a:cxn>
                  <a:cxn ang="0">
                    <a:pos x="210" y="332"/>
                  </a:cxn>
                  <a:cxn ang="0">
                    <a:pos x="209" y="341"/>
                  </a:cxn>
                  <a:cxn ang="0">
                    <a:pos x="202" y="341"/>
                  </a:cxn>
                  <a:cxn ang="0">
                    <a:pos x="199" y="341"/>
                  </a:cxn>
                  <a:cxn ang="0">
                    <a:pos x="201" y="346"/>
                  </a:cxn>
                  <a:cxn ang="0">
                    <a:pos x="189" y="343"/>
                  </a:cxn>
                  <a:cxn ang="0">
                    <a:pos x="172" y="327"/>
                  </a:cxn>
                  <a:cxn ang="0">
                    <a:pos x="169" y="318"/>
                  </a:cxn>
                  <a:cxn ang="0">
                    <a:pos x="145" y="336"/>
                  </a:cxn>
                  <a:cxn ang="0">
                    <a:pos x="127" y="330"/>
                  </a:cxn>
                  <a:cxn ang="0">
                    <a:pos x="117" y="336"/>
                  </a:cxn>
                  <a:cxn ang="0">
                    <a:pos x="103" y="332"/>
                  </a:cxn>
                  <a:cxn ang="0">
                    <a:pos x="78" y="330"/>
                  </a:cxn>
                  <a:cxn ang="0">
                    <a:pos x="66" y="315"/>
                  </a:cxn>
                  <a:cxn ang="0">
                    <a:pos x="37" y="303"/>
                  </a:cxn>
                  <a:cxn ang="0">
                    <a:pos x="6" y="124"/>
                  </a:cxn>
                  <a:cxn ang="0">
                    <a:pos x="64" y="56"/>
                  </a:cxn>
                  <a:cxn ang="0">
                    <a:pos x="87" y="51"/>
                  </a:cxn>
                  <a:cxn ang="0">
                    <a:pos x="89" y="54"/>
                  </a:cxn>
                  <a:cxn ang="0">
                    <a:pos x="113" y="59"/>
                  </a:cxn>
                  <a:cxn ang="0">
                    <a:pos x="124" y="68"/>
                  </a:cxn>
                  <a:cxn ang="0">
                    <a:pos x="121" y="73"/>
                  </a:cxn>
                  <a:cxn ang="0">
                    <a:pos x="135" y="72"/>
                  </a:cxn>
                  <a:cxn ang="0">
                    <a:pos x="141" y="67"/>
                  </a:cxn>
                  <a:cxn ang="0">
                    <a:pos x="157" y="73"/>
                  </a:cxn>
                  <a:cxn ang="0">
                    <a:pos x="181" y="60"/>
                  </a:cxn>
                  <a:cxn ang="0">
                    <a:pos x="207" y="56"/>
                  </a:cxn>
                  <a:cxn ang="0">
                    <a:pos x="233" y="28"/>
                  </a:cxn>
                  <a:cxn ang="0">
                    <a:pos x="258" y="14"/>
                  </a:cxn>
                  <a:cxn ang="0">
                    <a:pos x="284" y="0"/>
                  </a:cxn>
                </a:cxnLst>
                <a:rect l="0" t="0" r="r" b="b"/>
                <a:pathLst>
                  <a:path w="304" h="346">
                    <a:moveTo>
                      <a:pt x="284" y="0"/>
                    </a:moveTo>
                    <a:lnTo>
                      <a:pt x="288" y="39"/>
                    </a:lnTo>
                    <a:lnTo>
                      <a:pt x="295" y="78"/>
                    </a:lnTo>
                    <a:lnTo>
                      <a:pt x="304" y="115"/>
                    </a:lnTo>
                    <a:lnTo>
                      <a:pt x="292" y="127"/>
                    </a:lnTo>
                    <a:lnTo>
                      <a:pt x="298" y="133"/>
                    </a:lnTo>
                    <a:lnTo>
                      <a:pt x="300" y="141"/>
                    </a:lnTo>
                    <a:lnTo>
                      <a:pt x="301" y="150"/>
                    </a:lnTo>
                    <a:lnTo>
                      <a:pt x="299" y="162"/>
                    </a:lnTo>
                    <a:lnTo>
                      <a:pt x="297" y="175"/>
                    </a:lnTo>
                    <a:lnTo>
                      <a:pt x="295" y="189"/>
                    </a:lnTo>
                    <a:lnTo>
                      <a:pt x="295" y="211"/>
                    </a:lnTo>
                    <a:lnTo>
                      <a:pt x="290" y="222"/>
                    </a:lnTo>
                    <a:lnTo>
                      <a:pt x="274" y="238"/>
                    </a:lnTo>
                    <a:lnTo>
                      <a:pt x="270" y="245"/>
                    </a:lnTo>
                    <a:lnTo>
                      <a:pt x="266" y="243"/>
                    </a:lnTo>
                    <a:lnTo>
                      <a:pt x="264" y="242"/>
                    </a:lnTo>
                    <a:lnTo>
                      <a:pt x="260" y="242"/>
                    </a:lnTo>
                    <a:lnTo>
                      <a:pt x="258" y="243"/>
                    </a:lnTo>
                    <a:lnTo>
                      <a:pt x="254" y="243"/>
                    </a:lnTo>
                    <a:lnTo>
                      <a:pt x="252" y="242"/>
                    </a:lnTo>
                    <a:lnTo>
                      <a:pt x="251" y="243"/>
                    </a:lnTo>
                    <a:lnTo>
                      <a:pt x="251" y="253"/>
                    </a:lnTo>
                    <a:lnTo>
                      <a:pt x="250" y="256"/>
                    </a:lnTo>
                    <a:lnTo>
                      <a:pt x="249" y="257"/>
                    </a:lnTo>
                    <a:lnTo>
                      <a:pt x="247" y="257"/>
                    </a:lnTo>
                    <a:lnTo>
                      <a:pt x="244" y="259"/>
                    </a:lnTo>
                    <a:lnTo>
                      <a:pt x="242" y="259"/>
                    </a:lnTo>
                    <a:lnTo>
                      <a:pt x="241" y="261"/>
                    </a:lnTo>
                    <a:lnTo>
                      <a:pt x="241" y="275"/>
                    </a:lnTo>
                    <a:lnTo>
                      <a:pt x="238" y="276"/>
                    </a:lnTo>
                    <a:lnTo>
                      <a:pt x="236" y="276"/>
                    </a:lnTo>
                    <a:lnTo>
                      <a:pt x="236" y="278"/>
                    </a:lnTo>
                    <a:lnTo>
                      <a:pt x="237" y="281"/>
                    </a:lnTo>
                    <a:lnTo>
                      <a:pt x="237" y="282"/>
                    </a:lnTo>
                    <a:lnTo>
                      <a:pt x="241" y="285"/>
                    </a:lnTo>
                    <a:lnTo>
                      <a:pt x="241" y="287"/>
                    </a:lnTo>
                    <a:lnTo>
                      <a:pt x="240" y="288"/>
                    </a:lnTo>
                    <a:lnTo>
                      <a:pt x="238" y="290"/>
                    </a:lnTo>
                    <a:lnTo>
                      <a:pt x="234" y="290"/>
                    </a:lnTo>
                    <a:lnTo>
                      <a:pt x="231" y="288"/>
                    </a:lnTo>
                    <a:lnTo>
                      <a:pt x="230" y="285"/>
                    </a:lnTo>
                    <a:lnTo>
                      <a:pt x="229" y="284"/>
                    </a:lnTo>
                    <a:lnTo>
                      <a:pt x="228" y="284"/>
                    </a:lnTo>
                    <a:lnTo>
                      <a:pt x="221" y="290"/>
                    </a:lnTo>
                    <a:lnTo>
                      <a:pt x="215" y="298"/>
                    </a:lnTo>
                    <a:lnTo>
                      <a:pt x="213" y="310"/>
                    </a:lnTo>
                    <a:lnTo>
                      <a:pt x="216" y="320"/>
                    </a:lnTo>
                    <a:lnTo>
                      <a:pt x="216" y="324"/>
                    </a:lnTo>
                    <a:lnTo>
                      <a:pt x="214" y="329"/>
                    </a:lnTo>
                    <a:lnTo>
                      <a:pt x="210" y="332"/>
                    </a:lnTo>
                    <a:lnTo>
                      <a:pt x="210" y="334"/>
                    </a:lnTo>
                    <a:lnTo>
                      <a:pt x="209" y="337"/>
                    </a:lnTo>
                    <a:lnTo>
                      <a:pt x="209" y="341"/>
                    </a:lnTo>
                    <a:lnTo>
                      <a:pt x="208" y="344"/>
                    </a:lnTo>
                    <a:lnTo>
                      <a:pt x="205" y="344"/>
                    </a:lnTo>
                    <a:lnTo>
                      <a:pt x="202" y="341"/>
                    </a:lnTo>
                    <a:lnTo>
                      <a:pt x="200" y="340"/>
                    </a:lnTo>
                    <a:lnTo>
                      <a:pt x="199" y="340"/>
                    </a:lnTo>
                    <a:lnTo>
                      <a:pt x="199" y="341"/>
                    </a:lnTo>
                    <a:lnTo>
                      <a:pt x="200" y="341"/>
                    </a:lnTo>
                    <a:lnTo>
                      <a:pt x="201" y="343"/>
                    </a:lnTo>
                    <a:lnTo>
                      <a:pt x="201" y="346"/>
                    </a:lnTo>
                    <a:lnTo>
                      <a:pt x="199" y="346"/>
                    </a:lnTo>
                    <a:lnTo>
                      <a:pt x="193" y="345"/>
                    </a:lnTo>
                    <a:lnTo>
                      <a:pt x="189" y="343"/>
                    </a:lnTo>
                    <a:lnTo>
                      <a:pt x="181" y="334"/>
                    </a:lnTo>
                    <a:lnTo>
                      <a:pt x="174" y="332"/>
                    </a:lnTo>
                    <a:lnTo>
                      <a:pt x="172" y="327"/>
                    </a:lnTo>
                    <a:lnTo>
                      <a:pt x="171" y="326"/>
                    </a:lnTo>
                    <a:lnTo>
                      <a:pt x="169" y="322"/>
                    </a:lnTo>
                    <a:lnTo>
                      <a:pt x="169" y="318"/>
                    </a:lnTo>
                    <a:lnTo>
                      <a:pt x="159" y="322"/>
                    </a:lnTo>
                    <a:lnTo>
                      <a:pt x="151" y="327"/>
                    </a:lnTo>
                    <a:lnTo>
                      <a:pt x="145" y="336"/>
                    </a:lnTo>
                    <a:lnTo>
                      <a:pt x="137" y="336"/>
                    </a:lnTo>
                    <a:lnTo>
                      <a:pt x="132" y="332"/>
                    </a:lnTo>
                    <a:lnTo>
                      <a:pt x="127" y="330"/>
                    </a:lnTo>
                    <a:lnTo>
                      <a:pt x="123" y="331"/>
                    </a:lnTo>
                    <a:lnTo>
                      <a:pt x="118" y="333"/>
                    </a:lnTo>
                    <a:lnTo>
                      <a:pt x="117" y="336"/>
                    </a:lnTo>
                    <a:lnTo>
                      <a:pt x="113" y="338"/>
                    </a:lnTo>
                    <a:lnTo>
                      <a:pt x="109" y="338"/>
                    </a:lnTo>
                    <a:lnTo>
                      <a:pt x="103" y="332"/>
                    </a:lnTo>
                    <a:lnTo>
                      <a:pt x="96" y="329"/>
                    </a:lnTo>
                    <a:lnTo>
                      <a:pt x="88" y="327"/>
                    </a:lnTo>
                    <a:lnTo>
                      <a:pt x="78" y="330"/>
                    </a:lnTo>
                    <a:lnTo>
                      <a:pt x="74" y="324"/>
                    </a:lnTo>
                    <a:lnTo>
                      <a:pt x="70" y="319"/>
                    </a:lnTo>
                    <a:lnTo>
                      <a:pt x="66" y="315"/>
                    </a:lnTo>
                    <a:lnTo>
                      <a:pt x="64" y="306"/>
                    </a:lnTo>
                    <a:lnTo>
                      <a:pt x="50" y="304"/>
                    </a:lnTo>
                    <a:lnTo>
                      <a:pt x="37" y="303"/>
                    </a:lnTo>
                    <a:lnTo>
                      <a:pt x="25" y="302"/>
                    </a:lnTo>
                    <a:lnTo>
                      <a:pt x="19" y="241"/>
                    </a:lnTo>
                    <a:lnTo>
                      <a:pt x="6" y="124"/>
                    </a:lnTo>
                    <a:lnTo>
                      <a:pt x="0" y="65"/>
                    </a:lnTo>
                    <a:lnTo>
                      <a:pt x="33" y="61"/>
                    </a:lnTo>
                    <a:lnTo>
                      <a:pt x="64" y="56"/>
                    </a:lnTo>
                    <a:lnTo>
                      <a:pt x="72" y="53"/>
                    </a:lnTo>
                    <a:lnTo>
                      <a:pt x="79" y="51"/>
                    </a:lnTo>
                    <a:lnTo>
                      <a:pt x="87" y="51"/>
                    </a:lnTo>
                    <a:lnTo>
                      <a:pt x="87" y="56"/>
                    </a:lnTo>
                    <a:lnTo>
                      <a:pt x="88" y="54"/>
                    </a:lnTo>
                    <a:lnTo>
                      <a:pt x="89" y="54"/>
                    </a:lnTo>
                    <a:lnTo>
                      <a:pt x="92" y="53"/>
                    </a:lnTo>
                    <a:lnTo>
                      <a:pt x="98" y="53"/>
                    </a:lnTo>
                    <a:lnTo>
                      <a:pt x="113" y="59"/>
                    </a:lnTo>
                    <a:lnTo>
                      <a:pt x="127" y="65"/>
                    </a:lnTo>
                    <a:lnTo>
                      <a:pt x="125" y="66"/>
                    </a:lnTo>
                    <a:lnTo>
                      <a:pt x="124" y="68"/>
                    </a:lnTo>
                    <a:lnTo>
                      <a:pt x="122" y="70"/>
                    </a:lnTo>
                    <a:lnTo>
                      <a:pt x="121" y="71"/>
                    </a:lnTo>
                    <a:lnTo>
                      <a:pt x="121" y="73"/>
                    </a:lnTo>
                    <a:lnTo>
                      <a:pt x="124" y="73"/>
                    </a:lnTo>
                    <a:lnTo>
                      <a:pt x="128" y="72"/>
                    </a:lnTo>
                    <a:lnTo>
                      <a:pt x="135" y="72"/>
                    </a:lnTo>
                    <a:lnTo>
                      <a:pt x="136" y="71"/>
                    </a:lnTo>
                    <a:lnTo>
                      <a:pt x="135" y="70"/>
                    </a:lnTo>
                    <a:lnTo>
                      <a:pt x="141" y="67"/>
                    </a:lnTo>
                    <a:lnTo>
                      <a:pt x="146" y="70"/>
                    </a:lnTo>
                    <a:lnTo>
                      <a:pt x="151" y="72"/>
                    </a:lnTo>
                    <a:lnTo>
                      <a:pt x="157" y="73"/>
                    </a:lnTo>
                    <a:lnTo>
                      <a:pt x="166" y="71"/>
                    </a:lnTo>
                    <a:lnTo>
                      <a:pt x="173" y="66"/>
                    </a:lnTo>
                    <a:lnTo>
                      <a:pt x="181" y="60"/>
                    </a:lnTo>
                    <a:lnTo>
                      <a:pt x="188" y="56"/>
                    </a:lnTo>
                    <a:lnTo>
                      <a:pt x="199" y="58"/>
                    </a:lnTo>
                    <a:lnTo>
                      <a:pt x="207" y="56"/>
                    </a:lnTo>
                    <a:lnTo>
                      <a:pt x="215" y="50"/>
                    </a:lnTo>
                    <a:lnTo>
                      <a:pt x="222" y="42"/>
                    </a:lnTo>
                    <a:lnTo>
                      <a:pt x="233" y="28"/>
                    </a:lnTo>
                    <a:lnTo>
                      <a:pt x="241" y="22"/>
                    </a:lnTo>
                    <a:lnTo>
                      <a:pt x="250" y="18"/>
                    </a:lnTo>
                    <a:lnTo>
                      <a:pt x="258" y="14"/>
                    </a:lnTo>
                    <a:lnTo>
                      <a:pt x="266" y="8"/>
                    </a:lnTo>
                    <a:lnTo>
                      <a:pt x="274" y="3"/>
                    </a:lnTo>
                    <a:lnTo>
                      <a:pt x="284"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Freeform 24"/>
              <p:cNvSpPr>
                <a:spLocks/>
              </p:cNvSpPr>
              <p:nvPr/>
            </p:nvSpPr>
            <p:spPr bwMode="auto">
              <a:xfrm>
                <a:off x="7543485" y="1749926"/>
                <a:ext cx="925200" cy="354285"/>
              </a:xfrm>
              <a:custGeom>
                <a:avLst/>
                <a:gdLst/>
                <a:ahLst/>
                <a:cxnLst>
                  <a:cxn ang="0">
                    <a:pos x="113" y="10"/>
                  </a:cxn>
                  <a:cxn ang="0">
                    <a:pos x="119" y="37"/>
                  </a:cxn>
                  <a:cxn ang="0">
                    <a:pos x="123" y="28"/>
                  </a:cxn>
                  <a:cxn ang="0">
                    <a:pos x="129" y="28"/>
                  </a:cxn>
                  <a:cxn ang="0">
                    <a:pos x="141" y="23"/>
                  </a:cxn>
                  <a:cxn ang="0">
                    <a:pos x="168" y="27"/>
                  </a:cxn>
                  <a:cxn ang="0">
                    <a:pos x="189" y="54"/>
                  </a:cxn>
                  <a:cxn ang="0">
                    <a:pos x="225" y="54"/>
                  </a:cxn>
                  <a:cxn ang="0">
                    <a:pos x="243" y="55"/>
                  </a:cxn>
                  <a:cxn ang="0">
                    <a:pos x="247" y="46"/>
                  </a:cxn>
                  <a:cxn ang="0">
                    <a:pos x="258" y="40"/>
                  </a:cxn>
                  <a:cxn ang="0">
                    <a:pos x="270" y="31"/>
                  </a:cxn>
                  <a:cxn ang="0">
                    <a:pos x="296" y="27"/>
                  </a:cxn>
                  <a:cxn ang="0">
                    <a:pos x="322" y="18"/>
                  </a:cxn>
                  <a:cxn ang="0">
                    <a:pos x="338" y="28"/>
                  </a:cxn>
                  <a:cxn ang="0">
                    <a:pos x="363" y="38"/>
                  </a:cxn>
                  <a:cxn ang="0">
                    <a:pos x="375" y="41"/>
                  </a:cxn>
                  <a:cxn ang="0">
                    <a:pos x="381" y="35"/>
                  </a:cxn>
                  <a:cxn ang="0">
                    <a:pos x="393" y="45"/>
                  </a:cxn>
                  <a:cxn ang="0">
                    <a:pos x="406" y="63"/>
                  </a:cxn>
                  <a:cxn ang="0">
                    <a:pos x="381" y="76"/>
                  </a:cxn>
                  <a:cxn ang="0">
                    <a:pos x="367" y="76"/>
                  </a:cxn>
                  <a:cxn ang="0">
                    <a:pos x="365" y="90"/>
                  </a:cxn>
                  <a:cxn ang="0">
                    <a:pos x="357" y="87"/>
                  </a:cxn>
                  <a:cxn ang="0">
                    <a:pos x="352" y="79"/>
                  </a:cxn>
                  <a:cxn ang="0">
                    <a:pos x="324" y="75"/>
                  </a:cxn>
                  <a:cxn ang="0">
                    <a:pos x="310" y="80"/>
                  </a:cxn>
                  <a:cxn ang="0">
                    <a:pos x="291" y="91"/>
                  </a:cxn>
                  <a:cxn ang="0">
                    <a:pos x="268" y="96"/>
                  </a:cxn>
                  <a:cxn ang="0">
                    <a:pos x="262" y="107"/>
                  </a:cxn>
                  <a:cxn ang="0">
                    <a:pos x="250" y="107"/>
                  </a:cxn>
                  <a:cxn ang="0">
                    <a:pos x="240" y="107"/>
                  </a:cxn>
                  <a:cxn ang="0">
                    <a:pos x="230" y="117"/>
                  </a:cxn>
                  <a:cxn ang="0">
                    <a:pos x="220" y="109"/>
                  </a:cxn>
                  <a:cxn ang="0">
                    <a:pos x="204" y="144"/>
                  </a:cxn>
                  <a:cxn ang="0">
                    <a:pos x="184" y="178"/>
                  </a:cxn>
                  <a:cxn ang="0">
                    <a:pos x="186" y="161"/>
                  </a:cxn>
                  <a:cxn ang="0">
                    <a:pos x="183" y="158"/>
                  </a:cxn>
                  <a:cxn ang="0">
                    <a:pos x="175" y="160"/>
                  </a:cxn>
                  <a:cxn ang="0">
                    <a:pos x="173" y="138"/>
                  </a:cxn>
                  <a:cxn ang="0">
                    <a:pos x="163" y="122"/>
                  </a:cxn>
                  <a:cxn ang="0">
                    <a:pos x="151" y="112"/>
                  </a:cxn>
                  <a:cxn ang="0">
                    <a:pos x="133" y="104"/>
                  </a:cxn>
                  <a:cxn ang="0">
                    <a:pos x="106" y="103"/>
                  </a:cxn>
                  <a:cxn ang="0">
                    <a:pos x="92" y="97"/>
                  </a:cxn>
                  <a:cxn ang="0">
                    <a:pos x="74" y="93"/>
                  </a:cxn>
                  <a:cxn ang="0">
                    <a:pos x="17" y="82"/>
                  </a:cxn>
                  <a:cxn ang="0">
                    <a:pos x="10" y="68"/>
                  </a:cxn>
                  <a:cxn ang="0">
                    <a:pos x="3" y="60"/>
                  </a:cxn>
                  <a:cxn ang="0">
                    <a:pos x="20" y="54"/>
                  </a:cxn>
                  <a:cxn ang="0">
                    <a:pos x="37" y="37"/>
                  </a:cxn>
                  <a:cxn ang="0">
                    <a:pos x="64" y="32"/>
                  </a:cxn>
                  <a:cxn ang="0">
                    <a:pos x="85" y="20"/>
                  </a:cxn>
                </a:cxnLst>
                <a:rect l="0" t="0" r="r" b="b"/>
                <a:pathLst>
                  <a:path w="417" h="180">
                    <a:moveTo>
                      <a:pt x="99" y="0"/>
                    </a:moveTo>
                    <a:lnTo>
                      <a:pt x="107" y="3"/>
                    </a:lnTo>
                    <a:lnTo>
                      <a:pt x="113" y="10"/>
                    </a:lnTo>
                    <a:lnTo>
                      <a:pt x="115" y="18"/>
                    </a:lnTo>
                    <a:lnTo>
                      <a:pt x="117" y="27"/>
                    </a:lnTo>
                    <a:lnTo>
                      <a:pt x="119" y="37"/>
                    </a:lnTo>
                    <a:lnTo>
                      <a:pt x="121" y="37"/>
                    </a:lnTo>
                    <a:lnTo>
                      <a:pt x="123" y="34"/>
                    </a:lnTo>
                    <a:lnTo>
                      <a:pt x="123" y="28"/>
                    </a:lnTo>
                    <a:lnTo>
                      <a:pt x="126" y="26"/>
                    </a:lnTo>
                    <a:lnTo>
                      <a:pt x="129" y="26"/>
                    </a:lnTo>
                    <a:lnTo>
                      <a:pt x="129" y="28"/>
                    </a:lnTo>
                    <a:lnTo>
                      <a:pt x="131" y="28"/>
                    </a:lnTo>
                    <a:lnTo>
                      <a:pt x="136" y="26"/>
                    </a:lnTo>
                    <a:lnTo>
                      <a:pt x="141" y="23"/>
                    </a:lnTo>
                    <a:lnTo>
                      <a:pt x="147" y="20"/>
                    </a:lnTo>
                    <a:lnTo>
                      <a:pt x="158" y="21"/>
                    </a:lnTo>
                    <a:lnTo>
                      <a:pt x="168" y="27"/>
                    </a:lnTo>
                    <a:lnTo>
                      <a:pt x="176" y="35"/>
                    </a:lnTo>
                    <a:lnTo>
                      <a:pt x="183" y="45"/>
                    </a:lnTo>
                    <a:lnTo>
                      <a:pt x="189" y="54"/>
                    </a:lnTo>
                    <a:lnTo>
                      <a:pt x="202" y="53"/>
                    </a:lnTo>
                    <a:lnTo>
                      <a:pt x="214" y="53"/>
                    </a:lnTo>
                    <a:lnTo>
                      <a:pt x="225" y="54"/>
                    </a:lnTo>
                    <a:lnTo>
                      <a:pt x="236" y="56"/>
                    </a:lnTo>
                    <a:lnTo>
                      <a:pt x="242" y="56"/>
                    </a:lnTo>
                    <a:lnTo>
                      <a:pt x="243" y="55"/>
                    </a:lnTo>
                    <a:lnTo>
                      <a:pt x="246" y="51"/>
                    </a:lnTo>
                    <a:lnTo>
                      <a:pt x="246" y="48"/>
                    </a:lnTo>
                    <a:lnTo>
                      <a:pt x="247" y="46"/>
                    </a:lnTo>
                    <a:lnTo>
                      <a:pt x="248" y="45"/>
                    </a:lnTo>
                    <a:lnTo>
                      <a:pt x="255" y="42"/>
                    </a:lnTo>
                    <a:lnTo>
                      <a:pt x="258" y="40"/>
                    </a:lnTo>
                    <a:lnTo>
                      <a:pt x="263" y="37"/>
                    </a:lnTo>
                    <a:lnTo>
                      <a:pt x="265" y="33"/>
                    </a:lnTo>
                    <a:lnTo>
                      <a:pt x="270" y="31"/>
                    </a:lnTo>
                    <a:lnTo>
                      <a:pt x="278" y="28"/>
                    </a:lnTo>
                    <a:lnTo>
                      <a:pt x="286" y="27"/>
                    </a:lnTo>
                    <a:lnTo>
                      <a:pt x="296" y="27"/>
                    </a:lnTo>
                    <a:lnTo>
                      <a:pt x="307" y="26"/>
                    </a:lnTo>
                    <a:lnTo>
                      <a:pt x="314" y="23"/>
                    </a:lnTo>
                    <a:lnTo>
                      <a:pt x="322" y="18"/>
                    </a:lnTo>
                    <a:lnTo>
                      <a:pt x="329" y="14"/>
                    </a:lnTo>
                    <a:lnTo>
                      <a:pt x="338" y="14"/>
                    </a:lnTo>
                    <a:lnTo>
                      <a:pt x="338" y="28"/>
                    </a:lnTo>
                    <a:lnTo>
                      <a:pt x="341" y="40"/>
                    </a:lnTo>
                    <a:lnTo>
                      <a:pt x="349" y="40"/>
                    </a:lnTo>
                    <a:lnTo>
                      <a:pt x="363" y="38"/>
                    </a:lnTo>
                    <a:lnTo>
                      <a:pt x="368" y="39"/>
                    </a:lnTo>
                    <a:lnTo>
                      <a:pt x="371" y="42"/>
                    </a:lnTo>
                    <a:lnTo>
                      <a:pt x="375" y="41"/>
                    </a:lnTo>
                    <a:lnTo>
                      <a:pt x="377" y="40"/>
                    </a:lnTo>
                    <a:lnTo>
                      <a:pt x="379" y="38"/>
                    </a:lnTo>
                    <a:lnTo>
                      <a:pt x="381" y="35"/>
                    </a:lnTo>
                    <a:lnTo>
                      <a:pt x="383" y="34"/>
                    </a:lnTo>
                    <a:lnTo>
                      <a:pt x="390" y="38"/>
                    </a:lnTo>
                    <a:lnTo>
                      <a:pt x="393" y="45"/>
                    </a:lnTo>
                    <a:lnTo>
                      <a:pt x="393" y="54"/>
                    </a:lnTo>
                    <a:lnTo>
                      <a:pt x="399" y="60"/>
                    </a:lnTo>
                    <a:lnTo>
                      <a:pt x="406" y="63"/>
                    </a:lnTo>
                    <a:lnTo>
                      <a:pt x="412" y="69"/>
                    </a:lnTo>
                    <a:lnTo>
                      <a:pt x="417" y="76"/>
                    </a:lnTo>
                    <a:lnTo>
                      <a:pt x="381" y="76"/>
                    </a:lnTo>
                    <a:lnTo>
                      <a:pt x="371" y="74"/>
                    </a:lnTo>
                    <a:lnTo>
                      <a:pt x="369" y="74"/>
                    </a:lnTo>
                    <a:lnTo>
                      <a:pt x="367" y="76"/>
                    </a:lnTo>
                    <a:lnTo>
                      <a:pt x="367" y="79"/>
                    </a:lnTo>
                    <a:lnTo>
                      <a:pt x="365" y="81"/>
                    </a:lnTo>
                    <a:lnTo>
                      <a:pt x="365" y="90"/>
                    </a:lnTo>
                    <a:lnTo>
                      <a:pt x="362" y="90"/>
                    </a:lnTo>
                    <a:lnTo>
                      <a:pt x="358" y="89"/>
                    </a:lnTo>
                    <a:lnTo>
                      <a:pt x="357" y="87"/>
                    </a:lnTo>
                    <a:lnTo>
                      <a:pt x="355" y="84"/>
                    </a:lnTo>
                    <a:lnTo>
                      <a:pt x="353" y="81"/>
                    </a:lnTo>
                    <a:lnTo>
                      <a:pt x="352" y="79"/>
                    </a:lnTo>
                    <a:lnTo>
                      <a:pt x="342" y="77"/>
                    </a:lnTo>
                    <a:lnTo>
                      <a:pt x="333" y="75"/>
                    </a:lnTo>
                    <a:lnTo>
                      <a:pt x="324" y="75"/>
                    </a:lnTo>
                    <a:lnTo>
                      <a:pt x="315" y="76"/>
                    </a:lnTo>
                    <a:lnTo>
                      <a:pt x="312" y="77"/>
                    </a:lnTo>
                    <a:lnTo>
                      <a:pt x="310" y="80"/>
                    </a:lnTo>
                    <a:lnTo>
                      <a:pt x="308" y="83"/>
                    </a:lnTo>
                    <a:lnTo>
                      <a:pt x="301" y="90"/>
                    </a:lnTo>
                    <a:lnTo>
                      <a:pt x="291" y="91"/>
                    </a:lnTo>
                    <a:lnTo>
                      <a:pt x="282" y="91"/>
                    </a:lnTo>
                    <a:lnTo>
                      <a:pt x="273" y="93"/>
                    </a:lnTo>
                    <a:lnTo>
                      <a:pt x="268" y="96"/>
                    </a:lnTo>
                    <a:lnTo>
                      <a:pt x="265" y="98"/>
                    </a:lnTo>
                    <a:lnTo>
                      <a:pt x="264" y="102"/>
                    </a:lnTo>
                    <a:lnTo>
                      <a:pt x="262" y="107"/>
                    </a:lnTo>
                    <a:lnTo>
                      <a:pt x="260" y="110"/>
                    </a:lnTo>
                    <a:lnTo>
                      <a:pt x="256" y="112"/>
                    </a:lnTo>
                    <a:lnTo>
                      <a:pt x="250" y="107"/>
                    </a:lnTo>
                    <a:lnTo>
                      <a:pt x="250" y="104"/>
                    </a:lnTo>
                    <a:lnTo>
                      <a:pt x="243" y="104"/>
                    </a:lnTo>
                    <a:lnTo>
                      <a:pt x="240" y="107"/>
                    </a:lnTo>
                    <a:lnTo>
                      <a:pt x="236" y="110"/>
                    </a:lnTo>
                    <a:lnTo>
                      <a:pt x="234" y="114"/>
                    </a:lnTo>
                    <a:lnTo>
                      <a:pt x="230" y="117"/>
                    </a:lnTo>
                    <a:lnTo>
                      <a:pt x="225" y="118"/>
                    </a:lnTo>
                    <a:lnTo>
                      <a:pt x="225" y="104"/>
                    </a:lnTo>
                    <a:lnTo>
                      <a:pt x="220" y="109"/>
                    </a:lnTo>
                    <a:lnTo>
                      <a:pt x="216" y="116"/>
                    </a:lnTo>
                    <a:lnTo>
                      <a:pt x="214" y="123"/>
                    </a:lnTo>
                    <a:lnTo>
                      <a:pt x="204" y="144"/>
                    </a:lnTo>
                    <a:lnTo>
                      <a:pt x="197" y="163"/>
                    </a:lnTo>
                    <a:lnTo>
                      <a:pt x="189" y="180"/>
                    </a:lnTo>
                    <a:lnTo>
                      <a:pt x="184" y="178"/>
                    </a:lnTo>
                    <a:lnTo>
                      <a:pt x="183" y="172"/>
                    </a:lnTo>
                    <a:lnTo>
                      <a:pt x="184" y="166"/>
                    </a:lnTo>
                    <a:lnTo>
                      <a:pt x="186" y="161"/>
                    </a:lnTo>
                    <a:lnTo>
                      <a:pt x="186" y="160"/>
                    </a:lnTo>
                    <a:lnTo>
                      <a:pt x="185" y="159"/>
                    </a:lnTo>
                    <a:lnTo>
                      <a:pt x="183" y="158"/>
                    </a:lnTo>
                    <a:lnTo>
                      <a:pt x="178" y="158"/>
                    </a:lnTo>
                    <a:lnTo>
                      <a:pt x="176" y="159"/>
                    </a:lnTo>
                    <a:lnTo>
                      <a:pt x="175" y="160"/>
                    </a:lnTo>
                    <a:lnTo>
                      <a:pt x="175" y="161"/>
                    </a:lnTo>
                    <a:lnTo>
                      <a:pt x="173" y="153"/>
                    </a:lnTo>
                    <a:lnTo>
                      <a:pt x="173" y="138"/>
                    </a:lnTo>
                    <a:lnTo>
                      <a:pt x="172" y="131"/>
                    </a:lnTo>
                    <a:lnTo>
                      <a:pt x="169" y="125"/>
                    </a:lnTo>
                    <a:lnTo>
                      <a:pt x="163" y="122"/>
                    </a:lnTo>
                    <a:lnTo>
                      <a:pt x="152" y="122"/>
                    </a:lnTo>
                    <a:lnTo>
                      <a:pt x="152" y="117"/>
                    </a:lnTo>
                    <a:lnTo>
                      <a:pt x="151" y="112"/>
                    </a:lnTo>
                    <a:lnTo>
                      <a:pt x="149" y="108"/>
                    </a:lnTo>
                    <a:lnTo>
                      <a:pt x="141" y="108"/>
                    </a:lnTo>
                    <a:lnTo>
                      <a:pt x="133" y="104"/>
                    </a:lnTo>
                    <a:lnTo>
                      <a:pt x="123" y="102"/>
                    </a:lnTo>
                    <a:lnTo>
                      <a:pt x="115" y="102"/>
                    </a:lnTo>
                    <a:lnTo>
                      <a:pt x="106" y="103"/>
                    </a:lnTo>
                    <a:lnTo>
                      <a:pt x="95" y="102"/>
                    </a:lnTo>
                    <a:lnTo>
                      <a:pt x="93" y="100"/>
                    </a:lnTo>
                    <a:lnTo>
                      <a:pt x="92" y="97"/>
                    </a:lnTo>
                    <a:lnTo>
                      <a:pt x="91" y="96"/>
                    </a:lnTo>
                    <a:lnTo>
                      <a:pt x="90" y="96"/>
                    </a:lnTo>
                    <a:lnTo>
                      <a:pt x="74" y="93"/>
                    </a:lnTo>
                    <a:lnTo>
                      <a:pt x="56" y="89"/>
                    </a:lnTo>
                    <a:lnTo>
                      <a:pt x="36" y="86"/>
                    </a:lnTo>
                    <a:lnTo>
                      <a:pt x="17" y="82"/>
                    </a:lnTo>
                    <a:lnTo>
                      <a:pt x="16" y="76"/>
                    </a:lnTo>
                    <a:lnTo>
                      <a:pt x="14" y="72"/>
                    </a:lnTo>
                    <a:lnTo>
                      <a:pt x="10" y="68"/>
                    </a:lnTo>
                    <a:lnTo>
                      <a:pt x="6" y="66"/>
                    </a:lnTo>
                    <a:lnTo>
                      <a:pt x="0" y="65"/>
                    </a:lnTo>
                    <a:lnTo>
                      <a:pt x="3" y="60"/>
                    </a:lnTo>
                    <a:lnTo>
                      <a:pt x="8" y="58"/>
                    </a:lnTo>
                    <a:lnTo>
                      <a:pt x="15" y="56"/>
                    </a:lnTo>
                    <a:lnTo>
                      <a:pt x="20" y="54"/>
                    </a:lnTo>
                    <a:lnTo>
                      <a:pt x="23" y="52"/>
                    </a:lnTo>
                    <a:lnTo>
                      <a:pt x="30" y="41"/>
                    </a:lnTo>
                    <a:lnTo>
                      <a:pt x="37" y="37"/>
                    </a:lnTo>
                    <a:lnTo>
                      <a:pt x="49" y="38"/>
                    </a:lnTo>
                    <a:lnTo>
                      <a:pt x="57" y="35"/>
                    </a:lnTo>
                    <a:lnTo>
                      <a:pt x="64" y="32"/>
                    </a:lnTo>
                    <a:lnTo>
                      <a:pt x="70" y="27"/>
                    </a:lnTo>
                    <a:lnTo>
                      <a:pt x="77" y="23"/>
                    </a:lnTo>
                    <a:lnTo>
                      <a:pt x="85" y="20"/>
                    </a:lnTo>
                    <a:lnTo>
                      <a:pt x="92" y="10"/>
                    </a:lnTo>
                    <a:lnTo>
                      <a:pt x="99"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25"/>
              <p:cNvSpPr>
                <a:spLocks/>
              </p:cNvSpPr>
              <p:nvPr/>
            </p:nvSpPr>
            <p:spPr bwMode="auto">
              <a:xfrm>
                <a:off x="8149192" y="1950687"/>
                <a:ext cx="632331" cy="759743"/>
              </a:xfrm>
              <a:custGeom>
                <a:avLst/>
                <a:gdLst/>
                <a:ahLst/>
                <a:cxnLst>
                  <a:cxn ang="0">
                    <a:pos x="99" y="1"/>
                  </a:cxn>
                  <a:cxn ang="0">
                    <a:pos x="106" y="7"/>
                  </a:cxn>
                  <a:cxn ang="0">
                    <a:pos x="124" y="9"/>
                  </a:cxn>
                  <a:cxn ang="0">
                    <a:pos x="138" y="20"/>
                  </a:cxn>
                  <a:cxn ang="0">
                    <a:pos x="183" y="35"/>
                  </a:cxn>
                  <a:cxn ang="0">
                    <a:pos x="193" y="49"/>
                  </a:cxn>
                  <a:cxn ang="0">
                    <a:pos x="186" y="59"/>
                  </a:cxn>
                  <a:cxn ang="0">
                    <a:pos x="193" y="68"/>
                  </a:cxn>
                  <a:cxn ang="0">
                    <a:pos x="202" y="94"/>
                  </a:cxn>
                  <a:cxn ang="0">
                    <a:pos x="198" y="121"/>
                  </a:cxn>
                  <a:cxn ang="0">
                    <a:pos x="189" y="143"/>
                  </a:cxn>
                  <a:cxn ang="0">
                    <a:pos x="177" y="155"/>
                  </a:cxn>
                  <a:cxn ang="0">
                    <a:pos x="174" y="183"/>
                  </a:cxn>
                  <a:cxn ang="0">
                    <a:pos x="196" y="188"/>
                  </a:cxn>
                  <a:cxn ang="0">
                    <a:pos x="210" y="168"/>
                  </a:cxn>
                  <a:cxn ang="0">
                    <a:pos x="223" y="152"/>
                  </a:cxn>
                  <a:cxn ang="0">
                    <a:pos x="242" y="143"/>
                  </a:cxn>
                  <a:cxn ang="0">
                    <a:pos x="262" y="180"/>
                  </a:cxn>
                  <a:cxn ang="0">
                    <a:pos x="276" y="223"/>
                  </a:cxn>
                  <a:cxn ang="0">
                    <a:pos x="281" y="250"/>
                  </a:cxn>
                  <a:cxn ang="0">
                    <a:pos x="278" y="271"/>
                  </a:cxn>
                  <a:cxn ang="0">
                    <a:pos x="275" y="265"/>
                  </a:cxn>
                  <a:cxn ang="0">
                    <a:pos x="271" y="265"/>
                  </a:cxn>
                  <a:cxn ang="0">
                    <a:pos x="259" y="286"/>
                  </a:cxn>
                  <a:cxn ang="0">
                    <a:pos x="251" y="301"/>
                  </a:cxn>
                  <a:cxn ang="0">
                    <a:pos x="244" y="329"/>
                  </a:cxn>
                  <a:cxn ang="0">
                    <a:pos x="233" y="351"/>
                  </a:cxn>
                  <a:cxn ang="0">
                    <a:pos x="175" y="371"/>
                  </a:cxn>
                  <a:cxn ang="0">
                    <a:pos x="102" y="373"/>
                  </a:cxn>
                  <a:cxn ang="0">
                    <a:pos x="27" y="384"/>
                  </a:cxn>
                  <a:cxn ang="0">
                    <a:pos x="6" y="384"/>
                  </a:cxn>
                  <a:cxn ang="0">
                    <a:pos x="14" y="372"/>
                  </a:cxn>
                  <a:cxn ang="0">
                    <a:pos x="28" y="336"/>
                  </a:cxn>
                  <a:cxn ang="0">
                    <a:pos x="31" y="274"/>
                  </a:cxn>
                  <a:cxn ang="0">
                    <a:pos x="19" y="241"/>
                  </a:cxn>
                  <a:cxn ang="0">
                    <a:pos x="9" y="223"/>
                  </a:cxn>
                  <a:cxn ang="0">
                    <a:pos x="3" y="213"/>
                  </a:cxn>
                  <a:cxn ang="0">
                    <a:pos x="9" y="197"/>
                  </a:cxn>
                  <a:cxn ang="0">
                    <a:pos x="7" y="159"/>
                  </a:cxn>
                  <a:cxn ang="0">
                    <a:pos x="14" y="127"/>
                  </a:cxn>
                  <a:cxn ang="0">
                    <a:pos x="11" y="115"/>
                  </a:cxn>
                  <a:cxn ang="0">
                    <a:pos x="19" y="93"/>
                  </a:cxn>
                  <a:cxn ang="0">
                    <a:pos x="42" y="73"/>
                  </a:cxn>
                  <a:cxn ang="0">
                    <a:pos x="47" y="98"/>
                  </a:cxn>
                  <a:cxn ang="0">
                    <a:pos x="52" y="93"/>
                  </a:cxn>
                  <a:cxn ang="0">
                    <a:pos x="56" y="96"/>
                  </a:cxn>
                  <a:cxn ang="0">
                    <a:pos x="63" y="83"/>
                  </a:cxn>
                  <a:cxn ang="0">
                    <a:pos x="62" y="63"/>
                  </a:cxn>
                  <a:cxn ang="0">
                    <a:pos x="74" y="42"/>
                  </a:cxn>
                  <a:cxn ang="0">
                    <a:pos x="81" y="30"/>
                  </a:cxn>
                  <a:cxn ang="0">
                    <a:pos x="76" y="22"/>
                  </a:cxn>
                  <a:cxn ang="0">
                    <a:pos x="92" y="0"/>
                  </a:cxn>
                </a:cxnLst>
                <a:rect l="0" t="0" r="r" b="b"/>
                <a:pathLst>
                  <a:path w="285" h="386">
                    <a:moveTo>
                      <a:pt x="92" y="0"/>
                    </a:moveTo>
                    <a:lnTo>
                      <a:pt x="97" y="0"/>
                    </a:lnTo>
                    <a:lnTo>
                      <a:pt x="99" y="1"/>
                    </a:lnTo>
                    <a:lnTo>
                      <a:pt x="102" y="3"/>
                    </a:lnTo>
                    <a:lnTo>
                      <a:pt x="104" y="5"/>
                    </a:lnTo>
                    <a:lnTo>
                      <a:pt x="106" y="7"/>
                    </a:lnTo>
                    <a:lnTo>
                      <a:pt x="110" y="8"/>
                    </a:lnTo>
                    <a:lnTo>
                      <a:pt x="117" y="9"/>
                    </a:lnTo>
                    <a:lnTo>
                      <a:pt x="124" y="9"/>
                    </a:lnTo>
                    <a:lnTo>
                      <a:pt x="130" y="10"/>
                    </a:lnTo>
                    <a:lnTo>
                      <a:pt x="136" y="14"/>
                    </a:lnTo>
                    <a:lnTo>
                      <a:pt x="138" y="20"/>
                    </a:lnTo>
                    <a:lnTo>
                      <a:pt x="155" y="22"/>
                    </a:lnTo>
                    <a:lnTo>
                      <a:pt x="172" y="27"/>
                    </a:lnTo>
                    <a:lnTo>
                      <a:pt x="183" y="35"/>
                    </a:lnTo>
                    <a:lnTo>
                      <a:pt x="194" y="44"/>
                    </a:lnTo>
                    <a:lnTo>
                      <a:pt x="194" y="47"/>
                    </a:lnTo>
                    <a:lnTo>
                      <a:pt x="193" y="49"/>
                    </a:lnTo>
                    <a:lnTo>
                      <a:pt x="187" y="55"/>
                    </a:lnTo>
                    <a:lnTo>
                      <a:pt x="186" y="57"/>
                    </a:lnTo>
                    <a:lnTo>
                      <a:pt x="186" y="59"/>
                    </a:lnTo>
                    <a:lnTo>
                      <a:pt x="187" y="63"/>
                    </a:lnTo>
                    <a:lnTo>
                      <a:pt x="189" y="65"/>
                    </a:lnTo>
                    <a:lnTo>
                      <a:pt x="193" y="68"/>
                    </a:lnTo>
                    <a:lnTo>
                      <a:pt x="197" y="72"/>
                    </a:lnTo>
                    <a:lnTo>
                      <a:pt x="200" y="76"/>
                    </a:lnTo>
                    <a:lnTo>
                      <a:pt x="202" y="94"/>
                    </a:lnTo>
                    <a:lnTo>
                      <a:pt x="203" y="105"/>
                    </a:lnTo>
                    <a:lnTo>
                      <a:pt x="202" y="113"/>
                    </a:lnTo>
                    <a:lnTo>
                      <a:pt x="198" y="121"/>
                    </a:lnTo>
                    <a:lnTo>
                      <a:pt x="191" y="127"/>
                    </a:lnTo>
                    <a:lnTo>
                      <a:pt x="191" y="134"/>
                    </a:lnTo>
                    <a:lnTo>
                      <a:pt x="189" y="143"/>
                    </a:lnTo>
                    <a:lnTo>
                      <a:pt x="188" y="149"/>
                    </a:lnTo>
                    <a:lnTo>
                      <a:pt x="183" y="152"/>
                    </a:lnTo>
                    <a:lnTo>
                      <a:pt x="177" y="155"/>
                    </a:lnTo>
                    <a:lnTo>
                      <a:pt x="172" y="157"/>
                    </a:lnTo>
                    <a:lnTo>
                      <a:pt x="172" y="173"/>
                    </a:lnTo>
                    <a:lnTo>
                      <a:pt x="174" y="183"/>
                    </a:lnTo>
                    <a:lnTo>
                      <a:pt x="180" y="191"/>
                    </a:lnTo>
                    <a:lnTo>
                      <a:pt x="191" y="195"/>
                    </a:lnTo>
                    <a:lnTo>
                      <a:pt x="196" y="188"/>
                    </a:lnTo>
                    <a:lnTo>
                      <a:pt x="202" y="182"/>
                    </a:lnTo>
                    <a:lnTo>
                      <a:pt x="207" y="175"/>
                    </a:lnTo>
                    <a:lnTo>
                      <a:pt x="210" y="168"/>
                    </a:lnTo>
                    <a:lnTo>
                      <a:pt x="211" y="157"/>
                    </a:lnTo>
                    <a:lnTo>
                      <a:pt x="218" y="155"/>
                    </a:lnTo>
                    <a:lnTo>
                      <a:pt x="223" y="152"/>
                    </a:lnTo>
                    <a:lnTo>
                      <a:pt x="228" y="147"/>
                    </a:lnTo>
                    <a:lnTo>
                      <a:pt x="233" y="145"/>
                    </a:lnTo>
                    <a:lnTo>
                      <a:pt x="242" y="143"/>
                    </a:lnTo>
                    <a:lnTo>
                      <a:pt x="251" y="154"/>
                    </a:lnTo>
                    <a:lnTo>
                      <a:pt x="258" y="166"/>
                    </a:lnTo>
                    <a:lnTo>
                      <a:pt x="262" y="180"/>
                    </a:lnTo>
                    <a:lnTo>
                      <a:pt x="266" y="195"/>
                    </a:lnTo>
                    <a:lnTo>
                      <a:pt x="271" y="209"/>
                    </a:lnTo>
                    <a:lnTo>
                      <a:pt x="276" y="223"/>
                    </a:lnTo>
                    <a:lnTo>
                      <a:pt x="285" y="233"/>
                    </a:lnTo>
                    <a:lnTo>
                      <a:pt x="282" y="240"/>
                    </a:lnTo>
                    <a:lnTo>
                      <a:pt x="281" y="250"/>
                    </a:lnTo>
                    <a:lnTo>
                      <a:pt x="281" y="271"/>
                    </a:lnTo>
                    <a:lnTo>
                      <a:pt x="279" y="272"/>
                    </a:lnTo>
                    <a:lnTo>
                      <a:pt x="278" y="271"/>
                    </a:lnTo>
                    <a:lnTo>
                      <a:pt x="276" y="271"/>
                    </a:lnTo>
                    <a:lnTo>
                      <a:pt x="275" y="269"/>
                    </a:lnTo>
                    <a:lnTo>
                      <a:pt x="275" y="265"/>
                    </a:lnTo>
                    <a:lnTo>
                      <a:pt x="274" y="265"/>
                    </a:lnTo>
                    <a:lnTo>
                      <a:pt x="273" y="264"/>
                    </a:lnTo>
                    <a:lnTo>
                      <a:pt x="271" y="265"/>
                    </a:lnTo>
                    <a:lnTo>
                      <a:pt x="265" y="269"/>
                    </a:lnTo>
                    <a:lnTo>
                      <a:pt x="260" y="276"/>
                    </a:lnTo>
                    <a:lnTo>
                      <a:pt x="259" y="286"/>
                    </a:lnTo>
                    <a:lnTo>
                      <a:pt x="259" y="296"/>
                    </a:lnTo>
                    <a:lnTo>
                      <a:pt x="254" y="299"/>
                    </a:lnTo>
                    <a:lnTo>
                      <a:pt x="251" y="301"/>
                    </a:lnTo>
                    <a:lnTo>
                      <a:pt x="245" y="307"/>
                    </a:lnTo>
                    <a:lnTo>
                      <a:pt x="246" y="318"/>
                    </a:lnTo>
                    <a:lnTo>
                      <a:pt x="244" y="329"/>
                    </a:lnTo>
                    <a:lnTo>
                      <a:pt x="240" y="336"/>
                    </a:lnTo>
                    <a:lnTo>
                      <a:pt x="236" y="343"/>
                    </a:lnTo>
                    <a:lnTo>
                      <a:pt x="233" y="351"/>
                    </a:lnTo>
                    <a:lnTo>
                      <a:pt x="231" y="360"/>
                    </a:lnTo>
                    <a:lnTo>
                      <a:pt x="203" y="365"/>
                    </a:lnTo>
                    <a:lnTo>
                      <a:pt x="175" y="371"/>
                    </a:lnTo>
                    <a:lnTo>
                      <a:pt x="146" y="374"/>
                    </a:lnTo>
                    <a:lnTo>
                      <a:pt x="120" y="372"/>
                    </a:lnTo>
                    <a:lnTo>
                      <a:pt x="102" y="373"/>
                    </a:lnTo>
                    <a:lnTo>
                      <a:pt x="62" y="380"/>
                    </a:lnTo>
                    <a:lnTo>
                      <a:pt x="42" y="383"/>
                    </a:lnTo>
                    <a:lnTo>
                      <a:pt x="27" y="384"/>
                    </a:lnTo>
                    <a:lnTo>
                      <a:pt x="11" y="386"/>
                    </a:lnTo>
                    <a:lnTo>
                      <a:pt x="6" y="386"/>
                    </a:lnTo>
                    <a:lnTo>
                      <a:pt x="6" y="384"/>
                    </a:lnTo>
                    <a:lnTo>
                      <a:pt x="10" y="380"/>
                    </a:lnTo>
                    <a:lnTo>
                      <a:pt x="11" y="380"/>
                    </a:lnTo>
                    <a:lnTo>
                      <a:pt x="14" y="372"/>
                    </a:lnTo>
                    <a:lnTo>
                      <a:pt x="19" y="364"/>
                    </a:lnTo>
                    <a:lnTo>
                      <a:pt x="23" y="352"/>
                    </a:lnTo>
                    <a:lnTo>
                      <a:pt x="28" y="336"/>
                    </a:lnTo>
                    <a:lnTo>
                      <a:pt x="33" y="314"/>
                    </a:lnTo>
                    <a:lnTo>
                      <a:pt x="34" y="290"/>
                    </a:lnTo>
                    <a:lnTo>
                      <a:pt x="31" y="274"/>
                    </a:lnTo>
                    <a:lnTo>
                      <a:pt x="26" y="259"/>
                    </a:lnTo>
                    <a:lnTo>
                      <a:pt x="25" y="245"/>
                    </a:lnTo>
                    <a:lnTo>
                      <a:pt x="19" y="241"/>
                    </a:lnTo>
                    <a:lnTo>
                      <a:pt x="16" y="237"/>
                    </a:lnTo>
                    <a:lnTo>
                      <a:pt x="12" y="231"/>
                    </a:lnTo>
                    <a:lnTo>
                      <a:pt x="9" y="223"/>
                    </a:lnTo>
                    <a:lnTo>
                      <a:pt x="6" y="218"/>
                    </a:lnTo>
                    <a:lnTo>
                      <a:pt x="4" y="217"/>
                    </a:lnTo>
                    <a:lnTo>
                      <a:pt x="3" y="213"/>
                    </a:lnTo>
                    <a:lnTo>
                      <a:pt x="3" y="211"/>
                    </a:lnTo>
                    <a:lnTo>
                      <a:pt x="6" y="204"/>
                    </a:lnTo>
                    <a:lnTo>
                      <a:pt x="9" y="197"/>
                    </a:lnTo>
                    <a:lnTo>
                      <a:pt x="6" y="184"/>
                    </a:lnTo>
                    <a:lnTo>
                      <a:pt x="0" y="175"/>
                    </a:lnTo>
                    <a:lnTo>
                      <a:pt x="7" y="159"/>
                    </a:lnTo>
                    <a:lnTo>
                      <a:pt x="12" y="150"/>
                    </a:lnTo>
                    <a:lnTo>
                      <a:pt x="14" y="140"/>
                    </a:lnTo>
                    <a:lnTo>
                      <a:pt x="14" y="127"/>
                    </a:lnTo>
                    <a:lnTo>
                      <a:pt x="12" y="120"/>
                    </a:lnTo>
                    <a:lnTo>
                      <a:pt x="11" y="118"/>
                    </a:lnTo>
                    <a:lnTo>
                      <a:pt x="11" y="115"/>
                    </a:lnTo>
                    <a:lnTo>
                      <a:pt x="18" y="104"/>
                    </a:lnTo>
                    <a:lnTo>
                      <a:pt x="20" y="99"/>
                    </a:lnTo>
                    <a:lnTo>
                      <a:pt x="19" y="93"/>
                    </a:lnTo>
                    <a:lnTo>
                      <a:pt x="28" y="89"/>
                    </a:lnTo>
                    <a:lnTo>
                      <a:pt x="37" y="82"/>
                    </a:lnTo>
                    <a:lnTo>
                      <a:pt x="42" y="73"/>
                    </a:lnTo>
                    <a:lnTo>
                      <a:pt x="45" y="76"/>
                    </a:lnTo>
                    <a:lnTo>
                      <a:pt x="45" y="98"/>
                    </a:lnTo>
                    <a:lnTo>
                      <a:pt x="47" y="98"/>
                    </a:lnTo>
                    <a:lnTo>
                      <a:pt x="47" y="97"/>
                    </a:lnTo>
                    <a:lnTo>
                      <a:pt x="49" y="94"/>
                    </a:lnTo>
                    <a:lnTo>
                      <a:pt x="52" y="93"/>
                    </a:lnTo>
                    <a:lnTo>
                      <a:pt x="53" y="93"/>
                    </a:lnTo>
                    <a:lnTo>
                      <a:pt x="55" y="96"/>
                    </a:lnTo>
                    <a:lnTo>
                      <a:pt x="56" y="96"/>
                    </a:lnTo>
                    <a:lnTo>
                      <a:pt x="59" y="92"/>
                    </a:lnTo>
                    <a:lnTo>
                      <a:pt x="62" y="89"/>
                    </a:lnTo>
                    <a:lnTo>
                      <a:pt x="63" y="83"/>
                    </a:lnTo>
                    <a:lnTo>
                      <a:pt x="65" y="78"/>
                    </a:lnTo>
                    <a:lnTo>
                      <a:pt x="63" y="71"/>
                    </a:lnTo>
                    <a:lnTo>
                      <a:pt x="62" y="63"/>
                    </a:lnTo>
                    <a:lnTo>
                      <a:pt x="62" y="56"/>
                    </a:lnTo>
                    <a:lnTo>
                      <a:pt x="67" y="47"/>
                    </a:lnTo>
                    <a:lnTo>
                      <a:pt x="74" y="42"/>
                    </a:lnTo>
                    <a:lnTo>
                      <a:pt x="84" y="40"/>
                    </a:lnTo>
                    <a:lnTo>
                      <a:pt x="84" y="34"/>
                    </a:lnTo>
                    <a:lnTo>
                      <a:pt x="81" y="30"/>
                    </a:lnTo>
                    <a:lnTo>
                      <a:pt x="79" y="29"/>
                    </a:lnTo>
                    <a:lnTo>
                      <a:pt x="76" y="27"/>
                    </a:lnTo>
                    <a:lnTo>
                      <a:pt x="76" y="22"/>
                    </a:lnTo>
                    <a:lnTo>
                      <a:pt x="79" y="15"/>
                    </a:lnTo>
                    <a:lnTo>
                      <a:pt x="83" y="9"/>
                    </a:lnTo>
                    <a:lnTo>
                      <a:pt x="92"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26"/>
              <p:cNvSpPr>
                <a:spLocks noEditPoints="1"/>
              </p:cNvSpPr>
              <p:nvPr/>
            </p:nvSpPr>
            <p:spPr bwMode="auto">
              <a:xfrm>
                <a:off x="8042694" y="2686811"/>
                <a:ext cx="488115" cy="755806"/>
              </a:xfrm>
              <a:custGeom>
                <a:avLst/>
                <a:gdLst/>
                <a:ahLst/>
                <a:cxnLst>
                  <a:cxn ang="0">
                    <a:pos x="3" y="28"/>
                  </a:cxn>
                  <a:cxn ang="0">
                    <a:pos x="184" y="9"/>
                  </a:cxn>
                  <a:cxn ang="0">
                    <a:pos x="188" y="16"/>
                  </a:cxn>
                  <a:cxn ang="0">
                    <a:pos x="200" y="110"/>
                  </a:cxn>
                  <a:cxn ang="0">
                    <a:pos x="214" y="235"/>
                  </a:cxn>
                  <a:cxn ang="0">
                    <a:pos x="211" y="256"/>
                  </a:cxn>
                  <a:cxn ang="0">
                    <a:pos x="213" y="261"/>
                  </a:cxn>
                  <a:cxn ang="0">
                    <a:pos x="213" y="265"/>
                  </a:cxn>
                  <a:cxn ang="0">
                    <a:pos x="213" y="268"/>
                  </a:cxn>
                  <a:cxn ang="0">
                    <a:pos x="220" y="269"/>
                  </a:cxn>
                  <a:cxn ang="0">
                    <a:pos x="215" y="275"/>
                  </a:cxn>
                  <a:cxn ang="0">
                    <a:pos x="207" y="270"/>
                  </a:cxn>
                  <a:cxn ang="0">
                    <a:pos x="201" y="278"/>
                  </a:cxn>
                  <a:cxn ang="0">
                    <a:pos x="199" y="279"/>
                  </a:cxn>
                  <a:cxn ang="0">
                    <a:pos x="195" y="285"/>
                  </a:cxn>
                  <a:cxn ang="0">
                    <a:pos x="192" y="279"/>
                  </a:cxn>
                  <a:cxn ang="0">
                    <a:pos x="186" y="283"/>
                  </a:cxn>
                  <a:cxn ang="0">
                    <a:pos x="180" y="282"/>
                  </a:cxn>
                  <a:cxn ang="0">
                    <a:pos x="178" y="297"/>
                  </a:cxn>
                  <a:cxn ang="0">
                    <a:pos x="166" y="318"/>
                  </a:cxn>
                  <a:cxn ang="0">
                    <a:pos x="152" y="328"/>
                  </a:cxn>
                  <a:cxn ang="0">
                    <a:pos x="143" y="357"/>
                  </a:cxn>
                  <a:cxn ang="0">
                    <a:pos x="135" y="350"/>
                  </a:cxn>
                  <a:cxn ang="0">
                    <a:pos x="130" y="356"/>
                  </a:cxn>
                  <a:cxn ang="0">
                    <a:pos x="123" y="347"/>
                  </a:cxn>
                  <a:cxn ang="0">
                    <a:pos x="111" y="342"/>
                  </a:cxn>
                  <a:cxn ang="0">
                    <a:pos x="115" y="348"/>
                  </a:cxn>
                  <a:cxn ang="0">
                    <a:pos x="106" y="362"/>
                  </a:cxn>
                  <a:cxn ang="0">
                    <a:pos x="102" y="368"/>
                  </a:cxn>
                  <a:cxn ang="0">
                    <a:pos x="101" y="370"/>
                  </a:cxn>
                  <a:cxn ang="0">
                    <a:pos x="88" y="367"/>
                  </a:cxn>
                  <a:cxn ang="0">
                    <a:pos x="78" y="369"/>
                  </a:cxn>
                  <a:cxn ang="0">
                    <a:pos x="72" y="368"/>
                  </a:cxn>
                  <a:cxn ang="0">
                    <a:pos x="72" y="373"/>
                  </a:cxn>
                  <a:cxn ang="0">
                    <a:pos x="62" y="377"/>
                  </a:cxn>
                  <a:cxn ang="0">
                    <a:pos x="48" y="373"/>
                  </a:cxn>
                  <a:cxn ang="0">
                    <a:pos x="29" y="376"/>
                  </a:cxn>
                  <a:cxn ang="0">
                    <a:pos x="26" y="380"/>
                  </a:cxn>
                  <a:cxn ang="0">
                    <a:pos x="10" y="382"/>
                  </a:cxn>
                  <a:cxn ang="0">
                    <a:pos x="2" y="366"/>
                  </a:cxn>
                  <a:cxn ang="0">
                    <a:pos x="8" y="347"/>
                  </a:cxn>
                  <a:cxn ang="0">
                    <a:pos x="15" y="338"/>
                  </a:cxn>
                  <a:cxn ang="0">
                    <a:pos x="32" y="308"/>
                  </a:cxn>
                  <a:cxn ang="0">
                    <a:pos x="29" y="283"/>
                  </a:cxn>
                  <a:cxn ang="0">
                    <a:pos x="23" y="275"/>
                  </a:cxn>
                  <a:cxn ang="0">
                    <a:pos x="17" y="269"/>
                  </a:cxn>
                  <a:cxn ang="0">
                    <a:pos x="25" y="245"/>
                  </a:cxn>
                  <a:cxn ang="0">
                    <a:pos x="15" y="31"/>
                  </a:cxn>
                  <a:cxn ang="0">
                    <a:pos x="16" y="34"/>
                  </a:cxn>
                  <a:cxn ang="0">
                    <a:pos x="19" y="35"/>
                  </a:cxn>
                  <a:cxn ang="0">
                    <a:pos x="31" y="28"/>
                  </a:cxn>
                  <a:cxn ang="0">
                    <a:pos x="47" y="17"/>
                  </a:cxn>
                  <a:cxn ang="0">
                    <a:pos x="52" y="18"/>
                  </a:cxn>
                  <a:cxn ang="0">
                    <a:pos x="133" y="7"/>
                  </a:cxn>
                </a:cxnLst>
                <a:rect l="0" t="0" r="r" b="b"/>
                <a:pathLst>
                  <a:path w="220" h="384">
                    <a:moveTo>
                      <a:pt x="3" y="28"/>
                    </a:moveTo>
                    <a:lnTo>
                      <a:pt x="3" y="31"/>
                    </a:lnTo>
                    <a:lnTo>
                      <a:pt x="2" y="30"/>
                    </a:lnTo>
                    <a:lnTo>
                      <a:pt x="3" y="28"/>
                    </a:lnTo>
                    <a:close/>
                    <a:moveTo>
                      <a:pt x="184" y="0"/>
                    </a:moveTo>
                    <a:lnTo>
                      <a:pt x="185" y="3"/>
                    </a:lnTo>
                    <a:lnTo>
                      <a:pt x="185" y="7"/>
                    </a:lnTo>
                    <a:lnTo>
                      <a:pt x="184" y="9"/>
                    </a:lnTo>
                    <a:lnTo>
                      <a:pt x="185" y="11"/>
                    </a:lnTo>
                    <a:lnTo>
                      <a:pt x="186" y="12"/>
                    </a:lnTo>
                    <a:lnTo>
                      <a:pt x="187" y="14"/>
                    </a:lnTo>
                    <a:lnTo>
                      <a:pt x="188" y="16"/>
                    </a:lnTo>
                    <a:lnTo>
                      <a:pt x="188" y="34"/>
                    </a:lnTo>
                    <a:lnTo>
                      <a:pt x="192" y="59"/>
                    </a:lnTo>
                    <a:lnTo>
                      <a:pt x="196" y="83"/>
                    </a:lnTo>
                    <a:lnTo>
                      <a:pt x="200" y="110"/>
                    </a:lnTo>
                    <a:lnTo>
                      <a:pt x="203" y="144"/>
                    </a:lnTo>
                    <a:lnTo>
                      <a:pt x="206" y="178"/>
                    </a:lnTo>
                    <a:lnTo>
                      <a:pt x="213" y="217"/>
                    </a:lnTo>
                    <a:lnTo>
                      <a:pt x="214" y="235"/>
                    </a:lnTo>
                    <a:lnTo>
                      <a:pt x="213" y="243"/>
                    </a:lnTo>
                    <a:lnTo>
                      <a:pt x="213" y="249"/>
                    </a:lnTo>
                    <a:lnTo>
                      <a:pt x="214" y="257"/>
                    </a:lnTo>
                    <a:lnTo>
                      <a:pt x="211" y="256"/>
                    </a:lnTo>
                    <a:lnTo>
                      <a:pt x="210" y="255"/>
                    </a:lnTo>
                    <a:lnTo>
                      <a:pt x="209" y="255"/>
                    </a:lnTo>
                    <a:lnTo>
                      <a:pt x="209" y="257"/>
                    </a:lnTo>
                    <a:lnTo>
                      <a:pt x="213" y="261"/>
                    </a:lnTo>
                    <a:lnTo>
                      <a:pt x="213" y="263"/>
                    </a:lnTo>
                    <a:lnTo>
                      <a:pt x="214" y="264"/>
                    </a:lnTo>
                    <a:lnTo>
                      <a:pt x="213" y="264"/>
                    </a:lnTo>
                    <a:lnTo>
                      <a:pt x="213" y="265"/>
                    </a:lnTo>
                    <a:lnTo>
                      <a:pt x="208" y="263"/>
                    </a:lnTo>
                    <a:lnTo>
                      <a:pt x="209" y="265"/>
                    </a:lnTo>
                    <a:lnTo>
                      <a:pt x="211" y="268"/>
                    </a:lnTo>
                    <a:lnTo>
                      <a:pt x="213" y="268"/>
                    </a:lnTo>
                    <a:lnTo>
                      <a:pt x="215" y="266"/>
                    </a:lnTo>
                    <a:lnTo>
                      <a:pt x="216" y="266"/>
                    </a:lnTo>
                    <a:lnTo>
                      <a:pt x="218" y="268"/>
                    </a:lnTo>
                    <a:lnTo>
                      <a:pt x="220" y="269"/>
                    </a:lnTo>
                    <a:lnTo>
                      <a:pt x="220" y="270"/>
                    </a:lnTo>
                    <a:lnTo>
                      <a:pt x="218" y="272"/>
                    </a:lnTo>
                    <a:lnTo>
                      <a:pt x="217" y="273"/>
                    </a:lnTo>
                    <a:lnTo>
                      <a:pt x="215" y="275"/>
                    </a:lnTo>
                    <a:lnTo>
                      <a:pt x="210" y="275"/>
                    </a:lnTo>
                    <a:lnTo>
                      <a:pt x="209" y="273"/>
                    </a:lnTo>
                    <a:lnTo>
                      <a:pt x="208" y="271"/>
                    </a:lnTo>
                    <a:lnTo>
                      <a:pt x="207" y="270"/>
                    </a:lnTo>
                    <a:lnTo>
                      <a:pt x="207" y="278"/>
                    </a:lnTo>
                    <a:lnTo>
                      <a:pt x="206" y="279"/>
                    </a:lnTo>
                    <a:lnTo>
                      <a:pt x="202" y="279"/>
                    </a:lnTo>
                    <a:lnTo>
                      <a:pt x="201" y="278"/>
                    </a:lnTo>
                    <a:lnTo>
                      <a:pt x="200" y="278"/>
                    </a:lnTo>
                    <a:lnTo>
                      <a:pt x="200" y="277"/>
                    </a:lnTo>
                    <a:lnTo>
                      <a:pt x="199" y="278"/>
                    </a:lnTo>
                    <a:lnTo>
                      <a:pt x="199" y="279"/>
                    </a:lnTo>
                    <a:lnTo>
                      <a:pt x="200" y="280"/>
                    </a:lnTo>
                    <a:lnTo>
                      <a:pt x="200" y="284"/>
                    </a:lnTo>
                    <a:lnTo>
                      <a:pt x="198" y="285"/>
                    </a:lnTo>
                    <a:lnTo>
                      <a:pt x="195" y="285"/>
                    </a:lnTo>
                    <a:lnTo>
                      <a:pt x="194" y="284"/>
                    </a:lnTo>
                    <a:lnTo>
                      <a:pt x="193" y="282"/>
                    </a:lnTo>
                    <a:lnTo>
                      <a:pt x="193" y="280"/>
                    </a:lnTo>
                    <a:lnTo>
                      <a:pt x="192" y="279"/>
                    </a:lnTo>
                    <a:lnTo>
                      <a:pt x="191" y="279"/>
                    </a:lnTo>
                    <a:lnTo>
                      <a:pt x="189" y="280"/>
                    </a:lnTo>
                    <a:lnTo>
                      <a:pt x="187" y="282"/>
                    </a:lnTo>
                    <a:lnTo>
                      <a:pt x="186" y="283"/>
                    </a:lnTo>
                    <a:lnTo>
                      <a:pt x="184" y="283"/>
                    </a:lnTo>
                    <a:lnTo>
                      <a:pt x="182" y="284"/>
                    </a:lnTo>
                    <a:lnTo>
                      <a:pt x="181" y="284"/>
                    </a:lnTo>
                    <a:lnTo>
                      <a:pt x="180" y="282"/>
                    </a:lnTo>
                    <a:lnTo>
                      <a:pt x="180" y="279"/>
                    </a:lnTo>
                    <a:lnTo>
                      <a:pt x="175" y="284"/>
                    </a:lnTo>
                    <a:lnTo>
                      <a:pt x="175" y="290"/>
                    </a:lnTo>
                    <a:lnTo>
                      <a:pt x="178" y="297"/>
                    </a:lnTo>
                    <a:lnTo>
                      <a:pt x="178" y="305"/>
                    </a:lnTo>
                    <a:lnTo>
                      <a:pt x="172" y="307"/>
                    </a:lnTo>
                    <a:lnTo>
                      <a:pt x="168" y="312"/>
                    </a:lnTo>
                    <a:lnTo>
                      <a:pt x="166" y="318"/>
                    </a:lnTo>
                    <a:lnTo>
                      <a:pt x="165" y="324"/>
                    </a:lnTo>
                    <a:lnTo>
                      <a:pt x="161" y="328"/>
                    </a:lnTo>
                    <a:lnTo>
                      <a:pt x="158" y="329"/>
                    </a:lnTo>
                    <a:lnTo>
                      <a:pt x="152" y="328"/>
                    </a:lnTo>
                    <a:lnTo>
                      <a:pt x="150" y="338"/>
                    </a:lnTo>
                    <a:lnTo>
                      <a:pt x="149" y="347"/>
                    </a:lnTo>
                    <a:lnTo>
                      <a:pt x="146" y="356"/>
                    </a:lnTo>
                    <a:lnTo>
                      <a:pt x="143" y="357"/>
                    </a:lnTo>
                    <a:lnTo>
                      <a:pt x="140" y="357"/>
                    </a:lnTo>
                    <a:lnTo>
                      <a:pt x="138" y="356"/>
                    </a:lnTo>
                    <a:lnTo>
                      <a:pt x="135" y="353"/>
                    </a:lnTo>
                    <a:lnTo>
                      <a:pt x="135" y="350"/>
                    </a:lnTo>
                    <a:lnTo>
                      <a:pt x="133" y="350"/>
                    </a:lnTo>
                    <a:lnTo>
                      <a:pt x="133" y="352"/>
                    </a:lnTo>
                    <a:lnTo>
                      <a:pt x="132" y="354"/>
                    </a:lnTo>
                    <a:lnTo>
                      <a:pt x="130" y="356"/>
                    </a:lnTo>
                    <a:lnTo>
                      <a:pt x="127" y="356"/>
                    </a:lnTo>
                    <a:lnTo>
                      <a:pt x="127" y="352"/>
                    </a:lnTo>
                    <a:lnTo>
                      <a:pt x="125" y="349"/>
                    </a:lnTo>
                    <a:lnTo>
                      <a:pt x="123" y="347"/>
                    </a:lnTo>
                    <a:lnTo>
                      <a:pt x="122" y="345"/>
                    </a:lnTo>
                    <a:lnTo>
                      <a:pt x="118" y="343"/>
                    </a:lnTo>
                    <a:lnTo>
                      <a:pt x="116" y="342"/>
                    </a:lnTo>
                    <a:lnTo>
                      <a:pt x="111" y="342"/>
                    </a:lnTo>
                    <a:lnTo>
                      <a:pt x="111" y="346"/>
                    </a:lnTo>
                    <a:lnTo>
                      <a:pt x="113" y="347"/>
                    </a:lnTo>
                    <a:lnTo>
                      <a:pt x="113" y="348"/>
                    </a:lnTo>
                    <a:lnTo>
                      <a:pt x="115" y="348"/>
                    </a:lnTo>
                    <a:lnTo>
                      <a:pt x="114" y="349"/>
                    </a:lnTo>
                    <a:lnTo>
                      <a:pt x="107" y="353"/>
                    </a:lnTo>
                    <a:lnTo>
                      <a:pt x="106" y="356"/>
                    </a:lnTo>
                    <a:lnTo>
                      <a:pt x="106" y="362"/>
                    </a:lnTo>
                    <a:lnTo>
                      <a:pt x="104" y="366"/>
                    </a:lnTo>
                    <a:lnTo>
                      <a:pt x="104" y="367"/>
                    </a:lnTo>
                    <a:lnTo>
                      <a:pt x="103" y="367"/>
                    </a:lnTo>
                    <a:lnTo>
                      <a:pt x="102" y="368"/>
                    </a:lnTo>
                    <a:lnTo>
                      <a:pt x="100" y="368"/>
                    </a:lnTo>
                    <a:lnTo>
                      <a:pt x="99" y="369"/>
                    </a:lnTo>
                    <a:lnTo>
                      <a:pt x="100" y="369"/>
                    </a:lnTo>
                    <a:lnTo>
                      <a:pt x="101" y="370"/>
                    </a:lnTo>
                    <a:lnTo>
                      <a:pt x="99" y="373"/>
                    </a:lnTo>
                    <a:lnTo>
                      <a:pt x="96" y="373"/>
                    </a:lnTo>
                    <a:lnTo>
                      <a:pt x="92" y="370"/>
                    </a:lnTo>
                    <a:lnTo>
                      <a:pt x="88" y="367"/>
                    </a:lnTo>
                    <a:lnTo>
                      <a:pt x="87" y="364"/>
                    </a:lnTo>
                    <a:lnTo>
                      <a:pt x="83" y="364"/>
                    </a:lnTo>
                    <a:lnTo>
                      <a:pt x="81" y="366"/>
                    </a:lnTo>
                    <a:lnTo>
                      <a:pt x="78" y="369"/>
                    </a:lnTo>
                    <a:lnTo>
                      <a:pt x="75" y="370"/>
                    </a:lnTo>
                    <a:lnTo>
                      <a:pt x="74" y="369"/>
                    </a:lnTo>
                    <a:lnTo>
                      <a:pt x="73" y="367"/>
                    </a:lnTo>
                    <a:lnTo>
                      <a:pt x="72" y="368"/>
                    </a:lnTo>
                    <a:lnTo>
                      <a:pt x="72" y="369"/>
                    </a:lnTo>
                    <a:lnTo>
                      <a:pt x="73" y="370"/>
                    </a:lnTo>
                    <a:lnTo>
                      <a:pt x="73" y="371"/>
                    </a:lnTo>
                    <a:lnTo>
                      <a:pt x="72" y="373"/>
                    </a:lnTo>
                    <a:lnTo>
                      <a:pt x="67" y="373"/>
                    </a:lnTo>
                    <a:lnTo>
                      <a:pt x="66" y="374"/>
                    </a:lnTo>
                    <a:lnTo>
                      <a:pt x="64" y="375"/>
                    </a:lnTo>
                    <a:lnTo>
                      <a:pt x="62" y="377"/>
                    </a:lnTo>
                    <a:lnTo>
                      <a:pt x="61" y="378"/>
                    </a:lnTo>
                    <a:lnTo>
                      <a:pt x="55" y="378"/>
                    </a:lnTo>
                    <a:lnTo>
                      <a:pt x="51" y="374"/>
                    </a:lnTo>
                    <a:lnTo>
                      <a:pt x="48" y="373"/>
                    </a:lnTo>
                    <a:lnTo>
                      <a:pt x="44" y="373"/>
                    </a:lnTo>
                    <a:lnTo>
                      <a:pt x="37" y="374"/>
                    </a:lnTo>
                    <a:lnTo>
                      <a:pt x="31" y="375"/>
                    </a:lnTo>
                    <a:lnTo>
                      <a:pt x="29" y="376"/>
                    </a:lnTo>
                    <a:lnTo>
                      <a:pt x="29" y="384"/>
                    </a:lnTo>
                    <a:lnTo>
                      <a:pt x="28" y="384"/>
                    </a:lnTo>
                    <a:lnTo>
                      <a:pt x="26" y="383"/>
                    </a:lnTo>
                    <a:lnTo>
                      <a:pt x="26" y="380"/>
                    </a:lnTo>
                    <a:lnTo>
                      <a:pt x="25" y="378"/>
                    </a:lnTo>
                    <a:lnTo>
                      <a:pt x="22" y="378"/>
                    </a:lnTo>
                    <a:lnTo>
                      <a:pt x="17" y="380"/>
                    </a:lnTo>
                    <a:lnTo>
                      <a:pt x="10" y="382"/>
                    </a:lnTo>
                    <a:lnTo>
                      <a:pt x="4" y="382"/>
                    </a:lnTo>
                    <a:lnTo>
                      <a:pt x="0" y="381"/>
                    </a:lnTo>
                    <a:lnTo>
                      <a:pt x="0" y="373"/>
                    </a:lnTo>
                    <a:lnTo>
                      <a:pt x="2" y="366"/>
                    </a:lnTo>
                    <a:lnTo>
                      <a:pt x="3" y="359"/>
                    </a:lnTo>
                    <a:lnTo>
                      <a:pt x="3" y="350"/>
                    </a:lnTo>
                    <a:lnTo>
                      <a:pt x="5" y="349"/>
                    </a:lnTo>
                    <a:lnTo>
                      <a:pt x="8" y="347"/>
                    </a:lnTo>
                    <a:lnTo>
                      <a:pt x="10" y="346"/>
                    </a:lnTo>
                    <a:lnTo>
                      <a:pt x="12" y="346"/>
                    </a:lnTo>
                    <a:lnTo>
                      <a:pt x="15" y="347"/>
                    </a:lnTo>
                    <a:lnTo>
                      <a:pt x="15" y="338"/>
                    </a:lnTo>
                    <a:lnTo>
                      <a:pt x="19" y="327"/>
                    </a:lnTo>
                    <a:lnTo>
                      <a:pt x="25" y="317"/>
                    </a:lnTo>
                    <a:lnTo>
                      <a:pt x="29" y="305"/>
                    </a:lnTo>
                    <a:lnTo>
                      <a:pt x="32" y="308"/>
                    </a:lnTo>
                    <a:lnTo>
                      <a:pt x="33" y="308"/>
                    </a:lnTo>
                    <a:lnTo>
                      <a:pt x="32" y="301"/>
                    </a:lnTo>
                    <a:lnTo>
                      <a:pt x="30" y="292"/>
                    </a:lnTo>
                    <a:lnTo>
                      <a:pt x="29" y="283"/>
                    </a:lnTo>
                    <a:lnTo>
                      <a:pt x="25" y="279"/>
                    </a:lnTo>
                    <a:lnTo>
                      <a:pt x="24" y="277"/>
                    </a:lnTo>
                    <a:lnTo>
                      <a:pt x="23" y="276"/>
                    </a:lnTo>
                    <a:lnTo>
                      <a:pt x="23" y="275"/>
                    </a:lnTo>
                    <a:lnTo>
                      <a:pt x="24" y="273"/>
                    </a:lnTo>
                    <a:lnTo>
                      <a:pt x="24" y="272"/>
                    </a:lnTo>
                    <a:lnTo>
                      <a:pt x="21" y="272"/>
                    </a:lnTo>
                    <a:lnTo>
                      <a:pt x="17" y="269"/>
                    </a:lnTo>
                    <a:lnTo>
                      <a:pt x="19" y="263"/>
                    </a:lnTo>
                    <a:lnTo>
                      <a:pt x="19" y="255"/>
                    </a:lnTo>
                    <a:lnTo>
                      <a:pt x="22" y="249"/>
                    </a:lnTo>
                    <a:lnTo>
                      <a:pt x="25" y="245"/>
                    </a:lnTo>
                    <a:lnTo>
                      <a:pt x="17" y="174"/>
                    </a:lnTo>
                    <a:lnTo>
                      <a:pt x="11" y="101"/>
                    </a:lnTo>
                    <a:lnTo>
                      <a:pt x="3" y="31"/>
                    </a:lnTo>
                    <a:lnTo>
                      <a:pt x="15" y="31"/>
                    </a:lnTo>
                    <a:lnTo>
                      <a:pt x="16" y="32"/>
                    </a:lnTo>
                    <a:lnTo>
                      <a:pt x="17" y="32"/>
                    </a:lnTo>
                    <a:lnTo>
                      <a:pt x="16" y="33"/>
                    </a:lnTo>
                    <a:lnTo>
                      <a:pt x="16" y="34"/>
                    </a:lnTo>
                    <a:lnTo>
                      <a:pt x="15" y="37"/>
                    </a:lnTo>
                    <a:lnTo>
                      <a:pt x="15" y="38"/>
                    </a:lnTo>
                    <a:lnTo>
                      <a:pt x="16" y="37"/>
                    </a:lnTo>
                    <a:lnTo>
                      <a:pt x="19" y="35"/>
                    </a:lnTo>
                    <a:lnTo>
                      <a:pt x="22" y="34"/>
                    </a:lnTo>
                    <a:lnTo>
                      <a:pt x="25" y="32"/>
                    </a:lnTo>
                    <a:lnTo>
                      <a:pt x="29" y="31"/>
                    </a:lnTo>
                    <a:lnTo>
                      <a:pt x="31" y="28"/>
                    </a:lnTo>
                    <a:lnTo>
                      <a:pt x="35" y="26"/>
                    </a:lnTo>
                    <a:lnTo>
                      <a:pt x="38" y="23"/>
                    </a:lnTo>
                    <a:lnTo>
                      <a:pt x="45" y="18"/>
                    </a:lnTo>
                    <a:lnTo>
                      <a:pt x="47" y="17"/>
                    </a:lnTo>
                    <a:lnTo>
                      <a:pt x="51" y="20"/>
                    </a:lnTo>
                    <a:lnTo>
                      <a:pt x="52" y="19"/>
                    </a:lnTo>
                    <a:lnTo>
                      <a:pt x="53" y="19"/>
                    </a:lnTo>
                    <a:lnTo>
                      <a:pt x="52" y="18"/>
                    </a:lnTo>
                    <a:lnTo>
                      <a:pt x="51" y="18"/>
                    </a:lnTo>
                    <a:lnTo>
                      <a:pt x="72" y="13"/>
                    </a:lnTo>
                    <a:lnTo>
                      <a:pt x="121" y="9"/>
                    </a:lnTo>
                    <a:lnTo>
                      <a:pt x="133" y="7"/>
                    </a:lnTo>
                    <a:lnTo>
                      <a:pt x="149" y="5"/>
                    </a:lnTo>
                    <a:lnTo>
                      <a:pt x="184"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27"/>
              <p:cNvSpPr>
                <a:spLocks/>
              </p:cNvSpPr>
              <p:nvPr/>
            </p:nvSpPr>
            <p:spPr bwMode="auto">
              <a:xfrm>
                <a:off x="7454739" y="2600209"/>
                <a:ext cx="643424" cy="1015614"/>
              </a:xfrm>
              <a:custGeom>
                <a:avLst/>
                <a:gdLst/>
                <a:ahLst/>
                <a:cxnLst>
                  <a:cxn ang="0">
                    <a:pos x="238" y="16"/>
                  </a:cxn>
                  <a:cxn ang="0">
                    <a:pos x="247" y="32"/>
                  </a:cxn>
                  <a:cxn ang="0">
                    <a:pos x="251" y="44"/>
                  </a:cxn>
                  <a:cxn ang="0">
                    <a:pos x="267" y="86"/>
                  </a:cxn>
                  <a:cxn ang="0">
                    <a:pos x="272" y="151"/>
                  </a:cxn>
                  <a:cxn ang="0">
                    <a:pos x="282" y="247"/>
                  </a:cxn>
                  <a:cxn ang="0">
                    <a:pos x="281" y="292"/>
                  </a:cxn>
                  <a:cxn ang="0">
                    <a:pos x="281" y="298"/>
                  </a:cxn>
                  <a:cxn ang="0">
                    <a:pos x="280" y="305"/>
                  </a:cxn>
                  <a:cxn ang="0">
                    <a:pos x="286" y="324"/>
                  </a:cxn>
                  <a:cxn ang="0">
                    <a:pos x="290" y="347"/>
                  </a:cxn>
                  <a:cxn ang="0">
                    <a:pos x="282" y="365"/>
                  </a:cxn>
                  <a:cxn ang="0">
                    <a:pos x="275" y="379"/>
                  </a:cxn>
                  <a:cxn ang="0">
                    <a:pos x="266" y="392"/>
                  </a:cxn>
                  <a:cxn ang="0">
                    <a:pos x="262" y="414"/>
                  </a:cxn>
                  <a:cxn ang="0">
                    <a:pos x="262" y="435"/>
                  </a:cxn>
                  <a:cxn ang="0">
                    <a:pos x="259" y="452"/>
                  </a:cxn>
                  <a:cxn ang="0">
                    <a:pos x="248" y="470"/>
                  </a:cxn>
                  <a:cxn ang="0">
                    <a:pos x="232" y="488"/>
                  </a:cxn>
                  <a:cxn ang="0">
                    <a:pos x="239" y="503"/>
                  </a:cxn>
                  <a:cxn ang="0">
                    <a:pos x="219" y="499"/>
                  </a:cxn>
                  <a:cxn ang="0">
                    <a:pos x="194" y="501"/>
                  </a:cxn>
                  <a:cxn ang="0">
                    <a:pos x="176" y="512"/>
                  </a:cxn>
                  <a:cxn ang="0">
                    <a:pos x="163" y="496"/>
                  </a:cxn>
                  <a:cxn ang="0">
                    <a:pos x="167" y="484"/>
                  </a:cxn>
                  <a:cxn ang="0">
                    <a:pos x="160" y="466"/>
                  </a:cxn>
                  <a:cxn ang="0">
                    <a:pos x="148" y="449"/>
                  </a:cxn>
                  <a:cxn ang="0">
                    <a:pos x="127" y="436"/>
                  </a:cxn>
                  <a:cxn ang="0">
                    <a:pos x="123" y="429"/>
                  </a:cxn>
                  <a:cxn ang="0">
                    <a:pos x="112" y="427"/>
                  </a:cxn>
                  <a:cxn ang="0">
                    <a:pos x="111" y="422"/>
                  </a:cxn>
                  <a:cxn ang="0">
                    <a:pos x="95" y="401"/>
                  </a:cxn>
                  <a:cxn ang="0">
                    <a:pos x="104" y="373"/>
                  </a:cxn>
                  <a:cxn ang="0">
                    <a:pos x="102" y="347"/>
                  </a:cxn>
                  <a:cxn ang="0">
                    <a:pos x="68" y="347"/>
                  </a:cxn>
                  <a:cxn ang="0">
                    <a:pos x="53" y="308"/>
                  </a:cxn>
                  <a:cxn ang="0">
                    <a:pos x="35" y="294"/>
                  </a:cxn>
                  <a:cxn ang="0">
                    <a:pos x="27" y="287"/>
                  </a:cxn>
                  <a:cxn ang="0">
                    <a:pos x="10" y="266"/>
                  </a:cxn>
                  <a:cxn ang="0">
                    <a:pos x="0" y="231"/>
                  </a:cxn>
                  <a:cxn ang="0">
                    <a:pos x="8" y="214"/>
                  </a:cxn>
                  <a:cxn ang="0">
                    <a:pos x="11" y="194"/>
                  </a:cxn>
                  <a:cxn ang="0">
                    <a:pos x="26" y="175"/>
                  </a:cxn>
                  <a:cxn ang="0">
                    <a:pos x="38" y="154"/>
                  </a:cxn>
                  <a:cxn ang="0">
                    <a:pos x="28" y="137"/>
                  </a:cxn>
                  <a:cxn ang="0">
                    <a:pos x="26" y="118"/>
                  </a:cxn>
                  <a:cxn ang="0">
                    <a:pos x="74" y="90"/>
                  </a:cxn>
                  <a:cxn ang="0">
                    <a:pos x="85" y="63"/>
                  </a:cxn>
                  <a:cxn ang="0">
                    <a:pos x="82" y="44"/>
                  </a:cxn>
                  <a:cxn ang="0">
                    <a:pos x="69" y="34"/>
                  </a:cxn>
                  <a:cxn ang="0">
                    <a:pos x="57" y="18"/>
                  </a:cxn>
                  <a:cxn ang="0">
                    <a:pos x="50" y="14"/>
                  </a:cxn>
                  <a:cxn ang="0">
                    <a:pos x="99" y="9"/>
                  </a:cxn>
                  <a:cxn ang="0">
                    <a:pos x="237" y="0"/>
                  </a:cxn>
                </a:cxnLst>
                <a:rect l="0" t="0" r="r" b="b"/>
                <a:pathLst>
                  <a:path w="290" h="516">
                    <a:moveTo>
                      <a:pt x="237" y="0"/>
                    </a:moveTo>
                    <a:lnTo>
                      <a:pt x="237" y="9"/>
                    </a:lnTo>
                    <a:lnTo>
                      <a:pt x="238" y="16"/>
                    </a:lnTo>
                    <a:lnTo>
                      <a:pt x="241" y="23"/>
                    </a:lnTo>
                    <a:lnTo>
                      <a:pt x="246" y="30"/>
                    </a:lnTo>
                    <a:lnTo>
                      <a:pt x="247" y="32"/>
                    </a:lnTo>
                    <a:lnTo>
                      <a:pt x="248" y="34"/>
                    </a:lnTo>
                    <a:lnTo>
                      <a:pt x="251" y="36"/>
                    </a:lnTo>
                    <a:lnTo>
                      <a:pt x="251" y="44"/>
                    </a:lnTo>
                    <a:lnTo>
                      <a:pt x="259" y="58"/>
                    </a:lnTo>
                    <a:lnTo>
                      <a:pt x="265" y="72"/>
                    </a:lnTo>
                    <a:lnTo>
                      <a:pt x="267" y="86"/>
                    </a:lnTo>
                    <a:lnTo>
                      <a:pt x="267" y="103"/>
                    </a:lnTo>
                    <a:lnTo>
                      <a:pt x="268" y="118"/>
                    </a:lnTo>
                    <a:lnTo>
                      <a:pt x="272" y="151"/>
                    </a:lnTo>
                    <a:lnTo>
                      <a:pt x="275" y="184"/>
                    </a:lnTo>
                    <a:lnTo>
                      <a:pt x="279" y="217"/>
                    </a:lnTo>
                    <a:lnTo>
                      <a:pt x="282" y="247"/>
                    </a:lnTo>
                    <a:lnTo>
                      <a:pt x="284" y="271"/>
                    </a:lnTo>
                    <a:lnTo>
                      <a:pt x="284" y="285"/>
                    </a:lnTo>
                    <a:lnTo>
                      <a:pt x="281" y="292"/>
                    </a:lnTo>
                    <a:lnTo>
                      <a:pt x="280" y="295"/>
                    </a:lnTo>
                    <a:lnTo>
                      <a:pt x="280" y="298"/>
                    </a:lnTo>
                    <a:lnTo>
                      <a:pt x="281" y="298"/>
                    </a:lnTo>
                    <a:lnTo>
                      <a:pt x="282" y="299"/>
                    </a:lnTo>
                    <a:lnTo>
                      <a:pt x="282" y="300"/>
                    </a:lnTo>
                    <a:lnTo>
                      <a:pt x="280" y="305"/>
                    </a:lnTo>
                    <a:lnTo>
                      <a:pt x="280" y="309"/>
                    </a:lnTo>
                    <a:lnTo>
                      <a:pt x="282" y="317"/>
                    </a:lnTo>
                    <a:lnTo>
                      <a:pt x="286" y="324"/>
                    </a:lnTo>
                    <a:lnTo>
                      <a:pt x="289" y="334"/>
                    </a:lnTo>
                    <a:lnTo>
                      <a:pt x="290" y="343"/>
                    </a:lnTo>
                    <a:lnTo>
                      <a:pt x="290" y="347"/>
                    </a:lnTo>
                    <a:lnTo>
                      <a:pt x="287" y="354"/>
                    </a:lnTo>
                    <a:lnTo>
                      <a:pt x="284" y="357"/>
                    </a:lnTo>
                    <a:lnTo>
                      <a:pt x="282" y="365"/>
                    </a:lnTo>
                    <a:lnTo>
                      <a:pt x="280" y="371"/>
                    </a:lnTo>
                    <a:lnTo>
                      <a:pt x="276" y="377"/>
                    </a:lnTo>
                    <a:lnTo>
                      <a:pt x="275" y="379"/>
                    </a:lnTo>
                    <a:lnTo>
                      <a:pt x="273" y="383"/>
                    </a:lnTo>
                    <a:lnTo>
                      <a:pt x="272" y="386"/>
                    </a:lnTo>
                    <a:lnTo>
                      <a:pt x="266" y="392"/>
                    </a:lnTo>
                    <a:lnTo>
                      <a:pt x="262" y="394"/>
                    </a:lnTo>
                    <a:lnTo>
                      <a:pt x="263" y="405"/>
                    </a:lnTo>
                    <a:lnTo>
                      <a:pt x="262" y="414"/>
                    </a:lnTo>
                    <a:lnTo>
                      <a:pt x="260" y="425"/>
                    </a:lnTo>
                    <a:lnTo>
                      <a:pt x="260" y="428"/>
                    </a:lnTo>
                    <a:lnTo>
                      <a:pt x="262" y="435"/>
                    </a:lnTo>
                    <a:lnTo>
                      <a:pt x="262" y="440"/>
                    </a:lnTo>
                    <a:lnTo>
                      <a:pt x="261" y="446"/>
                    </a:lnTo>
                    <a:lnTo>
                      <a:pt x="259" y="452"/>
                    </a:lnTo>
                    <a:lnTo>
                      <a:pt x="258" y="459"/>
                    </a:lnTo>
                    <a:lnTo>
                      <a:pt x="260" y="468"/>
                    </a:lnTo>
                    <a:lnTo>
                      <a:pt x="248" y="470"/>
                    </a:lnTo>
                    <a:lnTo>
                      <a:pt x="238" y="475"/>
                    </a:lnTo>
                    <a:lnTo>
                      <a:pt x="231" y="482"/>
                    </a:lnTo>
                    <a:lnTo>
                      <a:pt x="232" y="488"/>
                    </a:lnTo>
                    <a:lnTo>
                      <a:pt x="235" y="492"/>
                    </a:lnTo>
                    <a:lnTo>
                      <a:pt x="238" y="497"/>
                    </a:lnTo>
                    <a:lnTo>
                      <a:pt x="239" y="503"/>
                    </a:lnTo>
                    <a:lnTo>
                      <a:pt x="237" y="508"/>
                    </a:lnTo>
                    <a:lnTo>
                      <a:pt x="229" y="503"/>
                    </a:lnTo>
                    <a:lnTo>
                      <a:pt x="219" y="499"/>
                    </a:lnTo>
                    <a:lnTo>
                      <a:pt x="210" y="498"/>
                    </a:lnTo>
                    <a:lnTo>
                      <a:pt x="202" y="498"/>
                    </a:lnTo>
                    <a:lnTo>
                      <a:pt x="194" y="501"/>
                    </a:lnTo>
                    <a:lnTo>
                      <a:pt x="188" y="506"/>
                    </a:lnTo>
                    <a:lnTo>
                      <a:pt x="183" y="516"/>
                    </a:lnTo>
                    <a:lnTo>
                      <a:pt x="176" y="512"/>
                    </a:lnTo>
                    <a:lnTo>
                      <a:pt x="168" y="506"/>
                    </a:lnTo>
                    <a:lnTo>
                      <a:pt x="163" y="498"/>
                    </a:lnTo>
                    <a:lnTo>
                      <a:pt x="163" y="496"/>
                    </a:lnTo>
                    <a:lnTo>
                      <a:pt x="166" y="491"/>
                    </a:lnTo>
                    <a:lnTo>
                      <a:pt x="167" y="488"/>
                    </a:lnTo>
                    <a:lnTo>
                      <a:pt x="167" y="484"/>
                    </a:lnTo>
                    <a:lnTo>
                      <a:pt x="166" y="477"/>
                    </a:lnTo>
                    <a:lnTo>
                      <a:pt x="162" y="471"/>
                    </a:lnTo>
                    <a:lnTo>
                      <a:pt x="160" y="466"/>
                    </a:lnTo>
                    <a:lnTo>
                      <a:pt x="161" y="459"/>
                    </a:lnTo>
                    <a:lnTo>
                      <a:pt x="154" y="455"/>
                    </a:lnTo>
                    <a:lnTo>
                      <a:pt x="148" y="449"/>
                    </a:lnTo>
                    <a:lnTo>
                      <a:pt x="142" y="442"/>
                    </a:lnTo>
                    <a:lnTo>
                      <a:pt x="135" y="436"/>
                    </a:lnTo>
                    <a:lnTo>
                      <a:pt x="127" y="436"/>
                    </a:lnTo>
                    <a:lnTo>
                      <a:pt x="127" y="431"/>
                    </a:lnTo>
                    <a:lnTo>
                      <a:pt x="125" y="431"/>
                    </a:lnTo>
                    <a:lnTo>
                      <a:pt x="123" y="429"/>
                    </a:lnTo>
                    <a:lnTo>
                      <a:pt x="117" y="429"/>
                    </a:lnTo>
                    <a:lnTo>
                      <a:pt x="113" y="428"/>
                    </a:lnTo>
                    <a:lnTo>
                      <a:pt x="112" y="427"/>
                    </a:lnTo>
                    <a:lnTo>
                      <a:pt x="112" y="425"/>
                    </a:lnTo>
                    <a:lnTo>
                      <a:pt x="111" y="424"/>
                    </a:lnTo>
                    <a:lnTo>
                      <a:pt x="111" y="422"/>
                    </a:lnTo>
                    <a:lnTo>
                      <a:pt x="102" y="417"/>
                    </a:lnTo>
                    <a:lnTo>
                      <a:pt x="97" y="410"/>
                    </a:lnTo>
                    <a:lnTo>
                      <a:pt x="95" y="401"/>
                    </a:lnTo>
                    <a:lnTo>
                      <a:pt x="96" y="392"/>
                    </a:lnTo>
                    <a:lnTo>
                      <a:pt x="102" y="380"/>
                    </a:lnTo>
                    <a:lnTo>
                      <a:pt x="104" y="373"/>
                    </a:lnTo>
                    <a:lnTo>
                      <a:pt x="105" y="364"/>
                    </a:lnTo>
                    <a:lnTo>
                      <a:pt x="107" y="352"/>
                    </a:lnTo>
                    <a:lnTo>
                      <a:pt x="102" y="347"/>
                    </a:lnTo>
                    <a:lnTo>
                      <a:pt x="93" y="342"/>
                    </a:lnTo>
                    <a:lnTo>
                      <a:pt x="85" y="341"/>
                    </a:lnTo>
                    <a:lnTo>
                      <a:pt x="68" y="347"/>
                    </a:lnTo>
                    <a:lnTo>
                      <a:pt x="63" y="326"/>
                    </a:lnTo>
                    <a:lnTo>
                      <a:pt x="60" y="315"/>
                    </a:lnTo>
                    <a:lnTo>
                      <a:pt x="53" y="308"/>
                    </a:lnTo>
                    <a:lnTo>
                      <a:pt x="46" y="305"/>
                    </a:lnTo>
                    <a:lnTo>
                      <a:pt x="38" y="299"/>
                    </a:lnTo>
                    <a:lnTo>
                      <a:pt x="35" y="294"/>
                    </a:lnTo>
                    <a:lnTo>
                      <a:pt x="33" y="292"/>
                    </a:lnTo>
                    <a:lnTo>
                      <a:pt x="32" y="289"/>
                    </a:lnTo>
                    <a:lnTo>
                      <a:pt x="27" y="287"/>
                    </a:lnTo>
                    <a:lnTo>
                      <a:pt x="15" y="278"/>
                    </a:lnTo>
                    <a:lnTo>
                      <a:pt x="12" y="273"/>
                    </a:lnTo>
                    <a:lnTo>
                      <a:pt x="10" y="266"/>
                    </a:lnTo>
                    <a:lnTo>
                      <a:pt x="8" y="258"/>
                    </a:lnTo>
                    <a:lnTo>
                      <a:pt x="3" y="240"/>
                    </a:lnTo>
                    <a:lnTo>
                      <a:pt x="0" y="231"/>
                    </a:lnTo>
                    <a:lnTo>
                      <a:pt x="1" y="225"/>
                    </a:lnTo>
                    <a:lnTo>
                      <a:pt x="4" y="221"/>
                    </a:lnTo>
                    <a:lnTo>
                      <a:pt x="8" y="214"/>
                    </a:lnTo>
                    <a:lnTo>
                      <a:pt x="8" y="208"/>
                    </a:lnTo>
                    <a:lnTo>
                      <a:pt x="6" y="200"/>
                    </a:lnTo>
                    <a:lnTo>
                      <a:pt x="11" y="194"/>
                    </a:lnTo>
                    <a:lnTo>
                      <a:pt x="19" y="189"/>
                    </a:lnTo>
                    <a:lnTo>
                      <a:pt x="26" y="186"/>
                    </a:lnTo>
                    <a:lnTo>
                      <a:pt x="26" y="175"/>
                    </a:lnTo>
                    <a:lnTo>
                      <a:pt x="29" y="168"/>
                    </a:lnTo>
                    <a:lnTo>
                      <a:pt x="34" y="161"/>
                    </a:lnTo>
                    <a:lnTo>
                      <a:pt x="38" y="154"/>
                    </a:lnTo>
                    <a:lnTo>
                      <a:pt x="35" y="147"/>
                    </a:lnTo>
                    <a:lnTo>
                      <a:pt x="32" y="141"/>
                    </a:lnTo>
                    <a:lnTo>
                      <a:pt x="28" y="137"/>
                    </a:lnTo>
                    <a:lnTo>
                      <a:pt x="26" y="132"/>
                    </a:lnTo>
                    <a:lnTo>
                      <a:pt x="25" y="126"/>
                    </a:lnTo>
                    <a:lnTo>
                      <a:pt x="26" y="118"/>
                    </a:lnTo>
                    <a:lnTo>
                      <a:pt x="49" y="111"/>
                    </a:lnTo>
                    <a:lnTo>
                      <a:pt x="71" y="102"/>
                    </a:lnTo>
                    <a:lnTo>
                      <a:pt x="74" y="90"/>
                    </a:lnTo>
                    <a:lnTo>
                      <a:pt x="78" y="81"/>
                    </a:lnTo>
                    <a:lnTo>
                      <a:pt x="83" y="72"/>
                    </a:lnTo>
                    <a:lnTo>
                      <a:pt x="85" y="63"/>
                    </a:lnTo>
                    <a:lnTo>
                      <a:pt x="85" y="53"/>
                    </a:lnTo>
                    <a:lnTo>
                      <a:pt x="84" y="48"/>
                    </a:lnTo>
                    <a:lnTo>
                      <a:pt x="82" y="44"/>
                    </a:lnTo>
                    <a:lnTo>
                      <a:pt x="78" y="41"/>
                    </a:lnTo>
                    <a:lnTo>
                      <a:pt x="71" y="36"/>
                    </a:lnTo>
                    <a:lnTo>
                      <a:pt x="69" y="34"/>
                    </a:lnTo>
                    <a:lnTo>
                      <a:pt x="62" y="23"/>
                    </a:lnTo>
                    <a:lnTo>
                      <a:pt x="60" y="19"/>
                    </a:lnTo>
                    <a:lnTo>
                      <a:pt x="57" y="18"/>
                    </a:lnTo>
                    <a:lnTo>
                      <a:pt x="56" y="16"/>
                    </a:lnTo>
                    <a:lnTo>
                      <a:pt x="53" y="16"/>
                    </a:lnTo>
                    <a:lnTo>
                      <a:pt x="50" y="14"/>
                    </a:lnTo>
                    <a:lnTo>
                      <a:pt x="50" y="13"/>
                    </a:lnTo>
                    <a:lnTo>
                      <a:pt x="52" y="11"/>
                    </a:lnTo>
                    <a:lnTo>
                      <a:pt x="99" y="9"/>
                    </a:lnTo>
                    <a:lnTo>
                      <a:pt x="146" y="6"/>
                    </a:lnTo>
                    <a:lnTo>
                      <a:pt x="191" y="2"/>
                    </a:lnTo>
                    <a:lnTo>
                      <a:pt x="237"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28"/>
              <p:cNvSpPr>
                <a:spLocks/>
              </p:cNvSpPr>
              <p:nvPr/>
            </p:nvSpPr>
            <p:spPr bwMode="auto">
              <a:xfrm>
                <a:off x="7192930" y="1810941"/>
                <a:ext cx="812045" cy="805013"/>
              </a:xfrm>
              <a:custGeom>
                <a:avLst/>
                <a:gdLst/>
                <a:ahLst/>
                <a:cxnLst>
                  <a:cxn ang="0">
                    <a:pos x="123" y="14"/>
                  </a:cxn>
                  <a:cxn ang="0">
                    <a:pos x="138" y="30"/>
                  </a:cxn>
                  <a:cxn ang="0">
                    <a:pos x="178" y="57"/>
                  </a:cxn>
                  <a:cxn ang="0">
                    <a:pos x="223" y="63"/>
                  </a:cxn>
                  <a:cxn ang="0">
                    <a:pos x="234" y="64"/>
                  </a:cxn>
                  <a:cxn ang="0">
                    <a:pos x="259" y="77"/>
                  </a:cxn>
                  <a:cxn ang="0">
                    <a:pos x="301" y="79"/>
                  </a:cxn>
                  <a:cxn ang="0">
                    <a:pos x="305" y="84"/>
                  </a:cxn>
                  <a:cxn ang="0">
                    <a:pos x="315" y="94"/>
                  </a:cxn>
                  <a:cxn ang="0">
                    <a:pos x="329" y="114"/>
                  </a:cxn>
                  <a:cxn ang="0">
                    <a:pos x="328" y="132"/>
                  </a:cxn>
                  <a:cxn ang="0">
                    <a:pos x="337" y="141"/>
                  </a:cxn>
                  <a:cxn ang="0">
                    <a:pos x="344" y="157"/>
                  </a:cxn>
                  <a:cxn ang="0">
                    <a:pos x="333" y="167"/>
                  </a:cxn>
                  <a:cxn ang="0">
                    <a:pos x="323" y="192"/>
                  </a:cxn>
                  <a:cxn ang="0">
                    <a:pos x="327" y="210"/>
                  </a:cxn>
                  <a:cxn ang="0">
                    <a:pos x="333" y="207"/>
                  </a:cxn>
                  <a:cxn ang="0">
                    <a:pos x="335" y="203"/>
                  </a:cxn>
                  <a:cxn ang="0">
                    <a:pos x="358" y="175"/>
                  </a:cxn>
                  <a:cxn ang="0">
                    <a:pos x="365" y="190"/>
                  </a:cxn>
                  <a:cxn ang="0">
                    <a:pos x="358" y="209"/>
                  </a:cxn>
                  <a:cxn ang="0">
                    <a:pos x="360" y="240"/>
                  </a:cxn>
                  <a:cxn ang="0">
                    <a:pos x="353" y="245"/>
                  </a:cxn>
                  <a:cxn ang="0">
                    <a:pos x="350" y="254"/>
                  </a:cxn>
                  <a:cxn ang="0">
                    <a:pos x="351" y="274"/>
                  </a:cxn>
                  <a:cxn ang="0">
                    <a:pos x="347" y="304"/>
                  </a:cxn>
                  <a:cxn ang="0">
                    <a:pos x="345" y="335"/>
                  </a:cxn>
                  <a:cxn ang="0">
                    <a:pos x="344" y="346"/>
                  </a:cxn>
                  <a:cxn ang="0">
                    <a:pos x="347" y="354"/>
                  </a:cxn>
                  <a:cxn ang="0">
                    <a:pos x="355" y="373"/>
                  </a:cxn>
                  <a:cxn ang="0">
                    <a:pos x="308" y="400"/>
                  </a:cxn>
                  <a:cxn ang="0">
                    <a:pos x="165" y="409"/>
                  </a:cxn>
                  <a:cxn ang="0">
                    <a:pos x="163" y="402"/>
                  </a:cxn>
                  <a:cxn ang="0">
                    <a:pos x="152" y="396"/>
                  </a:cxn>
                  <a:cxn ang="0">
                    <a:pos x="128" y="361"/>
                  </a:cxn>
                  <a:cxn ang="0">
                    <a:pos x="132" y="342"/>
                  </a:cxn>
                  <a:cxn ang="0">
                    <a:pos x="126" y="336"/>
                  </a:cxn>
                  <a:cxn ang="0">
                    <a:pos x="119" y="321"/>
                  </a:cxn>
                  <a:cxn ang="0">
                    <a:pos x="116" y="294"/>
                  </a:cxn>
                  <a:cxn ang="0">
                    <a:pos x="100" y="273"/>
                  </a:cxn>
                  <a:cxn ang="0">
                    <a:pos x="85" y="268"/>
                  </a:cxn>
                  <a:cxn ang="0">
                    <a:pos x="61" y="239"/>
                  </a:cxn>
                  <a:cxn ang="0">
                    <a:pos x="52" y="237"/>
                  </a:cxn>
                  <a:cxn ang="0">
                    <a:pos x="37" y="225"/>
                  </a:cxn>
                  <a:cxn ang="0">
                    <a:pos x="21" y="221"/>
                  </a:cxn>
                  <a:cxn ang="0">
                    <a:pos x="16" y="213"/>
                  </a:cxn>
                  <a:cxn ang="0">
                    <a:pos x="11" y="199"/>
                  </a:cxn>
                  <a:cxn ang="0">
                    <a:pos x="17" y="149"/>
                  </a:cxn>
                  <a:cxn ang="0">
                    <a:pos x="1" y="130"/>
                  </a:cxn>
                  <a:cxn ang="0">
                    <a:pos x="3" y="122"/>
                  </a:cxn>
                  <a:cxn ang="0">
                    <a:pos x="7" y="116"/>
                  </a:cxn>
                  <a:cxn ang="0">
                    <a:pos x="9" y="105"/>
                  </a:cxn>
                  <a:cxn ang="0">
                    <a:pos x="16" y="102"/>
                  </a:cxn>
                  <a:cxn ang="0">
                    <a:pos x="30" y="92"/>
                  </a:cxn>
                  <a:cxn ang="0">
                    <a:pos x="36" y="50"/>
                  </a:cxn>
                  <a:cxn ang="0">
                    <a:pos x="40" y="30"/>
                  </a:cxn>
                  <a:cxn ang="0">
                    <a:pos x="43" y="23"/>
                  </a:cxn>
                  <a:cxn ang="0">
                    <a:pos x="78" y="23"/>
                  </a:cxn>
                  <a:cxn ang="0">
                    <a:pos x="114" y="4"/>
                  </a:cxn>
                </a:cxnLst>
                <a:rect l="0" t="0" r="r" b="b"/>
                <a:pathLst>
                  <a:path w="366" h="409">
                    <a:moveTo>
                      <a:pt x="124" y="0"/>
                    </a:moveTo>
                    <a:lnTo>
                      <a:pt x="125" y="7"/>
                    </a:lnTo>
                    <a:lnTo>
                      <a:pt x="123" y="14"/>
                    </a:lnTo>
                    <a:lnTo>
                      <a:pt x="119" y="23"/>
                    </a:lnTo>
                    <a:lnTo>
                      <a:pt x="118" y="31"/>
                    </a:lnTo>
                    <a:lnTo>
                      <a:pt x="138" y="30"/>
                    </a:lnTo>
                    <a:lnTo>
                      <a:pt x="154" y="35"/>
                    </a:lnTo>
                    <a:lnTo>
                      <a:pt x="168" y="44"/>
                    </a:lnTo>
                    <a:lnTo>
                      <a:pt x="178" y="57"/>
                    </a:lnTo>
                    <a:lnTo>
                      <a:pt x="193" y="59"/>
                    </a:lnTo>
                    <a:lnTo>
                      <a:pt x="208" y="60"/>
                    </a:lnTo>
                    <a:lnTo>
                      <a:pt x="223" y="63"/>
                    </a:lnTo>
                    <a:lnTo>
                      <a:pt x="227" y="63"/>
                    </a:lnTo>
                    <a:lnTo>
                      <a:pt x="230" y="64"/>
                    </a:lnTo>
                    <a:lnTo>
                      <a:pt x="234" y="64"/>
                    </a:lnTo>
                    <a:lnTo>
                      <a:pt x="237" y="65"/>
                    </a:lnTo>
                    <a:lnTo>
                      <a:pt x="248" y="71"/>
                    </a:lnTo>
                    <a:lnTo>
                      <a:pt x="259" y="77"/>
                    </a:lnTo>
                    <a:lnTo>
                      <a:pt x="273" y="78"/>
                    </a:lnTo>
                    <a:lnTo>
                      <a:pt x="287" y="78"/>
                    </a:lnTo>
                    <a:lnTo>
                      <a:pt x="301" y="79"/>
                    </a:lnTo>
                    <a:lnTo>
                      <a:pt x="302" y="81"/>
                    </a:lnTo>
                    <a:lnTo>
                      <a:pt x="302" y="83"/>
                    </a:lnTo>
                    <a:lnTo>
                      <a:pt x="305" y="84"/>
                    </a:lnTo>
                    <a:lnTo>
                      <a:pt x="307" y="86"/>
                    </a:lnTo>
                    <a:lnTo>
                      <a:pt x="307" y="93"/>
                    </a:lnTo>
                    <a:lnTo>
                      <a:pt x="315" y="94"/>
                    </a:lnTo>
                    <a:lnTo>
                      <a:pt x="327" y="99"/>
                    </a:lnTo>
                    <a:lnTo>
                      <a:pt x="329" y="107"/>
                    </a:lnTo>
                    <a:lnTo>
                      <a:pt x="329" y="114"/>
                    </a:lnTo>
                    <a:lnTo>
                      <a:pt x="328" y="121"/>
                    </a:lnTo>
                    <a:lnTo>
                      <a:pt x="327" y="130"/>
                    </a:lnTo>
                    <a:lnTo>
                      <a:pt x="328" y="132"/>
                    </a:lnTo>
                    <a:lnTo>
                      <a:pt x="330" y="133"/>
                    </a:lnTo>
                    <a:lnTo>
                      <a:pt x="338" y="133"/>
                    </a:lnTo>
                    <a:lnTo>
                      <a:pt x="337" y="141"/>
                    </a:lnTo>
                    <a:lnTo>
                      <a:pt x="340" y="147"/>
                    </a:lnTo>
                    <a:lnTo>
                      <a:pt x="342" y="151"/>
                    </a:lnTo>
                    <a:lnTo>
                      <a:pt x="344" y="157"/>
                    </a:lnTo>
                    <a:lnTo>
                      <a:pt x="344" y="164"/>
                    </a:lnTo>
                    <a:lnTo>
                      <a:pt x="337" y="167"/>
                    </a:lnTo>
                    <a:lnTo>
                      <a:pt x="333" y="167"/>
                    </a:lnTo>
                    <a:lnTo>
                      <a:pt x="331" y="176"/>
                    </a:lnTo>
                    <a:lnTo>
                      <a:pt x="328" y="184"/>
                    </a:lnTo>
                    <a:lnTo>
                      <a:pt x="323" y="192"/>
                    </a:lnTo>
                    <a:lnTo>
                      <a:pt x="322" y="200"/>
                    </a:lnTo>
                    <a:lnTo>
                      <a:pt x="324" y="209"/>
                    </a:lnTo>
                    <a:lnTo>
                      <a:pt x="327" y="210"/>
                    </a:lnTo>
                    <a:lnTo>
                      <a:pt x="329" y="210"/>
                    </a:lnTo>
                    <a:lnTo>
                      <a:pt x="330" y="209"/>
                    </a:lnTo>
                    <a:lnTo>
                      <a:pt x="333" y="207"/>
                    </a:lnTo>
                    <a:lnTo>
                      <a:pt x="333" y="206"/>
                    </a:lnTo>
                    <a:lnTo>
                      <a:pt x="334" y="204"/>
                    </a:lnTo>
                    <a:lnTo>
                      <a:pt x="335" y="203"/>
                    </a:lnTo>
                    <a:lnTo>
                      <a:pt x="342" y="195"/>
                    </a:lnTo>
                    <a:lnTo>
                      <a:pt x="349" y="184"/>
                    </a:lnTo>
                    <a:lnTo>
                      <a:pt x="358" y="175"/>
                    </a:lnTo>
                    <a:lnTo>
                      <a:pt x="364" y="178"/>
                    </a:lnTo>
                    <a:lnTo>
                      <a:pt x="366" y="184"/>
                    </a:lnTo>
                    <a:lnTo>
                      <a:pt x="365" y="190"/>
                    </a:lnTo>
                    <a:lnTo>
                      <a:pt x="363" y="196"/>
                    </a:lnTo>
                    <a:lnTo>
                      <a:pt x="359" y="202"/>
                    </a:lnTo>
                    <a:lnTo>
                      <a:pt x="358" y="209"/>
                    </a:lnTo>
                    <a:lnTo>
                      <a:pt x="357" y="220"/>
                    </a:lnTo>
                    <a:lnTo>
                      <a:pt x="357" y="230"/>
                    </a:lnTo>
                    <a:lnTo>
                      <a:pt x="360" y="240"/>
                    </a:lnTo>
                    <a:lnTo>
                      <a:pt x="357" y="241"/>
                    </a:lnTo>
                    <a:lnTo>
                      <a:pt x="355" y="242"/>
                    </a:lnTo>
                    <a:lnTo>
                      <a:pt x="353" y="245"/>
                    </a:lnTo>
                    <a:lnTo>
                      <a:pt x="352" y="248"/>
                    </a:lnTo>
                    <a:lnTo>
                      <a:pt x="351" y="251"/>
                    </a:lnTo>
                    <a:lnTo>
                      <a:pt x="350" y="254"/>
                    </a:lnTo>
                    <a:lnTo>
                      <a:pt x="349" y="256"/>
                    </a:lnTo>
                    <a:lnTo>
                      <a:pt x="349" y="266"/>
                    </a:lnTo>
                    <a:lnTo>
                      <a:pt x="351" y="274"/>
                    </a:lnTo>
                    <a:lnTo>
                      <a:pt x="352" y="282"/>
                    </a:lnTo>
                    <a:lnTo>
                      <a:pt x="350" y="293"/>
                    </a:lnTo>
                    <a:lnTo>
                      <a:pt x="347" y="304"/>
                    </a:lnTo>
                    <a:lnTo>
                      <a:pt x="344" y="316"/>
                    </a:lnTo>
                    <a:lnTo>
                      <a:pt x="344" y="325"/>
                    </a:lnTo>
                    <a:lnTo>
                      <a:pt x="345" y="335"/>
                    </a:lnTo>
                    <a:lnTo>
                      <a:pt x="347" y="342"/>
                    </a:lnTo>
                    <a:lnTo>
                      <a:pt x="347" y="344"/>
                    </a:lnTo>
                    <a:lnTo>
                      <a:pt x="344" y="346"/>
                    </a:lnTo>
                    <a:lnTo>
                      <a:pt x="344" y="350"/>
                    </a:lnTo>
                    <a:lnTo>
                      <a:pt x="345" y="351"/>
                    </a:lnTo>
                    <a:lnTo>
                      <a:pt x="347" y="354"/>
                    </a:lnTo>
                    <a:lnTo>
                      <a:pt x="348" y="356"/>
                    </a:lnTo>
                    <a:lnTo>
                      <a:pt x="352" y="365"/>
                    </a:lnTo>
                    <a:lnTo>
                      <a:pt x="355" y="373"/>
                    </a:lnTo>
                    <a:lnTo>
                      <a:pt x="356" y="384"/>
                    </a:lnTo>
                    <a:lnTo>
                      <a:pt x="355" y="398"/>
                    </a:lnTo>
                    <a:lnTo>
                      <a:pt x="308" y="400"/>
                    </a:lnTo>
                    <a:lnTo>
                      <a:pt x="217" y="407"/>
                    </a:lnTo>
                    <a:lnTo>
                      <a:pt x="170" y="409"/>
                    </a:lnTo>
                    <a:lnTo>
                      <a:pt x="165" y="409"/>
                    </a:lnTo>
                    <a:lnTo>
                      <a:pt x="164" y="408"/>
                    </a:lnTo>
                    <a:lnTo>
                      <a:pt x="164" y="405"/>
                    </a:lnTo>
                    <a:lnTo>
                      <a:pt x="163" y="402"/>
                    </a:lnTo>
                    <a:lnTo>
                      <a:pt x="163" y="399"/>
                    </a:lnTo>
                    <a:lnTo>
                      <a:pt x="161" y="398"/>
                    </a:lnTo>
                    <a:lnTo>
                      <a:pt x="152" y="396"/>
                    </a:lnTo>
                    <a:lnTo>
                      <a:pt x="136" y="392"/>
                    </a:lnTo>
                    <a:lnTo>
                      <a:pt x="135" y="382"/>
                    </a:lnTo>
                    <a:lnTo>
                      <a:pt x="128" y="361"/>
                    </a:lnTo>
                    <a:lnTo>
                      <a:pt x="128" y="352"/>
                    </a:lnTo>
                    <a:lnTo>
                      <a:pt x="132" y="344"/>
                    </a:lnTo>
                    <a:lnTo>
                      <a:pt x="132" y="342"/>
                    </a:lnTo>
                    <a:lnTo>
                      <a:pt x="131" y="339"/>
                    </a:lnTo>
                    <a:lnTo>
                      <a:pt x="129" y="337"/>
                    </a:lnTo>
                    <a:lnTo>
                      <a:pt x="126" y="336"/>
                    </a:lnTo>
                    <a:lnTo>
                      <a:pt x="123" y="332"/>
                    </a:lnTo>
                    <a:lnTo>
                      <a:pt x="122" y="330"/>
                    </a:lnTo>
                    <a:lnTo>
                      <a:pt x="119" y="321"/>
                    </a:lnTo>
                    <a:lnTo>
                      <a:pt x="119" y="311"/>
                    </a:lnTo>
                    <a:lnTo>
                      <a:pt x="118" y="302"/>
                    </a:lnTo>
                    <a:lnTo>
                      <a:pt x="116" y="294"/>
                    </a:lnTo>
                    <a:lnTo>
                      <a:pt x="110" y="282"/>
                    </a:lnTo>
                    <a:lnTo>
                      <a:pt x="102" y="274"/>
                    </a:lnTo>
                    <a:lnTo>
                      <a:pt x="100" y="273"/>
                    </a:lnTo>
                    <a:lnTo>
                      <a:pt x="96" y="272"/>
                    </a:lnTo>
                    <a:lnTo>
                      <a:pt x="92" y="270"/>
                    </a:lnTo>
                    <a:lnTo>
                      <a:pt x="85" y="268"/>
                    </a:lnTo>
                    <a:lnTo>
                      <a:pt x="71" y="249"/>
                    </a:lnTo>
                    <a:lnTo>
                      <a:pt x="62" y="240"/>
                    </a:lnTo>
                    <a:lnTo>
                      <a:pt x="61" y="239"/>
                    </a:lnTo>
                    <a:lnTo>
                      <a:pt x="58" y="239"/>
                    </a:lnTo>
                    <a:lnTo>
                      <a:pt x="55" y="238"/>
                    </a:lnTo>
                    <a:lnTo>
                      <a:pt x="52" y="237"/>
                    </a:lnTo>
                    <a:lnTo>
                      <a:pt x="48" y="234"/>
                    </a:lnTo>
                    <a:lnTo>
                      <a:pt x="40" y="226"/>
                    </a:lnTo>
                    <a:lnTo>
                      <a:pt x="37" y="225"/>
                    </a:lnTo>
                    <a:lnTo>
                      <a:pt x="30" y="225"/>
                    </a:lnTo>
                    <a:lnTo>
                      <a:pt x="23" y="223"/>
                    </a:lnTo>
                    <a:lnTo>
                      <a:pt x="21" y="221"/>
                    </a:lnTo>
                    <a:lnTo>
                      <a:pt x="18" y="217"/>
                    </a:lnTo>
                    <a:lnTo>
                      <a:pt x="17" y="216"/>
                    </a:lnTo>
                    <a:lnTo>
                      <a:pt x="16" y="213"/>
                    </a:lnTo>
                    <a:lnTo>
                      <a:pt x="15" y="212"/>
                    </a:lnTo>
                    <a:lnTo>
                      <a:pt x="9" y="212"/>
                    </a:lnTo>
                    <a:lnTo>
                      <a:pt x="11" y="199"/>
                    </a:lnTo>
                    <a:lnTo>
                      <a:pt x="11" y="172"/>
                    </a:lnTo>
                    <a:lnTo>
                      <a:pt x="12" y="160"/>
                    </a:lnTo>
                    <a:lnTo>
                      <a:pt x="17" y="149"/>
                    </a:lnTo>
                    <a:lnTo>
                      <a:pt x="14" y="141"/>
                    </a:lnTo>
                    <a:lnTo>
                      <a:pt x="9" y="134"/>
                    </a:lnTo>
                    <a:lnTo>
                      <a:pt x="1" y="130"/>
                    </a:lnTo>
                    <a:lnTo>
                      <a:pt x="0" y="128"/>
                    </a:lnTo>
                    <a:lnTo>
                      <a:pt x="0" y="126"/>
                    </a:lnTo>
                    <a:lnTo>
                      <a:pt x="3" y="122"/>
                    </a:lnTo>
                    <a:lnTo>
                      <a:pt x="5" y="121"/>
                    </a:lnTo>
                    <a:lnTo>
                      <a:pt x="7" y="119"/>
                    </a:lnTo>
                    <a:lnTo>
                      <a:pt x="7" y="116"/>
                    </a:lnTo>
                    <a:lnTo>
                      <a:pt x="8" y="113"/>
                    </a:lnTo>
                    <a:lnTo>
                      <a:pt x="8" y="107"/>
                    </a:lnTo>
                    <a:lnTo>
                      <a:pt x="9" y="105"/>
                    </a:lnTo>
                    <a:lnTo>
                      <a:pt x="10" y="104"/>
                    </a:lnTo>
                    <a:lnTo>
                      <a:pt x="14" y="102"/>
                    </a:lnTo>
                    <a:lnTo>
                      <a:pt x="16" y="102"/>
                    </a:lnTo>
                    <a:lnTo>
                      <a:pt x="17" y="101"/>
                    </a:lnTo>
                    <a:lnTo>
                      <a:pt x="23" y="98"/>
                    </a:lnTo>
                    <a:lnTo>
                      <a:pt x="30" y="92"/>
                    </a:lnTo>
                    <a:lnTo>
                      <a:pt x="37" y="87"/>
                    </a:lnTo>
                    <a:lnTo>
                      <a:pt x="37" y="67"/>
                    </a:lnTo>
                    <a:lnTo>
                      <a:pt x="36" y="50"/>
                    </a:lnTo>
                    <a:lnTo>
                      <a:pt x="34" y="31"/>
                    </a:lnTo>
                    <a:lnTo>
                      <a:pt x="38" y="31"/>
                    </a:lnTo>
                    <a:lnTo>
                      <a:pt x="40" y="30"/>
                    </a:lnTo>
                    <a:lnTo>
                      <a:pt x="41" y="29"/>
                    </a:lnTo>
                    <a:lnTo>
                      <a:pt x="43" y="27"/>
                    </a:lnTo>
                    <a:lnTo>
                      <a:pt x="43" y="23"/>
                    </a:lnTo>
                    <a:lnTo>
                      <a:pt x="53" y="28"/>
                    </a:lnTo>
                    <a:lnTo>
                      <a:pt x="66" y="28"/>
                    </a:lnTo>
                    <a:lnTo>
                      <a:pt x="78" y="23"/>
                    </a:lnTo>
                    <a:lnTo>
                      <a:pt x="90" y="17"/>
                    </a:lnTo>
                    <a:lnTo>
                      <a:pt x="102" y="10"/>
                    </a:lnTo>
                    <a:lnTo>
                      <a:pt x="114" y="4"/>
                    </a:lnTo>
                    <a:lnTo>
                      <a:pt x="124"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9"/>
              <p:cNvSpPr>
                <a:spLocks/>
              </p:cNvSpPr>
              <p:nvPr/>
            </p:nvSpPr>
            <p:spPr bwMode="auto">
              <a:xfrm>
                <a:off x="6658224" y="2446685"/>
                <a:ext cx="978448" cy="564886"/>
              </a:xfrm>
              <a:custGeom>
                <a:avLst/>
                <a:gdLst/>
                <a:ahLst/>
                <a:cxnLst>
                  <a:cxn ang="0">
                    <a:pos x="358" y="7"/>
                  </a:cxn>
                  <a:cxn ang="0">
                    <a:pos x="363" y="14"/>
                  </a:cxn>
                  <a:cxn ang="0">
                    <a:pos x="367" y="21"/>
                  </a:cxn>
                  <a:cxn ang="0">
                    <a:pos x="363" y="34"/>
                  </a:cxn>
                  <a:cxn ang="0">
                    <a:pos x="371" y="61"/>
                  </a:cxn>
                  <a:cxn ang="0">
                    <a:pos x="386" y="75"/>
                  </a:cxn>
                  <a:cxn ang="0">
                    <a:pos x="400" y="78"/>
                  </a:cxn>
                  <a:cxn ang="0">
                    <a:pos x="401" y="86"/>
                  </a:cxn>
                  <a:cxn ang="0">
                    <a:pos x="406" y="93"/>
                  </a:cxn>
                  <a:cxn ang="0">
                    <a:pos x="415" y="99"/>
                  </a:cxn>
                  <a:cxn ang="0">
                    <a:pos x="419" y="105"/>
                  </a:cxn>
                  <a:cxn ang="0">
                    <a:pos x="420" y="112"/>
                  </a:cxn>
                  <a:cxn ang="0">
                    <a:pos x="428" y="117"/>
                  </a:cxn>
                  <a:cxn ang="0">
                    <a:pos x="438" y="143"/>
                  </a:cxn>
                  <a:cxn ang="0">
                    <a:pos x="430" y="163"/>
                  </a:cxn>
                  <a:cxn ang="0">
                    <a:pos x="425" y="175"/>
                  </a:cxn>
                  <a:cxn ang="0">
                    <a:pos x="419" y="176"/>
                  </a:cxn>
                  <a:cxn ang="0">
                    <a:pos x="414" y="173"/>
                  </a:cxn>
                  <a:cxn ang="0">
                    <a:pos x="411" y="183"/>
                  </a:cxn>
                  <a:cxn ang="0">
                    <a:pos x="383" y="189"/>
                  </a:cxn>
                  <a:cxn ang="0">
                    <a:pos x="385" y="216"/>
                  </a:cxn>
                  <a:cxn ang="0">
                    <a:pos x="391" y="236"/>
                  </a:cxn>
                  <a:cxn ang="0">
                    <a:pos x="385" y="239"/>
                  </a:cxn>
                  <a:cxn ang="0">
                    <a:pos x="380" y="255"/>
                  </a:cxn>
                  <a:cxn ang="0">
                    <a:pos x="379" y="262"/>
                  </a:cxn>
                  <a:cxn ang="0">
                    <a:pos x="372" y="266"/>
                  </a:cxn>
                  <a:cxn ang="0">
                    <a:pos x="364" y="273"/>
                  </a:cxn>
                  <a:cxn ang="0">
                    <a:pos x="360" y="287"/>
                  </a:cxn>
                  <a:cxn ang="0">
                    <a:pos x="349" y="276"/>
                  </a:cxn>
                  <a:cxn ang="0">
                    <a:pos x="335" y="265"/>
                  </a:cxn>
                  <a:cxn ang="0">
                    <a:pos x="310" y="269"/>
                  </a:cxn>
                  <a:cxn ang="0">
                    <a:pos x="209" y="276"/>
                  </a:cxn>
                  <a:cxn ang="0">
                    <a:pos x="61" y="274"/>
                  </a:cxn>
                  <a:cxn ang="0">
                    <a:pos x="55" y="269"/>
                  </a:cxn>
                  <a:cxn ang="0">
                    <a:pos x="54" y="257"/>
                  </a:cxn>
                  <a:cxn ang="0">
                    <a:pos x="51" y="220"/>
                  </a:cxn>
                  <a:cxn ang="0">
                    <a:pos x="53" y="216"/>
                  </a:cxn>
                  <a:cxn ang="0">
                    <a:pos x="52" y="211"/>
                  </a:cxn>
                  <a:cxn ang="0">
                    <a:pos x="50" y="205"/>
                  </a:cxn>
                  <a:cxn ang="0">
                    <a:pos x="43" y="191"/>
                  </a:cxn>
                  <a:cxn ang="0">
                    <a:pos x="41" y="188"/>
                  </a:cxn>
                  <a:cxn ang="0">
                    <a:pos x="36" y="184"/>
                  </a:cxn>
                  <a:cxn ang="0">
                    <a:pos x="26" y="143"/>
                  </a:cxn>
                  <a:cxn ang="0">
                    <a:pos x="17" y="104"/>
                  </a:cxn>
                  <a:cxn ang="0">
                    <a:pos x="8" y="96"/>
                  </a:cxn>
                  <a:cxn ang="0">
                    <a:pos x="9" y="87"/>
                  </a:cxn>
                  <a:cxn ang="0">
                    <a:pos x="4" y="86"/>
                  </a:cxn>
                  <a:cxn ang="0">
                    <a:pos x="0" y="83"/>
                  </a:cxn>
                  <a:cxn ang="0">
                    <a:pos x="2" y="75"/>
                  </a:cxn>
                  <a:cxn ang="0">
                    <a:pos x="8" y="61"/>
                  </a:cxn>
                  <a:cxn ang="0">
                    <a:pos x="8" y="37"/>
                  </a:cxn>
                  <a:cxn ang="0">
                    <a:pos x="3" y="34"/>
                  </a:cxn>
                  <a:cxn ang="0">
                    <a:pos x="4" y="23"/>
                  </a:cxn>
                  <a:cxn ang="0">
                    <a:pos x="2" y="15"/>
                  </a:cxn>
                  <a:cxn ang="0">
                    <a:pos x="40" y="13"/>
                  </a:cxn>
                  <a:cxn ang="0">
                    <a:pos x="121" y="10"/>
                  </a:cxn>
                  <a:cxn ang="0">
                    <a:pos x="220" y="8"/>
                  </a:cxn>
                  <a:cxn ang="0">
                    <a:pos x="308" y="5"/>
                  </a:cxn>
                  <a:cxn ang="0">
                    <a:pos x="357" y="0"/>
                  </a:cxn>
                </a:cxnLst>
                <a:rect l="0" t="0" r="r" b="b"/>
                <a:pathLst>
                  <a:path w="441" h="287">
                    <a:moveTo>
                      <a:pt x="357" y="0"/>
                    </a:moveTo>
                    <a:lnTo>
                      <a:pt x="357" y="5"/>
                    </a:lnTo>
                    <a:lnTo>
                      <a:pt x="358" y="7"/>
                    </a:lnTo>
                    <a:lnTo>
                      <a:pt x="358" y="10"/>
                    </a:lnTo>
                    <a:lnTo>
                      <a:pt x="360" y="13"/>
                    </a:lnTo>
                    <a:lnTo>
                      <a:pt x="363" y="14"/>
                    </a:lnTo>
                    <a:lnTo>
                      <a:pt x="367" y="14"/>
                    </a:lnTo>
                    <a:lnTo>
                      <a:pt x="369" y="17"/>
                    </a:lnTo>
                    <a:lnTo>
                      <a:pt x="367" y="21"/>
                    </a:lnTo>
                    <a:lnTo>
                      <a:pt x="365" y="26"/>
                    </a:lnTo>
                    <a:lnTo>
                      <a:pt x="364" y="30"/>
                    </a:lnTo>
                    <a:lnTo>
                      <a:pt x="363" y="34"/>
                    </a:lnTo>
                    <a:lnTo>
                      <a:pt x="364" y="43"/>
                    </a:lnTo>
                    <a:lnTo>
                      <a:pt x="367" y="51"/>
                    </a:lnTo>
                    <a:lnTo>
                      <a:pt x="371" y="61"/>
                    </a:lnTo>
                    <a:lnTo>
                      <a:pt x="373" y="70"/>
                    </a:lnTo>
                    <a:lnTo>
                      <a:pt x="380" y="71"/>
                    </a:lnTo>
                    <a:lnTo>
                      <a:pt x="386" y="75"/>
                    </a:lnTo>
                    <a:lnTo>
                      <a:pt x="392" y="76"/>
                    </a:lnTo>
                    <a:lnTo>
                      <a:pt x="399" y="76"/>
                    </a:lnTo>
                    <a:lnTo>
                      <a:pt x="400" y="78"/>
                    </a:lnTo>
                    <a:lnTo>
                      <a:pt x="400" y="82"/>
                    </a:lnTo>
                    <a:lnTo>
                      <a:pt x="401" y="83"/>
                    </a:lnTo>
                    <a:lnTo>
                      <a:pt x="401" y="86"/>
                    </a:lnTo>
                    <a:lnTo>
                      <a:pt x="402" y="90"/>
                    </a:lnTo>
                    <a:lnTo>
                      <a:pt x="404" y="92"/>
                    </a:lnTo>
                    <a:lnTo>
                      <a:pt x="406" y="93"/>
                    </a:lnTo>
                    <a:lnTo>
                      <a:pt x="408" y="96"/>
                    </a:lnTo>
                    <a:lnTo>
                      <a:pt x="412" y="97"/>
                    </a:lnTo>
                    <a:lnTo>
                      <a:pt x="415" y="99"/>
                    </a:lnTo>
                    <a:lnTo>
                      <a:pt x="418" y="101"/>
                    </a:lnTo>
                    <a:lnTo>
                      <a:pt x="419" y="104"/>
                    </a:lnTo>
                    <a:lnTo>
                      <a:pt x="419" y="105"/>
                    </a:lnTo>
                    <a:lnTo>
                      <a:pt x="415" y="108"/>
                    </a:lnTo>
                    <a:lnTo>
                      <a:pt x="418" y="111"/>
                    </a:lnTo>
                    <a:lnTo>
                      <a:pt x="420" y="112"/>
                    </a:lnTo>
                    <a:lnTo>
                      <a:pt x="422" y="112"/>
                    </a:lnTo>
                    <a:lnTo>
                      <a:pt x="427" y="114"/>
                    </a:lnTo>
                    <a:lnTo>
                      <a:pt x="428" y="117"/>
                    </a:lnTo>
                    <a:lnTo>
                      <a:pt x="437" y="126"/>
                    </a:lnTo>
                    <a:lnTo>
                      <a:pt x="441" y="133"/>
                    </a:lnTo>
                    <a:lnTo>
                      <a:pt x="438" y="143"/>
                    </a:lnTo>
                    <a:lnTo>
                      <a:pt x="433" y="155"/>
                    </a:lnTo>
                    <a:lnTo>
                      <a:pt x="430" y="159"/>
                    </a:lnTo>
                    <a:lnTo>
                      <a:pt x="430" y="163"/>
                    </a:lnTo>
                    <a:lnTo>
                      <a:pt x="429" y="169"/>
                    </a:lnTo>
                    <a:lnTo>
                      <a:pt x="428" y="174"/>
                    </a:lnTo>
                    <a:lnTo>
                      <a:pt x="425" y="175"/>
                    </a:lnTo>
                    <a:lnTo>
                      <a:pt x="423" y="177"/>
                    </a:lnTo>
                    <a:lnTo>
                      <a:pt x="420" y="177"/>
                    </a:lnTo>
                    <a:lnTo>
                      <a:pt x="419" y="176"/>
                    </a:lnTo>
                    <a:lnTo>
                      <a:pt x="418" y="174"/>
                    </a:lnTo>
                    <a:lnTo>
                      <a:pt x="416" y="173"/>
                    </a:lnTo>
                    <a:lnTo>
                      <a:pt x="414" y="173"/>
                    </a:lnTo>
                    <a:lnTo>
                      <a:pt x="413" y="175"/>
                    </a:lnTo>
                    <a:lnTo>
                      <a:pt x="414" y="180"/>
                    </a:lnTo>
                    <a:lnTo>
                      <a:pt x="411" y="183"/>
                    </a:lnTo>
                    <a:lnTo>
                      <a:pt x="405" y="185"/>
                    </a:lnTo>
                    <a:lnTo>
                      <a:pt x="388" y="188"/>
                    </a:lnTo>
                    <a:lnTo>
                      <a:pt x="383" y="189"/>
                    </a:lnTo>
                    <a:lnTo>
                      <a:pt x="379" y="206"/>
                    </a:lnTo>
                    <a:lnTo>
                      <a:pt x="383" y="211"/>
                    </a:lnTo>
                    <a:lnTo>
                      <a:pt x="385" y="216"/>
                    </a:lnTo>
                    <a:lnTo>
                      <a:pt x="388" y="219"/>
                    </a:lnTo>
                    <a:lnTo>
                      <a:pt x="391" y="224"/>
                    </a:lnTo>
                    <a:lnTo>
                      <a:pt x="391" y="236"/>
                    </a:lnTo>
                    <a:lnTo>
                      <a:pt x="388" y="238"/>
                    </a:lnTo>
                    <a:lnTo>
                      <a:pt x="387" y="238"/>
                    </a:lnTo>
                    <a:lnTo>
                      <a:pt x="385" y="239"/>
                    </a:lnTo>
                    <a:lnTo>
                      <a:pt x="383" y="241"/>
                    </a:lnTo>
                    <a:lnTo>
                      <a:pt x="383" y="251"/>
                    </a:lnTo>
                    <a:lnTo>
                      <a:pt x="380" y="255"/>
                    </a:lnTo>
                    <a:lnTo>
                      <a:pt x="380" y="258"/>
                    </a:lnTo>
                    <a:lnTo>
                      <a:pt x="379" y="260"/>
                    </a:lnTo>
                    <a:lnTo>
                      <a:pt x="379" y="262"/>
                    </a:lnTo>
                    <a:lnTo>
                      <a:pt x="377" y="262"/>
                    </a:lnTo>
                    <a:lnTo>
                      <a:pt x="374" y="264"/>
                    </a:lnTo>
                    <a:lnTo>
                      <a:pt x="372" y="266"/>
                    </a:lnTo>
                    <a:lnTo>
                      <a:pt x="367" y="268"/>
                    </a:lnTo>
                    <a:lnTo>
                      <a:pt x="366" y="271"/>
                    </a:lnTo>
                    <a:lnTo>
                      <a:pt x="364" y="273"/>
                    </a:lnTo>
                    <a:lnTo>
                      <a:pt x="362" y="280"/>
                    </a:lnTo>
                    <a:lnTo>
                      <a:pt x="362" y="285"/>
                    </a:lnTo>
                    <a:lnTo>
                      <a:pt x="360" y="287"/>
                    </a:lnTo>
                    <a:lnTo>
                      <a:pt x="358" y="286"/>
                    </a:lnTo>
                    <a:lnTo>
                      <a:pt x="353" y="282"/>
                    </a:lnTo>
                    <a:lnTo>
                      <a:pt x="349" y="276"/>
                    </a:lnTo>
                    <a:lnTo>
                      <a:pt x="344" y="272"/>
                    </a:lnTo>
                    <a:lnTo>
                      <a:pt x="338" y="267"/>
                    </a:lnTo>
                    <a:lnTo>
                      <a:pt x="335" y="265"/>
                    </a:lnTo>
                    <a:lnTo>
                      <a:pt x="330" y="266"/>
                    </a:lnTo>
                    <a:lnTo>
                      <a:pt x="321" y="267"/>
                    </a:lnTo>
                    <a:lnTo>
                      <a:pt x="310" y="269"/>
                    </a:lnTo>
                    <a:lnTo>
                      <a:pt x="303" y="271"/>
                    </a:lnTo>
                    <a:lnTo>
                      <a:pt x="258" y="274"/>
                    </a:lnTo>
                    <a:lnTo>
                      <a:pt x="209" y="276"/>
                    </a:lnTo>
                    <a:lnTo>
                      <a:pt x="158" y="279"/>
                    </a:lnTo>
                    <a:lnTo>
                      <a:pt x="61" y="279"/>
                    </a:lnTo>
                    <a:lnTo>
                      <a:pt x="61" y="274"/>
                    </a:lnTo>
                    <a:lnTo>
                      <a:pt x="59" y="273"/>
                    </a:lnTo>
                    <a:lnTo>
                      <a:pt x="58" y="271"/>
                    </a:lnTo>
                    <a:lnTo>
                      <a:pt x="55" y="269"/>
                    </a:lnTo>
                    <a:lnTo>
                      <a:pt x="53" y="265"/>
                    </a:lnTo>
                    <a:lnTo>
                      <a:pt x="53" y="260"/>
                    </a:lnTo>
                    <a:lnTo>
                      <a:pt x="54" y="257"/>
                    </a:lnTo>
                    <a:lnTo>
                      <a:pt x="55" y="254"/>
                    </a:lnTo>
                    <a:lnTo>
                      <a:pt x="55" y="248"/>
                    </a:lnTo>
                    <a:lnTo>
                      <a:pt x="51" y="220"/>
                    </a:lnTo>
                    <a:lnTo>
                      <a:pt x="51" y="219"/>
                    </a:lnTo>
                    <a:lnTo>
                      <a:pt x="52" y="217"/>
                    </a:lnTo>
                    <a:lnTo>
                      <a:pt x="53" y="216"/>
                    </a:lnTo>
                    <a:lnTo>
                      <a:pt x="53" y="215"/>
                    </a:lnTo>
                    <a:lnTo>
                      <a:pt x="52" y="213"/>
                    </a:lnTo>
                    <a:lnTo>
                      <a:pt x="52" y="211"/>
                    </a:lnTo>
                    <a:lnTo>
                      <a:pt x="51" y="210"/>
                    </a:lnTo>
                    <a:lnTo>
                      <a:pt x="51" y="209"/>
                    </a:lnTo>
                    <a:lnTo>
                      <a:pt x="50" y="205"/>
                    </a:lnTo>
                    <a:lnTo>
                      <a:pt x="50" y="199"/>
                    </a:lnTo>
                    <a:lnTo>
                      <a:pt x="44" y="194"/>
                    </a:lnTo>
                    <a:lnTo>
                      <a:pt x="43" y="191"/>
                    </a:lnTo>
                    <a:lnTo>
                      <a:pt x="43" y="188"/>
                    </a:lnTo>
                    <a:lnTo>
                      <a:pt x="41" y="187"/>
                    </a:lnTo>
                    <a:lnTo>
                      <a:pt x="41" y="188"/>
                    </a:lnTo>
                    <a:lnTo>
                      <a:pt x="40" y="187"/>
                    </a:lnTo>
                    <a:lnTo>
                      <a:pt x="37" y="187"/>
                    </a:lnTo>
                    <a:lnTo>
                      <a:pt x="36" y="184"/>
                    </a:lnTo>
                    <a:lnTo>
                      <a:pt x="36" y="168"/>
                    </a:lnTo>
                    <a:lnTo>
                      <a:pt x="32" y="155"/>
                    </a:lnTo>
                    <a:lnTo>
                      <a:pt x="26" y="143"/>
                    </a:lnTo>
                    <a:lnTo>
                      <a:pt x="22" y="132"/>
                    </a:lnTo>
                    <a:lnTo>
                      <a:pt x="18" y="119"/>
                    </a:lnTo>
                    <a:lnTo>
                      <a:pt x="17" y="104"/>
                    </a:lnTo>
                    <a:lnTo>
                      <a:pt x="15" y="101"/>
                    </a:lnTo>
                    <a:lnTo>
                      <a:pt x="12" y="100"/>
                    </a:lnTo>
                    <a:lnTo>
                      <a:pt x="8" y="96"/>
                    </a:lnTo>
                    <a:lnTo>
                      <a:pt x="7" y="93"/>
                    </a:lnTo>
                    <a:lnTo>
                      <a:pt x="7" y="89"/>
                    </a:lnTo>
                    <a:lnTo>
                      <a:pt x="9" y="87"/>
                    </a:lnTo>
                    <a:lnTo>
                      <a:pt x="11" y="87"/>
                    </a:lnTo>
                    <a:lnTo>
                      <a:pt x="9" y="86"/>
                    </a:lnTo>
                    <a:lnTo>
                      <a:pt x="4" y="86"/>
                    </a:lnTo>
                    <a:lnTo>
                      <a:pt x="2" y="85"/>
                    </a:lnTo>
                    <a:lnTo>
                      <a:pt x="1" y="85"/>
                    </a:lnTo>
                    <a:lnTo>
                      <a:pt x="0" y="83"/>
                    </a:lnTo>
                    <a:lnTo>
                      <a:pt x="0" y="77"/>
                    </a:lnTo>
                    <a:lnTo>
                      <a:pt x="1" y="75"/>
                    </a:lnTo>
                    <a:lnTo>
                      <a:pt x="2" y="75"/>
                    </a:lnTo>
                    <a:lnTo>
                      <a:pt x="2" y="73"/>
                    </a:lnTo>
                    <a:lnTo>
                      <a:pt x="5" y="69"/>
                    </a:lnTo>
                    <a:lnTo>
                      <a:pt x="8" y="61"/>
                    </a:lnTo>
                    <a:lnTo>
                      <a:pt x="9" y="51"/>
                    </a:lnTo>
                    <a:lnTo>
                      <a:pt x="9" y="40"/>
                    </a:lnTo>
                    <a:lnTo>
                      <a:pt x="8" y="37"/>
                    </a:lnTo>
                    <a:lnTo>
                      <a:pt x="5" y="35"/>
                    </a:lnTo>
                    <a:lnTo>
                      <a:pt x="4" y="35"/>
                    </a:lnTo>
                    <a:lnTo>
                      <a:pt x="3" y="34"/>
                    </a:lnTo>
                    <a:lnTo>
                      <a:pt x="3" y="33"/>
                    </a:lnTo>
                    <a:lnTo>
                      <a:pt x="4" y="31"/>
                    </a:lnTo>
                    <a:lnTo>
                      <a:pt x="4" y="23"/>
                    </a:lnTo>
                    <a:lnTo>
                      <a:pt x="3" y="20"/>
                    </a:lnTo>
                    <a:lnTo>
                      <a:pt x="2" y="17"/>
                    </a:lnTo>
                    <a:lnTo>
                      <a:pt x="2" y="15"/>
                    </a:lnTo>
                    <a:lnTo>
                      <a:pt x="3" y="14"/>
                    </a:lnTo>
                    <a:lnTo>
                      <a:pt x="5" y="13"/>
                    </a:lnTo>
                    <a:lnTo>
                      <a:pt x="40" y="13"/>
                    </a:lnTo>
                    <a:lnTo>
                      <a:pt x="62" y="12"/>
                    </a:lnTo>
                    <a:lnTo>
                      <a:pt x="90" y="12"/>
                    </a:lnTo>
                    <a:lnTo>
                      <a:pt x="121" y="10"/>
                    </a:lnTo>
                    <a:lnTo>
                      <a:pt x="153" y="9"/>
                    </a:lnTo>
                    <a:lnTo>
                      <a:pt x="186" y="9"/>
                    </a:lnTo>
                    <a:lnTo>
                      <a:pt x="220" y="8"/>
                    </a:lnTo>
                    <a:lnTo>
                      <a:pt x="252" y="7"/>
                    </a:lnTo>
                    <a:lnTo>
                      <a:pt x="281" y="6"/>
                    </a:lnTo>
                    <a:lnTo>
                      <a:pt x="308" y="5"/>
                    </a:lnTo>
                    <a:lnTo>
                      <a:pt x="330" y="3"/>
                    </a:lnTo>
                    <a:lnTo>
                      <a:pt x="347" y="1"/>
                    </a:lnTo>
                    <a:lnTo>
                      <a:pt x="357"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30"/>
              <p:cNvSpPr>
                <a:spLocks/>
              </p:cNvSpPr>
              <p:nvPr/>
            </p:nvSpPr>
            <p:spPr bwMode="auto">
              <a:xfrm>
                <a:off x="6569477" y="1401547"/>
                <a:ext cx="1036135" cy="1058916"/>
              </a:xfrm>
              <a:custGeom>
                <a:avLst/>
                <a:gdLst/>
                <a:ahLst/>
                <a:cxnLst>
                  <a:cxn ang="0">
                    <a:pos x="142" y="13"/>
                  </a:cxn>
                  <a:cxn ang="0">
                    <a:pos x="154" y="49"/>
                  </a:cxn>
                  <a:cxn ang="0">
                    <a:pos x="148" y="53"/>
                  </a:cxn>
                  <a:cxn ang="0">
                    <a:pos x="149" y="57"/>
                  </a:cxn>
                  <a:cxn ang="0">
                    <a:pos x="169" y="62"/>
                  </a:cxn>
                  <a:cxn ang="0">
                    <a:pos x="192" y="62"/>
                  </a:cxn>
                  <a:cxn ang="0">
                    <a:pos x="211" y="69"/>
                  </a:cxn>
                  <a:cxn ang="0">
                    <a:pos x="239" y="65"/>
                  </a:cxn>
                  <a:cxn ang="0">
                    <a:pos x="281" y="70"/>
                  </a:cxn>
                  <a:cxn ang="0">
                    <a:pos x="285" y="81"/>
                  </a:cxn>
                  <a:cxn ang="0">
                    <a:pos x="306" y="98"/>
                  </a:cxn>
                  <a:cxn ang="0">
                    <a:pos x="313" y="84"/>
                  </a:cxn>
                  <a:cxn ang="0">
                    <a:pos x="327" y="96"/>
                  </a:cxn>
                  <a:cxn ang="0">
                    <a:pos x="341" y="106"/>
                  </a:cxn>
                  <a:cxn ang="0">
                    <a:pos x="380" y="100"/>
                  </a:cxn>
                  <a:cxn ang="0">
                    <a:pos x="398" y="96"/>
                  </a:cxn>
                  <a:cxn ang="0">
                    <a:pos x="405" y="104"/>
                  </a:cxn>
                  <a:cxn ang="0">
                    <a:pos x="467" y="106"/>
                  </a:cxn>
                  <a:cxn ang="0">
                    <a:pos x="451" y="116"/>
                  </a:cxn>
                  <a:cxn ang="0">
                    <a:pos x="437" y="127"/>
                  </a:cxn>
                  <a:cxn ang="0">
                    <a:pos x="400" y="140"/>
                  </a:cxn>
                  <a:cxn ang="0">
                    <a:pos x="400" y="148"/>
                  </a:cxn>
                  <a:cxn ang="0">
                    <a:pos x="385" y="163"/>
                  </a:cxn>
                  <a:cxn ang="0">
                    <a:pos x="370" y="180"/>
                  </a:cxn>
                  <a:cxn ang="0">
                    <a:pos x="363" y="191"/>
                  </a:cxn>
                  <a:cxn ang="0">
                    <a:pos x="356" y="194"/>
                  </a:cxn>
                  <a:cxn ang="0">
                    <a:pos x="350" y="201"/>
                  </a:cxn>
                  <a:cxn ang="0">
                    <a:pos x="339" y="212"/>
                  </a:cxn>
                  <a:cxn ang="0">
                    <a:pos x="326" y="214"/>
                  </a:cxn>
                  <a:cxn ang="0">
                    <a:pos x="326" y="221"/>
                  </a:cxn>
                  <a:cxn ang="0">
                    <a:pos x="321" y="230"/>
                  </a:cxn>
                  <a:cxn ang="0">
                    <a:pos x="313" y="270"/>
                  </a:cxn>
                  <a:cxn ang="0">
                    <a:pos x="284" y="314"/>
                  </a:cxn>
                  <a:cxn ang="0">
                    <a:pos x="277" y="330"/>
                  </a:cxn>
                  <a:cxn ang="0">
                    <a:pos x="288" y="348"/>
                  </a:cxn>
                  <a:cxn ang="0">
                    <a:pos x="288" y="384"/>
                  </a:cxn>
                  <a:cxn ang="0">
                    <a:pos x="284" y="414"/>
                  </a:cxn>
                  <a:cxn ang="0">
                    <a:pos x="285" y="424"/>
                  </a:cxn>
                  <a:cxn ang="0">
                    <a:pos x="299" y="429"/>
                  </a:cxn>
                  <a:cxn ang="0">
                    <a:pos x="305" y="434"/>
                  </a:cxn>
                  <a:cxn ang="0">
                    <a:pos x="320" y="443"/>
                  </a:cxn>
                  <a:cxn ang="0">
                    <a:pos x="348" y="462"/>
                  </a:cxn>
                  <a:cxn ang="0">
                    <a:pos x="392" y="503"/>
                  </a:cxn>
                  <a:cxn ang="0">
                    <a:pos x="49" y="502"/>
                  </a:cxn>
                  <a:cxn ang="0">
                    <a:pos x="50" y="378"/>
                  </a:cxn>
                  <a:cxn ang="0">
                    <a:pos x="40" y="362"/>
                  </a:cxn>
                  <a:cxn ang="0">
                    <a:pos x="31" y="361"/>
                  </a:cxn>
                  <a:cxn ang="0">
                    <a:pos x="24" y="344"/>
                  </a:cxn>
                  <a:cxn ang="0">
                    <a:pos x="38" y="331"/>
                  </a:cxn>
                  <a:cxn ang="0">
                    <a:pos x="48" y="320"/>
                  </a:cxn>
                  <a:cxn ang="0">
                    <a:pos x="37" y="273"/>
                  </a:cxn>
                  <a:cxn ang="0">
                    <a:pos x="27" y="209"/>
                  </a:cxn>
                  <a:cxn ang="0">
                    <a:pos x="23" y="189"/>
                  </a:cxn>
                  <a:cxn ang="0">
                    <a:pos x="14" y="140"/>
                  </a:cxn>
                  <a:cxn ang="0">
                    <a:pos x="0" y="36"/>
                  </a:cxn>
                  <a:cxn ang="0">
                    <a:pos x="113" y="33"/>
                  </a:cxn>
                </a:cxnLst>
                <a:rect l="0" t="0" r="r" b="b"/>
                <a:pathLst>
                  <a:path w="467" h="538">
                    <a:moveTo>
                      <a:pt x="127" y="0"/>
                    </a:moveTo>
                    <a:lnTo>
                      <a:pt x="142" y="0"/>
                    </a:lnTo>
                    <a:lnTo>
                      <a:pt x="142" y="7"/>
                    </a:lnTo>
                    <a:lnTo>
                      <a:pt x="141" y="9"/>
                    </a:lnTo>
                    <a:lnTo>
                      <a:pt x="141" y="12"/>
                    </a:lnTo>
                    <a:lnTo>
                      <a:pt x="142" y="13"/>
                    </a:lnTo>
                    <a:lnTo>
                      <a:pt x="143" y="12"/>
                    </a:lnTo>
                    <a:lnTo>
                      <a:pt x="143" y="11"/>
                    </a:lnTo>
                    <a:lnTo>
                      <a:pt x="152" y="36"/>
                    </a:lnTo>
                    <a:lnTo>
                      <a:pt x="152" y="44"/>
                    </a:lnTo>
                    <a:lnTo>
                      <a:pt x="154" y="47"/>
                    </a:lnTo>
                    <a:lnTo>
                      <a:pt x="154" y="49"/>
                    </a:lnTo>
                    <a:lnTo>
                      <a:pt x="155" y="50"/>
                    </a:lnTo>
                    <a:lnTo>
                      <a:pt x="154" y="54"/>
                    </a:lnTo>
                    <a:lnTo>
                      <a:pt x="152" y="55"/>
                    </a:lnTo>
                    <a:lnTo>
                      <a:pt x="151" y="55"/>
                    </a:lnTo>
                    <a:lnTo>
                      <a:pt x="150" y="54"/>
                    </a:lnTo>
                    <a:lnTo>
                      <a:pt x="148" y="53"/>
                    </a:lnTo>
                    <a:lnTo>
                      <a:pt x="147" y="51"/>
                    </a:lnTo>
                    <a:lnTo>
                      <a:pt x="143" y="51"/>
                    </a:lnTo>
                    <a:lnTo>
                      <a:pt x="141" y="53"/>
                    </a:lnTo>
                    <a:lnTo>
                      <a:pt x="146" y="55"/>
                    </a:lnTo>
                    <a:lnTo>
                      <a:pt x="149" y="56"/>
                    </a:lnTo>
                    <a:lnTo>
                      <a:pt x="149" y="57"/>
                    </a:lnTo>
                    <a:lnTo>
                      <a:pt x="151" y="60"/>
                    </a:lnTo>
                    <a:lnTo>
                      <a:pt x="155" y="56"/>
                    </a:lnTo>
                    <a:lnTo>
                      <a:pt x="158" y="56"/>
                    </a:lnTo>
                    <a:lnTo>
                      <a:pt x="163" y="58"/>
                    </a:lnTo>
                    <a:lnTo>
                      <a:pt x="165" y="61"/>
                    </a:lnTo>
                    <a:lnTo>
                      <a:pt x="169" y="62"/>
                    </a:lnTo>
                    <a:lnTo>
                      <a:pt x="170" y="62"/>
                    </a:lnTo>
                    <a:lnTo>
                      <a:pt x="171" y="61"/>
                    </a:lnTo>
                    <a:lnTo>
                      <a:pt x="176" y="58"/>
                    </a:lnTo>
                    <a:lnTo>
                      <a:pt x="179" y="58"/>
                    </a:lnTo>
                    <a:lnTo>
                      <a:pt x="185" y="60"/>
                    </a:lnTo>
                    <a:lnTo>
                      <a:pt x="192" y="62"/>
                    </a:lnTo>
                    <a:lnTo>
                      <a:pt x="199" y="63"/>
                    </a:lnTo>
                    <a:lnTo>
                      <a:pt x="203" y="64"/>
                    </a:lnTo>
                    <a:lnTo>
                      <a:pt x="208" y="64"/>
                    </a:lnTo>
                    <a:lnTo>
                      <a:pt x="210" y="65"/>
                    </a:lnTo>
                    <a:lnTo>
                      <a:pt x="210" y="68"/>
                    </a:lnTo>
                    <a:lnTo>
                      <a:pt x="211" y="69"/>
                    </a:lnTo>
                    <a:lnTo>
                      <a:pt x="211" y="71"/>
                    </a:lnTo>
                    <a:lnTo>
                      <a:pt x="212" y="72"/>
                    </a:lnTo>
                    <a:lnTo>
                      <a:pt x="230" y="72"/>
                    </a:lnTo>
                    <a:lnTo>
                      <a:pt x="234" y="71"/>
                    </a:lnTo>
                    <a:lnTo>
                      <a:pt x="236" y="70"/>
                    </a:lnTo>
                    <a:lnTo>
                      <a:pt x="239" y="65"/>
                    </a:lnTo>
                    <a:lnTo>
                      <a:pt x="240" y="64"/>
                    </a:lnTo>
                    <a:lnTo>
                      <a:pt x="244" y="62"/>
                    </a:lnTo>
                    <a:lnTo>
                      <a:pt x="257" y="62"/>
                    </a:lnTo>
                    <a:lnTo>
                      <a:pt x="270" y="64"/>
                    </a:lnTo>
                    <a:lnTo>
                      <a:pt x="271" y="65"/>
                    </a:lnTo>
                    <a:lnTo>
                      <a:pt x="281" y="70"/>
                    </a:lnTo>
                    <a:lnTo>
                      <a:pt x="282" y="70"/>
                    </a:lnTo>
                    <a:lnTo>
                      <a:pt x="283" y="71"/>
                    </a:lnTo>
                    <a:lnTo>
                      <a:pt x="283" y="76"/>
                    </a:lnTo>
                    <a:lnTo>
                      <a:pt x="284" y="77"/>
                    </a:lnTo>
                    <a:lnTo>
                      <a:pt x="284" y="79"/>
                    </a:lnTo>
                    <a:lnTo>
                      <a:pt x="285" y="81"/>
                    </a:lnTo>
                    <a:lnTo>
                      <a:pt x="290" y="78"/>
                    </a:lnTo>
                    <a:lnTo>
                      <a:pt x="292" y="85"/>
                    </a:lnTo>
                    <a:lnTo>
                      <a:pt x="296" y="90"/>
                    </a:lnTo>
                    <a:lnTo>
                      <a:pt x="300" y="93"/>
                    </a:lnTo>
                    <a:lnTo>
                      <a:pt x="304" y="98"/>
                    </a:lnTo>
                    <a:lnTo>
                      <a:pt x="306" y="98"/>
                    </a:lnTo>
                    <a:lnTo>
                      <a:pt x="307" y="97"/>
                    </a:lnTo>
                    <a:lnTo>
                      <a:pt x="310" y="92"/>
                    </a:lnTo>
                    <a:lnTo>
                      <a:pt x="310" y="90"/>
                    </a:lnTo>
                    <a:lnTo>
                      <a:pt x="311" y="88"/>
                    </a:lnTo>
                    <a:lnTo>
                      <a:pt x="312" y="86"/>
                    </a:lnTo>
                    <a:lnTo>
                      <a:pt x="313" y="84"/>
                    </a:lnTo>
                    <a:lnTo>
                      <a:pt x="318" y="84"/>
                    </a:lnTo>
                    <a:lnTo>
                      <a:pt x="320" y="85"/>
                    </a:lnTo>
                    <a:lnTo>
                      <a:pt x="322" y="88"/>
                    </a:lnTo>
                    <a:lnTo>
                      <a:pt x="322" y="90"/>
                    </a:lnTo>
                    <a:lnTo>
                      <a:pt x="325" y="95"/>
                    </a:lnTo>
                    <a:lnTo>
                      <a:pt x="327" y="96"/>
                    </a:lnTo>
                    <a:lnTo>
                      <a:pt x="328" y="96"/>
                    </a:lnTo>
                    <a:lnTo>
                      <a:pt x="331" y="97"/>
                    </a:lnTo>
                    <a:lnTo>
                      <a:pt x="336" y="97"/>
                    </a:lnTo>
                    <a:lnTo>
                      <a:pt x="339" y="98"/>
                    </a:lnTo>
                    <a:lnTo>
                      <a:pt x="341" y="100"/>
                    </a:lnTo>
                    <a:lnTo>
                      <a:pt x="341" y="106"/>
                    </a:lnTo>
                    <a:lnTo>
                      <a:pt x="349" y="109"/>
                    </a:lnTo>
                    <a:lnTo>
                      <a:pt x="368" y="109"/>
                    </a:lnTo>
                    <a:lnTo>
                      <a:pt x="375" y="110"/>
                    </a:lnTo>
                    <a:lnTo>
                      <a:pt x="375" y="106"/>
                    </a:lnTo>
                    <a:lnTo>
                      <a:pt x="377" y="104"/>
                    </a:lnTo>
                    <a:lnTo>
                      <a:pt x="380" y="100"/>
                    </a:lnTo>
                    <a:lnTo>
                      <a:pt x="383" y="98"/>
                    </a:lnTo>
                    <a:lnTo>
                      <a:pt x="388" y="95"/>
                    </a:lnTo>
                    <a:lnTo>
                      <a:pt x="391" y="92"/>
                    </a:lnTo>
                    <a:lnTo>
                      <a:pt x="396" y="92"/>
                    </a:lnTo>
                    <a:lnTo>
                      <a:pt x="397" y="93"/>
                    </a:lnTo>
                    <a:lnTo>
                      <a:pt x="398" y="96"/>
                    </a:lnTo>
                    <a:lnTo>
                      <a:pt x="399" y="97"/>
                    </a:lnTo>
                    <a:lnTo>
                      <a:pt x="399" y="99"/>
                    </a:lnTo>
                    <a:lnTo>
                      <a:pt x="400" y="100"/>
                    </a:lnTo>
                    <a:lnTo>
                      <a:pt x="402" y="103"/>
                    </a:lnTo>
                    <a:lnTo>
                      <a:pt x="403" y="104"/>
                    </a:lnTo>
                    <a:lnTo>
                      <a:pt x="405" y="104"/>
                    </a:lnTo>
                    <a:lnTo>
                      <a:pt x="424" y="100"/>
                    </a:lnTo>
                    <a:lnTo>
                      <a:pt x="442" y="102"/>
                    </a:lnTo>
                    <a:lnTo>
                      <a:pt x="447" y="103"/>
                    </a:lnTo>
                    <a:lnTo>
                      <a:pt x="453" y="106"/>
                    </a:lnTo>
                    <a:lnTo>
                      <a:pt x="460" y="109"/>
                    </a:lnTo>
                    <a:lnTo>
                      <a:pt x="467" y="106"/>
                    </a:lnTo>
                    <a:lnTo>
                      <a:pt x="466" y="110"/>
                    </a:lnTo>
                    <a:lnTo>
                      <a:pt x="465" y="112"/>
                    </a:lnTo>
                    <a:lnTo>
                      <a:pt x="462" y="114"/>
                    </a:lnTo>
                    <a:lnTo>
                      <a:pt x="459" y="117"/>
                    </a:lnTo>
                    <a:lnTo>
                      <a:pt x="453" y="117"/>
                    </a:lnTo>
                    <a:lnTo>
                      <a:pt x="451" y="116"/>
                    </a:lnTo>
                    <a:lnTo>
                      <a:pt x="448" y="116"/>
                    </a:lnTo>
                    <a:lnTo>
                      <a:pt x="448" y="118"/>
                    </a:lnTo>
                    <a:lnTo>
                      <a:pt x="449" y="118"/>
                    </a:lnTo>
                    <a:lnTo>
                      <a:pt x="449" y="123"/>
                    </a:lnTo>
                    <a:lnTo>
                      <a:pt x="447" y="124"/>
                    </a:lnTo>
                    <a:lnTo>
                      <a:pt x="437" y="127"/>
                    </a:lnTo>
                    <a:lnTo>
                      <a:pt x="425" y="131"/>
                    </a:lnTo>
                    <a:lnTo>
                      <a:pt x="416" y="135"/>
                    </a:lnTo>
                    <a:lnTo>
                      <a:pt x="409" y="144"/>
                    </a:lnTo>
                    <a:lnTo>
                      <a:pt x="405" y="144"/>
                    </a:lnTo>
                    <a:lnTo>
                      <a:pt x="403" y="142"/>
                    </a:lnTo>
                    <a:lnTo>
                      <a:pt x="400" y="140"/>
                    </a:lnTo>
                    <a:lnTo>
                      <a:pt x="399" y="140"/>
                    </a:lnTo>
                    <a:lnTo>
                      <a:pt x="399" y="141"/>
                    </a:lnTo>
                    <a:lnTo>
                      <a:pt x="402" y="142"/>
                    </a:lnTo>
                    <a:lnTo>
                      <a:pt x="403" y="145"/>
                    </a:lnTo>
                    <a:lnTo>
                      <a:pt x="403" y="147"/>
                    </a:lnTo>
                    <a:lnTo>
                      <a:pt x="400" y="148"/>
                    </a:lnTo>
                    <a:lnTo>
                      <a:pt x="399" y="149"/>
                    </a:lnTo>
                    <a:lnTo>
                      <a:pt x="392" y="153"/>
                    </a:lnTo>
                    <a:lnTo>
                      <a:pt x="391" y="154"/>
                    </a:lnTo>
                    <a:lnTo>
                      <a:pt x="389" y="159"/>
                    </a:lnTo>
                    <a:lnTo>
                      <a:pt x="387" y="161"/>
                    </a:lnTo>
                    <a:lnTo>
                      <a:pt x="385" y="163"/>
                    </a:lnTo>
                    <a:lnTo>
                      <a:pt x="381" y="166"/>
                    </a:lnTo>
                    <a:lnTo>
                      <a:pt x="377" y="166"/>
                    </a:lnTo>
                    <a:lnTo>
                      <a:pt x="378" y="169"/>
                    </a:lnTo>
                    <a:lnTo>
                      <a:pt x="375" y="176"/>
                    </a:lnTo>
                    <a:lnTo>
                      <a:pt x="373" y="177"/>
                    </a:lnTo>
                    <a:lnTo>
                      <a:pt x="370" y="180"/>
                    </a:lnTo>
                    <a:lnTo>
                      <a:pt x="368" y="181"/>
                    </a:lnTo>
                    <a:lnTo>
                      <a:pt x="366" y="183"/>
                    </a:lnTo>
                    <a:lnTo>
                      <a:pt x="366" y="184"/>
                    </a:lnTo>
                    <a:lnTo>
                      <a:pt x="364" y="187"/>
                    </a:lnTo>
                    <a:lnTo>
                      <a:pt x="364" y="190"/>
                    </a:lnTo>
                    <a:lnTo>
                      <a:pt x="363" y="191"/>
                    </a:lnTo>
                    <a:lnTo>
                      <a:pt x="361" y="193"/>
                    </a:lnTo>
                    <a:lnTo>
                      <a:pt x="360" y="193"/>
                    </a:lnTo>
                    <a:lnTo>
                      <a:pt x="357" y="191"/>
                    </a:lnTo>
                    <a:lnTo>
                      <a:pt x="355" y="191"/>
                    </a:lnTo>
                    <a:lnTo>
                      <a:pt x="355" y="193"/>
                    </a:lnTo>
                    <a:lnTo>
                      <a:pt x="356" y="194"/>
                    </a:lnTo>
                    <a:lnTo>
                      <a:pt x="356" y="195"/>
                    </a:lnTo>
                    <a:lnTo>
                      <a:pt x="357" y="196"/>
                    </a:lnTo>
                    <a:lnTo>
                      <a:pt x="357" y="197"/>
                    </a:lnTo>
                    <a:lnTo>
                      <a:pt x="356" y="197"/>
                    </a:lnTo>
                    <a:lnTo>
                      <a:pt x="355" y="198"/>
                    </a:lnTo>
                    <a:lnTo>
                      <a:pt x="350" y="201"/>
                    </a:lnTo>
                    <a:lnTo>
                      <a:pt x="347" y="203"/>
                    </a:lnTo>
                    <a:lnTo>
                      <a:pt x="345" y="204"/>
                    </a:lnTo>
                    <a:lnTo>
                      <a:pt x="343" y="205"/>
                    </a:lnTo>
                    <a:lnTo>
                      <a:pt x="342" y="208"/>
                    </a:lnTo>
                    <a:lnTo>
                      <a:pt x="340" y="210"/>
                    </a:lnTo>
                    <a:lnTo>
                      <a:pt x="339" y="212"/>
                    </a:lnTo>
                    <a:lnTo>
                      <a:pt x="334" y="217"/>
                    </a:lnTo>
                    <a:lnTo>
                      <a:pt x="327" y="219"/>
                    </a:lnTo>
                    <a:lnTo>
                      <a:pt x="326" y="217"/>
                    </a:lnTo>
                    <a:lnTo>
                      <a:pt x="325" y="216"/>
                    </a:lnTo>
                    <a:lnTo>
                      <a:pt x="326" y="215"/>
                    </a:lnTo>
                    <a:lnTo>
                      <a:pt x="326" y="214"/>
                    </a:lnTo>
                    <a:lnTo>
                      <a:pt x="327" y="211"/>
                    </a:lnTo>
                    <a:lnTo>
                      <a:pt x="324" y="212"/>
                    </a:lnTo>
                    <a:lnTo>
                      <a:pt x="322" y="214"/>
                    </a:lnTo>
                    <a:lnTo>
                      <a:pt x="322" y="216"/>
                    </a:lnTo>
                    <a:lnTo>
                      <a:pt x="324" y="218"/>
                    </a:lnTo>
                    <a:lnTo>
                      <a:pt x="326" y="221"/>
                    </a:lnTo>
                    <a:lnTo>
                      <a:pt x="327" y="223"/>
                    </a:lnTo>
                    <a:lnTo>
                      <a:pt x="327" y="225"/>
                    </a:lnTo>
                    <a:lnTo>
                      <a:pt x="325" y="225"/>
                    </a:lnTo>
                    <a:lnTo>
                      <a:pt x="324" y="226"/>
                    </a:lnTo>
                    <a:lnTo>
                      <a:pt x="322" y="229"/>
                    </a:lnTo>
                    <a:lnTo>
                      <a:pt x="321" y="230"/>
                    </a:lnTo>
                    <a:lnTo>
                      <a:pt x="319" y="235"/>
                    </a:lnTo>
                    <a:lnTo>
                      <a:pt x="317" y="236"/>
                    </a:lnTo>
                    <a:lnTo>
                      <a:pt x="315" y="237"/>
                    </a:lnTo>
                    <a:lnTo>
                      <a:pt x="312" y="237"/>
                    </a:lnTo>
                    <a:lnTo>
                      <a:pt x="312" y="253"/>
                    </a:lnTo>
                    <a:lnTo>
                      <a:pt x="313" y="270"/>
                    </a:lnTo>
                    <a:lnTo>
                      <a:pt x="313" y="284"/>
                    </a:lnTo>
                    <a:lnTo>
                      <a:pt x="312" y="295"/>
                    </a:lnTo>
                    <a:lnTo>
                      <a:pt x="303" y="301"/>
                    </a:lnTo>
                    <a:lnTo>
                      <a:pt x="292" y="306"/>
                    </a:lnTo>
                    <a:lnTo>
                      <a:pt x="284" y="313"/>
                    </a:lnTo>
                    <a:lnTo>
                      <a:pt x="284" y="314"/>
                    </a:lnTo>
                    <a:lnTo>
                      <a:pt x="283" y="317"/>
                    </a:lnTo>
                    <a:lnTo>
                      <a:pt x="283" y="323"/>
                    </a:lnTo>
                    <a:lnTo>
                      <a:pt x="282" y="327"/>
                    </a:lnTo>
                    <a:lnTo>
                      <a:pt x="279" y="329"/>
                    </a:lnTo>
                    <a:lnTo>
                      <a:pt x="278" y="329"/>
                    </a:lnTo>
                    <a:lnTo>
                      <a:pt x="277" y="330"/>
                    </a:lnTo>
                    <a:lnTo>
                      <a:pt x="276" y="333"/>
                    </a:lnTo>
                    <a:lnTo>
                      <a:pt x="276" y="335"/>
                    </a:lnTo>
                    <a:lnTo>
                      <a:pt x="277" y="338"/>
                    </a:lnTo>
                    <a:lnTo>
                      <a:pt x="278" y="341"/>
                    </a:lnTo>
                    <a:lnTo>
                      <a:pt x="283" y="345"/>
                    </a:lnTo>
                    <a:lnTo>
                      <a:pt x="288" y="348"/>
                    </a:lnTo>
                    <a:lnTo>
                      <a:pt x="292" y="352"/>
                    </a:lnTo>
                    <a:lnTo>
                      <a:pt x="292" y="357"/>
                    </a:lnTo>
                    <a:lnTo>
                      <a:pt x="291" y="362"/>
                    </a:lnTo>
                    <a:lnTo>
                      <a:pt x="289" y="366"/>
                    </a:lnTo>
                    <a:lnTo>
                      <a:pt x="288" y="372"/>
                    </a:lnTo>
                    <a:lnTo>
                      <a:pt x="288" y="384"/>
                    </a:lnTo>
                    <a:lnTo>
                      <a:pt x="289" y="396"/>
                    </a:lnTo>
                    <a:lnTo>
                      <a:pt x="290" y="406"/>
                    </a:lnTo>
                    <a:lnTo>
                      <a:pt x="289" y="408"/>
                    </a:lnTo>
                    <a:lnTo>
                      <a:pt x="288" y="410"/>
                    </a:lnTo>
                    <a:lnTo>
                      <a:pt x="286" y="412"/>
                    </a:lnTo>
                    <a:lnTo>
                      <a:pt x="284" y="414"/>
                    </a:lnTo>
                    <a:lnTo>
                      <a:pt x="285" y="415"/>
                    </a:lnTo>
                    <a:lnTo>
                      <a:pt x="285" y="418"/>
                    </a:lnTo>
                    <a:lnTo>
                      <a:pt x="286" y="419"/>
                    </a:lnTo>
                    <a:lnTo>
                      <a:pt x="286" y="422"/>
                    </a:lnTo>
                    <a:lnTo>
                      <a:pt x="284" y="422"/>
                    </a:lnTo>
                    <a:lnTo>
                      <a:pt x="285" y="424"/>
                    </a:lnTo>
                    <a:lnTo>
                      <a:pt x="286" y="424"/>
                    </a:lnTo>
                    <a:lnTo>
                      <a:pt x="288" y="422"/>
                    </a:lnTo>
                    <a:lnTo>
                      <a:pt x="292" y="422"/>
                    </a:lnTo>
                    <a:lnTo>
                      <a:pt x="292" y="428"/>
                    </a:lnTo>
                    <a:lnTo>
                      <a:pt x="298" y="428"/>
                    </a:lnTo>
                    <a:lnTo>
                      <a:pt x="299" y="429"/>
                    </a:lnTo>
                    <a:lnTo>
                      <a:pt x="299" y="435"/>
                    </a:lnTo>
                    <a:lnTo>
                      <a:pt x="298" y="436"/>
                    </a:lnTo>
                    <a:lnTo>
                      <a:pt x="299" y="436"/>
                    </a:lnTo>
                    <a:lnTo>
                      <a:pt x="302" y="435"/>
                    </a:lnTo>
                    <a:lnTo>
                      <a:pt x="303" y="434"/>
                    </a:lnTo>
                    <a:lnTo>
                      <a:pt x="305" y="434"/>
                    </a:lnTo>
                    <a:lnTo>
                      <a:pt x="306" y="435"/>
                    </a:lnTo>
                    <a:lnTo>
                      <a:pt x="305" y="436"/>
                    </a:lnTo>
                    <a:lnTo>
                      <a:pt x="318" y="436"/>
                    </a:lnTo>
                    <a:lnTo>
                      <a:pt x="319" y="440"/>
                    </a:lnTo>
                    <a:lnTo>
                      <a:pt x="320" y="441"/>
                    </a:lnTo>
                    <a:lnTo>
                      <a:pt x="320" y="443"/>
                    </a:lnTo>
                    <a:lnTo>
                      <a:pt x="321" y="443"/>
                    </a:lnTo>
                    <a:lnTo>
                      <a:pt x="324" y="445"/>
                    </a:lnTo>
                    <a:lnTo>
                      <a:pt x="328" y="448"/>
                    </a:lnTo>
                    <a:lnTo>
                      <a:pt x="336" y="452"/>
                    </a:lnTo>
                    <a:lnTo>
                      <a:pt x="343" y="454"/>
                    </a:lnTo>
                    <a:lnTo>
                      <a:pt x="348" y="462"/>
                    </a:lnTo>
                    <a:lnTo>
                      <a:pt x="360" y="478"/>
                    </a:lnTo>
                    <a:lnTo>
                      <a:pt x="367" y="481"/>
                    </a:lnTo>
                    <a:lnTo>
                      <a:pt x="374" y="482"/>
                    </a:lnTo>
                    <a:lnTo>
                      <a:pt x="380" y="484"/>
                    </a:lnTo>
                    <a:lnTo>
                      <a:pt x="388" y="492"/>
                    </a:lnTo>
                    <a:lnTo>
                      <a:pt x="392" y="503"/>
                    </a:lnTo>
                    <a:lnTo>
                      <a:pt x="397" y="526"/>
                    </a:lnTo>
                    <a:lnTo>
                      <a:pt x="284" y="533"/>
                    </a:lnTo>
                    <a:lnTo>
                      <a:pt x="169" y="538"/>
                    </a:lnTo>
                    <a:lnTo>
                      <a:pt x="51" y="538"/>
                    </a:lnTo>
                    <a:lnTo>
                      <a:pt x="50" y="522"/>
                    </a:lnTo>
                    <a:lnTo>
                      <a:pt x="49" y="502"/>
                    </a:lnTo>
                    <a:lnTo>
                      <a:pt x="50" y="481"/>
                    </a:lnTo>
                    <a:lnTo>
                      <a:pt x="51" y="457"/>
                    </a:lnTo>
                    <a:lnTo>
                      <a:pt x="52" y="435"/>
                    </a:lnTo>
                    <a:lnTo>
                      <a:pt x="54" y="414"/>
                    </a:lnTo>
                    <a:lnTo>
                      <a:pt x="52" y="394"/>
                    </a:lnTo>
                    <a:lnTo>
                      <a:pt x="50" y="378"/>
                    </a:lnTo>
                    <a:lnTo>
                      <a:pt x="45" y="366"/>
                    </a:lnTo>
                    <a:lnTo>
                      <a:pt x="44" y="365"/>
                    </a:lnTo>
                    <a:lnTo>
                      <a:pt x="42" y="364"/>
                    </a:lnTo>
                    <a:lnTo>
                      <a:pt x="41" y="364"/>
                    </a:lnTo>
                    <a:lnTo>
                      <a:pt x="40" y="363"/>
                    </a:lnTo>
                    <a:lnTo>
                      <a:pt x="40" y="362"/>
                    </a:lnTo>
                    <a:lnTo>
                      <a:pt x="43" y="358"/>
                    </a:lnTo>
                    <a:lnTo>
                      <a:pt x="42" y="357"/>
                    </a:lnTo>
                    <a:lnTo>
                      <a:pt x="41" y="358"/>
                    </a:lnTo>
                    <a:lnTo>
                      <a:pt x="40" y="358"/>
                    </a:lnTo>
                    <a:lnTo>
                      <a:pt x="35" y="361"/>
                    </a:lnTo>
                    <a:lnTo>
                      <a:pt x="31" y="361"/>
                    </a:lnTo>
                    <a:lnTo>
                      <a:pt x="30" y="359"/>
                    </a:lnTo>
                    <a:lnTo>
                      <a:pt x="30" y="354"/>
                    </a:lnTo>
                    <a:lnTo>
                      <a:pt x="28" y="349"/>
                    </a:lnTo>
                    <a:lnTo>
                      <a:pt x="26" y="347"/>
                    </a:lnTo>
                    <a:lnTo>
                      <a:pt x="23" y="347"/>
                    </a:lnTo>
                    <a:lnTo>
                      <a:pt x="24" y="344"/>
                    </a:lnTo>
                    <a:lnTo>
                      <a:pt x="27" y="342"/>
                    </a:lnTo>
                    <a:lnTo>
                      <a:pt x="29" y="341"/>
                    </a:lnTo>
                    <a:lnTo>
                      <a:pt x="31" y="338"/>
                    </a:lnTo>
                    <a:lnTo>
                      <a:pt x="34" y="335"/>
                    </a:lnTo>
                    <a:lnTo>
                      <a:pt x="35" y="333"/>
                    </a:lnTo>
                    <a:lnTo>
                      <a:pt x="38" y="331"/>
                    </a:lnTo>
                    <a:lnTo>
                      <a:pt x="40" y="330"/>
                    </a:lnTo>
                    <a:lnTo>
                      <a:pt x="40" y="321"/>
                    </a:lnTo>
                    <a:lnTo>
                      <a:pt x="42" y="322"/>
                    </a:lnTo>
                    <a:lnTo>
                      <a:pt x="47" y="322"/>
                    </a:lnTo>
                    <a:lnTo>
                      <a:pt x="48" y="321"/>
                    </a:lnTo>
                    <a:lnTo>
                      <a:pt x="48" y="320"/>
                    </a:lnTo>
                    <a:lnTo>
                      <a:pt x="43" y="320"/>
                    </a:lnTo>
                    <a:lnTo>
                      <a:pt x="42" y="319"/>
                    </a:lnTo>
                    <a:lnTo>
                      <a:pt x="41" y="307"/>
                    </a:lnTo>
                    <a:lnTo>
                      <a:pt x="41" y="293"/>
                    </a:lnTo>
                    <a:lnTo>
                      <a:pt x="40" y="279"/>
                    </a:lnTo>
                    <a:lnTo>
                      <a:pt x="37" y="273"/>
                    </a:lnTo>
                    <a:lnTo>
                      <a:pt x="34" y="267"/>
                    </a:lnTo>
                    <a:lnTo>
                      <a:pt x="30" y="260"/>
                    </a:lnTo>
                    <a:lnTo>
                      <a:pt x="28" y="251"/>
                    </a:lnTo>
                    <a:lnTo>
                      <a:pt x="26" y="214"/>
                    </a:lnTo>
                    <a:lnTo>
                      <a:pt x="26" y="211"/>
                    </a:lnTo>
                    <a:lnTo>
                      <a:pt x="27" y="209"/>
                    </a:lnTo>
                    <a:lnTo>
                      <a:pt x="27" y="205"/>
                    </a:lnTo>
                    <a:lnTo>
                      <a:pt x="28" y="204"/>
                    </a:lnTo>
                    <a:lnTo>
                      <a:pt x="28" y="200"/>
                    </a:lnTo>
                    <a:lnTo>
                      <a:pt x="27" y="196"/>
                    </a:lnTo>
                    <a:lnTo>
                      <a:pt x="24" y="193"/>
                    </a:lnTo>
                    <a:lnTo>
                      <a:pt x="23" y="189"/>
                    </a:lnTo>
                    <a:lnTo>
                      <a:pt x="23" y="186"/>
                    </a:lnTo>
                    <a:lnTo>
                      <a:pt x="22" y="165"/>
                    </a:lnTo>
                    <a:lnTo>
                      <a:pt x="23" y="146"/>
                    </a:lnTo>
                    <a:lnTo>
                      <a:pt x="22" y="145"/>
                    </a:lnTo>
                    <a:lnTo>
                      <a:pt x="19" y="145"/>
                    </a:lnTo>
                    <a:lnTo>
                      <a:pt x="14" y="140"/>
                    </a:lnTo>
                    <a:lnTo>
                      <a:pt x="12" y="125"/>
                    </a:lnTo>
                    <a:lnTo>
                      <a:pt x="8" y="110"/>
                    </a:lnTo>
                    <a:lnTo>
                      <a:pt x="6" y="93"/>
                    </a:lnTo>
                    <a:lnTo>
                      <a:pt x="6" y="61"/>
                    </a:lnTo>
                    <a:lnTo>
                      <a:pt x="5" y="49"/>
                    </a:lnTo>
                    <a:lnTo>
                      <a:pt x="0" y="36"/>
                    </a:lnTo>
                    <a:lnTo>
                      <a:pt x="16" y="34"/>
                    </a:lnTo>
                    <a:lnTo>
                      <a:pt x="35" y="33"/>
                    </a:lnTo>
                    <a:lnTo>
                      <a:pt x="56" y="33"/>
                    </a:lnTo>
                    <a:lnTo>
                      <a:pt x="77" y="34"/>
                    </a:lnTo>
                    <a:lnTo>
                      <a:pt x="97" y="34"/>
                    </a:lnTo>
                    <a:lnTo>
                      <a:pt x="113" y="33"/>
                    </a:lnTo>
                    <a:lnTo>
                      <a:pt x="127" y="30"/>
                    </a:lnTo>
                    <a:lnTo>
                      <a:pt x="129" y="26"/>
                    </a:lnTo>
                    <a:lnTo>
                      <a:pt x="129" y="19"/>
                    </a:lnTo>
                    <a:lnTo>
                      <a:pt x="127"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31"/>
              <p:cNvSpPr>
                <a:spLocks/>
              </p:cNvSpPr>
              <p:nvPr/>
            </p:nvSpPr>
            <p:spPr bwMode="auto">
              <a:xfrm>
                <a:off x="6793565" y="2982048"/>
                <a:ext cx="1087165" cy="832569"/>
              </a:xfrm>
              <a:custGeom>
                <a:avLst/>
                <a:gdLst/>
                <a:ahLst/>
                <a:cxnLst>
                  <a:cxn ang="0">
                    <a:pos x="281" y="3"/>
                  </a:cxn>
                  <a:cxn ang="0">
                    <a:pos x="296" y="35"/>
                  </a:cxn>
                  <a:cxn ang="0">
                    <a:pos x="308" y="79"/>
                  </a:cxn>
                  <a:cxn ang="0">
                    <a:pos x="322" y="93"/>
                  </a:cxn>
                  <a:cxn ang="0">
                    <a:pos x="327" y="98"/>
                  </a:cxn>
                  <a:cxn ang="0">
                    <a:pos x="331" y="105"/>
                  </a:cxn>
                  <a:cxn ang="0">
                    <a:pos x="341" y="111"/>
                  </a:cxn>
                  <a:cxn ang="0">
                    <a:pos x="351" y="119"/>
                  </a:cxn>
                  <a:cxn ang="0">
                    <a:pos x="358" y="132"/>
                  </a:cxn>
                  <a:cxn ang="0">
                    <a:pos x="366" y="158"/>
                  </a:cxn>
                  <a:cxn ang="0">
                    <a:pos x="375" y="154"/>
                  </a:cxn>
                  <a:cxn ang="0">
                    <a:pos x="393" y="154"/>
                  </a:cxn>
                  <a:cxn ang="0">
                    <a:pos x="395" y="186"/>
                  </a:cxn>
                  <a:cxn ang="0">
                    <a:pos x="394" y="223"/>
                  </a:cxn>
                  <a:cxn ang="0">
                    <a:pos x="409" y="237"/>
                  </a:cxn>
                  <a:cxn ang="0">
                    <a:pos x="415" y="239"/>
                  </a:cxn>
                  <a:cxn ang="0">
                    <a:pos x="423" y="248"/>
                  </a:cxn>
                  <a:cxn ang="0">
                    <a:pos x="446" y="261"/>
                  </a:cxn>
                  <a:cxn ang="0">
                    <a:pos x="453" y="265"/>
                  </a:cxn>
                  <a:cxn ang="0">
                    <a:pos x="457" y="280"/>
                  </a:cxn>
                  <a:cxn ang="0">
                    <a:pos x="462" y="293"/>
                  </a:cxn>
                  <a:cxn ang="0">
                    <a:pos x="458" y="298"/>
                  </a:cxn>
                  <a:cxn ang="0">
                    <a:pos x="464" y="312"/>
                  </a:cxn>
                  <a:cxn ang="0">
                    <a:pos x="475" y="325"/>
                  </a:cxn>
                  <a:cxn ang="0">
                    <a:pos x="489" y="332"/>
                  </a:cxn>
                  <a:cxn ang="0">
                    <a:pos x="490" y="342"/>
                  </a:cxn>
                  <a:cxn ang="0">
                    <a:pos x="485" y="352"/>
                  </a:cxn>
                  <a:cxn ang="0">
                    <a:pos x="486" y="358"/>
                  </a:cxn>
                  <a:cxn ang="0">
                    <a:pos x="483" y="363"/>
                  </a:cxn>
                  <a:cxn ang="0">
                    <a:pos x="476" y="364"/>
                  </a:cxn>
                  <a:cxn ang="0">
                    <a:pos x="469" y="371"/>
                  </a:cxn>
                  <a:cxn ang="0">
                    <a:pos x="465" y="364"/>
                  </a:cxn>
                  <a:cxn ang="0">
                    <a:pos x="461" y="386"/>
                  </a:cxn>
                  <a:cxn ang="0">
                    <a:pos x="455" y="391"/>
                  </a:cxn>
                  <a:cxn ang="0">
                    <a:pos x="454" y="398"/>
                  </a:cxn>
                  <a:cxn ang="0">
                    <a:pos x="457" y="412"/>
                  </a:cxn>
                  <a:cxn ang="0">
                    <a:pos x="439" y="423"/>
                  </a:cxn>
                  <a:cxn ang="0">
                    <a:pos x="415" y="410"/>
                  </a:cxn>
                  <a:cxn ang="0">
                    <a:pos x="428" y="395"/>
                  </a:cxn>
                  <a:cxn ang="0">
                    <a:pos x="422" y="382"/>
                  </a:cxn>
                  <a:cxn ang="0">
                    <a:pos x="401" y="377"/>
                  </a:cxn>
                  <a:cxn ang="0">
                    <a:pos x="348" y="381"/>
                  </a:cxn>
                  <a:cxn ang="0">
                    <a:pos x="273" y="386"/>
                  </a:cxn>
                  <a:cxn ang="0">
                    <a:pos x="128" y="391"/>
                  </a:cxn>
                  <a:cxn ang="0">
                    <a:pos x="85" y="227"/>
                  </a:cxn>
                  <a:cxn ang="0">
                    <a:pos x="65" y="135"/>
                  </a:cxn>
                  <a:cxn ang="0">
                    <a:pos x="50" y="112"/>
                  </a:cxn>
                  <a:cxn ang="0">
                    <a:pos x="55" y="95"/>
                  </a:cxn>
                  <a:cxn ang="0">
                    <a:pos x="60" y="78"/>
                  </a:cxn>
                  <a:cxn ang="0">
                    <a:pos x="40" y="73"/>
                  </a:cxn>
                  <a:cxn ang="0">
                    <a:pos x="32" y="67"/>
                  </a:cxn>
                  <a:cxn ang="0">
                    <a:pos x="26" y="59"/>
                  </a:cxn>
                  <a:cxn ang="0">
                    <a:pos x="14" y="37"/>
                  </a:cxn>
                  <a:cxn ang="0">
                    <a:pos x="0" y="11"/>
                  </a:cxn>
                  <a:cxn ang="0">
                    <a:pos x="189" y="8"/>
                  </a:cxn>
                  <a:cxn ang="0">
                    <a:pos x="252" y="1"/>
                  </a:cxn>
                </a:cxnLst>
                <a:rect l="0" t="0" r="r" b="b"/>
                <a:pathLst>
                  <a:path w="490" h="423">
                    <a:moveTo>
                      <a:pt x="263" y="0"/>
                    </a:moveTo>
                    <a:lnTo>
                      <a:pt x="274" y="0"/>
                    </a:lnTo>
                    <a:lnTo>
                      <a:pt x="281" y="3"/>
                    </a:lnTo>
                    <a:lnTo>
                      <a:pt x="292" y="15"/>
                    </a:lnTo>
                    <a:lnTo>
                      <a:pt x="298" y="20"/>
                    </a:lnTo>
                    <a:lnTo>
                      <a:pt x="296" y="35"/>
                    </a:lnTo>
                    <a:lnTo>
                      <a:pt x="297" y="51"/>
                    </a:lnTo>
                    <a:lnTo>
                      <a:pt x="301" y="66"/>
                    </a:lnTo>
                    <a:lnTo>
                      <a:pt x="308" y="79"/>
                    </a:lnTo>
                    <a:lnTo>
                      <a:pt x="310" y="83"/>
                    </a:lnTo>
                    <a:lnTo>
                      <a:pt x="317" y="90"/>
                    </a:lnTo>
                    <a:lnTo>
                      <a:pt x="322" y="93"/>
                    </a:lnTo>
                    <a:lnTo>
                      <a:pt x="323" y="94"/>
                    </a:lnTo>
                    <a:lnTo>
                      <a:pt x="325" y="95"/>
                    </a:lnTo>
                    <a:lnTo>
                      <a:pt x="327" y="98"/>
                    </a:lnTo>
                    <a:lnTo>
                      <a:pt x="330" y="99"/>
                    </a:lnTo>
                    <a:lnTo>
                      <a:pt x="331" y="101"/>
                    </a:lnTo>
                    <a:lnTo>
                      <a:pt x="331" y="105"/>
                    </a:lnTo>
                    <a:lnTo>
                      <a:pt x="332" y="107"/>
                    </a:lnTo>
                    <a:lnTo>
                      <a:pt x="334" y="108"/>
                    </a:lnTo>
                    <a:lnTo>
                      <a:pt x="341" y="111"/>
                    </a:lnTo>
                    <a:lnTo>
                      <a:pt x="346" y="113"/>
                    </a:lnTo>
                    <a:lnTo>
                      <a:pt x="350" y="116"/>
                    </a:lnTo>
                    <a:lnTo>
                      <a:pt x="351" y="119"/>
                    </a:lnTo>
                    <a:lnTo>
                      <a:pt x="353" y="121"/>
                    </a:lnTo>
                    <a:lnTo>
                      <a:pt x="355" y="121"/>
                    </a:lnTo>
                    <a:lnTo>
                      <a:pt x="358" y="132"/>
                    </a:lnTo>
                    <a:lnTo>
                      <a:pt x="359" y="141"/>
                    </a:lnTo>
                    <a:lnTo>
                      <a:pt x="361" y="151"/>
                    </a:lnTo>
                    <a:lnTo>
                      <a:pt x="366" y="158"/>
                    </a:lnTo>
                    <a:lnTo>
                      <a:pt x="369" y="158"/>
                    </a:lnTo>
                    <a:lnTo>
                      <a:pt x="374" y="156"/>
                    </a:lnTo>
                    <a:lnTo>
                      <a:pt x="375" y="154"/>
                    </a:lnTo>
                    <a:lnTo>
                      <a:pt x="380" y="149"/>
                    </a:lnTo>
                    <a:lnTo>
                      <a:pt x="383" y="149"/>
                    </a:lnTo>
                    <a:lnTo>
                      <a:pt x="393" y="154"/>
                    </a:lnTo>
                    <a:lnTo>
                      <a:pt x="403" y="158"/>
                    </a:lnTo>
                    <a:lnTo>
                      <a:pt x="400" y="172"/>
                    </a:lnTo>
                    <a:lnTo>
                      <a:pt x="395" y="186"/>
                    </a:lnTo>
                    <a:lnTo>
                      <a:pt x="390" y="199"/>
                    </a:lnTo>
                    <a:lnTo>
                      <a:pt x="389" y="211"/>
                    </a:lnTo>
                    <a:lnTo>
                      <a:pt x="394" y="223"/>
                    </a:lnTo>
                    <a:lnTo>
                      <a:pt x="398" y="228"/>
                    </a:lnTo>
                    <a:lnTo>
                      <a:pt x="403" y="233"/>
                    </a:lnTo>
                    <a:lnTo>
                      <a:pt x="409" y="237"/>
                    </a:lnTo>
                    <a:lnTo>
                      <a:pt x="410" y="238"/>
                    </a:lnTo>
                    <a:lnTo>
                      <a:pt x="412" y="239"/>
                    </a:lnTo>
                    <a:lnTo>
                      <a:pt x="415" y="239"/>
                    </a:lnTo>
                    <a:lnTo>
                      <a:pt x="422" y="242"/>
                    </a:lnTo>
                    <a:lnTo>
                      <a:pt x="423" y="245"/>
                    </a:lnTo>
                    <a:lnTo>
                      <a:pt x="423" y="248"/>
                    </a:lnTo>
                    <a:lnTo>
                      <a:pt x="430" y="248"/>
                    </a:lnTo>
                    <a:lnTo>
                      <a:pt x="436" y="251"/>
                    </a:lnTo>
                    <a:lnTo>
                      <a:pt x="446" y="261"/>
                    </a:lnTo>
                    <a:lnTo>
                      <a:pt x="450" y="262"/>
                    </a:lnTo>
                    <a:lnTo>
                      <a:pt x="452" y="263"/>
                    </a:lnTo>
                    <a:lnTo>
                      <a:pt x="453" y="265"/>
                    </a:lnTo>
                    <a:lnTo>
                      <a:pt x="455" y="272"/>
                    </a:lnTo>
                    <a:lnTo>
                      <a:pt x="455" y="275"/>
                    </a:lnTo>
                    <a:lnTo>
                      <a:pt x="457" y="280"/>
                    </a:lnTo>
                    <a:lnTo>
                      <a:pt x="459" y="282"/>
                    </a:lnTo>
                    <a:lnTo>
                      <a:pt x="462" y="289"/>
                    </a:lnTo>
                    <a:lnTo>
                      <a:pt x="462" y="293"/>
                    </a:lnTo>
                    <a:lnTo>
                      <a:pt x="461" y="296"/>
                    </a:lnTo>
                    <a:lnTo>
                      <a:pt x="460" y="297"/>
                    </a:lnTo>
                    <a:lnTo>
                      <a:pt x="458" y="298"/>
                    </a:lnTo>
                    <a:lnTo>
                      <a:pt x="457" y="298"/>
                    </a:lnTo>
                    <a:lnTo>
                      <a:pt x="460" y="307"/>
                    </a:lnTo>
                    <a:lnTo>
                      <a:pt x="464" y="312"/>
                    </a:lnTo>
                    <a:lnTo>
                      <a:pt x="468" y="318"/>
                    </a:lnTo>
                    <a:lnTo>
                      <a:pt x="471" y="324"/>
                    </a:lnTo>
                    <a:lnTo>
                      <a:pt x="475" y="325"/>
                    </a:lnTo>
                    <a:lnTo>
                      <a:pt x="486" y="325"/>
                    </a:lnTo>
                    <a:lnTo>
                      <a:pt x="490" y="330"/>
                    </a:lnTo>
                    <a:lnTo>
                      <a:pt x="489" y="332"/>
                    </a:lnTo>
                    <a:lnTo>
                      <a:pt x="489" y="337"/>
                    </a:lnTo>
                    <a:lnTo>
                      <a:pt x="490" y="339"/>
                    </a:lnTo>
                    <a:lnTo>
                      <a:pt x="490" y="342"/>
                    </a:lnTo>
                    <a:lnTo>
                      <a:pt x="488" y="346"/>
                    </a:lnTo>
                    <a:lnTo>
                      <a:pt x="486" y="349"/>
                    </a:lnTo>
                    <a:lnTo>
                      <a:pt x="485" y="352"/>
                    </a:lnTo>
                    <a:lnTo>
                      <a:pt x="485" y="354"/>
                    </a:lnTo>
                    <a:lnTo>
                      <a:pt x="486" y="357"/>
                    </a:lnTo>
                    <a:lnTo>
                      <a:pt x="486" y="358"/>
                    </a:lnTo>
                    <a:lnTo>
                      <a:pt x="487" y="359"/>
                    </a:lnTo>
                    <a:lnTo>
                      <a:pt x="485" y="364"/>
                    </a:lnTo>
                    <a:lnTo>
                      <a:pt x="483" y="363"/>
                    </a:lnTo>
                    <a:lnTo>
                      <a:pt x="479" y="363"/>
                    </a:lnTo>
                    <a:lnTo>
                      <a:pt x="478" y="364"/>
                    </a:lnTo>
                    <a:lnTo>
                      <a:pt x="476" y="364"/>
                    </a:lnTo>
                    <a:lnTo>
                      <a:pt x="474" y="365"/>
                    </a:lnTo>
                    <a:lnTo>
                      <a:pt x="473" y="367"/>
                    </a:lnTo>
                    <a:lnTo>
                      <a:pt x="469" y="371"/>
                    </a:lnTo>
                    <a:lnTo>
                      <a:pt x="466" y="371"/>
                    </a:lnTo>
                    <a:lnTo>
                      <a:pt x="466" y="368"/>
                    </a:lnTo>
                    <a:lnTo>
                      <a:pt x="465" y="364"/>
                    </a:lnTo>
                    <a:lnTo>
                      <a:pt x="460" y="371"/>
                    </a:lnTo>
                    <a:lnTo>
                      <a:pt x="460" y="378"/>
                    </a:lnTo>
                    <a:lnTo>
                      <a:pt x="461" y="386"/>
                    </a:lnTo>
                    <a:lnTo>
                      <a:pt x="458" y="387"/>
                    </a:lnTo>
                    <a:lnTo>
                      <a:pt x="455" y="389"/>
                    </a:lnTo>
                    <a:lnTo>
                      <a:pt x="455" y="391"/>
                    </a:lnTo>
                    <a:lnTo>
                      <a:pt x="457" y="392"/>
                    </a:lnTo>
                    <a:lnTo>
                      <a:pt x="457" y="395"/>
                    </a:lnTo>
                    <a:lnTo>
                      <a:pt x="454" y="398"/>
                    </a:lnTo>
                    <a:lnTo>
                      <a:pt x="454" y="402"/>
                    </a:lnTo>
                    <a:lnTo>
                      <a:pt x="457" y="403"/>
                    </a:lnTo>
                    <a:lnTo>
                      <a:pt x="457" y="412"/>
                    </a:lnTo>
                    <a:lnTo>
                      <a:pt x="453" y="417"/>
                    </a:lnTo>
                    <a:lnTo>
                      <a:pt x="446" y="421"/>
                    </a:lnTo>
                    <a:lnTo>
                      <a:pt x="439" y="423"/>
                    </a:lnTo>
                    <a:lnTo>
                      <a:pt x="409" y="423"/>
                    </a:lnTo>
                    <a:lnTo>
                      <a:pt x="410" y="416"/>
                    </a:lnTo>
                    <a:lnTo>
                      <a:pt x="415" y="410"/>
                    </a:lnTo>
                    <a:lnTo>
                      <a:pt x="421" y="406"/>
                    </a:lnTo>
                    <a:lnTo>
                      <a:pt x="425" y="401"/>
                    </a:lnTo>
                    <a:lnTo>
                      <a:pt x="428" y="395"/>
                    </a:lnTo>
                    <a:lnTo>
                      <a:pt x="426" y="393"/>
                    </a:lnTo>
                    <a:lnTo>
                      <a:pt x="424" y="386"/>
                    </a:lnTo>
                    <a:lnTo>
                      <a:pt x="422" y="382"/>
                    </a:lnTo>
                    <a:lnTo>
                      <a:pt x="419" y="378"/>
                    </a:lnTo>
                    <a:lnTo>
                      <a:pt x="412" y="377"/>
                    </a:lnTo>
                    <a:lnTo>
                      <a:pt x="401" y="377"/>
                    </a:lnTo>
                    <a:lnTo>
                      <a:pt x="384" y="378"/>
                    </a:lnTo>
                    <a:lnTo>
                      <a:pt x="367" y="379"/>
                    </a:lnTo>
                    <a:lnTo>
                      <a:pt x="348" y="381"/>
                    </a:lnTo>
                    <a:lnTo>
                      <a:pt x="332" y="382"/>
                    </a:lnTo>
                    <a:lnTo>
                      <a:pt x="318" y="384"/>
                    </a:lnTo>
                    <a:lnTo>
                      <a:pt x="273" y="386"/>
                    </a:lnTo>
                    <a:lnTo>
                      <a:pt x="224" y="387"/>
                    </a:lnTo>
                    <a:lnTo>
                      <a:pt x="175" y="389"/>
                    </a:lnTo>
                    <a:lnTo>
                      <a:pt x="128" y="391"/>
                    </a:lnTo>
                    <a:lnTo>
                      <a:pt x="88" y="392"/>
                    </a:lnTo>
                    <a:lnTo>
                      <a:pt x="86" y="309"/>
                    </a:lnTo>
                    <a:lnTo>
                      <a:pt x="85" y="227"/>
                    </a:lnTo>
                    <a:lnTo>
                      <a:pt x="82" y="147"/>
                    </a:lnTo>
                    <a:lnTo>
                      <a:pt x="79" y="144"/>
                    </a:lnTo>
                    <a:lnTo>
                      <a:pt x="65" y="135"/>
                    </a:lnTo>
                    <a:lnTo>
                      <a:pt x="64" y="127"/>
                    </a:lnTo>
                    <a:lnTo>
                      <a:pt x="55" y="118"/>
                    </a:lnTo>
                    <a:lnTo>
                      <a:pt x="50" y="112"/>
                    </a:lnTo>
                    <a:lnTo>
                      <a:pt x="48" y="105"/>
                    </a:lnTo>
                    <a:lnTo>
                      <a:pt x="53" y="98"/>
                    </a:lnTo>
                    <a:lnTo>
                      <a:pt x="55" y="95"/>
                    </a:lnTo>
                    <a:lnTo>
                      <a:pt x="62" y="91"/>
                    </a:lnTo>
                    <a:lnTo>
                      <a:pt x="62" y="83"/>
                    </a:lnTo>
                    <a:lnTo>
                      <a:pt x="60" y="78"/>
                    </a:lnTo>
                    <a:lnTo>
                      <a:pt x="56" y="74"/>
                    </a:lnTo>
                    <a:lnTo>
                      <a:pt x="45" y="74"/>
                    </a:lnTo>
                    <a:lnTo>
                      <a:pt x="40" y="73"/>
                    </a:lnTo>
                    <a:lnTo>
                      <a:pt x="40" y="71"/>
                    </a:lnTo>
                    <a:lnTo>
                      <a:pt x="36" y="67"/>
                    </a:lnTo>
                    <a:lnTo>
                      <a:pt x="32" y="67"/>
                    </a:lnTo>
                    <a:lnTo>
                      <a:pt x="29" y="66"/>
                    </a:lnTo>
                    <a:lnTo>
                      <a:pt x="28" y="65"/>
                    </a:lnTo>
                    <a:lnTo>
                      <a:pt x="26" y="59"/>
                    </a:lnTo>
                    <a:lnTo>
                      <a:pt x="22" y="52"/>
                    </a:lnTo>
                    <a:lnTo>
                      <a:pt x="20" y="45"/>
                    </a:lnTo>
                    <a:lnTo>
                      <a:pt x="14" y="37"/>
                    </a:lnTo>
                    <a:lnTo>
                      <a:pt x="7" y="29"/>
                    </a:lnTo>
                    <a:lnTo>
                      <a:pt x="3" y="21"/>
                    </a:lnTo>
                    <a:lnTo>
                      <a:pt x="0" y="11"/>
                    </a:lnTo>
                    <a:lnTo>
                      <a:pt x="116" y="11"/>
                    </a:lnTo>
                    <a:lnTo>
                      <a:pt x="175" y="9"/>
                    </a:lnTo>
                    <a:lnTo>
                      <a:pt x="189" y="8"/>
                    </a:lnTo>
                    <a:lnTo>
                      <a:pt x="226" y="6"/>
                    </a:lnTo>
                    <a:lnTo>
                      <a:pt x="239" y="4"/>
                    </a:lnTo>
                    <a:lnTo>
                      <a:pt x="252" y="1"/>
                    </a:lnTo>
                    <a:lnTo>
                      <a:pt x="263" y="0"/>
                    </a:lnTo>
                    <a:close/>
                  </a:path>
                </a:pathLst>
              </a:custGeom>
              <a:solidFill>
                <a:schemeClr val="accent5"/>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 name="Freeform 32"/>
              <p:cNvSpPr>
                <a:spLocks/>
              </p:cNvSpPr>
              <p:nvPr/>
            </p:nvSpPr>
            <p:spPr bwMode="auto">
              <a:xfrm>
                <a:off x="6995468" y="3729982"/>
                <a:ext cx="805390" cy="663299"/>
              </a:xfrm>
              <a:custGeom>
                <a:avLst/>
                <a:gdLst/>
                <a:ahLst/>
                <a:cxnLst>
                  <a:cxn ang="0">
                    <a:pos x="324" y="2"/>
                  </a:cxn>
                  <a:cxn ang="0">
                    <a:pos x="332" y="19"/>
                  </a:cxn>
                  <a:cxn ang="0">
                    <a:pos x="326" y="26"/>
                  </a:cxn>
                  <a:cxn ang="0">
                    <a:pos x="319" y="28"/>
                  </a:cxn>
                  <a:cxn ang="0">
                    <a:pos x="313" y="41"/>
                  </a:cxn>
                  <a:cxn ang="0">
                    <a:pos x="331" y="49"/>
                  </a:cxn>
                  <a:cxn ang="0">
                    <a:pos x="362" y="46"/>
                  </a:cxn>
                  <a:cxn ang="0">
                    <a:pos x="362" y="50"/>
                  </a:cxn>
                  <a:cxn ang="0">
                    <a:pos x="356" y="51"/>
                  </a:cxn>
                  <a:cxn ang="0">
                    <a:pos x="359" y="56"/>
                  </a:cxn>
                  <a:cxn ang="0">
                    <a:pos x="354" y="63"/>
                  </a:cxn>
                  <a:cxn ang="0">
                    <a:pos x="346" y="69"/>
                  </a:cxn>
                  <a:cxn ang="0">
                    <a:pos x="342" y="84"/>
                  </a:cxn>
                  <a:cxn ang="0">
                    <a:pos x="332" y="102"/>
                  </a:cxn>
                  <a:cxn ang="0">
                    <a:pos x="337" y="119"/>
                  </a:cxn>
                  <a:cxn ang="0">
                    <a:pos x="330" y="132"/>
                  </a:cxn>
                  <a:cxn ang="0">
                    <a:pos x="323" y="140"/>
                  </a:cxn>
                  <a:cxn ang="0">
                    <a:pos x="326" y="146"/>
                  </a:cxn>
                  <a:cxn ang="0">
                    <a:pos x="319" y="152"/>
                  </a:cxn>
                  <a:cxn ang="0">
                    <a:pos x="312" y="151"/>
                  </a:cxn>
                  <a:cxn ang="0">
                    <a:pos x="309" y="158"/>
                  </a:cxn>
                  <a:cxn ang="0">
                    <a:pos x="305" y="181"/>
                  </a:cxn>
                  <a:cxn ang="0">
                    <a:pos x="298" y="197"/>
                  </a:cxn>
                  <a:cxn ang="0">
                    <a:pos x="289" y="209"/>
                  </a:cxn>
                  <a:cxn ang="0">
                    <a:pos x="284" y="210"/>
                  </a:cxn>
                  <a:cxn ang="0">
                    <a:pos x="278" y="209"/>
                  </a:cxn>
                  <a:cxn ang="0">
                    <a:pos x="277" y="232"/>
                  </a:cxn>
                  <a:cxn ang="0">
                    <a:pos x="269" y="239"/>
                  </a:cxn>
                  <a:cxn ang="0">
                    <a:pos x="268" y="243"/>
                  </a:cxn>
                  <a:cxn ang="0">
                    <a:pos x="271" y="242"/>
                  </a:cxn>
                  <a:cxn ang="0">
                    <a:pos x="270" y="253"/>
                  </a:cxn>
                  <a:cxn ang="0">
                    <a:pos x="267" y="260"/>
                  </a:cxn>
                  <a:cxn ang="0">
                    <a:pos x="261" y="265"/>
                  </a:cxn>
                  <a:cxn ang="0">
                    <a:pos x="263" y="270"/>
                  </a:cxn>
                  <a:cxn ang="0">
                    <a:pos x="257" y="273"/>
                  </a:cxn>
                  <a:cxn ang="0">
                    <a:pos x="264" y="280"/>
                  </a:cxn>
                  <a:cxn ang="0">
                    <a:pos x="260" y="285"/>
                  </a:cxn>
                  <a:cxn ang="0">
                    <a:pos x="263" y="293"/>
                  </a:cxn>
                  <a:cxn ang="0">
                    <a:pos x="269" y="300"/>
                  </a:cxn>
                  <a:cxn ang="0">
                    <a:pos x="271" y="306"/>
                  </a:cxn>
                  <a:cxn ang="0">
                    <a:pos x="269" y="314"/>
                  </a:cxn>
                  <a:cxn ang="0">
                    <a:pos x="267" y="317"/>
                  </a:cxn>
                  <a:cxn ang="0">
                    <a:pos x="269" y="328"/>
                  </a:cxn>
                  <a:cxn ang="0">
                    <a:pos x="151" y="334"/>
                  </a:cxn>
                  <a:cxn ang="0">
                    <a:pos x="127" y="331"/>
                  </a:cxn>
                  <a:cxn ang="0">
                    <a:pos x="115" y="336"/>
                  </a:cxn>
                  <a:cxn ang="0">
                    <a:pos x="50" y="336"/>
                  </a:cxn>
                  <a:cxn ang="0">
                    <a:pos x="47" y="287"/>
                  </a:cxn>
                  <a:cxn ang="0">
                    <a:pos x="42" y="285"/>
                  </a:cxn>
                  <a:cxn ang="0">
                    <a:pos x="30" y="286"/>
                  </a:cxn>
                  <a:cxn ang="0">
                    <a:pos x="27" y="281"/>
                  </a:cxn>
                  <a:cxn ang="0">
                    <a:pos x="19" y="286"/>
                  </a:cxn>
                  <a:cxn ang="0">
                    <a:pos x="15" y="174"/>
                  </a:cxn>
                  <a:cxn ang="0">
                    <a:pos x="8" y="70"/>
                  </a:cxn>
                  <a:cxn ang="0">
                    <a:pos x="94" y="13"/>
                  </a:cxn>
                  <a:cxn ang="0">
                    <a:pos x="291" y="2"/>
                  </a:cxn>
                </a:cxnLst>
                <a:rect l="0" t="0" r="r" b="b"/>
                <a:pathLst>
                  <a:path w="363" h="337">
                    <a:moveTo>
                      <a:pt x="309" y="0"/>
                    </a:moveTo>
                    <a:lnTo>
                      <a:pt x="317" y="0"/>
                    </a:lnTo>
                    <a:lnTo>
                      <a:pt x="324" y="2"/>
                    </a:lnTo>
                    <a:lnTo>
                      <a:pt x="328" y="7"/>
                    </a:lnTo>
                    <a:lnTo>
                      <a:pt x="332" y="15"/>
                    </a:lnTo>
                    <a:lnTo>
                      <a:pt x="332" y="19"/>
                    </a:lnTo>
                    <a:lnTo>
                      <a:pt x="330" y="21"/>
                    </a:lnTo>
                    <a:lnTo>
                      <a:pt x="328" y="23"/>
                    </a:lnTo>
                    <a:lnTo>
                      <a:pt x="326" y="26"/>
                    </a:lnTo>
                    <a:lnTo>
                      <a:pt x="320" y="26"/>
                    </a:lnTo>
                    <a:lnTo>
                      <a:pt x="318" y="23"/>
                    </a:lnTo>
                    <a:lnTo>
                      <a:pt x="319" y="28"/>
                    </a:lnTo>
                    <a:lnTo>
                      <a:pt x="318" y="33"/>
                    </a:lnTo>
                    <a:lnTo>
                      <a:pt x="314" y="36"/>
                    </a:lnTo>
                    <a:lnTo>
                      <a:pt x="313" y="41"/>
                    </a:lnTo>
                    <a:lnTo>
                      <a:pt x="314" y="46"/>
                    </a:lnTo>
                    <a:lnTo>
                      <a:pt x="323" y="49"/>
                    </a:lnTo>
                    <a:lnTo>
                      <a:pt x="331" y="49"/>
                    </a:lnTo>
                    <a:lnTo>
                      <a:pt x="340" y="47"/>
                    </a:lnTo>
                    <a:lnTo>
                      <a:pt x="349" y="46"/>
                    </a:lnTo>
                    <a:lnTo>
                      <a:pt x="362" y="46"/>
                    </a:lnTo>
                    <a:lnTo>
                      <a:pt x="363" y="48"/>
                    </a:lnTo>
                    <a:lnTo>
                      <a:pt x="362" y="49"/>
                    </a:lnTo>
                    <a:lnTo>
                      <a:pt x="362" y="50"/>
                    </a:lnTo>
                    <a:lnTo>
                      <a:pt x="359" y="50"/>
                    </a:lnTo>
                    <a:lnTo>
                      <a:pt x="358" y="51"/>
                    </a:lnTo>
                    <a:lnTo>
                      <a:pt x="356" y="51"/>
                    </a:lnTo>
                    <a:lnTo>
                      <a:pt x="356" y="53"/>
                    </a:lnTo>
                    <a:lnTo>
                      <a:pt x="358" y="55"/>
                    </a:lnTo>
                    <a:lnTo>
                      <a:pt x="359" y="56"/>
                    </a:lnTo>
                    <a:lnTo>
                      <a:pt x="359" y="57"/>
                    </a:lnTo>
                    <a:lnTo>
                      <a:pt x="360" y="57"/>
                    </a:lnTo>
                    <a:lnTo>
                      <a:pt x="354" y="63"/>
                    </a:lnTo>
                    <a:lnTo>
                      <a:pt x="352" y="64"/>
                    </a:lnTo>
                    <a:lnTo>
                      <a:pt x="349" y="67"/>
                    </a:lnTo>
                    <a:lnTo>
                      <a:pt x="346" y="69"/>
                    </a:lnTo>
                    <a:lnTo>
                      <a:pt x="347" y="76"/>
                    </a:lnTo>
                    <a:lnTo>
                      <a:pt x="346" y="81"/>
                    </a:lnTo>
                    <a:lnTo>
                      <a:pt x="342" y="84"/>
                    </a:lnTo>
                    <a:lnTo>
                      <a:pt x="337" y="88"/>
                    </a:lnTo>
                    <a:lnTo>
                      <a:pt x="332" y="93"/>
                    </a:lnTo>
                    <a:lnTo>
                      <a:pt x="332" y="102"/>
                    </a:lnTo>
                    <a:lnTo>
                      <a:pt x="333" y="107"/>
                    </a:lnTo>
                    <a:lnTo>
                      <a:pt x="335" y="113"/>
                    </a:lnTo>
                    <a:lnTo>
                      <a:pt x="337" y="119"/>
                    </a:lnTo>
                    <a:lnTo>
                      <a:pt x="335" y="124"/>
                    </a:lnTo>
                    <a:lnTo>
                      <a:pt x="333" y="128"/>
                    </a:lnTo>
                    <a:lnTo>
                      <a:pt x="330" y="132"/>
                    </a:lnTo>
                    <a:lnTo>
                      <a:pt x="325" y="134"/>
                    </a:lnTo>
                    <a:lnTo>
                      <a:pt x="320" y="135"/>
                    </a:lnTo>
                    <a:lnTo>
                      <a:pt x="323" y="140"/>
                    </a:lnTo>
                    <a:lnTo>
                      <a:pt x="325" y="142"/>
                    </a:lnTo>
                    <a:lnTo>
                      <a:pt x="325" y="144"/>
                    </a:lnTo>
                    <a:lnTo>
                      <a:pt x="326" y="146"/>
                    </a:lnTo>
                    <a:lnTo>
                      <a:pt x="325" y="148"/>
                    </a:lnTo>
                    <a:lnTo>
                      <a:pt x="320" y="153"/>
                    </a:lnTo>
                    <a:lnTo>
                      <a:pt x="319" y="152"/>
                    </a:lnTo>
                    <a:lnTo>
                      <a:pt x="318" y="152"/>
                    </a:lnTo>
                    <a:lnTo>
                      <a:pt x="317" y="151"/>
                    </a:lnTo>
                    <a:lnTo>
                      <a:pt x="312" y="151"/>
                    </a:lnTo>
                    <a:lnTo>
                      <a:pt x="312" y="154"/>
                    </a:lnTo>
                    <a:lnTo>
                      <a:pt x="311" y="158"/>
                    </a:lnTo>
                    <a:lnTo>
                      <a:pt x="309" y="158"/>
                    </a:lnTo>
                    <a:lnTo>
                      <a:pt x="306" y="155"/>
                    </a:lnTo>
                    <a:lnTo>
                      <a:pt x="305" y="169"/>
                    </a:lnTo>
                    <a:lnTo>
                      <a:pt x="305" y="181"/>
                    </a:lnTo>
                    <a:lnTo>
                      <a:pt x="306" y="189"/>
                    </a:lnTo>
                    <a:lnTo>
                      <a:pt x="303" y="194"/>
                    </a:lnTo>
                    <a:lnTo>
                      <a:pt x="298" y="197"/>
                    </a:lnTo>
                    <a:lnTo>
                      <a:pt x="293" y="200"/>
                    </a:lnTo>
                    <a:lnTo>
                      <a:pt x="290" y="203"/>
                    </a:lnTo>
                    <a:lnTo>
                      <a:pt x="289" y="209"/>
                    </a:lnTo>
                    <a:lnTo>
                      <a:pt x="286" y="211"/>
                    </a:lnTo>
                    <a:lnTo>
                      <a:pt x="285" y="211"/>
                    </a:lnTo>
                    <a:lnTo>
                      <a:pt x="284" y="210"/>
                    </a:lnTo>
                    <a:lnTo>
                      <a:pt x="283" y="210"/>
                    </a:lnTo>
                    <a:lnTo>
                      <a:pt x="281" y="209"/>
                    </a:lnTo>
                    <a:lnTo>
                      <a:pt x="278" y="209"/>
                    </a:lnTo>
                    <a:lnTo>
                      <a:pt x="281" y="221"/>
                    </a:lnTo>
                    <a:lnTo>
                      <a:pt x="284" y="232"/>
                    </a:lnTo>
                    <a:lnTo>
                      <a:pt x="277" y="232"/>
                    </a:lnTo>
                    <a:lnTo>
                      <a:pt x="273" y="235"/>
                    </a:lnTo>
                    <a:lnTo>
                      <a:pt x="270" y="237"/>
                    </a:lnTo>
                    <a:lnTo>
                      <a:pt x="269" y="239"/>
                    </a:lnTo>
                    <a:lnTo>
                      <a:pt x="267" y="240"/>
                    </a:lnTo>
                    <a:lnTo>
                      <a:pt x="267" y="242"/>
                    </a:lnTo>
                    <a:lnTo>
                      <a:pt x="268" y="243"/>
                    </a:lnTo>
                    <a:lnTo>
                      <a:pt x="269" y="243"/>
                    </a:lnTo>
                    <a:lnTo>
                      <a:pt x="270" y="242"/>
                    </a:lnTo>
                    <a:lnTo>
                      <a:pt x="271" y="242"/>
                    </a:lnTo>
                    <a:lnTo>
                      <a:pt x="273" y="243"/>
                    </a:lnTo>
                    <a:lnTo>
                      <a:pt x="273" y="249"/>
                    </a:lnTo>
                    <a:lnTo>
                      <a:pt x="270" y="253"/>
                    </a:lnTo>
                    <a:lnTo>
                      <a:pt x="269" y="257"/>
                    </a:lnTo>
                    <a:lnTo>
                      <a:pt x="268" y="258"/>
                    </a:lnTo>
                    <a:lnTo>
                      <a:pt x="267" y="260"/>
                    </a:lnTo>
                    <a:lnTo>
                      <a:pt x="264" y="261"/>
                    </a:lnTo>
                    <a:lnTo>
                      <a:pt x="261" y="263"/>
                    </a:lnTo>
                    <a:lnTo>
                      <a:pt x="261" y="265"/>
                    </a:lnTo>
                    <a:lnTo>
                      <a:pt x="262" y="267"/>
                    </a:lnTo>
                    <a:lnTo>
                      <a:pt x="262" y="268"/>
                    </a:lnTo>
                    <a:lnTo>
                      <a:pt x="263" y="270"/>
                    </a:lnTo>
                    <a:lnTo>
                      <a:pt x="263" y="271"/>
                    </a:lnTo>
                    <a:lnTo>
                      <a:pt x="259" y="271"/>
                    </a:lnTo>
                    <a:lnTo>
                      <a:pt x="257" y="273"/>
                    </a:lnTo>
                    <a:lnTo>
                      <a:pt x="259" y="275"/>
                    </a:lnTo>
                    <a:lnTo>
                      <a:pt x="262" y="279"/>
                    </a:lnTo>
                    <a:lnTo>
                      <a:pt x="264" y="280"/>
                    </a:lnTo>
                    <a:lnTo>
                      <a:pt x="264" y="281"/>
                    </a:lnTo>
                    <a:lnTo>
                      <a:pt x="262" y="284"/>
                    </a:lnTo>
                    <a:lnTo>
                      <a:pt x="260" y="285"/>
                    </a:lnTo>
                    <a:lnTo>
                      <a:pt x="259" y="286"/>
                    </a:lnTo>
                    <a:lnTo>
                      <a:pt x="260" y="289"/>
                    </a:lnTo>
                    <a:lnTo>
                      <a:pt x="263" y="293"/>
                    </a:lnTo>
                    <a:lnTo>
                      <a:pt x="266" y="294"/>
                    </a:lnTo>
                    <a:lnTo>
                      <a:pt x="268" y="296"/>
                    </a:lnTo>
                    <a:lnTo>
                      <a:pt x="269" y="300"/>
                    </a:lnTo>
                    <a:lnTo>
                      <a:pt x="270" y="301"/>
                    </a:lnTo>
                    <a:lnTo>
                      <a:pt x="270" y="303"/>
                    </a:lnTo>
                    <a:lnTo>
                      <a:pt x="271" y="306"/>
                    </a:lnTo>
                    <a:lnTo>
                      <a:pt x="273" y="307"/>
                    </a:lnTo>
                    <a:lnTo>
                      <a:pt x="273" y="310"/>
                    </a:lnTo>
                    <a:lnTo>
                      <a:pt x="269" y="314"/>
                    </a:lnTo>
                    <a:lnTo>
                      <a:pt x="268" y="314"/>
                    </a:lnTo>
                    <a:lnTo>
                      <a:pt x="267" y="316"/>
                    </a:lnTo>
                    <a:lnTo>
                      <a:pt x="267" y="317"/>
                    </a:lnTo>
                    <a:lnTo>
                      <a:pt x="269" y="322"/>
                    </a:lnTo>
                    <a:lnTo>
                      <a:pt x="270" y="325"/>
                    </a:lnTo>
                    <a:lnTo>
                      <a:pt x="269" y="328"/>
                    </a:lnTo>
                    <a:lnTo>
                      <a:pt x="232" y="328"/>
                    </a:lnTo>
                    <a:lnTo>
                      <a:pt x="192" y="331"/>
                    </a:lnTo>
                    <a:lnTo>
                      <a:pt x="151" y="334"/>
                    </a:lnTo>
                    <a:lnTo>
                      <a:pt x="142" y="332"/>
                    </a:lnTo>
                    <a:lnTo>
                      <a:pt x="132" y="330"/>
                    </a:lnTo>
                    <a:lnTo>
                      <a:pt x="127" y="331"/>
                    </a:lnTo>
                    <a:lnTo>
                      <a:pt x="123" y="332"/>
                    </a:lnTo>
                    <a:lnTo>
                      <a:pt x="120" y="335"/>
                    </a:lnTo>
                    <a:lnTo>
                      <a:pt x="115" y="336"/>
                    </a:lnTo>
                    <a:lnTo>
                      <a:pt x="93" y="337"/>
                    </a:lnTo>
                    <a:lnTo>
                      <a:pt x="71" y="335"/>
                    </a:lnTo>
                    <a:lnTo>
                      <a:pt x="50" y="336"/>
                    </a:lnTo>
                    <a:lnTo>
                      <a:pt x="50" y="288"/>
                    </a:lnTo>
                    <a:lnTo>
                      <a:pt x="48" y="288"/>
                    </a:lnTo>
                    <a:lnTo>
                      <a:pt x="47" y="287"/>
                    </a:lnTo>
                    <a:lnTo>
                      <a:pt x="45" y="287"/>
                    </a:lnTo>
                    <a:lnTo>
                      <a:pt x="44" y="286"/>
                    </a:lnTo>
                    <a:lnTo>
                      <a:pt x="42" y="285"/>
                    </a:lnTo>
                    <a:lnTo>
                      <a:pt x="35" y="285"/>
                    </a:lnTo>
                    <a:lnTo>
                      <a:pt x="33" y="286"/>
                    </a:lnTo>
                    <a:lnTo>
                      <a:pt x="30" y="286"/>
                    </a:lnTo>
                    <a:lnTo>
                      <a:pt x="30" y="280"/>
                    </a:lnTo>
                    <a:lnTo>
                      <a:pt x="29" y="279"/>
                    </a:lnTo>
                    <a:lnTo>
                      <a:pt x="27" y="281"/>
                    </a:lnTo>
                    <a:lnTo>
                      <a:pt x="27" y="282"/>
                    </a:lnTo>
                    <a:lnTo>
                      <a:pt x="23" y="286"/>
                    </a:lnTo>
                    <a:lnTo>
                      <a:pt x="19" y="286"/>
                    </a:lnTo>
                    <a:lnTo>
                      <a:pt x="15" y="250"/>
                    </a:lnTo>
                    <a:lnTo>
                      <a:pt x="14" y="212"/>
                    </a:lnTo>
                    <a:lnTo>
                      <a:pt x="15" y="174"/>
                    </a:lnTo>
                    <a:lnTo>
                      <a:pt x="15" y="137"/>
                    </a:lnTo>
                    <a:lnTo>
                      <a:pt x="14" y="99"/>
                    </a:lnTo>
                    <a:lnTo>
                      <a:pt x="8" y="70"/>
                    </a:lnTo>
                    <a:lnTo>
                      <a:pt x="2" y="42"/>
                    </a:lnTo>
                    <a:lnTo>
                      <a:pt x="0" y="15"/>
                    </a:lnTo>
                    <a:lnTo>
                      <a:pt x="94" y="13"/>
                    </a:lnTo>
                    <a:lnTo>
                      <a:pt x="190" y="9"/>
                    </a:lnTo>
                    <a:lnTo>
                      <a:pt x="284" y="4"/>
                    </a:lnTo>
                    <a:lnTo>
                      <a:pt x="291" y="2"/>
                    </a:lnTo>
                    <a:lnTo>
                      <a:pt x="300" y="1"/>
                    </a:lnTo>
                    <a:lnTo>
                      <a:pt x="309"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Freeform 33"/>
              <p:cNvSpPr>
                <a:spLocks/>
              </p:cNvSpPr>
              <p:nvPr/>
            </p:nvSpPr>
            <p:spPr bwMode="auto">
              <a:xfrm>
                <a:off x="5591029" y="1433039"/>
                <a:ext cx="1067197" cy="582600"/>
              </a:xfrm>
              <a:custGeom>
                <a:avLst/>
                <a:gdLst/>
                <a:ahLst/>
                <a:cxnLst>
                  <a:cxn ang="0">
                    <a:pos x="22" y="0"/>
                  </a:cxn>
                  <a:cxn ang="0">
                    <a:pos x="102" y="7"/>
                  </a:cxn>
                  <a:cxn ang="0">
                    <a:pos x="186" y="11"/>
                  </a:cxn>
                  <a:cxn ang="0">
                    <a:pos x="356" y="16"/>
                  </a:cxn>
                  <a:cxn ang="0">
                    <a:pos x="439" y="20"/>
                  </a:cxn>
                  <a:cxn ang="0">
                    <a:pos x="440" y="31"/>
                  </a:cxn>
                  <a:cxn ang="0">
                    <a:pos x="441" y="40"/>
                  </a:cxn>
                  <a:cxn ang="0">
                    <a:pos x="441" y="76"/>
                  </a:cxn>
                  <a:cxn ang="0">
                    <a:pos x="444" y="80"/>
                  </a:cxn>
                  <a:cxn ang="0">
                    <a:pos x="444" y="98"/>
                  </a:cxn>
                  <a:cxn ang="0">
                    <a:pos x="449" y="119"/>
                  </a:cxn>
                  <a:cxn ang="0">
                    <a:pos x="458" y="138"/>
                  </a:cxn>
                  <a:cxn ang="0">
                    <a:pos x="461" y="147"/>
                  </a:cxn>
                  <a:cxn ang="0">
                    <a:pos x="461" y="153"/>
                  </a:cxn>
                  <a:cxn ang="0">
                    <a:pos x="460" y="156"/>
                  </a:cxn>
                  <a:cxn ang="0">
                    <a:pos x="458" y="157"/>
                  </a:cxn>
                  <a:cxn ang="0">
                    <a:pos x="458" y="158"/>
                  </a:cxn>
                  <a:cxn ang="0">
                    <a:pos x="460" y="164"/>
                  </a:cxn>
                  <a:cxn ang="0">
                    <a:pos x="461" y="172"/>
                  </a:cxn>
                  <a:cxn ang="0">
                    <a:pos x="463" y="181"/>
                  </a:cxn>
                  <a:cxn ang="0">
                    <a:pos x="464" y="189"/>
                  </a:cxn>
                  <a:cxn ang="0">
                    <a:pos x="464" y="193"/>
                  </a:cxn>
                  <a:cxn ang="0">
                    <a:pos x="463" y="195"/>
                  </a:cxn>
                  <a:cxn ang="0">
                    <a:pos x="462" y="196"/>
                  </a:cxn>
                  <a:cxn ang="0">
                    <a:pos x="461" y="199"/>
                  </a:cxn>
                  <a:cxn ang="0">
                    <a:pos x="461" y="205"/>
                  </a:cxn>
                  <a:cxn ang="0">
                    <a:pos x="462" y="213"/>
                  </a:cxn>
                  <a:cxn ang="0">
                    <a:pos x="463" y="223"/>
                  </a:cxn>
                  <a:cxn ang="0">
                    <a:pos x="464" y="231"/>
                  </a:cxn>
                  <a:cxn ang="0">
                    <a:pos x="464" y="240"/>
                  </a:cxn>
                  <a:cxn ang="0">
                    <a:pos x="467" y="249"/>
                  </a:cxn>
                  <a:cxn ang="0">
                    <a:pos x="468" y="251"/>
                  </a:cxn>
                  <a:cxn ang="0">
                    <a:pos x="474" y="257"/>
                  </a:cxn>
                  <a:cxn ang="0">
                    <a:pos x="475" y="259"/>
                  </a:cxn>
                  <a:cxn ang="0">
                    <a:pos x="476" y="271"/>
                  </a:cxn>
                  <a:cxn ang="0">
                    <a:pos x="478" y="283"/>
                  </a:cxn>
                  <a:cxn ang="0">
                    <a:pos x="481" y="293"/>
                  </a:cxn>
                  <a:cxn ang="0">
                    <a:pos x="384" y="296"/>
                  </a:cxn>
                  <a:cxn ang="0">
                    <a:pos x="286" y="294"/>
                  </a:cxn>
                  <a:cxn ang="0">
                    <a:pos x="189" y="290"/>
                  </a:cxn>
                  <a:cxn ang="0">
                    <a:pos x="94" y="285"/>
                  </a:cxn>
                  <a:cxn ang="0">
                    <a:pos x="0" y="279"/>
                  </a:cxn>
                  <a:cxn ang="0">
                    <a:pos x="4" y="209"/>
                  </a:cxn>
                  <a:cxn ang="0">
                    <a:pos x="9" y="138"/>
                  </a:cxn>
                  <a:cxn ang="0">
                    <a:pos x="14" y="68"/>
                  </a:cxn>
                  <a:cxn ang="0">
                    <a:pos x="22" y="0"/>
                  </a:cxn>
                </a:cxnLst>
                <a:rect l="0" t="0" r="r" b="b"/>
                <a:pathLst>
                  <a:path w="481" h="296">
                    <a:moveTo>
                      <a:pt x="22" y="0"/>
                    </a:moveTo>
                    <a:lnTo>
                      <a:pt x="102" y="7"/>
                    </a:lnTo>
                    <a:lnTo>
                      <a:pt x="186" y="11"/>
                    </a:lnTo>
                    <a:lnTo>
                      <a:pt x="356" y="16"/>
                    </a:lnTo>
                    <a:lnTo>
                      <a:pt x="439" y="20"/>
                    </a:lnTo>
                    <a:lnTo>
                      <a:pt x="440" y="31"/>
                    </a:lnTo>
                    <a:lnTo>
                      <a:pt x="441" y="40"/>
                    </a:lnTo>
                    <a:lnTo>
                      <a:pt x="441" y="76"/>
                    </a:lnTo>
                    <a:lnTo>
                      <a:pt x="444" y="80"/>
                    </a:lnTo>
                    <a:lnTo>
                      <a:pt x="444" y="98"/>
                    </a:lnTo>
                    <a:lnTo>
                      <a:pt x="449" y="119"/>
                    </a:lnTo>
                    <a:lnTo>
                      <a:pt x="458" y="138"/>
                    </a:lnTo>
                    <a:lnTo>
                      <a:pt x="461" y="147"/>
                    </a:lnTo>
                    <a:lnTo>
                      <a:pt x="461" y="153"/>
                    </a:lnTo>
                    <a:lnTo>
                      <a:pt x="460" y="156"/>
                    </a:lnTo>
                    <a:lnTo>
                      <a:pt x="458" y="157"/>
                    </a:lnTo>
                    <a:lnTo>
                      <a:pt x="458" y="158"/>
                    </a:lnTo>
                    <a:lnTo>
                      <a:pt x="460" y="164"/>
                    </a:lnTo>
                    <a:lnTo>
                      <a:pt x="461" y="172"/>
                    </a:lnTo>
                    <a:lnTo>
                      <a:pt x="463" y="181"/>
                    </a:lnTo>
                    <a:lnTo>
                      <a:pt x="464" y="189"/>
                    </a:lnTo>
                    <a:lnTo>
                      <a:pt x="464" y="193"/>
                    </a:lnTo>
                    <a:lnTo>
                      <a:pt x="463" y="195"/>
                    </a:lnTo>
                    <a:lnTo>
                      <a:pt x="462" y="196"/>
                    </a:lnTo>
                    <a:lnTo>
                      <a:pt x="461" y="199"/>
                    </a:lnTo>
                    <a:lnTo>
                      <a:pt x="461" y="205"/>
                    </a:lnTo>
                    <a:lnTo>
                      <a:pt x="462" y="213"/>
                    </a:lnTo>
                    <a:lnTo>
                      <a:pt x="463" y="223"/>
                    </a:lnTo>
                    <a:lnTo>
                      <a:pt x="464" y="231"/>
                    </a:lnTo>
                    <a:lnTo>
                      <a:pt x="464" y="240"/>
                    </a:lnTo>
                    <a:lnTo>
                      <a:pt x="467" y="249"/>
                    </a:lnTo>
                    <a:lnTo>
                      <a:pt x="468" y="251"/>
                    </a:lnTo>
                    <a:lnTo>
                      <a:pt x="474" y="257"/>
                    </a:lnTo>
                    <a:lnTo>
                      <a:pt x="475" y="259"/>
                    </a:lnTo>
                    <a:lnTo>
                      <a:pt x="476" y="271"/>
                    </a:lnTo>
                    <a:lnTo>
                      <a:pt x="478" y="283"/>
                    </a:lnTo>
                    <a:lnTo>
                      <a:pt x="481" y="293"/>
                    </a:lnTo>
                    <a:lnTo>
                      <a:pt x="384" y="296"/>
                    </a:lnTo>
                    <a:lnTo>
                      <a:pt x="286" y="294"/>
                    </a:lnTo>
                    <a:lnTo>
                      <a:pt x="189" y="290"/>
                    </a:lnTo>
                    <a:lnTo>
                      <a:pt x="94" y="285"/>
                    </a:lnTo>
                    <a:lnTo>
                      <a:pt x="0" y="279"/>
                    </a:lnTo>
                    <a:lnTo>
                      <a:pt x="4" y="209"/>
                    </a:lnTo>
                    <a:lnTo>
                      <a:pt x="9" y="138"/>
                    </a:lnTo>
                    <a:lnTo>
                      <a:pt x="14" y="68"/>
                    </a:lnTo>
                    <a:lnTo>
                      <a:pt x="22"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 name="Freeform 34"/>
              <p:cNvSpPr>
                <a:spLocks/>
              </p:cNvSpPr>
              <p:nvPr/>
            </p:nvSpPr>
            <p:spPr bwMode="auto">
              <a:xfrm>
                <a:off x="5546653" y="1990052"/>
                <a:ext cx="1129321" cy="647553"/>
              </a:xfrm>
              <a:custGeom>
                <a:avLst/>
                <a:gdLst/>
                <a:ahLst/>
                <a:cxnLst>
                  <a:cxn ang="0">
                    <a:pos x="135" y="8"/>
                  </a:cxn>
                  <a:cxn ang="0">
                    <a:pos x="375" y="16"/>
                  </a:cxn>
                  <a:cxn ang="0">
                    <a:pos x="496" y="24"/>
                  </a:cxn>
                  <a:cxn ang="0">
                    <a:pos x="488" y="36"/>
                  </a:cxn>
                  <a:cxn ang="0">
                    <a:pos x="481" y="48"/>
                  </a:cxn>
                  <a:cxn ang="0">
                    <a:pos x="487" y="58"/>
                  </a:cxn>
                  <a:cxn ang="0">
                    <a:pos x="492" y="64"/>
                  </a:cxn>
                  <a:cxn ang="0">
                    <a:pos x="496" y="67"/>
                  </a:cxn>
                  <a:cxn ang="0">
                    <a:pos x="502" y="69"/>
                  </a:cxn>
                  <a:cxn ang="0">
                    <a:pos x="506" y="76"/>
                  </a:cxn>
                  <a:cxn ang="0">
                    <a:pos x="509" y="233"/>
                  </a:cxn>
                  <a:cxn ang="0">
                    <a:pos x="508" y="240"/>
                  </a:cxn>
                  <a:cxn ang="0">
                    <a:pos x="498" y="242"/>
                  </a:cxn>
                  <a:cxn ang="0">
                    <a:pos x="499" y="249"/>
                  </a:cxn>
                  <a:cxn ang="0">
                    <a:pos x="503" y="254"/>
                  </a:cxn>
                  <a:cxn ang="0">
                    <a:pos x="502" y="260"/>
                  </a:cxn>
                  <a:cxn ang="0">
                    <a:pos x="505" y="277"/>
                  </a:cxn>
                  <a:cxn ang="0">
                    <a:pos x="503" y="298"/>
                  </a:cxn>
                  <a:cxn ang="0">
                    <a:pos x="498" y="308"/>
                  </a:cxn>
                  <a:cxn ang="0">
                    <a:pos x="501" y="317"/>
                  </a:cxn>
                  <a:cxn ang="0">
                    <a:pos x="489" y="318"/>
                  </a:cxn>
                  <a:cxn ang="0">
                    <a:pos x="463" y="304"/>
                  </a:cxn>
                  <a:cxn ang="0">
                    <a:pos x="444" y="301"/>
                  </a:cxn>
                  <a:cxn ang="0">
                    <a:pos x="416" y="302"/>
                  </a:cxn>
                  <a:cxn ang="0">
                    <a:pos x="405" y="307"/>
                  </a:cxn>
                  <a:cxn ang="0">
                    <a:pos x="385" y="298"/>
                  </a:cxn>
                  <a:cxn ang="0">
                    <a:pos x="379" y="293"/>
                  </a:cxn>
                  <a:cxn ang="0">
                    <a:pos x="374" y="288"/>
                  </a:cxn>
                  <a:cxn ang="0">
                    <a:pos x="359" y="286"/>
                  </a:cxn>
                  <a:cxn ang="0">
                    <a:pos x="332" y="287"/>
                  </a:cxn>
                  <a:cxn ang="0">
                    <a:pos x="198" y="281"/>
                  </a:cxn>
                  <a:cxn ang="0">
                    <a:pos x="62" y="275"/>
                  </a:cxn>
                  <a:cxn ang="0">
                    <a:pos x="3" y="200"/>
                  </a:cxn>
                  <a:cxn ang="0">
                    <a:pos x="15" y="67"/>
                  </a:cxn>
                </a:cxnLst>
                <a:rect l="0" t="0" r="r" b="b"/>
                <a:pathLst>
                  <a:path w="509" h="329">
                    <a:moveTo>
                      <a:pt x="20" y="0"/>
                    </a:moveTo>
                    <a:lnTo>
                      <a:pt x="135" y="8"/>
                    </a:lnTo>
                    <a:lnTo>
                      <a:pt x="254" y="13"/>
                    </a:lnTo>
                    <a:lnTo>
                      <a:pt x="375" y="16"/>
                    </a:lnTo>
                    <a:lnTo>
                      <a:pt x="498" y="16"/>
                    </a:lnTo>
                    <a:lnTo>
                      <a:pt x="496" y="24"/>
                    </a:lnTo>
                    <a:lnTo>
                      <a:pt x="494" y="31"/>
                    </a:lnTo>
                    <a:lnTo>
                      <a:pt x="488" y="36"/>
                    </a:lnTo>
                    <a:lnTo>
                      <a:pt x="483" y="41"/>
                    </a:lnTo>
                    <a:lnTo>
                      <a:pt x="481" y="48"/>
                    </a:lnTo>
                    <a:lnTo>
                      <a:pt x="485" y="55"/>
                    </a:lnTo>
                    <a:lnTo>
                      <a:pt x="487" y="58"/>
                    </a:lnTo>
                    <a:lnTo>
                      <a:pt x="489" y="62"/>
                    </a:lnTo>
                    <a:lnTo>
                      <a:pt x="492" y="64"/>
                    </a:lnTo>
                    <a:lnTo>
                      <a:pt x="495" y="65"/>
                    </a:lnTo>
                    <a:lnTo>
                      <a:pt x="496" y="67"/>
                    </a:lnTo>
                    <a:lnTo>
                      <a:pt x="499" y="67"/>
                    </a:lnTo>
                    <a:lnTo>
                      <a:pt x="502" y="69"/>
                    </a:lnTo>
                    <a:lnTo>
                      <a:pt x="505" y="72"/>
                    </a:lnTo>
                    <a:lnTo>
                      <a:pt x="506" y="76"/>
                    </a:lnTo>
                    <a:lnTo>
                      <a:pt x="506" y="196"/>
                    </a:lnTo>
                    <a:lnTo>
                      <a:pt x="509" y="233"/>
                    </a:lnTo>
                    <a:lnTo>
                      <a:pt x="509" y="239"/>
                    </a:lnTo>
                    <a:lnTo>
                      <a:pt x="508" y="240"/>
                    </a:lnTo>
                    <a:lnTo>
                      <a:pt x="501" y="240"/>
                    </a:lnTo>
                    <a:lnTo>
                      <a:pt x="498" y="242"/>
                    </a:lnTo>
                    <a:lnTo>
                      <a:pt x="498" y="247"/>
                    </a:lnTo>
                    <a:lnTo>
                      <a:pt x="499" y="249"/>
                    </a:lnTo>
                    <a:lnTo>
                      <a:pt x="502" y="252"/>
                    </a:lnTo>
                    <a:lnTo>
                      <a:pt x="503" y="254"/>
                    </a:lnTo>
                    <a:lnTo>
                      <a:pt x="503" y="259"/>
                    </a:lnTo>
                    <a:lnTo>
                      <a:pt x="502" y="260"/>
                    </a:lnTo>
                    <a:lnTo>
                      <a:pt x="502" y="267"/>
                    </a:lnTo>
                    <a:lnTo>
                      <a:pt x="505" y="277"/>
                    </a:lnTo>
                    <a:lnTo>
                      <a:pt x="505" y="288"/>
                    </a:lnTo>
                    <a:lnTo>
                      <a:pt x="503" y="298"/>
                    </a:lnTo>
                    <a:lnTo>
                      <a:pt x="501" y="302"/>
                    </a:lnTo>
                    <a:lnTo>
                      <a:pt x="498" y="308"/>
                    </a:lnTo>
                    <a:lnTo>
                      <a:pt x="498" y="312"/>
                    </a:lnTo>
                    <a:lnTo>
                      <a:pt x="501" y="317"/>
                    </a:lnTo>
                    <a:lnTo>
                      <a:pt x="501" y="329"/>
                    </a:lnTo>
                    <a:lnTo>
                      <a:pt x="489" y="318"/>
                    </a:lnTo>
                    <a:lnTo>
                      <a:pt x="475" y="310"/>
                    </a:lnTo>
                    <a:lnTo>
                      <a:pt x="463" y="304"/>
                    </a:lnTo>
                    <a:lnTo>
                      <a:pt x="453" y="298"/>
                    </a:lnTo>
                    <a:lnTo>
                      <a:pt x="444" y="301"/>
                    </a:lnTo>
                    <a:lnTo>
                      <a:pt x="421" y="301"/>
                    </a:lnTo>
                    <a:lnTo>
                      <a:pt x="416" y="302"/>
                    </a:lnTo>
                    <a:lnTo>
                      <a:pt x="410" y="304"/>
                    </a:lnTo>
                    <a:lnTo>
                      <a:pt x="405" y="307"/>
                    </a:lnTo>
                    <a:lnTo>
                      <a:pt x="396" y="303"/>
                    </a:lnTo>
                    <a:lnTo>
                      <a:pt x="385" y="298"/>
                    </a:lnTo>
                    <a:lnTo>
                      <a:pt x="382" y="296"/>
                    </a:lnTo>
                    <a:lnTo>
                      <a:pt x="379" y="293"/>
                    </a:lnTo>
                    <a:lnTo>
                      <a:pt x="377" y="290"/>
                    </a:lnTo>
                    <a:lnTo>
                      <a:pt x="374" y="288"/>
                    </a:lnTo>
                    <a:lnTo>
                      <a:pt x="371" y="287"/>
                    </a:lnTo>
                    <a:lnTo>
                      <a:pt x="359" y="286"/>
                    </a:lnTo>
                    <a:lnTo>
                      <a:pt x="345" y="287"/>
                    </a:lnTo>
                    <a:lnTo>
                      <a:pt x="332" y="287"/>
                    </a:lnTo>
                    <a:lnTo>
                      <a:pt x="267" y="284"/>
                    </a:lnTo>
                    <a:lnTo>
                      <a:pt x="198" y="281"/>
                    </a:lnTo>
                    <a:lnTo>
                      <a:pt x="129" y="279"/>
                    </a:lnTo>
                    <a:lnTo>
                      <a:pt x="62" y="275"/>
                    </a:lnTo>
                    <a:lnTo>
                      <a:pt x="0" y="270"/>
                    </a:lnTo>
                    <a:lnTo>
                      <a:pt x="3" y="200"/>
                    </a:lnTo>
                    <a:lnTo>
                      <a:pt x="8" y="133"/>
                    </a:lnTo>
                    <a:lnTo>
                      <a:pt x="15" y="67"/>
                    </a:lnTo>
                    <a:lnTo>
                      <a:pt x="20"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Freeform 35"/>
              <p:cNvSpPr>
                <a:spLocks/>
              </p:cNvSpPr>
              <p:nvPr/>
            </p:nvSpPr>
            <p:spPr bwMode="auto">
              <a:xfrm>
                <a:off x="5515592" y="2527384"/>
                <a:ext cx="1331219" cy="582600"/>
              </a:xfrm>
              <a:custGeom>
                <a:avLst/>
                <a:gdLst/>
                <a:ahLst/>
                <a:cxnLst>
                  <a:cxn ang="0">
                    <a:pos x="57" y="4"/>
                  </a:cxn>
                  <a:cxn ang="0">
                    <a:pos x="152" y="9"/>
                  </a:cxn>
                  <a:cxn ang="0">
                    <a:pos x="251" y="14"/>
                  </a:cxn>
                  <a:cxn ang="0">
                    <a:pos x="319" y="17"/>
                  </a:cxn>
                  <a:cxn ang="0">
                    <a:pos x="377" y="17"/>
                  </a:cxn>
                  <a:cxn ang="0">
                    <a:pos x="399" y="28"/>
                  </a:cxn>
                  <a:cxn ang="0">
                    <a:pos x="412" y="35"/>
                  </a:cxn>
                  <a:cxn ang="0">
                    <a:pos x="416" y="37"/>
                  </a:cxn>
                  <a:cxn ang="0">
                    <a:pos x="421" y="39"/>
                  </a:cxn>
                  <a:cxn ang="0">
                    <a:pos x="425" y="37"/>
                  </a:cxn>
                  <a:cxn ang="0">
                    <a:pos x="428" y="32"/>
                  </a:cxn>
                  <a:cxn ang="0">
                    <a:pos x="456" y="31"/>
                  </a:cxn>
                  <a:cxn ang="0">
                    <a:pos x="467" y="29"/>
                  </a:cxn>
                  <a:cxn ang="0">
                    <a:pos x="473" y="38"/>
                  </a:cxn>
                  <a:cxn ang="0">
                    <a:pos x="482" y="41"/>
                  </a:cxn>
                  <a:cxn ang="0">
                    <a:pos x="495" y="42"/>
                  </a:cxn>
                  <a:cxn ang="0">
                    <a:pos x="503" y="51"/>
                  </a:cxn>
                  <a:cxn ang="0">
                    <a:pos x="509" y="56"/>
                  </a:cxn>
                  <a:cxn ang="0">
                    <a:pos x="515" y="60"/>
                  </a:cxn>
                  <a:cxn ang="0">
                    <a:pos x="522" y="64"/>
                  </a:cxn>
                  <a:cxn ang="0">
                    <a:pos x="525" y="70"/>
                  </a:cxn>
                  <a:cxn ang="0">
                    <a:pos x="530" y="80"/>
                  </a:cxn>
                  <a:cxn ang="0">
                    <a:pos x="532" y="88"/>
                  </a:cxn>
                  <a:cxn ang="0">
                    <a:pos x="532" y="99"/>
                  </a:cxn>
                  <a:cxn ang="0">
                    <a:pos x="538" y="107"/>
                  </a:cxn>
                  <a:cxn ang="0">
                    <a:pos x="542" y="119"/>
                  </a:cxn>
                  <a:cxn ang="0">
                    <a:pos x="548" y="139"/>
                  </a:cxn>
                  <a:cxn ang="0">
                    <a:pos x="549" y="155"/>
                  </a:cxn>
                  <a:cxn ang="0">
                    <a:pos x="556" y="160"/>
                  </a:cxn>
                  <a:cxn ang="0">
                    <a:pos x="560" y="163"/>
                  </a:cxn>
                  <a:cxn ang="0">
                    <a:pos x="561" y="169"/>
                  </a:cxn>
                  <a:cxn ang="0">
                    <a:pos x="560" y="177"/>
                  </a:cxn>
                  <a:cxn ang="0">
                    <a:pos x="562" y="183"/>
                  </a:cxn>
                  <a:cxn ang="0">
                    <a:pos x="566" y="189"/>
                  </a:cxn>
                  <a:cxn ang="0">
                    <a:pos x="565" y="195"/>
                  </a:cxn>
                  <a:cxn ang="0">
                    <a:pos x="562" y="198"/>
                  </a:cxn>
                  <a:cxn ang="0">
                    <a:pos x="563" y="203"/>
                  </a:cxn>
                  <a:cxn ang="0">
                    <a:pos x="565" y="206"/>
                  </a:cxn>
                  <a:cxn ang="0">
                    <a:pos x="566" y="217"/>
                  </a:cxn>
                  <a:cxn ang="0">
                    <a:pos x="570" y="244"/>
                  </a:cxn>
                  <a:cxn ang="0">
                    <a:pos x="577" y="258"/>
                  </a:cxn>
                  <a:cxn ang="0">
                    <a:pos x="580" y="265"/>
                  </a:cxn>
                  <a:cxn ang="0">
                    <a:pos x="596" y="283"/>
                  </a:cxn>
                  <a:cxn ang="0">
                    <a:pos x="483" y="296"/>
                  </a:cxn>
                  <a:cxn ang="0">
                    <a:pos x="249" y="291"/>
                  </a:cxn>
                  <a:cxn ang="0">
                    <a:pos x="135" y="263"/>
                  </a:cxn>
                  <a:cxn ang="0">
                    <a:pos x="137" y="195"/>
                  </a:cxn>
                  <a:cxn ang="0">
                    <a:pos x="34" y="186"/>
                  </a:cxn>
                  <a:cxn ang="0">
                    <a:pos x="3" y="137"/>
                  </a:cxn>
                  <a:cxn ang="0">
                    <a:pos x="9" y="44"/>
                  </a:cxn>
                </a:cxnLst>
                <a:rect l="0" t="0" r="r" b="b"/>
                <a:pathLst>
                  <a:path w="600" h="296">
                    <a:moveTo>
                      <a:pt x="14" y="0"/>
                    </a:moveTo>
                    <a:lnTo>
                      <a:pt x="57" y="4"/>
                    </a:lnTo>
                    <a:lnTo>
                      <a:pt x="104" y="7"/>
                    </a:lnTo>
                    <a:lnTo>
                      <a:pt x="152" y="9"/>
                    </a:lnTo>
                    <a:lnTo>
                      <a:pt x="203" y="11"/>
                    </a:lnTo>
                    <a:lnTo>
                      <a:pt x="251" y="14"/>
                    </a:lnTo>
                    <a:lnTo>
                      <a:pt x="298" y="17"/>
                    </a:lnTo>
                    <a:lnTo>
                      <a:pt x="319" y="17"/>
                    </a:lnTo>
                    <a:lnTo>
                      <a:pt x="359" y="15"/>
                    </a:lnTo>
                    <a:lnTo>
                      <a:pt x="377" y="17"/>
                    </a:lnTo>
                    <a:lnTo>
                      <a:pt x="389" y="22"/>
                    </a:lnTo>
                    <a:lnTo>
                      <a:pt x="399" y="28"/>
                    </a:lnTo>
                    <a:lnTo>
                      <a:pt x="411" y="34"/>
                    </a:lnTo>
                    <a:lnTo>
                      <a:pt x="412" y="35"/>
                    </a:lnTo>
                    <a:lnTo>
                      <a:pt x="414" y="36"/>
                    </a:lnTo>
                    <a:lnTo>
                      <a:pt x="416" y="37"/>
                    </a:lnTo>
                    <a:lnTo>
                      <a:pt x="416" y="39"/>
                    </a:lnTo>
                    <a:lnTo>
                      <a:pt x="421" y="39"/>
                    </a:lnTo>
                    <a:lnTo>
                      <a:pt x="423" y="38"/>
                    </a:lnTo>
                    <a:lnTo>
                      <a:pt x="425" y="37"/>
                    </a:lnTo>
                    <a:lnTo>
                      <a:pt x="426" y="35"/>
                    </a:lnTo>
                    <a:lnTo>
                      <a:pt x="428" y="32"/>
                    </a:lnTo>
                    <a:lnTo>
                      <a:pt x="431" y="31"/>
                    </a:lnTo>
                    <a:lnTo>
                      <a:pt x="456" y="31"/>
                    </a:lnTo>
                    <a:lnTo>
                      <a:pt x="464" y="28"/>
                    </a:lnTo>
                    <a:lnTo>
                      <a:pt x="467" y="29"/>
                    </a:lnTo>
                    <a:lnTo>
                      <a:pt x="469" y="31"/>
                    </a:lnTo>
                    <a:lnTo>
                      <a:pt x="473" y="38"/>
                    </a:lnTo>
                    <a:lnTo>
                      <a:pt x="475" y="39"/>
                    </a:lnTo>
                    <a:lnTo>
                      <a:pt x="482" y="41"/>
                    </a:lnTo>
                    <a:lnTo>
                      <a:pt x="489" y="41"/>
                    </a:lnTo>
                    <a:lnTo>
                      <a:pt x="495" y="42"/>
                    </a:lnTo>
                    <a:lnTo>
                      <a:pt x="498" y="44"/>
                    </a:lnTo>
                    <a:lnTo>
                      <a:pt x="503" y="51"/>
                    </a:lnTo>
                    <a:lnTo>
                      <a:pt x="506" y="53"/>
                    </a:lnTo>
                    <a:lnTo>
                      <a:pt x="509" y="56"/>
                    </a:lnTo>
                    <a:lnTo>
                      <a:pt x="512" y="58"/>
                    </a:lnTo>
                    <a:lnTo>
                      <a:pt x="515" y="60"/>
                    </a:lnTo>
                    <a:lnTo>
                      <a:pt x="518" y="63"/>
                    </a:lnTo>
                    <a:lnTo>
                      <a:pt x="522" y="64"/>
                    </a:lnTo>
                    <a:lnTo>
                      <a:pt x="526" y="65"/>
                    </a:lnTo>
                    <a:lnTo>
                      <a:pt x="525" y="70"/>
                    </a:lnTo>
                    <a:lnTo>
                      <a:pt x="526" y="76"/>
                    </a:lnTo>
                    <a:lnTo>
                      <a:pt x="530" y="80"/>
                    </a:lnTo>
                    <a:lnTo>
                      <a:pt x="532" y="85"/>
                    </a:lnTo>
                    <a:lnTo>
                      <a:pt x="532" y="88"/>
                    </a:lnTo>
                    <a:lnTo>
                      <a:pt x="531" y="93"/>
                    </a:lnTo>
                    <a:lnTo>
                      <a:pt x="532" y="99"/>
                    </a:lnTo>
                    <a:lnTo>
                      <a:pt x="537" y="105"/>
                    </a:lnTo>
                    <a:lnTo>
                      <a:pt x="538" y="107"/>
                    </a:lnTo>
                    <a:lnTo>
                      <a:pt x="540" y="109"/>
                    </a:lnTo>
                    <a:lnTo>
                      <a:pt x="542" y="119"/>
                    </a:lnTo>
                    <a:lnTo>
                      <a:pt x="547" y="130"/>
                    </a:lnTo>
                    <a:lnTo>
                      <a:pt x="548" y="139"/>
                    </a:lnTo>
                    <a:lnTo>
                      <a:pt x="548" y="153"/>
                    </a:lnTo>
                    <a:lnTo>
                      <a:pt x="549" y="155"/>
                    </a:lnTo>
                    <a:lnTo>
                      <a:pt x="554" y="157"/>
                    </a:lnTo>
                    <a:lnTo>
                      <a:pt x="556" y="160"/>
                    </a:lnTo>
                    <a:lnTo>
                      <a:pt x="559" y="161"/>
                    </a:lnTo>
                    <a:lnTo>
                      <a:pt x="560" y="163"/>
                    </a:lnTo>
                    <a:lnTo>
                      <a:pt x="561" y="167"/>
                    </a:lnTo>
                    <a:lnTo>
                      <a:pt x="561" y="169"/>
                    </a:lnTo>
                    <a:lnTo>
                      <a:pt x="560" y="172"/>
                    </a:lnTo>
                    <a:lnTo>
                      <a:pt x="560" y="177"/>
                    </a:lnTo>
                    <a:lnTo>
                      <a:pt x="561" y="181"/>
                    </a:lnTo>
                    <a:lnTo>
                      <a:pt x="562" y="183"/>
                    </a:lnTo>
                    <a:lnTo>
                      <a:pt x="563" y="184"/>
                    </a:lnTo>
                    <a:lnTo>
                      <a:pt x="566" y="189"/>
                    </a:lnTo>
                    <a:lnTo>
                      <a:pt x="566" y="192"/>
                    </a:lnTo>
                    <a:lnTo>
                      <a:pt x="565" y="195"/>
                    </a:lnTo>
                    <a:lnTo>
                      <a:pt x="563" y="196"/>
                    </a:lnTo>
                    <a:lnTo>
                      <a:pt x="562" y="198"/>
                    </a:lnTo>
                    <a:lnTo>
                      <a:pt x="562" y="200"/>
                    </a:lnTo>
                    <a:lnTo>
                      <a:pt x="563" y="203"/>
                    </a:lnTo>
                    <a:lnTo>
                      <a:pt x="565" y="204"/>
                    </a:lnTo>
                    <a:lnTo>
                      <a:pt x="565" y="206"/>
                    </a:lnTo>
                    <a:lnTo>
                      <a:pt x="566" y="209"/>
                    </a:lnTo>
                    <a:lnTo>
                      <a:pt x="566" y="217"/>
                    </a:lnTo>
                    <a:lnTo>
                      <a:pt x="567" y="231"/>
                    </a:lnTo>
                    <a:lnTo>
                      <a:pt x="570" y="244"/>
                    </a:lnTo>
                    <a:lnTo>
                      <a:pt x="576" y="256"/>
                    </a:lnTo>
                    <a:lnTo>
                      <a:pt x="577" y="258"/>
                    </a:lnTo>
                    <a:lnTo>
                      <a:pt x="577" y="260"/>
                    </a:lnTo>
                    <a:lnTo>
                      <a:pt x="580" y="265"/>
                    </a:lnTo>
                    <a:lnTo>
                      <a:pt x="584" y="269"/>
                    </a:lnTo>
                    <a:lnTo>
                      <a:pt x="596" y="283"/>
                    </a:lnTo>
                    <a:lnTo>
                      <a:pt x="600" y="293"/>
                    </a:lnTo>
                    <a:lnTo>
                      <a:pt x="483" y="296"/>
                    </a:lnTo>
                    <a:lnTo>
                      <a:pt x="366" y="295"/>
                    </a:lnTo>
                    <a:lnTo>
                      <a:pt x="249" y="291"/>
                    </a:lnTo>
                    <a:lnTo>
                      <a:pt x="135" y="288"/>
                    </a:lnTo>
                    <a:lnTo>
                      <a:pt x="135" y="263"/>
                    </a:lnTo>
                    <a:lnTo>
                      <a:pt x="137" y="219"/>
                    </a:lnTo>
                    <a:lnTo>
                      <a:pt x="137" y="195"/>
                    </a:lnTo>
                    <a:lnTo>
                      <a:pt x="104" y="191"/>
                    </a:lnTo>
                    <a:lnTo>
                      <a:pt x="34" y="186"/>
                    </a:lnTo>
                    <a:lnTo>
                      <a:pt x="0" y="183"/>
                    </a:lnTo>
                    <a:lnTo>
                      <a:pt x="3" y="137"/>
                    </a:lnTo>
                    <a:lnTo>
                      <a:pt x="6" y="91"/>
                    </a:lnTo>
                    <a:lnTo>
                      <a:pt x="9" y="44"/>
                    </a:lnTo>
                    <a:lnTo>
                      <a:pt x="14"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 name="Freeform 36"/>
              <p:cNvSpPr>
                <a:spLocks/>
              </p:cNvSpPr>
              <p:nvPr/>
            </p:nvSpPr>
            <p:spPr bwMode="auto">
              <a:xfrm>
                <a:off x="5784056" y="3098172"/>
                <a:ext cx="1191444" cy="566854"/>
              </a:xfrm>
              <a:custGeom>
                <a:avLst/>
                <a:gdLst/>
                <a:ahLst/>
                <a:cxnLst>
                  <a:cxn ang="0">
                    <a:pos x="14" y="0"/>
                  </a:cxn>
                  <a:cxn ang="0">
                    <a:pos x="69" y="4"/>
                  </a:cxn>
                  <a:cxn ang="0">
                    <a:pos x="126" y="6"/>
                  </a:cxn>
                  <a:cxn ang="0">
                    <a:pos x="242" y="8"/>
                  </a:cxn>
                  <a:cxn ang="0">
                    <a:pos x="300" y="12"/>
                  </a:cxn>
                  <a:cxn ang="0">
                    <a:pos x="332" y="13"/>
                  </a:cxn>
                  <a:cxn ang="0">
                    <a:pos x="363" y="13"/>
                  </a:cxn>
                  <a:cxn ang="0">
                    <a:pos x="394" y="12"/>
                  </a:cxn>
                  <a:cxn ang="0">
                    <a:pos x="418" y="10"/>
                  </a:cxn>
                  <a:cxn ang="0">
                    <a:pos x="441" y="7"/>
                  </a:cxn>
                  <a:cxn ang="0">
                    <a:pos x="461" y="6"/>
                  </a:cxn>
                  <a:cxn ang="0">
                    <a:pos x="479" y="8"/>
                  </a:cxn>
                  <a:cxn ang="0">
                    <a:pos x="486" y="11"/>
                  </a:cxn>
                  <a:cxn ang="0">
                    <a:pos x="487" y="12"/>
                  </a:cxn>
                  <a:cxn ang="0">
                    <a:pos x="489" y="13"/>
                  </a:cxn>
                  <a:cxn ang="0">
                    <a:pos x="493" y="17"/>
                  </a:cxn>
                  <a:cxn ang="0">
                    <a:pos x="495" y="20"/>
                  </a:cxn>
                  <a:cxn ang="0">
                    <a:pos x="500" y="22"/>
                  </a:cxn>
                  <a:cxn ang="0">
                    <a:pos x="501" y="22"/>
                  </a:cxn>
                  <a:cxn ang="0">
                    <a:pos x="503" y="21"/>
                  </a:cxn>
                  <a:cxn ang="0">
                    <a:pos x="506" y="18"/>
                  </a:cxn>
                  <a:cxn ang="0">
                    <a:pos x="509" y="20"/>
                  </a:cxn>
                  <a:cxn ang="0">
                    <a:pos x="509" y="22"/>
                  </a:cxn>
                  <a:cxn ang="0">
                    <a:pos x="512" y="22"/>
                  </a:cxn>
                  <a:cxn ang="0">
                    <a:pos x="513" y="25"/>
                  </a:cxn>
                  <a:cxn ang="0">
                    <a:pos x="515" y="26"/>
                  </a:cxn>
                  <a:cxn ang="0">
                    <a:pos x="515" y="28"/>
                  </a:cxn>
                  <a:cxn ang="0">
                    <a:pos x="511" y="27"/>
                  </a:cxn>
                  <a:cxn ang="0">
                    <a:pos x="505" y="27"/>
                  </a:cxn>
                  <a:cxn ang="0">
                    <a:pos x="506" y="28"/>
                  </a:cxn>
                  <a:cxn ang="0">
                    <a:pos x="506" y="32"/>
                  </a:cxn>
                  <a:cxn ang="0">
                    <a:pos x="505" y="34"/>
                  </a:cxn>
                  <a:cxn ang="0">
                    <a:pos x="503" y="38"/>
                  </a:cxn>
                  <a:cxn ang="0">
                    <a:pos x="502" y="41"/>
                  </a:cxn>
                  <a:cxn ang="0">
                    <a:pos x="501" y="46"/>
                  </a:cxn>
                  <a:cxn ang="0">
                    <a:pos x="501" y="53"/>
                  </a:cxn>
                  <a:cxn ang="0">
                    <a:pos x="498" y="57"/>
                  </a:cxn>
                  <a:cxn ang="0">
                    <a:pos x="497" y="59"/>
                  </a:cxn>
                  <a:cxn ang="0">
                    <a:pos x="495" y="60"/>
                  </a:cxn>
                  <a:cxn ang="0">
                    <a:pos x="496" y="62"/>
                  </a:cxn>
                  <a:cxn ang="0">
                    <a:pos x="497" y="62"/>
                  </a:cxn>
                  <a:cxn ang="0">
                    <a:pos x="497" y="61"/>
                  </a:cxn>
                  <a:cxn ang="0">
                    <a:pos x="500" y="60"/>
                  </a:cxn>
                  <a:cxn ang="0">
                    <a:pos x="501" y="57"/>
                  </a:cxn>
                  <a:cxn ang="0">
                    <a:pos x="502" y="56"/>
                  </a:cxn>
                  <a:cxn ang="0">
                    <a:pos x="506" y="56"/>
                  </a:cxn>
                  <a:cxn ang="0">
                    <a:pos x="506" y="60"/>
                  </a:cxn>
                  <a:cxn ang="0">
                    <a:pos x="509" y="64"/>
                  </a:cxn>
                  <a:cxn ang="0">
                    <a:pos x="511" y="66"/>
                  </a:cxn>
                  <a:cxn ang="0">
                    <a:pos x="515" y="66"/>
                  </a:cxn>
                  <a:cxn ang="0">
                    <a:pos x="515" y="74"/>
                  </a:cxn>
                  <a:cxn ang="0">
                    <a:pos x="517" y="78"/>
                  </a:cxn>
                  <a:cxn ang="0">
                    <a:pos x="531" y="89"/>
                  </a:cxn>
                  <a:cxn ang="0">
                    <a:pos x="534" y="94"/>
                  </a:cxn>
                  <a:cxn ang="0">
                    <a:pos x="537" y="220"/>
                  </a:cxn>
                  <a:cxn ang="0">
                    <a:pos x="537" y="285"/>
                  </a:cxn>
                  <a:cxn ang="0">
                    <a:pos x="403" y="288"/>
                  </a:cxn>
                  <a:cxn ang="0">
                    <a:pos x="267" y="287"/>
                  </a:cxn>
                  <a:cxn ang="0">
                    <a:pos x="133" y="283"/>
                  </a:cxn>
                  <a:cxn ang="0">
                    <a:pos x="0" y="279"/>
                  </a:cxn>
                  <a:cxn ang="0">
                    <a:pos x="4" y="186"/>
                  </a:cxn>
                  <a:cxn ang="0">
                    <a:pos x="8" y="92"/>
                  </a:cxn>
                  <a:cxn ang="0">
                    <a:pos x="14" y="0"/>
                  </a:cxn>
                </a:cxnLst>
                <a:rect l="0" t="0" r="r" b="b"/>
                <a:pathLst>
                  <a:path w="537" h="288">
                    <a:moveTo>
                      <a:pt x="14" y="0"/>
                    </a:moveTo>
                    <a:lnTo>
                      <a:pt x="69" y="4"/>
                    </a:lnTo>
                    <a:lnTo>
                      <a:pt x="126" y="6"/>
                    </a:lnTo>
                    <a:lnTo>
                      <a:pt x="242" y="8"/>
                    </a:lnTo>
                    <a:lnTo>
                      <a:pt x="300" y="12"/>
                    </a:lnTo>
                    <a:lnTo>
                      <a:pt x="332" y="13"/>
                    </a:lnTo>
                    <a:lnTo>
                      <a:pt x="363" y="13"/>
                    </a:lnTo>
                    <a:lnTo>
                      <a:pt x="394" y="12"/>
                    </a:lnTo>
                    <a:lnTo>
                      <a:pt x="418" y="10"/>
                    </a:lnTo>
                    <a:lnTo>
                      <a:pt x="441" y="7"/>
                    </a:lnTo>
                    <a:lnTo>
                      <a:pt x="461" y="6"/>
                    </a:lnTo>
                    <a:lnTo>
                      <a:pt x="479" y="8"/>
                    </a:lnTo>
                    <a:lnTo>
                      <a:pt x="486" y="11"/>
                    </a:lnTo>
                    <a:lnTo>
                      <a:pt x="487" y="12"/>
                    </a:lnTo>
                    <a:lnTo>
                      <a:pt x="489" y="13"/>
                    </a:lnTo>
                    <a:lnTo>
                      <a:pt x="493" y="17"/>
                    </a:lnTo>
                    <a:lnTo>
                      <a:pt x="495" y="20"/>
                    </a:lnTo>
                    <a:lnTo>
                      <a:pt x="500" y="22"/>
                    </a:lnTo>
                    <a:lnTo>
                      <a:pt x="501" y="22"/>
                    </a:lnTo>
                    <a:lnTo>
                      <a:pt x="503" y="21"/>
                    </a:lnTo>
                    <a:lnTo>
                      <a:pt x="506" y="18"/>
                    </a:lnTo>
                    <a:lnTo>
                      <a:pt x="509" y="20"/>
                    </a:lnTo>
                    <a:lnTo>
                      <a:pt x="509" y="22"/>
                    </a:lnTo>
                    <a:lnTo>
                      <a:pt x="512" y="22"/>
                    </a:lnTo>
                    <a:lnTo>
                      <a:pt x="513" y="25"/>
                    </a:lnTo>
                    <a:lnTo>
                      <a:pt x="515" y="26"/>
                    </a:lnTo>
                    <a:lnTo>
                      <a:pt x="515" y="28"/>
                    </a:lnTo>
                    <a:lnTo>
                      <a:pt x="511" y="27"/>
                    </a:lnTo>
                    <a:lnTo>
                      <a:pt x="505" y="27"/>
                    </a:lnTo>
                    <a:lnTo>
                      <a:pt x="506" y="28"/>
                    </a:lnTo>
                    <a:lnTo>
                      <a:pt x="506" y="32"/>
                    </a:lnTo>
                    <a:lnTo>
                      <a:pt x="505" y="34"/>
                    </a:lnTo>
                    <a:lnTo>
                      <a:pt x="503" y="38"/>
                    </a:lnTo>
                    <a:lnTo>
                      <a:pt x="502" y="41"/>
                    </a:lnTo>
                    <a:lnTo>
                      <a:pt x="501" y="46"/>
                    </a:lnTo>
                    <a:lnTo>
                      <a:pt x="501" y="53"/>
                    </a:lnTo>
                    <a:lnTo>
                      <a:pt x="498" y="57"/>
                    </a:lnTo>
                    <a:lnTo>
                      <a:pt x="497" y="59"/>
                    </a:lnTo>
                    <a:lnTo>
                      <a:pt x="495" y="60"/>
                    </a:lnTo>
                    <a:lnTo>
                      <a:pt x="496" y="62"/>
                    </a:lnTo>
                    <a:lnTo>
                      <a:pt x="497" y="62"/>
                    </a:lnTo>
                    <a:lnTo>
                      <a:pt x="497" y="61"/>
                    </a:lnTo>
                    <a:lnTo>
                      <a:pt x="500" y="60"/>
                    </a:lnTo>
                    <a:lnTo>
                      <a:pt x="501" y="57"/>
                    </a:lnTo>
                    <a:lnTo>
                      <a:pt x="502" y="56"/>
                    </a:lnTo>
                    <a:lnTo>
                      <a:pt x="506" y="56"/>
                    </a:lnTo>
                    <a:lnTo>
                      <a:pt x="506" y="60"/>
                    </a:lnTo>
                    <a:lnTo>
                      <a:pt x="509" y="64"/>
                    </a:lnTo>
                    <a:lnTo>
                      <a:pt x="511" y="66"/>
                    </a:lnTo>
                    <a:lnTo>
                      <a:pt x="515" y="66"/>
                    </a:lnTo>
                    <a:lnTo>
                      <a:pt x="515" y="74"/>
                    </a:lnTo>
                    <a:lnTo>
                      <a:pt x="517" y="78"/>
                    </a:lnTo>
                    <a:lnTo>
                      <a:pt x="531" y="89"/>
                    </a:lnTo>
                    <a:lnTo>
                      <a:pt x="534" y="94"/>
                    </a:lnTo>
                    <a:lnTo>
                      <a:pt x="537" y="220"/>
                    </a:lnTo>
                    <a:lnTo>
                      <a:pt x="537" y="285"/>
                    </a:lnTo>
                    <a:lnTo>
                      <a:pt x="403" y="288"/>
                    </a:lnTo>
                    <a:lnTo>
                      <a:pt x="267" y="287"/>
                    </a:lnTo>
                    <a:lnTo>
                      <a:pt x="133" y="283"/>
                    </a:lnTo>
                    <a:lnTo>
                      <a:pt x="0" y="279"/>
                    </a:lnTo>
                    <a:lnTo>
                      <a:pt x="4" y="186"/>
                    </a:lnTo>
                    <a:lnTo>
                      <a:pt x="8" y="92"/>
                    </a:lnTo>
                    <a:lnTo>
                      <a:pt x="14" y="0"/>
                    </a:lnTo>
                    <a:close/>
                  </a:path>
                </a:pathLst>
              </a:custGeom>
              <a:solidFill>
                <a:schemeClr val="accent5"/>
              </a:solidFill>
              <a:ln w="9525">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Freeform 37"/>
              <p:cNvSpPr>
                <a:spLocks/>
              </p:cNvSpPr>
              <p:nvPr/>
            </p:nvSpPr>
            <p:spPr bwMode="auto">
              <a:xfrm>
                <a:off x="5610998" y="3647315"/>
                <a:ext cx="1411096" cy="633775"/>
              </a:xfrm>
              <a:custGeom>
                <a:avLst/>
                <a:gdLst/>
                <a:ahLst/>
                <a:cxnLst>
                  <a:cxn ang="0">
                    <a:pos x="154" y="7"/>
                  </a:cxn>
                  <a:cxn ang="0">
                    <a:pos x="461" y="12"/>
                  </a:cxn>
                  <a:cxn ang="0">
                    <a:pos x="618" y="43"/>
                  </a:cxn>
                  <a:cxn ang="0">
                    <a:pos x="626" y="102"/>
                  </a:cxn>
                  <a:cxn ang="0">
                    <a:pos x="635" y="159"/>
                  </a:cxn>
                  <a:cxn ang="0">
                    <a:pos x="635" y="237"/>
                  </a:cxn>
                  <a:cxn ang="0">
                    <a:pos x="619" y="317"/>
                  </a:cxn>
                  <a:cxn ang="0">
                    <a:pos x="581" y="294"/>
                  </a:cxn>
                  <a:cxn ang="0">
                    <a:pos x="578" y="294"/>
                  </a:cxn>
                  <a:cxn ang="0">
                    <a:pos x="575" y="295"/>
                  </a:cxn>
                  <a:cxn ang="0">
                    <a:pos x="574" y="299"/>
                  </a:cxn>
                  <a:cxn ang="0">
                    <a:pos x="572" y="302"/>
                  </a:cxn>
                  <a:cxn ang="0">
                    <a:pos x="559" y="300"/>
                  </a:cxn>
                  <a:cxn ang="0">
                    <a:pos x="553" y="296"/>
                  </a:cxn>
                  <a:cxn ang="0">
                    <a:pos x="540" y="301"/>
                  </a:cxn>
                  <a:cxn ang="0">
                    <a:pos x="530" y="303"/>
                  </a:cxn>
                  <a:cxn ang="0">
                    <a:pos x="497" y="316"/>
                  </a:cxn>
                  <a:cxn ang="0">
                    <a:pos x="474" y="302"/>
                  </a:cxn>
                  <a:cxn ang="0">
                    <a:pos x="470" y="300"/>
                  </a:cxn>
                  <a:cxn ang="0">
                    <a:pos x="466" y="303"/>
                  </a:cxn>
                  <a:cxn ang="0">
                    <a:pos x="462" y="305"/>
                  </a:cxn>
                  <a:cxn ang="0">
                    <a:pos x="460" y="302"/>
                  </a:cxn>
                  <a:cxn ang="0">
                    <a:pos x="454" y="299"/>
                  </a:cxn>
                  <a:cxn ang="0">
                    <a:pos x="446" y="298"/>
                  </a:cxn>
                  <a:cxn ang="0">
                    <a:pos x="438" y="305"/>
                  </a:cxn>
                  <a:cxn ang="0">
                    <a:pos x="435" y="316"/>
                  </a:cxn>
                  <a:cxn ang="0">
                    <a:pos x="431" y="314"/>
                  </a:cxn>
                  <a:cxn ang="0">
                    <a:pos x="430" y="309"/>
                  </a:cxn>
                  <a:cxn ang="0">
                    <a:pos x="431" y="305"/>
                  </a:cxn>
                  <a:cxn ang="0">
                    <a:pos x="424" y="302"/>
                  </a:cxn>
                  <a:cxn ang="0">
                    <a:pos x="418" y="305"/>
                  </a:cxn>
                  <a:cxn ang="0">
                    <a:pos x="410" y="302"/>
                  </a:cxn>
                  <a:cxn ang="0">
                    <a:pos x="396" y="294"/>
                  </a:cxn>
                  <a:cxn ang="0">
                    <a:pos x="389" y="294"/>
                  </a:cxn>
                  <a:cxn ang="0">
                    <a:pos x="378" y="302"/>
                  </a:cxn>
                  <a:cxn ang="0">
                    <a:pos x="374" y="296"/>
                  </a:cxn>
                  <a:cxn ang="0">
                    <a:pos x="369" y="291"/>
                  </a:cxn>
                  <a:cxn ang="0">
                    <a:pos x="362" y="287"/>
                  </a:cxn>
                  <a:cxn ang="0">
                    <a:pos x="362" y="277"/>
                  </a:cxn>
                  <a:cxn ang="0">
                    <a:pos x="339" y="279"/>
                  </a:cxn>
                  <a:cxn ang="0">
                    <a:pos x="314" y="277"/>
                  </a:cxn>
                  <a:cxn ang="0">
                    <a:pos x="277" y="268"/>
                  </a:cxn>
                  <a:cxn ang="0">
                    <a:pos x="276" y="256"/>
                  </a:cxn>
                  <a:cxn ang="0">
                    <a:pos x="268" y="249"/>
                  </a:cxn>
                  <a:cxn ang="0">
                    <a:pos x="264" y="246"/>
                  </a:cxn>
                  <a:cxn ang="0">
                    <a:pos x="258" y="251"/>
                  </a:cxn>
                  <a:cxn ang="0">
                    <a:pos x="255" y="250"/>
                  </a:cxn>
                  <a:cxn ang="0">
                    <a:pos x="248" y="249"/>
                  </a:cxn>
                  <a:cxn ang="0">
                    <a:pos x="247" y="251"/>
                  </a:cxn>
                  <a:cxn ang="0">
                    <a:pos x="232" y="242"/>
                  </a:cxn>
                  <a:cxn ang="0">
                    <a:pos x="219" y="231"/>
                  </a:cxn>
                  <a:cxn ang="0">
                    <a:pos x="224" y="60"/>
                  </a:cxn>
                  <a:cxn ang="0">
                    <a:pos x="199" y="50"/>
                  </a:cxn>
                  <a:cxn ang="0">
                    <a:pos x="169" y="51"/>
                  </a:cxn>
                  <a:cxn ang="0">
                    <a:pos x="118" y="48"/>
                  </a:cxn>
                  <a:cxn ang="0">
                    <a:pos x="37" y="42"/>
                  </a:cxn>
                  <a:cxn ang="0">
                    <a:pos x="1" y="25"/>
                  </a:cxn>
                  <a:cxn ang="0">
                    <a:pos x="5" y="0"/>
                  </a:cxn>
                </a:cxnLst>
                <a:rect l="0" t="0" r="r" b="b"/>
                <a:pathLst>
                  <a:path w="636" h="322">
                    <a:moveTo>
                      <a:pt x="5" y="0"/>
                    </a:moveTo>
                    <a:lnTo>
                      <a:pt x="154" y="7"/>
                    </a:lnTo>
                    <a:lnTo>
                      <a:pt x="306" y="11"/>
                    </a:lnTo>
                    <a:lnTo>
                      <a:pt x="461" y="12"/>
                    </a:lnTo>
                    <a:lnTo>
                      <a:pt x="618" y="12"/>
                    </a:lnTo>
                    <a:lnTo>
                      <a:pt x="618" y="43"/>
                    </a:lnTo>
                    <a:lnTo>
                      <a:pt x="621" y="72"/>
                    </a:lnTo>
                    <a:lnTo>
                      <a:pt x="626" y="102"/>
                    </a:lnTo>
                    <a:lnTo>
                      <a:pt x="631" y="130"/>
                    </a:lnTo>
                    <a:lnTo>
                      <a:pt x="635" y="159"/>
                    </a:lnTo>
                    <a:lnTo>
                      <a:pt x="636" y="197"/>
                    </a:lnTo>
                    <a:lnTo>
                      <a:pt x="635" y="237"/>
                    </a:lnTo>
                    <a:lnTo>
                      <a:pt x="635" y="322"/>
                    </a:lnTo>
                    <a:lnTo>
                      <a:pt x="619" y="317"/>
                    </a:lnTo>
                    <a:lnTo>
                      <a:pt x="594" y="301"/>
                    </a:lnTo>
                    <a:lnTo>
                      <a:pt x="581" y="294"/>
                    </a:lnTo>
                    <a:lnTo>
                      <a:pt x="579" y="293"/>
                    </a:lnTo>
                    <a:lnTo>
                      <a:pt x="578" y="294"/>
                    </a:lnTo>
                    <a:lnTo>
                      <a:pt x="576" y="294"/>
                    </a:lnTo>
                    <a:lnTo>
                      <a:pt x="575" y="295"/>
                    </a:lnTo>
                    <a:lnTo>
                      <a:pt x="575" y="298"/>
                    </a:lnTo>
                    <a:lnTo>
                      <a:pt x="574" y="299"/>
                    </a:lnTo>
                    <a:lnTo>
                      <a:pt x="574" y="300"/>
                    </a:lnTo>
                    <a:lnTo>
                      <a:pt x="572" y="302"/>
                    </a:lnTo>
                    <a:lnTo>
                      <a:pt x="564" y="302"/>
                    </a:lnTo>
                    <a:lnTo>
                      <a:pt x="559" y="300"/>
                    </a:lnTo>
                    <a:lnTo>
                      <a:pt x="558" y="299"/>
                    </a:lnTo>
                    <a:lnTo>
                      <a:pt x="553" y="296"/>
                    </a:lnTo>
                    <a:lnTo>
                      <a:pt x="546" y="298"/>
                    </a:lnTo>
                    <a:lnTo>
                      <a:pt x="540" y="301"/>
                    </a:lnTo>
                    <a:lnTo>
                      <a:pt x="534" y="303"/>
                    </a:lnTo>
                    <a:lnTo>
                      <a:pt x="530" y="303"/>
                    </a:lnTo>
                    <a:lnTo>
                      <a:pt x="525" y="299"/>
                    </a:lnTo>
                    <a:lnTo>
                      <a:pt x="497" y="316"/>
                    </a:lnTo>
                    <a:lnTo>
                      <a:pt x="484" y="309"/>
                    </a:lnTo>
                    <a:lnTo>
                      <a:pt x="474" y="302"/>
                    </a:lnTo>
                    <a:lnTo>
                      <a:pt x="472" y="301"/>
                    </a:lnTo>
                    <a:lnTo>
                      <a:pt x="470" y="300"/>
                    </a:lnTo>
                    <a:lnTo>
                      <a:pt x="469" y="300"/>
                    </a:lnTo>
                    <a:lnTo>
                      <a:pt x="466" y="303"/>
                    </a:lnTo>
                    <a:lnTo>
                      <a:pt x="465" y="303"/>
                    </a:lnTo>
                    <a:lnTo>
                      <a:pt x="462" y="305"/>
                    </a:lnTo>
                    <a:lnTo>
                      <a:pt x="460" y="305"/>
                    </a:lnTo>
                    <a:lnTo>
                      <a:pt x="460" y="302"/>
                    </a:lnTo>
                    <a:lnTo>
                      <a:pt x="459" y="301"/>
                    </a:lnTo>
                    <a:lnTo>
                      <a:pt x="454" y="299"/>
                    </a:lnTo>
                    <a:lnTo>
                      <a:pt x="449" y="294"/>
                    </a:lnTo>
                    <a:lnTo>
                      <a:pt x="446" y="298"/>
                    </a:lnTo>
                    <a:lnTo>
                      <a:pt x="441" y="301"/>
                    </a:lnTo>
                    <a:lnTo>
                      <a:pt x="438" y="305"/>
                    </a:lnTo>
                    <a:lnTo>
                      <a:pt x="435" y="309"/>
                    </a:lnTo>
                    <a:lnTo>
                      <a:pt x="435" y="316"/>
                    </a:lnTo>
                    <a:lnTo>
                      <a:pt x="432" y="315"/>
                    </a:lnTo>
                    <a:lnTo>
                      <a:pt x="431" y="314"/>
                    </a:lnTo>
                    <a:lnTo>
                      <a:pt x="430" y="312"/>
                    </a:lnTo>
                    <a:lnTo>
                      <a:pt x="430" y="309"/>
                    </a:lnTo>
                    <a:lnTo>
                      <a:pt x="431" y="307"/>
                    </a:lnTo>
                    <a:lnTo>
                      <a:pt x="431" y="305"/>
                    </a:lnTo>
                    <a:lnTo>
                      <a:pt x="432" y="302"/>
                    </a:lnTo>
                    <a:lnTo>
                      <a:pt x="424" y="302"/>
                    </a:lnTo>
                    <a:lnTo>
                      <a:pt x="420" y="303"/>
                    </a:lnTo>
                    <a:lnTo>
                      <a:pt x="418" y="305"/>
                    </a:lnTo>
                    <a:lnTo>
                      <a:pt x="416" y="308"/>
                    </a:lnTo>
                    <a:lnTo>
                      <a:pt x="410" y="302"/>
                    </a:lnTo>
                    <a:lnTo>
                      <a:pt x="404" y="298"/>
                    </a:lnTo>
                    <a:lnTo>
                      <a:pt x="396" y="294"/>
                    </a:lnTo>
                    <a:lnTo>
                      <a:pt x="392" y="292"/>
                    </a:lnTo>
                    <a:lnTo>
                      <a:pt x="389" y="294"/>
                    </a:lnTo>
                    <a:lnTo>
                      <a:pt x="383" y="300"/>
                    </a:lnTo>
                    <a:lnTo>
                      <a:pt x="378" y="302"/>
                    </a:lnTo>
                    <a:lnTo>
                      <a:pt x="373" y="302"/>
                    </a:lnTo>
                    <a:lnTo>
                      <a:pt x="374" y="296"/>
                    </a:lnTo>
                    <a:lnTo>
                      <a:pt x="373" y="293"/>
                    </a:lnTo>
                    <a:lnTo>
                      <a:pt x="369" y="291"/>
                    </a:lnTo>
                    <a:lnTo>
                      <a:pt x="366" y="289"/>
                    </a:lnTo>
                    <a:lnTo>
                      <a:pt x="362" y="287"/>
                    </a:lnTo>
                    <a:lnTo>
                      <a:pt x="361" y="282"/>
                    </a:lnTo>
                    <a:lnTo>
                      <a:pt x="362" y="277"/>
                    </a:lnTo>
                    <a:lnTo>
                      <a:pt x="346" y="277"/>
                    </a:lnTo>
                    <a:lnTo>
                      <a:pt x="339" y="279"/>
                    </a:lnTo>
                    <a:lnTo>
                      <a:pt x="334" y="282"/>
                    </a:lnTo>
                    <a:lnTo>
                      <a:pt x="314" y="277"/>
                    </a:lnTo>
                    <a:lnTo>
                      <a:pt x="296" y="271"/>
                    </a:lnTo>
                    <a:lnTo>
                      <a:pt x="277" y="268"/>
                    </a:lnTo>
                    <a:lnTo>
                      <a:pt x="278" y="260"/>
                    </a:lnTo>
                    <a:lnTo>
                      <a:pt x="276" y="256"/>
                    </a:lnTo>
                    <a:lnTo>
                      <a:pt x="271" y="252"/>
                    </a:lnTo>
                    <a:lnTo>
                      <a:pt x="268" y="249"/>
                    </a:lnTo>
                    <a:lnTo>
                      <a:pt x="267" y="243"/>
                    </a:lnTo>
                    <a:lnTo>
                      <a:pt x="264" y="246"/>
                    </a:lnTo>
                    <a:lnTo>
                      <a:pt x="263" y="249"/>
                    </a:lnTo>
                    <a:lnTo>
                      <a:pt x="258" y="251"/>
                    </a:lnTo>
                    <a:lnTo>
                      <a:pt x="257" y="250"/>
                    </a:lnTo>
                    <a:lnTo>
                      <a:pt x="255" y="250"/>
                    </a:lnTo>
                    <a:lnTo>
                      <a:pt x="252" y="249"/>
                    </a:lnTo>
                    <a:lnTo>
                      <a:pt x="248" y="249"/>
                    </a:lnTo>
                    <a:lnTo>
                      <a:pt x="247" y="250"/>
                    </a:lnTo>
                    <a:lnTo>
                      <a:pt x="247" y="251"/>
                    </a:lnTo>
                    <a:lnTo>
                      <a:pt x="239" y="247"/>
                    </a:lnTo>
                    <a:lnTo>
                      <a:pt x="232" y="242"/>
                    </a:lnTo>
                    <a:lnTo>
                      <a:pt x="226" y="235"/>
                    </a:lnTo>
                    <a:lnTo>
                      <a:pt x="219" y="231"/>
                    </a:lnTo>
                    <a:lnTo>
                      <a:pt x="220" y="145"/>
                    </a:lnTo>
                    <a:lnTo>
                      <a:pt x="224" y="60"/>
                    </a:lnTo>
                    <a:lnTo>
                      <a:pt x="212" y="53"/>
                    </a:lnTo>
                    <a:lnTo>
                      <a:pt x="199" y="50"/>
                    </a:lnTo>
                    <a:lnTo>
                      <a:pt x="185" y="50"/>
                    </a:lnTo>
                    <a:lnTo>
                      <a:pt x="169" y="51"/>
                    </a:lnTo>
                    <a:lnTo>
                      <a:pt x="154" y="51"/>
                    </a:lnTo>
                    <a:lnTo>
                      <a:pt x="118" y="48"/>
                    </a:lnTo>
                    <a:lnTo>
                      <a:pt x="78" y="46"/>
                    </a:lnTo>
                    <a:lnTo>
                      <a:pt x="37" y="42"/>
                    </a:lnTo>
                    <a:lnTo>
                      <a:pt x="0" y="41"/>
                    </a:lnTo>
                    <a:lnTo>
                      <a:pt x="1" y="25"/>
                    </a:lnTo>
                    <a:lnTo>
                      <a:pt x="4" y="12"/>
                    </a:lnTo>
                    <a:lnTo>
                      <a:pt x="5"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 name="Freeform 38"/>
              <p:cNvSpPr>
                <a:spLocks/>
              </p:cNvSpPr>
              <p:nvPr/>
            </p:nvSpPr>
            <p:spPr bwMode="auto">
              <a:xfrm>
                <a:off x="3955845" y="1238182"/>
                <a:ext cx="1670683" cy="917203"/>
              </a:xfrm>
              <a:custGeom>
                <a:avLst/>
                <a:gdLst/>
                <a:ahLst/>
                <a:cxnLst>
                  <a:cxn ang="0">
                    <a:pos x="80" y="11"/>
                  </a:cxn>
                  <a:cxn ang="0">
                    <a:pos x="249" y="40"/>
                  </a:cxn>
                  <a:cxn ang="0">
                    <a:pos x="528" y="80"/>
                  </a:cxn>
                  <a:cxn ang="0">
                    <a:pos x="729" y="98"/>
                  </a:cxn>
                  <a:cxn ang="0">
                    <a:pos x="740" y="284"/>
                  </a:cxn>
                  <a:cxn ang="0">
                    <a:pos x="606" y="455"/>
                  </a:cxn>
                  <a:cxn ang="0">
                    <a:pos x="335" y="424"/>
                  </a:cxn>
                  <a:cxn ang="0">
                    <a:pos x="265" y="425"/>
                  </a:cxn>
                  <a:cxn ang="0">
                    <a:pos x="261" y="458"/>
                  </a:cxn>
                  <a:cxn ang="0">
                    <a:pos x="252" y="446"/>
                  </a:cxn>
                  <a:cxn ang="0">
                    <a:pos x="241" y="438"/>
                  </a:cxn>
                  <a:cxn ang="0">
                    <a:pos x="233" y="448"/>
                  </a:cxn>
                  <a:cxn ang="0">
                    <a:pos x="206" y="446"/>
                  </a:cxn>
                  <a:cxn ang="0">
                    <a:pos x="181" y="445"/>
                  </a:cxn>
                  <a:cxn ang="0">
                    <a:pos x="173" y="449"/>
                  </a:cxn>
                  <a:cxn ang="0">
                    <a:pos x="162" y="446"/>
                  </a:cxn>
                  <a:cxn ang="0">
                    <a:pos x="144" y="449"/>
                  </a:cxn>
                  <a:cxn ang="0">
                    <a:pos x="135" y="434"/>
                  </a:cxn>
                  <a:cxn ang="0">
                    <a:pos x="124" y="410"/>
                  </a:cxn>
                  <a:cxn ang="0">
                    <a:pos x="113" y="398"/>
                  </a:cxn>
                  <a:cxn ang="0">
                    <a:pos x="113" y="379"/>
                  </a:cxn>
                  <a:cxn ang="0">
                    <a:pos x="101" y="343"/>
                  </a:cxn>
                  <a:cxn ang="0">
                    <a:pos x="88" y="323"/>
                  </a:cxn>
                  <a:cxn ang="0">
                    <a:pos x="72" y="334"/>
                  </a:cxn>
                  <a:cxn ang="0">
                    <a:pos x="53" y="328"/>
                  </a:cxn>
                  <a:cxn ang="0">
                    <a:pos x="53" y="321"/>
                  </a:cxn>
                  <a:cxn ang="0">
                    <a:pos x="57" y="318"/>
                  </a:cxn>
                  <a:cxn ang="0">
                    <a:pos x="57" y="312"/>
                  </a:cxn>
                  <a:cxn ang="0">
                    <a:pos x="58" y="308"/>
                  </a:cxn>
                  <a:cxn ang="0">
                    <a:pos x="63" y="305"/>
                  </a:cxn>
                  <a:cxn ang="0">
                    <a:pos x="68" y="271"/>
                  </a:cxn>
                  <a:cxn ang="0">
                    <a:pos x="84" y="232"/>
                  </a:cxn>
                  <a:cxn ang="0">
                    <a:pos x="73" y="227"/>
                  </a:cxn>
                  <a:cxn ang="0">
                    <a:pos x="67" y="220"/>
                  </a:cxn>
                  <a:cxn ang="0">
                    <a:pos x="57" y="216"/>
                  </a:cxn>
                  <a:cxn ang="0">
                    <a:pos x="53" y="206"/>
                  </a:cxn>
                  <a:cxn ang="0">
                    <a:pos x="53" y="201"/>
                  </a:cxn>
                  <a:cxn ang="0">
                    <a:pos x="50" y="196"/>
                  </a:cxn>
                  <a:cxn ang="0">
                    <a:pos x="34" y="167"/>
                  </a:cxn>
                  <a:cxn ang="0">
                    <a:pos x="22" y="155"/>
                  </a:cxn>
                  <a:cxn ang="0">
                    <a:pos x="20" y="150"/>
                  </a:cxn>
                  <a:cxn ang="0">
                    <a:pos x="16" y="144"/>
                  </a:cxn>
                  <a:cxn ang="0">
                    <a:pos x="15" y="131"/>
                  </a:cxn>
                  <a:cxn ang="0">
                    <a:pos x="13" y="111"/>
                  </a:cxn>
                  <a:cxn ang="0">
                    <a:pos x="6" y="60"/>
                  </a:cxn>
                </a:cxnLst>
                <a:rect l="0" t="0" r="r" b="b"/>
                <a:pathLst>
                  <a:path w="753" h="466">
                    <a:moveTo>
                      <a:pt x="16" y="0"/>
                    </a:moveTo>
                    <a:lnTo>
                      <a:pt x="47" y="5"/>
                    </a:lnTo>
                    <a:lnTo>
                      <a:pt x="80" y="11"/>
                    </a:lnTo>
                    <a:lnTo>
                      <a:pt x="114" y="18"/>
                    </a:lnTo>
                    <a:lnTo>
                      <a:pt x="145" y="24"/>
                    </a:lnTo>
                    <a:lnTo>
                      <a:pt x="249" y="40"/>
                    </a:lnTo>
                    <a:lnTo>
                      <a:pt x="354" y="57"/>
                    </a:lnTo>
                    <a:lnTo>
                      <a:pt x="440" y="69"/>
                    </a:lnTo>
                    <a:lnTo>
                      <a:pt x="528" y="80"/>
                    </a:lnTo>
                    <a:lnTo>
                      <a:pt x="616" y="88"/>
                    </a:lnTo>
                    <a:lnTo>
                      <a:pt x="703" y="97"/>
                    </a:lnTo>
                    <a:lnTo>
                      <a:pt x="729" y="98"/>
                    </a:lnTo>
                    <a:lnTo>
                      <a:pt x="753" y="99"/>
                    </a:lnTo>
                    <a:lnTo>
                      <a:pt x="746" y="190"/>
                    </a:lnTo>
                    <a:lnTo>
                      <a:pt x="740" y="284"/>
                    </a:lnTo>
                    <a:lnTo>
                      <a:pt x="733" y="376"/>
                    </a:lnTo>
                    <a:lnTo>
                      <a:pt x="725" y="466"/>
                    </a:lnTo>
                    <a:lnTo>
                      <a:pt x="606" y="455"/>
                    </a:lnTo>
                    <a:lnTo>
                      <a:pt x="486" y="444"/>
                    </a:lnTo>
                    <a:lnTo>
                      <a:pt x="368" y="430"/>
                    </a:lnTo>
                    <a:lnTo>
                      <a:pt x="335" y="424"/>
                    </a:lnTo>
                    <a:lnTo>
                      <a:pt x="302" y="419"/>
                    </a:lnTo>
                    <a:lnTo>
                      <a:pt x="270" y="418"/>
                    </a:lnTo>
                    <a:lnTo>
                      <a:pt x="265" y="425"/>
                    </a:lnTo>
                    <a:lnTo>
                      <a:pt x="263" y="435"/>
                    </a:lnTo>
                    <a:lnTo>
                      <a:pt x="262" y="446"/>
                    </a:lnTo>
                    <a:lnTo>
                      <a:pt x="261" y="458"/>
                    </a:lnTo>
                    <a:lnTo>
                      <a:pt x="256" y="455"/>
                    </a:lnTo>
                    <a:lnTo>
                      <a:pt x="254" y="452"/>
                    </a:lnTo>
                    <a:lnTo>
                      <a:pt x="252" y="446"/>
                    </a:lnTo>
                    <a:lnTo>
                      <a:pt x="250" y="441"/>
                    </a:lnTo>
                    <a:lnTo>
                      <a:pt x="247" y="438"/>
                    </a:lnTo>
                    <a:lnTo>
                      <a:pt x="241" y="438"/>
                    </a:lnTo>
                    <a:lnTo>
                      <a:pt x="237" y="440"/>
                    </a:lnTo>
                    <a:lnTo>
                      <a:pt x="235" y="444"/>
                    </a:lnTo>
                    <a:lnTo>
                      <a:pt x="233" y="448"/>
                    </a:lnTo>
                    <a:lnTo>
                      <a:pt x="230" y="451"/>
                    </a:lnTo>
                    <a:lnTo>
                      <a:pt x="224" y="452"/>
                    </a:lnTo>
                    <a:lnTo>
                      <a:pt x="206" y="446"/>
                    </a:lnTo>
                    <a:lnTo>
                      <a:pt x="188" y="444"/>
                    </a:lnTo>
                    <a:lnTo>
                      <a:pt x="185" y="444"/>
                    </a:lnTo>
                    <a:lnTo>
                      <a:pt x="181" y="445"/>
                    </a:lnTo>
                    <a:lnTo>
                      <a:pt x="179" y="447"/>
                    </a:lnTo>
                    <a:lnTo>
                      <a:pt x="177" y="448"/>
                    </a:lnTo>
                    <a:lnTo>
                      <a:pt x="173" y="449"/>
                    </a:lnTo>
                    <a:lnTo>
                      <a:pt x="170" y="449"/>
                    </a:lnTo>
                    <a:lnTo>
                      <a:pt x="165" y="447"/>
                    </a:lnTo>
                    <a:lnTo>
                      <a:pt x="162" y="446"/>
                    </a:lnTo>
                    <a:lnTo>
                      <a:pt x="157" y="446"/>
                    </a:lnTo>
                    <a:lnTo>
                      <a:pt x="150" y="447"/>
                    </a:lnTo>
                    <a:lnTo>
                      <a:pt x="144" y="449"/>
                    </a:lnTo>
                    <a:lnTo>
                      <a:pt x="137" y="452"/>
                    </a:lnTo>
                    <a:lnTo>
                      <a:pt x="136" y="444"/>
                    </a:lnTo>
                    <a:lnTo>
                      <a:pt x="135" y="434"/>
                    </a:lnTo>
                    <a:lnTo>
                      <a:pt x="132" y="425"/>
                    </a:lnTo>
                    <a:lnTo>
                      <a:pt x="130" y="417"/>
                    </a:lnTo>
                    <a:lnTo>
                      <a:pt x="124" y="410"/>
                    </a:lnTo>
                    <a:lnTo>
                      <a:pt x="115" y="406"/>
                    </a:lnTo>
                    <a:lnTo>
                      <a:pt x="113" y="403"/>
                    </a:lnTo>
                    <a:lnTo>
                      <a:pt x="113" y="398"/>
                    </a:lnTo>
                    <a:lnTo>
                      <a:pt x="115" y="393"/>
                    </a:lnTo>
                    <a:lnTo>
                      <a:pt x="115" y="388"/>
                    </a:lnTo>
                    <a:lnTo>
                      <a:pt x="113" y="379"/>
                    </a:lnTo>
                    <a:lnTo>
                      <a:pt x="108" y="372"/>
                    </a:lnTo>
                    <a:lnTo>
                      <a:pt x="103" y="364"/>
                    </a:lnTo>
                    <a:lnTo>
                      <a:pt x="101" y="343"/>
                    </a:lnTo>
                    <a:lnTo>
                      <a:pt x="100" y="332"/>
                    </a:lnTo>
                    <a:lnTo>
                      <a:pt x="95" y="322"/>
                    </a:lnTo>
                    <a:lnTo>
                      <a:pt x="88" y="323"/>
                    </a:lnTo>
                    <a:lnTo>
                      <a:pt x="82" y="327"/>
                    </a:lnTo>
                    <a:lnTo>
                      <a:pt x="77" y="332"/>
                    </a:lnTo>
                    <a:lnTo>
                      <a:pt x="72" y="334"/>
                    </a:lnTo>
                    <a:lnTo>
                      <a:pt x="67" y="334"/>
                    </a:lnTo>
                    <a:lnTo>
                      <a:pt x="60" y="332"/>
                    </a:lnTo>
                    <a:lnTo>
                      <a:pt x="53" y="328"/>
                    </a:lnTo>
                    <a:lnTo>
                      <a:pt x="52" y="326"/>
                    </a:lnTo>
                    <a:lnTo>
                      <a:pt x="52" y="323"/>
                    </a:lnTo>
                    <a:lnTo>
                      <a:pt x="53" y="321"/>
                    </a:lnTo>
                    <a:lnTo>
                      <a:pt x="53" y="320"/>
                    </a:lnTo>
                    <a:lnTo>
                      <a:pt x="56" y="319"/>
                    </a:lnTo>
                    <a:lnTo>
                      <a:pt x="57" y="318"/>
                    </a:lnTo>
                    <a:lnTo>
                      <a:pt x="58" y="315"/>
                    </a:lnTo>
                    <a:lnTo>
                      <a:pt x="58" y="313"/>
                    </a:lnTo>
                    <a:lnTo>
                      <a:pt x="57" y="312"/>
                    </a:lnTo>
                    <a:lnTo>
                      <a:pt x="57" y="311"/>
                    </a:lnTo>
                    <a:lnTo>
                      <a:pt x="56" y="311"/>
                    </a:lnTo>
                    <a:lnTo>
                      <a:pt x="58" y="308"/>
                    </a:lnTo>
                    <a:lnTo>
                      <a:pt x="59" y="306"/>
                    </a:lnTo>
                    <a:lnTo>
                      <a:pt x="61" y="305"/>
                    </a:lnTo>
                    <a:lnTo>
                      <a:pt x="63" y="305"/>
                    </a:lnTo>
                    <a:lnTo>
                      <a:pt x="67" y="300"/>
                    </a:lnTo>
                    <a:lnTo>
                      <a:pt x="66" y="285"/>
                    </a:lnTo>
                    <a:lnTo>
                      <a:pt x="68" y="271"/>
                    </a:lnTo>
                    <a:lnTo>
                      <a:pt x="73" y="258"/>
                    </a:lnTo>
                    <a:lnTo>
                      <a:pt x="79" y="245"/>
                    </a:lnTo>
                    <a:lnTo>
                      <a:pt x="84" y="232"/>
                    </a:lnTo>
                    <a:lnTo>
                      <a:pt x="82" y="229"/>
                    </a:lnTo>
                    <a:lnTo>
                      <a:pt x="78" y="227"/>
                    </a:lnTo>
                    <a:lnTo>
                      <a:pt x="73" y="227"/>
                    </a:lnTo>
                    <a:lnTo>
                      <a:pt x="67" y="225"/>
                    </a:lnTo>
                    <a:lnTo>
                      <a:pt x="64" y="223"/>
                    </a:lnTo>
                    <a:lnTo>
                      <a:pt x="67" y="220"/>
                    </a:lnTo>
                    <a:lnTo>
                      <a:pt x="59" y="220"/>
                    </a:lnTo>
                    <a:lnTo>
                      <a:pt x="58" y="218"/>
                    </a:lnTo>
                    <a:lnTo>
                      <a:pt x="57" y="216"/>
                    </a:lnTo>
                    <a:lnTo>
                      <a:pt x="57" y="211"/>
                    </a:lnTo>
                    <a:lnTo>
                      <a:pt x="54" y="207"/>
                    </a:lnTo>
                    <a:lnTo>
                      <a:pt x="53" y="206"/>
                    </a:lnTo>
                    <a:lnTo>
                      <a:pt x="52" y="206"/>
                    </a:lnTo>
                    <a:lnTo>
                      <a:pt x="52" y="203"/>
                    </a:lnTo>
                    <a:lnTo>
                      <a:pt x="53" y="201"/>
                    </a:lnTo>
                    <a:lnTo>
                      <a:pt x="53" y="200"/>
                    </a:lnTo>
                    <a:lnTo>
                      <a:pt x="52" y="197"/>
                    </a:lnTo>
                    <a:lnTo>
                      <a:pt x="50" y="196"/>
                    </a:lnTo>
                    <a:lnTo>
                      <a:pt x="49" y="194"/>
                    </a:lnTo>
                    <a:lnTo>
                      <a:pt x="47" y="193"/>
                    </a:lnTo>
                    <a:lnTo>
                      <a:pt x="34" y="167"/>
                    </a:lnTo>
                    <a:lnTo>
                      <a:pt x="31" y="164"/>
                    </a:lnTo>
                    <a:lnTo>
                      <a:pt x="24" y="159"/>
                    </a:lnTo>
                    <a:lnTo>
                      <a:pt x="22" y="155"/>
                    </a:lnTo>
                    <a:lnTo>
                      <a:pt x="21" y="153"/>
                    </a:lnTo>
                    <a:lnTo>
                      <a:pt x="21" y="151"/>
                    </a:lnTo>
                    <a:lnTo>
                      <a:pt x="20" y="150"/>
                    </a:lnTo>
                    <a:lnTo>
                      <a:pt x="20" y="147"/>
                    </a:lnTo>
                    <a:lnTo>
                      <a:pt x="18" y="145"/>
                    </a:lnTo>
                    <a:lnTo>
                      <a:pt x="16" y="144"/>
                    </a:lnTo>
                    <a:lnTo>
                      <a:pt x="14" y="139"/>
                    </a:lnTo>
                    <a:lnTo>
                      <a:pt x="14" y="133"/>
                    </a:lnTo>
                    <a:lnTo>
                      <a:pt x="15" y="131"/>
                    </a:lnTo>
                    <a:lnTo>
                      <a:pt x="16" y="130"/>
                    </a:lnTo>
                    <a:lnTo>
                      <a:pt x="16" y="125"/>
                    </a:lnTo>
                    <a:lnTo>
                      <a:pt x="13" y="111"/>
                    </a:lnTo>
                    <a:lnTo>
                      <a:pt x="6" y="99"/>
                    </a:lnTo>
                    <a:lnTo>
                      <a:pt x="0" y="88"/>
                    </a:lnTo>
                    <a:lnTo>
                      <a:pt x="6" y="60"/>
                    </a:lnTo>
                    <a:lnTo>
                      <a:pt x="11" y="31"/>
                    </a:lnTo>
                    <a:lnTo>
                      <a:pt x="16" y="0"/>
                    </a:lnTo>
                    <a:close/>
                  </a:path>
                </a:pathLst>
              </a:custGeom>
              <a:solidFill>
                <a:schemeClr val="accent5"/>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 name="Freeform 39"/>
              <p:cNvSpPr>
                <a:spLocks/>
              </p:cNvSpPr>
              <p:nvPr/>
            </p:nvSpPr>
            <p:spPr bwMode="auto">
              <a:xfrm>
                <a:off x="4435084" y="2066813"/>
                <a:ext cx="1129321" cy="820758"/>
              </a:xfrm>
              <a:custGeom>
                <a:avLst/>
                <a:gdLst/>
                <a:ahLst/>
                <a:cxnLst>
                  <a:cxn ang="0">
                    <a:pos x="59" y="0"/>
                  </a:cxn>
                  <a:cxn ang="0">
                    <a:pos x="72" y="2"/>
                  </a:cxn>
                  <a:cxn ang="0">
                    <a:pos x="90" y="4"/>
                  </a:cxn>
                  <a:cxn ang="0">
                    <a:pos x="149" y="11"/>
                  </a:cxn>
                  <a:cxn ang="0">
                    <a:pos x="249" y="25"/>
                  </a:cxn>
                  <a:cxn ang="0">
                    <a:pos x="353" y="35"/>
                  </a:cxn>
                  <a:cxn ang="0">
                    <a:pos x="456" y="45"/>
                  </a:cxn>
                  <a:cxn ang="0">
                    <a:pos x="482" y="47"/>
                  </a:cxn>
                  <a:cxn ang="0">
                    <a:pos x="509" y="48"/>
                  </a:cxn>
                  <a:cxn ang="0">
                    <a:pos x="502" y="139"/>
                  </a:cxn>
                  <a:cxn ang="0">
                    <a:pos x="495" y="233"/>
                  </a:cxn>
                  <a:cxn ang="0">
                    <a:pos x="489" y="326"/>
                  </a:cxn>
                  <a:cxn ang="0">
                    <a:pos x="481" y="417"/>
                  </a:cxn>
                  <a:cxn ang="0">
                    <a:pos x="358" y="408"/>
                  </a:cxn>
                  <a:cxn ang="0">
                    <a:pos x="235" y="395"/>
                  </a:cxn>
                  <a:cxn ang="0">
                    <a:pos x="117" y="381"/>
                  </a:cxn>
                  <a:cxn ang="0">
                    <a:pos x="0" y="363"/>
                  </a:cxn>
                  <a:cxn ang="0">
                    <a:pos x="13" y="276"/>
                  </a:cxn>
                  <a:cxn ang="0">
                    <a:pos x="27" y="184"/>
                  </a:cxn>
                  <a:cxn ang="0">
                    <a:pos x="40" y="90"/>
                  </a:cxn>
                  <a:cxn ang="0">
                    <a:pos x="43" y="69"/>
                  </a:cxn>
                  <a:cxn ang="0">
                    <a:pos x="48" y="48"/>
                  </a:cxn>
                  <a:cxn ang="0">
                    <a:pos x="49" y="35"/>
                  </a:cxn>
                  <a:cxn ang="0">
                    <a:pos x="49" y="21"/>
                  </a:cxn>
                  <a:cxn ang="0">
                    <a:pos x="53" y="10"/>
                  </a:cxn>
                  <a:cxn ang="0">
                    <a:pos x="59" y="0"/>
                  </a:cxn>
                </a:cxnLst>
                <a:rect l="0" t="0" r="r" b="b"/>
                <a:pathLst>
                  <a:path w="509" h="417">
                    <a:moveTo>
                      <a:pt x="59" y="0"/>
                    </a:moveTo>
                    <a:lnTo>
                      <a:pt x="72" y="2"/>
                    </a:lnTo>
                    <a:lnTo>
                      <a:pt x="90" y="4"/>
                    </a:lnTo>
                    <a:lnTo>
                      <a:pt x="149" y="11"/>
                    </a:lnTo>
                    <a:lnTo>
                      <a:pt x="249" y="25"/>
                    </a:lnTo>
                    <a:lnTo>
                      <a:pt x="353" y="35"/>
                    </a:lnTo>
                    <a:lnTo>
                      <a:pt x="456" y="45"/>
                    </a:lnTo>
                    <a:lnTo>
                      <a:pt x="482" y="47"/>
                    </a:lnTo>
                    <a:lnTo>
                      <a:pt x="509" y="48"/>
                    </a:lnTo>
                    <a:lnTo>
                      <a:pt x="502" y="139"/>
                    </a:lnTo>
                    <a:lnTo>
                      <a:pt x="495" y="233"/>
                    </a:lnTo>
                    <a:lnTo>
                      <a:pt x="489" y="326"/>
                    </a:lnTo>
                    <a:lnTo>
                      <a:pt x="481" y="417"/>
                    </a:lnTo>
                    <a:lnTo>
                      <a:pt x="358" y="408"/>
                    </a:lnTo>
                    <a:lnTo>
                      <a:pt x="235" y="395"/>
                    </a:lnTo>
                    <a:lnTo>
                      <a:pt x="117" y="381"/>
                    </a:lnTo>
                    <a:lnTo>
                      <a:pt x="0" y="363"/>
                    </a:lnTo>
                    <a:lnTo>
                      <a:pt x="13" y="276"/>
                    </a:lnTo>
                    <a:lnTo>
                      <a:pt x="27" y="184"/>
                    </a:lnTo>
                    <a:lnTo>
                      <a:pt x="40" y="90"/>
                    </a:lnTo>
                    <a:lnTo>
                      <a:pt x="43" y="69"/>
                    </a:lnTo>
                    <a:lnTo>
                      <a:pt x="48" y="48"/>
                    </a:lnTo>
                    <a:lnTo>
                      <a:pt x="49" y="35"/>
                    </a:lnTo>
                    <a:lnTo>
                      <a:pt x="49" y="21"/>
                    </a:lnTo>
                    <a:lnTo>
                      <a:pt x="53" y="10"/>
                    </a:lnTo>
                    <a:lnTo>
                      <a:pt x="59"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 name="Freeform 40"/>
              <p:cNvSpPr>
                <a:spLocks/>
              </p:cNvSpPr>
              <p:nvPr/>
            </p:nvSpPr>
            <p:spPr bwMode="auto">
              <a:xfrm>
                <a:off x="4656139" y="2832462"/>
                <a:ext cx="1175912" cy="814855"/>
              </a:xfrm>
              <a:custGeom>
                <a:avLst/>
                <a:gdLst/>
                <a:ahLst/>
                <a:cxnLst>
                  <a:cxn ang="0">
                    <a:pos x="48" y="0"/>
                  </a:cxn>
                  <a:cxn ang="0">
                    <a:pos x="49" y="0"/>
                  </a:cxn>
                  <a:cxn ang="0">
                    <a:pos x="206" y="16"/>
                  </a:cxn>
                  <a:cxn ang="0">
                    <a:pos x="367" y="30"/>
                  </a:cxn>
                  <a:cxn ang="0">
                    <a:pos x="530" y="42"/>
                  </a:cxn>
                  <a:cxn ang="0">
                    <a:pos x="523" y="166"/>
                  </a:cxn>
                  <a:cxn ang="0">
                    <a:pos x="517" y="290"/>
                  </a:cxn>
                  <a:cxn ang="0">
                    <a:pos x="510" y="414"/>
                  </a:cxn>
                  <a:cxn ang="0">
                    <a:pos x="339" y="402"/>
                  </a:cxn>
                  <a:cxn ang="0">
                    <a:pos x="169" y="387"/>
                  </a:cxn>
                  <a:cxn ang="0">
                    <a:pos x="0" y="370"/>
                  </a:cxn>
                  <a:cxn ang="0">
                    <a:pos x="4" y="324"/>
                  </a:cxn>
                  <a:cxn ang="0">
                    <a:pos x="14" y="247"/>
                  </a:cxn>
                  <a:cxn ang="0">
                    <a:pos x="35" y="86"/>
                  </a:cxn>
                  <a:cxn ang="0">
                    <a:pos x="46" y="8"/>
                  </a:cxn>
                  <a:cxn ang="0">
                    <a:pos x="46" y="3"/>
                  </a:cxn>
                  <a:cxn ang="0">
                    <a:pos x="47" y="2"/>
                  </a:cxn>
                  <a:cxn ang="0">
                    <a:pos x="48" y="0"/>
                  </a:cxn>
                </a:cxnLst>
                <a:rect l="0" t="0" r="r" b="b"/>
                <a:pathLst>
                  <a:path w="530" h="414">
                    <a:moveTo>
                      <a:pt x="48" y="0"/>
                    </a:moveTo>
                    <a:lnTo>
                      <a:pt x="49" y="0"/>
                    </a:lnTo>
                    <a:lnTo>
                      <a:pt x="206" y="16"/>
                    </a:lnTo>
                    <a:lnTo>
                      <a:pt x="367" y="30"/>
                    </a:lnTo>
                    <a:lnTo>
                      <a:pt x="530" y="42"/>
                    </a:lnTo>
                    <a:lnTo>
                      <a:pt x="523" y="166"/>
                    </a:lnTo>
                    <a:lnTo>
                      <a:pt x="517" y="290"/>
                    </a:lnTo>
                    <a:lnTo>
                      <a:pt x="510" y="414"/>
                    </a:lnTo>
                    <a:lnTo>
                      <a:pt x="339" y="402"/>
                    </a:lnTo>
                    <a:lnTo>
                      <a:pt x="169" y="387"/>
                    </a:lnTo>
                    <a:lnTo>
                      <a:pt x="0" y="370"/>
                    </a:lnTo>
                    <a:lnTo>
                      <a:pt x="4" y="324"/>
                    </a:lnTo>
                    <a:lnTo>
                      <a:pt x="14" y="247"/>
                    </a:lnTo>
                    <a:lnTo>
                      <a:pt x="35" y="86"/>
                    </a:lnTo>
                    <a:lnTo>
                      <a:pt x="46" y="8"/>
                    </a:lnTo>
                    <a:lnTo>
                      <a:pt x="46" y="3"/>
                    </a:lnTo>
                    <a:lnTo>
                      <a:pt x="47" y="2"/>
                    </a:lnTo>
                    <a:lnTo>
                      <a:pt x="48" y="0"/>
                    </a:lnTo>
                    <a:close/>
                  </a:path>
                </a:pathLst>
              </a:custGeom>
              <a:solidFill>
                <a:schemeClr val="accent5"/>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 name="Freeform 41"/>
              <p:cNvSpPr>
                <a:spLocks/>
              </p:cNvSpPr>
              <p:nvPr/>
            </p:nvSpPr>
            <p:spPr bwMode="auto">
              <a:xfrm>
                <a:off x="4490550" y="3564649"/>
                <a:ext cx="1118226" cy="1043170"/>
              </a:xfrm>
              <a:custGeom>
                <a:avLst/>
                <a:gdLst/>
                <a:ahLst/>
                <a:cxnLst>
                  <a:cxn ang="0">
                    <a:pos x="65" y="0"/>
                  </a:cxn>
                  <a:cxn ang="0">
                    <a:pos x="173" y="12"/>
                  </a:cxn>
                  <a:cxn ang="0">
                    <a:pos x="280" y="23"/>
                  </a:cxn>
                  <a:cxn ang="0">
                    <a:pos x="391" y="33"/>
                  </a:cxn>
                  <a:cxn ang="0">
                    <a:pos x="504" y="40"/>
                  </a:cxn>
                  <a:cxn ang="0">
                    <a:pos x="498" y="90"/>
                  </a:cxn>
                  <a:cxn ang="0">
                    <a:pos x="495" y="144"/>
                  </a:cxn>
                  <a:cxn ang="0">
                    <a:pos x="492" y="197"/>
                  </a:cxn>
                  <a:cxn ang="0">
                    <a:pos x="486" y="302"/>
                  </a:cxn>
                  <a:cxn ang="0">
                    <a:pos x="478" y="406"/>
                  </a:cxn>
                  <a:cxn ang="0">
                    <a:pos x="475" y="456"/>
                  </a:cxn>
                  <a:cxn ang="0">
                    <a:pos x="468" y="505"/>
                  </a:cxn>
                  <a:cxn ang="0">
                    <a:pos x="328" y="493"/>
                  </a:cxn>
                  <a:cxn ang="0">
                    <a:pos x="192" y="482"/>
                  </a:cxn>
                  <a:cxn ang="0">
                    <a:pos x="190" y="485"/>
                  </a:cxn>
                  <a:cxn ang="0">
                    <a:pos x="190" y="490"/>
                  </a:cxn>
                  <a:cxn ang="0">
                    <a:pos x="194" y="499"/>
                  </a:cxn>
                  <a:cxn ang="0">
                    <a:pos x="192" y="502"/>
                  </a:cxn>
                  <a:cxn ang="0">
                    <a:pos x="151" y="497"/>
                  </a:cxn>
                  <a:cxn ang="0">
                    <a:pos x="110" y="493"/>
                  </a:cxn>
                  <a:cxn ang="0">
                    <a:pos x="71" y="488"/>
                  </a:cxn>
                  <a:cxn ang="0">
                    <a:pos x="66" y="497"/>
                  </a:cxn>
                  <a:cxn ang="0">
                    <a:pos x="65" y="509"/>
                  </a:cxn>
                  <a:cxn ang="0">
                    <a:pos x="63" y="520"/>
                  </a:cxn>
                  <a:cxn ang="0">
                    <a:pos x="59" y="530"/>
                  </a:cxn>
                  <a:cxn ang="0">
                    <a:pos x="39" y="527"/>
                  </a:cxn>
                  <a:cxn ang="0">
                    <a:pos x="18" y="525"/>
                  </a:cxn>
                  <a:cxn ang="0">
                    <a:pos x="0" y="521"/>
                  </a:cxn>
                  <a:cxn ang="0">
                    <a:pos x="34" y="261"/>
                  </a:cxn>
                  <a:cxn ang="0">
                    <a:pos x="65" y="0"/>
                  </a:cxn>
                </a:cxnLst>
                <a:rect l="0" t="0" r="r" b="b"/>
                <a:pathLst>
                  <a:path w="504" h="530">
                    <a:moveTo>
                      <a:pt x="65" y="0"/>
                    </a:moveTo>
                    <a:lnTo>
                      <a:pt x="173" y="12"/>
                    </a:lnTo>
                    <a:lnTo>
                      <a:pt x="280" y="23"/>
                    </a:lnTo>
                    <a:lnTo>
                      <a:pt x="391" y="33"/>
                    </a:lnTo>
                    <a:lnTo>
                      <a:pt x="504" y="40"/>
                    </a:lnTo>
                    <a:lnTo>
                      <a:pt x="498" y="90"/>
                    </a:lnTo>
                    <a:lnTo>
                      <a:pt x="495" y="144"/>
                    </a:lnTo>
                    <a:lnTo>
                      <a:pt x="492" y="197"/>
                    </a:lnTo>
                    <a:lnTo>
                      <a:pt x="486" y="302"/>
                    </a:lnTo>
                    <a:lnTo>
                      <a:pt x="478" y="406"/>
                    </a:lnTo>
                    <a:lnTo>
                      <a:pt x="475" y="456"/>
                    </a:lnTo>
                    <a:lnTo>
                      <a:pt x="468" y="505"/>
                    </a:lnTo>
                    <a:lnTo>
                      <a:pt x="328" y="493"/>
                    </a:lnTo>
                    <a:lnTo>
                      <a:pt x="192" y="482"/>
                    </a:lnTo>
                    <a:lnTo>
                      <a:pt x="190" y="485"/>
                    </a:lnTo>
                    <a:lnTo>
                      <a:pt x="190" y="490"/>
                    </a:lnTo>
                    <a:lnTo>
                      <a:pt x="194" y="499"/>
                    </a:lnTo>
                    <a:lnTo>
                      <a:pt x="192" y="502"/>
                    </a:lnTo>
                    <a:lnTo>
                      <a:pt x="151" y="497"/>
                    </a:lnTo>
                    <a:lnTo>
                      <a:pt x="110" y="493"/>
                    </a:lnTo>
                    <a:lnTo>
                      <a:pt x="71" y="488"/>
                    </a:lnTo>
                    <a:lnTo>
                      <a:pt x="66" y="497"/>
                    </a:lnTo>
                    <a:lnTo>
                      <a:pt x="65" y="509"/>
                    </a:lnTo>
                    <a:lnTo>
                      <a:pt x="63" y="520"/>
                    </a:lnTo>
                    <a:lnTo>
                      <a:pt x="59" y="530"/>
                    </a:lnTo>
                    <a:lnTo>
                      <a:pt x="39" y="527"/>
                    </a:lnTo>
                    <a:lnTo>
                      <a:pt x="18" y="525"/>
                    </a:lnTo>
                    <a:lnTo>
                      <a:pt x="0" y="521"/>
                    </a:lnTo>
                    <a:lnTo>
                      <a:pt x="34" y="261"/>
                    </a:lnTo>
                    <a:lnTo>
                      <a:pt x="65" y="0"/>
                    </a:lnTo>
                    <a:close/>
                  </a:path>
                </a:pathLst>
              </a:custGeom>
              <a:solidFill>
                <a:schemeClr val="accent5"/>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 name="Freeform 42"/>
              <p:cNvSpPr>
                <a:spLocks/>
              </p:cNvSpPr>
              <p:nvPr/>
            </p:nvSpPr>
            <p:spPr bwMode="auto">
              <a:xfrm>
                <a:off x="3536510" y="3454426"/>
                <a:ext cx="1093821" cy="1135679"/>
              </a:xfrm>
              <a:custGeom>
                <a:avLst/>
                <a:gdLst/>
                <a:ahLst/>
                <a:cxnLst>
                  <a:cxn ang="0">
                    <a:pos x="211" y="15"/>
                  </a:cxn>
                  <a:cxn ang="0">
                    <a:pos x="317" y="30"/>
                  </a:cxn>
                  <a:cxn ang="0">
                    <a:pos x="493" y="56"/>
                  </a:cxn>
                  <a:cxn ang="0">
                    <a:pos x="425" y="577"/>
                  </a:cxn>
                  <a:cxn ang="0">
                    <a:pos x="270" y="558"/>
                  </a:cxn>
                  <a:cxn ang="0">
                    <a:pos x="270" y="552"/>
                  </a:cxn>
                  <a:cxn ang="0">
                    <a:pos x="252" y="546"/>
                  </a:cxn>
                  <a:cxn ang="0">
                    <a:pos x="246" y="540"/>
                  </a:cxn>
                  <a:cxn ang="0">
                    <a:pos x="231" y="532"/>
                  </a:cxn>
                  <a:cxn ang="0">
                    <a:pos x="211" y="524"/>
                  </a:cxn>
                  <a:cxn ang="0">
                    <a:pos x="214" y="519"/>
                  </a:cxn>
                  <a:cxn ang="0">
                    <a:pos x="212" y="520"/>
                  </a:cxn>
                  <a:cxn ang="0">
                    <a:pos x="209" y="520"/>
                  </a:cxn>
                  <a:cxn ang="0">
                    <a:pos x="169" y="498"/>
                  </a:cxn>
                  <a:cxn ang="0">
                    <a:pos x="135" y="478"/>
                  </a:cxn>
                  <a:cxn ang="0">
                    <a:pos x="138" y="475"/>
                  </a:cxn>
                  <a:cxn ang="0">
                    <a:pos x="136" y="474"/>
                  </a:cxn>
                  <a:cxn ang="0">
                    <a:pos x="131" y="476"/>
                  </a:cxn>
                  <a:cxn ang="0">
                    <a:pos x="124" y="474"/>
                  </a:cxn>
                  <a:cxn ang="0">
                    <a:pos x="126" y="469"/>
                  </a:cxn>
                  <a:cxn ang="0">
                    <a:pos x="119" y="469"/>
                  </a:cxn>
                  <a:cxn ang="0">
                    <a:pos x="108" y="465"/>
                  </a:cxn>
                  <a:cxn ang="0">
                    <a:pos x="98" y="456"/>
                  </a:cxn>
                  <a:cxn ang="0">
                    <a:pos x="90" y="454"/>
                  </a:cxn>
                  <a:cxn ang="0">
                    <a:pos x="54" y="431"/>
                  </a:cxn>
                  <a:cxn ang="0">
                    <a:pos x="49" y="428"/>
                  </a:cxn>
                  <a:cxn ang="0">
                    <a:pos x="49" y="425"/>
                  </a:cxn>
                  <a:cxn ang="0">
                    <a:pos x="44" y="426"/>
                  </a:cxn>
                  <a:cxn ang="0">
                    <a:pos x="26" y="414"/>
                  </a:cxn>
                  <a:cxn ang="0">
                    <a:pos x="0" y="400"/>
                  </a:cxn>
                  <a:cxn ang="0">
                    <a:pos x="6" y="393"/>
                  </a:cxn>
                  <a:cxn ang="0">
                    <a:pos x="8" y="386"/>
                  </a:cxn>
                  <a:cxn ang="0">
                    <a:pos x="14" y="386"/>
                  </a:cxn>
                  <a:cxn ang="0">
                    <a:pos x="23" y="387"/>
                  </a:cxn>
                  <a:cxn ang="0">
                    <a:pos x="27" y="383"/>
                  </a:cxn>
                  <a:cxn ang="0">
                    <a:pos x="30" y="380"/>
                  </a:cxn>
                  <a:cxn ang="0">
                    <a:pos x="33" y="383"/>
                  </a:cxn>
                  <a:cxn ang="0">
                    <a:pos x="36" y="369"/>
                  </a:cxn>
                  <a:cxn ang="0">
                    <a:pos x="42" y="372"/>
                  </a:cxn>
                  <a:cxn ang="0">
                    <a:pos x="23" y="354"/>
                  </a:cxn>
                  <a:cxn ang="0">
                    <a:pos x="21" y="331"/>
                  </a:cxn>
                  <a:cxn ang="0">
                    <a:pos x="28" y="322"/>
                  </a:cxn>
                  <a:cxn ang="0">
                    <a:pos x="36" y="327"/>
                  </a:cxn>
                  <a:cxn ang="0">
                    <a:pos x="32" y="322"/>
                  </a:cxn>
                  <a:cxn ang="0">
                    <a:pos x="42" y="300"/>
                  </a:cxn>
                  <a:cxn ang="0">
                    <a:pos x="48" y="273"/>
                  </a:cxn>
                  <a:cxn ang="0">
                    <a:pos x="68" y="258"/>
                  </a:cxn>
                  <a:cxn ang="0">
                    <a:pos x="82" y="242"/>
                  </a:cxn>
                  <a:cxn ang="0">
                    <a:pos x="71" y="231"/>
                  </a:cxn>
                  <a:cxn ang="0">
                    <a:pos x="62" y="202"/>
                  </a:cxn>
                  <a:cxn ang="0">
                    <a:pos x="57" y="168"/>
                  </a:cxn>
                  <a:cxn ang="0">
                    <a:pos x="65" y="111"/>
                  </a:cxn>
                  <a:cxn ang="0">
                    <a:pos x="75" y="71"/>
                  </a:cxn>
                  <a:cxn ang="0">
                    <a:pos x="93" y="76"/>
                  </a:cxn>
                  <a:cxn ang="0">
                    <a:pos x="96" y="83"/>
                  </a:cxn>
                  <a:cxn ang="0">
                    <a:pos x="101" y="88"/>
                  </a:cxn>
                  <a:cxn ang="0">
                    <a:pos x="107" y="89"/>
                  </a:cxn>
                  <a:cxn ang="0">
                    <a:pos x="115" y="76"/>
                  </a:cxn>
                  <a:cxn ang="0">
                    <a:pos x="124" y="54"/>
                  </a:cxn>
                  <a:cxn ang="0">
                    <a:pos x="132" y="0"/>
                  </a:cxn>
                </a:cxnLst>
                <a:rect l="0" t="0" r="r" b="b"/>
                <a:pathLst>
                  <a:path w="493" h="577">
                    <a:moveTo>
                      <a:pt x="132" y="0"/>
                    </a:moveTo>
                    <a:lnTo>
                      <a:pt x="171" y="7"/>
                    </a:lnTo>
                    <a:lnTo>
                      <a:pt x="211" y="15"/>
                    </a:lnTo>
                    <a:lnTo>
                      <a:pt x="250" y="22"/>
                    </a:lnTo>
                    <a:lnTo>
                      <a:pt x="264" y="22"/>
                    </a:lnTo>
                    <a:lnTo>
                      <a:pt x="317" y="30"/>
                    </a:lnTo>
                    <a:lnTo>
                      <a:pt x="375" y="39"/>
                    </a:lnTo>
                    <a:lnTo>
                      <a:pt x="434" y="48"/>
                    </a:lnTo>
                    <a:lnTo>
                      <a:pt x="493" y="56"/>
                    </a:lnTo>
                    <a:lnTo>
                      <a:pt x="469" y="230"/>
                    </a:lnTo>
                    <a:lnTo>
                      <a:pt x="448" y="405"/>
                    </a:lnTo>
                    <a:lnTo>
                      <a:pt x="425" y="577"/>
                    </a:lnTo>
                    <a:lnTo>
                      <a:pt x="373" y="570"/>
                    </a:lnTo>
                    <a:lnTo>
                      <a:pt x="323" y="563"/>
                    </a:lnTo>
                    <a:lnTo>
                      <a:pt x="270" y="558"/>
                    </a:lnTo>
                    <a:lnTo>
                      <a:pt x="269" y="556"/>
                    </a:lnTo>
                    <a:lnTo>
                      <a:pt x="269" y="552"/>
                    </a:lnTo>
                    <a:lnTo>
                      <a:pt x="270" y="552"/>
                    </a:lnTo>
                    <a:lnTo>
                      <a:pt x="267" y="551"/>
                    </a:lnTo>
                    <a:lnTo>
                      <a:pt x="261" y="551"/>
                    </a:lnTo>
                    <a:lnTo>
                      <a:pt x="252" y="546"/>
                    </a:lnTo>
                    <a:lnTo>
                      <a:pt x="249" y="542"/>
                    </a:lnTo>
                    <a:lnTo>
                      <a:pt x="250" y="538"/>
                    </a:lnTo>
                    <a:lnTo>
                      <a:pt x="246" y="540"/>
                    </a:lnTo>
                    <a:lnTo>
                      <a:pt x="241" y="539"/>
                    </a:lnTo>
                    <a:lnTo>
                      <a:pt x="235" y="535"/>
                    </a:lnTo>
                    <a:lnTo>
                      <a:pt x="231" y="532"/>
                    </a:lnTo>
                    <a:lnTo>
                      <a:pt x="224" y="530"/>
                    </a:lnTo>
                    <a:lnTo>
                      <a:pt x="216" y="526"/>
                    </a:lnTo>
                    <a:lnTo>
                      <a:pt x="211" y="524"/>
                    </a:lnTo>
                    <a:lnTo>
                      <a:pt x="213" y="521"/>
                    </a:lnTo>
                    <a:lnTo>
                      <a:pt x="213" y="520"/>
                    </a:lnTo>
                    <a:lnTo>
                      <a:pt x="214" y="519"/>
                    </a:lnTo>
                    <a:lnTo>
                      <a:pt x="213" y="518"/>
                    </a:lnTo>
                    <a:lnTo>
                      <a:pt x="212" y="518"/>
                    </a:lnTo>
                    <a:lnTo>
                      <a:pt x="212" y="520"/>
                    </a:lnTo>
                    <a:lnTo>
                      <a:pt x="211" y="521"/>
                    </a:lnTo>
                    <a:lnTo>
                      <a:pt x="210" y="521"/>
                    </a:lnTo>
                    <a:lnTo>
                      <a:pt x="209" y="520"/>
                    </a:lnTo>
                    <a:lnTo>
                      <a:pt x="209" y="518"/>
                    </a:lnTo>
                    <a:lnTo>
                      <a:pt x="188" y="509"/>
                    </a:lnTo>
                    <a:lnTo>
                      <a:pt x="169" y="498"/>
                    </a:lnTo>
                    <a:lnTo>
                      <a:pt x="154" y="490"/>
                    </a:lnTo>
                    <a:lnTo>
                      <a:pt x="141" y="478"/>
                    </a:lnTo>
                    <a:lnTo>
                      <a:pt x="135" y="478"/>
                    </a:lnTo>
                    <a:lnTo>
                      <a:pt x="135" y="476"/>
                    </a:lnTo>
                    <a:lnTo>
                      <a:pt x="136" y="476"/>
                    </a:lnTo>
                    <a:lnTo>
                      <a:pt x="138" y="475"/>
                    </a:lnTo>
                    <a:lnTo>
                      <a:pt x="139" y="475"/>
                    </a:lnTo>
                    <a:lnTo>
                      <a:pt x="138" y="474"/>
                    </a:lnTo>
                    <a:lnTo>
                      <a:pt x="136" y="474"/>
                    </a:lnTo>
                    <a:lnTo>
                      <a:pt x="135" y="475"/>
                    </a:lnTo>
                    <a:lnTo>
                      <a:pt x="133" y="475"/>
                    </a:lnTo>
                    <a:lnTo>
                      <a:pt x="131" y="476"/>
                    </a:lnTo>
                    <a:lnTo>
                      <a:pt x="127" y="476"/>
                    </a:lnTo>
                    <a:lnTo>
                      <a:pt x="125" y="475"/>
                    </a:lnTo>
                    <a:lnTo>
                      <a:pt x="124" y="474"/>
                    </a:lnTo>
                    <a:lnTo>
                      <a:pt x="124" y="472"/>
                    </a:lnTo>
                    <a:lnTo>
                      <a:pt x="125" y="471"/>
                    </a:lnTo>
                    <a:lnTo>
                      <a:pt x="126" y="469"/>
                    </a:lnTo>
                    <a:lnTo>
                      <a:pt x="126" y="468"/>
                    </a:lnTo>
                    <a:lnTo>
                      <a:pt x="121" y="468"/>
                    </a:lnTo>
                    <a:lnTo>
                      <a:pt x="119" y="469"/>
                    </a:lnTo>
                    <a:lnTo>
                      <a:pt x="115" y="469"/>
                    </a:lnTo>
                    <a:lnTo>
                      <a:pt x="112" y="468"/>
                    </a:lnTo>
                    <a:lnTo>
                      <a:pt x="108" y="465"/>
                    </a:lnTo>
                    <a:lnTo>
                      <a:pt x="105" y="462"/>
                    </a:lnTo>
                    <a:lnTo>
                      <a:pt x="101" y="460"/>
                    </a:lnTo>
                    <a:lnTo>
                      <a:pt x="98" y="456"/>
                    </a:lnTo>
                    <a:lnTo>
                      <a:pt x="96" y="455"/>
                    </a:lnTo>
                    <a:lnTo>
                      <a:pt x="92" y="455"/>
                    </a:lnTo>
                    <a:lnTo>
                      <a:pt x="90" y="454"/>
                    </a:lnTo>
                    <a:lnTo>
                      <a:pt x="78" y="447"/>
                    </a:lnTo>
                    <a:lnTo>
                      <a:pt x="65" y="440"/>
                    </a:lnTo>
                    <a:lnTo>
                      <a:pt x="54" y="431"/>
                    </a:lnTo>
                    <a:lnTo>
                      <a:pt x="48" y="431"/>
                    </a:lnTo>
                    <a:lnTo>
                      <a:pt x="48" y="428"/>
                    </a:lnTo>
                    <a:lnTo>
                      <a:pt x="49" y="428"/>
                    </a:lnTo>
                    <a:lnTo>
                      <a:pt x="50" y="427"/>
                    </a:lnTo>
                    <a:lnTo>
                      <a:pt x="51" y="427"/>
                    </a:lnTo>
                    <a:lnTo>
                      <a:pt x="49" y="425"/>
                    </a:lnTo>
                    <a:lnTo>
                      <a:pt x="48" y="426"/>
                    </a:lnTo>
                    <a:lnTo>
                      <a:pt x="48" y="428"/>
                    </a:lnTo>
                    <a:lnTo>
                      <a:pt x="44" y="426"/>
                    </a:lnTo>
                    <a:lnTo>
                      <a:pt x="37" y="422"/>
                    </a:lnTo>
                    <a:lnTo>
                      <a:pt x="30" y="418"/>
                    </a:lnTo>
                    <a:lnTo>
                      <a:pt x="26" y="414"/>
                    </a:lnTo>
                    <a:lnTo>
                      <a:pt x="16" y="410"/>
                    </a:lnTo>
                    <a:lnTo>
                      <a:pt x="8" y="406"/>
                    </a:lnTo>
                    <a:lnTo>
                      <a:pt x="0" y="400"/>
                    </a:lnTo>
                    <a:lnTo>
                      <a:pt x="2" y="396"/>
                    </a:lnTo>
                    <a:lnTo>
                      <a:pt x="4" y="394"/>
                    </a:lnTo>
                    <a:lnTo>
                      <a:pt x="6" y="393"/>
                    </a:lnTo>
                    <a:lnTo>
                      <a:pt x="7" y="391"/>
                    </a:lnTo>
                    <a:lnTo>
                      <a:pt x="8" y="390"/>
                    </a:lnTo>
                    <a:lnTo>
                      <a:pt x="8" y="386"/>
                    </a:lnTo>
                    <a:lnTo>
                      <a:pt x="9" y="385"/>
                    </a:lnTo>
                    <a:lnTo>
                      <a:pt x="12" y="385"/>
                    </a:lnTo>
                    <a:lnTo>
                      <a:pt x="14" y="386"/>
                    </a:lnTo>
                    <a:lnTo>
                      <a:pt x="18" y="386"/>
                    </a:lnTo>
                    <a:lnTo>
                      <a:pt x="21" y="387"/>
                    </a:lnTo>
                    <a:lnTo>
                      <a:pt x="23" y="387"/>
                    </a:lnTo>
                    <a:lnTo>
                      <a:pt x="26" y="386"/>
                    </a:lnTo>
                    <a:lnTo>
                      <a:pt x="26" y="384"/>
                    </a:lnTo>
                    <a:lnTo>
                      <a:pt x="27" y="383"/>
                    </a:lnTo>
                    <a:lnTo>
                      <a:pt x="27" y="382"/>
                    </a:lnTo>
                    <a:lnTo>
                      <a:pt x="28" y="380"/>
                    </a:lnTo>
                    <a:lnTo>
                      <a:pt x="30" y="380"/>
                    </a:lnTo>
                    <a:lnTo>
                      <a:pt x="30" y="386"/>
                    </a:lnTo>
                    <a:lnTo>
                      <a:pt x="32" y="385"/>
                    </a:lnTo>
                    <a:lnTo>
                      <a:pt x="33" y="383"/>
                    </a:lnTo>
                    <a:lnTo>
                      <a:pt x="33" y="370"/>
                    </a:lnTo>
                    <a:lnTo>
                      <a:pt x="34" y="369"/>
                    </a:lnTo>
                    <a:lnTo>
                      <a:pt x="36" y="369"/>
                    </a:lnTo>
                    <a:lnTo>
                      <a:pt x="39" y="370"/>
                    </a:lnTo>
                    <a:lnTo>
                      <a:pt x="40" y="371"/>
                    </a:lnTo>
                    <a:lnTo>
                      <a:pt x="42" y="372"/>
                    </a:lnTo>
                    <a:lnTo>
                      <a:pt x="37" y="365"/>
                    </a:lnTo>
                    <a:lnTo>
                      <a:pt x="30" y="361"/>
                    </a:lnTo>
                    <a:lnTo>
                      <a:pt x="23" y="354"/>
                    </a:lnTo>
                    <a:lnTo>
                      <a:pt x="20" y="352"/>
                    </a:lnTo>
                    <a:lnTo>
                      <a:pt x="21" y="344"/>
                    </a:lnTo>
                    <a:lnTo>
                      <a:pt x="21" y="331"/>
                    </a:lnTo>
                    <a:lnTo>
                      <a:pt x="22" y="324"/>
                    </a:lnTo>
                    <a:lnTo>
                      <a:pt x="23" y="322"/>
                    </a:lnTo>
                    <a:lnTo>
                      <a:pt x="28" y="322"/>
                    </a:lnTo>
                    <a:lnTo>
                      <a:pt x="33" y="324"/>
                    </a:lnTo>
                    <a:lnTo>
                      <a:pt x="35" y="327"/>
                    </a:lnTo>
                    <a:lnTo>
                      <a:pt x="36" y="327"/>
                    </a:lnTo>
                    <a:lnTo>
                      <a:pt x="36" y="326"/>
                    </a:lnTo>
                    <a:lnTo>
                      <a:pt x="34" y="323"/>
                    </a:lnTo>
                    <a:lnTo>
                      <a:pt x="32" y="322"/>
                    </a:lnTo>
                    <a:lnTo>
                      <a:pt x="30" y="321"/>
                    </a:lnTo>
                    <a:lnTo>
                      <a:pt x="32" y="317"/>
                    </a:lnTo>
                    <a:lnTo>
                      <a:pt x="42" y="300"/>
                    </a:lnTo>
                    <a:lnTo>
                      <a:pt x="44" y="295"/>
                    </a:lnTo>
                    <a:lnTo>
                      <a:pt x="47" y="279"/>
                    </a:lnTo>
                    <a:lnTo>
                      <a:pt x="48" y="273"/>
                    </a:lnTo>
                    <a:lnTo>
                      <a:pt x="54" y="266"/>
                    </a:lnTo>
                    <a:lnTo>
                      <a:pt x="61" y="261"/>
                    </a:lnTo>
                    <a:lnTo>
                      <a:pt x="68" y="258"/>
                    </a:lnTo>
                    <a:lnTo>
                      <a:pt x="75" y="253"/>
                    </a:lnTo>
                    <a:lnTo>
                      <a:pt x="82" y="245"/>
                    </a:lnTo>
                    <a:lnTo>
                      <a:pt x="82" y="242"/>
                    </a:lnTo>
                    <a:lnTo>
                      <a:pt x="79" y="238"/>
                    </a:lnTo>
                    <a:lnTo>
                      <a:pt x="78" y="236"/>
                    </a:lnTo>
                    <a:lnTo>
                      <a:pt x="71" y="231"/>
                    </a:lnTo>
                    <a:lnTo>
                      <a:pt x="68" y="228"/>
                    </a:lnTo>
                    <a:lnTo>
                      <a:pt x="65" y="214"/>
                    </a:lnTo>
                    <a:lnTo>
                      <a:pt x="62" y="202"/>
                    </a:lnTo>
                    <a:lnTo>
                      <a:pt x="58" y="189"/>
                    </a:lnTo>
                    <a:lnTo>
                      <a:pt x="56" y="179"/>
                    </a:lnTo>
                    <a:lnTo>
                      <a:pt x="57" y="168"/>
                    </a:lnTo>
                    <a:lnTo>
                      <a:pt x="64" y="158"/>
                    </a:lnTo>
                    <a:lnTo>
                      <a:pt x="64" y="134"/>
                    </a:lnTo>
                    <a:lnTo>
                      <a:pt x="65" y="111"/>
                    </a:lnTo>
                    <a:lnTo>
                      <a:pt x="66" y="91"/>
                    </a:lnTo>
                    <a:lnTo>
                      <a:pt x="68" y="74"/>
                    </a:lnTo>
                    <a:lnTo>
                      <a:pt x="75" y="71"/>
                    </a:lnTo>
                    <a:lnTo>
                      <a:pt x="80" y="72"/>
                    </a:lnTo>
                    <a:lnTo>
                      <a:pt x="85" y="75"/>
                    </a:lnTo>
                    <a:lnTo>
                      <a:pt x="93" y="76"/>
                    </a:lnTo>
                    <a:lnTo>
                      <a:pt x="94" y="77"/>
                    </a:lnTo>
                    <a:lnTo>
                      <a:pt x="94" y="81"/>
                    </a:lnTo>
                    <a:lnTo>
                      <a:pt x="96" y="83"/>
                    </a:lnTo>
                    <a:lnTo>
                      <a:pt x="96" y="86"/>
                    </a:lnTo>
                    <a:lnTo>
                      <a:pt x="97" y="88"/>
                    </a:lnTo>
                    <a:lnTo>
                      <a:pt x="101" y="88"/>
                    </a:lnTo>
                    <a:lnTo>
                      <a:pt x="104" y="89"/>
                    </a:lnTo>
                    <a:lnTo>
                      <a:pt x="105" y="90"/>
                    </a:lnTo>
                    <a:lnTo>
                      <a:pt x="107" y="89"/>
                    </a:lnTo>
                    <a:lnTo>
                      <a:pt x="108" y="88"/>
                    </a:lnTo>
                    <a:lnTo>
                      <a:pt x="113" y="78"/>
                    </a:lnTo>
                    <a:lnTo>
                      <a:pt x="115" y="76"/>
                    </a:lnTo>
                    <a:lnTo>
                      <a:pt x="119" y="71"/>
                    </a:lnTo>
                    <a:lnTo>
                      <a:pt x="121" y="64"/>
                    </a:lnTo>
                    <a:lnTo>
                      <a:pt x="124" y="54"/>
                    </a:lnTo>
                    <a:lnTo>
                      <a:pt x="126" y="37"/>
                    </a:lnTo>
                    <a:lnTo>
                      <a:pt x="129" y="18"/>
                    </a:lnTo>
                    <a:lnTo>
                      <a:pt x="132"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Freeform 43"/>
              <p:cNvSpPr>
                <a:spLocks/>
              </p:cNvSpPr>
              <p:nvPr/>
            </p:nvSpPr>
            <p:spPr bwMode="auto">
              <a:xfrm>
                <a:off x="2981833" y="2377796"/>
                <a:ext cx="1022823" cy="1409264"/>
              </a:xfrm>
              <a:custGeom>
                <a:avLst/>
                <a:gdLst/>
                <a:ahLst/>
                <a:cxnLst>
                  <a:cxn ang="0">
                    <a:pos x="194" y="30"/>
                  </a:cxn>
                  <a:cxn ang="0">
                    <a:pos x="461" y="84"/>
                  </a:cxn>
                  <a:cxn ang="0">
                    <a:pos x="420" y="313"/>
                  </a:cxn>
                  <a:cxn ang="0">
                    <a:pos x="390" y="479"/>
                  </a:cxn>
                  <a:cxn ang="0">
                    <a:pos x="376" y="558"/>
                  </a:cxn>
                  <a:cxn ang="0">
                    <a:pos x="368" y="609"/>
                  </a:cxn>
                  <a:cxn ang="0">
                    <a:pos x="357" y="631"/>
                  </a:cxn>
                  <a:cxn ang="0">
                    <a:pos x="349" y="629"/>
                  </a:cxn>
                  <a:cxn ang="0">
                    <a:pos x="340" y="617"/>
                  </a:cxn>
                  <a:cxn ang="0">
                    <a:pos x="318" y="617"/>
                  </a:cxn>
                  <a:cxn ang="0">
                    <a:pos x="312" y="622"/>
                  </a:cxn>
                  <a:cxn ang="0">
                    <a:pos x="310" y="673"/>
                  </a:cxn>
                  <a:cxn ang="0">
                    <a:pos x="312" y="691"/>
                  </a:cxn>
                  <a:cxn ang="0">
                    <a:pos x="310" y="703"/>
                  </a:cxn>
                  <a:cxn ang="0">
                    <a:pos x="306" y="707"/>
                  </a:cxn>
                  <a:cxn ang="0">
                    <a:pos x="303" y="710"/>
                  </a:cxn>
                  <a:cxn ang="0">
                    <a:pos x="304" y="716"/>
                  </a:cxn>
                  <a:cxn ang="0">
                    <a:pos x="229" y="609"/>
                  </a:cxn>
                  <a:cxn ang="0">
                    <a:pos x="151" y="493"/>
                  </a:cxn>
                  <a:cxn ang="0">
                    <a:pos x="95" y="414"/>
                  </a:cxn>
                  <a:cxn ang="0">
                    <a:pos x="72" y="379"/>
                  </a:cxn>
                  <a:cxn ang="0">
                    <a:pos x="63" y="365"/>
                  </a:cxn>
                  <a:cxn ang="0">
                    <a:pos x="59" y="362"/>
                  </a:cxn>
                  <a:cxn ang="0">
                    <a:pos x="57" y="358"/>
                  </a:cxn>
                  <a:cxn ang="0">
                    <a:pos x="56" y="352"/>
                  </a:cxn>
                  <a:cxn ang="0">
                    <a:pos x="50" y="346"/>
                  </a:cxn>
                  <a:cxn ang="0">
                    <a:pos x="43" y="338"/>
                  </a:cxn>
                  <a:cxn ang="0">
                    <a:pos x="42" y="332"/>
                  </a:cxn>
                  <a:cxn ang="0">
                    <a:pos x="25" y="311"/>
                  </a:cxn>
                  <a:cxn ang="0">
                    <a:pos x="9" y="288"/>
                  </a:cxn>
                  <a:cxn ang="0">
                    <a:pos x="1" y="273"/>
                  </a:cxn>
                  <a:cxn ang="0">
                    <a:pos x="2" y="251"/>
                  </a:cxn>
                  <a:cxn ang="0">
                    <a:pos x="6" y="241"/>
                  </a:cxn>
                  <a:cxn ang="0">
                    <a:pos x="10" y="217"/>
                  </a:cxn>
                  <a:cxn ang="0">
                    <a:pos x="30" y="133"/>
                  </a:cxn>
                  <a:cxn ang="0">
                    <a:pos x="64" y="0"/>
                  </a:cxn>
                </a:cxnLst>
                <a:rect l="0" t="0" r="r" b="b"/>
                <a:pathLst>
                  <a:path w="461" h="716">
                    <a:moveTo>
                      <a:pt x="64" y="0"/>
                    </a:moveTo>
                    <a:lnTo>
                      <a:pt x="194" y="30"/>
                    </a:lnTo>
                    <a:lnTo>
                      <a:pt x="327" y="58"/>
                    </a:lnTo>
                    <a:lnTo>
                      <a:pt x="461" y="84"/>
                    </a:lnTo>
                    <a:lnTo>
                      <a:pt x="440" y="197"/>
                    </a:lnTo>
                    <a:lnTo>
                      <a:pt x="420" y="313"/>
                    </a:lnTo>
                    <a:lnTo>
                      <a:pt x="399" y="426"/>
                    </a:lnTo>
                    <a:lnTo>
                      <a:pt x="390" y="479"/>
                    </a:lnTo>
                    <a:lnTo>
                      <a:pt x="382" y="533"/>
                    </a:lnTo>
                    <a:lnTo>
                      <a:pt x="376" y="558"/>
                    </a:lnTo>
                    <a:lnTo>
                      <a:pt x="369" y="596"/>
                    </a:lnTo>
                    <a:lnTo>
                      <a:pt x="368" y="609"/>
                    </a:lnTo>
                    <a:lnTo>
                      <a:pt x="364" y="621"/>
                    </a:lnTo>
                    <a:lnTo>
                      <a:pt x="357" y="631"/>
                    </a:lnTo>
                    <a:lnTo>
                      <a:pt x="354" y="631"/>
                    </a:lnTo>
                    <a:lnTo>
                      <a:pt x="349" y="629"/>
                    </a:lnTo>
                    <a:lnTo>
                      <a:pt x="344" y="619"/>
                    </a:lnTo>
                    <a:lnTo>
                      <a:pt x="340" y="617"/>
                    </a:lnTo>
                    <a:lnTo>
                      <a:pt x="322" y="614"/>
                    </a:lnTo>
                    <a:lnTo>
                      <a:pt x="318" y="617"/>
                    </a:lnTo>
                    <a:lnTo>
                      <a:pt x="313" y="619"/>
                    </a:lnTo>
                    <a:lnTo>
                      <a:pt x="312" y="622"/>
                    </a:lnTo>
                    <a:lnTo>
                      <a:pt x="312" y="643"/>
                    </a:lnTo>
                    <a:lnTo>
                      <a:pt x="310" y="673"/>
                    </a:lnTo>
                    <a:lnTo>
                      <a:pt x="310" y="682"/>
                    </a:lnTo>
                    <a:lnTo>
                      <a:pt x="312" y="691"/>
                    </a:lnTo>
                    <a:lnTo>
                      <a:pt x="312" y="699"/>
                    </a:lnTo>
                    <a:lnTo>
                      <a:pt x="310" y="703"/>
                    </a:lnTo>
                    <a:lnTo>
                      <a:pt x="307" y="705"/>
                    </a:lnTo>
                    <a:lnTo>
                      <a:pt x="306" y="707"/>
                    </a:lnTo>
                    <a:lnTo>
                      <a:pt x="304" y="708"/>
                    </a:lnTo>
                    <a:lnTo>
                      <a:pt x="303" y="710"/>
                    </a:lnTo>
                    <a:lnTo>
                      <a:pt x="303" y="713"/>
                    </a:lnTo>
                    <a:lnTo>
                      <a:pt x="304" y="716"/>
                    </a:lnTo>
                    <a:lnTo>
                      <a:pt x="268" y="665"/>
                    </a:lnTo>
                    <a:lnTo>
                      <a:pt x="229" y="609"/>
                    </a:lnTo>
                    <a:lnTo>
                      <a:pt x="191" y="552"/>
                    </a:lnTo>
                    <a:lnTo>
                      <a:pt x="151" y="493"/>
                    </a:lnTo>
                    <a:lnTo>
                      <a:pt x="112" y="436"/>
                    </a:lnTo>
                    <a:lnTo>
                      <a:pt x="95" y="414"/>
                    </a:lnTo>
                    <a:lnTo>
                      <a:pt x="78" y="388"/>
                    </a:lnTo>
                    <a:lnTo>
                      <a:pt x="72" y="379"/>
                    </a:lnTo>
                    <a:lnTo>
                      <a:pt x="64" y="366"/>
                    </a:lnTo>
                    <a:lnTo>
                      <a:pt x="63" y="365"/>
                    </a:lnTo>
                    <a:lnTo>
                      <a:pt x="60" y="364"/>
                    </a:lnTo>
                    <a:lnTo>
                      <a:pt x="59" y="362"/>
                    </a:lnTo>
                    <a:lnTo>
                      <a:pt x="58" y="360"/>
                    </a:lnTo>
                    <a:lnTo>
                      <a:pt x="57" y="358"/>
                    </a:lnTo>
                    <a:lnTo>
                      <a:pt x="57" y="355"/>
                    </a:lnTo>
                    <a:lnTo>
                      <a:pt x="56" y="352"/>
                    </a:lnTo>
                    <a:lnTo>
                      <a:pt x="53" y="349"/>
                    </a:lnTo>
                    <a:lnTo>
                      <a:pt x="50" y="346"/>
                    </a:lnTo>
                    <a:lnTo>
                      <a:pt x="44" y="341"/>
                    </a:lnTo>
                    <a:lnTo>
                      <a:pt x="43" y="338"/>
                    </a:lnTo>
                    <a:lnTo>
                      <a:pt x="43" y="335"/>
                    </a:lnTo>
                    <a:lnTo>
                      <a:pt x="42" y="332"/>
                    </a:lnTo>
                    <a:lnTo>
                      <a:pt x="35" y="323"/>
                    </a:lnTo>
                    <a:lnTo>
                      <a:pt x="25" y="311"/>
                    </a:lnTo>
                    <a:lnTo>
                      <a:pt x="16" y="299"/>
                    </a:lnTo>
                    <a:lnTo>
                      <a:pt x="9" y="288"/>
                    </a:lnTo>
                    <a:lnTo>
                      <a:pt x="4" y="280"/>
                    </a:lnTo>
                    <a:lnTo>
                      <a:pt x="1" y="273"/>
                    </a:lnTo>
                    <a:lnTo>
                      <a:pt x="0" y="264"/>
                    </a:lnTo>
                    <a:lnTo>
                      <a:pt x="2" y="251"/>
                    </a:lnTo>
                    <a:lnTo>
                      <a:pt x="4" y="246"/>
                    </a:lnTo>
                    <a:lnTo>
                      <a:pt x="6" y="241"/>
                    </a:lnTo>
                    <a:lnTo>
                      <a:pt x="8" y="237"/>
                    </a:lnTo>
                    <a:lnTo>
                      <a:pt x="10" y="217"/>
                    </a:lnTo>
                    <a:lnTo>
                      <a:pt x="14" y="199"/>
                    </a:lnTo>
                    <a:lnTo>
                      <a:pt x="30" y="133"/>
                    </a:lnTo>
                    <a:lnTo>
                      <a:pt x="48" y="66"/>
                    </a:lnTo>
                    <a:lnTo>
                      <a:pt x="64"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Freeform 44"/>
              <p:cNvSpPr>
                <a:spLocks/>
              </p:cNvSpPr>
              <p:nvPr/>
            </p:nvSpPr>
            <p:spPr bwMode="auto">
              <a:xfrm>
                <a:off x="3829379" y="2543128"/>
                <a:ext cx="905231" cy="1009710"/>
              </a:xfrm>
              <a:custGeom>
                <a:avLst/>
                <a:gdLst/>
                <a:ahLst/>
                <a:cxnLst>
                  <a:cxn ang="0">
                    <a:pos x="81" y="0"/>
                  </a:cxn>
                  <a:cxn ang="0">
                    <a:pos x="148" y="12"/>
                  </a:cxn>
                  <a:cxn ang="0">
                    <a:pos x="213" y="22"/>
                  </a:cxn>
                  <a:cxn ang="0">
                    <a:pos x="281" y="31"/>
                  </a:cxn>
                  <a:cxn ang="0">
                    <a:pos x="276" y="80"/>
                  </a:cxn>
                  <a:cxn ang="0">
                    <a:pos x="267" y="127"/>
                  </a:cxn>
                  <a:cxn ang="0">
                    <a:pos x="315" y="132"/>
                  </a:cxn>
                  <a:cxn ang="0">
                    <a:pos x="361" y="139"/>
                  </a:cxn>
                  <a:cxn ang="0">
                    <a:pos x="408" y="145"/>
                  </a:cxn>
                  <a:cxn ang="0">
                    <a:pos x="392" y="267"/>
                  </a:cxn>
                  <a:cxn ang="0">
                    <a:pos x="377" y="391"/>
                  </a:cxn>
                  <a:cxn ang="0">
                    <a:pos x="361" y="513"/>
                  </a:cxn>
                  <a:cxn ang="0">
                    <a:pos x="269" y="503"/>
                  </a:cxn>
                  <a:cxn ang="0">
                    <a:pos x="178" y="489"/>
                  </a:cxn>
                  <a:cxn ang="0">
                    <a:pos x="88" y="475"/>
                  </a:cxn>
                  <a:cxn ang="0">
                    <a:pos x="0" y="460"/>
                  </a:cxn>
                  <a:cxn ang="0">
                    <a:pos x="42" y="231"/>
                  </a:cxn>
                  <a:cxn ang="0">
                    <a:pos x="81" y="0"/>
                  </a:cxn>
                </a:cxnLst>
                <a:rect l="0" t="0" r="r" b="b"/>
                <a:pathLst>
                  <a:path w="408" h="513">
                    <a:moveTo>
                      <a:pt x="81" y="0"/>
                    </a:moveTo>
                    <a:lnTo>
                      <a:pt x="148" y="12"/>
                    </a:lnTo>
                    <a:lnTo>
                      <a:pt x="213" y="22"/>
                    </a:lnTo>
                    <a:lnTo>
                      <a:pt x="281" y="31"/>
                    </a:lnTo>
                    <a:lnTo>
                      <a:pt x="276" y="80"/>
                    </a:lnTo>
                    <a:lnTo>
                      <a:pt x="267" y="127"/>
                    </a:lnTo>
                    <a:lnTo>
                      <a:pt x="315" y="132"/>
                    </a:lnTo>
                    <a:lnTo>
                      <a:pt x="361" y="139"/>
                    </a:lnTo>
                    <a:lnTo>
                      <a:pt x="408" y="145"/>
                    </a:lnTo>
                    <a:lnTo>
                      <a:pt x="392" y="267"/>
                    </a:lnTo>
                    <a:lnTo>
                      <a:pt x="377" y="391"/>
                    </a:lnTo>
                    <a:lnTo>
                      <a:pt x="361" y="513"/>
                    </a:lnTo>
                    <a:lnTo>
                      <a:pt x="269" y="503"/>
                    </a:lnTo>
                    <a:lnTo>
                      <a:pt x="178" y="489"/>
                    </a:lnTo>
                    <a:lnTo>
                      <a:pt x="88" y="475"/>
                    </a:lnTo>
                    <a:lnTo>
                      <a:pt x="0" y="460"/>
                    </a:lnTo>
                    <a:lnTo>
                      <a:pt x="42" y="231"/>
                    </a:lnTo>
                    <a:lnTo>
                      <a:pt x="81" y="0"/>
                    </a:lnTo>
                    <a:close/>
                  </a:path>
                </a:pathLst>
              </a:custGeom>
              <a:solidFill>
                <a:schemeClr val="accent5"/>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3" name="Freeform 45"/>
              <p:cNvSpPr>
                <a:spLocks/>
              </p:cNvSpPr>
              <p:nvPr/>
            </p:nvSpPr>
            <p:spPr bwMode="auto">
              <a:xfrm>
                <a:off x="3576446" y="1216531"/>
                <a:ext cx="954042" cy="1385645"/>
              </a:xfrm>
              <a:custGeom>
                <a:avLst/>
                <a:gdLst/>
                <a:ahLst/>
                <a:cxnLst>
                  <a:cxn ang="0">
                    <a:pos x="179" y="42"/>
                  </a:cxn>
                  <a:cxn ang="0">
                    <a:pos x="174" y="108"/>
                  </a:cxn>
                  <a:cxn ang="0">
                    <a:pos x="181" y="140"/>
                  </a:cxn>
                  <a:cxn ang="0">
                    <a:pos x="179" y="149"/>
                  </a:cxn>
                  <a:cxn ang="0">
                    <a:pos x="185" y="157"/>
                  </a:cxn>
                  <a:cxn ang="0">
                    <a:pos x="187" y="166"/>
                  </a:cxn>
                  <a:cxn ang="0">
                    <a:pos x="199" y="178"/>
                  </a:cxn>
                  <a:cxn ang="0">
                    <a:pos x="213" y="204"/>
                  </a:cxn>
                  <a:cxn ang="0">
                    <a:pos x="217" y="210"/>
                  </a:cxn>
                  <a:cxn ang="0">
                    <a:pos x="217" y="217"/>
                  </a:cxn>
                  <a:cxn ang="0">
                    <a:pos x="220" y="219"/>
                  </a:cxn>
                  <a:cxn ang="0">
                    <a:pos x="224" y="231"/>
                  </a:cxn>
                  <a:cxn ang="0">
                    <a:pos x="229" y="233"/>
                  </a:cxn>
                  <a:cxn ang="0">
                    <a:pos x="234" y="235"/>
                  </a:cxn>
                  <a:cxn ang="0">
                    <a:pos x="231" y="240"/>
                  </a:cxn>
                  <a:cxn ang="0">
                    <a:pos x="249" y="241"/>
                  </a:cxn>
                  <a:cxn ang="0">
                    <a:pos x="239" y="270"/>
                  </a:cxn>
                  <a:cxn ang="0">
                    <a:pos x="234" y="309"/>
                  </a:cxn>
                  <a:cxn ang="0">
                    <a:pos x="228" y="315"/>
                  </a:cxn>
                  <a:cxn ang="0">
                    <a:pos x="221" y="332"/>
                  </a:cxn>
                  <a:cxn ang="0">
                    <a:pos x="229" y="346"/>
                  </a:cxn>
                  <a:cxn ang="0">
                    <a:pos x="246" y="347"/>
                  </a:cxn>
                  <a:cxn ang="0">
                    <a:pos x="258" y="339"/>
                  </a:cxn>
                  <a:cxn ang="0">
                    <a:pos x="269" y="367"/>
                  </a:cxn>
                  <a:cxn ang="0">
                    <a:pos x="279" y="393"/>
                  </a:cxn>
                  <a:cxn ang="0">
                    <a:pos x="280" y="413"/>
                  </a:cxn>
                  <a:cxn ang="0">
                    <a:pos x="295" y="425"/>
                  </a:cxn>
                  <a:cxn ang="0">
                    <a:pos x="305" y="446"/>
                  </a:cxn>
                  <a:cxn ang="0">
                    <a:pos x="319" y="464"/>
                  </a:cxn>
                  <a:cxn ang="0">
                    <a:pos x="342" y="465"/>
                  </a:cxn>
                  <a:cxn ang="0">
                    <a:pos x="362" y="459"/>
                  </a:cxn>
                  <a:cxn ang="0">
                    <a:pos x="401" y="465"/>
                  </a:cxn>
                  <a:cxn ang="0">
                    <a:pos x="413" y="453"/>
                  </a:cxn>
                  <a:cxn ang="0">
                    <a:pos x="425" y="470"/>
                  </a:cxn>
                  <a:cxn ang="0">
                    <a:pos x="397" y="704"/>
                  </a:cxn>
                  <a:cxn ang="0">
                    <a:pos x="10" y="582"/>
                  </a:cxn>
                  <a:cxn ang="0">
                    <a:pos x="36" y="466"/>
                  </a:cxn>
                  <a:cxn ang="0">
                    <a:pos x="45" y="431"/>
                  </a:cxn>
                  <a:cxn ang="0">
                    <a:pos x="37" y="427"/>
                  </a:cxn>
                  <a:cxn ang="0">
                    <a:pos x="33" y="406"/>
                  </a:cxn>
                  <a:cxn ang="0">
                    <a:pos x="50" y="383"/>
                  </a:cxn>
                  <a:cxn ang="0">
                    <a:pos x="65" y="367"/>
                  </a:cxn>
                  <a:cxn ang="0">
                    <a:pos x="72" y="354"/>
                  </a:cxn>
                  <a:cxn ang="0">
                    <a:pos x="83" y="332"/>
                  </a:cxn>
                  <a:cxn ang="0">
                    <a:pos x="100" y="312"/>
                  </a:cxn>
                  <a:cxn ang="0">
                    <a:pos x="95" y="292"/>
                  </a:cxn>
                  <a:cxn ang="0">
                    <a:pos x="87" y="281"/>
                  </a:cxn>
                  <a:cxn ang="0">
                    <a:pos x="81" y="274"/>
                  </a:cxn>
                  <a:cxn ang="0">
                    <a:pos x="82" y="260"/>
                  </a:cxn>
                  <a:cxn ang="0">
                    <a:pos x="81" y="243"/>
                  </a:cxn>
                  <a:cxn ang="0">
                    <a:pos x="82" y="227"/>
                  </a:cxn>
                  <a:cxn ang="0">
                    <a:pos x="85" y="196"/>
                  </a:cxn>
                  <a:cxn ang="0">
                    <a:pos x="106" y="103"/>
                  </a:cxn>
                  <a:cxn ang="0">
                    <a:pos x="117" y="56"/>
                  </a:cxn>
                  <a:cxn ang="0">
                    <a:pos x="120" y="45"/>
                  </a:cxn>
                  <a:cxn ang="0">
                    <a:pos x="121" y="38"/>
                  </a:cxn>
                  <a:cxn ang="0">
                    <a:pos x="123" y="29"/>
                  </a:cxn>
                  <a:cxn ang="0">
                    <a:pos x="125" y="16"/>
                  </a:cxn>
                  <a:cxn ang="0">
                    <a:pos x="130" y="0"/>
                  </a:cxn>
                </a:cxnLst>
                <a:rect l="0" t="0" r="r" b="b"/>
                <a:pathLst>
                  <a:path w="430" h="704">
                    <a:moveTo>
                      <a:pt x="130" y="0"/>
                    </a:moveTo>
                    <a:lnTo>
                      <a:pt x="182" y="11"/>
                    </a:lnTo>
                    <a:lnTo>
                      <a:pt x="179" y="42"/>
                    </a:lnTo>
                    <a:lnTo>
                      <a:pt x="173" y="70"/>
                    </a:lnTo>
                    <a:lnTo>
                      <a:pt x="167" y="96"/>
                    </a:lnTo>
                    <a:lnTo>
                      <a:pt x="174" y="108"/>
                    </a:lnTo>
                    <a:lnTo>
                      <a:pt x="179" y="120"/>
                    </a:lnTo>
                    <a:lnTo>
                      <a:pt x="181" y="134"/>
                    </a:lnTo>
                    <a:lnTo>
                      <a:pt x="181" y="140"/>
                    </a:lnTo>
                    <a:lnTo>
                      <a:pt x="180" y="141"/>
                    </a:lnTo>
                    <a:lnTo>
                      <a:pt x="179" y="143"/>
                    </a:lnTo>
                    <a:lnTo>
                      <a:pt x="179" y="149"/>
                    </a:lnTo>
                    <a:lnTo>
                      <a:pt x="181" y="152"/>
                    </a:lnTo>
                    <a:lnTo>
                      <a:pt x="182" y="155"/>
                    </a:lnTo>
                    <a:lnTo>
                      <a:pt x="185" y="157"/>
                    </a:lnTo>
                    <a:lnTo>
                      <a:pt x="186" y="161"/>
                    </a:lnTo>
                    <a:lnTo>
                      <a:pt x="186" y="164"/>
                    </a:lnTo>
                    <a:lnTo>
                      <a:pt x="187" y="166"/>
                    </a:lnTo>
                    <a:lnTo>
                      <a:pt x="189" y="170"/>
                    </a:lnTo>
                    <a:lnTo>
                      <a:pt x="196" y="175"/>
                    </a:lnTo>
                    <a:lnTo>
                      <a:pt x="199" y="178"/>
                    </a:lnTo>
                    <a:lnTo>
                      <a:pt x="203" y="186"/>
                    </a:lnTo>
                    <a:lnTo>
                      <a:pt x="208" y="196"/>
                    </a:lnTo>
                    <a:lnTo>
                      <a:pt x="213" y="204"/>
                    </a:lnTo>
                    <a:lnTo>
                      <a:pt x="214" y="205"/>
                    </a:lnTo>
                    <a:lnTo>
                      <a:pt x="215" y="207"/>
                    </a:lnTo>
                    <a:lnTo>
                      <a:pt x="217" y="210"/>
                    </a:lnTo>
                    <a:lnTo>
                      <a:pt x="218" y="212"/>
                    </a:lnTo>
                    <a:lnTo>
                      <a:pt x="218" y="215"/>
                    </a:lnTo>
                    <a:lnTo>
                      <a:pt x="217" y="217"/>
                    </a:lnTo>
                    <a:lnTo>
                      <a:pt x="217" y="218"/>
                    </a:lnTo>
                    <a:lnTo>
                      <a:pt x="218" y="218"/>
                    </a:lnTo>
                    <a:lnTo>
                      <a:pt x="220" y="219"/>
                    </a:lnTo>
                    <a:lnTo>
                      <a:pt x="222" y="224"/>
                    </a:lnTo>
                    <a:lnTo>
                      <a:pt x="222" y="226"/>
                    </a:lnTo>
                    <a:lnTo>
                      <a:pt x="224" y="231"/>
                    </a:lnTo>
                    <a:lnTo>
                      <a:pt x="225" y="232"/>
                    </a:lnTo>
                    <a:lnTo>
                      <a:pt x="228" y="233"/>
                    </a:lnTo>
                    <a:lnTo>
                      <a:pt x="229" y="233"/>
                    </a:lnTo>
                    <a:lnTo>
                      <a:pt x="231" y="234"/>
                    </a:lnTo>
                    <a:lnTo>
                      <a:pt x="232" y="234"/>
                    </a:lnTo>
                    <a:lnTo>
                      <a:pt x="234" y="235"/>
                    </a:lnTo>
                    <a:lnTo>
                      <a:pt x="234" y="236"/>
                    </a:lnTo>
                    <a:lnTo>
                      <a:pt x="232" y="238"/>
                    </a:lnTo>
                    <a:lnTo>
                      <a:pt x="231" y="240"/>
                    </a:lnTo>
                    <a:lnTo>
                      <a:pt x="235" y="242"/>
                    </a:lnTo>
                    <a:lnTo>
                      <a:pt x="239" y="241"/>
                    </a:lnTo>
                    <a:lnTo>
                      <a:pt x="249" y="241"/>
                    </a:lnTo>
                    <a:lnTo>
                      <a:pt x="250" y="245"/>
                    </a:lnTo>
                    <a:lnTo>
                      <a:pt x="245" y="257"/>
                    </a:lnTo>
                    <a:lnTo>
                      <a:pt x="239" y="270"/>
                    </a:lnTo>
                    <a:lnTo>
                      <a:pt x="235" y="281"/>
                    </a:lnTo>
                    <a:lnTo>
                      <a:pt x="232" y="294"/>
                    </a:lnTo>
                    <a:lnTo>
                      <a:pt x="234" y="309"/>
                    </a:lnTo>
                    <a:lnTo>
                      <a:pt x="231" y="312"/>
                    </a:lnTo>
                    <a:lnTo>
                      <a:pt x="230" y="313"/>
                    </a:lnTo>
                    <a:lnTo>
                      <a:pt x="228" y="315"/>
                    </a:lnTo>
                    <a:lnTo>
                      <a:pt x="222" y="320"/>
                    </a:lnTo>
                    <a:lnTo>
                      <a:pt x="222" y="331"/>
                    </a:lnTo>
                    <a:lnTo>
                      <a:pt x="221" y="332"/>
                    </a:lnTo>
                    <a:lnTo>
                      <a:pt x="221" y="339"/>
                    </a:lnTo>
                    <a:lnTo>
                      <a:pt x="222" y="343"/>
                    </a:lnTo>
                    <a:lnTo>
                      <a:pt x="229" y="346"/>
                    </a:lnTo>
                    <a:lnTo>
                      <a:pt x="235" y="348"/>
                    </a:lnTo>
                    <a:lnTo>
                      <a:pt x="239" y="348"/>
                    </a:lnTo>
                    <a:lnTo>
                      <a:pt x="246" y="347"/>
                    </a:lnTo>
                    <a:lnTo>
                      <a:pt x="250" y="345"/>
                    </a:lnTo>
                    <a:lnTo>
                      <a:pt x="253" y="341"/>
                    </a:lnTo>
                    <a:lnTo>
                      <a:pt x="258" y="339"/>
                    </a:lnTo>
                    <a:lnTo>
                      <a:pt x="265" y="338"/>
                    </a:lnTo>
                    <a:lnTo>
                      <a:pt x="269" y="347"/>
                    </a:lnTo>
                    <a:lnTo>
                      <a:pt x="269" y="367"/>
                    </a:lnTo>
                    <a:lnTo>
                      <a:pt x="271" y="379"/>
                    </a:lnTo>
                    <a:lnTo>
                      <a:pt x="274" y="387"/>
                    </a:lnTo>
                    <a:lnTo>
                      <a:pt x="279" y="393"/>
                    </a:lnTo>
                    <a:lnTo>
                      <a:pt x="281" y="401"/>
                    </a:lnTo>
                    <a:lnTo>
                      <a:pt x="281" y="408"/>
                    </a:lnTo>
                    <a:lnTo>
                      <a:pt x="280" y="413"/>
                    </a:lnTo>
                    <a:lnTo>
                      <a:pt x="280" y="417"/>
                    </a:lnTo>
                    <a:lnTo>
                      <a:pt x="284" y="422"/>
                    </a:lnTo>
                    <a:lnTo>
                      <a:pt x="295" y="425"/>
                    </a:lnTo>
                    <a:lnTo>
                      <a:pt x="301" y="430"/>
                    </a:lnTo>
                    <a:lnTo>
                      <a:pt x="303" y="438"/>
                    </a:lnTo>
                    <a:lnTo>
                      <a:pt x="305" y="446"/>
                    </a:lnTo>
                    <a:lnTo>
                      <a:pt x="306" y="457"/>
                    </a:lnTo>
                    <a:lnTo>
                      <a:pt x="307" y="469"/>
                    </a:lnTo>
                    <a:lnTo>
                      <a:pt x="319" y="464"/>
                    </a:lnTo>
                    <a:lnTo>
                      <a:pt x="330" y="464"/>
                    </a:lnTo>
                    <a:lnTo>
                      <a:pt x="334" y="465"/>
                    </a:lnTo>
                    <a:lnTo>
                      <a:pt x="342" y="465"/>
                    </a:lnTo>
                    <a:lnTo>
                      <a:pt x="348" y="463"/>
                    </a:lnTo>
                    <a:lnTo>
                      <a:pt x="355" y="460"/>
                    </a:lnTo>
                    <a:lnTo>
                      <a:pt x="362" y="459"/>
                    </a:lnTo>
                    <a:lnTo>
                      <a:pt x="378" y="462"/>
                    </a:lnTo>
                    <a:lnTo>
                      <a:pt x="395" y="466"/>
                    </a:lnTo>
                    <a:lnTo>
                      <a:pt x="401" y="465"/>
                    </a:lnTo>
                    <a:lnTo>
                      <a:pt x="405" y="463"/>
                    </a:lnTo>
                    <a:lnTo>
                      <a:pt x="409" y="456"/>
                    </a:lnTo>
                    <a:lnTo>
                      <a:pt x="413" y="453"/>
                    </a:lnTo>
                    <a:lnTo>
                      <a:pt x="419" y="453"/>
                    </a:lnTo>
                    <a:lnTo>
                      <a:pt x="421" y="456"/>
                    </a:lnTo>
                    <a:lnTo>
                      <a:pt x="425" y="470"/>
                    </a:lnTo>
                    <a:lnTo>
                      <a:pt x="426" y="473"/>
                    </a:lnTo>
                    <a:lnTo>
                      <a:pt x="430" y="474"/>
                    </a:lnTo>
                    <a:lnTo>
                      <a:pt x="397" y="704"/>
                    </a:lnTo>
                    <a:lnTo>
                      <a:pt x="0" y="634"/>
                    </a:lnTo>
                    <a:lnTo>
                      <a:pt x="5" y="606"/>
                    </a:lnTo>
                    <a:lnTo>
                      <a:pt x="10" y="582"/>
                    </a:lnTo>
                    <a:lnTo>
                      <a:pt x="16" y="557"/>
                    </a:lnTo>
                    <a:lnTo>
                      <a:pt x="30" y="478"/>
                    </a:lnTo>
                    <a:lnTo>
                      <a:pt x="36" y="466"/>
                    </a:lnTo>
                    <a:lnTo>
                      <a:pt x="42" y="456"/>
                    </a:lnTo>
                    <a:lnTo>
                      <a:pt x="44" y="443"/>
                    </a:lnTo>
                    <a:lnTo>
                      <a:pt x="45" y="431"/>
                    </a:lnTo>
                    <a:lnTo>
                      <a:pt x="44" y="429"/>
                    </a:lnTo>
                    <a:lnTo>
                      <a:pt x="39" y="427"/>
                    </a:lnTo>
                    <a:lnTo>
                      <a:pt x="37" y="427"/>
                    </a:lnTo>
                    <a:lnTo>
                      <a:pt x="32" y="422"/>
                    </a:lnTo>
                    <a:lnTo>
                      <a:pt x="32" y="418"/>
                    </a:lnTo>
                    <a:lnTo>
                      <a:pt x="33" y="406"/>
                    </a:lnTo>
                    <a:lnTo>
                      <a:pt x="37" y="396"/>
                    </a:lnTo>
                    <a:lnTo>
                      <a:pt x="43" y="389"/>
                    </a:lnTo>
                    <a:lnTo>
                      <a:pt x="50" y="383"/>
                    </a:lnTo>
                    <a:lnTo>
                      <a:pt x="58" y="379"/>
                    </a:lnTo>
                    <a:lnTo>
                      <a:pt x="66" y="373"/>
                    </a:lnTo>
                    <a:lnTo>
                      <a:pt x="65" y="367"/>
                    </a:lnTo>
                    <a:lnTo>
                      <a:pt x="66" y="362"/>
                    </a:lnTo>
                    <a:lnTo>
                      <a:pt x="68" y="358"/>
                    </a:lnTo>
                    <a:lnTo>
                      <a:pt x="72" y="354"/>
                    </a:lnTo>
                    <a:lnTo>
                      <a:pt x="75" y="347"/>
                    </a:lnTo>
                    <a:lnTo>
                      <a:pt x="80" y="339"/>
                    </a:lnTo>
                    <a:lnTo>
                      <a:pt x="83" y="332"/>
                    </a:lnTo>
                    <a:lnTo>
                      <a:pt x="89" y="324"/>
                    </a:lnTo>
                    <a:lnTo>
                      <a:pt x="95" y="318"/>
                    </a:lnTo>
                    <a:lnTo>
                      <a:pt x="100" y="312"/>
                    </a:lnTo>
                    <a:lnTo>
                      <a:pt x="101" y="305"/>
                    </a:lnTo>
                    <a:lnTo>
                      <a:pt x="99" y="298"/>
                    </a:lnTo>
                    <a:lnTo>
                      <a:pt x="95" y="292"/>
                    </a:lnTo>
                    <a:lnTo>
                      <a:pt x="90" y="285"/>
                    </a:lnTo>
                    <a:lnTo>
                      <a:pt x="88" y="283"/>
                    </a:lnTo>
                    <a:lnTo>
                      <a:pt x="87" y="281"/>
                    </a:lnTo>
                    <a:lnTo>
                      <a:pt x="85" y="280"/>
                    </a:lnTo>
                    <a:lnTo>
                      <a:pt x="83" y="277"/>
                    </a:lnTo>
                    <a:lnTo>
                      <a:pt x="81" y="274"/>
                    </a:lnTo>
                    <a:lnTo>
                      <a:pt x="80" y="270"/>
                    </a:lnTo>
                    <a:lnTo>
                      <a:pt x="83" y="264"/>
                    </a:lnTo>
                    <a:lnTo>
                      <a:pt x="82" y="260"/>
                    </a:lnTo>
                    <a:lnTo>
                      <a:pt x="82" y="253"/>
                    </a:lnTo>
                    <a:lnTo>
                      <a:pt x="81" y="246"/>
                    </a:lnTo>
                    <a:lnTo>
                      <a:pt x="81" y="243"/>
                    </a:lnTo>
                    <a:lnTo>
                      <a:pt x="80" y="240"/>
                    </a:lnTo>
                    <a:lnTo>
                      <a:pt x="80" y="229"/>
                    </a:lnTo>
                    <a:lnTo>
                      <a:pt x="82" y="227"/>
                    </a:lnTo>
                    <a:lnTo>
                      <a:pt x="83" y="225"/>
                    </a:lnTo>
                    <a:lnTo>
                      <a:pt x="85" y="215"/>
                    </a:lnTo>
                    <a:lnTo>
                      <a:pt x="85" y="196"/>
                    </a:lnTo>
                    <a:lnTo>
                      <a:pt x="92" y="166"/>
                    </a:lnTo>
                    <a:lnTo>
                      <a:pt x="100" y="136"/>
                    </a:lnTo>
                    <a:lnTo>
                      <a:pt x="106" y="103"/>
                    </a:lnTo>
                    <a:lnTo>
                      <a:pt x="110" y="85"/>
                    </a:lnTo>
                    <a:lnTo>
                      <a:pt x="115" y="70"/>
                    </a:lnTo>
                    <a:lnTo>
                      <a:pt x="117" y="56"/>
                    </a:lnTo>
                    <a:lnTo>
                      <a:pt x="118" y="52"/>
                    </a:lnTo>
                    <a:lnTo>
                      <a:pt x="118" y="49"/>
                    </a:lnTo>
                    <a:lnTo>
                      <a:pt x="120" y="45"/>
                    </a:lnTo>
                    <a:lnTo>
                      <a:pt x="120" y="43"/>
                    </a:lnTo>
                    <a:lnTo>
                      <a:pt x="121" y="42"/>
                    </a:lnTo>
                    <a:lnTo>
                      <a:pt x="121" y="38"/>
                    </a:lnTo>
                    <a:lnTo>
                      <a:pt x="122" y="36"/>
                    </a:lnTo>
                    <a:lnTo>
                      <a:pt x="122" y="32"/>
                    </a:lnTo>
                    <a:lnTo>
                      <a:pt x="123" y="29"/>
                    </a:lnTo>
                    <a:lnTo>
                      <a:pt x="124" y="26"/>
                    </a:lnTo>
                    <a:lnTo>
                      <a:pt x="124" y="24"/>
                    </a:lnTo>
                    <a:lnTo>
                      <a:pt x="125" y="16"/>
                    </a:lnTo>
                    <a:lnTo>
                      <a:pt x="126" y="10"/>
                    </a:lnTo>
                    <a:lnTo>
                      <a:pt x="128" y="5"/>
                    </a:lnTo>
                    <a:lnTo>
                      <a:pt x="130"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Freeform 46"/>
              <p:cNvSpPr>
                <a:spLocks/>
              </p:cNvSpPr>
              <p:nvPr/>
            </p:nvSpPr>
            <p:spPr bwMode="auto">
              <a:xfrm>
                <a:off x="2387221" y="2232146"/>
                <a:ext cx="1317910" cy="1976119"/>
              </a:xfrm>
              <a:custGeom>
                <a:avLst/>
                <a:gdLst/>
                <a:ahLst/>
                <a:cxnLst>
                  <a:cxn ang="0">
                    <a:pos x="318" y="117"/>
                  </a:cxn>
                  <a:cxn ang="0">
                    <a:pos x="319" y="429"/>
                  </a:cxn>
                  <a:cxn ang="0">
                    <a:pos x="445" y="615"/>
                  </a:cxn>
                  <a:cxn ang="0">
                    <a:pos x="467" y="647"/>
                  </a:cxn>
                  <a:cxn ang="0">
                    <a:pos x="482" y="668"/>
                  </a:cxn>
                  <a:cxn ang="0">
                    <a:pos x="502" y="696"/>
                  </a:cxn>
                  <a:cxn ang="0">
                    <a:pos x="510" y="705"/>
                  </a:cxn>
                  <a:cxn ang="0">
                    <a:pos x="573" y="816"/>
                  </a:cxn>
                  <a:cxn ang="0">
                    <a:pos x="588" y="856"/>
                  </a:cxn>
                  <a:cxn ang="0">
                    <a:pos x="579" y="878"/>
                  </a:cxn>
                  <a:cxn ang="0">
                    <a:pos x="558" y="912"/>
                  </a:cxn>
                  <a:cxn ang="0">
                    <a:pos x="540" y="943"/>
                  </a:cxn>
                  <a:cxn ang="0">
                    <a:pos x="532" y="973"/>
                  </a:cxn>
                  <a:cxn ang="0">
                    <a:pos x="546" y="984"/>
                  </a:cxn>
                  <a:cxn ang="0">
                    <a:pos x="494" y="999"/>
                  </a:cxn>
                  <a:cxn ang="0">
                    <a:pos x="340" y="979"/>
                  </a:cxn>
                  <a:cxn ang="0">
                    <a:pos x="340" y="968"/>
                  </a:cxn>
                  <a:cxn ang="0">
                    <a:pos x="338" y="930"/>
                  </a:cxn>
                  <a:cxn ang="0">
                    <a:pos x="298" y="867"/>
                  </a:cxn>
                  <a:cxn ang="0">
                    <a:pos x="270" y="843"/>
                  </a:cxn>
                  <a:cxn ang="0">
                    <a:pos x="220" y="804"/>
                  </a:cxn>
                  <a:cxn ang="0">
                    <a:pos x="214" y="790"/>
                  </a:cxn>
                  <a:cxn ang="0">
                    <a:pos x="170" y="760"/>
                  </a:cxn>
                  <a:cxn ang="0">
                    <a:pos x="133" y="748"/>
                  </a:cxn>
                  <a:cxn ang="0">
                    <a:pos x="126" y="728"/>
                  </a:cxn>
                  <a:cxn ang="0">
                    <a:pos x="132" y="683"/>
                  </a:cxn>
                  <a:cxn ang="0">
                    <a:pos x="123" y="667"/>
                  </a:cxn>
                  <a:cxn ang="0">
                    <a:pos x="109" y="641"/>
                  </a:cxn>
                  <a:cxn ang="0">
                    <a:pos x="99" y="621"/>
                  </a:cxn>
                  <a:cxn ang="0">
                    <a:pos x="90" y="590"/>
                  </a:cxn>
                  <a:cxn ang="0">
                    <a:pos x="75" y="559"/>
                  </a:cxn>
                  <a:cxn ang="0">
                    <a:pos x="83" y="527"/>
                  </a:cxn>
                  <a:cxn ang="0">
                    <a:pos x="90" y="508"/>
                  </a:cxn>
                  <a:cxn ang="0">
                    <a:pos x="59" y="475"/>
                  </a:cxn>
                  <a:cxn ang="0">
                    <a:pos x="62" y="447"/>
                  </a:cxn>
                  <a:cxn ang="0">
                    <a:pos x="71" y="436"/>
                  </a:cxn>
                  <a:cxn ang="0">
                    <a:pos x="86" y="438"/>
                  </a:cxn>
                  <a:cxn ang="0">
                    <a:pos x="90" y="395"/>
                  </a:cxn>
                  <a:cxn ang="0">
                    <a:pos x="105" y="397"/>
                  </a:cxn>
                  <a:cxn ang="0">
                    <a:pos x="121" y="404"/>
                  </a:cxn>
                  <a:cxn ang="0">
                    <a:pos x="135" y="404"/>
                  </a:cxn>
                  <a:cxn ang="0">
                    <a:pos x="143" y="408"/>
                  </a:cxn>
                  <a:cxn ang="0">
                    <a:pos x="129" y="392"/>
                  </a:cxn>
                  <a:cxn ang="0">
                    <a:pos x="95" y="392"/>
                  </a:cxn>
                  <a:cxn ang="0">
                    <a:pos x="73" y="378"/>
                  </a:cxn>
                  <a:cxn ang="0">
                    <a:pos x="43" y="383"/>
                  </a:cxn>
                  <a:cxn ang="0">
                    <a:pos x="41" y="370"/>
                  </a:cxn>
                  <a:cxn ang="0">
                    <a:pos x="43" y="356"/>
                  </a:cxn>
                  <a:cxn ang="0">
                    <a:pos x="27" y="327"/>
                  </a:cxn>
                  <a:cxn ang="0">
                    <a:pos x="12" y="293"/>
                  </a:cxn>
                  <a:cxn ang="0">
                    <a:pos x="14" y="257"/>
                  </a:cxn>
                  <a:cxn ang="0">
                    <a:pos x="21" y="224"/>
                  </a:cxn>
                  <a:cxn ang="0">
                    <a:pos x="5" y="160"/>
                  </a:cxn>
                  <a:cxn ang="0">
                    <a:pos x="28" y="108"/>
                  </a:cxn>
                  <a:cxn ang="0">
                    <a:pos x="33" y="95"/>
                  </a:cxn>
                  <a:cxn ang="0">
                    <a:pos x="34" y="76"/>
                  </a:cxn>
                  <a:cxn ang="0">
                    <a:pos x="49" y="30"/>
                  </a:cxn>
                </a:cxnLst>
                <a:rect l="0" t="0" r="r" b="b"/>
                <a:pathLst>
                  <a:path w="594" h="1004">
                    <a:moveTo>
                      <a:pt x="54" y="0"/>
                    </a:moveTo>
                    <a:lnTo>
                      <a:pt x="121" y="18"/>
                    </a:lnTo>
                    <a:lnTo>
                      <a:pt x="256" y="55"/>
                    </a:lnTo>
                    <a:lnTo>
                      <a:pt x="326" y="70"/>
                    </a:lnTo>
                    <a:lnTo>
                      <a:pt x="318" y="117"/>
                    </a:lnTo>
                    <a:lnTo>
                      <a:pt x="306" y="164"/>
                    </a:lnTo>
                    <a:lnTo>
                      <a:pt x="296" y="209"/>
                    </a:lnTo>
                    <a:lnTo>
                      <a:pt x="279" y="277"/>
                    </a:lnTo>
                    <a:lnTo>
                      <a:pt x="262" y="345"/>
                    </a:lnTo>
                    <a:lnTo>
                      <a:pt x="319" y="429"/>
                    </a:lnTo>
                    <a:lnTo>
                      <a:pt x="378" y="514"/>
                    </a:lnTo>
                    <a:lnTo>
                      <a:pt x="437" y="598"/>
                    </a:lnTo>
                    <a:lnTo>
                      <a:pt x="439" y="604"/>
                    </a:lnTo>
                    <a:lnTo>
                      <a:pt x="442" y="609"/>
                    </a:lnTo>
                    <a:lnTo>
                      <a:pt x="445" y="615"/>
                    </a:lnTo>
                    <a:lnTo>
                      <a:pt x="456" y="627"/>
                    </a:lnTo>
                    <a:lnTo>
                      <a:pt x="459" y="630"/>
                    </a:lnTo>
                    <a:lnTo>
                      <a:pt x="460" y="635"/>
                    </a:lnTo>
                    <a:lnTo>
                      <a:pt x="462" y="640"/>
                    </a:lnTo>
                    <a:lnTo>
                      <a:pt x="467" y="647"/>
                    </a:lnTo>
                    <a:lnTo>
                      <a:pt x="470" y="649"/>
                    </a:lnTo>
                    <a:lnTo>
                      <a:pt x="476" y="655"/>
                    </a:lnTo>
                    <a:lnTo>
                      <a:pt x="479" y="658"/>
                    </a:lnTo>
                    <a:lnTo>
                      <a:pt x="480" y="663"/>
                    </a:lnTo>
                    <a:lnTo>
                      <a:pt x="482" y="668"/>
                    </a:lnTo>
                    <a:lnTo>
                      <a:pt x="487" y="675"/>
                    </a:lnTo>
                    <a:lnTo>
                      <a:pt x="489" y="677"/>
                    </a:lnTo>
                    <a:lnTo>
                      <a:pt x="493" y="679"/>
                    </a:lnTo>
                    <a:lnTo>
                      <a:pt x="497" y="686"/>
                    </a:lnTo>
                    <a:lnTo>
                      <a:pt x="502" y="696"/>
                    </a:lnTo>
                    <a:lnTo>
                      <a:pt x="504" y="699"/>
                    </a:lnTo>
                    <a:lnTo>
                      <a:pt x="505" y="700"/>
                    </a:lnTo>
                    <a:lnTo>
                      <a:pt x="506" y="703"/>
                    </a:lnTo>
                    <a:lnTo>
                      <a:pt x="509" y="704"/>
                    </a:lnTo>
                    <a:lnTo>
                      <a:pt x="510" y="705"/>
                    </a:lnTo>
                    <a:lnTo>
                      <a:pt x="529" y="735"/>
                    </a:lnTo>
                    <a:lnTo>
                      <a:pt x="550" y="767"/>
                    </a:lnTo>
                    <a:lnTo>
                      <a:pt x="572" y="796"/>
                    </a:lnTo>
                    <a:lnTo>
                      <a:pt x="569" y="807"/>
                    </a:lnTo>
                    <a:lnTo>
                      <a:pt x="573" y="816"/>
                    </a:lnTo>
                    <a:lnTo>
                      <a:pt x="578" y="826"/>
                    </a:lnTo>
                    <a:lnTo>
                      <a:pt x="581" y="837"/>
                    </a:lnTo>
                    <a:lnTo>
                      <a:pt x="580" y="846"/>
                    </a:lnTo>
                    <a:lnTo>
                      <a:pt x="583" y="851"/>
                    </a:lnTo>
                    <a:lnTo>
                      <a:pt x="588" y="856"/>
                    </a:lnTo>
                    <a:lnTo>
                      <a:pt x="591" y="860"/>
                    </a:lnTo>
                    <a:lnTo>
                      <a:pt x="594" y="866"/>
                    </a:lnTo>
                    <a:lnTo>
                      <a:pt x="590" y="872"/>
                    </a:lnTo>
                    <a:lnTo>
                      <a:pt x="584" y="875"/>
                    </a:lnTo>
                    <a:lnTo>
                      <a:pt x="579" y="878"/>
                    </a:lnTo>
                    <a:lnTo>
                      <a:pt x="574" y="880"/>
                    </a:lnTo>
                    <a:lnTo>
                      <a:pt x="567" y="887"/>
                    </a:lnTo>
                    <a:lnTo>
                      <a:pt x="560" y="896"/>
                    </a:lnTo>
                    <a:lnTo>
                      <a:pt x="559" y="903"/>
                    </a:lnTo>
                    <a:lnTo>
                      <a:pt x="558" y="912"/>
                    </a:lnTo>
                    <a:lnTo>
                      <a:pt x="557" y="921"/>
                    </a:lnTo>
                    <a:lnTo>
                      <a:pt x="554" y="928"/>
                    </a:lnTo>
                    <a:lnTo>
                      <a:pt x="546" y="936"/>
                    </a:lnTo>
                    <a:lnTo>
                      <a:pt x="544" y="940"/>
                    </a:lnTo>
                    <a:lnTo>
                      <a:pt x="540" y="943"/>
                    </a:lnTo>
                    <a:lnTo>
                      <a:pt x="534" y="945"/>
                    </a:lnTo>
                    <a:lnTo>
                      <a:pt x="536" y="954"/>
                    </a:lnTo>
                    <a:lnTo>
                      <a:pt x="536" y="964"/>
                    </a:lnTo>
                    <a:lnTo>
                      <a:pt x="532" y="970"/>
                    </a:lnTo>
                    <a:lnTo>
                      <a:pt x="532" y="973"/>
                    </a:lnTo>
                    <a:lnTo>
                      <a:pt x="537" y="978"/>
                    </a:lnTo>
                    <a:lnTo>
                      <a:pt x="539" y="978"/>
                    </a:lnTo>
                    <a:lnTo>
                      <a:pt x="544" y="980"/>
                    </a:lnTo>
                    <a:lnTo>
                      <a:pt x="545" y="982"/>
                    </a:lnTo>
                    <a:lnTo>
                      <a:pt x="546" y="984"/>
                    </a:lnTo>
                    <a:lnTo>
                      <a:pt x="546" y="991"/>
                    </a:lnTo>
                    <a:lnTo>
                      <a:pt x="545" y="996"/>
                    </a:lnTo>
                    <a:lnTo>
                      <a:pt x="541" y="999"/>
                    </a:lnTo>
                    <a:lnTo>
                      <a:pt x="540" y="1004"/>
                    </a:lnTo>
                    <a:lnTo>
                      <a:pt x="494" y="999"/>
                    </a:lnTo>
                    <a:lnTo>
                      <a:pt x="444" y="994"/>
                    </a:lnTo>
                    <a:lnTo>
                      <a:pt x="391" y="990"/>
                    </a:lnTo>
                    <a:lnTo>
                      <a:pt x="341" y="984"/>
                    </a:lnTo>
                    <a:lnTo>
                      <a:pt x="340" y="982"/>
                    </a:lnTo>
                    <a:lnTo>
                      <a:pt x="340" y="979"/>
                    </a:lnTo>
                    <a:lnTo>
                      <a:pt x="341" y="977"/>
                    </a:lnTo>
                    <a:lnTo>
                      <a:pt x="342" y="976"/>
                    </a:lnTo>
                    <a:lnTo>
                      <a:pt x="343" y="973"/>
                    </a:lnTo>
                    <a:lnTo>
                      <a:pt x="341" y="969"/>
                    </a:lnTo>
                    <a:lnTo>
                      <a:pt x="340" y="968"/>
                    </a:lnTo>
                    <a:lnTo>
                      <a:pt x="338" y="968"/>
                    </a:lnTo>
                    <a:lnTo>
                      <a:pt x="335" y="965"/>
                    </a:lnTo>
                    <a:lnTo>
                      <a:pt x="335" y="955"/>
                    </a:lnTo>
                    <a:lnTo>
                      <a:pt x="338" y="943"/>
                    </a:lnTo>
                    <a:lnTo>
                      <a:pt x="338" y="930"/>
                    </a:lnTo>
                    <a:lnTo>
                      <a:pt x="333" y="915"/>
                    </a:lnTo>
                    <a:lnTo>
                      <a:pt x="326" y="901"/>
                    </a:lnTo>
                    <a:lnTo>
                      <a:pt x="318" y="891"/>
                    </a:lnTo>
                    <a:lnTo>
                      <a:pt x="309" y="879"/>
                    </a:lnTo>
                    <a:lnTo>
                      <a:pt x="298" y="867"/>
                    </a:lnTo>
                    <a:lnTo>
                      <a:pt x="290" y="854"/>
                    </a:lnTo>
                    <a:lnTo>
                      <a:pt x="283" y="853"/>
                    </a:lnTo>
                    <a:lnTo>
                      <a:pt x="277" y="853"/>
                    </a:lnTo>
                    <a:lnTo>
                      <a:pt x="270" y="854"/>
                    </a:lnTo>
                    <a:lnTo>
                      <a:pt x="270" y="843"/>
                    </a:lnTo>
                    <a:lnTo>
                      <a:pt x="268" y="824"/>
                    </a:lnTo>
                    <a:lnTo>
                      <a:pt x="253" y="819"/>
                    </a:lnTo>
                    <a:lnTo>
                      <a:pt x="240" y="816"/>
                    </a:lnTo>
                    <a:lnTo>
                      <a:pt x="229" y="811"/>
                    </a:lnTo>
                    <a:lnTo>
                      <a:pt x="220" y="804"/>
                    </a:lnTo>
                    <a:lnTo>
                      <a:pt x="219" y="802"/>
                    </a:lnTo>
                    <a:lnTo>
                      <a:pt x="218" y="798"/>
                    </a:lnTo>
                    <a:lnTo>
                      <a:pt x="217" y="796"/>
                    </a:lnTo>
                    <a:lnTo>
                      <a:pt x="215" y="793"/>
                    </a:lnTo>
                    <a:lnTo>
                      <a:pt x="214" y="790"/>
                    </a:lnTo>
                    <a:lnTo>
                      <a:pt x="207" y="781"/>
                    </a:lnTo>
                    <a:lnTo>
                      <a:pt x="199" y="773"/>
                    </a:lnTo>
                    <a:lnTo>
                      <a:pt x="190" y="768"/>
                    </a:lnTo>
                    <a:lnTo>
                      <a:pt x="177" y="767"/>
                    </a:lnTo>
                    <a:lnTo>
                      <a:pt x="170" y="760"/>
                    </a:lnTo>
                    <a:lnTo>
                      <a:pt x="161" y="756"/>
                    </a:lnTo>
                    <a:lnTo>
                      <a:pt x="150" y="754"/>
                    </a:lnTo>
                    <a:lnTo>
                      <a:pt x="139" y="753"/>
                    </a:lnTo>
                    <a:lnTo>
                      <a:pt x="136" y="752"/>
                    </a:lnTo>
                    <a:lnTo>
                      <a:pt x="133" y="748"/>
                    </a:lnTo>
                    <a:lnTo>
                      <a:pt x="132" y="746"/>
                    </a:lnTo>
                    <a:lnTo>
                      <a:pt x="127" y="741"/>
                    </a:lnTo>
                    <a:lnTo>
                      <a:pt x="125" y="740"/>
                    </a:lnTo>
                    <a:lnTo>
                      <a:pt x="121" y="739"/>
                    </a:lnTo>
                    <a:lnTo>
                      <a:pt x="126" y="728"/>
                    </a:lnTo>
                    <a:lnTo>
                      <a:pt x="130" y="703"/>
                    </a:lnTo>
                    <a:lnTo>
                      <a:pt x="135" y="691"/>
                    </a:lnTo>
                    <a:lnTo>
                      <a:pt x="135" y="688"/>
                    </a:lnTo>
                    <a:lnTo>
                      <a:pt x="133" y="685"/>
                    </a:lnTo>
                    <a:lnTo>
                      <a:pt x="132" y="683"/>
                    </a:lnTo>
                    <a:lnTo>
                      <a:pt x="128" y="681"/>
                    </a:lnTo>
                    <a:lnTo>
                      <a:pt x="121" y="677"/>
                    </a:lnTo>
                    <a:lnTo>
                      <a:pt x="119" y="675"/>
                    </a:lnTo>
                    <a:lnTo>
                      <a:pt x="122" y="668"/>
                    </a:lnTo>
                    <a:lnTo>
                      <a:pt x="123" y="667"/>
                    </a:lnTo>
                    <a:lnTo>
                      <a:pt x="123" y="661"/>
                    </a:lnTo>
                    <a:lnTo>
                      <a:pt x="122" y="655"/>
                    </a:lnTo>
                    <a:lnTo>
                      <a:pt x="118" y="650"/>
                    </a:lnTo>
                    <a:lnTo>
                      <a:pt x="114" y="646"/>
                    </a:lnTo>
                    <a:lnTo>
                      <a:pt x="109" y="641"/>
                    </a:lnTo>
                    <a:lnTo>
                      <a:pt x="109" y="632"/>
                    </a:lnTo>
                    <a:lnTo>
                      <a:pt x="107" y="629"/>
                    </a:lnTo>
                    <a:lnTo>
                      <a:pt x="105" y="628"/>
                    </a:lnTo>
                    <a:lnTo>
                      <a:pt x="100" y="623"/>
                    </a:lnTo>
                    <a:lnTo>
                      <a:pt x="99" y="621"/>
                    </a:lnTo>
                    <a:lnTo>
                      <a:pt x="97" y="612"/>
                    </a:lnTo>
                    <a:lnTo>
                      <a:pt x="95" y="602"/>
                    </a:lnTo>
                    <a:lnTo>
                      <a:pt x="93" y="593"/>
                    </a:lnTo>
                    <a:lnTo>
                      <a:pt x="92" y="591"/>
                    </a:lnTo>
                    <a:lnTo>
                      <a:pt x="90" y="590"/>
                    </a:lnTo>
                    <a:lnTo>
                      <a:pt x="86" y="586"/>
                    </a:lnTo>
                    <a:lnTo>
                      <a:pt x="84" y="581"/>
                    </a:lnTo>
                    <a:lnTo>
                      <a:pt x="83" y="578"/>
                    </a:lnTo>
                    <a:lnTo>
                      <a:pt x="83" y="576"/>
                    </a:lnTo>
                    <a:lnTo>
                      <a:pt x="75" y="559"/>
                    </a:lnTo>
                    <a:lnTo>
                      <a:pt x="72" y="551"/>
                    </a:lnTo>
                    <a:lnTo>
                      <a:pt x="72" y="542"/>
                    </a:lnTo>
                    <a:lnTo>
                      <a:pt x="73" y="530"/>
                    </a:lnTo>
                    <a:lnTo>
                      <a:pt x="79" y="530"/>
                    </a:lnTo>
                    <a:lnTo>
                      <a:pt x="83" y="527"/>
                    </a:lnTo>
                    <a:lnTo>
                      <a:pt x="84" y="524"/>
                    </a:lnTo>
                    <a:lnTo>
                      <a:pt x="85" y="523"/>
                    </a:lnTo>
                    <a:lnTo>
                      <a:pt x="87" y="522"/>
                    </a:lnTo>
                    <a:lnTo>
                      <a:pt x="90" y="522"/>
                    </a:lnTo>
                    <a:lnTo>
                      <a:pt x="90" y="508"/>
                    </a:lnTo>
                    <a:lnTo>
                      <a:pt x="87" y="496"/>
                    </a:lnTo>
                    <a:lnTo>
                      <a:pt x="85" y="494"/>
                    </a:lnTo>
                    <a:lnTo>
                      <a:pt x="73" y="494"/>
                    </a:lnTo>
                    <a:lnTo>
                      <a:pt x="71" y="492"/>
                    </a:lnTo>
                    <a:lnTo>
                      <a:pt x="59" y="475"/>
                    </a:lnTo>
                    <a:lnTo>
                      <a:pt x="56" y="466"/>
                    </a:lnTo>
                    <a:lnTo>
                      <a:pt x="57" y="462"/>
                    </a:lnTo>
                    <a:lnTo>
                      <a:pt x="61" y="455"/>
                    </a:lnTo>
                    <a:lnTo>
                      <a:pt x="62" y="452"/>
                    </a:lnTo>
                    <a:lnTo>
                      <a:pt x="62" y="447"/>
                    </a:lnTo>
                    <a:lnTo>
                      <a:pt x="59" y="440"/>
                    </a:lnTo>
                    <a:lnTo>
                      <a:pt x="58" y="436"/>
                    </a:lnTo>
                    <a:lnTo>
                      <a:pt x="59" y="432"/>
                    </a:lnTo>
                    <a:lnTo>
                      <a:pt x="65" y="432"/>
                    </a:lnTo>
                    <a:lnTo>
                      <a:pt x="71" y="436"/>
                    </a:lnTo>
                    <a:lnTo>
                      <a:pt x="76" y="441"/>
                    </a:lnTo>
                    <a:lnTo>
                      <a:pt x="80" y="448"/>
                    </a:lnTo>
                    <a:lnTo>
                      <a:pt x="87" y="452"/>
                    </a:lnTo>
                    <a:lnTo>
                      <a:pt x="87" y="447"/>
                    </a:lnTo>
                    <a:lnTo>
                      <a:pt x="86" y="438"/>
                    </a:lnTo>
                    <a:lnTo>
                      <a:pt x="85" y="426"/>
                    </a:lnTo>
                    <a:lnTo>
                      <a:pt x="82" y="417"/>
                    </a:lnTo>
                    <a:lnTo>
                      <a:pt x="78" y="406"/>
                    </a:lnTo>
                    <a:lnTo>
                      <a:pt x="76" y="395"/>
                    </a:lnTo>
                    <a:lnTo>
                      <a:pt x="90" y="395"/>
                    </a:lnTo>
                    <a:lnTo>
                      <a:pt x="94" y="397"/>
                    </a:lnTo>
                    <a:lnTo>
                      <a:pt x="95" y="398"/>
                    </a:lnTo>
                    <a:lnTo>
                      <a:pt x="100" y="398"/>
                    </a:lnTo>
                    <a:lnTo>
                      <a:pt x="102" y="397"/>
                    </a:lnTo>
                    <a:lnTo>
                      <a:pt x="105" y="397"/>
                    </a:lnTo>
                    <a:lnTo>
                      <a:pt x="107" y="398"/>
                    </a:lnTo>
                    <a:lnTo>
                      <a:pt x="111" y="399"/>
                    </a:lnTo>
                    <a:lnTo>
                      <a:pt x="113" y="401"/>
                    </a:lnTo>
                    <a:lnTo>
                      <a:pt x="115" y="404"/>
                    </a:lnTo>
                    <a:lnTo>
                      <a:pt x="121" y="404"/>
                    </a:lnTo>
                    <a:lnTo>
                      <a:pt x="126" y="402"/>
                    </a:lnTo>
                    <a:lnTo>
                      <a:pt x="128" y="402"/>
                    </a:lnTo>
                    <a:lnTo>
                      <a:pt x="130" y="401"/>
                    </a:lnTo>
                    <a:lnTo>
                      <a:pt x="133" y="401"/>
                    </a:lnTo>
                    <a:lnTo>
                      <a:pt x="135" y="404"/>
                    </a:lnTo>
                    <a:lnTo>
                      <a:pt x="136" y="406"/>
                    </a:lnTo>
                    <a:lnTo>
                      <a:pt x="139" y="410"/>
                    </a:lnTo>
                    <a:lnTo>
                      <a:pt x="140" y="412"/>
                    </a:lnTo>
                    <a:lnTo>
                      <a:pt x="143" y="415"/>
                    </a:lnTo>
                    <a:lnTo>
                      <a:pt x="143" y="408"/>
                    </a:lnTo>
                    <a:lnTo>
                      <a:pt x="141" y="404"/>
                    </a:lnTo>
                    <a:lnTo>
                      <a:pt x="136" y="401"/>
                    </a:lnTo>
                    <a:lnTo>
                      <a:pt x="132" y="398"/>
                    </a:lnTo>
                    <a:lnTo>
                      <a:pt x="128" y="396"/>
                    </a:lnTo>
                    <a:lnTo>
                      <a:pt x="129" y="392"/>
                    </a:lnTo>
                    <a:lnTo>
                      <a:pt x="122" y="396"/>
                    </a:lnTo>
                    <a:lnTo>
                      <a:pt x="114" y="395"/>
                    </a:lnTo>
                    <a:lnTo>
                      <a:pt x="107" y="392"/>
                    </a:lnTo>
                    <a:lnTo>
                      <a:pt x="101" y="390"/>
                    </a:lnTo>
                    <a:lnTo>
                      <a:pt x="95" y="392"/>
                    </a:lnTo>
                    <a:lnTo>
                      <a:pt x="91" y="390"/>
                    </a:lnTo>
                    <a:lnTo>
                      <a:pt x="87" y="385"/>
                    </a:lnTo>
                    <a:lnTo>
                      <a:pt x="85" y="382"/>
                    </a:lnTo>
                    <a:lnTo>
                      <a:pt x="80" y="380"/>
                    </a:lnTo>
                    <a:lnTo>
                      <a:pt x="73" y="378"/>
                    </a:lnTo>
                    <a:lnTo>
                      <a:pt x="69" y="382"/>
                    </a:lnTo>
                    <a:lnTo>
                      <a:pt x="66" y="396"/>
                    </a:lnTo>
                    <a:lnTo>
                      <a:pt x="65" y="404"/>
                    </a:lnTo>
                    <a:lnTo>
                      <a:pt x="45" y="384"/>
                    </a:lnTo>
                    <a:lnTo>
                      <a:pt x="43" y="383"/>
                    </a:lnTo>
                    <a:lnTo>
                      <a:pt x="41" y="381"/>
                    </a:lnTo>
                    <a:lnTo>
                      <a:pt x="38" y="376"/>
                    </a:lnTo>
                    <a:lnTo>
                      <a:pt x="38" y="373"/>
                    </a:lnTo>
                    <a:lnTo>
                      <a:pt x="40" y="370"/>
                    </a:lnTo>
                    <a:lnTo>
                      <a:pt x="41" y="370"/>
                    </a:lnTo>
                    <a:lnTo>
                      <a:pt x="42" y="371"/>
                    </a:lnTo>
                    <a:lnTo>
                      <a:pt x="43" y="374"/>
                    </a:lnTo>
                    <a:lnTo>
                      <a:pt x="44" y="375"/>
                    </a:lnTo>
                    <a:lnTo>
                      <a:pt x="45" y="375"/>
                    </a:lnTo>
                    <a:lnTo>
                      <a:pt x="43" y="356"/>
                    </a:lnTo>
                    <a:lnTo>
                      <a:pt x="37" y="339"/>
                    </a:lnTo>
                    <a:lnTo>
                      <a:pt x="36" y="336"/>
                    </a:lnTo>
                    <a:lnTo>
                      <a:pt x="34" y="335"/>
                    </a:lnTo>
                    <a:lnTo>
                      <a:pt x="28" y="329"/>
                    </a:lnTo>
                    <a:lnTo>
                      <a:pt x="27" y="327"/>
                    </a:lnTo>
                    <a:lnTo>
                      <a:pt x="24" y="324"/>
                    </a:lnTo>
                    <a:lnTo>
                      <a:pt x="22" y="319"/>
                    </a:lnTo>
                    <a:lnTo>
                      <a:pt x="22" y="311"/>
                    </a:lnTo>
                    <a:lnTo>
                      <a:pt x="17" y="301"/>
                    </a:lnTo>
                    <a:lnTo>
                      <a:pt x="12" y="293"/>
                    </a:lnTo>
                    <a:lnTo>
                      <a:pt x="8" y="285"/>
                    </a:lnTo>
                    <a:lnTo>
                      <a:pt x="9" y="280"/>
                    </a:lnTo>
                    <a:lnTo>
                      <a:pt x="13" y="273"/>
                    </a:lnTo>
                    <a:lnTo>
                      <a:pt x="14" y="265"/>
                    </a:lnTo>
                    <a:lnTo>
                      <a:pt x="14" y="257"/>
                    </a:lnTo>
                    <a:lnTo>
                      <a:pt x="12" y="251"/>
                    </a:lnTo>
                    <a:lnTo>
                      <a:pt x="12" y="245"/>
                    </a:lnTo>
                    <a:lnTo>
                      <a:pt x="14" y="237"/>
                    </a:lnTo>
                    <a:lnTo>
                      <a:pt x="17" y="230"/>
                    </a:lnTo>
                    <a:lnTo>
                      <a:pt x="21" y="224"/>
                    </a:lnTo>
                    <a:lnTo>
                      <a:pt x="22" y="215"/>
                    </a:lnTo>
                    <a:lnTo>
                      <a:pt x="22" y="203"/>
                    </a:lnTo>
                    <a:lnTo>
                      <a:pt x="19" y="186"/>
                    </a:lnTo>
                    <a:lnTo>
                      <a:pt x="12" y="170"/>
                    </a:lnTo>
                    <a:lnTo>
                      <a:pt x="5" y="160"/>
                    </a:lnTo>
                    <a:lnTo>
                      <a:pt x="0" y="150"/>
                    </a:lnTo>
                    <a:lnTo>
                      <a:pt x="1" y="136"/>
                    </a:lnTo>
                    <a:lnTo>
                      <a:pt x="7" y="124"/>
                    </a:lnTo>
                    <a:lnTo>
                      <a:pt x="16" y="114"/>
                    </a:lnTo>
                    <a:lnTo>
                      <a:pt x="28" y="108"/>
                    </a:lnTo>
                    <a:lnTo>
                      <a:pt x="26" y="105"/>
                    </a:lnTo>
                    <a:lnTo>
                      <a:pt x="26" y="102"/>
                    </a:lnTo>
                    <a:lnTo>
                      <a:pt x="29" y="98"/>
                    </a:lnTo>
                    <a:lnTo>
                      <a:pt x="31" y="97"/>
                    </a:lnTo>
                    <a:lnTo>
                      <a:pt x="33" y="95"/>
                    </a:lnTo>
                    <a:lnTo>
                      <a:pt x="34" y="94"/>
                    </a:lnTo>
                    <a:lnTo>
                      <a:pt x="34" y="88"/>
                    </a:lnTo>
                    <a:lnTo>
                      <a:pt x="33" y="84"/>
                    </a:lnTo>
                    <a:lnTo>
                      <a:pt x="33" y="80"/>
                    </a:lnTo>
                    <a:lnTo>
                      <a:pt x="34" y="76"/>
                    </a:lnTo>
                    <a:lnTo>
                      <a:pt x="38" y="69"/>
                    </a:lnTo>
                    <a:lnTo>
                      <a:pt x="44" y="63"/>
                    </a:lnTo>
                    <a:lnTo>
                      <a:pt x="48" y="56"/>
                    </a:lnTo>
                    <a:lnTo>
                      <a:pt x="50" y="44"/>
                    </a:lnTo>
                    <a:lnTo>
                      <a:pt x="49" y="30"/>
                    </a:lnTo>
                    <a:lnTo>
                      <a:pt x="50" y="14"/>
                    </a:lnTo>
                    <a:lnTo>
                      <a:pt x="54"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47"/>
              <p:cNvSpPr>
                <a:spLocks/>
              </p:cNvSpPr>
              <p:nvPr/>
            </p:nvSpPr>
            <p:spPr bwMode="auto">
              <a:xfrm>
                <a:off x="2493719" y="1497990"/>
                <a:ext cx="1297942" cy="962474"/>
              </a:xfrm>
              <a:custGeom>
                <a:avLst/>
                <a:gdLst/>
                <a:ahLst/>
                <a:cxnLst>
                  <a:cxn ang="0">
                    <a:pos x="134" y="1"/>
                  </a:cxn>
                  <a:cxn ang="0">
                    <a:pos x="136" y="7"/>
                  </a:cxn>
                  <a:cxn ang="0">
                    <a:pos x="148" y="4"/>
                  </a:cxn>
                  <a:cxn ang="0">
                    <a:pos x="163" y="15"/>
                  </a:cxn>
                  <a:cxn ang="0">
                    <a:pos x="188" y="23"/>
                  </a:cxn>
                  <a:cxn ang="0">
                    <a:pos x="191" y="28"/>
                  </a:cxn>
                  <a:cxn ang="0">
                    <a:pos x="192" y="50"/>
                  </a:cxn>
                  <a:cxn ang="0">
                    <a:pos x="193" y="71"/>
                  </a:cxn>
                  <a:cxn ang="0">
                    <a:pos x="205" y="78"/>
                  </a:cxn>
                  <a:cxn ang="0">
                    <a:pos x="216" y="86"/>
                  </a:cxn>
                  <a:cxn ang="0">
                    <a:pos x="242" y="84"/>
                  </a:cxn>
                  <a:cxn ang="0">
                    <a:pos x="250" y="81"/>
                  </a:cxn>
                  <a:cxn ang="0">
                    <a:pos x="290" y="97"/>
                  </a:cxn>
                  <a:cxn ang="0">
                    <a:pos x="315" y="97"/>
                  </a:cxn>
                  <a:cxn ang="0">
                    <a:pos x="332" y="100"/>
                  </a:cxn>
                  <a:cxn ang="0">
                    <a:pos x="379" y="99"/>
                  </a:cxn>
                  <a:cxn ang="0">
                    <a:pos x="422" y="100"/>
                  </a:cxn>
                  <a:cxn ang="0">
                    <a:pos x="500" y="114"/>
                  </a:cxn>
                  <a:cxn ang="0">
                    <a:pos x="567" y="133"/>
                  </a:cxn>
                  <a:cxn ang="0">
                    <a:pos x="581" y="153"/>
                  </a:cxn>
                  <a:cxn ang="0">
                    <a:pos x="585" y="162"/>
                  </a:cxn>
                  <a:cxn ang="0">
                    <a:pos x="573" y="184"/>
                  </a:cxn>
                  <a:cxn ang="0">
                    <a:pos x="557" y="210"/>
                  </a:cxn>
                  <a:cxn ang="0">
                    <a:pos x="552" y="216"/>
                  </a:cxn>
                  <a:cxn ang="0">
                    <a:pos x="547" y="224"/>
                  </a:cxn>
                  <a:cxn ang="0">
                    <a:pos x="530" y="242"/>
                  </a:cxn>
                  <a:cxn ang="0">
                    <a:pos x="514" y="278"/>
                  </a:cxn>
                  <a:cxn ang="0">
                    <a:pos x="518" y="284"/>
                  </a:cxn>
                  <a:cxn ang="0">
                    <a:pos x="526" y="286"/>
                  </a:cxn>
                  <a:cxn ang="0">
                    <a:pos x="525" y="310"/>
                  </a:cxn>
                  <a:cxn ang="0">
                    <a:pos x="514" y="334"/>
                  </a:cxn>
                  <a:cxn ang="0">
                    <a:pos x="491" y="450"/>
                  </a:cxn>
                  <a:cxn ang="0">
                    <a:pos x="222" y="427"/>
                  </a:cxn>
                  <a:cxn ang="0">
                    <a:pos x="87" y="391"/>
                  </a:cxn>
                  <a:cxn ang="0">
                    <a:pos x="23" y="373"/>
                  </a:cxn>
                  <a:cxn ang="0">
                    <a:pos x="1" y="335"/>
                  </a:cxn>
                  <a:cxn ang="0">
                    <a:pos x="8" y="299"/>
                  </a:cxn>
                  <a:cxn ang="0">
                    <a:pos x="18" y="271"/>
                  </a:cxn>
                  <a:cxn ang="0">
                    <a:pos x="27" y="254"/>
                  </a:cxn>
                  <a:cxn ang="0">
                    <a:pos x="34" y="250"/>
                  </a:cxn>
                  <a:cxn ang="0">
                    <a:pos x="38" y="249"/>
                  </a:cxn>
                  <a:cxn ang="0">
                    <a:pos x="43" y="243"/>
                  </a:cxn>
                  <a:cxn ang="0">
                    <a:pos x="44" y="229"/>
                  </a:cxn>
                  <a:cxn ang="0">
                    <a:pos x="49" y="223"/>
                  </a:cxn>
                  <a:cxn ang="0">
                    <a:pos x="56" y="221"/>
                  </a:cxn>
                  <a:cxn ang="0">
                    <a:pos x="58" y="214"/>
                  </a:cxn>
                  <a:cxn ang="0">
                    <a:pos x="57" y="204"/>
                  </a:cxn>
                  <a:cxn ang="0">
                    <a:pos x="70" y="173"/>
                  </a:cxn>
                  <a:cxn ang="0">
                    <a:pos x="82" y="137"/>
                  </a:cxn>
                  <a:cxn ang="0">
                    <a:pos x="105" y="85"/>
                  </a:cxn>
                  <a:cxn ang="0">
                    <a:pos x="119" y="64"/>
                  </a:cxn>
                  <a:cxn ang="0">
                    <a:pos x="120" y="63"/>
                  </a:cxn>
                  <a:cxn ang="0">
                    <a:pos x="115" y="55"/>
                  </a:cxn>
                  <a:cxn ang="0">
                    <a:pos x="121" y="33"/>
                  </a:cxn>
                  <a:cxn ang="0">
                    <a:pos x="131" y="0"/>
                  </a:cxn>
                </a:cxnLst>
                <a:rect l="0" t="0" r="r" b="b"/>
                <a:pathLst>
                  <a:path w="585" h="489">
                    <a:moveTo>
                      <a:pt x="131" y="0"/>
                    </a:moveTo>
                    <a:lnTo>
                      <a:pt x="132" y="1"/>
                    </a:lnTo>
                    <a:lnTo>
                      <a:pt x="134" y="1"/>
                    </a:lnTo>
                    <a:lnTo>
                      <a:pt x="135" y="2"/>
                    </a:lnTo>
                    <a:lnTo>
                      <a:pt x="135" y="6"/>
                    </a:lnTo>
                    <a:lnTo>
                      <a:pt x="136" y="7"/>
                    </a:lnTo>
                    <a:lnTo>
                      <a:pt x="137" y="7"/>
                    </a:lnTo>
                    <a:lnTo>
                      <a:pt x="138" y="8"/>
                    </a:lnTo>
                    <a:lnTo>
                      <a:pt x="148" y="4"/>
                    </a:lnTo>
                    <a:lnTo>
                      <a:pt x="155" y="5"/>
                    </a:lnTo>
                    <a:lnTo>
                      <a:pt x="160" y="9"/>
                    </a:lnTo>
                    <a:lnTo>
                      <a:pt x="163" y="15"/>
                    </a:lnTo>
                    <a:lnTo>
                      <a:pt x="172" y="15"/>
                    </a:lnTo>
                    <a:lnTo>
                      <a:pt x="179" y="16"/>
                    </a:lnTo>
                    <a:lnTo>
                      <a:pt x="188" y="23"/>
                    </a:lnTo>
                    <a:lnTo>
                      <a:pt x="187" y="26"/>
                    </a:lnTo>
                    <a:lnTo>
                      <a:pt x="190" y="28"/>
                    </a:lnTo>
                    <a:lnTo>
                      <a:pt x="191" y="28"/>
                    </a:lnTo>
                    <a:lnTo>
                      <a:pt x="192" y="29"/>
                    </a:lnTo>
                    <a:lnTo>
                      <a:pt x="193" y="41"/>
                    </a:lnTo>
                    <a:lnTo>
                      <a:pt x="192" y="50"/>
                    </a:lnTo>
                    <a:lnTo>
                      <a:pt x="190" y="58"/>
                    </a:lnTo>
                    <a:lnTo>
                      <a:pt x="190" y="64"/>
                    </a:lnTo>
                    <a:lnTo>
                      <a:pt x="193" y="71"/>
                    </a:lnTo>
                    <a:lnTo>
                      <a:pt x="200" y="77"/>
                    </a:lnTo>
                    <a:lnTo>
                      <a:pt x="202" y="78"/>
                    </a:lnTo>
                    <a:lnTo>
                      <a:pt x="205" y="78"/>
                    </a:lnTo>
                    <a:lnTo>
                      <a:pt x="208" y="79"/>
                    </a:lnTo>
                    <a:lnTo>
                      <a:pt x="210" y="81"/>
                    </a:lnTo>
                    <a:lnTo>
                      <a:pt x="216" y="86"/>
                    </a:lnTo>
                    <a:lnTo>
                      <a:pt x="236" y="86"/>
                    </a:lnTo>
                    <a:lnTo>
                      <a:pt x="240" y="85"/>
                    </a:lnTo>
                    <a:lnTo>
                      <a:pt x="242" y="84"/>
                    </a:lnTo>
                    <a:lnTo>
                      <a:pt x="244" y="82"/>
                    </a:lnTo>
                    <a:lnTo>
                      <a:pt x="247" y="81"/>
                    </a:lnTo>
                    <a:lnTo>
                      <a:pt x="250" y="81"/>
                    </a:lnTo>
                    <a:lnTo>
                      <a:pt x="265" y="83"/>
                    </a:lnTo>
                    <a:lnTo>
                      <a:pt x="278" y="88"/>
                    </a:lnTo>
                    <a:lnTo>
                      <a:pt x="290" y="97"/>
                    </a:lnTo>
                    <a:lnTo>
                      <a:pt x="298" y="99"/>
                    </a:lnTo>
                    <a:lnTo>
                      <a:pt x="306" y="98"/>
                    </a:lnTo>
                    <a:lnTo>
                      <a:pt x="315" y="97"/>
                    </a:lnTo>
                    <a:lnTo>
                      <a:pt x="323" y="97"/>
                    </a:lnTo>
                    <a:lnTo>
                      <a:pt x="328" y="98"/>
                    </a:lnTo>
                    <a:lnTo>
                      <a:pt x="332" y="100"/>
                    </a:lnTo>
                    <a:lnTo>
                      <a:pt x="341" y="103"/>
                    </a:lnTo>
                    <a:lnTo>
                      <a:pt x="361" y="102"/>
                    </a:lnTo>
                    <a:lnTo>
                      <a:pt x="379" y="99"/>
                    </a:lnTo>
                    <a:lnTo>
                      <a:pt x="399" y="97"/>
                    </a:lnTo>
                    <a:lnTo>
                      <a:pt x="411" y="98"/>
                    </a:lnTo>
                    <a:lnTo>
                      <a:pt x="422" y="100"/>
                    </a:lnTo>
                    <a:lnTo>
                      <a:pt x="442" y="100"/>
                    </a:lnTo>
                    <a:lnTo>
                      <a:pt x="471" y="106"/>
                    </a:lnTo>
                    <a:lnTo>
                      <a:pt x="500" y="114"/>
                    </a:lnTo>
                    <a:lnTo>
                      <a:pt x="532" y="120"/>
                    </a:lnTo>
                    <a:lnTo>
                      <a:pt x="563" y="125"/>
                    </a:lnTo>
                    <a:lnTo>
                      <a:pt x="567" y="133"/>
                    </a:lnTo>
                    <a:lnTo>
                      <a:pt x="574" y="145"/>
                    </a:lnTo>
                    <a:lnTo>
                      <a:pt x="576" y="148"/>
                    </a:lnTo>
                    <a:lnTo>
                      <a:pt x="581" y="153"/>
                    </a:lnTo>
                    <a:lnTo>
                      <a:pt x="583" y="156"/>
                    </a:lnTo>
                    <a:lnTo>
                      <a:pt x="585" y="159"/>
                    </a:lnTo>
                    <a:lnTo>
                      <a:pt x="585" y="162"/>
                    </a:lnTo>
                    <a:lnTo>
                      <a:pt x="583" y="169"/>
                    </a:lnTo>
                    <a:lnTo>
                      <a:pt x="578" y="177"/>
                    </a:lnTo>
                    <a:lnTo>
                      <a:pt x="573" y="184"/>
                    </a:lnTo>
                    <a:lnTo>
                      <a:pt x="566" y="193"/>
                    </a:lnTo>
                    <a:lnTo>
                      <a:pt x="561" y="201"/>
                    </a:lnTo>
                    <a:lnTo>
                      <a:pt x="557" y="210"/>
                    </a:lnTo>
                    <a:lnTo>
                      <a:pt x="556" y="212"/>
                    </a:lnTo>
                    <a:lnTo>
                      <a:pt x="554" y="214"/>
                    </a:lnTo>
                    <a:lnTo>
                      <a:pt x="552" y="216"/>
                    </a:lnTo>
                    <a:lnTo>
                      <a:pt x="549" y="217"/>
                    </a:lnTo>
                    <a:lnTo>
                      <a:pt x="547" y="222"/>
                    </a:lnTo>
                    <a:lnTo>
                      <a:pt x="547" y="224"/>
                    </a:lnTo>
                    <a:lnTo>
                      <a:pt x="548" y="226"/>
                    </a:lnTo>
                    <a:lnTo>
                      <a:pt x="539" y="233"/>
                    </a:lnTo>
                    <a:lnTo>
                      <a:pt x="530" y="242"/>
                    </a:lnTo>
                    <a:lnTo>
                      <a:pt x="521" y="251"/>
                    </a:lnTo>
                    <a:lnTo>
                      <a:pt x="517" y="263"/>
                    </a:lnTo>
                    <a:lnTo>
                      <a:pt x="514" y="278"/>
                    </a:lnTo>
                    <a:lnTo>
                      <a:pt x="514" y="281"/>
                    </a:lnTo>
                    <a:lnTo>
                      <a:pt x="517" y="282"/>
                    </a:lnTo>
                    <a:lnTo>
                      <a:pt x="518" y="284"/>
                    </a:lnTo>
                    <a:lnTo>
                      <a:pt x="520" y="285"/>
                    </a:lnTo>
                    <a:lnTo>
                      <a:pt x="524" y="286"/>
                    </a:lnTo>
                    <a:lnTo>
                      <a:pt x="526" y="286"/>
                    </a:lnTo>
                    <a:lnTo>
                      <a:pt x="528" y="287"/>
                    </a:lnTo>
                    <a:lnTo>
                      <a:pt x="530" y="289"/>
                    </a:lnTo>
                    <a:lnTo>
                      <a:pt x="525" y="310"/>
                    </a:lnTo>
                    <a:lnTo>
                      <a:pt x="521" y="319"/>
                    </a:lnTo>
                    <a:lnTo>
                      <a:pt x="517" y="326"/>
                    </a:lnTo>
                    <a:lnTo>
                      <a:pt x="514" y="334"/>
                    </a:lnTo>
                    <a:lnTo>
                      <a:pt x="507" y="372"/>
                    </a:lnTo>
                    <a:lnTo>
                      <a:pt x="500" y="412"/>
                    </a:lnTo>
                    <a:lnTo>
                      <a:pt x="491" y="450"/>
                    </a:lnTo>
                    <a:lnTo>
                      <a:pt x="483" y="489"/>
                    </a:lnTo>
                    <a:lnTo>
                      <a:pt x="351" y="460"/>
                    </a:lnTo>
                    <a:lnTo>
                      <a:pt x="222" y="427"/>
                    </a:lnTo>
                    <a:lnTo>
                      <a:pt x="95" y="393"/>
                    </a:lnTo>
                    <a:lnTo>
                      <a:pt x="91" y="392"/>
                    </a:lnTo>
                    <a:lnTo>
                      <a:pt x="87" y="391"/>
                    </a:lnTo>
                    <a:lnTo>
                      <a:pt x="66" y="385"/>
                    </a:lnTo>
                    <a:lnTo>
                      <a:pt x="44" y="379"/>
                    </a:lnTo>
                    <a:lnTo>
                      <a:pt x="23" y="373"/>
                    </a:lnTo>
                    <a:lnTo>
                      <a:pt x="3" y="365"/>
                    </a:lnTo>
                    <a:lnTo>
                      <a:pt x="0" y="350"/>
                    </a:lnTo>
                    <a:lnTo>
                      <a:pt x="1" y="335"/>
                    </a:lnTo>
                    <a:lnTo>
                      <a:pt x="4" y="322"/>
                    </a:lnTo>
                    <a:lnTo>
                      <a:pt x="11" y="312"/>
                    </a:lnTo>
                    <a:lnTo>
                      <a:pt x="8" y="299"/>
                    </a:lnTo>
                    <a:lnTo>
                      <a:pt x="9" y="289"/>
                    </a:lnTo>
                    <a:lnTo>
                      <a:pt x="13" y="280"/>
                    </a:lnTo>
                    <a:lnTo>
                      <a:pt x="18" y="271"/>
                    </a:lnTo>
                    <a:lnTo>
                      <a:pt x="23" y="261"/>
                    </a:lnTo>
                    <a:lnTo>
                      <a:pt x="25" y="252"/>
                    </a:lnTo>
                    <a:lnTo>
                      <a:pt x="27" y="254"/>
                    </a:lnTo>
                    <a:lnTo>
                      <a:pt x="30" y="254"/>
                    </a:lnTo>
                    <a:lnTo>
                      <a:pt x="32" y="252"/>
                    </a:lnTo>
                    <a:lnTo>
                      <a:pt x="34" y="250"/>
                    </a:lnTo>
                    <a:lnTo>
                      <a:pt x="37" y="246"/>
                    </a:lnTo>
                    <a:lnTo>
                      <a:pt x="38" y="247"/>
                    </a:lnTo>
                    <a:lnTo>
                      <a:pt x="38" y="249"/>
                    </a:lnTo>
                    <a:lnTo>
                      <a:pt x="39" y="252"/>
                    </a:lnTo>
                    <a:lnTo>
                      <a:pt x="43" y="247"/>
                    </a:lnTo>
                    <a:lnTo>
                      <a:pt x="43" y="243"/>
                    </a:lnTo>
                    <a:lnTo>
                      <a:pt x="41" y="236"/>
                    </a:lnTo>
                    <a:lnTo>
                      <a:pt x="42" y="230"/>
                    </a:lnTo>
                    <a:lnTo>
                      <a:pt x="44" y="229"/>
                    </a:lnTo>
                    <a:lnTo>
                      <a:pt x="45" y="228"/>
                    </a:lnTo>
                    <a:lnTo>
                      <a:pt x="46" y="225"/>
                    </a:lnTo>
                    <a:lnTo>
                      <a:pt x="49" y="223"/>
                    </a:lnTo>
                    <a:lnTo>
                      <a:pt x="51" y="222"/>
                    </a:lnTo>
                    <a:lnTo>
                      <a:pt x="52" y="221"/>
                    </a:lnTo>
                    <a:lnTo>
                      <a:pt x="56" y="221"/>
                    </a:lnTo>
                    <a:lnTo>
                      <a:pt x="59" y="222"/>
                    </a:lnTo>
                    <a:lnTo>
                      <a:pt x="59" y="216"/>
                    </a:lnTo>
                    <a:lnTo>
                      <a:pt x="58" y="214"/>
                    </a:lnTo>
                    <a:lnTo>
                      <a:pt x="58" y="211"/>
                    </a:lnTo>
                    <a:lnTo>
                      <a:pt x="57" y="210"/>
                    </a:lnTo>
                    <a:lnTo>
                      <a:pt x="57" y="204"/>
                    </a:lnTo>
                    <a:lnTo>
                      <a:pt x="63" y="195"/>
                    </a:lnTo>
                    <a:lnTo>
                      <a:pt x="66" y="184"/>
                    </a:lnTo>
                    <a:lnTo>
                      <a:pt x="70" y="173"/>
                    </a:lnTo>
                    <a:lnTo>
                      <a:pt x="74" y="162"/>
                    </a:lnTo>
                    <a:lnTo>
                      <a:pt x="81" y="154"/>
                    </a:lnTo>
                    <a:lnTo>
                      <a:pt x="82" y="137"/>
                    </a:lnTo>
                    <a:lnTo>
                      <a:pt x="89" y="119"/>
                    </a:lnTo>
                    <a:lnTo>
                      <a:pt x="98" y="103"/>
                    </a:lnTo>
                    <a:lnTo>
                      <a:pt x="105" y="85"/>
                    </a:lnTo>
                    <a:lnTo>
                      <a:pt x="109" y="67"/>
                    </a:lnTo>
                    <a:lnTo>
                      <a:pt x="113" y="64"/>
                    </a:lnTo>
                    <a:lnTo>
                      <a:pt x="119" y="64"/>
                    </a:lnTo>
                    <a:lnTo>
                      <a:pt x="121" y="67"/>
                    </a:lnTo>
                    <a:lnTo>
                      <a:pt x="121" y="64"/>
                    </a:lnTo>
                    <a:lnTo>
                      <a:pt x="120" y="63"/>
                    </a:lnTo>
                    <a:lnTo>
                      <a:pt x="117" y="62"/>
                    </a:lnTo>
                    <a:lnTo>
                      <a:pt x="115" y="60"/>
                    </a:lnTo>
                    <a:lnTo>
                      <a:pt x="115" y="55"/>
                    </a:lnTo>
                    <a:lnTo>
                      <a:pt x="119" y="51"/>
                    </a:lnTo>
                    <a:lnTo>
                      <a:pt x="121" y="47"/>
                    </a:lnTo>
                    <a:lnTo>
                      <a:pt x="121" y="33"/>
                    </a:lnTo>
                    <a:lnTo>
                      <a:pt x="128" y="12"/>
                    </a:lnTo>
                    <a:lnTo>
                      <a:pt x="129" y="1"/>
                    </a:lnTo>
                    <a:lnTo>
                      <a:pt x="131"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Freeform 48"/>
              <p:cNvSpPr>
                <a:spLocks/>
              </p:cNvSpPr>
              <p:nvPr/>
            </p:nvSpPr>
            <p:spPr bwMode="auto">
              <a:xfrm>
                <a:off x="2793245" y="1047262"/>
                <a:ext cx="1060540" cy="686918"/>
              </a:xfrm>
              <a:custGeom>
                <a:avLst/>
                <a:gdLst/>
                <a:ahLst/>
                <a:cxnLst>
                  <a:cxn ang="0">
                    <a:pos x="157" y="6"/>
                  </a:cxn>
                  <a:cxn ang="0">
                    <a:pos x="244" y="33"/>
                  </a:cxn>
                  <a:cxn ang="0">
                    <a:pos x="290" y="39"/>
                  </a:cxn>
                  <a:cxn ang="0">
                    <a:pos x="408" y="67"/>
                  </a:cxn>
                  <a:cxn ang="0">
                    <a:pos x="478" y="83"/>
                  </a:cxn>
                  <a:cxn ang="0">
                    <a:pos x="470" y="125"/>
                  </a:cxn>
                  <a:cxn ang="0">
                    <a:pos x="467" y="135"/>
                  </a:cxn>
                  <a:cxn ang="0">
                    <a:pos x="445" y="238"/>
                  </a:cxn>
                  <a:cxn ang="0">
                    <a:pos x="426" y="317"/>
                  </a:cxn>
                  <a:cxn ang="0">
                    <a:pos x="431" y="335"/>
                  </a:cxn>
                  <a:cxn ang="0">
                    <a:pos x="341" y="334"/>
                  </a:cxn>
                  <a:cxn ang="0">
                    <a:pos x="322" y="327"/>
                  </a:cxn>
                  <a:cxn ang="0">
                    <a:pos x="276" y="322"/>
                  </a:cxn>
                  <a:cxn ang="0">
                    <a:pos x="252" y="326"/>
                  </a:cxn>
                  <a:cxn ang="0">
                    <a:pos x="208" y="329"/>
                  </a:cxn>
                  <a:cxn ang="0">
                    <a:pos x="197" y="320"/>
                  </a:cxn>
                  <a:cxn ang="0">
                    <a:pos x="192" y="317"/>
                  </a:cxn>
                  <a:cxn ang="0">
                    <a:pos x="155" y="324"/>
                  </a:cxn>
                  <a:cxn ang="0">
                    <a:pos x="129" y="308"/>
                  </a:cxn>
                  <a:cxn ang="0">
                    <a:pos x="100" y="307"/>
                  </a:cxn>
                  <a:cxn ang="0">
                    <a:pos x="77" y="308"/>
                  </a:cxn>
                  <a:cxn ang="0">
                    <a:pos x="58" y="249"/>
                  </a:cxn>
                  <a:cxn ang="0">
                    <a:pos x="44" y="237"/>
                  </a:cxn>
                  <a:cxn ang="0">
                    <a:pos x="30" y="229"/>
                  </a:cxn>
                  <a:cxn ang="0">
                    <a:pos x="8" y="205"/>
                  </a:cxn>
                  <a:cxn ang="0">
                    <a:pos x="10" y="194"/>
                  </a:cxn>
                  <a:cxn ang="0">
                    <a:pos x="15" y="191"/>
                  </a:cxn>
                  <a:cxn ang="0">
                    <a:pos x="15" y="179"/>
                  </a:cxn>
                  <a:cxn ang="0">
                    <a:pos x="4" y="177"/>
                  </a:cxn>
                  <a:cxn ang="0">
                    <a:pos x="18" y="156"/>
                  </a:cxn>
                  <a:cxn ang="0">
                    <a:pos x="8" y="82"/>
                  </a:cxn>
                  <a:cxn ang="0">
                    <a:pos x="3" y="41"/>
                  </a:cxn>
                  <a:cxn ang="0">
                    <a:pos x="6" y="28"/>
                  </a:cxn>
                  <a:cxn ang="0">
                    <a:pos x="18" y="34"/>
                  </a:cxn>
                  <a:cxn ang="0">
                    <a:pos x="27" y="41"/>
                  </a:cxn>
                  <a:cxn ang="0">
                    <a:pos x="58" y="56"/>
                  </a:cxn>
                  <a:cxn ang="0">
                    <a:pos x="84" y="69"/>
                  </a:cxn>
                  <a:cxn ang="0">
                    <a:pos x="102" y="80"/>
                  </a:cxn>
                  <a:cxn ang="0">
                    <a:pos x="105" y="100"/>
                  </a:cxn>
                  <a:cxn ang="0">
                    <a:pos x="93" y="103"/>
                  </a:cxn>
                  <a:cxn ang="0">
                    <a:pos x="74" y="126"/>
                  </a:cxn>
                  <a:cxn ang="0">
                    <a:pos x="88" y="139"/>
                  </a:cxn>
                  <a:cxn ang="0">
                    <a:pos x="74" y="158"/>
                  </a:cxn>
                  <a:cxn ang="0">
                    <a:pos x="87" y="163"/>
                  </a:cxn>
                  <a:cxn ang="0">
                    <a:pos x="98" y="168"/>
                  </a:cxn>
                  <a:cxn ang="0">
                    <a:pos x="109" y="160"/>
                  </a:cxn>
                  <a:cxn ang="0">
                    <a:pos x="129" y="130"/>
                  </a:cxn>
                  <a:cxn ang="0">
                    <a:pos x="133" y="115"/>
                  </a:cxn>
                  <a:cxn ang="0">
                    <a:pos x="142" y="102"/>
                  </a:cxn>
                  <a:cxn ang="0">
                    <a:pos x="151" y="107"/>
                  </a:cxn>
                  <a:cxn ang="0">
                    <a:pos x="142" y="76"/>
                  </a:cxn>
                  <a:cxn ang="0">
                    <a:pos x="144" y="23"/>
                  </a:cxn>
                  <a:cxn ang="0">
                    <a:pos x="142" y="17"/>
                  </a:cxn>
                  <a:cxn ang="0">
                    <a:pos x="143" y="11"/>
                  </a:cxn>
                  <a:cxn ang="0">
                    <a:pos x="137" y="5"/>
                  </a:cxn>
                </a:cxnLst>
                <a:rect l="0" t="0" r="r" b="b"/>
                <a:pathLst>
                  <a:path w="478" h="349">
                    <a:moveTo>
                      <a:pt x="136" y="0"/>
                    </a:moveTo>
                    <a:lnTo>
                      <a:pt x="137" y="0"/>
                    </a:lnTo>
                    <a:lnTo>
                      <a:pt x="140" y="2"/>
                    </a:lnTo>
                    <a:lnTo>
                      <a:pt x="141" y="3"/>
                    </a:lnTo>
                    <a:lnTo>
                      <a:pt x="145" y="5"/>
                    </a:lnTo>
                    <a:lnTo>
                      <a:pt x="147" y="5"/>
                    </a:lnTo>
                    <a:lnTo>
                      <a:pt x="157" y="6"/>
                    </a:lnTo>
                    <a:lnTo>
                      <a:pt x="180" y="11"/>
                    </a:lnTo>
                    <a:lnTo>
                      <a:pt x="195" y="16"/>
                    </a:lnTo>
                    <a:lnTo>
                      <a:pt x="208" y="21"/>
                    </a:lnTo>
                    <a:lnTo>
                      <a:pt x="222" y="21"/>
                    </a:lnTo>
                    <a:lnTo>
                      <a:pt x="230" y="25"/>
                    </a:lnTo>
                    <a:lnTo>
                      <a:pt x="238" y="30"/>
                    </a:lnTo>
                    <a:lnTo>
                      <a:pt x="244" y="33"/>
                    </a:lnTo>
                    <a:lnTo>
                      <a:pt x="247" y="33"/>
                    </a:lnTo>
                    <a:lnTo>
                      <a:pt x="249" y="31"/>
                    </a:lnTo>
                    <a:lnTo>
                      <a:pt x="252" y="30"/>
                    </a:lnTo>
                    <a:lnTo>
                      <a:pt x="256" y="30"/>
                    </a:lnTo>
                    <a:lnTo>
                      <a:pt x="265" y="34"/>
                    </a:lnTo>
                    <a:lnTo>
                      <a:pt x="276" y="39"/>
                    </a:lnTo>
                    <a:lnTo>
                      <a:pt x="290" y="39"/>
                    </a:lnTo>
                    <a:lnTo>
                      <a:pt x="297" y="41"/>
                    </a:lnTo>
                    <a:lnTo>
                      <a:pt x="303" y="45"/>
                    </a:lnTo>
                    <a:lnTo>
                      <a:pt x="310" y="47"/>
                    </a:lnTo>
                    <a:lnTo>
                      <a:pt x="334" y="53"/>
                    </a:lnTo>
                    <a:lnTo>
                      <a:pt x="357" y="59"/>
                    </a:lnTo>
                    <a:lnTo>
                      <a:pt x="383" y="62"/>
                    </a:lnTo>
                    <a:lnTo>
                      <a:pt x="408" y="67"/>
                    </a:lnTo>
                    <a:lnTo>
                      <a:pt x="411" y="68"/>
                    </a:lnTo>
                    <a:lnTo>
                      <a:pt x="414" y="69"/>
                    </a:lnTo>
                    <a:lnTo>
                      <a:pt x="417" y="72"/>
                    </a:lnTo>
                    <a:lnTo>
                      <a:pt x="419" y="73"/>
                    </a:lnTo>
                    <a:lnTo>
                      <a:pt x="440" y="76"/>
                    </a:lnTo>
                    <a:lnTo>
                      <a:pt x="460" y="79"/>
                    </a:lnTo>
                    <a:lnTo>
                      <a:pt x="478" y="83"/>
                    </a:lnTo>
                    <a:lnTo>
                      <a:pt x="475" y="93"/>
                    </a:lnTo>
                    <a:lnTo>
                      <a:pt x="474" y="102"/>
                    </a:lnTo>
                    <a:lnTo>
                      <a:pt x="473" y="115"/>
                    </a:lnTo>
                    <a:lnTo>
                      <a:pt x="473" y="116"/>
                    </a:lnTo>
                    <a:lnTo>
                      <a:pt x="471" y="117"/>
                    </a:lnTo>
                    <a:lnTo>
                      <a:pt x="471" y="123"/>
                    </a:lnTo>
                    <a:lnTo>
                      <a:pt x="470" y="125"/>
                    </a:lnTo>
                    <a:lnTo>
                      <a:pt x="470" y="126"/>
                    </a:lnTo>
                    <a:lnTo>
                      <a:pt x="469" y="126"/>
                    </a:lnTo>
                    <a:lnTo>
                      <a:pt x="468" y="128"/>
                    </a:lnTo>
                    <a:lnTo>
                      <a:pt x="466" y="128"/>
                    </a:lnTo>
                    <a:lnTo>
                      <a:pt x="464" y="129"/>
                    </a:lnTo>
                    <a:lnTo>
                      <a:pt x="464" y="130"/>
                    </a:lnTo>
                    <a:lnTo>
                      <a:pt x="467" y="135"/>
                    </a:lnTo>
                    <a:lnTo>
                      <a:pt x="467" y="140"/>
                    </a:lnTo>
                    <a:lnTo>
                      <a:pt x="464" y="151"/>
                    </a:lnTo>
                    <a:lnTo>
                      <a:pt x="462" y="163"/>
                    </a:lnTo>
                    <a:lnTo>
                      <a:pt x="459" y="174"/>
                    </a:lnTo>
                    <a:lnTo>
                      <a:pt x="456" y="188"/>
                    </a:lnTo>
                    <a:lnTo>
                      <a:pt x="452" y="213"/>
                    </a:lnTo>
                    <a:lnTo>
                      <a:pt x="445" y="238"/>
                    </a:lnTo>
                    <a:lnTo>
                      <a:pt x="439" y="263"/>
                    </a:lnTo>
                    <a:lnTo>
                      <a:pt x="433" y="286"/>
                    </a:lnTo>
                    <a:lnTo>
                      <a:pt x="431" y="310"/>
                    </a:lnTo>
                    <a:lnTo>
                      <a:pt x="429" y="311"/>
                    </a:lnTo>
                    <a:lnTo>
                      <a:pt x="428" y="313"/>
                    </a:lnTo>
                    <a:lnTo>
                      <a:pt x="427" y="314"/>
                    </a:lnTo>
                    <a:lnTo>
                      <a:pt x="426" y="317"/>
                    </a:lnTo>
                    <a:lnTo>
                      <a:pt x="425" y="318"/>
                    </a:lnTo>
                    <a:lnTo>
                      <a:pt x="425" y="320"/>
                    </a:lnTo>
                    <a:lnTo>
                      <a:pt x="426" y="321"/>
                    </a:lnTo>
                    <a:lnTo>
                      <a:pt x="428" y="322"/>
                    </a:lnTo>
                    <a:lnTo>
                      <a:pt x="429" y="324"/>
                    </a:lnTo>
                    <a:lnTo>
                      <a:pt x="431" y="326"/>
                    </a:lnTo>
                    <a:lnTo>
                      <a:pt x="431" y="335"/>
                    </a:lnTo>
                    <a:lnTo>
                      <a:pt x="429" y="342"/>
                    </a:lnTo>
                    <a:lnTo>
                      <a:pt x="431" y="349"/>
                    </a:lnTo>
                    <a:lnTo>
                      <a:pt x="415" y="349"/>
                    </a:lnTo>
                    <a:lnTo>
                      <a:pt x="399" y="347"/>
                    </a:lnTo>
                    <a:lnTo>
                      <a:pt x="369" y="338"/>
                    </a:lnTo>
                    <a:lnTo>
                      <a:pt x="355" y="335"/>
                    </a:lnTo>
                    <a:lnTo>
                      <a:pt x="341" y="334"/>
                    </a:lnTo>
                    <a:lnTo>
                      <a:pt x="329" y="332"/>
                    </a:lnTo>
                    <a:lnTo>
                      <a:pt x="328" y="331"/>
                    </a:lnTo>
                    <a:lnTo>
                      <a:pt x="328" y="329"/>
                    </a:lnTo>
                    <a:lnTo>
                      <a:pt x="327" y="328"/>
                    </a:lnTo>
                    <a:lnTo>
                      <a:pt x="327" y="326"/>
                    </a:lnTo>
                    <a:lnTo>
                      <a:pt x="325" y="326"/>
                    </a:lnTo>
                    <a:lnTo>
                      <a:pt x="322" y="327"/>
                    </a:lnTo>
                    <a:lnTo>
                      <a:pt x="320" y="329"/>
                    </a:lnTo>
                    <a:lnTo>
                      <a:pt x="318" y="329"/>
                    </a:lnTo>
                    <a:lnTo>
                      <a:pt x="311" y="327"/>
                    </a:lnTo>
                    <a:lnTo>
                      <a:pt x="308" y="325"/>
                    </a:lnTo>
                    <a:lnTo>
                      <a:pt x="305" y="324"/>
                    </a:lnTo>
                    <a:lnTo>
                      <a:pt x="282" y="324"/>
                    </a:lnTo>
                    <a:lnTo>
                      <a:pt x="276" y="322"/>
                    </a:lnTo>
                    <a:lnTo>
                      <a:pt x="262" y="320"/>
                    </a:lnTo>
                    <a:lnTo>
                      <a:pt x="259" y="320"/>
                    </a:lnTo>
                    <a:lnTo>
                      <a:pt x="258" y="321"/>
                    </a:lnTo>
                    <a:lnTo>
                      <a:pt x="257" y="324"/>
                    </a:lnTo>
                    <a:lnTo>
                      <a:pt x="256" y="325"/>
                    </a:lnTo>
                    <a:lnTo>
                      <a:pt x="256" y="326"/>
                    </a:lnTo>
                    <a:lnTo>
                      <a:pt x="252" y="326"/>
                    </a:lnTo>
                    <a:lnTo>
                      <a:pt x="248" y="325"/>
                    </a:lnTo>
                    <a:lnTo>
                      <a:pt x="244" y="324"/>
                    </a:lnTo>
                    <a:lnTo>
                      <a:pt x="240" y="324"/>
                    </a:lnTo>
                    <a:lnTo>
                      <a:pt x="234" y="325"/>
                    </a:lnTo>
                    <a:lnTo>
                      <a:pt x="226" y="326"/>
                    </a:lnTo>
                    <a:lnTo>
                      <a:pt x="216" y="328"/>
                    </a:lnTo>
                    <a:lnTo>
                      <a:pt x="208" y="329"/>
                    </a:lnTo>
                    <a:lnTo>
                      <a:pt x="202" y="329"/>
                    </a:lnTo>
                    <a:lnTo>
                      <a:pt x="201" y="328"/>
                    </a:lnTo>
                    <a:lnTo>
                      <a:pt x="201" y="327"/>
                    </a:lnTo>
                    <a:lnTo>
                      <a:pt x="198" y="324"/>
                    </a:lnTo>
                    <a:lnTo>
                      <a:pt x="194" y="324"/>
                    </a:lnTo>
                    <a:lnTo>
                      <a:pt x="195" y="321"/>
                    </a:lnTo>
                    <a:lnTo>
                      <a:pt x="197" y="320"/>
                    </a:lnTo>
                    <a:lnTo>
                      <a:pt x="197" y="319"/>
                    </a:lnTo>
                    <a:lnTo>
                      <a:pt x="195" y="318"/>
                    </a:lnTo>
                    <a:lnTo>
                      <a:pt x="195" y="317"/>
                    </a:lnTo>
                    <a:lnTo>
                      <a:pt x="194" y="314"/>
                    </a:lnTo>
                    <a:lnTo>
                      <a:pt x="194" y="312"/>
                    </a:lnTo>
                    <a:lnTo>
                      <a:pt x="192" y="314"/>
                    </a:lnTo>
                    <a:lnTo>
                      <a:pt x="192" y="317"/>
                    </a:lnTo>
                    <a:lnTo>
                      <a:pt x="193" y="318"/>
                    </a:lnTo>
                    <a:lnTo>
                      <a:pt x="194" y="318"/>
                    </a:lnTo>
                    <a:lnTo>
                      <a:pt x="194" y="320"/>
                    </a:lnTo>
                    <a:lnTo>
                      <a:pt x="191" y="320"/>
                    </a:lnTo>
                    <a:lnTo>
                      <a:pt x="188" y="318"/>
                    </a:lnTo>
                    <a:lnTo>
                      <a:pt x="183" y="324"/>
                    </a:lnTo>
                    <a:lnTo>
                      <a:pt x="155" y="324"/>
                    </a:lnTo>
                    <a:lnTo>
                      <a:pt x="155" y="319"/>
                    </a:lnTo>
                    <a:lnTo>
                      <a:pt x="152" y="317"/>
                    </a:lnTo>
                    <a:lnTo>
                      <a:pt x="151" y="317"/>
                    </a:lnTo>
                    <a:lnTo>
                      <a:pt x="149" y="314"/>
                    </a:lnTo>
                    <a:lnTo>
                      <a:pt x="149" y="312"/>
                    </a:lnTo>
                    <a:lnTo>
                      <a:pt x="138" y="311"/>
                    </a:lnTo>
                    <a:lnTo>
                      <a:pt x="129" y="308"/>
                    </a:lnTo>
                    <a:lnTo>
                      <a:pt x="122" y="305"/>
                    </a:lnTo>
                    <a:lnTo>
                      <a:pt x="113" y="304"/>
                    </a:lnTo>
                    <a:lnTo>
                      <a:pt x="108" y="306"/>
                    </a:lnTo>
                    <a:lnTo>
                      <a:pt x="105" y="310"/>
                    </a:lnTo>
                    <a:lnTo>
                      <a:pt x="101" y="310"/>
                    </a:lnTo>
                    <a:lnTo>
                      <a:pt x="100" y="308"/>
                    </a:lnTo>
                    <a:lnTo>
                      <a:pt x="100" y="307"/>
                    </a:lnTo>
                    <a:lnTo>
                      <a:pt x="99" y="306"/>
                    </a:lnTo>
                    <a:lnTo>
                      <a:pt x="95" y="306"/>
                    </a:lnTo>
                    <a:lnTo>
                      <a:pt x="92" y="308"/>
                    </a:lnTo>
                    <a:lnTo>
                      <a:pt x="87" y="311"/>
                    </a:lnTo>
                    <a:lnTo>
                      <a:pt x="86" y="312"/>
                    </a:lnTo>
                    <a:lnTo>
                      <a:pt x="85" y="312"/>
                    </a:lnTo>
                    <a:lnTo>
                      <a:pt x="77" y="308"/>
                    </a:lnTo>
                    <a:lnTo>
                      <a:pt x="69" y="303"/>
                    </a:lnTo>
                    <a:lnTo>
                      <a:pt x="59" y="298"/>
                    </a:lnTo>
                    <a:lnTo>
                      <a:pt x="59" y="283"/>
                    </a:lnTo>
                    <a:lnTo>
                      <a:pt x="60" y="269"/>
                    </a:lnTo>
                    <a:lnTo>
                      <a:pt x="59" y="256"/>
                    </a:lnTo>
                    <a:lnTo>
                      <a:pt x="59" y="250"/>
                    </a:lnTo>
                    <a:lnTo>
                      <a:pt x="58" y="249"/>
                    </a:lnTo>
                    <a:lnTo>
                      <a:pt x="58" y="248"/>
                    </a:lnTo>
                    <a:lnTo>
                      <a:pt x="57" y="248"/>
                    </a:lnTo>
                    <a:lnTo>
                      <a:pt x="57" y="250"/>
                    </a:lnTo>
                    <a:lnTo>
                      <a:pt x="52" y="247"/>
                    </a:lnTo>
                    <a:lnTo>
                      <a:pt x="49" y="243"/>
                    </a:lnTo>
                    <a:lnTo>
                      <a:pt x="46" y="240"/>
                    </a:lnTo>
                    <a:lnTo>
                      <a:pt x="44" y="237"/>
                    </a:lnTo>
                    <a:lnTo>
                      <a:pt x="41" y="236"/>
                    </a:lnTo>
                    <a:lnTo>
                      <a:pt x="34" y="238"/>
                    </a:lnTo>
                    <a:lnTo>
                      <a:pt x="35" y="236"/>
                    </a:lnTo>
                    <a:lnTo>
                      <a:pt x="36" y="235"/>
                    </a:lnTo>
                    <a:lnTo>
                      <a:pt x="34" y="235"/>
                    </a:lnTo>
                    <a:lnTo>
                      <a:pt x="34" y="236"/>
                    </a:lnTo>
                    <a:lnTo>
                      <a:pt x="30" y="229"/>
                    </a:lnTo>
                    <a:lnTo>
                      <a:pt x="25" y="224"/>
                    </a:lnTo>
                    <a:lnTo>
                      <a:pt x="17" y="224"/>
                    </a:lnTo>
                    <a:lnTo>
                      <a:pt x="16" y="223"/>
                    </a:lnTo>
                    <a:lnTo>
                      <a:pt x="16" y="222"/>
                    </a:lnTo>
                    <a:lnTo>
                      <a:pt x="13" y="219"/>
                    </a:lnTo>
                    <a:lnTo>
                      <a:pt x="8" y="219"/>
                    </a:lnTo>
                    <a:lnTo>
                      <a:pt x="8" y="205"/>
                    </a:lnTo>
                    <a:lnTo>
                      <a:pt x="7" y="202"/>
                    </a:lnTo>
                    <a:lnTo>
                      <a:pt x="7" y="199"/>
                    </a:lnTo>
                    <a:lnTo>
                      <a:pt x="8" y="198"/>
                    </a:lnTo>
                    <a:lnTo>
                      <a:pt x="10" y="196"/>
                    </a:lnTo>
                    <a:lnTo>
                      <a:pt x="14" y="196"/>
                    </a:lnTo>
                    <a:lnTo>
                      <a:pt x="11" y="194"/>
                    </a:lnTo>
                    <a:lnTo>
                      <a:pt x="10" y="194"/>
                    </a:lnTo>
                    <a:lnTo>
                      <a:pt x="9" y="193"/>
                    </a:lnTo>
                    <a:lnTo>
                      <a:pt x="8" y="191"/>
                    </a:lnTo>
                    <a:lnTo>
                      <a:pt x="8" y="188"/>
                    </a:lnTo>
                    <a:lnTo>
                      <a:pt x="10" y="188"/>
                    </a:lnTo>
                    <a:lnTo>
                      <a:pt x="13" y="189"/>
                    </a:lnTo>
                    <a:lnTo>
                      <a:pt x="14" y="189"/>
                    </a:lnTo>
                    <a:lnTo>
                      <a:pt x="15" y="191"/>
                    </a:lnTo>
                    <a:lnTo>
                      <a:pt x="16" y="191"/>
                    </a:lnTo>
                    <a:lnTo>
                      <a:pt x="17" y="189"/>
                    </a:lnTo>
                    <a:lnTo>
                      <a:pt x="20" y="188"/>
                    </a:lnTo>
                    <a:lnTo>
                      <a:pt x="21" y="186"/>
                    </a:lnTo>
                    <a:lnTo>
                      <a:pt x="21" y="184"/>
                    </a:lnTo>
                    <a:lnTo>
                      <a:pt x="16" y="179"/>
                    </a:lnTo>
                    <a:lnTo>
                      <a:pt x="15" y="179"/>
                    </a:lnTo>
                    <a:lnTo>
                      <a:pt x="15" y="178"/>
                    </a:lnTo>
                    <a:lnTo>
                      <a:pt x="17" y="177"/>
                    </a:lnTo>
                    <a:lnTo>
                      <a:pt x="15" y="174"/>
                    </a:lnTo>
                    <a:lnTo>
                      <a:pt x="14" y="175"/>
                    </a:lnTo>
                    <a:lnTo>
                      <a:pt x="11" y="175"/>
                    </a:lnTo>
                    <a:lnTo>
                      <a:pt x="9" y="177"/>
                    </a:lnTo>
                    <a:lnTo>
                      <a:pt x="4" y="177"/>
                    </a:lnTo>
                    <a:lnTo>
                      <a:pt x="3" y="174"/>
                    </a:lnTo>
                    <a:lnTo>
                      <a:pt x="4" y="168"/>
                    </a:lnTo>
                    <a:lnTo>
                      <a:pt x="9" y="165"/>
                    </a:lnTo>
                    <a:lnTo>
                      <a:pt x="14" y="164"/>
                    </a:lnTo>
                    <a:lnTo>
                      <a:pt x="21" y="163"/>
                    </a:lnTo>
                    <a:lnTo>
                      <a:pt x="25" y="160"/>
                    </a:lnTo>
                    <a:lnTo>
                      <a:pt x="18" y="156"/>
                    </a:lnTo>
                    <a:lnTo>
                      <a:pt x="13" y="150"/>
                    </a:lnTo>
                    <a:lnTo>
                      <a:pt x="6" y="146"/>
                    </a:lnTo>
                    <a:lnTo>
                      <a:pt x="7" y="133"/>
                    </a:lnTo>
                    <a:lnTo>
                      <a:pt x="6" y="118"/>
                    </a:lnTo>
                    <a:lnTo>
                      <a:pt x="6" y="103"/>
                    </a:lnTo>
                    <a:lnTo>
                      <a:pt x="7" y="94"/>
                    </a:lnTo>
                    <a:lnTo>
                      <a:pt x="8" y="82"/>
                    </a:lnTo>
                    <a:lnTo>
                      <a:pt x="6" y="69"/>
                    </a:lnTo>
                    <a:lnTo>
                      <a:pt x="4" y="67"/>
                    </a:lnTo>
                    <a:lnTo>
                      <a:pt x="1" y="63"/>
                    </a:lnTo>
                    <a:lnTo>
                      <a:pt x="0" y="61"/>
                    </a:lnTo>
                    <a:lnTo>
                      <a:pt x="0" y="39"/>
                    </a:lnTo>
                    <a:lnTo>
                      <a:pt x="1" y="40"/>
                    </a:lnTo>
                    <a:lnTo>
                      <a:pt x="3" y="41"/>
                    </a:lnTo>
                    <a:lnTo>
                      <a:pt x="6" y="41"/>
                    </a:lnTo>
                    <a:lnTo>
                      <a:pt x="6" y="40"/>
                    </a:lnTo>
                    <a:lnTo>
                      <a:pt x="4" y="39"/>
                    </a:lnTo>
                    <a:lnTo>
                      <a:pt x="3" y="37"/>
                    </a:lnTo>
                    <a:lnTo>
                      <a:pt x="3" y="32"/>
                    </a:lnTo>
                    <a:lnTo>
                      <a:pt x="4" y="31"/>
                    </a:lnTo>
                    <a:lnTo>
                      <a:pt x="6" y="28"/>
                    </a:lnTo>
                    <a:lnTo>
                      <a:pt x="9" y="25"/>
                    </a:lnTo>
                    <a:lnTo>
                      <a:pt x="6" y="25"/>
                    </a:lnTo>
                    <a:lnTo>
                      <a:pt x="6" y="23"/>
                    </a:lnTo>
                    <a:lnTo>
                      <a:pt x="7" y="21"/>
                    </a:lnTo>
                    <a:lnTo>
                      <a:pt x="10" y="25"/>
                    </a:lnTo>
                    <a:lnTo>
                      <a:pt x="11" y="27"/>
                    </a:lnTo>
                    <a:lnTo>
                      <a:pt x="18" y="34"/>
                    </a:lnTo>
                    <a:lnTo>
                      <a:pt x="23" y="37"/>
                    </a:lnTo>
                    <a:lnTo>
                      <a:pt x="24" y="39"/>
                    </a:lnTo>
                    <a:lnTo>
                      <a:pt x="24" y="44"/>
                    </a:lnTo>
                    <a:lnTo>
                      <a:pt x="23" y="47"/>
                    </a:lnTo>
                    <a:lnTo>
                      <a:pt x="25" y="45"/>
                    </a:lnTo>
                    <a:lnTo>
                      <a:pt x="25" y="42"/>
                    </a:lnTo>
                    <a:lnTo>
                      <a:pt x="27" y="41"/>
                    </a:lnTo>
                    <a:lnTo>
                      <a:pt x="31" y="41"/>
                    </a:lnTo>
                    <a:lnTo>
                      <a:pt x="32" y="47"/>
                    </a:lnTo>
                    <a:lnTo>
                      <a:pt x="37" y="49"/>
                    </a:lnTo>
                    <a:lnTo>
                      <a:pt x="43" y="52"/>
                    </a:lnTo>
                    <a:lnTo>
                      <a:pt x="49" y="53"/>
                    </a:lnTo>
                    <a:lnTo>
                      <a:pt x="57" y="55"/>
                    </a:lnTo>
                    <a:lnTo>
                      <a:pt x="58" y="56"/>
                    </a:lnTo>
                    <a:lnTo>
                      <a:pt x="58" y="60"/>
                    </a:lnTo>
                    <a:lnTo>
                      <a:pt x="59" y="61"/>
                    </a:lnTo>
                    <a:lnTo>
                      <a:pt x="62" y="62"/>
                    </a:lnTo>
                    <a:lnTo>
                      <a:pt x="73" y="62"/>
                    </a:lnTo>
                    <a:lnTo>
                      <a:pt x="78" y="65"/>
                    </a:lnTo>
                    <a:lnTo>
                      <a:pt x="81" y="68"/>
                    </a:lnTo>
                    <a:lnTo>
                      <a:pt x="84" y="69"/>
                    </a:lnTo>
                    <a:lnTo>
                      <a:pt x="89" y="69"/>
                    </a:lnTo>
                    <a:lnTo>
                      <a:pt x="93" y="67"/>
                    </a:lnTo>
                    <a:lnTo>
                      <a:pt x="93" y="73"/>
                    </a:lnTo>
                    <a:lnTo>
                      <a:pt x="96" y="76"/>
                    </a:lnTo>
                    <a:lnTo>
                      <a:pt x="98" y="76"/>
                    </a:lnTo>
                    <a:lnTo>
                      <a:pt x="100" y="77"/>
                    </a:lnTo>
                    <a:lnTo>
                      <a:pt x="102" y="80"/>
                    </a:lnTo>
                    <a:lnTo>
                      <a:pt x="103" y="80"/>
                    </a:lnTo>
                    <a:lnTo>
                      <a:pt x="102" y="82"/>
                    </a:lnTo>
                    <a:lnTo>
                      <a:pt x="101" y="83"/>
                    </a:lnTo>
                    <a:lnTo>
                      <a:pt x="113" y="83"/>
                    </a:lnTo>
                    <a:lnTo>
                      <a:pt x="113" y="101"/>
                    </a:lnTo>
                    <a:lnTo>
                      <a:pt x="109" y="100"/>
                    </a:lnTo>
                    <a:lnTo>
                      <a:pt x="105" y="100"/>
                    </a:lnTo>
                    <a:lnTo>
                      <a:pt x="103" y="101"/>
                    </a:lnTo>
                    <a:lnTo>
                      <a:pt x="101" y="101"/>
                    </a:lnTo>
                    <a:lnTo>
                      <a:pt x="100" y="102"/>
                    </a:lnTo>
                    <a:lnTo>
                      <a:pt x="98" y="102"/>
                    </a:lnTo>
                    <a:lnTo>
                      <a:pt x="95" y="101"/>
                    </a:lnTo>
                    <a:lnTo>
                      <a:pt x="93" y="101"/>
                    </a:lnTo>
                    <a:lnTo>
                      <a:pt x="93" y="103"/>
                    </a:lnTo>
                    <a:lnTo>
                      <a:pt x="95" y="105"/>
                    </a:lnTo>
                    <a:lnTo>
                      <a:pt x="96" y="108"/>
                    </a:lnTo>
                    <a:lnTo>
                      <a:pt x="96" y="110"/>
                    </a:lnTo>
                    <a:lnTo>
                      <a:pt x="95" y="112"/>
                    </a:lnTo>
                    <a:lnTo>
                      <a:pt x="91" y="116"/>
                    </a:lnTo>
                    <a:lnTo>
                      <a:pt x="82" y="121"/>
                    </a:lnTo>
                    <a:lnTo>
                      <a:pt x="74" y="126"/>
                    </a:lnTo>
                    <a:lnTo>
                      <a:pt x="71" y="131"/>
                    </a:lnTo>
                    <a:lnTo>
                      <a:pt x="71" y="135"/>
                    </a:lnTo>
                    <a:lnTo>
                      <a:pt x="75" y="139"/>
                    </a:lnTo>
                    <a:lnTo>
                      <a:pt x="75" y="142"/>
                    </a:lnTo>
                    <a:lnTo>
                      <a:pt x="73" y="143"/>
                    </a:lnTo>
                    <a:lnTo>
                      <a:pt x="80" y="140"/>
                    </a:lnTo>
                    <a:lnTo>
                      <a:pt x="88" y="139"/>
                    </a:lnTo>
                    <a:lnTo>
                      <a:pt x="95" y="137"/>
                    </a:lnTo>
                    <a:lnTo>
                      <a:pt x="89" y="142"/>
                    </a:lnTo>
                    <a:lnTo>
                      <a:pt x="85" y="147"/>
                    </a:lnTo>
                    <a:lnTo>
                      <a:pt x="79" y="152"/>
                    </a:lnTo>
                    <a:lnTo>
                      <a:pt x="71" y="154"/>
                    </a:lnTo>
                    <a:lnTo>
                      <a:pt x="73" y="156"/>
                    </a:lnTo>
                    <a:lnTo>
                      <a:pt x="74" y="158"/>
                    </a:lnTo>
                    <a:lnTo>
                      <a:pt x="74" y="160"/>
                    </a:lnTo>
                    <a:lnTo>
                      <a:pt x="75" y="164"/>
                    </a:lnTo>
                    <a:lnTo>
                      <a:pt x="78" y="168"/>
                    </a:lnTo>
                    <a:lnTo>
                      <a:pt x="79" y="170"/>
                    </a:lnTo>
                    <a:lnTo>
                      <a:pt x="81" y="171"/>
                    </a:lnTo>
                    <a:lnTo>
                      <a:pt x="84" y="170"/>
                    </a:lnTo>
                    <a:lnTo>
                      <a:pt x="87" y="163"/>
                    </a:lnTo>
                    <a:lnTo>
                      <a:pt x="87" y="164"/>
                    </a:lnTo>
                    <a:lnTo>
                      <a:pt x="88" y="166"/>
                    </a:lnTo>
                    <a:lnTo>
                      <a:pt x="92" y="170"/>
                    </a:lnTo>
                    <a:lnTo>
                      <a:pt x="92" y="172"/>
                    </a:lnTo>
                    <a:lnTo>
                      <a:pt x="91" y="174"/>
                    </a:lnTo>
                    <a:lnTo>
                      <a:pt x="94" y="172"/>
                    </a:lnTo>
                    <a:lnTo>
                      <a:pt x="98" y="168"/>
                    </a:lnTo>
                    <a:lnTo>
                      <a:pt x="100" y="165"/>
                    </a:lnTo>
                    <a:lnTo>
                      <a:pt x="102" y="163"/>
                    </a:lnTo>
                    <a:lnTo>
                      <a:pt x="105" y="159"/>
                    </a:lnTo>
                    <a:lnTo>
                      <a:pt x="107" y="157"/>
                    </a:lnTo>
                    <a:lnTo>
                      <a:pt x="108" y="157"/>
                    </a:lnTo>
                    <a:lnTo>
                      <a:pt x="109" y="158"/>
                    </a:lnTo>
                    <a:lnTo>
                      <a:pt x="109" y="160"/>
                    </a:lnTo>
                    <a:lnTo>
                      <a:pt x="113" y="159"/>
                    </a:lnTo>
                    <a:lnTo>
                      <a:pt x="116" y="157"/>
                    </a:lnTo>
                    <a:lnTo>
                      <a:pt x="120" y="153"/>
                    </a:lnTo>
                    <a:lnTo>
                      <a:pt x="127" y="149"/>
                    </a:lnTo>
                    <a:lnTo>
                      <a:pt x="126" y="145"/>
                    </a:lnTo>
                    <a:lnTo>
                      <a:pt x="129" y="135"/>
                    </a:lnTo>
                    <a:lnTo>
                      <a:pt x="129" y="130"/>
                    </a:lnTo>
                    <a:lnTo>
                      <a:pt x="128" y="128"/>
                    </a:lnTo>
                    <a:lnTo>
                      <a:pt x="128" y="124"/>
                    </a:lnTo>
                    <a:lnTo>
                      <a:pt x="127" y="123"/>
                    </a:lnTo>
                    <a:lnTo>
                      <a:pt x="128" y="122"/>
                    </a:lnTo>
                    <a:lnTo>
                      <a:pt x="131" y="122"/>
                    </a:lnTo>
                    <a:lnTo>
                      <a:pt x="133" y="121"/>
                    </a:lnTo>
                    <a:lnTo>
                      <a:pt x="133" y="115"/>
                    </a:lnTo>
                    <a:lnTo>
                      <a:pt x="131" y="112"/>
                    </a:lnTo>
                    <a:lnTo>
                      <a:pt x="131" y="110"/>
                    </a:lnTo>
                    <a:lnTo>
                      <a:pt x="134" y="108"/>
                    </a:lnTo>
                    <a:lnTo>
                      <a:pt x="136" y="107"/>
                    </a:lnTo>
                    <a:lnTo>
                      <a:pt x="137" y="105"/>
                    </a:lnTo>
                    <a:lnTo>
                      <a:pt x="140" y="104"/>
                    </a:lnTo>
                    <a:lnTo>
                      <a:pt x="142" y="102"/>
                    </a:lnTo>
                    <a:lnTo>
                      <a:pt x="143" y="100"/>
                    </a:lnTo>
                    <a:lnTo>
                      <a:pt x="143" y="97"/>
                    </a:lnTo>
                    <a:lnTo>
                      <a:pt x="145" y="100"/>
                    </a:lnTo>
                    <a:lnTo>
                      <a:pt x="149" y="101"/>
                    </a:lnTo>
                    <a:lnTo>
                      <a:pt x="150" y="103"/>
                    </a:lnTo>
                    <a:lnTo>
                      <a:pt x="151" y="104"/>
                    </a:lnTo>
                    <a:lnTo>
                      <a:pt x="151" y="107"/>
                    </a:lnTo>
                    <a:lnTo>
                      <a:pt x="149" y="109"/>
                    </a:lnTo>
                    <a:lnTo>
                      <a:pt x="152" y="105"/>
                    </a:lnTo>
                    <a:lnTo>
                      <a:pt x="151" y="102"/>
                    </a:lnTo>
                    <a:lnTo>
                      <a:pt x="148" y="96"/>
                    </a:lnTo>
                    <a:lnTo>
                      <a:pt x="143" y="90"/>
                    </a:lnTo>
                    <a:lnTo>
                      <a:pt x="141" y="83"/>
                    </a:lnTo>
                    <a:lnTo>
                      <a:pt x="142" y="76"/>
                    </a:lnTo>
                    <a:lnTo>
                      <a:pt x="143" y="70"/>
                    </a:lnTo>
                    <a:lnTo>
                      <a:pt x="143" y="63"/>
                    </a:lnTo>
                    <a:lnTo>
                      <a:pt x="138" y="59"/>
                    </a:lnTo>
                    <a:lnTo>
                      <a:pt x="142" y="49"/>
                    </a:lnTo>
                    <a:lnTo>
                      <a:pt x="145" y="37"/>
                    </a:lnTo>
                    <a:lnTo>
                      <a:pt x="147" y="25"/>
                    </a:lnTo>
                    <a:lnTo>
                      <a:pt x="144" y="23"/>
                    </a:lnTo>
                    <a:lnTo>
                      <a:pt x="142" y="23"/>
                    </a:lnTo>
                    <a:lnTo>
                      <a:pt x="141" y="21"/>
                    </a:lnTo>
                    <a:lnTo>
                      <a:pt x="141" y="20"/>
                    </a:lnTo>
                    <a:lnTo>
                      <a:pt x="142" y="19"/>
                    </a:lnTo>
                    <a:lnTo>
                      <a:pt x="142" y="18"/>
                    </a:lnTo>
                    <a:lnTo>
                      <a:pt x="143" y="17"/>
                    </a:lnTo>
                    <a:lnTo>
                      <a:pt x="142" y="17"/>
                    </a:lnTo>
                    <a:lnTo>
                      <a:pt x="142" y="18"/>
                    </a:lnTo>
                    <a:lnTo>
                      <a:pt x="141" y="19"/>
                    </a:lnTo>
                    <a:lnTo>
                      <a:pt x="138" y="17"/>
                    </a:lnTo>
                    <a:lnTo>
                      <a:pt x="138" y="14"/>
                    </a:lnTo>
                    <a:lnTo>
                      <a:pt x="140" y="13"/>
                    </a:lnTo>
                    <a:lnTo>
                      <a:pt x="143" y="13"/>
                    </a:lnTo>
                    <a:lnTo>
                      <a:pt x="143" y="11"/>
                    </a:lnTo>
                    <a:lnTo>
                      <a:pt x="141" y="11"/>
                    </a:lnTo>
                    <a:lnTo>
                      <a:pt x="140" y="12"/>
                    </a:lnTo>
                    <a:lnTo>
                      <a:pt x="138" y="12"/>
                    </a:lnTo>
                    <a:lnTo>
                      <a:pt x="138" y="13"/>
                    </a:lnTo>
                    <a:lnTo>
                      <a:pt x="136" y="12"/>
                    </a:lnTo>
                    <a:lnTo>
                      <a:pt x="136" y="6"/>
                    </a:lnTo>
                    <a:lnTo>
                      <a:pt x="137" y="5"/>
                    </a:lnTo>
                    <a:lnTo>
                      <a:pt x="135" y="7"/>
                    </a:lnTo>
                    <a:lnTo>
                      <a:pt x="134" y="4"/>
                    </a:lnTo>
                    <a:lnTo>
                      <a:pt x="134" y="2"/>
                    </a:lnTo>
                    <a:lnTo>
                      <a:pt x="135" y="2"/>
                    </a:lnTo>
                    <a:lnTo>
                      <a:pt x="136"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7" name="Freeform 49"/>
              <p:cNvSpPr>
                <a:spLocks/>
              </p:cNvSpPr>
              <p:nvPr/>
            </p:nvSpPr>
            <p:spPr bwMode="auto">
              <a:xfrm>
                <a:off x="2293103" y="5090120"/>
                <a:ext cx="17749" cy="23619"/>
              </a:xfrm>
              <a:custGeom>
                <a:avLst/>
                <a:gdLst/>
                <a:ahLst/>
                <a:cxnLst>
                  <a:cxn ang="0">
                    <a:pos x="0" y="0"/>
                  </a:cxn>
                  <a:cxn ang="0">
                    <a:pos x="3" y="0"/>
                  </a:cxn>
                  <a:cxn ang="0">
                    <a:pos x="4" y="1"/>
                  </a:cxn>
                  <a:cxn ang="0">
                    <a:pos x="7" y="6"/>
                  </a:cxn>
                  <a:cxn ang="0">
                    <a:pos x="8" y="10"/>
                  </a:cxn>
                  <a:cxn ang="0">
                    <a:pos x="8" y="12"/>
                  </a:cxn>
                  <a:cxn ang="0">
                    <a:pos x="6" y="11"/>
                  </a:cxn>
                  <a:cxn ang="0">
                    <a:pos x="4" y="8"/>
                  </a:cxn>
                  <a:cxn ang="0">
                    <a:pos x="2" y="7"/>
                  </a:cxn>
                  <a:cxn ang="0">
                    <a:pos x="1" y="6"/>
                  </a:cxn>
                  <a:cxn ang="0">
                    <a:pos x="0" y="4"/>
                  </a:cxn>
                  <a:cxn ang="0">
                    <a:pos x="0" y="0"/>
                  </a:cxn>
                </a:cxnLst>
                <a:rect l="0" t="0" r="r" b="b"/>
                <a:pathLst>
                  <a:path w="8" h="12">
                    <a:moveTo>
                      <a:pt x="0" y="0"/>
                    </a:moveTo>
                    <a:lnTo>
                      <a:pt x="3" y="0"/>
                    </a:lnTo>
                    <a:lnTo>
                      <a:pt x="4" y="1"/>
                    </a:lnTo>
                    <a:lnTo>
                      <a:pt x="7" y="6"/>
                    </a:lnTo>
                    <a:lnTo>
                      <a:pt x="8" y="10"/>
                    </a:lnTo>
                    <a:lnTo>
                      <a:pt x="8" y="12"/>
                    </a:lnTo>
                    <a:lnTo>
                      <a:pt x="6" y="11"/>
                    </a:lnTo>
                    <a:lnTo>
                      <a:pt x="4" y="8"/>
                    </a:lnTo>
                    <a:lnTo>
                      <a:pt x="2" y="7"/>
                    </a:lnTo>
                    <a:lnTo>
                      <a:pt x="1" y="6"/>
                    </a:lnTo>
                    <a:lnTo>
                      <a:pt x="0" y="4"/>
                    </a:lnTo>
                    <a:lnTo>
                      <a:pt x="0"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8" name="Freeform 50"/>
              <p:cNvSpPr>
                <a:spLocks/>
              </p:cNvSpPr>
              <p:nvPr/>
            </p:nvSpPr>
            <p:spPr bwMode="auto">
              <a:xfrm>
                <a:off x="1805004" y="5379450"/>
                <a:ext cx="144212" cy="76761"/>
              </a:xfrm>
              <a:custGeom>
                <a:avLst/>
                <a:gdLst/>
                <a:ahLst/>
                <a:cxnLst>
                  <a:cxn ang="0">
                    <a:pos x="2" y="0"/>
                  </a:cxn>
                  <a:cxn ang="0">
                    <a:pos x="9" y="3"/>
                  </a:cxn>
                  <a:cxn ang="0">
                    <a:pos x="14" y="5"/>
                  </a:cxn>
                  <a:cxn ang="0">
                    <a:pos x="17" y="8"/>
                  </a:cxn>
                  <a:cxn ang="0">
                    <a:pos x="22" y="8"/>
                  </a:cxn>
                  <a:cxn ang="0">
                    <a:pos x="25" y="7"/>
                  </a:cxn>
                  <a:cxn ang="0">
                    <a:pos x="27" y="5"/>
                  </a:cxn>
                  <a:cxn ang="0">
                    <a:pos x="31" y="5"/>
                  </a:cxn>
                  <a:cxn ang="0">
                    <a:pos x="34" y="6"/>
                  </a:cxn>
                  <a:cxn ang="0">
                    <a:pos x="35" y="7"/>
                  </a:cxn>
                  <a:cxn ang="0">
                    <a:pos x="37" y="12"/>
                  </a:cxn>
                  <a:cxn ang="0">
                    <a:pos x="37" y="13"/>
                  </a:cxn>
                  <a:cxn ang="0">
                    <a:pos x="42" y="17"/>
                  </a:cxn>
                  <a:cxn ang="0">
                    <a:pos x="49" y="21"/>
                  </a:cxn>
                  <a:cxn ang="0">
                    <a:pos x="58" y="28"/>
                  </a:cxn>
                  <a:cxn ang="0">
                    <a:pos x="59" y="28"/>
                  </a:cxn>
                  <a:cxn ang="0">
                    <a:pos x="61" y="29"/>
                  </a:cxn>
                  <a:cxn ang="0">
                    <a:pos x="65" y="29"/>
                  </a:cxn>
                  <a:cxn ang="0">
                    <a:pos x="65" y="31"/>
                  </a:cxn>
                  <a:cxn ang="0">
                    <a:pos x="61" y="31"/>
                  </a:cxn>
                  <a:cxn ang="0">
                    <a:pos x="58" y="32"/>
                  </a:cxn>
                  <a:cxn ang="0">
                    <a:pos x="53" y="33"/>
                  </a:cxn>
                  <a:cxn ang="0">
                    <a:pos x="49" y="38"/>
                  </a:cxn>
                  <a:cxn ang="0">
                    <a:pos x="46" y="39"/>
                  </a:cxn>
                  <a:cxn ang="0">
                    <a:pos x="44" y="35"/>
                  </a:cxn>
                  <a:cxn ang="0">
                    <a:pos x="42" y="33"/>
                  </a:cxn>
                  <a:cxn ang="0">
                    <a:pos x="38" y="31"/>
                  </a:cxn>
                  <a:cxn ang="0">
                    <a:pos x="36" y="28"/>
                  </a:cxn>
                  <a:cxn ang="0">
                    <a:pos x="29" y="18"/>
                  </a:cxn>
                  <a:cxn ang="0">
                    <a:pos x="27" y="15"/>
                  </a:cxn>
                  <a:cxn ang="0">
                    <a:pos x="23" y="13"/>
                  </a:cxn>
                  <a:cxn ang="0">
                    <a:pos x="21" y="11"/>
                  </a:cxn>
                  <a:cxn ang="0">
                    <a:pos x="15" y="11"/>
                  </a:cxn>
                  <a:cxn ang="0">
                    <a:pos x="13" y="12"/>
                  </a:cxn>
                  <a:cxn ang="0">
                    <a:pos x="11" y="13"/>
                  </a:cxn>
                  <a:cxn ang="0">
                    <a:pos x="9" y="14"/>
                  </a:cxn>
                  <a:cxn ang="0">
                    <a:pos x="8" y="15"/>
                  </a:cxn>
                  <a:cxn ang="0">
                    <a:pos x="2" y="15"/>
                  </a:cxn>
                  <a:cxn ang="0">
                    <a:pos x="0" y="8"/>
                  </a:cxn>
                  <a:cxn ang="0">
                    <a:pos x="1" y="4"/>
                  </a:cxn>
                  <a:cxn ang="0">
                    <a:pos x="2" y="0"/>
                  </a:cxn>
                </a:cxnLst>
                <a:rect l="0" t="0" r="r" b="b"/>
                <a:pathLst>
                  <a:path w="65" h="39">
                    <a:moveTo>
                      <a:pt x="2" y="0"/>
                    </a:moveTo>
                    <a:lnTo>
                      <a:pt x="9" y="3"/>
                    </a:lnTo>
                    <a:lnTo>
                      <a:pt x="14" y="5"/>
                    </a:lnTo>
                    <a:lnTo>
                      <a:pt x="17" y="8"/>
                    </a:lnTo>
                    <a:lnTo>
                      <a:pt x="22" y="8"/>
                    </a:lnTo>
                    <a:lnTo>
                      <a:pt x="25" y="7"/>
                    </a:lnTo>
                    <a:lnTo>
                      <a:pt x="27" y="5"/>
                    </a:lnTo>
                    <a:lnTo>
                      <a:pt x="31" y="5"/>
                    </a:lnTo>
                    <a:lnTo>
                      <a:pt x="34" y="6"/>
                    </a:lnTo>
                    <a:lnTo>
                      <a:pt x="35" y="7"/>
                    </a:lnTo>
                    <a:lnTo>
                      <a:pt x="37" y="12"/>
                    </a:lnTo>
                    <a:lnTo>
                      <a:pt x="37" y="13"/>
                    </a:lnTo>
                    <a:lnTo>
                      <a:pt x="42" y="17"/>
                    </a:lnTo>
                    <a:lnTo>
                      <a:pt x="49" y="21"/>
                    </a:lnTo>
                    <a:lnTo>
                      <a:pt x="58" y="28"/>
                    </a:lnTo>
                    <a:lnTo>
                      <a:pt x="59" y="28"/>
                    </a:lnTo>
                    <a:lnTo>
                      <a:pt x="61" y="29"/>
                    </a:lnTo>
                    <a:lnTo>
                      <a:pt x="65" y="29"/>
                    </a:lnTo>
                    <a:lnTo>
                      <a:pt x="65" y="31"/>
                    </a:lnTo>
                    <a:lnTo>
                      <a:pt x="61" y="31"/>
                    </a:lnTo>
                    <a:lnTo>
                      <a:pt x="58" y="32"/>
                    </a:lnTo>
                    <a:lnTo>
                      <a:pt x="53" y="33"/>
                    </a:lnTo>
                    <a:lnTo>
                      <a:pt x="49" y="38"/>
                    </a:lnTo>
                    <a:lnTo>
                      <a:pt x="46" y="39"/>
                    </a:lnTo>
                    <a:lnTo>
                      <a:pt x="44" y="35"/>
                    </a:lnTo>
                    <a:lnTo>
                      <a:pt x="42" y="33"/>
                    </a:lnTo>
                    <a:lnTo>
                      <a:pt x="38" y="31"/>
                    </a:lnTo>
                    <a:lnTo>
                      <a:pt x="36" y="28"/>
                    </a:lnTo>
                    <a:lnTo>
                      <a:pt x="29" y="18"/>
                    </a:lnTo>
                    <a:lnTo>
                      <a:pt x="27" y="15"/>
                    </a:lnTo>
                    <a:lnTo>
                      <a:pt x="23" y="13"/>
                    </a:lnTo>
                    <a:lnTo>
                      <a:pt x="21" y="11"/>
                    </a:lnTo>
                    <a:lnTo>
                      <a:pt x="15" y="11"/>
                    </a:lnTo>
                    <a:lnTo>
                      <a:pt x="13" y="12"/>
                    </a:lnTo>
                    <a:lnTo>
                      <a:pt x="11" y="13"/>
                    </a:lnTo>
                    <a:lnTo>
                      <a:pt x="9" y="14"/>
                    </a:lnTo>
                    <a:lnTo>
                      <a:pt x="8" y="15"/>
                    </a:lnTo>
                    <a:lnTo>
                      <a:pt x="2" y="15"/>
                    </a:lnTo>
                    <a:lnTo>
                      <a:pt x="0" y="8"/>
                    </a:lnTo>
                    <a:lnTo>
                      <a:pt x="1" y="4"/>
                    </a:lnTo>
                    <a:lnTo>
                      <a:pt x="2"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 name="Freeform 51"/>
              <p:cNvSpPr>
                <a:spLocks/>
              </p:cNvSpPr>
              <p:nvPr/>
            </p:nvSpPr>
            <p:spPr bwMode="auto">
              <a:xfrm>
                <a:off x="3906045" y="5733730"/>
                <a:ext cx="77653" cy="66920"/>
              </a:xfrm>
              <a:custGeom>
                <a:avLst/>
                <a:gdLst/>
                <a:ahLst/>
                <a:cxnLst>
                  <a:cxn ang="0">
                    <a:pos x="5" y="0"/>
                  </a:cxn>
                  <a:cxn ang="0">
                    <a:pos x="7" y="0"/>
                  </a:cxn>
                  <a:cxn ang="0">
                    <a:pos x="12" y="5"/>
                  </a:cxn>
                  <a:cxn ang="0">
                    <a:pos x="14" y="9"/>
                  </a:cxn>
                  <a:cxn ang="0">
                    <a:pos x="16" y="13"/>
                  </a:cxn>
                  <a:cxn ang="0">
                    <a:pos x="20" y="17"/>
                  </a:cxn>
                  <a:cxn ang="0">
                    <a:pos x="23" y="17"/>
                  </a:cxn>
                  <a:cxn ang="0">
                    <a:pos x="25" y="19"/>
                  </a:cxn>
                  <a:cxn ang="0">
                    <a:pos x="28" y="19"/>
                  </a:cxn>
                  <a:cxn ang="0">
                    <a:pos x="30" y="20"/>
                  </a:cxn>
                  <a:cxn ang="0">
                    <a:pos x="30" y="22"/>
                  </a:cxn>
                  <a:cxn ang="0">
                    <a:pos x="31" y="24"/>
                  </a:cxn>
                  <a:cxn ang="0">
                    <a:pos x="31" y="28"/>
                  </a:cxn>
                  <a:cxn ang="0">
                    <a:pos x="33" y="30"/>
                  </a:cxn>
                  <a:cxn ang="0">
                    <a:pos x="35" y="30"/>
                  </a:cxn>
                  <a:cxn ang="0">
                    <a:pos x="34" y="33"/>
                  </a:cxn>
                  <a:cxn ang="0">
                    <a:pos x="33" y="34"/>
                  </a:cxn>
                  <a:cxn ang="0">
                    <a:pos x="31" y="34"/>
                  </a:cxn>
                  <a:cxn ang="0">
                    <a:pos x="28" y="31"/>
                  </a:cxn>
                  <a:cxn ang="0">
                    <a:pos x="28" y="34"/>
                  </a:cxn>
                  <a:cxn ang="0">
                    <a:pos x="24" y="34"/>
                  </a:cxn>
                  <a:cxn ang="0">
                    <a:pos x="21" y="33"/>
                  </a:cxn>
                  <a:cxn ang="0">
                    <a:pos x="20" y="31"/>
                  </a:cxn>
                  <a:cxn ang="0">
                    <a:pos x="20" y="29"/>
                  </a:cxn>
                  <a:cxn ang="0">
                    <a:pos x="23" y="28"/>
                  </a:cxn>
                  <a:cxn ang="0">
                    <a:pos x="19" y="28"/>
                  </a:cxn>
                  <a:cxn ang="0">
                    <a:pos x="18" y="29"/>
                  </a:cxn>
                  <a:cxn ang="0">
                    <a:pos x="18" y="30"/>
                  </a:cxn>
                  <a:cxn ang="0">
                    <a:pos x="10" y="22"/>
                  </a:cxn>
                  <a:cxn ang="0">
                    <a:pos x="4" y="13"/>
                  </a:cxn>
                  <a:cxn ang="0">
                    <a:pos x="0" y="2"/>
                  </a:cxn>
                  <a:cxn ang="0">
                    <a:pos x="3" y="2"/>
                  </a:cxn>
                  <a:cxn ang="0">
                    <a:pos x="5" y="0"/>
                  </a:cxn>
                </a:cxnLst>
                <a:rect l="0" t="0" r="r" b="b"/>
                <a:pathLst>
                  <a:path w="35" h="34">
                    <a:moveTo>
                      <a:pt x="5" y="0"/>
                    </a:moveTo>
                    <a:lnTo>
                      <a:pt x="7" y="0"/>
                    </a:lnTo>
                    <a:lnTo>
                      <a:pt x="12" y="5"/>
                    </a:lnTo>
                    <a:lnTo>
                      <a:pt x="14" y="9"/>
                    </a:lnTo>
                    <a:lnTo>
                      <a:pt x="16" y="13"/>
                    </a:lnTo>
                    <a:lnTo>
                      <a:pt x="20" y="17"/>
                    </a:lnTo>
                    <a:lnTo>
                      <a:pt x="23" y="17"/>
                    </a:lnTo>
                    <a:lnTo>
                      <a:pt x="25" y="19"/>
                    </a:lnTo>
                    <a:lnTo>
                      <a:pt x="28" y="19"/>
                    </a:lnTo>
                    <a:lnTo>
                      <a:pt x="30" y="20"/>
                    </a:lnTo>
                    <a:lnTo>
                      <a:pt x="30" y="22"/>
                    </a:lnTo>
                    <a:lnTo>
                      <a:pt x="31" y="24"/>
                    </a:lnTo>
                    <a:lnTo>
                      <a:pt x="31" y="28"/>
                    </a:lnTo>
                    <a:lnTo>
                      <a:pt x="33" y="30"/>
                    </a:lnTo>
                    <a:lnTo>
                      <a:pt x="35" y="30"/>
                    </a:lnTo>
                    <a:lnTo>
                      <a:pt x="34" y="33"/>
                    </a:lnTo>
                    <a:lnTo>
                      <a:pt x="33" y="34"/>
                    </a:lnTo>
                    <a:lnTo>
                      <a:pt x="31" y="34"/>
                    </a:lnTo>
                    <a:lnTo>
                      <a:pt x="28" y="31"/>
                    </a:lnTo>
                    <a:lnTo>
                      <a:pt x="28" y="34"/>
                    </a:lnTo>
                    <a:lnTo>
                      <a:pt x="24" y="34"/>
                    </a:lnTo>
                    <a:lnTo>
                      <a:pt x="21" y="33"/>
                    </a:lnTo>
                    <a:lnTo>
                      <a:pt x="20" y="31"/>
                    </a:lnTo>
                    <a:lnTo>
                      <a:pt x="20" y="29"/>
                    </a:lnTo>
                    <a:lnTo>
                      <a:pt x="23" y="28"/>
                    </a:lnTo>
                    <a:lnTo>
                      <a:pt x="19" y="28"/>
                    </a:lnTo>
                    <a:lnTo>
                      <a:pt x="18" y="29"/>
                    </a:lnTo>
                    <a:lnTo>
                      <a:pt x="18" y="30"/>
                    </a:lnTo>
                    <a:lnTo>
                      <a:pt x="10" y="22"/>
                    </a:lnTo>
                    <a:lnTo>
                      <a:pt x="4" y="13"/>
                    </a:lnTo>
                    <a:lnTo>
                      <a:pt x="0" y="2"/>
                    </a:lnTo>
                    <a:lnTo>
                      <a:pt x="3" y="2"/>
                    </a:lnTo>
                    <a:lnTo>
                      <a:pt x="5"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0" name="Freeform 52"/>
              <p:cNvSpPr>
                <a:spLocks/>
              </p:cNvSpPr>
              <p:nvPr/>
            </p:nvSpPr>
            <p:spPr bwMode="auto">
              <a:xfrm>
                <a:off x="3959292" y="5804586"/>
                <a:ext cx="17749" cy="29524"/>
              </a:xfrm>
              <a:custGeom>
                <a:avLst/>
                <a:gdLst/>
                <a:ahLst/>
                <a:cxnLst>
                  <a:cxn ang="0">
                    <a:pos x="0" y="0"/>
                  </a:cxn>
                  <a:cxn ang="0">
                    <a:pos x="4" y="0"/>
                  </a:cxn>
                  <a:cxn ang="0">
                    <a:pos x="7" y="1"/>
                  </a:cxn>
                  <a:cxn ang="0">
                    <a:pos x="8" y="2"/>
                  </a:cxn>
                  <a:cxn ang="0">
                    <a:pos x="8" y="6"/>
                  </a:cxn>
                  <a:cxn ang="0">
                    <a:pos x="7" y="8"/>
                  </a:cxn>
                  <a:cxn ang="0">
                    <a:pos x="6" y="9"/>
                  </a:cxn>
                  <a:cxn ang="0">
                    <a:pos x="3" y="14"/>
                  </a:cxn>
                  <a:cxn ang="0">
                    <a:pos x="2" y="15"/>
                  </a:cxn>
                  <a:cxn ang="0">
                    <a:pos x="0" y="13"/>
                  </a:cxn>
                  <a:cxn ang="0">
                    <a:pos x="0" y="7"/>
                  </a:cxn>
                  <a:cxn ang="0">
                    <a:pos x="1" y="5"/>
                  </a:cxn>
                  <a:cxn ang="0">
                    <a:pos x="1" y="2"/>
                  </a:cxn>
                  <a:cxn ang="0">
                    <a:pos x="0" y="0"/>
                  </a:cxn>
                </a:cxnLst>
                <a:rect l="0" t="0" r="r" b="b"/>
                <a:pathLst>
                  <a:path w="8" h="15">
                    <a:moveTo>
                      <a:pt x="0" y="0"/>
                    </a:moveTo>
                    <a:lnTo>
                      <a:pt x="4" y="0"/>
                    </a:lnTo>
                    <a:lnTo>
                      <a:pt x="7" y="1"/>
                    </a:lnTo>
                    <a:lnTo>
                      <a:pt x="8" y="2"/>
                    </a:lnTo>
                    <a:lnTo>
                      <a:pt x="8" y="6"/>
                    </a:lnTo>
                    <a:lnTo>
                      <a:pt x="7" y="8"/>
                    </a:lnTo>
                    <a:lnTo>
                      <a:pt x="6" y="9"/>
                    </a:lnTo>
                    <a:lnTo>
                      <a:pt x="3" y="14"/>
                    </a:lnTo>
                    <a:lnTo>
                      <a:pt x="2" y="15"/>
                    </a:lnTo>
                    <a:lnTo>
                      <a:pt x="0" y="13"/>
                    </a:lnTo>
                    <a:lnTo>
                      <a:pt x="0" y="7"/>
                    </a:lnTo>
                    <a:lnTo>
                      <a:pt x="1" y="5"/>
                    </a:lnTo>
                    <a:lnTo>
                      <a:pt x="1" y="2"/>
                    </a:lnTo>
                    <a:lnTo>
                      <a:pt x="0"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 name="Freeform 53"/>
              <p:cNvSpPr>
                <a:spLocks/>
              </p:cNvSpPr>
              <p:nvPr/>
            </p:nvSpPr>
            <p:spPr bwMode="auto">
              <a:xfrm>
                <a:off x="1991369" y="5749476"/>
                <a:ext cx="90964" cy="51174"/>
              </a:xfrm>
              <a:custGeom>
                <a:avLst/>
                <a:gdLst/>
                <a:ahLst/>
                <a:cxnLst>
                  <a:cxn ang="0">
                    <a:pos x="24" y="0"/>
                  </a:cxn>
                  <a:cxn ang="0">
                    <a:pos x="41" y="7"/>
                  </a:cxn>
                  <a:cxn ang="0">
                    <a:pos x="39" y="12"/>
                  </a:cxn>
                  <a:cxn ang="0">
                    <a:pos x="39" y="19"/>
                  </a:cxn>
                  <a:cxn ang="0">
                    <a:pos x="41" y="23"/>
                  </a:cxn>
                  <a:cxn ang="0">
                    <a:pos x="29" y="26"/>
                  </a:cxn>
                  <a:cxn ang="0">
                    <a:pos x="17" y="23"/>
                  </a:cxn>
                  <a:cxn ang="0">
                    <a:pos x="7" y="18"/>
                  </a:cxn>
                  <a:cxn ang="0">
                    <a:pos x="0" y="11"/>
                  </a:cxn>
                  <a:cxn ang="0">
                    <a:pos x="1" y="8"/>
                  </a:cxn>
                  <a:cxn ang="0">
                    <a:pos x="2" y="7"/>
                  </a:cxn>
                  <a:cxn ang="0">
                    <a:pos x="3" y="7"/>
                  </a:cxn>
                  <a:cxn ang="0">
                    <a:pos x="8" y="9"/>
                  </a:cxn>
                  <a:cxn ang="0">
                    <a:pos x="11" y="9"/>
                  </a:cxn>
                  <a:cxn ang="0">
                    <a:pos x="12" y="7"/>
                  </a:cxn>
                  <a:cxn ang="0">
                    <a:pos x="17" y="5"/>
                  </a:cxn>
                  <a:cxn ang="0">
                    <a:pos x="21" y="4"/>
                  </a:cxn>
                  <a:cxn ang="0">
                    <a:pos x="23" y="2"/>
                  </a:cxn>
                  <a:cxn ang="0">
                    <a:pos x="24" y="0"/>
                  </a:cxn>
                </a:cxnLst>
                <a:rect l="0" t="0" r="r" b="b"/>
                <a:pathLst>
                  <a:path w="41" h="26">
                    <a:moveTo>
                      <a:pt x="24" y="0"/>
                    </a:moveTo>
                    <a:lnTo>
                      <a:pt x="41" y="7"/>
                    </a:lnTo>
                    <a:lnTo>
                      <a:pt x="39" y="12"/>
                    </a:lnTo>
                    <a:lnTo>
                      <a:pt x="39" y="19"/>
                    </a:lnTo>
                    <a:lnTo>
                      <a:pt x="41" y="23"/>
                    </a:lnTo>
                    <a:lnTo>
                      <a:pt x="29" y="26"/>
                    </a:lnTo>
                    <a:lnTo>
                      <a:pt x="17" y="23"/>
                    </a:lnTo>
                    <a:lnTo>
                      <a:pt x="7" y="18"/>
                    </a:lnTo>
                    <a:lnTo>
                      <a:pt x="0" y="11"/>
                    </a:lnTo>
                    <a:lnTo>
                      <a:pt x="1" y="8"/>
                    </a:lnTo>
                    <a:lnTo>
                      <a:pt x="2" y="7"/>
                    </a:lnTo>
                    <a:lnTo>
                      <a:pt x="3" y="7"/>
                    </a:lnTo>
                    <a:lnTo>
                      <a:pt x="8" y="9"/>
                    </a:lnTo>
                    <a:lnTo>
                      <a:pt x="11" y="9"/>
                    </a:lnTo>
                    <a:lnTo>
                      <a:pt x="12" y="7"/>
                    </a:lnTo>
                    <a:lnTo>
                      <a:pt x="17" y="5"/>
                    </a:lnTo>
                    <a:lnTo>
                      <a:pt x="21" y="4"/>
                    </a:lnTo>
                    <a:lnTo>
                      <a:pt x="23" y="2"/>
                    </a:lnTo>
                    <a:lnTo>
                      <a:pt x="24"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 name="Freeform 54"/>
              <p:cNvSpPr>
                <a:spLocks/>
              </p:cNvSpPr>
              <p:nvPr/>
            </p:nvSpPr>
            <p:spPr bwMode="auto">
              <a:xfrm>
                <a:off x="3817300" y="5749476"/>
                <a:ext cx="62122" cy="62983"/>
              </a:xfrm>
              <a:custGeom>
                <a:avLst/>
                <a:gdLst/>
                <a:ahLst/>
                <a:cxnLst>
                  <a:cxn ang="0">
                    <a:pos x="10" y="0"/>
                  </a:cxn>
                  <a:cxn ang="0">
                    <a:pos x="17" y="0"/>
                  </a:cxn>
                  <a:cxn ang="0">
                    <a:pos x="18" y="2"/>
                  </a:cxn>
                  <a:cxn ang="0">
                    <a:pos x="17" y="4"/>
                  </a:cxn>
                  <a:cxn ang="0">
                    <a:pos x="17" y="6"/>
                  </a:cxn>
                  <a:cxn ang="0">
                    <a:pos x="14" y="9"/>
                  </a:cxn>
                  <a:cxn ang="0">
                    <a:pos x="14" y="14"/>
                  </a:cxn>
                  <a:cxn ang="0">
                    <a:pos x="15" y="18"/>
                  </a:cxn>
                  <a:cxn ang="0">
                    <a:pos x="25" y="18"/>
                  </a:cxn>
                  <a:cxn ang="0">
                    <a:pos x="28" y="19"/>
                  </a:cxn>
                  <a:cxn ang="0">
                    <a:pos x="28" y="20"/>
                  </a:cxn>
                  <a:cxn ang="0">
                    <a:pos x="20" y="30"/>
                  </a:cxn>
                  <a:cxn ang="0">
                    <a:pos x="17" y="32"/>
                  </a:cxn>
                  <a:cxn ang="0">
                    <a:pos x="16" y="32"/>
                  </a:cxn>
                  <a:cxn ang="0">
                    <a:pos x="14" y="30"/>
                  </a:cxn>
                  <a:cxn ang="0">
                    <a:pos x="13" y="29"/>
                  </a:cxn>
                  <a:cxn ang="0">
                    <a:pos x="13" y="28"/>
                  </a:cxn>
                  <a:cxn ang="0">
                    <a:pos x="10" y="26"/>
                  </a:cxn>
                  <a:cxn ang="0">
                    <a:pos x="6" y="26"/>
                  </a:cxn>
                  <a:cxn ang="0">
                    <a:pos x="4" y="23"/>
                  </a:cxn>
                  <a:cxn ang="0">
                    <a:pos x="3" y="22"/>
                  </a:cxn>
                  <a:cxn ang="0">
                    <a:pos x="8" y="22"/>
                  </a:cxn>
                  <a:cxn ang="0">
                    <a:pos x="8" y="20"/>
                  </a:cxn>
                  <a:cxn ang="0">
                    <a:pos x="7" y="19"/>
                  </a:cxn>
                  <a:cxn ang="0">
                    <a:pos x="6" y="16"/>
                  </a:cxn>
                  <a:cxn ang="0">
                    <a:pos x="1" y="14"/>
                  </a:cxn>
                  <a:cxn ang="0">
                    <a:pos x="0" y="13"/>
                  </a:cxn>
                  <a:cxn ang="0">
                    <a:pos x="2" y="11"/>
                  </a:cxn>
                  <a:cxn ang="0">
                    <a:pos x="3" y="11"/>
                  </a:cxn>
                  <a:cxn ang="0">
                    <a:pos x="4" y="9"/>
                  </a:cxn>
                  <a:cxn ang="0">
                    <a:pos x="4" y="5"/>
                  </a:cxn>
                  <a:cxn ang="0">
                    <a:pos x="7" y="5"/>
                  </a:cxn>
                  <a:cxn ang="0">
                    <a:pos x="9" y="4"/>
                  </a:cxn>
                  <a:cxn ang="0">
                    <a:pos x="10" y="2"/>
                  </a:cxn>
                  <a:cxn ang="0">
                    <a:pos x="10" y="0"/>
                  </a:cxn>
                </a:cxnLst>
                <a:rect l="0" t="0" r="r" b="b"/>
                <a:pathLst>
                  <a:path w="28" h="32">
                    <a:moveTo>
                      <a:pt x="10" y="0"/>
                    </a:moveTo>
                    <a:lnTo>
                      <a:pt x="17" y="0"/>
                    </a:lnTo>
                    <a:lnTo>
                      <a:pt x="18" y="2"/>
                    </a:lnTo>
                    <a:lnTo>
                      <a:pt x="17" y="4"/>
                    </a:lnTo>
                    <a:lnTo>
                      <a:pt x="17" y="6"/>
                    </a:lnTo>
                    <a:lnTo>
                      <a:pt x="14" y="9"/>
                    </a:lnTo>
                    <a:lnTo>
                      <a:pt x="14" y="14"/>
                    </a:lnTo>
                    <a:lnTo>
                      <a:pt x="15" y="18"/>
                    </a:lnTo>
                    <a:lnTo>
                      <a:pt x="25" y="18"/>
                    </a:lnTo>
                    <a:lnTo>
                      <a:pt x="28" y="19"/>
                    </a:lnTo>
                    <a:lnTo>
                      <a:pt x="28" y="20"/>
                    </a:lnTo>
                    <a:lnTo>
                      <a:pt x="20" y="30"/>
                    </a:lnTo>
                    <a:lnTo>
                      <a:pt x="17" y="32"/>
                    </a:lnTo>
                    <a:lnTo>
                      <a:pt x="16" y="32"/>
                    </a:lnTo>
                    <a:lnTo>
                      <a:pt x="14" y="30"/>
                    </a:lnTo>
                    <a:lnTo>
                      <a:pt x="13" y="29"/>
                    </a:lnTo>
                    <a:lnTo>
                      <a:pt x="13" y="28"/>
                    </a:lnTo>
                    <a:lnTo>
                      <a:pt x="10" y="26"/>
                    </a:lnTo>
                    <a:lnTo>
                      <a:pt x="6" y="26"/>
                    </a:lnTo>
                    <a:lnTo>
                      <a:pt x="4" y="23"/>
                    </a:lnTo>
                    <a:lnTo>
                      <a:pt x="3" y="22"/>
                    </a:lnTo>
                    <a:lnTo>
                      <a:pt x="8" y="22"/>
                    </a:lnTo>
                    <a:lnTo>
                      <a:pt x="8" y="20"/>
                    </a:lnTo>
                    <a:lnTo>
                      <a:pt x="7" y="19"/>
                    </a:lnTo>
                    <a:lnTo>
                      <a:pt x="6" y="16"/>
                    </a:lnTo>
                    <a:lnTo>
                      <a:pt x="1" y="14"/>
                    </a:lnTo>
                    <a:lnTo>
                      <a:pt x="0" y="13"/>
                    </a:lnTo>
                    <a:lnTo>
                      <a:pt x="2" y="11"/>
                    </a:lnTo>
                    <a:lnTo>
                      <a:pt x="3" y="11"/>
                    </a:lnTo>
                    <a:lnTo>
                      <a:pt x="4" y="9"/>
                    </a:lnTo>
                    <a:lnTo>
                      <a:pt x="4" y="5"/>
                    </a:lnTo>
                    <a:lnTo>
                      <a:pt x="7" y="5"/>
                    </a:lnTo>
                    <a:lnTo>
                      <a:pt x="9" y="4"/>
                    </a:lnTo>
                    <a:lnTo>
                      <a:pt x="10" y="2"/>
                    </a:lnTo>
                    <a:lnTo>
                      <a:pt x="10"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 name="Freeform 55"/>
              <p:cNvSpPr>
                <a:spLocks/>
              </p:cNvSpPr>
              <p:nvPr/>
            </p:nvSpPr>
            <p:spPr bwMode="auto">
              <a:xfrm>
                <a:off x="3897170" y="5784904"/>
                <a:ext cx="24406" cy="19682"/>
              </a:xfrm>
              <a:custGeom>
                <a:avLst/>
                <a:gdLst/>
                <a:ahLst/>
                <a:cxnLst>
                  <a:cxn ang="0">
                    <a:pos x="4" y="0"/>
                  </a:cxn>
                  <a:cxn ang="0">
                    <a:pos x="7" y="0"/>
                  </a:cxn>
                  <a:cxn ang="0">
                    <a:pos x="9" y="4"/>
                  </a:cxn>
                  <a:cxn ang="0">
                    <a:pos x="11" y="7"/>
                  </a:cxn>
                  <a:cxn ang="0">
                    <a:pos x="11" y="10"/>
                  </a:cxn>
                  <a:cxn ang="0">
                    <a:pos x="4" y="10"/>
                  </a:cxn>
                  <a:cxn ang="0">
                    <a:pos x="0" y="8"/>
                  </a:cxn>
                  <a:cxn ang="0">
                    <a:pos x="0" y="4"/>
                  </a:cxn>
                  <a:cxn ang="0">
                    <a:pos x="1" y="2"/>
                  </a:cxn>
                  <a:cxn ang="0">
                    <a:pos x="2" y="1"/>
                  </a:cxn>
                  <a:cxn ang="0">
                    <a:pos x="4" y="0"/>
                  </a:cxn>
                </a:cxnLst>
                <a:rect l="0" t="0" r="r" b="b"/>
                <a:pathLst>
                  <a:path w="11" h="10">
                    <a:moveTo>
                      <a:pt x="4" y="0"/>
                    </a:moveTo>
                    <a:lnTo>
                      <a:pt x="7" y="0"/>
                    </a:lnTo>
                    <a:lnTo>
                      <a:pt x="9" y="4"/>
                    </a:lnTo>
                    <a:lnTo>
                      <a:pt x="11" y="7"/>
                    </a:lnTo>
                    <a:lnTo>
                      <a:pt x="11" y="10"/>
                    </a:lnTo>
                    <a:lnTo>
                      <a:pt x="4" y="10"/>
                    </a:lnTo>
                    <a:lnTo>
                      <a:pt x="0" y="8"/>
                    </a:lnTo>
                    <a:lnTo>
                      <a:pt x="0" y="4"/>
                    </a:lnTo>
                    <a:lnTo>
                      <a:pt x="1" y="2"/>
                    </a:lnTo>
                    <a:lnTo>
                      <a:pt x="2" y="1"/>
                    </a:lnTo>
                    <a:lnTo>
                      <a:pt x="4"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4" name="Freeform 56"/>
              <p:cNvSpPr>
                <a:spLocks/>
              </p:cNvSpPr>
              <p:nvPr/>
            </p:nvSpPr>
            <p:spPr bwMode="auto">
              <a:xfrm>
                <a:off x="3863891" y="5753412"/>
                <a:ext cx="33280" cy="25588"/>
              </a:xfrm>
              <a:custGeom>
                <a:avLst/>
                <a:gdLst/>
                <a:ahLst/>
                <a:cxnLst>
                  <a:cxn ang="0">
                    <a:pos x="10" y="0"/>
                  </a:cxn>
                  <a:cxn ang="0">
                    <a:pos x="15" y="3"/>
                  </a:cxn>
                  <a:cxn ang="0">
                    <a:pos x="15" y="5"/>
                  </a:cxn>
                  <a:cxn ang="0">
                    <a:pos x="14" y="6"/>
                  </a:cxn>
                  <a:cxn ang="0">
                    <a:pos x="14" y="7"/>
                  </a:cxn>
                  <a:cxn ang="0">
                    <a:pos x="12" y="7"/>
                  </a:cxn>
                  <a:cxn ang="0">
                    <a:pos x="11" y="9"/>
                  </a:cxn>
                  <a:cxn ang="0">
                    <a:pos x="12" y="10"/>
                  </a:cxn>
                  <a:cxn ang="0">
                    <a:pos x="15" y="11"/>
                  </a:cxn>
                  <a:cxn ang="0">
                    <a:pos x="14" y="13"/>
                  </a:cxn>
                  <a:cxn ang="0">
                    <a:pos x="9" y="13"/>
                  </a:cxn>
                  <a:cxn ang="0">
                    <a:pos x="4" y="11"/>
                  </a:cxn>
                  <a:cxn ang="0">
                    <a:pos x="0" y="11"/>
                  </a:cxn>
                  <a:cxn ang="0">
                    <a:pos x="0" y="3"/>
                  </a:cxn>
                  <a:cxn ang="0">
                    <a:pos x="3" y="3"/>
                  </a:cxn>
                  <a:cxn ang="0">
                    <a:pos x="5" y="2"/>
                  </a:cxn>
                  <a:cxn ang="0">
                    <a:pos x="8" y="2"/>
                  </a:cxn>
                  <a:cxn ang="0">
                    <a:pos x="10" y="0"/>
                  </a:cxn>
                </a:cxnLst>
                <a:rect l="0" t="0" r="r" b="b"/>
                <a:pathLst>
                  <a:path w="15" h="13">
                    <a:moveTo>
                      <a:pt x="10" y="0"/>
                    </a:moveTo>
                    <a:lnTo>
                      <a:pt x="15" y="3"/>
                    </a:lnTo>
                    <a:lnTo>
                      <a:pt x="15" y="5"/>
                    </a:lnTo>
                    <a:lnTo>
                      <a:pt x="14" y="6"/>
                    </a:lnTo>
                    <a:lnTo>
                      <a:pt x="14" y="7"/>
                    </a:lnTo>
                    <a:lnTo>
                      <a:pt x="12" y="7"/>
                    </a:lnTo>
                    <a:lnTo>
                      <a:pt x="11" y="9"/>
                    </a:lnTo>
                    <a:lnTo>
                      <a:pt x="12" y="10"/>
                    </a:lnTo>
                    <a:lnTo>
                      <a:pt x="15" y="11"/>
                    </a:lnTo>
                    <a:lnTo>
                      <a:pt x="14" y="13"/>
                    </a:lnTo>
                    <a:lnTo>
                      <a:pt x="9" y="13"/>
                    </a:lnTo>
                    <a:lnTo>
                      <a:pt x="4" y="11"/>
                    </a:lnTo>
                    <a:lnTo>
                      <a:pt x="0" y="11"/>
                    </a:lnTo>
                    <a:lnTo>
                      <a:pt x="0" y="3"/>
                    </a:lnTo>
                    <a:lnTo>
                      <a:pt x="3" y="3"/>
                    </a:lnTo>
                    <a:lnTo>
                      <a:pt x="5" y="2"/>
                    </a:lnTo>
                    <a:lnTo>
                      <a:pt x="8" y="2"/>
                    </a:lnTo>
                    <a:lnTo>
                      <a:pt x="10"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5" name="Freeform 57"/>
              <p:cNvSpPr>
                <a:spLocks/>
              </p:cNvSpPr>
              <p:nvPr/>
            </p:nvSpPr>
            <p:spPr bwMode="auto">
              <a:xfrm>
                <a:off x="3894952" y="5818363"/>
                <a:ext cx="95402" cy="94475"/>
              </a:xfrm>
              <a:custGeom>
                <a:avLst/>
                <a:gdLst/>
                <a:ahLst/>
                <a:cxnLst>
                  <a:cxn ang="0">
                    <a:pos x="0" y="0"/>
                  </a:cxn>
                  <a:cxn ang="0">
                    <a:pos x="1" y="1"/>
                  </a:cxn>
                  <a:cxn ang="0">
                    <a:pos x="3" y="1"/>
                  </a:cxn>
                  <a:cxn ang="0">
                    <a:pos x="5" y="0"/>
                  </a:cxn>
                  <a:cxn ang="0">
                    <a:pos x="12" y="0"/>
                  </a:cxn>
                  <a:cxn ang="0">
                    <a:pos x="17" y="5"/>
                  </a:cxn>
                  <a:cxn ang="0">
                    <a:pos x="21" y="11"/>
                  </a:cxn>
                  <a:cxn ang="0">
                    <a:pos x="25" y="16"/>
                  </a:cxn>
                  <a:cxn ang="0">
                    <a:pos x="32" y="26"/>
                  </a:cxn>
                  <a:cxn ang="0">
                    <a:pos x="36" y="29"/>
                  </a:cxn>
                  <a:cxn ang="0">
                    <a:pos x="38" y="34"/>
                  </a:cxn>
                  <a:cxn ang="0">
                    <a:pos x="38" y="42"/>
                  </a:cxn>
                  <a:cxn ang="0">
                    <a:pos x="39" y="44"/>
                  </a:cxn>
                  <a:cxn ang="0">
                    <a:pos x="40" y="46"/>
                  </a:cxn>
                  <a:cxn ang="0">
                    <a:pos x="43" y="47"/>
                  </a:cxn>
                  <a:cxn ang="0">
                    <a:pos x="39" y="48"/>
                  </a:cxn>
                  <a:cxn ang="0">
                    <a:pos x="37" y="47"/>
                  </a:cxn>
                  <a:cxn ang="0">
                    <a:pos x="33" y="44"/>
                  </a:cxn>
                  <a:cxn ang="0">
                    <a:pos x="30" y="41"/>
                  </a:cxn>
                  <a:cxn ang="0">
                    <a:pos x="28" y="37"/>
                  </a:cxn>
                  <a:cxn ang="0">
                    <a:pos x="25" y="30"/>
                  </a:cxn>
                  <a:cxn ang="0">
                    <a:pos x="25" y="29"/>
                  </a:cxn>
                  <a:cxn ang="0">
                    <a:pos x="24" y="28"/>
                  </a:cxn>
                  <a:cxn ang="0">
                    <a:pos x="23" y="29"/>
                  </a:cxn>
                  <a:cxn ang="0">
                    <a:pos x="22" y="29"/>
                  </a:cxn>
                  <a:cxn ang="0">
                    <a:pos x="21" y="30"/>
                  </a:cxn>
                  <a:cxn ang="0">
                    <a:pos x="16" y="30"/>
                  </a:cxn>
                  <a:cxn ang="0">
                    <a:pos x="16" y="27"/>
                  </a:cxn>
                  <a:cxn ang="0">
                    <a:pos x="15" y="25"/>
                  </a:cxn>
                  <a:cxn ang="0">
                    <a:pos x="15" y="21"/>
                  </a:cxn>
                  <a:cxn ang="0">
                    <a:pos x="14" y="19"/>
                  </a:cxn>
                  <a:cxn ang="0">
                    <a:pos x="11" y="16"/>
                  </a:cxn>
                  <a:cxn ang="0">
                    <a:pos x="10" y="16"/>
                  </a:cxn>
                  <a:cxn ang="0">
                    <a:pos x="9" y="14"/>
                  </a:cxn>
                  <a:cxn ang="0">
                    <a:pos x="8" y="13"/>
                  </a:cxn>
                  <a:cxn ang="0">
                    <a:pos x="8" y="7"/>
                  </a:cxn>
                  <a:cxn ang="0">
                    <a:pos x="7" y="6"/>
                  </a:cxn>
                  <a:cxn ang="0">
                    <a:pos x="4" y="8"/>
                  </a:cxn>
                  <a:cxn ang="0">
                    <a:pos x="3" y="8"/>
                  </a:cxn>
                  <a:cxn ang="0">
                    <a:pos x="2" y="9"/>
                  </a:cxn>
                  <a:cxn ang="0">
                    <a:pos x="0" y="8"/>
                  </a:cxn>
                  <a:cxn ang="0">
                    <a:pos x="0" y="0"/>
                  </a:cxn>
                </a:cxnLst>
                <a:rect l="0" t="0" r="r" b="b"/>
                <a:pathLst>
                  <a:path w="43" h="48">
                    <a:moveTo>
                      <a:pt x="0" y="0"/>
                    </a:moveTo>
                    <a:lnTo>
                      <a:pt x="1" y="1"/>
                    </a:lnTo>
                    <a:lnTo>
                      <a:pt x="3" y="1"/>
                    </a:lnTo>
                    <a:lnTo>
                      <a:pt x="5" y="0"/>
                    </a:lnTo>
                    <a:lnTo>
                      <a:pt x="12" y="0"/>
                    </a:lnTo>
                    <a:lnTo>
                      <a:pt x="17" y="5"/>
                    </a:lnTo>
                    <a:lnTo>
                      <a:pt x="21" y="11"/>
                    </a:lnTo>
                    <a:lnTo>
                      <a:pt x="25" y="16"/>
                    </a:lnTo>
                    <a:lnTo>
                      <a:pt x="32" y="26"/>
                    </a:lnTo>
                    <a:lnTo>
                      <a:pt x="36" y="29"/>
                    </a:lnTo>
                    <a:lnTo>
                      <a:pt x="38" y="34"/>
                    </a:lnTo>
                    <a:lnTo>
                      <a:pt x="38" y="42"/>
                    </a:lnTo>
                    <a:lnTo>
                      <a:pt x="39" y="44"/>
                    </a:lnTo>
                    <a:lnTo>
                      <a:pt x="40" y="46"/>
                    </a:lnTo>
                    <a:lnTo>
                      <a:pt x="43" y="47"/>
                    </a:lnTo>
                    <a:lnTo>
                      <a:pt x="39" y="48"/>
                    </a:lnTo>
                    <a:lnTo>
                      <a:pt x="37" y="47"/>
                    </a:lnTo>
                    <a:lnTo>
                      <a:pt x="33" y="44"/>
                    </a:lnTo>
                    <a:lnTo>
                      <a:pt x="30" y="41"/>
                    </a:lnTo>
                    <a:lnTo>
                      <a:pt x="28" y="37"/>
                    </a:lnTo>
                    <a:lnTo>
                      <a:pt x="25" y="30"/>
                    </a:lnTo>
                    <a:lnTo>
                      <a:pt x="25" y="29"/>
                    </a:lnTo>
                    <a:lnTo>
                      <a:pt x="24" y="28"/>
                    </a:lnTo>
                    <a:lnTo>
                      <a:pt x="23" y="29"/>
                    </a:lnTo>
                    <a:lnTo>
                      <a:pt x="22" y="29"/>
                    </a:lnTo>
                    <a:lnTo>
                      <a:pt x="21" y="30"/>
                    </a:lnTo>
                    <a:lnTo>
                      <a:pt x="16" y="30"/>
                    </a:lnTo>
                    <a:lnTo>
                      <a:pt x="16" y="27"/>
                    </a:lnTo>
                    <a:lnTo>
                      <a:pt x="15" y="25"/>
                    </a:lnTo>
                    <a:lnTo>
                      <a:pt x="15" y="21"/>
                    </a:lnTo>
                    <a:lnTo>
                      <a:pt x="14" y="19"/>
                    </a:lnTo>
                    <a:lnTo>
                      <a:pt x="11" y="16"/>
                    </a:lnTo>
                    <a:lnTo>
                      <a:pt x="10" y="16"/>
                    </a:lnTo>
                    <a:lnTo>
                      <a:pt x="9" y="14"/>
                    </a:lnTo>
                    <a:lnTo>
                      <a:pt x="8" y="13"/>
                    </a:lnTo>
                    <a:lnTo>
                      <a:pt x="8" y="7"/>
                    </a:lnTo>
                    <a:lnTo>
                      <a:pt x="7" y="6"/>
                    </a:lnTo>
                    <a:lnTo>
                      <a:pt x="4" y="8"/>
                    </a:lnTo>
                    <a:lnTo>
                      <a:pt x="3" y="8"/>
                    </a:lnTo>
                    <a:lnTo>
                      <a:pt x="2" y="9"/>
                    </a:lnTo>
                    <a:lnTo>
                      <a:pt x="0" y="8"/>
                    </a:lnTo>
                    <a:lnTo>
                      <a:pt x="0"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6" name="Freeform 58"/>
              <p:cNvSpPr>
                <a:spLocks/>
              </p:cNvSpPr>
              <p:nvPr/>
            </p:nvSpPr>
            <p:spPr bwMode="auto">
              <a:xfrm>
                <a:off x="4074660" y="5830172"/>
                <a:ext cx="17749" cy="19682"/>
              </a:xfrm>
              <a:custGeom>
                <a:avLst/>
                <a:gdLst/>
                <a:ahLst/>
                <a:cxnLst>
                  <a:cxn ang="0">
                    <a:pos x="0" y="0"/>
                  </a:cxn>
                  <a:cxn ang="0">
                    <a:pos x="5" y="2"/>
                  </a:cxn>
                  <a:cxn ang="0">
                    <a:pos x="7" y="5"/>
                  </a:cxn>
                  <a:cxn ang="0">
                    <a:pos x="8" y="7"/>
                  </a:cxn>
                  <a:cxn ang="0">
                    <a:pos x="8" y="8"/>
                  </a:cxn>
                  <a:cxn ang="0">
                    <a:pos x="6" y="10"/>
                  </a:cxn>
                  <a:cxn ang="0">
                    <a:pos x="4" y="9"/>
                  </a:cxn>
                  <a:cxn ang="0">
                    <a:pos x="1" y="7"/>
                  </a:cxn>
                  <a:cxn ang="0">
                    <a:pos x="0" y="3"/>
                  </a:cxn>
                  <a:cxn ang="0">
                    <a:pos x="0" y="0"/>
                  </a:cxn>
                </a:cxnLst>
                <a:rect l="0" t="0" r="r" b="b"/>
                <a:pathLst>
                  <a:path w="8" h="10">
                    <a:moveTo>
                      <a:pt x="0" y="0"/>
                    </a:moveTo>
                    <a:lnTo>
                      <a:pt x="5" y="2"/>
                    </a:lnTo>
                    <a:lnTo>
                      <a:pt x="7" y="5"/>
                    </a:lnTo>
                    <a:lnTo>
                      <a:pt x="8" y="7"/>
                    </a:lnTo>
                    <a:lnTo>
                      <a:pt x="8" y="8"/>
                    </a:lnTo>
                    <a:lnTo>
                      <a:pt x="6" y="10"/>
                    </a:lnTo>
                    <a:lnTo>
                      <a:pt x="4" y="9"/>
                    </a:lnTo>
                    <a:lnTo>
                      <a:pt x="1" y="7"/>
                    </a:lnTo>
                    <a:lnTo>
                      <a:pt x="0" y="3"/>
                    </a:lnTo>
                    <a:lnTo>
                      <a:pt x="0"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7" name="Freeform 59"/>
              <p:cNvSpPr>
                <a:spLocks noEditPoints="1"/>
              </p:cNvSpPr>
              <p:nvPr/>
            </p:nvSpPr>
            <p:spPr bwMode="auto">
              <a:xfrm>
                <a:off x="3990353" y="5847887"/>
                <a:ext cx="33280" cy="51174"/>
              </a:xfrm>
              <a:custGeom>
                <a:avLst/>
                <a:gdLst/>
                <a:ahLst/>
                <a:cxnLst>
                  <a:cxn ang="0">
                    <a:pos x="13" y="17"/>
                  </a:cxn>
                  <a:cxn ang="0">
                    <a:pos x="15" y="21"/>
                  </a:cxn>
                  <a:cxn ang="0">
                    <a:pos x="15" y="24"/>
                  </a:cxn>
                  <a:cxn ang="0">
                    <a:pos x="14" y="26"/>
                  </a:cxn>
                  <a:cxn ang="0">
                    <a:pos x="13" y="17"/>
                  </a:cxn>
                  <a:cxn ang="0">
                    <a:pos x="3" y="0"/>
                  </a:cxn>
                  <a:cxn ang="0">
                    <a:pos x="6" y="0"/>
                  </a:cxn>
                  <a:cxn ang="0">
                    <a:pos x="8" y="3"/>
                  </a:cxn>
                  <a:cxn ang="0">
                    <a:pos x="8" y="5"/>
                  </a:cxn>
                  <a:cxn ang="0">
                    <a:pos x="9" y="7"/>
                  </a:cxn>
                  <a:cxn ang="0">
                    <a:pos x="10" y="8"/>
                  </a:cxn>
                  <a:cxn ang="0">
                    <a:pos x="14" y="8"/>
                  </a:cxn>
                  <a:cxn ang="0">
                    <a:pos x="15" y="10"/>
                  </a:cxn>
                  <a:cxn ang="0">
                    <a:pos x="15" y="12"/>
                  </a:cxn>
                  <a:cxn ang="0">
                    <a:pos x="14" y="15"/>
                  </a:cxn>
                  <a:cxn ang="0">
                    <a:pos x="13" y="17"/>
                  </a:cxn>
                  <a:cxn ang="0">
                    <a:pos x="11" y="17"/>
                  </a:cxn>
                  <a:cxn ang="0">
                    <a:pos x="9" y="15"/>
                  </a:cxn>
                  <a:cxn ang="0">
                    <a:pos x="8" y="15"/>
                  </a:cxn>
                  <a:cxn ang="0">
                    <a:pos x="7" y="14"/>
                  </a:cxn>
                  <a:cxn ang="0">
                    <a:pos x="7" y="12"/>
                  </a:cxn>
                  <a:cxn ang="0">
                    <a:pos x="8" y="11"/>
                  </a:cxn>
                  <a:cxn ang="0">
                    <a:pos x="6" y="8"/>
                  </a:cxn>
                  <a:cxn ang="0">
                    <a:pos x="4" y="10"/>
                  </a:cxn>
                  <a:cxn ang="0">
                    <a:pos x="3" y="10"/>
                  </a:cxn>
                  <a:cxn ang="0">
                    <a:pos x="2" y="11"/>
                  </a:cxn>
                  <a:cxn ang="0">
                    <a:pos x="0" y="8"/>
                  </a:cxn>
                  <a:cxn ang="0">
                    <a:pos x="0" y="6"/>
                  </a:cxn>
                  <a:cxn ang="0">
                    <a:pos x="1" y="4"/>
                  </a:cxn>
                  <a:cxn ang="0">
                    <a:pos x="2" y="3"/>
                  </a:cxn>
                  <a:cxn ang="0">
                    <a:pos x="3" y="0"/>
                  </a:cxn>
                </a:cxnLst>
                <a:rect l="0" t="0" r="r" b="b"/>
                <a:pathLst>
                  <a:path w="15" h="26">
                    <a:moveTo>
                      <a:pt x="13" y="17"/>
                    </a:moveTo>
                    <a:lnTo>
                      <a:pt x="15" y="21"/>
                    </a:lnTo>
                    <a:lnTo>
                      <a:pt x="15" y="24"/>
                    </a:lnTo>
                    <a:lnTo>
                      <a:pt x="14" y="26"/>
                    </a:lnTo>
                    <a:lnTo>
                      <a:pt x="13" y="17"/>
                    </a:lnTo>
                    <a:close/>
                    <a:moveTo>
                      <a:pt x="3" y="0"/>
                    </a:moveTo>
                    <a:lnTo>
                      <a:pt x="6" y="0"/>
                    </a:lnTo>
                    <a:lnTo>
                      <a:pt x="8" y="3"/>
                    </a:lnTo>
                    <a:lnTo>
                      <a:pt x="8" y="5"/>
                    </a:lnTo>
                    <a:lnTo>
                      <a:pt x="9" y="7"/>
                    </a:lnTo>
                    <a:lnTo>
                      <a:pt x="10" y="8"/>
                    </a:lnTo>
                    <a:lnTo>
                      <a:pt x="14" y="8"/>
                    </a:lnTo>
                    <a:lnTo>
                      <a:pt x="15" y="10"/>
                    </a:lnTo>
                    <a:lnTo>
                      <a:pt x="15" y="12"/>
                    </a:lnTo>
                    <a:lnTo>
                      <a:pt x="14" y="15"/>
                    </a:lnTo>
                    <a:lnTo>
                      <a:pt x="13" y="17"/>
                    </a:lnTo>
                    <a:lnTo>
                      <a:pt x="11" y="17"/>
                    </a:lnTo>
                    <a:lnTo>
                      <a:pt x="9" y="15"/>
                    </a:lnTo>
                    <a:lnTo>
                      <a:pt x="8" y="15"/>
                    </a:lnTo>
                    <a:lnTo>
                      <a:pt x="7" y="14"/>
                    </a:lnTo>
                    <a:lnTo>
                      <a:pt x="7" y="12"/>
                    </a:lnTo>
                    <a:lnTo>
                      <a:pt x="8" y="11"/>
                    </a:lnTo>
                    <a:lnTo>
                      <a:pt x="6" y="8"/>
                    </a:lnTo>
                    <a:lnTo>
                      <a:pt x="4" y="10"/>
                    </a:lnTo>
                    <a:lnTo>
                      <a:pt x="3" y="10"/>
                    </a:lnTo>
                    <a:lnTo>
                      <a:pt x="2" y="11"/>
                    </a:lnTo>
                    <a:lnTo>
                      <a:pt x="0" y="8"/>
                    </a:lnTo>
                    <a:lnTo>
                      <a:pt x="0" y="6"/>
                    </a:lnTo>
                    <a:lnTo>
                      <a:pt x="1" y="4"/>
                    </a:lnTo>
                    <a:lnTo>
                      <a:pt x="2" y="3"/>
                    </a:lnTo>
                    <a:lnTo>
                      <a:pt x="3"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8" name="Freeform 60"/>
              <p:cNvSpPr>
                <a:spLocks/>
              </p:cNvSpPr>
              <p:nvPr/>
            </p:nvSpPr>
            <p:spPr bwMode="auto">
              <a:xfrm>
                <a:off x="4125690" y="5849855"/>
                <a:ext cx="22186" cy="13778"/>
              </a:xfrm>
              <a:custGeom>
                <a:avLst/>
                <a:gdLst/>
                <a:ahLst/>
                <a:cxnLst>
                  <a:cxn ang="0">
                    <a:pos x="0" y="0"/>
                  </a:cxn>
                  <a:cxn ang="0">
                    <a:pos x="2" y="2"/>
                  </a:cxn>
                  <a:cxn ang="0">
                    <a:pos x="3" y="2"/>
                  </a:cxn>
                  <a:cxn ang="0">
                    <a:pos x="5" y="3"/>
                  </a:cxn>
                  <a:cxn ang="0">
                    <a:pos x="7" y="3"/>
                  </a:cxn>
                  <a:cxn ang="0">
                    <a:pos x="10" y="5"/>
                  </a:cxn>
                  <a:cxn ang="0">
                    <a:pos x="10" y="7"/>
                  </a:cxn>
                  <a:cxn ang="0">
                    <a:pos x="4" y="7"/>
                  </a:cxn>
                  <a:cxn ang="0">
                    <a:pos x="2" y="6"/>
                  </a:cxn>
                  <a:cxn ang="0">
                    <a:pos x="0" y="4"/>
                  </a:cxn>
                  <a:cxn ang="0">
                    <a:pos x="0" y="0"/>
                  </a:cxn>
                </a:cxnLst>
                <a:rect l="0" t="0" r="r" b="b"/>
                <a:pathLst>
                  <a:path w="10" h="7">
                    <a:moveTo>
                      <a:pt x="0" y="0"/>
                    </a:moveTo>
                    <a:lnTo>
                      <a:pt x="2" y="2"/>
                    </a:lnTo>
                    <a:lnTo>
                      <a:pt x="3" y="2"/>
                    </a:lnTo>
                    <a:lnTo>
                      <a:pt x="5" y="3"/>
                    </a:lnTo>
                    <a:lnTo>
                      <a:pt x="7" y="3"/>
                    </a:lnTo>
                    <a:lnTo>
                      <a:pt x="10" y="5"/>
                    </a:lnTo>
                    <a:lnTo>
                      <a:pt x="10" y="7"/>
                    </a:lnTo>
                    <a:lnTo>
                      <a:pt x="4" y="7"/>
                    </a:lnTo>
                    <a:lnTo>
                      <a:pt x="2" y="6"/>
                    </a:lnTo>
                    <a:lnTo>
                      <a:pt x="0" y="4"/>
                    </a:lnTo>
                    <a:lnTo>
                      <a:pt x="0"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9" name="Freeform 61"/>
              <p:cNvSpPr>
                <a:spLocks/>
              </p:cNvSpPr>
              <p:nvPr/>
            </p:nvSpPr>
            <p:spPr bwMode="auto">
              <a:xfrm>
                <a:off x="4083535" y="5861664"/>
                <a:ext cx="19968" cy="15746"/>
              </a:xfrm>
              <a:custGeom>
                <a:avLst/>
                <a:gdLst/>
                <a:ahLst/>
                <a:cxnLst>
                  <a:cxn ang="0">
                    <a:pos x="3" y="0"/>
                  </a:cxn>
                  <a:cxn ang="0">
                    <a:pos x="5" y="0"/>
                  </a:cxn>
                  <a:cxn ang="0">
                    <a:pos x="8" y="1"/>
                  </a:cxn>
                  <a:cxn ang="0">
                    <a:pos x="9" y="4"/>
                  </a:cxn>
                  <a:cxn ang="0">
                    <a:pos x="7" y="8"/>
                  </a:cxn>
                  <a:cxn ang="0">
                    <a:pos x="5" y="7"/>
                  </a:cxn>
                  <a:cxn ang="0">
                    <a:pos x="3" y="6"/>
                  </a:cxn>
                  <a:cxn ang="0">
                    <a:pos x="2" y="4"/>
                  </a:cxn>
                  <a:cxn ang="0">
                    <a:pos x="0" y="4"/>
                  </a:cxn>
                  <a:cxn ang="0">
                    <a:pos x="3" y="0"/>
                  </a:cxn>
                </a:cxnLst>
                <a:rect l="0" t="0" r="r" b="b"/>
                <a:pathLst>
                  <a:path w="9" h="8">
                    <a:moveTo>
                      <a:pt x="3" y="0"/>
                    </a:moveTo>
                    <a:lnTo>
                      <a:pt x="5" y="0"/>
                    </a:lnTo>
                    <a:lnTo>
                      <a:pt x="8" y="1"/>
                    </a:lnTo>
                    <a:lnTo>
                      <a:pt x="9" y="4"/>
                    </a:lnTo>
                    <a:lnTo>
                      <a:pt x="7" y="8"/>
                    </a:lnTo>
                    <a:lnTo>
                      <a:pt x="5" y="7"/>
                    </a:lnTo>
                    <a:lnTo>
                      <a:pt x="3" y="6"/>
                    </a:lnTo>
                    <a:lnTo>
                      <a:pt x="2" y="4"/>
                    </a:lnTo>
                    <a:lnTo>
                      <a:pt x="0" y="4"/>
                    </a:lnTo>
                    <a:lnTo>
                      <a:pt x="3"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0" name="Freeform 62"/>
              <p:cNvSpPr>
                <a:spLocks/>
              </p:cNvSpPr>
              <p:nvPr/>
            </p:nvSpPr>
            <p:spPr bwMode="auto">
              <a:xfrm>
                <a:off x="4114596" y="5863633"/>
                <a:ext cx="33280" cy="31492"/>
              </a:xfrm>
              <a:custGeom>
                <a:avLst/>
                <a:gdLst/>
                <a:ahLst/>
                <a:cxnLst>
                  <a:cxn ang="0">
                    <a:pos x="1" y="0"/>
                  </a:cxn>
                  <a:cxn ang="0">
                    <a:pos x="2" y="0"/>
                  </a:cxn>
                  <a:cxn ang="0">
                    <a:pos x="3" y="2"/>
                  </a:cxn>
                  <a:cxn ang="0">
                    <a:pos x="3" y="3"/>
                  </a:cxn>
                  <a:cxn ang="0">
                    <a:pos x="5" y="4"/>
                  </a:cxn>
                  <a:cxn ang="0">
                    <a:pos x="7" y="5"/>
                  </a:cxn>
                  <a:cxn ang="0">
                    <a:pos x="9" y="5"/>
                  </a:cxn>
                  <a:cxn ang="0">
                    <a:pos x="11" y="6"/>
                  </a:cxn>
                  <a:cxn ang="0">
                    <a:pos x="12" y="7"/>
                  </a:cxn>
                  <a:cxn ang="0">
                    <a:pos x="15" y="12"/>
                  </a:cxn>
                  <a:cxn ang="0">
                    <a:pos x="15" y="16"/>
                  </a:cxn>
                  <a:cxn ang="0">
                    <a:pos x="7" y="12"/>
                  </a:cxn>
                  <a:cxn ang="0">
                    <a:pos x="0" y="9"/>
                  </a:cxn>
                  <a:cxn ang="0">
                    <a:pos x="1" y="6"/>
                  </a:cxn>
                  <a:cxn ang="0">
                    <a:pos x="1" y="0"/>
                  </a:cxn>
                </a:cxnLst>
                <a:rect l="0" t="0" r="r" b="b"/>
                <a:pathLst>
                  <a:path w="15" h="16">
                    <a:moveTo>
                      <a:pt x="1" y="0"/>
                    </a:moveTo>
                    <a:lnTo>
                      <a:pt x="2" y="0"/>
                    </a:lnTo>
                    <a:lnTo>
                      <a:pt x="3" y="2"/>
                    </a:lnTo>
                    <a:lnTo>
                      <a:pt x="3" y="3"/>
                    </a:lnTo>
                    <a:lnTo>
                      <a:pt x="5" y="4"/>
                    </a:lnTo>
                    <a:lnTo>
                      <a:pt x="7" y="5"/>
                    </a:lnTo>
                    <a:lnTo>
                      <a:pt x="9" y="5"/>
                    </a:lnTo>
                    <a:lnTo>
                      <a:pt x="11" y="6"/>
                    </a:lnTo>
                    <a:lnTo>
                      <a:pt x="12" y="7"/>
                    </a:lnTo>
                    <a:lnTo>
                      <a:pt x="15" y="12"/>
                    </a:lnTo>
                    <a:lnTo>
                      <a:pt x="15" y="16"/>
                    </a:lnTo>
                    <a:lnTo>
                      <a:pt x="7" y="12"/>
                    </a:lnTo>
                    <a:lnTo>
                      <a:pt x="0" y="9"/>
                    </a:lnTo>
                    <a:lnTo>
                      <a:pt x="1" y="6"/>
                    </a:lnTo>
                    <a:lnTo>
                      <a:pt x="1"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1" name="Freeform 63"/>
              <p:cNvSpPr>
                <a:spLocks/>
              </p:cNvSpPr>
              <p:nvPr/>
            </p:nvSpPr>
            <p:spPr bwMode="auto">
              <a:xfrm>
                <a:off x="4059131" y="5902997"/>
                <a:ext cx="15531" cy="21651"/>
              </a:xfrm>
              <a:custGeom>
                <a:avLst/>
                <a:gdLst/>
                <a:ahLst/>
                <a:cxnLst>
                  <a:cxn ang="0">
                    <a:pos x="5" y="0"/>
                  </a:cxn>
                  <a:cxn ang="0">
                    <a:pos x="7" y="1"/>
                  </a:cxn>
                  <a:cxn ang="0">
                    <a:pos x="7" y="3"/>
                  </a:cxn>
                  <a:cxn ang="0">
                    <a:pos x="4" y="6"/>
                  </a:cxn>
                  <a:cxn ang="0">
                    <a:pos x="2" y="8"/>
                  </a:cxn>
                  <a:cxn ang="0">
                    <a:pos x="2" y="11"/>
                  </a:cxn>
                  <a:cxn ang="0">
                    <a:pos x="0" y="10"/>
                  </a:cxn>
                  <a:cxn ang="0">
                    <a:pos x="0" y="6"/>
                  </a:cxn>
                  <a:cxn ang="0">
                    <a:pos x="1" y="5"/>
                  </a:cxn>
                  <a:cxn ang="0">
                    <a:pos x="2" y="3"/>
                  </a:cxn>
                  <a:cxn ang="0">
                    <a:pos x="5" y="0"/>
                  </a:cxn>
                </a:cxnLst>
                <a:rect l="0" t="0" r="r" b="b"/>
                <a:pathLst>
                  <a:path w="7" h="11">
                    <a:moveTo>
                      <a:pt x="5" y="0"/>
                    </a:moveTo>
                    <a:lnTo>
                      <a:pt x="7" y="1"/>
                    </a:lnTo>
                    <a:lnTo>
                      <a:pt x="7" y="3"/>
                    </a:lnTo>
                    <a:lnTo>
                      <a:pt x="4" y="6"/>
                    </a:lnTo>
                    <a:lnTo>
                      <a:pt x="2" y="8"/>
                    </a:lnTo>
                    <a:lnTo>
                      <a:pt x="2" y="11"/>
                    </a:lnTo>
                    <a:lnTo>
                      <a:pt x="0" y="10"/>
                    </a:lnTo>
                    <a:lnTo>
                      <a:pt x="0" y="6"/>
                    </a:lnTo>
                    <a:lnTo>
                      <a:pt x="1" y="5"/>
                    </a:lnTo>
                    <a:lnTo>
                      <a:pt x="2" y="3"/>
                    </a:lnTo>
                    <a:lnTo>
                      <a:pt x="5"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2" name="Freeform 64"/>
              <p:cNvSpPr>
                <a:spLocks/>
              </p:cNvSpPr>
              <p:nvPr/>
            </p:nvSpPr>
            <p:spPr bwMode="auto">
              <a:xfrm>
                <a:off x="2843322" y="5944329"/>
                <a:ext cx="35498" cy="27555"/>
              </a:xfrm>
              <a:custGeom>
                <a:avLst/>
                <a:gdLst/>
                <a:ahLst/>
                <a:cxnLst>
                  <a:cxn ang="0">
                    <a:pos x="1" y="0"/>
                  </a:cxn>
                  <a:cxn ang="0">
                    <a:pos x="3" y="1"/>
                  </a:cxn>
                  <a:cxn ang="0">
                    <a:pos x="6" y="1"/>
                  </a:cxn>
                  <a:cxn ang="0">
                    <a:pos x="9" y="3"/>
                  </a:cxn>
                  <a:cxn ang="0">
                    <a:pos x="11" y="3"/>
                  </a:cxn>
                  <a:cxn ang="0">
                    <a:pos x="14" y="4"/>
                  </a:cxn>
                  <a:cxn ang="0">
                    <a:pos x="16" y="6"/>
                  </a:cxn>
                  <a:cxn ang="0">
                    <a:pos x="16" y="10"/>
                  </a:cxn>
                  <a:cxn ang="0">
                    <a:pos x="13" y="10"/>
                  </a:cxn>
                  <a:cxn ang="0">
                    <a:pos x="10" y="12"/>
                  </a:cxn>
                  <a:cxn ang="0">
                    <a:pos x="10" y="13"/>
                  </a:cxn>
                  <a:cxn ang="0">
                    <a:pos x="9" y="13"/>
                  </a:cxn>
                  <a:cxn ang="0">
                    <a:pos x="8" y="12"/>
                  </a:cxn>
                  <a:cxn ang="0">
                    <a:pos x="6" y="11"/>
                  </a:cxn>
                  <a:cxn ang="0">
                    <a:pos x="3" y="11"/>
                  </a:cxn>
                  <a:cxn ang="0">
                    <a:pos x="0" y="14"/>
                  </a:cxn>
                  <a:cxn ang="0">
                    <a:pos x="2" y="11"/>
                  </a:cxn>
                  <a:cxn ang="0">
                    <a:pos x="1" y="11"/>
                  </a:cxn>
                  <a:cxn ang="0">
                    <a:pos x="1" y="0"/>
                  </a:cxn>
                </a:cxnLst>
                <a:rect l="0" t="0" r="r" b="b"/>
                <a:pathLst>
                  <a:path w="16" h="14">
                    <a:moveTo>
                      <a:pt x="1" y="0"/>
                    </a:moveTo>
                    <a:lnTo>
                      <a:pt x="3" y="1"/>
                    </a:lnTo>
                    <a:lnTo>
                      <a:pt x="6" y="1"/>
                    </a:lnTo>
                    <a:lnTo>
                      <a:pt x="9" y="3"/>
                    </a:lnTo>
                    <a:lnTo>
                      <a:pt x="11" y="3"/>
                    </a:lnTo>
                    <a:lnTo>
                      <a:pt x="14" y="4"/>
                    </a:lnTo>
                    <a:lnTo>
                      <a:pt x="16" y="6"/>
                    </a:lnTo>
                    <a:lnTo>
                      <a:pt x="16" y="10"/>
                    </a:lnTo>
                    <a:lnTo>
                      <a:pt x="13" y="10"/>
                    </a:lnTo>
                    <a:lnTo>
                      <a:pt x="10" y="12"/>
                    </a:lnTo>
                    <a:lnTo>
                      <a:pt x="10" y="13"/>
                    </a:lnTo>
                    <a:lnTo>
                      <a:pt x="9" y="13"/>
                    </a:lnTo>
                    <a:lnTo>
                      <a:pt x="8" y="12"/>
                    </a:lnTo>
                    <a:lnTo>
                      <a:pt x="6" y="11"/>
                    </a:lnTo>
                    <a:lnTo>
                      <a:pt x="3" y="11"/>
                    </a:lnTo>
                    <a:lnTo>
                      <a:pt x="0" y="14"/>
                    </a:lnTo>
                    <a:lnTo>
                      <a:pt x="2" y="11"/>
                    </a:lnTo>
                    <a:lnTo>
                      <a:pt x="1" y="11"/>
                    </a:lnTo>
                    <a:lnTo>
                      <a:pt x="1"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 name="Freeform 65"/>
              <p:cNvSpPr>
                <a:spLocks/>
              </p:cNvSpPr>
              <p:nvPr/>
            </p:nvSpPr>
            <p:spPr bwMode="auto">
              <a:xfrm>
                <a:off x="2754577" y="6089978"/>
                <a:ext cx="15531" cy="15746"/>
              </a:xfrm>
              <a:custGeom>
                <a:avLst/>
                <a:gdLst/>
                <a:ahLst/>
                <a:cxnLst>
                  <a:cxn ang="0">
                    <a:pos x="5" y="0"/>
                  </a:cxn>
                  <a:cxn ang="0">
                    <a:pos x="7" y="2"/>
                  </a:cxn>
                  <a:cxn ang="0">
                    <a:pos x="7" y="8"/>
                  </a:cxn>
                  <a:cxn ang="0">
                    <a:pos x="5" y="7"/>
                  </a:cxn>
                  <a:cxn ang="0">
                    <a:pos x="0" y="7"/>
                  </a:cxn>
                  <a:cxn ang="0">
                    <a:pos x="1" y="6"/>
                  </a:cxn>
                  <a:cxn ang="0">
                    <a:pos x="3" y="3"/>
                  </a:cxn>
                  <a:cxn ang="0">
                    <a:pos x="4" y="3"/>
                  </a:cxn>
                  <a:cxn ang="0">
                    <a:pos x="5" y="1"/>
                  </a:cxn>
                  <a:cxn ang="0">
                    <a:pos x="5" y="0"/>
                  </a:cxn>
                </a:cxnLst>
                <a:rect l="0" t="0" r="r" b="b"/>
                <a:pathLst>
                  <a:path w="7" h="8">
                    <a:moveTo>
                      <a:pt x="5" y="0"/>
                    </a:moveTo>
                    <a:lnTo>
                      <a:pt x="7" y="2"/>
                    </a:lnTo>
                    <a:lnTo>
                      <a:pt x="7" y="8"/>
                    </a:lnTo>
                    <a:lnTo>
                      <a:pt x="5" y="7"/>
                    </a:lnTo>
                    <a:lnTo>
                      <a:pt x="0" y="7"/>
                    </a:lnTo>
                    <a:lnTo>
                      <a:pt x="1" y="6"/>
                    </a:lnTo>
                    <a:lnTo>
                      <a:pt x="3" y="3"/>
                    </a:lnTo>
                    <a:lnTo>
                      <a:pt x="4" y="3"/>
                    </a:lnTo>
                    <a:lnTo>
                      <a:pt x="5" y="1"/>
                    </a:lnTo>
                    <a:lnTo>
                      <a:pt x="5"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 name="Freeform 66"/>
              <p:cNvSpPr>
                <a:spLocks/>
              </p:cNvSpPr>
              <p:nvPr/>
            </p:nvSpPr>
            <p:spPr bwMode="auto">
              <a:xfrm>
                <a:off x="2355224" y="6284833"/>
                <a:ext cx="13312" cy="17715"/>
              </a:xfrm>
              <a:custGeom>
                <a:avLst/>
                <a:gdLst/>
                <a:ahLst/>
                <a:cxnLst>
                  <a:cxn ang="0">
                    <a:pos x="0" y="0"/>
                  </a:cxn>
                  <a:cxn ang="0">
                    <a:pos x="2" y="1"/>
                  </a:cxn>
                  <a:cxn ang="0">
                    <a:pos x="6" y="2"/>
                  </a:cxn>
                  <a:cxn ang="0">
                    <a:pos x="6" y="7"/>
                  </a:cxn>
                  <a:cxn ang="0">
                    <a:pos x="3" y="7"/>
                  </a:cxn>
                  <a:cxn ang="0">
                    <a:pos x="2" y="8"/>
                  </a:cxn>
                  <a:cxn ang="0">
                    <a:pos x="2" y="9"/>
                  </a:cxn>
                  <a:cxn ang="0">
                    <a:pos x="0" y="7"/>
                  </a:cxn>
                  <a:cxn ang="0">
                    <a:pos x="0" y="0"/>
                  </a:cxn>
                </a:cxnLst>
                <a:rect l="0" t="0" r="r" b="b"/>
                <a:pathLst>
                  <a:path w="6" h="9">
                    <a:moveTo>
                      <a:pt x="0" y="0"/>
                    </a:moveTo>
                    <a:lnTo>
                      <a:pt x="2" y="1"/>
                    </a:lnTo>
                    <a:lnTo>
                      <a:pt x="6" y="2"/>
                    </a:lnTo>
                    <a:lnTo>
                      <a:pt x="6" y="7"/>
                    </a:lnTo>
                    <a:lnTo>
                      <a:pt x="3" y="7"/>
                    </a:lnTo>
                    <a:lnTo>
                      <a:pt x="2" y="8"/>
                    </a:lnTo>
                    <a:lnTo>
                      <a:pt x="2" y="9"/>
                    </a:lnTo>
                    <a:lnTo>
                      <a:pt x="0" y="7"/>
                    </a:lnTo>
                    <a:lnTo>
                      <a:pt x="0"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5" name="Freeform 67"/>
              <p:cNvSpPr>
                <a:spLocks/>
              </p:cNvSpPr>
              <p:nvPr/>
            </p:nvSpPr>
            <p:spPr bwMode="auto">
              <a:xfrm>
                <a:off x="2082332" y="6312388"/>
                <a:ext cx="97620" cy="57079"/>
              </a:xfrm>
              <a:custGeom>
                <a:avLst/>
                <a:gdLst/>
                <a:ahLst/>
                <a:cxnLst>
                  <a:cxn ang="0">
                    <a:pos x="37" y="0"/>
                  </a:cxn>
                  <a:cxn ang="0">
                    <a:pos x="41" y="2"/>
                  </a:cxn>
                  <a:cxn ang="0">
                    <a:pos x="44" y="7"/>
                  </a:cxn>
                  <a:cxn ang="0">
                    <a:pos x="44" y="16"/>
                  </a:cxn>
                  <a:cxn ang="0">
                    <a:pos x="38" y="19"/>
                  </a:cxn>
                  <a:cxn ang="0">
                    <a:pos x="21" y="19"/>
                  </a:cxn>
                  <a:cxn ang="0">
                    <a:pos x="17" y="21"/>
                  </a:cxn>
                  <a:cxn ang="0">
                    <a:pos x="10" y="28"/>
                  </a:cxn>
                  <a:cxn ang="0">
                    <a:pos x="6" y="29"/>
                  </a:cxn>
                  <a:cxn ang="0">
                    <a:pos x="0" y="27"/>
                  </a:cxn>
                  <a:cxn ang="0">
                    <a:pos x="0" y="21"/>
                  </a:cxn>
                  <a:cxn ang="0">
                    <a:pos x="10" y="12"/>
                  </a:cxn>
                  <a:cxn ang="0">
                    <a:pos x="11" y="6"/>
                  </a:cxn>
                  <a:cxn ang="0">
                    <a:pos x="25" y="3"/>
                  </a:cxn>
                  <a:cxn ang="0">
                    <a:pos x="31" y="1"/>
                  </a:cxn>
                  <a:cxn ang="0">
                    <a:pos x="37" y="0"/>
                  </a:cxn>
                </a:cxnLst>
                <a:rect l="0" t="0" r="r" b="b"/>
                <a:pathLst>
                  <a:path w="44" h="29">
                    <a:moveTo>
                      <a:pt x="37" y="0"/>
                    </a:moveTo>
                    <a:lnTo>
                      <a:pt x="41" y="2"/>
                    </a:lnTo>
                    <a:lnTo>
                      <a:pt x="44" y="7"/>
                    </a:lnTo>
                    <a:lnTo>
                      <a:pt x="44" y="16"/>
                    </a:lnTo>
                    <a:lnTo>
                      <a:pt x="38" y="19"/>
                    </a:lnTo>
                    <a:lnTo>
                      <a:pt x="21" y="19"/>
                    </a:lnTo>
                    <a:lnTo>
                      <a:pt x="17" y="21"/>
                    </a:lnTo>
                    <a:lnTo>
                      <a:pt x="10" y="28"/>
                    </a:lnTo>
                    <a:lnTo>
                      <a:pt x="6" y="29"/>
                    </a:lnTo>
                    <a:lnTo>
                      <a:pt x="0" y="27"/>
                    </a:lnTo>
                    <a:lnTo>
                      <a:pt x="0" y="21"/>
                    </a:lnTo>
                    <a:lnTo>
                      <a:pt x="10" y="12"/>
                    </a:lnTo>
                    <a:lnTo>
                      <a:pt x="11" y="6"/>
                    </a:lnTo>
                    <a:lnTo>
                      <a:pt x="25" y="3"/>
                    </a:lnTo>
                    <a:lnTo>
                      <a:pt x="31" y="1"/>
                    </a:lnTo>
                    <a:lnTo>
                      <a:pt x="37"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6" name="Freeform 68"/>
              <p:cNvSpPr>
                <a:spLocks/>
              </p:cNvSpPr>
              <p:nvPr/>
            </p:nvSpPr>
            <p:spPr bwMode="auto">
              <a:xfrm>
                <a:off x="1995806" y="6387180"/>
                <a:ext cx="19968" cy="11809"/>
              </a:xfrm>
              <a:custGeom>
                <a:avLst/>
                <a:gdLst/>
                <a:ahLst/>
                <a:cxnLst>
                  <a:cxn ang="0">
                    <a:pos x="2" y="0"/>
                  </a:cxn>
                  <a:cxn ang="0">
                    <a:pos x="5" y="0"/>
                  </a:cxn>
                  <a:cxn ang="0">
                    <a:pos x="7" y="2"/>
                  </a:cxn>
                  <a:cxn ang="0">
                    <a:pos x="9" y="2"/>
                  </a:cxn>
                  <a:cxn ang="0">
                    <a:pos x="7" y="6"/>
                  </a:cxn>
                  <a:cxn ang="0">
                    <a:pos x="5" y="6"/>
                  </a:cxn>
                  <a:cxn ang="0">
                    <a:pos x="0" y="4"/>
                  </a:cxn>
                  <a:cxn ang="0">
                    <a:pos x="1" y="2"/>
                  </a:cxn>
                  <a:cxn ang="0">
                    <a:pos x="2" y="0"/>
                  </a:cxn>
                </a:cxnLst>
                <a:rect l="0" t="0" r="r" b="b"/>
                <a:pathLst>
                  <a:path w="9" h="6">
                    <a:moveTo>
                      <a:pt x="2" y="0"/>
                    </a:moveTo>
                    <a:lnTo>
                      <a:pt x="5" y="0"/>
                    </a:lnTo>
                    <a:lnTo>
                      <a:pt x="7" y="2"/>
                    </a:lnTo>
                    <a:lnTo>
                      <a:pt x="9" y="2"/>
                    </a:lnTo>
                    <a:lnTo>
                      <a:pt x="7" y="6"/>
                    </a:lnTo>
                    <a:lnTo>
                      <a:pt x="5" y="6"/>
                    </a:lnTo>
                    <a:lnTo>
                      <a:pt x="0" y="4"/>
                    </a:lnTo>
                    <a:lnTo>
                      <a:pt x="1" y="2"/>
                    </a:lnTo>
                    <a:lnTo>
                      <a:pt x="2"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7" name="Freeform 69"/>
              <p:cNvSpPr>
                <a:spLocks/>
              </p:cNvSpPr>
              <p:nvPr/>
            </p:nvSpPr>
            <p:spPr bwMode="auto">
              <a:xfrm>
                <a:off x="1827191" y="6440322"/>
                <a:ext cx="39935" cy="21651"/>
              </a:xfrm>
              <a:custGeom>
                <a:avLst/>
                <a:gdLst/>
                <a:ahLst/>
                <a:cxnLst>
                  <a:cxn ang="0">
                    <a:pos x="13" y="0"/>
                  </a:cxn>
                  <a:cxn ang="0">
                    <a:pos x="18" y="1"/>
                  </a:cxn>
                  <a:cxn ang="0">
                    <a:pos x="17" y="4"/>
                  </a:cxn>
                  <a:cxn ang="0">
                    <a:pos x="15" y="7"/>
                  </a:cxn>
                  <a:cxn ang="0">
                    <a:pos x="13" y="10"/>
                  </a:cxn>
                  <a:cxn ang="0">
                    <a:pos x="10" y="11"/>
                  </a:cxn>
                  <a:cxn ang="0">
                    <a:pos x="4" y="11"/>
                  </a:cxn>
                  <a:cxn ang="0">
                    <a:pos x="0" y="10"/>
                  </a:cxn>
                  <a:cxn ang="0">
                    <a:pos x="5" y="3"/>
                  </a:cxn>
                  <a:cxn ang="0">
                    <a:pos x="8" y="1"/>
                  </a:cxn>
                  <a:cxn ang="0">
                    <a:pos x="13" y="0"/>
                  </a:cxn>
                </a:cxnLst>
                <a:rect l="0" t="0" r="r" b="b"/>
                <a:pathLst>
                  <a:path w="18" h="11">
                    <a:moveTo>
                      <a:pt x="13" y="0"/>
                    </a:moveTo>
                    <a:lnTo>
                      <a:pt x="18" y="1"/>
                    </a:lnTo>
                    <a:lnTo>
                      <a:pt x="17" y="4"/>
                    </a:lnTo>
                    <a:lnTo>
                      <a:pt x="15" y="7"/>
                    </a:lnTo>
                    <a:lnTo>
                      <a:pt x="13" y="10"/>
                    </a:lnTo>
                    <a:lnTo>
                      <a:pt x="10" y="11"/>
                    </a:lnTo>
                    <a:lnTo>
                      <a:pt x="4" y="11"/>
                    </a:lnTo>
                    <a:lnTo>
                      <a:pt x="0" y="10"/>
                    </a:lnTo>
                    <a:lnTo>
                      <a:pt x="5" y="3"/>
                    </a:lnTo>
                    <a:lnTo>
                      <a:pt x="8" y="1"/>
                    </a:lnTo>
                    <a:lnTo>
                      <a:pt x="13"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8" name="Freeform 70"/>
              <p:cNvSpPr>
                <a:spLocks/>
              </p:cNvSpPr>
              <p:nvPr/>
            </p:nvSpPr>
            <p:spPr bwMode="auto">
              <a:xfrm>
                <a:off x="1876000" y="6460004"/>
                <a:ext cx="24406" cy="7873"/>
              </a:xfrm>
              <a:custGeom>
                <a:avLst/>
                <a:gdLst/>
                <a:ahLst/>
                <a:cxnLst>
                  <a:cxn ang="0">
                    <a:pos x="4" y="0"/>
                  </a:cxn>
                  <a:cxn ang="0">
                    <a:pos x="11" y="0"/>
                  </a:cxn>
                  <a:cxn ang="0">
                    <a:pos x="11" y="2"/>
                  </a:cxn>
                  <a:cxn ang="0">
                    <a:pos x="4" y="2"/>
                  </a:cxn>
                  <a:cxn ang="0">
                    <a:pos x="3" y="3"/>
                  </a:cxn>
                  <a:cxn ang="0">
                    <a:pos x="3" y="4"/>
                  </a:cxn>
                  <a:cxn ang="0">
                    <a:pos x="0" y="3"/>
                  </a:cxn>
                  <a:cxn ang="0">
                    <a:pos x="0" y="1"/>
                  </a:cxn>
                  <a:cxn ang="0">
                    <a:pos x="2" y="1"/>
                  </a:cxn>
                  <a:cxn ang="0">
                    <a:pos x="4" y="0"/>
                  </a:cxn>
                </a:cxnLst>
                <a:rect l="0" t="0" r="r" b="b"/>
                <a:pathLst>
                  <a:path w="11" h="4">
                    <a:moveTo>
                      <a:pt x="4" y="0"/>
                    </a:moveTo>
                    <a:lnTo>
                      <a:pt x="11" y="0"/>
                    </a:lnTo>
                    <a:lnTo>
                      <a:pt x="11" y="2"/>
                    </a:lnTo>
                    <a:lnTo>
                      <a:pt x="4" y="2"/>
                    </a:lnTo>
                    <a:lnTo>
                      <a:pt x="3" y="3"/>
                    </a:lnTo>
                    <a:lnTo>
                      <a:pt x="3" y="4"/>
                    </a:lnTo>
                    <a:lnTo>
                      <a:pt x="0" y="3"/>
                    </a:lnTo>
                    <a:lnTo>
                      <a:pt x="0" y="1"/>
                    </a:lnTo>
                    <a:lnTo>
                      <a:pt x="2" y="1"/>
                    </a:lnTo>
                    <a:lnTo>
                      <a:pt x="4"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9" name="Freeform 71"/>
              <p:cNvSpPr>
                <a:spLocks/>
              </p:cNvSpPr>
              <p:nvPr/>
            </p:nvSpPr>
            <p:spPr bwMode="auto">
              <a:xfrm>
                <a:off x="1798348" y="6467877"/>
                <a:ext cx="28843" cy="21651"/>
              </a:xfrm>
              <a:custGeom>
                <a:avLst/>
                <a:gdLst/>
                <a:ahLst/>
                <a:cxnLst>
                  <a:cxn ang="0">
                    <a:pos x="6" y="0"/>
                  </a:cxn>
                  <a:cxn ang="0">
                    <a:pos x="13" y="0"/>
                  </a:cxn>
                  <a:cxn ang="0">
                    <a:pos x="13" y="3"/>
                  </a:cxn>
                  <a:cxn ang="0">
                    <a:pos x="10" y="6"/>
                  </a:cxn>
                  <a:cxn ang="0">
                    <a:pos x="5" y="8"/>
                  </a:cxn>
                  <a:cxn ang="0">
                    <a:pos x="3" y="11"/>
                  </a:cxn>
                  <a:cxn ang="0">
                    <a:pos x="0" y="6"/>
                  </a:cxn>
                  <a:cxn ang="0">
                    <a:pos x="2" y="4"/>
                  </a:cxn>
                  <a:cxn ang="0">
                    <a:pos x="4" y="1"/>
                  </a:cxn>
                  <a:cxn ang="0">
                    <a:pos x="6" y="0"/>
                  </a:cxn>
                </a:cxnLst>
                <a:rect l="0" t="0" r="r" b="b"/>
                <a:pathLst>
                  <a:path w="13" h="11">
                    <a:moveTo>
                      <a:pt x="6" y="0"/>
                    </a:moveTo>
                    <a:lnTo>
                      <a:pt x="13" y="0"/>
                    </a:lnTo>
                    <a:lnTo>
                      <a:pt x="13" y="3"/>
                    </a:lnTo>
                    <a:lnTo>
                      <a:pt x="10" y="6"/>
                    </a:lnTo>
                    <a:lnTo>
                      <a:pt x="5" y="8"/>
                    </a:lnTo>
                    <a:lnTo>
                      <a:pt x="3" y="11"/>
                    </a:lnTo>
                    <a:lnTo>
                      <a:pt x="0" y="6"/>
                    </a:lnTo>
                    <a:lnTo>
                      <a:pt x="2" y="4"/>
                    </a:lnTo>
                    <a:lnTo>
                      <a:pt x="4" y="1"/>
                    </a:lnTo>
                    <a:lnTo>
                      <a:pt x="6"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0" name="Freeform 72"/>
              <p:cNvSpPr>
                <a:spLocks/>
              </p:cNvSpPr>
              <p:nvPr/>
            </p:nvSpPr>
            <p:spPr bwMode="auto">
              <a:xfrm>
                <a:off x="1394557" y="6493465"/>
                <a:ext cx="22186" cy="23619"/>
              </a:xfrm>
              <a:custGeom>
                <a:avLst/>
                <a:gdLst/>
                <a:ahLst/>
                <a:cxnLst>
                  <a:cxn ang="0">
                    <a:pos x="7" y="0"/>
                  </a:cxn>
                  <a:cxn ang="0">
                    <a:pos x="9" y="0"/>
                  </a:cxn>
                  <a:cxn ang="0">
                    <a:pos x="9" y="1"/>
                  </a:cxn>
                  <a:cxn ang="0">
                    <a:pos x="10" y="4"/>
                  </a:cxn>
                  <a:cxn ang="0">
                    <a:pos x="9" y="6"/>
                  </a:cxn>
                  <a:cxn ang="0">
                    <a:pos x="8" y="7"/>
                  </a:cxn>
                  <a:cxn ang="0">
                    <a:pos x="7" y="9"/>
                  </a:cxn>
                  <a:cxn ang="0">
                    <a:pos x="4" y="11"/>
                  </a:cxn>
                  <a:cxn ang="0">
                    <a:pos x="3" y="12"/>
                  </a:cxn>
                  <a:cxn ang="0">
                    <a:pos x="1" y="12"/>
                  </a:cxn>
                  <a:cxn ang="0">
                    <a:pos x="0" y="11"/>
                  </a:cxn>
                  <a:cxn ang="0">
                    <a:pos x="2" y="8"/>
                  </a:cxn>
                  <a:cxn ang="0">
                    <a:pos x="3" y="6"/>
                  </a:cxn>
                  <a:cxn ang="0">
                    <a:pos x="5" y="2"/>
                  </a:cxn>
                  <a:cxn ang="0">
                    <a:pos x="7" y="0"/>
                  </a:cxn>
                </a:cxnLst>
                <a:rect l="0" t="0" r="r" b="b"/>
                <a:pathLst>
                  <a:path w="10" h="12">
                    <a:moveTo>
                      <a:pt x="7" y="0"/>
                    </a:moveTo>
                    <a:lnTo>
                      <a:pt x="9" y="0"/>
                    </a:lnTo>
                    <a:lnTo>
                      <a:pt x="9" y="1"/>
                    </a:lnTo>
                    <a:lnTo>
                      <a:pt x="10" y="4"/>
                    </a:lnTo>
                    <a:lnTo>
                      <a:pt x="9" y="6"/>
                    </a:lnTo>
                    <a:lnTo>
                      <a:pt x="8" y="7"/>
                    </a:lnTo>
                    <a:lnTo>
                      <a:pt x="7" y="9"/>
                    </a:lnTo>
                    <a:lnTo>
                      <a:pt x="4" y="11"/>
                    </a:lnTo>
                    <a:lnTo>
                      <a:pt x="3" y="12"/>
                    </a:lnTo>
                    <a:lnTo>
                      <a:pt x="1" y="12"/>
                    </a:lnTo>
                    <a:lnTo>
                      <a:pt x="0" y="11"/>
                    </a:lnTo>
                    <a:lnTo>
                      <a:pt x="2" y="8"/>
                    </a:lnTo>
                    <a:lnTo>
                      <a:pt x="3" y="6"/>
                    </a:lnTo>
                    <a:lnTo>
                      <a:pt x="5" y="2"/>
                    </a:lnTo>
                    <a:lnTo>
                      <a:pt x="7"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1" name="Freeform 73"/>
              <p:cNvSpPr>
                <a:spLocks/>
              </p:cNvSpPr>
              <p:nvPr/>
            </p:nvSpPr>
            <p:spPr bwMode="auto">
              <a:xfrm>
                <a:off x="1212630" y="6509210"/>
                <a:ext cx="24406" cy="13778"/>
              </a:xfrm>
              <a:custGeom>
                <a:avLst/>
                <a:gdLst/>
                <a:ahLst/>
                <a:cxnLst>
                  <a:cxn ang="0">
                    <a:pos x="5" y="0"/>
                  </a:cxn>
                  <a:cxn ang="0">
                    <a:pos x="7" y="0"/>
                  </a:cxn>
                  <a:cxn ang="0">
                    <a:pos x="9" y="3"/>
                  </a:cxn>
                  <a:cxn ang="0">
                    <a:pos x="11" y="3"/>
                  </a:cxn>
                  <a:cxn ang="0">
                    <a:pos x="9" y="5"/>
                  </a:cxn>
                  <a:cxn ang="0">
                    <a:pos x="7" y="6"/>
                  </a:cxn>
                  <a:cxn ang="0">
                    <a:pos x="4" y="7"/>
                  </a:cxn>
                  <a:cxn ang="0">
                    <a:pos x="0" y="7"/>
                  </a:cxn>
                  <a:cxn ang="0">
                    <a:pos x="5" y="3"/>
                  </a:cxn>
                  <a:cxn ang="0">
                    <a:pos x="5" y="0"/>
                  </a:cxn>
                </a:cxnLst>
                <a:rect l="0" t="0" r="r" b="b"/>
                <a:pathLst>
                  <a:path w="11" h="7">
                    <a:moveTo>
                      <a:pt x="5" y="0"/>
                    </a:moveTo>
                    <a:lnTo>
                      <a:pt x="7" y="0"/>
                    </a:lnTo>
                    <a:lnTo>
                      <a:pt x="9" y="3"/>
                    </a:lnTo>
                    <a:lnTo>
                      <a:pt x="11" y="3"/>
                    </a:lnTo>
                    <a:lnTo>
                      <a:pt x="9" y="5"/>
                    </a:lnTo>
                    <a:lnTo>
                      <a:pt x="7" y="6"/>
                    </a:lnTo>
                    <a:lnTo>
                      <a:pt x="4" y="7"/>
                    </a:lnTo>
                    <a:lnTo>
                      <a:pt x="0" y="7"/>
                    </a:lnTo>
                    <a:lnTo>
                      <a:pt x="5" y="3"/>
                    </a:lnTo>
                    <a:lnTo>
                      <a:pt x="5"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2" name="Freeform 74"/>
              <p:cNvSpPr>
                <a:spLocks noEditPoints="1"/>
              </p:cNvSpPr>
              <p:nvPr/>
            </p:nvSpPr>
            <p:spPr bwMode="auto">
              <a:xfrm>
                <a:off x="2024648" y="4641365"/>
                <a:ext cx="1570789" cy="1671023"/>
              </a:xfrm>
              <a:custGeom>
                <a:avLst/>
                <a:gdLst/>
                <a:ahLst/>
                <a:cxnLst>
                  <a:cxn ang="0">
                    <a:pos x="231" y="0"/>
                  </a:cxn>
                  <a:cxn ang="0">
                    <a:pos x="251" y="19"/>
                  </a:cxn>
                  <a:cxn ang="0">
                    <a:pos x="280" y="18"/>
                  </a:cxn>
                  <a:cxn ang="0">
                    <a:pos x="346" y="33"/>
                  </a:cxn>
                  <a:cxn ang="0">
                    <a:pos x="430" y="39"/>
                  </a:cxn>
                  <a:cxn ang="0">
                    <a:pos x="483" y="29"/>
                  </a:cxn>
                  <a:cxn ang="0">
                    <a:pos x="536" y="113"/>
                  </a:cxn>
                  <a:cxn ang="0">
                    <a:pos x="662" y="508"/>
                  </a:cxn>
                  <a:cxn ang="0">
                    <a:pos x="699" y="507"/>
                  </a:cxn>
                  <a:cxn ang="0">
                    <a:pos x="605" y="530"/>
                  </a:cxn>
                  <a:cxn ang="0">
                    <a:pos x="538" y="527"/>
                  </a:cxn>
                  <a:cxn ang="0">
                    <a:pos x="515" y="497"/>
                  </a:cxn>
                  <a:cxn ang="0">
                    <a:pos x="465" y="506"/>
                  </a:cxn>
                  <a:cxn ang="0">
                    <a:pos x="461" y="527"/>
                  </a:cxn>
                  <a:cxn ang="0">
                    <a:pos x="476" y="537"/>
                  </a:cxn>
                  <a:cxn ang="0">
                    <a:pos x="437" y="572"/>
                  </a:cxn>
                  <a:cxn ang="0">
                    <a:pos x="418" y="593"/>
                  </a:cxn>
                  <a:cxn ang="0">
                    <a:pos x="405" y="613"/>
                  </a:cxn>
                  <a:cxn ang="0">
                    <a:pos x="390" y="593"/>
                  </a:cxn>
                  <a:cxn ang="0">
                    <a:pos x="428" y="523"/>
                  </a:cxn>
                  <a:cxn ang="0">
                    <a:pos x="417" y="505"/>
                  </a:cxn>
                  <a:cxn ang="0">
                    <a:pos x="368" y="557"/>
                  </a:cxn>
                  <a:cxn ang="0">
                    <a:pos x="351" y="586"/>
                  </a:cxn>
                  <a:cxn ang="0">
                    <a:pos x="336" y="600"/>
                  </a:cxn>
                  <a:cxn ang="0">
                    <a:pos x="337" y="654"/>
                  </a:cxn>
                  <a:cxn ang="0">
                    <a:pos x="320" y="683"/>
                  </a:cxn>
                  <a:cxn ang="0">
                    <a:pos x="292" y="708"/>
                  </a:cxn>
                  <a:cxn ang="0">
                    <a:pos x="249" y="754"/>
                  </a:cxn>
                  <a:cxn ang="0">
                    <a:pos x="210" y="786"/>
                  </a:cxn>
                  <a:cxn ang="0">
                    <a:pos x="176" y="808"/>
                  </a:cxn>
                  <a:cxn ang="0">
                    <a:pos x="132" y="831"/>
                  </a:cxn>
                  <a:cxn ang="0">
                    <a:pos x="111" y="843"/>
                  </a:cxn>
                  <a:cxn ang="0">
                    <a:pos x="152" y="813"/>
                  </a:cxn>
                  <a:cxn ang="0">
                    <a:pos x="191" y="767"/>
                  </a:cxn>
                  <a:cxn ang="0">
                    <a:pos x="237" y="712"/>
                  </a:cxn>
                  <a:cxn ang="0">
                    <a:pos x="255" y="647"/>
                  </a:cxn>
                  <a:cxn ang="0">
                    <a:pos x="213" y="648"/>
                  </a:cxn>
                  <a:cxn ang="0">
                    <a:pos x="216" y="638"/>
                  </a:cxn>
                  <a:cxn ang="0">
                    <a:pos x="199" y="670"/>
                  </a:cxn>
                  <a:cxn ang="0">
                    <a:pos x="129" y="661"/>
                  </a:cxn>
                  <a:cxn ang="0">
                    <a:pos x="121" y="593"/>
                  </a:cxn>
                  <a:cxn ang="0">
                    <a:pos x="107" y="589"/>
                  </a:cxn>
                  <a:cxn ang="0">
                    <a:pos x="56" y="575"/>
                  </a:cxn>
                  <a:cxn ang="0">
                    <a:pos x="60" y="554"/>
                  </a:cxn>
                  <a:cxn ang="0">
                    <a:pos x="64" y="540"/>
                  </a:cxn>
                  <a:cxn ang="0">
                    <a:pos x="54" y="501"/>
                  </a:cxn>
                  <a:cxn ang="0">
                    <a:pos x="28" y="511"/>
                  </a:cxn>
                  <a:cxn ang="0">
                    <a:pos x="56" y="457"/>
                  </a:cxn>
                  <a:cxn ang="0">
                    <a:pos x="63" y="444"/>
                  </a:cxn>
                  <a:cxn ang="0">
                    <a:pos x="84" y="428"/>
                  </a:cxn>
                  <a:cxn ang="0">
                    <a:pos x="155" y="386"/>
                  </a:cxn>
                  <a:cxn ang="0">
                    <a:pos x="148" y="330"/>
                  </a:cxn>
                  <a:cxn ang="0">
                    <a:pos x="98" y="346"/>
                  </a:cxn>
                  <a:cxn ang="0">
                    <a:pos x="40" y="311"/>
                  </a:cxn>
                  <a:cxn ang="0">
                    <a:pos x="49" y="266"/>
                  </a:cxn>
                  <a:cxn ang="0">
                    <a:pos x="84" y="261"/>
                  </a:cxn>
                  <a:cxn ang="0">
                    <a:pos x="134" y="277"/>
                  </a:cxn>
                  <a:cxn ang="0">
                    <a:pos x="167" y="245"/>
                  </a:cxn>
                  <a:cxn ang="0">
                    <a:pos x="139" y="225"/>
                  </a:cxn>
                  <a:cxn ang="0">
                    <a:pos x="54" y="136"/>
                  </a:cxn>
                  <a:cxn ang="0">
                    <a:pos x="169" y="40"/>
                  </a:cxn>
                  <a:cxn ang="0">
                    <a:pos x="181" y="26"/>
                  </a:cxn>
                </a:cxnLst>
                <a:rect l="0" t="0" r="r" b="b"/>
                <a:pathLst>
                  <a:path w="708" h="849">
                    <a:moveTo>
                      <a:pt x="151" y="257"/>
                    </a:moveTo>
                    <a:lnTo>
                      <a:pt x="152" y="257"/>
                    </a:lnTo>
                    <a:lnTo>
                      <a:pt x="151" y="257"/>
                    </a:lnTo>
                    <a:close/>
                    <a:moveTo>
                      <a:pt x="143" y="253"/>
                    </a:moveTo>
                    <a:lnTo>
                      <a:pt x="150" y="253"/>
                    </a:lnTo>
                    <a:lnTo>
                      <a:pt x="151" y="254"/>
                    </a:lnTo>
                    <a:lnTo>
                      <a:pt x="151" y="255"/>
                    </a:lnTo>
                    <a:lnTo>
                      <a:pt x="150" y="255"/>
                    </a:lnTo>
                    <a:lnTo>
                      <a:pt x="151" y="256"/>
                    </a:lnTo>
                    <a:lnTo>
                      <a:pt x="151" y="257"/>
                    </a:lnTo>
                    <a:lnTo>
                      <a:pt x="150" y="256"/>
                    </a:lnTo>
                    <a:lnTo>
                      <a:pt x="149" y="256"/>
                    </a:lnTo>
                    <a:lnTo>
                      <a:pt x="146" y="255"/>
                    </a:lnTo>
                    <a:lnTo>
                      <a:pt x="142" y="255"/>
                    </a:lnTo>
                    <a:lnTo>
                      <a:pt x="142" y="254"/>
                    </a:lnTo>
                    <a:lnTo>
                      <a:pt x="143" y="253"/>
                    </a:lnTo>
                    <a:close/>
                    <a:moveTo>
                      <a:pt x="228" y="0"/>
                    </a:moveTo>
                    <a:lnTo>
                      <a:pt x="231" y="0"/>
                    </a:lnTo>
                    <a:lnTo>
                      <a:pt x="233" y="1"/>
                    </a:lnTo>
                    <a:lnTo>
                      <a:pt x="235" y="2"/>
                    </a:lnTo>
                    <a:lnTo>
                      <a:pt x="236" y="4"/>
                    </a:lnTo>
                    <a:lnTo>
                      <a:pt x="237" y="5"/>
                    </a:lnTo>
                    <a:lnTo>
                      <a:pt x="240" y="7"/>
                    </a:lnTo>
                    <a:lnTo>
                      <a:pt x="245" y="7"/>
                    </a:lnTo>
                    <a:lnTo>
                      <a:pt x="245" y="11"/>
                    </a:lnTo>
                    <a:lnTo>
                      <a:pt x="244" y="14"/>
                    </a:lnTo>
                    <a:lnTo>
                      <a:pt x="243" y="15"/>
                    </a:lnTo>
                    <a:lnTo>
                      <a:pt x="241" y="16"/>
                    </a:lnTo>
                    <a:lnTo>
                      <a:pt x="238" y="16"/>
                    </a:lnTo>
                    <a:lnTo>
                      <a:pt x="237" y="17"/>
                    </a:lnTo>
                    <a:lnTo>
                      <a:pt x="238" y="21"/>
                    </a:lnTo>
                    <a:lnTo>
                      <a:pt x="241" y="23"/>
                    </a:lnTo>
                    <a:lnTo>
                      <a:pt x="243" y="24"/>
                    </a:lnTo>
                    <a:lnTo>
                      <a:pt x="247" y="23"/>
                    </a:lnTo>
                    <a:lnTo>
                      <a:pt x="249" y="22"/>
                    </a:lnTo>
                    <a:lnTo>
                      <a:pt x="251" y="19"/>
                    </a:lnTo>
                    <a:lnTo>
                      <a:pt x="252" y="17"/>
                    </a:lnTo>
                    <a:lnTo>
                      <a:pt x="254" y="14"/>
                    </a:lnTo>
                    <a:lnTo>
                      <a:pt x="255" y="11"/>
                    </a:lnTo>
                    <a:lnTo>
                      <a:pt x="256" y="11"/>
                    </a:lnTo>
                    <a:lnTo>
                      <a:pt x="257" y="12"/>
                    </a:lnTo>
                    <a:lnTo>
                      <a:pt x="257" y="14"/>
                    </a:lnTo>
                    <a:lnTo>
                      <a:pt x="258" y="15"/>
                    </a:lnTo>
                    <a:lnTo>
                      <a:pt x="259" y="15"/>
                    </a:lnTo>
                    <a:lnTo>
                      <a:pt x="261" y="14"/>
                    </a:lnTo>
                    <a:lnTo>
                      <a:pt x="261" y="11"/>
                    </a:lnTo>
                    <a:lnTo>
                      <a:pt x="262" y="12"/>
                    </a:lnTo>
                    <a:lnTo>
                      <a:pt x="264" y="17"/>
                    </a:lnTo>
                    <a:lnTo>
                      <a:pt x="264" y="19"/>
                    </a:lnTo>
                    <a:lnTo>
                      <a:pt x="265" y="22"/>
                    </a:lnTo>
                    <a:lnTo>
                      <a:pt x="270" y="24"/>
                    </a:lnTo>
                    <a:lnTo>
                      <a:pt x="273" y="24"/>
                    </a:lnTo>
                    <a:lnTo>
                      <a:pt x="276" y="23"/>
                    </a:lnTo>
                    <a:lnTo>
                      <a:pt x="280" y="18"/>
                    </a:lnTo>
                    <a:lnTo>
                      <a:pt x="283" y="17"/>
                    </a:lnTo>
                    <a:lnTo>
                      <a:pt x="288" y="17"/>
                    </a:lnTo>
                    <a:lnTo>
                      <a:pt x="293" y="18"/>
                    </a:lnTo>
                    <a:lnTo>
                      <a:pt x="298" y="18"/>
                    </a:lnTo>
                    <a:lnTo>
                      <a:pt x="301" y="17"/>
                    </a:lnTo>
                    <a:lnTo>
                      <a:pt x="304" y="22"/>
                    </a:lnTo>
                    <a:lnTo>
                      <a:pt x="302" y="25"/>
                    </a:lnTo>
                    <a:lnTo>
                      <a:pt x="302" y="28"/>
                    </a:lnTo>
                    <a:lnTo>
                      <a:pt x="301" y="30"/>
                    </a:lnTo>
                    <a:lnTo>
                      <a:pt x="308" y="32"/>
                    </a:lnTo>
                    <a:lnTo>
                      <a:pt x="315" y="36"/>
                    </a:lnTo>
                    <a:lnTo>
                      <a:pt x="323" y="38"/>
                    </a:lnTo>
                    <a:lnTo>
                      <a:pt x="330" y="37"/>
                    </a:lnTo>
                    <a:lnTo>
                      <a:pt x="336" y="32"/>
                    </a:lnTo>
                    <a:lnTo>
                      <a:pt x="339" y="32"/>
                    </a:lnTo>
                    <a:lnTo>
                      <a:pt x="341" y="35"/>
                    </a:lnTo>
                    <a:lnTo>
                      <a:pt x="342" y="35"/>
                    </a:lnTo>
                    <a:lnTo>
                      <a:pt x="346" y="33"/>
                    </a:lnTo>
                    <a:lnTo>
                      <a:pt x="350" y="29"/>
                    </a:lnTo>
                    <a:lnTo>
                      <a:pt x="354" y="28"/>
                    </a:lnTo>
                    <a:lnTo>
                      <a:pt x="355" y="28"/>
                    </a:lnTo>
                    <a:lnTo>
                      <a:pt x="356" y="29"/>
                    </a:lnTo>
                    <a:lnTo>
                      <a:pt x="358" y="30"/>
                    </a:lnTo>
                    <a:lnTo>
                      <a:pt x="370" y="30"/>
                    </a:lnTo>
                    <a:lnTo>
                      <a:pt x="372" y="31"/>
                    </a:lnTo>
                    <a:lnTo>
                      <a:pt x="373" y="32"/>
                    </a:lnTo>
                    <a:lnTo>
                      <a:pt x="375" y="35"/>
                    </a:lnTo>
                    <a:lnTo>
                      <a:pt x="383" y="33"/>
                    </a:lnTo>
                    <a:lnTo>
                      <a:pt x="391" y="37"/>
                    </a:lnTo>
                    <a:lnTo>
                      <a:pt x="400" y="39"/>
                    </a:lnTo>
                    <a:lnTo>
                      <a:pt x="406" y="38"/>
                    </a:lnTo>
                    <a:lnTo>
                      <a:pt x="414" y="36"/>
                    </a:lnTo>
                    <a:lnTo>
                      <a:pt x="422" y="35"/>
                    </a:lnTo>
                    <a:lnTo>
                      <a:pt x="425" y="36"/>
                    </a:lnTo>
                    <a:lnTo>
                      <a:pt x="428" y="37"/>
                    </a:lnTo>
                    <a:lnTo>
                      <a:pt x="430" y="39"/>
                    </a:lnTo>
                    <a:lnTo>
                      <a:pt x="434" y="40"/>
                    </a:lnTo>
                    <a:lnTo>
                      <a:pt x="437" y="40"/>
                    </a:lnTo>
                    <a:lnTo>
                      <a:pt x="442" y="39"/>
                    </a:lnTo>
                    <a:lnTo>
                      <a:pt x="448" y="38"/>
                    </a:lnTo>
                    <a:lnTo>
                      <a:pt x="454" y="36"/>
                    </a:lnTo>
                    <a:lnTo>
                      <a:pt x="456" y="35"/>
                    </a:lnTo>
                    <a:lnTo>
                      <a:pt x="458" y="32"/>
                    </a:lnTo>
                    <a:lnTo>
                      <a:pt x="458" y="28"/>
                    </a:lnTo>
                    <a:lnTo>
                      <a:pt x="462" y="28"/>
                    </a:lnTo>
                    <a:lnTo>
                      <a:pt x="464" y="29"/>
                    </a:lnTo>
                    <a:lnTo>
                      <a:pt x="467" y="29"/>
                    </a:lnTo>
                    <a:lnTo>
                      <a:pt x="468" y="30"/>
                    </a:lnTo>
                    <a:lnTo>
                      <a:pt x="472" y="30"/>
                    </a:lnTo>
                    <a:lnTo>
                      <a:pt x="474" y="29"/>
                    </a:lnTo>
                    <a:lnTo>
                      <a:pt x="474" y="28"/>
                    </a:lnTo>
                    <a:lnTo>
                      <a:pt x="475" y="26"/>
                    </a:lnTo>
                    <a:lnTo>
                      <a:pt x="478" y="26"/>
                    </a:lnTo>
                    <a:lnTo>
                      <a:pt x="483" y="29"/>
                    </a:lnTo>
                    <a:lnTo>
                      <a:pt x="484" y="31"/>
                    </a:lnTo>
                    <a:lnTo>
                      <a:pt x="486" y="32"/>
                    </a:lnTo>
                    <a:lnTo>
                      <a:pt x="493" y="32"/>
                    </a:lnTo>
                    <a:lnTo>
                      <a:pt x="495" y="33"/>
                    </a:lnTo>
                    <a:lnTo>
                      <a:pt x="495" y="36"/>
                    </a:lnTo>
                    <a:lnTo>
                      <a:pt x="496" y="37"/>
                    </a:lnTo>
                    <a:lnTo>
                      <a:pt x="497" y="37"/>
                    </a:lnTo>
                    <a:lnTo>
                      <a:pt x="498" y="36"/>
                    </a:lnTo>
                    <a:lnTo>
                      <a:pt x="500" y="35"/>
                    </a:lnTo>
                    <a:lnTo>
                      <a:pt x="503" y="35"/>
                    </a:lnTo>
                    <a:lnTo>
                      <a:pt x="504" y="36"/>
                    </a:lnTo>
                    <a:lnTo>
                      <a:pt x="505" y="38"/>
                    </a:lnTo>
                    <a:lnTo>
                      <a:pt x="506" y="39"/>
                    </a:lnTo>
                    <a:lnTo>
                      <a:pt x="508" y="40"/>
                    </a:lnTo>
                    <a:lnTo>
                      <a:pt x="512" y="40"/>
                    </a:lnTo>
                    <a:lnTo>
                      <a:pt x="514" y="39"/>
                    </a:lnTo>
                    <a:lnTo>
                      <a:pt x="525" y="75"/>
                    </a:lnTo>
                    <a:lnTo>
                      <a:pt x="536" y="113"/>
                    </a:lnTo>
                    <a:lnTo>
                      <a:pt x="547" y="151"/>
                    </a:lnTo>
                    <a:lnTo>
                      <a:pt x="550" y="162"/>
                    </a:lnTo>
                    <a:lnTo>
                      <a:pt x="557" y="187"/>
                    </a:lnTo>
                    <a:lnTo>
                      <a:pt x="563" y="205"/>
                    </a:lnTo>
                    <a:lnTo>
                      <a:pt x="569" y="226"/>
                    </a:lnTo>
                    <a:lnTo>
                      <a:pt x="575" y="246"/>
                    </a:lnTo>
                    <a:lnTo>
                      <a:pt x="588" y="290"/>
                    </a:lnTo>
                    <a:lnTo>
                      <a:pt x="616" y="383"/>
                    </a:lnTo>
                    <a:lnTo>
                      <a:pt x="628" y="429"/>
                    </a:lnTo>
                    <a:lnTo>
                      <a:pt x="634" y="446"/>
                    </a:lnTo>
                    <a:lnTo>
                      <a:pt x="640" y="466"/>
                    </a:lnTo>
                    <a:lnTo>
                      <a:pt x="642" y="473"/>
                    </a:lnTo>
                    <a:lnTo>
                      <a:pt x="645" y="477"/>
                    </a:lnTo>
                    <a:lnTo>
                      <a:pt x="646" y="481"/>
                    </a:lnTo>
                    <a:lnTo>
                      <a:pt x="648" y="490"/>
                    </a:lnTo>
                    <a:lnTo>
                      <a:pt x="651" y="499"/>
                    </a:lnTo>
                    <a:lnTo>
                      <a:pt x="655" y="507"/>
                    </a:lnTo>
                    <a:lnTo>
                      <a:pt x="662" y="508"/>
                    </a:lnTo>
                    <a:lnTo>
                      <a:pt x="666" y="506"/>
                    </a:lnTo>
                    <a:lnTo>
                      <a:pt x="670" y="505"/>
                    </a:lnTo>
                    <a:lnTo>
                      <a:pt x="674" y="504"/>
                    </a:lnTo>
                    <a:lnTo>
                      <a:pt x="678" y="505"/>
                    </a:lnTo>
                    <a:lnTo>
                      <a:pt x="690" y="495"/>
                    </a:lnTo>
                    <a:lnTo>
                      <a:pt x="695" y="492"/>
                    </a:lnTo>
                    <a:lnTo>
                      <a:pt x="699" y="492"/>
                    </a:lnTo>
                    <a:lnTo>
                      <a:pt x="701" y="493"/>
                    </a:lnTo>
                    <a:lnTo>
                      <a:pt x="702" y="495"/>
                    </a:lnTo>
                    <a:lnTo>
                      <a:pt x="702" y="498"/>
                    </a:lnTo>
                    <a:lnTo>
                      <a:pt x="701" y="500"/>
                    </a:lnTo>
                    <a:lnTo>
                      <a:pt x="701" y="502"/>
                    </a:lnTo>
                    <a:lnTo>
                      <a:pt x="708" y="509"/>
                    </a:lnTo>
                    <a:lnTo>
                      <a:pt x="705" y="509"/>
                    </a:lnTo>
                    <a:lnTo>
                      <a:pt x="703" y="508"/>
                    </a:lnTo>
                    <a:lnTo>
                      <a:pt x="702" y="506"/>
                    </a:lnTo>
                    <a:lnTo>
                      <a:pt x="699" y="505"/>
                    </a:lnTo>
                    <a:lnTo>
                      <a:pt x="699" y="507"/>
                    </a:lnTo>
                    <a:lnTo>
                      <a:pt x="694" y="507"/>
                    </a:lnTo>
                    <a:lnTo>
                      <a:pt x="689" y="516"/>
                    </a:lnTo>
                    <a:lnTo>
                      <a:pt x="683" y="523"/>
                    </a:lnTo>
                    <a:lnTo>
                      <a:pt x="675" y="529"/>
                    </a:lnTo>
                    <a:lnTo>
                      <a:pt x="665" y="532"/>
                    </a:lnTo>
                    <a:lnTo>
                      <a:pt x="653" y="529"/>
                    </a:lnTo>
                    <a:lnTo>
                      <a:pt x="653" y="523"/>
                    </a:lnTo>
                    <a:lnTo>
                      <a:pt x="651" y="519"/>
                    </a:lnTo>
                    <a:lnTo>
                      <a:pt x="649" y="518"/>
                    </a:lnTo>
                    <a:lnTo>
                      <a:pt x="648" y="515"/>
                    </a:lnTo>
                    <a:lnTo>
                      <a:pt x="646" y="518"/>
                    </a:lnTo>
                    <a:lnTo>
                      <a:pt x="644" y="525"/>
                    </a:lnTo>
                    <a:lnTo>
                      <a:pt x="642" y="527"/>
                    </a:lnTo>
                    <a:lnTo>
                      <a:pt x="628" y="525"/>
                    </a:lnTo>
                    <a:lnTo>
                      <a:pt x="616" y="525"/>
                    </a:lnTo>
                    <a:lnTo>
                      <a:pt x="611" y="527"/>
                    </a:lnTo>
                    <a:lnTo>
                      <a:pt x="609" y="529"/>
                    </a:lnTo>
                    <a:lnTo>
                      <a:pt x="605" y="530"/>
                    </a:lnTo>
                    <a:lnTo>
                      <a:pt x="600" y="532"/>
                    </a:lnTo>
                    <a:lnTo>
                      <a:pt x="593" y="533"/>
                    </a:lnTo>
                    <a:lnTo>
                      <a:pt x="589" y="535"/>
                    </a:lnTo>
                    <a:lnTo>
                      <a:pt x="585" y="540"/>
                    </a:lnTo>
                    <a:lnTo>
                      <a:pt x="581" y="537"/>
                    </a:lnTo>
                    <a:lnTo>
                      <a:pt x="577" y="534"/>
                    </a:lnTo>
                    <a:lnTo>
                      <a:pt x="568" y="529"/>
                    </a:lnTo>
                    <a:lnTo>
                      <a:pt x="560" y="530"/>
                    </a:lnTo>
                    <a:lnTo>
                      <a:pt x="557" y="526"/>
                    </a:lnTo>
                    <a:lnTo>
                      <a:pt x="557" y="514"/>
                    </a:lnTo>
                    <a:lnTo>
                      <a:pt x="560" y="509"/>
                    </a:lnTo>
                    <a:lnTo>
                      <a:pt x="556" y="509"/>
                    </a:lnTo>
                    <a:lnTo>
                      <a:pt x="553" y="515"/>
                    </a:lnTo>
                    <a:lnTo>
                      <a:pt x="549" y="522"/>
                    </a:lnTo>
                    <a:lnTo>
                      <a:pt x="547" y="529"/>
                    </a:lnTo>
                    <a:lnTo>
                      <a:pt x="543" y="529"/>
                    </a:lnTo>
                    <a:lnTo>
                      <a:pt x="541" y="528"/>
                    </a:lnTo>
                    <a:lnTo>
                      <a:pt x="538" y="527"/>
                    </a:lnTo>
                    <a:lnTo>
                      <a:pt x="535" y="522"/>
                    </a:lnTo>
                    <a:lnTo>
                      <a:pt x="535" y="520"/>
                    </a:lnTo>
                    <a:lnTo>
                      <a:pt x="536" y="518"/>
                    </a:lnTo>
                    <a:lnTo>
                      <a:pt x="526" y="518"/>
                    </a:lnTo>
                    <a:lnTo>
                      <a:pt x="525" y="516"/>
                    </a:lnTo>
                    <a:lnTo>
                      <a:pt x="525" y="513"/>
                    </a:lnTo>
                    <a:lnTo>
                      <a:pt x="526" y="512"/>
                    </a:lnTo>
                    <a:lnTo>
                      <a:pt x="526" y="509"/>
                    </a:lnTo>
                    <a:lnTo>
                      <a:pt x="520" y="507"/>
                    </a:lnTo>
                    <a:lnTo>
                      <a:pt x="515" y="508"/>
                    </a:lnTo>
                    <a:lnTo>
                      <a:pt x="511" y="511"/>
                    </a:lnTo>
                    <a:lnTo>
                      <a:pt x="506" y="509"/>
                    </a:lnTo>
                    <a:lnTo>
                      <a:pt x="506" y="501"/>
                    </a:lnTo>
                    <a:lnTo>
                      <a:pt x="507" y="500"/>
                    </a:lnTo>
                    <a:lnTo>
                      <a:pt x="515" y="500"/>
                    </a:lnTo>
                    <a:lnTo>
                      <a:pt x="517" y="499"/>
                    </a:lnTo>
                    <a:lnTo>
                      <a:pt x="517" y="498"/>
                    </a:lnTo>
                    <a:lnTo>
                      <a:pt x="515" y="497"/>
                    </a:lnTo>
                    <a:lnTo>
                      <a:pt x="512" y="497"/>
                    </a:lnTo>
                    <a:lnTo>
                      <a:pt x="511" y="495"/>
                    </a:lnTo>
                    <a:lnTo>
                      <a:pt x="511" y="494"/>
                    </a:lnTo>
                    <a:lnTo>
                      <a:pt x="499" y="504"/>
                    </a:lnTo>
                    <a:lnTo>
                      <a:pt x="495" y="506"/>
                    </a:lnTo>
                    <a:lnTo>
                      <a:pt x="489" y="507"/>
                    </a:lnTo>
                    <a:lnTo>
                      <a:pt x="483" y="502"/>
                    </a:lnTo>
                    <a:lnTo>
                      <a:pt x="476" y="502"/>
                    </a:lnTo>
                    <a:lnTo>
                      <a:pt x="477" y="501"/>
                    </a:lnTo>
                    <a:lnTo>
                      <a:pt x="478" y="499"/>
                    </a:lnTo>
                    <a:lnTo>
                      <a:pt x="478" y="494"/>
                    </a:lnTo>
                    <a:lnTo>
                      <a:pt x="476" y="494"/>
                    </a:lnTo>
                    <a:lnTo>
                      <a:pt x="474" y="497"/>
                    </a:lnTo>
                    <a:lnTo>
                      <a:pt x="472" y="499"/>
                    </a:lnTo>
                    <a:lnTo>
                      <a:pt x="472" y="504"/>
                    </a:lnTo>
                    <a:lnTo>
                      <a:pt x="471" y="505"/>
                    </a:lnTo>
                    <a:lnTo>
                      <a:pt x="468" y="505"/>
                    </a:lnTo>
                    <a:lnTo>
                      <a:pt x="465" y="506"/>
                    </a:lnTo>
                    <a:lnTo>
                      <a:pt x="464" y="507"/>
                    </a:lnTo>
                    <a:lnTo>
                      <a:pt x="461" y="507"/>
                    </a:lnTo>
                    <a:lnTo>
                      <a:pt x="460" y="509"/>
                    </a:lnTo>
                    <a:lnTo>
                      <a:pt x="460" y="512"/>
                    </a:lnTo>
                    <a:lnTo>
                      <a:pt x="461" y="513"/>
                    </a:lnTo>
                    <a:lnTo>
                      <a:pt x="462" y="513"/>
                    </a:lnTo>
                    <a:lnTo>
                      <a:pt x="463" y="514"/>
                    </a:lnTo>
                    <a:lnTo>
                      <a:pt x="464" y="514"/>
                    </a:lnTo>
                    <a:lnTo>
                      <a:pt x="465" y="515"/>
                    </a:lnTo>
                    <a:lnTo>
                      <a:pt x="465" y="518"/>
                    </a:lnTo>
                    <a:lnTo>
                      <a:pt x="463" y="519"/>
                    </a:lnTo>
                    <a:lnTo>
                      <a:pt x="462" y="520"/>
                    </a:lnTo>
                    <a:lnTo>
                      <a:pt x="457" y="522"/>
                    </a:lnTo>
                    <a:lnTo>
                      <a:pt x="456" y="523"/>
                    </a:lnTo>
                    <a:lnTo>
                      <a:pt x="456" y="527"/>
                    </a:lnTo>
                    <a:lnTo>
                      <a:pt x="458" y="529"/>
                    </a:lnTo>
                    <a:lnTo>
                      <a:pt x="461" y="528"/>
                    </a:lnTo>
                    <a:lnTo>
                      <a:pt x="461" y="527"/>
                    </a:lnTo>
                    <a:lnTo>
                      <a:pt x="462" y="527"/>
                    </a:lnTo>
                    <a:lnTo>
                      <a:pt x="464" y="529"/>
                    </a:lnTo>
                    <a:lnTo>
                      <a:pt x="464" y="530"/>
                    </a:lnTo>
                    <a:lnTo>
                      <a:pt x="465" y="532"/>
                    </a:lnTo>
                    <a:lnTo>
                      <a:pt x="467" y="532"/>
                    </a:lnTo>
                    <a:lnTo>
                      <a:pt x="468" y="529"/>
                    </a:lnTo>
                    <a:lnTo>
                      <a:pt x="469" y="530"/>
                    </a:lnTo>
                    <a:lnTo>
                      <a:pt x="468" y="532"/>
                    </a:lnTo>
                    <a:lnTo>
                      <a:pt x="465" y="533"/>
                    </a:lnTo>
                    <a:lnTo>
                      <a:pt x="464" y="534"/>
                    </a:lnTo>
                    <a:lnTo>
                      <a:pt x="462" y="535"/>
                    </a:lnTo>
                    <a:lnTo>
                      <a:pt x="461" y="536"/>
                    </a:lnTo>
                    <a:lnTo>
                      <a:pt x="461" y="537"/>
                    </a:lnTo>
                    <a:lnTo>
                      <a:pt x="463" y="539"/>
                    </a:lnTo>
                    <a:lnTo>
                      <a:pt x="467" y="540"/>
                    </a:lnTo>
                    <a:lnTo>
                      <a:pt x="469" y="539"/>
                    </a:lnTo>
                    <a:lnTo>
                      <a:pt x="472" y="539"/>
                    </a:lnTo>
                    <a:lnTo>
                      <a:pt x="476" y="537"/>
                    </a:lnTo>
                    <a:lnTo>
                      <a:pt x="471" y="544"/>
                    </a:lnTo>
                    <a:lnTo>
                      <a:pt x="470" y="547"/>
                    </a:lnTo>
                    <a:lnTo>
                      <a:pt x="468" y="550"/>
                    </a:lnTo>
                    <a:lnTo>
                      <a:pt x="468" y="551"/>
                    </a:lnTo>
                    <a:lnTo>
                      <a:pt x="470" y="553"/>
                    </a:lnTo>
                    <a:lnTo>
                      <a:pt x="474" y="553"/>
                    </a:lnTo>
                    <a:lnTo>
                      <a:pt x="469" y="560"/>
                    </a:lnTo>
                    <a:lnTo>
                      <a:pt x="468" y="564"/>
                    </a:lnTo>
                    <a:lnTo>
                      <a:pt x="465" y="568"/>
                    </a:lnTo>
                    <a:lnTo>
                      <a:pt x="455" y="567"/>
                    </a:lnTo>
                    <a:lnTo>
                      <a:pt x="446" y="563"/>
                    </a:lnTo>
                    <a:lnTo>
                      <a:pt x="444" y="563"/>
                    </a:lnTo>
                    <a:lnTo>
                      <a:pt x="444" y="565"/>
                    </a:lnTo>
                    <a:lnTo>
                      <a:pt x="446" y="568"/>
                    </a:lnTo>
                    <a:lnTo>
                      <a:pt x="446" y="569"/>
                    </a:lnTo>
                    <a:lnTo>
                      <a:pt x="444" y="571"/>
                    </a:lnTo>
                    <a:lnTo>
                      <a:pt x="443" y="572"/>
                    </a:lnTo>
                    <a:lnTo>
                      <a:pt x="437" y="572"/>
                    </a:lnTo>
                    <a:lnTo>
                      <a:pt x="436" y="574"/>
                    </a:lnTo>
                    <a:lnTo>
                      <a:pt x="436" y="582"/>
                    </a:lnTo>
                    <a:lnTo>
                      <a:pt x="435" y="583"/>
                    </a:lnTo>
                    <a:lnTo>
                      <a:pt x="430" y="581"/>
                    </a:lnTo>
                    <a:lnTo>
                      <a:pt x="430" y="583"/>
                    </a:lnTo>
                    <a:lnTo>
                      <a:pt x="432" y="585"/>
                    </a:lnTo>
                    <a:lnTo>
                      <a:pt x="432" y="586"/>
                    </a:lnTo>
                    <a:lnTo>
                      <a:pt x="433" y="588"/>
                    </a:lnTo>
                    <a:lnTo>
                      <a:pt x="432" y="590"/>
                    </a:lnTo>
                    <a:lnTo>
                      <a:pt x="430" y="591"/>
                    </a:lnTo>
                    <a:lnTo>
                      <a:pt x="429" y="589"/>
                    </a:lnTo>
                    <a:lnTo>
                      <a:pt x="428" y="588"/>
                    </a:lnTo>
                    <a:lnTo>
                      <a:pt x="427" y="588"/>
                    </a:lnTo>
                    <a:lnTo>
                      <a:pt x="426" y="589"/>
                    </a:lnTo>
                    <a:lnTo>
                      <a:pt x="425" y="591"/>
                    </a:lnTo>
                    <a:lnTo>
                      <a:pt x="421" y="595"/>
                    </a:lnTo>
                    <a:lnTo>
                      <a:pt x="420" y="595"/>
                    </a:lnTo>
                    <a:lnTo>
                      <a:pt x="418" y="593"/>
                    </a:lnTo>
                    <a:lnTo>
                      <a:pt x="417" y="593"/>
                    </a:lnTo>
                    <a:lnTo>
                      <a:pt x="415" y="595"/>
                    </a:lnTo>
                    <a:lnTo>
                      <a:pt x="417" y="595"/>
                    </a:lnTo>
                    <a:lnTo>
                      <a:pt x="418" y="597"/>
                    </a:lnTo>
                    <a:lnTo>
                      <a:pt x="418" y="598"/>
                    </a:lnTo>
                    <a:lnTo>
                      <a:pt x="419" y="599"/>
                    </a:lnTo>
                    <a:lnTo>
                      <a:pt x="418" y="602"/>
                    </a:lnTo>
                    <a:lnTo>
                      <a:pt x="415" y="603"/>
                    </a:lnTo>
                    <a:lnTo>
                      <a:pt x="412" y="606"/>
                    </a:lnTo>
                    <a:lnTo>
                      <a:pt x="412" y="611"/>
                    </a:lnTo>
                    <a:lnTo>
                      <a:pt x="407" y="611"/>
                    </a:lnTo>
                    <a:lnTo>
                      <a:pt x="406" y="610"/>
                    </a:lnTo>
                    <a:lnTo>
                      <a:pt x="405" y="610"/>
                    </a:lnTo>
                    <a:lnTo>
                      <a:pt x="403" y="609"/>
                    </a:lnTo>
                    <a:lnTo>
                      <a:pt x="401" y="610"/>
                    </a:lnTo>
                    <a:lnTo>
                      <a:pt x="401" y="611"/>
                    </a:lnTo>
                    <a:lnTo>
                      <a:pt x="404" y="612"/>
                    </a:lnTo>
                    <a:lnTo>
                      <a:pt x="405" y="613"/>
                    </a:lnTo>
                    <a:lnTo>
                      <a:pt x="401" y="613"/>
                    </a:lnTo>
                    <a:lnTo>
                      <a:pt x="397" y="616"/>
                    </a:lnTo>
                    <a:lnTo>
                      <a:pt x="394" y="618"/>
                    </a:lnTo>
                    <a:lnTo>
                      <a:pt x="390" y="619"/>
                    </a:lnTo>
                    <a:lnTo>
                      <a:pt x="389" y="618"/>
                    </a:lnTo>
                    <a:lnTo>
                      <a:pt x="387" y="616"/>
                    </a:lnTo>
                    <a:lnTo>
                      <a:pt x="385" y="614"/>
                    </a:lnTo>
                    <a:lnTo>
                      <a:pt x="386" y="611"/>
                    </a:lnTo>
                    <a:lnTo>
                      <a:pt x="389" y="609"/>
                    </a:lnTo>
                    <a:lnTo>
                      <a:pt x="391" y="607"/>
                    </a:lnTo>
                    <a:lnTo>
                      <a:pt x="394" y="606"/>
                    </a:lnTo>
                    <a:lnTo>
                      <a:pt x="398" y="606"/>
                    </a:lnTo>
                    <a:lnTo>
                      <a:pt x="400" y="599"/>
                    </a:lnTo>
                    <a:lnTo>
                      <a:pt x="410" y="585"/>
                    </a:lnTo>
                    <a:lnTo>
                      <a:pt x="404" y="586"/>
                    </a:lnTo>
                    <a:lnTo>
                      <a:pt x="399" y="590"/>
                    </a:lnTo>
                    <a:lnTo>
                      <a:pt x="396" y="592"/>
                    </a:lnTo>
                    <a:lnTo>
                      <a:pt x="390" y="593"/>
                    </a:lnTo>
                    <a:lnTo>
                      <a:pt x="390" y="592"/>
                    </a:lnTo>
                    <a:lnTo>
                      <a:pt x="389" y="592"/>
                    </a:lnTo>
                    <a:lnTo>
                      <a:pt x="386" y="591"/>
                    </a:lnTo>
                    <a:lnTo>
                      <a:pt x="385" y="591"/>
                    </a:lnTo>
                    <a:lnTo>
                      <a:pt x="387" y="579"/>
                    </a:lnTo>
                    <a:lnTo>
                      <a:pt x="391" y="569"/>
                    </a:lnTo>
                    <a:lnTo>
                      <a:pt x="394" y="560"/>
                    </a:lnTo>
                    <a:lnTo>
                      <a:pt x="396" y="549"/>
                    </a:lnTo>
                    <a:lnTo>
                      <a:pt x="392" y="537"/>
                    </a:lnTo>
                    <a:lnTo>
                      <a:pt x="398" y="535"/>
                    </a:lnTo>
                    <a:lnTo>
                      <a:pt x="401" y="530"/>
                    </a:lnTo>
                    <a:lnTo>
                      <a:pt x="406" y="526"/>
                    </a:lnTo>
                    <a:lnTo>
                      <a:pt x="412" y="522"/>
                    </a:lnTo>
                    <a:lnTo>
                      <a:pt x="414" y="522"/>
                    </a:lnTo>
                    <a:lnTo>
                      <a:pt x="415" y="523"/>
                    </a:lnTo>
                    <a:lnTo>
                      <a:pt x="418" y="525"/>
                    </a:lnTo>
                    <a:lnTo>
                      <a:pt x="420" y="525"/>
                    </a:lnTo>
                    <a:lnTo>
                      <a:pt x="428" y="523"/>
                    </a:lnTo>
                    <a:lnTo>
                      <a:pt x="437" y="522"/>
                    </a:lnTo>
                    <a:lnTo>
                      <a:pt x="446" y="525"/>
                    </a:lnTo>
                    <a:lnTo>
                      <a:pt x="443" y="520"/>
                    </a:lnTo>
                    <a:lnTo>
                      <a:pt x="439" y="518"/>
                    </a:lnTo>
                    <a:lnTo>
                      <a:pt x="427" y="515"/>
                    </a:lnTo>
                    <a:lnTo>
                      <a:pt x="422" y="512"/>
                    </a:lnTo>
                    <a:lnTo>
                      <a:pt x="426" y="504"/>
                    </a:lnTo>
                    <a:lnTo>
                      <a:pt x="430" y="498"/>
                    </a:lnTo>
                    <a:lnTo>
                      <a:pt x="437" y="492"/>
                    </a:lnTo>
                    <a:lnTo>
                      <a:pt x="434" y="490"/>
                    </a:lnTo>
                    <a:lnTo>
                      <a:pt x="430" y="490"/>
                    </a:lnTo>
                    <a:lnTo>
                      <a:pt x="428" y="491"/>
                    </a:lnTo>
                    <a:lnTo>
                      <a:pt x="425" y="493"/>
                    </a:lnTo>
                    <a:lnTo>
                      <a:pt x="424" y="495"/>
                    </a:lnTo>
                    <a:lnTo>
                      <a:pt x="421" y="498"/>
                    </a:lnTo>
                    <a:lnTo>
                      <a:pt x="420" y="501"/>
                    </a:lnTo>
                    <a:lnTo>
                      <a:pt x="420" y="505"/>
                    </a:lnTo>
                    <a:lnTo>
                      <a:pt x="417" y="505"/>
                    </a:lnTo>
                    <a:lnTo>
                      <a:pt x="414" y="506"/>
                    </a:lnTo>
                    <a:lnTo>
                      <a:pt x="411" y="506"/>
                    </a:lnTo>
                    <a:lnTo>
                      <a:pt x="408" y="504"/>
                    </a:lnTo>
                    <a:lnTo>
                      <a:pt x="407" y="500"/>
                    </a:lnTo>
                    <a:lnTo>
                      <a:pt x="405" y="505"/>
                    </a:lnTo>
                    <a:lnTo>
                      <a:pt x="400" y="509"/>
                    </a:lnTo>
                    <a:lnTo>
                      <a:pt x="397" y="512"/>
                    </a:lnTo>
                    <a:lnTo>
                      <a:pt x="384" y="525"/>
                    </a:lnTo>
                    <a:lnTo>
                      <a:pt x="379" y="527"/>
                    </a:lnTo>
                    <a:lnTo>
                      <a:pt x="379" y="530"/>
                    </a:lnTo>
                    <a:lnTo>
                      <a:pt x="377" y="533"/>
                    </a:lnTo>
                    <a:lnTo>
                      <a:pt x="377" y="534"/>
                    </a:lnTo>
                    <a:lnTo>
                      <a:pt x="379" y="535"/>
                    </a:lnTo>
                    <a:lnTo>
                      <a:pt x="375" y="540"/>
                    </a:lnTo>
                    <a:lnTo>
                      <a:pt x="371" y="546"/>
                    </a:lnTo>
                    <a:lnTo>
                      <a:pt x="366" y="550"/>
                    </a:lnTo>
                    <a:lnTo>
                      <a:pt x="366" y="555"/>
                    </a:lnTo>
                    <a:lnTo>
                      <a:pt x="368" y="557"/>
                    </a:lnTo>
                    <a:lnTo>
                      <a:pt x="365" y="562"/>
                    </a:lnTo>
                    <a:lnTo>
                      <a:pt x="364" y="565"/>
                    </a:lnTo>
                    <a:lnTo>
                      <a:pt x="358" y="565"/>
                    </a:lnTo>
                    <a:lnTo>
                      <a:pt x="355" y="564"/>
                    </a:lnTo>
                    <a:lnTo>
                      <a:pt x="352" y="563"/>
                    </a:lnTo>
                    <a:lnTo>
                      <a:pt x="347" y="563"/>
                    </a:lnTo>
                    <a:lnTo>
                      <a:pt x="348" y="565"/>
                    </a:lnTo>
                    <a:lnTo>
                      <a:pt x="350" y="568"/>
                    </a:lnTo>
                    <a:lnTo>
                      <a:pt x="352" y="569"/>
                    </a:lnTo>
                    <a:lnTo>
                      <a:pt x="356" y="570"/>
                    </a:lnTo>
                    <a:lnTo>
                      <a:pt x="358" y="571"/>
                    </a:lnTo>
                    <a:lnTo>
                      <a:pt x="361" y="574"/>
                    </a:lnTo>
                    <a:lnTo>
                      <a:pt x="362" y="576"/>
                    </a:lnTo>
                    <a:lnTo>
                      <a:pt x="362" y="579"/>
                    </a:lnTo>
                    <a:lnTo>
                      <a:pt x="361" y="582"/>
                    </a:lnTo>
                    <a:lnTo>
                      <a:pt x="359" y="583"/>
                    </a:lnTo>
                    <a:lnTo>
                      <a:pt x="355" y="585"/>
                    </a:lnTo>
                    <a:lnTo>
                      <a:pt x="351" y="586"/>
                    </a:lnTo>
                    <a:lnTo>
                      <a:pt x="349" y="586"/>
                    </a:lnTo>
                    <a:lnTo>
                      <a:pt x="344" y="589"/>
                    </a:lnTo>
                    <a:lnTo>
                      <a:pt x="347" y="591"/>
                    </a:lnTo>
                    <a:lnTo>
                      <a:pt x="349" y="591"/>
                    </a:lnTo>
                    <a:lnTo>
                      <a:pt x="350" y="592"/>
                    </a:lnTo>
                    <a:lnTo>
                      <a:pt x="351" y="592"/>
                    </a:lnTo>
                    <a:lnTo>
                      <a:pt x="352" y="593"/>
                    </a:lnTo>
                    <a:lnTo>
                      <a:pt x="352" y="596"/>
                    </a:lnTo>
                    <a:lnTo>
                      <a:pt x="351" y="598"/>
                    </a:lnTo>
                    <a:lnTo>
                      <a:pt x="349" y="598"/>
                    </a:lnTo>
                    <a:lnTo>
                      <a:pt x="348" y="597"/>
                    </a:lnTo>
                    <a:lnTo>
                      <a:pt x="347" y="595"/>
                    </a:lnTo>
                    <a:lnTo>
                      <a:pt x="347" y="593"/>
                    </a:lnTo>
                    <a:lnTo>
                      <a:pt x="344" y="596"/>
                    </a:lnTo>
                    <a:lnTo>
                      <a:pt x="343" y="598"/>
                    </a:lnTo>
                    <a:lnTo>
                      <a:pt x="343" y="599"/>
                    </a:lnTo>
                    <a:lnTo>
                      <a:pt x="341" y="600"/>
                    </a:lnTo>
                    <a:lnTo>
                      <a:pt x="336" y="600"/>
                    </a:lnTo>
                    <a:lnTo>
                      <a:pt x="336" y="607"/>
                    </a:lnTo>
                    <a:lnTo>
                      <a:pt x="333" y="612"/>
                    </a:lnTo>
                    <a:lnTo>
                      <a:pt x="329" y="616"/>
                    </a:lnTo>
                    <a:lnTo>
                      <a:pt x="327" y="620"/>
                    </a:lnTo>
                    <a:lnTo>
                      <a:pt x="325" y="626"/>
                    </a:lnTo>
                    <a:lnTo>
                      <a:pt x="326" y="634"/>
                    </a:lnTo>
                    <a:lnTo>
                      <a:pt x="340" y="634"/>
                    </a:lnTo>
                    <a:lnTo>
                      <a:pt x="346" y="637"/>
                    </a:lnTo>
                    <a:lnTo>
                      <a:pt x="351" y="641"/>
                    </a:lnTo>
                    <a:lnTo>
                      <a:pt x="350" y="642"/>
                    </a:lnTo>
                    <a:lnTo>
                      <a:pt x="349" y="645"/>
                    </a:lnTo>
                    <a:lnTo>
                      <a:pt x="348" y="646"/>
                    </a:lnTo>
                    <a:lnTo>
                      <a:pt x="348" y="648"/>
                    </a:lnTo>
                    <a:lnTo>
                      <a:pt x="344" y="652"/>
                    </a:lnTo>
                    <a:lnTo>
                      <a:pt x="342" y="652"/>
                    </a:lnTo>
                    <a:lnTo>
                      <a:pt x="341" y="653"/>
                    </a:lnTo>
                    <a:lnTo>
                      <a:pt x="339" y="654"/>
                    </a:lnTo>
                    <a:lnTo>
                      <a:pt x="337" y="654"/>
                    </a:lnTo>
                    <a:lnTo>
                      <a:pt x="334" y="658"/>
                    </a:lnTo>
                    <a:lnTo>
                      <a:pt x="332" y="659"/>
                    </a:lnTo>
                    <a:lnTo>
                      <a:pt x="330" y="661"/>
                    </a:lnTo>
                    <a:lnTo>
                      <a:pt x="329" y="662"/>
                    </a:lnTo>
                    <a:lnTo>
                      <a:pt x="329" y="663"/>
                    </a:lnTo>
                    <a:lnTo>
                      <a:pt x="330" y="665"/>
                    </a:lnTo>
                    <a:lnTo>
                      <a:pt x="332" y="667"/>
                    </a:lnTo>
                    <a:lnTo>
                      <a:pt x="332" y="669"/>
                    </a:lnTo>
                    <a:lnTo>
                      <a:pt x="330" y="670"/>
                    </a:lnTo>
                    <a:lnTo>
                      <a:pt x="326" y="670"/>
                    </a:lnTo>
                    <a:lnTo>
                      <a:pt x="326" y="673"/>
                    </a:lnTo>
                    <a:lnTo>
                      <a:pt x="329" y="676"/>
                    </a:lnTo>
                    <a:lnTo>
                      <a:pt x="329" y="680"/>
                    </a:lnTo>
                    <a:lnTo>
                      <a:pt x="327" y="680"/>
                    </a:lnTo>
                    <a:lnTo>
                      <a:pt x="325" y="681"/>
                    </a:lnTo>
                    <a:lnTo>
                      <a:pt x="323" y="681"/>
                    </a:lnTo>
                    <a:lnTo>
                      <a:pt x="321" y="682"/>
                    </a:lnTo>
                    <a:lnTo>
                      <a:pt x="320" y="683"/>
                    </a:lnTo>
                    <a:lnTo>
                      <a:pt x="320" y="684"/>
                    </a:lnTo>
                    <a:lnTo>
                      <a:pt x="315" y="687"/>
                    </a:lnTo>
                    <a:lnTo>
                      <a:pt x="312" y="688"/>
                    </a:lnTo>
                    <a:lnTo>
                      <a:pt x="309" y="689"/>
                    </a:lnTo>
                    <a:lnTo>
                      <a:pt x="307" y="689"/>
                    </a:lnTo>
                    <a:lnTo>
                      <a:pt x="306" y="690"/>
                    </a:lnTo>
                    <a:lnTo>
                      <a:pt x="306" y="697"/>
                    </a:lnTo>
                    <a:lnTo>
                      <a:pt x="305" y="698"/>
                    </a:lnTo>
                    <a:lnTo>
                      <a:pt x="304" y="698"/>
                    </a:lnTo>
                    <a:lnTo>
                      <a:pt x="302" y="700"/>
                    </a:lnTo>
                    <a:lnTo>
                      <a:pt x="301" y="700"/>
                    </a:lnTo>
                    <a:lnTo>
                      <a:pt x="301" y="703"/>
                    </a:lnTo>
                    <a:lnTo>
                      <a:pt x="299" y="703"/>
                    </a:lnTo>
                    <a:lnTo>
                      <a:pt x="298" y="702"/>
                    </a:lnTo>
                    <a:lnTo>
                      <a:pt x="297" y="702"/>
                    </a:lnTo>
                    <a:lnTo>
                      <a:pt x="295" y="701"/>
                    </a:lnTo>
                    <a:lnTo>
                      <a:pt x="293" y="704"/>
                    </a:lnTo>
                    <a:lnTo>
                      <a:pt x="292" y="708"/>
                    </a:lnTo>
                    <a:lnTo>
                      <a:pt x="290" y="711"/>
                    </a:lnTo>
                    <a:lnTo>
                      <a:pt x="288" y="715"/>
                    </a:lnTo>
                    <a:lnTo>
                      <a:pt x="281" y="716"/>
                    </a:lnTo>
                    <a:lnTo>
                      <a:pt x="277" y="719"/>
                    </a:lnTo>
                    <a:lnTo>
                      <a:pt x="272" y="724"/>
                    </a:lnTo>
                    <a:lnTo>
                      <a:pt x="267" y="728"/>
                    </a:lnTo>
                    <a:lnTo>
                      <a:pt x="267" y="729"/>
                    </a:lnTo>
                    <a:lnTo>
                      <a:pt x="269" y="730"/>
                    </a:lnTo>
                    <a:lnTo>
                      <a:pt x="270" y="730"/>
                    </a:lnTo>
                    <a:lnTo>
                      <a:pt x="271" y="731"/>
                    </a:lnTo>
                    <a:lnTo>
                      <a:pt x="271" y="738"/>
                    </a:lnTo>
                    <a:lnTo>
                      <a:pt x="267" y="745"/>
                    </a:lnTo>
                    <a:lnTo>
                      <a:pt x="265" y="746"/>
                    </a:lnTo>
                    <a:lnTo>
                      <a:pt x="258" y="746"/>
                    </a:lnTo>
                    <a:lnTo>
                      <a:pt x="256" y="747"/>
                    </a:lnTo>
                    <a:lnTo>
                      <a:pt x="255" y="750"/>
                    </a:lnTo>
                    <a:lnTo>
                      <a:pt x="251" y="753"/>
                    </a:lnTo>
                    <a:lnTo>
                      <a:pt x="249" y="754"/>
                    </a:lnTo>
                    <a:lnTo>
                      <a:pt x="248" y="754"/>
                    </a:lnTo>
                    <a:lnTo>
                      <a:pt x="245" y="753"/>
                    </a:lnTo>
                    <a:lnTo>
                      <a:pt x="244" y="753"/>
                    </a:lnTo>
                    <a:lnTo>
                      <a:pt x="243" y="756"/>
                    </a:lnTo>
                    <a:lnTo>
                      <a:pt x="243" y="761"/>
                    </a:lnTo>
                    <a:lnTo>
                      <a:pt x="240" y="765"/>
                    </a:lnTo>
                    <a:lnTo>
                      <a:pt x="236" y="765"/>
                    </a:lnTo>
                    <a:lnTo>
                      <a:pt x="234" y="763"/>
                    </a:lnTo>
                    <a:lnTo>
                      <a:pt x="231" y="763"/>
                    </a:lnTo>
                    <a:lnTo>
                      <a:pt x="228" y="766"/>
                    </a:lnTo>
                    <a:lnTo>
                      <a:pt x="228" y="768"/>
                    </a:lnTo>
                    <a:lnTo>
                      <a:pt x="229" y="770"/>
                    </a:lnTo>
                    <a:lnTo>
                      <a:pt x="231" y="770"/>
                    </a:lnTo>
                    <a:lnTo>
                      <a:pt x="233" y="771"/>
                    </a:lnTo>
                    <a:lnTo>
                      <a:pt x="224" y="774"/>
                    </a:lnTo>
                    <a:lnTo>
                      <a:pt x="215" y="778"/>
                    </a:lnTo>
                    <a:lnTo>
                      <a:pt x="209" y="784"/>
                    </a:lnTo>
                    <a:lnTo>
                      <a:pt x="210" y="786"/>
                    </a:lnTo>
                    <a:lnTo>
                      <a:pt x="213" y="786"/>
                    </a:lnTo>
                    <a:lnTo>
                      <a:pt x="215" y="785"/>
                    </a:lnTo>
                    <a:lnTo>
                      <a:pt x="216" y="784"/>
                    </a:lnTo>
                    <a:lnTo>
                      <a:pt x="220" y="784"/>
                    </a:lnTo>
                    <a:lnTo>
                      <a:pt x="214" y="791"/>
                    </a:lnTo>
                    <a:lnTo>
                      <a:pt x="208" y="795"/>
                    </a:lnTo>
                    <a:lnTo>
                      <a:pt x="202" y="802"/>
                    </a:lnTo>
                    <a:lnTo>
                      <a:pt x="192" y="806"/>
                    </a:lnTo>
                    <a:lnTo>
                      <a:pt x="187" y="808"/>
                    </a:lnTo>
                    <a:lnTo>
                      <a:pt x="186" y="810"/>
                    </a:lnTo>
                    <a:lnTo>
                      <a:pt x="185" y="814"/>
                    </a:lnTo>
                    <a:lnTo>
                      <a:pt x="184" y="815"/>
                    </a:lnTo>
                    <a:lnTo>
                      <a:pt x="184" y="814"/>
                    </a:lnTo>
                    <a:lnTo>
                      <a:pt x="183" y="813"/>
                    </a:lnTo>
                    <a:lnTo>
                      <a:pt x="184" y="810"/>
                    </a:lnTo>
                    <a:lnTo>
                      <a:pt x="184" y="807"/>
                    </a:lnTo>
                    <a:lnTo>
                      <a:pt x="178" y="807"/>
                    </a:lnTo>
                    <a:lnTo>
                      <a:pt x="176" y="808"/>
                    </a:lnTo>
                    <a:lnTo>
                      <a:pt x="172" y="809"/>
                    </a:lnTo>
                    <a:lnTo>
                      <a:pt x="167" y="814"/>
                    </a:lnTo>
                    <a:lnTo>
                      <a:pt x="166" y="814"/>
                    </a:lnTo>
                    <a:lnTo>
                      <a:pt x="166" y="815"/>
                    </a:lnTo>
                    <a:lnTo>
                      <a:pt x="162" y="817"/>
                    </a:lnTo>
                    <a:lnTo>
                      <a:pt x="159" y="820"/>
                    </a:lnTo>
                    <a:lnTo>
                      <a:pt x="158" y="822"/>
                    </a:lnTo>
                    <a:lnTo>
                      <a:pt x="157" y="822"/>
                    </a:lnTo>
                    <a:lnTo>
                      <a:pt x="155" y="823"/>
                    </a:lnTo>
                    <a:lnTo>
                      <a:pt x="151" y="822"/>
                    </a:lnTo>
                    <a:lnTo>
                      <a:pt x="149" y="824"/>
                    </a:lnTo>
                    <a:lnTo>
                      <a:pt x="148" y="824"/>
                    </a:lnTo>
                    <a:lnTo>
                      <a:pt x="146" y="826"/>
                    </a:lnTo>
                    <a:lnTo>
                      <a:pt x="144" y="826"/>
                    </a:lnTo>
                    <a:lnTo>
                      <a:pt x="142" y="827"/>
                    </a:lnTo>
                    <a:lnTo>
                      <a:pt x="137" y="831"/>
                    </a:lnTo>
                    <a:lnTo>
                      <a:pt x="135" y="833"/>
                    </a:lnTo>
                    <a:lnTo>
                      <a:pt x="132" y="831"/>
                    </a:lnTo>
                    <a:lnTo>
                      <a:pt x="131" y="830"/>
                    </a:lnTo>
                    <a:lnTo>
                      <a:pt x="131" y="829"/>
                    </a:lnTo>
                    <a:lnTo>
                      <a:pt x="134" y="827"/>
                    </a:lnTo>
                    <a:lnTo>
                      <a:pt x="138" y="827"/>
                    </a:lnTo>
                    <a:lnTo>
                      <a:pt x="135" y="820"/>
                    </a:lnTo>
                    <a:lnTo>
                      <a:pt x="134" y="819"/>
                    </a:lnTo>
                    <a:lnTo>
                      <a:pt x="131" y="817"/>
                    </a:lnTo>
                    <a:lnTo>
                      <a:pt x="127" y="817"/>
                    </a:lnTo>
                    <a:lnTo>
                      <a:pt x="124" y="819"/>
                    </a:lnTo>
                    <a:lnTo>
                      <a:pt x="121" y="822"/>
                    </a:lnTo>
                    <a:lnTo>
                      <a:pt x="121" y="829"/>
                    </a:lnTo>
                    <a:lnTo>
                      <a:pt x="120" y="833"/>
                    </a:lnTo>
                    <a:lnTo>
                      <a:pt x="118" y="835"/>
                    </a:lnTo>
                    <a:lnTo>
                      <a:pt x="117" y="836"/>
                    </a:lnTo>
                    <a:lnTo>
                      <a:pt x="115" y="836"/>
                    </a:lnTo>
                    <a:lnTo>
                      <a:pt x="114" y="837"/>
                    </a:lnTo>
                    <a:lnTo>
                      <a:pt x="111" y="837"/>
                    </a:lnTo>
                    <a:lnTo>
                      <a:pt x="111" y="843"/>
                    </a:lnTo>
                    <a:lnTo>
                      <a:pt x="109" y="845"/>
                    </a:lnTo>
                    <a:lnTo>
                      <a:pt x="102" y="849"/>
                    </a:lnTo>
                    <a:lnTo>
                      <a:pt x="101" y="848"/>
                    </a:lnTo>
                    <a:lnTo>
                      <a:pt x="98" y="838"/>
                    </a:lnTo>
                    <a:lnTo>
                      <a:pt x="100" y="829"/>
                    </a:lnTo>
                    <a:lnTo>
                      <a:pt x="106" y="820"/>
                    </a:lnTo>
                    <a:lnTo>
                      <a:pt x="109" y="816"/>
                    </a:lnTo>
                    <a:lnTo>
                      <a:pt x="109" y="815"/>
                    </a:lnTo>
                    <a:lnTo>
                      <a:pt x="111" y="814"/>
                    </a:lnTo>
                    <a:lnTo>
                      <a:pt x="113" y="813"/>
                    </a:lnTo>
                    <a:lnTo>
                      <a:pt x="116" y="812"/>
                    </a:lnTo>
                    <a:lnTo>
                      <a:pt x="122" y="808"/>
                    </a:lnTo>
                    <a:lnTo>
                      <a:pt x="129" y="803"/>
                    </a:lnTo>
                    <a:lnTo>
                      <a:pt x="138" y="802"/>
                    </a:lnTo>
                    <a:lnTo>
                      <a:pt x="141" y="806"/>
                    </a:lnTo>
                    <a:lnTo>
                      <a:pt x="151" y="816"/>
                    </a:lnTo>
                    <a:lnTo>
                      <a:pt x="152" y="815"/>
                    </a:lnTo>
                    <a:lnTo>
                      <a:pt x="152" y="813"/>
                    </a:lnTo>
                    <a:lnTo>
                      <a:pt x="153" y="812"/>
                    </a:lnTo>
                    <a:lnTo>
                      <a:pt x="153" y="809"/>
                    </a:lnTo>
                    <a:lnTo>
                      <a:pt x="155" y="810"/>
                    </a:lnTo>
                    <a:lnTo>
                      <a:pt x="156" y="810"/>
                    </a:lnTo>
                    <a:lnTo>
                      <a:pt x="158" y="812"/>
                    </a:lnTo>
                    <a:lnTo>
                      <a:pt x="159" y="813"/>
                    </a:lnTo>
                    <a:lnTo>
                      <a:pt x="159" y="814"/>
                    </a:lnTo>
                    <a:lnTo>
                      <a:pt x="166" y="812"/>
                    </a:lnTo>
                    <a:lnTo>
                      <a:pt x="166" y="806"/>
                    </a:lnTo>
                    <a:lnTo>
                      <a:pt x="165" y="805"/>
                    </a:lnTo>
                    <a:lnTo>
                      <a:pt x="159" y="805"/>
                    </a:lnTo>
                    <a:lnTo>
                      <a:pt x="159" y="795"/>
                    </a:lnTo>
                    <a:lnTo>
                      <a:pt x="162" y="789"/>
                    </a:lnTo>
                    <a:lnTo>
                      <a:pt x="173" y="778"/>
                    </a:lnTo>
                    <a:lnTo>
                      <a:pt x="174" y="775"/>
                    </a:lnTo>
                    <a:lnTo>
                      <a:pt x="177" y="773"/>
                    </a:lnTo>
                    <a:lnTo>
                      <a:pt x="184" y="770"/>
                    </a:lnTo>
                    <a:lnTo>
                      <a:pt x="191" y="767"/>
                    </a:lnTo>
                    <a:lnTo>
                      <a:pt x="196" y="765"/>
                    </a:lnTo>
                    <a:lnTo>
                      <a:pt x="200" y="758"/>
                    </a:lnTo>
                    <a:lnTo>
                      <a:pt x="203" y="758"/>
                    </a:lnTo>
                    <a:lnTo>
                      <a:pt x="206" y="759"/>
                    </a:lnTo>
                    <a:lnTo>
                      <a:pt x="209" y="759"/>
                    </a:lnTo>
                    <a:lnTo>
                      <a:pt x="210" y="757"/>
                    </a:lnTo>
                    <a:lnTo>
                      <a:pt x="210" y="756"/>
                    </a:lnTo>
                    <a:lnTo>
                      <a:pt x="212" y="753"/>
                    </a:lnTo>
                    <a:lnTo>
                      <a:pt x="212" y="744"/>
                    </a:lnTo>
                    <a:lnTo>
                      <a:pt x="233" y="721"/>
                    </a:lnTo>
                    <a:lnTo>
                      <a:pt x="235" y="722"/>
                    </a:lnTo>
                    <a:lnTo>
                      <a:pt x="237" y="722"/>
                    </a:lnTo>
                    <a:lnTo>
                      <a:pt x="240" y="723"/>
                    </a:lnTo>
                    <a:lnTo>
                      <a:pt x="242" y="723"/>
                    </a:lnTo>
                    <a:lnTo>
                      <a:pt x="244" y="721"/>
                    </a:lnTo>
                    <a:lnTo>
                      <a:pt x="245" y="718"/>
                    </a:lnTo>
                    <a:lnTo>
                      <a:pt x="243" y="718"/>
                    </a:lnTo>
                    <a:lnTo>
                      <a:pt x="237" y="712"/>
                    </a:lnTo>
                    <a:lnTo>
                      <a:pt x="240" y="702"/>
                    </a:lnTo>
                    <a:lnTo>
                      <a:pt x="240" y="688"/>
                    </a:lnTo>
                    <a:lnTo>
                      <a:pt x="242" y="688"/>
                    </a:lnTo>
                    <a:lnTo>
                      <a:pt x="243" y="687"/>
                    </a:lnTo>
                    <a:lnTo>
                      <a:pt x="245" y="687"/>
                    </a:lnTo>
                    <a:lnTo>
                      <a:pt x="247" y="686"/>
                    </a:lnTo>
                    <a:lnTo>
                      <a:pt x="249" y="686"/>
                    </a:lnTo>
                    <a:lnTo>
                      <a:pt x="252" y="687"/>
                    </a:lnTo>
                    <a:lnTo>
                      <a:pt x="251" y="684"/>
                    </a:lnTo>
                    <a:lnTo>
                      <a:pt x="250" y="683"/>
                    </a:lnTo>
                    <a:lnTo>
                      <a:pt x="248" y="682"/>
                    </a:lnTo>
                    <a:lnTo>
                      <a:pt x="241" y="682"/>
                    </a:lnTo>
                    <a:lnTo>
                      <a:pt x="242" y="672"/>
                    </a:lnTo>
                    <a:lnTo>
                      <a:pt x="245" y="666"/>
                    </a:lnTo>
                    <a:lnTo>
                      <a:pt x="250" y="661"/>
                    </a:lnTo>
                    <a:lnTo>
                      <a:pt x="256" y="656"/>
                    </a:lnTo>
                    <a:lnTo>
                      <a:pt x="254" y="651"/>
                    </a:lnTo>
                    <a:lnTo>
                      <a:pt x="255" y="647"/>
                    </a:lnTo>
                    <a:lnTo>
                      <a:pt x="257" y="644"/>
                    </a:lnTo>
                    <a:lnTo>
                      <a:pt x="258" y="639"/>
                    </a:lnTo>
                    <a:lnTo>
                      <a:pt x="258" y="632"/>
                    </a:lnTo>
                    <a:lnTo>
                      <a:pt x="256" y="633"/>
                    </a:lnTo>
                    <a:lnTo>
                      <a:pt x="255" y="634"/>
                    </a:lnTo>
                    <a:lnTo>
                      <a:pt x="254" y="637"/>
                    </a:lnTo>
                    <a:lnTo>
                      <a:pt x="254" y="640"/>
                    </a:lnTo>
                    <a:lnTo>
                      <a:pt x="252" y="642"/>
                    </a:lnTo>
                    <a:lnTo>
                      <a:pt x="252" y="645"/>
                    </a:lnTo>
                    <a:lnTo>
                      <a:pt x="238" y="653"/>
                    </a:lnTo>
                    <a:lnTo>
                      <a:pt x="224" y="660"/>
                    </a:lnTo>
                    <a:lnTo>
                      <a:pt x="222" y="660"/>
                    </a:lnTo>
                    <a:lnTo>
                      <a:pt x="220" y="659"/>
                    </a:lnTo>
                    <a:lnTo>
                      <a:pt x="217" y="656"/>
                    </a:lnTo>
                    <a:lnTo>
                      <a:pt x="216" y="654"/>
                    </a:lnTo>
                    <a:lnTo>
                      <a:pt x="214" y="653"/>
                    </a:lnTo>
                    <a:lnTo>
                      <a:pt x="213" y="652"/>
                    </a:lnTo>
                    <a:lnTo>
                      <a:pt x="213" y="648"/>
                    </a:lnTo>
                    <a:lnTo>
                      <a:pt x="215" y="646"/>
                    </a:lnTo>
                    <a:lnTo>
                      <a:pt x="216" y="646"/>
                    </a:lnTo>
                    <a:lnTo>
                      <a:pt x="217" y="645"/>
                    </a:lnTo>
                    <a:lnTo>
                      <a:pt x="217" y="644"/>
                    </a:lnTo>
                    <a:lnTo>
                      <a:pt x="221" y="644"/>
                    </a:lnTo>
                    <a:lnTo>
                      <a:pt x="222" y="645"/>
                    </a:lnTo>
                    <a:lnTo>
                      <a:pt x="222" y="646"/>
                    </a:lnTo>
                    <a:lnTo>
                      <a:pt x="223" y="647"/>
                    </a:lnTo>
                    <a:lnTo>
                      <a:pt x="223" y="648"/>
                    </a:lnTo>
                    <a:lnTo>
                      <a:pt x="224" y="649"/>
                    </a:lnTo>
                    <a:lnTo>
                      <a:pt x="227" y="649"/>
                    </a:lnTo>
                    <a:lnTo>
                      <a:pt x="229" y="645"/>
                    </a:lnTo>
                    <a:lnTo>
                      <a:pt x="228" y="644"/>
                    </a:lnTo>
                    <a:lnTo>
                      <a:pt x="226" y="642"/>
                    </a:lnTo>
                    <a:lnTo>
                      <a:pt x="224" y="641"/>
                    </a:lnTo>
                    <a:lnTo>
                      <a:pt x="222" y="640"/>
                    </a:lnTo>
                    <a:lnTo>
                      <a:pt x="219" y="639"/>
                    </a:lnTo>
                    <a:lnTo>
                      <a:pt x="216" y="638"/>
                    </a:lnTo>
                    <a:lnTo>
                      <a:pt x="213" y="634"/>
                    </a:lnTo>
                    <a:lnTo>
                      <a:pt x="213" y="632"/>
                    </a:lnTo>
                    <a:lnTo>
                      <a:pt x="212" y="633"/>
                    </a:lnTo>
                    <a:lnTo>
                      <a:pt x="210" y="635"/>
                    </a:lnTo>
                    <a:lnTo>
                      <a:pt x="210" y="638"/>
                    </a:lnTo>
                    <a:lnTo>
                      <a:pt x="209" y="640"/>
                    </a:lnTo>
                    <a:lnTo>
                      <a:pt x="209" y="641"/>
                    </a:lnTo>
                    <a:lnTo>
                      <a:pt x="208" y="644"/>
                    </a:lnTo>
                    <a:lnTo>
                      <a:pt x="208" y="645"/>
                    </a:lnTo>
                    <a:lnTo>
                      <a:pt x="205" y="645"/>
                    </a:lnTo>
                    <a:lnTo>
                      <a:pt x="202" y="644"/>
                    </a:lnTo>
                    <a:lnTo>
                      <a:pt x="203" y="649"/>
                    </a:lnTo>
                    <a:lnTo>
                      <a:pt x="203" y="654"/>
                    </a:lnTo>
                    <a:lnTo>
                      <a:pt x="202" y="659"/>
                    </a:lnTo>
                    <a:lnTo>
                      <a:pt x="202" y="665"/>
                    </a:lnTo>
                    <a:lnTo>
                      <a:pt x="205" y="672"/>
                    </a:lnTo>
                    <a:lnTo>
                      <a:pt x="201" y="672"/>
                    </a:lnTo>
                    <a:lnTo>
                      <a:pt x="199" y="670"/>
                    </a:lnTo>
                    <a:lnTo>
                      <a:pt x="195" y="663"/>
                    </a:lnTo>
                    <a:lnTo>
                      <a:pt x="194" y="662"/>
                    </a:lnTo>
                    <a:lnTo>
                      <a:pt x="193" y="660"/>
                    </a:lnTo>
                    <a:lnTo>
                      <a:pt x="188" y="653"/>
                    </a:lnTo>
                    <a:lnTo>
                      <a:pt x="186" y="648"/>
                    </a:lnTo>
                    <a:lnTo>
                      <a:pt x="184" y="645"/>
                    </a:lnTo>
                    <a:lnTo>
                      <a:pt x="180" y="646"/>
                    </a:lnTo>
                    <a:lnTo>
                      <a:pt x="178" y="648"/>
                    </a:lnTo>
                    <a:lnTo>
                      <a:pt x="177" y="652"/>
                    </a:lnTo>
                    <a:lnTo>
                      <a:pt x="172" y="647"/>
                    </a:lnTo>
                    <a:lnTo>
                      <a:pt x="166" y="644"/>
                    </a:lnTo>
                    <a:lnTo>
                      <a:pt x="162" y="639"/>
                    </a:lnTo>
                    <a:lnTo>
                      <a:pt x="151" y="646"/>
                    </a:lnTo>
                    <a:lnTo>
                      <a:pt x="141" y="652"/>
                    </a:lnTo>
                    <a:lnTo>
                      <a:pt x="137" y="654"/>
                    </a:lnTo>
                    <a:lnTo>
                      <a:pt x="135" y="656"/>
                    </a:lnTo>
                    <a:lnTo>
                      <a:pt x="131" y="659"/>
                    </a:lnTo>
                    <a:lnTo>
                      <a:pt x="129" y="661"/>
                    </a:lnTo>
                    <a:lnTo>
                      <a:pt x="125" y="662"/>
                    </a:lnTo>
                    <a:lnTo>
                      <a:pt x="127" y="655"/>
                    </a:lnTo>
                    <a:lnTo>
                      <a:pt x="125" y="649"/>
                    </a:lnTo>
                    <a:lnTo>
                      <a:pt x="125" y="645"/>
                    </a:lnTo>
                    <a:lnTo>
                      <a:pt x="129" y="641"/>
                    </a:lnTo>
                    <a:lnTo>
                      <a:pt x="127" y="637"/>
                    </a:lnTo>
                    <a:lnTo>
                      <a:pt x="124" y="635"/>
                    </a:lnTo>
                    <a:lnTo>
                      <a:pt x="123" y="634"/>
                    </a:lnTo>
                    <a:lnTo>
                      <a:pt x="121" y="630"/>
                    </a:lnTo>
                    <a:lnTo>
                      <a:pt x="121" y="626"/>
                    </a:lnTo>
                    <a:lnTo>
                      <a:pt x="122" y="624"/>
                    </a:lnTo>
                    <a:lnTo>
                      <a:pt x="124" y="621"/>
                    </a:lnTo>
                    <a:lnTo>
                      <a:pt x="128" y="614"/>
                    </a:lnTo>
                    <a:lnTo>
                      <a:pt x="127" y="611"/>
                    </a:lnTo>
                    <a:lnTo>
                      <a:pt x="124" y="606"/>
                    </a:lnTo>
                    <a:lnTo>
                      <a:pt x="122" y="603"/>
                    </a:lnTo>
                    <a:lnTo>
                      <a:pt x="121" y="600"/>
                    </a:lnTo>
                    <a:lnTo>
                      <a:pt x="121" y="593"/>
                    </a:lnTo>
                    <a:lnTo>
                      <a:pt x="118" y="591"/>
                    </a:lnTo>
                    <a:lnTo>
                      <a:pt x="116" y="590"/>
                    </a:lnTo>
                    <a:lnTo>
                      <a:pt x="116" y="579"/>
                    </a:lnTo>
                    <a:lnTo>
                      <a:pt x="115" y="578"/>
                    </a:lnTo>
                    <a:lnTo>
                      <a:pt x="113" y="577"/>
                    </a:lnTo>
                    <a:lnTo>
                      <a:pt x="111" y="576"/>
                    </a:lnTo>
                    <a:lnTo>
                      <a:pt x="114" y="568"/>
                    </a:lnTo>
                    <a:lnTo>
                      <a:pt x="118" y="562"/>
                    </a:lnTo>
                    <a:lnTo>
                      <a:pt x="125" y="555"/>
                    </a:lnTo>
                    <a:lnTo>
                      <a:pt x="118" y="550"/>
                    </a:lnTo>
                    <a:lnTo>
                      <a:pt x="115" y="556"/>
                    </a:lnTo>
                    <a:lnTo>
                      <a:pt x="111" y="563"/>
                    </a:lnTo>
                    <a:lnTo>
                      <a:pt x="108" y="569"/>
                    </a:lnTo>
                    <a:lnTo>
                      <a:pt x="103" y="574"/>
                    </a:lnTo>
                    <a:lnTo>
                      <a:pt x="103" y="576"/>
                    </a:lnTo>
                    <a:lnTo>
                      <a:pt x="108" y="581"/>
                    </a:lnTo>
                    <a:lnTo>
                      <a:pt x="108" y="586"/>
                    </a:lnTo>
                    <a:lnTo>
                      <a:pt x="107" y="589"/>
                    </a:lnTo>
                    <a:lnTo>
                      <a:pt x="106" y="589"/>
                    </a:lnTo>
                    <a:lnTo>
                      <a:pt x="103" y="588"/>
                    </a:lnTo>
                    <a:lnTo>
                      <a:pt x="102" y="586"/>
                    </a:lnTo>
                    <a:lnTo>
                      <a:pt x="101" y="586"/>
                    </a:lnTo>
                    <a:lnTo>
                      <a:pt x="94" y="591"/>
                    </a:lnTo>
                    <a:lnTo>
                      <a:pt x="88" y="596"/>
                    </a:lnTo>
                    <a:lnTo>
                      <a:pt x="80" y="598"/>
                    </a:lnTo>
                    <a:lnTo>
                      <a:pt x="77" y="598"/>
                    </a:lnTo>
                    <a:lnTo>
                      <a:pt x="73" y="597"/>
                    </a:lnTo>
                    <a:lnTo>
                      <a:pt x="71" y="596"/>
                    </a:lnTo>
                    <a:lnTo>
                      <a:pt x="67" y="596"/>
                    </a:lnTo>
                    <a:lnTo>
                      <a:pt x="66" y="595"/>
                    </a:lnTo>
                    <a:lnTo>
                      <a:pt x="66" y="591"/>
                    </a:lnTo>
                    <a:lnTo>
                      <a:pt x="67" y="589"/>
                    </a:lnTo>
                    <a:lnTo>
                      <a:pt x="67" y="586"/>
                    </a:lnTo>
                    <a:lnTo>
                      <a:pt x="64" y="583"/>
                    </a:lnTo>
                    <a:lnTo>
                      <a:pt x="59" y="579"/>
                    </a:lnTo>
                    <a:lnTo>
                      <a:pt x="56" y="575"/>
                    </a:lnTo>
                    <a:lnTo>
                      <a:pt x="54" y="568"/>
                    </a:lnTo>
                    <a:lnTo>
                      <a:pt x="52" y="569"/>
                    </a:lnTo>
                    <a:lnTo>
                      <a:pt x="49" y="569"/>
                    </a:lnTo>
                    <a:lnTo>
                      <a:pt x="45" y="562"/>
                    </a:lnTo>
                    <a:lnTo>
                      <a:pt x="44" y="561"/>
                    </a:lnTo>
                    <a:lnTo>
                      <a:pt x="43" y="558"/>
                    </a:lnTo>
                    <a:lnTo>
                      <a:pt x="42" y="557"/>
                    </a:lnTo>
                    <a:lnTo>
                      <a:pt x="39" y="557"/>
                    </a:lnTo>
                    <a:lnTo>
                      <a:pt x="43" y="554"/>
                    </a:lnTo>
                    <a:lnTo>
                      <a:pt x="45" y="550"/>
                    </a:lnTo>
                    <a:lnTo>
                      <a:pt x="49" y="546"/>
                    </a:lnTo>
                    <a:lnTo>
                      <a:pt x="52" y="542"/>
                    </a:lnTo>
                    <a:lnTo>
                      <a:pt x="53" y="542"/>
                    </a:lnTo>
                    <a:lnTo>
                      <a:pt x="56" y="543"/>
                    </a:lnTo>
                    <a:lnTo>
                      <a:pt x="58" y="546"/>
                    </a:lnTo>
                    <a:lnTo>
                      <a:pt x="63" y="546"/>
                    </a:lnTo>
                    <a:lnTo>
                      <a:pt x="63" y="551"/>
                    </a:lnTo>
                    <a:lnTo>
                      <a:pt x="60" y="554"/>
                    </a:lnTo>
                    <a:lnTo>
                      <a:pt x="59" y="556"/>
                    </a:lnTo>
                    <a:lnTo>
                      <a:pt x="58" y="557"/>
                    </a:lnTo>
                    <a:lnTo>
                      <a:pt x="61" y="557"/>
                    </a:lnTo>
                    <a:lnTo>
                      <a:pt x="64" y="556"/>
                    </a:lnTo>
                    <a:lnTo>
                      <a:pt x="68" y="551"/>
                    </a:lnTo>
                    <a:lnTo>
                      <a:pt x="71" y="550"/>
                    </a:lnTo>
                    <a:lnTo>
                      <a:pt x="73" y="550"/>
                    </a:lnTo>
                    <a:lnTo>
                      <a:pt x="73" y="555"/>
                    </a:lnTo>
                    <a:lnTo>
                      <a:pt x="74" y="556"/>
                    </a:lnTo>
                    <a:lnTo>
                      <a:pt x="74" y="557"/>
                    </a:lnTo>
                    <a:lnTo>
                      <a:pt x="75" y="558"/>
                    </a:lnTo>
                    <a:lnTo>
                      <a:pt x="82" y="556"/>
                    </a:lnTo>
                    <a:lnTo>
                      <a:pt x="85" y="553"/>
                    </a:lnTo>
                    <a:lnTo>
                      <a:pt x="84" y="548"/>
                    </a:lnTo>
                    <a:lnTo>
                      <a:pt x="82" y="541"/>
                    </a:lnTo>
                    <a:lnTo>
                      <a:pt x="80" y="535"/>
                    </a:lnTo>
                    <a:lnTo>
                      <a:pt x="72" y="540"/>
                    </a:lnTo>
                    <a:lnTo>
                      <a:pt x="64" y="540"/>
                    </a:lnTo>
                    <a:lnTo>
                      <a:pt x="56" y="536"/>
                    </a:lnTo>
                    <a:lnTo>
                      <a:pt x="45" y="535"/>
                    </a:lnTo>
                    <a:lnTo>
                      <a:pt x="47" y="533"/>
                    </a:lnTo>
                    <a:lnTo>
                      <a:pt x="51" y="533"/>
                    </a:lnTo>
                    <a:lnTo>
                      <a:pt x="53" y="532"/>
                    </a:lnTo>
                    <a:lnTo>
                      <a:pt x="54" y="532"/>
                    </a:lnTo>
                    <a:lnTo>
                      <a:pt x="54" y="529"/>
                    </a:lnTo>
                    <a:lnTo>
                      <a:pt x="52" y="527"/>
                    </a:lnTo>
                    <a:lnTo>
                      <a:pt x="45" y="527"/>
                    </a:lnTo>
                    <a:lnTo>
                      <a:pt x="46" y="526"/>
                    </a:lnTo>
                    <a:lnTo>
                      <a:pt x="46" y="521"/>
                    </a:lnTo>
                    <a:lnTo>
                      <a:pt x="45" y="522"/>
                    </a:lnTo>
                    <a:lnTo>
                      <a:pt x="43" y="518"/>
                    </a:lnTo>
                    <a:lnTo>
                      <a:pt x="45" y="514"/>
                    </a:lnTo>
                    <a:lnTo>
                      <a:pt x="50" y="512"/>
                    </a:lnTo>
                    <a:lnTo>
                      <a:pt x="54" y="507"/>
                    </a:lnTo>
                    <a:lnTo>
                      <a:pt x="56" y="502"/>
                    </a:lnTo>
                    <a:lnTo>
                      <a:pt x="54" y="501"/>
                    </a:lnTo>
                    <a:lnTo>
                      <a:pt x="53" y="502"/>
                    </a:lnTo>
                    <a:lnTo>
                      <a:pt x="51" y="504"/>
                    </a:lnTo>
                    <a:lnTo>
                      <a:pt x="50" y="506"/>
                    </a:lnTo>
                    <a:lnTo>
                      <a:pt x="47" y="507"/>
                    </a:lnTo>
                    <a:lnTo>
                      <a:pt x="45" y="509"/>
                    </a:lnTo>
                    <a:lnTo>
                      <a:pt x="40" y="512"/>
                    </a:lnTo>
                    <a:lnTo>
                      <a:pt x="40" y="516"/>
                    </a:lnTo>
                    <a:lnTo>
                      <a:pt x="39" y="518"/>
                    </a:lnTo>
                    <a:lnTo>
                      <a:pt x="38" y="520"/>
                    </a:lnTo>
                    <a:lnTo>
                      <a:pt x="37" y="521"/>
                    </a:lnTo>
                    <a:lnTo>
                      <a:pt x="37" y="527"/>
                    </a:lnTo>
                    <a:lnTo>
                      <a:pt x="35" y="525"/>
                    </a:lnTo>
                    <a:lnTo>
                      <a:pt x="35" y="520"/>
                    </a:lnTo>
                    <a:lnTo>
                      <a:pt x="33" y="519"/>
                    </a:lnTo>
                    <a:lnTo>
                      <a:pt x="33" y="516"/>
                    </a:lnTo>
                    <a:lnTo>
                      <a:pt x="32" y="515"/>
                    </a:lnTo>
                    <a:lnTo>
                      <a:pt x="28" y="515"/>
                    </a:lnTo>
                    <a:lnTo>
                      <a:pt x="28" y="511"/>
                    </a:lnTo>
                    <a:lnTo>
                      <a:pt x="32" y="506"/>
                    </a:lnTo>
                    <a:lnTo>
                      <a:pt x="31" y="505"/>
                    </a:lnTo>
                    <a:lnTo>
                      <a:pt x="30" y="502"/>
                    </a:lnTo>
                    <a:lnTo>
                      <a:pt x="32" y="499"/>
                    </a:lnTo>
                    <a:lnTo>
                      <a:pt x="31" y="495"/>
                    </a:lnTo>
                    <a:lnTo>
                      <a:pt x="29" y="493"/>
                    </a:lnTo>
                    <a:lnTo>
                      <a:pt x="26" y="492"/>
                    </a:lnTo>
                    <a:lnTo>
                      <a:pt x="26" y="491"/>
                    </a:lnTo>
                    <a:lnTo>
                      <a:pt x="30" y="491"/>
                    </a:lnTo>
                    <a:lnTo>
                      <a:pt x="32" y="490"/>
                    </a:lnTo>
                    <a:lnTo>
                      <a:pt x="35" y="490"/>
                    </a:lnTo>
                    <a:lnTo>
                      <a:pt x="35" y="480"/>
                    </a:lnTo>
                    <a:lnTo>
                      <a:pt x="37" y="472"/>
                    </a:lnTo>
                    <a:lnTo>
                      <a:pt x="42" y="466"/>
                    </a:lnTo>
                    <a:lnTo>
                      <a:pt x="46" y="462"/>
                    </a:lnTo>
                    <a:lnTo>
                      <a:pt x="50" y="456"/>
                    </a:lnTo>
                    <a:lnTo>
                      <a:pt x="54" y="456"/>
                    </a:lnTo>
                    <a:lnTo>
                      <a:pt x="56" y="457"/>
                    </a:lnTo>
                    <a:lnTo>
                      <a:pt x="58" y="458"/>
                    </a:lnTo>
                    <a:lnTo>
                      <a:pt x="59" y="459"/>
                    </a:lnTo>
                    <a:lnTo>
                      <a:pt x="61" y="460"/>
                    </a:lnTo>
                    <a:lnTo>
                      <a:pt x="64" y="460"/>
                    </a:lnTo>
                    <a:lnTo>
                      <a:pt x="67" y="459"/>
                    </a:lnTo>
                    <a:lnTo>
                      <a:pt x="65" y="458"/>
                    </a:lnTo>
                    <a:lnTo>
                      <a:pt x="64" y="457"/>
                    </a:lnTo>
                    <a:lnTo>
                      <a:pt x="61" y="456"/>
                    </a:lnTo>
                    <a:lnTo>
                      <a:pt x="58" y="456"/>
                    </a:lnTo>
                    <a:lnTo>
                      <a:pt x="58" y="453"/>
                    </a:lnTo>
                    <a:lnTo>
                      <a:pt x="59" y="451"/>
                    </a:lnTo>
                    <a:lnTo>
                      <a:pt x="61" y="450"/>
                    </a:lnTo>
                    <a:lnTo>
                      <a:pt x="63" y="450"/>
                    </a:lnTo>
                    <a:lnTo>
                      <a:pt x="65" y="449"/>
                    </a:lnTo>
                    <a:lnTo>
                      <a:pt x="67" y="444"/>
                    </a:lnTo>
                    <a:lnTo>
                      <a:pt x="66" y="443"/>
                    </a:lnTo>
                    <a:lnTo>
                      <a:pt x="63" y="443"/>
                    </a:lnTo>
                    <a:lnTo>
                      <a:pt x="63" y="444"/>
                    </a:lnTo>
                    <a:lnTo>
                      <a:pt x="61" y="443"/>
                    </a:lnTo>
                    <a:lnTo>
                      <a:pt x="60" y="441"/>
                    </a:lnTo>
                    <a:lnTo>
                      <a:pt x="60" y="432"/>
                    </a:lnTo>
                    <a:lnTo>
                      <a:pt x="61" y="430"/>
                    </a:lnTo>
                    <a:lnTo>
                      <a:pt x="63" y="429"/>
                    </a:lnTo>
                    <a:lnTo>
                      <a:pt x="65" y="429"/>
                    </a:lnTo>
                    <a:lnTo>
                      <a:pt x="70" y="431"/>
                    </a:lnTo>
                    <a:lnTo>
                      <a:pt x="72" y="431"/>
                    </a:lnTo>
                    <a:lnTo>
                      <a:pt x="72" y="429"/>
                    </a:lnTo>
                    <a:lnTo>
                      <a:pt x="68" y="425"/>
                    </a:lnTo>
                    <a:lnTo>
                      <a:pt x="68" y="423"/>
                    </a:lnTo>
                    <a:lnTo>
                      <a:pt x="70" y="421"/>
                    </a:lnTo>
                    <a:lnTo>
                      <a:pt x="72" y="420"/>
                    </a:lnTo>
                    <a:lnTo>
                      <a:pt x="75" y="418"/>
                    </a:lnTo>
                    <a:lnTo>
                      <a:pt x="78" y="420"/>
                    </a:lnTo>
                    <a:lnTo>
                      <a:pt x="81" y="421"/>
                    </a:lnTo>
                    <a:lnTo>
                      <a:pt x="86" y="423"/>
                    </a:lnTo>
                    <a:lnTo>
                      <a:pt x="84" y="428"/>
                    </a:lnTo>
                    <a:lnTo>
                      <a:pt x="82" y="431"/>
                    </a:lnTo>
                    <a:lnTo>
                      <a:pt x="88" y="430"/>
                    </a:lnTo>
                    <a:lnTo>
                      <a:pt x="95" y="430"/>
                    </a:lnTo>
                    <a:lnTo>
                      <a:pt x="101" y="429"/>
                    </a:lnTo>
                    <a:lnTo>
                      <a:pt x="108" y="425"/>
                    </a:lnTo>
                    <a:lnTo>
                      <a:pt x="113" y="420"/>
                    </a:lnTo>
                    <a:lnTo>
                      <a:pt x="116" y="414"/>
                    </a:lnTo>
                    <a:lnTo>
                      <a:pt x="121" y="408"/>
                    </a:lnTo>
                    <a:lnTo>
                      <a:pt x="131" y="410"/>
                    </a:lnTo>
                    <a:lnTo>
                      <a:pt x="142" y="410"/>
                    </a:lnTo>
                    <a:lnTo>
                      <a:pt x="144" y="409"/>
                    </a:lnTo>
                    <a:lnTo>
                      <a:pt x="148" y="407"/>
                    </a:lnTo>
                    <a:lnTo>
                      <a:pt x="150" y="404"/>
                    </a:lnTo>
                    <a:lnTo>
                      <a:pt x="155" y="397"/>
                    </a:lnTo>
                    <a:lnTo>
                      <a:pt x="157" y="395"/>
                    </a:lnTo>
                    <a:lnTo>
                      <a:pt x="157" y="392"/>
                    </a:lnTo>
                    <a:lnTo>
                      <a:pt x="156" y="389"/>
                    </a:lnTo>
                    <a:lnTo>
                      <a:pt x="155" y="386"/>
                    </a:lnTo>
                    <a:lnTo>
                      <a:pt x="153" y="383"/>
                    </a:lnTo>
                    <a:lnTo>
                      <a:pt x="153" y="369"/>
                    </a:lnTo>
                    <a:lnTo>
                      <a:pt x="151" y="365"/>
                    </a:lnTo>
                    <a:lnTo>
                      <a:pt x="149" y="362"/>
                    </a:lnTo>
                    <a:lnTo>
                      <a:pt x="146" y="359"/>
                    </a:lnTo>
                    <a:lnTo>
                      <a:pt x="142" y="354"/>
                    </a:lnTo>
                    <a:lnTo>
                      <a:pt x="145" y="355"/>
                    </a:lnTo>
                    <a:lnTo>
                      <a:pt x="149" y="354"/>
                    </a:lnTo>
                    <a:lnTo>
                      <a:pt x="151" y="353"/>
                    </a:lnTo>
                    <a:lnTo>
                      <a:pt x="155" y="351"/>
                    </a:lnTo>
                    <a:lnTo>
                      <a:pt x="156" y="348"/>
                    </a:lnTo>
                    <a:lnTo>
                      <a:pt x="157" y="345"/>
                    </a:lnTo>
                    <a:lnTo>
                      <a:pt x="157" y="343"/>
                    </a:lnTo>
                    <a:lnTo>
                      <a:pt x="156" y="339"/>
                    </a:lnTo>
                    <a:lnTo>
                      <a:pt x="152" y="336"/>
                    </a:lnTo>
                    <a:lnTo>
                      <a:pt x="152" y="332"/>
                    </a:lnTo>
                    <a:lnTo>
                      <a:pt x="153" y="330"/>
                    </a:lnTo>
                    <a:lnTo>
                      <a:pt x="148" y="330"/>
                    </a:lnTo>
                    <a:lnTo>
                      <a:pt x="145" y="331"/>
                    </a:lnTo>
                    <a:lnTo>
                      <a:pt x="144" y="333"/>
                    </a:lnTo>
                    <a:lnTo>
                      <a:pt x="143" y="334"/>
                    </a:lnTo>
                    <a:lnTo>
                      <a:pt x="141" y="339"/>
                    </a:lnTo>
                    <a:lnTo>
                      <a:pt x="137" y="336"/>
                    </a:lnTo>
                    <a:lnTo>
                      <a:pt x="132" y="337"/>
                    </a:lnTo>
                    <a:lnTo>
                      <a:pt x="127" y="340"/>
                    </a:lnTo>
                    <a:lnTo>
                      <a:pt x="121" y="346"/>
                    </a:lnTo>
                    <a:lnTo>
                      <a:pt x="115" y="351"/>
                    </a:lnTo>
                    <a:lnTo>
                      <a:pt x="111" y="357"/>
                    </a:lnTo>
                    <a:lnTo>
                      <a:pt x="110" y="355"/>
                    </a:lnTo>
                    <a:lnTo>
                      <a:pt x="109" y="353"/>
                    </a:lnTo>
                    <a:lnTo>
                      <a:pt x="108" y="352"/>
                    </a:lnTo>
                    <a:lnTo>
                      <a:pt x="106" y="347"/>
                    </a:lnTo>
                    <a:lnTo>
                      <a:pt x="105" y="346"/>
                    </a:lnTo>
                    <a:lnTo>
                      <a:pt x="102" y="345"/>
                    </a:lnTo>
                    <a:lnTo>
                      <a:pt x="99" y="345"/>
                    </a:lnTo>
                    <a:lnTo>
                      <a:pt x="98" y="346"/>
                    </a:lnTo>
                    <a:lnTo>
                      <a:pt x="98" y="350"/>
                    </a:lnTo>
                    <a:lnTo>
                      <a:pt x="99" y="350"/>
                    </a:lnTo>
                    <a:lnTo>
                      <a:pt x="98" y="351"/>
                    </a:lnTo>
                    <a:lnTo>
                      <a:pt x="96" y="351"/>
                    </a:lnTo>
                    <a:lnTo>
                      <a:pt x="96" y="348"/>
                    </a:lnTo>
                    <a:lnTo>
                      <a:pt x="95" y="347"/>
                    </a:lnTo>
                    <a:lnTo>
                      <a:pt x="84" y="347"/>
                    </a:lnTo>
                    <a:lnTo>
                      <a:pt x="58" y="350"/>
                    </a:lnTo>
                    <a:lnTo>
                      <a:pt x="49" y="347"/>
                    </a:lnTo>
                    <a:lnTo>
                      <a:pt x="40" y="344"/>
                    </a:lnTo>
                    <a:lnTo>
                      <a:pt x="32" y="341"/>
                    </a:lnTo>
                    <a:lnTo>
                      <a:pt x="32" y="334"/>
                    </a:lnTo>
                    <a:lnTo>
                      <a:pt x="31" y="329"/>
                    </a:lnTo>
                    <a:lnTo>
                      <a:pt x="30" y="322"/>
                    </a:lnTo>
                    <a:lnTo>
                      <a:pt x="26" y="317"/>
                    </a:lnTo>
                    <a:lnTo>
                      <a:pt x="29" y="316"/>
                    </a:lnTo>
                    <a:lnTo>
                      <a:pt x="33" y="311"/>
                    </a:lnTo>
                    <a:lnTo>
                      <a:pt x="40" y="311"/>
                    </a:lnTo>
                    <a:lnTo>
                      <a:pt x="38" y="305"/>
                    </a:lnTo>
                    <a:lnTo>
                      <a:pt x="32" y="302"/>
                    </a:lnTo>
                    <a:lnTo>
                      <a:pt x="18" y="299"/>
                    </a:lnTo>
                    <a:lnTo>
                      <a:pt x="11" y="296"/>
                    </a:lnTo>
                    <a:lnTo>
                      <a:pt x="6" y="290"/>
                    </a:lnTo>
                    <a:lnTo>
                      <a:pt x="4" y="288"/>
                    </a:lnTo>
                    <a:lnTo>
                      <a:pt x="0" y="285"/>
                    </a:lnTo>
                    <a:lnTo>
                      <a:pt x="4" y="283"/>
                    </a:lnTo>
                    <a:lnTo>
                      <a:pt x="7" y="283"/>
                    </a:lnTo>
                    <a:lnTo>
                      <a:pt x="14" y="280"/>
                    </a:lnTo>
                    <a:lnTo>
                      <a:pt x="15" y="277"/>
                    </a:lnTo>
                    <a:lnTo>
                      <a:pt x="15" y="274"/>
                    </a:lnTo>
                    <a:lnTo>
                      <a:pt x="21" y="275"/>
                    </a:lnTo>
                    <a:lnTo>
                      <a:pt x="25" y="274"/>
                    </a:lnTo>
                    <a:lnTo>
                      <a:pt x="33" y="266"/>
                    </a:lnTo>
                    <a:lnTo>
                      <a:pt x="39" y="263"/>
                    </a:lnTo>
                    <a:lnTo>
                      <a:pt x="44" y="263"/>
                    </a:lnTo>
                    <a:lnTo>
                      <a:pt x="49" y="266"/>
                    </a:lnTo>
                    <a:lnTo>
                      <a:pt x="56" y="266"/>
                    </a:lnTo>
                    <a:lnTo>
                      <a:pt x="56" y="263"/>
                    </a:lnTo>
                    <a:lnTo>
                      <a:pt x="54" y="261"/>
                    </a:lnTo>
                    <a:lnTo>
                      <a:pt x="53" y="260"/>
                    </a:lnTo>
                    <a:lnTo>
                      <a:pt x="53" y="257"/>
                    </a:lnTo>
                    <a:lnTo>
                      <a:pt x="54" y="255"/>
                    </a:lnTo>
                    <a:lnTo>
                      <a:pt x="59" y="253"/>
                    </a:lnTo>
                    <a:lnTo>
                      <a:pt x="60" y="252"/>
                    </a:lnTo>
                    <a:lnTo>
                      <a:pt x="63" y="250"/>
                    </a:lnTo>
                    <a:lnTo>
                      <a:pt x="70" y="250"/>
                    </a:lnTo>
                    <a:lnTo>
                      <a:pt x="73" y="247"/>
                    </a:lnTo>
                    <a:lnTo>
                      <a:pt x="79" y="245"/>
                    </a:lnTo>
                    <a:lnTo>
                      <a:pt x="86" y="243"/>
                    </a:lnTo>
                    <a:lnTo>
                      <a:pt x="93" y="246"/>
                    </a:lnTo>
                    <a:lnTo>
                      <a:pt x="92" y="248"/>
                    </a:lnTo>
                    <a:lnTo>
                      <a:pt x="92" y="252"/>
                    </a:lnTo>
                    <a:lnTo>
                      <a:pt x="87" y="261"/>
                    </a:lnTo>
                    <a:lnTo>
                      <a:pt x="84" y="261"/>
                    </a:lnTo>
                    <a:lnTo>
                      <a:pt x="86" y="263"/>
                    </a:lnTo>
                    <a:lnTo>
                      <a:pt x="89" y="266"/>
                    </a:lnTo>
                    <a:lnTo>
                      <a:pt x="92" y="268"/>
                    </a:lnTo>
                    <a:lnTo>
                      <a:pt x="93" y="271"/>
                    </a:lnTo>
                    <a:lnTo>
                      <a:pt x="98" y="273"/>
                    </a:lnTo>
                    <a:lnTo>
                      <a:pt x="105" y="271"/>
                    </a:lnTo>
                    <a:lnTo>
                      <a:pt x="110" y="270"/>
                    </a:lnTo>
                    <a:lnTo>
                      <a:pt x="114" y="271"/>
                    </a:lnTo>
                    <a:lnTo>
                      <a:pt x="114" y="276"/>
                    </a:lnTo>
                    <a:lnTo>
                      <a:pt x="117" y="276"/>
                    </a:lnTo>
                    <a:lnTo>
                      <a:pt x="120" y="275"/>
                    </a:lnTo>
                    <a:lnTo>
                      <a:pt x="122" y="275"/>
                    </a:lnTo>
                    <a:lnTo>
                      <a:pt x="124" y="274"/>
                    </a:lnTo>
                    <a:lnTo>
                      <a:pt x="127" y="274"/>
                    </a:lnTo>
                    <a:lnTo>
                      <a:pt x="129" y="275"/>
                    </a:lnTo>
                    <a:lnTo>
                      <a:pt x="130" y="276"/>
                    </a:lnTo>
                    <a:lnTo>
                      <a:pt x="131" y="278"/>
                    </a:lnTo>
                    <a:lnTo>
                      <a:pt x="134" y="277"/>
                    </a:lnTo>
                    <a:lnTo>
                      <a:pt x="136" y="275"/>
                    </a:lnTo>
                    <a:lnTo>
                      <a:pt x="142" y="263"/>
                    </a:lnTo>
                    <a:lnTo>
                      <a:pt x="144" y="262"/>
                    </a:lnTo>
                    <a:lnTo>
                      <a:pt x="145" y="263"/>
                    </a:lnTo>
                    <a:lnTo>
                      <a:pt x="146" y="263"/>
                    </a:lnTo>
                    <a:lnTo>
                      <a:pt x="146" y="269"/>
                    </a:lnTo>
                    <a:lnTo>
                      <a:pt x="148" y="270"/>
                    </a:lnTo>
                    <a:lnTo>
                      <a:pt x="149" y="270"/>
                    </a:lnTo>
                    <a:lnTo>
                      <a:pt x="151" y="268"/>
                    </a:lnTo>
                    <a:lnTo>
                      <a:pt x="152" y="266"/>
                    </a:lnTo>
                    <a:lnTo>
                      <a:pt x="152" y="261"/>
                    </a:lnTo>
                    <a:lnTo>
                      <a:pt x="151" y="259"/>
                    </a:lnTo>
                    <a:lnTo>
                      <a:pt x="153" y="256"/>
                    </a:lnTo>
                    <a:lnTo>
                      <a:pt x="167" y="256"/>
                    </a:lnTo>
                    <a:lnTo>
                      <a:pt x="170" y="255"/>
                    </a:lnTo>
                    <a:lnTo>
                      <a:pt x="170" y="248"/>
                    </a:lnTo>
                    <a:lnTo>
                      <a:pt x="169" y="246"/>
                    </a:lnTo>
                    <a:lnTo>
                      <a:pt x="167" y="245"/>
                    </a:lnTo>
                    <a:lnTo>
                      <a:pt x="166" y="242"/>
                    </a:lnTo>
                    <a:lnTo>
                      <a:pt x="158" y="242"/>
                    </a:lnTo>
                    <a:lnTo>
                      <a:pt x="153" y="240"/>
                    </a:lnTo>
                    <a:lnTo>
                      <a:pt x="151" y="240"/>
                    </a:lnTo>
                    <a:lnTo>
                      <a:pt x="149" y="241"/>
                    </a:lnTo>
                    <a:lnTo>
                      <a:pt x="148" y="241"/>
                    </a:lnTo>
                    <a:lnTo>
                      <a:pt x="146" y="243"/>
                    </a:lnTo>
                    <a:lnTo>
                      <a:pt x="144" y="246"/>
                    </a:lnTo>
                    <a:lnTo>
                      <a:pt x="141" y="246"/>
                    </a:lnTo>
                    <a:lnTo>
                      <a:pt x="141" y="242"/>
                    </a:lnTo>
                    <a:lnTo>
                      <a:pt x="138" y="240"/>
                    </a:lnTo>
                    <a:lnTo>
                      <a:pt x="137" y="240"/>
                    </a:lnTo>
                    <a:lnTo>
                      <a:pt x="136" y="239"/>
                    </a:lnTo>
                    <a:lnTo>
                      <a:pt x="136" y="232"/>
                    </a:lnTo>
                    <a:lnTo>
                      <a:pt x="137" y="229"/>
                    </a:lnTo>
                    <a:lnTo>
                      <a:pt x="138" y="228"/>
                    </a:lnTo>
                    <a:lnTo>
                      <a:pt x="139" y="226"/>
                    </a:lnTo>
                    <a:lnTo>
                      <a:pt x="139" y="225"/>
                    </a:lnTo>
                    <a:lnTo>
                      <a:pt x="138" y="222"/>
                    </a:lnTo>
                    <a:lnTo>
                      <a:pt x="134" y="220"/>
                    </a:lnTo>
                    <a:lnTo>
                      <a:pt x="131" y="220"/>
                    </a:lnTo>
                    <a:lnTo>
                      <a:pt x="129" y="219"/>
                    </a:lnTo>
                    <a:lnTo>
                      <a:pt x="128" y="219"/>
                    </a:lnTo>
                    <a:lnTo>
                      <a:pt x="125" y="217"/>
                    </a:lnTo>
                    <a:lnTo>
                      <a:pt x="125" y="212"/>
                    </a:lnTo>
                    <a:lnTo>
                      <a:pt x="121" y="217"/>
                    </a:lnTo>
                    <a:lnTo>
                      <a:pt x="114" y="218"/>
                    </a:lnTo>
                    <a:lnTo>
                      <a:pt x="106" y="218"/>
                    </a:lnTo>
                    <a:lnTo>
                      <a:pt x="99" y="215"/>
                    </a:lnTo>
                    <a:lnTo>
                      <a:pt x="95" y="199"/>
                    </a:lnTo>
                    <a:lnTo>
                      <a:pt x="89" y="186"/>
                    </a:lnTo>
                    <a:lnTo>
                      <a:pt x="80" y="176"/>
                    </a:lnTo>
                    <a:lnTo>
                      <a:pt x="71" y="166"/>
                    </a:lnTo>
                    <a:lnTo>
                      <a:pt x="60" y="158"/>
                    </a:lnTo>
                    <a:lnTo>
                      <a:pt x="50" y="149"/>
                    </a:lnTo>
                    <a:lnTo>
                      <a:pt x="54" y="136"/>
                    </a:lnTo>
                    <a:lnTo>
                      <a:pt x="58" y="123"/>
                    </a:lnTo>
                    <a:lnTo>
                      <a:pt x="74" y="124"/>
                    </a:lnTo>
                    <a:lnTo>
                      <a:pt x="87" y="122"/>
                    </a:lnTo>
                    <a:lnTo>
                      <a:pt x="98" y="119"/>
                    </a:lnTo>
                    <a:lnTo>
                      <a:pt x="105" y="113"/>
                    </a:lnTo>
                    <a:lnTo>
                      <a:pt x="111" y="103"/>
                    </a:lnTo>
                    <a:lnTo>
                      <a:pt x="116" y="99"/>
                    </a:lnTo>
                    <a:lnTo>
                      <a:pt x="116" y="94"/>
                    </a:lnTo>
                    <a:lnTo>
                      <a:pt x="117" y="91"/>
                    </a:lnTo>
                    <a:lnTo>
                      <a:pt x="117" y="86"/>
                    </a:lnTo>
                    <a:lnTo>
                      <a:pt x="118" y="82"/>
                    </a:lnTo>
                    <a:lnTo>
                      <a:pt x="124" y="73"/>
                    </a:lnTo>
                    <a:lnTo>
                      <a:pt x="130" y="66"/>
                    </a:lnTo>
                    <a:lnTo>
                      <a:pt x="134" y="58"/>
                    </a:lnTo>
                    <a:lnTo>
                      <a:pt x="145" y="57"/>
                    </a:lnTo>
                    <a:lnTo>
                      <a:pt x="155" y="53"/>
                    </a:lnTo>
                    <a:lnTo>
                      <a:pt x="162" y="47"/>
                    </a:lnTo>
                    <a:lnTo>
                      <a:pt x="169" y="40"/>
                    </a:lnTo>
                    <a:lnTo>
                      <a:pt x="171" y="43"/>
                    </a:lnTo>
                    <a:lnTo>
                      <a:pt x="171" y="47"/>
                    </a:lnTo>
                    <a:lnTo>
                      <a:pt x="170" y="50"/>
                    </a:lnTo>
                    <a:lnTo>
                      <a:pt x="170" y="51"/>
                    </a:lnTo>
                    <a:lnTo>
                      <a:pt x="169" y="52"/>
                    </a:lnTo>
                    <a:lnTo>
                      <a:pt x="171" y="52"/>
                    </a:lnTo>
                    <a:lnTo>
                      <a:pt x="172" y="53"/>
                    </a:lnTo>
                    <a:lnTo>
                      <a:pt x="173" y="53"/>
                    </a:lnTo>
                    <a:lnTo>
                      <a:pt x="174" y="54"/>
                    </a:lnTo>
                    <a:lnTo>
                      <a:pt x="177" y="50"/>
                    </a:lnTo>
                    <a:lnTo>
                      <a:pt x="181" y="43"/>
                    </a:lnTo>
                    <a:lnTo>
                      <a:pt x="185" y="40"/>
                    </a:lnTo>
                    <a:lnTo>
                      <a:pt x="184" y="39"/>
                    </a:lnTo>
                    <a:lnTo>
                      <a:pt x="177" y="39"/>
                    </a:lnTo>
                    <a:lnTo>
                      <a:pt x="174" y="37"/>
                    </a:lnTo>
                    <a:lnTo>
                      <a:pt x="174" y="35"/>
                    </a:lnTo>
                    <a:lnTo>
                      <a:pt x="176" y="32"/>
                    </a:lnTo>
                    <a:lnTo>
                      <a:pt x="181" y="26"/>
                    </a:lnTo>
                    <a:lnTo>
                      <a:pt x="183" y="26"/>
                    </a:lnTo>
                    <a:lnTo>
                      <a:pt x="183" y="29"/>
                    </a:lnTo>
                    <a:lnTo>
                      <a:pt x="184" y="31"/>
                    </a:lnTo>
                    <a:lnTo>
                      <a:pt x="184" y="32"/>
                    </a:lnTo>
                    <a:lnTo>
                      <a:pt x="192" y="30"/>
                    </a:lnTo>
                    <a:lnTo>
                      <a:pt x="199" y="29"/>
                    </a:lnTo>
                    <a:lnTo>
                      <a:pt x="207" y="26"/>
                    </a:lnTo>
                    <a:lnTo>
                      <a:pt x="216" y="19"/>
                    </a:lnTo>
                    <a:lnTo>
                      <a:pt x="223" y="10"/>
                    </a:lnTo>
                    <a:lnTo>
                      <a:pt x="228"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 name="Freeform 75"/>
              <p:cNvSpPr>
                <a:spLocks noEditPoints="1"/>
              </p:cNvSpPr>
              <p:nvPr/>
            </p:nvSpPr>
            <p:spPr bwMode="auto">
              <a:xfrm>
                <a:off x="3568813" y="5599891"/>
                <a:ext cx="372730" cy="163363"/>
              </a:xfrm>
              <a:custGeom>
                <a:avLst/>
                <a:gdLst/>
                <a:ahLst/>
                <a:cxnLst>
                  <a:cxn ang="0">
                    <a:pos x="44" y="39"/>
                  </a:cxn>
                  <a:cxn ang="0">
                    <a:pos x="62" y="52"/>
                  </a:cxn>
                  <a:cxn ang="0">
                    <a:pos x="69" y="61"/>
                  </a:cxn>
                  <a:cxn ang="0">
                    <a:pos x="71" y="55"/>
                  </a:cxn>
                  <a:cxn ang="0">
                    <a:pos x="78" y="48"/>
                  </a:cxn>
                  <a:cxn ang="0">
                    <a:pos x="77" y="55"/>
                  </a:cxn>
                  <a:cxn ang="0">
                    <a:pos x="80" y="59"/>
                  </a:cxn>
                  <a:cxn ang="0">
                    <a:pos x="92" y="56"/>
                  </a:cxn>
                  <a:cxn ang="0">
                    <a:pos x="102" y="64"/>
                  </a:cxn>
                  <a:cxn ang="0">
                    <a:pos x="108" y="68"/>
                  </a:cxn>
                  <a:cxn ang="0">
                    <a:pos x="112" y="71"/>
                  </a:cxn>
                  <a:cxn ang="0">
                    <a:pos x="105" y="73"/>
                  </a:cxn>
                  <a:cxn ang="0">
                    <a:pos x="100" y="74"/>
                  </a:cxn>
                  <a:cxn ang="0">
                    <a:pos x="94" y="81"/>
                  </a:cxn>
                  <a:cxn ang="0">
                    <a:pos x="73" y="76"/>
                  </a:cxn>
                  <a:cxn ang="0">
                    <a:pos x="74" y="70"/>
                  </a:cxn>
                  <a:cxn ang="0">
                    <a:pos x="67" y="71"/>
                  </a:cxn>
                  <a:cxn ang="0">
                    <a:pos x="58" y="64"/>
                  </a:cxn>
                  <a:cxn ang="0">
                    <a:pos x="44" y="57"/>
                  </a:cxn>
                  <a:cxn ang="0">
                    <a:pos x="22" y="53"/>
                  </a:cxn>
                  <a:cxn ang="0">
                    <a:pos x="2" y="45"/>
                  </a:cxn>
                  <a:cxn ang="0">
                    <a:pos x="0" y="40"/>
                  </a:cxn>
                  <a:cxn ang="0">
                    <a:pos x="5" y="36"/>
                  </a:cxn>
                  <a:cxn ang="0">
                    <a:pos x="3" y="32"/>
                  </a:cxn>
                  <a:cxn ang="0">
                    <a:pos x="6" y="35"/>
                  </a:cxn>
                  <a:cxn ang="0">
                    <a:pos x="8" y="40"/>
                  </a:cxn>
                  <a:cxn ang="0">
                    <a:pos x="10" y="32"/>
                  </a:cxn>
                  <a:cxn ang="0">
                    <a:pos x="8" y="29"/>
                  </a:cxn>
                  <a:cxn ang="0">
                    <a:pos x="13" y="29"/>
                  </a:cxn>
                  <a:cxn ang="0">
                    <a:pos x="17" y="25"/>
                  </a:cxn>
                  <a:cxn ang="0">
                    <a:pos x="17" y="25"/>
                  </a:cxn>
                  <a:cxn ang="0">
                    <a:pos x="118" y="13"/>
                  </a:cxn>
                  <a:cxn ang="0">
                    <a:pos x="127" y="19"/>
                  </a:cxn>
                  <a:cxn ang="0">
                    <a:pos x="138" y="22"/>
                  </a:cxn>
                  <a:cxn ang="0">
                    <a:pos x="152" y="34"/>
                  </a:cxn>
                  <a:cxn ang="0">
                    <a:pos x="168" y="40"/>
                  </a:cxn>
                  <a:cxn ang="0">
                    <a:pos x="162" y="57"/>
                  </a:cxn>
                  <a:cxn ang="0">
                    <a:pos x="154" y="57"/>
                  </a:cxn>
                  <a:cxn ang="0">
                    <a:pos x="145" y="54"/>
                  </a:cxn>
                  <a:cxn ang="0">
                    <a:pos x="137" y="48"/>
                  </a:cxn>
                  <a:cxn ang="0">
                    <a:pos x="137" y="42"/>
                  </a:cxn>
                  <a:cxn ang="0">
                    <a:pos x="130" y="40"/>
                  </a:cxn>
                  <a:cxn ang="0">
                    <a:pos x="116" y="21"/>
                  </a:cxn>
                  <a:cxn ang="0">
                    <a:pos x="108" y="0"/>
                  </a:cxn>
                  <a:cxn ang="0">
                    <a:pos x="116" y="10"/>
                  </a:cxn>
                  <a:cxn ang="0">
                    <a:pos x="114" y="12"/>
                  </a:cxn>
                  <a:cxn ang="0">
                    <a:pos x="112" y="12"/>
                  </a:cxn>
                  <a:cxn ang="0">
                    <a:pos x="108" y="20"/>
                  </a:cxn>
                  <a:cxn ang="0">
                    <a:pos x="140" y="68"/>
                  </a:cxn>
                  <a:cxn ang="0">
                    <a:pos x="129" y="63"/>
                  </a:cxn>
                  <a:cxn ang="0">
                    <a:pos x="116" y="68"/>
                  </a:cxn>
                  <a:cxn ang="0">
                    <a:pos x="112" y="56"/>
                  </a:cxn>
                  <a:cxn ang="0">
                    <a:pos x="112" y="46"/>
                  </a:cxn>
                  <a:cxn ang="0">
                    <a:pos x="106" y="43"/>
                  </a:cxn>
                  <a:cxn ang="0">
                    <a:pos x="100" y="43"/>
                  </a:cxn>
                  <a:cxn ang="0">
                    <a:pos x="101" y="47"/>
                  </a:cxn>
                  <a:cxn ang="0">
                    <a:pos x="104" y="53"/>
                  </a:cxn>
                  <a:cxn ang="0">
                    <a:pos x="90" y="48"/>
                  </a:cxn>
                  <a:cxn ang="0">
                    <a:pos x="79" y="46"/>
                  </a:cxn>
                  <a:cxn ang="0">
                    <a:pos x="88" y="35"/>
                  </a:cxn>
                  <a:cxn ang="0">
                    <a:pos x="87" y="18"/>
                  </a:cxn>
                  <a:cxn ang="0">
                    <a:pos x="93" y="5"/>
                  </a:cxn>
                </a:cxnLst>
                <a:rect l="0" t="0" r="r" b="b"/>
                <a:pathLst>
                  <a:path w="168" h="83">
                    <a:moveTo>
                      <a:pt x="17" y="25"/>
                    </a:moveTo>
                    <a:lnTo>
                      <a:pt x="19" y="25"/>
                    </a:lnTo>
                    <a:lnTo>
                      <a:pt x="44" y="39"/>
                    </a:lnTo>
                    <a:lnTo>
                      <a:pt x="58" y="43"/>
                    </a:lnTo>
                    <a:lnTo>
                      <a:pt x="60" y="48"/>
                    </a:lnTo>
                    <a:lnTo>
                      <a:pt x="62" y="52"/>
                    </a:lnTo>
                    <a:lnTo>
                      <a:pt x="65" y="54"/>
                    </a:lnTo>
                    <a:lnTo>
                      <a:pt x="66" y="57"/>
                    </a:lnTo>
                    <a:lnTo>
                      <a:pt x="69" y="61"/>
                    </a:lnTo>
                    <a:lnTo>
                      <a:pt x="70" y="61"/>
                    </a:lnTo>
                    <a:lnTo>
                      <a:pt x="71" y="60"/>
                    </a:lnTo>
                    <a:lnTo>
                      <a:pt x="71" y="55"/>
                    </a:lnTo>
                    <a:lnTo>
                      <a:pt x="73" y="53"/>
                    </a:lnTo>
                    <a:lnTo>
                      <a:pt x="76" y="53"/>
                    </a:lnTo>
                    <a:lnTo>
                      <a:pt x="78" y="48"/>
                    </a:lnTo>
                    <a:lnTo>
                      <a:pt x="80" y="47"/>
                    </a:lnTo>
                    <a:lnTo>
                      <a:pt x="76" y="54"/>
                    </a:lnTo>
                    <a:lnTo>
                      <a:pt x="77" y="55"/>
                    </a:lnTo>
                    <a:lnTo>
                      <a:pt x="77" y="56"/>
                    </a:lnTo>
                    <a:lnTo>
                      <a:pt x="79" y="57"/>
                    </a:lnTo>
                    <a:lnTo>
                      <a:pt x="80" y="59"/>
                    </a:lnTo>
                    <a:lnTo>
                      <a:pt x="83" y="57"/>
                    </a:lnTo>
                    <a:lnTo>
                      <a:pt x="86" y="56"/>
                    </a:lnTo>
                    <a:lnTo>
                      <a:pt x="92" y="56"/>
                    </a:lnTo>
                    <a:lnTo>
                      <a:pt x="93" y="60"/>
                    </a:lnTo>
                    <a:lnTo>
                      <a:pt x="98" y="64"/>
                    </a:lnTo>
                    <a:lnTo>
                      <a:pt x="102" y="64"/>
                    </a:lnTo>
                    <a:lnTo>
                      <a:pt x="107" y="63"/>
                    </a:lnTo>
                    <a:lnTo>
                      <a:pt x="107" y="66"/>
                    </a:lnTo>
                    <a:lnTo>
                      <a:pt x="108" y="68"/>
                    </a:lnTo>
                    <a:lnTo>
                      <a:pt x="111" y="69"/>
                    </a:lnTo>
                    <a:lnTo>
                      <a:pt x="111" y="70"/>
                    </a:lnTo>
                    <a:lnTo>
                      <a:pt x="112" y="71"/>
                    </a:lnTo>
                    <a:lnTo>
                      <a:pt x="112" y="74"/>
                    </a:lnTo>
                    <a:lnTo>
                      <a:pt x="108" y="74"/>
                    </a:lnTo>
                    <a:lnTo>
                      <a:pt x="105" y="73"/>
                    </a:lnTo>
                    <a:lnTo>
                      <a:pt x="102" y="73"/>
                    </a:lnTo>
                    <a:lnTo>
                      <a:pt x="101" y="74"/>
                    </a:lnTo>
                    <a:lnTo>
                      <a:pt x="100" y="74"/>
                    </a:lnTo>
                    <a:lnTo>
                      <a:pt x="100" y="78"/>
                    </a:lnTo>
                    <a:lnTo>
                      <a:pt x="101" y="83"/>
                    </a:lnTo>
                    <a:lnTo>
                      <a:pt x="94" y="81"/>
                    </a:lnTo>
                    <a:lnTo>
                      <a:pt x="87" y="80"/>
                    </a:lnTo>
                    <a:lnTo>
                      <a:pt x="79" y="78"/>
                    </a:lnTo>
                    <a:lnTo>
                      <a:pt x="73" y="76"/>
                    </a:lnTo>
                    <a:lnTo>
                      <a:pt x="73" y="75"/>
                    </a:lnTo>
                    <a:lnTo>
                      <a:pt x="74" y="74"/>
                    </a:lnTo>
                    <a:lnTo>
                      <a:pt x="74" y="70"/>
                    </a:lnTo>
                    <a:lnTo>
                      <a:pt x="73" y="70"/>
                    </a:lnTo>
                    <a:lnTo>
                      <a:pt x="69" y="73"/>
                    </a:lnTo>
                    <a:lnTo>
                      <a:pt x="67" y="71"/>
                    </a:lnTo>
                    <a:lnTo>
                      <a:pt x="65" y="70"/>
                    </a:lnTo>
                    <a:lnTo>
                      <a:pt x="60" y="70"/>
                    </a:lnTo>
                    <a:lnTo>
                      <a:pt x="58" y="64"/>
                    </a:lnTo>
                    <a:lnTo>
                      <a:pt x="55" y="61"/>
                    </a:lnTo>
                    <a:lnTo>
                      <a:pt x="49" y="60"/>
                    </a:lnTo>
                    <a:lnTo>
                      <a:pt x="44" y="57"/>
                    </a:lnTo>
                    <a:lnTo>
                      <a:pt x="41" y="53"/>
                    </a:lnTo>
                    <a:lnTo>
                      <a:pt x="31" y="54"/>
                    </a:lnTo>
                    <a:lnTo>
                      <a:pt x="22" y="53"/>
                    </a:lnTo>
                    <a:lnTo>
                      <a:pt x="13" y="49"/>
                    </a:lnTo>
                    <a:lnTo>
                      <a:pt x="2" y="48"/>
                    </a:lnTo>
                    <a:lnTo>
                      <a:pt x="2" y="45"/>
                    </a:lnTo>
                    <a:lnTo>
                      <a:pt x="1" y="43"/>
                    </a:lnTo>
                    <a:lnTo>
                      <a:pt x="0" y="41"/>
                    </a:lnTo>
                    <a:lnTo>
                      <a:pt x="0" y="40"/>
                    </a:lnTo>
                    <a:lnTo>
                      <a:pt x="1" y="38"/>
                    </a:lnTo>
                    <a:lnTo>
                      <a:pt x="6" y="38"/>
                    </a:lnTo>
                    <a:lnTo>
                      <a:pt x="5" y="36"/>
                    </a:lnTo>
                    <a:lnTo>
                      <a:pt x="5" y="35"/>
                    </a:lnTo>
                    <a:lnTo>
                      <a:pt x="3" y="34"/>
                    </a:lnTo>
                    <a:lnTo>
                      <a:pt x="3" y="32"/>
                    </a:lnTo>
                    <a:lnTo>
                      <a:pt x="5" y="31"/>
                    </a:lnTo>
                    <a:lnTo>
                      <a:pt x="6" y="31"/>
                    </a:lnTo>
                    <a:lnTo>
                      <a:pt x="6" y="35"/>
                    </a:lnTo>
                    <a:lnTo>
                      <a:pt x="7" y="35"/>
                    </a:lnTo>
                    <a:lnTo>
                      <a:pt x="8" y="36"/>
                    </a:lnTo>
                    <a:lnTo>
                      <a:pt x="8" y="40"/>
                    </a:lnTo>
                    <a:lnTo>
                      <a:pt x="9" y="40"/>
                    </a:lnTo>
                    <a:lnTo>
                      <a:pt x="10" y="39"/>
                    </a:lnTo>
                    <a:lnTo>
                      <a:pt x="10" y="32"/>
                    </a:lnTo>
                    <a:lnTo>
                      <a:pt x="9" y="31"/>
                    </a:lnTo>
                    <a:lnTo>
                      <a:pt x="8" y="31"/>
                    </a:lnTo>
                    <a:lnTo>
                      <a:pt x="8" y="29"/>
                    </a:lnTo>
                    <a:lnTo>
                      <a:pt x="9" y="29"/>
                    </a:lnTo>
                    <a:lnTo>
                      <a:pt x="12" y="28"/>
                    </a:lnTo>
                    <a:lnTo>
                      <a:pt x="13" y="29"/>
                    </a:lnTo>
                    <a:lnTo>
                      <a:pt x="16" y="29"/>
                    </a:lnTo>
                    <a:lnTo>
                      <a:pt x="17" y="28"/>
                    </a:lnTo>
                    <a:lnTo>
                      <a:pt x="17" y="25"/>
                    </a:lnTo>
                    <a:close/>
                    <a:moveTo>
                      <a:pt x="12" y="22"/>
                    </a:moveTo>
                    <a:lnTo>
                      <a:pt x="15" y="22"/>
                    </a:lnTo>
                    <a:lnTo>
                      <a:pt x="17" y="25"/>
                    </a:lnTo>
                    <a:lnTo>
                      <a:pt x="12" y="22"/>
                    </a:lnTo>
                    <a:close/>
                    <a:moveTo>
                      <a:pt x="114" y="13"/>
                    </a:moveTo>
                    <a:lnTo>
                      <a:pt x="118" y="13"/>
                    </a:lnTo>
                    <a:lnTo>
                      <a:pt x="120" y="15"/>
                    </a:lnTo>
                    <a:lnTo>
                      <a:pt x="123" y="17"/>
                    </a:lnTo>
                    <a:lnTo>
                      <a:pt x="127" y="19"/>
                    </a:lnTo>
                    <a:lnTo>
                      <a:pt x="132" y="20"/>
                    </a:lnTo>
                    <a:lnTo>
                      <a:pt x="135" y="20"/>
                    </a:lnTo>
                    <a:lnTo>
                      <a:pt x="138" y="22"/>
                    </a:lnTo>
                    <a:lnTo>
                      <a:pt x="147" y="31"/>
                    </a:lnTo>
                    <a:lnTo>
                      <a:pt x="150" y="33"/>
                    </a:lnTo>
                    <a:lnTo>
                      <a:pt x="152" y="34"/>
                    </a:lnTo>
                    <a:lnTo>
                      <a:pt x="162" y="34"/>
                    </a:lnTo>
                    <a:lnTo>
                      <a:pt x="166" y="36"/>
                    </a:lnTo>
                    <a:lnTo>
                      <a:pt x="168" y="40"/>
                    </a:lnTo>
                    <a:lnTo>
                      <a:pt x="163" y="45"/>
                    </a:lnTo>
                    <a:lnTo>
                      <a:pt x="163" y="55"/>
                    </a:lnTo>
                    <a:lnTo>
                      <a:pt x="162" y="57"/>
                    </a:lnTo>
                    <a:lnTo>
                      <a:pt x="161" y="59"/>
                    </a:lnTo>
                    <a:lnTo>
                      <a:pt x="156" y="59"/>
                    </a:lnTo>
                    <a:lnTo>
                      <a:pt x="154" y="57"/>
                    </a:lnTo>
                    <a:lnTo>
                      <a:pt x="152" y="56"/>
                    </a:lnTo>
                    <a:lnTo>
                      <a:pt x="147" y="56"/>
                    </a:lnTo>
                    <a:lnTo>
                      <a:pt x="145" y="54"/>
                    </a:lnTo>
                    <a:lnTo>
                      <a:pt x="143" y="53"/>
                    </a:lnTo>
                    <a:lnTo>
                      <a:pt x="142" y="50"/>
                    </a:lnTo>
                    <a:lnTo>
                      <a:pt x="137" y="48"/>
                    </a:lnTo>
                    <a:lnTo>
                      <a:pt x="136" y="46"/>
                    </a:lnTo>
                    <a:lnTo>
                      <a:pt x="136" y="45"/>
                    </a:lnTo>
                    <a:lnTo>
                      <a:pt x="137" y="42"/>
                    </a:lnTo>
                    <a:lnTo>
                      <a:pt x="134" y="42"/>
                    </a:lnTo>
                    <a:lnTo>
                      <a:pt x="133" y="41"/>
                    </a:lnTo>
                    <a:lnTo>
                      <a:pt x="130" y="40"/>
                    </a:lnTo>
                    <a:lnTo>
                      <a:pt x="129" y="40"/>
                    </a:lnTo>
                    <a:lnTo>
                      <a:pt x="126" y="33"/>
                    </a:lnTo>
                    <a:lnTo>
                      <a:pt x="116" y="21"/>
                    </a:lnTo>
                    <a:lnTo>
                      <a:pt x="114" y="13"/>
                    </a:lnTo>
                    <a:close/>
                    <a:moveTo>
                      <a:pt x="100" y="0"/>
                    </a:moveTo>
                    <a:lnTo>
                      <a:pt x="108" y="0"/>
                    </a:lnTo>
                    <a:lnTo>
                      <a:pt x="111" y="1"/>
                    </a:lnTo>
                    <a:lnTo>
                      <a:pt x="115" y="6"/>
                    </a:lnTo>
                    <a:lnTo>
                      <a:pt x="116" y="10"/>
                    </a:lnTo>
                    <a:lnTo>
                      <a:pt x="115" y="12"/>
                    </a:lnTo>
                    <a:lnTo>
                      <a:pt x="115" y="13"/>
                    </a:lnTo>
                    <a:lnTo>
                      <a:pt x="114" y="12"/>
                    </a:lnTo>
                    <a:lnTo>
                      <a:pt x="114" y="13"/>
                    </a:lnTo>
                    <a:lnTo>
                      <a:pt x="112" y="13"/>
                    </a:lnTo>
                    <a:lnTo>
                      <a:pt x="112" y="12"/>
                    </a:lnTo>
                    <a:lnTo>
                      <a:pt x="109" y="12"/>
                    </a:lnTo>
                    <a:lnTo>
                      <a:pt x="109" y="19"/>
                    </a:lnTo>
                    <a:lnTo>
                      <a:pt x="108" y="20"/>
                    </a:lnTo>
                    <a:lnTo>
                      <a:pt x="107" y="20"/>
                    </a:lnTo>
                    <a:lnTo>
                      <a:pt x="123" y="43"/>
                    </a:lnTo>
                    <a:lnTo>
                      <a:pt x="140" y="68"/>
                    </a:lnTo>
                    <a:lnTo>
                      <a:pt x="137" y="70"/>
                    </a:lnTo>
                    <a:lnTo>
                      <a:pt x="135" y="69"/>
                    </a:lnTo>
                    <a:lnTo>
                      <a:pt x="129" y="63"/>
                    </a:lnTo>
                    <a:lnTo>
                      <a:pt x="125" y="63"/>
                    </a:lnTo>
                    <a:lnTo>
                      <a:pt x="120" y="68"/>
                    </a:lnTo>
                    <a:lnTo>
                      <a:pt x="116" y="68"/>
                    </a:lnTo>
                    <a:lnTo>
                      <a:pt x="118" y="64"/>
                    </a:lnTo>
                    <a:lnTo>
                      <a:pt x="116" y="60"/>
                    </a:lnTo>
                    <a:lnTo>
                      <a:pt x="112" y="56"/>
                    </a:lnTo>
                    <a:lnTo>
                      <a:pt x="109" y="53"/>
                    </a:lnTo>
                    <a:lnTo>
                      <a:pt x="108" y="49"/>
                    </a:lnTo>
                    <a:lnTo>
                      <a:pt x="112" y="46"/>
                    </a:lnTo>
                    <a:lnTo>
                      <a:pt x="111" y="45"/>
                    </a:lnTo>
                    <a:lnTo>
                      <a:pt x="108" y="43"/>
                    </a:lnTo>
                    <a:lnTo>
                      <a:pt x="106" y="43"/>
                    </a:lnTo>
                    <a:lnTo>
                      <a:pt x="104" y="42"/>
                    </a:lnTo>
                    <a:lnTo>
                      <a:pt x="101" y="42"/>
                    </a:lnTo>
                    <a:lnTo>
                      <a:pt x="100" y="43"/>
                    </a:lnTo>
                    <a:lnTo>
                      <a:pt x="99" y="43"/>
                    </a:lnTo>
                    <a:lnTo>
                      <a:pt x="100" y="45"/>
                    </a:lnTo>
                    <a:lnTo>
                      <a:pt x="101" y="47"/>
                    </a:lnTo>
                    <a:lnTo>
                      <a:pt x="102" y="48"/>
                    </a:lnTo>
                    <a:lnTo>
                      <a:pt x="104" y="50"/>
                    </a:lnTo>
                    <a:lnTo>
                      <a:pt x="104" y="53"/>
                    </a:lnTo>
                    <a:lnTo>
                      <a:pt x="98" y="52"/>
                    </a:lnTo>
                    <a:lnTo>
                      <a:pt x="93" y="50"/>
                    </a:lnTo>
                    <a:lnTo>
                      <a:pt x="90" y="48"/>
                    </a:lnTo>
                    <a:lnTo>
                      <a:pt x="86" y="47"/>
                    </a:lnTo>
                    <a:lnTo>
                      <a:pt x="81" y="48"/>
                    </a:lnTo>
                    <a:lnTo>
                      <a:pt x="79" y="46"/>
                    </a:lnTo>
                    <a:lnTo>
                      <a:pt x="80" y="45"/>
                    </a:lnTo>
                    <a:lnTo>
                      <a:pt x="81" y="42"/>
                    </a:lnTo>
                    <a:lnTo>
                      <a:pt x="88" y="35"/>
                    </a:lnTo>
                    <a:lnTo>
                      <a:pt x="88" y="31"/>
                    </a:lnTo>
                    <a:lnTo>
                      <a:pt x="87" y="25"/>
                    </a:lnTo>
                    <a:lnTo>
                      <a:pt x="87" y="18"/>
                    </a:lnTo>
                    <a:lnTo>
                      <a:pt x="88" y="12"/>
                    </a:lnTo>
                    <a:lnTo>
                      <a:pt x="91" y="7"/>
                    </a:lnTo>
                    <a:lnTo>
                      <a:pt x="93" y="5"/>
                    </a:lnTo>
                    <a:lnTo>
                      <a:pt x="97" y="4"/>
                    </a:lnTo>
                    <a:lnTo>
                      <a:pt x="100"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4" name="Freeform 76"/>
              <p:cNvSpPr>
                <a:spLocks/>
              </p:cNvSpPr>
              <p:nvPr/>
            </p:nvSpPr>
            <p:spPr bwMode="auto">
              <a:xfrm>
                <a:off x="3937105" y="5682556"/>
                <a:ext cx="372730" cy="275551"/>
              </a:xfrm>
              <a:custGeom>
                <a:avLst/>
                <a:gdLst/>
                <a:ahLst/>
                <a:cxnLst>
                  <a:cxn ang="0">
                    <a:pos x="12" y="4"/>
                  </a:cxn>
                  <a:cxn ang="0">
                    <a:pos x="26" y="14"/>
                  </a:cxn>
                  <a:cxn ang="0">
                    <a:pos x="50" y="36"/>
                  </a:cxn>
                  <a:cxn ang="0">
                    <a:pos x="60" y="41"/>
                  </a:cxn>
                  <a:cxn ang="0">
                    <a:pos x="66" y="54"/>
                  </a:cxn>
                  <a:cxn ang="0">
                    <a:pos x="80" y="61"/>
                  </a:cxn>
                  <a:cxn ang="0">
                    <a:pos x="90" y="69"/>
                  </a:cxn>
                  <a:cxn ang="0">
                    <a:pos x="108" y="71"/>
                  </a:cxn>
                  <a:cxn ang="0">
                    <a:pos x="139" y="77"/>
                  </a:cxn>
                  <a:cxn ang="0">
                    <a:pos x="146" y="75"/>
                  </a:cxn>
                  <a:cxn ang="0">
                    <a:pos x="167" y="110"/>
                  </a:cxn>
                  <a:cxn ang="0">
                    <a:pos x="161" y="140"/>
                  </a:cxn>
                  <a:cxn ang="0">
                    <a:pos x="159" y="134"/>
                  </a:cxn>
                  <a:cxn ang="0">
                    <a:pos x="158" y="125"/>
                  </a:cxn>
                  <a:cxn ang="0">
                    <a:pos x="154" y="116"/>
                  </a:cxn>
                  <a:cxn ang="0">
                    <a:pos x="144" y="129"/>
                  </a:cxn>
                  <a:cxn ang="0">
                    <a:pos x="148" y="122"/>
                  </a:cxn>
                  <a:cxn ang="0">
                    <a:pos x="138" y="103"/>
                  </a:cxn>
                  <a:cxn ang="0">
                    <a:pos x="129" y="95"/>
                  </a:cxn>
                  <a:cxn ang="0">
                    <a:pos x="122" y="85"/>
                  </a:cxn>
                  <a:cxn ang="0">
                    <a:pos x="118" y="95"/>
                  </a:cxn>
                  <a:cxn ang="0">
                    <a:pos x="111" y="97"/>
                  </a:cxn>
                  <a:cxn ang="0">
                    <a:pos x="106" y="103"/>
                  </a:cxn>
                  <a:cxn ang="0">
                    <a:pos x="108" y="110"/>
                  </a:cxn>
                  <a:cxn ang="0">
                    <a:pos x="101" y="115"/>
                  </a:cxn>
                  <a:cxn ang="0">
                    <a:pos x="103" y="106"/>
                  </a:cxn>
                  <a:cxn ang="0">
                    <a:pos x="101" y="98"/>
                  </a:cxn>
                  <a:cxn ang="0">
                    <a:pos x="108" y="88"/>
                  </a:cxn>
                  <a:cxn ang="0">
                    <a:pos x="103" y="87"/>
                  </a:cxn>
                  <a:cxn ang="0">
                    <a:pos x="98" y="87"/>
                  </a:cxn>
                  <a:cxn ang="0">
                    <a:pos x="87" y="80"/>
                  </a:cxn>
                  <a:cxn ang="0">
                    <a:pos x="78" y="75"/>
                  </a:cxn>
                  <a:cxn ang="0">
                    <a:pos x="73" y="73"/>
                  </a:cxn>
                  <a:cxn ang="0">
                    <a:pos x="69" y="69"/>
                  </a:cxn>
                  <a:cxn ang="0">
                    <a:pos x="57" y="56"/>
                  </a:cxn>
                  <a:cxn ang="0">
                    <a:pos x="53" y="62"/>
                  </a:cxn>
                  <a:cxn ang="0">
                    <a:pos x="40" y="61"/>
                  </a:cxn>
                  <a:cxn ang="0">
                    <a:pos x="40" y="56"/>
                  </a:cxn>
                  <a:cxn ang="0">
                    <a:pos x="45" y="50"/>
                  </a:cxn>
                  <a:cxn ang="0">
                    <a:pos x="39" y="50"/>
                  </a:cxn>
                  <a:cxn ang="0">
                    <a:pos x="38" y="45"/>
                  </a:cxn>
                  <a:cxn ang="0">
                    <a:pos x="39" y="39"/>
                  </a:cxn>
                  <a:cxn ang="0">
                    <a:pos x="31" y="34"/>
                  </a:cxn>
                  <a:cxn ang="0">
                    <a:pos x="23" y="29"/>
                  </a:cxn>
                  <a:cxn ang="0">
                    <a:pos x="30" y="26"/>
                  </a:cxn>
                  <a:cxn ang="0">
                    <a:pos x="20" y="27"/>
                  </a:cxn>
                  <a:cxn ang="0">
                    <a:pos x="14" y="17"/>
                  </a:cxn>
                  <a:cxn ang="0">
                    <a:pos x="10" y="20"/>
                  </a:cxn>
                  <a:cxn ang="0">
                    <a:pos x="0" y="13"/>
                  </a:cxn>
                </a:cxnLst>
                <a:rect l="0" t="0" r="r" b="b"/>
                <a:pathLst>
                  <a:path w="168" h="140">
                    <a:moveTo>
                      <a:pt x="4" y="0"/>
                    </a:moveTo>
                    <a:lnTo>
                      <a:pt x="11" y="0"/>
                    </a:lnTo>
                    <a:lnTo>
                      <a:pt x="12" y="1"/>
                    </a:lnTo>
                    <a:lnTo>
                      <a:pt x="12" y="4"/>
                    </a:lnTo>
                    <a:lnTo>
                      <a:pt x="13" y="5"/>
                    </a:lnTo>
                    <a:lnTo>
                      <a:pt x="13" y="7"/>
                    </a:lnTo>
                    <a:lnTo>
                      <a:pt x="14" y="8"/>
                    </a:lnTo>
                    <a:lnTo>
                      <a:pt x="26" y="14"/>
                    </a:lnTo>
                    <a:lnTo>
                      <a:pt x="38" y="24"/>
                    </a:lnTo>
                    <a:lnTo>
                      <a:pt x="49" y="34"/>
                    </a:lnTo>
                    <a:lnTo>
                      <a:pt x="50" y="35"/>
                    </a:lnTo>
                    <a:lnTo>
                      <a:pt x="50" y="36"/>
                    </a:lnTo>
                    <a:lnTo>
                      <a:pt x="52" y="36"/>
                    </a:lnTo>
                    <a:lnTo>
                      <a:pt x="54" y="38"/>
                    </a:lnTo>
                    <a:lnTo>
                      <a:pt x="56" y="40"/>
                    </a:lnTo>
                    <a:lnTo>
                      <a:pt x="60" y="41"/>
                    </a:lnTo>
                    <a:lnTo>
                      <a:pt x="62" y="43"/>
                    </a:lnTo>
                    <a:lnTo>
                      <a:pt x="64" y="47"/>
                    </a:lnTo>
                    <a:lnTo>
                      <a:pt x="66" y="49"/>
                    </a:lnTo>
                    <a:lnTo>
                      <a:pt x="66" y="54"/>
                    </a:lnTo>
                    <a:lnTo>
                      <a:pt x="67" y="55"/>
                    </a:lnTo>
                    <a:lnTo>
                      <a:pt x="74" y="55"/>
                    </a:lnTo>
                    <a:lnTo>
                      <a:pt x="77" y="56"/>
                    </a:lnTo>
                    <a:lnTo>
                      <a:pt x="80" y="61"/>
                    </a:lnTo>
                    <a:lnTo>
                      <a:pt x="82" y="62"/>
                    </a:lnTo>
                    <a:lnTo>
                      <a:pt x="84" y="64"/>
                    </a:lnTo>
                    <a:lnTo>
                      <a:pt x="87" y="66"/>
                    </a:lnTo>
                    <a:lnTo>
                      <a:pt x="90" y="69"/>
                    </a:lnTo>
                    <a:lnTo>
                      <a:pt x="90" y="73"/>
                    </a:lnTo>
                    <a:lnTo>
                      <a:pt x="95" y="69"/>
                    </a:lnTo>
                    <a:lnTo>
                      <a:pt x="101" y="70"/>
                    </a:lnTo>
                    <a:lnTo>
                      <a:pt x="108" y="71"/>
                    </a:lnTo>
                    <a:lnTo>
                      <a:pt x="113" y="73"/>
                    </a:lnTo>
                    <a:lnTo>
                      <a:pt x="126" y="73"/>
                    </a:lnTo>
                    <a:lnTo>
                      <a:pt x="133" y="74"/>
                    </a:lnTo>
                    <a:lnTo>
                      <a:pt x="139" y="77"/>
                    </a:lnTo>
                    <a:lnTo>
                      <a:pt x="142" y="77"/>
                    </a:lnTo>
                    <a:lnTo>
                      <a:pt x="144" y="76"/>
                    </a:lnTo>
                    <a:lnTo>
                      <a:pt x="145" y="76"/>
                    </a:lnTo>
                    <a:lnTo>
                      <a:pt x="146" y="75"/>
                    </a:lnTo>
                    <a:lnTo>
                      <a:pt x="151" y="75"/>
                    </a:lnTo>
                    <a:lnTo>
                      <a:pt x="155" y="96"/>
                    </a:lnTo>
                    <a:lnTo>
                      <a:pt x="160" y="104"/>
                    </a:lnTo>
                    <a:lnTo>
                      <a:pt x="167" y="110"/>
                    </a:lnTo>
                    <a:lnTo>
                      <a:pt x="168" y="122"/>
                    </a:lnTo>
                    <a:lnTo>
                      <a:pt x="167" y="132"/>
                    </a:lnTo>
                    <a:lnTo>
                      <a:pt x="163" y="140"/>
                    </a:lnTo>
                    <a:lnTo>
                      <a:pt x="161" y="140"/>
                    </a:lnTo>
                    <a:lnTo>
                      <a:pt x="160" y="139"/>
                    </a:lnTo>
                    <a:lnTo>
                      <a:pt x="160" y="138"/>
                    </a:lnTo>
                    <a:lnTo>
                      <a:pt x="159" y="136"/>
                    </a:lnTo>
                    <a:lnTo>
                      <a:pt x="159" y="134"/>
                    </a:lnTo>
                    <a:lnTo>
                      <a:pt x="158" y="133"/>
                    </a:lnTo>
                    <a:lnTo>
                      <a:pt x="156" y="133"/>
                    </a:lnTo>
                    <a:lnTo>
                      <a:pt x="156" y="129"/>
                    </a:lnTo>
                    <a:lnTo>
                      <a:pt x="158" y="125"/>
                    </a:lnTo>
                    <a:lnTo>
                      <a:pt x="158" y="122"/>
                    </a:lnTo>
                    <a:lnTo>
                      <a:pt x="156" y="118"/>
                    </a:lnTo>
                    <a:lnTo>
                      <a:pt x="156" y="115"/>
                    </a:lnTo>
                    <a:lnTo>
                      <a:pt x="154" y="116"/>
                    </a:lnTo>
                    <a:lnTo>
                      <a:pt x="153" y="117"/>
                    </a:lnTo>
                    <a:lnTo>
                      <a:pt x="152" y="120"/>
                    </a:lnTo>
                    <a:lnTo>
                      <a:pt x="152" y="129"/>
                    </a:lnTo>
                    <a:lnTo>
                      <a:pt x="144" y="129"/>
                    </a:lnTo>
                    <a:lnTo>
                      <a:pt x="144" y="126"/>
                    </a:lnTo>
                    <a:lnTo>
                      <a:pt x="145" y="124"/>
                    </a:lnTo>
                    <a:lnTo>
                      <a:pt x="147" y="123"/>
                    </a:lnTo>
                    <a:lnTo>
                      <a:pt x="148" y="122"/>
                    </a:lnTo>
                    <a:lnTo>
                      <a:pt x="151" y="120"/>
                    </a:lnTo>
                    <a:lnTo>
                      <a:pt x="145" y="116"/>
                    </a:lnTo>
                    <a:lnTo>
                      <a:pt x="141" y="110"/>
                    </a:lnTo>
                    <a:lnTo>
                      <a:pt x="138" y="103"/>
                    </a:lnTo>
                    <a:lnTo>
                      <a:pt x="133" y="97"/>
                    </a:lnTo>
                    <a:lnTo>
                      <a:pt x="132" y="96"/>
                    </a:lnTo>
                    <a:lnTo>
                      <a:pt x="130" y="96"/>
                    </a:lnTo>
                    <a:lnTo>
                      <a:pt x="129" y="95"/>
                    </a:lnTo>
                    <a:lnTo>
                      <a:pt x="126" y="94"/>
                    </a:lnTo>
                    <a:lnTo>
                      <a:pt x="124" y="89"/>
                    </a:lnTo>
                    <a:lnTo>
                      <a:pt x="124" y="85"/>
                    </a:lnTo>
                    <a:lnTo>
                      <a:pt x="122" y="85"/>
                    </a:lnTo>
                    <a:lnTo>
                      <a:pt x="119" y="88"/>
                    </a:lnTo>
                    <a:lnTo>
                      <a:pt x="119" y="91"/>
                    </a:lnTo>
                    <a:lnTo>
                      <a:pt x="118" y="94"/>
                    </a:lnTo>
                    <a:lnTo>
                      <a:pt x="118" y="95"/>
                    </a:lnTo>
                    <a:lnTo>
                      <a:pt x="117" y="96"/>
                    </a:lnTo>
                    <a:lnTo>
                      <a:pt x="115" y="96"/>
                    </a:lnTo>
                    <a:lnTo>
                      <a:pt x="113" y="97"/>
                    </a:lnTo>
                    <a:lnTo>
                      <a:pt x="111" y="97"/>
                    </a:lnTo>
                    <a:lnTo>
                      <a:pt x="109" y="98"/>
                    </a:lnTo>
                    <a:lnTo>
                      <a:pt x="108" y="99"/>
                    </a:lnTo>
                    <a:lnTo>
                      <a:pt x="108" y="101"/>
                    </a:lnTo>
                    <a:lnTo>
                      <a:pt x="106" y="103"/>
                    </a:lnTo>
                    <a:lnTo>
                      <a:pt x="106" y="105"/>
                    </a:lnTo>
                    <a:lnTo>
                      <a:pt x="105" y="106"/>
                    </a:lnTo>
                    <a:lnTo>
                      <a:pt x="106" y="109"/>
                    </a:lnTo>
                    <a:lnTo>
                      <a:pt x="108" y="110"/>
                    </a:lnTo>
                    <a:lnTo>
                      <a:pt x="108" y="112"/>
                    </a:lnTo>
                    <a:lnTo>
                      <a:pt x="105" y="117"/>
                    </a:lnTo>
                    <a:lnTo>
                      <a:pt x="103" y="117"/>
                    </a:lnTo>
                    <a:lnTo>
                      <a:pt x="101" y="115"/>
                    </a:lnTo>
                    <a:lnTo>
                      <a:pt x="101" y="112"/>
                    </a:lnTo>
                    <a:lnTo>
                      <a:pt x="102" y="110"/>
                    </a:lnTo>
                    <a:lnTo>
                      <a:pt x="103" y="109"/>
                    </a:lnTo>
                    <a:lnTo>
                      <a:pt x="103" y="106"/>
                    </a:lnTo>
                    <a:lnTo>
                      <a:pt x="104" y="105"/>
                    </a:lnTo>
                    <a:lnTo>
                      <a:pt x="103" y="103"/>
                    </a:lnTo>
                    <a:lnTo>
                      <a:pt x="103" y="101"/>
                    </a:lnTo>
                    <a:lnTo>
                      <a:pt x="101" y="98"/>
                    </a:lnTo>
                    <a:lnTo>
                      <a:pt x="101" y="96"/>
                    </a:lnTo>
                    <a:lnTo>
                      <a:pt x="103" y="91"/>
                    </a:lnTo>
                    <a:lnTo>
                      <a:pt x="105" y="89"/>
                    </a:lnTo>
                    <a:lnTo>
                      <a:pt x="108" y="88"/>
                    </a:lnTo>
                    <a:lnTo>
                      <a:pt x="108" y="87"/>
                    </a:lnTo>
                    <a:lnTo>
                      <a:pt x="106" y="85"/>
                    </a:lnTo>
                    <a:lnTo>
                      <a:pt x="105" y="85"/>
                    </a:lnTo>
                    <a:lnTo>
                      <a:pt x="103" y="87"/>
                    </a:lnTo>
                    <a:lnTo>
                      <a:pt x="102" y="87"/>
                    </a:lnTo>
                    <a:lnTo>
                      <a:pt x="101" y="88"/>
                    </a:lnTo>
                    <a:lnTo>
                      <a:pt x="99" y="88"/>
                    </a:lnTo>
                    <a:lnTo>
                      <a:pt x="98" y="87"/>
                    </a:lnTo>
                    <a:lnTo>
                      <a:pt x="97" y="84"/>
                    </a:lnTo>
                    <a:lnTo>
                      <a:pt x="88" y="84"/>
                    </a:lnTo>
                    <a:lnTo>
                      <a:pt x="87" y="83"/>
                    </a:lnTo>
                    <a:lnTo>
                      <a:pt x="87" y="80"/>
                    </a:lnTo>
                    <a:lnTo>
                      <a:pt x="81" y="80"/>
                    </a:lnTo>
                    <a:lnTo>
                      <a:pt x="80" y="78"/>
                    </a:lnTo>
                    <a:lnTo>
                      <a:pt x="80" y="76"/>
                    </a:lnTo>
                    <a:lnTo>
                      <a:pt x="78" y="75"/>
                    </a:lnTo>
                    <a:lnTo>
                      <a:pt x="78" y="74"/>
                    </a:lnTo>
                    <a:lnTo>
                      <a:pt x="75" y="74"/>
                    </a:lnTo>
                    <a:lnTo>
                      <a:pt x="73" y="75"/>
                    </a:lnTo>
                    <a:lnTo>
                      <a:pt x="73" y="73"/>
                    </a:lnTo>
                    <a:lnTo>
                      <a:pt x="75" y="70"/>
                    </a:lnTo>
                    <a:lnTo>
                      <a:pt x="75" y="68"/>
                    </a:lnTo>
                    <a:lnTo>
                      <a:pt x="71" y="68"/>
                    </a:lnTo>
                    <a:lnTo>
                      <a:pt x="69" y="69"/>
                    </a:lnTo>
                    <a:lnTo>
                      <a:pt x="62" y="69"/>
                    </a:lnTo>
                    <a:lnTo>
                      <a:pt x="60" y="64"/>
                    </a:lnTo>
                    <a:lnTo>
                      <a:pt x="59" y="61"/>
                    </a:lnTo>
                    <a:lnTo>
                      <a:pt x="57" y="56"/>
                    </a:lnTo>
                    <a:lnTo>
                      <a:pt x="56" y="56"/>
                    </a:lnTo>
                    <a:lnTo>
                      <a:pt x="54" y="57"/>
                    </a:lnTo>
                    <a:lnTo>
                      <a:pt x="53" y="60"/>
                    </a:lnTo>
                    <a:lnTo>
                      <a:pt x="53" y="62"/>
                    </a:lnTo>
                    <a:lnTo>
                      <a:pt x="49" y="61"/>
                    </a:lnTo>
                    <a:lnTo>
                      <a:pt x="47" y="60"/>
                    </a:lnTo>
                    <a:lnTo>
                      <a:pt x="42" y="60"/>
                    </a:lnTo>
                    <a:lnTo>
                      <a:pt x="40" y="61"/>
                    </a:lnTo>
                    <a:lnTo>
                      <a:pt x="37" y="62"/>
                    </a:lnTo>
                    <a:lnTo>
                      <a:pt x="37" y="57"/>
                    </a:lnTo>
                    <a:lnTo>
                      <a:pt x="38" y="56"/>
                    </a:lnTo>
                    <a:lnTo>
                      <a:pt x="40" y="56"/>
                    </a:lnTo>
                    <a:lnTo>
                      <a:pt x="41" y="55"/>
                    </a:lnTo>
                    <a:lnTo>
                      <a:pt x="44" y="55"/>
                    </a:lnTo>
                    <a:lnTo>
                      <a:pt x="45" y="54"/>
                    </a:lnTo>
                    <a:lnTo>
                      <a:pt x="45" y="50"/>
                    </a:lnTo>
                    <a:lnTo>
                      <a:pt x="44" y="49"/>
                    </a:lnTo>
                    <a:lnTo>
                      <a:pt x="42" y="49"/>
                    </a:lnTo>
                    <a:lnTo>
                      <a:pt x="41" y="50"/>
                    </a:lnTo>
                    <a:lnTo>
                      <a:pt x="39" y="50"/>
                    </a:lnTo>
                    <a:lnTo>
                      <a:pt x="38" y="52"/>
                    </a:lnTo>
                    <a:lnTo>
                      <a:pt x="37" y="52"/>
                    </a:lnTo>
                    <a:lnTo>
                      <a:pt x="37" y="47"/>
                    </a:lnTo>
                    <a:lnTo>
                      <a:pt x="38" y="45"/>
                    </a:lnTo>
                    <a:lnTo>
                      <a:pt x="37" y="43"/>
                    </a:lnTo>
                    <a:lnTo>
                      <a:pt x="40" y="43"/>
                    </a:lnTo>
                    <a:lnTo>
                      <a:pt x="40" y="40"/>
                    </a:lnTo>
                    <a:lnTo>
                      <a:pt x="39" y="39"/>
                    </a:lnTo>
                    <a:lnTo>
                      <a:pt x="38" y="36"/>
                    </a:lnTo>
                    <a:lnTo>
                      <a:pt x="35" y="35"/>
                    </a:lnTo>
                    <a:lnTo>
                      <a:pt x="33" y="35"/>
                    </a:lnTo>
                    <a:lnTo>
                      <a:pt x="31" y="34"/>
                    </a:lnTo>
                    <a:lnTo>
                      <a:pt x="27" y="34"/>
                    </a:lnTo>
                    <a:lnTo>
                      <a:pt x="26" y="33"/>
                    </a:lnTo>
                    <a:lnTo>
                      <a:pt x="24" y="32"/>
                    </a:lnTo>
                    <a:lnTo>
                      <a:pt x="23" y="29"/>
                    </a:lnTo>
                    <a:lnTo>
                      <a:pt x="24" y="28"/>
                    </a:lnTo>
                    <a:lnTo>
                      <a:pt x="28" y="28"/>
                    </a:lnTo>
                    <a:lnTo>
                      <a:pt x="30" y="27"/>
                    </a:lnTo>
                    <a:lnTo>
                      <a:pt x="30" y="26"/>
                    </a:lnTo>
                    <a:lnTo>
                      <a:pt x="27" y="24"/>
                    </a:lnTo>
                    <a:lnTo>
                      <a:pt x="24" y="24"/>
                    </a:lnTo>
                    <a:lnTo>
                      <a:pt x="21" y="25"/>
                    </a:lnTo>
                    <a:lnTo>
                      <a:pt x="20" y="27"/>
                    </a:lnTo>
                    <a:lnTo>
                      <a:pt x="18" y="28"/>
                    </a:lnTo>
                    <a:lnTo>
                      <a:pt x="17" y="29"/>
                    </a:lnTo>
                    <a:lnTo>
                      <a:pt x="14" y="29"/>
                    </a:lnTo>
                    <a:lnTo>
                      <a:pt x="14" y="17"/>
                    </a:lnTo>
                    <a:lnTo>
                      <a:pt x="12" y="17"/>
                    </a:lnTo>
                    <a:lnTo>
                      <a:pt x="11" y="18"/>
                    </a:lnTo>
                    <a:lnTo>
                      <a:pt x="11" y="19"/>
                    </a:lnTo>
                    <a:lnTo>
                      <a:pt x="10" y="20"/>
                    </a:lnTo>
                    <a:lnTo>
                      <a:pt x="10" y="25"/>
                    </a:lnTo>
                    <a:lnTo>
                      <a:pt x="9" y="26"/>
                    </a:lnTo>
                    <a:lnTo>
                      <a:pt x="4" y="20"/>
                    </a:lnTo>
                    <a:lnTo>
                      <a:pt x="0" y="13"/>
                    </a:lnTo>
                    <a:lnTo>
                      <a:pt x="0" y="6"/>
                    </a:lnTo>
                    <a:lnTo>
                      <a:pt x="4"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5" name="Freeform 77"/>
              <p:cNvSpPr>
                <a:spLocks noEditPoints="1"/>
              </p:cNvSpPr>
              <p:nvPr/>
            </p:nvSpPr>
            <p:spPr bwMode="auto">
              <a:xfrm>
                <a:off x="3116213" y="5743571"/>
                <a:ext cx="6657" cy="3936"/>
              </a:xfrm>
              <a:custGeom>
                <a:avLst/>
                <a:gdLst/>
                <a:ahLst/>
                <a:cxnLst>
                  <a:cxn ang="0">
                    <a:pos x="1" y="1"/>
                  </a:cxn>
                  <a:cxn ang="0">
                    <a:pos x="1" y="2"/>
                  </a:cxn>
                  <a:cxn ang="0">
                    <a:pos x="0" y="2"/>
                  </a:cxn>
                  <a:cxn ang="0">
                    <a:pos x="1" y="1"/>
                  </a:cxn>
                  <a:cxn ang="0">
                    <a:pos x="3" y="0"/>
                  </a:cxn>
                  <a:cxn ang="0">
                    <a:pos x="1" y="1"/>
                  </a:cxn>
                  <a:cxn ang="0">
                    <a:pos x="3" y="0"/>
                  </a:cxn>
                </a:cxnLst>
                <a:rect l="0" t="0" r="r" b="b"/>
                <a:pathLst>
                  <a:path w="3" h="2">
                    <a:moveTo>
                      <a:pt x="1" y="1"/>
                    </a:moveTo>
                    <a:lnTo>
                      <a:pt x="1" y="2"/>
                    </a:lnTo>
                    <a:lnTo>
                      <a:pt x="0" y="2"/>
                    </a:lnTo>
                    <a:lnTo>
                      <a:pt x="1" y="1"/>
                    </a:lnTo>
                    <a:close/>
                    <a:moveTo>
                      <a:pt x="3" y="0"/>
                    </a:moveTo>
                    <a:lnTo>
                      <a:pt x="1" y="1"/>
                    </a:lnTo>
                    <a:lnTo>
                      <a:pt x="3"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6" name="Freeform 78"/>
              <p:cNvSpPr>
                <a:spLocks/>
              </p:cNvSpPr>
              <p:nvPr/>
            </p:nvSpPr>
            <p:spPr bwMode="auto">
              <a:xfrm>
                <a:off x="4003664" y="5822299"/>
                <a:ext cx="59904" cy="51174"/>
              </a:xfrm>
              <a:custGeom>
                <a:avLst/>
                <a:gdLst/>
                <a:ahLst/>
                <a:cxnLst>
                  <a:cxn ang="0">
                    <a:pos x="0" y="0"/>
                  </a:cxn>
                  <a:cxn ang="0">
                    <a:pos x="15" y="0"/>
                  </a:cxn>
                  <a:cxn ang="0">
                    <a:pos x="17" y="2"/>
                  </a:cxn>
                  <a:cxn ang="0">
                    <a:pos x="17" y="6"/>
                  </a:cxn>
                  <a:cxn ang="0">
                    <a:pos x="19" y="11"/>
                  </a:cxn>
                  <a:cxn ang="0">
                    <a:pos x="23" y="14"/>
                  </a:cxn>
                  <a:cxn ang="0">
                    <a:pos x="27" y="17"/>
                  </a:cxn>
                  <a:cxn ang="0">
                    <a:pos x="27" y="19"/>
                  </a:cxn>
                  <a:cxn ang="0">
                    <a:pos x="26" y="20"/>
                  </a:cxn>
                  <a:cxn ang="0">
                    <a:pos x="24" y="21"/>
                  </a:cxn>
                  <a:cxn ang="0">
                    <a:pos x="23" y="21"/>
                  </a:cxn>
                  <a:cxn ang="0">
                    <a:pos x="20" y="23"/>
                  </a:cxn>
                  <a:cxn ang="0">
                    <a:pos x="19" y="24"/>
                  </a:cxn>
                  <a:cxn ang="0">
                    <a:pos x="19" y="26"/>
                  </a:cxn>
                  <a:cxn ang="0">
                    <a:pos x="14" y="17"/>
                  </a:cxn>
                  <a:cxn ang="0">
                    <a:pos x="5" y="9"/>
                  </a:cxn>
                  <a:cxn ang="0">
                    <a:pos x="0" y="0"/>
                  </a:cxn>
                </a:cxnLst>
                <a:rect l="0" t="0" r="r" b="b"/>
                <a:pathLst>
                  <a:path w="27" h="26">
                    <a:moveTo>
                      <a:pt x="0" y="0"/>
                    </a:moveTo>
                    <a:lnTo>
                      <a:pt x="15" y="0"/>
                    </a:lnTo>
                    <a:lnTo>
                      <a:pt x="17" y="2"/>
                    </a:lnTo>
                    <a:lnTo>
                      <a:pt x="17" y="6"/>
                    </a:lnTo>
                    <a:lnTo>
                      <a:pt x="19" y="11"/>
                    </a:lnTo>
                    <a:lnTo>
                      <a:pt x="23" y="14"/>
                    </a:lnTo>
                    <a:lnTo>
                      <a:pt x="27" y="17"/>
                    </a:lnTo>
                    <a:lnTo>
                      <a:pt x="27" y="19"/>
                    </a:lnTo>
                    <a:lnTo>
                      <a:pt x="26" y="20"/>
                    </a:lnTo>
                    <a:lnTo>
                      <a:pt x="24" y="21"/>
                    </a:lnTo>
                    <a:lnTo>
                      <a:pt x="23" y="21"/>
                    </a:lnTo>
                    <a:lnTo>
                      <a:pt x="20" y="23"/>
                    </a:lnTo>
                    <a:lnTo>
                      <a:pt x="19" y="24"/>
                    </a:lnTo>
                    <a:lnTo>
                      <a:pt x="19" y="26"/>
                    </a:lnTo>
                    <a:lnTo>
                      <a:pt x="14" y="17"/>
                    </a:lnTo>
                    <a:lnTo>
                      <a:pt x="5" y="9"/>
                    </a:lnTo>
                    <a:lnTo>
                      <a:pt x="0"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7" name="Freeform 79"/>
              <p:cNvSpPr>
                <a:spLocks/>
              </p:cNvSpPr>
              <p:nvPr/>
            </p:nvSpPr>
            <p:spPr bwMode="auto">
              <a:xfrm>
                <a:off x="3883858" y="5843951"/>
                <a:ext cx="13312" cy="17715"/>
              </a:xfrm>
              <a:custGeom>
                <a:avLst/>
                <a:gdLst/>
                <a:ahLst/>
                <a:cxnLst>
                  <a:cxn ang="0">
                    <a:pos x="1" y="0"/>
                  </a:cxn>
                  <a:cxn ang="0">
                    <a:pos x="2" y="0"/>
                  </a:cxn>
                  <a:cxn ang="0">
                    <a:pos x="3" y="1"/>
                  </a:cxn>
                  <a:cxn ang="0">
                    <a:pos x="3" y="2"/>
                  </a:cxn>
                  <a:cxn ang="0">
                    <a:pos x="5" y="3"/>
                  </a:cxn>
                  <a:cxn ang="0">
                    <a:pos x="6" y="3"/>
                  </a:cxn>
                  <a:cxn ang="0">
                    <a:pos x="6" y="9"/>
                  </a:cxn>
                  <a:cxn ang="0">
                    <a:pos x="5" y="9"/>
                  </a:cxn>
                  <a:cxn ang="0">
                    <a:pos x="5" y="8"/>
                  </a:cxn>
                  <a:cxn ang="0">
                    <a:pos x="3" y="7"/>
                  </a:cxn>
                  <a:cxn ang="0">
                    <a:pos x="3" y="5"/>
                  </a:cxn>
                  <a:cxn ang="0">
                    <a:pos x="1" y="2"/>
                  </a:cxn>
                  <a:cxn ang="0">
                    <a:pos x="0" y="2"/>
                  </a:cxn>
                  <a:cxn ang="0">
                    <a:pos x="1" y="0"/>
                  </a:cxn>
                </a:cxnLst>
                <a:rect l="0" t="0" r="r" b="b"/>
                <a:pathLst>
                  <a:path w="6" h="9">
                    <a:moveTo>
                      <a:pt x="1" y="0"/>
                    </a:moveTo>
                    <a:lnTo>
                      <a:pt x="2" y="0"/>
                    </a:lnTo>
                    <a:lnTo>
                      <a:pt x="3" y="1"/>
                    </a:lnTo>
                    <a:lnTo>
                      <a:pt x="3" y="2"/>
                    </a:lnTo>
                    <a:lnTo>
                      <a:pt x="5" y="3"/>
                    </a:lnTo>
                    <a:lnTo>
                      <a:pt x="6" y="3"/>
                    </a:lnTo>
                    <a:lnTo>
                      <a:pt x="6" y="9"/>
                    </a:lnTo>
                    <a:lnTo>
                      <a:pt x="5" y="9"/>
                    </a:lnTo>
                    <a:lnTo>
                      <a:pt x="5" y="8"/>
                    </a:lnTo>
                    <a:lnTo>
                      <a:pt x="3" y="7"/>
                    </a:lnTo>
                    <a:lnTo>
                      <a:pt x="3" y="5"/>
                    </a:lnTo>
                    <a:lnTo>
                      <a:pt x="1" y="2"/>
                    </a:lnTo>
                    <a:lnTo>
                      <a:pt x="0" y="2"/>
                    </a:lnTo>
                    <a:lnTo>
                      <a:pt x="1"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8" name="Freeform 80"/>
              <p:cNvSpPr>
                <a:spLocks/>
              </p:cNvSpPr>
              <p:nvPr/>
            </p:nvSpPr>
            <p:spPr bwMode="auto">
              <a:xfrm>
                <a:off x="4194466" y="5873473"/>
                <a:ext cx="51029" cy="59047"/>
              </a:xfrm>
              <a:custGeom>
                <a:avLst/>
                <a:gdLst/>
                <a:ahLst/>
                <a:cxnLst>
                  <a:cxn ang="0">
                    <a:pos x="2" y="0"/>
                  </a:cxn>
                  <a:cxn ang="0">
                    <a:pos x="11" y="4"/>
                  </a:cxn>
                  <a:cxn ang="0">
                    <a:pos x="17" y="9"/>
                  </a:cxn>
                  <a:cxn ang="0">
                    <a:pos x="22" y="19"/>
                  </a:cxn>
                  <a:cxn ang="0">
                    <a:pos x="23" y="30"/>
                  </a:cxn>
                  <a:cxn ang="0">
                    <a:pos x="21" y="29"/>
                  </a:cxn>
                  <a:cxn ang="0">
                    <a:pos x="19" y="28"/>
                  </a:cxn>
                  <a:cxn ang="0">
                    <a:pos x="15" y="19"/>
                  </a:cxn>
                  <a:cxn ang="0">
                    <a:pos x="13" y="18"/>
                  </a:cxn>
                  <a:cxn ang="0">
                    <a:pos x="11" y="18"/>
                  </a:cxn>
                  <a:cxn ang="0">
                    <a:pos x="11" y="21"/>
                  </a:cxn>
                  <a:cxn ang="0">
                    <a:pos x="13" y="21"/>
                  </a:cxn>
                  <a:cxn ang="0">
                    <a:pos x="13" y="22"/>
                  </a:cxn>
                  <a:cxn ang="0">
                    <a:pos x="9" y="22"/>
                  </a:cxn>
                  <a:cxn ang="0">
                    <a:pos x="9" y="23"/>
                  </a:cxn>
                  <a:cxn ang="0">
                    <a:pos x="8" y="23"/>
                  </a:cxn>
                  <a:cxn ang="0">
                    <a:pos x="8" y="30"/>
                  </a:cxn>
                  <a:cxn ang="0">
                    <a:pos x="3" y="26"/>
                  </a:cxn>
                  <a:cxn ang="0">
                    <a:pos x="3" y="8"/>
                  </a:cxn>
                  <a:cxn ang="0">
                    <a:pos x="0" y="6"/>
                  </a:cxn>
                  <a:cxn ang="0">
                    <a:pos x="1" y="4"/>
                  </a:cxn>
                  <a:cxn ang="0">
                    <a:pos x="2" y="0"/>
                  </a:cxn>
                </a:cxnLst>
                <a:rect l="0" t="0" r="r" b="b"/>
                <a:pathLst>
                  <a:path w="23" h="30">
                    <a:moveTo>
                      <a:pt x="2" y="0"/>
                    </a:moveTo>
                    <a:lnTo>
                      <a:pt x="11" y="4"/>
                    </a:lnTo>
                    <a:lnTo>
                      <a:pt x="17" y="9"/>
                    </a:lnTo>
                    <a:lnTo>
                      <a:pt x="22" y="19"/>
                    </a:lnTo>
                    <a:lnTo>
                      <a:pt x="23" y="30"/>
                    </a:lnTo>
                    <a:lnTo>
                      <a:pt x="21" y="29"/>
                    </a:lnTo>
                    <a:lnTo>
                      <a:pt x="19" y="28"/>
                    </a:lnTo>
                    <a:lnTo>
                      <a:pt x="15" y="19"/>
                    </a:lnTo>
                    <a:lnTo>
                      <a:pt x="13" y="18"/>
                    </a:lnTo>
                    <a:lnTo>
                      <a:pt x="11" y="18"/>
                    </a:lnTo>
                    <a:lnTo>
                      <a:pt x="11" y="21"/>
                    </a:lnTo>
                    <a:lnTo>
                      <a:pt x="13" y="21"/>
                    </a:lnTo>
                    <a:lnTo>
                      <a:pt x="13" y="22"/>
                    </a:lnTo>
                    <a:lnTo>
                      <a:pt x="9" y="22"/>
                    </a:lnTo>
                    <a:lnTo>
                      <a:pt x="9" y="23"/>
                    </a:lnTo>
                    <a:lnTo>
                      <a:pt x="8" y="23"/>
                    </a:lnTo>
                    <a:lnTo>
                      <a:pt x="8" y="30"/>
                    </a:lnTo>
                    <a:lnTo>
                      <a:pt x="3" y="26"/>
                    </a:lnTo>
                    <a:lnTo>
                      <a:pt x="3" y="8"/>
                    </a:lnTo>
                    <a:lnTo>
                      <a:pt x="0" y="6"/>
                    </a:lnTo>
                    <a:lnTo>
                      <a:pt x="1" y="4"/>
                    </a:lnTo>
                    <a:lnTo>
                      <a:pt x="2"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9" name="Freeform 81"/>
              <p:cNvSpPr>
                <a:spLocks/>
              </p:cNvSpPr>
              <p:nvPr/>
            </p:nvSpPr>
            <p:spPr bwMode="auto">
              <a:xfrm>
                <a:off x="4072442" y="5889219"/>
                <a:ext cx="126463" cy="98411"/>
              </a:xfrm>
              <a:custGeom>
                <a:avLst/>
                <a:gdLst/>
                <a:ahLst/>
                <a:cxnLst>
                  <a:cxn ang="0">
                    <a:pos x="0" y="0"/>
                  </a:cxn>
                  <a:cxn ang="0">
                    <a:pos x="3" y="0"/>
                  </a:cxn>
                  <a:cxn ang="0">
                    <a:pos x="5" y="3"/>
                  </a:cxn>
                  <a:cxn ang="0">
                    <a:pos x="6" y="4"/>
                  </a:cxn>
                  <a:cxn ang="0">
                    <a:pos x="7" y="6"/>
                  </a:cxn>
                  <a:cxn ang="0">
                    <a:pos x="9" y="7"/>
                  </a:cxn>
                  <a:cxn ang="0">
                    <a:pos x="21" y="8"/>
                  </a:cxn>
                  <a:cxn ang="0">
                    <a:pos x="30" y="13"/>
                  </a:cxn>
                  <a:cxn ang="0">
                    <a:pos x="35" y="20"/>
                  </a:cxn>
                  <a:cxn ang="0">
                    <a:pos x="34" y="31"/>
                  </a:cxn>
                  <a:cxn ang="0">
                    <a:pos x="35" y="32"/>
                  </a:cxn>
                  <a:cxn ang="0">
                    <a:pos x="36" y="32"/>
                  </a:cxn>
                  <a:cxn ang="0">
                    <a:pos x="37" y="31"/>
                  </a:cxn>
                  <a:cxn ang="0">
                    <a:pos x="40" y="31"/>
                  </a:cxn>
                  <a:cxn ang="0">
                    <a:pos x="41" y="29"/>
                  </a:cxn>
                  <a:cxn ang="0">
                    <a:pos x="44" y="29"/>
                  </a:cxn>
                  <a:cxn ang="0">
                    <a:pos x="48" y="31"/>
                  </a:cxn>
                  <a:cxn ang="0">
                    <a:pos x="55" y="42"/>
                  </a:cxn>
                  <a:cxn ang="0">
                    <a:pos x="57" y="50"/>
                  </a:cxn>
                  <a:cxn ang="0">
                    <a:pos x="55" y="49"/>
                  </a:cxn>
                  <a:cxn ang="0">
                    <a:pos x="52" y="50"/>
                  </a:cxn>
                  <a:cxn ang="0">
                    <a:pos x="48" y="48"/>
                  </a:cxn>
                  <a:cxn ang="0">
                    <a:pos x="45" y="46"/>
                  </a:cxn>
                  <a:cxn ang="0">
                    <a:pos x="44" y="42"/>
                  </a:cxn>
                  <a:cxn ang="0">
                    <a:pos x="42" y="40"/>
                  </a:cxn>
                  <a:cxn ang="0">
                    <a:pos x="40" y="39"/>
                  </a:cxn>
                  <a:cxn ang="0">
                    <a:pos x="38" y="39"/>
                  </a:cxn>
                  <a:cxn ang="0">
                    <a:pos x="36" y="40"/>
                  </a:cxn>
                  <a:cxn ang="0">
                    <a:pos x="35" y="41"/>
                  </a:cxn>
                  <a:cxn ang="0">
                    <a:pos x="31" y="39"/>
                  </a:cxn>
                  <a:cxn ang="0">
                    <a:pos x="29" y="36"/>
                  </a:cxn>
                  <a:cxn ang="0">
                    <a:pos x="26" y="34"/>
                  </a:cxn>
                  <a:cxn ang="0">
                    <a:pos x="23" y="32"/>
                  </a:cxn>
                  <a:cxn ang="0">
                    <a:pos x="21" y="28"/>
                  </a:cxn>
                  <a:cxn ang="0">
                    <a:pos x="20" y="24"/>
                  </a:cxn>
                  <a:cxn ang="0">
                    <a:pos x="17" y="26"/>
                  </a:cxn>
                  <a:cxn ang="0">
                    <a:pos x="17" y="27"/>
                  </a:cxn>
                  <a:cxn ang="0">
                    <a:pos x="16" y="28"/>
                  </a:cxn>
                  <a:cxn ang="0">
                    <a:pos x="12" y="28"/>
                  </a:cxn>
                  <a:cxn ang="0">
                    <a:pos x="13" y="22"/>
                  </a:cxn>
                  <a:cxn ang="0">
                    <a:pos x="12" y="18"/>
                  </a:cxn>
                  <a:cxn ang="0">
                    <a:pos x="9" y="14"/>
                  </a:cxn>
                  <a:cxn ang="0">
                    <a:pos x="7" y="10"/>
                  </a:cxn>
                  <a:cxn ang="0">
                    <a:pos x="0" y="0"/>
                  </a:cxn>
                </a:cxnLst>
                <a:rect l="0" t="0" r="r" b="b"/>
                <a:pathLst>
                  <a:path w="57" h="50">
                    <a:moveTo>
                      <a:pt x="0" y="0"/>
                    </a:moveTo>
                    <a:lnTo>
                      <a:pt x="3" y="0"/>
                    </a:lnTo>
                    <a:lnTo>
                      <a:pt x="5" y="3"/>
                    </a:lnTo>
                    <a:lnTo>
                      <a:pt x="6" y="4"/>
                    </a:lnTo>
                    <a:lnTo>
                      <a:pt x="7" y="6"/>
                    </a:lnTo>
                    <a:lnTo>
                      <a:pt x="9" y="7"/>
                    </a:lnTo>
                    <a:lnTo>
                      <a:pt x="21" y="8"/>
                    </a:lnTo>
                    <a:lnTo>
                      <a:pt x="30" y="13"/>
                    </a:lnTo>
                    <a:lnTo>
                      <a:pt x="35" y="20"/>
                    </a:lnTo>
                    <a:lnTo>
                      <a:pt x="34" y="31"/>
                    </a:lnTo>
                    <a:lnTo>
                      <a:pt x="35" y="32"/>
                    </a:lnTo>
                    <a:lnTo>
                      <a:pt x="36" y="32"/>
                    </a:lnTo>
                    <a:lnTo>
                      <a:pt x="37" y="31"/>
                    </a:lnTo>
                    <a:lnTo>
                      <a:pt x="40" y="31"/>
                    </a:lnTo>
                    <a:lnTo>
                      <a:pt x="41" y="29"/>
                    </a:lnTo>
                    <a:lnTo>
                      <a:pt x="44" y="29"/>
                    </a:lnTo>
                    <a:lnTo>
                      <a:pt x="48" y="31"/>
                    </a:lnTo>
                    <a:lnTo>
                      <a:pt x="55" y="42"/>
                    </a:lnTo>
                    <a:lnTo>
                      <a:pt x="57" y="50"/>
                    </a:lnTo>
                    <a:lnTo>
                      <a:pt x="55" y="49"/>
                    </a:lnTo>
                    <a:lnTo>
                      <a:pt x="52" y="50"/>
                    </a:lnTo>
                    <a:lnTo>
                      <a:pt x="48" y="48"/>
                    </a:lnTo>
                    <a:lnTo>
                      <a:pt x="45" y="46"/>
                    </a:lnTo>
                    <a:lnTo>
                      <a:pt x="44" y="42"/>
                    </a:lnTo>
                    <a:lnTo>
                      <a:pt x="42" y="40"/>
                    </a:lnTo>
                    <a:lnTo>
                      <a:pt x="40" y="39"/>
                    </a:lnTo>
                    <a:lnTo>
                      <a:pt x="38" y="39"/>
                    </a:lnTo>
                    <a:lnTo>
                      <a:pt x="36" y="40"/>
                    </a:lnTo>
                    <a:lnTo>
                      <a:pt x="35" y="41"/>
                    </a:lnTo>
                    <a:lnTo>
                      <a:pt x="31" y="39"/>
                    </a:lnTo>
                    <a:lnTo>
                      <a:pt x="29" y="36"/>
                    </a:lnTo>
                    <a:lnTo>
                      <a:pt x="26" y="34"/>
                    </a:lnTo>
                    <a:lnTo>
                      <a:pt x="23" y="32"/>
                    </a:lnTo>
                    <a:lnTo>
                      <a:pt x="21" y="28"/>
                    </a:lnTo>
                    <a:lnTo>
                      <a:pt x="20" y="24"/>
                    </a:lnTo>
                    <a:lnTo>
                      <a:pt x="17" y="26"/>
                    </a:lnTo>
                    <a:lnTo>
                      <a:pt x="17" y="27"/>
                    </a:lnTo>
                    <a:lnTo>
                      <a:pt x="16" y="28"/>
                    </a:lnTo>
                    <a:lnTo>
                      <a:pt x="12" y="28"/>
                    </a:lnTo>
                    <a:lnTo>
                      <a:pt x="13" y="22"/>
                    </a:lnTo>
                    <a:lnTo>
                      <a:pt x="12" y="18"/>
                    </a:lnTo>
                    <a:lnTo>
                      <a:pt x="9" y="14"/>
                    </a:lnTo>
                    <a:lnTo>
                      <a:pt x="7" y="10"/>
                    </a:lnTo>
                    <a:lnTo>
                      <a:pt x="0"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0" name="Freeform 82"/>
              <p:cNvSpPr>
                <a:spLocks/>
              </p:cNvSpPr>
              <p:nvPr/>
            </p:nvSpPr>
            <p:spPr bwMode="auto">
              <a:xfrm>
                <a:off x="2736828" y="5999440"/>
                <a:ext cx="146429" cy="94475"/>
              </a:xfrm>
              <a:custGeom>
                <a:avLst/>
                <a:gdLst/>
                <a:ahLst/>
                <a:cxnLst>
                  <a:cxn ang="0">
                    <a:pos x="44" y="0"/>
                  </a:cxn>
                  <a:cxn ang="0">
                    <a:pos x="48" y="6"/>
                  </a:cxn>
                  <a:cxn ang="0">
                    <a:pos x="50" y="8"/>
                  </a:cxn>
                  <a:cxn ang="0">
                    <a:pos x="52" y="5"/>
                  </a:cxn>
                  <a:cxn ang="0">
                    <a:pos x="54" y="1"/>
                  </a:cxn>
                  <a:cxn ang="0">
                    <a:pos x="58" y="0"/>
                  </a:cxn>
                  <a:cxn ang="0">
                    <a:pos x="59" y="4"/>
                  </a:cxn>
                  <a:cxn ang="0">
                    <a:pos x="58" y="8"/>
                  </a:cxn>
                  <a:cxn ang="0">
                    <a:pos x="59" y="11"/>
                  </a:cxn>
                  <a:cxn ang="0">
                    <a:pos x="63" y="13"/>
                  </a:cxn>
                  <a:cxn ang="0">
                    <a:pos x="66" y="14"/>
                  </a:cxn>
                  <a:cxn ang="0">
                    <a:pos x="63" y="22"/>
                  </a:cxn>
                  <a:cxn ang="0">
                    <a:pos x="57" y="20"/>
                  </a:cxn>
                  <a:cxn ang="0">
                    <a:pos x="47" y="22"/>
                  </a:cxn>
                  <a:cxn ang="0">
                    <a:pos x="45" y="28"/>
                  </a:cxn>
                  <a:cxn ang="0">
                    <a:pos x="42" y="31"/>
                  </a:cxn>
                  <a:cxn ang="0">
                    <a:pos x="41" y="38"/>
                  </a:cxn>
                  <a:cxn ang="0">
                    <a:pos x="35" y="39"/>
                  </a:cxn>
                  <a:cxn ang="0">
                    <a:pos x="31" y="43"/>
                  </a:cxn>
                  <a:cxn ang="0">
                    <a:pos x="28" y="48"/>
                  </a:cxn>
                  <a:cxn ang="0">
                    <a:pos x="27" y="45"/>
                  </a:cxn>
                  <a:cxn ang="0">
                    <a:pos x="28" y="41"/>
                  </a:cxn>
                  <a:cxn ang="0">
                    <a:pos x="21" y="46"/>
                  </a:cxn>
                  <a:cxn ang="0">
                    <a:pos x="20" y="45"/>
                  </a:cxn>
                  <a:cxn ang="0">
                    <a:pos x="13" y="40"/>
                  </a:cxn>
                  <a:cxn ang="0">
                    <a:pos x="8" y="43"/>
                  </a:cxn>
                  <a:cxn ang="0">
                    <a:pos x="7" y="45"/>
                  </a:cxn>
                  <a:cxn ang="0">
                    <a:pos x="5" y="39"/>
                  </a:cxn>
                  <a:cxn ang="0">
                    <a:pos x="0" y="33"/>
                  </a:cxn>
                  <a:cxn ang="0">
                    <a:pos x="6" y="22"/>
                  </a:cxn>
                  <a:cxn ang="0">
                    <a:pos x="16" y="22"/>
                  </a:cxn>
                  <a:cxn ang="0">
                    <a:pos x="22" y="31"/>
                  </a:cxn>
                  <a:cxn ang="0">
                    <a:pos x="28" y="35"/>
                  </a:cxn>
                  <a:cxn ang="0">
                    <a:pos x="27" y="27"/>
                  </a:cxn>
                  <a:cxn ang="0">
                    <a:pos x="28" y="15"/>
                  </a:cxn>
                  <a:cxn ang="0">
                    <a:pos x="22" y="7"/>
                  </a:cxn>
                  <a:cxn ang="0">
                    <a:pos x="26" y="5"/>
                  </a:cxn>
                  <a:cxn ang="0">
                    <a:pos x="28" y="8"/>
                  </a:cxn>
                  <a:cxn ang="0">
                    <a:pos x="31" y="13"/>
                  </a:cxn>
                  <a:cxn ang="0">
                    <a:pos x="34" y="12"/>
                  </a:cxn>
                  <a:cxn ang="0">
                    <a:pos x="35" y="12"/>
                  </a:cxn>
                  <a:cxn ang="0">
                    <a:pos x="38" y="13"/>
                  </a:cxn>
                  <a:cxn ang="0">
                    <a:pos x="41" y="10"/>
                  </a:cxn>
                </a:cxnLst>
                <a:rect l="0" t="0" r="r" b="b"/>
                <a:pathLst>
                  <a:path w="66" h="48">
                    <a:moveTo>
                      <a:pt x="41" y="0"/>
                    </a:moveTo>
                    <a:lnTo>
                      <a:pt x="44" y="0"/>
                    </a:lnTo>
                    <a:lnTo>
                      <a:pt x="45" y="1"/>
                    </a:lnTo>
                    <a:lnTo>
                      <a:pt x="48" y="6"/>
                    </a:lnTo>
                    <a:lnTo>
                      <a:pt x="48" y="10"/>
                    </a:lnTo>
                    <a:lnTo>
                      <a:pt x="50" y="8"/>
                    </a:lnTo>
                    <a:lnTo>
                      <a:pt x="51" y="7"/>
                    </a:lnTo>
                    <a:lnTo>
                      <a:pt x="52" y="5"/>
                    </a:lnTo>
                    <a:lnTo>
                      <a:pt x="54" y="4"/>
                    </a:lnTo>
                    <a:lnTo>
                      <a:pt x="54" y="1"/>
                    </a:lnTo>
                    <a:lnTo>
                      <a:pt x="56" y="0"/>
                    </a:lnTo>
                    <a:lnTo>
                      <a:pt x="58" y="0"/>
                    </a:lnTo>
                    <a:lnTo>
                      <a:pt x="58" y="1"/>
                    </a:lnTo>
                    <a:lnTo>
                      <a:pt x="59" y="4"/>
                    </a:lnTo>
                    <a:lnTo>
                      <a:pt x="58" y="6"/>
                    </a:lnTo>
                    <a:lnTo>
                      <a:pt x="58" y="8"/>
                    </a:lnTo>
                    <a:lnTo>
                      <a:pt x="59" y="10"/>
                    </a:lnTo>
                    <a:lnTo>
                      <a:pt x="59" y="11"/>
                    </a:lnTo>
                    <a:lnTo>
                      <a:pt x="61" y="12"/>
                    </a:lnTo>
                    <a:lnTo>
                      <a:pt x="63" y="13"/>
                    </a:lnTo>
                    <a:lnTo>
                      <a:pt x="66" y="13"/>
                    </a:lnTo>
                    <a:lnTo>
                      <a:pt x="66" y="14"/>
                    </a:lnTo>
                    <a:lnTo>
                      <a:pt x="63" y="18"/>
                    </a:lnTo>
                    <a:lnTo>
                      <a:pt x="63" y="22"/>
                    </a:lnTo>
                    <a:lnTo>
                      <a:pt x="61" y="21"/>
                    </a:lnTo>
                    <a:lnTo>
                      <a:pt x="57" y="20"/>
                    </a:lnTo>
                    <a:lnTo>
                      <a:pt x="51" y="20"/>
                    </a:lnTo>
                    <a:lnTo>
                      <a:pt x="47" y="22"/>
                    </a:lnTo>
                    <a:lnTo>
                      <a:pt x="45" y="25"/>
                    </a:lnTo>
                    <a:lnTo>
                      <a:pt x="45" y="28"/>
                    </a:lnTo>
                    <a:lnTo>
                      <a:pt x="43" y="29"/>
                    </a:lnTo>
                    <a:lnTo>
                      <a:pt x="42" y="31"/>
                    </a:lnTo>
                    <a:lnTo>
                      <a:pt x="42" y="35"/>
                    </a:lnTo>
                    <a:lnTo>
                      <a:pt x="41" y="38"/>
                    </a:lnTo>
                    <a:lnTo>
                      <a:pt x="37" y="38"/>
                    </a:lnTo>
                    <a:lnTo>
                      <a:pt x="35" y="39"/>
                    </a:lnTo>
                    <a:lnTo>
                      <a:pt x="33" y="41"/>
                    </a:lnTo>
                    <a:lnTo>
                      <a:pt x="31" y="43"/>
                    </a:lnTo>
                    <a:lnTo>
                      <a:pt x="29" y="46"/>
                    </a:lnTo>
                    <a:lnTo>
                      <a:pt x="28" y="48"/>
                    </a:lnTo>
                    <a:lnTo>
                      <a:pt x="27" y="47"/>
                    </a:lnTo>
                    <a:lnTo>
                      <a:pt x="27" y="45"/>
                    </a:lnTo>
                    <a:lnTo>
                      <a:pt x="28" y="43"/>
                    </a:lnTo>
                    <a:lnTo>
                      <a:pt x="28" y="41"/>
                    </a:lnTo>
                    <a:lnTo>
                      <a:pt x="26" y="41"/>
                    </a:lnTo>
                    <a:lnTo>
                      <a:pt x="21" y="46"/>
                    </a:lnTo>
                    <a:lnTo>
                      <a:pt x="20" y="46"/>
                    </a:lnTo>
                    <a:lnTo>
                      <a:pt x="20" y="45"/>
                    </a:lnTo>
                    <a:lnTo>
                      <a:pt x="15" y="40"/>
                    </a:lnTo>
                    <a:lnTo>
                      <a:pt x="13" y="40"/>
                    </a:lnTo>
                    <a:lnTo>
                      <a:pt x="11" y="41"/>
                    </a:lnTo>
                    <a:lnTo>
                      <a:pt x="8" y="43"/>
                    </a:lnTo>
                    <a:lnTo>
                      <a:pt x="8" y="45"/>
                    </a:lnTo>
                    <a:lnTo>
                      <a:pt x="7" y="45"/>
                    </a:lnTo>
                    <a:lnTo>
                      <a:pt x="7" y="43"/>
                    </a:lnTo>
                    <a:lnTo>
                      <a:pt x="5" y="39"/>
                    </a:lnTo>
                    <a:lnTo>
                      <a:pt x="1" y="35"/>
                    </a:lnTo>
                    <a:lnTo>
                      <a:pt x="0" y="33"/>
                    </a:lnTo>
                    <a:lnTo>
                      <a:pt x="1" y="29"/>
                    </a:lnTo>
                    <a:lnTo>
                      <a:pt x="6" y="22"/>
                    </a:lnTo>
                    <a:lnTo>
                      <a:pt x="15" y="18"/>
                    </a:lnTo>
                    <a:lnTo>
                      <a:pt x="16" y="22"/>
                    </a:lnTo>
                    <a:lnTo>
                      <a:pt x="18" y="26"/>
                    </a:lnTo>
                    <a:lnTo>
                      <a:pt x="22" y="31"/>
                    </a:lnTo>
                    <a:lnTo>
                      <a:pt x="26" y="33"/>
                    </a:lnTo>
                    <a:lnTo>
                      <a:pt x="28" y="35"/>
                    </a:lnTo>
                    <a:lnTo>
                      <a:pt x="27" y="33"/>
                    </a:lnTo>
                    <a:lnTo>
                      <a:pt x="27" y="27"/>
                    </a:lnTo>
                    <a:lnTo>
                      <a:pt x="28" y="25"/>
                    </a:lnTo>
                    <a:lnTo>
                      <a:pt x="28" y="15"/>
                    </a:lnTo>
                    <a:lnTo>
                      <a:pt x="21" y="8"/>
                    </a:lnTo>
                    <a:lnTo>
                      <a:pt x="22" y="7"/>
                    </a:lnTo>
                    <a:lnTo>
                      <a:pt x="23" y="5"/>
                    </a:lnTo>
                    <a:lnTo>
                      <a:pt x="26" y="5"/>
                    </a:lnTo>
                    <a:lnTo>
                      <a:pt x="27" y="6"/>
                    </a:lnTo>
                    <a:lnTo>
                      <a:pt x="28" y="8"/>
                    </a:lnTo>
                    <a:lnTo>
                      <a:pt x="28" y="13"/>
                    </a:lnTo>
                    <a:lnTo>
                      <a:pt x="31" y="13"/>
                    </a:lnTo>
                    <a:lnTo>
                      <a:pt x="33" y="12"/>
                    </a:lnTo>
                    <a:lnTo>
                      <a:pt x="34" y="12"/>
                    </a:lnTo>
                    <a:lnTo>
                      <a:pt x="35" y="11"/>
                    </a:lnTo>
                    <a:lnTo>
                      <a:pt x="35" y="12"/>
                    </a:lnTo>
                    <a:lnTo>
                      <a:pt x="36" y="13"/>
                    </a:lnTo>
                    <a:lnTo>
                      <a:pt x="38" y="13"/>
                    </a:lnTo>
                    <a:lnTo>
                      <a:pt x="40" y="12"/>
                    </a:lnTo>
                    <a:lnTo>
                      <a:pt x="41" y="10"/>
                    </a:lnTo>
                    <a:lnTo>
                      <a:pt x="41"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1" name="Freeform 83"/>
              <p:cNvSpPr>
                <a:spLocks/>
              </p:cNvSpPr>
              <p:nvPr/>
            </p:nvSpPr>
            <p:spPr bwMode="auto">
              <a:xfrm>
                <a:off x="2827791" y="6078169"/>
                <a:ext cx="15531" cy="11809"/>
              </a:xfrm>
              <a:custGeom>
                <a:avLst/>
                <a:gdLst/>
                <a:ahLst/>
                <a:cxnLst>
                  <a:cxn ang="0">
                    <a:pos x="3" y="0"/>
                  </a:cxn>
                  <a:cxn ang="0">
                    <a:pos x="7" y="0"/>
                  </a:cxn>
                  <a:cxn ang="0">
                    <a:pos x="6" y="1"/>
                  </a:cxn>
                  <a:cxn ang="0">
                    <a:pos x="3" y="1"/>
                  </a:cxn>
                  <a:cxn ang="0">
                    <a:pos x="2" y="2"/>
                  </a:cxn>
                  <a:cxn ang="0">
                    <a:pos x="2" y="6"/>
                  </a:cxn>
                  <a:cxn ang="0">
                    <a:pos x="0" y="5"/>
                  </a:cxn>
                  <a:cxn ang="0">
                    <a:pos x="0" y="2"/>
                  </a:cxn>
                  <a:cxn ang="0">
                    <a:pos x="1" y="1"/>
                  </a:cxn>
                  <a:cxn ang="0">
                    <a:pos x="3" y="0"/>
                  </a:cxn>
                </a:cxnLst>
                <a:rect l="0" t="0" r="r" b="b"/>
                <a:pathLst>
                  <a:path w="7" h="6">
                    <a:moveTo>
                      <a:pt x="3" y="0"/>
                    </a:moveTo>
                    <a:lnTo>
                      <a:pt x="7" y="0"/>
                    </a:lnTo>
                    <a:lnTo>
                      <a:pt x="6" y="1"/>
                    </a:lnTo>
                    <a:lnTo>
                      <a:pt x="3" y="1"/>
                    </a:lnTo>
                    <a:lnTo>
                      <a:pt x="2" y="2"/>
                    </a:lnTo>
                    <a:lnTo>
                      <a:pt x="2" y="6"/>
                    </a:lnTo>
                    <a:lnTo>
                      <a:pt x="0" y="5"/>
                    </a:lnTo>
                    <a:lnTo>
                      <a:pt x="0" y="2"/>
                    </a:lnTo>
                    <a:lnTo>
                      <a:pt x="1" y="1"/>
                    </a:lnTo>
                    <a:lnTo>
                      <a:pt x="3"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2" name="Freeform 84"/>
              <p:cNvSpPr>
                <a:spLocks noEditPoints="1"/>
              </p:cNvSpPr>
              <p:nvPr/>
            </p:nvSpPr>
            <p:spPr bwMode="auto">
              <a:xfrm>
                <a:off x="2781201" y="6097851"/>
                <a:ext cx="19968" cy="25588"/>
              </a:xfrm>
              <a:custGeom>
                <a:avLst/>
                <a:gdLst/>
                <a:ahLst/>
                <a:cxnLst>
                  <a:cxn ang="0">
                    <a:pos x="6" y="5"/>
                  </a:cxn>
                  <a:cxn ang="0">
                    <a:pos x="6" y="9"/>
                  </a:cxn>
                  <a:cxn ang="0">
                    <a:pos x="1" y="13"/>
                  </a:cxn>
                  <a:cxn ang="0">
                    <a:pos x="0" y="13"/>
                  </a:cxn>
                  <a:cxn ang="0">
                    <a:pos x="0" y="10"/>
                  </a:cxn>
                  <a:cxn ang="0">
                    <a:pos x="2" y="9"/>
                  </a:cxn>
                  <a:cxn ang="0">
                    <a:pos x="6" y="5"/>
                  </a:cxn>
                  <a:cxn ang="0">
                    <a:pos x="7" y="3"/>
                  </a:cxn>
                  <a:cxn ang="0">
                    <a:pos x="6" y="5"/>
                  </a:cxn>
                  <a:cxn ang="0">
                    <a:pos x="6" y="4"/>
                  </a:cxn>
                  <a:cxn ang="0">
                    <a:pos x="7" y="3"/>
                  </a:cxn>
                  <a:cxn ang="0">
                    <a:pos x="8" y="0"/>
                  </a:cxn>
                  <a:cxn ang="0">
                    <a:pos x="9" y="2"/>
                  </a:cxn>
                  <a:cxn ang="0">
                    <a:pos x="8" y="3"/>
                  </a:cxn>
                  <a:cxn ang="0">
                    <a:pos x="7" y="3"/>
                  </a:cxn>
                  <a:cxn ang="0">
                    <a:pos x="8" y="0"/>
                  </a:cxn>
                </a:cxnLst>
                <a:rect l="0" t="0" r="r" b="b"/>
                <a:pathLst>
                  <a:path w="9" h="13">
                    <a:moveTo>
                      <a:pt x="6" y="5"/>
                    </a:moveTo>
                    <a:lnTo>
                      <a:pt x="6" y="9"/>
                    </a:lnTo>
                    <a:lnTo>
                      <a:pt x="1" y="13"/>
                    </a:lnTo>
                    <a:lnTo>
                      <a:pt x="0" y="13"/>
                    </a:lnTo>
                    <a:lnTo>
                      <a:pt x="0" y="10"/>
                    </a:lnTo>
                    <a:lnTo>
                      <a:pt x="2" y="9"/>
                    </a:lnTo>
                    <a:lnTo>
                      <a:pt x="6" y="5"/>
                    </a:lnTo>
                    <a:close/>
                    <a:moveTo>
                      <a:pt x="7" y="3"/>
                    </a:moveTo>
                    <a:lnTo>
                      <a:pt x="6" y="5"/>
                    </a:lnTo>
                    <a:lnTo>
                      <a:pt x="6" y="4"/>
                    </a:lnTo>
                    <a:lnTo>
                      <a:pt x="7" y="3"/>
                    </a:lnTo>
                    <a:close/>
                    <a:moveTo>
                      <a:pt x="8" y="0"/>
                    </a:moveTo>
                    <a:lnTo>
                      <a:pt x="9" y="2"/>
                    </a:lnTo>
                    <a:lnTo>
                      <a:pt x="8" y="3"/>
                    </a:lnTo>
                    <a:lnTo>
                      <a:pt x="7" y="3"/>
                    </a:lnTo>
                    <a:lnTo>
                      <a:pt x="8"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3" name="Freeform 85"/>
              <p:cNvSpPr>
                <a:spLocks noEditPoints="1"/>
              </p:cNvSpPr>
              <p:nvPr/>
            </p:nvSpPr>
            <p:spPr bwMode="auto">
              <a:xfrm>
                <a:off x="2197701" y="6284833"/>
                <a:ext cx="33280" cy="33460"/>
              </a:xfrm>
              <a:custGeom>
                <a:avLst/>
                <a:gdLst/>
                <a:ahLst/>
                <a:cxnLst>
                  <a:cxn ang="0">
                    <a:pos x="0" y="7"/>
                  </a:cxn>
                  <a:cxn ang="0">
                    <a:pos x="6" y="7"/>
                  </a:cxn>
                  <a:cxn ang="0">
                    <a:pos x="6" y="9"/>
                  </a:cxn>
                  <a:cxn ang="0">
                    <a:pos x="0" y="9"/>
                  </a:cxn>
                  <a:cxn ang="0">
                    <a:pos x="0" y="7"/>
                  </a:cxn>
                  <a:cxn ang="0">
                    <a:pos x="13" y="0"/>
                  </a:cxn>
                  <a:cxn ang="0">
                    <a:pos x="14" y="1"/>
                  </a:cxn>
                  <a:cxn ang="0">
                    <a:pos x="14" y="7"/>
                  </a:cxn>
                  <a:cxn ang="0">
                    <a:pos x="15" y="12"/>
                  </a:cxn>
                  <a:cxn ang="0">
                    <a:pos x="14" y="15"/>
                  </a:cxn>
                  <a:cxn ang="0">
                    <a:pos x="13" y="17"/>
                  </a:cxn>
                  <a:cxn ang="0">
                    <a:pos x="10" y="17"/>
                  </a:cxn>
                  <a:cxn ang="0">
                    <a:pos x="9" y="16"/>
                  </a:cxn>
                  <a:cxn ang="0">
                    <a:pos x="9" y="14"/>
                  </a:cxn>
                  <a:cxn ang="0">
                    <a:pos x="8" y="13"/>
                  </a:cxn>
                  <a:cxn ang="0">
                    <a:pos x="8" y="10"/>
                  </a:cxn>
                  <a:cxn ang="0">
                    <a:pos x="7" y="9"/>
                  </a:cxn>
                  <a:cxn ang="0">
                    <a:pos x="6" y="9"/>
                  </a:cxn>
                  <a:cxn ang="0">
                    <a:pos x="8" y="8"/>
                  </a:cxn>
                  <a:cxn ang="0">
                    <a:pos x="9" y="7"/>
                  </a:cxn>
                  <a:cxn ang="0">
                    <a:pos x="13" y="0"/>
                  </a:cxn>
                </a:cxnLst>
                <a:rect l="0" t="0" r="r" b="b"/>
                <a:pathLst>
                  <a:path w="15" h="17">
                    <a:moveTo>
                      <a:pt x="0" y="7"/>
                    </a:moveTo>
                    <a:lnTo>
                      <a:pt x="6" y="7"/>
                    </a:lnTo>
                    <a:lnTo>
                      <a:pt x="6" y="9"/>
                    </a:lnTo>
                    <a:lnTo>
                      <a:pt x="0" y="9"/>
                    </a:lnTo>
                    <a:lnTo>
                      <a:pt x="0" y="7"/>
                    </a:lnTo>
                    <a:close/>
                    <a:moveTo>
                      <a:pt x="13" y="0"/>
                    </a:moveTo>
                    <a:lnTo>
                      <a:pt x="14" y="1"/>
                    </a:lnTo>
                    <a:lnTo>
                      <a:pt x="14" y="7"/>
                    </a:lnTo>
                    <a:lnTo>
                      <a:pt x="15" y="12"/>
                    </a:lnTo>
                    <a:lnTo>
                      <a:pt x="14" y="15"/>
                    </a:lnTo>
                    <a:lnTo>
                      <a:pt x="13" y="17"/>
                    </a:lnTo>
                    <a:lnTo>
                      <a:pt x="10" y="17"/>
                    </a:lnTo>
                    <a:lnTo>
                      <a:pt x="9" y="16"/>
                    </a:lnTo>
                    <a:lnTo>
                      <a:pt x="9" y="14"/>
                    </a:lnTo>
                    <a:lnTo>
                      <a:pt x="8" y="13"/>
                    </a:lnTo>
                    <a:lnTo>
                      <a:pt x="8" y="10"/>
                    </a:lnTo>
                    <a:lnTo>
                      <a:pt x="7" y="9"/>
                    </a:lnTo>
                    <a:lnTo>
                      <a:pt x="6" y="9"/>
                    </a:lnTo>
                    <a:lnTo>
                      <a:pt x="8" y="8"/>
                    </a:lnTo>
                    <a:lnTo>
                      <a:pt x="9" y="7"/>
                    </a:lnTo>
                    <a:lnTo>
                      <a:pt x="13"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4" name="Freeform 86"/>
              <p:cNvSpPr>
                <a:spLocks/>
              </p:cNvSpPr>
              <p:nvPr/>
            </p:nvSpPr>
            <p:spPr bwMode="auto">
              <a:xfrm>
                <a:off x="1922591" y="6404894"/>
                <a:ext cx="53247" cy="33460"/>
              </a:xfrm>
              <a:custGeom>
                <a:avLst/>
                <a:gdLst/>
                <a:ahLst/>
                <a:cxnLst>
                  <a:cxn ang="0">
                    <a:pos x="10" y="0"/>
                  </a:cxn>
                  <a:cxn ang="0">
                    <a:pos x="14" y="0"/>
                  </a:cxn>
                  <a:cxn ang="0">
                    <a:pos x="14" y="2"/>
                  </a:cxn>
                  <a:cxn ang="0">
                    <a:pos x="15" y="4"/>
                  </a:cxn>
                  <a:cxn ang="0">
                    <a:pos x="17" y="5"/>
                  </a:cxn>
                  <a:cxn ang="0">
                    <a:pos x="21" y="5"/>
                  </a:cxn>
                  <a:cxn ang="0">
                    <a:pos x="24" y="3"/>
                  </a:cxn>
                  <a:cxn ang="0">
                    <a:pos x="18" y="9"/>
                  </a:cxn>
                  <a:cxn ang="0">
                    <a:pos x="17" y="9"/>
                  </a:cxn>
                  <a:cxn ang="0">
                    <a:pos x="15" y="10"/>
                  </a:cxn>
                  <a:cxn ang="0">
                    <a:pos x="14" y="10"/>
                  </a:cxn>
                  <a:cxn ang="0">
                    <a:pos x="13" y="14"/>
                  </a:cxn>
                  <a:cxn ang="0">
                    <a:pos x="12" y="16"/>
                  </a:cxn>
                  <a:cxn ang="0">
                    <a:pos x="10" y="17"/>
                  </a:cxn>
                  <a:cxn ang="0">
                    <a:pos x="6" y="17"/>
                  </a:cxn>
                  <a:cxn ang="0">
                    <a:pos x="13" y="10"/>
                  </a:cxn>
                  <a:cxn ang="0">
                    <a:pos x="8" y="10"/>
                  </a:cxn>
                  <a:cxn ang="0">
                    <a:pos x="6" y="9"/>
                  </a:cxn>
                  <a:cxn ang="0">
                    <a:pos x="5" y="8"/>
                  </a:cxn>
                  <a:cxn ang="0">
                    <a:pos x="3" y="7"/>
                  </a:cxn>
                  <a:cxn ang="0">
                    <a:pos x="0" y="7"/>
                  </a:cxn>
                  <a:cxn ang="0">
                    <a:pos x="1" y="4"/>
                  </a:cxn>
                  <a:cxn ang="0">
                    <a:pos x="4" y="2"/>
                  </a:cxn>
                  <a:cxn ang="0">
                    <a:pos x="6" y="1"/>
                  </a:cxn>
                  <a:cxn ang="0">
                    <a:pos x="10" y="0"/>
                  </a:cxn>
                </a:cxnLst>
                <a:rect l="0" t="0" r="r" b="b"/>
                <a:pathLst>
                  <a:path w="24" h="17">
                    <a:moveTo>
                      <a:pt x="10" y="0"/>
                    </a:moveTo>
                    <a:lnTo>
                      <a:pt x="14" y="0"/>
                    </a:lnTo>
                    <a:lnTo>
                      <a:pt x="14" y="2"/>
                    </a:lnTo>
                    <a:lnTo>
                      <a:pt x="15" y="4"/>
                    </a:lnTo>
                    <a:lnTo>
                      <a:pt x="17" y="5"/>
                    </a:lnTo>
                    <a:lnTo>
                      <a:pt x="21" y="5"/>
                    </a:lnTo>
                    <a:lnTo>
                      <a:pt x="24" y="3"/>
                    </a:lnTo>
                    <a:lnTo>
                      <a:pt x="18" y="9"/>
                    </a:lnTo>
                    <a:lnTo>
                      <a:pt x="17" y="9"/>
                    </a:lnTo>
                    <a:lnTo>
                      <a:pt x="15" y="10"/>
                    </a:lnTo>
                    <a:lnTo>
                      <a:pt x="14" y="10"/>
                    </a:lnTo>
                    <a:lnTo>
                      <a:pt x="13" y="14"/>
                    </a:lnTo>
                    <a:lnTo>
                      <a:pt x="12" y="16"/>
                    </a:lnTo>
                    <a:lnTo>
                      <a:pt x="10" y="17"/>
                    </a:lnTo>
                    <a:lnTo>
                      <a:pt x="6" y="17"/>
                    </a:lnTo>
                    <a:lnTo>
                      <a:pt x="13" y="10"/>
                    </a:lnTo>
                    <a:lnTo>
                      <a:pt x="8" y="10"/>
                    </a:lnTo>
                    <a:lnTo>
                      <a:pt x="6" y="9"/>
                    </a:lnTo>
                    <a:lnTo>
                      <a:pt x="5" y="8"/>
                    </a:lnTo>
                    <a:lnTo>
                      <a:pt x="3" y="7"/>
                    </a:lnTo>
                    <a:lnTo>
                      <a:pt x="0" y="7"/>
                    </a:lnTo>
                    <a:lnTo>
                      <a:pt x="1" y="4"/>
                    </a:lnTo>
                    <a:lnTo>
                      <a:pt x="4" y="2"/>
                    </a:lnTo>
                    <a:lnTo>
                      <a:pt x="6" y="1"/>
                    </a:lnTo>
                    <a:lnTo>
                      <a:pt x="10"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5" name="Freeform 87"/>
              <p:cNvSpPr>
                <a:spLocks/>
              </p:cNvSpPr>
              <p:nvPr/>
            </p:nvSpPr>
            <p:spPr bwMode="auto">
              <a:xfrm>
                <a:off x="1904842" y="6450164"/>
                <a:ext cx="17749" cy="9842"/>
              </a:xfrm>
              <a:custGeom>
                <a:avLst/>
                <a:gdLst/>
                <a:ahLst/>
                <a:cxnLst>
                  <a:cxn ang="0">
                    <a:pos x="7" y="0"/>
                  </a:cxn>
                  <a:cxn ang="0">
                    <a:pos x="8" y="0"/>
                  </a:cxn>
                  <a:cxn ang="0">
                    <a:pos x="7" y="2"/>
                  </a:cxn>
                  <a:cxn ang="0">
                    <a:pos x="2" y="5"/>
                  </a:cxn>
                  <a:cxn ang="0">
                    <a:pos x="1" y="3"/>
                  </a:cxn>
                  <a:cxn ang="0">
                    <a:pos x="0" y="3"/>
                  </a:cxn>
                  <a:cxn ang="0">
                    <a:pos x="1" y="2"/>
                  </a:cxn>
                  <a:cxn ang="0">
                    <a:pos x="4" y="1"/>
                  </a:cxn>
                  <a:cxn ang="0">
                    <a:pos x="5" y="1"/>
                  </a:cxn>
                  <a:cxn ang="0">
                    <a:pos x="7" y="0"/>
                  </a:cxn>
                </a:cxnLst>
                <a:rect l="0" t="0" r="r" b="b"/>
                <a:pathLst>
                  <a:path w="8" h="5">
                    <a:moveTo>
                      <a:pt x="7" y="0"/>
                    </a:moveTo>
                    <a:lnTo>
                      <a:pt x="8" y="0"/>
                    </a:lnTo>
                    <a:lnTo>
                      <a:pt x="7" y="2"/>
                    </a:lnTo>
                    <a:lnTo>
                      <a:pt x="2" y="5"/>
                    </a:lnTo>
                    <a:lnTo>
                      <a:pt x="1" y="3"/>
                    </a:lnTo>
                    <a:lnTo>
                      <a:pt x="0" y="3"/>
                    </a:lnTo>
                    <a:lnTo>
                      <a:pt x="1" y="2"/>
                    </a:lnTo>
                    <a:lnTo>
                      <a:pt x="4" y="1"/>
                    </a:lnTo>
                    <a:lnTo>
                      <a:pt x="5" y="1"/>
                    </a:lnTo>
                    <a:lnTo>
                      <a:pt x="7"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6" name="Freeform 88"/>
              <p:cNvSpPr>
                <a:spLocks/>
              </p:cNvSpPr>
              <p:nvPr/>
            </p:nvSpPr>
            <p:spPr bwMode="auto">
              <a:xfrm>
                <a:off x="1128322" y="6479686"/>
                <a:ext cx="15531" cy="25588"/>
              </a:xfrm>
              <a:custGeom>
                <a:avLst/>
                <a:gdLst/>
                <a:ahLst/>
                <a:cxnLst>
                  <a:cxn ang="0">
                    <a:pos x="0" y="0"/>
                  </a:cxn>
                  <a:cxn ang="0">
                    <a:pos x="2" y="2"/>
                  </a:cxn>
                  <a:cxn ang="0">
                    <a:pos x="4" y="4"/>
                  </a:cxn>
                  <a:cxn ang="0">
                    <a:pos x="7" y="6"/>
                  </a:cxn>
                  <a:cxn ang="0">
                    <a:pos x="7" y="8"/>
                  </a:cxn>
                  <a:cxn ang="0">
                    <a:pos x="6" y="11"/>
                  </a:cxn>
                  <a:cxn ang="0">
                    <a:pos x="3" y="13"/>
                  </a:cxn>
                  <a:cxn ang="0">
                    <a:pos x="2" y="13"/>
                  </a:cxn>
                  <a:cxn ang="0">
                    <a:pos x="2" y="11"/>
                  </a:cxn>
                  <a:cxn ang="0">
                    <a:pos x="3" y="11"/>
                  </a:cxn>
                  <a:cxn ang="0">
                    <a:pos x="3" y="7"/>
                  </a:cxn>
                  <a:cxn ang="0">
                    <a:pos x="2" y="7"/>
                  </a:cxn>
                  <a:cxn ang="0">
                    <a:pos x="1" y="6"/>
                  </a:cxn>
                  <a:cxn ang="0">
                    <a:pos x="1" y="5"/>
                  </a:cxn>
                  <a:cxn ang="0">
                    <a:pos x="0" y="4"/>
                  </a:cxn>
                  <a:cxn ang="0">
                    <a:pos x="0" y="0"/>
                  </a:cxn>
                </a:cxnLst>
                <a:rect l="0" t="0" r="r" b="b"/>
                <a:pathLst>
                  <a:path w="7" h="13">
                    <a:moveTo>
                      <a:pt x="0" y="0"/>
                    </a:moveTo>
                    <a:lnTo>
                      <a:pt x="2" y="2"/>
                    </a:lnTo>
                    <a:lnTo>
                      <a:pt x="4" y="4"/>
                    </a:lnTo>
                    <a:lnTo>
                      <a:pt x="7" y="6"/>
                    </a:lnTo>
                    <a:lnTo>
                      <a:pt x="7" y="8"/>
                    </a:lnTo>
                    <a:lnTo>
                      <a:pt x="6" y="11"/>
                    </a:lnTo>
                    <a:lnTo>
                      <a:pt x="3" y="13"/>
                    </a:lnTo>
                    <a:lnTo>
                      <a:pt x="2" y="13"/>
                    </a:lnTo>
                    <a:lnTo>
                      <a:pt x="2" y="11"/>
                    </a:lnTo>
                    <a:lnTo>
                      <a:pt x="3" y="11"/>
                    </a:lnTo>
                    <a:lnTo>
                      <a:pt x="3" y="7"/>
                    </a:lnTo>
                    <a:lnTo>
                      <a:pt x="2" y="7"/>
                    </a:lnTo>
                    <a:lnTo>
                      <a:pt x="1" y="6"/>
                    </a:lnTo>
                    <a:lnTo>
                      <a:pt x="1" y="5"/>
                    </a:lnTo>
                    <a:lnTo>
                      <a:pt x="0" y="4"/>
                    </a:lnTo>
                    <a:lnTo>
                      <a:pt x="0"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 name="Freeform 89"/>
              <p:cNvSpPr>
                <a:spLocks/>
              </p:cNvSpPr>
              <p:nvPr/>
            </p:nvSpPr>
            <p:spPr bwMode="auto">
              <a:xfrm>
                <a:off x="1445587" y="6528893"/>
                <a:ext cx="15531" cy="3936"/>
              </a:xfrm>
              <a:custGeom>
                <a:avLst/>
                <a:gdLst/>
                <a:ahLst/>
                <a:cxnLst>
                  <a:cxn ang="0">
                    <a:pos x="0" y="0"/>
                  </a:cxn>
                  <a:cxn ang="0">
                    <a:pos x="3" y="0"/>
                  </a:cxn>
                  <a:cxn ang="0">
                    <a:pos x="7" y="1"/>
                  </a:cxn>
                  <a:cxn ang="0">
                    <a:pos x="5" y="2"/>
                  </a:cxn>
                  <a:cxn ang="0">
                    <a:pos x="1" y="2"/>
                  </a:cxn>
                  <a:cxn ang="0">
                    <a:pos x="0" y="1"/>
                  </a:cxn>
                  <a:cxn ang="0">
                    <a:pos x="0" y="0"/>
                  </a:cxn>
                </a:cxnLst>
                <a:rect l="0" t="0" r="r" b="b"/>
                <a:pathLst>
                  <a:path w="7" h="2">
                    <a:moveTo>
                      <a:pt x="0" y="0"/>
                    </a:moveTo>
                    <a:lnTo>
                      <a:pt x="3" y="0"/>
                    </a:lnTo>
                    <a:lnTo>
                      <a:pt x="7" y="1"/>
                    </a:lnTo>
                    <a:lnTo>
                      <a:pt x="5" y="2"/>
                    </a:lnTo>
                    <a:lnTo>
                      <a:pt x="1" y="2"/>
                    </a:lnTo>
                    <a:lnTo>
                      <a:pt x="0" y="1"/>
                    </a:lnTo>
                    <a:lnTo>
                      <a:pt x="0"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48" name="Group 109"/>
              <p:cNvGrpSpPr/>
              <p:nvPr/>
            </p:nvGrpSpPr>
            <p:grpSpPr>
              <a:xfrm>
                <a:off x="8093690" y="5394247"/>
                <a:ext cx="741045" cy="460570"/>
                <a:chOff x="7127875" y="5226051"/>
                <a:chExt cx="530225" cy="371475"/>
              </a:xfrm>
              <a:solidFill>
                <a:schemeClr val="bg1">
                  <a:lumMod val="85000"/>
                </a:schemeClr>
              </a:solidFill>
            </p:grpSpPr>
            <p:sp>
              <p:nvSpPr>
                <p:cNvPr id="62" name="Freeform 90"/>
                <p:cNvSpPr>
                  <a:spLocks/>
                </p:cNvSpPr>
                <p:nvPr/>
              </p:nvSpPr>
              <p:spPr bwMode="auto">
                <a:xfrm>
                  <a:off x="7127875" y="5226051"/>
                  <a:ext cx="44450" cy="34925"/>
                </a:xfrm>
                <a:custGeom>
                  <a:avLst/>
                  <a:gdLst/>
                  <a:ahLst/>
                  <a:cxnLst>
                    <a:cxn ang="0">
                      <a:pos x="20" y="0"/>
                    </a:cxn>
                    <a:cxn ang="0">
                      <a:pos x="28" y="3"/>
                    </a:cxn>
                    <a:cxn ang="0">
                      <a:pos x="28" y="11"/>
                    </a:cxn>
                    <a:cxn ang="0">
                      <a:pos x="24" y="17"/>
                    </a:cxn>
                    <a:cxn ang="0">
                      <a:pos x="22" y="22"/>
                    </a:cxn>
                    <a:cxn ang="0">
                      <a:pos x="15" y="22"/>
                    </a:cxn>
                    <a:cxn ang="0">
                      <a:pos x="10" y="20"/>
                    </a:cxn>
                    <a:cxn ang="0">
                      <a:pos x="6" y="17"/>
                    </a:cxn>
                    <a:cxn ang="0">
                      <a:pos x="0" y="14"/>
                    </a:cxn>
                    <a:cxn ang="0">
                      <a:pos x="3" y="7"/>
                    </a:cxn>
                    <a:cxn ang="0">
                      <a:pos x="10" y="1"/>
                    </a:cxn>
                    <a:cxn ang="0">
                      <a:pos x="20" y="0"/>
                    </a:cxn>
                  </a:cxnLst>
                  <a:rect l="0" t="0" r="r" b="b"/>
                  <a:pathLst>
                    <a:path w="28" h="22">
                      <a:moveTo>
                        <a:pt x="20" y="0"/>
                      </a:moveTo>
                      <a:lnTo>
                        <a:pt x="28" y="3"/>
                      </a:lnTo>
                      <a:lnTo>
                        <a:pt x="28" y="11"/>
                      </a:lnTo>
                      <a:lnTo>
                        <a:pt x="24" y="17"/>
                      </a:lnTo>
                      <a:lnTo>
                        <a:pt x="22" y="22"/>
                      </a:lnTo>
                      <a:lnTo>
                        <a:pt x="15" y="22"/>
                      </a:lnTo>
                      <a:lnTo>
                        <a:pt x="10" y="20"/>
                      </a:lnTo>
                      <a:lnTo>
                        <a:pt x="6" y="17"/>
                      </a:lnTo>
                      <a:lnTo>
                        <a:pt x="0" y="14"/>
                      </a:lnTo>
                      <a:lnTo>
                        <a:pt x="3" y="7"/>
                      </a:lnTo>
                      <a:lnTo>
                        <a:pt x="10" y="1"/>
                      </a:lnTo>
                      <a:lnTo>
                        <a:pt x="20" y="0"/>
                      </a:lnTo>
                      <a:close/>
                    </a:path>
                  </a:pathLst>
                </a:custGeom>
                <a:grp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 name="Freeform 91"/>
                <p:cNvSpPr>
                  <a:spLocks/>
                </p:cNvSpPr>
                <p:nvPr/>
              </p:nvSpPr>
              <p:spPr bwMode="auto">
                <a:xfrm>
                  <a:off x="7292975" y="5292726"/>
                  <a:ext cx="52388" cy="42863"/>
                </a:xfrm>
                <a:custGeom>
                  <a:avLst/>
                  <a:gdLst/>
                  <a:ahLst/>
                  <a:cxnLst>
                    <a:cxn ang="0">
                      <a:pos x="15" y="0"/>
                    </a:cxn>
                    <a:cxn ang="0">
                      <a:pos x="19" y="0"/>
                    </a:cxn>
                    <a:cxn ang="0">
                      <a:pos x="22" y="6"/>
                    </a:cxn>
                    <a:cxn ang="0">
                      <a:pos x="32" y="20"/>
                    </a:cxn>
                    <a:cxn ang="0">
                      <a:pos x="33" y="26"/>
                    </a:cxn>
                    <a:cxn ang="0">
                      <a:pos x="31" y="27"/>
                    </a:cxn>
                    <a:cxn ang="0">
                      <a:pos x="29" y="26"/>
                    </a:cxn>
                    <a:cxn ang="0">
                      <a:pos x="25" y="25"/>
                    </a:cxn>
                    <a:cxn ang="0">
                      <a:pos x="17" y="17"/>
                    </a:cxn>
                    <a:cxn ang="0">
                      <a:pos x="16" y="17"/>
                    </a:cxn>
                    <a:cxn ang="0">
                      <a:pos x="16" y="18"/>
                    </a:cxn>
                    <a:cxn ang="0">
                      <a:pos x="15" y="20"/>
                    </a:cxn>
                    <a:cxn ang="0">
                      <a:pos x="13" y="21"/>
                    </a:cxn>
                    <a:cxn ang="0">
                      <a:pos x="13" y="22"/>
                    </a:cxn>
                    <a:cxn ang="0">
                      <a:pos x="10" y="21"/>
                    </a:cxn>
                    <a:cxn ang="0">
                      <a:pos x="6" y="19"/>
                    </a:cxn>
                    <a:cxn ang="0">
                      <a:pos x="2" y="12"/>
                    </a:cxn>
                    <a:cxn ang="0">
                      <a:pos x="0" y="6"/>
                    </a:cxn>
                    <a:cxn ang="0">
                      <a:pos x="5" y="6"/>
                    </a:cxn>
                    <a:cxn ang="0">
                      <a:pos x="9" y="5"/>
                    </a:cxn>
                    <a:cxn ang="0">
                      <a:pos x="11" y="1"/>
                    </a:cxn>
                    <a:cxn ang="0">
                      <a:pos x="15" y="0"/>
                    </a:cxn>
                  </a:cxnLst>
                  <a:rect l="0" t="0" r="r" b="b"/>
                  <a:pathLst>
                    <a:path w="33" h="27">
                      <a:moveTo>
                        <a:pt x="15" y="0"/>
                      </a:moveTo>
                      <a:lnTo>
                        <a:pt x="19" y="0"/>
                      </a:lnTo>
                      <a:lnTo>
                        <a:pt x="22" y="6"/>
                      </a:lnTo>
                      <a:lnTo>
                        <a:pt x="32" y="20"/>
                      </a:lnTo>
                      <a:lnTo>
                        <a:pt x="33" y="26"/>
                      </a:lnTo>
                      <a:lnTo>
                        <a:pt x="31" y="27"/>
                      </a:lnTo>
                      <a:lnTo>
                        <a:pt x="29" y="26"/>
                      </a:lnTo>
                      <a:lnTo>
                        <a:pt x="25" y="25"/>
                      </a:lnTo>
                      <a:lnTo>
                        <a:pt x="17" y="17"/>
                      </a:lnTo>
                      <a:lnTo>
                        <a:pt x="16" y="17"/>
                      </a:lnTo>
                      <a:lnTo>
                        <a:pt x="16" y="18"/>
                      </a:lnTo>
                      <a:lnTo>
                        <a:pt x="15" y="20"/>
                      </a:lnTo>
                      <a:lnTo>
                        <a:pt x="13" y="21"/>
                      </a:lnTo>
                      <a:lnTo>
                        <a:pt x="13" y="22"/>
                      </a:lnTo>
                      <a:lnTo>
                        <a:pt x="10" y="21"/>
                      </a:lnTo>
                      <a:lnTo>
                        <a:pt x="6" y="19"/>
                      </a:lnTo>
                      <a:lnTo>
                        <a:pt x="2" y="12"/>
                      </a:lnTo>
                      <a:lnTo>
                        <a:pt x="0" y="6"/>
                      </a:lnTo>
                      <a:lnTo>
                        <a:pt x="5" y="6"/>
                      </a:lnTo>
                      <a:lnTo>
                        <a:pt x="9" y="5"/>
                      </a:lnTo>
                      <a:lnTo>
                        <a:pt x="11" y="1"/>
                      </a:lnTo>
                      <a:lnTo>
                        <a:pt x="15" y="0"/>
                      </a:lnTo>
                      <a:close/>
                    </a:path>
                  </a:pathLst>
                </a:custGeom>
                <a:grp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 name="Freeform 92"/>
                <p:cNvSpPr>
                  <a:spLocks/>
                </p:cNvSpPr>
                <p:nvPr/>
              </p:nvSpPr>
              <p:spPr bwMode="auto">
                <a:xfrm>
                  <a:off x="7475538" y="5378451"/>
                  <a:ext cx="49213" cy="31750"/>
                </a:xfrm>
                <a:custGeom>
                  <a:avLst/>
                  <a:gdLst/>
                  <a:ahLst/>
                  <a:cxnLst>
                    <a:cxn ang="0">
                      <a:pos x="0" y="0"/>
                    </a:cxn>
                    <a:cxn ang="0">
                      <a:pos x="11" y="0"/>
                    </a:cxn>
                    <a:cxn ang="0">
                      <a:pos x="21" y="2"/>
                    </a:cxn>
                    <a:cxn ang="0">
                      <a:pos x="28" y="6"/>
                    </a:cxn>
                    <a:cxn ang="0">
                      <a:pos x="31" y="14"/>
                    </a:cxn>
                    <a:cxn ang="0">
                      <a:pos x="21" y="17"/>
                    </a:cxn>
                    <a:cxn ang="0">
                      <a:pos x="9" y="20"/>
                    </a:cxn>
                    <a:cxn ang="0">
                      <a:pos x="7" y="15"/>
                    </a:cxn>
                    <a:cxn ang="0">
                      <a:pos x="6" y="12"/>
                    </a:cxn>
                    <a:cxn ang="0">
                      <a:pos x="3" y="8"/>
                    </a:cxn>
                    <a:cxn ang="0">
                      <a:pos x="0" y="6"/>
                    </a:cxn>
                    <a:cxn ang="0">
                      <a:pos x="0" y="0"/>
                    </a:cxn>
                  </a:cxnLst>
                  <a:rect l="0" t="0" r="r" b="b"/>
                  <a:pathLst>
                    <a:path w="31" h="20">
                      <a:moveTo>
                        <a:pt x="0" y="0"/>
                      </a:moveTo>
                      <a:lnTo>
                        <a:pt x="11" y="0"/>
                      </a:lnTo>
                      <a:lnTo>
                        <a:pt x="21" y="2"/>
                      </a:lnTo>
                      <a:lnTo>
                        <a:pt x="28" y="6"/>
                      </a:lnTo>
                      <a:lnTo>
                        <a:pt x="31" y="14"/>
                      </a:lnTo>
                      <a:lnTo>
                        <a:pt x="21" y="17"/>
                      </a:lnTo>
                      <a:lnTo>
                        <a:pt x="9" y="20"/>
                      </a:lnTo>
                      <a:lnTo>
                        <a:pt x="7" y="15"/>
                      </a:lnTo>
                      <a:lnTo>
                        <a:pt x="6" y="12"/>
                      </a:lnTo>
                      <a:lnTo>
                        <a:pt x="3" y="8"/>
                      </a:lnTo>
                      <a:lnTo>
                        <a:pt x="0" y="6"/>
                      </a:lnTo>
                      <a:lnTo>
                        <a:pt x="0" y="0"/>
                      </a:lnTo>
                      <a:close/>
                    </a:path>
                  </a:pathLst>
                </a:custGeom>
                <a:grp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 name="Freeform 93"/>
                <p:cNvSpPr>
                  <a:spLocks/>
                </p:cNvSpPr>
                <p:nvPr/>
              </p:nvSpPr>
              <p:spPr bwMode="auto">
                <a:xfrm>
                  <a:off x="7421563" y="5378451"/>
                  <a:ext cx="14288" cy="12700"/>
                </a:xfrm>
                <a:custGeom>
                  <a:avLst/>
                  <a:gdLst/>
                  <a:ahLst/>
                  <a:cxnLst>
                    <a:cxn ang="0">
                      <a:pos x="1" y="0"/>
                    </a:cxn>
                    <a:cxn ang="0">
                      <a:pos x="6" y="0"/>
                    </a:cxn>
                    <a:cxn ang="0">
                      <a:pos x="9" y="3"/>
                    </a:cxn>
                    <a:cxn ang="0">
                      <a:pos x="9" y="8"/>
                    </a:cxn>
                    <a:cxn ang="0">
                      <a:pos x="7" y="7"/>
                    </a:cxn>
                    <a:cxn ang="0">
                      <a:pos x="6" y="6"/>
                    </a:cxn>
                    <a:cxn ang="0">
                      <a:pos x="3" y="5"/>
                    </a:cxn>
                    <a:cxn ang="0">
                      <a:pos x="2" y="3"/>
                    </a:cxn>
                    <a:cxn ang="0">
                      <a:pos x="0" y="2"/>
                    </a:cxn>
                    <a:cxn ang="0">
                      <a:pos x="1" y="0"/>
                    </a:cxn>
                  </a:cxnLst>
                  <a:rect l="0" t="0" r="r" b="b"/>
                  <a:pathLst>
                    <a:path w="9" h="8">
                      <a:moveTo>
                        <a:pt x="1" y="0"/>
                      </a:moveTo>
                      <a:lnTo>
                        <a:pt x="6" y="0"/>
                      </a:lnTo>
                      <a:lnTo>
                        <a:pt x="9" y="3"/>
                      </a:lnTo>
                      <a:lnTo>
                        <a:pt x="9" y="8"/>
                      </a:lnTo>
                      <a:lnTo>
                        <a:pt x="7" y="7"/>
                      </a:lnTo>
                      <a:lnTo>
                        <a:pt x="6" y="6"/>
                      </a:lnTo>
                      <a:lnTo>
                        <a:pt x="3" y="5"/>
                      </a:lnTo>
                      <a:lnTo>
                        <a:pt x="2" y="3"/>
                      </a:lnTo>
                      <a:lnTo>
                        <a:pt x="0" y="2"/>
                      </a:lnTo>
                      <a:lnTo>
                        <a:pt x="1" y="0"/>
                      </a:lnTo>
                      <a:close/>
                    </a:path>
                  </a:pathLst>
                </a:custGeom>
                <a:grp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6" name="Freeform 94"/>
                <p:cNvSpPr>
                  <a:spLocks/>
                </p:cNvSpPr>
                <p:nvPr/>
              </p:nvSpPr>
              <p:spPr bwMode="auto">
                <a:xfrm>
                  <a:off x="7537450" y="5454651"/>
                  <a:ext cx="120650" cy="142875"/>
                </a:xfrm>
                <a:custGeom>
                  <a:avLst/>
                  <a:gdLst/>
                  <a:ahLst/>
                  <a:cxnLst>
                    <a:cxn ang="0">
                      <a:pos x="9" y="0"/>
                    </a:cxn>
                    <a:cxn ang="0">
                      <a:pos x="34" y="11"/>
                    </a:cxn>
                    <a:cxn ang="0">
                      <a:pos x="46" y="16"/>
                    </a:cxn>
                    <a:cxn ang="0">
                      <a:pos x="55" y="22"/>
                    </a:cxn>
                    <a:cxn ang="0">
                      <a:pos x="62" y="31"/>
                    </a:cxn>
                    <a:cxn ang="0">
                      <a:pos x="64" y="34"/>
                    </a:cxn>
                    <a:cxn ang="0">
                      <a:pos x="64" y="35"/>
                    </a:cxn>
                    <a:cxn ang="0">
                      <a:pos x="66" y="36"/>
                    </a:cxn>
                    <a:cxn ang="0">
                      <a:pos x="67" y="38"/>
                    </a:cxn>
                    <a:cxn ang="0">
                      <a:pos x="69" y="41"/>
                    </a:cxn>
                    <a:cxn ang="0">
                      <a:pos x="71" y="45"/>
                    </a:cxn>
                    <a:cxn ang="0">
                      <a:pos x="71" y="46"/>
                    </a:cxn>
                    <a:cxn ang="0">
                      <a:pos x="75" y="50"/>
                    </a:cxn>
                    <a:cxn ang="0">
                      <a:pos x="76" y="52"/>
                    </a:cxn>
                    <a:cxn ang="0">
                      <a:pos x="76" y="56"/>
                    </a:cxn>
                    <a:cxn ang="0">
                      <a:pos x="74" y="56"/>
                    </a:cxn>
                    <a:cxn ang="0">
                      <a:pos x="69" y="58"/>
                    </a:cxn>
                    <a:cxn ang="0">
                      <a:pos x="67" y="63"/>
                    </a:cxn>
                    <a:cxn ang="0">
                      <a:pos x="64" y="64"/>
                    </a:cxn>
                    <a:cxn ang="0">
                      <a:pos x="62" y="66"/>
                    </a:cxn>
                    <a:cxn ang="0">
                      <a:pos x="60" y="67"/>
                    </a:cxn>
                    <a:cxn ang="0">
                      <a:pos x="54" y="67"/>
                    </a:cxn>
                    <a:cxn ang="0">
                      <a:pos x="52" y="66"/>
                    </a:cxn>
                    <a:cxn ang="0">
                      <a:pos x="48" y="66"/>
                    </a:cxn>
                    <a:cxn ang="0">
                      <a:pos x="46" y="67"/>
                    </a:cxn>
                    <a:cxn ang="0">
                      <a:pos x="36" y="73"/>
                    </a:cxn>
                    <a:cxn ang="0">
                      <a:pos x="29" y="80"/>
                    </a:cxn>
                    <a:cxn ang="0">
                      <a:pos x="26" y="90"/>
                    </a:cxn>
                    <a:cxn ang="0">
                      <a:pos x="22" y="90"/>
                    </a:cxn>
                    <a:cxn ang="0">
                      <a:pos x="18" y="87"/>
                    </a:cxn>
                    <a:cxn ang="0">
                      <a:pos x="17" y="86"/>
                    </a:cxn>
                    <a:cxn ang="0">
                      <a:pos x="12" y="84"/>
                    </a:cxn>
                    <a:cxn ang="0">
                      <a:pos x="9" y="84"/>
                    </a:cxn>
                    <a:cxn ang="0">
                      <a:pos x="9" y="66"/>
                    </a:cxn>
                    <a:cxn ang="0">
                      <a:pos x="6" y="51"/>
                    </a:cxn>
                    <a:cxn ang="0">
                      <a:pos x="0" y="39"/>
                    </a:cxn>
                    <a:cxn ang="0">
                      <a:pos x="4" y="30"/>
                    </a:cxn>
                    <a:cxn ang="0">
                      <a:pos x="10" y="23"/>
                    </a:cxn>
                    <a:cxn ang="0">
                      <a:pos x="14" y="16"/>
                    </a:cxn>
                    <a:cxn ang="0">
                      <a:pos x="12" y="11"/>
                    </a:cxn>
                    <a:cxn ang="0">
                      <a:pos x="11" y="10"/>
                    </a:cxn>
                    <a:cxn ang="0">
                      <a:pos x="9" y="6"/>
                    </a:cxn>
                    <a:cxn ang="0">
                      <a:pos x="9" y="0"/>
                    </a:cxn>
                  </a:cxnLst>
                  <a:rect l="0" t="0" r="r" b="b"/>
                  <a:pathLst>
                    <a:path w="76" h="90">
                      <a:moveTo>
                        <a:pt x="9" y="0"/>
                      </a:moveTo>
                      <a:lnTo>
                        <a:pt x="34" y="11"/>
                      </a:lnTo>
                      <a:lnTo>
                        <a:pt x="46" y="16"/>
                      </a:lnTo>
                      <a:lnTo>
                        <a:pt x="55" y="22"/>
                      </a:lnTo>
                      <a:lnTo>
                        <a:pt x="62" y="31"/>
                      </a:lnTo>
                      <a:lnTo>
                        <a:pt x="64" y="34"/>
                      </a:lnTo>
                      <a:lnTo>
                        <a:pt x="64" y="35"/>
                      </a:lnTo>
                      <a:lnTo>
                        <a:pt x="66" y="36"/>
                      </a:lnTo>
                      <a:lnTo>
                        <a:pt x="67" y="38"/>
                      </a:lnTo>
                      <a:lnTo>
                        <a:pt x="69" y="41"/>
                      </a:lnTo>
                      <a:lnTo>
                        <a:pt x="71" y="45"/>
                      </a:lnTo>
                      <a:lnTo>
                        <a:pt x="71" y="46"/>
                      </a:lnTo>
                      <a:lnTo>
                        <a:pt x="75" y="50"/>
                      </a:lnTo>
                      <a:lnTo>
                        <a:pt x="76" y="52"/>
                      </a:lnTo>
                      <a:lnTo>
                        <a:pt x="76" y="56"/>
                      </a:lnTo>
                      <a:lnTo>
                        <a:pt x="74" y="56"/>
                      </a:lnTo>
                      <a:lnTo>
                        <a:pt x="69" y="58"/>
                      </a:lnTo>
                      <a:lnTo>
                        <a:pt x="67" y="63"/>
                      </a:lnTo>
                      <a:lnTo>
                        <a:pt x="64" y="64"/>
                      </a:lnTo>
                      <a:lnTo>
                        <a:pt x="62" y="66"/>
                      </a:lnTo>
                      <a:lnTo>
                        <a:pt x="60" y="67"/>
                      </a:lnTo>
                      <a:lnTo>
                        <a:pt x="54" y="67"/>
                      </a:lnTo>
                      <a:lnTo>
                        <a:pt x="52" y="66"/>
                      </a:lnTo>
                      <a:lnTo>
                        <a:pt x="48" y="66"/>
                      </a:lnTo>
                      <a:lnTo>
                        <a:pt x="46" y="67"/>
                      </a:lnTo>
                      <a:lnTo>
                        <a:pt x="36" y="73"/>
                      </a:lnTo>
                      <a:lnTo>
                        <a:pt x="29" y="80"/>
                      </a:lnTo>
                      <a:lnTo>
                        <a:pt x="26" y="90"/>
                      </a:lnTo>
                      <a:lnTo>
                        <a:pt x="22" y="90"/>
                      </a:lnTo>
                      <a:lnTo>
                        <a:pt x="18" y="87"/>
                      </a:lnTo>
                      <a:lnTo>
                        <a:pt x="17" y="86"/>
                      </a:lnTo>
                      <a:lnTo>
                        <a:pt x="12" y="84"/>
                      </a:lnTo>
                      <a:lnTo>
                        <a:pt x="9" y="84"/>
                      </a:lnTo>
                      <a:lnTo>
                        <a:pt x="9" y="66"/>
                      </a:lnTo>
                      <a:lnTo>
                        <a:pt x="6" y="51"/>
                      </a:lnTo>
                      <a:lnTo>
                        <a:pt x="0" y="39"/>
                      </a:lnTo>
                      <a:lnTo>
                        <a:pt x="4" y="30"/>
                      </a:lnTo>
                      <a:lnTo>
                        <a:pt x="10" y="23"/>
                      </a:lnTo>
                      <a:lnTo>
                        <a:pt x="14" y="16"/>
                      </a:lnTo>
                      <a:lnTo>
                        <a:pt x="12" y="11"/>
                      </a:lnTo>
                      <a:lnTo>
                        <a:pt x="11" y="10"/>
                      </a:lnTo>
                      <a:lnTo>
                        <a:pt x="9" y="6"/>
                      </a:lnTo>
                      <a:lnTo>
                        <a:pt x="9" y="0"/>
                      </a:lnTo>
                      <a:close/>
                    </a:path>
                  </a:pathLst>
                </a:custGeom>
                <a:grp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49" name="Freeform 95"/>
              <p:cNvSpPr>
                <a:spLocks/>
              </p:cNvSpPr>
              <p:nvPr/>
            </p:nvSpPr>
            <p:spPr bwMode="auto">
              <a:xfrm>
                <a:off x="10319083" y="1232279"/>
                <a:ext cx="590175" cy="828634"/>
              </a:xfrm>
              <a:custGeom>
                <a:avLst/>
                <a:gdLst/>
                <a:ahLst/>
                <a:cxnLst>
                  <a:cxn ang="0">
                    <a:pos x="138" y="3"/>
                  </a:cxn>
                  <a:cxn ang="0">
                    <a:pos x="146" y="13"/>
                  </a:cxn>
                  <a:cxn ang="0">
                    <a:pos x="155" y="15"/>
                  </a:cxn>
                  <a:cxn ang="0">
                    <a:pos x="173" y="69"/>
                  </a:cxn>
                  <a:cxn ang="0">
                    <a:pos x="191" y="133"/>
                  </a:cxn>
                  <a:cxn ang="0">
                    <a:pos x="221" y="151"/>
                  </a:cxn>
                  <a:cxn ang="0">
                    <a:pos x="243" y="172"/>
                  </a:cxn>
                  <a:cxn ang="0">
                    <a:pos x="252" y="175"/>
                  </a:cxn>
                  <a:cxn ang="0">
                    <a:pos x="254" y="188"/>
                  </a:cxn>
                  <a:cxn ang="0">
                    <a:pos x="258" y="198"/>
                  </a:cxn>
                  <a:cxn ang="0">
                    <a:pos x="266" y="197"/>
                  </a:cxn>
                  <a:cxn ang="0">
                    <a:pos x="260" y="212"/>
                  </a:cxn>
                  <a:cxn ang="0">
                    <a:pos x="248" y="212"/>
                  </a:cxn>
                  <a:cxn ang="0">
                    <a:pos x="229" y="232"/>
                  </a:cxn>
                  <a:cxn ang="0">
                    <a:pos x="223" y="230"/>
                  </a:cxn>
                  <a:cxn ang="0">
                    <a:pos x="221" y="242"/>
                  </a:cxn>
                  <a:cxn ang="0">
                    <a:pos x="215" y="245"/>
                  </a:cxn>
                  <a:cxn ang="0">
                    <a:pos x="211" y="251"/>
                  </a:cxn>
                  <a:cxn ang="0">
                    <a:pos x="200" y="248"/>
                  </a:cxn>
                  <a:cxn ang="0">
                    <a:pos x="193" y="253"/>
                  </a:cxn>
                  <a:cxn ang="0">
                    <a:pos x="183" y="252"/>
                  </a:cxn>
                  <a:cxn ang="0">
                    <a:pos x="169" y="258"/>
                  </a:cxn>
                  <a:cxn ang="0">
                    <a:pos x="161" y="266"/>
                  </a:cxn>
                  <a:cxn ang="0">
                    <a:pos x="158" y="280"/>
                  </a:cxn>
                  <a:cxn ang="0">
                    <a:pos x="152" y="312"/>
                  </a:cxn>
                  <a:cxn ang="0">
                    <a:pos x="136" y="318"/>
                  </a:cxn>
                  <a:cxn ang="0">
                    <a:pos x="133" y="325"/>
                  </a:cxn>
                  <a:cxn ang="0">
                    <a:pos x="119" y="323"/>
                  </a:cxn>
                  <a:cxn ang="0">
                    <a:pos x="112" y="337"/>
                  </a:cxn>
                  <a:cxn ang="0">
                    <a:pos x="108" y="336"/>
                  </a:cxn>
                  <a:cxn ang="0">
                    <a:pos x="98" y="343"/>
                  </a:cxn>
                  <a:cxn ang="0">
                    <a:pos x="91" y="372"/>
                  </a:cxn>
                  <a:cxn ang="0">
                    <a:pos x="89" y="381"/>
                  </a:cxn>
                  <a:cxn ang="0">
                    <a:pos x="83" y="395"/>
                  </a:cxn>
                  <a:cxn ang="0">
                    <a:pos x="80" y="421"/>
                  </a:cxn>
                  <a:cxn ang="0">
                    <a:pos x="71" y="415"/>
                  </a:cxn>
                  <a:cxn ang="0">
                    <a:pos x="63" y="408"/>
                  </a:cxn>
                  <a:cxn ang="0">
                    <a:pos x="54" y="386"/>
                  </a:cxn>
                  <a:cxn ang="0">
                    <a:pos x="37" y="335"/>
                  </a:cxn>
                  <a:cxn ang="0">
                    <a:pos x="31" y="321"/>
                  </a:cxn>
                  <a:cxn ang="0">
                    <a:pos x="33" y="317"/>
                  </a:cxn>
                  <a:cxn ang="0">
                    <a:pos x="25" y="309"/>
                  </a:cxn>
                  <a:cxn ang="0">
                    <a:pos x="23" y="301"/>
                  </a:cxn>
                  <a:cxn ang="0">
                    <a:pos x="0" y="232"/>
                  </a:cxn>
                  <a:cxn ang="0">
                    <a:pos x="12" y="228"/>
                  </a:cxn>
                  <a:cxn ang="0">
                    <a:pos x="18" y="220"/>
                  </a:cxn>
                  <a:cxn ang="0">
                    <a:pos x="20" y="200"/>
                  </a:cxn>
                  <a:cxn ang="0">
                    <a:pos x="32" y="174"/>
                  </a:cxn>
                  <a:cxn ang="0">
                    <a:pos x="37" y="164"/>
                  </a:cxn>
                  <a:cxn ang="0">
                    <a:pos x="28" y="133"/>
                  </a:cxn>
                  <a:cxn ang="0">
                    <a:pos x="31" y="120"/>
                  </a:cxn>
                  <a:cxn ang="0">
                    <a:pos x="34" y="116"/>
                  </a:cxn>
                  <a:cxn ang="0">
                    <a:pos x="34" y="85"/>
                  </a:cxn>
                  <a:cxn ang="0">
                    <a:pos x="45" y="56"/>
                  </a:cxn>
                  <a:cxn ang="0">
                    <a:pos x="56" y="17"/>
                  </a:cxn>
                  <a:cxn ang="0">
                    <a:pos x="60" y="9"/>
                  </a:cxn>
                  <a:cxn ang="0">
                    <a:pos x="69" y="7"/>
                  </a:cxn>
                  <a:cxn ang="0">
                    <a:pos x="77" y="21"/>
                  </a:cxn>
                  <a:cxn ang="0">
                    <a:pos x="118" y="0"/>
                  </a:cxn>
                </a:cxnLst>
                <a:rect l="0" t="0" r="r" b="b"/>
                <a:pathLst>
                  <a:path w="266" h="421">
                    <a:moveTo>
                      <a:pt x="118" y="0"/>
                    </a:moveTo>
                    <a:lnTo>
                      <a:pt x="125" y="1"/>
                    </a:lnTo>
                    <a:lnTo>
                      <a:pt x="131" y="1"/>
                    </a:lnTo>
                    <a:lnTo>
                      <a:pt x="138" y="3"/>
                    </a:lnTo>
                    <a:lnTo>
                      <a:pt x="141" y="7"/>
                    </a:lnTo>
                    <a:lnTo>
                      <a:pt x="143" y="10"/>
                    </a:lnTo>
                    <a:lnTo>
                      <a:pt x="144" y="11"/>
                    </a:lnTo>
                    <a:lnTo>
                      <a:pt x="146" y="13"/>
                    </a:lnTo>
                    <a:lnTo>
                      <a:pt x="148" y="13"/>
                    </a:lnTo>
                    <a:lnTo>
                      <a:pt x="151" y="14"/>
                    </a:lnTo>
                    <a:lnTo>
                      <a:pt x="153" y="14"/>
                    </a:lnTo>
                    <a:lnTo>
                      <a:pt x="155" y="15"/>
                    </a:lnTo>
                    <a:lnTo>
                      <a:pt x="158" y="21"/>
                    </a:lnTo>
                    <a:lnTo>
                      <a:pt x="160" y="29"/>
                    </a:lnTo>
                    <a:lnTo>
                      <a:pt x="163" y="39"/>
                    </a:lnTo>
                    <a:lnTo>
                      <a:pt x="173" y="69"/>
                    </a:lnTo>
                    <a:lnTo>
                      <a:pt x="183" y="101"/>
                    </a:lnTo>
                    <a:lnTo>
                      <a:pt x="187" y="109"/>
                    </a:lnTo>
                    <a:lnTo>
                      <a:pt x="190" y="120"/>
                    </a:lnTo>
                    <a:lnTo>
                      <a:pt x="191" y="133"/>
                    </a:lnTo>
                    <a:lnTo>
                      <a:pt x="198" y="137"/>
                    </a:lnTo>
                    <a:lnTo>
                      <a:pt x="208" y="139"/>
                    </a:lnTo>
                    <a:lnTo>
                      <a:pt x="219" y="139"/>
                    </a:lnTo>
                    <a:lnTo>
                      <a:pt x="221" y="151"/>
                    </a:lnTo>
                    <a:lnTo>
                      <a:pt x="225" y="162"/>
                    </a:lnTo>
                    <a:lnTo>
                      <a:pt x="237" y="178"/>
                    </a:lnTo>
                    <a:lnTo>
                      <a:pt x="239" y="175"/>
                    </a:lnTo>
                    <a:lnTo>
                      <a:pt x="243" y="172"/>
                    </a:lnTo>
                    <a:lnTo>
                      <a:pt x="245" y="169"/>
                    </a:lnTo>
                    <a:lnTo>
                      <a:pt x="248" y="170"/>
                    </a:lnTo>
                    <a:lnTo>
                      <a:pt x="251" y="172"/>
                    </a:lnTo>
                    <a:lnTo>
                      <a:pt x="252" y="175"/>
                    </a:lnTo>
                    <a:lnTo>
                      <a:pt x="257" y="179"/>
                    </a:lnTo>
                    <a:lnTo>
                      <a:pt x="259" y="181"/>
                    </a:lnTo>
                    <a:lnTo>
                      <a:pt x="259" y="183"/>
                    </a:lnTo>
                    <a:lnTo>
                      <a:pt x="254" y="188"/>
                    </a:lnTo>
                    <a:lnTo>
                      <a:pt x="253" y="190"/>
                    </a:lnTo>
                    <a:lnTo>
                      <a:pt x="253" y="192"/>
                    </a:lnTo>
                    <a:lnTo>
                      <a:pt x="255" y="197"/>
                    </a:lnTo>
                    <a:lnTo>
                      <a:pt x="258" y="198"/>
                    </a:lnTo>
                    <a:lnTo>
                      <a:pt x="259" y="199"/>
                    </a:lnTo>
                    <a:lnTo>
                      <a:pt x="262" y="199"/>
                    </a:lnTo>
                    <a:lnTo>
                      <a:pt x="265" y="195"/>
                    </a:lnTo>
                    <a:lnTo>
                      <a:pt x="266" y="197"/>
                    </a:lnTo>
                    <a:lnTo>
                      <a:pt x="266" y="203"/>
                    </a:lnTo>
                    <a:lnTo>
                      <a:pt x="265" y="206"/>
                    </a:lnTo>
                    <a:lnTo>
                      <a:pt x="262" y="209"/>
                    </a:lnTo>
                    <a:lnTo>
                      <a:pt x="260" y="212"/>
                    </a:lnTo>
                    <a:lnTo>
                      <a:pt x="257" y="213"/>
                    </a:lnTo>
                    <a:lnTo>
                      <a:pt x="254" y="214"/>
                    </a:lnTo>
                    <a:lnTo>
                      <a:pt x="251" y="214"/>
                    </a:lnTo>
                    <a:lnTo>
                      <a:pt x="248" y="212"/>
                    </a:lnTo>
                    <a:lnTo>
                      <a:pt x="244" y="221"/>
                    </a:lnTo>
                    <a:lnTo>
                      <a:pt x="238" y="228"/>
                    </a:lnTo>
                    <a:lnTo>
                      <a:pt x="231" y="234"/>
                    </a:lnTo>
                    <a:lnTo>
                      <a:pt x="229" y="232"/>
                    </a:lnTo>
                    <a:lnTo>
                      <a:pt x="228" y="230"/>
                    </a:lnTo>
                    <a:lnTo>
                      <a:pt x="226" y="228"/>
                    </a:lnTo>
                    <a:lnTo>
                      <a:pt x="225" y="228"/>
                    </a:lnTo>
                    <a:lnTo>
                      <a:pt x="223" y="230"/>
                    </a:lnTo>
                    <a:lnTo>
                      <a:pt x="222" y="231"/>
                    </a:lnTo>
                    <a:lnTo>
                      <a:pt x="222" y="239"/>
                    </a:lnTo>
                    <a:lnTo>
                      <a:pt x="223" y="240"/>
                    </a:lnTo>
                    <a:lnTo>
                      <a:pt x="221" y="242"/>
                    </a:lnTo>
                    <a:lnTo>
                      <a:pt x="218" y="242"/>
                    </a:lnTo>
                    <a:lnTo>
                      <a:pt x="217" y="244"/>
                    </a:lnTo>
                    <a:lnTo>
                      <a:pt x="216" y="244"/>
                    </a:lnTo>
                    <a:lnTo>
                      <a:pt x="215" y="245"/>
                    </a:lnTo>
                    <a:lnTo>
                      <a:pt x="214" y="247"/>
                    </a:lnTo>
                    <a:lnTo>
                      <a:pt x="214" y="248"/>
                    </a:lnTo>
                    <a:lnTo>
                      <a:pt x="215" y="252"/>
                    </a:lnTo>
                    <a:lnTo>
                      <a:pt x="211" y="251"/>
                    </a:lnTo>
                    <a:lnTo>
                      <a:pt x="209" y="249"/>
                    </a:lnTo>
                    <a:lnTo>
                      <a:pt x="205" y="249"/>
                    </a:lnTo>
                    <a:lnTo>
                      <a:pt x="202" y="248"/>
                    </a:lnTo>
                    <a:lnTo>
                      <a:pt x="200" y="248"/>
                    </a:lnTo>
                    <a:lnTo>
                      <a:pt x="197" y="246"/>
                    </a:lnTo>
                    <a:lnTo>
                      <a:pt x="196" y="248"/>
                    </a:lnTo>
                    <a:lnTo>
                      <a:pt x="194" y="251"/>
                    </a:lnTo>
                    <a:lnTo>
                      <a:pt x="193" y="253"/>
                    </a:lnTo>
                    <a:lnTo>
                      <a:pt x="190" y="255"/>
                    </a:lnTo>
                    <a:lnTo>
                      <a:pt x="188" y="255"/>
                    </a:lnTo>
                    <a:lnTo>
                      <a:pt x="186" y="254"/>
                    </a:lnTo>
                    <a:lnTo>
                      <a:pt x="183" y="252"/>
                    </a:lnTo>
                    <a:lnTo>
                      <a:pt x="183" y="274"/>
                    </a:lnTo>
                    <a:lnTo>
                      <a:pt x="176" y="274"/>
                    </a:lnTo>
                    <a:lnTo>
                      <a:pt x="173" y="272"/>
                    </a:lnTo>
                    <a:lnTo>
                      <a:pt x="169" y="258"/>
                    </a:lnTo>
                    <a:lnTo>
                      <a:pt x="166" y="254"/>
                    </a:lnTo>
                    <a:lnTo>
                      <a:pt x="163" y="253"/>
                    </a:lnTo>
                    <a:lnTo>
                      <a:pt x="161" y="253"/>
                    </a:lnTo>
                    <a:lnTo>
                      <a:pt x="161" y="266"/>
                    </a:lnTo>
                    <a:lnTo>
                      <a:pt x="155" y="266"/>
                    </a:lnTo>
                    <a:lnTo>
                      <a:pt x="155" y="269"/>
                    </a:lnTo>
                    <a:lnTo>
                      <a:pt x="158" y="276"/>
                    </a:lnTo>
                    <a:lnTo>
                      <a:pt x="158" y="280"/>
                    </a:lnTo>
                    <a:lnTo>
                      <a:pt x="156" y="289"/>
                    </a:lnTo>
                    <a:lnTo>
                      <a:pt x="154" y="300"/>
                    </a:lnTo>
                    <a:lnTo>
                      <a:pt x="155" y="310"/>
                    </a:lnTo>
                    <a:lnTo>
                      <a:pt x="152" y="312"/>
                    </a:lnTo>
                    <a:lnTo>
                      <a:pt x="146" y="312"/>
                    </a:lnTo>
                    <a:lnTo>
                      <a:pt x="141" y="314"/>
                    </a:lnTo>
                    <a:lnTo>
                      <a:pt x="138" y="315"/>
                    </a:lnTo>
                    <a:lnTo>
                      <a:pt x="136" y="318"/>
                    </a:lnTo>
                    <a:lnTo>
                      <a:pt x="136" y="324"/>
                    </a:lnTo>
                    <a:lnTo>
                      <a:pt x="134" y="326"/>
                    </a:lnTo>
                    <a:lnTo>
                      <a:pt x="133" y="326"/>
                    </a:lnTo>
                    <a:lnTo>
                      <a:pt x="133" y="325"/>
                    </a:lnTo>
                    <a:lnTo>
                      <a:pt x="132" y="323"/>
                    </a:lnTo>
                    <a:lnTo>
                      <a:pt x="132" y="314"/>
                    </a:lnTo>
                    <a:lnTo>
                      <a:pt x="123" y="321"/>
                    </a:lnTo>
                    <a:lnTo>
                      <a:pt x="119" y="323"/>
                    </a:lnTo>
                    <a:lnTo>
                      <a:pt x="116" y="322"/>
                    </a:lnTo>
                    <a:lnTo>
                      <a:pt x="113" y="316"/>
                    </a:lnTo>
                    <a:lnTo>
                      <a:pt x="110" y="323"/>
                    </a:lnTo>
                    <a:lnTo>
                      <a:pt x="112" y="337"/>
                    </a:lnTo>
                    <a:lnTo>
                      <a:pt x="110" y="344"/>
                    </a:lnTo>
                    <a:lnTo>
                      <a:pt x="109" y="344"/>
                    </a:lnTo>
                    <a:lnTo>
                      <a:pt x="108" y="343"/>
                    </a:lnTo>
                    <a:lnTo>
                      <a:pt x="108" y="336"/>
                    </a:lnTo>
                    <a:lnTo>
                      <a:pt x="106" y="336"/>
                    </a:lnTo>
                    <a:lnTo>
                      <a:pt x="103" y="338"/>
                    </a:lnTo>
                    <a:lnTo>
                      <a:pt x="101" y="339"/>
                    </a:lnTo>
                    <a:lnTo>
                      <a:pt x="98" y="343"/>
                    </a:lnTo>
                    <a:lnTo>
                      <a:pt x="95" y="346"/>
                    </a:lnTo>
                    <a:lnTo>
                      <a:pt x="94" y="350"/>
                    </a:lnTo>
                    <a:lnTo>
                      <a:pt x="94" y="367"/>
                    </a:lnTo>
                    <a:lnTo>
                      <a:pt x="91" y="372"/>
                    </a:lnTo>
                    <a:lnTo>
                      <a:pt x="89" y="373"/>
                    </a:lnTo>
                    <a:lnTo>
                      <a:pt x="88" y="374"/>
                    </a:lnTo>
                    <a:lnTo>
                      <a:pt x="88" y="379"/>
                    </a:lnTo>
                    <a:lnTo>
                      <a:pt x="89" y="381"/>
                    </a:lnTo>
                    <a:lnTo>
                      <a:pt x="90" y="382"/>
                    </a:lnTo>
                    <a:lnTo>
                      <a:pt x="90" y="387"/>
                    </a:lnTo>
                    <a:lnTo>
                      <a:pt x="89" y="389"/>
                    </a:lnTo>
                    <a:lnTo>
                      <a:pt x="83" y="395"/>
                    </a:lnTo>
                    <a:lnTo>
                      <a:pt x="82" y="398"/>
                    </a:lnTo>
                    <a:lnTo>
                      <a:pt x="81" y="405"/>
                    </a:lnTo>
                    <a:lnTo>
                      <a:pt x="81" y="417"/>
                    </a:lnTo>
                    <a:lnTo>
                      <a:pt x="80" y="421"/>
                    </a:lnTo>
                    <a:lnTo>
                      <a:pt x="76" y="421"/>
                    </a:lnTo>
                    <a:lnTo>
                      <a:pt x="74" y="420"/>
                    </a:lnTo>
                    <a:lnTo>
                      <a:pt x="71" y="417"/>
                    </a:lnTo>
                    <a:lnTo>
                      <a:pt x="71" y="415"/>
                    </a:lnTo>
                    <a:lnTo>
                      <a:pt x="70" y="413"/>
                    </a:lnTo>
                    <a:lnTo>
                      <a:pt x="70" y="409"/>
                    </a:lnTo>
                    <a:lnTo>
                      <a:pt x="67" y="409"/>
                    </a:lnTo>
                    <a:lnTo>
                      <a:pt x="63" y="408"/>
                    </a:lnTo>
                    <a:lnTo>
                      <a:pt x="58" y="402"/>
                    </a:lnTo>
                    <a:lnTo>
                      <a:pt x="56" y="400"/>
                    </a:lnTo>
                    <a:lnTo>
                      <a:pt x="54" y="398"/>
                    </a:lnTo>
                    <a:lnTo>
                      <a:pt x="54" y="386"/>
                    </a:lnTo>
                    <a:lnTo>
                      <a:pt x="49" y="374"/>
                    </a:lnTo>
                    <a:lnTo>
                      <a:pt x="40" y="353"/>
                    </a:lnTo>
                    <a:lnTo>
                      <a:pt x="38" y="344"/>
                    </a:lnTo>
                    <a:lnTo>
                      <a:pt x="37" y="335"/>
                    </a:lnTo>
                    <a:lnTo>
                      <a:pt x="34" y="324"/>
                    </a:lnTo>
                    <a:lnTo>
                      <a:pt x="33" y="324"/>
                    </a:lnTo>
                    <a:lnTo>
                      <a:pt x="31" y="323"/>
                    </a:lnTo>
                    <a:lnTo>
                      <a:pt x="31" y="321"/>
                    </a:lnTo>
                    <a:lnTo>
                      <a:pt x="32" y="321"/>
                    </a:lnTo>
                    <a:lnTo>
                      <a:pt x="33" y="319"/>
                    </a:lnTo>
                    <a:lnTo>
                      <a:pt x="34" y="319"/>
                    </a:lnTo>
                    <a:lnTo>
                      <a:pt x="33" y="317"/>
                    </a:lnTo>
                    <a:lnTo>
                      <a:pt x="30" y="314"/>
                    </a:lnTo>
                    <a:lnTo>
                      <a:pt x="27" y="312"/>
                    </a:lnTo>
                    <a:lnTo>
                      <a:pt x="26" y="310"/>
                    </a:lnTo>
                    <a:lnTo>
                      <a:pt x="25" y="309"/>
                    </a:lnTo>
                    <a:lnTo>
                      <a:pt x="25" y="307"/>
                    </a:lnTo>
                    <a:lnTo>
                      <a:pt x="24" y="304"/>
                    </a:lnTo>
                    <a:lnTo>
                      <a:pt x="24" y="302"/>
                    </a:lnTo>
                    <a:lnTo>
                      <a:pt x="23" y="301"/>
                    </a:lnTo>
                    <a:lnTo>
                      <a:pt x="23" y="300"/>
                    </a:lnTo>
                    <a:lnTo>
                      <a:pt x="17" y="277"/>
                    </a:lnTo>
                    <a:lnTo>
                      <a:pt x="10" y="254"/>
                    </a:lnTo>
                    <a:lnTo>
                      <a:pt x="0" y="232"/>
                    </a:lnTo>
                    <a:lnTo>
                      <a:pt x="0" y="231"/>
                    </a:lnTo>
                    <a:lnTo>
                      <a:pt x="2" y="230"/>
                    </a:lnTo>
                    <a:lnTo>
                      <a:pt x="10" y="230"/>
                    </a:lnTo>
                    <a:lnTo>
                      <a:pt x="12" y="228"/>
                    </a:lnTo>
                    <a:lnTo>
                      <a:pt x="14" y="226"/>
                    </a:lnTo>
                    <a:lnTo>
                      <a:pt x="16" y="224"/>
                    </a:lnTo>
                    <a:lnTo>
                      <a:pt x="17" y="223"/>
                    </a:lnTo>
                    <a:lnTo>
                      <a:pt x="18" y="220"/>
                    </a:lnTo>
                    <a:lnTo>
                      <a:pt x="20" y="218"/>
                    </a:lnTo>
                    <a:lnTo>
                      <a:pt x="26" y="218"/>
                    </a:lnTo>
                    <a:lnTo>
                      <a:pt x="20" y="206"/>
                    </a:lnTo>
                    <a:lnTo>
                      <a:pt x="20" y="200"/>
                    </a:lnTo>
                    <a:lnTo>
                      <a:pt x="26" y="189"/>
                    </a:lnTo>
                    <a:lnTo>
                      <a:pt x="34" y="181"/>
                    </a:lnTo>
                    <a:lnTo>
                      <a:pt x="32" y="178"/>
                    </a:lnTo>
                    <a:lnTo>
                      <a:pt x="32" y="174"/>
                    </a:lnTo>
                    <a:lnTo>
                      <a:pt x="33" y="172"/>
                    </a:lnTo>
                    <a:lnTo>
                      <a:pt x="35" y="168"/>
                    </a:lnTo>
                    <a:lnTo>
                      <a:pt x="37" y="167"/>
                    </a:lnTo>
                    <a:lnTo>
                      <a:pt x="37" y="164"/>
                    </a:lnTo>
                    <a:lnTo>
                      <a:pt x="35" y="156"/>
                    </a:lnTo>
                    <a:lnTo>
                      <a:pt x="32" y="148"/>
                    </a:lnTo>
                    <a:lnTo>
                      <a:pt x="30" y="141"/>
                    </a:lnTo>
                    <a:lnTo>
                      <a:pt x="28" y="133"/>
                    </a:lnTo>
                    <a:lnTo>
                      <a:pt x="28" y="128"/>
                    </a:lnTo>
                    <a:lnTo>
                      <a:pt x="30" y="126"/>
                    </a:lnTo>
                    <a:lnTo>
                      <a:pt x="30" y="122"/>
                    </a:lnTo>
                    <a:lnTo>
                      <a:pt x="31" y="120"/>
                    </a:lnTo>
                    <a:lnTo>
                      <a:pt x="31" y="119"/>
                    </a:lnTo>
                    <a:lnTo>
                      <a:pt x="32" y="118"/>
                    </a:lnTo>
                    <a:lnTo>
                      <a:pt x="33" y="118"/>
                    </a:lnTo>
                    <a:lnTo>
                      <a:pt x="34" y="116"/>
                    </a:lnTo>
                    <a:lnTo>
                      <a:pt x="35" y="116"/>
                    </a:lnTo>
                    <a:lnTo>
                      <a:pt x="37" y="115"/>
                    </a:lnTo>
                    <a:lnTo>
                      <a:pt x="37" y="113"/>
                    </a:lnTo>
                    <a:lnTo>
                      <a:pt x="34" y="85"/>
                    </a:lnTo>
                    <a:lnTo>
                      <a:pt x="35" y="78"/>
                    </a:lnTo>
                    <a:lnTo>
                      <a:pt x="39" y="72"/>
                    </a:lnTo>
                    <a:lnTo>
                      <a:pt x="42" y="65"/>
                    </a:lnTo>
                    <a:lnTo>
                      <a:pt x="45" y="56"/>
                    </a:lnTo>
                    <a:lnTo>
                      <a:pt x="46" y="45"/>
                    </a:lnTo>
                    <a:lnTo>
                      <a:pt x="52" y="28"/>
                    </a:lnTo>
                    <a:lnTo>
                      <a:pt x="54" y="24"/>
                    </a:lnTo>
                    <a:lnTo>
                      <a:pt x="56" y="17"/>
                    </a:lnTo>
                    <a:lnTo>
                      <a:pt x="58" y="15"/>
                    </a:lnTo>
                    <a:lnTo>
                      <a:pt x="58" y="14"/>
                    </a:lnTo>
                    <a:lnTo>
                      <a:pt x="59" y="10"/>
                    </a:lnTo>
                    <a:lnTo>
                      <a:pt x="60" y="9"/>
                    </a:lnTo>
                    <a:lnTo>
                      <a:pt x="61" y="7"/>
                    </a:lnTo>
                    <a:lnTo>
                      <a:pt x="62" y="6"/>
                    </a:lnTo>
                    <a:lnTo>
                      <a:pt x="69" y="6"/>
                    </a:lnTo>
                    <a:lnTo>
                      <a:pt x="69" y="7"/>
                    </a:lnTo>
                    <a:lnTo>
                      <a:pt x="70" y="8"/>
                    </a:lnTo>
                    <a:lnTo>
                      <a:pt x="70" y="15"/>
                    </a:lnTo>
                    <a:lnTo>
                      <a:pt x="75" y="20"/>
                    </a:lnTo>
                    <a:lnTo>
                      <a:pt x="77" y="21"/>
                    </a:lnTo>
                    <a:lnTo>
                      <a:pt x="82" y="25"/>
                    </a:lnTo>
                    <a:lnTo>
                      <a:pt x="96" y="18"/>
                    </a:lnTo>
                    <a:lnTo>
                      <a:pt x="108" y="10"/>
                    </a:lnTo>
                    <a:lnTo>
                      <a:pt x="118"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Freeform 96"/>
              <p:cNvSpPr>
                <a:spLocks/>
              </p:cNvSpPr>
              <p:nvPr/>
            </p:nvSpPr>
            <p:spPr bwMode="auto">
              <a:xfrm>
                <a:off x="8828115" y="2970239"/>
                <a:ext cx="1187007" cy="623934"/>
              </a:xfrm>
              <a:custGeom>
                <a:avLst/>
                <a:gdLst/>
                <a:ahLst/>
                <a:cxnLst>
                  <a:cxn ang="0">
                    <a:pos x="349" y="15"/>
                  </a:cxn>
                  <a:cxn ang="0">
                    <a:pos x="366" y="0"/>
                  </a:cxn>
                  <a:cxn ang="0">
                    <a:pos x="372" y="7"/>
                  </a:cxn>
                  <a:cxn ang="0">
                    <a:pos x="401" y="26"/>
                  </a:cxn>
                  <a:cxn ang="0">
                    <a:pos x="411" y="27"/>
                  </a:cxn>
                  <a:cxn ang="0">
                    <a:pos x="413" y="49"/>
                  </a:cxn>
                  <a:cxn ang="0">
                    <a:pos x="405" y="85"/>
                  </a:cxn>
                  <a:cxn ang="0">
                    <a:pos x="434" y="87"/>
                  </a:cxn>
                  <a:cxn ang="0">
                    <a:pos x="465" y="96"/>
                  </a:cxn>
                  <a:cxn ang="0">
                    <a:pos x="486" y="128"/>
                  </a:cxn>
                  <a:cxn ang="0">
                    <a:pos x="472" y="122"/>
                  </a:cxn>
                  <a:cxn ang="0">
                    <a:pos x="456" y="111"/>
                  </a:cxn>
                  <a:cxn ang="0">
                    <a:pos x="443" y="100"/>
                  </a:cxn>
                  <a:cxn ang="0">
                    <a:pos x="426" y="94"/>
                  </a:cxn>
                  <a:cxn ang="0">
                    <a:pos x="433" y="104"/>
                  </a:cxn>
                  <a:cxn ang="0">
                    <a:pos x="435" y="105"/>
                  </a:cxn>
                  <a:cxn ang="0">
                    <a:pos x="464" y="129"/>
                  </a:cxn>
                  <a:cxn ang="0">
                    <a:pos x="486" y="143"/>
                  </a:cxn>
                  <a:cxn ang="0">
                    <a:pos x="486" y="157"/>
                  </a:cxn>
                  <a:cxn ang="0">
                    <a:pos x="480" y="163"/>
                  </a:cxn>
                  <a:cxn ang="0">
                    <a:pos x="476" y="157"/>
                  </a:cxn>
                  <a:cxn ang="0">
                    <a:pos x="463" y="148"/>
                  </a:cxn>
                  <a:cxn ang="0">
                    <a:pos x="476" y="169"/>
                  </a:cxn>
                  <a:cxn ang="0">
                    <a:pos x="506" y="185"/>
                  </a:cxn>
                  <a:cxn ang="0">
                    <a:pos x="472" y="177"/>
                  </a:cxn>
                  <a:cxn ang="0">
                    <a:pos x="457" y="170"/>
                  </a:cxn>
                  <a:cxn ang="0">
                    <a:pos x="434" y="178"/>
                  </a:cxn>
                  <a:cxn ang="0">
                    <a:pos x="480" y="192"/>
                  </a:cxn>
                  <a:cxn ang="0">
                    <a:pos x="478" y="195"/>
                  </a:cxn>
                  <a:cxn ang="0">
                    <a:pos x="484" y="199"/>
                  </a:cxn>
                  <a:cxn ang="0">
                    <a:pos x="494" y="211"/>
                  </a:cxn>
                  <a:cxn ang="0">
                    <a:pos x="512" y="209"/>
                  </a:cxn>
                  <a:cxn ang="0">
                    <a:pos x="511" y="204"/>
                  </a:cxn>
                  <a:cxn ang="0">
                    <a:pos x="532" y="204"/>
                  </a:cxn>
                  <a:cxn ang="0">
                    <a:pos x="534" y="212"/>
                  </a:cxn>
                  <a:cxn ang="0">
                    <a:pos x="530" y="223"/>
                  </a:cxn>
                  <a:cxn ang="0">
                    <a:pos x="508" y="232"/>
                  </a:cxn>
                  <a:cxn ang="0">
                    <a:pos x="490" y="237"/>
                  </a:cxn>
                  <a:cxn ang="0">
                    <a:pos x="349" y="265"/>
                  </a:cxn>
                  <a:cxn ang="0">
                    <a:pos x="214" y="289"/>
                  </a:cxn>
                  <a:cxn ang="0">
                    <a:pos x="123" y="294"/>
                  </a:cxn>
                  <a:cxn ang="0">
                    <a:pos x="54" y="311"/>
                  </a:cxn>
                  <a:cxn ang="0">
                    <a:pos x="9" y="310"/>
                  </a:cxn>
                  <a:cxn ang="0">
                    <a:pos x="26" y="300"/>
                  </a:cxn>
                  <a:cxn ang="0">
                    <a:pos x="44" y="272"/>
                  </a:cxn>
                  <a:cxn ang="0">
                    <a:pos x="75" y="240"/>
                  </a:cxn>
                  <a:cxn ang="0">
                    <a:pos x="96" y="237"/>
                  </a:cxn>
                  <a:cxn ang="0">
                    <a:pos x="112" y="245"/>
                  </a:cxn>
                  <a:cxn ang="0">
                    <a:pos x="131" y="240"/>
                  </a:cxn>
                  <a:cxn ang="0">
                    <a:pos x="165" y="231"/>
                  </a:cxn>
                  <a:cxn ang="0">
                    <a:pos x="183" y="217"/>
                  </a:cxn>
                  <a:cxn ang="0">
                    <a:pos x="213" y="204"/>
                  </a:cxn>
                  <a:cxn ang="0">
                    <a:pos x="217" y="192"/>
                  </a:cxn>
                  <a:cxn ang="0">
                    <a:pos x="216" y="168"/>
                  </a:cxn>
                  <a:cxn ang="0">
                    <a:pos x="224" y="156"/>
                  </a:cxn>
                  <a:cxn ang="0">
                    <a:pos x="243" y="111"/>
                  </a:cxn>
                  <a:cxn ang="0">
                    <a:pos x="265" y="105"/>
                  </a:cxn>
                  <a:cxn ang="0">
                    <a:pos x="280" y="69"/>
                  </a:cxn>
                  <a:cxn ang="0">
                    <a:pos x="300" y="49"/>
                  </a:cxn>
                  <a:cxn ang="0">
                    <a:pos x="310" y="31"/>
                  </a:cxn>
                  <a:cxn ang="0">
                    <a:pos x="319" y="0"/>
                  </a:cxn>
                </a:cxnLst>
                <a:rect l="0" t="0" r="r" b="b"/>
                <a:pathLst>
                  <a:path w="535" h="317">
                    <a:moveTo>
                      <a:pt x="319" y="0"/>
                    </a:moveTo>
                    <a:lnTo>
                      <a:pt x="329" y="6"/>
                    </a:lnTo>
                    <a:lnTo>
                      <a:pt x="338" y="9"/>
                    </a:lnTo>
                    <a:lnTo>
                      <a:pt x="344" y="12"/>
                    </a:lnTo>
                    <a:lnTo>
                      <a:pt x="344" y="13"/>
                    </a:lnTo>
                    <a:lnTo>
                      <a:pt x="342" y="15"/>
                    </a:lnTo>
                    <a:lnTo>
                      <a:pt x="349" y="15"/>
                    </a:lnTo>
                    <a:lnTo>
                      <a:pt x="351" y="16"/>
                    </a:lnTo>
                    <a:lnTo>
                      <a:pt x="352" y="17"/>
                    </a:lnTo>
                    <a:lnTo>
                      <a:pt x="352" y="20"/>
                    </a:lnTo>
                    <a:lnTo>
                      <a:pt x="356" y="16"/>
                    </a:lnTo>
                    <a:lnTo>
                      <a:pt x="360" y="5"/>
                    </a:lnTo>
                    <a:lnTo>
                      <a:pt x="364" y="0"/>
                    </a:lnTo>
                    <a:lnTo>
                      <a:pt x="366" y="0"/>
                    </a:lnTo>
                    <a:lnTo>
                      <a:pt x="369" y="2"/>
                    </a:lnTo>
                    <a:lnTo>
                      <a:pt x="367" y="3"/>
                    </a:lnTo>
                    <a:lnTo>
                      <a:pt x="367" y="5"/>
                    </a:lnTo>
                    <a:lnTo>
                      <a:pt x="371" y="5"/>
                    </a:lnTo>
                    <a:lnTo>
                      <a:pt x="374" y="3"/>
                    </a:lnTo>
                    <a:lnTo>
                      <a:pt x="373" y="6"/>
                    </a:lnTo>
                    <a:lnTo>
                      <a:pt x="372" y="7"/>
                    </a:lnTo>
                    <a:lnTo>
                      <a:pt x="373" y="8"/>
                    </a:lnTo>
                    <a:lnTo>
                      <a:pt x="374" y="6"/>
                    </a:lnTo>
                    <a:lnTo>
                      <a:pt x="378" y="14"/>
                    </a:lnTo>
                    <a:lnTo>
                      <a:pt x="383" y="19"/>
                    </a:lnTo>
                    <a:lnTo>
                      <a:pt x="390" y="21"/>
                    </a:lnTo>
                    <a:lnTo>
                      <a:pt x="404" y="23"/>
                    </a:lnTo>
                    <a:lnTo>
                      <a:pt x="401" y="26"/>
                    </a:lnTo>
                    <a:lnTo>
                      <a:pt x="400" y="28"/>
                    </a:lnTo>
                    <a:lnTo>
                      <a:pt x="398" y="29"/>
                    </a:lnTo>
                    <a:lnTo>
                      <a:pt x="399" y="30"/>
                    </a:lnTo>
                    <a:lnTo>
                      <a:pt x="400" y="30"/>
                    </a:lnTo>
                    <a:lnTo>
                      <a:pt x="401" y="29"/>
                    </a:lnTo>
                    <a:lnTo>
                      <a:pt x="406" y="27"/>
                    </a:lnTo>
                    <a:lnTo>
                      <a:pt x="411" y="27"/>
                    </a:lnTo>
                    <a:lnTo>
                      <a:pt x="414" y="29"/>
                    </a:lnTo>
                    <a:lnTo>
                      <a:pt x="414" y="37"/>
                    </a:lnTo>
                    <a:lnTo>
                      <a:pt x="415" y="38"/>
                    </a:lnTo>
                    <a:lnTo>
                      <a:pt x="418" y="43"/>
                    </a:lnTo>
                    <a:lnTo>
                      <a:pt x="418" y="45"/>
                    </a:lnTo>
                    <a:lnTo>
                      <a:pt x="415" y="47"/>
                    </a:lnTo>
                    <a:lnTo>
                      <a:pt x="413" y="49"/>
                    </a:lnTo>
                    <a:lnTo>
                      <a:pt x="411" y="50"/>
                    </a:lnTo>
                    <a:lnTo>
                      <a:pt x="408" y="50"/>
                    </a:lnTo>
                    <a:lnTo>
                      <a:pt x="406" y="49"/>
                    </a:lnTo>
                    <a:lnTo>
                      <a:pt x="405" y="56"/>
                    </a:lnTo>
                    <a:lnTo>
                      <a:pt x="402" y="72"/>
                    </a:lnTo>
                    <a:lnTo>
                      <a:pt x="400" y="79"/>
                    </a:lnTo>
                    <a:lnTo>
                      <a:pt x="405" y="85"/>
                    </a:lnTo>
                    <a:lnTo>
                      <a:pt x="409" y="86"/>
                    </a:lnTo>
                    <a:lnTo>
                      <a:pt x="415" y="85"/>
                    </a:lnTo>
                    <a:lnTo>
                      <a:pt x="422" y="82"/>
                    </a:lnTo>
                    <a:lnTo>
                      <a:pt x="428" y="79"/>
                    </a:lnTo>
                    <a:lnTo>
                      <a:pt x="428" y="83"/>
                    </a:lnTo>
                    <a:lnTo>
                      <a:pt x="431" y="86"/>
                    </a:lnTo>
                    <a:lnTo>
                      <a:pt x="434" y="87"/>
                    </a:lnTo>
                    <a:lnTo>
                      <a:pt x="436" y="90"/>
                    </a:lnTo>
                    <a:lnTo>
                      <a:pt x="437" y="92"/>
                    </a:lnTo>
                    <a:lnTo>
                      <a:pt x="442" y="90"/>
                    </a:lnTo>
                    <a:lnTo>
                      <a:pt x="450" y="87"/>
                    </a:lnTo>
                    <a:lnTo>
                      <a:pt x="456" y="89"/>
                    </a:lnTo>
                    <a:lnTo>
                      <a:pt x="462" y="91"/>
                    </a:lnTo>
                    <a:lnTo>
                      <a:pt x="465" y="96"/>
                    </a:lnTo>
                    <a:lnTo>
                      <a:pt x="470" y="100"/>
                    </a:lnTo>
                    <a:lnTo>
                      <a:pt x="476" y="104"/>
                    </a:lnTo>
                    <a:lnTo>
                      <a:pt x="482" y="104"/>
                    </a:lnTo>
                    <a:lnTo>
                      <a:pt x="485" y="111"/>
                    </a:lnTo>
                    <a:lnTo>
                      <a:pt x="487" y="118"/>
                    </a:lnTo>
                    <a:lnTo>
                      <a:pt x="487" y="128"/>
                    </a:lnTo>
                    <a:lnTo>
                      <a:pt x="486" y="128"/>
                    </a:lnTo>
                    <a:lnTo>
                      <a:pt x="485" y="127"/>
                    </a:lnTo>
                    <a:lnTo>
                      <a:pt x="483" y="127"/>
                    </a:lnTo>
                    <a:lnTo>
                      <a:pt x="480" y="126"/>
                    </a:lnTo>
                    <a:lnTo>
                      <a:pt x="478" y="126"/>
                    </a:lnTo>
                    <a:lnTo>
                      <a:pt x="476" y="125"/>
                    </a:lnTo>
                    <a:lnTo>
                      <a:pt x="476" y="126"/>
                    </a:lnTo>
                    <a:lnTo>
                      <a:pt x="472" y="122"/>
                    </a:lnTo>
                    <a:lnTo>
                      <a:pt x="469" y="120"/>
                    </a:lnTo>
                    <a:lnTo>
                      <a:pt x="466" y="115"/>
                    </a:lnTo>
                    <a:lnTo>
                      <a:pt x="465" y="114"/>
                    </a:lnTo>
                    <a:lnTo>
                      <a:pt x="464" y="112"/>
                    </a:lnTo>
                    <a:lnTo>
                      <a:pt x="458" y="112"/>
                    </a:lnTo>
                    <a:lnTo>
                      <a:pt x="457" y="111"/>
                    </a:lnTo>
                    <a:lnTo>
                      <a:pt x="456" y="111"/>
                    </a:lnTo>
                    <a:lnTo>
                      <a:pt x="456" y="110"/>
                    </a:lnTo>
                    <a:lnTo>
                      <a:pt x="452" y="106"/>
                    </a:lnTo>
                    <a:lnTo>
                      <a:pt x="448" y="108"/>
                    </a:lnTo>
                    <a:lnTo>
                      <a:pt x="448" y="105"/>
                    </a:lnTo>
                    <a:lnTo>
                      <a:pt x="447" y="104"/>
                    </a:lnTo>
                    <a:lnTo>
                      <a:pt x="445" y="101"/>
                    </a:lnTo>
                    <a:lnTo>
                      <a:pt x="443" y="100"/>
                    </a:lnTo>
                    <a:lnTo>
                      <a:pt x="442" y="99"/>
                    </a:lnTo>
                    <a:lnTo>
                      <a:pt x="440" y="94"/>
                    </a:lnTo>
                    <a:lnTo>
                      <a:pt x="437" y="94"/>
                    </a:lnTo>
                    <a:lnTo>
                      <a:pt x="434" y="97"/>
                    </a:lnTo>
                    <a:lnTo>
                      <a:pt x="431" y="96"/>
                    </a:lnTo>
                    <a:lnTo>
                      <a:pt x="428" y="94"/>
                    </a:lnTo>
                    <a:lnTo>
                      <a:pt x="426" y="94"/>
                    </a:lnTo>
                    <a:lnTo>
                      <a:pt x="422" y="96"/>
                    </a:lnTo>
                    <a:lnTo>
                      <a:pt x="420" y="97"/>
                    </a:lnTo>
                    <a:lnTo>
                      <a:pt x="424" y="99"/>
                    </a:lnTo>
                    <a:lnTo>
                      <a:pt x="428" y="100"/>
                    </a:lnTo>
                    <a:lnTo>
                      <a:pt x="430" y="100"/>
                    </a:lnTo>
                    <a:lnTo>
                      <a:pt x="434" y="101"/>
                    </a:lnTo>
                    <a:lnTo>
                      <a:pt x="433" y="104"/>
                    </a:lnTo>
                    <a:lnTo>
                      <a:pt x="430" y="106"/>
                    </a:lnTo>
                    <a:lnTo>
                      <a:pt x="429" y="108"/>
                    </a:lnTo>
                    <a:lnTo>
                      <a:pt x="429" y="111"/>
                    </a:lnTo>
                    <a:lnTo>
                      <a:pt x="431" y="113"/>
                    </a:lnTo>
                    <a:lnTo>
                      <a:pt x="433" y="112"/>
                    </a:lnTo>
                    <a:lnTo>
                      <a:pt x="433" y="107"/>
                    </a:lnTo>
                    <a:lnTo>
                      <a:pt x="435" y="105"/>
                    </a:lnTo>
                    <a:lnTo>
                      <a:pt x="440" y="105"/>
                    </a:lnTo>
                    <a:lnTo>
                      <a:pt x="438" y="107"/>
                    </a:lnTo>
                    <a:lnTo>
                      <a:pt x="437" y="108"/>
                    </a:lnTo>
                    <a:lnTo>
                      <a:pt x="440" y="108"/>
                    </a:lnTo>
                    <a:lnTo>
                      <a:pt x="440" y="107"/>
                    </a:lnTo>
                    <a:lnTo>
                      <a:pt x="459" y="127"/>
                    </a:lnTo>
                    <a:lnTo>
                      <a:pt x="464" y="129"/>
                    </a:lnTo>
                    <a:lnTo>
                      <a:pt x="468" y="129"/>
                    </a:lnTo>
                    <a:lnTo>
                      <a:pt x="471" y="133"/>
                    </a:lnTo>
                    <a:lnTo>
                      <a:pt x="472" y="135"/>
                    </a:lnTo>
                    <a:lnTo>
                      <a:pt x="473" y="139"/>
                    </a:lnTo>
                    <a:lnTo>
                      <a:pt x="485" y="139"/>
                    </a:lnTo>
                    <a:lnTo>
                      <a:pt x="485" y="142"/>
                    </a:lnTo>
                    <a:lnTo>
                      <a:pt x="486" y="143"/>
                    </a:lnTo>
                    <a:lnTo>
                      <a:pt x="487" y="146"/>
                    </a:lnTo>
                    <a:lnTo>
                      <a:pt x="487" y="147"/>
                    </a:lnTo>
                    <a:lnTo>
                      <a:pt x="490" y="153"/>
                    </a:lnTo>
                    <a:lnTo>
                      <a:pt x="489" y="153"/>
                    </a:lnTo>
                    <a:lnTo>
                      <a:pt x="486" y="155"/>
                    </a:lnTo>
                    <a:lnTo>
                      <a:pt x="485" y="155"/>
                    </a:lnTo>
                    <a:lnTo>
                      <a:pt x="486" y="157"/>
                    </a:lnTo>
                    <a:lnTo>
                      <a:pt x="489" y="160"/>
                    </a:lnTo>
                    <a:lnTo>
                      <a:pt x="490" y="162"/>
                    </a:lnTo>
                    <a:lnTo>
                      <a:pt x="490" y="164"/>
                    </a:lnTo>
                    <a:lnTo>
                      <a:pt x="487" y="167"/>
                    </a:lnTo>
                    <a:lnTo>
                      <a:pt x="485" y="162"/>
                    </a:lnTo>
                    <a:lnTo>
                      <a:pt x="483" y="162"/>
                    </a:lnTo>
                    <a:lnTo>
                      <a:pt x="480" y="163"/>
                    </a:lnTo>
                    <a:lnTo>
                      <a:pt x="478" y="163"/>
                    </a:lnTo>
                    <a:lnTo>
                      <a:pt x="476" y="161"/>
                    </a:lnTo>
                    <a:lnTo>
                      <a:pt x="476" y="160"/>
                    </a:lnTo>
                    <a:lnTo>
                      <a:pt x="477" y="159"/>
                    </a:lnTo>
                    <a:lnTo>
                      <a:pt x="479" y="159"/>
                    </a:lnTo>
                    <a:lnTo>
                      <a:pt x="478" y="157"/>
                    </a:lnTo>
                    <a:lnTo>
                      <a:pt x="476" y="157"/>
                    </a:lnTo>
                    <a:lnTo>
                      <a:pt x="473" y="156"/>
                    </a:lnTo>
                    <a:lnTo>
                      <a:pt x="472" y="156"/>
                    </a:lnTo>
                    <a:lnTo>
                      <a:pt x="470" y="155"/>
                    </a:lnTo>
                    <a:lnTo>
                      <a:pt x="468" y="153"/>
                    </a:lnTo>
                    <a:lnTo>
                      <a:pt x="466" y="150"/>
                    </a:lnTo>
                    <a:lnTo>
                      <a:pt x="465" y="147"/>
                    </a:lnTo>
                    <a:lnTo>
                      <a:pt x="463" y="148"/>
                    </a:lnTo>
                    <a:lnTo>
                      <a:pt x="461" y="150"/>
                    </a:lnTo>
                    <a:lnTo>
                      <a:pt x="458" y="152"/>
                    </a:lnTo>
                    <a:lnTo>
                      <a:pt x="456" y="152"/>
                    </a:lnTo>
                    <a:lnTo>
                      <a:pt x="454" y="150"/>
                    </a:lnTo>
                    <a:lnTo>
                      <a:pt x="461" y="157"/>
                    </a:lnTo>
                    <a:lnTo>
                      <a:pt x="469" y="162"/>
                    </a:lnTo>
                    <a:lnTo>
                      <a:pt x="476" y="169"/>
                    </a:lnTo>
                    <a:lnTo>
                      <a:pt x="483" y="171"/>
                    </a:lnTo>
                    <a:lnTo>
                      <a:pt x="490" y="176"/>
                    </a:lnTo>
                    <a:lnTo>
                      <a:pt x="496" y="176"/>
                    </a:lnTo>
                    <a:lnTo>
                      <a:pt x="499" y="177"/>
                    </a:lnTo>
                    <a:lnTo>
                      <a:pt x="501" y="178"/>
                    </a:lnTo>
                    <a:lnTo>
                      <a:pt x="505" y="182"/>
                    </a:lnTo>
                    <a:lnTo>
                      <a:pt x="506" y="185"/>
                    </a:lnTo>
                    <a:lnTo>
                      <a:pt x="505" y="189"/>
                    </a:lnTo>
                    <a:lnTo>
                      <a:pt x="499" y="191"/>
                    </a:lnTo>
                    <a:lnTo>
                      <a:pt x="494" y="190"/>
                    </a:lnTo>
                    <a:lnTo>
                      <a:pt x="490" y="188"/>
                    </a:lnTo>
                    <a:lnTo>
                      <a:pt x="486" y="184"/>
                    </a:lnTo>
                    <a:lnTo>
                      <a:pt x="476" y="177"/>
                    </a:lnTo>
                    <a:lnTo>
                      <a:pt x="472" y="177"/>
                    </a:lnTo>
                    <a:lnTo>
                      <a:pt x="469" y="176"/>
                    </a:lnTo>
                    <a:lnTo>
                      <a:pt x="465" y="174"/>
                    </a:lnTo>
                    <a:lnTo>
                      <a:pt x="461" y="169"/>
                    </a:lnTo>
                    <a:lnTo>
                      <a:pt x="459" y="167"/>
                    </a:lnTo>
                    <a:lnTo>
                      <a:pt x="458" y="167"/>
                    </a:lnTo>
                    <a:lnTo>
                      <a:pt x="457" y="169"/>
                    </a:lnTo>
                    <a:lnTo>
                      <a:pt x="457" y="170"/>
                    </a:lnTo>
                    <a:lnTo>
                      <a:pt x="456" y="173"/>
                    </a:lnTo>
                    <a:lnTo>
                      <a:pt x="456" y="175"/>
                    </a:lnTo>
                    <a:lnTo>
                      <a:pt x="451" y="171"/>
                    </a:lnTo>
                    <a:lnTo>
                      <a:pt x="444" y="171"/>
                    </a:lnTo>
                    <a:lnTo>
                      <a:pt x="436" y="173"/>
                    </a:lnTo>
                    <a:lnTo>
                      <a:pt x="428" y="175"/>
                    </a:lnTo>
                    <a:lnTo>
                      <a:pt x="434" y="178"/>
                    </a:lnTo>
                    <a:lnTo>
                      <a:pt x="448" y="178"/>
                    </a:lnTo>
                    <a:lnTo>
                      <a:pt x="448" y="184"/>
                    </a:lnTo>
                    <a:lnTo>
                      <a:pt x="476" y="184"/>
                    </a:lnTo>
                    <a:lnTo>
                      <a:pt x="476" y="188"/>
                    </a:lnTo>
                    <a:lnTo>
                      <a:pt x="477" y="190"/>
                    </a:lnTo>
                    <a:lnTo>
                      <a:pt x="479" y="191"/>
                    </a:lnTo>
                    <a:lnTo>
                      <a:pt x="480" y="192"/>
                    </a:lnTo>
                    <a:lnTo>
                      <a:pt x="485" y="195"/>
                    </a:lnTo>
                    <a:lnTo>
                      <a:pt x="484" y="196"/>
                    </a:lnTo>
                    <a:lnTo>
                      <a:pt x="483" y="196"/>
                    </a:lnTo>
                    <a:lnTo>
                      <a:pt x="482" y="197"/>
                    </a:lnTo>
                    <a:lnTo>
                      <a:pt x="477" y="197"/>
                    </a:lnTo>
                    <a:lnTo>
                      <a:pt x="477" y="196"/>
                    </a:lnTo>
                    <a:lnTo>
                      <a:pt x="478" y="195"/>
                    </a:lnTo>
                    <a:lnTo>
                      <a:pt x="479" y="192"/>
                    </a:lnTo>
                    <a:lnTo>
                      <a:pt x="478" y="192"/>
                    </a:lnTo>
                    <a:lnTo>
                      <a:pt x="477" y="194"/>
                    </a:lnTo>
                    <a:lnTo>
                      <a:pt x="475" y="195"/>
                    </a:lnTo>
                    <a:lnTo>
                      <a:pt x="473" y="195"/>
                    </a:lnTo>
                    <a:lnTo>
                      <a:pt x="477" y="199"/>
                    </a:lnTo>
                    <a:lnTo>
                      <a:pt x="484" y="199"/>
                    </a:lnTo>
                    <a:lnTo>
                      <a:pt x="489" y="198"/>
                    </a:lnTo>
                    <a:lnTo>
                      <a:pt x="493" y="201"/>
                    </a:lnTo>
                    <a:lnTo>
                      <a:pt x="489" y="205"/>
                    </a:lnTo>
                    <a:lnTo>
                      <a:pt x="489" y="209"/>
                    </a:lnTo>
                    <a:lnTo>
                      <a:pt x="490" y="212"/>
                    </a:lnTo>
                    <a:lnTo>
                      <a:pt x="492" y="212"/>
                    </a:lnTo>
                    <a:lnTo>
                      <a:pt x="494" y="211"/>
                    </a:lnTo>
                    <a:lnTo>
                      <a:pt x="496" y="209"/>
                    </a:lnTo>
                    <a:lnTo>
                      <a:pt x="497" y="208"/>
                    </a:lnTo>
                    <a:lnTo>
                      <a:pt x="498" y="205"/>
                    </a:lnTo>
                    <a:lnTo>
                      <a:pt x="500" y="204"/>
                    </a:lnTo>
                    <a:lnTo>
                      <a:pt x="501" y="203"/>
                    </a:lnTo>
                    <a:lnTo>
                      <a:pt x="506" y="205"/>
                    </a:lnTo>
                    <a:lnTo>
                      <a:pt x="512" y="209"/>
                    </a:lnTo>
                    <a:lnTo>
                      <a:pt x="516" y="211"/>
                    </a:lnTo>
                    <a:lnTo>
                      <a:pt x="521" y="209"/>
                    </a:lnTo>
                    <a:lnTo>
                      <a:pt x="520" y="208"/>
                    </a:lnTo>
                    <a:lnTo>
                      <a:pt x="515" y="208"/>
                    </a:lnTo>
                    <a:lnTo>
                      <a:pt x="514" y="206"/>
                    </a:lnTo>
                    <a:lnTo>
                      <a:pt x="512" y="205"/>
                    </a:lnTo>
                    <a:lnTo>
                      <a:pt x="511" y="204"/>
                    </a:lnTo>
                    <a:lnTo>
                      <a:pt x="509" y="202"/>
                    </a:lnTo>
                    <a:lnTo>
                      <a:pt x="509" y="198"/>
                    </a:lnTo>
                    <a:lnTo>
                      <a:pt x="513" y="199"/>
                    </a:lnTo>
                    <a:lnTo>
                      <a:pt x="522" y="197"/>
                    </a:lnTo>
                    <a:lnTo>
                      <a:pt x="529" y="198"/>
                    </a:lnTo>
                    <a:lnTo>
                      <a:pt x="532" y="199"/>
                    </a:lnTo>
                    <a:lnTo>
                      <a:pt x="532" y="204"/>
                    </a:lnTo>
                    <a:lnTo>
                      <a:pt x="529" y="206"/>
                    </a:lnTo>
                    <a:lnTo>
                      <a:pt x="529" y="209"/>
                    </a:lnTo>
                    <a:lnTo>
                      <a:pt x="530" y="209"/>
                    </a:lnTo>
                    <a:lnTo>
                      <a:pt x="532" y="208"/>
                    </a:lnTo>
                    <a:lnTo>
                      <a:pt x="533" y="208"/>
                    </a:lnTo>
                    <a:lnTo>
                      <a:pt x="534" y="210"/>
                    </a:lnTo>
                    <a:lnTo>
                      <a:pt x="534" y="212"/>
                    </a:lnTo>
                    <a:lnTo>
                      <a:pt x="535" y="215"/>
                    </a:lnTo>
                    <a:lnTo>
                      <a:pt x="535" y="218"/>
                    </a:lnTo>
                    <a:lnTo>
                      <a:pt x="534" y="219"/>
                    </a:lnTo>
                    <a:lnTo>
                      <a:pt x="530" y="219"/>
                    </a:lnTo>
                    <a:lnTo>
                      <a:pt x="529" y="220"/>
                    </a:lnTo>
                    <a:lnTo>
                      <a:pt x="529" y="222"/>
                    </a:lnTo>
                    <a:lnTo>
                      <a:pt x="530" y="223"/>
                    </a:lnTo>
                    <a:lnTo>
                      <a:pt x="533" y="223"/>
                    </a:lnTo>
                    <a:lnTo>
                      <a:pt x="530" y="225"/>
                    </a:lnTo>
                    <a:lnTo>
                      <a:pt x="526" y="227"/>
                    </a:lnTo>
                    <a:lnTo>
                      <a:pt x="520" y="227"/>
                    </a:lnTo>
                    <a:lnTo>
                      <a:pt x="515" y="229"/>
                    </a:lnTo>
                    <a:lnTo>
                      <a:pt x="512" y="230"/>
                    </a:lnTo>
                    <a:lnTo>
                      <a:pt x="508" y="232"/>
                    </a:lnTo>
                    <a:lnTo>
                      <a:pt x="501" y="234"/>
                    </a:lnTo>
                    <a:lnTo>
                      <a:pt x="499" y="234"/>
                    </a:lnTo>
                    <a:lnTo>
                      <a:pt x="497" y="232"/>
                    </a:lnTo>
                    <a:lnTo>
                      <a:pt x="496" y="232"/>
                    </a:lnTo>
                    <a:lnTo>
                      <a:pt x="493" y="234"/>
                    </a:lnTo>
                    <a:lnTo>
                      <a:pt x="491" y="236"/>
                    </a:lnTo>
                    <a:lnTo>
                      <a:pt x="490" y="237"/>
                    </a:lnTo>
                    <a:lnTo>
                      <a:pt x="483" y="238"/>
                    </a:lnTo>
                    <a:lnTo>
                      <a:pt x="473" y="239"/>
                    </a:lnTo>
                    <a:lnTo>
                      <a:pt x="465" y="240"/>
                    </a:lnTo>
                    <a:lnTo>
                      <a:pt x="434" y="247"/>
                    </a:lnTo>
                    <a:lnTo>
                      <a:pt x="399" y="255"/>
                    </a:lnTo>
                    <a:lnTo>
                      <a:pt x="364" y="262"/>
                    </a:lnTo>
                    <a:lnTo>
                      <a:pt x="349" y="265"/>
                    </a:lnTo>
                    <a:lnTo>
                      <a:pt x="334" y="266"/>
                    </a:lnTo>
                    <a:lnTo>
                      <a:pt x="316" y="268"/>
                    </a:lnTo>
                    <a:lnTo>
                      <a:pt x="310" y="271"/>
                    </a:lnTo>
                    <a:lnTo>
                      <a:pt x="303" y="272"/>
                    </a:lnTo>
                    <a:lnTo>
                      <a:pt x="293" y="274"/>
                    </a:lnTo>
                    <a:lnTo>
                      <a:pt x="253" y="281"/>
                    </a:lnTo>
                    <a:lnTo>
                      <a:pt x="214" y="289"/>
                    </a:lnTo>
                    <a:lnTo>
                      <a:pt x="172" y="296"/>
                    </a:lnTo>
                    <a:lnTo>
                      <a:pt x="133" y="300"/>
                    </a:lnTo>
                    <a:lnTo>
                      <a:pt x="131" y="299"/>
                    </a:lnTo>
                    <a:lnTo>
                      <a:pt x="130" y="297"/>
                    </a:lnTo>
                    <a:lnTo>
                      <a:pt x="125" y="295"/>
                    </a:lnTo>
                    <a:lnTo>
                      <a:pt x="124" y="294"/>
                    </a:lnTo>
                    <a:lnTo>
                      <a:pt x="123" y="294"/>
                    </a:lnTo>
                    <a:lnTo>
                      <a:pt x="122" y="295"/>
                    </a:lnTo>
                    <a:lnTo>
                      <a:pt x="123" y="296"/>
                    </a:lnTo>
                    <a:lnTo>
                      <a:pt x="124" y="296"/>
                    </a:lnTo>
                    <a:lnTo>
                      <a:pt x="111" y="301"/>
                    </a:lnTo>
                    <a:lnTo>
                      <a:pt x="94" y="306"/>
                    </a:lnTo>
                    <a:lnTo>
                      <a:pt x="74" y="308"/>
                    </a:lnTo>
                    <a:lnTo>
                      <a:pt x="54" y="311"/>
                    </a:lnTo>
                    <a:lnTo>
                      <a:pt x="34" y="314"/>
                    </a:lnTo>
                    <a:lnTo>
                      <a:pt x="27" y="315"/>
                    </a:lnTo>
                    <a:lnTo>
                      <a:pt x="19" y="316"/>
                    </a:lnTo>
                    <a:lnTo>
                      <a:pt x="9" y="316"/>
                    </a:lnTo>
                    <a:lnTo>
                      <a:pt x="0" y="317"/>
                    </a:lnTo>
                    <a:lnTo>
                      <a:pt x="10" y="314"/>
                    </a:lnTo>
                    <a:lnTo>
                      <a:pt x="9" y="310"/>
                    </a:lnTo>
                    <a:lnTo>
                      <a:pt x="15" y="307"/>
                    </a:lnTo>
                    <a:lnTo>
                      <a:pt x="19" y="302"/>
                    </a:lnTo>
                    <a:lnTo>
                      <a:pt x="23" y="296"/>
                    </a:lnTo>
                    <a:lnTo>
                      <a:pt x="29" y="294"/>
                    </a:lnTo>
                    <a:lnTo>
                      <a:pt x="29" y="295"/>
                    </a:lnTo>
                    <a:lnTo>
                      <a:pt x="26" y="297"/>
                    </a:lnTo>
                    <a:lnTo>
                      <a:pt x="26" y="300"/>
                    </a:lnTo>
                    <a:lnTo>
                      <a:pt x="30" y="296"/>
                    </a:lnTo>
                    <a:lnTo>
                      <a:pt x="31" y="292"/>
                    </a:lnTo>
                    <a:lnTo>
                      <a:pt x="33" y="287"/>
                    </a:lnTo>
                    <a:lnTo>
                      <a:pt x="34" y="281"/>
                    </a:lnTo>
                    <a:lnTo>
                      <a:pt x="39" y="276"/>
                    </a:lnTo>
                    <a:lnTo>
                      <a:pt x="46" y="274"/>
                    </a:lnTo>
                    <a:lnTo>
                      <a:pt x="44" y="272"/>
                    </a:lnTo>
                    <a:lnTo>
                      <a:pt x="43" y="269"/>
                    </a:lnTo>
                    <a:lnTo>
                      <a:pt x="43" y="266"/>
                    </a:lnTo>
                    <a:lnTo>
                      <a:pt x="51" y="260"/>
                    </a:lnTo>
                    <a:lnTo>
                      <a:pt x="58" y="253"/>
                    </a:lnTo>
                    <a:lnTo>
                      <a:pt x="66" y="248"/>
                    </a:lnTo>
                    <a:lnTo>
                      <a:pt x="71" y="243"/>
                    </a:lnTo>
                    <a:lnTo>
                      <a:pt x="75" y="240"/>
                    </a:lnTo>
                    <a:lnTo>
                      <a:pt x="81" y="229"/>
                    </a:lnTo>
                    <a:lnTo>
                      <a:pt x="82" y="227"/>
                    </a:lnTo>
                    <a:lnTo>
                      <a:pt x="85" y="226"/>
                    </a:lnTo>
                    <a:lnTo>
                      <a:pt x="88" y="226"/>
                    </a:lnTo>
                    <a:lnTo>
                      <a:pt x="90" y="233"/>
                    </a:lnTo>
                    <a:lnTo>
                      <a:pt x="94" y="236"/>
                    </a:lnTo>
                    <a:lnTo>
                      <a:pt x="96" y="237"/>
                    </a:lnTo>
                    <a:lnTo>
                      <a:pt x="100" y="239"/>
                    </a:lnTo>
                    <a:lnTo>
                      <a:pt x="102" y="239"/>
                    </a:lnTo>
                    <a:lnTo>
                      <a:pt x="104" y="240"/>
                    </a:lnTo>
                    <a:lnTo>
                      <a:pt x="104" y="245"/>
                    </a:lnTo>
                    <a:lnTo>
                      <a:pt x="105" y="246"/>
                    </a:lnTo>
                    <a:lnTo>
                      <a:pt x="110" y="246"/>
                    </a:lnTo>
                    <a:lnTo>
                      <a:pt x="112" y="245"/>
                    </a:lnTo>
                    <a:lnTo>
                      <a:pt x="117" y="245"/>
                    </a:lnTo>
                    <a:lnTo>
                      <a:pt x="119" y="246"/>
                    </a:lnTo>
                    <a:lnTo>
                      <a:pt x="122" y="248"/>
                    </a:lnTo>
                    <a:lnTo>
                      <a:pt x="123" y="246"/>
                    </a:lnTo>
                    <a:lnTo>
                      <a:pt x="125" y="245"/>
                    </a:lnTo>
                    <a:lnTo>
                      <a:pt x="126" y="243"/>
                    </a:lnTo>
                    <a:lnTo>
                      <a:pt x="131" y="240"/>
                    </a:lnTo>
                    <a:lnTo>
                      <a:pt x="132" y="238"/>
                    </a:lnTo>
                    <a:lnTo>
                      <a:pt x="133" y="234"/>
                    </a:lnTo>
                    <a:lnTo>
                      <a:pt x="144" y="237"/>
                    </a:lnTo>
                    <a:lnTo>
                      <a:pt x="156" y="234"/>
                    </a:lnTo>
                    <a:lnTo>
                      <a:pt x="158" y="233"/>
                    </a:lnTo>
                    <a:lnTo>
                      <a:pt x="160" y="233"/>
                    </a:lnTo>
                    <a:lnTo>
                      <a:pt x="165" y="231"/>
                    </a:lnTo>
                    <a:lnTo>
                      <a:pt x="168" y="229"/>
                    </a:lnTo>
                    <a:lnTo>
                      <a:pt x="170" y="225"/>
                    </a:lnTo>
                    <a:lnTo>
                      <a:pt x="172" y="220"/>
                    </a:lnTo>
                    <a:lnTo>
                      <a:pt x="175" y="222"/>
                    </a:lnTo>
                    <a:lnTo>
                      <a:pt x="180" y="222"/>
                    </a:lnTo>
                    <a:lnTo>
                      <a:pt x="182" y="219"/>
                    </a:lnTo>
                    <a:lnTo>
                      <a:pt x="183" y="217"/>
                    </a:lnTo>
                    <a:lnTo>
                      <a:pt x="186" y="216"/>
                    </a:lnTo>
                    <a:lnTo>
                      <a:pt x="187" y="213"/>
                    </a:lnTo>
                    <a:lnTo>
                      <a:pt x="189" y="212"/>
                    </a:lnTo>
                    <a:lnTo>
                      <a:pt x="197" y="212"/>
                    </a:lnTo>
                    <a:lnTo>
                      <a:pt x="202" y="209"/>
                    </a:lnTo>
                    <a:lnTo>
                      <a:pt x="208" y="205"/>
                    </a:lnTo>
                    <a:lnTo>
                      <a:pt x="213" y="204"/>
                    </a:lnTo>
                    <a:lnTo>
                      <a:pt x="217" y="206"/>
                    </a:lnTo>
                    <a:lnTo>
                      <a:pt x="215" y="204"/>
                    </a:lnTo>
                    <a:lnTo>
                      <a:pt x="213" y="201"/>
                    </a:lnTo>
                    <a:lnTo>
                      <a:pt x="211" y="197"/>
                    </a:lnTo>
                    <a:lnTo>
                      <a:pt x="210" y="195"/>
                    </a:lnTo>
                    <a:lnTo>
                      <a:pt x="211" y="192"/>
                    </a:lnTo>
                    <a:lnTo>
                      <a:pt x="217" y="192"/>
                    </a:lnTo>
                    <a:lnTo>
                      <a:pt x="217" y="190"/>
                    </a:lnTo>
                    <a:lnTo>
                      <a:pt x="214" y="187"/>
                    </a:lnTo>
                    <a:lnTo>
                      <a:pt x="211" y="182"/>
                    </a:lnTo>
                    <a:lnTo>
                      <a:pt x="211" y="175"/>
                    </a:lnTo>
                    <a:lnTo>
                      <a:pt x="213" y="174"/>
                    </a:lnTo>
                    <a:lnTo>
                      <a:pt x="215" y="169"/>
                    </a:lnTo>
                    <a:lnTo>
                      <a:pt x="216" y="168"/>
                    </a:lnTo>
                    <a:lnTo>
                      <a:pt x="216" y="167"/>
                    </a:lnTo>
                    <a:lnTo>
                      <a:pt x="217" y="164"/>
                    </a:lnTo>
                    <a:lnTo>
                      <a:pt x="220" y="162"/>
                    </a:lnTo>
                    <a:lnTo>
                      <a:pt x="220" y="164"/>
                    </a:lnTo>
                    <a:lnTo>
                      <a:pt x="221" y="162"/>
                    </a:lnTo>
                    <a:lnTo>
                      <a:pt x="223" y="159"/>
                    </a:lnTo>
                    <a:lnTo>
                      <a:pt x="224" y="156"/>
                    </a:lnTo>
                    <a:lnTo>
                      <a:pt x="225" y="153"/>
                    </a:lnTo>
                    <a:lnTo>
                      <a:pt x="225" y="141"/>
                    </a:lnTo>
                    <a:lnTo>
                      <a:pt x="231" y="141"/>
                    </a:lnTo>
                    <a:lnTo>
                      <a:pt x="231" y="133"/>
                    </a:lnTo>
                    <a:lnTo>
                      <a:pt x="234" y="119"/>
                    </a:lnTo>
                    <a:lnTo>
                      <a:pt x="237" y="113"/>
                    </a:lnTo>
                    <a:lnTo>
                      <a:pt x="243" y="111"/>
                    </a:lnTo>
                    <a:lnTo>
                      <a:pt x="241" y="107"/>
                    </a:lnTo>
                    <a:lnTo>
                      <a:pt x="239" y="103"/>
                    </a:lnTo>
                    <a:lnTo>
                      <a:pt x="239" y="97"/>
                    </a:lnTo>
                    <a:lnTo>
                      <a:pt x="244" y="100"/>
                    </a:lnTo>
                    <a:lnTo>
                      <a:pt x="250" y="104"/>
                    </a:lnTo>
                    <a:lnTo>
                      <a:pt x="256" y="105"/>
                    </a:lnTo>
                    <a:lnTo>
                      <a:pt x="265" y="105"/>
                    </a:lnTo>
                    <a:lnTo>
                      <a:pt x="272" y="97"/>
                    </a:lnTo>
                    <a:lnTo>
                      <a:pt x="275" y="85"/>
                    </a:lnTo>
                    <a:lnTo>
                      <a:pt x="277" y="71"/>
                    </a:lnTo>
                    <a:lnTo>
                      <a:pt x="281" y="73"/>
                    </a:lnTo>
                    <a:lnTo>
                      <a:pt x="281" y="72"/>
                    </a:lnTo>
                    <a:lnTo>
                      <a:pt x="280" y="71"/>
                    </a:lnTo>
                    <a:lnTo>
                      <a:pt x="280" y="69"/>
                    </a:lnTo>
                    <a:lnTo>
                      <a:pt x="279" y="65"/>
                    </a:lnTo>
                    <a:lnTo>
                      <a:pt x="282" y="66"/>
                    </a:lnTo>
                    <a:lnTo>
                      <a:pt x="288" y="66"/>
                    </a:lnTo>
                    <a:lnTo>
                      <a:pt x="289" y="65"/>
                    </a:lnTo>
                    <a:lnTo>
                      <a:pt x="296" y="51"/>
                    </a:lnTo>
                    <a:lnTo>
                      <a:pt x="299" y="50"/>
                    </a:lnTo>
                    <a:lnTo>
                      <a:pt x="300" y="49"/>
                    </a:lnTo>
                    <a:lnTo>
                      <a:pt x="303" y="48"/>
                    </a:lnTo>
                    <a:lnTo>
                      <a:pt x="305" y="47"/>
                    </a:lnTo>
                    <a:lnTo>
                      <a:pt x="307" y="45"/>
                    </a:lnTo>
                    <a:lnTo>
                      <a:pt x="308" y="44"/>
                    </a:lnTo>
                    <a:lnTo>
                      <a:pt x="308" y="37"/>
                    </a:lnTo>
                    <a:lnTo>
                      <a:pt x="309" y="34"/>
                    </a:lnTo>
                    <a:lnTo>
                      <a:pt x="310" y="31"/>
                    </a:lnTo>
                    <a:lnTo>
                      <a:pt x="312" y="30"/>
                    </a:lnTo>
                    <a:lnTo>
                      <a:pt x="313" y="30"/>
                    </a:lnTo>
                    <a:lnTo>
                      <a:pt x="315" y="29"/>
                    </a:lnTo>
                    <a:lnTo>
                      <a:pt x="316" y="29"/>
                    </a:lnTo>
                    <a:lnTo>
                      <a:pt x="317" y="19"/>
                    </a:lnTo>
                    <a:lnTo>
                      <a:pt x="316" y="9"/>
                    </a:lnTo>
                    <a:lnTo>
                      <a:pt x="319"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 name="Freeform 97"/>
              <p:cNvSpPr>
                <a:spLocks/>
              </p:cNvSpPr>
              <p:nvPr/>
            </p:nvSpPr>
            <p:spPr bwMode="auto">
              <a:xfrm>
                <a:off x="9342853" y="2844270"/>
                <a:ext cx="734390" cy="309015"/>
              </a:xfrm>
              <a:custGeom>
                <a:avLst/>
                <a:gdLst/>
                <a:ahLst/>
                <a:cxnLst>
                  <a:cxn ang="0">
                    <a:pos x="258" y="14"/>
                  </a:cxn>
                  <a:cxn ang="0">
                    <a:pos x="287" y="115"/>
                  </a:cxn>
                  <a:cxn ang="0">
                    <a:pos x="324" y="108"/>
                  </a:cxn>
                  <a:cxn ang="0">
                    <a:pos x="317" y="147"/>
                  </a:cxn>
                  <a:cxn ang="0">
                    <a:pos x="289" y="151"/>
                  </a:cxn>
                  <a:cxn ang="0">
                    <a:pos x="288" y="143"/>
                  </a:cxn>
                  <a:cxn ang="0">
                    <a:pos x="281" y="143"/>
                  </a:cxn>
                  <a:cxn ang="0">
                    <a:pos x="281" y="137"/>
                  </a:cxn>
                  <a:cxn ang="0">
                    <a:pos x="277" y="128"/>
                  </a:cxn>
                  <a:cxn ang="0">
                    <a:pos x="276" y="121"/>
                  </a:cxn>
                  <a:cxn ang="0">
                    <a:pos x="273" y="129"/>
                  </a:cxn>
                  <a:cxn ang="0">
                    <a:pos x="266" y="125"/>
                  </a:cxn>
                  <a:cxn ang="0">
                    <a:pos x="257" y="127"/>
                  </a:cxn>
                  <a:cxn ang="0">
                    <a:pos x="251" y="116"/>
                  </a:cxn>
                  <a:cxn ang="0">
                    <a:pos x="253" y="107"/>
                  </a:cxn>
                  <a:cxn ang="0">
                    <a:pos x="267" y="104"/>
                  </a:cxn>
                  <a:cxn ang="0">
                    <a:pos x="261" y="100"/>
                  </a:cxn>
                  <a:cxn ang="0">
                    <a:pos x="250" y="92"/>
                  </a:cxn>
                  <a:cxn ang="0">
                    <a:pos x="252" y="79"/>
                  </a:cxn>
                  <a:cxn ang="0">
                    <a:pos x="243" y="77"/>
                  </a:cxn>
                  <a:cxn ang="0">
                    <a:pos x="245" y="63"/>
                  </a:cxn>
                  <a:cxn ang="0">
                    <a:pos x="239" y="58"/>
                  </a:cxn>
                  <a:cxn ang="0">
                    <a:pos x="245" y="35"/>
                  </a:cxn>
                  <a:cxn ang="0">
                    <a:pos x="251" y="27"/>
                  </a:cxn>
                  <a:cxn ang="0">
                    <a:pos x="253" y="16"/>
                  </a:cxn>
                  <a:cxn ang="0">
                    <a:pos x="241" y="14"/>
                  </a:cxn>
                  <a:cxn ang="0">
                    <a:pos x="237" y="21"/>
                  </a:cxn>
                  <a:cxn ang="0">
                    <a:pos x="239" y="30"/>
                  </a:cxn>
                  <a:cxn ang="0">
                    <a:pos x="231" y="28"/>
                  </a:cxn>
                  <a:cxn ang="0">
                    <a:pos x="225" y="35"/>
                  </a:cxn>
                  <a:cxn ang="0">
                    <a:pos x="220" y="42"/>
                  </a:cxn>
                  <a:cxn ang="0">
                    <a:pos x="219" y="48"/>
                  </a:cxn>
                  <a:cxn ang="0">
                    <a:pos x="211" y="48"/>
                  </a:cxn>
                  <a:cxn ang="0">
                    <a:pos x="208" y="50"/>
                  </a:cxn>
                  <a:cxn ang="0">
                    <a:pos x="213" y="59"/>
                  </a:cxn>
                  <a:cxn ang="0">
                    <a:pos x="217" y="74"/>
                  </a:cxn>
                  <a:cxn ang="0">
                    <a:pos x="219" y="113"/>
                  </a:cxn>
                  <a:cxn ang="0">
                    <a:pos x="216" y="107"/>
                  </a:cxn>
                  <a:cxn ang="0">
                    <a:pos x="227" y="134"/>
                  </a:cxn>
                  <a:cxn ang="0">
                    <a:pos x="240" y="150"/>
                  </a:cxn>
                  <a:cxn ang="0">
                    <a:pos x="210" y="135"/>
                  </a:cxn>
                  <a:cxn ang="0">
                    <a:pos x="201" y="139"/>
                  </a:cxn>
                  <a:cxn ang="0">
                    <a:pos x="190" y="129"/>
                  </a:cxn>
                  <a:cxn ang="0">
                    <a:pos x="186" y="141"/>
                  </a:cxn>
                  <a:cxn ang="0">
                    <a:pos x="189" y="108"/>
                  </a:cxn>
                  <a:cxn ang="0">
                    <a:pos x="190" y="85"/>
                  </a:cxn>
                  <a:cxn ang="0">
                    <a:pos x="173" y="86"/>
                  </a:cxn>
                  <a:cxn ang="0">
                    <a:pos x="162" y="79"/>
                  </a:cxn>
                  <a:cxn ang="0">
                    <a:pos x="148" y="79"/>
                  </a:cxn>
                  <a:cxn ang="0">
                    <a:pos x="128" y="62"/>
                  </a:cxn>
                  <a:cxn ang="0">
                    <a:pos x="111" y="38"/>
                  </a:cxn>
                  <a:cxn ang="0">
                    <a:pos x="97" y="36"/>
                  </a:cxn>
                  <a:cxn ang="0">
                    <a:pos x="74" y="45"/>
                  </a:cxn>
                  <a:cxn ang="0">
                    <a:pos x="67" y="55"/>
                  </a:cxn>
                  <a:cxn ang="0">
                    <a:pos x="55" y="50"/>
                  </a:cxn>
                  <a:cxn ang="0">
                    <a:pos x="48" y="50"/>
                  </a:cxn>
                  <a:cxn ang="0">
                    <a:pos x="45" y="58"/>
                  </a:cxn>
                  <a:cxn ang="0">
                    <a:pos x="34" y="66"/>
                  </a:cxn>
                  <a:cxn ang="0">
                    <a:pos x="23" y="78"/>
                  </a:cxn>
                  <a:cxn ang="0">
                    <a:pos x="7" y="94"/>
                  </a:cxn>
                  <a:cxn ang="0">
                    <a:pos x="170" y="18"/>
                  </a:cxn>
                  <a:cxn ang="0">
                    <a:pos x="239" y="2"/>
                  </a:cxn>
                </a:cxnLst>
                <a:rect l="0" t="0" r="r" b="b"/>
                <a:pathLst>
                  <a:path w="331" h="157">
                    <a:moveTo>
                      <a:pt x="255" y="0"/>
                    </a:moveTo>
                    <a:lnTo>
                      <a:pt x="255" y="7"/>
                    </a:lnTo>
                    <a:lnTo>
                      <a:pt x="258" y="9"/>
                    </a:lnTo>
                    <a:lnTo>
                      <a:pt x="258" y="14"/>
                    </a:lnTo>
                    <a:lnTo>
                      <a:pt x="259" y="16"/>
                    </a:lnTo>
                    <a:lnTo>
                      <a:pt x="268" y="49"/>
                    </a:lnTo>
                    <a:lnTo>
                      <a:pt x="276" y="83"/>
                    </a:lnTo>
                    <a:lnTo>
                      <a:pt x="287" y="115"/>
                    </a:lnTo>
                    <a:lnTo>
                      <a:pt x="295" y="113"/>
                    </a:lnTo>
                    <a:lnTo>
                      <a:pt x="305" y="109"/>
                    </a:lnTo>
                    <a:lnTo>
                      <a:pt x="315" y="108"/>
                    </a:lnTo>
                    <a:lnTo>
                      <a:pt x="324" y="108"/>
                    </a:lnTo>
                    <a:lnTo>
                      <a:pt x="331" y="113"/>
                    </a:lnTo>
                    <a:lnTo>
                      <a:pt x="326" y="123"/>
                    </a:lnTo>
                    <a:lnTo>
                      <a:pt x="321" y="134"/>
                    </a:lnTo>
                    <a:lnTo>
                      <a:pt x="317" y="147"/>
                    </a:lnTo>
                    <a:lnTo>
                      <a:pt x="309" y="149"/>
                    </a:lnTo>
                    <a:lnTo>
                      <a:pt x="295" y="156"/>
                    </a:lnTo>
                    <a:lnTo>
                      <a:pt x="287" y="157"/>
                    </a:lnTo>
                    <a:lnTo>
                      <a:pt x="289" y="151"/>
                    </a:lnTo>
                    <a:lnTo>
                      <a:pt x="291" y="147"/>
                    </a:lnTo>
                    <a:lnTo>
                      <a:pt x="291" y="146"/>
                    </a:lnTo>
                    <a:lnTo>
                      <a:pt x="289" y="144"/>
                    </a:lnTo>
                    <a:lnTo>
                      <a:pt x="288" y="143"/>
                    </a:lnTo>
                    <a:lnTo>
                      <a:pt x="283" y="141"/>
                    </a:lnTo>
                    <a:lnTo>
                      <a:pt x="282" y="141"/>
                    </a:lnTo>
                    <a:lnTo>
                      <a:pt x="281" y="142"/>
                    </a:lnTo>
                    <a:lnTo>
                      <a:pt x="281" y="143"/>
                    </a:lnTo>
                    <a:lnTo>
                      <a:pt x="277" y="143"/>
                    </a:lnTo>
                    <a:lnTo>
                      <a:pt x="277" y="142"/>
                    </a:lnTo>
                    <a:lnTo>
                      <a:pt x="280" y="140"/>
                    </a:lnTo>
                    <a:lnTo>
                      <a:pt x="281" y="137"/>
                    </a:lnTo>
                    <a:lnTo>
                      <a:pt x="282" y="136"/>
                    </a:lnTo>
                    <a:lnTo>
                      <a:pt x="283" y="136"/>
                    </a:lnTo>
                    <a:lnTo>
                      <a:pt x="283" y="134"/>
                    </a:lnTo>
                    <a:lnTo>
                      <a:pt x="277" y="128"/>
                    </a:lnTo>
                    <a:lnTo>
                      <a:pt x="276" y="126"/>
                    </a:lnTo>
                    <a:lnTo>
                      <a:pt x="276" y="123"/>
                    </a:lnTo>
                    <a:lnTo>
                      <a:pt x="277" y="121"/>
                    </a:lnTo>
                    <a:lnTo>
                      <a:pt x="276" y="121"/>
                    </a:lnTo>
                    <a:lnTo>
                      <a:pt x="274" y="123"/>
                    </a:lnTo>
                    <a:lnTo>
                      <a:pt x="274" y="127"/>
                    </a:lnTo>
                    <a:lnTo>
                      <a:pt x="273" y="128"/>
                    </a:lnTo>
                    <a:lnTo>
                      <a:pt x="273" y="129"/>
                    </a:lnTo>
                    <a:lnTo>
                      <a:pt x="272" y="128"/>
                    </a:lnTo>
                    <a:lnTo>
                      <a:pt x="270" y="128"/>
                    </a:lnTo>
                    <a:lnTo>
                      <a:pt x="267" y="125"/>
                    </a:lnTo>
                    <a:lnTo>
                      <a:pt x="266" y="125"/>
                    </a:lnTo>
                    <a:lnTo>
                      <a:pt x="265" y="126"/>
                    </a:lnTo>
                    <a:lnTo>
                      <a:pt x="264" y="128"/>
                    </a:lnTo>
                    <a:lnTo>
                      <a:pt x="264" y="132"/>
                    </a:lnTo>
                    <a:lnTo>
                      <a:pt x="257" y="127"/>
                    </a:lnTo>
                    <a:lnTo>
                      <a:pt x="253" y="126"/>
                    </a:lnTo>
                    <a:lnTo>
                      <a:pt x="250" y="123"/>
                    </a:lnTo>
                    <a:lnTo>
                      <a:pt x="250" y="118"/>
                    </a:lnTo>
                    <a:lnTo>
                      <a:pt x="251" y="116"/>
                    </a:lnTo>
                    <a:lnTo>
                      <a:pt x="252" y="114"/>
                    </a:lnTo>
                    <a:lnTo>
                      <a:pt x="252" y="113"/>
                    </a:lnTo>
                    <a:lnTo>
                      <a:pt x="253" y="111"/>
                    </a:lnTo>
                    <a:lnTo>
                      <a:pt x="253" y="107"/>
                    </a:lnTo>
                    <a:lnTo>
                      <a:pt x="257" y="108"/>
                    </a:lnTo>
                    <a:lnTo>
                      <a:pt x="260" y="108"/>
                    </a:lnTo>
                    <a:lnTo>
                      <a:pt x="265" y="106"/>
                    </a:lnTo>
                    <a:lnTo>
                      <a:pt x="267" y="104"/>
                    </a:lnTo>
                    <a:lnTo>
                      <a:pt x="267" y="102"/>
                    </a:lnTo>
                    <a:lnTo>
                      <a:pt x="266" y="101"/>
                    </a:lnTo>
                    <a:lnTo>
                      <a:pt x="264" y="100"/>
                    </a:lnTo>
                    <a:lnTo>
                      <a:pt x="261" y="100"/>
                    </a:lnTo>
                    <a:lnTo>
                      <a:pt x="259" y="101"/>
                    </a:lnTo>
                    <a:lnTo>
                      <a:pt x="253" y="101"/>
                    </a:lnTo>
                    <a:lnTo>
                      <a:pt x="252" y="97"/>
                    </a:lnTo>
                    <a:lnTo>
                      <a:pt x="250" y="92"/>
                    </a:lnTo>
                    <a:lnTo>
                      <a:pt x="248" y="87"/>
                    </a:lnTo>
                    <a:lnTo>
                      <a:pt x="248" y="84"/>
                    </a:lnTo>
                    <a:lnTo>
                      <a:pt x="253" y="81"/>
                    </a:lnTo>
                    <a:lnTo>
                      <a:pt x="252" y="79"/>
                    </a:lnTo>
                    <a:lnTo>
                      <a:pt x="251" y="78"/>
                    </a:lnTo>
                    <a:lnTo>
                      <a:pt x="246" y="78"/>
                    </a:lnTo>
                    <a:lnTo>
                      <a:pt x="244" y="77"/>
                    </a:lnTo>
                    <a:lnTo>
                      <a:pt x="243" y="77"/>
                    </a:lnTo>
                    <a:lnTo>
                      <a:pt x="241" y="76"/>
                    </a:lnTo>
                    <a:lnTo>
                      <a:pt x="241" y="71"/>
                    </a:lnTo>
                    <a:lnTo>
                      <a:pt x="244" y="66"/>
                    </a:lnTo>
                    <a:lnTo>
                      <a:pt x="245" y="63"/>
                    </a:lnTo>
                    <a:lnTo>
                      <a:pt x="244" y="59"/>
                    </a:lnTo>
                    <a:lnTo>
                      <a:pt x="241" y="57"/>
                    </a:lnTo>
                    <a:lnTo>
                      <a:pt x="240" y="57"/>
                    </a:lnTo>
                    <a:lnTo>
                      <a:pt x="239" y="58"/>
                    </a:lnTo>
                    <a:lnTo>
                      <a:pt x="239" y="59"/>
                    </a:lnTo>
                    <a:lnTo>
                      <a:pt x="238" y="48"/>
                    </a:lnTo>
                    <a:lnTo>
                      <a:pt x="239" y="41"/>
                    </a:lnTo>
                    <a:lnTo>
                      <a:pt x="245" y="35"/>
                    </a:lnTo>
                    <a:lnTo>
                      <a:pt x="258" y="30"/>
                    </a:lnTo>
                    <a:lnTo>
                      <a:pt x="254" y="29"/>
                    </a:lnTo>
                    <a:lnTo>
                      <a:pt x="252" y="28"/>
                    </a:lnTo>
                    <a:lnTo>
                      <a:pt x="251" y="27"/>
                    </a:lnTo>
                    <a:lnTo>
                      <a:pt x="250" y="24"/>
                    </a:lnTo>
                    <a:lnTo>
                      <a:pt x="250" y="22"/>
                    </a:lnTo>
                    <a:lnTo>
                      <a:pt x="251" y="20"/>
                    </a:lnTo>
                    <a:lnTo>
                      <a:pt x="253" y="16"/>
                    </a:lnTo>
                    <a:lnTo>
                      <a:pt x="253" y="14"/>
                    </a:lnTo>
                    <a:lnTo>
                      <a:pt x="251" y="13"/>
                    </a:lnTo>
                    <a:lnTo>
                      <a:pt x="245" y="13"/>
                    </a:lnTo>
                    <a:lnTo>
                      <a:pt x="241" y="14"/>
                    </a:lnTo>
                    <a:lnTo>
                      <a:pt x="239" y="15"/>
                    </a:lnTo>
                    <a:lnTo>
                      <a:pt x="236" y="16"/>
                    </a:lnTo>
                    <a:lnTo>
                      <a:pt x="236" y="18"/>
                    </a:lnTo>
                    <a:lnTo>
                      <a:pt x="237" y="21"/>
                    </a:lnTo>
                    <a:lnTo>
                      <a:pt x="237" y="22"/>
                    </a:lnTo>
                    <a:lnTo>
                      <a:pt x="238" y="24"/>
                    </a:lnTo>
                    <a:lnTo>
                      <a:pt x="239" y="25"/>
                    </a:lnTo>
                    <a:lnTo>
                      <a:pt x="239" y="30"/>
                    </a:lnTo>
                    <a:lnTo>
                      <a:pt x="234" y="30"/>
                    </a:lnTo>
                    <a:lnTo>
                      <a:pt x="233" y="29"/>
                    </a:lnTo>
                    <a:lnTo>
                      <a:pt x="233" y="25"/>
                    </a:lnTo>
                    <a:lnTo>
                      <a:pt x="231" y="28"/>
                    </a:lnTo>
                    <a:lnTo>
                      <a:pt x="229" y="29"/>
                    </a:lnTo>
                    <a:lnTo>
                      <a:pt x="227" y="31"/>
                    </a:lnTo>
                    <a:lnTo>
                      <a:pt x="226" y="32"/>
                    </a:lnTo>
                    <a:lnTo>
                      <a:pt x="225" y="35"/>
                    </a:lnTo>
                    <a:lnTo>
                      <a:pt x="224" y="36"/>
                    </a:lnTo>
                    <a:lnTo>
                      <a:pt x="219" y="36"/>
                    </a:lnTo>
                    <a:lnTo>
                      <a:pt x="219" y="41"/>
                    </a:lnTo>
                    <a:lnTo>
                      <a:pt x="220" y="42"/>
                    </a:lnTo>
                    <a:lnTo>
                      <a:pt x="220" y="43"/>
                    </a:lnTo>
                    <a:lnTo>
                      <a:pt x="222" y="44"/>
                    </a:lnTo>
                    <a:lnTo>
                      <a:pt x="220" y="45"/>
                    </a:lnTo>
                    <a:lnTo>
                      <a:pt x="219" y="48"/>
                    </a:lnTo>
                    <a:lnTo>
                      <a:pt x="217" y="46"/>
                    </a:lnTo>
                    <a:lnTo>
                      <a:pt x="216" y="45"/>
                    </a:lnTo>
                    <a:lnTo>
                      <a:pt x="210" y="45"/>
                    </a:lnTo>
                    <a:lnTo>
                      <a:pt x="211" y="48"/>
                    </a:lnTo>
                    <a:lnTo>
                      <a:pt x="212" y="49"/>
                    </a:lnTo>
                    <a:lnTo>
                      <a:pt x="211" y="49"/>
                    </a:lnTo>
                    <a:lnTo>
                      <a:pt x="210" y="50"/>
                    </a:lnTo>
                    <a:lnTo>
                      <a:pt x="208" y="50"/>
                    </a:lnTo>
                    <a:lnTo>
                      <a:pt x="208" y="53"/>
                    </a:lnTo>
                    <a:lnTo>
                      <a:pt x="209" y="56"/>
                    </a:lnTo>
                    <a:lnTo>
                      <a:pt x="211" y="58"/>
                    </a:lnTo>
                    <a:lnTo>
                      <a:pt x="213" y="59"/>
                    </a:lnTo>
                    <a:lnTo>
                      <a:pt x="216" y="59"/>
                    </a:lnTo>
                    <a:lnTo>
                      <a:pt x="217" y="60"/>
                    </a:lnTo>
                    <a:lnTo>
                      <a:pt x="219" y="62"/>
                    </a:lnTo>
                    <a:lnTo>
                      <a:pt x="217" y="74"/>
                    </a:lnTo>
                    <a:lnTo>
                      <a:pt x="219" y="86"/>
                    </a:lnTo>
                    <a:lnTo>
                      <a:pt x="222" y="99"/>
                    </a:lnTo>
                    <a:lnTo>
                      <a:pt x="224" y="113"/>
                    </a:lnTo>
                    <a:lnTo>
                      <a:pt x="219" y="113"/>
                    </a:lnTo>
                    <a:lnTo>
                      <a:pt x="217" y="112"/>
                    </a:lnTo>
                    <a:lnTo>
                      <a:pt x="217" y="111"/>
                    </a:lnTo>
                    <a:lnTo>
                      <a:pt x="216" y="108"/>
                    </a:lnTo>
                    <a:lnTo>
                      <a:pt x="216" y="107"/>
                    </a:lnTo>
                    <a:lnTo>
                      <a:pt x="213" y="116"/>
                    </a:lnTo>
                    <a:lnTo>
                      <a:pt x="216" y="123"/>
                    </a:lnTo>
                    <a:lnTo>
                      <a:pt x="220" y="129"/>
                    </a:lnTo>
                    <a:lnTo>
                      <a:pt x="227" y="134"/>
                    </a:lnTo>
                    <a:lnTo>
                      <a:pt x="236" y="139"/>
                    </a:lnTo>
                    <a:lnTo>
                      <a:pt x="243" y="143"/>
                    </a:lnTo>
                    <a:lnTo>
                      <a:pt x="247" y="149"/>
                    </a:lnTo>
                    <a:lnTo>
                      <a:pt x="240" y="150"/>
                    </a:lnTo>
                    <a:lnTo>
                      <a:pt x="231" y="149"/>
                    </a:lnTo>
                    <a:lnTo>
                      <a:pt x="222" y="147"/>
                    </a:lnTo>
                    <a:lnTo>
                      <a:pt x="213" y="142"/>
                    </a:lnTo>
                    <a:lnTo>
                      <a:pt x="210" y="135"/>
                    </a:lnTo>
                    <a:lnTo>
                      <a:pt x="209" y="135"/>
                    </a:lnTo>
                    <a:lnTo>
                      <a:pt x="208" y="137"/>
                    </a:lnTo>
                    <a:lnTo>
                      <a:pt x="208" y="143"/>
                    </a:lnTo>
                    <a:lnTo>
                      <a:pt x="201" y="139"/>
                    </a:lnTo>
                    <a:lnTo>
                      <a:pt x="198" y="135"/>
                    </a:lnTo>
                    <a:lnTo>
                      <a:pt x="196" y="133"/>
                    </a:lnTo>
                    <a:lnTo>
                      <a:pt x="194" y="129"/>
                    </a:lnTo>
                    <a:lnTo>
                      <a:pt x="190" y="129"/>
                    </a:lnTo>
                    <a:lnTo>
                      <a:pt x="188" y="130"/>
                    </a:lnTo>
                    <a:lnTo>
                      <a:pt x="187" y="132"/>
                    </a:lnTo>
                    <a:lnTo>
                      <a:pt x="186" y="134"/>
                    </a:lnTo>
                    <a:lnTo>
                      <a:pt x="186" y="141"/>
                    </a:lnTo>
                    <a:lnTo>
                      <a:pt x="181" y="134"/>
                    </a:lnTo>
                    <a:lnTo>
                      <a:pt x="181" y="126"/>
                    </a:lnTo>
                    <a:lnTo>
                      <a:pt x="184" y="118"/>
                    </a:lnTo>
                    <a:lnTo>
                      <a:pt x="189" y="108"/>
                    </a:lnTo>
                    <a:lnTo>
                      <a:pt x="192" y="99"/>
                    </a:lnTo>
                    <a:lnTo>
                      <a:pt x="194" y="90"/>
                    </a:lnTo>
                    <a:lnTo>
                      <a:pt x="192" y="87"/>
                    </a:lnTo>
                    <a:lnTo>
                      <a:pt x="190" y="85"/>
                    </a:lnTo>
                    <a:lnTo>
                      <a:pt x="186" y="85"/>
                    </a:lnTo>
                    <a:lnTo>
                      <a:pt x="181" y="87"/>
                    </a:lnTo>
                    <a:lnTo>
                      <a:pt x="176" y="87"/>
                    </a:lnTo>
                    <a:lnTo>
                      <a:pt x="173" y="86"/>
                    </a:lnTo>
                    <a:lnTo>
                      <a:pt x="170" y="84"/>
                    </a:lnTo>
                    <a:lnTo>
                      <a:pt x="168" y="83"/>
                    </a:lnTo>
                    <a:lnTo>
                      <a:pt x="166" y="80"/>
                    </a:lnTo>
                    <a:lnTo>
                      <a:pt x="162" y="79"/>
                    </a:lnTo>
                    <a:lnTo>
                      <a:pt x="156" y="79"/>
                    </a:lnTo>
                    <a:lnTo>
                      <a:pt x="154" y="80"/>
                    </a:lnTo>
                    <a:lnTo>
                      <a:pt x="151" y="80"/>
                    </a:lnTo>
                    <a:lnTo>
                      <a:pt x="148" y="79"/>
                    </a:lnTo>
                    <a:lnTo>
                      <a:pt x="148" y="70"/>
                    </a:lnTo>
                    <a:lnTo>
                      <a:pt x="145" y="64"/>
                    </a:lnTo>
                    <a:lnTo>
                      <a:pt x="138" y="62"/>
                    </a:lnTo>
                    <a:lnTo>
                      <a:pt x="128" y="62"/>
                    </a:lnTo>
                    <a:lnTo>
                      <a:pt x="118" y="48"/>
                    </a:lnTo>
                    <a:lnTo>
                      <a:pt x="117" y="41"/>
                    </a:lnTo>
                    <a:lnTo>
                      <a:pt x="114" y="39"/>
                    </a:lnTo>
                    <a:lnTo>
                      <a:pt x="111" y="38"/>
                    </a:lnTo>
                    <a:lnTo>
                      <a:pt x="106" y="37"/>
                    </a:lnTo>
                    <a:lnTo>
                      <a:pt x="103" y="37"/>
                    </a:lnTo>
                    <a:lnTo>
                      <a:pt x="99" y="36"/>
                    </a:lnTo>
                    <a:lnTo>
                      <a:pt x="97" y="36"/>
                    </a:lnTo>
                    <a:lnTo>
                      <a:pt x="94" y="35"/>
                    </a:lnTo>
                    <a:lnTo>
                      <a:pt x="91" y="35"/>
                    </a:lnTo>
                    <a:lnTo>
                      <a:pt x="75" y="43"/>
                    </a:lnTo>
                    <a:lnTo>
                      <a:pt x="74" y="45"/>
                    </a:lnTo>
                    <a:lnTo>
                      <a:pt x="71" y="48"/>
                    </a:lnTo>
                    <a:lnTo>
                      <a:pt x="70" y="50"/>
                    </a:lnTo>
                    <a:lnTo>
                      <a:pt x="68" y="52"/>
                    </a:lnTo>
                    <a:lnTo>
                      <a:pt x="67" y="55"/>
                    </a:lnTo>
                    <a:lnTo>
                      <a:pt x="64" y="55"/>
                    </a:lnTo>
                    <a:lnTo>
                      <a:pt x="61" y="53"/>
                    </a:lnTo>
                    <a:lnTo>
                      <a:pt x="59" y="52"/>
                    </a:lnTo>
                    <a:lnTo>
                      <a:pt x="55" y="50"/>
                    </a:lnTo>
                    <a:lnTo>
                      <a:pt x="53" y="49"/>
                    </a:lnTo>
                    <a:lnTo>
                      <a:pt x="50" y="49"/>
                    </a:lnTo>
                    <a:lnTo>
                      <a:pt x="49" y="50"/>
                    </a:lnTo>
                    <a:lnTo>
                      <a:pt x="48" y="50"/>
                    </a:lnTo>
                    <a:lnTo>
                      <a:pt x="48" y="51"/>
                    </a:lnTo>
                    <a:lnTo>
                      <a:pt x="47" y="52"/>
                    </a:lnTo>
                    <a:lnTo>
                      <a:pt x="46" y="55"/>
                    </a:lnTo>
                    <a:lnTo>
                      <a:pt x="45" y="58"/>
                    </a:lnTo>
                    <a:lnTo>
                      <a:pt x="42" y="60"/>
                    </a:lnTo>
                    <a:lnTo>
                      <a:pt x="40" y="64"/>
                    </a:lnTo>
                    <a:lnTo>
                      <a:pt x="38" y="65"/>
                    </a:lnTo>
                    <a:lnTo>
                      <a:pt x="34" y="66"/>
                    </a:lnTo>
                    <a:lnTo>
                      <a:pt x="31" y="66"/>
                    </a:lnTo>
                    <a:lnTo>
                      <a:pt x="28" y="67"/>
                    </a:lnTo>
                    <a:lnTo>
                      <a:pt x="25" y="71"/>
                    </a:lnTo>
                    <a:lnTo>
                      <a:pt x="23" y="78"/>
                    </a:lnTo>
                    <a:lnTo>
                      <a:pt x="20" y="81"/>
                    </a:lnTo>
                    <a:lnTo>
                      <a:pt x="16" y="86"/>
                    </a:lnTo>
                    <a:lnTo>
                      <a:pt x="12" y="87"/>
                    </a:lnTo>
                    <a:lnTo>
                      <a:pt x="7" y="94"/>
                    </a:lnTo>
                    <a:lnTo>
                      <a:pt x="0" y="51"/>
                    </a:lnTo>
                    <a:lnTo>
                      <a:pt x="126" y="28"/>
                    </a:lnTo>
                    <a:lnTo>
                      <a:pt x="146" y="23"/>
                    </a:lnTo>
                    <a:lnTo>
                      <a:pt x="170" y="18"/>
                    </a:lnTo>
                    <a:lnTo>
                      <a:pt x="194" y="14"/>
                    </a:lnTo>
                    <a:lnTo>
                      <a:pt x="206" y="10"/>
                    </a:lnTo>
                    <a:lnTo>
                      <a:pt x="222" y="7"/>
                    </a:lnTo>
                    <a:lnTo>
                      <a:pt x="239" y="2"/>
                    </a:lnTo>
                    <a:lnTo>
                      <a:pt x="255"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 name="Freeform 98"/>
              <p:cNvSpPr>
                <a:spLocks/>
              </p:cNvSpPr>
              <p:nvPr/>
            </p:nvSpPr>
            <p:spPr bwMode="auto">
              <a:xfrm>
                <a:off x="9988496" y="3137539"/>
                <a:ext cx="55469" cy="110221"/>
              </a:xfrm>
              <a:custGeom>
                <a:avLst/>
                <a:gdLst/>
                <a:ahLst/>
                <a:cxnLst>
                  <a:cxn ang="0">
                    <a:pos x="20" y="0"/>
                  </a:cxn>
                  <a:cxn ang="0">
                    <a:pos x="25" y="4"/>
                  </a:cxn>
                  <a:cxn ang="0">
                    <a:pos x="25" y="8"/>
                  </a:cxn>
                  <a:cxn ang="0">
                    <a:pos x="24" y="14"/>
                  </a:cxn>
                  <a:cxn ang="0">
                    <a:pos x="21" y="20"/>
                  </a:cxn>
                  <a:cxn ang="0">
                    <a:pos x="19" y="27"/>
                  </a:cxn>
                  <a:cxn ang="0">
                    <a:pos x="18" y="34"/>
                  </a:cxn>
                  <a:cxn ang="0">
                    <a:pos x="20" y="40"/>
                  </a:cxn>
                  <a:cxn ang="0">
                    <a:pos x="6" y="56"/>
                  </a:cxn>
                  <a:cxn ang="0">
                    <a:pos x="0" y="56"/>
                  </a:cxn>
                  <a:cxn ang="0">
                    <a:pos x="2" y="44"/>
                  </a:cxn>
                  <a:cxn ang="0">
                    <a:pos x="6" y="32"/>
                  </a:cxn>
                  <a:cxn ang="0">
                    <a:pos x="12" y="22"/>
                  </a:cxn>
                  <a:cxn ang="0">
                    <a:pos x="12" y="16"/>
                  </a:cxn>
                  <a:cxn ang="0">
                    <a:pos x="10" y="14"/>
                  </a:cxn>
                  <a:cxn ang="0">
                    <a:pos x="6" y="14"/>
                  </a:cxn>
                  <a:cxn ang="0">
                    <a:pos x="7" y="11"/>
                  </a:cxn>
                  <a:cxn ang="0">
                    <a:pos x="10" y="8"/>
                  </a:cxn>
                  <a:cxn ang="0">
                    <a:pos x="13" y="6"/>
                  </a:cxn>
                  <a:cxn ang="0">
                    <a:pos x="16" y="5"/>
                  </a:cxn>
                  <a:cxn ang="0">
                    <a:pos x="20" y="0"/>
                  </a:cxn>
                </a:cxnLst>
                <a:rect l="0" t="0" r="r" b="b"/>
                <a:pathLst>
                  <a:path w="25" h="56">
                    <a:moveTo>
                      <a:pt x="20" y="0"/>
                    </a:moveTo>
                    <a:lnTo>
                      <a:pt x="25" y="4"/>
                    </a:lnTo>
                    <a:lnTo>
                      <a:pt x="25" y="8"/>
                    </a:lnTo>
                    <a:lnTo>
                      <a:pt x="24" y="14"/>
                    </a:lnTo>
                    <a:lnTo>
                      <a:pt x="21" y="20"/>
                    </a:lnTo>
                    <a:lnTo>
                      <a:pt x="19" y="27"/>
                    </a:lnTo>
                    <a:lnTo>
                      <a:pt x="18" y="34"/>
                    </a:lnTo>
                    <a:lnTo>
                      <a:pt x="20" y="40"/>
                    </a:lnTo>
                    <a:lnTo>
                      <a:pt x="6" y="56"/>
                    </a:lnTo>
                    <a:lnTo>
                      <a:pt x="0" y="56"/>
                    </a:lnTo>
                    <a:lnTo>
                      <a:pt x="2" y="44"/>
                    </a:lnTo>
                    <a:lnTo>
                      <a:pt x="6" y="32"/>
                    </a:lnTo>
                    <a:lnTo>
                      <a:pt x="12" y="22"/>
                    </a:lnTo>
                    <a:lnTo>
                      <a:pt x="12" y="16"/>
                    </a:lnTo>
                    <a:lnTo>
                      <a:pt x="10" y="14"/>
                    </a:lnTo>
                    <a:lnTo>
                      <a:pt x="6" y="14"/>
                    </a:lnTo>
                    <a:lnTo>
                      <a:pt x="7" y="11"/>
                    </a:lnTo>
                    <a:lnTo>
                      <a:pt x="10" y="8"/>
                    </a:lnTo>
                    <a:lnTo>
                      <a:pt x="13" y="6"/>
                    </a:lnTo>
                    <a:lnTo>
                      <a:pt x="16" y="5"/>
                    </a:lnTo>
                    <a:lnTo>
                      <a:pt x="20"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 name="Freeform 99"/>
              <p:cNvSpPr>
                <a:spLocks/>
              </p:cNvSpPr>
              <p:nvPr/>
            </p:nvSpPr>
            <p:spPr bwMode="auto">
              <a:xfrm>
                <a:off x="7732075" y="3564649"/>
                <a:ext cx="1364502" cy="431047"/>
              </a:xfrm>
              <a:custGeom>
                <a:avLst/>
                <a:gdLst/>
                <a:ahLst/>
                <a:cxnLst>
                  <a:cxn ang="0">
                    <a:pos x="615" y="2"/>
                  </a:cxn>
                  <a:cxn ang="0">
                    <a:pos x="612" y="11"/>
                  </a:cxn>
                  <a:cxn ang="0">
                    <a:pos x="612" y="22"/>
                  </a:cxn>
                  <a:cxn ang="0">
                    <a:pos x="601" y="32"/>
                  </a:cxn>
                  <a:cxn ang="0">
                    <a:pos x="587" y="47"/>
                  </a:cxn>
                  <a:cxn ang="0">
                    <a:pos x="572" y="54"/>
                  </a:cxn>
                  <a:cxn ang="0">
                    <a:pos x="558" y="65"/>
                  </a:cxn>
                  <a:cxn ang="0">
                    <a:pos x="556" y="62"/>
                  </a:cxn>
                  <a:cxn ang="0">
                    <a:pos x="555" y="60"/>
                  </a:cxn>
                  <a:cxn ang="0">
                    <a:pos x="549" y="61"/>
                  </a:cxn>
                  <a:cxn ang="0">
                    <a:pos x="547" y="64"/>
                  </a:cxn>
                  <a:cxn ang="0">
                    <a:pos x="544" y="69"/>
                  </a:cxn>
                  <a:cxn ang="0">
                    <a:pos x="539" y="71"/>
                  </a:cxn>
                  <a:cxn ang="0">
                    <a:pos x="534" y="79"/>
                  </a:cxn>
                  <a:cxn ang="0">
                    <a:pos x="521" y="91"/>
                  </a:cxn>
                  <a:cxn ang="0">
                    <a:pos x="504" y="107"/>
                  </a:cxn>
                  <a:cxn ang="0">
                    <a:pos x="481" y="117"/>
                  </a:cxn>
                  <a:cxn ang="0">
                    <a:pos x="462" y="133"/>
                  </a:cxn>
                  <a:cxn ang="0">
                    <a:pos x="447" y="153"/>
                  </a:cxn>
                  <a:cxn ang="0">
                    <a:pos x="441" y="177"/>
                  </a:cxn>
                  <a:cxn ang="0">
                    <a:pos x="219" y="201"/>
                  </a:cxn>
                  <a:cxn ang="0">
                    <a:pos x="114" y="212"/>
                  </a:cxn>
                  <a:cxn ang="0">
                    <a:pos x="31" y="218"/>
                  </a:cxn>
                  <a:cxn ang="0">
                    <a:pos x="0" y="217"/>
                  </a:cxn>
                  <a:cxn ang="0">
                    <a:pos x="3" y="215"/>
                  </a:cxn>
                  <a:cxn ang="0">
                    <a:pos x="7" y="200"/>
                  </a:cxn>
                  <a:cxn ang="0">
                    <a:pos x="12" y="181"/>
                  </a:cxn>
                  <a:cxn ang="0">
                    <a:pos x="8" y="175"/>
                  </a:cxn>
                  <a:cxn ang="0">
                    <a:pos x="15" y="170"/>
                  </a:cxn>
                  <a:cxn ang="0">
                    <a:pos x="20" y="167"/>
                  </a:cxn>
                  <a:cxn ang="0">
                    <a:pos x="20" y="160"/>
                  </a:cxn>
                  <a:cxn ang="0">
                    <a:pos x="19" y="155"/>
                  </a:cxn>
                  <a:cxn ang="0">
                    <a:pos x="21" y="152"/>
                  </a:cxn>
                  <a:cxn ang="0">
                    <a:pos x="24" y="151"/>
                  </a:cxn>
                  <a:cxn ang="0">
                    <a:pos x="28" y="149"/>
                  </a:cxn>
                  <a:cxn ang="0">
                    <a:pos x="31" y="141"/>
                  </a:cxn>
                  <a:cxn ang="0">
                    <a:pos x="35" y="135"/>
                  </a:cxn>
                  <a:cxn ang="0">
                    <a:pos x="36" y="133"/>
                  </a:cxn>
                  <a:cxn ang="0">
                    <a:pos x="34" y="132"/>
                  </a:cxn>
                  <a:cxn ang="0">
                    <a:pos x="30" y="127"/>
                  </a:cxn>
                  <a:cxn ang="0">
                    <a:pos x="36" y="117"/>
                  </a:cxn>
                  <a:cxn ang="0">
                    <a:pos x="38" y="107"/>
                  </a:cxn>
                  <a:cxn ang="0">
                    <a:pos x="38" y="104"/>
                  </a:cxn>
                  <a:cxn ang="0">
                    <a:pos x="41" y="100"/>
                  </a:cxn>
                  <a:cxn ang="0">
                    <a:pos x="39" y="95"/>
                  </a:cxn>
                  <a:cxn ang="0">
                    <a:pos x="44" y="93"/>
                  </a:cxn>
                  <a:cxn ang="0">
                    <a:pos x="48" y="79"/>
                  </a:cxn>
                  <a:cxn ang="0">
                    <a:pos x="151" y="70"/>
                  </a:cxn>
                  <a:cxn ang="0">
                    <a:pos x="152" y="62"/>
                  </a:cxn>
                  <a:cxn ang="0">
                    <a:pos x="151" y="57"/>
                  </a:cxn>
                  <a:cxn ang="0">
                    <a:pos x="149" y="56"/>
                  </a:cxn>
                  <a:cxn ang="0">
                    <a:pos x="179" y="53"/>
                  </a:cxn>
                  <a:cxn ang="0">
                    <a:pos x="251" y="47"/>
                  </a:cxn>
                  <a:cxn ang="0">
                    <a:pos x="340" y="37"/>
                  </a:cxn>
                  <a:cxn ang="0">
                    <a:pos x="411" y="32"/>
                  </a:cxn>
                  <a:cxn ang="0">
                    <a:pos x="471" y="23"/>
                  </a:cxn>
                  <a:cxn ang="0">
                    <a:pos x="524" y="16"/>
                  </a:cxn>
                  <a:cxn ang="0">
                    <a:pos x="584" y="7"/>
                  </a:cxn>
                </a:cxnLst>
                <a:rect l="0" t="0" r="r" b="b"/>
                <a:pathLst>
                  <a:path w="615" h="219">
                    <a:moveTo>
                      <a:pt x="612" y="0"/>
                    </a:moveTo>
                    <a:lnTo>
                      <a:pt x="615" y="2"/>
                    </a:lnTo>
                    <a:lnTo>
                      <a:pt x="615" y="6"/>
                    </a:lnTo>
                    <a:lnTo>
                      <a:pt x="612" y="11"/>
                    </a:lnTo>
                    <a:lnTo>
                      <a:pt x="611" y="16"/>
                    </a:lnTo>
                    <a:lnTo>
                      <a:pt x="612" y="22"/>
                    </a:lnTo>
                    <a:lnTo>
                      <a:pt x="605" y="26"/>
                    </a:lnTo>
                    <a:lnTo>
                      <a:pt x="601" y="32"/>
                    </a:lnTo>
                    <a:lnTo>
                      <a:pt x="596" y="48"/>
                    </a:lnTo>
                    <a:lnTo>
                      <a:pt x="587" y="47"/>
                    </a:lnTo>
                    <a:lnTo>
                      <a:pt x="579" y="49"/>
                    </a:lnTo>
                    <a:lnTo>
                      <a:pt x="572" y="54"/>
                    </a:lnTo>
                    <a:lnTo>
                      <a:pt x="562" y="68"/>
                    </a:lnTo>
                    <a:lnTo>
                      <a:pt x="558" y="65"/>
                    </a:lnTo>
                    <a:lnTo>
                      <a:pt x="556" y="64"/>
                    </a:lnTo>
                    <a:lnTo>
                      <a:pt x="556" y="62"/>
                    </a:lnTo>
                    <a:lnTo>
                      <a:pt x="555" y="61"/>
                    </a:lnTo>
                    <a:lnTo>
                      <a:pt x="555" y="60"/>
                    </a:lnTo>
                    <a:lnTo>
                      <a:pt x="552" y="60"/>
                    </a:lnTo>
                    <a:lnTo>
                      <a:pt x="549" y="61"/>
                    </a:lnTo>
                    <a:lnTo>
                      <a:pt x="548" y="63"/>
                    </a:lnTo>
                    <a:lnTo>
                      <a:pt x="547" y="64"/>
                    </a:lnTo>
                    <a:lnTo>
                      <a:pt x="546" y="67"/>
                    </a:lnTo>
                    <a:lnTo>
                      <a:pt x="544" y="69"/>
                    </a:lnTo>
                    <a:lnTo>
                      <a:pt x="542" y="71"/>
                    </a:lnTo>
                    <a:lnTo>
                      <a:pt x="539" y="71"/>
                    </a:lnTo>
                    <a:lnTo>
                      <a:pt x="537" y="70"/>
                    </a:lnTo>
                    <a:lnTo>
                      <a:pt x="534" y="79"/>
                    </a:lnTo>
                    <a:lnTo>
                      <a:pt x="531" y="90"/>
                    </a:lnTo>
                    <a:lnTo>
                      <a:pt x="521" y="91"/>
                    </a:lnTo>
                    <a:lnTo>
                      <a:pt x="512" y="98"/>
                    </a:lnTo>
                    <a:lnTo>
                      <a:pt x="504" y="107"/>
                    </a:lnTo>
                    <a:lnTo>
                      <a:pt x="497" y="116"/>
                    </a:lnTo>
                    <a:lnTo>
                      <a:pt x="481" y="117"/>
                    </a:lnTo>
                    <a:lnTo>
                      <a:pt x="469" y="123"/>
                    </a:lnTo>
                    <a:lnTo>
                      <a:pt x="462" y="133"/>
                    </a:lnTo>
                    <a:lnTo>
                      <a:pt x="459" y="147"/>
                    </a:lnTo>
                    <a:lnTo>
                      <a:pt x="447" y="153"/>
                    </a:lnTo>
                    <a:lnTo>
                      <a:pt x="441" y="153"/>
                    </a:lnTo>
                    <a:lnTo>
                      <a:pt x="441" y="177"/>
                    </a:lnTo>
                    <a:lnTo>
                      <a:pt x="331" y="189"/>
                    </a:lnTo>
                    <a:lnTo>
                      <a:pt x="219" y="201"/>
                    </a:lnTo>
                    <a:lnTo>
                      <a:pt x="166" y="205"/>
                    </a:lnTo>
                    <a:lnTo>
                      <a:pt x="114" y="212"/>
                    </a:lnTo>
                    <a:lnTo>
                      <a:pt x="62" y="217"/>
                    </a:lnTo>
                    <a:lnTo>
                      <a:pt x="31" y="218"/>
                    </a:lnTo>
                    <a:lnTo>
                      <a:pt x="0" y="219"/>
                    </a:lnTo>
                    <a:lnTo>
                      <a:pt x="0" y="217"/>
                    </a:lnTo>
                    <a:lnTo>
                      <a:pt x="2" y="216"/>
                    </a:lnTo>
                    <a:lnTo>
                      <a:pt x="3" y="215"/>
                    </a:lnTo>
                    <a:lnTo>
                      <a:pt x="10" y="211"/>
                    </a:lnTo>
                    <a:lnTo>
                      <a:pt x="7" y="200"/>
                    </a:lnTo>
                    <a:lnTo>
                      <a:pt x="8" y="190"/>
                    </a:lnTo>
                    <a:lnTo>
                      <a:pt x="12" y="181"/>
                    </a:lnTo>
                    <a:lnTo>
                      <a:pt x="8" y="177"/>
                    </a:lnTo>
                    <a:lnTo>
                      <a:pt x="8" y="175"/>
                    </a:lnTo>
                    <a:lnTo>
                      <a:pt x="10" y="173"/>
                    </a:lnTo>
                    <a:lnTo>
                      <a:pt x="15" y="170"/>
                    </a:lnTo>
                    <a:lnTo>
                      <a:pt x="16" y="170"/>
                    </a:lnTo>
                    <a:lnTo>
                      <a:pt x="20" y="167"/>
                    </a:lnTo>
                    <a:lnTo>
                      <a:pt x="21" y="163"/>
                    </a:lnTo>
                    <a:lnTo>
                      <a:pt x="20" y="160"/>
                    </a:lnTo>
                    <a:lnTo>
                      <a:pt x="20" y="158"/>
                    </a:lnTo>
                    <a:lnTo>
                      <a:pt x="19" y="155"/>
                    </a:lnTo>
                    <a:lnTo>
                      <a:pt x="20" y="153"/>
                    </a:lnTo>
                    <a:lnTo>
                      <a:pt x="21" y="152"/>
                    </a:lnTo>
                    <a:lnTo>
                      <a:pt x="22" y="152"/>
                    </a:lnTo>
                    <a:lnTo>
                      <a:pt x="24" y="151"/>
                    </a:lnTo>
                    <a:lnTo>
                      <a:pt x="27" y="151"/>
                    </a:lnTo>
                    <a:lnTo>
                      <a:pt x="28" y="149"/>
                    </a:lnTo>
                    <a:lnTo>
                      <a:pt x="30" y="145"/>
                    </a:lnTo>
                    <a:lnTo>
                      <a:pt x="31" y="141"/>
                    </a:lnTo>
                    <a:lnTo>
                      <a:pt x="34" y="138"/>
                    </a:lnTo>
                    <a:lnTo>
                      <a:pt x="35" y="135"/>
                    </a:lnTo>
                    <a:lnTo>
                      <a:pt x="36" y="134"/>
                    </a:lnTo>
                    <a:lnTo>
                      <a:pt x="36" y="133"/>
                    </a:lnTo>
                    <a:lnTo>
                      <a:pt x="35" y="132"/>
                    </a:lnTo>
                    <a:lnTo>
                      <a:pt x="34" y="132"/>
                    </a:lnTo>
                    <a:lnTo>
                      <a:pt x="31" y="130"/>
                    </a:lnTo>
                    <a:lnTo>
                      <a:pt x="30" y="127"/>
                    </a:lnTo>
                    <a:lnTo>
                      <a:pt x="32" y="121"/>
                    </a:lnTo>
                    <a:lnTo>
                      <a:pt x="36" y="117"/>
                    </a:lnTo>
                    <a:lnTo>
                      <a:pt x="38" y="112"/>
                    </a:lnTo>
                    <a:lnTo>
                      <a:pt x="38" y="107"/>
                    </a:lnTo>
                    <a:lnTo>
                      <a:pt x="36" y="104"/>
                    </a:lnTo>
                    <a:lnTo>
                      <a:pt x="38" y="104"/>
                    </a:lnTo>
                    <a:lnTo>
                      <a:pt x="41" y="102"/>
                    </a:lnTo>
                    <a:lnTo>
                      <a:pt x="41" y="100"/>
                    </a:lnTo>
                    <a:lnTo>
                      <a:pt x="39" y="98"/>
                    </a:lnTo>
                    <a:lnTo>
                      <a:pt x="39" y="95"/>
                    </a:lnTo>
                    <a:lnTo>
                      <a:pt x="38" y="93"/>
                    </a:lnTo>
                    <a:lnTo>
                      <a:pt x="44" y="93"/>
                    </a:lnTo>
                    <a:lnTo>
                      <a:pt x="44" y="83"/>
                    </a:lnTo>
                    <a:lnTo>
                      <a:pt x="48" y="79"/>
                    </a:lnTo>
                    <a:lnTo>
                      <a:pt x="100" y="76"/>
                    </a:lnTo>
                    <a:lnTo>
                      <a:pt x="151" y="70"/>
                    </a:lnTo>
                    <a:lnTo>
                      <a:pt x="151" y="64"/>
                    </a:lnTo>
                    <a:lnTo>
                      <a:pt x="152" y="62"/>
                    </a:lnTo>
                    <a:lnTo>
                      <a:pt x="152" y="60"/>
                    </a:lnTo>
                    <a:lnTo>
                      <a:pt x="151" y="57"/>
                    </a:lnTo>
                    <a:lnTo>
                      <a:pt x="150" y="56"/>
                    </a:lnTo>
                    <a:lnTo>
                      <a:pt x="149" y="56"/>
                    </a:lnTo>
                    <a:lnTo>
                      <a:pt x="163" y="55"/>
                    </a:lnTo>
                    <a:lnTo>
                      <a:pt x="179" y="53"/>
                    </a:lnTo>
                    <a:lnTo>
                      <a:pt x="197" y="51"/>
                    </a:lnTo>
                    <a:lnTo>
                      <a:pt x="251" y="47"/>
                    </a:lnTo>
                    <a:lnTo>
                      <a:pt x="308" y="42"/>
                    </a:lnTo>
                    <a:lnTo>
                      <a:pt x="340" y="37"/>
                    </a:lnTo>
                    <a:lnTo>
                      <a:pt x="371" y="34"/>
                    </a:lnTo>
                    <a:lnTo>
                      <a:pt x="411" y="32"/>
                    </a:lnTo>
                    <a:lnTo>
                      <a:pt x="449" y="28"/>
                    </a:lnTo>
                    <a:lnTo>
                      <a:pt x="471" y="23"/>
                    </a:lnTo>
                    <a:lnTo>
                      <a:pt x="492" y="20"/>
                    </a:lnTo>
                    <a:lnTo>
                      <a:pt x="524" y="16"/>
                    </a:lnTo>
                    <a:lnTo>
                      <a:pt x="554" y="13"/>
                    </a:lnTo>
                    <a:lnTo>
                      <a:pt x="584" y="7"/>
                    </a:lnTo>
                    <a:lnTo>
                      <a:pt x="612"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 name="Freeform 100"/>
              <p:cNvSpPr>
                <a:spLocks/>
              </p:cNvSpPr>
              <p:nvPr/>
            </p:nvSpPr>
            <p:spPr bwMode="auto">
              <a:xfrm>
                <a:off x="8714959" y="3426871"/>
                <a:ext cx="1382252" cy="549141"/>
              </a:xfrm>
              <a:custGeom>
                <a:avLst/>
                <a:gdLst/>
                <a:ahLst/>
                <a:cxnLst>
                  <a:cxn ang="0">
                    <a:pos x="598" y="21"/>
                  </a:cxn>
                  <a:cxn ang="0">
                    <a:pos x="598" y="25"/>
                  </a:cxn>
                  <a:cxn ang="0">
                    <a:pos x="574" y="22"/>
                  </a:cxn>
                  <a:cxn ang="0">
                    <a:pos x="586" y="34"/>
                  </a:cxn>
                  <a:cxn ang="0">
                    <a:pos x="570" y="39"/>
                  </a:cxn>
                  <a:cxn ang="0">
                    <a:pos x="556" y="50"/>
                  </a:cxn>
                  <a:cxn ang="0">
                    <a:pos x="537" y="36"/>
                  </a:cxn>
                  <a:cxn ang="0">
                    <a:pos x="558" y="63"/>
                  </a:cxn>
                  <a:cxn ang="0">
                    <a:pos x="567" y="57"/>
                  </a:cxn>
                  <a:cxn ang="0">
                    <a:pos x="574" y="58"/>
                  </a:cxn>
                  <a:cxn ang="0">
                    <a:pos x="592" y="68"/>
                  </a:cxn>
                  <a:cxn ang="0">
                    <a:pos x="604" y="78"/>
                  </a:cxn>
                  <a:cxn ang="0">
                    <a:pos x="614" y="55"/>
                  </a:cxn>
                  <a:cxn ang="0">
                    <a:pos x="623" y="78"/>
                  </a:cxn>
                  <a:cxn ang="0">
                    <a:pos x="604" y="106"/>
                  </a:cxn>
                  <a:cxn ang="0">
                    <a:pos x="580" y="98"/>
                  </a:cxn>
                  <a:cxn ang="0">
                    <a:pos x="571" y="104"/>
                  </a:cxn>
                  <a:cxn ang="0">
                    <a:pos x="564" y="98"/>
                  </a:cxn>
                  <a:cxn ang="0">
                    <a:pos x="560" y="110"/>
                  </a:cxn>
                  <a:cxn ang="0">
                    <a:pos x="545" y="114"/>
                  </a:cxn>
                  <a:cxn ang="0">
                    <a:pos x="569" y="127"/>
                  </a:cxn>
                  <a:cxn ang="0">
                    <a:pos x="567" y="135"/>
                  </a:cxn>
                  <a:cxn ang="0">
                    <a:pos x="560" y="152"/>
                  </a:cxn>
                  <a:cxn ang="0">
                    <a:pos x="540" y="148"/>
                  </a:cxn>
                  <a:cxn ang="0">
                    <a:pos x="569" y="154"/>
                  </a:cxn>
                  <a:cxn ang="0">
                    <a:pos x="585" y="148"/>
                  </a:cxn>
                  <a:cxn ang="0">
                    <a:pos x="588" y="162"/>
                  </a:cxn>
                  <a:cxn ang="0">
                    <a:pos x="581" y="168"/>
                  </a:cxn>
                  <a:cxn ang="0">
                    <a:pos x="564" y="174"/>
                  </a:cxn>
                  <a:cxn ang="0">
                    <a:pos x="530" y="197"/>
                  </a:cxn>
                  <a:cxn ang="0">
                    <a:pos x="522" y="187"/>
                  </a:cxn>
                  <a:cxn ang="0">
                    <a:pos x="509" y="218"/>
                  </a:cxn>
                  <a:cxn ang="0">
                    <a:pos x="493" y="244"/>
                  </a:cxn>
                  <a:cxn ang="0">
                    <a:pos x="462" y="274"/>
                  </a:cxn>
                  <a:cxn ang="0">
                    <a:pos x="435" y="266"/>
                  </a:cxn>
                  <a:cxn ang="0">
                    <a:pos x="415" y="253"/>
                  </a:cxn>
                  <a:cxn ang="0">
                    <a:pos x="403" y="247"/>
                  </a:cxn>
                  <a:cxn ang="0">
                    <a:pos x="396" y="240"/>
                  </a:cxn>
                  <a:cxn ang="0">
                    <a:pos x="368" y="221"/>
                  </a:cxn>
                  <a:cxn ang="0">
                    <a:pos x="333" y="210"/>
                  </a:cxn>
                  <a:cxn ang="0">
                    <a:pos x="266" y="214"/>
                  </a:cxn>
                  <a:cxn ang="0">
                    <a:pos x="179" y="203"/>
                  </a:cxn>
                  <a:cxn ang="0">
                    <a:pos x="129" y="215"/>
                  </a:cxn>
                  <a:cxn ang="0">
                    <a:pos x="106" y="225"/>
                  </a:cxn>
                  <a:cxn ang="0">
                    <a:pos x="83" y="236"/>
                  </a:cxn>
                  <a:cxn ang="0">
                    <a:pos x="0" y="247"/>
                  </a:cxn>
                  <a:cxn ang="0">
                    <a:pos x="18" y="219"/>
                  </a:cxn>
                  <a:cxn ang="0">
                    <a:pos x="20" y="203"/>
                  </a:cxn>
                  <a:cxn ang="0">
                    <a:pos x="61" y="183"/>
                  </a:cxn>
                  <a:cxn ang="0">
                    <a:pos x="88" y="163"/>
                  </a:cxn>
                  <a:cxn ang="0">
                    <a:pos x="112" y="139"/>
                  </a:cxn>
                  <a:cxn ang="0">
                    <a:pos x="132" y="126"/>
                  </a:cxn>
                  <a:cxn ang="0">
                    <a:pos x="158" y="112"/>
                  </a:cxn>
                  <a:cxn ang="0">
                    <a:pos x="175" y="70"/>
                  </a:cxn>
                  <a:cxn ang="0">
                    <a:pos x="347" y="48"/>
                  </a:cxn>
                  <a:cxn ang="0">
                    <a:pos x="494" y="18"/>
                  </a:cxn>
                  <a:cxn ang="0">
                    <a:pos x="576" y="0"/>
                  </a:cxn>
                </a:cxnLst>
                <a:rect l="0" t="0" r="r" b="b"/>
                <a:pathLst>
                  <a:path w="623" h="279">
                    <a:moveTo>
                      <a:pt x="576" y="0"/>
                    </a:moveTo>
                    <a:lnTo>
                      <a:pt x="586" y="2"/>
                    </a:lnTo>
                    <a:lnTo>
                      <a:pt x="593" y="9"/>
                    </a:lnTo>
                    <a:lnTo>
                      <a:pt x="600" y="22"/>
                    </a:lnTo>
                    <a:lnTo>
                      <a:pt x="598" y="21"/>
                    </a:lnTo>
                    <a:lnTo>
                      <a:pt x="597" y="19"/>
                    </a:lnTo>
                    <a:lnTo>
                      <a:pt x="592" y="16"/>
                    </a:lnTo>
                    <a:lnTo>
                      <a:pt x="592" y="20"/>
                    </a:lnTo>
                    <a:lnTo>
                      <a:pt x="593" y="22"/>
                    </a:lnTo>
                    <a:lnTo>
                      <a:pt x="598" y="25"/>
                    </a:lnTo>
                    <a:lnTo>
                      <a:pt x="593" y="27"/>
                    </a:lnTo>
                    <a:lnTo>
                      <a:pt x="590" y="25"/>
                    </a:lnTo>
                    <a:lnTo>
                      <a:pt x="585" y="21"/>
                    </a:lnTo>
                    <a:lnTo>
                      <a:pt x="580" y="20"/>
                    </a:lnTo>
                    <a:lnTo>
                      <a:pt x="574" y="22"/>
                    </a:lnTo>
                    <a:lnTo>
                      <a:pt x="578" y="26"/>
                    </a:lnTo>
                    <a:lnTo>
                      <a:pt x="580" y="27"/>
                    </a:lnTo>
                    <a:lnTo>
                      <a:pt x="584" y="27"/>
                    </a:lnTo>
                    <a:lnTo>
                      <a:pt x="586" y="29"/>
                    </a:lnTo>
                    <a:lnTo>
                      <a:pt x="586" y="34"/>
                    </a:lnTo>
                    <a:lnTo>
                      <a:pt x="583" y="34"/>
                    </a:lnTo>
                    <a:lnTo>
                      <a:pt x="580" y="35"/>
                    </a:lnTo>
                    <a:lnTo>
                      <a:pt x="576" y="35"/>
                    </a:lnTo>
                    <a:lnTo>
                      <a:pt x="573" y="36"/>
                    </a:lnTo>
                    <a:lnTo>
                      <a:pt x="570" y="39"/>
                    </a:lnTo>
                    <a:lnTo>
                      <a:pt x="569" y="41"/>
                    </a:lnTo>
                    <a:lnTo>
                      <a:pt x="567" y="44"/>
                    </a:lnTo>
                    <a:lnTo>
                      <a:pt x="560" y="54"/>
                    </a:lnTo>
                    <a:lnTo>
                      <a:pt x="558" y="51"/>
                    </a:lnTo>
                    <a:lnTo>
                      <a:pt x="556" y="50"/>
                    </a:lnTo>
                    <a:lnTo>
                      <a:pt x="547" y="50"/>
                    </a:lnTo>
                    <a:lnTo>
                      <a:pt x="545" y="43"/>
                    </a:lnTo>
                    <a:lnTo>
                      <a:pt x="544" y="35"/>
                    </a:lnTo>
                    <a:lnTo>
                      <a:pt x="541" y="28"/>
                    </a:lnTo>
                    <a:lnTo>
                      <a:pt x="537" y="36"/>
                    </a:lnTo>
                    <a:lnTo>
                      <a:pt x="538" y="43"/>
                    </a:lnTo>
                    <a:lnTo>
                      <a:pt x="545" y="57"/>
                    </a:lnTo>
                    <a:lnTo>
                      <a:pt x="547" y="64"/>
                    </a:lnTo>
                    <a:lnTo>
                      <a:pt x="556" y="64"/>
                    </a:lnTo>
                    <a:lnTo>
                      <a:pt x="558" y="63"/>
                    </a:lnTo>
                    <a:lnTo>
                      <a:pt x="562" y="61"/>
                    </a:lnTo>
                    <a:lnTo>
                      <a:pt x="564" y="58"/>
                    </a:lnTo>
                    <a:lnTo>
                      <a:pt x="566" y="57"/>
                    </a:lnTo>
                    <a:lnTo>
                      <a:pt x="567" y="56"/>
                    </a:lnTo>
                    <a:lnTo>
                      <a:pt x="567" y="57"/>
                    </a:lnTo>
                    <a:lnTo>
                      <a:pt x="569" y="57"/>
                    </a:lnTo>
                    <a:lnTo>
                      <a:pt x="569" y="58"/>
                    </a:lnTo>
                    <a:lnTo>
                      <a:pt x="570" y="60"/>
                    </a:lnTo>
                    <a:lnTo>
                      <a:pt x="572" y="60"/>
                    </a:lnTo>
                    <a:lnTo>
                      <a:pt x="574" y="58"/>
                    </a:lnTo>
                    <a:lnTo>
                      <a:pt x="584" y="55"/>
                    </a:lnTo>
                    <a:lnTo>
                      <a:pt x="594" y="50"/>
                    </a:lnTo>
                    <a:lnTo>
                      <a:pt x="597" y="57"/>
                    </a:lnTo>
                    <a:lnTo>
                      <a:pt x="597" y="63"/>
                    </a:lnTo>
                    <a:lnTo>
                      <a:pt x="592" y="68"/>
                    </a:lnTo>
                    <a:lnTo>
                      <a:pt x="594" y="69"/>
                    </a:lnTo>
                    <a:lnTo>
                      <a:pt x="595" y="71"/>
                    </a:lnTo>
                    <a:lnTo>
                      <a:pt x="595" y="77"/>
                    </a:lnTo>
                    <a:lnTo>
                      <a:pt x="598" y="82"/>
                    </a:lnTo>
                    <a:lnTo>
                      <a:pt x="604" y="78"/>
                    </a:lnTo>
                    <a:lnTo>
                      <a:pt x="605" y="74"/>
                    </a:lnTo>
                    <a:lnTo>
                      <a:pt x="605" y="61"/>
                    </a:lnTo>
                    <a:lnTo>
                      <a:pt x="606" y="56"/>
                    </a:lnTo>
                    <a:lnTo>
                      <a:pt x="612" y="56"/>
                    </a:lnTo>
                    <a:lnTo>
                      <a:pt x="614" y="55"/>
                    </a:lnTo>
                    <a:lnTo>
                      <a:pt x="614" y="54"/>
                    </a:lnTo>
                    <a:lnTo>
                      <a:pt x="619" y="57"/>
                    </a:lnTo>
                    <a:lnTo>
                      <a:pt x="622" y="63"/>
                    </a:lnTo>
                    <a:lnTo>
                      <a:pt x="623" y="70"/>
                    </a:lnTo>
                    <a:lnTo>
                      <a:pt x="623" y="78"/>
                    </a:lnTo>
                    <a:lnTo>
                      <a:pt x="614" y="78"/>
                    </a:lnTo>
                    <a:lnTo>
                      <a:pt x="613" y="83"/>
                    </a:lnTo>
                    <a:lnTo>
                      <a:pt x="611" y="91"/>
                    </a:lnTo>
                    <a:lnTo>
                      <a:pt x="607" y="99"/>
                    </a:lnTo>
                    <a:lnTo>
                      <a:pt x="604" y="106"/>
                    </a:lnTo>
                    <a:lnTo>
                      <a:pt x="597" y="106"/>
                    </a:lnTo>
                    <a:lnTo>
                      <a:pt x="591" y="107"/>
                    </a:lnTo>
                    <a:lnTo>
                      <a:pt x="585" y="106"/>
                    </a:lnTo>
                    <a:lnTo>
                      <a:pt x="581" y="104"/>
                    </a:lnTo>
                    <a:lnTo>
                      <a:pt x="580" y="98"/>
                    </a:lnTo>
                    <a:lnTo>
                      <a:pt x="578" y="100"/>
                    </a:lnTo>
                    <a:lnTo>
                      <a:pt x="578" y="106"/>
                    </a:lnTo>
                    <a:lnTo>
                      <a:pt x="574" y="106"/>
                    </a:lnTo>
                    <a:lnTo>
                      <a:pt x="572" y="105"/>
                    </a:lnTo>
                    <a:lnTo>
                      <a:pt x="571" y="104"/>
                    </a:lnTo>
                    <a:lnTo>
                      <a:pt x="571" y="97"/>
                    </a:lnTo>
                    <a:lnTo>
                      <a:pt x="570" y="96"/>
                    </a:lnTo>
                    <a:lnTo>
                      <a:pt x="567" y="96"/>
                    </a:lnTo>
                    <a:lnTo>
                      <a:pt x="565" y="97"/>
                    </a:lnTo>
                    <a:lnTo>
                      <a:pt x="564" y="98"/>
                    </a:lnTo>
                    <a:lnTo>
                      <a:pt x="564" y="100"/>
                    </a:lnTo>
                    <a:lnTo>
                      <a:pt x="563" y="103"/>
                    </a:lnTo>
                    <a:lnTo>
                      <a:pt x="563" y="106"/>
                    </a:lnTo>
                    <a:lnTo>
                      <a:pt x="562" y="109"/>
                    </a:lnTo>
                    <a:lnTo>
                      <a:pt x="560" y="110"/>
                    </a:lnTo>
                    <a:lnTo>
                      <a:pt x="550" y="110"/>
                    </a:lnTo>
                    <a:lnTo>
                      <a:pt x="536" y="105"/>
                    </a:lnTo>
                    <a:lnTo>
                      <a:pt x="530" y="106"/>
                    </a:lnTo>
                    <a:lnTo>
                      <a:pt x="537" y="112"/>
                    </a:lnTo>
                    <a:lnTo>
                      <a:pt x="545" y="114"/>
                    </a:lnTo>
                    <a:lnTo>
                      <a:pt x="556" y="117"/>
                    </a:lnTo>
                    <a:lnTo>
                      <a:pt x="574" y="121"/>
                    </a:lnTo>
                    <a:lnTo>
                      <a:pt x="574" y="125"/>
                    </a:lnTo>
                    <a:lnTo>
                      <a:pt x="572" y="127"/>
                    </a:lnTo>
                    <a:lnTo>
                      <a:pt x="569" y="127"/>
                    </a:lnTo>
                    <a:lnTo>
                      <a:pt x="566" y="130"/>
                    </a:lnTo>
                    <a:lnTo>
                      <a:pt x="565" y="132"/>
                    </a:lnTo>
                    <a:lnTo>
                      <a:pt x="566" y="133"/>
                    </a:lnTo>
                    <a:lnTo>
                      <a:pt x="566" y="134"/>
                    </a:lnTo>
                    <a:lnTo>
                      <a:pt x="567" y="135"/>
                    </a:lnTo>
                    <a:lnTo>
                      <a:pt x="572" y="135"/>
                    </a:lnTo>
                    <a:lnTo>
                      <a:pt x="572" y="137"/>
                    </a:lnTo>
                    <a:lnTo>
                      <a:pt x="573" y="138"/>
                    </a:lnTo>
                    <a:lnTo>
                      <a:pt x="572" y="140"/>
                    </a:lnTo>
                    <a:lnTo>
                      <a:pt x="560" y="152"/>
                    </a:lnTo>
                    <a:lnTo>
                      <a:pt x="550" y="146"/>
                    </a:lnTo>
                    <a:lnTo>
                      <a:pt x="538" y="140"/>
                    </a:lnTo>
                    <a:lnTo>
                      <a:pt x="537" y="142"/>
                    </a:lnTo>
                    <a:lnTo>
                      <a:pt x="537" y="146"/>
                    </a:lnTo>
                    <a:lnTo>
                      <a:pt x="540" y="148"/>
                    </a:lnTo>
                    <a:lnTo>
                      <a:pt x="542" y="152"/>
                    </a:lnTo>
                    <a:lnTo>
                      <a:pt x="549" y="156"/>
                    </a:lnTo>
                    <a:lnTo>
                      <a:pt x="552" y="158"/>
                    </a:lnTo>
                    <a:lnTo>
                      <a:pt x="560" y="158"/>
                    </a:lnTo>
                    <a:lnTo>
                      <a:pt x="569" y="154"/>
                    </a:lnTo>
                    <a:lnTo>
                      <a:pt x="577" y="153"/>
                    </a:lnTo>
                    <a:lnTo>
                      <a:pt x="584" y="155"/>
                    </a:lnTo>
                    <a:lnTo>
                      <a:pt x="583" y="152"/>
                    </a:lnTo>
                    <a:lnTo>
                      <a:pt x="583" y="148"/>
                    </a:lnTo>
                    <a:lnTo>
                      <a:pt x="585" y="148"/>
                    </a:lnTo>
                    <a:lnTo>
                      <a:pt x="586" y="149"/>
                    </a:lnTo>
                    <a:lnTo>
                      <a:pt x="586" y="152"/>
                    </a:lnTo>
                    <a:lnTo>
                      <a:pt x="590" y="158"/>
                    </a:lnTo>
                    <a:lnTo>
                      <a:pt x="590" y="160"/>
                    </a:lnTo>
                    <a:lnTo>
                      <a:pt x="588" y="162"/>
                    </a:lnTo>
                    <a:lnTo>
                      <a:pt x="587" y="163"/>
                    </a:lnTo>
                    <a:lnTo>
                      <a:pt x="586" y="166"/>
                    </a:lnTo>
                    <a:lnTo>
                      <a:pt x="586" y="169"/>
                    </a:lnTo>
                    <a:lnTo>
                      <a:pt x="584" y="169"/>
                    </a:lnTo>
                    <a:lnTo>
                      <a:pt x="581" y="168"/>
                    </a:lnTo>
                    <a:lnTo>
                      <a:pt x="580" y="168"/>
                    </a:lnTo>
                    <a:lnTo>
                      <a:pt x="579" y="167"/>
                    </a:lnTo>
                    <a:lnTo>
                      <a:pt x="577" y="166"/>
                    </a:lnTo>
                    <a:lnTo>
                      <a:pt x="572" y="166"/>
                    </a:lnTo>
                    <a:lnTo>
                      <a:pt x="564" y="174"/>
                    </a:lnTo>
                    <a:lnTo>
                      <a:pt x="553" y="179"/>
                    </a:lnTo>
                    <a:lnTo>
                      <a:pt x="541" y="180"/>
                    </a:lnTo>
                    <a:lnTo>
                      <a:pt x="536" y="187"/>
                    </a:lnTo>
                    <a:lnTo>
                      <a:pt x="535" y="190"/>
                    </a:lnTo>
                    <a:lnTo>
                      <a:pt x="530" y="197"/>
                    </a:lnTo>
                    <a:lnTo>
                      <a:pt x="529" y="195"/>
                    </a:lnTo>
                    <a:lnTo>
                      <a:pt x="529" y="194"/>
                    </a:lnTo>
                    <a:lnTo>
                      <a:pt x="528" y="191"/>
                    </a:lnTo>
                    <a:lnTo>
                      <a:pt x="526" y="189"/>
                    </a:lnTo>
                    <a:lnTo>
                      <a:pt x="522" y="187"/>
                    </a:lnTo>
                    <a:lnTo>
                      <a:pt x="519" y="186"/>
                    </a:lnTo>
                    <a:lnTo>
                      <a:pt x="521" y="195"/>
                    </a:lnTo>
                    <a:lnTo>
                      <a:pt x="520" y="204"/>
                    </a:lnTo>
                    <a:lnTo>
                      <a:pt x="515" y="211"/>
                    </a:lnTo>
                    <a:lnTo>
                      <a:pt x="509" y="218"/>
                    </a:lnTo>
                    <a:lnTo>
                      <a:pt x="502" y="226"/>
                    </a:lnTo>
                    <a:lnTo>
                      <a:pt x="498" y="236"/>
                    </a:lnTo>
                    <a:lnTo>
                      <a:pt x="496" y="247"/>
                    </a:lnTo>
                    <a:lnTo>
                      <a:pt x="494" y="246"/>
                    </a:lnTo>
                    <a:lnTo>
                      <a:pt x="493" y="244"/>
                    </a:lnTo>
                    <a:lnTo>
                      <a:pt x="488" y="242"/>
                    </a:lnTo>
                    <a:lnTo>
                      <a:pt x="492" y="259"/>
                    </a:lnTo>
                    <a:lnTo>
                      <a:pt x="491" y="267"/>
                    </a:lnTo>
                    <a:lnTo>
                      <a:pt x="477" y="271"/>
                    </a:lnTo>
                    <a:lnTo>
                      <a:pt x="462" y="274"/>
                    </a:lnTo>
                    <a:lnTo>
                      <a:pt x="449" y="279"/>
                    </a:lnTo>
                    <a:lnTo>
                      <a:pt x="445" y="277"/>
                    </a:lnTo>
                    <a:lnTo>
                      <a:pt x="443" y="273"/>
                    </a:lnTo>
                    <a:lnTo>
                      <a:pt x="437" y="267"/>
                    </a:lnTo>
                    <a:lnTo>
                      <a:pt x="435" y="266"/>
                    </a:lnTo>
                    <a:lnTo>
                      <a:pt x="431" y="265"/>
                    </a:lnTo>
                    <a:lnTo>
                      <a:pt x="429" y="264"/>
                    </a:lnTo>
                    <a:lnTo>
                      <a:pt x="425" y="263"/>
                    </a:lnTo>
                    <a:lnTo>
                      <a:pt x="423" y="261"/>
                    </a:lnTo>
                    <a:lnTo>
                      <a:pt x="415" y="253"/>
                    </a:lnTo>
                    <a:lnTo>
                      <a:pt x="411" y="251"/>
                    </a:lnTo>
                    <a:lnTo>
                      <a:pt x="409" y="250"/>
                    </a:lnTo>
                    <a:lnTo>
                      <a:pt x="408" y="249"/>
                    </a:lnTo>
                    <a:lnTo>
                      <a:pt x="406" y="249"/>
                    </a:lnTo>
                    <a:lnTo>
                      <a:pt x="403" y="247"/>
                    </a:lnTo>
                    <a:lnTo>
                      <a:pt x="402" y="246"/>
                    </a:lnTo>
                    <a:lnTo>
                      <a:pt x="402" y="243"/>
                    </a:lnTo>
                    <a:lnTo>
                      <a:pt x="401" y="242"/>
                    </a:lnTo>
                    <a:lnTo>
                      <a:pt x="399" y="242"/>
                    </a:lnTo>
                    <a:lnTo>
                      <a:pt x="396" y="240"/>
                    </a:lnTo>
                    <a:lnTo>
                      <a:pt x="394" y="240"/>
                    </a:lnTo>
                    <a:lnTo>
                      <a:pt x="392" y="239"/>
                    </a:lnTo>
                    <a:lnTo>
                      <a:pt x="385" y="232"/>
                    </a:lnTo>
                    <a:lnTo>
                      <a:pt x="375" y="225"/>
                    </a:lnTo>
                    <a:lnTo>
                      <a:pt x="368" y="221"/>
                    </a:lnTo>
                    <a:lnTo>
                      <a:pt x="361" y="215"/>
                    </a:lnTo>
                    <a:lnTo>
                      <a:pt x="354" y="210"/>
                    </a:lnTo>
                    <a:lnTo>
                      <a:pt x="350" y="208"/>
                    </a:lnTo>
                    <a:lnTo>
                      <a:pt x="343" y="209"/>
                    </a:lnTo>
                    <a:lnTo>
                      <a:pt x="333" y="210"/>
                    </a:lnTo>
                    <a:lnTo>
                      <a:pt x="323" y="212"/>
                    </a:lnTo>
                    <a:lnTo>
                      <a:pt x="314" y="214"/>
                    </a:lnTo>
                    <a:lnTo>
                      <a:pt x="292" y="218"/>
                    </a:lnTo>
                    <a:lnTo>
                      <a:pt x="268" y="223"/>
                    </a:lnTo>
                    <a:lnTo>
                      <a:pt x="266" y="214"/>
                    </a:lnTo>
                    <a:lnTo>
                      <a:pt x="257" y="200"/>
                    </a:lnTo>
                    <a:lnTo>
                      <a:pt x="237" y="197"/>
                    </a:lnTo>
                    <a:lnTo>
                      <a:pt x="217" y="197"/>
                    </a:lnTo>
                    <a:lnTo>
                      <a:pt x="198" y="200"/>
                    </a:lnTo>
                    <a:lnTo>
                      <a:pt x="179" y="203"/>
                    </a:lnTo>
                    <a:lnTo>
                      <a:pt x="155" y="203"/>
                    </a:lnTo>
                    <a:lnTo>
                      <a:pt x="145" y="205"/>
                    </a:lnTo>
                    <a:lnTo>
                      <a:pt x="141" y="207"/>
                    </a:lnTo>
                    <a:lnTo>
                      <a:pt x="131" y="214"/>
                    </a:lnTo>
                    <a:lnTo>
                      <a:pt x="129" y="215"/>
                    </a:lnTo>
                    <a:lnTo>
                      <a:pt x="126" y="215"/>
                    </a:lnTo>
                    <a:lnTo>
                      <a:pt x="122" y="217"/>
                    </a:lnTo>
                    <a:lnTo>
                      <a:pt x="119" y="219"/>
                    </a:lnTo>
                    <a:lnTo>
                      <a:pt x="108" y="225"/>
                    </a:lnTo>
                    <a:lnTo>
                      <a:pt x="106" y="225"/>
                    </a:lnTo>
                    <a:lnTo>
                      <a:pt x="105" y="226"/>
                    </a:lnTo>
                    <a:lnTo>
                      <a:pt x="103" y="226"/>
                    </a:lnTo>
                    <a:lnTo>
                      <a:pt x="102" y="228"/>
                    </a:lnTo>
                    <a:lnTo>
                      <a:pt x="95" y="232"/>
                    </a:lnTo>
                    <a:lnTo>
                      <a:pt x="83" y="236"/>
                    </a:lnTo>
                    <a:lnTo>
                      <a:pt x="70" y="238"/>
                    </a:lnTo>
                    <a:lnTo>
                      <a:pt x="42" y="240"/>
                    </a:lnTo>
                    <a:lnTo>
                      <a:pt x="30" y="242"/>
                    </a:lnTo>
                    <a:lnTo>
                      <a:pt x="16" y="244"/>
                    </a:lnTo>
                    <a:lnTo>
                      <a:pt x="0" y="247"/>
                    </a:lnTo>
                    <a:lnTo>
                      <a:pt x="0" y="225"/>
                    </a:lnTo>
                    <a:lnTo>
                      <a:pt x="7" y="225"/>
                    </a:lnTo>
                    <a:lnTo>
                      <a:pt x="12" y="223"/>
                    </a:lnTo>
                    <a:lnTo>
                      <a:pt x="13" y="222"/>
                    </a:lnTo>
                    <a:lnTo>
                      <a:pt x="18" y="219"/>
                    </a:lnTo>
                    <a:lnTo>
                      <a:pt x="18" y="214"/>
                    </a:lnTo>
                    <a:lnTo>
                      <a:pt x="19" y="212"/>
                    </a:lnTo>
                    <a:lnTo>
                      <a:pt x="19" y="210"/>
                    </a:lnTo>
                    <a:lnTo>
                      <a:pt x="20" y="209"/>
                    </a:lnTo>
                    <a:lnTo>
                      <a:pt x="20" y="203"/>
                    </a:lnTo>
                    <a:lnTo>
                      <a:pt x="27" y="196"/>
                    </a:lnTo>
                    <a:lnTo>
                      <a:pt x="37" y="193"/>
                    </a:lnTo>
                    <a:lnTo>
                      <a:pt x="47" y="190"/>
                    </a:lnTo>
                    <a:lnTo>
                      <a:pt x="58" y="186"/>
                    </a:lnTo>
                    <a:lnTo>
                      <a:pt x="61" y="183"/>
                    </a:lnTo>
                    <a:lnTo>
                      <a:pt x="63" y="180"/>
                    </a:lnTo>
                    <a:lnTo>
                      <a:pt x="77" y="166"/>
                    </a:lnTo>
                    <a:lnTo>
                      <a:pt x="80" y="165"/>
                    </a:lnTo>
                    <a:lnTo>
                      <a:pt x="81" y="163"/>
                    </a:lnTo>
                    <a:lnTo>
                      <a:pt x="88" y="163"/>
                    </a:lnTo>
                    <a:lnTo>
                      <a:pt x="97" y="148"/>
                    </a:lnTo>
                    <a:lnTo>
                      <a:pt x="108" y="135"/>
                    </a:lnTo>
                    <a:lnTo>
                      <a:pt x="110" y="135"/>
                    </a:lnTo>
                    <a:lnTo>
                      <a:pt x="112" y="138"/>
                    </a:lnTo>
                    <a:lnTo>
                      <a:pt x="112" y="139"/>
                    </a:lnTo>
                    <a:lnTo>
                      <a:pt x="113" y="140"/>
                    </a:lnTo>
                    <a:lnTo>
                      <a:pt x="119" y="140"/>
                    </a:lnTo>
                    <a:lnTo>
                      <a:pt x="124" y="137"/>
                    </a:lnTo>
                    <a:lnTo>
                      <a:pt x="127" y="132"/>
                    </a:lnTo>
                    <a:lnTo>
                      <a:pt x="132" y="126"/>
                    </a:lnTo>
                    <a:lnTo>
                      <a:pt x="138" y="123"/>
                    </a:lnTo>
                    <a:lnTo>
                      <a:pt x="144" y="121"/>
                    </a:lnTo>
                    <a:lnTo>
                      <a:pt x="151" y="124"/>
                    </a:lnTo>
                    <a:lnTo>
                      <a:pt x="155" y="118"/>
                    </a:lnTo>
                    <a:lnTo>
                      <a:pt x="158" y="112"/>
                    </a:lnTo>
                    <a:lnTo>
                      <a:pt x="161" y="105"/>
                    </a:lnTo>
                    <a:lnTo>
                      <a:pt x="166" y="99"/>
                    </a:lnTo>
                    <a:lnTo>
                      <a:pt x="173" y="96"/>
                    </a:lnTo>
                    <a:lnTo>
                      <a:pt x="176" y="78"/>
                    </a:lnTo>
                    <a:lnTo>
                      <a:pt x="175" y="70"/>
                    </a:lnTo>
                    <a:lnTo>
                      <a:pt x="205" y="69"/>
                    </a:lnTo>
                    <a:lnTo>
                      <a:pt x="236" y="67"/>
                    </a:lnTo>
                    <a:lnTo>
                      <a:pt x="266" y="62"/>
                    </a:lnTo>
                    <a:lnTo>
                      <a:pt x="304" y="55"/>
                    </a:lnTo>
                    <a:lnTo>
                      <a:pt x="347" y="48"/>
                    </a:lnTo>
                    <a:lnTo>
                      <a:pt x="392" y="39"/>
                    </a:lnTo>
                    <a:lnTo>
                      <a:pt x="415" y="34"/>
                    </a:lnTo>
                    <a:lnTo>
                      <a:pt x="441" y="28"/>
                    </a:lnTo>
                    <a:lnTo>
                      <a:pt x="469" y="22"/>
                    </a:lnTo>
                    <a:lnTo>
                      <a:pt x="494" y="18"/>
                    </a:lnTo>
                    <a:lnTo>
                      <a:pt x="519" y="14"/>
                    </a:lnTo>
                    <a:lnTo>
                      <a:pt x="533" y="11"/>
                    </a:lnTo>
                    <a:lnTo>
                      <a:pt x="545" y="6"/>
                    </a:lnTo>
                    <a:lnTo>
                      <a:pt x="560" y="2"/>
                    </a:lnTo>
                    <a:lnTo>
                      <a:pt x="576"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 name="Freeform 101"/>
              <p:cNvSpPr>
                <a:spLocks/>
              </p:cNvSpPr>
              <p:nvPr/>
            </p:nvSpPr>
            <p:spPr bwMode="auto">
              <a:xfrm>
                <a:off x="8508621" y="3893344"/>
                <a:ext cx="876389" cy="814853"/>
              </a:xfrm>
              <a:custGeom>
                <a:avLst/>
                <a:gdLst/>
                <a:ahLst/>
                <a:cxnLst>
                  <a:cxn ang="0">
                    <a:pos x="167" y="22"/>
                  </a:cxn>
                  <a:cxn ang="0">
                    <a:pos x="190" y="42"/>
                  </a:cxn>
                  <a:cxn ang="0">
                    <a:pos x="206" y="47"/>
                  </a:cxn>
                  <a:cxn ang="0">
                    <a:pos x="224" y="71"/>
                  </a:cxn>
                  <a:cxn ang="0">
                    <a:pos x="242" y="93"/>
                  </a:cxn>
                  <a:cxn ang="0">
                    <a:pos x="248" y="96"/>
                  </a:cxn>
                  <a:cxn ang="0">
                    <a:pos x="254" y="99"/>
                  </a:cxn>
                  <a:cxn ang="0">
                    <a:pos x="259" y="101"/>
                  </a:cxn>
                  <a:cxn ang="0">
                    <a:pos x="265" y="106"/>
                  </a:cxn>
                  <a:cxn ang="0">
                    <a:pos x="263" y="110"/>
                  </a:cxn>
                  <a:cxn ang="0">
                    <a:pos x="268" y="112"/>
                  </a:cxn>
                  <a:cxn ang="0">
                    <a:pos x="291" y="126"/>
                  </a:cxn>
                  <a:cxn ang="0">
                    <a:pos x="319" y="159"/>
                  </a:cxn>
                  <a:cxn ang="0">
                    <a:pos x="339" y="181"/>
                  </a:cxn>
                  <a:cxn ang="0">
                    <a:pos x="347" y="202"/>
                  </a:cxn>
                  <a:cxn ang="0">
                    <a:pos x="355" y="205"/>
                  </a:cxn>
                  <a:cxn ang="0">
                    <a:pos x="360" y="210"/>
                  </a:cxn>
                  <a:cxn ang="0">
                    <a:pos x="361" y="212"/>
                  </a:cxn>
                  <a:cxn ang="0">
                    <a:pos x="372" y="232"/>
                  </a:cxn>
                  <a:cxn ang="0">
                    <a:pos x="389" y="246"/>
                  </a:cxn>
                  <a:cxn ang="0">
                    <a:pos x="387" y="260"/>
                  </a:cxn>
                  <a:cxn ang="0">
                    <a:pos x="379" y="255"/>
                  </a:cxn>
                  <a:cxn ang="0">
                    <a:pos x="381" y="275"/>
                  </a:cxn>
                  <a:cxn ang="0">
                    <a:pos x="372" y="284"/>
                  </a:cxn>
                  <a:cxn ang="0">
                    <a:pos x="375" y="309"/>
                  </a:cxn>
                  <a:cxn ang="0">
                    <a:pos x="367" y="314"/>
                  </a:cxn>
                  <a:cxn ang="0">
                    <a:pos x="360" y="314"/>
                  </a:cxn>
                  <a:cxn ang="0">
                    <a:pos x="355" y="315"/>
                  </a:cxn>
                  <a:cxn ang="0">
                    <a:pos x="361" y="318"/>
                  </a:cxn>
                  <a:cxn ang="0">
                    <a:pos x="369" y="321"/>
                  </a:cxn>
                  <a:cxn ang="0">
                    <a:pos x="372" y="326"/>
                  </a:cxn>
                  <a:cxn ang="0">
                    <a:pos x="368" y="331"/>
                  </a:cxn>
                  <a:cxn ang="0">
                    <a:pos x="361" y="329"/>
                  </a:cxn>
                  <a:cxn ang="0">
                    <a:pos x="364" y="365"/>
                  </a:cxn>
                  <a:cxn ang="0">
                    <a:pos x="348" y="373"/>
                  </a:cxn>
                  <a:cxn ang="0">
                    <a:pos x="322" y="380"/>
                  </a:cxn>
                  <a:cxn ang="0">
                    <a:pos x="327" y="406"/>
                  </a:cxn>
                  <a:cxn ang="0">
                    <a:pos x="318" y="410"/>
                  </a:cxn>
                  <a:cxn ang="0">
                    <a:pos x="316" y="403"/>
                  </a:cxn>
                  <a:cxn ang="0">
                    <a:pos x="314" y="398"/>
                  </a:cxn>
                  <a:cxn ang="0">
                    <a:pos x="132" y="407"/>
                  </a:cxn>
                  <a:cxn ang="0">
                    <a:pos x="112" y="412"/>
                  </a:cxn>
                  <a:cxn ang="0">
                    <a:pos x="92" y="388"/>
                  </a:cxn>
                  <a:cxn ang="0">
                    <a:pos x="81" y="371"/>
                  </a:cxn>
                  <a:cxn ang="0">
                    <a:pos x="81" y="349"/>
                  </a:cxn>
                  <a:cxn ang="0">
                    <a:pos x="74" y="324"/>
                  </a:cxn>
                  <a:cxn ang="0">
                    <a:pos x="76" y="286"/>
                  </a:cxn>
                  <a:cxn ang="0">
                    <a:pos x="77" y="255"/>
                  </a:cxn>
                  <a:cxn ang="0">
                    <a:pos x="67" y="242"/>
                  </a:cxn>
                  <a:cxn ang="0">
                    <a:pos x="61" y="231"/>
                  </a:cxn>
                  <a:cxn ang="0">
                    <a:pos x="47" y="190"/>
                  </a:cxn>
                  <a:cxn ang="0">
                    <a:pos x="15" y="76"/>
                  </a:cxn>
                  <a:cxn ang="0">
                    <a:pos x="92" y="13"/>
                  </a:cxn>
                </a:cxnLst>
                <a:rect l="0" t="0" r="r" b="b"/>
                <a:pathLst>
                  <a:path w="395" h="414">
                    <a:moveTo>
                      <a:pt x="181" y="0"/>
                    </a:moveTo>
                    <a:lnTo>
                      <a:pt x="175" y="12"/>
                    </a:lnTo>
                    <a:lnTo>
                      <a:pt x="167" y="22"/>
                    </a:lnTo>
                    <a:lnTo>
                      <a:pt x="170" y="30"/>
                    </a:lnTo>
                    <a:lnTo>
                      <a:pt x="176" y="35"/>
                    </a:lnTo>
                    <a:lnTo>
                      <a:pt x="190" y="42"/>
                    </a:lnTo>
                    <a:lnTo>
                      <a:pt x="195" y="48"/>
                    </a:lnTo>
                    <a:lnTo>
                      <a:pt x="198" y="47"/>
                    </a:lnTo>
                    <a:lnTo>
                      <a:pt x="206" y="47"/>
                    </a:lnTo>
                    <a:lnTo>
                      <a:pt x="210" y="48"/>
                    </a:lnTo>
                    <a:lnTo>
                      <a:pt x="217" y="58"/>
                    </a:lnTo>
                    <a:lnTo>
                      <a:pt x="224" y="71"/>
                    </a:lnTo>
                    <a:lnTo>
                      <a:pt x="232" y="83"/>
                    </a:lnTo>
                    <a:lnTo>
                      <a:pt x="240" y="92"/>
                    </a:lnTo>
                    <a:lnTo>
                      <a:pt x="242" y="93"/>
                    </a:lnTo>
                    <a:lnTo>
                      <a:pt x="245" y="93"/>
                    </a:lnTo>
                    <a:lnTo>
                      <a:pt x="246" y="94"/>
                    </a:lnTo>
                    <a:lnTo>
                      <a:pt x="248" y="96"/>
                    </a:lnTo>
                    <a:lnTo>
                      <a:pt x="251" y="98"/>
                    </a:lnTo>
                    <a:lnTo>
                      <a:pt x="251" y="99"/>
                    </a:lnTo>
                    <a:lnTo>
                      <a:pt x="254" y="99"/>
                    </a:lnTo>
                    <a:lnTo>
                      <a:pt x="258" y="98"/>
                    </a:lnTo>
                    <a:lnTo>
                      <a:pt x="258" y="100"/>
                    </a:lnTo>
                    <a:lnTo>
                      <a:pt x="259" y="101"/>
                    </a:lnTo>
                    <a:lnTo>
                      <a:pt x="261" y="103"/>
                    </a:lnTo>
                    <a:lnTo>
                      <a:pt x="262" y="105"/>
                    </a:lnTo>
                    <a:lnTo>
                      <a:pt x="265" y="106"/>
                    </a:lnTo>
                    <a:lnTo>
                      <a:pt x="266" y="107"/>
                    </a:lnTo>
                    <a:lnTo>
                      <a:pt x="266" y="110"/>
                    </a:lnTo>
                    <a:lnTo>
                      <a:pt x="263" y="110"/>
                    </a:lnTo>
                    <a:lnTo>
                      <a:pt x="262" y="111"/>
                    </a:lnTo>
                    <a:lnTo>
                      <a:pt x="262" y="112"/>
                    </a:lnTo>
                    <a:lnTo>
                      <a:pt x="268" y="112"/>
                    </a:lnTo>
                    <a:lnTo>
                      <a:pt x="274" y="118"/>
                    </a:lnTo>
                    <a:lnTo>
                      <a:pt x="281" y="121"/>
                    </a:lnTo>
                    <a:lnTo>
                      <a:pt x="291" y="126"/>
                    </a:lnTo>
                    <a:lnTo>
                      <a:pt x="297" y="140"/>
                    </a:lnTo>
                    <a:lnTo>
                      <a:pt x="308" y="150"/>
                    </a:lnTo>
                    <a:lnTo>
                      <a:pt x="319" y="159"/>
                    </a:lnTo>
                    <a:lnTo>
                      <a:pt x="333" y="166"/>
                    </a:lnTo>
                    <a:lnTo>
                      <a:pt x="336" y="174"/>
                    </a:lnTo>
                    <a:lnTo>
                      <a:pt x="339" y="181"/>
                    </a:lnTo>
                    <a:lnTo>
                      <a:pt x="344" y="188"/>
                    </a:lnTo>
                    <a:lnTo>
                      <a:pt x="345" y="197"/>
                    </a:lnTo>
                    <a:lnTo>
                      <a:pt x="347" y="202"/>
                    </a:lnTo>
                    <a:lnTo>
                      <a:pt x="350" y="203"/>
                    </a:lnTo>
                    <a:lnTo>
                      <a:pt x="353" y="204"/>
                    </a:lnTo>
                    <a:lnTo>
                      <a:pt x="355" y="205"/>
                    </a:lnTo>
                    <a:lnTo>
                      <a:pt x="359" y="206"/>
                    </a:lnTo>
                    <a:lnTo>
                      <a:pt x="361" y="208"/>
                    </a:lnTo>
                    <a:lnTo>
                      <a:pt x="360" y="210"/>
                    </a:lnTo>
                    <a:lnTo>
                      <a:pt x="359" y="211"/>
                    </a:lnTo>
                    <a:lnTo>
                      <a:pt x="360" y="212"/>
                    </a:lnTo>
                    <a:lnTo>
                      <a:pt x="361" y="212"/>
                    </a:lnTo>
                    <a:lnTo>
                      <a:pt x="361" y="211"/>
                    </a:lnTo>
                    <a:lnTo>
                      <a:pt x="368" y="221"/>
                    </a:lnTo>
                    <a:lnTo>
                      <a:pt x="372" y="232"/>
                    </a:lnTo>
                    <a:lnTo>
                      <a:pt x="375" y="245"/>
                    </a:lnTo>
                    <a:lnTo>
                      <a:pt x="383" y="244"/>
                    </a:lnTo>
                    <a:lnTo>
                      <a:pt x="389" y="246"/>
                    </a:lnTo>
                    <a:lnTo>
                      <a:pt x="395" y="247"/>
                    </a:lnTo>
                    <a:lnTo>
                      <a:pt x="392" y="258"/>
                    </a:lnTo>
                    <a:lnTo>
                      <a:pt x="387" y="260"/>
                    </a:lnTo>
                    <a:lnTo>
                      <a:pt x="385" y="260"/>
                    </a:lnTo>
                    <a:lnTo>
                      <a:pt x="381" y="259"/>
                    </a:lnTo>
                    <a:lnTo>
                      <a:pt x="379" y="255"/>
                    </a:lnTo>
                    <a:lnTo>
                      <a:pt x="378" y="263"/>
                    </a:lnTo>
                    <a:lnTo>
                      <a:pt x="380" y="269"/>
                    </a:lnTo>
                    <a:lnTo>
                      <a:pt x="381" y="275"/>
                    </a:lnTo>
                    <a:lnTo>
                      <a:pt x="375" y="275"/>
                    </a:lnTo>
                    <a:lnTo>
                      <a:pt x="373" y="279"/>
                    </a:lnTo>
                    <a:lnTo>
                      <a:pt x="372" y="284"/>
                    </a:lnTo>
                    <a:lnTo>
                      <a:pt x="372" y="300"/>
                    </a:lnTo>
                    <a:lnTo>
                      <a:pt x="374" y="305"/>
                    </a:lnTo>
                    <a:lnTo>
                      <a:pt x="375" y="309"/>
                    </a:lnTo>
                    <a:lnTo>
                      <a:pt x="372" y="310"/>
                    </a:lnTo>
                    <a:lnTo>
                      <a:pt x="369" y="312"/>
                    </a:lnTo>
                    <a:lnTo>
                      <a:pt x="367" y="314"/>
                    </a:lnTo>
                    <a:lnTo>
                      <a:pt x="364" y="315"/>
                    </a:lnTo>
                    <a:lnTo>
                      <a:pt x="362" y="314"/>
                    </a:lnTo>
                    <a:lnTo>
                      <a:pt x="360" y="314"/>
                    </a:lnTo>
                    <a:lnTo>
                      <a:pt x="359" y="312"/>
                    </a:lnTo>
                    <a:lnTo>
                      <a:pt x="357" y="314"/>
                    </a:lnTo>
                    <a:lnTo>
                      <a:pt x="355" y="315"/>
                    </a:lnTo>
                    <a:lnTo>
                      <a:pt x="357" y="317"/>
                    </a:lnTo>
                    <a:lnTo>
                      <a:pt x="359" y="318"/>
                    </a:lnTo>
                    <a:lnTo>
                      <a:pt x="361" y="318"/>
                    </a:lnTo>
                    <a:lnTo>
                      <a:pt x="365" y="319"/>
                    </a:lnTo>
                    <a:lnTo>
                      <a:pt x="367" y="319"/>
                    </a:lnTo>
                    <a:lnTo>
                      <a:pt x="369" y="321"/>
                    </a:lnTo>
                    <a:lnTo>
                      <a:pt x="372" y="321"/>
                    </a:lnTo>
                    <a:lnTo>
                      <a:pt x="373" y="323"/>
                    </a:lnTo>
                    <a:lnTo>
                      <a:pt x="372" y="326"/>
                    </a:lnTo>
                    <a:lnTo>
                      <a:pt x="372" y="329"/>
                    </a:lnTo>
                    <a:lnTo>
                      <a:pt x="371" y="330"/>
                    </a:lnTo>
                    <a:lnTo>
                      <a:pt x="368" y="331"/>
                    </a:lnTo>
                    <a:lnTo>
                      <a:pt x="366" y="330"/>
                    </a:lnTo>
                    <a:lnTo>
                      <a:pt x="364" y="330"/>
                    </a:lnTo>
                    <a:lnTo>
                      <a:pt x="361" y="329"/>
                    </a:lnTo>
                    <a:lnTo>
                      <a:pt x="362" y="340"/>
                    </a:lnTo>
                    <a:lnTo>
                      <a:pt x="362" y="358"/>
                    </a:lnTo>
                    <a:lnTo>
                      <a:pt x="364" y="365"/>
                    </a:lnTo>
                    <a:lnTo>
                      <a:pt x="367" y="374"/>
                    </a:lnTo>
                    <a:lnTo>
                      <a:pt x="358" y="374"/>
                    </a:lnTo>
                    <a:lnTo>
                      <a:pt x="348" y="373"/>
                    </a:lnTo>
                    <a:lnTo>
                      <a:pt x="340" y="371"/>
                    </a:lnTo>
                    <a:lnTo>
                      <a:pt x="336" y="366"/>
                    </a:lnTo>
                    <a:lnTo>
                      <a:pt x="322" y="380"/>
                    </a:lnTo>
                    <a:lnTo>
                      <a:pt x="325" y="387"/>
                    </a:lnTo>
                    <a:lnTo>
                      <a:pt x="327" y="396"/>
                    </a:lnTo>
                    <a:lnTo>
                      <a:pt x="327" y="406"/>
                    </a:lnTo>
                    <a:lnTo>
                      <a:pt x="325" y="414"/>
                    </a:lnTo>
                    <a:lnTo>
                      <a:pt x="322" y="414"/>
                    </a:lnTo>
                    <a:lnTo>
                      <a:pt x="318" y="410"/>
                    </a:lnTo>
                    <a:lnTo>
                      <a:pt x="317" y="408"/>
                    </a:lnTo>
                    <a:lnTo>
                      <a:pt x="317" y="406"/>
                    </a:lnTo>
                    <a:lnTo>
                      <a:pt x="316" y="403"/>
                    </a:lnTo>
                    <a:lnTo>
                      <a:pt x="316" y="401"/>
                    </a:lnTo>
                    <a:lnTo>
                      <a:pt x="315" y="399"/>
                    </a:lnTo>
                    <a:lnTo>
                      <a:pt x="314" y="398"/>
                    </a:lnTo>
                    <a:lnTo>
                      <a:pt x="311" y="396"/>
                    </a:lnTo>
                    <a:lnTo>
                      <a:pt x="222" y="402"/>
                    </a:lnTo>
                    <a:lnTo>
                      <a:pt x="132" y="407"/>
                    </a:lnTo>
                    <a:lnTo>
                      <a:pt x="126" y="408"/>
                    </a:lnTo>
                    <a:lnTo>
                      <a:pt x="120" y="410"/>
                    </a:lnTo>
                    <a:lnTo>
                      <a:pt x="112" y="412"/>
                    </a:lnTo>
                    <a:lnTo>
                      <a:pt x="103" y="410"/>
                    </a:lnTo>
                    <a:lnTo>
                      <a:pt x="98" y="400"/>
                    </a:lnTo>
                    <a:lnTo>
                      <a:pt x="92" y="388"/>
                    </a:lnTo>
                    <a:lnTo>
                      <a:pt x="85" y="377"/>
                    </a:lnTo>
                    <a:lnTo>
                      <a:pt x="84" y="374"/>
                    </a:lnTo>
                    <a:lnTo>
                      <a:pt x="81" y="371"/>
                    </a:lnTo>
                    <a:lnTo>
                      <a:pt x="80" y="368"/>
                    </a:lnTo>
                    <a:lnTo>
                      <a:pt x="80" y="359"/>
                    </a:lnTo>
                    <a:lnTo>
                      <a:pt x="81" y="349"/>
                    </a:lnTo>
                    <a:lnTo>
                      <a:pt x="80" y="338"/>
                    </a:lnTo>
                    <a:lnTo>
                      <a:pt x="77" y="330"/>
                    </a:lnTo>
                    <a:lnTo>
                      <a:pt x="74" y="324"/>
                    </a:lnTo>
                    <a:lnTo>
                      <a:pt x="71" y="318"/>
                    </a:lnTo>
                    <a:lnTo>
                      <a:pt x="71" y="302"/>
                    </a:lnTo>
                    <a:lnTo>
                      <a:pt x="76" y="286"/>
                    </a:lnTo>
                    <a:lnTo>
                      <a:pt x="83" y="273"/>
                    </a:lnTo>
                    <a:lnTo>
                      <a:pt x="80" y="265"/>
                    </a:lnTo>
                    <a:lnTo>
                      <a:pt x="77" y="255"/>
                    </a:lnTo>
                    <a:lnTo>
                      <a:pt x="75" y="247"/>
                    </a:lnTo>
                    <a:lnTo>
                      <a:pt x="74" y="246"/>
                    </a:lnTo>
                    <a:lnTo>
                      <a:pt x="67" y="242"/>
                    </a:lnTo>
                    <a:lnTo>
                      <a:pt x="66" y="241"/>
                    </a:lnTo>
                    <a:lnTo>
                      <a:pt x="63" y="238"/>
                    </a:lnTo>
                    <a:lnTo>
                      <a:pt x="61" y="231"/>
                    </a:lnTo>
                    <a:lnTo>
                      <a:pt x="57" y="223"/>
                    </a:lnTo>
                    <a:lnTo>
                      <a:pt x="55" y="217"/>
                    </a:lnTo>
                    <a:lnTo>
                      <a:pt x="47" y="190"/>
                    </a:lnTo>
                    <a:lnTo>
                      <a:pt x="40" y="161"/>
                    </a:lnTo>
                    <a:lnTo>
                      <a:pt x="32" y="132"/>
                    </a:lnTo>
                    <a:lnTo>
                      <a:pt x="15" y="76"/>
                    </a:lnTo>
                    <a:lnTo>
                      <a:pt x="0" y="23"/>
                    </a:lnTo>
                    <a:lnTo>
                      <a:pt x="46" y="17"/>
                    </a:lnTo>
                    <a:lnTo>
                      <a:pt x="92" y="13"/>
                    </a:lnTo>
                    <a:lnTo>
                      <a:pt x="138" y="7"/>
                    </a:lnTo>
                    <a:lnTo>
                      <a:pt x="181"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 name="Freeform 102"/>
              <p:cNvSpPr>
                <a:spLocks/>
              </p:cNvSpPr>
              <p:nvPr/>
            </p:nvSpPr>
            <p:spPr bwMode="auto">
              <a:xfrm>
                <a:off x="8078192" y="3940581"/>
                <a:ext cx="619019" cy="901456"/>
              </a:xfrm>
              <a:custGeom>
                <a:avLst/>
                <a:gdLst/>
                <a:ahLst/>
                <a:cxnLst>
                  <a:cxn ang="0">
                    <a:pos x="202" y="46"/>
                  </a:cxn>
                  <a:cxn ang="0">
                    <a:pos x="232" y="142"/>
                  </a:cxn>
                  <a:cxn ang="0">
                    <a:pos x="243" y="189"/>
                  </a:cxn>
                  <a:cxn ang="0">
                    <a:pos x="254" y="215"/>
                  </a:cxn>
                  <a:cxn ang="0">
                    <a:pos x="263" y="223"/>
                  </a:cxn>
                  <a:cxn ang="0">
                    <a:pos x="267" y="231"/>
                  </a:cxn>
                  <a:cxn ang="0">
                    <a:pos x="267" y="243"/>
                  </a:cxn>
                  <a:cxn ang="0">
                    <a:pos x="267" y="255"/>
                  </a:cxn>
                  <a:cxn ang="0">
                    <a:pos x="263" y="274"/>
                  </a:cxn>
                  <a:cxn ang="0">
                    <a:pos x="262" y="294"/>
                  </a:cxn>
                  <a:cxn ang="0">
                    <a:pos x="271" y="314"/>
                  </a:cxn>
                  <a:cxn ang="0">
                    <a:pos x="269" y="339"/>
                  </a:cxn>
                  <a:cxn ang="0">
                    <a:pos x="275" y="351"/>
                  </a:cxn>
                  <a:cxn ang="0">
                    <a:pos x="279" y="364"/>
                  </a:cxn>
                  <a:cxn ang="0">
                    <a:pos x="209" y="371"/>
                  </a:cxn>
                  <a:cxn ang="0">
                    <a:pos x="136" y="382"/>
                  </a:cxn>
                  <a:cxn ang="0">
                    <a:pos x="100" y="383"/>
                  </a:cxn>
                  <a:cxn ang="0">
                    <a:pos x="80" y="389"/>
                  </a:cxn>
                  <a:cxn ang="0">
                    <a:pos x="77" y="404"/>
                  </a:cxn>
                  <a:cxn ang="0">
                    <a:pos x="88" y="414"/>
                  </a:cxn>
                  <a:cxn ang="0">
                    <a:pos x="92" y="426"/>
                  </a:cxn>
                  <a:cxn ang="0">
                    <a:pos x="94" y="444"/>
                  </a:cxn>
                  <a:cxn ang="0">
                    <a:pos x="91" y="446"/>
                  </a:cxn>
                  <a:cxn ang="0">
                    <a:pos x="86" y="449"/>
                  </a:cxn>
                  <a:cxn ang="0">
                    <a:pos x="84" y="448"/>
                  </a:cxn>
                  <a:cxn ang="0">
                    <a:pos x="79" y="446"/>
                  </a:cxn>
                  <a:cxn ang="0">
                    <a:pos x="80" y="452"/>
                  </a:cxn>
                  <a:cxn ang="0">
                    <a:pos x="77" y="458"/>
                  </a:cxn>
                  <a:cxn ang="0">
                    <a:pos x="70" y="451"/>
                  </a:cxn>
                  <a:cxn ang="0">
                    <a:pos x="64" y="444"/>
                  </a:cxn>
                  <a:cxn ang="0">
                    <a:pos x="57" y="431"/>
                  </a:cxn>
                  <a:cxn ang="0">
                    <a:pos x="46" y="416"/>
                  </a:cxn>
                  <a:cxn ang="0">
                    <a:pos x="41" y="435"/>
                  </a:cxn>
                  <a:cxn ang="0">
                    <a:pos x="21" y="449"/>
                  </a:cxn>
                  <a:cxn ang="0">
                    <a:pos x="15" y="400"/>
                  </a:cxn>
                  <a:cxn ang="0">
                    <a:pos x="2" y="320"/>
                  </a:cxn>
                  <a:cxn ang="0">
                    <a:pos x="1" y="277"/>
                  </a:cxn>
                  <a:cxn ang="0">
                    <a:pos x="5" y="184"/>
                  </a:cxn>
                  <a:cxn ang="0">
                    <a:pos x="6" y="83"/>
                  </a:cxn>
                  <a:cxn ang="0">
                    <a:pos x="8" y="31"/>
                  </a:cxn>
                  <a:cxn ang="0">
                    <a:pos x="2" y="23"/>
                  </a:cxn>
                  <a:cxn ang="0">
                    <a:pos x="0" y="19"/>
                  </a:cxn>
                  <a:cxn ang="0">
                    <a:pos x="66" y="14"/>
                  </a:cxn>
                </a:cxnLst>
                <a:rect l="0" t="0" r="r" b="b"/>
                <a:pathLst>
                  <a:path w="279" h="458">
                    <a:moveTo>
                      <a:pt x="190" y="0"/>
                    </a:moveTo>
                    <a:lnTo>
                      <a:pt x="202" y="46"/>
                    </a:lnTo>
                    <a:lnTo>
                      <a:pt x="218" y="94"/>
                    </a:lnTo>
                    <a:lnTo>
                      <a:pt x="232" y="142"/>
                    </a:lnTo>
                    <a:lnTo>
                      <a:pt x="239" y="174"/>
                    </a:lnTo>
                    <a:lnTo>
                      <a:pt x="243" y="189"/>
                    </a:lnTo>
                    <a:lnTo>
                      <a:pt x="248" y="202"/>
                    </a:lnTo>
                    <a:lnTo>
                      <a:pt x="254" y="215"/>
                    </a:lnTo>
                    <a:lnTo>
                      <a:pt x="260" y="221"/>
                    </a:lnTo>
                    <a:lnTo>
                      <a:pt x="263" y="223"/>
                    </a:lnTo>
                    <a:lnTo>
                      <a:pt x="265" y="227"/>
                    </a:lnTo>
                    <a:lnTo>
                      <a:pt x="267" y="231"/>
                    </a:lnTo>
                    <a:lnTo>
                      <a:pt x="265" y="237"/>
                    </a:lnTo>
                    <a:lnTo>
                      <a:pt x="267" y="243"/>
                    </a:lnTo>
                    <a:lnTo>
                      <a:pt x="271" y="246"/>
                    </a:lnTo>
                    <a:lnTo>
                      <a:pt x="267" y="255"/>
                    </a:lnTo>
                    <a:lnTo>
                      <a:pt x="265" y="263"/>
                    </a:lnTo>
                    <a:lnTo>
                      <a:pt x="263" y="274"/>
                    </a:lnTo>
                    <a:lnTo>
                      <a:pt x="262" y="285"/>
                    </a:lnTo>
                    <a:lnTo>
                      <a:pt x="262" y="294"/>
                    </a:lnTo>
                    <a:lnTo>
                      <a:pt x="265" y="304"/>
                    </a:lnTo>
                    <a:lnTo>
                      <a:pt x="271" y="314"/>
                    </a:lnTo>
                    <a:lnTo>
                      <a:pt x="271" y="334"/>
                    </a:lnTo>
                    <a:lnTo>
                      <a:pt x="269" y="339"/>
                    </a:lnTo>
                    <a:lnTo>
                      <a:pt x="270" y="346"/>
                    </a:lnTo>
                    <a:lnTo>
                      <a:pt x="275" y="351"/>
                    </a:lnTo>
                    <a:lnTo>
                      <a:pt x="278" y="357"/>
                    </a:lnTo>
                    <a:lnTo>
                      <a:pt x="279" y="364"/>
                    </a:lnTo>
                    <a:lnTo>
                      <a:pt x="246" y="367"/>
                    </a:lnTo>
                    <a:lnTo>
                      <a:pt x="209" y="371"/>
                    </a:lnTo>
                    <a:lnTo>
                      <a:pt x="172" y="377"/>
                    </a:lnTo>
                    <a:lnTo>
                      <a:pt x="136" y="382"/>
                    </a:lnTo>
                    <a:lnTo>
                      <a:pt x="112" y="382"/>
                    </a:lnTo>
                    <a:lnTo>
                      <a:pt x="100" y="383"/>
                    </a:lnTo>
                    <a:lnTo>
                      <a:pt x="90" y="384"/>
                    </a:lnTo>
                    <a:lnTo>
                      <a:pt x="80" y="389"/>
                    </a:lnTo>
                    <a:lnTo>
                      <a:pt x="74" y="396"/>
                    </a:lnTo>
                    <a:lnTo>
                      <a:pt x="77" y="404"/>
                    </a:lnTo>
                    <a:lnTo>
                      <a:pt x="83" y="410"/>
                    </a:lnTo>
                    <a:lnTo>
                      <a:pt x="88" y="414"/>
                    </a:lnTo>
                    <a:lnTo>
                      <a:pt x="94" y="420"/>
                    </a:lnTo>
                    <a:lnTo>
                      <a:pt x="92" y="426"/>
                    </a:lnTo>
                    <a:lnTo>
                      <a:pt x="94" y="435"/>
                    </a:lnTo>
                    <a:lnTo>
                      <a:pt x="94" y="444"/>
                    </a:lnTo>
                    <a:lnTo>
                      <a:pt x="93" y="444"/>
                    </a:lnTo>
                    <a:lnTo>
                      <a:pt x="91" y="446"/>
                    </a:lnTo>
                    <a:lnTo>
                      <a:pt x="88" y="447"/>
                    </a:lnTo>
                    <a:lnTo>
                      <a:pt x="86" y="449"/>
                    </a:lnTo>
                    <a:lnTo>
                      <a:pt x="85" y="449"/>
                    </a:lnTo>
                    <a:lnTo>
                      <a:pt x="84" y="448"/>
                    </a:lnTo>
                    <a:lnTo>
                      <a:pt x="83" y="446"/>
                    </a:lnTo>
                    <a:lnTo>
                      <a:pt x="79" y="446"/>
                    </a:lnTo>
                    <a:lnTo>
                      <a:pt x="79" y="449"/>
                    </a:lnTo>
                    <a:lnTo>
                      <a:pt x="80" y="452"/>
                    </a:lnTo>
                    <a:lnTo>
                      <a:pt x="80" y="458"/>
                    </a:lnTo>
                    <a:lnTo>
                      <a:pt x="77" y="458"/>
                    </a:lnTo>
                    <a:lnTo>
                      <a:pt x="72" y="455"/>
                    </a:lnTo>
                    <a:lnTo>
                      <a:pt x="70" y="451"/>
                    </a:lnTo>
                    <a:lnTo>
                      <a:pt x="67" y="447"/>
                    </a:lnTo>
                    <a:lnTo>
                      <a:pt x="64" y="444"/>
                    </a:lnTo>
                    <a:lnTo>
                      <a:pt x="57" y="444"/>
                    </a:lnTo>
                    <a:lnTo>
                      <a:pt x="57" y="431"/>
                    </a:lnTo>
                    <a:lnTo>
                      <a:pt x="53" y="421"/>
                    </a:lnTo>
                    <a:lnTo>
                      <a:pt x="46" y="416"/>
                    </a:lnTo>
                    <a:lnTo>
                      <a:pt x="42" y="425"/>
                    </a:lnTo>
                    <a:lnTo>
                      <a:pt x="41" y="435"/>
                    </a:lnTo>
                    <a:lnTo>
                      <a:pt x="41" y="449"/>
                    </a:lnTo>
                    <a:lnTo>
                      <a:pt x="21" y="449"/>
                    </a:lnTo>
                    <a:lnTo>
                      <a:pt x="16" y="425"/>
                    </a:lnTo>
                    <a:lnTo>
                      <a:pt x="15" y="400"/>
                    </a:lnTo>
                    <a:lnTo>
                      <a:pt x="13" y="376"/>
                    </a:lnTo>
                    <a:lnTo>
                      <a:pt x="2" y="320"/>
                    </a:lnTo>
                    <a:lnTo>
                      <a:pt x="1" y="299"/>
                    </a:lnTo>
                    <a:lnTo>
                      <a:pt x="1" y="277"/>
                    </a:lnTo>
                    <a:lnTo>
                      <a:pt x="5" y="232"/>
                    </a:lnTo>
                    <a:lnTo>
                      <a:pt x="5" y="184"/>
                    </a:lnTo>
                    <a:lnTo>
                      <a:pt x="6" y="133"/>
                    </a:lnTo>
                    <a:lnTo>
                      <a:pt x="6" y="83"/>
                    </a:lnTo>
                    <a:lnTo>
                      <a:pt x="7" y="34"/>
                    </a:lnTo>
                    <a:lnTo>
                      <a:pt x="8" y="31"/>
                    </a:lnTo>
                    <a:lnTo>
                      <a:pt x="5" y="24"/>
                    </a:lnTo>
                    <a:lnTo>
                      <a:pt x="2" y="23"/>
                    </a:lnTo>
                    <a:lnTo>
                      <a:pt x="0" y="20"/>
                    </a:lnTo>
                    <a:lnTo>
                      <a:pt x="0" y="19"/>
                    </a:lnTo>
                    <a:lnTo>
                      <a:pt x="1" y="18"/>
                    </a:lnTo>
                    <a:lnTo>
                      <a:pt x="66" y="14"/>
                    </a:lnTo>
                    <a:lnTo>
                      <a:pt x="190"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 name="Freeform 103"/>
              <p:cNvSpPr>
                <a:spLocks/>
              </p:cNvSpPr>
              <p:nvPr/>
            </p:nvSpPr>
            <p:spPr bwMode="auto">
              <a:xfrm>
                <a:off x="7541267" y="3981916"/>
                <a:ext cx="572425" cy="893583"/>
              </a:xfrm>
              <a:custGeom>
                <a:avLst/>
                <a:gdLst/>
                <a:ahLst/>
                <a:cxnLst>
                  <a:cxn ang="0">
                    <a:pos x="238" y="6"/>
                  </a:cxn>
                  <a:cxn ang="0">
                    <a:pos x="238" y="221"/>
                  </a:cxn>
                  <a:cxn ang="0">
                    <a:pos x="251" y="374"/>
                  </a:cxn>
                  <a:cxn ang="0">
                    <a:pos x="256" y="426"/>
                  </a:cxn>
                  <a:cxn ang="0">
                    <a:pos x="257" y="433"/>
                  </a:cxn>
                  <a:cxn ang="0">
                    <a:pos x="244" y="430"/>
                  </a:cxn>
                  <a:cxn ang="0">
                    <a:pos x="235" y="433"/>
                  </a:cxn>
                  <a:cxn ang="0">
                    <a:pos x="224" y="428"/>
                  </a:cxn>
                  <a:cxn ang="0">
                    <a:pos x="203" y="434"/>
                  </a:cxn>
                  <a:cxn ang="0">
                    <a:pos x="183" y="442"/>
                  </a:cxn>
                  <a:cxn ang="0">
                    <a:pos x="177" y="452"/>
                  </a:cxn>
                  <a:cxn ang="0">
                    <a:pos x="165" y="449"/>
                  </a:cxn>
                  <a:cxn ang="0">
                    <a:pos x="159" y="434"/>
                  </a:cxn>
                  <a:cxn ang="0">
                    <a:pos x="152" y="425"/>
                  </a:cxn>
                  <a:cxn ang="0">
                    <a:pos x="148" y="399"/>
                  </a:cxn>
                  <a:cxn ang="0">
                    <a:pos x="123" y="382"/>
                  </a:cxn>
                  <a:cxn ang="0">
                    <a:pos x="35" y="389"/>
                  </a:cxn>
                  <a:cxn ang="0">
                    <a:pos x="0" y="376"/>
                  </a:cxn>
                  <a:cxn ang="0">
                    <a:pos x="10" y="367"/>
                  </a:cxn>
                  <a:cxn ang="0">
                    <a:pos x="10" y="339"/>
                  </a:cxn>
                  <a:cxn ang="0">
                    <a:pos x="14" y="337"/>
                  </a:cxn>
                  <a:cxn ang="0">
                    <a:pos x="15" y="328"/>
                  </a:cxn>
                  <a:cxn ang="0">
                    <a:pos x="18" y="313"/>
                  </a:cxn>
                  <a:cxn ang="0">
                    <a:pos x="38" y="288"/>
                  </a:cxn>
                  <a:cxn ang="0">
                    <a:pos x="39" y="279"/>
                  </a:cxn>
                  <a:cxn ang="0">
                    <a:pos x="40" y="273"/>
                  </a:cxn>
                  <a:cxn ang="0">
                    <a:pos x="47" y="263"/>
                  </a:cxn>
                  <a:cxn ang="0">
                    <a:pos x="38" y="257"/>
                  </a:cxn>
                  <a:cxn ang="0">
                    <a:pos x="38" y="248"/>
                  </a:cxn>
                  <a:cxn ang="0">
                    <a:pos x="38" y="239"/>
                  </a:cxn>
                  <a:cxn ang="0">
                    <a:pos x="28" y="237"/>
                  </a:cxn>
                  <a:cxn ang="0">
                    <a:pos x="36" y="229"/>
                  </a:cxn>
                  <a:cxn ang="0">
                    <a:pos x="32" y="227"/>
                  </a:cxn>
                  <a:cxn ang="0">
                    <a:pos x="28" y="218"/>
                  </a:cxn>
                  <a:cxn ang="0">
                    <a:pos x="33" y="213"/>
                  </a:cxn>
                  <a:cxn ang="0">
                    <a:pos x="33" y="208"/>
                  </a:cxn>
                  <a:cxn ang="0">
                    <a:pos x="27" y="207"/>
                  </a:cxn>
                  <a:cxn ang="0">
                    <a:pos x="24" y="197"/>
                  </a:cxn>
                  <a:cxn ang="0">
                    <a:pos x="30" y="178"/>
                  </a:cxn>
                  <a:cxn ang="0">
                    <a:pos x="27" y="164"/>
                  </a:cxn>
                  <a:cxn ang="0">
                    <a:pos x="27" y="158"/>
                  </a:cxn>
                  <a:cxn ang="0">
                    <a:pos x="18" y="150"/>
                  </a:cxn>
                  <a:cxn ang="0">
                    <a:pos x="25" y="137"/>
                  </a:cxn>
                  <a:cxn ang="0">
                    <a:pos x="30" y="135"/>
                  </a:cxn>
                  <a:cxn ang="0">
                    <a:pos x="22" y="131"/>
                  </a:cxn>
                  <a:cxn ang="0">
                    <a:pos x="27" y="129"/>
                  </a:cxn>
                  <a:cxn ang="0">
                    <a:pos x="30" y="115"/>
                  </a:cxn>
                  <a:cxn ang="0">
                    <a:pos x="29" y="111"/>
                  </a:cxn>
                  <a:cxn ang="0">
                    <a:pos x="37" y="107"/>
                  </a:cxn>
                  <a:cxn ang="0">
                    <a:pos x="43" y="88"/>
                  </a:cxn>
                  <a:cxn ang="0">
                    <a:pos x="60" y="67"/>
                  </a:cxn>
                  <a:cxn ang="0">
                    <a:pos x="64" y="48"/>
                  </a:cxn>
                  <a:cxn ang="0">
                    <a:pos x="72" y="31"/>
                  </a:cxn>
                  <a:cxn ang="0">
                    <a:pos x="75" y="26"/>
                  </a:cxn>
                  <a:cxn ang="0">
                    <a:pos x="81" y="14"/>
                  </a:cxn>
                  <a:cxn ang="0">
                    <a:pos x="236" y="0"/>
                  </a:cxn>
                </a:cxnLst>
                <a:rect l="0" t="0" r="r" b="b"/>
                <a:pathLst>
                  <a:path w="258" h="454">
                    <a:moveTo>
                      <a:pt x="236" y="0"/>
                    </a:moveTo>
                    <a:lnTo>
                      <a:pt x="236" y="4"/>
                    </a:lnTo>
                    <a:lnTo>
                      <a:pt x="238" y="6"/>
                    </a:lnTo>
                    <a:lnTo>
                      <a:pt x="244" y="6"/>
                    </a:lnTo>
                    <a:lnTo>
                      <a:pt x="242" y="114"/>
                    </a:lnTo>
                    <a:lnTo>
                      <a:pt x="238" y="221"/>
                    </a:lnTo>
                    <a:lnTo>
                      <a:pt x="240" y="273"/>
                    </a:lnTo>
                    <a:lnTo>
                      <a:pt x="244" y="325"/>
                    </a:lnTo>
                    <a:lnTo>
                      <a:pt x="251" y="374"/>
                    </a:lnTo>
                    <a:lnTo>
                      <a:pt x="258" y="421"/>
                    </a:lnTo>
                    <a:lnTo>
                      <a:pt x="258" y="426"/>
                    </a:lnTo>
                    <a:lnTo>
                      <a:pt x="256" y="426"/>
                    </a:lnTo>
                    <a:lnTo>
                      <a:pt x="256" y="428"/>
                    </a:lnTo>
                    <a:lnTo>
                      <a:pt x="257" y="430"/>
                    </a:lnTo>
                    <a:lnTo>
                      <a:pt x="257" y="433"/>
                    </a:lnTo>
                    <a:lnTo>
                      <a:pt x="255" y="434"/>
                    </a:lnTo>
                    <a:lnTo>
                      <a:pt x="251" y="433"/>
                    </a:lnTo>
                    <a:lnTo>
                      <a:pt x="244" y="430"/>
                    </a:lnTo>
                    <a:lnTo>
                      <a:pt x="240" y="432"/>
                    </a:lnTo>
                    <a:lnTo>
                      <a:pt x="238" y="434"/>
                    </a:lnTo>
                    <a:lnTo>
                      <a:pt x="235" y="433"/>
                    </a:lnTo>
                    <a:lnTo>
                      <a:pt x="230" y="431"/>
                    </a:lnTo>
                    <a:lnTo>
                      <a:pt x="227" y="430"/>
                    </a:lnTo>
                    <a:lnTo>
                      <a:pt x="224" y="428"/>
                    </a:lnTo>
                    <a:lnTo>
                      <a:pt x="221" y="428"/>
                    </a:lnTo>
                    <a:lnTo>
                      <a:pt x="212" y="431"/>
                    </a:lnTo>
                    <a:lnTo>
                      <a:pt x="203" y="434"/>
                    </a:lnTo>
                    <a:lnTo>
                      <a:pt x="194" y="439"/>
                    </a:lnTo>
                    <a:lnTo>
                      <a:pt x="185" y="440"/>
                    </a:lnTo>
                    <a:lnTo>
                      <a:pt x="183" y="442"/>
                    </a:lnTo>
                    <a:lnTo>
                      <a:pt x="180" y="446"/>
                    </a:lnTo>
                    <a:lnTo>
                      <a:pt x="179" y="448"/>
                    </a:lnTo>
                    <a:lnTo>
                      <a:pt x="177" y="452"/>
                    </a:lnTo>
                    <a:lnTo>
                      <a:pt x="173" y="454"/>
                    </a:lnTo>
                    <a:lnTo>
                      <a:pt x="167" y="453"/>
                    </a:lnTo>
                    <a:lnTo>
                      <a:pt x="165" y="449"/>
                    </a:lnTo>
                    <a:lnTo>
                      <a:pt x="163" y="445"/>
                    </a:lnTo>
                    <a:lnTo>
                      <a:pt x="162" y="439"/>
                    </a:lnTo>
                    <a:lnTo>
                      <a:pt x="159" y="434"/>
                    </a:lnTo>
                    <a:lnTo>
                      <a:pt x="158" y="431"/>
                    </a:lnTo>
                    <a:lnTo>
                      <a:pt x="156" y="427"/>
                    </a:lnTo>
                    <a:lnTo>
                      <a:pt x="152" y="425"/>
                    </a:lnTo>
                    <a:lnTo>
                      <a:pt x="145" y="418"/>
                    </a:lnTo>
                    <a:lnTo>
                      <a:pt x="145" y="407"/>
                    </a:lnTo>
                    <a:lnTo>
                      <a:pt x="148" y="399"/>
                    </a:lnTo>
                    <a:lnTo>
                      <a:pt x="150" y="392"/>
                    </a:lnTo>
                    <a:lnTo>
                      <a:pt x="151" y="384"/>
                    </a:lnTo>
                    <a:lnTo>
                      <a:pt x="123" y="382"/>
                    </a:lnTo>
                    <a:lnTo>
                      <a:pt x="94" y="383"/>
                    </a:lnTo>
                    <a:lnTo>
                      <a:pt x="65" y="386"/>
                    </a:lnTo>
                    <a:lnTo>
                      <a:pt x="35" y="389"/>
                    </a:lnTo>
                    <a:lnTo>
                      <a:pt x="4" y="390"/>
                    </a:lnTo>
                    <a:lnTo>
                      <a:pt x="1" y="383"/>
                    </a:lnTo>
                    <a:lnTo>
                      <a:pt x="0" y="376"/>
                    </a:lnTo>
                    <a:lnTo>
                      <a:pt x="1" y="370"/>
                    </a:lnTo>
                    <a:lnTo>
                      <a:pt x="4" y="367"/>
                    </a:lnTo>
                    <a:lnTo>
                      <a:pt x="10" y="367"/>
                    </a:lnTo>
                    <a:lnTo>
                      <a:pt x="8" y="362"/>
                    </a:lnTo>
                    <a:lnTo>
                      <a:pt x="8" y="346"/>
                    </a:lnTo>
                    <a:lnTo>
                      <a:pt x="10" y="339"/>
                    </a:lnTo>
                    <a:lnTo>
                      <a:pt x="11" y="339"/>
                    </a:lnTo>
                    <a:lnTo>
                      <a:pt x="13" y="337"/>
                    </a:lnTo>
                    <a:lnTo>
                      <a:pt x="14" y="337"/>
                    </a:lnTo>
                    <a:lnTo>
                      <a:pt x="14" y="336"/>
                    </a:lnTo>
                    <a:lnTo>
                      <a:pt x="11" y="333"/>
                    </a:lnTo>
                    <a:lnTo>
                      <a:pt x="15" y="328"/>
                    </a:lnTo>
                    <a:lnTo>
                      <a:pt x="18" y="325"/>
                    </a:lnTo>
                    <a:lnTo>
                      <a:pt x="21" y="319"/>
                    </a:lnTo>
                    <a:lnTo>
                      <a:pt x="18" y="313"/>
                    </a:lnTo>
                    <a:lnTo>
                      <a:pt x="30" y="305"/>
                    </a:lnTo>
                    <a:lnTo>
                      <a:pt x="38" y="293"/>
                    </a:lnTo>
                    <a:lnTo>
                      <a:pt x="38" y="288"/>
                    </a:lnTo>
                    <a:lnTo>
                      <a:pt x="40" y="284"/>
                    </a:lnTo>
                    <a:lnTo>
                      <a:pt x="40" y="280"/>
                    </a:lnTo>
                    <a:lnTo>
                      <a:pt x="39" y="279"/>
                    </a:lnTo>
                    <a:lnTo>
                      <a:pt x="33" y="279"/>
                    </a:lnTo>
                    <a:lnTo>
                      <a:pt x="37" y="277"/>
                    </a:lnTo>
                    <a:lnTo>
                      <a:pt x="40" y="273"/>
                    </a:lnTo>
                    <a:lnTo>
                      <a:pt x="50" y="269"/>
                    </a:lnTo>
                    <a:lnTo>
                      <a:pt x="49" y="265"/>
                    </a:lnTo>
                    <a:lnTo>
                      <a:pt x="47" y="263"/>
                    </a:lnTo>
                    <a:lnTo>
                      <a:pt x="45" y="262"/>
                    </a:lnTo>
                    <a:lnTo>
                      <a:pt x="43" y="259"/>
                    </a:lnTo>
                    <a:lnTo>
                      <a:pt x="38" y="257"/>
                    </a:lnTo>
                    <a:lnTo>
                      <a:pt x="36" y="255"/>
                    </a:lnTo>
                    <a:lnTo>
                      <a:pt x="38" y="250"/>
                    </a:lnTo>
                    <a:lnTo>
                      <a:pt x="38" y="248"/>
                    </a:lnTo>
                    <a:lnTo>
                      <a:pt x="37" y="246"/>
                    </a:lnTo>
                    <a:lnTo>
                      <a:pt x="37" y="242"/>
                    </a:lnTo>
                    <a:lnTo>
                      <a:pt x="38" y="239"/>
                    </a:lnTo>
                    <a:lnTo>
                      <a:pt x="38" y="238"/>
                    </a:lnTo>
                    <a:lnTo>
                      <a:pt x="36" y="237"/>
                    </a:lnTo>
                    <a:lnTo>
                      <a:pt x="28" y="237"/>
                    </a:lnTo>
                    <a:lnTo>
                      <a:pt x="30" y="235"/>
                    </a:lnTo>
                    <a:lnTo>
                      <a:pt x="32" y="231"/>
                    </a:lnTo>
                    <a:lnTo>
                      <a:pt x="36" y="229"/>
                    </a:lnTo>
                    <a:lnTo>
                      <a:pt x="36" y="228"/>
                    </a:lnTo>
                    <a:lnTo>
                      <a:pt x="33" y="227"/>
                    </a:lnTo>
                    <a:lnTo>
                      <a:pt x="32" y="227"/>
                    </a:lnTo>
                    <a:lnTo>
                      <a:pt x="30" y="225"/>
                    </a:lnTo>
                    <a:lnTo>
                      <a:pt x="28" y="225"/>
                    </a:lnTo>
                    <a:lnTo>
                      <a:pt x="28" y="218"/>
                    </a:lnTo>
                    <a:lnTo>
                      <a:pt x="30" y="217"/>
                    </a:lnTo>
                    <a:lnTo>
                      <a:pt x="31" y="215"/>
                    </a:lnTo>
                    <a:lnTo>
                      <a:pt x="33" y="213"/>
                    </a:lnTo>
                    <a:lnTo>
                      <a:pt x="36" y="211"/>
                    </a:lnTo>
                    <a:lnTo>
                      <a:pt x="35" y="209"/>
                    </a:lnTo>
                    <a:lnTo>
                      <a:pt x="33" y="208"/>
                    </a:lnTo>
                    <a:lnTo>
                      <a:pt x="31" y="208"/>
                    </a:lnTo>
                    <a:lnTo>
                      <a:pt x="29" y="207"/>
                    </a:lnTo>
                    <a:lnTo>
                      <a:pt x="27" y="207"/>
                    </a:lnTo>
                    <a:lnTo>
                      <a:pt x="25" y="206"/>
                    </a:lnTo>
                    <a:lnTo>
                      <a:pt x="24" y="203"/>
                    </a:lnTo>
                    <a:lnTo>
                      <a:pt x="24" y="197"/>
                    </a:lnTo>
                    <a:lnTo>
                      <a:pt x="27" y="194"/>
                    </a:lnTo>
                    <a:lnTo>
                      <a:pt x="31" y="185"/>
                    </a:lnTo>
                    <a:lnTo>
                      <a:pt x="30" y="178"/>
                    </a:lnTo>
                    <a:lnTo>
                      <a:pt x="24" y="172"/>
                    </a:lnTo>
                    <a:lnTo>
                      <a:pt x="24" y="168"/>
                    </a:lnTo>
                    <a:lnTo>
                      <a:pt x="27" y="164"/>
                    </a:lnTo>
                    <a:lnTo>
                      <a:pt x="28" y="163"/>
                    </a:lnTo>
                    <a:lnTo>
                      <a:pt x="28" y="161"/>
                    </a:lnTo>
                    <a:lnTo>
                      <a:pt x="27" y="158"/>
                    </a:lnTo>
                    <a:lnTo>
                      <a:pt x="24" y="157"/>
                    </a:lnTo>
                    <a:lnTo>
                      <a:pt x="20" y="152"/>
                    </a:lnTo>
                    <a:lnTo>
                      <a:pt x="18" y="150"/>
                    </a:lnTo>
                    <a:lnTo>
                      <a:pt x="18" y="147"/>
                    </a:lnTo>
                    <a:lnTo>
                      <a:pt x="22" y="144"/>
                    </a:lnTo>
                    <a:lnTo>
                      <a:pt x="25" y="137"/>
                    </a:lnTo>
                    <a:lnTo>
                      <a:pt x="28" y="136"/>
                    </a:lnTo>
                    <a:lnTo>
                      <a:pt x="30" y="136"/>
                    </a:lnTo>
                    <a:lnTo>
                      <a:pt x="30" y="135"/>
                    </a:lnTo>
                    <a:lnTo>
                      <a:pt x="28" y="133"/>
                    </a:lnTo>
                    <a:lnTo>
                      <a:pt x="22" y="133"/>
                    </a:lnTo>
                    <a:lnTo>
                      <a:pt x="22" y="131"/>
                    </a:lnTo>
                    <a:lnTo>
                      <a:pt x="23" y="130"/>
                    </a:lnTo>
                    <a:lnTo>
                      <a:pt x="24" y="130"/>
                    </a:lnTo>
                    <a:lnTo>
                      <a:pt x="27" y="129"/>
                    </a:lnTo>
                    <a:lnTo>
                      <a:pt x="28" y="129"/>
                    </a:lnTo>
                    <a:lnTo>
                      <a:pt x="30" y="126"/>
                    </a:lnTo>
                    <a:lnTo>
                      <a:pt x="30" y="115"/>
                    </a:lnTo>
                    <a:lnTo>
                      <a:pt x="29" y="114"/>
                    </a:lnTo>
                    <a:lnTo>
                      <a:pt x="28" y="114"/>
                    </a:lnTo>
                    <a:lnTo>
                      <a:pt x="29" y="111"/>
                    </a:lnTo>
                    <a:lnTo>
                      <a:pt x="31" y="109"/>
                    </a:lnTo>
                    <a:lnTo>
                      <a:pt x="33" y="108"/>
                    </a:lnTo>
                    <a:lnTo>
                      <a:pt x="37" y="107"/>
                    </a:lnTo>
                    <a:lnTo>
                      <a:pt x="42" y="104"/>
                    </a:lnTo>
                    <a:lnTo>
                      <a:pt x="40" y="95"/>
                    </a:lnTo>
                    <a:lnTo>
                      <a:pt x="43" y="88"/>
                    </a:lnTo>
                    <a:lnTo>
                      <a:pt x="47" y="81"/>
                    </a:lnTo>
                    <a:lnTo>
                      <a:pt x="54" y="74"/>
                    </a:lnTo>
                    <a:lnTo>
                      <a:pt x="60" y="67"/>
                    </a:lnTo>
                    <a:lnTo>
                      <a:pt x="63" y="60"/>
                    </a:lnTo>
                    <a:lnTo>
                      <a:pt x="61" y="52"/>
                    </a:lnTo>
                    <a:lnTo>
                      <a:pt x="64" y="48"/>
                    </a:lnTo>
                    <a:lnTo>
                      <a:pt x="70" y="42"/>
                    </a:lnTo>
                    <a:lnTo>
                      <a:pt x="70" y="35"/>
                    </a:lnTo>
                    <a:lnTo>
                      <a:pt x="72" y="31"/>
                    </a:lnTo>
                    <a:lnTo>
                      <a:pt x="72" y="30"/>
                    </a:lnTo>
                    <a:lnTo>
                      <a:pt x="74" y="28"/>
                    </a:lnTo>
                    <a:lnTo>
                      <a:pt x="75" y="26"/>
                    </a:lnTo>
                    <a:lnTo>
                      <a:pt x="78" y="23"/>
                    </a:lnTo>
                    <a:lnTo>
                      <a:pt x="81" y="19"/>
                    </a:lnTo>
                    <a:lnTo>
                      <a:pt x="81" y="14"/>
                    </a:lnTo>
                    <a:lnTo>
                      <a:pt x="132" y="10"/>
                    </a:lnTo>
                    <a:lnTo>
                      <a:pt x="185" y="6"/>
                    </a:lnTo>
                    <a:lnTo>
                      <a:pt x="236"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 name="Freeform 104"/>
              <p:cNvSpPr>
                <a:spLocks/>
              </p:cNvSpPr>
              <p:nvPr/>
            </p:nvSpPr>
            <p:spPr bwMode="auto">
              <a:xfrm>
                <a:off x="9527004" y="4973912"/>
                <a:ext cx="19969" cy="15747"/>
              </a:xfrm>
              <a:custGeom>
                <a:avLst/>
                <a:gdLst/>
                <a:ahLst/>
                <a:cxnLst>
                  <a:cxn ang="0">
                    <a:pos x="1" y="0"/>
                  </a:cxn>
                  <a:cxn ang="0">
                    <a:pos x="2" y="1"/>
                  </a:cxn>
                  <a:cxn ang="0">
                    <a:pos x="5" y="3"/>
                  </a:cxn>
                  <a:cxn ang="0">
                    <a:pos x="7" y="5"/>
                  </a:cxn>
                  <a:cxn ang="0">
                    <a:pos x="9" y="6"/>
                  </a:cxn>
                  <a:cxn ang="0">
                    <a:pos x="8" y="8"/>
                  </a:cxn>
                  <a:cxn ang="0">
                    <a:pos x="4" y="8"/>
                  </a:cxn>
                  <a:cxn ang="0">
                    <a:pos x="2" y="6"/>
                  </a:cxn>
                  <a:cxn ang="0">
                    <a:pos x="1" y="5"/>
                  </a:cxn>
                  <a:cxn ang="0">
                    <a:pos x="0" y="3"/>
                  </a:cxn>
                  <a:cxn ang="0">
                    <a:pos x="1" y="0"/>
                  </a:cxn>
                </a:cxnLst>
                <a:rect l="0" t="0" r="r" b="b"/>
                <a:pathLst>
                  <a:path w="9" h="8">
                    <a:moveTo>
                      <a:pt x="1" y="0"/>
                    </a:moveTo>
                    <a:lnTo>
                      <a:pt x="2" y="1"/>
                    </a:lnTo>
                    <a:lnTo>
                      <a:pt x="5" y="3"/>
                    </a:lnTo>
                    <a:lnTo>
                      <a:pt x="7" y="5"/>
                    </a:lnTo>
                    <a:lnTo>
                      <a:pt x="9" y="6"/>
                    </a:lnTo>
                    <a:lnTo>
                      <a:pt x="8" y="8"/>
                    </a:lnTo>
                    <a:lnTo>
                      <a:pt x="4" y="8"/>
                    </a:lnTo>
                    <a:lnTo>
                      <a:pt x="2" y="6"/>
                    </a:lnTo>
                    <a:lnTo>
                      <a:pt x="1" y="5"/>
                    </a:lnTo>
                    <a:lnTo>
                      <a:pt x="0" y="3"/>
                    </a:lnTo>
                    <a:lnTo>
                      <a:pt x="1"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 name="Freeform 105"/>
              <p:cNvSpPr>
                <a:spLocks noEditPoints="1"/>
              </p:cNvSpPr>
              <p:nvPr/>
            </p:nvSpPr>
            <p:spPr bwMode="auto">
              <a:xfrm>
                <a:off x="8255689" y="4629467"/>
                <a:ext cx="1475438" cy="984123"/>
              </a:xfrm>
              <a:custGeom>
                <a:avLst/>
                <a:gdLst/>
                <a:ahLst/>
                <a:cxnLst>
                  <a:cxn ang="0">
                    <a:pos x="451" y="0"/>
                  </a:cxn>
                  <a:cxn ang="0">
                    <a:pos x="486" y="18"/>
                  </a:cxn>
                  <a:cxn ang="0">
                    <a:pos x="511" y="76"/>
                  </a:cxn>
                  <a:cxn ang="0">
                    <a:pos x="573" y="171"/>
                  </a:cxn>
                  <a:cxn ang="0">
                    <a:pos x="566" y="182"/>
                  </a:cxn>
                  <a:cxn ang="0">
                    <a:pos x="602" y="248"/>
                  </a:cxn>
                  <a:cxn ang="0">
                    <a:pos x="636" y="304"/>
                  </a:cxn>
                  <a:cxn ang="0">
                    <a:pos x="649" y="319"/>
                  </a:cxn>
                  <a:cxn ang="0">
                    <a:pos x="665" y="395"/>
                  </a:cxn>
                  <a:cxn ang="0">
                    <a:pos x="656" y="452"/>
                  </a:cxn>
                  <a:cxn ang="0">
                    <a:pos x="655" y="479"/>
                  </a:cxn>
                  <a:cxn ang="0">
                    <a:pos x="635" y="496"/>
                  </a:cxn>
                  <a:cxn ang="0">
                    <a:pos x="613" y="496"/>
                  </a:cxn>
                  <a:cxn ang="0">
                    <a:pos x="596" y="486"/>
                  </a:cxn>
                  <a:cxn ang="0">
                    <a:pos x="567" y="447"/>
                  </a:cxn>
                  <a:cxn ang="0">
                    <a:pos x="542" y="440"/>
                  </a:cxn>
                  <a:cxn ang="0">
                    <a:pos x="509" y="395"/>
                  </a:cxn>
                  <a:cxn ang="0">
                    <a:pos x="511" y="374"/>
                  </a:cxn>
                  <a:cxn ang="0">
                    <a:pos x="496" y="377"/>
                  </a:cxn>
                  <a:cxn ang="0">
                    <a:pos x="489" y="354"/>
                  </a:cxn>
                  <a:cxn ang="0">
                    <a:pos x="479" y="357"/>
                  </a:cxn>
                  <a:cxn ang="0">
                    <a:pos x="473" y="362"/>
                  </a:cxn>
                  <a:cxn ang="0">
                    <a:pos x="447" y="322"/>
                  </a:cxn>
                  <a:cxn ang="0">
                    <a:pos x="436" y="311"/>
                  </a:cxn>
                  <a:cxn ang="0">
                    <a:pos x="444" y="300"/>
                  </a:cxn>
                  <a:cxn ang="0">
                    <a:pos x="452" y="286"/>
                  </a:cxn>
                  <a:cxn ang="0">
                    <a:pos x="440" y="270"/>
                  </a:cxn>
                  <a:cxn ang="0">
                    <a:pos x="428" y="270"/>
                  </a:cxn>
                  <a:cxn ang="0">
                    <a:pos x="431" y="278"/>
                  </a:cxn>
                  <a:cxn ang="0">
                    <a:pos x="430" y="288"/>
                  </a:cxn>
                  <a:cxn ang="0">
                    <a:pos x="421" y="283"/>
                  </a:cxn>
                  <a:cxn ang="0">
                    <a:pos x="419" y="271"/>
                  </a:cxn>
                  <a:cxn ang="0">
                    <a:pos x="424" y="204"/>
                  </a:cxn>
                  <a:cxn ang="0">
                    <a:pos x="400" y="158"/>
                  </a:cxn>
                  <a:cxn ang="0">
                    <a:pos x="386" y="160"/>
                  </a:cxn>
                  <a:cxn ang="0">
                    <a:pos x="350" y="126"/>
                  </a:cxn>
                  <a:cxn ang="0">
                    <a:pos x="330" y="110"/>
                  </a:cxn>
                  <a:cxn ang="0">
                    <a:pos x="319" y="97"/>
                  </a:cxn>
                  <a:cxn ang="0">
                    <a:pos x="280" y="87"/>
                  </a:cxn>
                  <a:cxn ang="0">
                    <a:pos x="262" y="98"/>
                  </a:cxn>
                  <a:cxn ang="0">
                    <a:pos x="258" y="103"/>
                  </a:cxn>
                  <a:cxn ang="0">
                    <a:pos x="251" y="110"/>
                  </a:cxn>
                  <a:cxn ang="0">
                    <a:pos x="232" y="129"/>
                  </a:cxn>
                  <a:cxn ang="0">
                    <a:pos x="221" y="127"/>
                  </a:cxn>
                  <a:cxn ang="0">
                    <a:pos x="197" y="138"/>
                  </a:cxn>
                  <a:cxn ang="0">
                    <a:pos x="176" y="111"/>
                  </a:cxn>
                  <a:cxn ang="0">
                    <a:pos x="160" y="92"/>
                  </a:cxn>
                  <a:cxn ang="0">
                    <a:pos x="157" y="88"/>
                  </a:cxn>
                  <a:cxn ang="0">
                    <a:pos x="147" y="85"/>
                  </a:cxn>
                  <a:cxn ang="0">
                    <a:pos x="126" y="88"/>
                  </a:cxn>
                  <a:cxn ang="0">
                    <a:pos x="113" y="74"/>
                  </a:cxn>
                  <a:cxn ang="0">
                    <a:pos x="78" y="82"/>
                  </a:cxn>
                  <a:cxn ang="0">
                    <a:pos x="50" y="68"/>
                  </a:cxn>
                  <a:cxn ang="0">
                    <a:pos x="39" y="74"/>
                  </a:cxn>
                  <a:cxn ang="0">
                    <a:pos x="34" y="81"/>
                  </a:cxn>
                  <a:cxn ang="0">
                    <a:pos x="22" y="87"/>
                  </a:cxn>
                  <a:cxn ang="0">
                    <a:pos x="11" y="62"/>
                  </a:cxn>
                  <a:cxn ang="0">
                    <a:pos x="14" y="36"/>
                  </a:cxn>
                  <a:cxn ang="0">
                    <a:pos x="203" y="17"/>
                  </a:cxn>
                  <a:cxn ang="0">
                    <a:pos x="428" y="28"/>
                  </a:cxn>
                  <a:cxn ang="0">
                    <a:pos x="444" y="38"/>
                  </a:cxn>
                  <a:cxn ang="0">
                    <a:pos x="444" y="0"/>
                  </a:cxn>
                </a:cxnLst>
                <a:rect l="0" t="0" r="r" b="b"/>
                <a:pathLst>
                  <a:path w="665" h="500">
                    <a:moveTo>
                      <a:pt x="265" y="104"/>
                    </a:moveTo>
                    <a:lnTo>
                      <a:pt x="263" y="105"/>
                    </a:lnTo>
                    <a:lnTo>
                      <a:pt x="265" y="104"/>
                    </a:lnTo>
                    <a:close/>
                    <a:moveTo>
                      <a:pt x="444" y="0"/>
                    </a:moveTo>
                    <a:lnTo>
                      <a:pt x="451" y="0"/>
                    </a:lnTo>
                    <a:lnTo>
                      <a:pt x="460" y="1"/>
                    </a:lnTo>
                    <a:lnTo>
                      <a:pt x="472" y="4"/>
                    </a:lnTo>
                    <a:lnTo>
                      <a:pt x="483" y="3"/>
                    </a:lnTo>
                    <a:lnTo>
                      <a:pt x="485" y="10"/>
                    </a:lnTo>
                    <a:lnTo>
                      <a:pt x="486" y="18"/>
                    </a:lnTo>
                    <a:lnTo>
                      <a:pt x="488" y="24"/>
                    </a:lnTo>
                    <a:lnTo>
                      <a:pt x="495" y="28"/>
                    </a:lnTo>
                    <a:lnTo>
                      <a:pt x="499" y="45"/>
                    </a:lnTo>
                    <a:lnTo>
                      <a:pt x="504" y="61"/>
                    </a:lnTo>
                    <a:lnTo>
                      <a:pt x="511" y="76"/>
                    </a:lnTo>
                    <a:lnTo>
                      <a:pt x="524" y="102"/>
                    </a:lnTo>
                    <a:lnTo>
                      <a:pt x="538" y="126"/>
                    </a:lnTo>
                    <a:lnTo>
                      <a:pt x="556" y="150"/>
                    </a:lnTo>
                    <a:lnTo>
                      <a:pt x="574" y="169"/>
                    </a:lnTo>
                    <a:lnTo>
                      <a:pt x="573" y="171"/>
                    </a:lnTo>
                    <a:lnTo>
                      <a:pt x="573" y="172"/>
                    </a:lnTo>
                    <a:lnTo>
                      <a:pt x="572" y="171"/>
                    </a:lnTo>
                    <a:lnTo>
                      <a:pt x="570" y="169"/>
                    </a:lnTo>
                    <a:lnTo>
                      <a:pt x="565" y="169"/>
                    </a:lnTo>
                    <a:lnTo>
                      <a:pt x="566" y="182"/>
                    </a:lnTo>
                    <a:lnTo>
                      <a:pt x="571" y="194"/>
                    </a:lnTo>
                    <a:lnTo>
                      <a:pt x="577" y="206"/>
                    </a:lnTo>
                    <a:lnTo>
                      <a:pt x="586" y="222"/>
                    </a:lnTo>
                    <a:lnTo>
                      <a:pt x="596" y="237"/>
                    </a:lnTo>
                    <a:lnTo>
                      <a:pt x="602" y="248"/>
                    </a:lnTo>
                    <a:lnTo>
                      <a:pt x="610" y="257"/>
                    </a:lnTo>
                    <a:lnTo>
                      <a:pt x="616" y="266"/>
                    </a:lnTo>
                    <a:lnTo>
                      <a:pt x="628" y="290"/>
                    </a:lnTo>
                    <a:lnTo>
                      <a:pt x="636" y="299"/>
                    </a:lnTo>
                    <a:lnTo>
                      <a:pt x="636" y="304"/>
                    </a:lnTo>
                    <a:lnTo>
                      <a:pt x="635" y="306"/>
                    </a:lnTo>
                    <a:lnTo>
                      <a:pt x="634" y="307"/>
                    </a:lnTo>
                    <a:lnTo>
                      <a:pt x="632" y="307"/>
                    </a:lnTo>
                    <a:lnTo>
                      <a:pt x="642" y="312"/>
                    </a:lnTo>
                    <a:lnTo>
                      <a:pt x="649" y="319"/>
                    </a:lnTo>
                    <a:lnTo>
                      <a:pt x="653" y="327"/>
                    </a:lnTo>
                    <a:lnTo>
                      <a:pt x="658" y="341"/>
                    </a:lnTo>
                    <a:lnTo>
                      <a:pt x="662" y="355"/>
                    </a:lnTo>
                    <a:lnTo>
                      <a:pt x="664" y="374"/>
                    </a:lnTo>
                    <a:lnTo>
                      <a:pt x="665" y="395"/>
                    </a:lnTo>
                    <a:lnTo>
                      <a:pt x="665" y="416"/>
                    </a:lnTo>
                    <a:lnTo>
                      <a:pt x="664" y="432"/>
                    </a:lnTo>
                    <a:lnTo>
                      <a:pt x="662" y="439"/>
                    </a:lnTo>
                    <a:lnTo>
                      <a:pt x="658" y="445"/>
                    </a:lnTo>
                    <a:lnTo>
                      <a:pt x="656" y="452"/>
                    </a:lnTo>
                    <a:lnTo>
                      <a:pt x="656" y="458"/>
                    </a:lnTo>
                    <a:lnTo>
                      <a:pt x="658" y="465"/>
                    </a:lnTo>
                    <a:lnTo>
                      <a:pt x="658" y="474"/>
                    </a:lnTo>
                    <a:lnTo>
                      <a:pt x="657" y="476"/>
                    </a:lnTo>
                    <a:lnTo>
                      <a:pt x="655" y="479"/>
                    </a:lnTo>
                    <a:lnTo>
                      <a:pt x="652" y="483"/>
                    </a:lnTo>
                    <a:lnTo>
                      <a:pt x="652" y="488"/>
                    </a:lnTo>
                    <a:lnTo>
                      <a:pt x="645" y="489"/>
                    </a:lnTo>
                    <a:lnTo>
                      <a:pt x="639" y="491"/>
                    </a:lnTo>
                    <a:lnTo>
                      <a:pt x="635" y="496"/>
                    </a:lnTo>
                    <a:lnTo>
                      <a:pt x="629" y="498"/>
                    </a:lnTo>
                    <a:lnTo>
                      <a:pt x="623" y="500"/>
                    </a:lnTo>
                    <a:lnTo>
                      <a:pt x="616" y="496"/>
                    </a:lnTo>
                    <a:lnTo>
                      <a:pt x="615" y="495"/>
                    </a:lnTo>
                    <a:lnTo>
                      <a:pt x="613" y="496"/>
                    </a:lnTo>
                    <a:lnTo>
                      <a:pt x="613" y="493"/>
                    </a:lnTo>
                    <a:lnTo>
                      <a:pt x="610" y="489"/>
                    </a:lnTo>
                    <a:lnTo>
                      <a:pt x="608" y="488"/>
                    </a:lnTo>
                    <a:lnTo>
                      <a:pt x="606" y="486"/>
                    </a:lnTo>
                    <a:lnTo>
                      <a:pt x="596" y="486"/>
                    </a:lnTo>
                    <a:lnTo>
                      <a:pt x="586" y="472"/>
                    </a:lnTo>
                    <a:lnTo>
                      <a:pt x="574" y="456"/>
                    </a:lnTo>
                    <a:lnTo>
                      <a:pt x="571" y="453"/>
                    </a:lnTo>
                    <a:lnTo>
                      <a:pt x="568" y="449"/>
                    </a:lnTo>
                    <a:lnTo>
                      <a:pt x="567" y="447"/>
                    </a:lnTo>
                    <a:lnTo>
                      <a:pt x="565" y="445"/>
                    </a:lnTo>
                    <a:lnTo>
                      <a:pt x="561" y="442"/>
                    </a:lnTo>
                    <a:lnTo>
                      <a:pt x="557" y="440"/>
                    </a:lnTo>
                    <a:lnTo>
                      <a:pt x="549" y="439"/>
                    </a:lnTo>
                    <a:lnTo>
                      <a:pt x="542" y="440"/>
                    </a:lnTo>
                    <a:lnTo>
                      <a:pt x="535" y="438"/>
                    </a:lnTo>
                    <a:lnTo>
                      <a:pt x="523" y="417"/>
                    </a:lnTo>
                    <a:lnTo>
                      <a:pt x="521" y="404"/>
                    </a:lnTo>
                    <a:lnTo>
                      <a:pt x="518" y="399"/>
                    </a:lnTo>
                    <a:lnTo>
                      <a:pt x="509" y="395"/>
                    </a:lnTo>
                    <a:lnTo>
                      <a:pt x="511" y="385"/>
                    </a:lnTo>
                    <a:lnTo>
                      <a:pt x="516" y="379"/>
                    </a:lnTo>
                    <a:lnTo>
                      <a:pt x="521" y="372"/>
                    </a:lnTo>
                    <a:lnTo>
                      <a:pt x="514" y="372"/>
                    </a:lnTo>
                    <a:lnTo>
                      <a:pt x="511" y="374"/>
                    </a:lnTo>
                    <a:lnTo>
                      <a:pt x="510" y="376"/>
                    </a:lnTo>
                    <a:lnTo>
                      <a:pt x="509" y="377"/>
                    </a:lnTo>
                    <a:lnTo>
                      <a:pt x="503" y="389"/>
                    </a:lnTo>
                    <a:lnTo>
                      <a:pt x="499" y="384"/>
                    </a:lnTo>
                    <a:lnTo>
                      <a:pt x="496" y="377"/>
                    </a:lnTo>
                    <a:lnTo>
                      <a:pt x="495" y="369"/>
                    </a:lnTo>
                    <a:lnTo>
                      <a:pt x="495" y="360"/>
                    </a:lnTo>
                    <a:lnTo>
                      <a:pt x="497" y="353"/>
                    </a:lnTo>
                    <a:lnTo>
                      <a:pt x="494" y="351"/>
                    </a:lnTo>
                    <a:lnTo>
                      <a:pt x="489" y="354"/>
                    </a:lnTo>
                    <a:lnTo>
                      <a:pt x="483" y="355"/>
                    </a:lnTo>
                    <a:lnTo>
                      <a:pt x="478" y="353"/>
                    </a:lnTo>
                    <a:lnTo>
                      <a:pt x="476" y="354"/>
                    </a:lnTo>
                    <a:lnTo>
                      <a:pt x="476" y="356"/>
                    </a:lnTo>
                    <a:lnTo>
                      <a:pt x="479" y="357"/>
                    </a:lnTo>
                    <a:lnTo>
                      <a:pt x="480" y="358"/>
                    </a:lnTo>
                    <a:lnTo>
                      <a:pt x="482" y="360"/>
                    </a:lnTo>
                    <a:lnTo>
                      <a:pt x="483" y="362"/>
                    </a:lnTo>
                    <a:lnTo>
                      <a:pt x="483" y="367"/>
                    </a:lnTo>
                    <a:lnTo>
                      <a:pt x="473" y="362"/>
                    </a:lnTo>
                    <a:lnTo>
                      <a:pt x="465" y="356"/>
                    </a:lnTo>
                    <a:lnTo>
                      <a:pt x="459" y="347"/>
                    </a:lnTo>
                    <a:lnTo>
                      <a:pt x="454" y="337"/>
                    </a:lnTo>
                    <a:lnTo>
                      <a:pt x="450" y="327"/>
                    </a:lnTo>
                    <a:lnTo>
                      <a:pt x="447" y="322"/>
                    </a:lnTo>
                    <a:lnTo>
                      <a:pt x="445" y="321"/>
                    </a:lnTo>
                    <a:lnTo>
                      <a:pt x="443" y="319"/>
                    </a:lnTo>
                    <a:lnTo>
                      <a:pt x="438" y="316"/>
                    </a:lnTo>
                    <a:lnTo>
                      <a:pt x="437" y="314"/>
                    </a:lnTo>
                    <a:lnTo>
                      <a:pt x="436" y="311"/>
                    </a:lnTo>
                    <a:lnTo>
                      <a:pt x="438" y="311"/>
                    </a:lnTo>
                    <a:lnTo>
                      <a:pt x="440" y="309"/>
                    </a:lnTo>
                    <a:lnTo>
                      <a:pt x="443" y="305"/>
                    </a:lnTo>
                    <a:lnTo>
                      <a:pt x="443" y="302"/>
                    </a:lnTo>
                    <a:lnTo>
                      <a:pt x="444" y="300"/>
                    </a:lnTo>
                    <a:lnTo>
                      <a:pt x="444" y="293"/>
                    </a:lnTo>
                    <a:lnTo>
                      <a:pt x="445" y="291"/>
                    </a:lnTo>
                    <a:lnTo>
                      <a:pt x="447" y="290"/>
                    </a:lnTo>
                    <a:lnTo>
                      <a:pt x="450" y="287"/>
                    </a:lnTo>
                    <a:lnTo>
                      <a:pt x="452" y="286"/>
                    </a:lnTo>
                    <a:lnTo>
                      <a:pt x="453" y="284"/>
                    </a:lnTo>
                    <a:lnTo>
                      <a:pt x="453" y="279"/>
                    </a:lnTo>
                    <a:lnTo>
                      <a:pt x="451" y="272"/>
                    </a:lnTo>
                    <a:lnTo>
                      <a:pt x="446" y="270"/>
                    </a:lnTo>
                    <a:lnTo>
                      <a:pt x="440" y="270"/>
                    </a:lnTo>
                    <a:lnTo>
                      <a:pt x="433" y="269"/>
                    </a:lnTo>
                    <a:lnTo>
                      <a:pt x="426" y="265"/>
                    </a:lnTo>
                    <a:lnTo>
                      <a:pt x="425" y="269"/>
                    </a:lnTo>
                    <a:lnTo>
                      <a:pt x="426" y="270"/>
                    </a:lnTo>
                    <a:lnTo>
                      <a:pt x="428" y="270"/>
                    </a:lnTo>
                    <a:lnTo>
                      <a:pt x="428" y="273"/>
                    </a:lnTo>
                    <a:lnTo>
                      <a:pt x="429" y="274"/>
                    </a:lnTo>
                    <a:lnTo>
                      <a:pt x="429" y="277"/>
                    </a:lnTo>
                    <a:lnTo>
                      <a:pt x="430" y="277"/>
                    </a:lnTo>
                    <a:lnTo>
                      <a:pt x="431" y="278"/>
                    </a:lnTo>
                    <a:lnTo>
                      <a:pt x="433" y="278"/>
                    </a:lnTo>
                    <a:lnTo>
                      <a:pt x="436" y="277"/>
                    </a:lnTo>
                    <a:lnTo>
                      <a:pt x="433" y="281"/>
                    </a:lnTo>
                    <a:lnTo>
                      <a:pt x="433" y="287"/>
                    </a:lnTo>
                    <a:lnTo>
                      <a:pt x="430" y="288"/>
                    </a:lnTo>
                    <a:lnTo>
                      <a:pt x="428" y="287"/>
                    </a:lnTo>
                    <a:lnTo>
                      <a:pt x="426" y="287"/>
                    </a:lnTo>
                    <a:lnTo>
                      <a:pt x="424" y="285"/>
                    </a:lnTo>
                    <a:lnTo>
                      <a:pt x="422" y="284"/>
                    </a:lnTo>
                    <a:lnTo>
                      <a:pt x="421" y="283"/>
                    </a:lnTo>
                    <a:lnTo>
                      <a:pt x="416" y="283"/>
                    </a:lnTo>
                    <a:lnTo>
                      <a:pt x="416" y="277"/>
                    </a:lnTo>
                    <a:lnTo>
                      <a:pt x="418" y="274"/>
                    </a:lnTo>
                    <a:lnTo>
                      <a:pt x="418" y="272"/>
                    </a:lnTo>
                    <a:lnTo>
                      <a:pt x="419" y="271"/>
                    </a:lnTo>
                    <a:lnTo>
                      <a:pt x="419" y="269"/>
                    </a:lnTo>
                    <a:lnTo>
                      <a:pt x="421" y="265"/>
                    </a:lnTo>
                    <a:lnTo>
                      <a:pt x="421" y="246"/>
                    </a:lnTo>
                    <a:lnTo>
                      <a:pt x="423" y="227"/>
                    </a:lnTo>
                    <a:lnTo>
                      <a:pt x="424" y="204"/>
                    </a:lnTo>
                    <a:lnTo>
                      <a:pt x="419" y="183"/>
                    </a:lnTo>
                    <a:lnTo>
                      <a:pt x="412" y="179"/>
                    </a:lnTo>
                    <a:lnTo>
                      <a:pt x="408" y="172"/>
                    </a:lnTo>
                    <a:lnTo>
                      <a:pt x="404" y="165"/>
                    </a:lnTo>
                    <a:lnTo>
                      <a:pt x="400" y="158"/>
                    </a:lnTo>
                    <a:lnTo>
                      <a:pt x="397" y="157"/>
                    </a:lnTo>
                    <a:lnTo>
                      <a:pt x="395" y="158"/>
                    </a:lnTo>
                    <a:lnTo>
                      <a:pt x="393" y="158"/>
                    </a:lnTo>
                    <a:lnTo>
                      <a:pt x="388" y="160"/>
                    </a:lnTo>
                    <a:lnTo>
                      <a:pt x="386" y="160"/>
                    </a:lnTo>
                    <a:lnTo>
                      <a:pt x="386" y="158"/>
                    </a:lnTo>
                    <a:lnTo>
                      <a:pt x="376" y="152"/>
                    </a:lnTo>
                    <a:lnTo>
                      <a:pt x="360" y="138"/>
                    </a:lnTo>
                    <a:lnTo>
                      <a:pt x="348" y="133"/>
                    </a:lnTo>
                    <a:lnTo>
                      <a:pt x="350" y="126"/>
                    </a:lnTo>
                    <a:lnTo>
                      <a:pt x="347" y="122"/>
                    </a:lnTo>
                    <a:lnTo>
                      <a:pt x="343" y="118"/>
                    </a:lnTo>
                    <a:lnTo>
                      <a:pt x="338" y="116"/>
                    </a:lnTo>
                    <a:lnTo>
                      <a:pt x="332" y="113"/>
                    </a:lnTo>
                    <a:lnTo>
                      <a:pt x="330" y="110"/>
                    </a:lnTo>
                    <a:lnTo>
                      <a:pt x="329" y="108"/>
                    </a:lnTo>
                    <a:lnTo>
                      <a:pt x="327" y="104"/>
                    </a:lnTo>
                    <a:lnTo>
                      <a:pt x="325" y="102"/>
                    </a:lnTo>
                    <a:lnTo>
                      <a:pt x="324" y="99"/>
                    </a:lnTo>
                    <a:lnTo>
                      <a:pt x="319" y="97"/>
                    </a:lnTo>
                    <a:lnTo>
                      <a:pt x="311" y="94"/>
                    </a:lnTo>
                    <a:lnTo>
                      <a:pt x="302" y="90"/>
                    </a:lnTo>
                    <a:lnTo>
                      <a:pt x="295" y="88"/>
                    </a:lnTo>
                    <a:lnTo>
                      <a:pt x="288" y="87"/>
                    </a:lnTo>
                    <a:lnTo>
                      <a:pt x="280" y="87"/>
                    </a:lnTo>
                    <a:lnTo>
                      <a:pt x="273" y="88"/>
                    </a:lnTo>
                    <a:lnTo>
                      <a:pt x="270" y="89"/>
                    </a:lnTo>
                    <a:lnTo>
                      <a:pt x="267" y="92"/>
                    </a:lnTo>
                    <a:lnTo>
                      <a:pt x="265" y="96"/>
                    </a:lnTo>
                    <a:lnTo>
                      <a:pt x="262" y="98"/>
                    </a:lnTo>
                    <a:lnTo>
                      <a:pt x="260" y="99"/>
                    </a:lnTo>
                    <a:lnTo>
                      <a:pt x="258" y="102"/>
                    </a:lnTo>
                    <a:lnTo>
                      <a:pt x="256" y="102"/>
                    </a:lnTo>
                    <a:lnTo>
                      <a:pt x="256" y="103"/>
                    </a:lnTo>
                    <a:lnTo>
                      <a:pt x="258" y="103"/>
                    </a:lnTo>
                    <a:lnTo>
                      <a:pt x="259" y="104"/>
                    </a:lnTo>
                    <a:lnTo>
                      <a:pt x="261" y="105"/>
                    </a:lnTo>
                    <a:lnTo>
                      <a:pt x="263" y="105"/>
                    </a:lnTo>
                    <a:lnTo>
                      <a:pt x="261" y="106"/>
                    </a:lnTo>
                    <a:lnTo>
                      <a:pt x="251" y="110"/>
                    </a:lnTo>
                    <a:lnTo>
                      <a:pt x="241" y="117"/>
                    </a:lnTo>
                    <a:lnTo>
                      <a:pt x="239" y="120"/>
                    </a:lnTo>
                    <a:lnTo>
                      <a:pt x="235" y="124"/>
                    </a:lnTo>
                    <a:lnTo>
                      <a:pt x="233" y="127"/>
                    </a:lnTo>
                    <a:lnTo>
                      <a:pt x="232" y="129"/>
                    </a:lnTo>
                    <a:lnTo>
                      <a:pt x="227" y="124"/>
                    </a:lnTo>
                    <a:lnTo>
                      <a:pt x="227" y="122"/>
                    </a:lnTo>
                    <a:lnTo>
                      <a:pt x="225" y="123"/>
                    </a:lnTo>
                    <a:lnTo>
                      <a:pt x="223" y="125"/>
                    </a:lnTo>
                    <a:lnTo>
                      <a:pt x="221" y="127"/>
                    </a:lnTo>
                    <a:lnTo>
                      <a:pt x="219" y="131"/>
                    </a:lnTo>
                    <a:lnTo>
                      <a:pt x="217" y="133"/>
                    </a:lnTo>
                    <a:lnTo>
                      <a:pt x="211" y="134"/>
                    </a:lnTo>
                    <a:lnTo>
                      <a:pt x="200" y="134"/>
                    </a:lnTo>
                    <a:lnTo>
                      <a:pt x="197" y="138"/>
                    </a:lnTo>
                    <a:lnTo>
                      <a:pt x="194" y="130"/>
                    </a:lnTo>
                    <a:lnTo>
                      <a:pt x="189" y="122"/>
                    </a:lnTo>
                    <a:lnTo>
                      <a:pt x="183" y="116"/>
                    </a:lnTo>
                    <a:lnTo>
                      <a:pt x="174" y="113"/>
                    </a:lnTo>
                    <a:lnTo>
                      <a:pt x="176" y="111"/>
                    </a:lnTo>
                    <a:lnTo>
                      <a:pt x="180" y="111"/>
                    </a:lnTo>
                    <a:lnTo>
                      <a:pt x="183" y="108"/>
                    </a:lnTo>
                    <a:lnTo>
                      <a:pt x="171" y="101"/>
                    </a:lnTo>
                    <a:lnTo>
                      <a:pt x="157" y="96"/>
                    </a:lnTo>
                    <a:lnTo>
                      <a:pt x="160" y="92"/>
                    </a:lnTo>
                    <a:lnTo>
                      <a:pt x="167" y="85"/>
                    </a:lnTo>
                    <a:lnTo>
                      <a:pt x="169" y="82"/>
                    </a:lnTo>
                    <a:lnTo>
                      <a:pt x="168" y="80"/>
                    </a:lnTo>
                    <a:lnTo>
                      <a:pt x="166" y="80"/>
                    </a:lnTo>
                    <a:lnTo>
                      <a:pt x="157" y="88"/>
                    </a:lnTo>
                    <a:lnTo>
                      <a:pt x="154" y="88"/>
                    </a:lnTo>
                    <a:lnTo>
                      <a:pt x="153" y="87"/>
                    </a:lnTo>
                    <a:lnTo>
                      <a:pt x="150" y="87"/>
                    </a:lnTo>
                    <a:lnTo>
                      <a:pt x="149" y="85"/>
                    </a:lnTo>
                    <a:lnTo>
                      <a:pt x="147" y="85"/>
                    </a:lnTo>
                    <a:lnTo>
                      <a:pt x="145" y="88"/>
                    </a:lnTo>
                    <a:lnTo>
                      <a:pt x="143" y="90"/>
                    </a:lnTo>
                    <a:lnTo>
                      <a:pt x="143" y="94"/>
                    </a:lnTo>
                    <a:lnTo>
                      <a:pt x="138" y="92"/>
                    </a:lnTo>
                    <a:lnTo>
                      <a:pt x="126" y="88"/>
                    </a:lnTo>
                    <a:lnTo>
                      <a:pt x="118" y="88"/>
                    </a:lnTo>
                    <a:lnTo>
                      <a:pt x="121" y="82"/>
                    </a:lnTo>
                    <a:lnTo>
                      <a:pt x="121" y="78"/>
                    </a:lnTo>
                    <a:lnTo>
                      <a:pt x="118" y="76"/>
                    </a:lnTo>
                    <a:lnTo>
                      <a:pt x="113" y="74"/>
                    </a:lnTo>
                    <a:lnTo>
                      <a:pt x="106" y="73"/>
                    </a:lnTo>
                    <a:lnTo>
                      <a:pt x="100" y="71"/>
                    </a:lnTo>
                    <a:lnTo>
                      <a:pt x="96" y="70"/>
                    </a:lnTo>
                    <a:lnTo>
                      <a:pt x="88" y="77"/>
                    </a:lnTo>
                    <a:lnTo>
                      <a:pt x="78" y="82"/>
                    </a:lnTo>
                    <a:lnTo>
                      <a:pt x="67" y="84"/>
                    </a:lnTo>
                    <a:lnTo>
                      <a:pt x="56" y="88"/>
                    </a:lnTo>
                    <a:lnTo>
                      <a:pt x="55" y="83"/>
                    </a:lnTo>
                    <a:lnTo>
                      <a:pt x="53" y="77"/>
                    </a:lnTo>
                    <a:lnTo>
                      <a:pt x="50" y="68"/>
                    </a:lnTo>
                    <a:lnTo>
                      <a:pt x="47" y="68"/>
                    </a:lnTo>
                    <a:lnTo>
                      <a:pt x="46" y="69"/>
                    </a:lnTo>
                    <a:lnTo>
                      <a:pt x="46" y="78"/>
                    </a:lnTo>
                    <a:lnTo>
                      <a:pt x="44" y="80"/>
                    </a:lnTo>
                    <a:lnTo>
                      <a:pt x="39" y="74"/>
                    </a:lnTo>
                    <a:lnTo>
                      <a:pt x="36" y="74"/>
                    </a:lnTo>
                    <a:lnTo>
                      <a:pt x="36" y="75"/>
                    </a:lnTo>
                    <a:lnTo>
                      <a:pt x="35" y="76"/>
                    </a:lnTo>
                    <a:lnTo>
                      <a:pt x="35" y="78"/>
                    </a:lnTo>
                    <a:lnTo>
                      <a:pt x="34" y="81"/>
                    </a:lnTo>
                    <a:lnTo>
                      <a:pt x="34" y="84"/>
                    </a:lnTo>
                    <a:lnTo>
                      <a:pt x="33" y="87"/>
                    </a:lnTo>
                    <a:lnTo>
                      <a:pt x="31" y="90"/>
                    </a:lnTo>
                    <a:lnTo>
                      <a:pt x="25" y="90"/>
                    </a:lnTo>
                    <a:lnTo>
                      <a:pt x="22" y="87"/>
                    </a:lnTo>
                    <a:lnTo>
                      <a:pt x="19" y="81"/>
                    </a:lnTo>
                    <a:lnTo>
                      <a:pt x="17" y="76"/>
                    </a:lnTo>
                    <a:lnTo>
                      <a:pt x="20" y="70"/>
                    </a:lnTo>
                    <a:lnTo>
                      <a:pt x="17" y="66"/>
                    </a:lnTo>
                    <a:lnTo>
                      <a:pt x="11" y="62"/>
                    </a:lnTo>
                    <a:lnTo>
                      <a:pt x="1" y="55"/>
                    </a:lnTo>
                    <a:lnTo>
                      <a:pt x="0" y="48"/>
                    </a:lnTo>
                    <a:lnTo>
                      <a:pt x="3" y="41"/>
                    </a:lnTo>
                    <a:lnTo>
                      <a:pt x="8" y="38"/>
                    </a:lnTo>
                    <a:lnTo>
                      <a:pt x="14" y="36"/>
                    </a:lnTo>
                    <a:lnTo>
                      <a:pt x="34" y="36"/>
                    </a:lnTo>
                    <a:lnTo>
                      <a:pt x="75" y="32"/>
                    </a:lnTo>
                    <a:lnTo>
                      <a:pt x="118" y="27"/>
                    </a:lnTo>
                    <a:lnTo>
                      <a:pt x="161" y="21"/>
                    </a:lnTo>
                    <a:lnTo>
                      <a:pt x="203" y="17"/>
                    </a:lnTo>
                    <a:lnTo>
                      <a:pt x="213" y="40"/>
                    </a:lnTo>
                    <a:lnTo>
                      <a:pt x="268" y="38"/>
                    </a:lnTo>
                    <a:lnTo>
                      <a:pt x="323" y="33"/>
                    </a:lnTo>
                    <a:lnTo>
                      <a:pt x="376" y="29"/>
                    </a:lnTo>
                    <a:lnTo>
                      <a:pt x="428" y="28"/>
                    </a:lnTo>
                    <a:lnTo>
                      <a:pt x="428" y="33"/>
                    </a:lnTo>
                    <a:lnTo>
                      <a:pt x="429" y="38"/>
                    </a:lnTo>
                    <a:lnTo>
                      <a:pt x="433" y="42"/>
                    </a:lnTo>
                    <a:lnTo>
                      <a:pt x="440" y="41"/>
                    </a:lnTo>
                    <a:lnTo>
                      <a:pt x="444" y="38"/>
                    </a:lnTo>
                    <a:lnTo>
                      <a:pt x="445" y="32"/>
                    </a:lnTo>
                    <a:lnTo>
                      <a:pt x="445" y="25"/>
                    </a:lnTo>
                    <a:lnTo>
                      <a:pt x="443" y="11"/>
                    </a:lnTo>
                    <a:lnTo>
                      <a:pt x="441" y="5"/>
                    </a:lnTo>
                    <a:lnTo>
                      <a:pt x="444"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0" name="Freeform 106"/>
              <p:cNvSpPr>
                <a:spLocks/>
              </p:cNvSpPr>
              <p:nvPr/>
            </p:nvSpPr>
            <p:spPr bwMode="auto">
              <a:xfrm>
                <a:off x="7106403" y="4383438"/>
                <a:ext cx="909668" cy="700695"/>
              </a:xfrm>
              <a:custGeom>
                <a:avLst/>
                <a:gdLst/>
                <a:ahLst/>
                <a:cxnLst>
                  <a:cxn ang="0">
                    <a:pos x="217" y="9"/>
                  </a:cxn>
                  <a:cxn ang="0">
                    <a:pos x="224" y="11"/>
                  </a:cxn>
                  <a:cxn ang="0">
                    <a:pos x="225" y="28"/>
                  </a:cxn>
                  <a:cxn ang="0">
                    <a:pos x="228" y="46"/>
                  </a:cxn>
                  <a:cxn ang="0">
                    <a:pos x="226" y="72"/>
                  </a:cxn>
                  <a:cxn ang="0">
                    <a:pos x="226" y="87"/>
                  </a:cxn>
                  <a:cxn ang="0">
                    <a:pos x="212" y="116"/>
                  </a:cxn>
                  <a:cxn ang="0">
                    <a:pos x="203" y="144"/>
                  </a:cxn>
                  <a:cxn ang="0">
                    <a:pos x="200" y="159"/>
                  </a:cxn>
                  <a:cxn ang="0">
                    <a:pos x="196" y="185"/>
                  </a:cxn>
                  <a:cxn ang="0">
                    <a:pos x="338" y="205"/>
                  </a:cxn>
                  <a:cxn ang="0">
                    <a:pos x="361" y="254"/>
                  </a:cxn>
                  <a:cxn ang="0">
                    <a:pos x="327" y="240"/>
                  </a:cxn>
                  <a:cxn ang="0">
                    <a:pos x="304" y="268"/>
                  </a:cxn>
                  <a:cxn ang="0">
                    <a:pos x="352" y="262"/>
                  </a:cxn>
                  <a:cxn ang="0">
                    <a:pos x="344" y="270"/>
                  </a:cxn>
                  <a:cxn ang="0">
                    <a:pos x="367" y="280"/>
                  </a:cxn>
                  <a:cxn ang="0">
                    <a:pos x="372" y="266"/>
                  </a:cxn>
                  <a:cxn ang="0">
                    <a:pos x="383" y="286"/>
                  </a:cxn>
                  <a:cxn ang="0">
                    <a:pos x="367" y="297"/>
                  </a:cxn>
                  <a:cxn ang="0">
                    <a:pos x="361" y="306"/>
                  </a:cxn>
                  <a:cxn ang="0">
                    <a:pos x="365" y="317"/>
                  </a:cxn>
                  <a:cxn ang="0">
                    <a:pos x="376" y="325"/>
                  </a:cxn>
                  <a:cxn ang="0">
                    <a:pos x="383" y="325"/>
                  </a:cxn>
                  <a:cxn ang="0">
                    <a:pos x="392" y="331"/>
                  </a:cxn>
                  <a:cxn ang="0">
                    <a:pos x="410" y="347"/>
                  </a:cxn>
                  <a:cxn ang="0">
                    <a:pos x="394" y="342"/>
                  </a:cxn>
                  <a:cxn ang="0">
                    <a:pos x="384" y="343"/>
                  </a:cxn>
                  <a:cxn ang="0">
                    <a:pos x="368" y="332"/>
                  </a:cxn>
                  <a:cxn ang="0">
                    <a:pos x="356" y="326"/>
                  </a:cxn>
                  <a:cxn ang="0">
                    <a:pos x="333" y="318"/>
                  </a:cxn>
                  <a:cxn ang="0">
                    <a:pos x="320" y="321"/>
                  </a:cxn>
                  <a:cxn ang="0">
                    <a:pos x="333" y="332"/>
                  </a:cxn>
                  <a:cxn ang="0">
                    <a:pos x="326" y="336"/>
                  </a:cxn>
                  <a:cxn ang="0">
                    <a:pos x="324" y="354"/>
                  </a:cxn>
                  <a:cxn ang="0">
                    <a:pos x="312" y="340"/>
                  </a:cxn>
                  <a:cxn ang="0">
                    <a:pos x="299" y="335"/>
                  </a:cxn>
                  <a:cxn ang="0">
                    <a:pos x="262" y="350"/>
                  </a:cxn>
                  <a:cxn ang="0">
                    <a:pos x="236" y="314"/>
                  </a:cxn>
                  <a:cxn ang="0">
                    <a:pos x="217" y="320"/>
                  </a:cxn>
                  <a:cxn ang="0">
                    <a:pos x="185" y="294"/>
                  </a:cxn>
                  <a:cxn ang="0">
                    <a:pos x="158" y="311"/>
                  </a:cxn>
                  <a:cxn ang="0">
                    <a:pos x="158" y="319"/>
                  </a:cxn>
                  <a:cxn ang="0">
                    <a:pos x="127" y="320"/>
                  </a:cxn>
                  <a:cxn ang="0">
                    <a:pos x="77" y="305"/>
                  </a:cxn>
                  <a:cxn ang="0">
                    <a:pos x="58" y="294"/>
                  </a:cxn>
                  <a:cxn ang="0">
                    <a:pos x="22" y="311"/>
                  </a:cxn>
                  <a:cxn ang="0">
                    <a:pos x="32" y="300"/>
                  </a:cxn>
                  <a:cxn ang="0">
                    <a:pos x="35" y="271"/>
                  </a:cxn>
                  <a:cxn ang="0">
                    <a:pos x="37" y="229"/>
                  </a:cxn>
                  <a:cxn ang="0">
                    <a:pos x="44" y="173"/>
                  </a:cxn>
                  <a:cxn ang="0">
                    <a:pos x="27" y="144"/>
                  </a:cxn>
                  <a:cxn ang="0">
                    <a:pos x="0" y="10"/>
                  </a:cxn>
                </a:cxnLst>
                <a:rect l="0" t="0" r="r" b="b"/>
                <a:pathLst>
                  <a:path w="410" h="356">
                    <a:moveTo>
                      <a:pt x="191" y="0"/>
                    </a:moveTo>
                    <a:lnTo>
                      <a:pt x="217" y="2"/>
                    </a:lnTo>
                    <a:lnTo>
                      <a:pt x="216" y="5"/>
                    </a:lnTo>
                    <a:lnTo>
                      <a:pt x="214" y="7"/>
                    </a:lnTo>
                    <a:lnTo>
                      <a:pt x="216" y="9"/>
                    </a:lnTo>
                    <a:lnTo>
                      <a:pt x="217" y="9"/>
                    </a:lnTo>
                    <a:lnTo>
                      <a:pt x="219" y="7"/>
                    </a:lnTo>
                    <a:lnTo>
                      <a:pt x="223" y="4"/>
                    </a:lnTo>
                    <a:lnTo>
                      <a:pt x="225" y="5"/>
                    </a:lnTo>
                    <a:lnTo>
                      <a:pt x="225" y="7"/>
                    </a:lnTo>
                    <a:lnTo>
                      <a:pt x="224" y="9"/>
                    </a:lnTo>
                    <a:lnTo>
                      <a:pt x="224" y="11"/>
                    </a:lnTo>
                    <a:lnTo>
                      <a:pt x="223" y="13"/>
                    </a:lnTo>
                    <a:lnTo>
                      <a:pt x="223" y="18"/>
                    </a:lnTo>
                    <a:lnTo>
                      <a:pt x="228" y="24"/>
                    </a:lnTo>
                    <a:lnTo>
                      <a:pt x="228" y="25"/>
                    </a:lnTo>
                    <a:lnTo>
                      <a:pt x="226" y="26"/>
                    </a:lnTo>
                    <a:lnTo>
                      <a:pt x="225" y="28"/>
                    </a:lnTo>
                    <a:lnTo>
                      <a:pt x="223" y="31"/>
                    </a:lnTo>
                    <a:lnTo>
                      <a:pt x="223" y="32"/>
                    </a:lnTo>
                    <a:lnTo>
                      <a:pt x="224" y="34"/>
                    </a:lnTo>
                    <a:lnTo>
                      <a:pt x="226" y="35"/>
                    </a:lnTo>
                    <a:lnTo>
                      <a:pt x="228" y="38"/>
                    </a:lnTo>
                    <a:lnTo>
                      <a:pt x="228" y="46"/>
                    </a:lnTo>
                    <a:lnTo>
                      <a:pt x="233" y="53"/>
                    </a:lnTo>
                    <a:lnTo>
                      <a:pt x="236" y="56"/>
                    </a:lnTo>
                    <a:lnTo>
                      <a:pt x="239" y="60"/>
                    </a:lnTo>
                    <a:lnTo>
                      <a:pt x="236" y="65"/>
                    </a:lnTo>
                    <a:lnTo>
                      <a:pt x="229" y="68"/>
                    </a:lnTo>
                    <a:lnTo>
                      <a:pt x="226" y="72"/>
                    </a:lnTo>
                    <a:lnTo>
                      <a:pt x="225" y="74"/>
                    </a:lnTo>
                    <a:lnTo>
                      <a:pt x="227" y="76"/>
                    </a:lnTo>
                    <a:lnTo>
                      <a:pt x="234" y="80"/>
                    </a:lnTo>
                    <a:lnTo>
                      <a:pt x="231" y="83"/>
                    </a:lnTo>
                    <a:lnTo>
                      <a:pt x="228" y="84"/>
                    </a:lnTo>
                    <a:lnTo>
                      <a:pt x="226" y="87"/>
                    </a:lnTo>
                    <a:lnTo>
                      <a:pt x="226" y="88"/>
                    </a:lnTo>
                    <a:lnTo>
                      <a:pt x="227" y="89"/>
                    </a:lnTo>
                    <a:lnTo>
                      <a:pt x="231" y="89"/>
                    </a:lnTo>
                    <a:lnTo>
                      <a:pt x="223" y="100"/>
                    </a:lnTo>
                    <a:lnTo>
                      <a:pt x="211" y="108"/>
                    </a:lnTo>
                    <a:lnTo>
                      <a:pt x="212" y="116"/>
                    </a:lnTo>
                    <a:lnTo>
                      <a:pt x="207" y="124"/>
                    </a:lnTo>
                    <a:lnTo>
                      <a:pt x="203" y="131"/>
                    </a:lnTo>
                    <a:lnTo>
                      <a:pt x="200" y="137"/>
                    </a:lnTo>
                    <a:lnTo>
                      <a:pt x="200" y="140"/>
                    </a:lnTo>
                    <a:lnTo>
                      <a:pt x="202" y="143"/>
                    </a:lnTo>
                    <a:lnTo>
                      <a:pt x="203" y="144"/>
                    </a:lnTo>
                    <a:lnTo>
                      <a:pt x="203" y="147"/>
                    </a:lnTo>
                    <a:lnTo>
                      <a:pt x="197" y="147"/>
                    </a:lnTo>
                    <a:lnTo>
                      <a:pt x="197" y="151"/>
                    </a:lnTo>
                    <a:lnTo>
                      <a:pt x="199" y="153"/>
                    </a:lnTo>
                    <a:lnTo>
                      <a:pt x="200" y="156"/>
                    </a:lnTo>
                    <a:lnTo>
                      <a:pt x="200" y="159"/>
                    </a:lnTo>
                    <a:lnTo>
                      <a:pt x="198" y="160"/>
                    </a:lnTo>
                    <a:lnTo>
                      <a:pt x="197" y="160"/>
                    </a:lnTo>
                    <a:lnTo>
                      <a:pt x="195" y="161"/>
                    </a:lnTo>
                    <a:lnTo>
                      <a:pt x="191" y="161"/>
                    </a:lnTo>
                    <a:lnTo>
                      <a:pt x="196" y="178"/>
                    </a:lnTo>
                    <a:lnTo>
                      <a:pt x="196" y="185"/>
                    </a:lnTo>
                    <a:lnTo>
                      <a:pt x="191" y="191"/>
                    </a:lnTo>
                    <a:lnTo>
                      <a:pt x="269" y="185"/>
                    </a:lnTo>
                    <a:lnTo>
                      <a:pt x="346" y="179"/>
                    </a:lnTo>
                    <a:lnTo>
                      <a:pt x="344" y="187"/>
                    </a:lnTo>
                    <a:lnTo>
                      <a:pt x="341" y="196"/>
                    </a:lnTo>
                    <a:lnTo>
                      <a:pt x="338" y="205"/>
                    </a:lnTo>
                    <a:lnTo>
                      <a:pt x="342" y="216"/>
                    </a:lnTo>
                    <a:lnTo>
                      <a:pt x="349" y="227"/>
                    </a:lnTo>
                    <a:lnTo>
                      <a:pt x="356" y="236"/>
                    </a:lnTo>
                    <a:lnTo>
                      <a:pt x="363" y="249"/>
                    </a:lnTo>
                    <a:lnTo>
                      <a:pt x="362" y="252"/>
                    </a:lnTo>
                    <a:lnTo>
                      <a:pt x="361" y="254"/>
                    </a:lnTo>
                    <a:lnTo>
                      <a:pt x="359" y="254"/>
                    </a:lnTo>
                    <a:lnTo>
                      <a:pt x="354" y="249"/>
                    </a:lnTo>
                    <a:lnTo>
                      <a:pt x="349" y="247"/>
                    </a:lnTo>
                    <a:lnTo>
                      <a:pt x="335" y="247"/>
                    </a:lnTo>
                    <a:lnTo>
                      <a:pt x="332" y="244"/>
                    </a:lnTo>
                    <a:lnTo>
                      <a:pt x="327" y="240"/>
                    </a:lnTo>
                    <a:lnTo>
                      <a:pt x="323" y="236"/>
                    </a:lnTo>
                    <a:lnTo>
                      <a:pt x="316" y="235"/>
                    </a:lnTo>
                    <a:lnTo>
                      <a:pt x="306" y="242"/>
                    </a:lnTo>
                    <a:lnTo>
                      <a:pt x="299" y="251"/>
                    </a:lnTo>
                    <a:lnTo>
                      <a:pt x="296" y="263"/>
                    </a:lnTo>
                    <a:lnTo>
                      <a:pt x="304" y="268"/>
                    </a:lnTo>
                    <a:lnTo>
                      <a:pt x="313" y="269"/>
                    </a:lnTo>
                    <a:lnTo>
                      <a:pt x="325" y="268"/>
                    </a:lnTo>
                    <a:lnTo>
                      <a:pt x="335" y="265"/>
                    </a:lnTo>
                    <a:lnTo>
                      <a:pt x="344" y="262"/>
                    </a:lnTo>
                    <a:lnTo>
                      <a:pt x="349" y="261"/>
                    </a:lnTo>
                    <a:lnTo>
                      <a:pt x="352" y="262"/>
                    </a:lnTo>
                    <a:lnTo>
                      <a:pt x="352" y="264"/>
                    </a:lnTo>
                    <a:lnTo>
                      <a:pt x="351" y="265"/>
                    </a:lnTo>
                    <a:lnTo>
                      <a:pt x="348" y="266"/>
                    </a:lnTo>
                    <a:lnTo>
                      <a:pt x="347" y="268"/>
                    </a:lnTo>
                    <a:lnTo>
                      <a:pt x="345" y="269"/>
                    </a:lnTo>
                    <a:lnTo>
                      <a:pt x="344" y="270"/>
                    </a:lnTo>
                    <a:lnTo>
                      <a:pt x="344" y="272"/>
                    </a:lnTo>
                    <a:lnTo>
                      <a:pt x="348" y="277"/>
                    </a:lnTo>
                    <a:lnTo>
                      <a:pt x="356" y="280"/>
                    </a:lnTo>
                    <a:lnTo>
                      <a:pt x="363" y="283"/>
                    </a:lnTo>
                    <a:lnTo>
                      <a:pt x="366" y="282"/>
                    </a:lnTo>
                    <a:lnTo>
                      <a:pt x="367" y="280"/>
                    </a:lnTo>
                    <a:lnTo>
                      <a:pt x="368" y="278"/>
                    </a:lnTo>
                    <a:lnTo>
                      <a:pt x="368" y="276"/>
                    </a:lnTo>
                    <a:lnTo>
                      <a:pt x="369" y="273"/>
                    </a:lnTo>
                    <a:lnTo>
                      <a:pt x="369" y="270"/>
                    </a:lnTo>
                    <a:lnTo>
                      <a:pt x="370" y="269"/>
                    </a:lnTo>
                    <a:lnTo>
                      <a:pt x="372" y="266"/>
                    </a:lnTo>
                    <a:lnTo>
                      <a:pt x="377" y="266"/>
                    </a:lnTo>
                    <a:lnTo>
                      <a:pt x="376" y="272"/>
                    </a:lnTo>
                    <a:lnTo>
                      <a:pt x="377" y="276"/>
                    </a:lnTo>
                    <a:lnTo>
                      <a:pt x="380" y="278"/>
                    </a:lnTo>
                    <a:lnTo>
                      <a:pt x="382" y="282"/>
                    </a:lnTo>
                    <a:lnTo>
                      <a:pt x="383" y="286"/>
                    </a:lnTo>
                    <a:lnTo>
                      <a:pt x="377" y="286"/>
                    </a:lnTo>
                    <a:lnTo>
                      <a:pt x="373" y="287"/>
                    </a:lnTo>
                    <a:lnTo>
                      <a:pt x="370" y="289"/>
                    </a:lnTo>
                    <a:lnTo>
                      <a:pt x="368" y="291"/>
                    </a:lnTo>
                    <a:lnTo>
                      <a:pt x="367" y="293"/>
                    </a:lnTo>
                    <a:lnTo>
                      <a:pt x="367" y="297"/>
                    </a:lnTo>
                    <a:lnTo>
                      <a:pt x="369" y="300"/>
                    </a:lnTo>
                    <a:lnTo>
                      <a:pt x="363" y="300"/>
                    </a:lnTo>
                    <a:lnTo>
                      <a:pt x="362" y="301"/>
                    </a:lnTo>
                    <a:lnTo>
                      <a:pt x="362" y="304"/>
                    </a:lnTo>
                    <a:lnTo>
                      <a:pt x="361" y="305"/>
                    </a:lnTo>
                    <a:lnTo>
                      <a:pt x="361" y="306"/>
                    </a:lnTo>
                    <a:lnTo>
                      <a:pt x="360" y="307"/>
                    </a:lnTo>
                    <a:lnTo>
                      <a:pt x="358" y="308"/>
                    </a:lnTo>
                    <a:lnTo>
                      <a:pt x="358" y="313"/>
                    </a:lnTo>
                    <a:lnTo>
                      <a:pt x="360" y="315"/>
                    </a:lnTo>
                    <a:lnTo>
                      <a:pt x="362" y="317"/>
                    </a:lnTo>
                    <a:lnTo>
                      <a:pt x="365" y="317"/>
                    </a:lnTo>
                    <a:lnTo>
                      <a:pt x="368" y="318"/>
                    </a:lnTo>
                    <a:lnTo>
                      <a:pt x="370" y="318"/>
                    </a:lnTo>
                    <a:lnTo>
                      <a:pt x="373" y="319"/>
                    </a:lnTo>
                    <a:lnTo>
                      <a:pt x="375" y="321"/>
                    </a:lnTo>
                    <a:lnTo>
                      <a:pt x="375" y="324"/>
                    </a:lnTo>
                    <a:lnTo>
                      <a:pt x="376" y="325"/>
                    </a:lnTo>
                    <a:lnTo>
                      <a:pt x="376" y="327"/>
                    </a:lnTo>
                    <a:lnTo>
                      <a:pt x="377" y="328"/>
                    </a:lnTo>
                    <a:lnTo>
                      <a:pt x="379" y="328"/>
                    </a:lnTo>
                    <a:lnTo>
                      <a:pt x="380" y="327"/>
                    </a:lnTo>
                    <a:lnTo>
                      <a:pt x="382" y="326"/>
                    </a:lnTo>
                    <a:lnTo>
                      <a:pt x="383" y="325"/>
                    </a:lnTo>
                    <a:lnTo>
                      <a:pt x="386" y="326"/>
                    </a:lnTo>
                    <a:lnTo>
                      <a:pt x="387" y="326"/>
                    </a:lnTo>
                    <a:lnTo>
                      <a:pt x="387" y="327"/>
                    </a:lnTo>
                    <a:lnTo>
                      <a:pt x="389" y="328"/>
                    </a:lnTo>
                    <a:lnTo>
                      <a:pt x="390" y="331"/>
                    </a:lnTo>
                    <a:lnTo>
                      <a:pt x="392" y="331"/>
                    </a:lnTo>
                    <a:lnTo>
                      <a:pt x="396" y="332"/>
                    </a:lnTo>
                    <a:lnTo>
                      <a:pt x="399" y="332"/>
                    </a:lnTo>
                    <a:lnTo>
                      <a:pt x="403" y="331"/>
                    </a:lnTo>
                    <a:lnTo>
                      <a:pt x="406" y="335"/>
                    </a:lnTo>
                    <a:lnTo>
                      <a:pt x="410" y="341"/>
                    </a:lnTo>
                    <a:lnTo>
                      <a:pt x="410" y="347"/>
                    </a:lnTo>
                    <a:lnTo>
                      <a:pt x="408" y="354"/>
                    </a:lnTo>
                    <a:lnTo>
                      <a:pt x="404" y="353"/>
                    </a:lnTo>
                    <a:lnTo>
                      <a:pt x="401" y="350"/>
                    </a:lnTo>
                    <a:lnTo>
                      <a:pt x="398" y="348"/>
                    </a:lnTo>
                    <a:lnTo>
                      <a:pt x="396" y="345"/>
                    </a:lnTo>
                    <a:lnTo>
                      <a:pt x="394" y="342"/>
                    </a:lnTo>
                    <a:lnTo>
                      <a:pt x="391" y="345"/>
                    </a:lnTo>
                    <a:lnTo>
                      <a:pt x="391" y="347"/>
                    </a:lnTo>
                    <a:lnTo>
                      <a:pt x="390" y="348"/>
                    </a:lnTo>
                    <a:lnTo>
                      <a:pt x="386" y="348"/>
                    </a:lnTo>
                    <a:lnTo>
                      <a:pt x="386" y="346"/>
                    </a:lnTo>
                    <a:lnTo>
                      <a:pt x="384" y="343"/>
                    </a:lnTo>
                    <a:lnTo>
                      <a:pt x="383" y="342"/>
                    </a:lnTo>
                    <a:lnTo>
                      <a:pt x="383" y="336"/>
                    </a:lnTo>
                    <a:lnTo>
                      <a:pt x="380" y="338"/>
                    </a:lnTo>
                    <a:lnTo>
                      <a:pt x="376" y="338"/>
                    </a:lnTo>
                    <a:lnTo>
                      <a:pt x="369" y="334"/>
                    </a:lnTo>
                    <a:lnTo>
                      <a:pt x="368" y="332"/>
                    </a:lnTo>
                    <a:lnTo>
                      <a:pt x="366" y="331"/>
                    </a:lnTo>
                    <a:lnTo>
                      <a:pt x="365" y="331"/>
                    </a:lnTo>
                    <a:lnTo>
                      <a:pt x="362" y="332"/>
                    </a:lnTo>
                    <a:lnTo>
                      <a:pt x="359" y="332"/>
                    </a:lnTo>
                    <a:lnTo>
                      <a:pt x="356" y="329"/>
                    </a:lnTo>
                    <a:lnTo>
                      <a:pt x="356" y="326"/>
                    </a:lnTo>
                    <a:lnTo>
                      <a:pt x="355" y="324"/>
                    </a:lnTo>
                    <a:lnTo>
                      <a:pt x="354" y="322"/>
                    </a:lnTo>
                    <a:lnTo>
                      <a:pt x="352" y="321"/>
                    </a:lnTo>
                    <a:lnTo>
                      <a:pt x="341" y="321"/>
                    </a:lnTo>
                    <a:lnTo>
                      <a:pt x="338" y="320"/>
                    </a:lnTo>
                    <a:lnTo>
                      <a:pt x="333" y="318"/>
                    </a:lnTo>
                    <a:lnTo>
                      <a:pt x="330" y="314"/>
                    </a:lnTo>
                    <a:lnTo>
                      <a:pt x="324" y="312"/>
                    </a:lnTo>
                    <a:lnTo>
                      <a:pt x="318" y="311"/>
                    </a:lnTo>
                    <a:lnTo>
                      <a:pt x="318" y="318"/>
                    </a:lnTo>
                    <a:lnTo>
                      <a:pt x="319" y="319"/>
                    </a:lnTo>
                    <a:lnTo>
                      <a:pt x="320" y="321"/>
                    </a:lnTo>
                    <a:lnTo>
                      <a:pt x="325" y="324"/>
                    </a:lnTo>
                    <a:lnTo>
                      <a:pt x="327" y="324"/>
                    </a:lnTo>
                    <a:lnTo>
                      <a:pt x="328" y="325"/>
                    </a:lnTo>
                    <a:lnTo>
                      <a:pt x="331" y="326"/>
                    </a:lnTo>
                    <a:lnTo>
                      <a:pt x="333" y="331"/>
                    </a:lnTo>
                    <a:lnTo>
                      <a:pt x="333" y="332"/>
                    </a:lnTo>
                    <a:lnTo>
                      <a:pt x="332" y="334"/>
                    </a:lnTo>
                    <a:lnTo>
                      <a:pt x="331" y="334"/>
                    </a:lnTo>
                    <a:lnTo>
                      <a:pt x="330" y="335"/>
                    </a:lnTo>
                    <a:lnTo>
                      <a:pt x="328" y="335"/>
                    </a:lnTo>
                    <a:lnTo>
                      <a:pt x="327" y="336"/>
                    </a:lnTo>
                    <a:lnTo>
                      <a:pt x="326" y="336"/>
                    </a:lnTo>
                    <a:lnTo>
                      <a:pt x="326" y="340"/>
                    </a:lnTo>
                    <a:lnTo>
                      <a:pt x="330" y="347"/>
                    </a:lnTo>
                    <a:lnTo>
                      <a:pt x="330" y="349"/>
                    </a:lnTo>
                    <a:lnTo>
                      <a:pt x="328" y="352"/>
                    </a:lnTo>
                    <a:lnTo>
                      <a:pt x="327" y="353"/>
                    </a:lnTo>
                    <a:lnTo>
                      <a:pt x="324" y="354"/>
                    </a:lnTo>
                    <a:lnTo>
                      <a:pt x="319" y="354"/>
                    </a:lnTo>
                    <a:lnTo>
                      <a:pt x="318" y="353"/>
                    </a:lnTo>
                    <a:lnTo>
                      <a:pt x="318" y="340"/>
                    </a:lnTo>
                    <a:lnTo>
                      <a:pt x="317" y="339"/>
                    </a:lnTo>
                    <a:lnTo>
                      <a:pt x="314" y="339"/>
                    </a:lnTo>
                    <a:lnTo>
                      <a:pt x="312" y="340"/>
                    </a:lnTo>
                    <a:lnTo>
                      <a:pt x="310" y="340"/>
                    </a:lnTo>
                    <a:lnTo>
                      <a:pt x="308" y="341"/>
                    </a:lnTo>
                    <a:lnTo>
                      <a:pt x="305" y="341"/>
                    </a:lnTo>
                    <a:lnTo>
                      <a:pt x="303" y="339"/>
                    </a:lnTo>
                    <a:lnTo>
                      <a:pt x="303" y="335"/>
                    </a:lnTo>
                    <a:lnTo>
                      <a:pt x="299" y="335"/>
                    </a:lnTo>
                    <a:lnTo>
                      <a:pt x="296" y="336"/>
                    </a:lnTo>
                    <a:lnTo>
                      <a:pt x="289" y="340"/>
                    </a:lnTo>
                    <a:lnTo>
                      <a:pt x="284" y="346"/>
                    </a:lnTo>
                    <a:lnTo>
                      <a:pt x="282" y="356"/>
                    </a:lnTo>
                    <a:lnTo>
                      <a:pt x="276" y="355"/>
                    </a:lnTo>
                    <a:lnTo>
                      <a:pt x="262" y="350"/>
                    </a:lnTo>
                    <a:lnTo>
                      <a:pt x="255" y="349"/>
                    </a:lnTo>
                    <a:lnTo>
                      <a:pt x="250" y="350"/>
                    </a:lnTo>
                    <a:lnTo>
                      <a:pt x="248" y="343"/>
                    </a:lnTo>
                    <a:lnTo>
                      <a:pt x="239" y="332"/>
                    </a:lnTo>
                    <a:lnTo>
                      <a:pt x="236" y="325"/>
                    </a:lnTo>
                    <a:lnTo>
                      <a:pt x="236" y="314"/>
                    </a:lnTo>
                    <a:lnTo>
                      <a:pt x="232" y="314"/>
                    </a:lnTo>
                    <a:lnTo>
                      <a:pt x="232" y="317"/>
                    </a:lnTo>
                    <a:lnTo>
                      <a:pt x="231" y="318"/>
                    </a:lnTo>
                    <a:lnTo>
                      <a:pt x="231" y="322"/>
                    </a:lnTo>
                    <a:lnTo>
                      <a:pt x="226" y="322"/>
                    </a:lnTo>
                    <a:lnTo>
                      <a:pt x="217" y="320"/>
                    </a:lnTo>
                    <a:lnTo>
                      <a:pt x="211" y="320"/>
                    </a:lnTo>
                    <a:lnTo>
                      <a:pt x="209" y="312"/>
                    </a:lnTo>
                    <a:lnTo>
                      <a:pt x="204" y="306"/>
                    </a:lnTo>
                    <a:lnTo>
                      <a:pt x="196" y="303"/>
                    </a:lnTo>
                    <a:lnTo>
                      <a:pt x="185" y="303"/>
                    </a:lnTo>
                    <a:lnTo>
                      <a:pt x="185" y="294"/>
                    </a:lnTo>
                    <a:lnTo>
                      <a:pt x="176" y="298"/>
                    </a:lnTo>
                    <a:lnTo>
                      <a:pt x="168" y="303"/>
                    </a:lnTo>
                    <a:lnTo>
                      <a:pt x="157" y="306"/>
                    </a:lnTo>
                    <a:lnTo>
                      <a:pt x="156" y="307"/>
                    </a:lnTo>
                    <a:lnTo>
                      <a:pt x="156" y="310"/>
                    </a:lnTo>
                    <a:lnTo>
                      <a:pt x="158" y="311"/>
                    </a:lnTo>
                    <a:lnTo>
                      <a:pt x="160" y="312"/>
                    </a:lnTo>
                    <a:lnTo>
                      <a:pt x="162" y="313"/>
                    </a:lnTo>
                    <a:lnTo>
                      <a:pt x="163" y="315"/>
                    </a:lnTo>
                    <a:lnTo>
                      <a:pt x="163" y="320"/>
                    </a:lnTo>
                    <a:lnTo>
                      <a:pt x="161" y="319"/>
                    </a:lnTo>
                    <a:lnTo>
                      <a:pt x="158" y="319"/>
                    </a:lnTo>
                    <a:lnTo>
                      <a:pt x="156" y="320"/>
                    </a:lnTo>
                    <a:lnTo>
                      <a:pt x="151" y="325"/>
                    </a:lnTo>
                    <a:lnTo>
                      <a:pt x="149" y="326"/>
                    </a:lnTo>
                    <a:lnTo>
                      <a:pt x="143" y="325"/>
                    </a:lnTo>
                    <a:lnTo>
                      <a:pt x="135" y="321"/>
                    </a:lnTo>
                    <a:lnTo>
                      <a:pt x="127" y="320"/>
                    </a:lnTo>
                    <a:lnTo>
                      <a:pt x="115" y="318"/>
                    </a:lnTo>
                    <a:lnTo>
                      <a:pt x="105" y="314"/>
                    </a:lnTo>
                    <a:lnTo>
                      <a:pt x="93" y="311"/>
                    </a:lnTo>
                    <a:lnTo>
                      <a:pt x="87" y="308"/>
                    </a:lnTo>
                    <a:lnTo>
                      <a:pt x="83" y="306"/>
                    </a:lnTo>
                    <a:lnTo>
                      <a:pt x="77" y="305"/>
                    </a:lnTo>
                    <a:lnTo>
                      <a:pt x="70" y="306"/>
                    </a:lnTo>
                    <a:lnTo>
                      <a:pt x="73" y="298"/>
                    </a:lnTo>
                    <a:lnTo>
                      <a:pt x="72" y="290"/>
                    </a:lnTo>
                    <a:lnTo>
                      <a:pt x="70" y="283"/>
                    </a:lnTo>
                    <a:lnTo>
                      <a:pt x="65" y="277"/>
                    </a:lnTo>
                    <a:lnTo>
                      <a:pt x="58" y="294"/>
                    </a:lnTo>
                    <a:lnTo>
                      <a:pt x="58" y="300"/>
                    </a:lnTo>
                    <a:lnTo>
                      <a:pt x="60" y="303"/>
                    </a:lnTo>
                    <a:lnTo>
                      <a:pt x="55" y="307"/>
                    </a:lnTo>
                    <a:lnTo>
                      <a:pt x="39" y="310"/>
                    </a:lnTo>
                    <a:lnTo>
                      <a:pt x="29" y="310"/>
                    </a:lnTo>
                    <a:lnTo>
                      <a:pt x="22" y="311"/>
                    </a:lnTo>
                    <a:lnTo>
                      <a:pt x="21" y="308"/>
                    </a:lnTo>
                    <a:lnTo>
                      <a:pt x="25" y="305"/>
                    </a:lnTo>
                    <a:lnTo>
                      <a:pt x="27" y="304"/>
                    </a:lnTo>
                    <a:lnTo>
                      <a:pt x="28" y="303"/>
                    </a:lnTo>
                    <a:lnTo>
                      <a:pt x="30" y="301"/>
                    </a:lnTo>
                    <a:lnTo>
                      <a:pt x="32" y="300"/>
                    </a:lnTo>
                    <a:lnTo>
                      <a:pt x="32" y="284"/>
                    </a:lnTo>
                    <a:lnTo>
                      <a:pt x="33" y="283"/>
                    </a:lnTo>
                    <a:lnTo>
                      <a:pt x="35" y="282"/>
                    </a:lnTo>
                    <a:lnTo>
                      <a:pt x="36" y="279"/>
                    </a:lnTo>
                    <a:lnTo>
                      <a:pt x="36" y="277"/>
                    </a:lnTo>
                    <a:lnTo>
                      <a:pt x="35" y="271"/>
                    </a:lnTo>
                    <a:lnTo>
                      <a:pt x="33" y="264"/>
                    </a:lnTo>
                    <a:lnTo>
                      <a:pt x="32" y="258"/>
                    </a:lnTo>
                    <a:lnTo>
                      <a:pt x="32" y="250"/>
                    </a:lnTo>
                    <a:lnTo>
                      <a:pt x="33" y="242"/>
                    </a:lnTo>
                    <a:lnTo>
                      <a:pt x="34" y="235"/>
                    </a:lnTo>
                    <a:lnTo>
                      <a:pt x="37" y="229"/>
                    </a:lnTo>
                    <a:lnTo>
                      <a:pt x="42" y="222"/>
                    </a:lnTo>
                    <a:lnTo>
                      <a:pt x="46" y="215"/>
                    </a:lnTo>
                    <a:lnTo>
                      <a:pt x="47" y="201"/>
                    </a:lnTo>
                    <a:lnTo>
                      <a:pt x="47" y="186"/>
                    </a:lnTo>
                    <a:lnTo>
                      <a:pt x="46" y="175"/>
                    </a:lnTo>
                    <a:lnTo>
                      <a:pt x="44" y="173"/>
                    </a:lnTo>
                    <a:lnTo>
                      <a:pt x="42" y="171"/>
                    </a:lnTo>
                    <a:lnTo>
                      <a:pt x="39" y="170"/>
                    </a:lnTo>
                    <a:lnTo>
                      <a:pt x="34" y="165"/>
                    </a:lnTo>
                    <a:lnTo>
                      <a:pt x="33" y="160"/>
                    </a:lnTo>
                    <a:lnTo>
                      <a:pt x="30" y="149"/>
                    </a:lnTo>
                    <a:lnTo>
                      <a:pt x="27" y="144"/>
                    </a:lnTo>
                    <a:lnTo>
                      <a:pt x="22" y="142"/>
                    </a:lnTo>
                    <a:lnTo>
                      <a:pt x="22" y="130"/>
                    </a:lnTo>
                    <a:lnTo>
                      <a:pt x="20" y="121"/>
                    </a:lnTo>
                    <a:lnTo>
                      <a:pt x="2" y="100"/>
                    </a:lnTo>
                    <a:lnTo>
                      <a:pt x="4" y="76"/>
                    </a:lnTo>
                    <a:lnTo>
                      <a:pt x="0" y="10"/>
                    </a:lnTo>
                    <a:lnTo>
                      <a:pt x="54" y="7"/>
                    </a:lnTo>
                    <a:lnTo>
                      <a:pt x="108" y="4"/>
                    </a:lnTo>
                    <a:lnTo>
                      <a:pt x="163" y="2"/>
                    </a:lnTo>
                    <a:lnTo>
                      <a:pt x="191"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 name="Freeform 107"/>
              <p:cNvSpPr>
                <a:spLocks noEditPoints="1"/>
              </p:cNvSpPr>
              <p:nvPr/>
            </p:nvSpPr>
            <p:spPr bwMode="auto">
              <a:xfrm>
                <a:off x="4920981" y="3737852"/>
                <a:ext cx="2278609" cy="1974151"/>
              </a:xfrm>
              <a:custGeom>
                <a:avLst/>
                <a:gdLst/>
                <a:ahLst/>
                <a:cxnLst>
                  <a:cxn ang="0">
                    <a:pos x="310" y="0"/>
                  </a:cxn>
                  <a:cxn ang="0">
                    <a:pos x="532" y="192"/>
                  </a:cxn>
                  <a:cxn ang="0">
                    <a:pos x="585" y="212"/>
                  </a:cxn>
                  <a:cxn ang="0">
                    <a:pos x="642" y="242"/>
                  </a:cxn>
                  <a:cxn ang="0">
                    <a:pos x="677" y="248"/>
                  </a:cxn>
                  <a:cxn ang="0">
                    <a:pos x="699" y="254"/>
                  </a:cxn>
                  <a:cxn ang="0">
                    <a:pos x="730" y="263"/>
                  </a:cxn>
                  <a:cxn ang="0">
                    <a:pos x="745" y="273"/>
                  </a:cxn>
                  <a:cxn ang="0">
                    <a:pos x="757" y="253"/>
                  </a:cxn>
                  <a:cxn ang="0">
                    <a:pos x="802" y="271"/>
                  </a:cxn>
                  <a:cxn ang="0">
                    <a:pos x="841" y="261"/>
                  </a:cxn>
                  <a:cxn ang="0">
                    <a:pos x="878" y="260"/>
                  </a:cxn>
                  <a:cxn ang="0">
                    <a:pos x="926" y="270"/>
                  </a:cxn>
                  <a:cxn ang="0">
                    <a:pos x="951" y="281"/>
                  </a:cxn>
                  <a:cxn ang="0">
                    <a:pos x="989" y="436"/>
                  </a:cxn>
                  <a:cxn ang="0">
                    <a:pos x="1005" y="460"/>
                  </a:cxn>
                  <a:cxn ang="0">
                    <a:pos x="1024" y="503"/>
                  </a:cxn>
                  <a:cxn ang="0">
                    <a:pos x="1027" y="536"/>
                  </a:cxn>
                  <a:cxn ang="0">
                    <a:pos x="1010" y="617"/>
                  </a:cxn>
                  <a:cxn ang="0">
                    <a:pos x="985" y="648"/>
                  </a:cxn>
                  <a:cxn ang="0">
                    <a:pos x="957" y="656"/>
                  </a:cxn>
                  <a:cxn ang="0">
                    <a:pos x="934" y="636"/>
                  </a:cxn>
                  <a:cxn ang="0">
                    <a:pos x="918" y="643"/>
                  </a:cxn>
                  <a:cxn ang="0">
                    <a:pos x="923" y="682"/>
                  </a:cxn>
                  <a:cxn ang="0">
                    <a:pos x="890" y="719"/>
                  </a:cxn>
                  <a:cxn ang="0">
                    <a:pos x="844" y="738"/>
                  </a:cxn>
                  <a:cxn ang="0">
                    <a:pos x="835" y="744"/>
                  </a:cxn>
                  <a:cxn ang="0">
                    <a:pos x="819" y="746"/>
                  </a:cxn>
                  <a:cxn ang="0">
                    <a:pos x="804" y="739"/>
                  </a:cxn>
                  <a:cxn ang="0">
                    <a:pos x="802" y="747"/>
                  </a:cxn>
                  <a:cxn ang="0">
                    <a:pos x="781" y="743"/>
                  </a:cxn>
                  <a:cxn ang="0">
                    <a:pos x="793" y="771"/>
                  </a:cxn>
                  <a:cxn ang="0">
                    <a:pos x="770" y="785"/>
                  </a:cxn>
                  <a:cxn ang="0">
                    <a:pos x="738" y="795"/>
                  </a:cxn>
                  <a:cxn ang="0">
                    <a:pos x="719" y="817"/>
                  </a:cxn>
                  <a:cxn ang="0">
                    <a:pos x="724" y="830"/>
                  </a:cxn>
                  <a:cxn ang="0">
                    <a:pos x="700" y="862"/>
                  </a:cxn>
                  <a:cxn ang="0">
                    <a:pos x="703" y="877"/>
                  </a:cxn>
                  <a:cxn ang="0">
                    <a:pos x="706" y="906"/>
                  </a:cxn>
                  <a:cxn ang="0">
                    <a:pos x="717" y="949"/>
                  </a:cxn>
                  <a:cxn ang="0">
                    <a:pos x="732" y="995"/>
                  </a:cxn>
                  <a:cxn ang="0">
                    <a:pos x="715" y="1000"/>
                  </a:cxn>
                  <a:cxn ang="0">
                    <a:pos x="632" y="969"/>
                  </a:cxn>
                  <a:cxn ang="0">
                    <a:pos x="581" y="951"/>
                  </a:cxn>
                  <a:cxn ang="0">
                    <a:pos x="574" y="941"/>
                  </a:cxn>
                  <a:cxn ang="0">
                    <a:pos x="552" y="886"/>
                  </a:cxn>
                  <a:cxn ang="0">
                    <a:pos x="549" y="867"/>
                  </a:cxn>
                  <a:cxn ang="0">
                    <a:pos x="512" y="803"/>
                  </a:cxn>
                  <a:cxn ang="0">
                    <a:pos x="486" y="767"/>
                  </a:cxn>
                  <a:cxn ang="0">
                    <a:pos x="475" y="741"/>
                  </a:cxn>
                  <a:cxn ang="0">
                    <a:pos x="459" y="702"/>
                  </a:cxn>
                  <a:cxn ang="0">
                    <a:pos x="412" y="649"/>
                  </a:cxn>
                  <a:cxn ang="0">
                    <a:pos x="346" y="625"/>
                  </a:cxn>
                  <a:cxn ang="0">
                    <a:pos x="294" y="636"/>
                  </a:cxn>
                  <a:cxn ang="0">
                    <a:pos x="242" y="694"/>
                  </a:cxn>
                  <a:cxn ang="0">
                    <a:pos x="196" y="666"/>
                  </a:cxn>
                  <a:cxn ang="0">
                    <a:pos x="150" y="625"/>
                  </a:cxn>
                  <a:cxn ang="0">
                    <a:pos x="135" y="565"/>
                  </a:cxn>
                  <a:cxn ang="0">
                    <a:pos x="127" y="555"/>
                  </a:cxn>
                  <a:cxn ang="0">
                    <a:pos x="94" y="514"/>
                  </a:cxn>
                  <a:cxn ang="0">
                    <a:pos x="51" y="464"/>
                  </a:cxn>
                  <a:cxn ang="0">
                    <a:pos x="14" y="419"/>
                  </a:cxn>
                  <a:cxn ang="0">
                    <a:pos x="274" y="419"/>
                  </a:cxn>
                </a:cxnLst>
                <a:rect l="0" t="0" r="r" b="b"/>
                <a:pathLst>
                  <a:path w="1027" h="1003">
                    <a:moveTo>
                      <a:pt x="749" y="800"/>
                    </a:moveTo>
                    <a:lnTo>
                      <a:pt x="750" y="804"/>
                    </a:lnTo>
                    <a:lnTo>
                      <a:pt x="746" y="808"/>
                    </a:lnTo>
                    <a:lnTo>
                      <a:pt x="746" y="804"/>
                    </a:lnTo>
                    <a:lnTo>
                      <a:pt x="749" y="802"/>
                    </a:lnTo>
                    <a:lnTo>
                      <a:pt x="749" y="800"/>
                    </a:lnTo>
                    <a:close/>
                    <a:moveTo>
                      <a:pt x="310" y="0"/>
                    </a:moveTo>
                    <a:lnTo>
                      <a:pt x="382" y="4"/>
                    </a:lnTo>
                    <a:lnTo>
                      <a:pt x="457" y="7"/>
                    </a:lnTo>
                    <a:lnTo>
                      <a:pt x="530" y="11"/>
                    </a:lnTo>
                    <a:lnTo>
                      <a:pt x="530" y="72"/>
                    </a:lnTo>
                    <a:lnTo>
                      <a:pt x="528" y="131"/>
                    </a:lnTo>
                    <a:lnTo>
                      <a:pt x="524" y="189"/>
                    </a:lnTo>
                    <a:lnTo>
                      <a:pt x="532" y="192"/>
                    </a:lnTo>
                    <a:lnTo>
                      <a:pt x="539" y="197"/>
                    </a:lnTo>
                    <a:lnTo>
                      <a:pt x="545" y="203"/>
                    </a:lnTo>
                    <a:lnTo>
                      <a:pt x="552" y="208"/>
                    </a:lnTo>
                    <a:lnTo>
                      <a:pt x="565" y="208"/>
                    </a:lnTo>
                    <a:lnTo>
                      <a:pt x="574" y="207"/>
                    </a:lnTo>
                    <a:lnTo>
                      <a:pt x="582" y="208"/>
                    </a:lnTo>
                    <a:lnTo>
                      <a:pt x="585" y="212"/>
                    </a:lnTo>
                    <a:lnTo>
                      <a:pt x="585" y="218"/>
                    </a:lnTo>
                    <a:lnTo>
                      <a:pt x="586" y="224"/>
                    </a:lnTo>
                    <a:lnTo>
                      <a:pt x="588" y="228"/>
                    </a:lnTo>
                    <a:lnTo>
                      <a:pt x="604" y="229"/>
                    </a:lnTo>
                    <a:lnTo>
                      <a:pt x="618" y="232"/>
                    </a:lnTo>
                    <a:lnTo>
                      <a:pt x="631" y="235"/>
                    </a:lnTo>
                    <a:lnTo>
                      <a:pt x="642" y="242"/>
                    </a:lnTo>
                    <a:lnTo>
                      <a:pt x="649" y="238"/>
                    </a:lnTo>
                    <a:lnTo>
                      <a:pt x="653" y="235"/>
                    </a:lnTo>
                    <a:lnTo>
                      <a:pt x="660" y="235"/>
                    </a:lnTo>
                    <a:lnTo>
                      <a:pt x="670" y="236"/>
                    </a:lnTo>
                    <a:lnTo>
                      <a:pt x="670" y="243"/>
                    </a:lnTo>
                    <a:lnTo>
                      <a:pt x="672" y="246"/>
                    </a:lnTo>
                    <a:lnTo>
                      <a:pt x="677" y="248"/>
                    </a:lnTo>
                    <a:lnTo>
                      <a:pt x="681" y="248"/>
                    </a:lnTo>
                    <a:lnTo>
                      <a:pt x="681" y="256"/>
                    </a:lnTo>
                    <a:lnTo>
                      <a:pt x="682" y="260"/>
                    </a:lnTo>
                    <a:lnTo>
                      <a:pt x="684" y="262"/>
                    </a:lnTo>
                    <a:lnTo>
                      <a:pt x="691" y="261"/>
                    </a:lnTo>
                    <a:lnTo>
                      <a:pt x="695" y="257"/>
                    </a:lnTo>
                    <a:lnTo>
                      <a:pt x="699" y="254"/>
                    </a:lnTo>
                    <a:lnTo>
                      <a:pt x="703" y="250"/>
                    </a:lnTo>
                    <a:lnTo>
                      <a:pt x="708" y="253"/>
                    </a:lnTo>
                    <a:lnTo>
                      <a:pt x="712" y="255"/>
                    </a:lnTo>
                    <a:lnTo>
                      <a:pt x="715" y="260"/>
                    </a:lnTo>
                    <a:lnTo>
                      <a:pt x="717" y="264"/>
                    </a:lnTo>
                    <a:lnTo>
                      <a:pt x="727" y="264"/>
                    </a:lnTo>
                    <a:lnTo>
                      <a:pt x="730" y="263"/>
                    </a:lnTo>
                    <a:lnTo>
                      <a:pt x="735" y="259"/>
                    </a:lnTo>
                    <a:lnTo>
                      <a:pt x="737" y="261"/>
                    </a:lnTo>
                    <a:lnTo>
                      <a:pt x="737" y="263"/>
                    </a:lnTo>
                    <a:lnTo>
                      <a:pt x="738" y="266"/>
                    </a:lnTo>
                    <a:lnTo>
                      <a:pt x="738" y="270"/>
                    </a:lnTo>
                    <a:lnTo>
                      <a:pt x="741" y="273"/>
                    </a:lnTo>
                    <a:lnTo>
                      <a:pt x="745" y="273"/>
                    </a:lnTo>
                    <a:lnTo>
                      <a:pt x="748" y="271"/>
                    </a:lnTo>
                    <a:lnTo>
                      <a:pt x="750" y="269"/>
                    </a:lnTo>
                    <a:lnTo>
                      <a:pt x="752" y="264"/>
                    </a:lnTo>
                    <a:lnTo>
                      <a:pt x="753" y="261"/>
                    </a:lnTo>
                    <a:lnTo>
                      <a:pt x="755" y="259"/>
                    </a:lnTo>
                    <a:lnTo>
                      <a:pt x="757" y="256"/>
                    </a:lnTo>
                    <a:lnTo>
                      <a:pt x="757" y="253"/>
                    </a:lnTo>
                    <a:lnTo>
                      <a:pt x="764" y="256"/>
                    </a:lnTo>
                    <a:lnTo>
                      <a:pt x="770" y="260"/>
                    </a:lnTo>
                    <a:lnTo>
                      <a:pt x="777" y="261"/>
                    </a:lnTo>
                    <a:lnTo>
                      <a:pt x="785" y="259"/>
                    </a:lnTo>
                    <a:lnTo>
                      <a:pt x="790" y="264"/>
                    </a:lnTo>
                    <a:lnTo>
                      <a:pt x="795" y="268"/>
                    </a:lnTo>
                    <a:lnTo>
                      <a:pt x="802" y="271"/>
                    </a:lnTo>
                    <a:lnTo>
                      <a:pt x="808" y="276"/>
                    </a:lnTo>
                    <a:lnTo>
                      <a:pt x="814" y="271"/>
                    </a:lnTo>
                    <a:lnTo>
                      <a:pt x="828" y="262"/>
                    </a:lnTo>
                    <a:lnTo>
                      <a:pt x="831" y="261"/>
                    </a:lnTo>
                    <a:lnTo>
                      <a:pt x="834" y="260"/>
                    </a:lnTo>
                    <a:lnTo>
                      <a:pt x="838" y="260"/>
                    </a:lnTo>
                    <a:lnTo>
                      <a:pt x="841" y="261"/>
                    </a:lnTo>
                    <a:lnTo>
                      <a:pt x="844" y="262"/>
                    </a:lnTo>
                    <a:lnTo>
                      <a:pt x="854" y="257"/>
                    </a:lnTo>
                    <a:lnTo>
                      <a:pt x="857" y="255"/>
                    </a:lnTo>
                    <a:lnTo>
                      <a:pt x="862" y="253"/>
                    </a:lnTo>
                    <a:lnTo>
                      <a:pt x="865" y="255"/>
                    </a:lnTo>
                    <a:lnTo>
                      <a:pt x="871" y="257"/>
                    </a:lnTo>
                    <a:lnTo>
                      <a:pt x="878" y="260"/>
                    </a:lnTo>
                    <a:lnTo>
                      <a:pt x="885" y="259"/>
                    </a:lnTo>
                    <a:lnTo>
                      <a:pt x="890" y="253"/>
                    </a:lnTo>
                    <a:lnTo>
                      <a:pt x="898" y="254"/>
                    </a:lnTo>
                    <a:lnTo>
                      <a:pt x="906" y="259"/>
                    </a:lnTo>
                    <a:lnTo>
                      <a:pt x="912" y="266"/>
                    </a:lnTo>
                    <a:lnTo>
                      <a:pt x="918" y="270"/>
                    </a:lnTo>
                    <a:lnTo>
                      <a:pt x="926" y="270"/>
                    </a:lnTo>
                    <a:lnTo>
                      <a:pt x="928" y="273"/>
                    </a:lnTo>
                    <a:lnTo>
                      <a:pt x="928" y="275"/>
                    </a:lnTo>
                    <a:lnTo>
                      <a:pt x="929" y="276"/>
                    </a:lnTo>
                    <a:lnTo>
                      <a:pt x="935" y="277"/>
                    </a:lnTo>
                    <a:lnTo>
                      <a:pt x="941" y="277"/>
                    </a:lnTo>
                    <a:lnTo>
                      <a:pt x="947" y="278"/>
                    </a:lnTo>
                    <a:lnTo>
                      <a:pt x="951" y="281"/>
                    </a:lnTo>
                    <a:lnTo>
                      <a:pt x="954" y="287"/>
                    </a:lnTo>
                    <a:lnTo>
                      <a:pt x="967" y="284"/>
                    </a:lnTo>
                    <a:lnTo>
                      <a:pt x="979" y="287"/>
                    </a:lnTo>
                    <a:lnTo>
                      <a:pt x="982" y="334"/>
                    </a:lnTo>
                    <a:lnTo>
                      <a:pt x="983" y="383"/>
                    </a:lnTo>
                    <a:lnTo>
                      <a:pt x="985" y="431"/>
                    </a:lnTo>
                    <a:lnTo>
                      <a:pt x="989" y="436"/>
                    </a:lnTo>
                    <a:lnTo>
                      <a:pt x="993" y="439"/>
                    </a:lnTo>
                    <a:lnTo>
                      <a:pt x="998" y="444"/>
                    </a:lnTo>
                    <a:lnTo>
                      <a:pt x="1003" y="447"/>
                    </a:lnTo>
                    <a:lnTo>
                      <a:pt x="1003" y="454"/>
                    </a:lnTo>
                    <a:lnTo>
                      <a:pt x="1004" y="457"/>
                    </a:lnTo>
                    <a:lnTo>
                      <a:pt x="1004" y="459"/>
                    </a:lnTo>
                    <a:lnTo>
                      <a:pt x="1005" y="460"/>
                    </a:lnTo>
                    <a:lnTo>
                      <a:pt x="1003" y="465"/>
                    </a:lnTo>
                    <a:lnTo>
                      <a:pt x="1005" y="472"/>
                    </a:lnTo>
                    <a:lnTo>
                      <a:pt x="1007" y="475"/>
                    </a:lnTo>
                    <a:lnTo>
                      <a:pt x="1017" y="485"/>
                    </a:lnTo>
                    <a:lnTo>
                      <a:pt x="1017" y="493"/>
                    </a:lnTo>
                    <a:lnTo>
                      <a:pt x="1020" y="499"/>
                    </a:lnTo>
                    <a:lnTo>
                      <a:pt x="1024" y="503"/>
                    </a:lnTo>
                    <a:lnTo>
                      <a:pt x="1027" y="510"/>
                    </a:lnTo>
                    <a:lnTo>
                      <a:pt x="1027" y="521"/>
                    </a:lnTo>
                    <a:lnTo>
                      <a:pt x="1025" y="521"/>
                    </a:lnTo>
                    <a:lnTo>
                      <a:pt x="1025" y="526"/>
                    </a:lnTo>
                    <a:lnTo>
                      <a:pt x="1026" y="528"/>
                    </a:lnTo>
                    <a:lnTo>
                      <a:pt x="1026" y="533"/>
                    </a:lnTo>
                    <a:lnTo>
                      <a:pt x="1027" y="536"/>
                    </a:lnTo>
                    <a:lnTo>
                      <a:pt x="1027" y="541"/>
                    </a:lnTo>
                    <a:lnTo>
                      <a:pt x="1020" y="551"/>
                    </a:lnTo>
                    <a:lnTo>
                      <a:pt x="1017" y="564"/>
                    </a:lnTo>
                    <a:lnTo>
                      <a:pt x="1014" y="578"/>
                    </a:lnTo>
                    <a:lnTo>
                      <a:pt x="1015" y="592"/>
                    </a:lnTo>
                    <a:lnTo>
                      <a:pt x="1019" y="605"/>
                    </a:lnTo>
                    <a:lnTo>
                      <a:pt x="1010" y="617"/>
                    </a:lnTo>
                    <a:lnTo>
                      <a:pt x="1004" y="622"/>
                    </a:lnTo>
                    <a:lnTo>
                      <a:pt x="1000" y="628"/>
                    </a:lnTo>
                    <a:lnTo>
                      <a:pt x="1000" y="635"/>
                    </a:lnTo>
                    <a:lnTo>
                      <a:pt x="1005" y="642"/>
                    </a:lnTo>
                    <a:lnTo>
                      <a:pt x="998" y="646"/>
                    </a:lnTo>
                    <a:lnTo>
                      <a:pt x="992" y="647"/>
                    </a:lnTo>
                    <a:lnTo>
                      <a:pt x="985" y="648"/>
                    </a:lnTo>
                    <a:lnTo>
                      <a:pt x="978" y="652"/>
                    </a:lnTo>
                    <a:lnTo>
                      <a:pt x="971" y="656"/>
                    </a:lnTo>
                    <a:lnTo>
                      <a:pt x="965" y="659"/>
                    </a:lnTo>
                    <a:lnTo>
                      <a:pt x="962" y="659"/>
                    </a:lnTo>
                    <a:lnTo>
                      <a:pt x="961" y="657"/>
                    </a:lnTo>
                    <a:lnTo>
                      <a:pt x="958" y="656"/>
                    </a:lnTo>
                    <a:lnTo>
                      <a:pt x="957" y="656"/>
                    </a:lnTo>
                    <a:lnTo>
                      <a:pt x="953" y="657"/>
                    </a:lnTo>
                    <a:lnTo>
                      <a:pt x="946" y="659"/>
                    </a:lnTo>
                    <a:lnTo>
                      <a:pt x="937" y="659"/>
                    </a:lnTo>
                    <a:lnTo>
                      <a:pt x="940" y="654"/>
                    </a:lnTo>
                    <a:lnTo>
                      <a:pt x="940" y="639"/>
                    </a:lnTo>
                    <a:lnTo>
                      <a:pt x="937" y="638"/>
                    </a:lnTo>
                    <a:lnTo>
                      <a:pt x="934" y="636"/>
                    </a:lnTo>
                    <a:lnTo>
                      <a:pt x="929" y="641"/>
                    </a:lnTo>
                    <a:lnTo>
                      <a:pt x="928" y="643"/>
                    </a:lnTo>
                    <a:lnTo>
                      <a:pt x="923" y="648"/>
                    </a:lnTo>
                    <a:lnTo>
                      <a:pt x="922" y="648"/>
                    </a:lnTo>
                    <a:lnTo>
                      <a:pt x="920" y="647"/>
                    </a:lnTo>
                    <a:lnTo>
                      <a:pt x="918" y="645"/>
                    </a:lnTo>
                    <a:lnTo>
                      <a:pt x="918" y="643"/>
                    </a:lnTo>
                    <a:lnTo>
                      <a:pt x="916" y="642"/>
                    </a:lnTo>
                    <a:lnTo>
                      <a:pt x="913" y="642"/>
                    </a:lnTo>
                    <a:lnTo>
                      <a:pt x="912" y="645"/>
                    </a:lnTo>
                    <a:lnTo>
                      <a:pt x="913" y="655"/>
                    </a:lnTo>
                    <a:lnTo>
                      <a:pt x="915" y="663"/>
                    </a:lnTo>
                    <a:lnTo>
                      <a:pt x="919" y="671"/>
                    </a:lnTo>
                    <a:lnTo>
                      <a:pt x="923" y="682"/>
                    </a:lnTo>
                    <a:lnTo>
                      <a:pt x="918" y="684"/>
                    </a:lnTo>
                    <a:lnTo>
                      <a:pt x="914" y="689"/>
                    </a:lnTo>
                    <a:lnTo>
                      <a:pt x="909" y="694"/>
                    </a:lnTo>
                    <a:lnTo>
                      <a:pt x="904" y="696"/>
                    </a:lnTo>
                    <a:lnTo>
                      <a:pt x="901" y="706"/>
                    </a:lnTo>
                    <a:lnTo>
                      <a:pt x="897" y="713"/>
                    </a:lnTo>
                    <a:lnTo>
                      <a:pt x="890" y="719"/>
                    </a:lnTo>
                    <a:lnTo>
                      <a:pt x="882" y="725"/>
                    </a:lnTo>
                    <a:lnTo>
                      <a:pt x="873" y="730"/>
                    </a:lnTo>
                    <a:lnTo>
                      <a:pt x="868" y="736"/>
                    </a:lnTo>
                    <a:lnTo>
                      <a:pt x="861" y="736"/>
                    </a:lnTo>
                    <a:lnTo>
                      <a:pt x="855" y="737"/>
                    </a:lnTo>
                    <a:lnTo>
                      <a:pt x="850" y="738"/>
                    </a:lnTo>
                    <a:lnTo>
                      <a:pt x="844" y="738"/>
                    </a:lnTo>
                    <a:lnTo>
                      <a:pt x="843" y="739"/>
                    </a:lnTo>
                    <a:lnTo>
                      <a:pt x="842" y="741"/>
                    </a:lnTo>
                    <a:lnTo>
                      <a:pt x="842" y="750"/>
                    </a:lnTo>
                    <a:lnTo>
                      <a:pt x="840" y="750"/>
                    </a:lnTo>
                    <a:lnTo>
                      <a:pt x="836" y="746"/>
                    </a:lnTo>
                    <a:lnTo>
                      <a:pt x="836" y="745"/>
                    </a:lnTo>
                    <a:lnTo>
                      <a:pt x="835" y="744"/>
                    </a:lnTo>
                    <a:lnTo>
                      <a:pt x="834" y="744"/>
                    </a:lnTo>
                    <a:lnTo>
                      <a:pt x="833" y="745"/>
                    </a:lnTo>
                    <a:lnTo>
                      <a:pt x="831" y="745"/>
                    </a:lnTo>
                    <a:lnTo>
                      <a:pt x="828" y="746"/>
                    </a:lnTo>
                    <a:lnTo>
                      <a:pt x="826" y="747"/>
                    </a:lnTo>
                    <a:lnTo>
                      <a:pt x="821" y="747"/>
                    </a:lnTo>
                    <a:lnTo>
                      <a:pt x="819" y="746"/>
                    </a:lnTo>
                    <a:lnTo>
                      <a:pt x="819" y="740"/>
                    </a:lnTo>
                    <a:lnTo>
                      <a:pt x="815" y="740"/>
                    </a:lnTo>
                    <a:lnTo>
                      <a:pt x="813" y="741"/>
                    </a:lnTo>
                    <a:lnTo>
                      <a:pt x="812" y="743"/>
                    </a:lnTo>
                    <a:lnTo>
                      <a:pt x="806" y="743"/>
                    </a:lnTo>
                    <a:lnTo>
                      <a:pt x="804" y="741"/>
                    </a:lnTo>
                    <a:lnTo>
                      <a:pt x="804" y="739"/>
                    </a:lnTo>
                    <a:lnTo>
                      <a:pt x="802" y="736"/>
                    </a:lnTo>
                    <a:lnTo>
                      <a:pt x="800" y="737"/>
                    </a:lnTo>
                    <a:lnTo>
                      <a:pt x="799" y="738"/>
                    </a:lnTo>
                    <a:lnTo>
                      <a:pt x="799" y="739"/>
                    </a:lnTo>
                    <a:lnTo>
                      <a:pt x="801" y="744"/>
                    </a:lnTo>
                    <a:lnTo>
                      <a:pt x="801" y="745"/>
                    </a:lnTo>
                    <a:lnTo>
                      <a:pt x="802" y="747"/>
                    </a:lnTo>
                    <a:lnTo>
                      <a:pt x="802" y="750"/>
                    </a:lnTo>
                    <a:lnTo>
                      <a:pt x="797" y="748"/>
                    </a:lnTo>
                    <a:lnTo>
                      <a:pt x="793" y="745"/>
                    </a:lnTo>
                    <a:lnTo>
                      <a:pt x="792" y="741"/>
                    </a:lnTo>
                    <a:lnTo>
                      <a:pt x="788" y="738"/>
                    </a:lnTo>
                    <a:lnTo>
                      <a:pt x="783" y="738"/>
                    </a:lnTo>
                    <a:lnTo>
                      <a:pt x="781" y="743"/>
                    </a:lnTo>
                    <a:lnTo>
                      <a:pt x="785" y="747"/>
                    </a:lnTo>
                    <a:lnTo>
                      <a:pt x="788" y="753"/>
                    </a:lnTo>
                    <a:lnTo>
                      <a:pt x="791" y="760"/>
                    </a:lnTo>
                    <a:lnTo>
                      <a:pt x="788" y="766"/>
                    </a:lnTo>
                    <a:lnTo>
                      <a:pt x="793" y="764"/>
                    </a:lnTo>
                    <a:lnTo>
                      <a:pt x="800" y="764"/>
                    </a:lnTo>
                    <a:lnTo>
                      <a:pt x="793" y="771"/>
                    </a:lnTo>
                    <a:lnTo>
                      <a:pt x="785" y="773"/>
                    </a:lnTo>
                    <a:lnTo>
                      <a:pt x="778" y="769"/>
                    </a:lnTo>
                    <a:lnTo>
                      <a:pt x="771" y="764"/>
                    </a:lnTo>
                    <a:lnTo>
                      <a:pt x="770" y="768"/>
                    </a:lnTo>
                    <a:lnTo>
                      <a:pt x="770" y="774"/>
                    </a:lnTo>
                    <a:lnTo>
                      <a:pt x="771" y="780"/>
                    </a:lnTo>
                    <a:lnTo>
                      <a:pt x="770" y="785"/>
                    </a:lnTo>
                    <a:lnTo>
                      <a:pt x="766" y="789"/>
                    </a:lnTo>
                    <a:lnTo>
                      <a:pt x="763" y="786"/>
                    </a:lnTo>
                    <a:lnTo>
                      <a:pt x="759" y="786"/>
                    </a:lnTo>
                    <a:lnTo>
                      <a:pt x="748" y="790"/>
                    </a:lnTo>
                    <a:lnTo>
                      <a:pt x="742" y="792"/>
                    </a:lnTo>
                    <a:lnTo>
                      <a:pt x="737" y="789"/>
                    </a:lnTo>
                    <a:lnTo>
                      <a:pt x="738" y="795"/>
                    </a:lnTo>
                    <a:lnTo>
                      <a:pt x="738" y="801"/>
                    </a:lnTo>
                    <a:lnTo>
                      <a:pt x="741" y="804"/>
                    </a:lnTo>
                    <a:lnTo>
                      <a:pt x="746" y="808"/>
                    </a:lnTo>
                    <a:lnTo>
                      <a:pt x="743" y="814"/>
                    </a:lnTo>
                    <a:lnTo>
                      <a:pt x="741" y="820"/>
                    </a:lnTo>
                    <a:lnTo>
                      <a:pt x="730" y="817"/>
                    </a:lnTo>
                    <a:lnTo>
                      <a:pt x="719" y="817"/>
                    </a:lnTo>
                    <a:lnTo>
                      <a:pt x="709" y="820"/>
                    </a:lnTo>
                    <a:lnTo>
                      <a:pt x="713" y="823"/>
                    </a:lnTo>
                    <a:lnTo>
                      <a:pt x="715" y="824"/>
                    </a:lnTo>
                    <a:lnTo>
                      <a:pt x="719" y="824"/>
                    </a:lnTo>
                    <a:lnTo>
                      <a:pt x="721" y="825"/>
                    </a:lnTo>
                    <a:lnTo>
                      <a:pt x="723" y="828"/>
                    </a:lnTo>
                    <a:lnTo>
                      <a:pt x="724" y="830"/>
                    </a:lnTo>
                    <a:lnTo>
                      <a:pt x="729" y="837"/>
                    </a:lnTo>
                    <a:lnTo>
                      <a:pt x="728" y="844"/>
                    </a:lnTo>
                    <a:lnTo>
                      <a:pt x="724" y="851"/>
                    </a:lnTo>
                    <a:lnTo>
                      <a:pt x="722" y="857"/>
                    </a:lnTo>
                    <a:lnTo>
                      <a:pt x="721" y="865"/>
                    </a:lnTo>
                    <a:lnTo>
                      <a:pt x="712" y="866"/>
                    </a:lnTo>
                    <a:lnTo>
                      <a:pt x="700" y="862"/>
                    </a:lnTo>
                    <a:lnTo>
                      <a:pt x="695" y="859"/>
                    </a:lnTo>
                    <a:lnTo>
                      <a:pt x="689" y="857"/>
                    </a:lnTo>
                    <a:lnTo>
                      <a:pt x="691" y="862"/>
                    </a:lnTo>
                    <a:lnTo>
                      <a:pt x="693" y="866"/>
                    </a:lnTo>
                    <a:lnTo>
                      <a:pt x="695" y="870"/>
                    </a:lnTo>
                    <a:lnTo>
                      <a:pt x="695" y="876"/>
                    </a:lnTo>
                    <a:lnTo>
                      <a:pt x="703" y="877"/>
                    </a:lnTo>
                    <a:lnTo>
                      <a:pt x="710" y="878"/>
                    </a:lnTo>
                    <a:lnTo>
                      <a:pt x="717" y="876"/>
                    </a:lnTo>
                    <a:lnTo>
                      <a:pt x="715" y="883"/>
                    </a:lnTo>
                    <a:lnTo>
                      <a:pt x="714" y="890"/>
                    </a:lnTo>
                    <a:lnTo>
                      <a:pt x="712" y="895"/>
                    </a:lnTo>
                    <a:lnTo>
                      <a:pt x="707" y="899"/>
                    </a:lnTo>
                    <a:lnTo>
                      <a:pt x="706" y="906"/>
                    </a:lnTo>
                    <a:lnTo>
                      <a:pt x="707" y="911"/>
                    </a:lnTo>
                    <a:lnTo>
                      <a:pt x="709" y="915"/>
                    </a:lnTo>
                    <a:lnTo>
                      <a:pt x="713" y="920"/>
                    </a:lnTo>
                    <a:lnTo>
                      <a:pt x="715" y="925"/>
                    </a:lnTo>
                    <a:lnTo>
                      <a:pt x="716" y="933"/>
                    </a:lnTo>
                    <a:lnTo>
                      <a:pt x="716" y="941"/>
                    </a:lnTo>
                    <a:lnTo>
                      <a:pt x="717" y="949"/>
                    </a:lnTo>
                    <a:lnTo>
                      <a:pt x="722" y="958"/>
                    </a:lnTo>
                    <a:lnTo>
                      <a:pt x="724" y="962"/>
                    </a:lnTo>
                    <a:lnTo>
                      <a:pt x="727" y="967"/>
                    </a:lnTo>
                    <a:lnTo>
                      <a:pt x="728" y="974"/>
                    </a:lnTo>
                    <a:lnTo>
                      <a:pt x="728" y="982"/>
                    </a:lnTo>
                    <a:lnTo>
                      <a:pt x="729" y="989"/>
                    </a:lnTo>
                    <a:lnTo>
                      <a:pt x="732" y="995"/>
                    </a:lnTo>
                    <a:lnTo>
                      <a:pt x="732" y="996"/>
                    </a:lnTo>
                    <a:lnTo>
                      <a:pt x="730" y="998"/>
                    </a:lnTo>
                    <a:lnTo>
                      <a:pt x="723" y="998"/>
                    </a:lnTo>
                    <a:lnTo>
                      <a:pt x="723" y="999"/>
                    </a:lnTo>
                    <a:lnTo>
                      <a:pt x="722" y="1000"/>
                    </a:lnTo>
                    <a:lnTo>
                      <a:pt x="723" y="1003"/>
                    </a:lnTo>
                    <a:lnTo>
                      <a:pt x="715" y="1000"/>
                    </a:lnTo>
                    <a:lnTo>
                      <a:pt x="708" y="995"/>
                    </a:lnTo>
                    <a:lnTo>
                      <a:pt x="701" y="988"/>
                    </a:lnTo>
                    <a:lnTo>
                      <a:pt x="693" y="983"/>
                    </a:lnTo>
                    <a:lnTo>
                      <a:pt x="650" y="983"/>
                    </a:lnTo>
                    <a:lnTo>
                      <a:pt x="644" y="978"/>
                    </a:lnTo>
                    <a:lnTo>
                      <a:pt x="639" y="972"/>
                    </a:lnTo>
                    <a:lnTo>
                      <a:pt x="632" y="969"/>
                    </a:lnTo>
                    <a:lnTo>
                      <a:pt x="624" y="967"/>
                    </a:lnTo>
                    <a:lnTo>
                      <a:pt x="614" y="967"/>
                    </a:lnTo>
                    <a:lnTo>
                      <a:pt x="609" y="960"/>
                    </a:lnTo>
                    <a:lnTo>
                      <a:pt x="602" y="955"/>
                    </a:lnTo>
                    <a:lnTo>
                      <a:pt x="593" y="953"/>
                    </a:lnTo>
                    <a:lnTo>
                      <a:pt x="582" y="953"/>
                    </a:lnTo>
                    <a:lnTo>
                      <a:pt x="581" y="951"/>
                    </a:lnTo>
                    <a:lnTo>
                      <a:pt x="581" y="946"/>
                    </a:lnTo>
                    <a:lnTo>
                      <a:pt x="580" y="943"/>
                    </a:lnTo>
                    <a:lnTo>
                      <a:pt x="579" y="943"/>
                    </a:lnTo>
                    <a:lnTo>
                      <a:pt x="578" y="942"/>
                    </a:lnTo>
                    <a:lnTo>
                      <a:pt x="576" y="942"/>
                    </a:lnTo>
                    <a:lnTo>
                      <a:pt x="575" y="941"/>
                    </a:lnTo>
                    <a:lnTo>
                      <a:pt x="574" y="941"/>
                    </a:lnTo>
                    <a:lnTo>
                      <a:pt x="573" y="932"/>
                    </a:lnTo>
                    <a:lnTo>
                      <a:pt x="572" y="921"/>
                    </a:lnTo>
                    <a:lnTo>
                      <a:pt x="566" y="909"/>
                    </a:lnTo>
                    <a:lnTo>
                      <a:pt x="559" y="899"/>
                    </a:lnTo>
                    <a:lnTo>
                      <a:pt x="552" y="891"/>
                    </a:lnTo>
                    <a:lnTo>
                      <a:pt x="551" y="888"/>
                    </a:lnTo>
                    <a:lnTo>
                      <a:pt x="552" y="886"/>
                    </a:lnTo>
                    <a:lnTo>
                      <a:pt x="552" y="884"/>
                    </a:lnTo>
                    <a:lnTo>
                      <a:pt x="553" y="883"/>
                    </a:lnTo>
                    <a:lnTo>
                      <a:pt x="554" y="880"/>
                    </a:lnTo>
                    <a:lnTo>
                      <a:pt x="554" y="876"/>
                    </a:lnTo>
                    <a:lnTo>
                      <a:pt x="553" y="873"/>
                    </a:lnTo>
                    <a:lnTo>
                      <a:pt x="551" y="872"/>
                    </a:lnTo>
                    <a:lnTo>
                      <a:pt x="549" y="867"/>
                    </a:lnTo>
                    <a:lnTo>
                      <a:pt x="551" y="853"/>
                    </a:lnTo>
                    <a:lnTo>
                      <a:pt x="549" y="845"/>
                    </a:lnTo>
                    <a:lnTo>
                      <a:pt x="545" y="838"/>
                    </a:lnTo>
                    <a:lnTo>
                      <a:pt x="538" y="834"/>
                    </a:lnTo>
                    <a:lnTo>
                      <a:pt x="530" y="831"/>
                    </a:lnTo>
                    <a:lnTo>
                      <a:pt x="522" y="817"/>
                    </a:lnTo>
                    <a:lnTo>
                      <a:pt x="512" y="803"/>
                    </a:lnTo>
                    <a:lnTo>
                      <a:pt x="504" y="789"/>
                    </a:lnTo>
                    <a:lnTo>
                      <a:pt x="503" y="787"/>
                    </a:lnTo>
                    <a:lnTo>
                      <a:pt x="501" y="785"/>
                    </a:lnTo>
                    <a:lnTo>
                      <a:pt x="497" y="783"/>
                    </a:lnTo>
                    <a:lnTo>
                      <a:pt x="490" y="780"/>
                    </a:lnTo>
                    <a:lnTo>
                      <a:pt x="488" y="774"/>
                    </a:lnTo>
                    <a:lnTo>
                      <a:pt x="486" y="767"/>
                    </a:lnTo>
                    <a:lnTo>
                      <a:pt x="485" y="758"/>
                    </a:lnTo>
                    <a:lnTo>
                      <a:pt x="485" y="757"/>
                    </a:lnTo>
                    <a:lnTo>
                      <a:pt x="483" y="754"/>
                    </a:lnTo>
                    <a:lnTo>
                      <a:pt x="481" y="747"/>
                    </a:lnTo>
                    <a:lnTo>
                      <a:pt x="479" y="744"/>
                    </a:lnTo>
                    <a:lnTo>
                      <a:pt x="476" y="743"/>
                    </a:lnTo>
                    <a:lnTo>
                      <a:pt x="475" y="741"/>
                    </a:lnTo>
                    <a:lnTo>
                      <a:pt x="473" y="740"/>
                    </a:lnTo>
                    <a:lnTo>
                      <a:pt x="473" y="736"/>
                    </a:lnTo>
                    <a:lnTo>
                      <a:pt x="472" y="732"/>
                    </a:lnTo>
                    <a:lnTo>
                      <a:pt x="465" y="722"/>
                    </a:lnTo>
                    <a:lnTo>
                      <a:pt x="462" y="717"/>
                    </a:lnTo>
                    <a:lnTo>
                      <a:pt x="461" y="709"/>
                    </a:lnTo>
                    <a:lnTo>
                      <a:pt x="459" y="702"/>
                    </a:lnTo>
                    <a:lnTo>
                      <a:pt x="452" y="690"/>
                    </a:lnTo>
                    <a:lnTo>
                      <a:pt x="443" y="681"/>
                    </a:lnTo>
                    <a:lnTo>
                      <a:pt x="433" y="670"/>
                    </a:lnTo>
                    <a:lnTo>
                      <a:pt x="429" y="664"/>
                    </a:lnTo>
                    <a:lnTo>
                      <a:pt x="422" y="657"/>
                    </a:lnTo>
                    <a:lnTo>
                      <a:pt x="413" y="650"/>
                    </a:lnTo>
                    <a:lnTo>
                      <a:pt x="412" y="649"/>
                    </a:lnTo>
                    <a:lnTo>
                      <a:pt x="411" y="649"/>
                    </a:lnTo>
                    <a:lnTo>
                      <a:pt x="411" y="650"/>
                    </a:lnTo>
                    <a:lnTo>
                      <a:pt x="404" y="642"/>
                    </a:lnTo>
                    <a:lnTo>
                      <a:pt x="395" y="628"/>
                    </a:lnTo>
                    <a:lnTo>
                      <a:pt x="381" y="629"/>
                    </a:lnTo>
                    <a:lnTo>
                      <a:pt x="365" y="628"/>
                    </a:lnTo>
                    <a:lnTo>
                      <a:pt x="346" y="625"/>
                    </a:lnTo>
                    <a:lnTo>
                      <a:pt x="334" y="620"/>
                    </a:lnTo>
                    <a:lnTo>
                      <a:pt x="328" y="620"/>
                    </a:lnTo>
                    <a:lnTo>
                      <a:pt x="323" y="622"/>
                    </a:lnTo>
                    <a:lnTo>
                      <a:pt x="318" y="628"/>
                    </a:lnTo>
                    <a:lnTo>
                      <a:pt x="309" y="627"/>
                    </a:lnTo>
                    <a:lnTo>
                      <a:pt x="299" y="631"/>
                    </a:lnTo>
                    <a:lnTo>
                      <a:pt x="294" y="636"/>
                    </a:lnTo>
                    <a:lnTo>
                      <a:pt x="289" y="645"/>
                    </a:lnTo>
                    <a:lnTo>
                      <a:pt x="284" y="655"/>
                    </a:lnTo>
                    <a:lnTo>
                      <a:pt x="278" y="668"/>
                    </a:lnTo>
                    <a:lnTo>
                      <a:pt x="273" y="678"/>
                    </a:lnTo>
                    <a:lnTo>
                      <a:pt x="263" y="688"/>
                    </a:lnTo>
                    <a:lnTo>
                      <a:pt x="254" y="696"/>
                    </a:lnTo>
                    <a:lnTo>
                      <a:pt x="242" y="694"/>
                    </a:lnTo>
                    <a:lnTo>
                      <a:pt x="232" y="689"/>
                    </a:lnTo>
                    <a:lnTo>
                      <a:pt x="224" y="683"/>
                    </a:lnTo>
                    <a:lnTo>
                      <a:pt x="214" y="676"/>
                    </a:lnTo>
                    <a:lnTo>
                      <a:pt x="210" y="671"/>
                    </a:lnTo>
                    <a:lnTo>
                      <a:pt x="209" y="669"/>
                    </a:lnTo>
                    <a:lnTo>
                      <a:pt x="206" y="668"/>
                    </a:lnTo>
                    <a:lnTo>
                      <a:pt x="196" y="666"/>
                    </a:lnTo>
                    <a:lnTo>
                      <a:pt x="186" y="662"/>
                    </a:lnTo>
                    <a:lnTo>
                      <a:pt x="179" y="656"/>
                    </a:lnTo>
                    <a:lnTo>
                      <a:pt x="175" y="649"/>
                    </a:lnTo>
                    <a:lnTo>
                      <a:pt x="168" y="642"/>
                    </a:lnTo>
                    <a:lnTo>
                      <a:pt x="161" y="638"/>
                    </a:lnTo>
                    <a:lnTo>
                      <a:pt x="153" y="634"/>
                    </a:lnTo>
                    <a:lnTo>
                      <a:pt x="150" y="625"/>
                    </a:lnTo>
                    <a:lnTo>
                      <a:pt x="141" y="608"/>
                    </a:lnTo>
                    <a:lnTo>
                      <a:pt x="138" y="600"/>
                    </a:lnTo>
                    <a:lnTo>
                      <a:pt x="139" y="589"/>
                    </a:lnTo>
                    <a:lnTo>
                      <a:pt x="140" y="582"/>
                    </a:lnTo>
                    <a:lnTo>
                      <a:pt x="139" y="575"/>
                    </a:lnTo>
                    <a:lnTo>
                      <a:pt x="135" y="566"/>
                    </a:lnTo>
                    <a:lnTo>
                      <a:pt x="135" y="565"/>
                    </a:lnTo>
                    <a:lnTo>
                      <a:pt x="134" y="562"/>
                    </a:lnTo>
                    <a:lnTo>
                      <a:pt x="134" y="559"/>
                    </a:lnTo>
                    <a:lnTo>
                      <a:pt x="133" y="557"/>
                    </a:lnTo>
                    <a:lnTo>
                      <a:pt x="132" y="557"/>
                    </a:lnTo>
                    <a:lnTo>
                      <a:pt x="129" y="556"/>
                    </a:lnTo>
                    <a:lnTo>
                      <a:pt x="128" y="556"/>
                    </a:lnTo>
                    <a:lnTo>
                      <a:pt x="127" y="555"/>
                    </a:lnTo>
                    <a:lnTo>
                      <a:pt x="127" y="543"/>
                    </a:lnTo>
                    <a:lnTo>
                      <a:pt x="125" y="540"/>
                    </a:lnTo>
                    <a:lnTo>
                      <a:pt x="122" y="537"/>
                    </a:lnTo>
                    <a:lnTo>
                      <a:pt x="121" y="535"/>
                    </a:lnTo>
                    <a:lnTo>
                      <a:pt x="105" y="519"/>
                    </a:lnTo>
                    <a:lnTo>
                      <a:pt x="101" y="516"/>
                    </a:lnTo>
                    <a:lnTo>
                      <a:pt x="94" y="514"/>
                    </a:lnTo>
                    <a:lnTo>
                      <a:pt x="87" y="509"/>
                    </a:lnTo>
                    <a:lnTo>
                      <a:pt x="83" y="502"/>
                    </a:lnTo>
                    <a:lnTo>
                      <a:pt x="82" y="499"/>
                    </a:lnTo>
                    <a:lnTo>
                      <a:pt x="77" y="492"/>
                    </a:lnTo>
                    <a:lnTo>
                      <a:pt x="70" y="487"/>
                    </a:lnTo>
                    <a:lnTo>
                      <a:pt x="68" y="485"/>
                    </a:lnTo>
                    <a:lnTo>
                      <a:pt x="51" y="464"/>
                    </a:lnTo>
                    <a:lnTo>
                      <a:pt x="41" y="454"/>
                    </a:lnTo>
                    <a:lnTo>
                      <a:pt x="28" y="447"/>
                    </a:lnTo>
                    <a:lnTo>
                      <a:pt x="27" y="440"/>
                    </a:lnTo>
                    <a:lnTo>
                      <a:pt x="25" y="435"/>
                    </a:lnTo>
                    <a:lnTo>
                      <a:pt x="23" y="428"/>
                    </a:lnTo>
                    <a:lnTo>
                      <a:pt x="19" y="423"/>
                    </a:lnTo>
                    <a:lnTo>
                      <a:pt x="14" y="419"/>
                    </a:lnTo>
                    <a:lnTo>
                      <a:pt x="8" y="416"/>
                    </a:lnTo>
                    <a:lnTo>
                      <a:pt x="4" y="411"/>
                    </a:lnTo>
                    <a:lnTo>
                      <a:pt x="0" y="405"/>
                    </a:lnTo>
                    <a:lnTo>
                      <a:pt x="0" y="397"/>
                    </a:lnTo>
                    <a:lnTo>
                      <a:pt x="90" y="407"/>
                    </a:lnTo>
                    <a:lnTo>
                      <a:pt x="181" y="414"/>
                    </a:lnTo>
                    <a:lnTo>
                      <a:pt x="274" y="419"/>
                    </a:lnTo>
                    <a:lnTo>
                      <a:pt x="275" y="418"/>
                    </a:lnTo>
                    <a:lnTo>
                      <a:pt x="277" y="417"/>
                    </a:lnTo>
                    <a:lnTo>
                      <a:pt x="280" y="415"/>
                    </a:lnTo>
                    <a:lnTo>
                      <a:pt x="282" y="414"/>
                    </a:lnTo>
                    <a:lnTo>
                      <a:pt x="296" y="206"/>
                    </a:lnTo>
                    <a:lnTo>
                      <a:pt x="310"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 name="Rectangle 107"/>
              <p:cNvSpPr/>
              <p:nvPr/>
            </p:nvSpPr>
            <p:spPr>
              <a:xfrm>
                <a:off x="-55781" y="-3031"/>
                <a:ext cx="12247781" cy="26731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pPr>
                <a:endParaRPr lang="en-US"/>
              </a:p>
            </p:txBody>
          </p:sp>
          <p:sp>
            <p:nvSpPr>
              <p:cNvPr id="109" name="Rectangle 108"/>
              <p:cNvSpPr/>
              <p:nvPr/>
            </p:nvSpPr>
            <p:spPr>
              <a:xfrm>
                <a:off x="0" y="6612451"/>
                <a:ext cx="12247781" cy="26731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pPr>
                <a:endParaRPr lang="en-US"/>
              </a:p>
            </p:txBody>
          </p:sp>
        </p:grpSp>
        <p:sp>
          <p:nvSpPr>
            <p:cNvPr id="249" name="TextBox 248"/>
            <p:cNvSpPr txBox="1"/>
            <p:nvPr/>
          </p:nvSpPr>
          <p:spPr>
            <a:xfrm>
              <a:off x="4974146" y="3121386"/>
              <a:ext cx="597467" cy="284114"/>
            </a:xfrm>
            <a:prstGeom prst="rect">
              <a:avLst/>
            </a:prstGeom>
            <a:noFill/>
          </p:spPr>
          <p:txBody>
            <a:bodyPr wrap="square" rtlCol="0">
              <a:spAutoFit/>
            </a:bodyPr>
            <a:lstStyle/>
            <a:p>
              <a:r>
                <a:rPr lang="en-US" sz="1200" b="1" dirty="0">
                  <a:solidFill>
                    <a:schemeClr val="bg1"/>
                  </a:solidFill>
                </a:rPr>
                <a:t>CO</a:t>
              </a:r>
            </a:p>
          </p:txBody>
        </p:sp>
        <p:sp>
          <p:nvSpPr>
            <p:cNvPr id="250" name="TextBox 249"/>
            <p:cNvSpPr txBox="1"/>
            <p:nvPr/>
          </p:nvSpPr>
          <p:spPr>
            <a:xfrm>
              <a:off x="4086029" y="2943928"/>
              <a:ext cx="597467" cy="284114"/>
            </a:xfrm>
            <a:prstGeom prst="rect">
              <a:avLst/>
            </a:prstGeom>
            <a:noFill/>
          </p:spPr>
          <p:txBody>
            <a:bodyPr wrap="square" rtlCol="0">
              <a:spAutoFit/>
            </a:bodyPr>
            <a:lstStyle/>
            <a:p>
              <a:r>
                <a:rPr lang="en-US" sz="1200" b="1" dirty="0">
                  <a:solidFill>
                    <a:schemeClr val="bg1"/>
                  </a:solidFill>
                </a:rPr>
                <a:t>UT</a:t>
              </a:r>
            </a:p>
          </p:txBody>
        </p:sp>
        <p:sp>
          <p:nvSpPr>
            <p:cNvPr id="251" name="TextBox 250"/>
            <p:cNvSpPr txBox="1"/>
            <p:nvPr/>
          </p:nvSpPr>
          <p:spPr>
            <a:xfrm>
              <a:off x="4823378" y="3910849"/>
              <a:ext cx="597467" cy="284114"/>
            </a:xfrm>
            <a:prstGeom prst="rect">
              <a:avLst/>
            </a:prstGeom>
            <a:noFill/>
          </p:spPr>
          <p:txBody>
            <a:bodyPr wrap="square" rtlCol="0">
              <a:spAutoFit/>
            </a:bodyPr>
            <a:lstStyle/>
            <a:p>
              <a:r>
                <a:rPr lang="en-US" sz="1200" b="1" dirty="0">
                  <a:solidFill>
                    <a:schemeClr val="bg1"/>
                  </a:solidFill>
                </a:rPr>
                <a:t>NM</a:t>
              </a:r>
            </a:p>
          </p:txBody>
        </p:sp>
        <p:sp>
          <p:nvSpPr>
            <p:cNvPr id="252" name="TextBox 251"/>
            <p:cNvSpPr txBox="1"/>
            <p:nvPr/>
          </p:nvSpPr>
          <p:spPr>
            <a:xfrm>
              <a:off x="6060285" y="3217348"/>
              <a:ext cx="597467" cy="284114"/>
            </a:xfrm>
            <a:prstGeom prst="rect">
              <a:avLst/>
            </a:prstGeom>
            <a:noFill/>
          </p:spPr>
          <p:txBody>
            <a:bodyPr wrap="square" rtlCol="0">
              <a:spAutoFit/>
            </a:bodyPr>
            <a:lstStyle/>
            <a:p>
              <a:r>
                <a:rPr lang="en-US" sz="1200" b="1" dirty="0">
                  <a:solidFill>
                    <a:schemeClr val="bg1"/>
                  </a:solidFill>
                </a:rPr>
                <a:t>KS</a:t>
              </a:r>
            </a:p>
          </p:txBody>
        </p:sp>
        <p:sp>
          <p:nvSpPr>
            <p:cNvPr id="253" name="TextBox 252"/>
            <p:cNvSpPr txBox="1"/>
            <p:nvPr/>
          </p:nvSpPr>
          <p:spPr>
            <a:xfrm>
              <a:off x="6732657" y="2007929"/>
              <a:ext cx="597467" cy="276999"/>
            </a:xfrm>
            <a:prstGeom prst="rect">
              <a:avLst/>
            </a:prstGeom>
            <a:noFill/>
          </p:spPr>
          <p:txBody>
            <a:bodyPr wrap="square" rtlCol="0">
              <a:spAutoFit/>
            </a:bodyPr>
            <a:lstStyle/>
            <a:p>
              <a:r>
                <a:rPr lang="en-US" sz="1200" b="1" dirty="0"/>
                <a:t>MN</a:t>
              </a:r>
            </a:p>
          </p:txBody>
        </p:sp>
        <p:sp>
          <p:nvSpPr>
            <p:cNvPr id="254" name="TextBox 253"/>
            <p:cNvSpPr txBox="1"/>
            <p:nvPr/>
          </p:nvSpPr>
          <p:spPr>
            <a:xfrm>
              <a:off x="7449016" y="2202665"/>
              <a:ext cx="597467" cy="276999"/>
            </a:xfrm>
            <a:prstGeom prst="rect">
              <a:avLst/>
            </a:prstGeom>
            <a:noFill/>
          </p:spPr>
          <p:txBody>
            <a:bodyPr wrap="square" rtlCol="0">
              <a:spAutoFit/>
            </a:bodyPr>
            <a:lstStyle/>
            <a:p>
              <a:r>
                <a:rPr lang="en-US" sz="1200" b="1" dirty="0"/>
                <a:t>WI</a:t>
              </a:r>
            </a:p>
          </p:txBody>
        </p:sp>
        <p:sp>
          <p:nvSpPr>
            <p:cNvPr id="255" name="TextBox 254"/>
            <p:cNvSpPr txBox="1"/>
            <p:nvPr/>
          </p:nvSpPr>
          <p:spPr>
            <a:xfrm>
              <a:off x="8269796" y="2249009"/>
              <a:ext cx="597467" cy="276999"/>
            </a:xfrm>
            <a:prstGeom prst="rect">
              <a:avLst/>
            </a:prstGeom>
            <a:noFill/>
          </p:spPr>
          <p:txBody>
            <a:bodyPr wrap="square" rtlCol="0">
              <a:spAutoFit/>
            </a:bodyPr>
            <a:lstStyle/>
            <a:p>
              <a:r>
                <a:rPr lang="en-US" sz="1200" b="1" dirty="0"/>
                <a:t>MI</a:t>
              </a:r>
            </a:p>
          </p:txBody>
        </p:sp>
        <p:sp>
          <p:nvSpPr>
            <p:cNvPr id="256" name="TextBox 255"/>
            <p:cNvSpPr txBox="1"/>
            <p:nvPr/>
          </p:nvSpPr>
          <p:spPr>
            <a:xfrm>
              <a:off x="8398334" y="3292057"/>
              <a:ext cx="597467" cy="276999"/>
            </a:xfrm>
            <a:prstGeom prst="rect">
              <a:avLst/>
            </a:prstGeom>
            <a:noFill/>
          </p:spPr>
          <p:txBody>
            <a:bodyPr wrap="square" rtlCol="0">
              <a:spAutoFit/>
            </a:bodyPr>
            <a:lstStyle/>
            <a:p>
              <a:r>
                <a:rPr lang="en-US" sz="1200" b="1" dirty="0"/>
                <a:t>KY</a:t>
              </a:r>
            </a:p>
          </p:txBody>
        </p:sp>
        <p:sp>
          <p:nvSpPr>
            <p:cNvPr id="257" name="TextBox 256"/>
            <p:cNvSpPr txBox="1"/>
            <p:nvPr/>
          </p:nvSpPr>
          <p:spPr>
            <a:xfrm>
              <a:off x="9383036" y="3188121"/>
              <a:ext cx="597467" cy="276999"/>
            </a:xfrm>
            <a:prstGeom prst="rect">
              <a:avLst/>
            </a:prstGeom>
            <a:noFill/>
          </p:spPr>
          <p:txBody>
            <a:bodyPr wrap="square" rtlCol="0">
              <a:spAutoFit/>
            </a:bodyPr>
            <a:lstStyle/>
            <a:p>
              <a:r>
                <a:rPr lang="en-US" sz="1200" b="1" dirty="0"/>
                <a:t>VA</a:t>
              </a:r>
            </a:p>
          </p:txBody>
        </p:sp>
        <p:sp>
          <p:nvSpPr>
            <p:cNvPr id="258" name="TextBox 257"/>
            <p:cNvSpPr txBox="1"/>
            <p:nvPr/>
          </p:nvSpPr>
          <p:spPr>
            <a:xfrm>
              <a:off x="9292869" y="3534055"/>
              <a:ext cx="597467" cy="276999"/>
            </a:xfrm>
            <a:prstGeom prst="rect">
              <a:avLst/>
            </a:prstGeom>
            <a:noFill/>
          </p:spPr>
          <p:txBody>
            <a:bodyPr wrap="square" rtlCol="0">
              <a:spAutoFit/>
            </a:bodyPr>
            <a:lstStyle/>
            <a:p>
              <a:r>
                <a:rPr lang="en-US" sz="1200" b="1" dirty="0"/>
                <a:t>NC</a:t>
              </a:r>
            </a:p>
          </p:txBody>
        </p:sp>
        <p:sp>
          <p:nvSpPr>
            <p:cNvPr id="259" name="TextBox 258"/>
            <p:cNvSpPr txBox="1"/>
            <p:nvPr/>
          </p:nvSpPr>
          <p:spPr>
            <a:xfrm>
              <a:off x="9084302" y="3891685"/>
              <a:ext cx="597467" cy="284114"/>
            </a:xfrm>
            <a:prstGeom prst="rect">
              <a:avLst/>
            </a:prstGeom>
            <a:noFill/>
          </p:spPr>
          <p:txBody>
            <a:bodyPr wrap="square" rtlCol="0">
              <a:spAutoFit/>
            </a:bodyPr>
            <a:lstStyle/>
            <a:p>
              <a:r>
                <a:rPr lang="en-US" sz="1200" b="1" dirty="0">
                  <a:solidFill>
                    <a:schemeClr val="bg1"/>
                  </a:solidFill>
                </a:rPr>
                <a:t>SC</a:t>
              </a:r>
            </a:p>
          </p:txBody>
        </p:sp>
        <p:sp>
          <p:nvSpPr>
            <p:cNvPr id="260" name="TextBox 259"/>
            <p:cNvSpPr txBox="1"/>
            <p:nvPr/>
          </p:nvSpPr>
          <p:spPr>
            <a:xfrm>
              <a:off x="8692236" y="4118140"/>
              <a:ext cx="597467" cy="276999"/>
            </a:xfrm>
            <a:prstGeom prst="rect">
              <a:avLst/>
            </a:prstGeom>
            <a:noFill/>
          </p:spPr>
          <p:txBody>
            <a:bodyPr wrap="square" rtlCol="0">
              <a:spAutoFit/>
            </a:bodyPr>
            <a:lstStyle/>
            <a:p>
              <a:r>
                <a:rPr lang="en-US" sz="1200" b="1" dirty="0"/>
                <a:t>GA</a:t>
              </a:r>
            </a:p>
          </p:txBody>
        </p:sp>
        <p:sp>
          <p:nvSpPr>
            <p:cNvPr id="261" name="TextBox 260"/>
            <p:cNvSpPr txBox="1"/>
            <p:nvPr/>
          </p:nvSpPr>
          <p:spPr>
            <a:xfrm>
              <a:off x="9151245" y="4844529"/>
              <a:ext cx="597467" cy="276999"/>
            </a:xfrm>
            <a:prstGeom prst="rect">
              <a:avLst/>
            </a:prstGeom>
            <a:noFill/>
          </p:spPr>
          <p:txBody>
            <a:bodyPr wrap="square" rtlCol="0">
              <a:spAutoFit/>
            </a:bodyPr>
            <a:lstStyle/>
            <a:p>
              <a:r>
                <a:rPr lang="en-US" sz="1200" b="1" dirty="0"/>
                <a:t>FL</a:t>
              </a:r>
            </a:p>
          </p:txBody>
        </p:sp>
        <p:sp>
          <p:nvSpPr>
            <p:cNvPr id="262" name="TextBox 261"/>
            <p:cNvSpPr txBox="1"/>
            <p:nvPr/>
          </p:nvSpPr>
          <p:spPr>
            <a:xfrm>
              <a:off x="6017812" y="4502865"/>
              <a:ext cx="597467" cy="276999"/>
            </a:xfrm>
            <a:prstGeom prst="rect">
              <a:avLst/>
            </a:prstGeom>
            <a:noFill/>
          </p:spPr>
          <p:txBody>
            <a:bodyPr wrap="square" rtlCol="0">
              <a:spAutoFit/>
            </a:bodyPr>
            <a:lstStyle/>
            <a:p>
              <a:r>
                <a:rPr lang="en-US" sz="1200" b="1" dirty="0"/>
                <a:t>TX</a:t>
              </a:r>
            </a:p>
          </p:txBody>
        </p:sp>
        <p:sp>
          <p:nvSpPr>
            <p:cNvPr id="263" name="TextBox 262"/>
            <p:cNvSpPr txBox="1"/>
            <p:nvPr/>
          </p:nvSpPr>
          <p:spPr>
            <a:xfrm>
              <a:off x="8113692" y="2849534"/>
              <a:ext cx="597467" cy="276999"/>
            </a:xfrm>
            <a:prstGeom prst="rect">
              <a:avLst/>
            </a:prstGeom>
            <a:noFill/>
          </p:spPr>
          <p:txBody>
            <a:bodyPr wrap="square" rtlCol="0">
              <a:spAutoFit/>
            </a:bodyPr>
            <a:lstStyle/>
            <a:p>
              <a:r>
                <a:rPr lang="en-US" sz="1200" b="1" dirty="0"/>
                <a:t>IN</a:t>
              </a:r>
            </a:p>
          </p:txBody>
        </p:sp>
        <p:sp>
          <p:nvSpPr>
            <p:cNvPr id="264" name="TextBox 263"/>
            <p:cNvSpPr txBox="1"/>
            <p:nvPr/>
          </p:nvSpPr>
          <p:spPr>
            <a:xfrm>
              <a:off x="7049579" y="3177427"/>
              <a:ext cx="597467" cy="284114"/>
            </a:xfrm>
            <a:prstGeom prst="rect">
              <a:avLst/>
            </a:prstGeom>
            <a:noFill/>
          </p:spPr>
          <p:txBody>
            <a:bodyPr wrap="square" rtlCol="0">
              <a:spAutoFit/>
            </a:bodyPr>
            <a:lstStyle/>
            <a:p>
              <a:r>
                <a:rPr lang="en-US" sz="1200" b="1" dirty="0">
                  <a:solidFill>
                    <a:schemeClr val="bg1"/>
                  </a:solidFill>
                </a:rPr>
                <a:t>MO</a:t>
              </a:r>
            </a:p>
          </p:txBody>
        </p:sp>
        <p:sp>
          <p:nvSpPr>
            <p:cNvPr id="266" name="TextBox 265"/>
            <p:cNvSpPr txBox="1"/>
            <p:nvPr/>
          </p:nvSpPr>
          <p:spPr>
            <a:xfrm>
              <a:off x="2518746" y="5123692"/>
              <a:ext cx="597467" cy="276999"/>
            </a:xfrm>
            <a:prstGeom prst="rect">
              <a:avLst/>
            </a:prstGeom>
            <a:noFill/>
          </p:spPr>
          <p:txBody>
            <a:bodyPr wrap="square" rtlCol="0">
              <a:spAutoFit/>
            </a:bodyPr>
            <a:lstStyle/>
            <a:p>
              <a:r>
                <a:rPr lang="en-US" sz="1200" b="1" dirty="0"/>
                <a:t>AK</a:t>
              </a:r>
            </a:p>
          </p:txBody>
        </p:sp>
        <p:sp>
          <p:nvSpPr>
            <p:cNvPr id="267" name="TextBox 266"/>
            <p:cNvSpPr txBox="1"/>
            <p:nvPr/>
          </p:nvSpPr>
          <p:spPr>
            <a:xfrm>
              <a:off x="2683099" y="3275839"/>
              <a:ext cx="597467" cy="276999"/>
            </a:xfrm>
            <a:prstGeom prst="rect">
              <a:avLst/>
            </a:prstGeom>
            <a:noFill/>
          </p:spPr>
          <p:txBody>
            <a:bodyPr wrap="square" rtlCol="0">
              <a:spAutoFit/>
            </a:bodyPr>
            <a:lstStyle/>
            <a:p>
              <a:r>
                <a:rPr lang="en-US" sz="1200" b="1" dirty="0"/>
                <a:t>CA</a:t>
              </a:r>
            </a:p>
          </p:txBody>
        </p:sp>
        <p:sp>
          <p:nvSpPr>
            <p:cNvPr id="268" name="TextBox 267"/>
            <p:cNvSpPr txBox="1"/>
            <p:nvPr/>
          </p:nvSpPr>
          <p:spPr>
            <a:xfrm>
              <a:off x="2817479" y="1877139"/>
              <a:ext cx="597467" cy="276999"/>
            </a:xfrm>
            <a:prstGeom prst="rect">
              <a:avLst/>
            </a:prstGeom>
            <a:noFill/>
          </p:spPr>
          <p:txBody>
            <a:bodyPr wrap="square" rtlCol="0">
              <a:spAutoFit/>
            </a:bodyPr>
            <a:lstStyle/>
            <a:p>
              <a:r>
                <a:rPr lang="en-US" sz="1200" b="1" dirty="0"/>
                <a:t>OR</a:t>
              </a:r>
            </a:p>
          </p:txBody>
        </p:sp>
        <p:sp>
          <p:nvSpPr>
            <p:cNvPr id="269" name="TextBox 268"/>
            <p:cNvSpPr txBox="1"/>
            <p:nvPr/>
          </p:nvSpPr>
          <p:spPr>
            <a:xfrm>
              <a:off x="3046176" y="1289543"/>
              <a:ext cx="597467" cy="276999"/>
            </a:xfrm>
            <a:prstGeom prst="rect">
              <a:avLst/>
            </a:prstGeom>
            <a:noFill/>
          </p:spPr>
          <p:txBody>
            <a:bodyPr wrap="square" rtlCol="0">
              <a:spAutoFit/>
            </a:bodyPr>
            <a:lstStyle/>
            <a:p>
              <a:r>
                <a:rPr lang="en-US" sz="1200" b="1" dirty="0"/>
                <a:t>WA</a:t>
              </a:r>
            </a:p>
          </p:txBody>
        </p:sp>
        <p:sp>
          <p:nvSpPr>
            <p:cNvPr id="270" name="TextBox 269"/>
            <p:cNvSpPr txBox="1"/>
            <p:nvPr/>
          </p:nvSpPr>
          <p:spPr>
            <a:xfrm>
              <a:off x="3755178" y="1986610"/>
              <a:ext cx="597467" cy="276999"/>
            </a:xfrm>
            <a:prstGeom prst="rect">
              <a:avLst/>
            </a:prstGeom>
            <a:noFill/>
          </p:spPr>
          <p:txBody>
            <a:bodyPr wrap="square" rtlCol="0">
              <a:spAutoFit/>
            </a:bodyPr>
            <a:lstStyle/>
            <a:p>
              <a:r>
                <a:rPr lang="en-US" sz="1200" b="1" dirty="0"/>
                <a:t>ID</a:t>
              </a:r>
            </a:p>
          </p:txBody>
        </p:sp>
        <p:sp>
          <p:nvSpPr>
            <p:cNvPr id="271" name="TextBox 270"/>
            <p:cNvSpPr txBox="1"/>
            <p:nvPr/>
          </p:nvSpPr>
          <p:spPr>
            <a:xfrm>
              <a:off x="3194194" y="2680184"/>
              <a:ext cx="597467" cy="276999"/>
            </a:xfrm>
            <a:prstGeom prst="rect">
              <a:avLst/>
            </a:prstGeom>
            <a:noFill/>
          </p:spPr>
          <p:txBody>
            <a:bodyPr wrap="square" rtlCol="0">
              <a:spAutoFit/>
            </a:bodyPr>
            <a:lstStyle/>
            <a:p>
              <a:r>
                <a:rPr lang="en-US" sz="1200" b="1" dirty="0"/>
                <a:t>NV</a:t>
              </a:r>
            </a:p>
          </p:txBody>
        </p:sp>
        <p:sp>
          <p:nvSpPr>
            <p:cNvPr id="272" name="TextBox 271"/>
            <p:cNvSpPr txBox="1"/>
            <p:nvPr/>
          </p:nvSpPr>
          <p:spPr>
            <a:xfrm>
              <a:off x="3853013" y="3881781"/>
              <a:ext cx="597467" cy="276999"/>
            </a:xfrm>
            <a:prstGeom prst="rect">
              <a:avLst/>
            </a:prstGeom>
            <a:noFill/>
          </p:spPr>
          <p:txBody>
            <a:bodyPr wrap="square" rtlCol="0">
              <a:spAutoFit/>
            </a:bodyPr>
            <a:lstStyle/>
            <a:p>
              <a:r>
                <a:rPr lang="en-US" sz="1200" b="1" dirty="0"/>
                <a:t>AZ</a:t>
              </a:r>
            </a:p>
          </p:txBody>
        </p:sp>
        <p:sp>
          <p:nvSpPr>
            <p:cNvPr id="273" name="TextBox 272"/>
            <p:cNvSpPr txBox="1"/>
            <p:nvPr/>
          </p:nvSpPr>
          <p:spPr>
            <a:xfrm>
              <a:off x="4768696" y="2295204"/>
              <a:ext cx="597467" cy="276999"/>
            </a:xfrm>
            <a:prstGeom prst="rect">
              <a:avLst/>
            </a:prstGeom>
            <a:noFill/>
          </p:spPr>
          <p:txBody>
            <a:bodyPr wrap="square" rtlCol="0">
              <a:spAutoFit/>
            </a:bodyPr>
            <a:lstStyle/>
            <a:p>
              <a:r>
                <a:rPr lang="en-US" sz="1200" b="1" dirty="0"/>
                <a:t>WY</a:t>
              </a:r>
            </a:p>
          </p:txBody>
        </p:sp>
        <p:sp>
          <p:nvSpPr>
            <p:cNvPr id="274" name="TextBox 273"/>
            <p:cNvSpPr txBox="1"/>
            <p:nvPr/>
          </p:nvSpPr>
          <p:spPr>
            <a:xfrm>
              <a:off x="4435876" y="1508096"/>
              <a:ext cx="597467" cy="284114"/>
            </a:xfrm>
            <a:prstGeom prst="rect">
              <a:avLst/>
            </a:prstGeom>
            <a:noFill/>
          </p:spPr>
          <p:txBody>
            <a:bodyPr wrap="square" rtlCol="0">
              <a:spAutoFit/>
            </a:bodyPr>
            <a:lstStyle/>
            <a:p>
              <a:r>
                <a:rPr lang="en-US" sz="1200" b="1" dirty="0">
                  <a:solidFill>
                    <a:schemeClr val="bg1"/>
                  </a:solidFill>
                </a:rPr>
                <a:t>MT</a:t>
              </a:r>
            </a:p>
          </p:txBody>
        </p:sp>
        <p:sp>
          <p:nvSpPr>
            <p:cNvPr id="275" name="TextBox 274"/>
            <p:cNvSpPr txBox="1"/>
            <p:nvPr/>
          </p:nvSpPr>
          <p:spPr>
            <a:xfrm>
              <a:off x="5941181" y="2188846"/>
              <a:ext cx="597467" cy="276999"/>
            </a:xfrm>
            <a:prstGeom prst="rect">
              <a:avLst/>
            </a:prstGeom>
            <a:noFill/>
          </p:spPr>
          <p:txBody>
            <a:bodyPr wrap="square" rtlCol="0">
              <a:spAutoFit/>
            </a:bodyPr>
            <a:lstStyle/>
            <a:p>
              <a:r>
                <a:rPr lang="en-US" sz="1200" b="1" dirty="0"/>
                <a:t>SD</a:t>
              </a:r>
            </a:p>
          </p:txBody>
        </p:sp>
        <p:sp>
          <p:nvSpPr>
            <p:cNvPr id="276" name="TextBox 275"/>
            <p:cNvSpPr txBox="1"/>
            <p:nvPr/>
          </p:nvSpPr>
          <p:spPr>
            <a:xfrm>
              <a:off x="5818707" y="1500098"/>
              <a:ext cx="597467" cy="276999"/>
            </a:xfrm>
            <a:prstGeom prst="rect">
              <a:avLst/>
            </a:prstGeom>
            <a:noFill/>
          </p:spPr>
          <p:txBody>
            <a:bodyPr wrap="square" rtlCol="0">
              <a:spAutoFit/>
            </a:bodyPr>
            <a:lstStyle/>
            <a:p>
              <a:r>
                <a:rPr lang="en-US" sz="1200" b="1" dirty="0"/>
                <a:t>ND</a:t>
              </a:r>
            </a:p>
          </p:txBody>
        </p:sp>
        <p:sp>
          <p:nvSpPr>
            <p:cNvPr id="278" name="TextBox 277"/>
            <p:cNvSpPr txBox="1"/>
            <p:nvPr/>
          </p:nvSpPr>
          <p:spPr>
            <a:xfrm>
              <a:off x="5921130" y="2704927"/>
              <a:ext cx="597467" cy="276999"/>
            </a:xfrm>
            <a:prstGeom prst="rect">
              <a:avLst/>
            </a:prstGeom>
            <a:noFill/>
          </p:spPr>
          <p:txBody>
            <a:bodyPr wrap="square" rtlCol="0">
              <a:spAutoFit/>
            </a:bodyPr>
            <a:lstStyle/>
            <a:p>
              <a:r>
                <a:rPr lang="en-US" sz="1200" b="1" dirty="0"/>
                <a:t>NE</a:t>
              </a:r>
            </a:p>
          </p:txBody>
        </p:sp>
        <p:sp>
          <p:nvSpPr>
            <p:cNvPr id="279" name="TextBox 278"/>
            <p:cNvSpPr txBox="1"/>
            <p:nvPr/>
          </p:nvSpPr>
          <p:spPr>
            <a:xfrm>
              <a:off x="6936734" y="2555463"/>
              <a:ext cx="597467" cy="276999"/>
            </a:xfrm>
            <a:prstGeom prst="rect">
              <a:avLst/>
            </a:prstGeom>
            <a:noFill/>
          </p:spPr>
          <p:txBody>
            <a:bodyPr wrap="square" rtlCol="0">
              <a:spAutoFit/>
            </a:bodyPr>
            <a:lstStyle/>
            <a:p>
              <a:r>
                <a:rPr lang="en-US" sz="1200" b="1" dirty="0"/>
                <a:t>IA</a:t>
              </a:r>
            </a:p>
          </p:txBody>
        </p:sp>
        <p:sp>
          <p:nvSpPr>
            <p:cNvPr id="280" name="TextBox 279"/>
            <p:cNvSpPr txBox="1"/>
            <p:nvPr/>
          </p:nvSpPr>
          <p:spPr>
            <a:xfrm>
              <a:off x="7636672" y="2853461"/>
              <a:ext cx="597467" cy="276999"/>
            </a:xfrm>
            <a:prstGeom prst="rect">
              <a:avLst/>
            </a:prstGeom>
            <a:noFill/>
          </p:spPr>
          <p:txBody>
            <a:bodyPr wrap="square" rtlCol="0">
              <a:spAutoFit/>
            </a:bodyPr>
            <a:lstStyle/>
            <a:p>
              <a:r>
                <a:rPr lang="en-US" sz="1200" b="1" dirty="0"/>
                <a:t>IL</a:t>
              </a:r>
            </a:p>
          </p:txBody>
        </p:sp>
        <p:sp>
          <p:nvSpPr>
            <p:cNvPr id="281" name="TextBox 280"/>
            <p:cNvSpPr txBox="1"/>
            <p:nvPr/>
          </p:nvSpPr>
          <p:spPr>
            <a:xfrm>
              <a:off x="8604270" y="2768753"/>
              <a:ext cx="597467" cy="276999"/>
            </a:xfrm>
            <a:prstGeom prst="rect">
              <a:avLst/>
            </a:prstGeom>
            <a:noFill/>
          </p:spPr>
          <p:txBody>
            <a:bodyPr wrap="square" rtlCol="0">
              <a:spAutoFit/>
            </a:bodyPr>
            <a:lstStyle/>
            <a:p>
              <a:r>
                <a:rPr lang="en-US" sz="1200" b="1" dirty="0"/>
                <a:t>OH</a:t>
              </a:r>
            </a:p>
          </p:txBody>
        </p:sp>
        <p:sp>
          <p:nvSpPr>
            <p:cNvPr id="282" name="TextBox 281"/>
            <p:cNvSpPr txBox="1"/>
            <p:nvPr/>
          </p:nvSpPr>
          <p:spPr>
            <a:xfrm>
              <a:off x="7166213" y="4520258"/>
              <a:ext cx="597467" cy="276999"/>
            </a:xfrm>
            <a:prstGeom prst="rect">
              <a:avLst/>
            </a:prstGeom>
            <a:noFill/>
          </p:spPr>
          <p:txBody>
            <a:bodyPr wrap="square" rtlCol="0">
              <a:spAutoFit/>
            </a:bodyPr>
            <a:lstStyle/>
            <a:p>
              <a:r>
                <a:rPr lang="en-US" sz="1200" b="1" dirty="0"/>
                <a:t>LA</a:t>
              </a:r>
            </a:p>
          </p:txBody>
        </p:sp>
        <p:sp>
          <p:nvSpPr>
            <p:cNvPr id="283" name="TextBox 282"/>
            <p:cNvSpPr txBox="1"/>
            <p:nvPr/>
          </p:nvSpPr>
          <p:spPr>
            <a:xfrm>
              <a:off x="7658222" y="4400997"/>
              <a:ext cx="597467" cy="276999"/>
            </a:xfrm>
            <a:prstGeom prst="rect">
              <a:avLst/>
            </a:prstGeom>
            <a:noFill/>
          </p:spPr>
          <p:txBody>
            <a:bodyPr wrap="square" rtlCol="0">
              <a:spAutoFit/>
            </a:bodyPr>
            <a:lstStyle/>
            <a:p>
              <a:r>
                <a:rPr lang="en-US" sz="1200" b="1" dirty="0"/>
                <a:t>MS</a:t>
              </a:r>
            </a:p>
          </p:txBody>
        </p:sp>
        <p:sp>
          <p:nvSpPr>
            <p:cNvPr id="284" name="TextBox 283"/>
            <p:cNvSpPr txBox="1"/>
            <p:nvPr/>
          </p:nvSpPr>
          <p:spPr>
            <a:xfrm>
              <a:off x="8141074" y="4358329"/>
              <a:ext cx="597467" cy="276999"/>
            </a:xfrm>
            <a:prstGeom prst="rect">
              <a:avLst/>
            </a:prstGeom>
            <a:noFill/>
          </p:spPr>
          <p:txBody>
            <a:bodyPr wrap="square" rtlCol="0">
              <a:spAutoFit/>
            </a:bodyPr>
            <a:lstStyle/>
            <a:p>
              <a:r>
                <a:rPr lang="en-US" sz="1200" b="1" dirty="0"/>
                <a:t>AL</a:t>
              </a:r>
            </a:p>
          </p:txBody>
        </p:sp>
        <p:sp>
          <p:nvSpPr>
            <p:cNvPr id="285" name="TextBox 284"/>
            <p:cNvSpPr txBox="1"/>
            <p:nvPr/>
          </p:nvSpPr>
          <p:spPr>
            <a:xfrm>
              <a:off x="8038955" y="3689259"/>
              <a:ext cx="597467" cy="276999"/>
            </a:xfrm>
            <a:prstGeom prst="rect">
              <a:avLst/>
            </a:prstGeom>
            <a:noFill/>
          </p:spPr>
          <p:txBody>
            <a:bodyPr wrap="square" rtlCol="0">
              <a:spAutoFit/>
            </a:bodyPr>
            <a:lstStyle/>
            <a:p>
              <a:r>
                <a:rPr lang="en-US" sz="1200" b="1" dirty="0"/>
                <a:t>TN</a:t>
              </a:r>
            </a:p>
          </p:txBody>
        </p:sp>
        <p:sp>
          <p:nvSpPr>
            <p:cNvPr id="286" name="TextBox 285"/>
            <p:cNvSpPr txBox="1"/>
            <p:nvPr/>
          </p:nvSpPr>
          <p:spPr>
            <a:xfrm>
              <a:off x="6244015" y="3772349"/>
              <a:ext cx="597467" cy="276999"/>
            </a:xfrm>
            <a:prstGeom prst="rect">
              <a:avLst/>
            </a:prstGeom>
            <a:noFill/>
          </p:spPr>
          <p:txBody>
            <a:bodyPr wrap="square" rtlCol="0">
              <a:spAutoFit/>
            </a:bodyPr>
            <a:lstStyle/>
            <a:p>
              <a:r>
                <a:rPr lang="en-US" sz="1200" b="1" dirty="0"/>
                <a:t>OK</a:t>
              </a:r>
            </a:p>
          </p:txBody>
        </p:sp>
        <p:sp>
          <p:nvSpPr>
            <p:cNvPr id="287" name="TextBox 286"/>
            <p:cNvSpPr txBox="1"/>
            <p:nvPr/>
          </p:nvSpPr>
          <p:spPr>
            <a:xfrm>
              <a:off x="7099429" y="3784632"/>
              <a:ext cx="597467" cy="276999"/>
            </a:xfrm>
            <a:prstGeom prst="rect">
              <a:avLst/>
            </a:prstGeom>
            <a:noFill/>
          </p:spPr>
          <p:txBody>
            <a:bodyPr wrap="square" rtlCol="0">
              <a:spAutoFit/>
            </a:bodyPr>
            <a:lstStyle/>
            <a:p>
              <a:r>
                <a:rPr lang="en-US" sz="1200" b="1" dirty="0"/>
                <a:t>AR</a:t>
              </a:r>
            </a:p>
          </p:txBody>
        </p:sp>
        <p:sp>
          <p:nvSpPr>
            <p:cNvPr id="288" name="TextBox 287"/>
            <p:cNvSpPr txBox="1"/>
            <p:nvPr/>
          </p:nvSpPr>
          <p:spPr>
            <a:xfrm>
              <a:off x="8949506" y="3044320"/>
              <a:ext cx="597467" cy="276999"/>
            </a:xfrm>
            <a:prstGeom prst="rect">
              <a:avLst/>
            </a:prstGeom>
            <a:noFill/>
          </p:spPr>
          <p:txBody>
            <a:bodyPr wrap="square" rtlCol="0">
              <a:spAutoFit/>
            </a:bodyPr>
            <a:lstStyle/>
            <a:p>
              <a:r>
                <a:rPr lang="en-US" sz="1200" b="1" dirty="0"/>
                <a:t>WV</a:t>
              </a:r>
            </a:p>
          </p:txBody>
        </p:sp>
        <p:sp>
          <p:nvSpPr>
            <p:cNvPr id="289" name="TextBox 288"/>
            <p:cNvSpPr txBox="1"/>
            <p:nvPr/>
          </p:nvSpPr>
          <p:spPr>
            <a:xfrm>
              <a:off x="10415150" y="1435730"/>
              <a:ext cx="597467" cy="276999"/>
            </a:xfrm>
            <a:prstGeom prst="rect">
              <a:avLst/>
            </a:prstGeom>
            <a:noFill/>
          </p:spPr>
          <p:txBody>
            <a:bodyPr wrap="square" rtlCol="0">
              <a:spAutoFit/>
            </a:bodyPr>
            <a:lstStyle/>
            <a:p>
              <a:r>
                <a:rPr lang="en-US" sz="1200" b="1" dirty="0"/>
                <a:t>ME</a:t>
              </a:r>
            </a:p>
          </p:txBody>
        </p:sp>
        <p:sp>
          <p:nvSpPr>
            <p:cNvPr id="291" name="TextBox 290"/>
            <p:cNvSpPr txBox="1"/>
            <p:nvPr/>
          </p:nvSpPr>
          <p:spPr>
            <a:xfrm>
              <a:off x="9273757" y="2562514"/>
              <a:ext cx="597467" cy="276999"/>
            </a:xfrm>
            <a:prstGeom prst="rect">
              <a:avLst/>
            </a:prstGeom>
            <a:noFill/>
          </p:spPr>
          <p:txBody>
            <a:bodyPr wrap="square" rtlCol="0">
              <a:spAutoFit/>
            </a:bodyPr>
            <a:lstStyle/>
            <a:p>
              <a:r>
                <a:rPr lang="en-US" sz="1200" b="1" dirty="0"/>
                <a:t>PA</a:t>
              </a:r>
            </a:p>
          </p:txBody>
        </p:sp>
        <p:sp>
          <p:nvSpPr>
            <p:cNvPr id="290" name="TextBox 289"/>
            <p:cNvSpPr txBox="1"/>
            <p:nvPr/>
          </p:nvSpPr>
          <p:spPr>
            <a:xfrm>
              <a:off x="9623201" y="2110509"/>
              <a:ext cx="597467" cy="276999"/>
            </a:xfrm>
            <a:prstGeom prst="rect">
              <a:avLst/>
            </a:prstGeom>
            <a:noFill/>
          </p:spPr>
          <p:txBody>
            <a:bodyPr wrap="square" rtlCol="0">
              <a:spAutoFit/>
            </a:bodyPr>
            <a:lstStyle/>
            <a:p>
              <a:r>
                <a:rPr lang="en-US" sz="1200" b="1" dirty="0"/>
                <a:t>NY</a:t>
              </a:r>
            </a:p>
          </p:txBody>
        </p:sp>
        <p:sp>
          <p:nvSpPr>
            <p:cNvPr id="292" name="TextBox 291"/>
            <p:cNvSpPr txBox="1"/>
            <p:nvPr/>
          </p:nvSpPr>
          <p:spPr>
            <a:xfrm>
              <a:off x="9913380" y="2555462"/>
              <a:ext cx="597467" cy="200055"/>
            </a:xfrm>
            <a:prstGeom prst="rect">
              <a:avLst/>
            </a:prstGeom>
            <a:noFill/>
          </p:spPr>
          <p:txBody>
            <a:bodyPr wrap="square" rtlCol="0">
              <a:spAutoFit/>
            </a:bodyPr>
            <a:lstStyle/>
            <a:p>
              <a:r>
                <a:rPr lang="en-US" sz="700" b="1" dirty="0"/>
                <a:t>NJ</a:t>
              </a:r>
            </a:p>
          </p:txBody>
        </p:sp>
        <p:sp>
          <p:nvSpPr>
            <p:cNvPr id="293" name="TextBox 292"/>
            <p:cNvSpPr txBox="1"/>
            <p:nvPr/>
          </p:nvSpPr>
          <p:spPr>
            <a:xfrm>
              <a:off x="9598084" y="2845697"/>
              <a:ext cx="597467" cy="200055"/>
            </a:xfrm>
            <a:prstGeom prst="rect">
              <a:avLst/>
            </a:prstGeom>
            <a:noFill/>
          </p:spPr>
          <p:txBody>
            <a:bodyPr wrap="square" rtlCol="0">
              <a:spAutoFit/>
            </a:bodyPr>
            <a:lstStyle/>
            <a:p>
              <a:r>
                <a:rPr lang="en-US" sz="700" b="1" dirty="0"/>
                <a:t>MD</a:t>
              </a:r>
            </a:p>
          </p:txBody>
        </p:sp>
        <p:sp>
          <p:nvSpPr>
            <p:cNvPr id="294" name="TextBox 293"/>
            <p:cNvSpPr txBox="1"/>
            <p:nvPr/>
          </p:nvSpPr>
          <p:spPr>
            <a:xfrm>
              <a:off x="9878285" y="2878030"/>
              <a:ext cx="597467" cy="200055"/>
            </a:xfrm>
            <a:prstGeom prst="rect">
              <a:avLst/>
            </a:prstGeom>
            <a:noFill/>
          </p:spPr>
          <p:txBody>
            <a:bodyPr wrap="square" rtlCol="0">
              <a:spAutoFit/>
            </a:bodyPr>
            <a:lstStyle/>
            <a:p>
              <a:r>
                <a:rPr lang="en-US" sz="700" b="1" dirty="0"/>
                <a:t>DE</a:t>
              </a:r>
            </a:p>
          </p:txBody>
        </p:sp>
        <p:sp>
          <p:nvSpPr>
            <p:cNvPr id="295" name="TextBox 294"/>
            <p:cNvSpPr txBox="1"/>
            <p:nvPr/>
          </p:nvSpPr>
          <p:spPr>
            <a:xfrm>
              <a:off x="10118945" y="2314441"/>
              <a:ext cx="597467" cy="200055"/>
            </a:xfrm>
            <a:prstGeom prst="rect">
              <a:avLst/>
            </a:prstGeom>
            <a:noFill/>
          </p:spPr>
          <p:txBody>
            <a:bodyPr wrap="square" rtlCol="0">
              <a:spAutoFit/>
            </a:bodyPr>
            <a:lstStyle/>
            <a:p>
              <a:r>
                <a:rPr lang="en-US" sz="700" b="1" dirty="0"/>
                <a:t>CT</a:t>
              </a:r>
            </a:p>
          </p:txBody>
        </p:sp>
        <p:sp>
          <p:nvSpPr>
            <p:cNvPr id="296" name="TextBox 295"/>
            <p:cNvSpPr txBox="1"/>
            <p:nvPr/>
          </p:nvSpPr>
          <p:spPr>
            <a:xfrm>
              <a:off x="10335596" y="2293467"/>
              <a:ext cx="597467" cy="200055"/>
            </a:xfrm>
            <a:prstGeom prst="rect">
              <a:avLst/>
            </a:prstGeom>
            <a:noFill/>
          </p:spPr>
          <p:txBody>
            <a:bodyPr wrap="square" rtlCol="0">
              <a:spAutoFit/>
            </a:bodyPr>
            <a:lstStyle/>
            <a:p>
              <a:r>
                <a:rPr lang="en-US" sz="700" b="1" dirty="0"/>
                <a:t>RI</a:t>
              </a:r>
            </a:p>
          </p:txBody>
        </p:sp>
        <p:sp>
          <p:nvSpPr>
            <p:cNvPr id="297" name="TextBox 296"/>
            <p:cNvSpPr txBox="1"/>
            <p:nvPr/>
          </p:nvSpPr>
          <p:spPr>
            <a:xfrm>
              <a:off x="10237506" y="2142820"/>
              <a:ext cx="597467" cy="200055"/>
            </a:xfrm>
            <a:prstGeom prst="rect">
              <a:avLst/>
            </a:prstGeom>
            <a:noFill/>
          </p:spPr>
          <p:txBody>
            <a:bodyPr wrap="square" rtlCol="0">
              <a:spAutoFit/>
            </a:bodyPr>
            <a:lstStyle/>
            <a:p>
              <a:r>
                <a:rPr lang="en-US" sz="700" b="1" dirty="0"/>
                <a:t>MA</a:t>
              </a:r>
            </a:p>
          </p:txBody>
        </p:sp>
        <p:sp>
          <p:nvSpPr>
            <p:cNvPr id="299" name="TextBox 298"/>
            <p:cNvSpPr txBox="1"/>
            <p:nvPr/>
          </p:nvSpPr>
          <p:spPr>
            <a:xfrm>
              <a:off x="10024493" y="1835872"/>
              <a:ext cx="597467" cy="200055"/>
            </a:xfrm>
            <a:prstGeom prst="rect">
              <a:avLst/>
            </a:prstGeom>
            <a:noFill/>
          </p:spPr>
          <p:txBody>
            <a:bodyPr wrap="square" rtlCol="0">
              <a:spAutoFit/>
            </a:bodyPr>
            <a:lstStyle/>
            <a:p>
              <a:r>
                <a:rPr lang="en-US" sz="700" b="1" dirty="0"/>
                <a:t>VT</a:t>
              </a:r>
            </a:p>
          </p:txBody>
        </p:sp>
        <p:sp>
          <p:nvSpPr>
            <p:cNvPr id="300" name="TextBox 299"/>
            <p:cNvSpPr txBox="1"/>
            <p:nvPr/>
          </p:nvSpPr>
          <p:spPr>
            <a:xfrm>
              <a:off x="8603798" y="5675795"/>
              <a:ext cx="597467" cy="200055"/>
            </a:xfrm>
            <a:prstGeom prst="rect">
              <a:avLst/>
            </a:prstGeom>
            <a:noFill/>
          </p:spPr>
          <p:txBody>
            <a:bodyPr wrap="square" rtlCol="0">
              <a:spAutoFit/>
            </a:bodyPr>
            <a:lstStyle/>
            <a:p>
              <a:r>
                <a:rPr lang="en-US" sz="700" b="1" dirty="0"/>
                <a:t>HI</a:t>
              </a:r>
            </a:p>
          </p:txBody>
        </p:sp>
      </p:grpSp>
      <p:grpSp>
        <p:nvGrpSpPr>
          <p:cNvPr id="227" name="Group 226"/>
          <p:cNvGrpSpPr/>
          <p:nvPr/>
        </p:nvGrpSpPr>
        <p:grpSpPr>
          <a:xfrm>
            <a:off x="3175977" y="1698986"/>
            <a:ext cx="3667049" cy="369332"/>
            <a:chOff x="2882759" y="1670391"/>
            <a:chExt cx="3667049" cy="369332"/>
          </a:xfrm>
        </p:grpSpPr>
        <p:sp>
          <p:nvSpPr>
            <p:cNvPr id="209" name="TextBox 208">
              <a:extLst>
                <a:ext uri="{FF2B5EF4-FFF2-40B4-BE49-F238E27FC236}">
                  <a16:creationId xmlns:a16="http://schemas.microsoft.com/office/drawing/2014/main" xmlns="" id="{6E5904E9-AFE3-4A6C-B4F3-8F47E5D8E77B}"/>
                </a:ext>
              </a:extLst>
            </p:cNvPr>
            <p:cNvSpPr txBox="1"/>
            <p:nvPr/>
          </p:nvSpPr>
          <p:spPr>
            <a:xfrm>
              <a:off x="2882759" y="1670391"/>
              <a:ext cx="1753581" cy="369332"/>
            </a:xfrm>
            <a:prstGeom prst="rect">
              <a:avLst/>
            </a:prstGeom>
            <a:solidFill>
              <a:schemeClr val="bg1"/>
            </a:solidFill>
            <a:ln>
              <a:solidFill>
                <a:schemeClr val="tx1"/>
              </a:solidFill>
            </a:ln>
          </p:spPr>
          <p:txBody>
            <a:bodyPr wrap="square" rtlCol="0">
              <a:spAutoFit/>
            </a:bodyPr>
            <a:lstStyle/>
            <a:p>
              <a:r>
                <a:rPr lang="en-US" b="1" dirty="0"/>
                <a:t>4.3 GW</a:t>
              </a:r>
              <a:r>
                <a:rPr lang="en-US" dirty="0"/>
                <a:t>  UC</a:t>
              </a:r>
              <a:endParaRPr lang="en-US" b="1" dirty="0"/>
            </a:p>
          </p:txBody>
        </p:sp>
        <p:cxnSp>
          <p:nvCxnSpPr>
            <p:cNvPr id="210" name="Straight Arrow Connector 209">
              <a:extLst>
                <a:ext uri="{FF2B5EF4-FFF2-40B4-BE49-F238E27FC236}">
                  <a16:creationId xmlns:a16="http://schemas.microsoft.com/office/drawing/2014/main" xmlns="" id="{E0B93AAD-7067-4C3A-88E8-84FF08429D9E}"/>
                </a:ext>
              </a:extLst>
            </p:cNvPr>
            <p:cNvCxnSpPr>
              <a:cxnSpLocks/>
            </p:cNvCxnSpPr>
            <p:nvPr/>
          </p:nvCxnSpPr>
          <p:spPr>
            <a:xfrm flipV="1">
              <a:off x="4636340" y="1845707"/>
              <a:ext cx="1913468" cy="40127"/>
            </a:xfrm>
            <a:prstGeom prst="straightConnector1">
              <a:avLst/>
            </a:prstGeom>
            <a:ln w="12700">
              <a:solidFill>
                <a:schemeClr val="tx1"/>
              </a:solidFill>
              <a:tailEnd type="triangle"/>
            </a:ln>
            <a:effectLst>
              <a:outerShdw blurRad="40000" dist="20000" dir="540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grpSp>
      <p:sp>
        <p:nvSpPr>
          <p:cNvPr id="304" name="TextBox 303"/>
          <p:cNvSpPr txBox="1"/>
          <p:nvPr/>
        </p:nvSpPr>
        <p:spPr>
          <a:xfrm>
            <a:off x="10208792" y="1977639"/>
            <a:ext cx="597467" cy="200055"/>
          </a:xfrm>
          <a:prstGeom prst="rect">
            <a:avLst/>
          </a:prstGeom>
          <a:noFill/>
        </p:spPr>
        <p:txBody>
          <a:bodyPr wrap="square" rtlCol="0">
            <a:spAutoFit/>
          </a:bodyPr>
          <a:lstStyle/>
          <a:p>
            <a:r>
              <a:rPr lang="en-US" sz="700" b="1" dirty="0"/>
              <a:t>NH</a:t>
            </a:r>
          </a:p>
        </p:txBody>
      </p:sp>
      <p:grpSp>
        <p:nvGrpSpPr>
          <p:cNvPr id="225" name="Group 224"/>
          <p:cNvGrpSpPr/>
          <p:nvPr/>
        </p:nvGrpSpPr>
        <p:grpSpPr>
          <a:xfrm>
            <a:off x="1200240" y="2879168"/>
            <a:ext cx="2849779" cy="369332"/>
            <a:chOff x="429869" y="2854850"/>
            <a:chExt cx="2849779" cy="369332"/>
          </a:xfrm>
        </p:grpSpPr>
        <p:sp>
          <p:nvSpPr>
            <p:cNvPr id="176" name="TextBox 175">
              <a:extLst>
                <a:ext uri="{FF2B5EF4-FFF2-40B4-BE49-F238E27FC236}">
                  <a16:creationId xmlns:a16="http://schemas.microsoft.com/office/drawing/2014/main" xmlns="" id="{F1830F97-3BEE-6543-BF6A-65260068E70B}"/>
                </a:ext>
              </a:extLst>
            </p:cNvPr>
            <p:cNvSpPr txBox="1"/>
            <p:nvPr/>
          </p:nvSpPr>
          <p:spPr>
            <a:xfrm>
              <a:off x="429869" y="2854850"/>
              <a:ext cx="1700777" cy="369332"/>
            </a:xfrm>
            <a:prstGeom prst="rect">
              <a:avLst/>
            </a:prstGeom>
            <a:solidFill>
              <a:schemeClr val="bg1"/>
            </a:solidFill>
            <a:ln>
              <a:solidFill>
                <a:schemeClr val="tx1"/>
              </a:solidFill>
            </a:ln>
          </p:spPr>
          <p:txBody>
            <a:bodyPr wrap="square" rtlCol="0">
              <a:spAutoFit/>
            </a:bodyPr>
            <a:lstStyle/>
            <a:p>
              <a:r>
                <a:rPr lang="en-US" b="1" dirty="0"/>
                <a:t>3.1 GW UC</a:t>
              </a:r>
            </a:p>
          </p:txBody>
        </p:sp>
        <p:cxnSp>
          <p:nvCxnSpPr>
            <p:cNvPr id="184" name="Straight Arrow Connector 183">
              <a:extLst>
                <a:ext uri="{FF2B5EF4-FFF2-40B4-BE49-F238E27FC236}">
                  <a16:creationId xmlns:a16="http://schemas.microsoft.com/office/drawing/2014/main" xmlns="" id="{A5F3A449-0A32-8B46-9867-9B4AE8B3AFC2}"/>
                </a:ext>
              </a:extLst>
            </p:cNvPr>
            <p:cNvCxnSpPr>
              <a:cxnSpLocks/>
              <a:stCxn id="176" idx="3"/>
            </p:cNvCxnSpPr>
            <p:nvPr/>
          </p:nvCxnSpPr>
          <p:spPr>
            <a:xfrm>
              <a:off x="2130646" y="3039516"/>
              <a:ext cx="1149002" cy="30778"/>
            </a:xfrm>
            <a:prstGeom prst="straightConnector1">
              <a:avLst/>
            </a:prstGeom>
            <a:ln w="12700">
              <a:solidFill>
                <a:schemeClr val="tx1"/>
              </a:solidFill>
              <a:tailEnd type="triangle"/>
            </a:ln>
            <a:effectLst>
              <a:outerShdw blurRad="40000" dist="20000" dir="540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grpSp>
      <p:grpSp>
        <p:nvGrpSpPr>
          <p:cNvPr id="3" name="Group 2"/>
          <p:cNvGrpSpPr/>
          <p:nvPr/>
        </p:nvGrpSpPr>
        <p:grpSpPr>
          <a:xfrm>
            <a:off x="1714460" y="3557177"/>
            <a:ext cx="3252954" cy="660570"/>
            <a:chOff x="892151" y="3572269"/>
            <a:chExt cx="3252954" cy="660570"/>
          </a:xfrm>
        </p:grpSpPr>
        <p:sp>
          <p:nvSpPr>
            <p:cNvPr id="194" name="TextBox 193">
              <a:extLst>
                <a:ext uri="{FF2B5EF4-FFF2-40B4-BE49-F238E27FC236}">
                  <a16:creationId xmlns:a16="http://schemas.microsoft.com/office/drawing/2014/main" xmlns="" id="{FDE13282-0F3A-924A-BB41-B24C726DEEDA}"/>
                </a:ext>
              </a:extLst>
            </p:cNvPr>
            <p:cNvSpPr txBox="1"/>
            <p:nvPr/>
          </p:nvSpPr>
          <p:spPr>
            <a:xfrm>
              <a:off x="892151" y="3863507"/>
              <a:ext cx="1758325" cy="369332"/>
            </a:xfrm>
            <a:prstGeom prst="rect">
              <a:avLst/>
            </a:prstGeom>
            <a:solidFill>
              <a:schemeClr val="bg1"/>
            </a:solidFill>
            <a:ln>
              <a:solidFill>
                <a:schemeClr val="tx1"/>
              </a:solidFill>
            </a:ln>
          </p:spPr>
          <p:txBody>
            <a:bodyPr wrap="square" rtlCol="0">
              <a:spAutoFit/>
            </a:bodyPr>
            <a:lstStyle/>
            <a:p>
              <a:r>
                <a:rPr lang="en-US" b="1" dirty="0"/>
                <a:t>2.7 GW</a:t>
              </a:r>
              <a:r>
                <a:rPr lang="en-US" dirty="0"/>
                <a:t> UC</a:t>
              </a:r>
              <a:endParaRPr lang="en-US" sz="1100" b="1" dirty="0"/>
            </a:p>
          </p:txBody>
        </p:sp>
        <p:cxnSp>
          <p:nvCxnSpPr>
            <p:cNvPr id="195" name="Straight Arrow Connector 194">
              <a:extLst>
                <a:ext uri="{FF2B5EF4-FFF2-40B4-BE49-F238E27FC236}">
                  <a16:creationId xmlns:a16="http://schemas.microsoft.com/office/drawing/2014/main" xmlns="" id="{A99047D9-E31A-904C-9798-89CE060020B5}"/>
                </a:ext>
              </a:extLst>
            </p:cNvPr>
            <p:cNvCxnSpPr>
              <a:cxnSpLocks/>
              <a:stCxn id="194" idx="3"/>
            </p:cNvCxnSpPr>
            <p:nvPr/>
          </p:nvCxnSpPr>
          <p:spPr>
            <a:xfrm flipV="1">
              <a:off x="2650476" y="3572269"/>
              <a:ext cx="1494629" cy="475904"/>
            </a:xfrm>
            <a:prstGeom prst="straightConnector1">
              <a:avLst/>
            </a:prstGeom>
            <a:ln w="12700">
              <a:solidFill>
                <a:schemeClr val="tx1"/>
              </a:solidFill>
              <a:tailEnd type="triangle"/>
            </a:ln>
            <a:effectLst>
              <a:outerShdw blurRad="40000" dist="20000" dir="540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grpSp>
      <p:grpSp>
        <p:nvGrpSpPr>
          <p:cNvPr id="230" name="Group 229"/>
          <p:cNvGrpSpPr/>
          <p:nvPr/>
        </p:nvGrpSpPr>
        <p:grpSpPr>
          <a:xfrm>
            <a:off x="8642923" y="2365817"/>
            <a:ext cx="2131382" cy="960803"/>
            <a:chOff x="8552999" y="2395045"/>
            <a:chExt cx="2131382" cy="960803"/>
          </a:xfrm>
        </p:grpSpPr>
        <p:cxnSp>
          <p:nvCxnSpPr>
            <p:cNvPr id="220" name="Straight Arrow Connector 219">
              <a:extLst>
                <a:ext uri="{FF2B5EF4-FFF2-40B4-BE49-F238E27FC236}">
                  <a16:creationId xmlns:a16="http://schemas.microsoft.com/office/drawing/2014/main" xmlns="" id="{77D8CDEA-7AC0-4EB4-B1DE-7D31821B8CCD}"/>
                </a:ext>
              </a:extLst>
            </p:cNvPr>
            <p:cNvCxnSpPr>
              <a:cxnSpLocks/>
            </p:cNvCxnSpPr>
            <p:nvPr/>
          </p:nvCxnSpPr>
          <p:spPr>
            <a:xfrm flipH="1">
              <a:off x="8552999" y="2876300"/>
              <a:ext cx="519040" cy="479548"/>
            </a:xfrm>
            <a:prstGeom prst="straightConnector1">
              <a:avLst/>
            </a:prstGeom>
            <a:ln w="12700">
              <a:solidFill>
                <a:schemeClr val="tx1"/>
              </a:solidFill>
              <a:tailEnd type="triangle"/>
            </a:ln>
            <a:effectLst>
              <a:outerShdw blurRad="40000" dist="20000" dir="540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sp>
          <p:nvSpPr>
            <p:cNvPr id="219" name="TextBox 218">
              <a:extLst>
                <a:ext uri="{FF2B5EF4-FFF2-40B4-BE49-F238E27FC236}">
                  <a16:creationId xmlns:a16="http://schemas.microsoft.com/office/drawing/2014/main" xmlns="" id="{8550ACAB-C2D6-4A12-A044-F6277A0C5E31}"/>
                </a:ext>
              </a:extLst>
            </p:cNvPr>
            <p:cNvSpPr txBox="1"/>
            <p:nvPr/>
          </p:nvSpPr>
          <p:spPr>
            <a:xfrm>
              <a:off x="8892340" y="2395045"/>
              <a:ext cx="1792041" cy="369332"/>
            </a:xfrm>
            <a:prstGeom prst="rect">
              <a:avLst/>
            </a:prstGeom>
            <a:solidFill>
              <a:schemeClr val="bg1"/>
            </a:solidFill>
            <a:ln>
              <a:solidFill>
                <a:schemeClr val="tx1"/>
              </a:solidFill>
            </a:ln>
          </p:spPr>
          <p:txBody>
            <a:bodyPr wrap="square" rtlCol="0">
              <a:spAutoFit/>
            </a:bodyPr>
            <a:lstStyle/>
            <a:p>
              <a:r>
                <a:rPr lang="en-US" b="1" dirty="0"/>
                <a:t>3.8 GW</a:t>
              </a:r>
              <a:r>
                <a:rPr lang="en-US" dirty="0"/>
                <a:t> UC</a:t>
              </a:r>
              <a:endParaRPr lang="en-US" b="1" dirty="0"/>
            </a:p>
          </p:txBody>
        </p:sp>
      </p:grpSp>
      <p:grpSp>
        <p:nvGrpSpPr>
          <p:cNvPr id="229" name="Group 228"/>
          <p:cNvGrpSpPr/>
          <p:nvPr/>
        </p:nvGrpSpPr>
        <p:grpSpPr>
          <a:xfrm>
            <a:off x="8527472" y="1762063"/>
            <a:ext cx="2268425" cy="525924"/>
            <a:chOff x="8714959" y="1854458"/>
            <a:chExt cx="2476325" cy="525924"/>
          </a:xfrm>
        </p:grpSpPr>
        <p:sp>
          <p:nvSpPr>
            <p:cNvPr id="205" name="TextBox 204">
              <a:extLst>
                <a:ext uri="{FF2B5EF4-FFF2-40B4-BE49-F238E27FC236}">
                  <a16:creationId xmlns:a16="http://schemas.microsoft.com/office/drawing/2014/main" xmlns="" id="{07F3CAC1-6572-0045-9175-DBD5DD108358}"/>
                </a:ext>
              </a:extLst>
            </p:cNvPr>
            <p:cNvSpPr txBox="1"/>
            <p:nvPr/>
          </p:nvSpPr>
          <p:spPr>
            <a:xfrm>
              <a:off x="9284560" y="1854458"/>
              <a:ext cx="1906724" cy="369332"/>
            </a:xfrm>
            <a:prstGeom prst="rect">
              <a:avLst/>
            </a:prstGeom>
            <a:solidFill>
              <a:schemeClr val="bg1"/>
            </a:solidFill>
            <a:ln>
              <a:solidFill>
                <a:schemeClr val="tx1"/>
              </a:solidFill>
            </a:ln>
          </p:spPr>
          <p:txBody>
            <a:bodyPr wrap="square" rtlCol="0">
              <a:spAutoFit/>
            </a:bodyPr>
            <a:lstStyle/>
            <a:p>
              <a:r>
                <a:rPr lang="en-US" b="1" dirty="0"/>
                <a:t>9.4 GW</a:t>
              </a:r>
              <a:r>
                <a:rPr lang="en-US" dirty="0"/>
                <a:t> UC</a:t>
              </a:r>
              <a:endParaRPr lang="en-US" b="1" dirty="0"/>
            </a:p>
          </p:txBody>
        </p:sp>
        <p:cxnSp>
          <p:nvCxnSpPr>
            <p:cNvPr id="206" name="Straight Arrow Connector 205">
              <a:extLst>
                <a:ext uri="{FF2B5EF4-FFF2-40B4-BE49-F238E27FC236}">
                  <a16:creationId xmlns:a16="http://schemas.microsoft.com/office/drawing/2014/main" xmlns="" id="{A9F40617-8D11-9D49-8428-DACD8A28DFD7}"/>
                </a:ext>
              </a:extLst>
            </p:cNvPr>
            <p:cNvCxnSpPr>
              <a:cxnSpLocks/>
            </p:cNvCxnSpPr>
            <p:nvPr/>
          </p:nvCxnSpPr>
          <p:spPr>
            <a:xfrm flipH="1">
              <a:off x="8714959" y="2152720"/>
              <a:ext cx="404573" cy="227662"/>
            </a:xfrm>
            <a:prstGeom prst="straightConnector1">
              <a:avLst/>
            </a:prstGeom>
            <a:ln w="12700">
              <a:solidFill>
                <a:schemeClr val="tx1"/>
              </a:solidFill>
              <a:tailEnd type="triangle"/>
            </a:ln>
            <a:effectLst>
              <a:outerShdw blurRad="40000" dist="20000" dir="540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grpSp>
      <p:grpSp>
        <p:nvGrpSpPr>
          <p:cNvPr id="228" name="Group 227"/>
          <p:cNvGrpSpPr/>
          <p:nvPr/>
        </p:nvGrpSpPr>
        <p:grpSpPr>
          <a:xfrm>
            <a:off x="7515323" y="1463572"/>
            <a:ext cx="1480478" cy="797603"/>
            <a:chOff x="7158666" y="1413185"/>
            <a:chExt cx="1906724" cy="952210"/>
          </a:xfrm>
        </p:grpSpPr>
        <p:sp>
          <p:nvSpPr>
            <p:cNvPr id="207" name="TextBox 206">
              <a:extLst>
                <a:ext uri="{FF2B5EF4-FFF2-40B4-BE49-F238E27FC236}">
                  <a16:creationId xmlns:a16="http://schemas.microsoft.com/office/drawing/2014/main" xmlns="" id="{72A260C0-7F3A-4744-B6F7-8B4D68019E70}"/>
                </a:ext>
              </a:extLst>
            </p:cNvPr>
            <p:cNvSpPr txBox="1"/>
            <p:nvPr/>
          </p:nvSpPr>
          <p:spPr>
            <a:xfrm>
              <a:off x="7158666" y="1413185"/>
              <a:ext cx="1906724" cy="369332"/>
            </a:xfrm>
            <a:prstGeom prst="rect">
              <a:avLst/>
            </a:prstGeom>
            <a:solidFill>
              <a:schemeClr val="bg1"/>
            </a:solidFill>
            <a:ln>
              <a:solidFill>
                <a:schemeClr val="tx1"/>
              </a:solidFill>
            </a:ln>
          </p:spPr>
          <p:txBody>
            <a:bodyPr wrap="square" rtlCol="0">
              <a:spAutoFit/>
            </a:bodyPr>
            <a:lstStyle/>
            <a:p>
              <a:r>
                <a:rPr lang="en-US" b="1" dirty="0"/>
                <a:t>6.9 GW</a:t>
              </a:r>
              <a:r>
                <a:rPr lang="en-US" dirty="0"/>
                <a:t>  UC</a:t>
              </a:r>
              <a:endParaRPr lang="en-US" b="1" dirty="0"/>
            </a:p>
          </p:txBody>
        </p:sp>
        <p:cxnSp>
          <p:nvCxnSpPr>
            <p:cNvPr id="208" name="Straight Arrow Connector 207">
              <a:extLst>
                <a:ext uri="{FF2B5EF4-FFF2-40B4-BE49-F238E27FC236}">
                  <a16:creationId xmlns:a16="http://schemas.microsoft.com/office/drawing/2014/main" xmlns="" id="{EE5F8C02-9FDF-684B-B651-7E1CFBA2E2CD}"/>
                </a:ext>
              </a:extLst>
            </p:cNvPr>
            <p:cNvCxnSpPr>
              <a:cxnSpLocks/>
            </p:cNvCxnSpPr>
            <p:nvPr/>
          </p:nvCxnSpPr>
          <p:spPr>
            <a:xfrm flipH="1">
              <a:off x="7323336" y="1683684"/>
              <a:ext cx="633525" cy="681711"/>
            </a:xfrm>
            <a:prstGeom prst="straightConnector1">
              <a:avLst/>
            </a:prstGeom>
            <a:ln w="12700">
              <a:solidFill>
                <a:schemeClr val="tx1"/>
              </a:solidFill>
              <a:tailEnd type="triangle"/>
            </a:ln>
            <a:effectLst>
              <a:outerShdw blurRad="40000" dist="20000" dir="540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grpSp>
      <p:grpSp>
        <p:nvGrpSpPr>
          <p:cNvPr id="265" name="Group 264"/>
          <p:cNvGrpSpPr/>
          <p:nvPr/>
        </p:nvGrpSpPr>
        <p:grpSpPr>
          <a:xfrm>
            <a:off x="5892949" y="3704597"/>
            <a:ext cx="1676671" cy="682092"/>
            <a:chOff x="5646666" y="3508295"/>
            <a:chExt cx="1676671" cy="682092"/>
          </a:xfrm>
        </p:grpSpPr>
        <p:sp>
          <p:nvSpPr>
            <p:cNvPr id="199" name="TextBox 198">
              <a:extLst>
                <a:ext uri="{FF2B5EF4-FFF2-40B4-BE49-F238E27FC236}">
                  <a16:creationId xmlns:a16="http://schemas.microsoft.com/office/drawing/2014/main" xmlns="" id="{D05FDDA1-78B2-B74A-B5E7-9A692B1FEC10}"/>
                </a:ext>
              </a:extLst>
            </p:cNvPr>
            <p:cNvSpPr txBox="1"/>
            <p:nvPr/>
          </p:nvSpPr>
          <p:spPr>
            <a:xfrm>
              <a:off x="5646666" y="3821055"/>
              <a:ext cx="1676671" cy="369332"/>
            </a:xfrm>
            <a:prstGeom prst="rect">
              <a:avLst/>
            </a:prstGeom>
            <a:solidFill>
              <a:schemeClr val="bg1"/>
            </a:solidFill>
            <a:ln>
              <a:solidFill>
                <a:schemeClr val="tx1"/>
              </a:solidFill>
            </a:ln>
          </p:spPr>
          <p:txBody>
            <a:bodyPr wrap="square" rtlCol="0">
              <a:spAutoFit/>
            </a:bodyPr>
            <a:lstStyle/>
            <a:p>
              <a:r>
                <a:rPr lang="en-US" b="1" dirty="0"/>
                <a:t>6.4 GW</a:t>
              </a:r>
              <a:r>
                <a:rPr lang="en-US" dirty="0"/>
                <a:t> UC</a:t>
              </a:r>
              <a:endParaRPr lang="en-US" b="1" dirty="0"/>
            </a:p>
          </p:txBody>
        </p:sp>
        <p:cxnSp>
          <p:nvCxnSpPr>
            <p:cNvPr id="200" name="Straight Arrow Connector 199">
              <a:extLst>
                <a:ext uri="{FF2B5EF4-FFF2-40B4-BE49-F238E27FC236}">
                  <a16:creationId xmlns:a16="http://schemas.microsoft.com/office/drawing/2014/main" xmlns="" id="{E1EA3364-0B4C-D24A-9AB5-A7F7755A1678}"/>
                </a:ext>
              </a:extLst>
            </p:cNvPr>
            <p:cNvCxnSpPr>
              <a:cxnSpLocks/>
              <a:stCxn id="199" idx="0"/>
            </p:cNvCxnSpPr>
            <p:nvPr/>
          </p:nvCxnSpPr>
          <p:spPr>
            <a:xfrm flipV="1">
              <a:off x="6485002" y="3508295"/>
              <a:ext cx="440762" cy="312760"/>
            </a:xfrm>
            <a:prstGeom prst="straightConnector1">
              <a:avLst/>
            </a:prstGeom>
            <a:ln w="12700">
              <a:solidFill>
                <a:schemeClr val="tx1"/>
              </a:solidFill>
              <a:tailEnd type="triangle"/>
            </a:ln>
            <a:effectLst>
              <a:outerShdw blurRad="40000" dist="20000" dir="540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grpSp>
      <p:grpSp>
        <p:nvGrpSpPr>
          <p:cNvPr id="246" name="Group 245"/>
          <p:cNvGrpSpPr/>
          <p:nvPr/>
        </p:nvGrpSpPr>
        <p:grpSpPr>
          <a:xfrm>
            <a:off x="9049252" y="4515305"/>
            <a:ext cx="2528201" cy="822317"/>
            <a:chOff x="8858815" y="4368608"/>
            <a:chExt cx="2528201" cy="822317"/>
          </a:xfrm>
        </p:grpSpPr>
        <p:sp>
          <p:nvSpPr>
            <p:cNvPr id="215" name="TextBox 214">
              <a:extLst>
                <a:ext uri="{FF2B5EF4-FFF2-40B4-BE49-F238E27FC236}">
                  <a16:creationId xmlns:a16="http://schemas.microsoft.com/office/drawing/2014/main" xmlns="" id="{1ED71B96-9018-4F42-AE02-C8489EF697C0}"/>
                </a:ext>
              </a:extLst>
            </p:cNvPr>
            <p:cNvSpPr txBox="1"/>
            <p:nvPr/>
          </p:nvSpPr>
          <p:spPr>
            <a:xfrm>
              <a:off x="9726925" y="4821593"/>
              <a:ext cx="1660091" cy="369332"/>
            </a:xfrm>
            <a:prstGeom prst="rect">
              <a:avLst/>
            </a:prstGeom>
            <a:solidFill>
              <a:schemeClr val="bg1"/>
            </a:solidFill>
            <a:ln>
              <a:solidFill>
                <a:schemeClr val="tx1"/>
              </a:solidFill>
            </a:ln>
          </p:spPr>
          <p:txBody>
            <a:bodyPr wrap="square" rtlCol="0">
              <a:spAutoFit/>
            </a:bodyPr>
            <a:lstStyle/>
            <a:p>
              <a:r>
                <a:rPr lang="en-US" b="1" dirty="0"/>
                <a:t>6.4 GW</a:t>
              </a:r>
              <a:r>
                <a:rPr lang="en-US" dirty="0"/>
                <a:t> UC</a:t>
              </a:r>
              <a:endParaRPr lang="en-US" b="1" dirty="0"/>
            </a:p>
          </p:txBody>
        </p:sp>
        <p:cxnSp>
          <p:nvCxnSpPr>
            <p:cNvPr id="216" name="Straight Arrow Connector 215">
              <a:extLst>
                <a:ext uri="{FF2B5EF4-FFF2-40B4-BE49-F238E27FC236}">
                  <a16:creationId xmlns:a16="http://schemas.microsoft.com/office/drawing/2014/main" xmlns="" id="{F6A83723-C4B7-4189-8D1A-F13DA5CE6D43}"/>
                </a:ext>
              </a:extLst>
            </p:cNvPr>
            <p:cNvCxnSpPr>
              <a:cxnSpLocks/>
              <a:stCxn id="215" idx="1"/>
            </p:cNvCxnSpPr>
            <p:nvPr/>
          </p:nvCxnSpPr>
          <p:spPr>
            <a:xfrm flipH="1" flipV="1">
              <a:off x="8858815" y="4368608"/>
              <a:ext cx="868110" cy="637651"/>
            </a:xfrm>
            <a:prstGeom prst="straightConnector1">
              <a:avLst/>
            </a:prstGeom>
            <a:ln w="12700">
              <a:solidFill>
                <a:schemeClr val="tx1"/>
              </a:solidFill>
              <a:tailEnd type="triangle"/>
            </a:ln>
            <a:effectLst>
              <a:outerShdw blurRad="40000" dist="20000" dir="540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grpSp>
      <p:grpSp>
        <p:nvGrpSpPr>
          <p:cNvPr id="248" name="Group 247"/>
          <p:cNvGrpSpPr/>
          <p:nvPr/>
        </p:nvGrpSpPr>
        <p:grpSpPr>
          <a:xfrm>
            <a:off x="9812976" y="3756524"/>
            <a:ext cx="2151197" cy="369332"/>
            <a:chOff x="9627910" y="3727893"/>
            <a:chExt cx="2151197" cy="369332"/>
          </a:xfrm>
        </p:grpSpPr>
        <p:sp>
          <p:nvSpPr>
            <p:cNvPr id="213" name="TextBox 212">
              <a:extLst>
                <a:ext uri="{FF2B5EF4-FFF2-40B4-BE49-F238E27FC236}">
                  <a16:creationId xmlns:a16="http://schemas.microsoft.com/office/drawing/2014/main" xmlns="" id="{A4EE7325-828A-4D96-A2DA-7647CFF00B4D}"/>
                </a:ext>
              </a:extLst>
            </p:cNvPr>
            <p:cNvSpPr txBox="1"/>
            <p:nvPr/>
          </p:nvSpPr>
          <p:spPr>
            <a:xfrm>
              <a:off x="10119018" y="3727893"/>
              <a:ext cx="1660089" cy="369332"/>
            </a:xfrm>
            <a:prstGeom prst="rect">
              <a:avLst/>
            </a:prstGeom>
            <a:solidFill>
              <a:schemeClr val="bg1"/>
            </a:solidFill>
            <a:ln>
              <a:solidFill>
                <a:schemeClr val="tx1"/>
              </a:solidFill>
            </a:ln>
          </p:spPr>
          <p:txBody>
            <a:bodyPr wrap="square" rtlCol="0">
              <a:spAutoFit/>
            </a:bodyPr>
            <a:lstStyle/>
            <a:p>
              <a:r>
                <a:rPr lang="en-US" b="1" dirty="0"/>
                <a:t>5.6 GW</a:t>
              </a:r>
              <a:r>
                <a:rPr lang="en-US" dirty="0"/>
                <a:t> UC</a:t>
              </a:r>
              <a:endParaRPr lang="en-US" b="1" dirty="0"/>
            </a:p>
          </p:txBody>
        </p:sp>
        <p:cxnSp>
          <p:nvCxnSpPr>
            <p:cNvPr id="214" name="Straight Arrow Connector 213">
              <a:extLst>
                <a:ext uri="{FF2B5EF4-FFF2-40B4-BE49-F238E27FC236}">
                  <a16:creationId xmlns:a16="http://schemas.microsoft.com/office/drawing/2014/main" xmlns="" id="{5B4C0C91-E630-4117-A8E5-28086156155C}"/>
                </a:ext>
              </a:extLst>
            </p:cNvPr>
            <p:cNvCxnSpPr>
              <a:cxnSpLocks/>
              <a:stCxn id="213" idx="1"/>
            </p:cNvCxnSpPr>
            <p:nvPr/>
          </p:nvCxnSpPr>
          <p:spPr>
            <a:xfrm flipH="1" flipV="1">
              <a:off x="9627910" y="3743682"/>
              <a:ext cx="491108" cy="168877"/>
            </a:xfrm>
            <a:prstGeom prst="straightConnector1">
              <a:avLst/>
            </a:prstGeom>
            <a:ln w="12700">
              <a:solidFill>
                <a:schemeClr val="tx1"/>
              </a:solidFill>
              <a:tailEnd type="triangle"/>
            </a:ln>
            <a:effectLst>
              <a:outerShdw blurRad="40000" dist="20000" dir="540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grpSp>
      <p:grpSp>
        <p:nvGrpSpPr>
          <p:cNvPr id="242" name="Group 241"/>
          <p:cNvGrpSpPr/>
          <p:nvPr/>
        </p:nvGrpSpPr>
        <p:grpSpPr>
          <a:xfrm>
            <a:off x="6850488" y="5163404"/>
            <a:ext cx="1660091" cy="612553"/>
            <a:chOff x="6498338" y="5001768"/>
            <a:chExt cx="2233814" cy="612553"/>
          </a:xfrm>
        </p:grpSpPr>
        <p:sp>
          <p:nvSpPr>
            <p:cNvPr id="223" name="TextBox 222">
              <a:extLst>
                <a:ext uri="{FF2B5EF4-FFF2-40B4-BE49-F238E27FC236}">
                  <a16:creationId xmlns:a16="http://schemas.microsoft.com/office/drawing/2014/main" xmlns="" id="{0D45E333-E951-4048-BBB5-278DC496DCFA}"/>
                </a:ext>
              </a:extLst>
            </p:cNvPr>
            <p:cNvSpPr txBox="1"/>
            <p:nvPr/>
          </p:nvSpPr>
          <p:spPr>
            <a:xfrm>
              <a:off x="6755984" y="5244989"/>
              <a:ext cx="1976168" cy="369332"/>
            </a:xfrm>
            <a:prstGeom prst="rect">
              <a:avLst/>
            </a:prstGeom>
            <a:solidFill>
              <a:schemeClr val="bg1"/>
            </a:solidFill>
            <a:ln>
              <a:solidFill>
                <a:schemeClr val="tx1"/>
              </a:solidFill>
            </a:ln>
          </p:spPr>
          <p:txBody>
            <a:bodyPr wrap="square" rtlCol="0">
              <a:spAutoFit/>
            </a:bodyPr>
            <a:lstStyle/>
            <a:p>
              <a:r>
                <a:rPr lang="en-US" b="1" dirty="0"/>
                <a:t>4.8 GW</a:t>
              </a:r>
              <a:r>
                <a:rPr lang="en-US" dirty="0"/>
                <a:t> UC</a:t>
              </a:r>
              <a:endParaRPr lang="en-US" b="1" dirty="0"/>
            </a:p>
          </p:txBody>
        </p:sp>
        <p:cxnSp>
          <p:nvCxnSpPr>
            <p:cNvPr id="224" name="Straight Arrow Connector 223">
              <a:extLst>
                <a:ext uri="{FF2B5EF4-FFF2-40B4-BE49-F238E27FC236}">
                  <a16:creationId xmlns:a16="http://schemas.microsoft.com/office/drawing/2014/main" xmlns="" id="{2CF68449-D6C5-4774-AA61-4BC7525E6B52}"/>
                </a:ext>
              </a:extLst>
            </p:cNvPr>
            <p:cNvCxnSpPr>
              <a:cxnSpLocks/>
            </p:cNvCxnSpPr>
            <p:nvPr/>
          </p:nvCxnSpPr>
          <p:spPr>
            <a:xfrm flipH="1" flipV="1">
              <a:off x="6498338" y="5001768"/>
              <a:ext cx="257647" cy="243220"/>
            </a:xfrm>
            <a:prstGeom prst="straightConnector1">
              <a:avLst/>
            </a:prstGeom>
            <a:ln w="12700">
              <a:solidFill>
                <a:schemeClr val="tx1"/>
              </a:solidFill>
              <a:tailEnd type="triangle"/>
            </a:ln>
            <a:effectLst>
              <a:outerShdw blurRad="40000" dist="20000" dir="540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grpSp>
      <p:grpSp>
        <p:nvGrpSpPr>
          <p:cNvPr id="305" name="Group 304"/>
          <p:cNvGrpSpPr/>
          <p:nvPr/>
        </p:nvGrpSpPr>
        <p:grpSpPr>
          <a:xfrm>
            <a:off x="5378656" y="2520370"/>
            <a:ext cx="1719485" cy="957994"/>
            <a:chOff x="7358066" y="1743829"/>
            <a:chExt cx="1719485" cy="957994"/>
          </a:xfrm>
        </p:grpSpPr>
        <p:sp>
          <p:nvSpPr>
            <p:cNvPr id="306" name="TextBox 305">
              <a:extLst>
                <a:ext uri="{FF2B5EF4-FFF2-40B4-BE49-F238E27FC236}">
                  <a16:creationId xmlns:a16="http://schemas.microsoft.com/office/drawing/2014/main" xmlns="" id="{0D45E333-E951-4048-BBB5-278DC496DCFA}"/>
                </a:ext>
              </a:extLst>
            </p:cNvPr>
            <p:cNvSpPr txBox="1"/>
            <p:nvPr/>
          </p:nvSpPr>
          <p:spPr>
            <a:xfrm>
              <a:off x="7358066" y="1743829"/>
              <a:ext cx="1719485" cy="369332"/>
            </a:xfrm>
            <a:prstGeom prst="rect">
              <a:avLst/>
            </a:prstGeom>
            <a:solidFill>
              <a:schemeClr val="bg1"/>
            </a:solidFill>
            <a:ln>
              <a:solidFill>
                <a:schemeClr val="tx1"/>
              </a:solidFill>
            </a:ln>
          </p:spPr>
          <p:txBody>
            <a:bodyPr wrap="square" rtlCol="0">
              <a:spAutoFit/>
            </a:bodyPr>
            <a:lstStyle/>
            <a:p>
              <a:r>
                <a:rPr lang="en-US" b="1" dirty="0"/>
                <a:t>4.3 GW</a:t>
              </a:r>
              <a:r>
                <a:rPr lang="en-US" dirty="0"/>
                <a:t> UC</a:t>
              </a:r>
              <a:endParaRPr lang="en-US" b="1" dirty="0"/>
            </a:p>
          </p:txBody>
        </p:sp>
        <p:cxnSp>
          <p:nvCxnSpPr>
            <p:cNvPr id="307" name="Straight Arrow Connector 306">
              <a:extLst>
                <a:ext uri="{FF2B5EF4-FFF2-40B4-BE49-F238E27FC236}">
                  <a16:creationId xmlns:a16="http://schemas.microsoft.com/office/drawing/2014/main" xmlns="" id="{2CF68449-D6C5-4774-AA61-4BC7525E6B52}"/>
                </a:ext>
              </a:extLst>
            </p:cNvPr>
            <p:cNvCxnSpPr>
              <a:cxnSpLocks/>
              <a:stCxn id="306" idx="2"/>
            </p:cNvCxnSpPr>
            <p:nvPr/>
          </p:nvCxnSpPr>
          <p:spPr>
            <a:xfrm>
              <a:off x="8217809" y="2113161"/>
              <a:ext cx="0" cy="588662"/>
            </a:xfrm>
            <a:prstGeom prst="straightConnector1">
              <a:avLst/>
            </a:prstGeom>
            <a:ln w="12700">
              <a:solidFill>
                <a:schemeClr val="tx1"/>
              </a:solidFill>
              <a:tailEnd type="triangle"/>
            </a:ln>
            <a:effectLst>
              <a:outerShdw blurRad="40000" dist="20000" dir="540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grpSp>
      <p:grpSp>
        <p:nvGrpSpPr>
          <p:cNvPr id="316" name="Group 315"/>
          <p:cNvGrpSpPr/>
          <p:nvPr/>
        </p:nvGrpSpPr>
        <p:grpSpPr>
          <a:xfrm>
            <a:off x="7705935" y="3082429"/>
            <a:ext cx="1747299" cy="753186"/>
            <a:chOff x="7705935" y="3082429"/>
            <a:chExt cx="1747299" cy="753186"/>
          </a:xfrm>
        </p:grpSpPr>
        <p:sp>
          <p:nvSpPr>
            <p:cNvPr id="310" name="TextBox 309">
              <a:extLst>
                <a:ext uri="{FF2B5EF4-FFF2-40B4-BE49-F238E27FC236}">
                  <a16:creationId xmlns:a16="http://schemas.microsoft.com/office/drawing/2014/main" xmlns="" id="{0214159F-25C2-4025-A1B7-C2C547286414}"/>
                </a:ext>
              </a:extLst>
            </p:cNvPr>
            <p:cNvSpPr txBox="1"/>
            <p:nvPr/>
          </p:nvSpPr>
          <p:spPr>
            <a:xfrm>
              <a:off x="7705935" y="3466283"/>
              <a:ext cx="1747299" cy="369332"/>
            </a:xfrm>
            <a:prstGeom prst="rect">
              <a:avLst/>
            </a:prstGeom>
            <a:solidFill>
              <a:schemeClr val="bg1"/>
            </a:solidFill>
            <a:ln>
              <a:solidFill>
                <a:schemeClr val="tx1"/>
              </a:solidFill>
            </a:ln>
          </p:spPr>
          <p:txBody>
            <a:bodyPr wrap="square" rtlCol="0">
              <a:spAutoFit/>
            </a:bodyPr>
            <a:lstStyle/>
            <a:p>
              <a:r>
                <a:rPr lang="en-US" b="1" dirty="0"/>
                <a:t>1.4 GW</a:t>
              </a:r>
              <a:r>
                <a:rPr lang="en-US" dirty="0"/>
                <a:t> UC</a:t>
              </a:r>
              <a:endParaRPr lang="en-US" b="1" dirty="0"/>
            </a:p>
          </p:txBody>
        </p:sp>
        <p:cxnSp>
          <p:nvCxnSpPr>
            <p:cNvPr id="311" name="Straight Arrow Connector 310">
              <a:extLst>
                <a:ext uri="{FF2B5EF4-FFF2-40B4-BE49-F238E27FC236}">
                  <a16:creationId xmlns:a16="http://schemas.microsoft.com/office/drawing/2014/main" xmlns="" id="{E1EA3364-0B4C-D24A-9AB5-A7F7755A1678}"/>
                </a:ext>
              </a:extLst>
            </p:cNvPr>
            <p:cNvCxnSpPr>
              <a:cxnSpLocks/>
            </p:cNvCxnSpPr>
            <p:nvPr/>
          </p:nvCxnSpPr>
          <p:spPr>
            <a:xfrm flipH="1" flipV="1">
              <a:off x="8255689" y="3082429"/>
              <a:ext cx="158637" cy="383854"/>
            </a:xfrm>
            <a:prstGeom prst="straightConnector1">
              <a:avLst/>
            </a:prstGeom>
            <a:ln w="12700">
              <a:solidFill>
                <a:schemeClr val="tx1"/>
              </a:solidFill>
              <a:tailEnd type="triangle"/>
            </a:ln>
            <a:effectLst>
              <a:outerShdw blurRad="40000" dist="20000" dir="540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984613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12"/>
                                        </p:tgtEl>
                                        <p:attrNameLst>
                                          <p:attrName>style.visibility</p:attrName>
                                        </p:attrNameLst>
                                      </p:cBhvr>
                                      <p:to>
                                        <p:strVal val="visible"/>
                                      </p:to>
                                    </p:set>
                                    <p:anim calcmode="lin" valueType="num">
                                      <p:cBhvr additive="base">
                                        <p:cTn id="7" dur="900" fill="hold"/>
                                        <p:tgtEl>
                                          <p:spTgt spid="112"/>
                                        </p:tgtEl>
                                        <p:attrNameLst>
                                          <p:attrName>ppt_x</p:attrName>
                                        </p:attrNameLst>
                                      </p:cBhvr>
                                      <p:tavLst>
                                        <p:tav tm="0">
                                          <p:val>
                                            <p:strVal val="1+#ppt_w/2"/>
                                          </p:val>
                                        </p:tav>
                                        <p:tav tm="100000">
                                          <p:val>
                                            <p:strVal val="#ppt_x"/>
                                          </p:val>
                                        </p:tav>
                                      </p:tavLst>
                                    </p:anim>
                                    <p:anim calcmode="lin" valueType="num">
                                      <p:cBhvr additive="base">
                                        <p:cTn id="8" dur="900" fill="hold"/>
                                        <p:tgtEl>
                                          <p:spTgt spid="112"/>
                                        </p:tgtEl>
                                        <p:attrNameLst>
                                          <p:attrName>ppt_y</p:attrName>
                                        </p:attrNameLst>
                                      </p:cBhvr>
                                      <p:tavLst>
                                        <p:tav tm="0">
                                          <p:val>
                                            <p:strVal val="#ppt_y"/>
                                          </p:val>
                                        </p:tav>
                                        <p:tav tm="100000">
                                          <p:val>
                                            <p:strVal val="#ppt_y"/>
                                          </p:val>
                                        </p:tav>
                                      </p:tavLst>
                                    </p:anim>
                                  </p:childTnLst>
                                </p:cTn>
                              </p:par>
                            </p:childTnLst>
                          </p:cTn>
                        </p:par>
                        <p:par>
                          <p:cTn id="9" fill="hold">
                            <p:stCondLst>
                              <p:cond delay="900"/>
                            </p:stCondLst>
                            <p:childTnLst>
                              <p:par>
                                <p:cTn id="10" presetID="10" presetClass="entr" presetSubtype="0" fill="hold" nodeType="afterEffect">
                                  <p:stCondLst>
                                    <p:cond delay="0"/>
                                  </p:stCondLst>
                                  <p:childTnLst>
                                    <p:set>
                                      <p:cBhvr>
                                        <p:cTn id="11" dur="1" fill="hold">
                                          <p:stCondLst>
                                            <p:cond delay="0"/>
                                          </p:stCondLst>
                                        </p:cTn>
                                        <p:tgtEl>
                                          <p:spTgt spid="225"/>
                                        </p:tgtEl>
                                        <p:attrNameLst>
                                          <p:attrName>style.visibility</p:attrName>
                                        </p:attrNameLst>
                                      </p:cBhvr>
                                      <p:to>
                                        <p:strVal val="visible"/>
                                      </p:to>
                                    </p:set>
                                    <p:animEffect transition="in" filter="fade">
                                      <p:cBhvr>
                                        <p:cTn id="12" dur="500"/>
                                        <p:tgtEl>
                                          <p:spTgt spid="225"/>
                                        </p:tgtEl>
                                      </p:cBhvr>
                                    </p:animEffect>
                                  </p:childTnLst>
                                </p:cTn>
                              </p:par>
                            </p:childTnLst>
                          </p:cTn>
                        </p:par>
                        <p:par>
                          <p:cTn id="13" fill="hold">
                            <p:stCondLst>
                              <p:cond delay="1400"/>
                            </p:stCondLst>
                            <p:childTnLst>
                              <p:par>
                                <p:cTn id="14" presetID="10" presetClass="entr" presetSubtype="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par>
                          <p:cTn id="17" fill="hold">
                            <p:stCondLst>
                              <p:cond delay="1900"/>
                            </p:stCondLst>
                            <p:childTnLst>
                              <p:par>
                                <p:cTn id="18" presetID="10" presetClass="entr" presetSubtype="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par>
                          <p:cTn id="21" fill="hold">
                            <p:stCondLst>
                              <p:cond delay="2400"/>
                            </p:stCondLst>
                            <p:childTnLst>
                              <p:par>
                                <p:cTn id="22" presetID="10" presetClass="entr" presetSubtype="0" fill="hold" nodeType="afterEffect">
                                  <p:stCondLst>
                                    <p:cond delay="0"/>
                                  </p:stCondLst>
                                  <p:childTnLst>
                                    <p:set>
                                      <p:cBhvr>
                                        <p:cTn id="23" dur="1" fill="hold">
                                          <p:stCondLst>
                                            <p:cond delay="0"/>
                                          </p:stCondLst>
                                        </p:cTn>
                                        <p:tgtEl>
                                          <p:spTgt spid="227"/>
                                        </p:tgtEl>
                                        <p:attrNameLst>
                                          <p:attrName>style.visibility</p:attrName>
                                        </p:attrNameLst>
                                      </p:cBhvr>
                                      <p:to>
                                        <p:strVal val="visible"/>
                                      </p:to>
                                    </p:set>
                                    <p:animEffect transition="in" filter="fade">
                                      <p:cBhvr>
                                        <p:cTn id="24" dur="500"/>
                                        <p:tgtEl>
                                          <p:spTgt spid="227"/>
                                        </p:tgtEl>
                                      </p:cBhvr>
                                    </p:animEffect>
                                  </p:childTnLst>
                                </p:cTn>
                              </p:par>
                            </p:childTnLst>
                          </p:cTn>
                        </p:par>
                        <p:par>
                          <p:cTn id="25" fill="hold">
                            <p:stCondLst>
                              <p:cond delay="2900"/>
                            </p:stCondLst>
                            <p:childTnLst>
                              <p:par>
                                <p:cTn id="26" presetID="10" presetClass="entr" presetSubtype="0" fill="hold" nodeType="afterEffect">
                                  <p:stCondLst>
                                    <p:cond delay="0"/>
                                  </p:stCondLst>
                                  <p:childTnLst>
                                    <p:set>
                                      <p:cBhvr>
                                        <p:cTn id="27" dur="1" fill="hold">
                                          <p:stCondLst>
                                            <p:cond delay="0"/>
                                          </p:stCondLst>
                                        </p:cTn>
                                        <p:tgtEl>
                                          <p:spTgt spid="226"/>
                                        </p:tgtEl>
                                        <p:attrNameLst>
                                          <p:attrName>style.visibility</p:attrName>
                                        </p:attrNameLst>
                                      </p:cBhvr>
                                      <p:to>
                                        <p:strVal val="visible"/>
                                      </p:to>
                                    </p:set>
                                    <p:animEffect transition="in" filter="fade">
                                      <p:cBhvr>
                                        <p:cTn id="28" dur="500"/>
                                        <p:tgtEl>
                                          <p:spTgt spid="226"/>
                                        </p:tgtEl>
                                      </p:cBhvr>
                                    </p:animEffect>
                                  </p:childTnLst>
                                </p:cTn>
                              </p:par>
                            </p:childTnLst>
                          </p:cTn>
                        </p:par>
                        <p:par>
                          <p:cTn id="29" fill="hold">
                            <p:stCondLst>
                              <p:cond delay="3400"/>
                            </p:stCondLst>
                            <p:childTnLst>
                              <p:par>
                                <p:cTn id="30" presetID="10" presetClass="entr" presetSubtype="0" fill="hold" nodeType="afterEffect">
                                  <p:stCondLst>
                                    <p:cond delay="0"/>
                                  </p:stCondLst>
                                  <p:childTnLst>
                                    <p:set>
                                      <p:cBhvr>
                                        <p:cTn id="31" dur="1" fill="hold">
                                          <p:stCondLst>
                                            <p:cond delay="0"/>
                                          </p:stCondLst>
                                        </p:cTn>
                                        <p:tgtEl>
                                          <p:spTgt spid="265"/>
                                        </p:tgtEl>
                                        <p:attrNameLst>
                                          <p:attrName>style.visibility</p:attrName>
                                        </p:attrNameLst>
                                      </p:cBhvr>
                                      <p:to>
                                        <p:strVal val="visible"/>
                                      </p:to>
                                    </p:set>
                                    <p:animEffect transition="in" filter="fade">
                                      <p:cBhvr>
                                        <p:cTn id="32" dur="500"/>
                                        <p:tgtEl>
                                          <p:spTgt spid="265"/>
                                        </p:tgtEl>
                                      </p:cBhvr>
                                    </p:animEffect>
                                  </p:childTnLst>
                                </p:cTn>
                              </p:par>
                            </p:childTnLst>
                          </p:cTn>
                        </p:par>
                        <p:par>
                          <p:cTn id="33" fill="hold">
                            <p:stCondLst>
                              <p:cond delay="3900"/>
                            </p:stCondLst>
                            <p:childTnLst>
                              <p:par>
                                <p:cTn id="34" presetID="10" presetClass="entr" presetSubtype="0" fill="hold" nodeType="afterEffect">
                                  <p:stCondLst>
                                    <p:cond delay="0"/>
                                  </p:stCondLst>
                                  <p:childTnLst>
                                    <p:set>
                                      <p:cBhvr>
                                        <p:cTn id="35" dur="1" fill="hold">
                                          <p:stCondLst>
                                            <p:cond delay="0"/>
                                          </p:stCondLst>
                                        </p:cTn>
                                        <p:tgtEl>
                                          <p:spTgt spid="241"/>
                                        </p:tgtEl>
                                        <p:attrNameLst>
                                          <p:attrName>style.visibility</p:attrName>
                                        </p:attrNameLst>
                                      </p:cBhvr>
                                      <p:to>
                                        <p:strVal val="visible"/>
                                      </p:to>
                                    </p:set>
                                    <p:animEffect transition="in" filter="fade">
                                      <p:cBhvr>
                                        <p:cTn id="36" dur="500"/>
                                        <p:tgtEl>
                                          <p:spTgt spid="241"/>
                                        </p:tgtEl>
                                      </p:cBhvr>
                                    </p:animEffect>
                                  </p:childTnLst>
                                </p:cTn>
                              </p:par>
                            </p:childTnLst>
                          </p:cTn>
                        </p:par>
                        <p:par>
                          <p:cTn id="37" fill="hold">
                            <p:stCondLst>
                              <p:cond delay="4400"/>
                            </p:stCondLst>
                            <p:childTnLst>
                              <p:par>
                                <p:cTn id="38" presetID="10" presetClass="entr" presetSubtype="0" fill="hold" nodeType="afterEffect">
                                  <p:stCondLst>
                                    <p:cond delay="0"/>
                                  </p:stCondLst>
                                  <p:childTnLst>
                                    <p:set>
                                      <p:cBhvr>
                                        <p:cTn id="39" dur="1" fill="hold">
                                          <p:stCondLst>
                                            <p:cond delay="0"/>
                                          </p:stCondLst>
                                        </p:cTn>
                                        <p:tgtEl>
                                          <p:spTgt spid="242"/>
                                        </p:tgtEl>
                                        <p:attrNameLst>
                                          <p:attrName>style.visibility</p:attrName>
                                        </p:attrNameLst>
                                      </p:cBhvr>
                                      <p:to>
                                        <p:strVal val="visible"/>
                                      </p:to>
                                    </p:set>
                                    <p:animEffect transition="in" filter="fade">
                                      <p:cBhvr>
                                        <p:cTn id="40" dur="500"/>
                                        <p:tgtEl>
                                          <p:spTgt spid="242"/>
                                        </p:tgtEl>
                                      </p:cBhvr>
                                    </p:animEffect>
                                  </p:childTnLst>
                                </p:cTn>
                              </p:par>
                            </p:childTnLst>
                          </p:cTn>
                        </p:par>
                        <p:par>
                          <p:cTn id="41" fill="hold">
                            <p:stCondLst>
                              <p:cond delay="4900"/>
                            </p:stCondLst>
                            <p:childTnLst>
                              <p:par>
                                <p:cTn id="42" presetID="10" presetClass="entr" presetSubtype="0" fill="hold" nodeType="afterEffect">
                                  <p:stCondLst>
                                    <p:cond delay="0"/>
                                  </p:stCondLst>
                                  <p:childTnLst>
                                    <p:set>
                                      <p:cBhvr>
                                        <p:cTn id="43" dur="1" fill="hold">
                                          <p:stCondLst>
                                            <p:cond delay="0"/>
                                          </p:stCondLst>
                                        </p:cTn>
                                        <p:tgtEl>
                                          <p:spTgt spid="228"/>
                                        </p:tgtEl>
                                        <p:attrNameLst>
                                          <p:attrName>style.visibility</p:attrName>
                                        </p:attrNameLst>
                                      </p:cBhvr>
                                      <p:to>
                                        <p:strVal val="visible"/>
                                      </p:to>
                                    </p:set>
                                    <p:animEffect transition="in" filter="fade">
                                      <p:cBhvr>
                                        <p:cTn id="44" dur="500"/>
                                        <p:tgtEl>
                                          <p:spTgt spid="228"/>
                                        </p:tgtEl>
                                      </p:cBhvr>
                                    </p:animEffect>
                                  </p:childTnLst>
                                </p:cTn>
                              </p:par>
                            </p:childTnLst>
                          </p:cTn>
                        </p:par>
                        <p:par>
                          <p:cTn id="45" fill="hold">
                            <p:stCondLst>
                              <p:cond delay="5400"/>
                            </p:stCondLst>
                            <p:childTnLst>
                              <p:par>
                                <p:cTn id="46" presetID="10" presetClass="entr" presetSubtype="0" fill="hold" nodeType="afterEffect">
                                  <p:stCondLst>
                                    <p:cond delay="0"/>
                                  </p:stCondLst>
                                  <p:childTnLst>
                                    <p:set>
                                      <p:cBhvr>
                                        <p:cTn id="47" dur="1" fill="hold">
                                          <p:stCondLst>
                                            <p:cond delay="0"/>
                                          </p:stCondLst>
                                        </p:cTn>
                                        <p:tgtEl>
                                          <p:spTgt spid="229"/>
                                        </p:tgtEl>
                                        <p:attrNameLst>
                                          <p:attrName>style.visibility</p:attrName>
                                        </p:attrNameLst>
                                      </p:cBhvr>
                                      <p:to>
                                        <p:strVal val="visible"/>
                                      </p:to>
                                    </p:set>
                                    <p:animEffect transition="in" filter="fade">
                                      <p:cBhvr>
                                        <p:cTn id="48" dur="500"/>
                                        <p:tgtEl>
                                          <p:spTgt spid="229"/>
                                        </p:tgtEl>
                                      </p:cBhvr>
                                    </p:animEffect>
                                  </p:childTnLst>
                                </p:cTn>
                              </p:par>
                            </p:childTnLst>
                          </p:cTn>
                        </p:par>
                        <p:par>
                          <p:cTn id="49" fill="hold">
                            <p:stCondLst>
                              <p:cond delay="5900"/>
                            </p:stCondLst>
                            <p:childTnLst>
                              <p:par>
                                <p:cTn id="50" presetID="10" presetClass="entr" presetSubtype="0" fill="hold" nodeType="afterEffect">
                                  <p:stCondLst>
                                    <p:cond delay="0"/>
                                  </p:stCondLst>
                                  <p:childTnLst>
                                    <p:set>
                                      <p:cBhvr>
                                        <p:cTn id="51" dur="1" fill="hold">
                                          <p:stCondLst>
                                            <p:cond delay="0"/>
                                          </p:stCondLst>
                                        </p:cTn>
                                        <p:tgtEl>
                                          <p:spTgt spid="230"/>
                                        </p:tgtEl>
                                        <p:attrNameLst>
                                          <p:attrName>style.visibility</p:attrName>
                                        </p:attrNameLst>
                                      </p:cBhvr>
                                      <p:to>
                                        <p:strVal val="visible"/>
                                      </p:to>
                                    </p:set>
                                    <p:animEffect transition="in" filter="fade">
                                      <p:cBhvr>
                                        <p:cTn id="52" dur="500"/>
                                        <p:tgtEl>
                                          <p:spTgt spid="230"/>
                                        </p:tgtEl>
                                      </p:cBhvr>
                                    </p:animEffect>
                                  </p:childTnLst>
                                </p:cTn>
                              </p:par>
                            </p:childTnLst>
                          </p:cTn>
                        </p:par>
                        <p:par>
                          <p:cTn id="53" fill="hold">
                            <p:stCondLst>
                              <p:cond delay="6400"/>
                            </p:stCondLst>
                            <p:childTnLst>
                              <p:par>
                                <p:cTn id="54" presetID="10" presetClass="entr" presetSubtype="0" fill="hold" nodeType="afterEffect">
                                  <p:stCondLst>
                                    <p:cond delay="0"/>
                                  </p:stCondLst>
                                  <p:childTnLst>
                                    <p:set>
                                      <p:cBhvr>
                                        <p:cTn id="55" dur="1" fill="hold">
                                          <p:stCondLst>
                                            <p:cond delay="0"/>
                                          </p:stCondLst>
                                        </p:cTn>
                                        <p:tgtEl>
                                          <p:spTgt spid="47"/>
                                        </p:tgtEl>
                                        <p:attrNameLst>
                                          <p:attrName>style.visibility</p:attrName>
                                        </p:attrNameLst>
                                      </p:cBhvr>
                                      <p:to>
                                        <p:strVal val="visible"/>
                                      </p:to>
                                    </p:set>
                                    <p:animEffect transition="in" filter="fade">
                                      <p:cBhvr>
                                        <p:cTn id="56" dur="500"/>
                                        <p:tgtEl>
                                          <p:spTgt spid="47"/>
                                        </p:tgtEl>
                                      </p:cBhvr>
                                    </p:animEffect>
                                  </p:childTnLst>
                                </p:cTn>
                              </p:par>
                            </p:childTnLst>
                          </p:cTn>
                        </p:par>
                        <p:par>
                          <p:cTn id="57" fill="hold">
                            <p:stCondLst>
                              <p:cond delay="6900"/>
                            </p:stCondLst>
                            <p:childTnLst>
                              <p:par>
                                <p:cTn id="58" presetID="10" presetClass="entr" presetSubtype="0" fill="hold" nodeType="afterEffect">
                                  <p:stCondLst>
                                    <p:cond delay="0"/>
                                  </p:stCondLst>
                                  <p:childTnLst>
                                    <p:set>
                                      <p:cBhvr>
                                        <p:cTn id="59" dur="1" fill="hold">
                                          <p:stCondLst>
                                            <p:cond delay="0"/>
                                          </p:stCondLst>
                                        </p:cTn>
                                        <p:tgtEl>
                                          <p:spTgt spid="248"/>
                                        </p:tgtEl>
                                        <p:attrNameLst>
                                          <p:attrName>style.visibility</p:attrName>
                                        </p:attrNameLst>
                                      </p:cBhvr>
                                      <p:to>
                                        <p:strVal val="visible"/>
                                      </p:to>
                                    </p:set>
                                    <p:animEffect transition="in" filter="fade">
                                      <p:cBhvr>
                                        <p:cTn id="60" dur="500"/>
                                        <p:tgtEl>
                                          <p:spTgt spid="248"/>
                                        </p:tgtEl>
                                      </p:cBhvr>
                                    </p:animEffect>
                                  </p:childTnLst>
                                </p:cTn>
                              </p:par>
                            </p:childTnLst>
                          </p:cTn>
                        </p:par>
                        <p:par>
                          <p:cTn id="61" fill="hold">
                            <p:stCondLst>
                              <p:cond delay="7400"/>
                            </p:stCondLst>
                            <p:childTnLst>
                              <p:par>
                                <p:cTn id="62" presetID="10" presetClass="entr" presetSubtype="0" fill="hold" nodeType="afterEffect">
                                  <p:stCondLst>
                                    <p:cond delay="0"/>
                                  </p:stCondLst>
                                  <p:childTnLst>
                                    <p:set>
                                      <p:cBhvr>
                                        <p:cTn id="63" dur="1" fill="hold">
                                          <p:stCondLst>
                                            <p:cond delay="0"/>
                                          </p:stCondLst>
                                        </p:cTn>
                                        <p:tgtEl>
                                          <p:spTgt spid="247"/>
                                        </p:tgtEl>
                                        <p:attrNameLst>
                                          <p:attrName>style.visibility</p:attrName>
                                        </p:attrNameLst>
                                      </p:cBhvr>
                                      <p:to>
                                        <p:strVal val="visible"/>
                                      </p:to>
                                    </p:set>
                                    <p:animEffect transition="in" filter="fade">
                                      <p:cBhvr>
                                        <p:cTn id="64" dur="500"/>
                                        <p:tgtEl>
                                          <p:spTgt spid="247"/>
                                        </p:tgtEl>
                                      </p:cBhvr>
                                    </p:animEffect>
                                  </p:childTnLst>
                                </p:cTn>
                              </p:par>
                            </p:childTnLst>
                          </p:cTn>
                        </p:par>
                        <p:par>
                          <p:cTn id="65" fill="hold">
                            <p:stCondLst>
                              <p:cond delay="7900"/>
                            </p:stCondLst>
                            <p:childTnLst>
                              <p:par>
                                <p:cTn id="66" presetID="10" presetClass="entr" presetSubtype="0" fill="hold" nodeType="afterEffect">
                                  <p:stCondLst>
                                    <p:cond delay="0"/>
                                  </p:stCondLst>
                                  <p:childTnLst>
                                    <p:set>
                                      <p:cBhvr>
                                        <p:cTn id="67" dur="1" fill="hold">
                                          <p:stCondLst>
                                            <p:cond delay="0"/>
                                          </p:stCondLst>
                                        </p:cTn>
                                        <p:tgtEl>
                                          <p:spTgt spid="246"/>
                                        </p:tgtEl>
                                        <p:attrNameLst>
                                          <p:attrName>style.visibility</p:attrName>
                                        </p:attrNameLst>
                                      </p:cBhvr>
                                      <p:to>
                                        <p:strVal val="visible"/>
                                      </p:to>
                                    </p:set>
                                    <p:animEffect transition="in" filter="fade">
                                      <p:cBhvr>
                                        <p:cTn id="68" dur="500"/>
                                        <p:tgtEl>
                                          <p:spTgt spid="246"/>
                                        </p:tgtEl>
                                      </p:cBhvr>
                                    </p:animEffect>
                                  </p:childTnLst>
                                </p:cTn>
                              </p:par>
                            </p:childTnLst>
                          </p:cTn>
                        </p:par>
                        <p:par>
                          <p:cTn id="69" fill="hold">
                            <p:stCondLst>
                              <p:cond delay="8400"/>
                            </p:stCondLst>
                            <p:childTnLst>
                              <p:par>
                                <p:cTn id="70" presetID="10" presetClass="entr" presetSubtype="0" fill="hold" nodeType="afterEffect">
                                  <p:stCondLst>
                                    <p:cond delay="0"/>
                                  </p:stCondLst>
                                  <p:childTnLst>
                                    <p:set>
                                      <p:cBhvr>
                                        <p:cTn id="71" dur="1" fill="hold">
                                          <p:stCondLst>
                                            <p:cond delay="0"/>
                                          </p:stCondLst>
                                        </p:cTn>
                                        <p:tgtEl>
                                          <p:spTgt spid="243"/>
                                        </p:tgtEl>
                                        <p:attrNameLst>
                                          <p:attrName>style.visibility</p:attrName>
                                        </p:attrNameLst>
                                      </p:cBhvr>
                                      <p:to>
                                        <p:strVal val="visible"/>
                                      </p:to>
                                    </p:set>
                                    <p:animEffect transition="in" filter="fade">
                                      <p:cBhvr>
                                        <p:cTn id="72" dur="500"/>
                                        <p:tgtEl>
                                          <p:spTgt spid="243"/>
                                        </p:tgtEl>
                                      </p:cBhvr>
                                    </p:animEffect>
                                  </p:childTnLst>
                                </p:cTn>
                              </p:par>
                            </p:childTnLst>
                          </p:cTn>
                        </p:par>
                        <p:par>
                          <p:cTn id="73" fill="hold">
                            <p:stCondLst>
                              <p:cond delay="8900"/>
                            </p:stCondLst>
                            <p:childTnLst>
                              <p:par>
                                <p:cTn id="74" presetID="10" presetClass="entr" presetSubtype="0" fill="hold" nodeType="afterEffect">
                                  <p:stCondLst>
                                    <p:cond delay="0"/>
                                  </p:stCondLst>
                                  <p:childTnLst>
                                    <p:set>
                                      <p:cBhvr>
                                        <p:cTn id="75" dur="1" fill="hold">
                                          <p:stCondLst>
                                            <p:cond delay="0"/>
                                          </p:stCondLst>
                                        </p:cTn>
                                        <p:tgtEl>
                                          <p:spTgt spid="305"/>
                                        </p:tgtEl>
                                        <p:attrNameLst>
                                          <p:attrName>style.visibility</p:attrName>
                                        </p:attrNameLst>
                                      </p:cBhvr>
                                      <p:to>
                                        <p:strVal val="visible"/>
                                      </p:to>
                                    </p:set>
                                    <p:animEffect transition="in" filter="fade">
                                      <p:cBhvr>
                                        <p:cTn id="76" dur="500"/>
                                        <p:tgtEl>
                                          <p:spTgt spid="305"/>
                                        </p:tgtEl>
                                      </p:cBhvr>
                                    </p:animEffect>
                                  </p:childTnLst>
                                </p:cTn>
                              </p:par>
                            </p:childTnLst>
                          </p:cTn>
                        </p:par>
                        <p:par>
                          <p:cTn id="77" fill="hold">
                            <p:stCondLst>
                              <p:cond delay="9400"/>
                            </p:stCondLst>
                            <p:childTnLst>
                              <p:par>
                                <p:cTn id="78" presetID="10" presetClass="entr" presetSubtype="0" fill="hold" nodeType="afterEffect">
                                  <p:stCondLst>
                                    <p:cond delay="0"/>
                                  </p:stCondLst>
                                  <p:childTnLst>
                                    <p:set>
                                      <p:cBhvr>
                                        <p:cTn id="79" dur="1" fill="hold">
                                          <p:stCondLst>
                                            <p:cond delay="0"/>
                                          </p:stCondLst>
                                        </p:cTn>
                                        <p:tgtEl>
                                          <p:spTgt spid="316"/>
                                        </p:tgtEl>
                                        <p:attrNameLst>
                                          <p:attrName>style.visibility</p:attrName>
                                        </p:attrNameLst>
                                      </p:cBhvr>
                                      <p:to>
                                        <p:strVal val="visible"/>
                                      </p:to>
                                    </p:set>
                                    <p:animEffect transition="in" filter="fade">
                                      <p:cBhvr>
                                        <p:cTn id="80" dur="500"/>
                                        <p:tgtEl>
                                          <p:spTgt spid="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6" name="Straight Arrow Connector 35"/>
          <p:cNvCxnSpPr/>
          <p:nvPr/>
        </p:nvCxnSpPr>
        <p:spPr>
          <a:xfrm flipV="1">
            <a:off x="8342922" y="2010439"/>
            <a:ext cx="0" cy="4619991"/>
          </a:xfrm>
          <a:prstGeom prst="straightConnector1">
            <a:avLst/>
          </a:prstGeom>
          <a:ln w="25400">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93775" y="356265"/>
            <a:ext cx="11499904" cy="1107996"/>
          </a:xfrm>
          <a:prstGeom prst="rect">
            <a:avLst/>
          </a:prstGeom>
          <a:solidFill>
            <a:schemeClr val="bg1">
              <a:lumMod val="85000"/>
              <a:alpha val="75000"/>
            </a:schemeClr>
          </a:solidFill>
        </p:spPr>
        <p:txBody>
          <a:bodyPr wrap="square" lIns="268224" tIns="182880" rIns="853440" bIns="182880">
            <a:spAutoFit/>
          </a:bodyPr>
          <a:lstStyle/>
          <a:p>
            <a:pPr eaLnBrk="1" fontAlgn="auto" hangingPunct="1">
              <a:spcBef>
                <a:spcPts val="0"/>
              </a:spcBef>
              <a:spcAft>
                <a:spcPts val="0"/>
              </a:spcAft>
              <a:defRPr/>
            </a:pPr>
            <a:r>
              <a:rPr lang="en-US" sz="2400" dirty="0">
                <a:solidFill>
                  <a:schemeClr val="tx1">
                    <a:lumMod val="50000"/>
                  </a:schemeClr>
                </a:solidFill>
              </a:rPr>
              <a:t>Securitization Has Resulted in Much </a:t>
            </a:r>
            <a:r>
              <a:rPr lang="en-US" sz="2400" b="1" i="1" dirty="0">
                <a:solidFill>
                  <a:schemeClr val="tx1">
                    <a:lumMod val="50000"/>
                  </a:schemeClr>
                </a:solidFill>
              </a:rPr>
              <a:t>Lower</a:t>
            </a:r>
            <a:r>
              <a:rPr lang="en-US" sz="2400" dirty="0">
                <a:solidFill>
                  <a:schemeClr val="tx1">
                    <a:lumMod val="50000"/>
                  </a:schemeClr>
                </a:solidFill>
              </a:rPr>
              <a:t> </a:t>
            </a:r>
            <a:r>
              <a:rPr lang="en-US" sz="2400" b="1" i="1" dirty="0">
                <a:solidFill>
                  <a:schemeClr val="tx1">
                    <a:lumMod val="50000"/>
                  </a:schemeClr>
                </a:solidFill>
              </a:rPr>
              <a:t>Revenue Requirements </a:t>
            </a:r>
            <a:r>
              <a:rPr lang="en-US" sz="2400" dirty="0">
                <a:solidFill>
                  <a:schemeClr val="tx1">
                    <a:lumMod val="50000"/>
                  </a:schemeClr>
                </a:solidFill>
              </a:rPr>
              <a:t>and </a:t>
            </a:r>
            <a:r>
              <a:rPr lang="en-US" sz="2400" b="1" i="1" dirty="0">
                <a:solidFill>
                  <a:schemeClr val="tx1">
                    <a:lumMod val="50000"/>
                  </a:schemeClr>
                </a:solidFill>
              </a:rPr>
              <a:t>Large Savings in Today’s Dollars (NPV) for Ratepayers</a:t>
            </a:r>
            <a:endParaRPr lang="en-US" sz="2400" b="1" i="1" dirty="0">
              <a:solidFill>
                <a:schemeClr val="tx1">
                  <a:lumMod val="50000"/>
                </a:schemeClr>
              </a:solidFill>
              <a:latin typeface="+mn-lt"/>
            </a:endParaRPr>
          </a:p>
        </p:txBody>
      </p:sp>
      <p:sp>
        <p:nvSpPr>
          <p:cNvPr id="8" name="Rectangle 7"/>
          <p:cNvSpPr/>
          <p:nvPr/>
        </p:nvSpPr>
        <p:spPr>
          <a:xfrm>
            <a:off x="-55781" y="-3031"/>
            <a:ext cx="12247781" cy="26731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Rectangle 8"/>
          <p:cNvSpPr/>
          <p:nvPr/>
        </p:nvSpPr>
        <p:spPr>
          <a:xfrm>
            <a:off x="-29347" y="6590681"/>
            <a:ext cx="12247781" cy="26731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30" name="Group 29"/>
          <p:cNvGrpSpPr/>
          <p:nvPr/>
        </p:nvGrpSpPr>
        <p:grpSpPr>
          <a:xfrm>
            <a:off x="4130778" y="1370822"/>
            <a:ext cx="4068838" cy="5156642"/>
            <a:chOff x="4250097" y="2346292"/>
            <a:chExt cx="4068838" cy="5156642"/>
          </a:xfrm>
        </p:grpSpPr>
        <p:pic>
          <p:nvPicPr>
            <p:cNvPr id="17" name="Picture 16"/>
            <p:cNvPicPr>
              <a:picLocks noChangeAspect="1"/>
            </p:cNvPicPr>
            <p:nvPr/>
          </p:nvPicPr>
          <p:blipFill rotWithShape="1">
            <a:blip r:embed="rId3" cstate="print">
              <a:extLst>
                <a:ext uri="{28A0092B-C50C-407E-A947-70E740481C1C}">
                  <a14:useLocalDpi xmlns:a14="http://schemas.microsoft.com/office/drawing/2010/main" val="0"/>
                </a:ext>
              </a:extLst>
            </a:blip>
            <a:srcRect l="4087" r="1481"/>
            <a:stretch/>
          </p:blipFill>
          <p:spPr>
            <a:xfrm>
              <a:off x="4250097" y="2346292"/>
              <a:ext cx="4068838" cy="1448865"/>
            </a:xfrm>
            <a:prstGeom prst="rect">
              <a:avLst/>
            </a:prstGeom>
          </p:spPr>
        </p:pic>
        <p:sp>
          <p:nvSpPr>
            <p:cNvPr id="21" name="TextBox 20"/>
            <p:cNvSpPr txBox="1"/>
            <p:nvPr/>
          </p:nvSpPr>
          <p:spPr>
            <a:xfrm>
              <a:off x="4495130" y="3864992"/>
              <a:ext cx="3681332" cy="1754326"/>
            </a:xfrm>
            <a:prstGeom prst="rect">
              <a:avLst/>
            </a:prstGeom>
            <a:noFill/>
          </p:spPr>
          <p:txBody>
            <a:bodyPr wrap="square" rtlCol="0">
              <a:spAutoFit/>
            </a:bodyPr>
            <a:lstStyle/>
            <a:p>
              <a:r>
                <a:rPr lang="en-US" b="1" dirty="0">
                  <a:solidFill>
                    <a:schemeClr val="tx1">
                      <a:lumMod val="50000"/>
                    </a:schemeClr>
                  </a:solidFill>
                </a:rPr>
                <a:t>Consumers Energy (MI) 2014</a:t>
              </a:r>
            </a:p>
            <a:p>
              <a:pPr lvl="1"/>
              <a:r>
                <a:rPr lang="en-US" dirty="0"/>
                <a:t>$389.6 million unrecovered depreciation of 950 MW of coal-fired capacity retired in 2016. </a:t>
              </a:r>
            </a:p>
            <a:p>
              <a:pPr lvl="1"/>
              <a:r>
                <a:rPr lang="en-US" dirty="0"/>
                <a:t>$135 million NPV Savings</a:t>
              </a:r>
            </a:p>
            <a:p>
              <a:endParaRPr lang="en-US" b="1" dirty="0">
                <a:solidFill>
                  <a:schemeClr val="tx1">
                    <a:lumMod val="50000"/>
                  </a:schemeClr>
                </a:solidFill>
              </a:endParaRPr>
            </a:p>
          </p:txBody>
        </p:sp>
        <p:pic>
          <p:nvPicPr>
            <p:cNvPr id="29" name="Picture 28"/>
            <p:cNvPicPr>
              <a:picLocks noChangeAspect="1"/>
            </p:cNvPicPr>
            <p:nvPr/>
          </p:nvPicPr>
          <p:blipFill rotWithShape="1">
            <a:blip r:embed="rId4" cstate="print">
              <a:extLst>
                <a:ext uri="{28A0092B-C50C-407E-A947-70E740481C1C}">
                  <a14:useLocalDpi xmlns:a14="http://schemas.microsoft.com/office/drawing/2010/main" val="0"/>
                </a:ext>
              </a:extLst>
            </a:blip>
            <a:srcRect t="16086"/>
            <a:stretch/>
          </p:blipFill>
          <p:spPr>
            <a:xfrm>
              <a:off x="4768440" y="5497907"/>
              <a:ext cx="3228433" cy="2005027"/>
            </a:xfrm>
            <a:prstGeom prst="rect">
              <a:avLst/>
            </a:prstGeom>
          </p:spPr>
        </p:pic>
      </p:grpSp>
      <p:cxnSp>
        <p:nvCxnSpPr>
          <p:cNvPr id="35" name="Straight Arrow Connector 34"/>
          <p:cNvCxnSpPr/>
          <p:nvPr/>
        </p:nvCxnSpPr>
        <p:spPr>
          <a:xfrm flipV="1">
            <a:off x="4134856" y="1970690"/>
            <a:ext cx="0" cy="4619991"/>
          </a:xfrm>
          <a:prstGeom prst="straightConnector1">
            <a:avLst/>
          </a:prstGeom>
          <a:ln w="25400">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xmlns="" id="{8B8D9676-CDF2-463F-A6E9-9553075AB510}"/>
              </a:ext>
            </a:extLst>
          </p:cNvPr>
          <p:cNvGrpSpPr/>
          <p:nvPr/>
        </p:nvGrpSpPr>
        <p:grpSpPr>
          <a:xfrm>
            <a:off x="8325924" y="1351194"/>
            <a:ext cx="3669695" cy="5181647"/>
            <a:chOff x="8325924" y="1351194"/>
            <a:chExt cx="3669695" cy="5181647"/>
          </a:xfrm>
        </p:grpSpPr>
        <p:grpSp>
          <p:nvGrpSpPr>
            <p:cNvPr id="26" name="Group 25"/>
            <p:cNvGrpSpPr/>
            <p:nvPr/>
          </p:nvGrpSpPr>
          <p:grpSpPr>
            <a:xfrm>
              <a:off x="8325924" y="1351194"/>
              <a:ext cx="3669695" cy="3673870"/>
              <a:chOff x="8419596" y="1985211"/>
              <a:chExt cx="3669695" cy="3673870"/>
            </a:xfrm>
          </p:grpSpPr>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79901" y="1985211"/>
                <a:ext cx="3120214" cy="823013"/>
              </a:xfrm>
              <a:prstGeom prst="rect">
                <a:avLst/>
              </a:prstGeom>
            </p:spPr>
          </p:pic>
          <p:pic>
            <p:nvPicPr>
              <p:cNvPr id="16" name="Picture 15"/>
              <p:cNvPicPr>
                <a:picLocks noChangeAspect="1"/>
              </p:cNvPicPr>
              <p:nvPr/>
            </p:nvPicPr>
            <p:blipFill rotWithShape="1">
              <a:blip r:embed="rId6">
                <a:extLst>
                  <a:ext uri="{28A0092B-C50C-407E-A947-70E740481C1C}">
                    <a14:useLocalDpi xmlns:a14="http://schemas.microsoft.com/office/drawing/2010/main" val="0"/>
                  </a:ext>
                </a:extLst>
              </a:blip>
              <a:srcRect l="12802" r="8423" b="12476"/>
              <a:stretch/>
            </p:blipFill>
            <p:spPr>
              <a:xfrm>
                <a:off x="8579901" y="2614232"/>
                <a:ext cx="2249065" cy="659112"/>
              </a:xfrm>
              <a:prstGeom prst="rect">
                <a:avLst/>
              </a:prstGeom>
            </p:spPr>
          </p:pic>
          <p:sp>
            <p:nvSpPr>
              <p:cNvPr id="23" name="TextBox 22"/>
              <p:cNvSpPr txBox="1"/>
              <p:nvPr/>
            </p:nvSpPr>
            <p:spPr>
              <a:xfrm>
                <a:off x="8419596" y="3473867"/>
                <a:ext cx="3669695" cy="2185214"/>
              </a:xfrm>
              <a:prstGeom prst="rect">
                <a:avLst/>
              </a:prstGeom>
              <a:noFill/>
            </p:spPr>
            <p:txBody>
              <a:bodyPr wrap="square" rtlCol="0">
                <a:spAutoFit/>
              </a:bodyPr>
              <a:lstStyle/>
              <a:p>
                <a:pPr algn="ctr"/>
                <a:r>
                  <a:rPr lang="en-US" sz="1600" b="1" dirty="0">
                    <a:solidFill>
                      <a:schemeClr val="tx1">
                        <a:lumMod val="50000"/>
                      </a:schemeClr>
                    </a:solidFill>
                  </a:rPr>
                  <a:t>Allegheny Energy (Monongahela Power &amp; Potomac Edison) (WV) 2007, 2009</a:t>
                </a:r>
              </a:p>
              <a:p>
                <a:pPr lvl="1"/>
                <a:r>
                  <a:rPr lang="en-US" dirty="0"/>
                  <a:t>$500 million in pollution control equipment and upgrades.</a:t>
                </a:r>
              </a:p>
              <a:p>
                <a:pPr lvl="1"/>
                <a:r>
                  <a:rPr lang="en-US" dirty="0"/>
                  <a:t>$130 million NPV Savings</a:t>
                </a:r>
              </a:p>
              <a:p>
                <a:pPr algn="ctr"/>
                <a:endParaRPr lang="en-US" sz="1600" b="1" dirty="0">
                  <a:solidFill>
                    <a:schemeClr val="tx1">
                      <a:lumMod val="50000"/>
                    </a:schemeClr>
                  </a:solidFill>
                </a:endParaRPr>
              </a:p>
            </p:txBody>
          </p:sp>
        </p:grpSp>
        <p:pic>
          <p:nvPicPr>
            <p:cNvPr id="3" name="Picture 2" descr="A tall building&#10;&#10;Description automatically generated">
              <a:extLst>
                <a:ext uri="{FF2B5EF4-FFF2-40B4-BE49-F238E27FC236}">
                  <a16:creationId xmlns:a16="http://schemas.microsoft.com/office/drawing/2014/main" xmlns="" id="{1ACB8347-603A-4644-A979-87CA1E365EB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14265" y="4505184"/>
              <a:ext cx="3121175" cy="2027657"/>
            </a:xfrm>
            <a:prstGeom prst="rect">
              <a:avLst/>
            </a:prstGeom>
          </p:spPr>
        </p:pic>
      </p:grpSp>
      <p:grpSp>
        <p:nvGrpSpPr>
          <p:cNvPr id="6" name="Group 5">
            <a:extLst>
              <a:ext uri="{FF2B5EF4-FFF2-40B4-BE49-F238E27FC236}">
                <a16:creationId xmlns:a16="http://schemas.microsoft.com/office/drawing/2014/main" xmlns="" id="{C0E4C695-17D9-4A85-906E-19DE6C949B3B}"/>
              </a:ext>
            </a:extLst>
          </p:cNvPr>
          <p:cNvGrpSpPr/>
          <p:nvPr/>
        </p:nvGrpSpPr>
        <p:grpSpPr>
          <a:xfrm>
            <a:off x="196381" y="1769454"/>
            <a:ext cx="3830474" cy="4730584"/>
            <a:chOff x="196381" y="1769454"/>
            <a:chExt cx="3830474" cy="4730584"/>
          </a:xfrm>
        </p:grpSpPr>
        <p:grpSp>
          <p:nvGrpSpPr>
            <p:cNvPr id="28" name="Group 27"/>
            <p:cNvGrpSpPr/>
            <p:nvPr/>
          </p:nvGrpSpPr>
          <p:grpSpPr>
            <a:xfrm>
              <a:off x="196381" y="1769454"/>
              <a:ext cx="3830474" cy="2662340"/>
              <a:chOff x="211948" y="2689849"/>
              <a:chExt cx="3830474" cy="2662340"/>
            </a:xfrm>
          </p:grpSpPr>
          <p:sp>
            <p:nvSpPr>
              <p:cNvPr id="12" name="Rectangle 11"/>
              <p:cNvSpPr/>
              <p:nvPr/>
            </p:nvSpPr>
            <p:spPr bwMode="auto">
              <a:xfrm>
                <a:off x="302302" y="2689849"/>
                <a:ext cx="3603089" cy="869873"/>
              </a:xfrm>
              <a:prstGeom prst="rect">
                <a:avLst/>
              </a:prstGeom>
              <a:blipFill dpi="0" rotWithShape="1">
                <a:blip r:embed="rId8">
                  <a:extLst>
                    <a:ext uri="{28A0092B-C50C-407E-A947-70E740481C1C}">
                      <a14:useLocalDpi xmlns:a14="http://schemas.microsoft.com/office/drawing/2010/main" val="0"/>
                    </a:ext>
                  </a:extLst>
                </a:blip>
                <a:srcRect/>
                <a:stretch>
                  <a:fillRect/>
                </a:stretch>
              </a:blipFill>
              <a:ln>
                <a:noFill/>
              </a:ln>
            </p:spPr>
            <p:txBody>
              <a:bodyPr vert="horz" wrap="square" lIns="91440" tIns="45720" rIns="91440" bIns="45720" numCol="1" rtlCol="0" anchor="t" anchorCtr="0" compatLnSpc="1">
                <a:prstTxWarp prst="textNoShape">
                  <a:avLst/>
                </a:prstTxWarp>
              </a:bodyPr>
              <a:lstStyle/>
              <a:p>
                <a:pPr algn="ctr"/>
                <a:endParaRPr lang="en-US"/>
              </a:p>
            </p:txBody>
          </p:sp>
          <p:sp>
            <p:nvSpPr>
              <p:cNvPr id="19" name="TextBox 18"/>
              <p:cNvSpPr txBox="1"/>
              <p:nvPr/>
            </p:nvSpPr>
            <p:spPr>
              <a:xfrm>
                <a:off x="211948" y="3874861"/>
                <a:ext cx="3830474" cy="1477328"/>
              </a:xfrm>
              <a:prstGeom prst="rect">
                <a:avLst/>
              </a:prstGeom>
              <a:noFill/>
            </p:spPr>
            <p:txBody>
              <a:bodyPr wrap="square" rtlCol="0">
                <a:spAutoFit/>
              </a:bodyPr>
              <a:lstStyle/>
              <a:p>
                <a:r>
                  <a:rPr lang="en-US" b="1" dirty="0">
                    <a:solidFill>
                      <a:schemeClr val="tx1">
                        <a:lumMod val="50000"/>
                      </a:schemeClr>
                    </a:solidFill>
                  </a:rPr>
                  <a:t>Duke Energy Florida (FL) 2016</a:t>
                </a:r>
              </a:p>
              <a:p>
                <a:pPr lvl="1"/>
                <a:r>
                  <a:rPr lang="en-US" dirty="0"/>
                  <a:t>$1.294 billion in unrecovered depreciation of a closed/early retired nuclear plant.  </a:t>
                </a:r>
              </a:p>
              <a:p>
                <a:pPr lvl="1"/>
                <a:r>
                  <a:rPr lang="en-US" dirty="0"/>
                  <a:t>$680 million NPV Savings</a:t>
                </a:r>
                <a:endParaRPr lang="en-US" b="1" dirty="0">
                  <a:solidFill>
                    <a:schemeClr val="tx1">
                      <a:lumMod val="50000"/>
                    </a:schemeClr>
                  </a:solidFill>
                </a:endParaRPr>
              </a:p>
            </p:txBody>
          </p:sp>
        </p:grpSp>
        <p:pic>
          <p:nvPicPr>
            <p:cNvPr id="5" name="Picture 4">
              <a:extLst>
                <a:ext uri="{FF2B5EF4-FFF2-40B4-BE49-F238E27FC236}">
                  <a16:creationId xmlns:a16="http://schemas.microsoft.com/office/drawing/2014/main" xmlns="" id="{59DFB290-C289-4AB6-A486-233B2B12A472}"/>
                </a:ext>
              </a:extLst>
            </p:cNvPr>
            <p:cNvPicPr>
              <a:picLocks noChangeAspect="1"/>
            </p:cNvPicPr>
            <p:nvPr/>
          </p:nvPicPr>
          <p:blipFill>
            <a:blip r:embed="rId9"/>
            <a:stretch>
              <a:fillRect/>
            </a:stretch>
          </p:blipFill>
          <p:spPr>
            <a:xfrm>
              <a:off x="500301" y="4522437"/>
              <a:ext cx="2929718" cy="1977601"/>
            </a:xfrm>
            <a:prstGeom prst="rect">
              <a:avLst/>
            </a:prstGeom>
          </p:spPr>
        </p:pic>
      </p:grpSp>
    </p:spTree>
    <p:extLst>
      <p:ext uri="{BB962C8B-B14F-4D97-AF65-F5344CB8AC3E}">
        <p14:creationId xmlns:p14="http://schemas.microsoft.com/office/powerpoint/2010/main" val="1763343475"/>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900" fill="hold"/>
                                        <p:tgtEl>
                                          <p:spTgt spid="7"/>
                                        </p:tgtEl>
                                        <p:attrNameLst>
                                          <p:attrName>ppt_x</p:attrName>
                                        </p:attrNameLst>
                                      </p:cBhvr>
                                      <p:tavLst>
                                        <p:tav tm="0">
                                          <p:val>
                                            <p:strVal val="1+#ppt_w/2"/>
                                          </p:val>
                                        </p:tav>
                                        <p:tav tm="100000">
                                          <p:val>
                                            <p:strVal val="#ppt_x"/>
                                          </p:val>
                                        </p:tav>
                                      </p:tavLst>
                                    </p:anim>
                                    <p:anim calcmode="lin" valueType="num">
                                      <p:cBhvr additive="base">
                                        <p:cTn id="8" dur="9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900"/>
                            </p:stCondLst>
                            <p:childTnLst>
                              <p:par>
                                <p:cTn id="10" presetID="42" presetClass="entr" presetSubtype="0" fill="hold" nodeType="after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1000"/>
                                        <p:tgtEl>
                                          <p:spTgt spid="36"/>
                                        </p:tgtEl>
                                      </p:cBhvr>
                                    </p:animEffect>
                                    <p:anim calcmode="lin" valueType="num">
                                      <p:cBhvr>
                                        <p:cTn id="18" dur="1000" fill="hold"/>
                                        <p:tgtEl>
                                          <p:spTgt spid="36"/>
                                        </p:tgtEl>
                                        <p:attrNameLst>
                                          <p:attrName>ppt_x</p:attrName>
                                        </p:attrNameLst>
                                      </p:cBhvr>
                                      <p:tavLst>
                                        <p:tav tm="0">
                                          <p:val>
                                            <p:strVal val="#ppt_x"/>
                                          </p:val>
                                        </p:tav>
                                        <p:tav tm="100000">
                                          <p:val>
                                            <p:strVal val="#ppt_x"/>
                                          </p:val>
                                        </p:tav>
                                      </p:tavLst>
                                    </p:anim>
                                    <p:anim calcmode="lin" valueType="num">
                                      <p:cBhvr>
                                        <p:cTn id="19" dur="1000" fill="hold"/>
                                        <p:tgtEl>
                                          <p:spTgt spid="36"/>
                                        </p:tgtEl>
                                        <p:attrNameLst>
                                          <p:attrName>ppt_y</p:attrName>
                                        </p:attrNameLst>
                                      </p:cBhvr>
                                      <p:tavLst>
                                        <p:tav tm="0">
                                          <p:val>
                                            <p:strVal val="#ppt_y+.1"/>
                                          </p:val>
                                        </p:tav>
                                        <p:tav tm="100000">
                                          <p:val>
                                            <p:strVal val="#ppt_y"/>
                                          </p:val>
                                        </p:tav>
                                      </p:tavLst>
                                    </p:anim>
                                  </p:childTnLst>
                                </p:cTn>
                              </p:par>
                            </p:childTnLst>
                          </p:cTn>
                        </p:par>
                        <p:par>
                          <p:cTn id="20" fill="hold">
                            <p:stCondLst>
                              <p:cond delay="1900"/>
                            </p:stCondLst>
                            <p:childTnLst>
                              <p:par>
                                <p:cTn id="21" presetID="42" presetClass="entr" presetSubtype="0" fill="hold" nodeType="after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750"/>
                                        <p:tgtEl>
                                          <p:spTgt spid="30"/>
                                        </p:tgtEl>
                                      </p:cBhvr>
                                    </p:animEffect>
                                    <p:anim calcmode="lin" valueType="num">
                                      <p:cBhvr>
                                        <p:cTn id="24" dur="750" fill="hold"/>
                                        <p:tgtEl>
                                          <p:spTgt spid="30"/>
                                        </p:tgtEl>
                                        <p:attrNameLst>
                                          <p:attrName>ppt_x</p:attrName>
                                        </p:attrNameLst>
                                      </p:cBhvr>
                                      <p:tavLst>
                                        <p:tav tm="0">
                                          <p:val>
                                            <p:strVal val="#ppt_x"/>
                                          </p:val>
                                        </p:tav>
                                        <p:tav tm="100000">
                                          <p:val>
                                            <p:strVal val="#ppt_x"/>
                                          </p:val>
                                        </p:tav>
                                      </p:tavLst>
                                    </p:anim>
                                    <p:anim calcmode="lin" valueType="num">
                                      <p:cBhvr>
                                        <p:cTn id="25" dur="750" fill="hold"/>
                                        <p:tgtEl>
                                          <p:spTgt spid="30"/>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anim calcmode="lin" valueType="num">
                                      <p:cBhvr>
                                        <p:cTn id="34" dur="1000" fill="hold"/>
                                        <p:tgtEl>
                                          <p:spTgt spid="6"/>
                                        </p:tgtEl>
                                        <p:attrNameLst>
                                          <p:attrName>ppt_x</p:attrName>
                                        </p:attrNameLst>
                                      </p:cBhvr>
                                      <p:tavLst>
                                        <p:tav tm="0">
                                          <p:val>
                                            <p:strVal val="#ppt_x"/>
                                          </p:val>
                                        </p:tav>
                                        <p:tav tm="100000">
                                          <p:val>
                                            <p:strVal val="#ppt_x"/>
                                          </p:val>
                                        </p:tav>
                                      </p:tavLst>
                                    </p:anim>
                                    <p:anim calcmode="lin" valueType="num">
                                      <p:cBhvr>
                                        <p:cTn id="3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285875" y="285457"/>
            <a:ext cx="10144125" cy="2609959"/>
            <a:chOff x="1285875" y="285457"/>
            <a:chExt cx="10144125" cy="2609959"/>
          </a:xfrm>
        </p:grpSpPr>
        <p:sp>
          <p:nvSpPr>
            <p:cNvPr id="73" name="Pentagon 72"/>
            <p:cNvSpPr/>
            <p:nvPr/>
          </p:nvSpPr>
          <p:spPr>
            <a:xfrm>
              <a:off x="2700338" y="1452269"/>
              <a:ext cx="8729662" cy="733425"/>
            </a:xfrm>
            <a:prstGeom prst="homePlat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3200" dirty="0"/>
            </a:p>
          </p:txBody>
        </p:sp>
        <p:grpSp>
          <p:nvGrpSpPr>
            <p:cNvPr id="12" name="Group 11"/>
            <p:cNvGrpSpPr/>
            <p:nvPr/>
          </p:nvGrpSpPr>
          <p:grpSpPr>
            <a:xfrm>
              <a:off x="1285875" y="285457"/>
              <a:ext cx="1431925" cy="2609959"/>
              <a:chOff x="1285875" y="285457"/>
              <a:chExt cx="1431925" cy="2609959"/>
            </a:xfrm>
          </p:grpSpPr>
          <p:sp>
            <p:nvSpPr>
              <p:cNvPr id="79" name="Manual Input 10"/>
              <p:cNvSpPr/>
              <p:nvPr/>
            </p:nvSpPr>
            <p:spPr bwMode="auto">
              <a:xfrm flipH="1">
                <a:off x="1285875" y="285457"/>
                <a:ext cx="1420813" cy="2606675"/>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18 w 10000"/>
                  <a:gd name="connsiteY0" fmla="*/ 4474 h 10000"/>
                  <a:gd name="connsiteX1" fmla="*/ 10000 w 10000"/>
                  <a:gd name="connsiteY1" fmla="*/ 0 h 10000"/>
                  <a:gd name="connsiteX2" fmla="*/ 10000 w 10000"/>
                  <a:gd name="connsiteY2" fmla="*/ 10000 h 10000"/>
                  <a:gd name="connsiteX3" fmla="*/ 0 w 10000"/>
                  <a:gd name="connsiteY3" fmla="*/ 10000 h 10000"/>
                  <a:gd name="connsiteX4" fmla="*/ 18 w 10000"/>
                  <a:gd name="connsiteY4" fmla="*/ 447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18" y="4474"/>
                    </a:moveTo>
                    <a:lnTo>
                      <a:pt x="10000" y="0"/>
                    </a:lnTo>
                    <a:lnTo>
                      <a:pt x="10000" y="10000"/>
                    </a:lnTo>
                    <a:lnTo>
                      <a:pt x="0" y="10000"/>
                    </a:lnTo>
                    <a:lnTo>
                      <a:pt x="18" y="4474"/>
                    </a:lnTo>
                    <a:close/>
                  </a:path>
                </a:pathLst>
              </a:cu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3200" dirty="0"/>
              </a:p>
            </p:txBody>
          </p:sp>
          <p:sp>
            <p:nvSpPr>
              <p:cNvPr id="60" name="Manual Input 10"/>
              <p:cNvSpPr/>
              <p:nvPr/>
            </p:nvSpPr>
            <p:spPr bwMode="auto">
              <a:xfrm flipH="1">
                <a:off x="1296987" y="1592078"/>
                <a:ext cx="1420813" cy="1303338"/>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18 w 10000"/>
                  <a:gd name="connsiteY0" fmla="*/ 4474 h 10000"/>
                  <a:gd name="connsiteX1" fmla="*/ 10000 w 10000"/>
                  <a:gd name="connsiteY1" fmla="*/ 0 h 10000"/>
                  <a:gd name="connsiteX2" fmla="*/ 10000 w 10000"/>
                  <a:gd name="connsiteY2" fmla="*/ 10000 h 10000"/>
                  <a:gd name="connsiteX3" fmla="*/ 0 w 10000"/>
                  <a:gd name="connsiteY3" fmla="*/ 10000 h 10000"/>
                  <a:gd name="connsiteX4" fmla="*/ 18 w 10000"/>
                  <a:gd name="connsiteY4" fmla="*/ 447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18" y="4474"/>
                    </a:moveTo>
                    <a:lnTo>
                      <a:pt x="10000" y="0"/>
                    </a:lnTo>
                    <a:lnTo>
                      <a:pt x="10000" y="10000"/>
                    </a:lnTo>
                    <a:lnTo>
                      <a:pt x="0" y="10000"/>
                    </a:lnTo>
                    <a:lnTo>
                      <a:pt x="18" y="4474"/>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3200" dirty="0"/>
              </a:p>
            </p:txBody>
          </p:sp>
        </p:grpSp>
      </p:grpSp>
      <p:sp>
        <p:nvSpPr>
          <p:cNvPr id="89" name="Rectangle 88"/>
          <p:cNvSpPr/>
          <p:nvPr/>
        </p:nvSpPr>
        <p:spPr>
          <a:xfrm>
            <a:off x="2963918" y="2151063"/>
            <a:ext cx="6054670" cy="683136"/>
          </a:xfrm>
          <a:prstGeom prst="rect">
            <a:avLst/>
          </a:prstGeom>
        </p:spPr>
        <p:txBody>
          <a:bodyPr wrap="square" lIns="0" rIns="0">
            <a:spAutoFit/>
          </a:bodyPr>
          <a:lstStyle/>
          <a:p>
            <a:pPr>
              <a:lnSpc>
                <a:spcPct val="90000"/>
              </a:lnSpc>
            </a:pPr>
            <a:r>
              <a:rPr lang="en-US" sz="2133" b="1" dirty="0">
                <a:solidFill>
                  <a:srgbClr val="FFFFFF"/>
                </a:solidFill>
                <a:latin typeface="+mn-lt"/>
              </a:rPr>
              <a:t>Issue Stand-Alone, Non-Recourse Debt in place of Shareholder Equity</a:t>
            </a:r>
          </a:p>
        </p:txBody>
      </p:sp>
      <p:sp>
        <p:nvSpPr>
          <p:cNvPr id="35" name="TextBox 34"/>
          <p:cNvSpPr txBox="1"/>
          <p:nvPr/>
        </p:nvSpPr>
        <p:spPr>
          <a:xfrm>
            <a:off x="2706687" y="313079"/>
            <a:ext cx="9469553" cy="1107996"/>
          </a:xfrm>
          <a:prstGeom prst="rect">
            <a:avLst/>
          </a:prstGeom>
          <a:solidFill>
            <a:schemeClr val="bg1">
              <a:lumMod val="85000"/>
              <a:alpha val="75000"/>
            </a:schemeClr>
          </a:solidFill>
        </p:spPr>
        <p:txBody>
          <a:bodyPr wrap="square" lIns="268224" tIns="182880" rIns="853440" bIns="182880">
            <a:spAutoFit/>
          </a:bodyPr>
          <a:lstStyle/>
          <a:p>
            <a:pPr eaLnBrk="1" fontAlgn="auto" hangingPunct="1">
              <a:spcBef>
                <a:spcPts val="0"/>
              </a:spcBef>
              <a:spcAft>
                <a:spcPts val="0"/>
              </a:spcAft>
              <a:defRPr/>
            </a:pPr>
            <a:r>
              <a:rPr lang="en-US" sz="2400" dirty="0">
                <a:solidFill>
                  <a:schemeClr val="tx1">
                    <a:lumMod val="50000"/>
                  </a:schemeClr>
                </a:solidFill>
              </a:rPr>
              <a:t>5 Components of Ratepayer Savings: Securitized “Debt for Equity”</a:t>
            </a:r>
          </a:p>
          <a:p>
            <a:pPr eaLnBrk="1" fontAlgn="auto" hangingPunct="1">
              <a:spcBef>
                <a:spcPts val="0"/>
              </a:spcBef>
              <a:spcAft>
                <a:spcPts val="0"/>
              </a:spcAft>
              <a:defRPr/>
            </a:pPr>
            <a:r>
              <a:rPr lang="en-US" sz="2400" dirty="0">
                <a:solidFill>
                  <a:schemeClr val="tx1">
                    <a:lumMod val="50000"/>
                  </a:schemeClr>
                </a:solidFill>
                <a:latin typeface="+mn-lt"/>
              </a:rPr>
              <a:t>Reductions in REVENUE REQUIREMENTS Lead to Large NPV Savings</a:t>
            </a:r>
          </a:p>
        </p:txBody>
      </p:sp>
      <p:grpSp>
        <p:nvGrpSpPr>
          <p:cNvPr id="8" name="Group 7"/>
          <p:cNvGrpSpPr/>
          <p:nvPr/>
        </p:nvGrpSpPr>
        <p:grpSpPr>
          <a:xfrm>
            <a:off x="9324864" y="1446577"/>
            <a:ext cx="1993900" cy="736232"/>
            <a:chOff x="9283700" y="2078406"/>
            <a:chExt cx="1993900" cy="736232"/>
          </a:xfrm>
        </p:grpSpPr>
        <p:sp>
          <p:nvSpPr>
            <p:cNvPr id="88" name="Rectangle 87"/>
            <p:cNvSpPr/>
            <p:nvPr/>
          </p:nvSpPr>
          <p:spPr>
            <a:xfrm>
              <a:off x="9283700" y="2078406"/>
              <a:ext cx="1993900" cy="58477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Ins="365760" anchor="ctr">
              <a:spAutoFit/>
            </a:bodyPr>
            <a:lstStyle/>
            <a:p>
              <a:pPr algn="r" eaLnBrk="1" fontAlgn="auto" hangingPunct="1">
                <a:spcBef>
                  <a:spcPts val="0"/>
                </a:spcBef>
                <a:spcAft>
                  <a:spcPts val="0"/>
                </a:spcAft>
                <a:defRPr/>
              </a:pPr>
              <a:r>
                <a:rPr lang="en-US" sz="3200" b="1" dirty="0"/>
                <a:t>55-57% </a:t>
              </a:r>
            </a:p>
          </p:txBody>
        </p:sp>
        <p:sp>
          <p:nvSpPr>
            <p:cNvPr id="6" name="Rectangle 5"/>
            <p:cNvSpPr/>
            <p:nvPr/>
          </p:nvSpPr>
          <p:spPr>
            <a:xfrm>
              <a:off x="9519912" y="2537639"/>
              <a:ext cx="1234632" cy="276999"/>
            </a:xfrm>
            <a:prstGeom prst="rect">
              <a:avLst/>
            </a:prstGeom>
          </p:spPr>
          <p:txBody>
            <a:bodyPr wrap="none">
              <a:spAutoFit/>
            </a:bodyPr>
            <a:lstStyle/>
            <a:p>
              <a:pPr algn="r" eaLnBrk="1" fontAlgn="auto" hangingPunct="1">
                <a:spcBef>
                  <a:spcPts val="0"/>
                </a:spcBef>
                <a:spcAft>
                  <a:spcPts val="0"/>
                </a:spcAft>
                <a:defRPr/>
              </a:pPr>
              <a:r>
                <a:rPr lang="en-US" sz="1200" dirty="0">
                  <a:solidFill>
                    <a:schemeClr val="bg1"/>
                  </a:solidFill>
                </a:rPr>
                <a:t>of NPV savings</a:t>
              </a:r>
            </a:p>
          </p:txBody>
        </p:sp>
      </p:grpSp>
      <p:grpSp>
        <p:nvGrpSpPr>
          <p:cNvPr id="20" name="Group 19"/>
          <p:cNvGrpSpPr/>
          <p:nvPr/>
        </p:nvGrpSpPr>
        <p:grpSpPr>
          <a:xfrm>
            <a:off x="730850" y="3423776"/>
            <a:ext cx="7268781" cy="2934758"/>
            <a:chOff x="721325" y="3490451"/>
            <a:chExt cx="7268781" cy="2934758"/>
          </a:xfrm>
        </p:grpSpPr>
        <p:sp>
          <p:nvSpPr>
            <p:cNvPr id="42" name="Manual Input 10"/>
            <p:cNvSpPr/>
            <p:nvPr/>
          </p:nvSpPr>
          <p:spPr bwMode="auto">
            <a:xfrm rot="20402663" flipH="1" flipV="1">
              <a:off x="721325" y="3490451"/>
              <a:ext cx="2342299" cy="2934758"/>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18 w 10000"/>
                <a:gd name="connsiteY0" fmla="*/ 4474 h 10000"/>
                <a:gd name="connsiteX1" fmla="*/ 10000 w 10000"/>
                <a:gd name="connsiteY1" fmla="*/ 0 h 10000"/>
                <a:gd name="connsiteX2" fmla="*/ 10000 w 10000"/>
                <a:gd name="connsiteY2" fmla="*/ 10000 h 10000"/>
                <a:gd name="connsiteX3" fmla="*/ 0 w 10000"/>
                <a:gd name="connsiteY3" fmla="*/ 10000 h 10000"/>
                <a:gd name="connsiteX4" fmla="*/ 18 w 10000"/>
                <a:gd name="connsiteY4" fmla="*/ 447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18" y="4474"/>
                  </a:moveTo>
                  <a:lnTo>
                    <a:pt x="10000" y="0"/>
                  </a:lnTo>
                  <a:lnTo>
                    <a:pt x="10000" y="10000"/>
                  </a:lnTo>
                  <a:lnTo>
                    <a:pt x="0" y="10000"/>
                  </a:lnTo>
                  <a:lnTo>
                    <a:pt x="18" y="4474"/>
                  </a:lnTo>
                  <a:close/>
                </a:path>
              </a:pathLst>
            </a:cu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3200" dirty="0"/>
            </a:p>
          </p:txBody>
        </p:sp>
        <p:sp>
          <p:nvSpPr>
            <p:cNvPr id="44" name="Pentagon 43"/>
            <p:cNvSpPr/>
            <p:nvPr/>
          </p:nvSpPr>
          <p:spPr>
            <a:xfrm>
              <a:off x="2706906" y="4325645"/>
              <a:ext cx="5283200" cy="742658"/>
            </a:xfrm>
            <a:prstGeom prst="homePlate">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3200" dirty="0"/>
            </a:p>
          </p:txBody>
        </p:sp>
        <p:sp>
          <p:nvSpPr>
            <p:cNvPr id="7" name="Rectangle 6"/>
            <p:cNvSpPr/>
            <p:nvPr/>
          </p:nvSpPr>
          <p:spPr>
            <a:xfrm>
              <a:off x="2789891" y="4388050"/>
              <a:ext cx="3701434" cy="646331"/>
            </a:xfrm>
            <a:prstGeom prst="rect">
              <a:avLst/>
            </a:prstGeom>
          </p:spPr>
          <p:txBody>
            <a:bodyPr wrap="square">
              <a:spAutoFit/>
            </a:bodyPr>
            <a:lstStyle/>
            <a:p>
              <a:r>
                <a:rPr lang="en-US" b="1" dirty="0">
                  <a:solidFill>
                    <a:schemeClr val="bg1"/>
                  </a:solidFill>
                </a:rPr>
                <a:t>Eliminate Other “Revenue Related” Fees</a:t>
              </a:r>
            </a:p>
          </p:txBody>
        </p:sp>
        <p:sp>
          <p:nvSpPr>
            <p:cNvPr id="52" name="Rectangle 51"/>
            <p:cNvSpPr/>
            <p:nvPr/>
          </p:nvSpPr>
          <p:spPr>
            <a:xfrm>
              <a:off x="5963728" y="4339852"/>
              <a:ext cx="1993900" cy="5842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Ins="365760" anchor="ctr">
              <a:spAutoFit/>
            </a:bodyPr>
            <a:lstStyle/>
            <a:p>
              <a:pPr algn="r" eaLnBrk="1" fontAlgn="auto" hangingPunct="1">
                <a:spcBef>
                  <a:spcPts val="0"/>
                </a:spcBef>
                <a:spcAft>
                  <a:spcPts val="0"/>
                </a:spcAft>
                <a:defRPr/>
              </a:pPr>
              <a:r>
                <a:rPr lang="en-US" sz="3200" b="1" dirty="0"/>
                <a:t>&lt;1%</a:t>
              </a:r>
            </a:p>
          </p:txBody>
        </p:sp>
        <p:sp>
          <p:nvSpPr>
            <p:cNvPr id="53" name="Rectangle 52"/>
            <p:cNvSpPr/>
            <p:nvPr/>
          </p:nvSpPr>
          <p:spPr>
            <a:xfrm>
              <a:off x="6491325" y="4785552"/>
              <a:ext cx="1234632" cy="276999"/>
            </a:xfrm>
            <a:prstGeom prst="rect">
              <a:avLst/>
            </a:prstGeom>
          </p:spPr>
          <p:txBody>
            <a:bodyPr wrap="none">
              <a:spAutoFit/>
            </a:bodyPr>
            <a:lstStyle/>
            <a:p>
              <a:pPr algn="r" eaLnBrk="1" fontAlgn="auto" hangingPunct="1">
                <a:spcBef>
                  <a:spcPts val="0"/>
                </a:spcBef>
                <a:spcAft>
                  <a:spcPts val="0"/>
                </a:spcAft>
                <a:defRPr/>
              </a:pPr>
              <a:r>
                <a:rPr lang="en-US" sz="1200" dirty="0">
                  <a:solidFill>
                    <a:schemeClr val="bg1"/>
                  </a:solidFill>
                </a:rPr>
                <a:t>of NPV savings</a:t>
              </a:r>
            </a:p>
          </p:txBody>
        </p:sp>
      </p:grpSp>
      <p:sp>
        <p:nvSpPr>
          <p:cNvPr id="11" name="Rectangle 10"/>
          <p:cNvSpPr/>
          <p:nvPr/>
        </p:nvSpPr>
        <p:spPr>
          <a:xfrm>
            <a:off x="2827229" y="1532936"/>
            <a:ext cx="6096000" cy="646331"/>
          </a:xfrm>
          <a:prstGeom prst="rect">
            <a:avLst/>
          </a:prstGeom>
        </p:spPr>
        <p:txBody>
          <a:bodyPr>
            <a:spAutoFit/>
          </a:bodyPr>
          <a:lstStyle/>
          <a:p>
            <a:r>
              <a:rPr lang="en-US" b="1" dirty="0">
                <a:solidFill>
                  <a:srgbClr val="FFFFFF"/>
                </a:solidFill>
                <a:latin typeface="+mn-lt"/>
              </a:rPr>
              <a:t>Issue Stand-Alone, Non-Recourse Debt to Replace Shareholder Equity</a:t>
            </a:r>
          </a:p>
        </p:txBody>
      </p:sp>
      <p:sp>
        <p:nvSpPr>
          <p:cNvPr id="57" name="Rectangle 56"/>
          <p:cNvSpPr/>
          <p:nvPr/>
        </p:nvSpPr>
        <p:spPr>
          <a:xfrm>
            <a:off x="-55781" y="-3031"/>
            <a:ext cx="12247781" cy="2884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81" name="Rectangle 80"/>
          <p:cNvSpPr/>
          <p:nvPr/>
        </p:nvSpPr>
        <p:spPr>
          <a:xfrm>
            <a:off x="-20638" y="1577682"/>
            <a:ext cx="1317626" cy="132238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4267" dirty="0"/>
              <a:t>2</a:t>
            </a:r>
          </a:p>
        </p:txBody>
      </p:sp>
      <p:sp>
        <p:nvSpPr>
          <p:cNvPr id="83" name="Rectangle 82"/>
          <p:cNvSpPr/>
          <p:nvPr/>
        </p:nvSpPr>
        <p:spPr>
          <a:xfrm>
            <a:off x="-20638" y="4171657"/>
            <a:ext cx="1317626" cy="1322387"/>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4267" dirty="0"/>
              <a:t>4</a:t>
            </a:r>
          </a:p>
        </p:txBody>
      </p:sp>
      <p:sp>
        <p:nvSpPr>
          <p:cNvPr id="84" name="Rectangle 83"/>
          <p:cNvSpPr/>
          <p:nvPr/>
        </p:nvSpPr>
        <p:spPr>
          <a:xfrm>
            <a:off x="-20638" y="285457"/>
            <a:ext cx="1317626" cy="132238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4267" dirty="0"/>
              <a:t>1</a:t>
            </a:r>
          </a:p>
        </p:txBody>
      </p:sp>
      <p:sp>
        <p:nvSpPr>
          <p:cNvPr id="38" name="Rectangle 37"/>
          <p:cNvSpPr/>
          <p:nvPr/>
        </p:nvSpPr>
        <p:spPr>
          <a:xfrm>
            <a:off x="-20638" y="5485213"/>
            <a:ext cx="1317626" cy="1251596"/>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4267" dirty="0"/>
              <a:t>5</a:t>
            </a:r>
          </a:p>
        </p:txBody>
      </p:sp>
      <p:sp>
        <p:nvSpPr>
          <p:cNvPr id="59" name="Rectangle 58"/>
          <p:cNvSpPr/>
          <p:nvPr/>
        </p:nvSpPr>
        <p:spPr>
          <a:xfrm>
            <a:off x="-29347" y="6590681"/>
            <a:ext cx="12247781" cy="26731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grpSp>
        <p:nvGrpSpPr>
          <p:cNvPr id="27" name="Group 26"/>
          <p:cNvGrpSpPr/>
          <p:nvPr/>
        </p:nvGrpSpPr>
        <p:grpSpPr>
          <a:xfrm>
            <a:off x="1266827" y="2858467"/>
            <a:ext cx="7828113" cy="2627036"/>
            <a:chOff x="1266827" y="2858467"/>
            <a:chExt cx="7828113" cy="2627036"/>
          </a:xfrm>
        </p:grpSpPr>
        <p:grpSp>
          <p:nvGrpSpPr>
            <p:cNvPr id="10" name="Group 9"/>
            <p:cNvGrpSpPr/>
            <p:nvPr/>
          </p:nvGrpSpPr>
          <p:grpSpPr>
            <a:xfrm>
              <a:off x="2692354" y="3553989"/>
              <a:ext cx="6402586" cy="767388"/>
              <a:chOff x="2700338" y="3545491"/>
              <a:chExt cx="6402586" cy="795449"/>
            </a:xfrm>
          </p:grpSpPr>
          <p:sp>
            <p:nvSpPr>
              <p:cNvPr id="72" name="Pentagon 71"/>
              <p:cNvSpPr/>
              <p:nvPr/>
            </p:nvSpPr>
            <p:spPr>
              <a:xfrm>
                <a:off x="2700338" y="3607515"/>
                <a:ext cx="6318250" cy="733425"/>
              </a:xfrm>
              <a:prstGeom prst="homePlat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3200" dirty="0"/>
              </a:p>
            </p:txBody>
          </p:sp>
          <p:sp>
            <p:nvSpPr>
              <p:cNvPr id="87" name="Rectangle 86"/>
              <p:cNvSpPr/>
              <p:nvPr/>
            </p:nvSpPr>
            <p:spPr>
              <a:xfrm>
                <a:off x="7109024" y="3545491"/>
                <a:ext cx="1993900" cy="60615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Ins="365760" anchor="ctr">
                <a:spAutoFit/>
              </a:bodyPr>
              <a:lstStyle/>
              <a:p>
                <a:pPr algn="r" eaLnBrk="1" fontAlgn="auto" hangingPunct="1">
                  <a:spcBef>
                    <a:spcPts val="0"/>
                  </a:spcBef>
                  <a:spcAft>
                    <a:spcPts val="0"/>
                  </a:spcAft>
                  <a:defRPr/>
                </a:pPr>
                <a:r>
                  <a:rPr lang="en-US" sz="3200" b="1" dirty="0"/>
                  <a:t>1-2%</a:t>
                </a:r>
              </a:p>
            </p:txBody>
          </p:sp>
          <p:sp>
            <p:nvSpPr>
              <p:cNvPr id="92" name="Rectangle 91"/>
              <p:cNvSpPr/>
              <p:nvPr/>
            </p:nvSpPr>
            <p:spPr>
              <a:xfrm>
                <a:off x="2852956" y="3718774"/>
                <a:ext cx="5104672" cy="529592"/>
              </a:xfrm>
              <a:prstGeom prst="rect">
                <a:avLst/>
              </a:prstGeom>
            </p:spPr>
            <p:txBody>
              <a:bodyPr wrap="square" lIns="0" rIns="0">
                <a:spAutoFit/>
              </a:bodyPr>
              <a:lstStyle/>
              <a:p>
                <a:pPr eaLnBrk="1" fontAlgn="auto" hangingPunct="1">
                  <a:lnSpc>
                    <a:spcPct val="85000"/>
                  </a:lnSpc>
                  <a:spcBef>
                    <a:spcPts val="0"/>
                  </a:spcBef>
                  <a:spcAft>
                    <a:spcPts val="0"/>
                  </a:spcAft>
                  <a:defRPr/>
                </a:pPr>
                <a:r>
                  <a:rPr lang="en-US" sz="1600" b="1" dirty="0">
                    <a:solidFill>
                      <a:schemeClr val="bg1"/>
                    </a:solidFill>
                  </a:rPr>
                  <a:t>Pay Lower Interest Rates due to AAA Bond Rating </a:t>
                </a:r>
              </a:p>
              <a:p>
                <a:pPr eaLnBrk="1" fontAlgn="auto" hangingPunct="1">
                  <a:lnSpc>
                    <a:spcPct val="85000"/>
                  </a:lnSpc>
                  <a:spcBef>
                    <a:spcPts val="0"/>
                  </a:spcBef>
                  <a:spcAft>
                    <a:spcPts val="0"/>
                  </a:spcAft>
                  <a:defRPr/>
                </a:pPr>
                <a:r>
                  <a:rPr lang="en-US" sz="1600" b="1" dirty="0">
                    <a:solidFill>
                      <a:schemeClr val="bg1"/>
                    </a:solidFill>
                  </a:rPr>
                  <a:t>vs. Utility’s lower Bond Rating (A3/ Baa1)</a:t>
                </a:r>
              </a:p>
            </p:txBody>
          </p:sp>
          <p:sp>
            <p:nvSpPr>
              <p:cNvPr id="51" name="Rectangle 50"/>
              <p:cNvSpPr/>
              <p:nvPr/>
            </p:nvSpPr>
            <p:spPr>
              <a:xfrm>
                <a:off x="7636621" y="4002170"/>
                <a:ext cx="1234632" cy="276999"/>
              </a:xfrm>
              <a:prstGeom prst="rect">
                <a:avLst/>
              </a:prstGeom>
            </p:spPr>
            <p:txBody>
              <a:bodyPr wrap="none">
                <a:spAutoFit/>
              </a:bodyPr>
              <a:lstStyle/>
              <a:p>
                <a:pPr algn="r" eaLnBrk="1" fontAlgn="auto" hangingPunct="1">
                  <a:spcBef>
                    <a:spcPts val="0"/>
                  </a:spcBef>
                  <a:spcAft>
                    <a:spcPts val="0"/>
                  </a:spcAft>
                  <a:defRPr/>
                </a:pPr>
                <a:r>
                  <a:rPr lang="en-US" sz="1200" dirty="0">
                    <a:solidFill>
                      <a:schemeClr val="bg1"/>
                    </a:solidFill>
                  </a:rPr>
                  <a:t>of NPV savings</a:t>
                </a:r>
              </a:p>
            </p:txBody>
          </p:sp>
        </p:grpSp>
        <p:grpSp>
          <p:nvGrpSpPr>
            <p:cNvPr id="26" name="Group 25"/>
            <p:cNvGrpSpPr/>
            <p:nvPr/>
          </p:nvGrpSpPr>
          <p:grpSpPr>
            <a:xfrm>
              <a:off x="1266827" y="2858467"/>
              <a:ext cx="1450973" cy="2627036"/>
              <a:chOff x="5486572" y="3771693"/>
              <a:chExt cx="1433624" cy="2627036"/>
            </a:xfrm>
          </p:grpSpPr>
          <p:sp>
            <p:nvSpPr>
              <p:cNvPr id="77" name="Manual Input 10"/>
              <p:cNvSpPr/>
              <p:nvPr/>
            </p:nvSpPr>
            <p:spPr bwMode="auto">
              <a:xfrm flipH="1" flipV="1">
                <a:off x="5497684" y="3777073"/>
                <a:ext cx="1422512" cy="262165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18 w 10000"/>
                  <a:gd name="connsiteY0" fmla="*/ 4474 h 10000"/>
                  <a:gd name="connsiteX1" fmla="*/ 10000 w 10000"/>
                  <a:gd name="connsiteY1" fmla="*/ 0 h 10000"/>
                  <a:gd name="connsiteX2" fmla="*/ 10000 w 10000"/>
                  <a:gd name="connsiteY2" fmla="*/ 10000 h 10000"/>
                  <a:gd name="connsiteX3" fmla="*/ 0 w 10000"/>
                  <a:gd name="connsiteY3" fmla="*/ 10000 h 10000"/>
                  <a:gd name="connsiteX4" fmla="*/ 18 w 10000"/>
                  <a:gd name="connsiteY4" fmla="*/ 447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18" y="4474"/>
                    </a:moveTo>
                    <a:lnTo>
                      <a:pt x="10000" y="0"/>
                    </a:lnTo>
                    <a:lnTo>
                      <a:pt x="10000" y="10000"/>
                    </a:lnTo>
                    <a:lnTo>
                      <a:pt x="0" y="10000"/>
                    </a:lnTo>
                    <a:lnTo>
                      <a:pt x="18" y="4474"/>
                    </a:lnTo>
                    <a:close/>
                  </a:path>
                </a:pathLst>
              </a:cu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3200" dirty="0"/>
              </a:p>
            </p:txBody>
          </p:sp>
          <p:sp>
            <p:nvSpPr>
              <p:cNvPr id="66" name="Manual Input 10"/>
              <p:cNvSpPr/>
              <p:nvPr/>
            </p:nvSpPr>
            <p:spPr bwMode="auto">
              <a:xfrm flipH="1" flipV="1">
                <a:off x="5486572" y="3771693"/>
                <a:ext cx="1433624" cy="1335257"/>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18 w 10000"/>
                  <a:gd name="connsiteY0" fmla="*/ 4474 h 10000"/>
                  <a:gd name="connsiteX1" fmla="*/ 10000 w 10000"/>
                  <a:gd name="connsiteY1" fmla="*/ 0 h 10000"/>
                  <a:gd name="connsiteX2" fmla="*/ 10000 w 10000"/>
                  <a:gd name="connsiteY2" fmla="*/ 10000 h 10000"/>
                  <a:gd name="connsiteX3" fmla="*/ 0 w 10000"/>
                  <a:gd name="connsiteY3" fmla="*/ 10000 h 10000"/>
                  <a:gd name="connsiteX4" fmla="*/ 18 w 10000"/>
                  <a:gd name="connsiteY4" fmla="*/ 447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18" y="4474"/>
                    </a:moveTo>
                    <a:lnTo>
                      <a:pt x="10000" y="0"/>
                    </a:lnTo>
                    <a:lnTo>
                      <a:pt x="10000" y="10000"/>
                    </a:lnTo>
                    <a:lnTo>
                      <a:pt x="0" y="10000"/>
                    </a:lnTo>
                    <a:lnTo>
                      <a:pt x="18" y="4474"/>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pPr>
                <a:endParaRPr lang="en-US" sz="4267" dirty="0"/>
              </a:p>
            </p:txBody>
          </p:sp>
          <p:sp>
            <p:nvSpPr>
              <p:cNvPr id="16" name="Rectangular Callout 15"/>
              <p:cNvSpPr/>
              <p:nvPr/>
            </p:nvSpPr>
            <p:spPr bwMode="auto">
              <a:xfrm>
                <a:off x="5497685" y="3796123"/>
                <a:ext cx="1422511" cy="447455"/>
              </a:xfrm>
              <a:prstGeom prst="wedgeRectCallout">
                <a:avLst/>
              </a:prstGeom>
              <a:solidFill>
                <a:srgbClr val="FFFFFF"/>
              </a:solidFill>
              <a:ln>
                <a:noFill/>
              </a:ln>
            </p:spPr>
            <p:txBody>
              <a:bodyPr vert="horz" wrap="square" lIns="91440" tIns="45720" rIns="91440" bIns="45720" numCol="1" rtlCol="0" anchor="t" anchorCtr="0" compatLnSpc="1">
                <a:prstTxWarp prst="textNoShape">
                  <a:avLst/>
                </a:prstTxWarp>
              </a:bodyPr>
              <a:lstStyle/>
              <a:p>
                <a:pPr algn="ctr"/>
                <a:endParaRPr lang="en-US"/>
              </a:p>
            </p:txBody>
          </p:sp>
        </p:grpSp>
      </p:grpSp>
      <p:grpSp>
        <p:nvGrpSpPr>
          <p:cNvPr id="28" name="Group 27"/>
          <p:cNvGrpSpPr/>
          <p:nvPr/>
        </p:nvGrpSpPr>
        <p:grpSpPr>
          <a:xfrm>
            <a:off x="1266827" y="2842786"/>
            <a:ext cx="8731364" cy="1369200"/>
            <a:chOff x="1266827" y="2842786"/>
            <a:chExt cx="8731364" cy="1369200"/>
          </a:xfrm>
        </p:grpSpPr>
        <p:sp>
          <p:nvSpPr>
            <p:cNvPr id="71" name="Pentagon 70"/>
            <p:cNvSpPr/>
            <p:nvPr/>
          </p:nvSpPr>
          <p:spPr>
            <a:xfrm>
              <a:off x="2682991" y="2882897"/>
              <a:ext cx="7315200" cy="725513"/>
            </a:xfrm>
            <a:prstGeom prst="homePlate">
              <a:avLst/>
            </a:prstGeom>
            <a:solidFill>
              <a:srgbClr val="8BC24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pPr>
              <a:endParaRPr lang="en-US" sz="4267" dirty="0"/>
            </a:p>
          </p:txBody>
        </p:sp>
        <p:sp>
          <p:nvSpPr>
            <p:cNvPr id="86" name="Rectangle 85"/>
            <p:cNvSpPr/>
            <p:nvPr/>
          </p:nvSpPr>
          <p:spPr>
            <a:xfrm>
              <a:off x="7989457" y="2858530"/>
              <a:ext cx="1993900" cy="58237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Ins="365760" anchor="ctr">
              <a:spAutoFit/>
            </a:bodyPr>
            <a:lstStyle/>
            <a:p>
              <a:pPr algn="r" eaLnBrk="1" fontAlgn="auto" hangingPunct="1">
                <a:spcBef>
                  <a:spcPts val="0"/>
                </a:spcBef>
                <a:spcAft>
                  <a:spcPts val="0"/>
                </a:spcAft>
                <a:defRPr/>
              </a:pPr>
              <a:r>
                <a:rPr lang="en-US" sz="3200" b="1" dirty="0"/>
                <a:t>8-9%</a:t>
              </a:r>
            </a:p>
          </p:txBody>
        </p:sp>
        <p:sp>
          <p:nvSpPr>
            <p:cNvPr id="4" name="Rectangle 3"/>
            <p:cNvSpPr/>
            <p:nvPr/>
          </p:nvSpPr>
          <p:spPr>
            <a:xfrm>
              <a:off x="2757710" y="2842786"/>
              <a:ext cx="5581599" cy="828404"/>
            </a:xfrm>
            <a:prstGeom prst="rect">
              <a:avLst/>
            </a:prstGeom>
          </p:spPr>
          <p:txBody>
            <a:bodyPr wrap="square">
              <a:spAutoFit/>
            </a:bodyPr>
            <a:lstStyle/>
            <a:p>
              <a:r>
                <a:rPr lang="en-US" sz="1600" b="1" dirty="0">
                  <a:solidFill>
                    <a:schemeClr val="bg1"/>
                  </a:solidFill>
                </a:rPr>
                <a:t>Level Principal and Interest Payments on the New Securitization Bonds vs. Traditional Declining Balance of Utility Debt &amp; Equity at WACC</a:t>
              </a:r>
            </a:p>
          </p:txBody>
        </p:sp>
        <p:sp>
          <p:nvSpPr>
            <p:cNvPr id="48" name="Rectangle 47"/>
            <p:cNvSpPr/>
            <p:nvPr/>
          </p:nvSpPr>
          <p:spPr>
            <a:xfrm>
              <a:off x="8523841" y="3307534"/>
              <a:ext cx="1234632" cy="276135"/>
            </a:xfrm>
            <a:prstGeom prst="rect">
              <a:avLst/>
            </a:prstGeom>
          </p:spPr>
          <p:txBody>
            <a:bodyPr wrap="none">
              <a:spAutoFit/>
            </a:bodyPr>
            <a:lstStyle/>
            <a:p>
              <a:pPr algn="r" eaLnBrk="1" fontAlgn="auto" hangingPunct="1">
                <a:spcBef>
                  <a:spcPts val="0"/>
                </a:spcBef>
                <a:spcAft>
                  <a:spcPts val="0"/>
                </a:spcAft>
                <a:defRPr/>
              </a:pPr>
              <a:r>
                <a:rPr lang="en-US" sz="1200" dirty="0">
                  <a:solidFill>
                    <a:schemeClr val="bg1"/>
                  </a:solidFill>
                </a:rPr>
                <a:t>of NPV savings</a:t>
              </a:r>
            </a:p>
          </p:txBody>
        </p:sp>
        <p:sp>
          <p:nvSpPr>
            <p:cNvPr id="78" name="Manual Input 10"/>
            <p:cNvSpPr/>
            <p:nvPr/>
          </p:nvSpPr>
          <p:spPr bwMode="auto">
            <a:xfrm flipH="1" flipV="1">
              <a:off x="1266827" y="2855795"/>
              <a:ext cx="1425689" cy="1356191"/>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18 w 10000"/>
                <a:gd name="connsiteY0" fmla="*/ 4474 h 10000"/>
                <a:gd name="connsiteX1" fmla="*/ 10000 w 10000"/>
                <a:gd name="connsiteY1" fmla="*/ 0 h 10000"/>
                <a:gd name="connsiteX2" fmla="*/ 10000 w 10000"/>
                <a:gd name="connsiteY2" fmla="*/ 10000 h 10000"/>
                <a:gd name="connsiteX3" fmla="*/ 0 w 10000"/>
                <a:gd name="connsiteY3" fmla="*/ 10000 h 10000"/>
                <a:gd name="connsiteX4" fmla="*/ 18 w 10000"/>
                <a:gd name="connsiteY4" fmla="*/ 447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18" y="4474"/>
                  </a:moveTo>
                  <a:lnTo>
                    <a:pt x="10000" y="0"/>
                  </a:lnTo>
                  <a:lnTo>
                    <a:pt x="10000" y="10000"/>
                  </a:lnTo>
                  <a:lnTo>
                    <a:pt x="0" y="10000"/>
                  </a:lnTo>
                  <a:lnTo>
                    <a:pt x="18" y="4474"/>
                  </a:lnTo>
                  <a:close/>
                </a:path>
              </a:pathLst>
            </a:custGeom>
            <a:solidFill>
              <a:srgbClr val="70A13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pPr>
              <a:endParaRPr lang="en-US" sz="4267" dirty="0"/>
            </a:p>
          </p:txBody>
        </p:sp>
      </p:grpSp>
      <p:grpSp>
        <p:nvGrpSpPr>
          <p:cNvPr id="15" name="Group 14"/>
          <p:cNvGrpSpPr/>
          <p:nvPr/>
        </p:nvGrpSpPr>
        <p:grpSpPr>
          <a:xfrm>
            <a:off x="1271704" y="1576919"/>
            <a:ext cx="9314903" cy="1323150"/>
            <a:chOff x="1295291" y="1576312"/>
            <a:chExt cx="9314903" cy="1307773"/>
          </a:xfrm>
        </p:grpSpPr>
        <p:grpSp>
          <p:nvGrpSpPr>
            <p:cNvPr id="14" name="Group 13"/>
            <p:cNvGrpSpPr/>
            <p:nvPr/>
          </p:nvGrpSpPr>
          <p:grpSpPr>
            <a:xfrm>
              <a:off x="1295291" y="1576312"/>
              <a:ext cx="9314903" cy="1303338"/>
              <a:chOff x="1279525" y="1576312"/>
              <a:chExt cx="9314903" cy="1303338"/>
            </a:xfrm>
          </p:grpSpPr>
          <p:sp>
            <p:nvSpPr>
              <p:cNvPr id="70" name="Pentagon 69"/>
              <p:cNvSpPr/>
              <p:nvPr/>
            </p:nvSpPr>
            <p:spPr>
              <a:xfrm>
                <a:off x="2700338" y="2166427"/>
                <a:ext cx="7894090" cy="700685"/>
              </a:xfrm>
              <a:prstGeom prst="homePlat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3200" dirty="0"/>
              </a:p>
            </p:txBody>
          </p:sp>
          <p:sp>
            <p:nvSpPr>
              <p:cNvPr id="80" name="Manual Input 10"/>
              <p:cNvSpPr/>
              <p:nvPr/>
            </p:nvSpPr>
            <p:spPr bwMode="auto">
              <a:xfrm flipH="1">
                <a:off x="1279525" y="1576312"/>
                <a:ext cx="1420813" cy="1303338"/>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18 w 10000"/>
                  <a:gd name="connsiteY0" fmla="*/ 4474 h 10000"/>
                  <a:gd name="connsiteX1" fmla="*/ 10000 w 10000"/>
                  <a:gd name="connsiteY1" fmla="*/ 0 h 10000"/>
                  <a:gd name="connsiteX2" fmla="*/ 10000 w 10000"/>
                  <a:gd name="connsiteY2" fmla="*/ 10000 h 10000"/>
                  <a:gd name="connsiteX3" fmla="*/ 0 w 10000"/>
                  <a:gd name="connsiteY3" fmla="*/ 10000 h 10000"/>
                  <a:gd name="connsiteX4" fmla="*/ 18 w 10000"/>
                  <a:gd name="connsiteY4" fmla="*/ 447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18" y="4474"/>
                    </a:moveTo>
                    <a:lnTo>
                      <a:pt x="10000" y="0"/>
                    </a:lnTo>
                    <a:lnTo>
                      <a:pt x="10000" y="10000"/>
                    </a:lnTo>
                    <a:lnTo>
                      <a:pt x="0" y="10000"/>
                    </a:lnTo>
                    <a:lnTo>
                      <a:pt x="18" y="4474"/>
                    </a:lnTo>
                    <a:close/>
                  </a:path>
                </a:pathLst>
              </a:cu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3200" dirty="0"/>
              </a:p>
            </p:txBody>
          </p:sp>
          <p:sp>
            <p:nvSpPr>
              <p:cNvPr id="90" name="Rectangle 89"/>
              <p:cNvSpPr/>
              <p:nvPr/>
            </p:nvSpPr>
            <p:spPr>
              <a:xfrm>
                <a:off x="2868723" y="2252151"/>
                <a:ext cx="5502768" cy="563231"/>
              </a:xfrm>
              <a:prstGeom prst="rect">
                <a:avLst/>
              </a:prstGeom>
            </p:spPr>
            <p:txBody>
              <a:bodyPr wrap="square" lIns="0" rIns="0">
                <a:spAutoFit/>
              </a:bodyPr>
              <a:lstStyle/>
              <a:p>
                <a:pPr eaLnBrk="1" fontAlgn="auto" hangingPunct="1">
                  <a:lnSpc>
                    <a:spcPct val="85000"/>
                  </a:lnSpc>
                  <a:spcBef>
                    <a:spcPts val="0"/>
                  </a:spcBef>
                  <a:spcAft>
                    <a:spcPts val="0"/>
                  </a:spcAft>
                  <a:defRPr/>
                </a:pPr>
                <a:r>
                  <a:rPr lang="en-US" b="1" dirty="0">
                    <a:solidFill>
                      <a:srgbClr val="FFFFFF"/>
                    </a:solidFill>
                    <a:latin typeface="+mn-lt"/>
                  </a:rPr>
                  <a:t>Eliminate Utility’s Federal/State Income Taxes on Revenues Received to Pay Securitization Debt</a:t>
                </a:r>
              </a:p>
            </p:txBody>
          </p:sp>
        </p:grpSp>
        <p:sp>
          <p:nvSpPr>
            <p:cNvPr id="47" name="Rectangle 46"/>
            <p:cNvSpPr/>
            <p:nvPr/>
          </p:nvSpPr>
          <p:spPr>
            <a:xfrm>
              <a:off x="8780906" y="2607086"/>
              <a:ext cx="1234632" cy="276999"/>
            </a:xfrm>
            <a:prstGeom prst="rect">
              <a:avLst/>
            </a:prstGeom>
          </p:spPr>
          <p:txBody>
            <a:bodyPr wrap="none">
              <a:spAutoFit/>
            </a:bodyPr>
            <a:lstStyle/>
            <a:p>
              <a:pPr algn="r" eaLnBrk="1" fontAlgn="auto" hangingPunct="1">
                <a:spcBef>
                  <a:spcPts val="0"/>
                </a:spcBef>
                <a:spcAft>
                  <a:spcPts val="0"/>
                </a:spcAft>
                <a:defRPr/>
              </a:pPr>
              <a:r>
                <a:rPr lang="en-US" sz="1200" dirty="0">
                  <a:solidFill>
                    <a:schemeClr val="bg1"/>
                  </a:solidFill>
                </a:rPr>
                <a:t>of NPV savings</a:t>
              </a:r>
            </a:p>
          </p:txBody>
        </p:sp>
        <p:sp>
          <p:nvSpPr>
            <p:cNvPr id="85" name="Rectangle 84"/>
            <p:cNvSpPr/>
            <p:nvPr/>
          </p:nvSpPr>
          <p:spPr>
            <a:xfrm>
              <a:off x="8614178" y="2188990"/>
              <a:ext cx="1993900" cy="58477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Ins="365760" anchor="ctr">
              <a:spAutoFit/>
            </a:bodyPr>
            <a:lstStyle/>
            <a:p>
              <a:pPr eaLnBrk="1" fontAlgn="auto" hangingPunct="1">
                <a:spcBef>
                  <a:spcPts val="0"/>
                </a:spcBef>
                <a:spcAft>
                  <a:spcPts val="0"/>
                </a:spcAft>
                <a:defRPr/>
              </a:pPr>
              <a:r>
                <a:rPr lang="en-US" sz="3200" b="1" dirty="0"/>
                <a:t>30-33%</a:t>
              </a:r>
            </a:p>
          </p:txBody>
        </p:sp>
      </p:grpSp>
      <p:sp>
        <p:nvSpPr>
          <p:cNvPr id="82" name="Rectangle 81"/>
          <p:cNvSpPr/>
          <p:nvPr/>
        </p:nvSpPr>
        <p:spPr>
          <a:xfrm>
            <a:off x="-20638" y="2882897"/>
            <a:ext cx="1317625" cy="1331020"/>
          </a:xfrm>
          <a:prstGeom prst="rect">
            <a:avLst/>
          </a:prstGeom>
          <a:solidFill>
            <a:srgbClr val="8BC24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4267" dirty="0"/>
              <a:t>3</a:t>
            </a:r>
          </a:p>
        </p:txBody>
      </p:sp>
    </p:spTree>
    <p:extLst>
      <p:ext uri="{BB962C8B-B14F-4D97-AF65-F5344CB8AC3E}">
        <p14:creationId xmlns:p14="http://schemas.microsoft.com/office/powerpoint/2010/main" val="10961788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900" fill="hold"/>
                                        <p:tgtEl>
                                          <p:spTgt spid="35"/>
                                        </p:tgtEl>
                                        <p:attrNameLst>
                                          <p:attrName>ppt_x</p:attrName>
                                        </p:attrNameLst>
                                      </p:cBhvr>
                                      <p:tavLst>
                                        <p:tav tm="0">
                                          <p:val>
                                            <p:strVal val="1+#ppt_w/2"/>
                                          </p:val>
                                        </p:tav>
                                        <p:tav tm="100000">
                                          <p:val>
                                            <p:strVal val="#ppt_x"/>
                                          </p:val>
                                        </p:tav>
                                      </p:tavLst>
                                    </p:anim>
                                    <p:anim calcmode="lin" valueType="num">
                                      <p:cBhvr additive="base">
                                        <p:cTn id="8" dur="9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1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1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left)">
                                      <p:cBhvr>
                                        <p:cTn id="23" dur="1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left)">
                                      <p:cBhvr>
                                        <p:cTn id="28" dur="1500"/>
                                        <p:tgtEl>
                                          <p:spTgt spid="2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left)">
                                      <p:cBhvr>
                                        <p:cTn id="33" dur="1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a:extLst>
              <a:ext uri="{FF2B5EF4-FFF2-40B4-BE49-F238E27FC236}">
                <a16:creationId xmlns:a16="http://schemas.microsoft.com/office/drawing/2014/main" xmlns="" id="{00000000-0008-0000-0600-000003000000}"/>
              </a:ext>
            </a:extLst>
          </p:cNvPr>
          <p:cNvGraphicFramePr>
            <a:graphicFrameLocks/>
          </p:cNvGraphicFramePr>
          <p:nvPr>
            <p:extLst>
              <p:ext uri="{D42A27DB-BD31-4B8C-83A1-F6EECF244321}">
                <p14:modId xmlns:p14="http://schemas.microsoft.com/office/powerpoint/2010/main" val="1862377541"/>
              </p:ext>
            </p:extLst>
          </p:nvPr>
        </p:nvGraphicFramePr>
        <p:xfrm>
          <a:off x="6341662" y="1895689"/>
          <a:ext cx="5648151" cy="4149724"/>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p:cNvSpPr/>
          <p:nvPr/>
        </p:nvSpPr>
        <p:spPr>
          <a:xfrm>
            <a:off x="-55781" y="-3031"/>
            <a:ext cx="12247781" cy="2884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 name="Rectangle 4"/>
          <p:cNvSpPr/>
          <p:nvPr/>
        </p:nvSpPr>
        <p:spPr>
          <a:xfrm>
            <a:off x="-29347" y="6590681"/>
            <a:ext cx="12247781" cy="26731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TextBox 5"/>
          <p:cNvSpPr txBox="1"/>
          <p:nvPr/>
        </p:nvSpPr>
        <p:spPr>
          <a:xfrm>
            <a:off x="354842" y="536575"/>
            <a:ext cx="11838746" cy="1107996"/>
          </a:xfrm>
          <a:prstGeom prst="rect">
            <a:avLst/>
          </a:prstGeom>
          <a:solidFill>
            <a:schemeClr val="bg1">
              <a:lumMod val="85000"/>
              <a:alpha val="75000"/>
            </a:schemeClr>
          </a:solidFill>
        </p:spPr>
        <p:txBody>
          <a:bodyPr wrap="square" lIns="268224" tIns="182880" rIns="853440" bIns="182880">
            <a:spAutoFit/>
          </a:bodyPr>
          <a:lstStyle/>
          <a:p>
            <a:pPr eaLnBrk="1" fontAlgn="auto" hangingPunct="1">
              <a:spcBef>
                <a:spcPts val="0"/>
              </a:spcBef>
              <a:spcAft>
                <a:spcPts val="0"/>
              </a:spcAft>
              <a:defRPr/>
            </a:pPr>
            <a:r>
              <a:rPr lang="en-US" sz="2400" b="1" dirty="0">
                <a:solidFill>
                  <a:schemeClr val="tx1">
                    <a:lumMod val="50000"/>
                  </a:schemeClr>
                </a:solidFill>
              </a:rPr>
              <a:t>Where Securitization Ratepayer NPV Savings Come From </a:t>
            </a:r>
            <a:br>
              <a:rPr lang="en-US" sz="2400" b="1" dirty="0">
                <a:solidFill>
                  <a:schemeClr val="tx1">
                    <a:lumMod val="50000"/>
                  </a:schemeClr>
                </a:solidFill>
              </a:rPr>
            </a:br>
            <a:endParaRPr lang="en-US" sz="2400" b="1" dirty="0">
              <a:solidFill>
                <a:schemeClr val="tx1">
                  <a:lumMod val="50000"/>
                </a:schemeClr>
              </a:solidFill>
              <a:latin typeface="+mn-lt"/>
            </a:endParaRPr>
          </a:p>
        </p:txBody>
      </p:sp>
      <p:graphicFrame>
        <p:nvGraphicFramePr>
          <p:cNvPr id="7" name="Chart 6">
            <a:extLst>
              <a:ext uri="{FF2B5EF4-FFF2-40B4-BE49-F238E27FC236}">
                <a16:creationId xmlns:a16="http://schemas.microsoft.com/office/drawing/2014/main" xmlns="" id="{F9DF6B1D-2FE8-1543-B431-88D9B06FF370}"/>
              </a:ext>
            </a:extLst>
          </p:cNvPr>
          <p:cNvGraphicFramePr>
            <a:graphicFrameLocks/>
          </p:cNvGraphicFramePr>
          <p:nvPr>
            <p:extLst>
              <p:ext uri="{D42A27DB-BD31-4B8C-83A1-F6EECF244321}">
                <p14:modId xmlns:p14="http://schemas.microsoft.com/office/powerpoint/2010/main" val="412435098"/>
              </p:ext>
            </p:extLst>
          </p:nvPr>
        </p:nvGraphicFramePr>
        <p:xfrm>
          <a:off x="202187" y="1628955"/>
          <a:ext cx="6341661" cy="456353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08440220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900" fill="hold"/>
                                        <p:tgtEl>
                                          <p:spTgt spid="6"/>
                                        </p:tgtEl>
                                        <p:attrNameLst>
                                          <p:attrName>ppt_x</p:attrName>
                                        </p:attrNameLst>
                                      </p:cBhvr>
                                      <p:tavLst>
                                        <p:tav tm="0">
                                          <p:val>
                                            <p:strVal val="1+#ppt_w/2"/>
                                          </p:val>
                                        </p:tav>
                                        <p:tav tm="100000">
                                          <p:val>
                                            <p:strVal val="#ppt_x"/>
                                          </p:val>
                                        </p:tav>
                                      </p:tavLst>
                                    </p:anim>
                                    <p:anim calcmode="lin" valueType="num">
                                      <p:cBhvr additive="base">
                                        <p:cTn id="8" dur="9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900"/>
                            </p:stCondLst>
                            <p:childTnLst>
                              <p:par>
                                <p:cTn id="10" presetID="1" presetClass="entr" presetSubtype="0" fill="hold" grpId="0" nodeType="afterEffect">
                                  <p:stCondLst>
                                    <p:cond delay="500"/>
                                  </p:stCondLst>
                                  <p:childTnLst>
                                    <p:set>
                                      <p:cBhvr>
                                        <p:cTn id="11" dur="1" fill="hold">
                                          <p:stCondLst>
                                            <p:cond delay="0"/>
                                          </p:stCondLst>
                                        </p:cTn>
                                        <p:tgtEl>
                                          <p:spTgt spid="7"/>
                                        </p:tgtEl>
                                        <p:attrNameLst>
                                          <p:attrName>style.visibility</p:attrName>
                                        </p:attrNameLst>
                                      </p:cBhvr>
                                      <p:to>
                                        <p:strVal val="visible"/>
                                      </p:to>
                                    </p:set>
                                  </p:childTnLst>
                                </p:cTn>
                              </p:par>
                              <p:par>
                                <p:cTn id="12" presetID="10" presetClass="entr" presetSubtype="0" fill="hold" grpId="0" nodeType="withEffect">
                                  <p:stCondLst>
                                    <p:cond delay="500"/>
                                  </p:stCondLst>
                                  <p:childTnLst>
                                    <p:set>
                                      <p:cBhvr>
                                        <p:cTn id="13" dur="1" fill="hold">
                                          <p:stCondLst>
                                            <p:cond delay="0"/>
                                          </p:stCondLst>
                                        </p:cTn>
                                        <p:tgtEl>
                                          <p:spTgt spid="9">
                                            <p:graphicEl>
                                              <a:chart seriesIdx="-3" categoryIdx="-3" bldStep="gridLegend"/>
                                            </p:graphicEl>
                                          </p:spTgt>
                                        </p:tgtEl>
                                        <p:attrNameLst>
                                          <p:attrName>style.visibility</p:attrName>
                                        </p:attrNameLst>
                                      </p:cBhvr>
                                      <p:to>
                                        <p:strVal val="visible"/>
                                      </p:to>
                                    </p:set>
                                    <p:animEffect transition="in" filter="fade">
                                      <p:cBhvr>
                                        <p:cTn id="14" dur="500"/>
                                        <p:tgtEl>
                                          <p:spTgt spid="9">
                                            <p:graphicEl>
                                              <a:chart seriesIdx="-3" categoryIdx="-3" bldStep="gridLegend"/>
                                            </p:graphicEl>
                                          </p:spTgt>
                                        </p:tgtEl>
                                      </p:cBhvr>
                                    </p:animEffect>
                                  </p:childTnLst>
                                </p:cTn>
                              </p:par>
                              <p:par>
                                <p:cTn id="15" presetID="10" presetClass="entr" presetSubtype="0" fill="hold" grpId="0" nodeType="withEffect">
                                  <p:stCondLst>
                                    <p:cond delay="500"/>
                                  </p:stCondLst>
                                  <p:childTnLst>
                                    <p:set>
                                      <p:cBhvr>
                                        <p:cTn id="16" dur="1" fill="hold">
                                          <p:stCondLst>
                                            <p:cond delay="0"/>
                                          </p:stCondLst>
                                        </p:cTn>
                                        <p:tgtEl>
                                          <p:spTgt spid="9">
                                            <p:graphicEl>
                                              <a:chart seriesIdx="-4" categoryIdx="0" bldStep="category"/>
                                            </p:graphicEl>
                                          </p:spTgt>
                                        </p:tgtEl>
                                        <p:attrNameLst>
                                          <p:attrName>style.visibility</p:attrName>
                                        </p:attrNameLst>
                                      </p:cBhvr>
                                      <p:to>
                                        <p:strVal val="visible"/>
                                      </p:to>
                                    </p:set>
                                    <p:animEffect transition="in" filter="fade">
                                      <p:cBhvr>
                                        <p:cTn id="17" dur="500"/>
                                        <p:tgtEl>
                                          <p:spTgt spid="9">
                                            <p:graphicEl>
                                              <a:chart seriesIdx="-4" categoryIdx="0" bldStep="category"/>
                                            </p:graphicEl>
                                          </p:spTgt>
                                        </p:tgtEl>
                                      </p:cBhvr>
                                    </p:animEffect>
                                  </p:childTnLst>
                                </p:cTn>
                              </p:par>
                              <p:par>
                                <p:cTn id="18" presetID="10" presetClass="entr" presetSubtype="0" fill="hold" grpId="0" nodeType="withEffect">
                                  <p:stCondLst>
                                    <p:cond delay="500"/>
                                  </p:stCondLst>
                                  <p:childTnLst>
                                    <p:set>
                                      <p:cBhvr>
                                        <p:cTn id="19" dur="1" fill="hold">
                                          <p:stCondLst>
                                            <p:cond delay="0"/>
                                          </p:stCondLst>
                                        </p:cTn>
                                        <p:tgtEl>
                                          <p:spTgt spid="9">
                                            <p:graphicEl>
                                              <a:chart seriesIdx="-4" categoryIdx="1" bldStep="category"/>
                                            </p:graphicEl>
                                          </p:spTgt>
                                        </p:tgtEl>
                                        <p:attrNameLst>
                                          <p:attrName>style.visibility</p:attrName>
                                        </p:attrNameLst>
                                      </p:cBhvr>
                                      <p:to>
                                        <p:strVal val="visible"/>
                                      </p:to>
                                    </p:set>
                                    <p:animEffect transition="in" filter="fade">
                                      <p:cBhvr>
                                        <p:cTn id="20" dur="500"/>
                                        <p:tgtEl>
                                          <p:spTgt spid="9">
                                            <p:graphicEl>
                                              <a:chart seriesIdx="-4" categoryIdx="1" bldStep="category"/>
                                            </p:graphicEl>
                                          </p:spTgt>
                                        </p:tgtEl>
                                      </p:cBhvr>
                                    </p:animEffect>
                                  </p:childTnLst>
                                </p:cTn>
                              </p:par>
                              <p:par>
                                <p:cTn id="21" presetID="10" presetClass="entr" presetSubtype="0" fill="hold" grpId="0" nodeType="withEffect">
                                  <p:stCondLst>
                                    <p:cond delay="500"/>
                                  </p:stCondLst>
                                  <p:childTnLst>
                                    <p:set>
                                      <p:cBhvr>
                                        <p:cTn id="22" dur="1" fill="hold">
                                          <p:stCondLst>
                                            <p:cond delay="0"/>
                                          </p:stCondLst>
                                        </p:cTn>
                                        <p:tgtEl>
                                          <p:spTgt spid="9">
                                            <p:graphicEl>
                                              <a:chart seriesIdx="-4" categoryIdx="2" bldStep="category"/>
                                            </p:graphicEl>
                                          </p:spTgt>
                                        </p:tgtEl>
                                        <p:attrNameLst>
                                          <p:attrName>style.visibility</p:attrName>
                                        </p:attrNameLst>
                                      </p:cBhvr>
                                      <p:to>
                                        <p:strVal val="visible"/>
                                      </p:to>
                                    </p:set>
                                    <p:animEffect transition="in" filter="fade">
                                      <p:cBhvr>
                                        <p:cTn id="23" dur="500"/>
                                        <p:tgtEl>
                                          <p:spTgt spid="9">
                                            <p:graphicEl>
                                              <a:chart seriesIdx="-4" categoryIdx="2" bldStep="category"/>
                                            </p:graphicEl>
                                          </p:spTgt>
                                        </p:tgtEl>
                                      </p:cBhvr>
                                    </p:animEffect>
                                  </p:childTnLst>
                                </p:cTn>
                              </p:par>
                              <p:par>
                                <p:cTn id="24" presetID="10" presetClass="entr" presetSubtype="0" fill="hold" grpId="0" nodeType="withEffect">
                                  <p:stCondLst>
                                    <p:cond delay="500"/>
                                  </p:stCondLst>
                                  <p:childTnLst>
                                    <p:set>
                                      <p:cBhvr>
                                        <p:cTn id="25" dur="1" fill="hold">
                                          <p:stCondLst>
                                            <p:cond delay="0"/>
                                          </p:stCondLst>
                                        </p:cTn>
                                        <p:tgtEl>
                                          <p:spTgt spid="9">
                                            <p:graphicEl>
                                              <a:chart seriesIdx="-4" categoryIdx="3" bldStep="category"/>
                                            </p:graphicEl>
                                          </p:spTgt>
                                        </p:tgtEl>
                                        <p:attrNameLst>
                                          <p:attrName>style.visibility</p:attrName>
                                        </p:attrNameLst>
                                      </p:cBhvr>
                                      <p:to>
                                        <p:strVal val="visible"/>
                                      </p:to>
                                    </p:set>
                                    <p:animEffect transition="in" filter="fade">
                                      <p:cBhvr>
                                        <p:cTn id="26" dur="500"/>
                                        <p:tgtEl>
                                          <p:spTgt spid="9">
                                            <p:graphicEl>
                                              <a:chart seriesIdx="-4" categoryIdx="3" bldStep="category"/>
                                            </p:graphicEl>
                                          </p:spTgt>
                                        </p:tgtEl>
                                      </p:cBhvr>
                                    </p:animEffect>
                                  </p:childTnLst>
                                </p:cTn>
                              </p:par>
                              <p:par>
                                <p:cTn id="27" presetID="10" presetClass="entr" presetSubtype="0" fill="hold" grpId="0" nodeType="withEffect">
                                  <p:stCondLst>
                                    <p:cond delay="500"/>
                                  </p:stCondLst>
                                  <p:childTnLst>
                                    <p:set>
                                      <p:cBhvr>
                                        <p:cTn id="28" dur="1" fill="hold">
                                          <p:stCondLst>
                                            <p:cond delay="0"/>
                                          </p:stCondLst>
                                        </p:cTn>
                                        <p:tgtEl>
                                          <p:spTgt spid="9">
                                            <p:graphicEl>
                                              <a:chart seriesIdx="-4" categoryIdx="4" bldStep="category"/>
                                            </p:graphicEl>
                                          </p:spTgt>
                                        </p:tgtEl>
                                        <p:attrNameLst>
                                          <p:attrName>style.visibility</p:attrName>
                                        </p:attrNameLst>
                                      </p:cBhvr>
                                      <p:to>
                                        <p:strVal val="visible"/>
                                      </p:to>
                                    </p:set>
                                    <p:animEffect transition="in" filter="fade">
                                      <p:cBhvr>
                                        <p:cTn id="29" dur="500"/>
                                        <p:tgtEl>
                                          <p:spTgt spid="9">
                                            <p:graphicEl>
                                              <a:chart seriesIdx="-4" categoryIdx="4"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uiExpand="1">
        <p:bldSub>
          <a:bldChart bld="category"/>
        </p:bldSub>
      </p:bldGraphic>
      <p:bldP spid="6" grpId="0" animBg="1"/>
      <p:bldGraphic spid="7"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416210" y="3200400"/>
            <a:ext cx="0" cy="110358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9462297" y="3305503"/>
            <a:ext cx="0" cy="110358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7191375" y="3200400"/>
            <a:ext cx="0" cy="110358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4778217" y="3233051"/>
            <a:ext cx="0" cy="110358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3175" y="4678363"/>
            <a:ext cx="12192000" cy="22987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TextBox 8"/>
          <p:cNvSpPr txBox="1">
            <a:spLocks noChangeArrowheads="1"/>
          </p:cNvSpPr>
          <p:nvPr/>
        </p:nvSpPr>
        <p:spPr bwMode="auto">
          <a:xfrm>
            <a:off x="1579915" y="5378450"/>
            <a:ext cx="145187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Open Sans Light" pitchFamily="34" charset="0"/>
              </a:defRPr>
            </a:lvl1pPr>
            <a:lvl2pPr marL="742950" indent="-285750">
              <a:defRPr>
                <a:solidFill>
                  <a:schemeClr val="tx1"/>
                </a:solidFill>
                <a:latin typeface="Open Sans Light" pitchFamily="34" charset="0"/>
              </a:defRPr>
            </a:lvl2pPr>
            <a:lvl3pPr marL="1143000" indent="-228600">
              <a:defRPr>
                <a:solidFill>
                  <a:schemeClr val="tx1"/>
                </a:solidFill>
                <a:latin typeface="Open Sans Light" pitchFamily="34" charset="0"/>
              </a:defRPr>
            </a:lvl3pPr>
            <a:lvl4pPr marL="1600200" indent="-228600">
              <a:defRPr>
                <a:solidFill>
                  <a:schemeClr val="tx1"/>
                </a:solidFill>
                <a:latin typeface="Open Sans Light" pitchFamily="34" charset="0"/>
              </a:defRPr>
            </a:lvl4pPr>
            <a:lvl5pPr marL="2057400" indent="-228600">
              <a:defRPr>
                <a:solidFill>
                  <a:schemeClr val="tx1"/>
                </a:solidFill>
                <a:latin typeface="Open Sans Light" pitchFamily="34" charset="0"/>
              </a:defRPr>
            </a:lvl5pPr>
            <a:lvl6pPr marL="2514600" indent="-228600" fontAlgn="base">
              <a:spcBef>
                <a:spcPct val="0"/>
              </a:spcBef>
              <a:spcAft>
                <a:spcPct val="0"/>
              </a:spcAft>
              <a:defRPr>
                <a:solidFill>
                  <a:schemeClr val="tx1"/>
                </a:solidFill>
                <a:latin typeface="Open Sans Light" pitchFamily="34" charset="0"/>
              </a:defRPr>
            </a:lvl6pPr>
            <a:lvl7pPr marL="2971800" indent="-228600" fontAlgn="base">
              <a:spcBef>
                <a:spcPct val="0"/>
              </a:spcBef>
              <a:spcAft>
                <a:spcPct val="0"/>
              </a:spcAft>
              <a:defRPr>
                <a:solidFill>
                  <a:schemeClr val="tx1"/>
                </a:solidFill>
                <a:latin typeface="Open Sans Light" pitchFamily="34" charset="0"/>
              </a:defRPr>
            </a:lvl7pPr>
            <a:lvl8pPr marL="3429000" indent="-228600" fontAlgn="base">
              <a:spcBef>
                <a:spcPct val="0"/>
              </a:spcBef>
              <a:spcAft>
                <a:spcPct val="0"/>
              </a:spcAft>
              <a:defRPr>
                <a:solidFill>
                  <a:schemeClr val="tx1"/>
                </a:solidFill>
                <a:latin typeface="Open Sans Light" pitchFamily="34" charset="0"/>
              </a:defRPr>
            </a:lvl8pPr>
            <a:lvl9pPr marL="3886200" indent="-228600" fontAlgn="base">
              <a:spcBef>
                <a:spcPct val="0"/>
              </a:spcBef>
              <a:spcAft>
                <a:spcPct val="0"/>
              </a:spcAft>
              <a:defRPr>
                <a:solidFill>
                  <a:schemeClr val="tx1"/>
                </a:solidFill>
                <a:latin typeface="Open Sans Light" pitchFamily="34" charset="0"/>
              </a:defRPr>
            </a:lvl9pPr>
          </a:lstStyle>
          <a:p>
            <a:pPr algn="ctr" eaLnBrk="1" hangingPunct="1"/>
            <a:r>
              <a:rPr lang="en-US" altLang="en-US" b="1" dirty="0">
                <a:solidFill>
                  <a:schemeClr val="bg2"/>
                </a:solidFill>
              </a:rPr>
              <a:t>Special State </a:t>
            </a:r>
          </a:p>
          <a:p>
            <a:pPr algn="ctr" eaLnBrk="1" hangingPunct="1"/>
            <a:r>
              <a:rPr lang="en-US" altLang="en-US" b="1" dirty="0">
                <a:solidFill>
                  <a:schemeClr val="bg2"/>
                </a:solidFill>
              </a:rPr>
              <a:t>Authorizing </a:t>
            </a:r>
          </a:p>
          <a:p>
            <a:pPr algn="ctr" eaLnBrk="1" hangingPunct="1"/>
            <a:r>
              <a:rPr lang="en-US" altLang="en-US" b="1" dirty="0">
                <a:solidFill>
                  <a:schemeClr val="bg2"/>
                </a:solidFill>
              </a:rPr>
              <a:t>Legislation</a:t>
            </a:r>
            <a:endParaRPr lang="id-ID" altLang="en-US" b="1" dirty="0">
              <a:solidFill>
                <a:schemeClr val="bg2"/>
              </a:solidFill>
            </a:endParaRPr>
          </a:p>
        </p:txBody>
      </p:sp>
      <p:sp>
        <p:nvSpPr>
          <p:cNvPr id="10" name="Rectangle 9"/>
          <p:cNvSpPr/>
          <p:nvPr/>
        </p:nvSpPr>
        <p:spPr>
          <a:xfrm>
            <a:off x="3444875" y="5969062"/>
            <a:ext cx="2598738" cy="661720"/>
          </a:xfrm>
          <a:prstGeom prst="rect">
            <a:avLst/>
          </a:prstGeom>
        </p:spPr>
        <p:txBody>
          <a:bodyPr lIns="243840" rIns="243840" bIns="60960">
            <a:spAutoFit/>
          </a:bodyPr>
          <a:lstStyle/>
          <a:p>
            <a:pPr marL="742950" lvl="1" indent="-285750">
              <a:buFont typeface="Wingdings" pitchFamily="2" charset="2"/>
              <a:buChar char="ü"/>
            </a:pPr>
            <a:r>
              <a:rPr lang="en-US" dirty="0">
                <a:solidFill>
                  <a:schemeClr val="bg1"/>
                </a:solidFill>
              </a:rPr>
              <a:t>Testimony</a:t>
            </a:r>
          </a:p>
          <a:p>
            <a:pPr marL="742950" lvl="1" indent="-285750">
              <a:buFont typeface="Wingdings" pitchFamily="2" charset="2"/>
              <a:buChar char="ü"/>
            </a:pPr>
            <a:r>
              <a:rPr lang="en-US" dirty="0">
                <a:solidFill>
                  <a:schemeClr val="bg1"/>
                </a:solidFill>
              </a:rPr>
              <a:t>Transparency</a:t>
            </a:r>
          </a:p>
        </p:txBody>
      </p:sp>
      <p:sp>
        <p:nvSpPr>
          <p:cNvPr id="11" name="TextBox 10"/>
          <p:cNvSpPr txBox="1">
            <a:spLocks noChangeArrowheads="1"/>
          </p:cNvSpPr>
          <p:nvPr/>
        </p:nvSpPr>
        <p:spPr bwMode="auto">
          <a:xfrm>
            <a:off x="3909895" y="5379006"/>
            <a:ext cx="188077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Open Sans Light" pitchFamily="34" charset="0"/>
              </a:defRPr>
            </a:lvl1pPr>
            <a:lvl2pPr marL="742950" indent="-285750">
              <a:defRPr>
                <a:solidFill>
                  <a:schemeClr val="tx1"/>
                </a:solidFill>
                <a:latin typeface="Open Sans Light" pitchFamily="34" charset="0"/>
              </a:defRPr>
            </a:lvl2pPr>
            <a:lvl3pPr marL="1143000" indent="-228600">
              <a:defRPr>
                <a:solidFill>
                  <a:schemeClr val="tx1"/>
                </a:solidFill>
                <a:latin typeface="Open Sans Light" pitchFamily="34" charset="0"/>
              </a:defRPr>
            </a:lvl3pPr>
            <a:lvl4pPr marL="1600200" indent="-228600">
              <a:defRPr>
                <a:solidFill>
                  <a:schemeClr val="tx1"/>
                </a:solidFill>
                <a:latin typeface="Open Sans Light" pitchFamily="34" charset="0"/>
              </a:defRPr>
            </a:lvl4pPr>
            <a:lvl5pPr marL="2057400" indent="-228600">
              <a:defRPr>
                <a:solidFill>
                  <a:schemeClr val="tx1"/>
                </a:solidFill>
                <a:latin typeface="Open Sans Light" pitchFamily="34" charset="0"/>
              </a:defRPr>
            </a:lvl5pPr>
            <a:lvl6pPr marL="2514600" indent="-228600" fontAlgn="base">
              <a:spcBef>
                <a:spcPct val="0"/>
              </a:spcBef>
              <a:spcAft>
                <a:spcPct val="0"/>
              </a:spcAft>
              <a:defRPr>
                <a:solidFill>
                  <a:schemeClr val="tx1"/>
                </a:solidFill>
                <a:latin typeface="Open Sans Light" pitchFamily="34" charset="0"/>
              </a:defRPr>
            </a:lvl6pPr>
            <a:lvl7pPr marL="2971800" indent="-228600" fontAlgn="base">
              <a:spcBef>
                <a:spcPct val="0"/>
              </a:spcBef>
              <a:spcAft>
                <a:spcPct val="0"/>
              </a:spcAft>
              <a:defRPr>
                <a:solidFill>
                  <a:schemeClr val="tx1"/>
                </a:solidFill>
                <a:latin typeface="Open Sans Light" pitchFamily="34" charset="0"/>
              </a:defRPr>
            </a:lvl7pPr>
            <a:lvl8pPr marL="3429000" indent="-228600" fontAlgn="base">
              <a:spcBef>
                <a:spcPct val="0"/>
              </a:spcBef>
              <a:spcAft>
                <a:spcPct val="0"/>
              </a:spcAft>
              <a:defRPr>
                <a:solidFill>
                  <a:schemeClr val="tx1"/>
                </a:solidFill>
                <a:latin typeface="Open Sans Light" pitchFamily="34" charset="0"/>
              </a:defRPr>
            </a:lvl8pPr>
            <a:lvl9pPr marL="3886200" indent="-228600" fontAlgn="base">
              <a:spcBef>
                <a:spcPct val="0"/>
              </a:spcBef>
              <a:spcAft>
                <a:spcPct val="0"/>
              </a:spcAft>
              <a:defRPr>
                <a:solidFill>
                  <a:schemeClr val="tx1"/>
                </a:solidFill>
                <a:latin typeface="Open Sans Light" pitchFamily="34" charset="0"/>
              </a:defRPr>
            </a:lvl9pPr>
          </a:lstStyle>
          <a:p>
            <a:pPr algn="ctr" eaLnBrk="1" hangingPunct="1"/>
            <a:r>
              <a:rPr lang="en-US" b="1" dirty="0">
                <a:solidFill>
                  <a:schemeClr val="bg2"/>
                </a:solidFill>
              </a:rPr>
              <a:t>Financing </a:t>
            </a:r>
          </a:p>
          <a:p>
            <a:pPr algn="ctr" eaLnBrk="1" hangingPunct="1"/>
            <a:r>
              <a:rPr lang="en-US" b="1" dirty="0">
                <a:solidFill>
                  <a:schemeClr val="bg2"/>
                </a:solidFill>
              </a:rPr>
              <a:t>Order Application</a:t>
            </a:r>
          </a:p>
        </p:txBody>
      </p:sp>
      <p:sp>
        <p:nvSpPr>
          <p:cNvPr id="12" name="Rectangle 11"/>
          <p:cNvSpPr/>
          <p:nvPr/>
        </p:nvSpPr>
        <p:spPr>
          <a:xfrm>
            <a:off x="5751512" y="6016360"/>
            <a:ext cx="3011487" cy="938719"/>
          </a:xfrm>
          <a:prstGeom prst="rect">
            <a:avLst/>
          </a:prstGeom>
        </p:spPr>
        <p:txBody>
          <a:bodyPr wrap="square" lIns="243840" rIns="243840" bIns="60960">
            <a:spAutoFit/>
          </a:bodyPr>
          <a:lstStyle/>
          <a:p>
            <a:pPr marL="742950" lvl="1" indent="-285750">
              <a:buFont typeface="Wingdings" pitchFamily="2" charset="2"/>
              <a:buChar char="ü"/>
            </a:pPr>
            <a:r>
              <a:rPr lang="en-US" dirty="0">
                <a:solidFill>
                  <a:schemeClr val="bg1"/>
                </a:solidFill>
              </a:rPr>
              <a:t>Utility Draft vs. Commission</a:t>
            </a:r>
          </a:p>
          <a:p>
            <a:pPr marL="742950" lvl="1" indent="-285750">
              <a:buFont typeface="Wingdings" pitchFamily="2" charset="2"/>
              <a:buChar char="ü"/>
            </a:pPr>
            <a:r>
              <a:rPr lang="en-US" dirty="0">
                <a:solidFill>
                  <a:schemeClr val="bg1"/>
                </a:solidFill>
              </a:rPr>
              <a:t>Estimates v Actual</a:t>
            </a:r>
          </a:p>
        </p:txBody>
      </p:sp>
      <p:sp>
        <p:nvSpPr>
          <p:cNvPr id="13" name="TextBox 12"/>
          <p:cNvSpPr txBox="1">
            <a:spLocks noChangeArrowheads="1"/>
          </p:cNvSpPr>
          <p:nvPr/>
        </p:nvSpPr>
        <p:spPr bwMode="auto">
          <a:xfrm>
            <a:off x="6219195" y="5378450"/>
            <a:ext cx="16998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Open Sans Light" pitchFamily="34" charset="0"/>
              </a:defRPr>
            </a:lvl1pPr>
            <a:lvl2pPr marL="742950" indent="-285750">
              <a:defRPr>
                <a:solidFill>
                  <a:schemeClr val="tx1"/>
                </a:solidFill>
                <a:latin typeface="Open Sans Light" pitchFamily="34" charset="0"/>
              </a:defRPr>
            </a:lvl2pPr>
            <a:lvl3pPr marL="1143000" indent="-228600">
              <a:defRPr>
                <a:solidFill>
                  <a:schemeClr val="tx1"/>
                </a:solidFill>
                <a:latin typeface="Open Sans Light" pitchFamily="34" charset="0"/>
              </a:defRPr>
            </a:lvl3pPr>
            <a:lvl4pPr marL="1600200" indent="-228600">
              <a:defRPr>
                <a:solidFill>
                  <a:schemeClr val="tx1"/>
                </a:solidFill>
                <a:latin typeface="Open Sans Light" pitchFamily="34" charset="0"/>
              </a:defRPr>
            </a:lvl4pPr>
            <a:lvl5pPr marL="2057400" indent="-228600">
              <a:defRPr>
                <a:solidFill>
                  <a:schemeClr val="tx1"/>
                </a:solidFill>
                <a:latin typeface="Open Sans Light" pitchFamily="34" charset="0"/>
              </a:defRPr>
            </a:lvl5pPr>
            <a:lvl6pPr marL="2514600" indent="-228600" fontAlgn="base">
              <a:spcBef>
                <a:spcPct val="0"/>
              </a:spcBef>
              <a:spcAft>
                <a:spcPct val="0"/>
              </a:spcAft>
              <a:defRPr>
                <a:solidFill>
                  <a:schemeClr val="tx1"/>
                </a:solidFill>
                <a:latin typeface="Open Sans Light" pitchFamily="34" charset="0"/>
              </a:defRPr>
            </a:lvl6pPr>
            <a:lvl7pPr marL="2971800" indent="-228600" fontAlgn="base">
              <a:spcBef>
                <a:spcPct val="0"/>
              </a:spcBef>
              <a:spcAft>
                <a:spcPct val="0"/>
              </a:spcAft>
              <a:defRPr>
                <a:solidFill>
                  <a:schemeClr val="tx1"/>
                </a:solidFill>
                <a:latin typeface="Open Sans Light" pitchFamily="34" charset="0"/>
              </a:defRPr>
            </a:lvl7pPr>
            <a:lvl8pPr marL="3429000" indent="-228600" fontAlgn="base">
              <a:spcBef>
                <a:spcPct val="0"/>
              </a:spcBef>
              <a:spcAft>
                <a:spcPct val="0"/>
              </a:spcAft>
              <a:defRPr>
                <a:solidFill>
                  <a:schemeClr val="tx1"/>
                </a:solidFill>
                <a:latin typeface="Open Sans Light" pitchFamily="34" charset="0"/>
              </a:defRPr>
            </a:lvl8pPr>
            <a:lvl9pPr marL="3886200" indent="-228600" fontAlgn="base">
              <a:spcBef>
                <a:spcPct val="0"/>
              </a:spcBef>
              <a:spcAft>
                <a:spcPct val="0"/>
              </a:spcAft>
              <a:defRPr>
                <a:solidFill>
                  <a:schemeClr val="tx1"/>
                </a:solidFill>
                <a:latin typeface="Open Sans Light" pitchFamily="34" charset="0"/>
              </a:defRPr>
            </a:lvl9pPr>
          </a:lstStyle>
          <a:p>
            <a:pPr algn="ctr" eaLnBrk="1" hangingPunct="1"/>
            <a:r>
              <a:rPr lang="en-US" altLang="en-US" b="1" dirty="0">
                <a:solidFill>
                  <a:schemeClr val="bg2"/>
                </a:solidFill>
              </a:rPr>
              <a:t>Write Detailed </a:t>
            </a:r>
          </a:p>
          <a:p>
            <a:pPr algn="ctr" eaLnBrk="1" hangingPunct="1"/>
            <a:r>
              <a:rPr lang="en-US" altLang="en-US" b="1" dirty="0">
                <a:solidFill>
                  <a:schemeClr val="bg2"/>
                </a:solidFill>
              </a:rPr>
              <a:t>Financing Order</a:t>
            </a:r>
            <a:endParaRPr lang="id-ID" altLang="en-US" b="1" dirty="0">
              <a:solidFill>
                <a:schemeClr val="bg2"/>
              </a:solidFill>
            </a:endParaRPr>
          </a:p>
        </p:txBody>
      </p:sp>
      <p:sp>
        <p:nvSpPr>
          <p:cNvPr id="14" name="Rectangle 13"/>
          <p:cNvSpPr/>
          <p:nvPr/>
        </p:nvSpPr>
        <p:spPr>
          <a:xfrm>
            <a:off x="8145463" y="5921764"/>
            <a:ext cx="4214703" cy="938719"/>
          </a:xfrm>
          <a:prstGeom prst="rect">
            <a:avLst/>
          </a:prstGeom>
        </p:spPr>
        <p:txBody>
          <a:bodyPr wrap="square" lIns="243840" rIns="243840" bIns="60960">
            <a:spAutoFit/>
          </a:bodyPr>
          <a:lstStyle/>
          <a:p>
            <a:pPr marL="742950" lvl="1" indent="-285750">
              <a:buFont typeface="Wingdings" pitchFamily="2" charset="2"/>
              <a:buChar char="ü"/>
            </a:pPr>
            <a:r>
              <a:rPr lang="en-US" dirty="0">
                <a:solidFill>
                  <a:schemeClr val="bg1"/>
                </a:solidFill>
              </a:rPr>
              <a:t>Structuring of Bonds</a:t>
            </a:r>
          </a:p>
          <a:p>
            <a:pPr marL="742950" lvl="1" indent="-285750">
              <a:buFont typeface="Wingdings" pitchFamily="2" charset="2"/>
              <a:buChar char="ü"/>
            </a:pPr>
            <a:r>
              <a:rPr lang="en-US" dirty="0">
                <a:solidFill>
                  <a:schemeClr val="bg1"/>
                </a:solidFill>
              </a:rPr>
              <a:t>Marketing</a:t>
            </a:r>
          </a:p>
          <a:p>
            <a:pPr marL="742950" lvl="1" indent="-285750">
              <a:buFont typeface="Wingdings" pitchFamily="2" charset="2"/>
              <a:buChar char="ü"/>
            </a:pPr>
            <a:r>
              <a:rPr lang="en-US" dirty="0">
                <a:solidFill>
                  <a:schemeClr val="bg1"/>
                </a:solidFill>
              </a:rPr>
              <a:t>Pricing</a:t>
            </a:r>
          </a:p>
        </p:txBody>
      </p:sp>
      <p:sp>
        <p:nvSpPr>
          <p:cNvPr id="15" name="TextBox 14"/>
          <p:cNvSpPr txBox="1">
            <a:spLocks noChangeArrowheads="1"/>
          </p:cNvSpPr>
          <p:nvPr/>
        </p:nvSpPr>
        <p:spPr bwMode="auto">
          <a:xfrm>
            <a:off x="8612353" y="5378450"/>
            <a:ext cx="169988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Open Sans Light" pitchFamily="34" charset="0"/>
              </a:defRPr>
            </a:lvl1pPr>
            <a:lvl2pPr marL="742950" indent="-285750">
              <a:defRPr>
                <a:solidFill>
                  <a:schemeClr val="tx1"/>
                </a:solidFill>
                <a:latin typeface="Open Sans Light" pitchFamily="34" charset="0"/>
              </a:defRPr>
            </a:lvl2pPr>
            <a:lvl3pPr marL="1143000" indent="-228600">
              <a:defRPr>
                <a:solidFill>
                  <a:schemeClr val="tx1"/>
                </a:solidFill>
                <a:latin typeface="Open Sans Light" pitchFamily="34" charset="0"/>
              </a:defRPr>
            </a:lvl3pPr>
            <a:lvl4pPr marL="1600200" indent="-228600">
              <a:defRPr>
                <a:solidFill>
                  <a:schemeClr val="tx1"/>
                </a:solidFill>
                <a:latin typeface="Open Sans Light" pitchFamily="34" charset="0"/>
              </a:defRPr>
            </a:lvl4pPr>
            <a:lvl5pPr marL="2057400" indent="-228600">
              <a:defRPr>
                <a:solidFill>
                  <a:schemeClr val="tx1"/>
                </a:solidFill>
                <a:latin typeface="Open Sans Light" pitchFamily="34" charset="0"/>
              </a:defRPr>
            </a:lvl5pPr>
            <a:lvl6pPr marL="2514600" indent="-228600" fontAlgn="base">
              <a:spcBef>
                <a:spcPct val="0"/>
              </a:spcBef>
              <a:spcAft>
                <a:spcPct val="0"/>
              </a:spcAft>
              <a:defRPr>
                <a:solidFill>
                  <a:schemeClr val="tx1"/>
                </a:solidFill>
                <a:latin typeface="Open Sans Light" pitchFamily="34" charset="0"/>
              </a:defRPr>
            </a:lvl6pPr>
            <a:lvl7pPr marL="2971800" indent="-228600" fontAlgn="base">
              <a:spcBef>
                <a:spcPct val="0"/>
              </a:spcBef>
              <a:spcAft>
                <a:spcPct val="0"/>
              </a:spcAft>
              <a:defRPr>
                <a:solidFill>
                  <a:schemeClr val="tx1"/>
                </a:solidFill>
                <a:latin typeface="Open Sans Light" pitchFamily="34" charset="0"/>
              </a:defRPr>
            </a:lvl7pPr>
            <a:lvl8pPr marL="3429000" indent="-228600" fontAlgn="base">
              <a:spcBef>
                <a:spcPct val="0"/>
              </a:spcBef>
              <a:spcAft>
                <a:spcPct val="0"/>
              </a:spcAft>
              <a:defRPr>
                <a:solidFill>
                  <a:schemeClr val="tx1"/>
                </a:solidFill>
                <a:latin typeface="Open Sans Light" pitchFamily="34" charset="0"/>
              </a:defRPr>
            </a:lvl8pPr>
            <a:lvl9pPr marL="3886200" indent="-228600" fontAlgn="base">
              <a:spcBef>
                <a:spcPct val="0"/>
              </a:spcBef>
              <a:spcAft>
                <a:spcPct val="0"/>
              </a:spcAft>
              <a:defRPr>
                <a:solidFill>
                  <a:schemeClr val="tx1"/>
                </a:solidFill>
                <a:latin typeface="Open Sans Light" pitchFamily="34" charset="0"/>
              </a:defRPr>
            </a:lvl9pPr>
          </a:lstStyle>
          <a:p>
            <a:pPr algn="ctr" eaLnBrk="1" hangingPunct="1"/>
            <a:r>
              <a:rPr lang="en-US" altLang="en-US" b="1" dirty="0">
                <a:solidFill>
                  <a:schemeClr val="bg2"/>
                </a:solidFill>
              </a:rPr>
              <a:t>Implement</a:t>
            </a:r>
          </a:p>
          <a:p>
            <a:pPr algn="ctr" eaLnBrk="1" hangingPunct="1"/>
            <a:r>
              <a:rPr lang="en-US" altLang="en-US" b="1" dirty="0">
                <a:solidFill>
                  <a:schemeClr val="bg2"/>
                </a:solidFill>
              </a:rPr>
              <a:t>Financing Order</a:t>
            </a:r>
            <a:endParaRPr lang="id-ID" altLang="en-US" b="1" dirty="0">
              <a:solidFill>
                <a:schemeClr val="bg2"/>
              </a:solidFill>
            </a:endParaRPr>
          </a:p>
        </p:txBody>
      </p:sp>
      <p:sp>
        <p:nvSpPr>
          <p:cNvPr id="18443" name="Oval 15"/>
          <p:cNvSpPr>
            <a:spLocks noChangeArrowheads="1"/>
          </p:cNvSpPr>
          <p:nvPr/>
        </p:nvSpPr>
        <p:spPr bwMode="auto">
          <a:xfrm>
            <a:off x="1884363" y="4144963"/>
            <a:ext cx="1058862" cy="1058862"/>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Open Sans Light" pitchFamily="34" charset="0"/>
              </a:defRPr>
            </a:lvl1pPr>
            <a:lvl2pPr marL="742950" indent="-285750">
              <a:defRPr>
                <a:solidFill>
                  <a:schemeClr val="tx1"/>
                </a:solidFill>
                <a:latin typeface="Open Sans Light" pitchFamily="34" charset="0"/>
              </a:defRPr>
            </a:lvl2pPr>
            <a:lvl3pPr marL="1143000" indent="-228600">
              <a:defRPr>
                <a:solidFill>
                  <a:schemeClr val="tx1"/>
                </a:solidFill>
                <a:latin typeface="Open Sans Light" pitchFamily="34" charset="0"/>
              </a:defRPr>
            </a:lvl3pPr>
            <a:lvl4pPr marL="1600200" indent="-228600">
              <a:defRPr>
                <a:solidFill>
                  <a:schemeClr val="tx1"/>
                </a:solidFill>
                <a:latin typeface="Open Sans Light" pitchFamily="34" charset="0"/>
              </a:defRPr>
            </a:lvl4pPr>
            <a:lvl5pPr marL="2057400" indent="-228600">
              <a:defRPr>
                <a:solidFill>
                  <a:schemeClr val="tx1"/>
                </a:solidFill>
                <a:latin typeface="Open Sans Light" pitchFamily="34" charset="0"/>
              </a:defRPr>
            </a:lvl5pPr>
            <a:lvl6pPr marL="2514600" indent="-228600" fontAlgn="base">
              <a:spcBef>
                <a:spcPct val="0"/>
              </a:spcBef>
              <a:spcAft>
                <a:spcPct val="0"/>
              </a:spcAft>
              <a:defRPr>
                <a:solidFill>
                  <a:schemeClr val="tx1"/>
                </a:solidFill>
                <a:latin typeface="Open Sans Light" pitchFamily="34" charset="0"/>
              </a:defRPr>
            </a:lvl6pPr>
            <a:lvl7pPr marL="2971800" indent="-228600" fontAlgn="base">
              <a:spcBef>
                <a:spcPct val="0"/>
              </a:spcBef>
              <a:spcAft>
                <a:spcPct val="0"/>
              </a:spcAft>
              <a:defRPr>
                <a:solidFill>
                  <a:schemeClr val="tx1"/>
                </a:solidFill>
                <a:latin typeface="Open Sans Light" pitchFamily="34" charset="0"/>
              </a:defRPr>
            </a:lvl7pPr>
            <a:lvl8pPr marL="3429000" indent="-228600" fontAlgn="base">
              <a:spcBef>
                <a:spcPct val="0"/>
              </a:spcBef>
              <a:spcAft>
                <a:spcPct val="0"/>
              </a:spcAft>
              <a:defRPr>
                <a:solidFill>
                  <a:schemeClr val="tx1"/>
                </a:solidFill>
                <a:latin typeface="Open Sans Light" pitchFamily="34" charset="0"/>
              </a:defRPr>
            </a:lvl8pPr>
            <a:lvl9pPr marL="3886200" indent="-228600" fontAlgn="base">
              <a:spcBef>
                <a:spcPct val="0"/>
              </a:spcBef>
              <a:spcAft>
                <a:spcPct val="0"/>
              </a:spcAft>
              <a:defRPr>
                <a:solidFill>
                  <a:schemeClr val="tx1"/>
                </a:solidFill>
                <a:latin typeface="Open Sans Light" pitchFamily="34" charset="0"/>
              </a:defRPr>
            </a:lvl9pPr>
          </a:lstStyle>
          <a:p>
            <a:pPr eaLnBrk="1" hangingPunct="1"/>
            <a:endParaRPr lang="en-US" altLang="en-US">
              <a:solidFill>
                <a:schemeClr val="bg2"/>
              </a:solidFill>
            </a:endParaRPr>
          </a:p>
        </p:txBody>
      </p:sp>
      <p:sp>
        <p:nvSpPr>
          <p:cNvPr id="18445" name="Oval 12"/>
          <p:cNvSpPr>
            <a:spLocks noChangeArrowheads="1"/>
          </p:cNvSpPr>
          <p:nvPr/>
        </p:nvSpPr>
        <p:spPr bwMode="auto">
          <a:xfrm>
            <a:off x="4273550" y="4149725"/>
            <a:ext cx="1058863" cy="1057275"/>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Open Sans Light" pitchFamily="34" charset="0"/>
              </a:defRPr>
            </a:lvl1pPr>
            <a:lvl2pPr marL="742950" indent="-285750">
              <a:defRPr>
                <a:solidFill>
                  <a:schemeClr val="tx1"/>
                </a:solidFill>
                <a:latin typeface="Open Sans Light" pitchFamily="34" charset="0"/>
              </a:defRPr>
            </a:lvl2pPr>
            <a:lvl3pPr marL="1143000" indent="-228600">
              <a:defRPr>
                <a:solidFill>
                  <a:schemeClr val="tx1"/>
                </a:solidFill>
                <a:latin typeface="Open Sans Light" pitchFamily="34" charset="0"/>
              </a:defRPr>
            </a:lvl3pPr>
            <a:lvl4pPr marL="1600200" indent="-228600">
              <a:defRPr>
                <a:solidFill>
                  <a:schemeClr val="tx1"/>
                </a:solidFill>
                <a:latin typeface="Open Sans Light" pitchFamily="34" charset="0"/>
              </a:defRPr>
            </a:lvl4pPr>
            <a:lvl5pPr marL="2057400" indent="-228600">
              <a:defRPr>
                <a:solidFill>
                  <a:schemeClr val="tx1"/>
                </a:solidFill>
                <a:latin typeface="Open Sans Light" pitchFamily="34" charset="0"/>
              </a:defRPr>
            </a:lvl5pPr>
            <a:lvl6pPr marL="2514600" indent="-228600" fontAlgn="base">
              <a:spcBef>
                <a:spcPct val="0"/>
              </a:spcBef>
              <a:spcAft>
                <a:spcPct val="0"/>
              </a:spcAft>
              <a:defRPr>
                <a:solidFill>
                  <a:schemeClr val="tx1"/>
                </a:solidFill>
                <a:latin typeface="Open Sans Light" pitchFamily="34" charset="0"/>
              </a:defRPr>
            </a:lvl6pPr>
            <a:lvl7pPr marL="2971800" indent="-228600" fontAlgn="base">
              <a:spcBef>
                <a:spcPct val="0"/>
              </a:spcBef>
              <a:spcAft>
                <a:spcPct val="0"/>
              </a:spcAft>
              <a:defRPr>
                <a:solidFill>
                  <a:schemeClr val="tx1"/>
                </a:solidFill>
                <a:latin typeface="Open Sans Light" pitchFamily="34" charset="0"/>
              </a:defRPr>
            </a:lvl7pPr>
            <a:lvl8pPr marL="3429000" indent="-228600" fontAlgn="base">
              <a:spcBef>
                <a:spcPct val="0"/>
              </a:spcBef>
              <a:spcAft>
                <a:spcPct val="0"/>
              </a:spcAft>
              <a:defRPr>
                <a:solidFill>
                  <a:schemeClr val="tx1"/>
                </a:solidFill>
                <a:latin typeface="Open Sans Light" pitchFamily="34" charset="0"/>
              </a:defRPr>
            </a:lvl8pPr>
            <a:lvl9pPr marL="3886200" indent="-228600" fontAlgn="base">
              <a:spcBef>
                <a:spcPct val="0"/>
              </a:spcBef>
              <a:spcAft>
                <a:spcPct val="0"/>
              </a:spcAft>
              <a:defRPr>
                <a:solidFill>
                  <a:schemeClr val="tx1"/>
                </a:solidFill>
                <a:latin typeface="Open Sans Light" pitchFamily="34" charset="0"/>
              </a:defRPr>
            </a:lvl9pPr>
          </a:lstStyle>
          <a:p>
            <a:pPr eaLnBrk="1" hangingPunct="1"/>
            <a:endParaRPr lang="en-US" altLang="en-US">
              <a:solidFill>
                <a:schemeClr val="bg2"/>
              </a:solidFill>
            </a:endParaRPr>
          </a:p>
        </p:txBody>
      </p:sp>
      <p:sp>
        <p:nvSpPr>
          <p:cNvPr id="22" name="Oval 15"/>
          <p:cNvSpPr>
            <a:spLocks noChangeArrowheads="1"/>
          </p:cNvSpPr>
          <p:nvPr/>
        </p:nvSpPr>
        <p:spPr bwMode="auto">
          <a:xfrm>
            <a:off x="6662738" y="4127500"/>
            <a:ext cx="1057275" cy="1058863"/>
          </a:xfrm>
          <a:prstGeom prst="ellipse">
            <a:avLst/>
          </a:prstGeom>
          <a:solidFill>
            <a:schemeClr val="accent3"/>
          </a:solidFill>
          <a:ln w="9525">
            <a:noFill/>
            <a:round/>
            <a:headEnd/>
            <a:tailEnd/>
          </a:ln>
          <a:extLst/>
        </p:spPr>
        <p:txBody>
          <a:bodyPr/>
          <a:lstStyle/>
          <a:p>
            <a:pPr eaLnBrk="1" fontAlgn="auto" hangingPunct="1">
              <a:spcBef>
                <a:spcPts val="0"/>
              </a:spcBef>
              <a:spcAft>
                <a:spcPts val="0"/>
              </a:spcAft>
              <a:defRPr/>
            </a:pPr>
            <a:endParaRPr lang="id-ID">
              <a:solidFill>
                <a:schemeClr val="bg2"/>
              </a:solidFill>
              <a:latin typeface="+mn-lt"/>
            </a:endParaRPr>
          </a:p>
        </p:txBody>
      </p:sp>
      <p:grpSp>
        <p:nvGrpSpPr>
          <p:cNvPr id="23" name="Group 22"/>
          <p:cNvGrpSpPr/>
          <p:nvPr/>
        </p:nvGrpSpPr>
        <p:grpSpPr>
          <a:xfrm>
            <a:off x="6863412" y="4417532"/>
            <a:ext cx="609600" cy="544513"/>
            <a:chOff x="1519144" y="5267544"/>
            <a:chExt cx="609600" cy="544513"/>
          </a:xfrm>
          <a:solidFill>
            <a:schemeClr val="bg2"/>
          </a:solidFill>
        </p:grpSpPr>
        <p:sp>
          <p:nvSpPr>
            <p:cNvPr id="24" name="Freeform 76"/>
            <p:cNvSpPr>
              <a:spLocks noEditPoints="1"/>
            </p:cNvSpPr>
            <p:nvPr/>
          </p:nvSpPr>
          <p:spPr bwMode="auto">
            <a:xfrm>
              <a:off x="1519144" y="5267544"/>
              <a:ext cx="609600" cy="544513"/>
            </a:xfrm>
            <a:custGeom>
              <a:avLst/>
              <a:gdLst>
                <a:gd name="T0" fmla="*/ 610 w 612"/>
                <a:gd name="T1" fmla="*/ 50 h 546"/>
                <a:gd name="T2" fmla="*/ 51 w 612"/>
                <a:gd name="T3" fmla="*/ 0 h 546"/>
                <a:gd name="T4" fmla="*/ 0 w 612"/>
                <a:gd name="T5" fmla="*/ 382 h 546"/>
                <a:gd name="T6" fmla="*/ 439 w 612"/>
                <a:gd name="T7" fmla="*/ 432 h 546"/>
                <a:gd name="T8" fmla="*/ 549 w 612"/>
                <a:gd name="T9" fmla="*/ 529 h 546"/>
                <a:gd name="T10" fmla="*/ 555 w 612"/>
                <a:gd name="T11" fmla="*/ 526 h 546"/>
                <a:gd name="T12" fmla="*/ 585 w 612"/>
                <a:gd name="T13" fmla="*/ 546 h 546"/>
                <a:gd name="T14" fmla="*/ 602 w 612"/>
                <a:gd name="T15" fmla="*/ 505 h 546"/>
                <a:gd name="T16" fmla="*/ 591 w 612"/>
                <a:gd name="T17" fmla="*/ 491 h 546"/>
                <a:gd name="T18" fmla="*/ 547 w 612"/>
                <a:gd name="T19" fmla="*/ 432 h 546"/>
                <a:gd name="T20" fmla="*/ 610 w 612"/>
                <a:gd name="T21" fmla="*/ 382 h 546"/>
                <a:gd name="T22" fmla="*/ 593 w 612"/>
                <a:gd name="T23" fmla="*/ 529 h 546"/>
                <a:gd name="T24" fmla="*/ 565 w 612"/>
                <a:gd name="T25" fmla="*/ 516 h 546"/>
                <a:gd name="T26" fmla="*/ 593 w 612"/>
                <a:gd name="T27" fmla="*/ 515 h 546"/>
                <a:gd name="T28" fmla="*/ 361 w 612"/>
                <a:gd name="T29" fmla="*/ 343 h 546"/>
                <a:gd name="T30" fmla="*/ 368 w 612"/>
                <a:gd name="T31" fmla="*/ 246 h 546"/>
                <a:gd name="T32" fmla="*/ 576 w 612"/>
                <a:gd name="T33" fmla="*/ 485 h 546"/>
                <a:gd name="T34" fmla="*/ 416 w 612"/>
                <a:gd name="T35" fmla="*/ 287 h 546"/>
                <a:gd name="T36" fmla="*/ 376 w 612"/>
                <a:gd name="T37" fmla="*/ 232 h 546"/>
                <a:gd name="T38" fmla="*/ 374 w 612"/>
                <a:gd name="T39" fmla="*/ 230 h 546"/>
                <a:gd name="T40" fmla="*/ 372 w 612"/>
                <a:gd name="T41" fmla="*/ 228 h 546"/>
                <a:gd name="T42" fmla="*/ 295 w 612"/>
                <a:gd name="T43" fmla="*/ 200 h 546"/>
                <a:gd name="T44" fmla="*/ 281 w 612"/>
                <a:gd name="T45" fmla="*/ 208 h 546"/>
                <a:gd name="T46" fmla="*/ 254 w 612"/>
                <a:gd name="T47" fmla="*/ 190 h 546"/>
                <a:gd name="T48" fmla="*/ 271 w 612"/>
                <a:gd name="T49" fmla="*/ 218 h 546"/>
                <a:gd name="T50" fmla="*/ 265 w 612"/>
                <a:gd name="T51" fmla="*/ 230 h 546"/>
                <a:gd name="T52" fmla="*/ 292 w 612"/>
                <a:gd name="T53" fmla="*/ 309 h 546"/>
                <a:gd name="T54" fmla="*/ 293 w 612"/>
                <a:gd name="T55" fmla="*/ 311 h 546"/>
                <a:gd name="T56" fmla="*/ 295 w 612"/>
                <a:gd name="T57" fmla="*/ 312 h 546"/>
                <a:gd name="T58" fmla="*/ 351 w 612"/>
                <a:gd name="T59" fmla="*/ 353 h 546"/>
                <a:gd name="T60" fmla="*/ 208 w 612"/>
                <a:gd name="T61" fmla="*/ 355 h 546"/>
                <a:gd name="T62" fmla="*/ 527 w 612"/>
                <a:gd name="T63" fmla="*/ 77 h 546"/>
                <a:gd name="T64" fmla="*/ 477 w 612"/>
                <a:gd name="T65" fmla="*/ 355 h 546"/>
                <a:gd name="T66" fmla="*/ 301 w 612"/>
                <a:gd name="T67" fmla="*/ 293 h 546"/>
                <a:gd name="T68" fmla="*/ 294 w 612"/>
                <a:gd name="T69" fmla="*/ 215 h 546"/>
                <a:gd name="T70" fmla="*/ 301 w 612"/>
                <a:gd name="T71" fmla="*/ 293 h 546"/>
                <a:gd name="T72" fmla="*/ 534 w 612"/>
                <a:gd name="T73" fmla="*/ 369 h 546"/>
                <a:gd name="T74" fmla="*/ 541 w 612"/>
                <a:gd name="T75" fmla="*/ 70 h 546"/>
                <a:gd name="T76" fmla="*/ 201 w 612"/>
                <a:gd name="T77" fmla="*/ 63 h 546"/>
                <a:gd name="T78" fmla="*/ 194 w 612"/>
                <a:gd name="T79" fmla="*/ 362 h 546"/>
                <a:gd name="T80" fmla="*/ 368 w 612"/>
                <a:gd name="T81" fmla="*/ 369 h 546"/>
                <a:gd name="T82" fmla="*/ 51 w 612"/>
                <a:gd name="T83" fmla="*/ 418 h 546"/>
                <a:gd name="T84" fmla="*/ 14 w 612"/>
                <a:gd name="T85" fmla="*/ 50 h 546"/>
                <a:gd name="T86" fmla="*/ 559 w 612"/>
                <a:gd name="T87" fmla="*/ 14 h 546"/>
                <a:gd name="T88" fmla="*/ 596 w 612"/>
                <a:gd name="T89" fmla="*/ 382 h 546"/>
                <a:gd name="T90" fmla="*/ 534 w 612"/>
                <a:gd name="T91" fmla="*/ 418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12" h="546">
                  <a:moveTo>
                    <a:pt x="610" y="382"/>
                  </a:moveTo>
                  <a:cubicBezTo>
                    <a:pt x="610" y="50"/>
                    <a:pt x="610" y="50"/>
                    <a:pt x="610" y="50"/>
                  </a:cubicBezTo>
                  <a:cubicBezTo>
                    <a:pt x="610" y="22"/>
                    <a:pt x="587" y="0"/>
                    <a:pt x="559" y="0"/>
                  </a:cubicBezTo>
                  <a:cubicBezTo>
                    <a:pt x="51" y="0"/>
                    <a:pt x="51" y="0"/>
                    <a:pt x="51" y="0"/>
                  </a:cubicBezTo>
                  <a:cubicBezTo>
                    <a:pt x="23" y="0"/>
                    <a:pt x="0" y="22"/>
                    <a:pt x="0" y="50"/>
                  </a:cubicBezTo>
                  <a:cubicBezTo>
                    <a:pt x="0" y="382"/>
                    <a:pt x="0" y="382"/>
                    <a:pt x="0" y="382"/>
                  </a:cubicBezTo>
                  <a:cubicBezTo>
                    <a:pt x="0" y="410"/>
                    <a:pt x="23" y="432"/>
                    <a:pt x="51" y="432"/>
                  </a:cubicBezTo>
                  <a:cubicBezTo>
                    <a:pt x="439" y="432"/>
                    <a:pt x="439" y="432"/>
                    <a:pt x="439" y="432"/>
                  </a:cubicBezTo>
                  <a:cubicBezTo>
                    <a:pt x="545" y="527"/>
                    <a:pt x="545" y="527"/>
                    <a:pt x="545" y="527"/>
                  </a:cubicBezTo>
                  <a:cubicBezTo>
                    <a:pt x="546" y="529"/>
                    <a:pt x="548" y="529"/>
                    <a:pt x="549" y="529"/>
                  </a:cubicBezTo>
                  <a:cubicBezTo>
                    <a:pt x="551" y="529"/>
                    <a:pt x="553" y="529"/>
                    <a:pt x="554" y="527"/>
                  </a:cubicBezTo>
                  <a:cubicBezTo>
                    <a:pt x="555" y="526"/>
                    <a:pt x="555" y="526"/>
                    <a:pt x="555" y="526"/>
                  </a:cubicBezTo>
                  <a:cubicBezTo>
                    <a:pt x="568" y="539"/>
                    <a:pt x="568" y="539"/>
                    <a:pt x="568" y="539"/>
                  </a:cubicBezTo>
                  <a:cubicBezTo>
                    <a:pt x="573" y="544"/>
                    <a:pt x="579" y="546"/>
                    <a:pt x="585" y="546"/>
                  </a:cubicBezTo>
                  <a:cubicBezTo>
                    <a:pt x="591" y="546"/>
                    <a:pt x="598" y="544"/>
                    <a:pt x="602" y="539"/>
                  </a:cubicBezTo>
                  <a:cubicBezTo>
                    <a:pt x="612" y="530"/>
                    <a:pt x="612" y="514"/>
                    <a:pt x="602" y="505"/>
                  </a:cubicBezTo>
                  <a:cubicBezTo>
                    <a:pt x="590" y="492"/>
                    <a:pt x="590" y="492"/>
                    <a:pt x="590" y="492"/>
                  </a:cubicBezTo>
                  <a:cubicBezTo>
                    <a:pt x="591" y="491"/>
                    <a:pt x="591" y="491"/>
                    <a:pt x="591" y="491"/>
                  </a:cubicBezTo>
                  <a:cubicBezTo>
                    <a:pt x="593" y="488"/>
                    <a:pt x="593" y="484"/>
                    <a:pt x="591" y="481"/>
                  </a:cubicBezTo>
                  <a:cubicBezTo>
                    <a:pt x="547" y="432"/>
                    <a:pt x="547" y="432"/>
                    <a:pt x="547" y="432"/>
                  </a:cubicBezTo>
                  <a:cubicBezTo>
                    <a:pt x="559" y="432"/>
                    <a:pt x="559" y="432"/>
                    <a:pt x="559" y="432"/>
                  </a:cubicBezTo>
                  <a:cubicBezTo>
                    <a:pt x="587" y="432"/>
                    <a:pt x="610" y="410"/>
                    <a:pt x="610" y="382"/>
                  </a:cubicBezTo>
                  <a:moveTo>
                    <a:pt x="593" y="515"/>
                  </a:moveTo>
                  <a:cubicBezTo>
                    <a:pt x="597" y="519"/>
                    <a:pt x="597" y="525"/>
                    <a:pt x="593" y="529"/>
                  </a:cubicBezTo>
                  <a:cubicBezTo>
                    <a:pt x="589" y="533"/>
                    <a:pt x="582" y="533"/>
                    <a:pt x="578" y="529"/>
                  </a:cubicBezTo>
                  <a:cubicBezTo>
                    <a:pt x="565" y="516"/>
                    <a:pt x="565" y="516"/>
                    <a:pt x="565" y="516"/>
                  </a:cubicBezTo>
                  <a:cubicBezTo>
                    <a:pt x="580" y="502"/>
                    <a:pt x="580" y="502"/>
                    <a:pt x="580" y="502"/>
                  </a:cubicBezTo>
                  <a:lnTo>
                    <a:pt x="593" y="515"/>
                  </a:lnTo>
                  <a:close/>
                  <a:moveTo>
                    <a:pt x="549" y="513"/>
                  </a:moveTo>
                  <a:cubicBezTo>
                    <a:pt x="361" y="343"/>
                    <a:pt x="361" y="343"/>
                    <a:pt x="361" y="343"/>
                  </a:cubicBezTo>
                  <a:cubicBezTo>
                    <a:pt x="344" y="326"/>
                    <a:pt x="322" y="312"/>
                    <a:pt x="310" y="305"/>
                  </a:cubicBezTo>
                  <a:cubicBezTo>
                    <a:pt x="368" y="246"/>
                    <a:pt x="368" y="246"/>
                    <a:pt x="368" y="246"/>
                  </a:cubicBezTo>
                  <a:cubicBezTo>
                    <a:pt x="375" y="258"/>
                    <a:pt x="390" y="281"/>
                    <a:pt x="406" y="297"/>
                  </a:cubicBezTo>
                  <a:cubicBezTo>
                    <a:pt x="576" y="485"/>
                    <a:pt x="576" y="485"/>
                    <a:pt x="576" y="485"/>
                  </a:cubicBezTo>
                  <a:lnTo>
                    <a:pt x="549" y="513"/>
                  </a:lnTo>
                  <a:close/>
                  <a:moveTo>
                    <a:pt x="416" y="287"/>
                  </a:moveTo>
                  <a:cubicBezTo>
                    <a:pt x="395" y="266"/>
                    <a:pt x="376" y="232"/>
                    <a:pt x="376" y="232"/>
                  </a:cubicBezTo>
                  <a:cubicBezTo>
                    <a:pt x="376" y="232"/>
                    <a:pt x="376" y="232"/>
                    <a:pt x="376" y="232"/>
                  </a:cubicBezTo>
                  <a:cubicBezTo>
                    <a:pt x="376" y="231"/>
                    <a:pt x="375" y="230"/>
                    <a:pt x="375" y="230"/>
                  </a:cubicBezTo>
                  <a:cubicBezTo>
                    <a:pt x="375" y="230"/>
                    <a:pt x="375" y="230"/>
                    <a:pt x="374" y="230"/>
                  </a:cubicBezTo>
                  <a:cubicBezTo>
                    <a:pt x="374" y="230"/>
                    <a:pt x="374" y="230"/>
                    <a:pt x="374" y="230"/>
                  </a:cubicBezTo>
                  <a:cubicBezTo>
                    <a:pt x="374" y="229"/>
                    <a:pt x="373" y="229"/>
                    <a:pt x="372" y="228"/>
                  </a:cubicBezTo>
                  <a:cubicBezTo>
                    <a:pt x="372" y="228"/>
                    <a:pt x="372" y="228"/>
                    <a:pt x="372" y="228"/>
                  </a:cubicBezTo>
                  <a:cubicBezTo>
                    <a:pt x="295" y="200"/>
                    <a:pt x="295" y="200"/>
                    <a:pt x="295" y="200"/>
                  </a:cubicBezTo>
                  <a:cubicBezTo>
                    <a:pt x="292" y="199"/>
                    <a:pt x="289" y="200"/>
                    <a:pt x="287" y="202"/>
                  </a:cubicBezTo>
                  <a:cubicBezTo>
                    <a:pt x="281" y="208"/>
                    <a:pt x="281" y="208"/>
                    <a:pt x="281" y="208"/>
                  </a:cubicBezTo>
                  <a:cubicBezTo>
                    <a:pt x="264" y="190"/>
                    <a:pt x="264" y="190"/>
                    <a:pt x="264" y="190"/>
                  </a:cubicBezTo>
                  <a:cubicBezTo>
                    <a:pt x="261" y="188"/>
                    <a:pt x="257" y="188"/>
                    <a:pt x="254" y="190"/>
                  </a:cubicBezTo>
                  <a:cubicBezTo>
                    <a:pt x="251" y="193"/>
                    <a:pt x="251" y="198"/>
                    <a:pt x="254" y="200"/>
                  </a:cubicBezTo>
                  <a:cubicBezTo>
                    <a:pt x="271" y="218"/>
                    <a:pt x="271" y="218"/>
                    <a:pt x="271" y="218"/>
                  </a:cubicBezTo>
                  <a:cubicBezTo>
                    <a:pt x="266" y="223"/>
                    <a:pt x="266" y="223"/>
                    <a:pt x="266" y="223"/>
                  </a:cubicBezTo>
                  <a:cubicBezTo>
                    <a:pt x="265" y="224"/>
                    <a:pt x="264" y="227"/>
                    <a:pt x="265" y="230"/>
                  </a:cubicBezTo>
                  <a:cubicBezTo>
                    <a:pt x="292" y="309"/>
                    <a:pt x="292" y="309"/>
                    <a:pt x="292" y="309"/>
                  </a:cubicBezTo>
                  <a:cubicBezTo>
                    <a:pt x="292" y="309"/>
                    <a:pt x="292" y="309"/>
                    <a:pt x="292" y="309"/>
                  </a:cubicBezTo>
                  <a:cubicBezTo>
                    <a:pt x="292" y="309"/>
                    <a:pt x="293" y="310"/>
                    <a:pt x="293" y="311"/>
                  </a:cubicBezTo>
                  <a:cubicBezTo>
                    <a:pt x="293" y="311"/>
                    <a:pt x="293" y="311"/>
                    <a:pt x="293" y="311"/>
                  </a:cubicBezTo>
                  <a:cubicBezTo>
                    <a:pt x="293" y="311"/>
                    <a:pt x="293" y="311"/>
                    <a:pt x="293" y="311"/>
                  </a:cubicBezTo>
                  <a:cubicBezTo>
                    <a:pt x="294" y="312"/>
                    <a:pt x="294" y="312"/>
                    <a:pt x="295" y="312"/>
                  </a:cubicBezTo>
                  <a:cubicBezTo>
                    <a:pt x="295" y="312"/>
                    <a:pt x="295" y="312"/>
                    <a:pt x="295" y="312"/>
                  </a:cubicBezTo>
                  <a:cubicBezTo>
                    <a:pt x="295" y="313"/>
                    <a:pt x="329" y="331"/>
                    <a:pt x="351" y="353"/>
                  </a:cubicBezTo>
                  <a:cubicBezTo>
                    <a:pt x="353" y="355"/>
                    <a:pt x="353" y="355"/>
                    <a:pt x="353" y="355"/>
                  </a:cubicBezTo>
                  <a:cubicBezTo>
                    <a:pt x="208" y="355"/>
                    <a:pt x="208" y="355"/>
                    <a:pt x="208" y="355"/>
                  </a:cubicBezTo>
                  <a:cubicBezTo>
                    <a:pt x="208" y="77"/>
                    <a:pt x="208" y="77"/>
                    <a:pt x="208" y="77"/>
                  </a:cubicBezTo>
                  <a:cubicBezTo>
                    <a:pt x="527" y="77"/>
                    <a:pt x="527" y="77"/>
                    <a:pt x="527" y="77"/>
                  </a:cubicBezTo>
                  <a:cubicBezTo>
                    <a:pt x="527" y="355"/>
                    <a:pt x="527" y="355"/>
                    <a:pt x="527" y="355"/>
                  </a:cubicBezTo>
                  <a:cubicBezTo>
                    <a:pt x="477" y="355"/>
                    <a:pt x="477" y="355"/>
                    <a:pt x="477" y="355"/>
                  </a:cubicBezTo>
                  <a:lnTo>
                    <a:pt x="416" y="287"/>
                  </a:lnTo>
                  <a:close/>
                  <a:moveTo>
                    <a:pt x="301" y="293"/>
                  </a:moveTo>
                  <a:cubicBezTo>
                    <a:pt x="279" y="229"/>
                    <a:pt x="279" y="229"/>
                    <a:pt x="279" y="229"/>
                  </a:cubicBezTo>
                  <a:cubicBezTo>
                    <a:pt x="294" y="215"/>
                    <a:pt x="294" y="215"/>
                    <a:pt x="294" y="215"/>
                  </a:cubicBezTo>
                  <a:cubicBezTo>
                    <a:pt x="357" y="238"/>
                    <a:pt x="357" y="238"/>
                    <a:pt x="357" y="238"/>
                  </a:cubicBezTo>
                  <a:lnTo>
                    <a:pt x="301" y="293"/>
                  </a:lnTo>
                  <a:close/>
                  <a:moveTo>
                    <a:pt x="490" y="369"/>
                  </a:moveTo>
                  <a:cubicBezTo>
                    <a:pt x="534" y="369"/>
                    <a:pt x="534" y="369"/>
                    <a:pt x="534" y="369"/>
                  </a:cubicBezTo>
                  <a:cubicBezTo>
                    <a:pt x="538" y="369"/>
                    <a:pt x="541" y="365"/>
                    <a:pt x="541" y="362"/>
                  </a:cubicBezTo>
                  <a:cubicBezTo>
                    <a:pt x="541" y="70"/>
                    <a:pt x="541" y="70"/>
                    <a:pt x="541" y="70"/>
                  </a:cubicBezTo>
                  <a:cubicBezTo>
                    <a:pt x="541" y="67"/>
                    <a:pt x="538" y="63"/>
                    <a:pt x="534" y="63"/>
                  </a:cubicBezTo>
                  <a:cubicBezTo>
                    <a:pt x="201" y="63"/>
                    <a:pt x="201" y="63"/>
                    <a:pt x="201" y="63"/>
                  </a:cubicBezTo>
                  <a:cubicBezTo>
                    <a:pt x="197" y="63"/>
                    <a:pt x="194" y="67"/>
                    <a:pt x="194" y="70"/>
                  </a:cubicBezTo>
                  <a:cubicBezTo>
                    <a:pt x="194" y="362"/>
                    <a:pt x="194" y="362"/>
                    <a:pt x="194" y="362"/>
                  </a:cubicBezTo>
                  <a:cubicBezTo>
                    <a:pt x="194" y="365"/>
                    <a:pt x="197" y="369"/>
                    <a:pt x="201" y="369"/>
                  </a:cubicBezTo>
                  <a:cubicBezTo>
                    <a:pt x="368" y="369"/>
                    <a:pt x="368" y="369"/>
                    <a:pt x="368" y="369"/>
                  </a:cubicBezTo>
                  <a:cubicBezTo>
                    <a:pt x="423" y="418"/>
                    <a:pt x="423" y="418"/>
                    <a:pt x="423" y="418"/>
                  </a:cubicBezTo>
                  <a:cubicBezTo>
                    <a:pt x="51" y="418"/>
                    <a:pt x="51" y="418"/>
                    <a:pt x="51" y="418"/>
                  </a:cubicBezTo>
                  <a:cubicBezTo>
                    <a:pt x="31" y="418"/>
                    <a:pt x="14" y="402"/>
                    <a:pt x="14" y="382"/>
                  </a:cubicBezTo>
                  <a:cubicBezTo>
                    <a:pt x="14" y="50"/>
                    <a:pt x="14" y="50"/>
                    <a:pt x="14" y="50"/>
                  </a:cubicBezTo>
                  <a:cubicBezTo>
                    <a:pt x="14" y="30"/>
                    <a:pt x="31" y="14"/>
                    <a:pt x="51" y="14"/>
                  </a:cubicBezTo>
                  <a:cubicBezTo>
                    <a:pt x="559" y="14"/>
                    <a:pt x="559" y="14"/>
                    <a:pt x="559" y="14"/>
                  </a:cubicBezTo>
                  <a:cubicBezTo>
                    <a:pt x="579" y="14"/>
                    <a:pt x="596" y="30"/>
                    <a:pt x="596" y="50"/>
                  </a:cubicBezTo>
                  <a:cubicBezTo>
                    <a:pt x="596" y="382"/>
                    <a:pt x="596" y="382"/>
                    <a:pt x="596" y="382"/>
                  </a:cubicBezTo>
                  <a:cubicBezTo>
                    <a:pt x="596" y="402"/>
                    <a:pt x="579" y="418"/>
                    <a:pt x="559" y="418"/>
                  </a:cubicBezTo>
                  <a:cubicBezTo>
                    <a:pt x="534" y="418"/>
                    <a:pt x="534" y="418"/>
                    <a:pt x="534" y="418"/>
                  </a:cubicBezTo>
                  <a:lnTo>
                    <a:pt x="490" y="3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id-ID">
                <a:solidFill>
                  <a:schemeClr val="bg2"/>
                </a:solidFill>
                <a:latin typeface="+mn-lt"/>
              </a:endParaRPr>
            </a:p>
          </p:txBody>
        </p:sp>
        <p:sp>
          <p:nvSpPr>
            <p:cNvPr id="25" name="Freeform 77"/>
            <p:cNvSpPr>
              <a:spLocks noEditPoints="1"/>
            </p:cNvSpPr>
            <p:nvPr/>
          </p:nvSpPr>
          <p:spPr bwMode="auto">
            <a:xfrm>
              <a:off x="1579469" y="5434231"/>
              <a:ext cx="95250" cy="96838"/>
            </a:xfrm>
            <a:custGeom>
              <a:avLst/>
              <a:gdLst>
                <a:gd name="T0" fmla="*/ 48 w 96"/>
                <a:gd name="T1" fmla="*/ 0 h 96"/>
                <a:gd name="T2" fmla="*/ 0 w 96"/>
                <a:gd name="T3" fmla="*/ 48 h 96"/>
                <a:gd name="T4" fmla="*/ 48 w 96"/>
                <a:gd name="T5" fmla="*/ 96 h 96"/>
                <a:gd name="T6" fmla="*/ 96 w 96"/>
                <a:gd name="T7" fmla="*/ 48 h 96"/>
                <a:gd name="T8" fmla="*/ 48 w 96"/>
                <a:gd name="T9" fmla="*/ 0 h 96"/>
                <a:gd name="T10" fmla="*/ 48 w 96"/>
                <a:gd name="T11" fmla="*/ 82 h 96"/>
                <a:gd name="T12" fmla="*/ 14 w 96"/>
                <a:gd name="T13" fmla="*/ 48 h 96"/>
                <a:gd name="T14" fmla="*/ 48 w 96"/>
                <a:gd name="T15" fmla="*/ 14 h 96"/>
                <a:gd name="T16" fmla="*/ 82 w 96"/>
                <a:gd name="T17" fmla="*/ 48 h 96"/>
                <a:gd name="T18" fmla="*/ 48 w 96"/>
                <a:gd name="T19" fmla="*/ 8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6">
                  <a:moveTo>
                    <a:pt x="48" y="0"/>
                  </a:moveTo>
                  <a:cubicBezTo>
                    <a:pt x="22" y="0"/>
                    <a:pt x="0" y="22"/>
                    <a:pt x="0" y="48"/>
                  </a:cubicBezTo>
                  <a:cubicBezTo>
                    <a:pt x="0" y="74"/>
                    <a:pt x="22" y="96"/>
                    <a:pt x="48" y="96"/>
                  </a:cubicBezTo>
                  <a:cubicBezTo>
                    <a:pt x="75" y="96"/>
                    <a:pt x="96" y="74"/>
                    <a:pt x="96" y="48"/>
                  </a:cubicBezTo>
                  <a:cubicBezTo>
                    <a:pt x="96" y="22"/>
                    <a:pt x="75" y="0"/>
                    <a:pt x="48" y="0"/>
                  </a:cubicBezTo>
                  <a:moveTo>
                    <a:pt x="48" y="82"/>
                  </a:moveTo>
                  <a:cubicBezTo>
                    <a:pt x="29" y="82"/>
                    <a:pt x="14" y="67"/>
                    <a:pt x="14" y="48"/>
                  </a:cubicBezTo>
                  <a:cubicBezTo>
                    <a:pt x="14" y="29"/>
                    <a:pt x="29" y="14"/>
                    <a:pt x="48" y="14"/>
                  </a:cubicBezTo>
                  <a:cubicBezTo>
                    <a:pt x="67" y="14"/>
                    <a:pt x="82" y="29"/>
                    <a:pt x="82" y="48"/>
                  </a:cubicBezTo>
                  <a:cubicBezTo>
                    <a:pt x="82" y="67"/>
                    <a:pt x="67" y="82"/>
                    <a:pt x="48" y="8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id-ID">
                <a:solidFill>
                  <a:schemeClr val="bg2"/>
                </a:solidFill>
                <a:latin typeface="+mn-lt"/>
              </a:endParaRPr>
            </a:p>
          </p:txBody>
        </p:sp>
        <p:sp>
          <p:nvSpPr>
            <p:cNvPr id="26" name="Freeform 78"/>
            <p:cNvSpPr>
              <a:spLocks/>
            </p:cNvSpPr>
            <p:nvPr/>
          </p:nvSpPr>
          <p:spPr bwMode="auto">
            <a:xfrm>
              <a:off x="1588994" y="5331044"/>
              <a:ext cx="76200" cy="12700"/>
            </a:xfrm>
            <a:custGeom>
              <a:avLst/>
              <a:gdLst>
                <a:gd name="T0" fmla="*/ 7 w 76"/>
                <a:gd name="T1" fmla="*/ 14 h 14"/>
                <a:gd name="T2" fmla="*/ 69 w 76"/>
                <a:gd name="T3" fmla="*/ 14 h 14"/>
                <a:gd name="T4" fmla="*/ 76 w 76"/>
                <a:gd name="T5" fmla="*/ 7 h 14"/>
                <a:gd name="T6" fmla="*/ 69 w 76"/>
                <a:gd name="T7" fmla="*/ 0 h 14"/>
                <a:gd name="T8" fmla="*/ 7 w 76"/>
                <a:gd name="T9" fmla="*/ 0 h 14"/>
                <a:gd name="T10" fmla="*/ 0 w 76"/>
                <a:gd name="T11" fmla="*/ 7 h 14"/>
                <a:gd name="T12" fmla="*/ 7 w 76"/>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76" h="14">
                  <a:moveTo>
                    <a:pt x="7" y="14"/>
                  </a:moveTo>
                  <a:cubicBezTo>
                    <a:pt x="69" y="14"/>
                    <a:pt x="69" y="14"/>
                    <a:pt x="69" y="14"/>
                  </a:cubicBezTo>
                  <a:cubicBezTo>
                    <a:pt x="73" y="14"/>
                    <a:pt x="76" y="11"/>
                    <a:pt x="76" y="7"/>
                  </a:cubicBezTo>
                  <a:cubicBezTo>
                    <a:pt x="76" y="4"/>
                    <a:pt x="73" y="0"/>
                    <a:pt x="69" y="0"/>
                  </a:cubicBezTo>
                  <a:cubicBezTo>
                    <a:pt x="7" y="0"/>
                    <a:pt x="7" y="0"/>
                    <a:pt x="7" y="0"/>
                  </a:cubicBezTo>
                  <a:cubicBezTo>
                    <a:pt x="3" y="0"/>
                    <a:pt x="0" y="4"/>
                    <a:pt x="0" y="7"/>
                  </a:cubicBezTo>
                  <a:cubicBezTo>
                    <a:pt x="0" y="11"/>
                    <a:pt x="3" y="14"/>
                    <a:pt x="7" y="1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id-ID">
                <a:solidFill>
                  <a:schemeClr val="bg2"/>
                </a:solidFill>
                <a:latin typeface="+mn-lt"/>
              </a:endParaRPr>
            </a:p>
          </p:txBody>
        </p:sp>
        <p:sp>
          <p:nvSpPr>
            <p:cNvPr id="27" name="Freeform 79"/>
            <p:cNvSpPr>
              <a:spLocks/>
            </p:cNvSpPr>
            <p:nvPr/>
          </p:nvSpPr>
          <p:spPr bwMode="auto">
            <a:xfrm>
              <a:off x="1588994" y="5381844"/>
              <a:ext cx="76200" cy="12700"/>
            </a:xfrm>
            <a:custGeom>
              <a:avLst/>
              <a:gdLst>
                <a:gd name="T0" fmla="*/ 7 w 76"/>
                <a:gd name="T1" fmla="*/ 14 h 14"/>
                <a:gd name="T2" fmla="*/ 69 w 76"/>
                <a:gd name="T3" fmla="*/ 14 h 14"/>
                <a:gd name="T4" fmla="*/ 76 w 76"/>
                <a:gd name="T5" fmla="*/ 7 h 14"/>
                <a:gd name="T6" fmla="*/ 69 w 76"/>
                <a:gd name="T7" fmla="*/ 0 h 14"/>
                <a:gd name="T8" fmla="*/ 7 w 76"/>
                <a:gd name="T9" fmla="*/ 0 h 14"/>
                <a:gd name="T10" fmla="*/ 0 w 76"/>
                <a:gd name="T11" fmla="*/ 7 h 14"/>
                <a:gd name="T12" fmla="*/ 7 w 76"/>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76" h="14">
                  <a:moveTo>
                    <a:pt x="7" y="14"/>
                  </a:moveTo>
                  <a:cubicBezTo>
                    <a:pt x="69" y="14"/>
                    <a:pt x="69" y="14"/>
                    <a:pt x="69" y="14"/>
                  </a:cubicBezTo>
                  <a:cubicBezTo>
                    <a:pt x="73" y="14"/>
                    <a:pt x="76" y="11"/>
                    <a:pt x="76" y="7"/>
                  </a:cubicBezTo>
                  <a:cubicBezTo>
                    <a:pt x="76" y="3"/>
                    <a:pt x="73" y="0"/>
                    <a:pt x="69" y="0"/>
                  </a:cubicBezTo>
                  <a:cubicBezTo>
                    <a:pt x="7" y="0"/>
                    <a:pt x="7" y="0"/>
                    <a:pt x="7" y="0"/>
                  </a:cubicBezTo>
                  <a:cubicBezTo>
                    <a:pt x="3" y="0"/>
                    <a:pt x="0" y="3"/>
                    <a:pt x="0" y="7"/>
                  </a:cubicBezTo>
                  <a:cubicBezTo>
                    <a:pt x="0" y="11"/>
                    <a:pt x="3" y="14"/>
                    <a:pt x="7" y="1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id-ID">
                <a:solidFill>
                  <a:schemeClr val="bg2"/>
                </a:solidFill>
                <a:latin typeface="+mn-lt"/>
              </a:endParaRPr>
            </a:p>
          </p:txBody>
        </p:sp>
        <p:sp>
          <p:nvSpPr>
            <p:cNvPr id="28" name="Freeform 80"/>
            <p:cNvSpPr>
              <a:spLocks/>
            </p:cNvSpPr>
            <p:nvPr/>
          </p:nvSpPr>
          <p:spPr bwMode="auto">
            <a:xfrm>
              <a:off x="1588994" y="5570756"/>
              <a:ext cx="76200" cy="14288"/>
            </a:xfrm>
            <a:custGeom>
              <a:avLst/>
              <a:gdLst>
                <a:gd name="T0" fmla="*/ 69 w 76"/>
                <a:gd name="T1" fmla="*/ 0 h 14"/>
                <a:gd name="T2" fmla="*/ 7 w 76"/>
                <a:gd name="T3" fmla="*/ 0 h 14"/>
                <a:gd name="T4" fmla="*/ 0 w 76"/>
                <a:gd name="T5" fmla="*/ 7 h 14"/>
                <a:gd name="T6" fmla="*/ 7 w 76"/>
                <a:gd name="T7" fmla="*/ 14 h 14"/>
                <a:gd name="T8" fmla="*/ 69 w 76"/>
                <a:gd name="T9" fmla="*/ 14 h 14"/>
                <a:gd name="T10" fmla="*/ 76 w 76"/>
                <a:gd name="T11" fmla="*/ 7 h 14"/>
                <a:gd name="T12" fmla="*/ 69 w 76"/>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76" h="14">
                  <a:moveTo>
                    <a:pt x="69" y="0"/>
                  </a:moveTo>
                  <a:cubicBezTo>
                    <a:pt x="7" y="0"/>
                    <a:pt x="7" y="0"/>
                    <a:pt x="7" y="0"/>
                  </a:cubicBezTo>
                  <a:cubicBezTo>
                    <a:pt x="3" y="0"/>
                    <a:pt x="0" y="3"/>
                    <a:pt x="0" y="7"/>
                  </a:cubicBezTo>
                  <a:cubicBezTo>
                    <a:pt x="0" y="11"/>
                    <a:pt x="3" y="14"/>
                    <a:pt x="7" y="14"/>
                  </a:cubicBezTo>
                  <a:cubicBezTo>
                    <a:pt x="69" y="14"/>
                    <a:pt x="69" y="14"/>
                    <a:pt x="69" y="14"/>
                  </a:cubicBezTo>
                  <a:cubicBezTo>
                    <a:pt x="73" y="14"/>
                    <a:pt x="76" y="11"/>
                    <a:pt x="76" y="7"/>
                  </a:cubicBezTo>
                  <a:cubicBezTo>
                    <a:pt x="76" y="3"/>
                    <a:pt x="73" y="0"/>
                    <a:pt x="6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id-ID">
                <a:solidFill>
                  <a:schemeClr val="bg2"/>
                </a:solidFill>
                <a:latin typeface="+mn-lt"/>
              </a:endParaRPr>
            </a:p>
          </p:txBody>
        </p:sp>
        <p:sp>
          <p:nvSpPr>
            <p:cNvPr id="29" name="Freeform 81"/>
            <p:cNvSpPr>
              <a:spLocks/>
            </p:cNvSpPr>
            <p:nvPr/>
          </p:nvSpPr>
          <p:spPr bwMode="auto">
            <a:xfrm>
              <a:off x="1588994" y="5621556"/>
              <a:ext cx="76200" cy="14288"/>
            </a:xfrm>
            <a:custGeom>
              <a:avLst/>
              <a:gdLst>
                <a:gd name="T0" fmla="*/ 69 w 76"/>
                <a:gd name="T1" fmla="*/ 0 h 14"/>
                <a:gd name="T2" fmla="*/ 7 w 76"/>
                <a:gd name="T3" fmla="*/ 0 h 14"/>
                <a:gd name="T4" fmla="*/ 0 w 76"/>
                <a:gd name="T5" fmla="*/ 7 h 14"/>
                <a:gd name="T6" fmla="*/ 7 w 76"/>
                <a:gd name="T7" fmla="*/ 14 h 14"/>
                <a:gd name="T8" fmla="*/ 69 w 76"/>
                <a:gd name="T9" fmla="*/ 14 h 14"/>
                <a:gd name="T10" fmla="*/ 76 w 76"/>
                <a:gd name="T11" fmla="*/ 7 h 14"/>
                <a:gd name="T12" fmla="*/ 69 w 76"/>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76" h="14">
                  <a:moveTo>
                    <a:pt x="69" y="0"/>
                  </a:moveTo>
                  <a:cubicBezTo>
                    <a:pt x="7" y="0"/>
                    <a:pt x="7" y="0"/>
                    <a:pt x="7" y="0"/>
                  </a:cubicBezTo>
                  <a:cubicBezTo>
                    <a:pt x="3" y="0"/>
                    <a:pt x="0" y="3"/>
                    <a:pt x="0" y="7"/>
                  </a:cubicBezTo>
                  <a:cubicBezTo>
                    <a:pt x="0" y="10"/>
                    <a:pt x="3" y="14"/>
                    <a:pt x="7" y="14"/>
                  </a:cubicBezTo>
                  <a:cubicBezTo>
                    <a:pt x="69" y="14"/>
                    <a:pt x="69" y="14"/>
                    <a:pt x="69" y="14"/>
                  </a:cubicBezTo>
                  <a:cubicBezTo>
                    <a:pt x="73" y="14"/>
                    <a:pt x="76" y="10"/>
                    <a:pt x="76" y="7"/>
                  </a:cubicBezTo>
                  <a:cubicBezTo>
                    <a:pt x="76" y="3"/>
                    <a:pt x="73" y="0"/>
                    <a:pt x="6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id-ID">
                <a:solidFill>
                  <a:schemeClr val="bg2"/>
                </a:solidFill>
                <a:latin typeface="+mn-lt"/>
              </a:endParaRPr>
            </a:p>
          </p:txBody>
        </p:sp>
      </p:grpSp>
      <p:sp>
        <p:nvSpPr>
          <p:cNvPr id="30" name="Oval 29"/>
          <p:cNvSpPr>
            <a:spLocks noChangeArrowheads="1"/>
          </p:cNvSpPr>
          <p:nvPr/>
        </p:nvSpPr>
        <p:spPr bwMode="auto">
          <a:xfrm>
            <a:off x="8915400" y="4144963"/>
            <a:ext cx="1058863" cy="1058862"/>
          </a:xfrm>
          <a:prstGeom prst="ellipse">
            <a:avLst/>
          </a:prstGeom>
          <a:solidFill>
            <a:schemeClr val="accent5"/>
          </a:solidFill>
          <a:ln w="9525">
            <a:noFill/>
            <a:round/>
            <a:headEnd/>
            <a:tailEnd/>
          </a:ln>
          <a:extLst/>
        </p:spPr>
        <p:txBody>
          <a:bodyPr/>
          <a:lstStyle/>
          <a:p>
            <a:pPr eaLnBrk="1" fontAlgn="auto" hangingPunct="1">
              <a:spcBef>
                <a:spcPts val="0"/>
              </a:spcBef>
              <a:spcAft>
                <a:spcPts val="0"/>
              </a:spcAft>
              <a:defRPr/>
            </a:pPr>
            <a:endParaRPr lang="id-ID">
              <a:solidFill>
                <a:schemeClr val="bg2"/>
              </a:solidFill>
              <a:latin typeface="+mn-lt"/>
            </a:endParaRPr>
          </a:p>
        </p:txBody>
      </p:sp>
      <p:sp>
        <p:nvSpPr>
          <p:cNvPr id="36" name="TextBox 35"/>
          <p:cNvSpPr txBox="1"/>
          <p:nvPr/>
        </p:nvSpPr>
        <p:spPr>
          <a:xfrm>
            <a:off x="6318250" y="536575"/>
            <a:ext cx="5875338" cy="738664"/>
          </a:xfrm>
          <a:prstGeom prst="rect">
            <a:avLst/>
          </a:prstGeom>
          <a:solidFill>
            <a:schemeClr val="bg1">
              <a:lumMod val="85000"/>
              <a:alpha val="75000"/>
            </a:schemeClr>
          </a:solidFill>
        </p:spPr>
        <p:txBody>
          <a:bodyPr lIns="268224" tIns="182880" rIns="853440" bIns="182880">
            <a:spAutoFit/>
          </a:bodyPr>
          <a:lstStyle/>
          <a:p>
            <a:pPr eaLnBrk="1" fontAlgn="auto" hangingPunct="1">
              <a:spcBef>
                <a:spcPts val="0"/>
              </a:spcBef>
              <a:spcAft>
                <a:spcPts val="0"/>
              </a:spcAft>
              <a:defRPr/>
            </a:pPr>
            <a:r>
              <a:rPr lang="en-US" sz="2400" b="1" dirty="0">
                <a:solidFill>
                  <a:schemeClr val="tx1">
                    <a:lumMod val="50000"/>
                  </a:schemeClr>
                </a:solidFill>
                <a:latin typeface="+mn-lt"/>
              </a:rPr>
              <a:t>4 Phases of Utility Securitization </a:t>
            </a:r>
          </a:p>
        </p:txBody>
      </p:sp>
      <p:grpSp>
        <p:nvGrpSpPr>
          <p:cNvPr id="37" name="Group 36"/>
          <p:cNvGrpSpPr/>
          <p:nvPr/>
        </p:nvGrpSpPr>
        <p:grpSpPr>
          <a:xfrm>
            <a:off x="2108994" y="4462775"/>
            <a:ext cx="609600" cy="544513"/>
            <a:chOff x="1519144" y="5267544"/>
            <a:chExt cx="609600" cy="544513"/>
          </a:xfrm>
          <a:solidFill>
            <a:schemeClr val="bg2"/>
          </a:solidFill>
        </p:grpSpPr>
        <p:sp>
          <p:nvSpPr>
            <p:cNvPr id="38" name="Freeform 76"/>
            <p:cNvSpPr>
              <a:spLocks noEditPoints="1"/>
            </p:cNvSpPr>
            <p:nvPr/>
          </p:nvSpPr>
          <p:spPr bwMode="auto">
            <a:xfrm>
              <a:off x="1519144" y="5267544"/>
              <a:ext cx="609600" cy="544513"/>
            </a:xfrm>
            <a:custGeom>
              <a:avLst/>
              <a:gdLst>
                <a:gd name="T0" fmla="*/ 610 w 612"/>
                <a:gd name="T1" fmla="*/ 50 h 546"/>
                <a:gd name="T2" fmla="*/ 51 w 612"/>
                <a:gd name="T3" fmla="*/ 0 h 546"/>
                <a:gd name="T4" fmla="*/ 0 w 612"/>
                <a:gd name="T5" fmla="*/ 382 h 546"/>
                <a:gd name="T6" fmla="*/ 439 w 612"/>
                <a:gd name="T7" fmla="*/ 432 h 546"/>
                <a:gd name="T8" fmla="*/ 549 w 612"/>
                <a:gd name="T9" fmla="*/ 529 h 546"/>
                <a:gd name="T10" fmla="*/ 555 w 612"/>
                <a:gd name="T11" fmla="*/ 526 h 546"/>
                <a:gd name="T12" fmla="*/ 585 w 612"/>
                <a:gd name="T13" fmla="*/ 546 h 546"/>
                <a:gd name="T14" fmla="*/ 602 w 612"/>
                <a:gd name="T15" fmla="*/ 505 h 546"/>
                <a:gd name="T16" fmla="*/ 591 w 612"/>
                <a:gd name="T17" fmla="*/ 491 h 546"/>
                <a:gd name="T18" fmla="*/ 547 w 612"/>
                <a:gd name="T19" fmla="*/ 432 h 546"/>
                <a:gd name="T20" fmla="*/ 610 w 612"/>
                <a:gd name="T21" fmla="*/ 382 h 546"/>
                <a:gd name="T22" fmla="*/ 593 w 612"/>
                <a:gd name="T23" fmla="*/ 529 h 546"/>
                <a:gd name="T24" fmla="*/ 565 w 612"/>
                <a:gd name="T25" fmla="*/ 516 h 546"/>
                <a:gd name="T26" fmla="*/ 593 w 612"/>
                <a:gd name="T27" fmla="*/ 515 h 546"/>
                <a:gd name="T28" fmla="*/ 361 w 612"/>
                <a:gd name="T29" fmla="*/ 343 h 546"/>
                <a:gd name="T30" fmla="*/ 368 w 612"/>
                <a:gd name="T31" fmla="*/ 246 h 546"/>
                <a:gd name="T32" fmla="*/ 576 w 612"/>
                <a:gd name="T33" fmla="*/ 485 h 546"/>
                <a:gd name="T34" fmla="*/ 416 w 612"/>
                <a:gd name="T35" fmla="*/ 287 h 546"/>
                <a:gd name="T36" fmla="*/ 376 w 612"/>
                <a:gd name="T37" fmla="*/ 232 h 546"/>
                <a:gd name="T38" fmla="*/ 374 w 612"/>
                <a:gd name="T39" fmla="*/ 230 h 546"/>
                <a:gd name="T40" fmla="*/ 372 w 612"/>
                <a:gd name="T41" fmla="*/ 228 h 546"/>
                <a:gd name="T42" fmla="*/ 295 w 612"/>
                <a:gd name="T43" fmla="*/ 200 h 546"/>
                <a:gd name="T44" fmla="*/ 281 w 612"/>
                <a:gd name="T45" fmla="*/ 208 h 546"/>
                <a:gd name="T46" fmla="*/ 254 w 612"/>
                <a:gd name="T47" fmla="*/ 190 h 546"/>
                <a:gd name="T48" fmla="*/ 271 w 612"/>
                <a:gd name="T49" fmla="*/ 218 h 546"/>
                <a:gd name="T50" fmla="*/ 265 w 612"/>
                <a:gd name="T51" fmla="*/ 230 h 546"/>
                <a:gd name="T52" fmla="*/ 292 w 612"/>
                <a:gd name="T53" fmla="*/ 309 h 546"/>
                <a:gd name="T54" fmla="*/ 293 w 612"/>
                <a:gd name="T55" fmla="*/ 311 h 546"/>
                <a:gd name="T56" fmla="*/ 295 w 612"/>
                <a:gd name="T57" fmla="*/ 312 h 546"/>
                <a:gd name="T58" fmla="*/ 351 w 612"/>
                <a:gd name="T59" fmla="*/ 353 h 546"/>
                <a:gd name="T60" fmla="*/ 208 w 612"/>
                <a:gd name="T61" fmla="*/ 355 h 546"/>
                <a:gd name="T62" fmla="*/ 527 w 612"/>
                <a:gd name="T63" fmla="*/ 77 h 546"/>
                <a:gd name="T64" fmla="*/ 477 w 612"/>
                <a:gd name="T65" fmla="*/ 355 h 546"/>
                <a:gd name="T66" fmla="*/ 301 w 612"/>
                <a:gd name="T67" fmla="*/ 293 h 546"/>
                <a:gd name="T68" fmla="*/ 294 w 612"/>
                <a:gd name="T69" fmla="*/ 215 h 546"/>
                <a:gd name="T70" fmla="*/ 301 w 612"/>
                <a:gd name="T71" fmla="*/ 293 h 546"/>
                <a:gd name="T72" fmla="*/ 534 w 612"/>
                <a:gd name="T73" fmla="*/ 369 h 546"/>
                <a:gd name="T74" fmla="*/ 541 w 612"/>
                <a:gd name="T75" fmla="*/ 70 h 546"/>
                <a:gd name="T76" fmla="*/ 201 w 612"/>
                <a:gd name="T77" fmla="*/ 63 h 546"/>
                <a:gd name="T78" fmla="*/ 194 w 612"/>
                <a:gd name="T79" fmla="*/ 362 h 546"/>
                <a:gd name="T80" fmla="*/ 368 w 612"/>
                <a:gd name="T81" fmla="*/ 369 h 546"/>
                <a:gd name="T82" fmla="*/ 51 w 612"/>
                <a:gd name="T83" fmla="*/ 418 h 546"/>
                <a:gd name="T84" fmla="*/ 14 w 612"/>
                <a:gd name="T85" fmla="*/ 50 h 546"/>
                <a:gd name="T86" fmla="*/ 559 w 612"/>
                <a:gd name="T87" fmla="*/ 14 h 546"/>
                <a:gd name="T88" fmla="*/ 596 w 612"/>
                <a:gd name="T89" fmla="*/ 382 h 546"/>
                <a:gd name="T90" fmla="*/ 534 w 612"/>
                <a:gd name="T91" fmla="*/ 418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12" h="546">
                  <a:moveTo>
                    <a:pt x="610" y="382"/>
                  </a:moveTo>
                  <a:cubicBezTo>
                    <a:pt x="610" y="50"/>
                    <a:pt x="610" y="50"/>
                    <a:pt x="610" y="50"/>
                  </a:cubicBezTo>
                  <a:cubicBezTo>
                    <a:pt x="610" y="22"/>
                    <a:pt x="587" y="0"/>
                    <a:pt x="559" y="0"/>
                  </a:cubicBezTo>
                  <a:cubicBezTo>
                    <a:pt x="51" y="0"/>
                    <a:pt x="51" y="0"/>
                    <a:pt x="51" y="0"/>
                  </a:cubicBezTo>
                  <a:cubicBezTo>
                    <a:pt x="23" y="0"/>
                    <a:pt x="0" y="22"/>
                    <a:pt x="0" y="50"/>
                  </a:cubicBezTo>
                  <a:cubicBezTo>
                    <a:pt x="0" y="382"/>
                    <a:pt x="0" y="382"/>
                    <a:pt x="0" y="382"/>
                  </a:cubicBezTo>
                  <a:cubicBezTo>
                    <a:pt x="0" y="410"/>
                    <a:pt x="23" y="432"/>
                    <a:pt x="51" y="432"/>
                  </a:cubicBezTo>
                  <a:cubicBezTo>
                    <a:pt x="439" y="432"/>
                    <a:pt x="439" y="432"/>
                    <a:pt x="439" y="432"/>
                  </a:cubicBezTo>
                  <a:cubicBezTo>
                    <a:pt x="545" y="527"/>
                    <a:pt x="545" y="527"/>
                    <a:pt x="545" y="527"/>
                  </a:cubicBezTo>
                  <a:cubicBezTo>
                    <a:pt x="546" y="529"/>
                    <a:pt x="548" y="529"/>
                    <a:pt x="549" y="529"/>
                  </a:cubicBezTo>
                  <a:cubicBezTo>
                    <a:pt x="551" y="529"/>
                    <a:pt x="553" y="529"/>
                    <a:pt x="554" y="527"/>
                  </a:cubicBezTo>
                  <a:cubicBezTo>
                    <a:pt x="555" y="526"/>
                    <a:pt x="555" y="526"/>
                    <a:pt x="555" y="526"/>
                  </a:cubicBezTo>
                  <a:cubicBezTo>
                    <a:pt x="568" y="539"/>
                    <a:pt x="568" y="539"/>
                    <a:pt x="568" y="539"/>
                  </a:cubicBezTo>
                  <a:cubicBezTo>
                    <a:pt x="573" y="544"/>
                    <a:pt x="579" y="546"/>
                    <a:pt x="585" y="546"/>
                  </a:cubicBezTo>
                  <a:cubicBezTo>
                    <a:pt x="591" y="546"/>
                    <a:pt x="598" y="544"/>
                    <a:pt x="602" y="539"/>
                  </a:cubicBezTo>
                  <a:cubicBezTo>
                    <a:pt x="612" y="530"/>
                    <a:pt x="612" y="514"/>
                    <a:pt x="602" y="505"/>
                  </a:cubicBezTo>
                  <a:cubicBezTo>
                    <a:pt x="590" y="492"/>
                    <a:pt x="590" y="492"/>
                    <a:pt x="590" y="492"/>
                  </a:cubicBezTo>
                  <a:cubicBezTo>
                    <a:pt x="591" y="491"/>
                    <a:pt x="591" y="491"/>
                    <a:pt x="591" y="491"/>
                  </a:cubicBezTo>
                  <a:cubicBezTo>
                    <a:pt x="593" y="488"/>
                    <a:pt x="593" y="484"/>
                    <a:pt x="591" y="481"/>
                  </a:cubicBezTo>
                  <a:cubicBezTo>
                    <a:pt x="547" y="432"/>
                    <a:pt x="547" y="432"/>
                    <a:pt x="547" y="432"/>
                  </a:cubicBezTo>
                  <a:cubicBezTo>
                    <a:pt x="559" y="432"/>
                    <a:pt x="559" y="432"/>
                    <a:pt x="559" y="432"/>
                  </a:cubicBezTo>
                  <a:cubicBezTo>
                    <a:pt x="587" y="432"/>
                    <a:pt x="610" y="410"/>
                    <a:pt x="610" y="382"/>
                  </a:cubicBezTo>
                  <a:moveTo>
                    <a:pt x="593" y="515"/>
                  </a:moveTo>
                  <a:cubicBezTo>
                    <a:pt x="597" y="519"/>
                    <a:pt x="597" y="525"/>
                    <a:pt x="593" y="529"/>
                  </a:cubicBezTo>
                  <a:cubicBezTo>
                    <a:pt x="589" y="533"/>
                    <a:pt x="582" y="533"/>
                    <a:pt x="578" y="529"/>
                  </a:cubicBezTo>
                  <a:cubicBezTo>
                    <a:pt x="565" y="516"/>
                    <a:pt x="565" y="516"/>
                    <a:pt x="565" y="516"/>
                  </a:cubicBezTo>
                  <a:cubicBezTo>
                    <a:pt x="580" y="502"/>
                    <a:pt x="580" y="502"/>
                    <a:pt x="580" y="502"/>
                  </a:cubicBezTo>
                  <a:lnTo>
                    <a:pt x="593" y="515"/>
                  </a:lnTo>
                  <a:close/>
                  <a:moveTo>
                    <a:pt x="549" y="513"/>
                  </a:moveTo>
                  <a:cubicBezTo>
                    <a:pt x="361" y="343"/>
                    <a:pt x="361" y="343"/>
                    <a:pt x="361" y="343"/>
                  </a:cubicBezTo>
                  <a:cubicBezTo>
                    <a:pt x="344" y="326"/>
                    <a:pt x="322" y="312"/>
                    <a:pt x="310" y="305"/>
                  </a:cubicBezTo>
                  <a:cubicBezTo>
                    <a:pt x="368" y="246"/>
                    <a:pt x="368" y="246"/>
                    <a:pt x="368" y="246"/>
                  </a:cubicBezTo>
                  <a:cubicBezTo>
                    <a:pt x="375" y="258"/>
                    <a:pt x="390" y="281"/>
                    <a:pt x="406" y="297"/>
                  </a:cubicBezTo>
                  <a:cubicBezTo>
                    <a:pt x="576" y="485"/>
                    <a:pt x="576" y="485"/>
                    <a:pt x="576" y="485"/>
                  </a:cubicBezTo>
                  <a:lnTo>
                    <a:pt x="549" y="513"/>
                  </a:lnTo>
                  <a:close/>
                  <a:moveTo>
                    <a:pt x="416" y="287"/>
                  </a:moveTo>
                  <a:cubicBezTo>
                    <a:pt x="395" y="266"/>
                    <a:pt x="376" y="232"/>
                    <a:pt x="376" y="232"/>
                  </a:cubicBezTo>
                  <a:cubicBezTo>
                    <a:pt x="376" y="232"/>
                    <a:pt x="376" y="232"/>
                    <a:pt x="376" y="232"/>
                  </a:cubicBezTo>
                  <a:cubicBezTo>
                    <a:pt x="376" y="231"/>
                    <a:pt x="375" y="230"/>
                    <a:pt x="375" y="230"/>
                  </a:cubicBezTo>
                  <a:cubicBezTo>
                    <a:pt x="375" y="230"/>
                    <a:pt x="375" y="230"/>
                    <a:pt x="374" y="230"/>
                  </a:cubicBezTo>
                  <a:cubicBezTo>
                    <a:pt x="374" y="230"/>
                    <a:pt x="374" y="230"/>
                    <a:pt x="374" y="230"/>
                  </a:cubicBezTo>
                  <a:cubicBezTo>
                    <a:pt x="374" y="229"/>
                    <a:pt x="373" y="229"/>
                    <a:pt x="372" y="228"/>
                  </a:cubicBezTo>
                  <a:cubicBezTo>
                    <a:pt x="372" y="228"/>
                    <a:pt x="372" y="228"/>
                    <a:pt x="372" y="228"/>
                  </a:cubicBezTo>
                  <a:cubicBezTo>
                    <a:pt x="295" y="200"/>
                    <a:pt x="295" y="200"/>
                    <a:pt x="295" y="200"/>
                  </a:cubicBezTo>
                  <a:cubicBezTo>
                    <a:pt x="292" y="199"/>
                    <a:pt x="289" y="200"/>
                    <a:pt x="287" y="202"/>
                  </a:cubicBezTo>
                  <a:cubicBezTo>
                    <a:pt x="281" y="208"/>
                    <a:pt x="281" y="208"/>
                    <a:pt x="281" y="208"/>
                  </a:cubicBezTo>
                  <a:cubicBezTo>
                    <a:pt x="264" y="190"/>
                    <a:pt x="264" y="190"/>
                    <a:pt x="264" y="190"/>
                  </a:cubicBezTo>
                  <a:cubicBezTo>
                    <a:pt x="261" y="188"/>
                    <a:pt x="257" y="188"/>
                    <a:pt x="254" y="190"/>
                  </a:cubicBezTo>
                  <a:cubicBezTo>
                    <a:pt x="251" y="193"/>
                    <a:pt x="251" y="198"/>
                    <a:pt x="254" y="200"/>
                  </a:cubicBezTo>
                  <a:cubicBezTo>
                    <a:pt x="271" y="218"/>
                    <a:pt x="271" y="218"/>
                    <a:pt x="271" y="218"/>
                  </a:cubicBezTo>
                  <a:cubicBezTo>
                    <a:pt x="266" y="223"/>
                    <a:pt x="266" y="223"/>
                    <a:pt x="266" y="223"/>
                  </a:cubicBezTo>
                  <a:cubicBezTo>
                    <a:pt x="265" y="224"/>
                    <a:pt x="264" y="227"/>
                    <a:pt x="265" y="230"/>
                  </a:cubicBezTo>
                  <a:cubicBezTo>
                    <a:pt x="292" y="309"/>
                    <a:pt x="292" y="309"/>
                    <a:pt x="292" y="309"/>
                  </a:cubicBezTo>
                  <a:cubicBezTo>
                    <a:pt x="292" y="309"/>
                    <a:pt x="292" y="309"/>
                    <a:pt x="292" y="309"/>
                  </a:cubicBezTo>
                  <a:cubicBezTo>
                    <a:pt x="292" y="309"/>
                    <a:pt x="293" y="310"/>
                    <a:pt x="293" y="311"/>
                  </a:cubicBezTo>
                  <a:cubicBezTo>
                    <a:pt x="293" y="311"/>
                    <a:pt x="293" y="311"/>
                    <a:pt x="293" y="311"/>
                  </a:cubicBezTo>
                  <a:cubicBezTo>
                    <a:pt x="293" y="311"/>
                    <a:pt x="293" y="311"/>
                    <a:pt x="293" y="311"/>
                  </a:cubicBezTo>
                  <a:cubicBezTo>
                    <a:pt x="294" y="312"/>
                    <a:pt x="294" y="312"/>
                    <a:pt x="295" y="312"/>
                  </a:cubicBezTo>
                  <a:cubicBezTo>
                    <a:pt x="295" y="312"/>
                    <a:pt x="295" y="312"/>
                    <a:pt x="295" y="312"/>
                  </a:cubicBezTo>
                  <a:cubicBezTo>
                    <a:pt x="295" y="313"/>
                    <a:pt x="329" y="331"/>
                    <a:pt x="351" y="353"/>
                  </a:cubicBezTo>
                  <a:cubicBezTo>
                    <a:pt x="353" y="355"/>
                    <a:pt x="353" y="355"/>
                    <a:pt x="353" y="355"/>
                  </a:cubicBezTo>
                  <a:cubicBezTo>
                    <a:pt x="208" y="355"/>
                    <a:pt x="208" y="355"/>
                    <a:pt x="208" y="355"/>
                  </a:cubicBezTo>
                  <a:cubicBezTo>
                    <a:pt x="208" y="77"/>
                    <a:pt x="208" y="77"/>
                    <a:pt x="208" y="77"/>
                  </a:cubicBezTo>
                  <a:cubicBezTo>
                    <a:pt x="527" y="77"/>
                    <a:pt x="527" y="77"/>
                    <a:pt x="527" y="77"/>
                  </a:cubicBezTo>
                  <a:cubicBezTo>
                    <a:pt x="527" y="355"/>
                    <a:pt x="527" y="355"/>
                    <a:pt x="527" y="355"/>
                  </a:cubicBezTo>
                  <a:cubicBezTo>
                    <a:pt x="477" y="355"/>
                    <a:pt x="477" y="355"/>
                    <a:pt x="477" y="355"/>
                  </a:cubicBezTo>
                  <a:lnTo>
                    <a:pt x="416" y="287"/>
                  </a:lnTo>
                  <a:close/>
                  <a:moveTo>
                    <a:pt x="301" y="293"/>
                  </a:moveTo>
                  <a:cubicBezTo>
                    <a:pt x="279" y="229"/>
                    <a:pt x="279" y="229"/>
                    <a:pt x="279" y="229"/>
                  </a:cubicBezTo>
                  <a:cubicBezTo>
                    <a:pt x="294" y="215"/>
                    <a:pt x="294" y="215"/>
                    <a:pt x="294" y="215"/>
                  </a:cubicBezTo>
                  <a:cubicBezTo>
                    <a:pt x="357" y="238"/>
                    <a:pt x="357" y="238"/>
                    <a:pt x="357" y="238"/>
                  </a:cubicBezTo>
                  <a:lnTo>
                    <a:pt x="301" y="293"/>
                  </a:lnTo>
                  <a:close/>
                  <a:moveTo>
                    <a:pt x="490" y="369"/>
                  </a:moveTo>
                  <a:cubicBezTo>
                    <a:pt x="534" y="369"/>
                    <a:pt x="534" y="369"/>
                    <a:pt x="534" y="369"/>
                  </a:cubicBezTo>
                  <a:cubicBezTo>
                    <a:pt x="538" y="369"/>
                    <a:pt x="541" y="365"/>
                    <a:pt x="541" y="362"/>
                  </a:cubicBezTo>
                  <a:cubicBezTo>
                    <a:pt x="541" y="70"/>
                    <a:pt x="541" y="70"/>
                    <a:pt x="541" y="70"/>
                  </a:cubicBezTo>
                  <a:cubicBezTo>
                    <a:pt x="541" y="67"/>
                    <a:pt x="538" y="63"/>
                    <a:pt x="534" y="63"/>
                  </a:cubicBezTo>
                  <a:cubicBezTo>
                    <a:pt x="201" y="63"/>
                    <a:pt x="201" y="63"/>
                    <a:pt x="201" y="63"/>
                  </a:cubicBezTo>
                  <a:cubicBezTo>
                    <a:pt x="197" y="63"/>
                    <a:pt x="194" y="67"/>
                    <a:pt x="194" y="70"/>
                  </a:cubicBezTo>
                  <a:cubicBezTo>
                    <a:pt x="194" y="362"/>
                    <a:pt x="194" y="362"/>
                    <a:pt x="194" y="362"/>
                  </a:cubicBezTo>
                  <a:cubicBezTo>
                    <a:pt x="194" y="365"/>
                    <a:pt x="197" y="369"/>
                    <a:pt x="201" y="369"/>
                  </a:cubicBezTo>
                  <a:cubicBezTo>
                    <a:pt x="368" y="369"/>
                    <a:pt x="368" y="369"/>
                    <a:pt x="368" y="369"/>
                  </a:cubicBezTo>
                  <a:cubicBezTo>
                    <a:pt x="423" y="418"/>
                    <a:pt x="423" y="418"/>
                    <a:pt x="423" y="418"/>
                  </a:cubicBezTo>
                  <a:cubicBezTo>
                    <a:pt x="51" y="418"/>
                    <a:pt x="51" y="418"/>
                    <a:pt x="51" y="418"/>
                  </a:cubicBezTo>
                  <a:cubicBezTo>
                    <a:pt x="31" y="418"/>
                    <a:pt x="14" y="402"/>
                    <a:pt x="14" y="382"/>
                  </a:cubicBezTo>
                  <a:cubicBezTo>
                    <a:pt x="14" y="50"/>
                    <a:pt x="14" y="50"/>
                    <a:pt x="14" y="50"/>
                  </a:cubicBezTo>
                  <a:cubicBezTo>
                    <a:pt x="14" y="30"/>
                    <a:pt x="31" y="14"/>
                    <a:pt x="51" y="14"/>
                  </a:cubicBezTo>
                  <a:cubicBezTo>
                    <a:pt x="559" y="14"/>
                    <a:pt x="559" y="14"/>
                    <a:pt x="559" y="14"/>
                  </a:cubicBezTo>
                  <a:cubicBezTo>
                    <a:pt x="579" y="14"/>
                    <a:pt x="596" y="30"/>
                    <a:pt x="596" y="50"/>
                  </a:cubicBezTo>
                  <a:cubicBezTo>
                    <a:pt x="596" y="382"/>
                    <a:pt x="596" y="382"/>
                    <a:pt x="596" y="382"/>
                  </a:cubicBezTo>
                  <a:cubicBezTo>
                    <a:pt x="596" y="402"/>
                    <a:pt x="579" y="418"/>
                    <a:pt x="559" y="418"/>
                  </a:cubicBezTo>
                  <a:cubicBezTo>
                    <a:pt x="534" y="418"/>
                    <a:pt x="534" y="418"/>
                    <a:pt x="534" y="418"/>
                  </a:cubicBezTo>
                  <a:lnTo>
                    <a:pt x="490" y="3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id-ID">
                <a:solidFill>
                  <a:schemeClr val="bg2"/>
                </a:solidFill>
                <a:latin typeface="+mn-lt"/>
              </a:endParaRPr>
            </a:p>
          </p:txBody>
        </p:sp>
        <p:sp>
          <p:nvSpPr>
            <p:cNvPr id="39" name="Freeform 77"/>
            <p:cNvSpPr>
              <a:spLocks noEditPoints="1"/>
            </p:cNvSpPr>
            <p:nvPr/>
          </p:nvSpPr>
          <p:spPr bwMode="auto">
            <a:xfrm>
              <a:off x="1579469" y="5434231"/>
              <a:ext cx="95250" cy="96838"/>
            </a:xfrm>
            <a:custGeom>
              <a:avLst/>
              <a:gdLst>
                <a:gd name="T0" fmla="*/ 48 w 96"/>
                <a:gd name="T1" fmla="*/ 0 h 96"/>
                <a:gd name="T2" fmla="*/ 0 w 96"/>
                <a:gd name="T3" fmla="*/ 48 h 96"/>
                <a:gd name="T4" fmla="*/ 48 w 96"/>
                <a:gd name="T5" fmla="*/ 96 h 96"/>
                <a:gd name="T6" fmla="*/ 96 w 96"/>
                <a:gd name="T7" fmla="*/ 48 h 96"/>
                <a:gd name="T8" fmla="*/ 48 w 96"/>
                <a:gd name="T9" fmla="*/ 0 h 96"/>
                <a:gd name="T10" fmla="*/ 48 w 96"/>
                <a:gd name="T11" fmla="*/ 82 h 96"/>
                <a:gd name="T12" fmla="*/ 14 w 96"/>
                <a:gd name="T13" fmla="*/ 48 h 96"/>
                <a:gd name="T14" fmla="*/ 48 w 96"/>
                <a:gd name="T15" fmla="*/ 14 h 96"/>
                <a:gd name="T16" fmla="*/ 82 w 96"/>
                <a:gd name="T17" fmla="*/ 48 h 96"/>
                <a:gd name="T18" fmla="*/ 48 w 96"/>
                <a:gd name="T19" fmla="*/ 8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6">
                  <a:moveTo>
                    <a:pt x="48" y="0"/>
                  </a:moveTo>
                  <a:cubicBezTo>
                    <a:pt x="22" y="0"/>
                    <a:pt x="0" y="22"/>
                    <a:pt x="0" y="48"/>
                  </a:cubicBezTo>
                  <a:cubicBezTo>
                    <a:pt x="0" y="74"/>
                    <a:pt x="22" y="96"/>
                    <a:pt x="48" y="96"/>
                  </a:cubicBezTo>
                  <a:cubicBezTo>
                    <a:pt x="75" y="96"/>
                    <a:pt x="96" y="74"/>
                    <a:pt x="96" y="48"/>
                  </a:cubicBezTo>
                  <a:cubicBezTo>
                    <a:pt x="96" y="22"/>
                    <a:pt x="75" y="0"/>
                    <a:pt x="48" y="0"/>
                  </a:cubicBezTo>
                  <a:moveTo>
                    <a:pt x="48" y="82"/>
                  </a:moveTo>
                  <a:cubicBezTo>
                    <a:pt x="29" y="82"/>
                    <a:pt x="14" y="67"/>
                    <a:pt x="14" y="48"/>
                  </a:cubicBezTo>
                  <a:cubicBezTo>
                    <a:pt x="14" y="29"/>
                    <a:pt x="29" y="14"/>
                    <a:pt x="48" y="14"/>
                  </a:cubicBezTo>
                  <a:cubicBezTo>
                    <a:pt x="67" y="14"/>
                    <a:pt x="82" y="29"/>
                    <a:pt x="82" y="48"/>
                  </a:cubicBezTo>
                  <a:cubicBezTo>
                    <a:pt x="82" y="67"/>
                    <a:pt x="67" y="82"/>
                    <a:pt x="48" y="8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id-ID">
                <a:solidFill>
                  <a:schemeClr val="bg2"/>
                </a:solidFill>
                <a:latin typeface="+mn-lt"/>
              </a:endParaRPr>
            </a:p>
          </p:txBody>
        </p:sp>
        <p:sp>
          <p:nvSpPr>
            <p:cNvPr id="40" name="Freeform 78"/>
            <p:cNvSpPr>
              <a:spLocks/>
            </p:cNvSpPr>
            <p:nvPr/>
          </p:nvSpPr>
          <p:spPr bwMode="auto">
            <a:xfrm>
              <a:off x="1588994" y="5331044"/>
              <a:ext cx="76200" cy="12700"/>
            </a:xfrm>
            <a:custGeom>
              <a:avLst/>
              <a:gdLst>
                <a:gd name="T0" fmla="*/ 7 w 76"/>
                <a:gd name="T1" fmla="*/ 14 h 14"/>
                <a:gd name="T2" fmla="*/ 69 w 76"/>
                <a:gd name="T3" fmla="*/ 14 h 14"/>
                <a:gd name="T4" fmla="*/ 76 w 76"/>
                <a:gd name="T5" fmla="*/ 7 h 14"/>
                <a:gd name="T6" fmla="*/ 69 w 76"/>
                <a:gd name="T7" fmla="*/ 0 h 14"/>
                <a:gd name="T8" fmla="*/ 7 w 76"/>
                <a:gd name="T9" fmla="*/ 0 h 14"/>
                <a:gd name="T10" fmla="*/ 0 w 76"/>
                <a:gd name="T11" fmla="*/ 7 h 14"/>
                <a:gd name="T12" fmla="*/ 7 w 76"/>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76" h="14">
                  <a:moveTo>
                    <a:pt x="7" y="14"/>
                  </a:moveTo>
                  <a:cubicBezTo>
                    <a:pt x="69" y="14"/>
                    <a:pt x="69" y="14"/>
                    <a:pt x="69" y="14"/>
                  </a:cubicBezTo>
                  <a:cubicBezTo>
                    <a:pt x="73" y="14"/>
                    <a:pt x="76" y="11"/>
                    <a:pt x="76" y="7"/>
                  </a:cubicBezTo>
                  <a:cubicBezTo>
                    <a:pt x="76" y="4"/>
                    <a:pt x="73" y="0"/>
                    <a:pt x="69" y="0"/>
                  </a:cubicBezTo>
                  <a:cubicBezTo>
                    <a:pt x="7" y="0"/>
                    <a:pt x="7" y="0"/>
                    <a:pt x="7" y="0"/>
                  </a:cubicBezTo>
                  <a:cubicBezTo>
                    <a:pt x="3" y="0"/>
                    <a:pt x="0" y="4"/>
                    <a:pt x="0" y="7"/>
                  </a:cubicBezTo>
                  <a:cubicBezTo>
                    <a:pt x="0" y="11"/>
                    <a:pt x="3" y="14"/>
                    <a:pt x="7" y="1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id-ID">
                <a:solidFill>
                  <a:schemeClr val="bg2"/>
                </a:solidFill>
                <a:latin typeface="+mn-lt"/>
              </a:endParaRPr>
            </a:p>
          </p:txBody>
        </p:sp>
        <p:sp>
          <p:nvSpPr>
            <p:cNvPr id="41" name="Freeform 79"/>
            <p:cNvSpPr>
              <a:spLocks/>
            </p:cNvSpPr>
            <p:nvPr/>
          </p:nvSpPr>
          <p:spPr bwMode="auto">
            <a:xfrm>
              <a:off x="1588994" y="5381844"/>
              <a:ext cx="76200" cy="12700"/>
            </a:xfrm>
            <a:custGeom>
              <a:avLst/>
              <a:gdLst>
                <a:gd name="T0" fmla="*/ 7 w 76"/>
                <a:gd name="T1" fmla="*/ 14 h 14"/>
                <a:gd name="T2" fmla="*/ 69 w 76"/>
                <a:gd name="T3" fmla="*/ 14 h 14"/>
                <a:gd name="T4" fmla="*/ 76 w 76"/>
                <a:gd name="T5" fmla="*/ 7 h 14"/>
                <a:gd name="T6" fmla="*/ 69 w 76"/>
                <a:gd name="T7" fmla="*/ 0 h 14"/>
                <a:gd name="T8" fmla="*/ 7 w 76"/>
                <a:gd name="T9" fmla="*/ 0 h 14"/>
                <a:gd name="T10" fmla="*/ 0 w 76"/>
                <a:gd name="T11" fmla="*/ 7 h 14"/>
                <a:gd name="T12" fmla="*/ 7 w 76"/>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76" h="14">
                  <a:moveTo>
                    <a:pt x="7" y="14"/>
                  </a:moveTo>
                  <a:cubicBezTo>
                    <a:pt x="69" y="14"/>
                    <a:pt x="69" y="14"/>
                    <a:pt x="69" y="14"/>
                  </a:cubicBezTo>
                  <a:cubicBezTo>
                    <a:pt x="73" y="14"/>
                    <a:pt x="76" y="11"/>
                    <a:pt x="76" y="7"/>
                  </a:cubicBezTo>
                  <a:cubicBezTo>
                    <a:pt x="76" y="3"/>
                    <a:pt x="73" y="0"/>
                    <a:pt x="69" y="0"/>
                  </a:cubicBezTo>
                  <a:cubicBezTo>
                    <a:pt x="7" y="0"/>
                    <a:pt x="7" y="0"/>
                    <a:pt x="7" y="0"/>
                  </a:cubicBezTo>
                  <a:cubicBezTo>
                    <a:pt x="3" y="0"/>
                    <a:pt x="0" y="3"/>
                    <a:pt x="0" y="7"/>
                  </a:cubicBezTo>
                  <a:cubicBezTo>
                    <a:pt x="0" y="11"/>
                    <a:pt x="3" y="14"/>
                    <a:pt x="7" y="1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id-ID">
                <a:solidFill>
                  <a:schemeClr val="bg2"/>
                </a:solidFill>
                <a:latin typeface="+mn-lt"/>
              </a:endParaRPr>
            </a:p>
          </p:txBody>
        </p:sp>
        <p:sp>
          <p:nvSpPr>
            <p:cNvPr id="42" name="Freeform 80"/>
            <p:cNvSpPr>
              <a:spLocks/>
            </p:cNvSpPr>
            <p:nvPr/>
          </p:nvSpPr>
          <p:spPr bwMode="auto">
            <a:xfrm>
              <a:off x="1588994" y="5570756"/>
              <a:ext cx="76200" cy="14288"/>
            </a:xfrm>
            <a:custGeom>
              <a:avLst/>
              <a:gdLst>
                <a:gd name="T0" fmla="*/ 69 w 76"/>
                <a:gd name="T1" fmla="*/ 0 h 14"/>
                <a:gd name="T2" fmla="*/ 7 w 76"/>
                <a:gd name="T3" fmla="*/ 0 h 14"/>
                <a:gd name="T4" fmla="*/ 0 w 76"/>
                <a:gd name="T5" fmla="*/ 7 h 14"/>
                <a:gd name="T6" fmla="*/ 7 w 76"/>
                <a:gd name="T7" fmla="*/ 14 h 14"/>
                <a:gd name="T8" fmla="*/ 69 w 76"/>
                <a:gd name="T9" fmla="*/ 14 h 14"/>
                <a:gd name="T10" fmla="*/ 76 w 76"/>
                <a:gd name="T11" fmla="*/ 7 h 14"/>
                <a:gd name="T12" fmla="*/ 69 w 76"/>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76" h="14">
                  <a:moveTo>
                    <a:pt x="69" y="0"/>
                  </a:moveTo>
                  <a:cubicBezTo>
                    <a:pt x="7" y="0"/>
                    <a:pt x="7" y="0"/>
                    <a:pt x="7" y="0"/>
                  </a:cubicBezTo>
                  <a:cubicBezTo>
                    <a:pt x="3" y="0"/>
                    <a:pt x="0" y="3"/>
                    <a:pt x="0" y="7"/>
                  </a:cubicBezTo>
                  <a:cubicBezTo>
                    <a:pt x="0" y="11"/>
                    <a:pt x="3" y="14"/>
                    <a:pt x="7" y="14"/>
                  </a:cubicBezTo>
                  <a:cubicBezTo>
                    <a:pt x="69" y="14"/>
                    <a:pt x="69" y="14"/>
                    <a:pt x="69" y="14"/>
                  </a:cubicBezTo>
                  <a:cubicBezTo>
                    <a:pt x="73" y="14"/>
                    <a:pt x="76" y="11"/>
                    <a:pt x="76" y="7"/>
                  </a:cubicBezTo>
                  <a:cubicBezTo>
                    <a:pt x="76" y="3"/>
                    <a:pt x="73" y="0"/>
                    <a:pt x="6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id-ID">
                <a:solidFill>
                  <a:schemeClr val="bg2"/>
                </a:solidFill>
                <a:latin typeface="+mn-lt"/>
              </a:endParaRPr>
            </a:p>
          </p:txBody>
        </p:sp>
        <p:sp>
          <p:nvSpPr>
            <p:cNvPr id="43" name="Freeform 81"/>
            <p:cNvSpPr>
              <a:spLocks/>
            </p:cNvSpPr>
            <p:nvPr/>
          </p:nvSpPr>
          <p:spPr bwMode="auto">
            <a:xfrm>
              <a:off x="1588994" y="5621556"/>
              <a:ext cx="76200" cy="14288"/>
            </a:xfrm>
            <a:custGeom>
              <a:avLst/>
              <a:gdLst>
                <a:gd name="T0" fmla="*/ 69 w 76"/>
                <a:gd name="T1" fmla="*/ 0 h 14"/>
                <a:gd name="T2" fmla="*/ 7 w 76"/>
                <a:gd name="T3" fmla="*/ 0 h 14"/>
                <a:gd name="T4" fmla="*/ 0 w 76"/>
                <a:gd name="T5" fmla="*/ 7 h 14"/>
                <a:gd name="T6" fmla="*/ 7 w 76"/>
                <a:gd name="T7" fmla="*/ 14 h 14"/>
                <a:gd name="T8" fmla="*/ 69 w 76"/>
                <a:gd name="T9" fmla="*/ 14 h 14"/>
                <a:gd name="T10" fmla="*/ 76 w 76"/>
                <a:gd name="T11" fmla="*/ 7 h 14"/>
                <a:gd name="T12" fmla="*/ 69 w 76"/>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76" h="14">
                  <a:moveTo>
                    <a:pt x="69" y="0"/>
                  </a:moveTo>
                  <a:cubicBezTo>
                    <a:pt x="7" y="0"/>
                    <a:pt x="7" y="0"/>
                    <a:pt x="7" y="0"/>
                  </a:cubicBezTo>
                  <a:cubicBezTo>
                    <a:pt x="3" y="0"/>
                    <a:pt x="0" y="3"/>
                    <a:pt x="0" y="7"/>
                  </a:cubicBezTo>
                  <a:cubicBezTo>
                    <a:pt x="0" y="10"/>
                    <a:pt x="3" y="14"/>
                    <a:pt x="7" y="14"/>
                  </a:cubicBezTo>
                  <a:cubicBezTo>
                    <a:pt x="69" y="14"/>
                    <a:pt x="69" y="14"/>
                    <a:pt x="69" y="14"/>
                  </a:cubicBezTo>
                  <a:cubicBezTo>
                    <a:pt x="73" y="14"/>
                    <a:pt x="76" y="10"/>
                    <a:pt x="76" y="7"/>
                  </a:cubicBezTo>
                  <a:cubicBezTo>
                    <a:pt x="76" y="3"/>
                    <a:pt x="73" y="0"/>
                    <a:pt x="6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id-ID">
                <a:solidFill>
                  <a:schemeClr val="bg2"/>
                </a:solidFill>
                <a:latin typeface="+mn-lt"/>
              </a:endParaRPr>
            </a:p>
          </p:txBody>
        </p:sp>
      </p:grpSp>
      <p:grpSp>
        <p:nvGrpSpPr>
          <p:cNvPr id="55" name="Group 54"/>
          <p:cNvGrpSpPr/>
          <p:nvPr/>
        </p:nvGrpSpPr>
        <p:grpSpPr>
          <a:xfrm>
            <a:off x="4574368" y="4431558"/>
            <a:ext cx="457225" cy="516459"/>
            <a:chOff x="4574368" y="4431558"/>
            <a:chExt cx="457225" cy="516459"/>
          </a:xfrm>
        </p:grpSpPr>
        <p:sp>
          <p:nvSpPr>
            <p:cNvPr id="44" name="Freeform 156"/>
            <p:cNvSpPr>
              <a:spLocks noEditPoints="1"/>
            </p:cNvSpPr>
            <p:nvPr/>
          </p:nvSpPr>
          <p:spPr bwMode="auto">
            <a:xfrm>
              <a:off x="4574368" y="4431558"/>
              <a:ext cx="457225" cy="516459"/>
            </a:xfrm>
            <a:custGeom>
              <a:avLst/>
              <a:gdLst>
                <a:gd name="T0" fmla="*/ 289 w 577"/>
                <a:gd name="T1" fmla="*/ 646 h 646"/>
                <a:gd name="T2" fmla="*/ 0 w 577"/>
                <a:gd name="T3" fmla="*/ 462 h 646"/>
                <a:gd name="T4" fmla="*/ 213 w 577"/>
                <a:gd name="T5" fmla="*/ 213 h 646"/>
                <a:gd name="T6" fmla="*/ 134 w 577"/>
                <a:gd name="T7" fmla="*/ 83 h 646"/>
                <a:gd name="T8" fmla="*/ 130 w 577"/>
                <a:gd name="T9" fmla="*/ 80 h 646"/>
                <a:gd name="T10" fmla="*/ 119 w 577"/>
                <a:gd name="T11" fmla="*/ 51 h 646"/>
                <a:gd name="T12" fmla="*/ 147 w 577"/>
                <a:gd name="T13" fmla="*/ 37 h 646"/>
                <a:gd name="T14" fmla="*/ 185 w 577"/>
                <a:gd name="T15" fmla="*/ 47 h 646"/>
                <a:gd name="T16" fmla="*/ 200 w 577"/>
                <a:gd name="T17" fmla="*/ 51 h 646"/>
                <a:gd name="T18" fmla="*/ 200 w 577"/>
                <a:gd name="T19" fmla="*/ 51 h 646"/>
                <a:gd name="T20" fmla="*/ 233 w 577"/>
                <a:gd name="T21" fmla="*/ 31 h 646"/>
                <a:gd name="T22" fmla="*/ 236 w 577"/>
                <a:gd name="T23" fmla="*/ 28 h 646"/>
                <a:gd name="T24" fmla="*/ 289 w 577"/>
                <a:gd name="T25" fmla="*/ 0 h 646"/>
                <a:gd name="T26" fmla="*/ 341 w 577"/>
                <a:gd name="T27" fmla="*/ 28 h 646"/>
                <a:gd name="T28" fmla="*/ 344 w 577"/>
                <a:gd name="T29" fmla="*/ 31 h 646"/>
                <a:gd name="T30" fmla="*/ 377 w 577"/>
                <a:gd name="T31" fmla="*/ 51 h 646"/>
                <a:gd name="T32" fmla="*/ 393 w 577"/>
                <a:gd name="T33" fmla="*/ 47 h 646"/>
                <a:gd name="T34" fmla="*/ 430 w 577"/>
                <a:gd name="T35" fmla="*/ 37 h 646"/>
                <a:gd name="T36" fmla="*/ 458 w 577"/>
                <a:gd name="T37" fmla="*/ 51 h 646"/>
                <a:gd name="T38" fmla="*/ 447 w 577"/>
                <a:gd name="T39" fmla="*/ 80 h 646"/>
                <a:gd name="T40" fmla="*/ 444 w 577"/>
                <a:gd name="T41" fmla="*/ 83 h 646"/>
                <a:gd name="T42" fmla="*/ 365 w 577"/>
                <a:gd name="T43" fmla="*/ 213 h 646"/>
                <a:gd name="T44" fmla="*/ 577 w 577"/>
                <a:gd name="T45" fmla="*/ 462 h 646"/>
                <a:gd name="T46" fmla="*/ 289 w 577"/>
                <a:gd name="T47" fmla="*/ 646 h 646"/>
                <a:gd name="T48" fmla="*/ 147 w 577"/>
                <a:gd name="T49" fmla="*/ 51 h 646"/>
                <a:gd name="T50" fmla="*/ 132 w 577"/>
                <a:gd name="T51" fmla="*/ 56 h 646"/>
                <a:gd name="T52" fmla="*/ 140 w 577"/>
                <a:gd name="T53" fmla="*/ 70 h 646"/>
                <a:gd name="T54" fmla="*/ 143 w 577"/>
                <a:gd name="T55" fmla="*/ 72 h 646"/>
                <a:gd name="T56" fmla="*/ 227 w 577"/>
                <a:gd name="T57" fmla="*/ 218 h 646"/>
                <a:gd name="T58" fmla="*/ 222 w 577"/>
                <a:gd name="T59" fmla="*/ 224 h 646"/>
                <a:gd name="T60" fmla="*/ 14 w 577"/>
                <a:gd name="T61" fmla="*/ 462 h 646"/>
                <a:gd name="T62" fmla="*/ 289 w 577"/>
                <a:gd name="T63" fmla="*/ 632 h 646"/>
                <a:gd name="T64" fmla="*/ 563 w 577"/>
                <a:gd name="T65" fmla="*/ 462 h 646"/>
                <a:gd name="T66" fmla="*/ 355 w 577"/>
                <a:gd name="T67" fmla="*/ 224 h 646"/>
                <a:gd name="T68" fmla="*/ 350 w 577"/>
                <a:gd name="T69" fmla="*/ 218 h 646"/>
                <a:gd name="T70" fmla="*/ 435 w 577"/>
                <a:gd name="T71" fmla="*/ 72 h 646"/>
                <a:gd name="T72" fmla="*/ 438 w 577"/>
                <a:gd name="T73" fmla="*/ 70 h 646"/>
                <a:gd name="T74" fmla="*/ 445 w 577"/>
                <a:gd name="T75" fmla="*/ 56 h 646"/>
                <a:gd name="T76" fmla="*/ 430 w 577"/>
                <a:gd name="T77" fmla="*/ 51 h 646"/>
                <a:gd name="T78" fmla="*/ 399 w 577"/>
                <a:gd name="T79" fmla="*/ 59 h 646"/>
                <a:gd name="T80" fmla="*/ 377 w 577"/>
                <a:gd name="T81" fmla="*/ 65 h 646"/>
                <a:gd name="T82" fmla="*/ 334 w 577"/>
                <a:gd name="T83" fmla="*/ 41 h 646"/>
                <a:gd name="T84" fmla="*/ 331 w 577"/>
                <a:gd name="T85" fmla="*/ 37 h 646"/>
                <a:gd name="T86" fmla="*/ 289 w 577"/>
                <a:gd name="T87" fmla="*/ 14 h 646"/>
                <a:gd name="T88" fmla="*/ 246 w 577"/>
                <a:gd name="T89" fmla="*/ 37 h 646"/>
                <a:gd name="T90" fmla="*/ 243 w 577"/>
                <a:gd name="T91" fmla="*/ 41 h 646"/>
                <a:gd name="T92" fmla="*/ 200 w 577"/>
                <a:gd name="T93" fmla="*/ 65 h 646"/>
                <a:gd name="T94" fmla="*/ 200 w 577"/>
                <a:gd name="T95" fmla="*/ 65 h 646"/>
                <a:gd name="T96" fmla="*/ 179 w 577"/>
                <a:gd name="T97" fmla="*/ 59 h 646"/>
                <a:gd name="T98" fmla="*/ 147 w 577"/>
                <a:gd name="T99" fmla="*/ 51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77" h="646">
                  <a:moveTo>
                    <a:pt x="289" y="646"/>
                  </a:moveTo>
                  <a:cubicBezTo>
                    <a:pt x="47" y="646"/>
                    <a:pt x="0" y="579"/>
                    <a:pt x="0" y="462"/>
                  </a:cubicBezTo>
                  <a:cubicBezTo>
                    <a:pt x="0" y="344"/>
                    <a:pt x="125" y="245"/>
                    <a:pt x="213" y="213"/>
                  </a:cubicBezTo>
                  <a:cubicBezTo>
                    <a:pt x="212" y="181"/>
                    <a:pt x="196" y="134"/>
                    <a:pt x="134" y="83"/>
                  </a:cubicBezTo>
                  <a:cubicBezTo>
                    <a:pt x="132" y="81"/>
                    <a:pt x="131" y="80"/>
                    <a:pt x="130" y="80"/>
                  </a:cubicBezTo>
                  <a:cubicBezTo>
                    <a:pt x="117" y="67"/>
                    <a:pt x="117" y="57"/>
                    <a:pt x="119" y="51"/>
                  </a:cubicBezTo>
                  <a:cubicBezTo>
                    <a:pt x="123" y="42"/>
                    <a:pt x="133" y="37"/>
                    <a:pt x="147" y="37"/>
                  </a:cubicBezTo>
                  <a:cubicBezTo>
                    <a:pt x="159" y="37"/>
                    <a:pt x="172" y="41"/>
                    <a:pt x="185" y="47"/>
                  </a:cubicBezTo>
                  <a:cubicBezTo>
                    <a:pt x="190" y="49"/>
                    <a:pt x="196" y="51"/>
                    <a:pt x="200" y="51"/>
                  </a:cubicBezTo>
                  <a:cubicBezTo>
                    <a:pt x="200" y="51"/>
                    <a:pt x="200" y="51"/>
                    <a:pt x="200" y="51"/>
                  </a:cubicBezTo>
                  <a:cubicBezTo>
                    <a:pt x="212" y="51"/>
                    <a:pt x="222" y="43"/>
                    <a:pt x="233" y="31"/>
                  </a:cubicBezTo>
                  <a:cubicBezTo>
                    <a:pt x="236" y="28"/>
                    <a:pt x="236" y="28"/>
                    <a:pt x="236" y="28"/>
                  </a:cubicBezTo>
                  <a:cubicBezTo>
                    <a:pt x="249" y="15"/>
                    <a:pt x="263" y="0"/>
                    <a:pt x="289" y="0"/>
                  </a:cubicBezTo>
                  <a:cubicBezTo>
                    <a:pt x="314" y="0"/>
                    <a:pt x="329" y="15"/>
                    <a:pt x="341" y="28"/>
                  </a:cubicBezTo>
                  <a:cubicBezTo>
                    <a:pt x="344" y="31"/>
                    <a:pt x="344" y="31"/>
                    <a:pt x="344" y="31"/>
                  </a:cubicBezTo>
                  <a:cubicBezTo>
                    <a:pt x="356" y="43"/>
                    <a:pt x="365" y="51"/>
                    <a:pt x="377" y="51"/>
                  </a:cubicBezTo>
                  <a:cubicBezTo>
                    <a:pt x="382" y="51"/>
                    <a:pt x="387" y="49"/>
                    <a:pt x="393" y="47"/>
                  </a:cubicBezTo>
                  <a:cubicBezTo>
                    <a:pt x="405" y="41"/>
                    <a:pt x="418" y="37"/>
                    <a:pt x="430" y="37"/>
                  </a:cubicBezTo>
                  <a:cubicBezTo>
                    <a:pt x="445" y="37"/>
                    <a:pt x="455" y="42"/>
                    <a:pt x="458" y="51"/>
                  </a:cubicBezTo>
                  <a:cubicBezTo>
                    <a:pt x="461" y="57"/>
                    <a:pt x="461" y="67"/>
                    <a:pt x="447" y="80"/>
                  </a:cubicBezTo>
                  <a:cubicBezTo>
                    <a:pt x="447" y="80"/>
                    <a:pt x="446" y="81"/>
                    <a:pt x="444" y="83"/>
                  </a:cubicBezTo>
                  <a:cubicBezTo>
                    <a:pt x="381" y="134"/>
                    <a:pt x="366" y="181"/>
                    <a:pt x="365" y="213"/>
                  </a:cubicBezTo>
                  <a:cubicBezTo>
                    <a:pt x="452" y="245"/>
                    <a:pt x="577" y="344"/>
                    <a:pt x="577" y="462"/>
                  </a:cubicBezTo>
                  <a:cubicBezTo>
                    <a:pt x="577" y="579"/>
                    <a:pt x="530" y="646"/>
                    <a:pt x="289" y="646"/>
                  </a:cubicBezTo>
                  <a:moveTo>
                    <a:pt x="147" y="51"/>
                  </a:moveTo>
                  <a:cubicBezTo>
                    <a:pt x="138" y="51"/>
                    <a:pt x="133" y="54"/>
                    <a:pt x="132" y="56"/>
                  </a:cubicBezTo>
                  <a:cubicBezTo>
                    <a:pt x="131" y="58"/>
                    <a:pt x="133" y="63"/>
                    <a:pt x="140" y="70"/>
                  </a:cubicBezTo>
                  <a:cubicBezTo>
                    <a:pt x="140" y="70"/>
                    <a:pt x="141" y="71"/>
                    <a:pt x="143" y="72"/>
                  </a:cubicBezTo>
                  <a:cubicBezTo>
                    <a:pt x="212" y="129"/>
                    <a:pt x="227" y="183"/>
                    <a:pt x="227" y="218"/>
                  </a:cubicBezTo>
                  <a:cubicBezTo>
                    <a:pt x="227" y="221"/>
                    <a:pt x="225" y="223"/>
                    <a:pt x="222" y="224"/>
                  </a:cubicBezTo>
                  <a:cubicBezTo>
                    <a:pt x="138" y="253"/>
                    <a:pt x="14" y="349"/>
                    <a:pt x="14" y="462"/>
                  </a:cubicBezTo>
                  <a:cubicBezTo>
                    <a:pt x="14" y="573"/>
                    <a:pt x="58" y="632"/>
                    <a:pt x="289" y="632"/>
                  </a:cubicBezTo>
                  <a:cubicBezTo>
                    <a:pt x="520" y="632"/>
                    <a:pt x="563" y="573"/>
                    <a:pt x="563" y="462"/>
                  </a:cubicBezTo>
                  <a:cubicBezTo>
                    <a:pt x="563" y="349"/>
                    <a:pt x="439" y="253"/>
                    <a:pt x="355" y="224"/>
                  </a:cubicBezTo>
                  <a:cubicBezTo>
                    <a:pt x="352" y="223"/>
                    <a:pt x="350" y="221"/>
                    <a:pt x="350" y="218"/>
                  </a:cubicBezTo>
                  <a:cubicBezTo>
                    <a:pt x="350" y="183"/>
                    <a:pt x="365" y="129"/>
                    <a:pt x="435" y="72"/>
                  </a:cubicBezTo>
                  <a:cubicBezTo>
                    <a:pt x="436" y="71"/>
                    <a:pt x="437" y="70"/>
                    <a:pt x="438" y="70"/>
                  </a:cubicBezTo>
                  <a:cubicBezTo>
                    <a:pt x="445" y="63"/>
                    <a:pt x="446" y="58"/>
                    <a:pt x="445" y="56"/>
                  </a:cubicBezTo>
                  <a:cubicBezTo>
                    <a:pt x="444" y="54"/>
                    <a:pt x="439" y="51"/>
                    <a:pt x="430" y="51"/>
                  </a:cubicBezTo>
                  <a:cubicBezTo>
                    <a:pt x="420" y="51"/>
                    <a:pt x="409" y="54"/>
                    <a:pt x="399" y="59"/>
                  </a:cubicBezTo>
                  <a:cubicBezTo>
                    <a:pt x="391" y="63"/>
                    <a:pt x="384" y="65"/>
                    <a:pt x="377" y="65"/>
                  </a:cubicBezTo>
                  <a:cubicBezTo>
                    <a:pt x="359" y="65"/>
                    <a:pt x="346" y="53"/>
                    <a:pt x="334" y="41"/>
                  </a:cubicBezTo>
                  <a:cubicBezTo>
                    <a:pt x="331" y="37"/>
                    <a:pt x="331" y="37"/>
                    <a:pt x="331" y="37"/>
                  </a:cubicBezTo>
                  <a:cubicBezTo>
                    <a:pt x="319" y="25"/>
                    <a:pt x="308" y="14"/>
                    <a:pt x="289" y="14"/>
                  </a:cubicBezTo>
                  <a:cubicBezTo>
                    <a:pt x="269" y="14"/>
                    <a:pt x="259" y="25"/>
                    <a:pt x="246" y="37"/>
                  </a:cubicBezTo>
                  <a:cubicBezTo>
                    <a:pt x="243" y="41"/>
                    <a:pt x="243" y="41"/>
                    <a:pt x="243" y="41"/>
                  </a:cubicBezTo>
                  <a:cubicBezTo>
                    <a:pt x="231" y="53"/>
                    <a:pt x="218" y="65"/>
                    <a:pt x="200" y="65"/>
                  </a:cubicBezTo>
                  <a:cubicBezTo>
                    <a:pt x="200" y="65"/>
                    <a:pt x="200" y="65"/>
                    <a:pt x="200" y="65"/>
                  </a:cubicBezTo>
                  <a:cubicBezTo>
                    <a:pt x="193" y="65"/>
                    <a:pt x="186" y="63"/>
                    <a:pt x="179" y="59"/>
                  </a:cubicBezTo>
                  <a:cubicBezTo>
                    <a:pt x="168" y="54"/>
                    <a:pt x="157" y="51"/>
                    <a:pt x="147" y="51"/>
                  </a:cubicBez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id-ID">
                <a:latin typeface="+mn-lt"/>
              </a:endParaRPr>
            </a:p>
          </p:txBody>
        </p:sp>
        <p:sp>
          <p:nvSpPr>
            <p:cNvPr id="45" name="Freeform 154"/>
            <p:cNvSpPr>
              <a:spLocks/>
            </p:cNvSpPr>
            <p:nvPr/>
          </p:nvSpPr>
          <p:spPr bwMode="auto">
            <a:xfrm>
              <a:off x="4778217" y="4639429"/>
              <a:ext cx="11206" cy="236805"/>
            </a:xfrm>
            <a:custGeom>
              <a:avLst/>
              <a:gdLst>
                <a:gd name="T0" fmla="*/ 7 w 14"/>
                <a:gd name="T1" fmla="*/ 296 h 296"/>
                <a:gd name="T2" fmla="*/ 0 w 14"/>
                <a:gd name="T3" fmla="*/ 289 h 296"/>
                <a:gd name="T4" fmla="*/ 0 w 14"/>
                <a:gd name="T5" fmla="*/ 7 h 296"/>
                <a:gd name="T6" fmla="*/ 7 w 14"/>
                <a:gd name="T7" fmla="*/ 0 h 296"/>
                <a:gd name="T8" fmla="*/ 14 w 14"/>
                <a:gd name="T9" fmla="*/ 7 h 296"/>
                <a:gd name="T10" fmla="*/ 14 w 14"/>
                <a:gd name="T11" fmla="*/ 289 h 296"/>
                <a:gd name="T12" fmla="*/ 7 w 14"/>
                <a:gd name="T13" fmla="*/ 296 h 296"/>
              </a:gdLst>
              <a:ahLst/>
              <a:cxnLst>
                <a:cxn ang="0">
                  <a:pos x="T0" y="T1"/>
                </a:cxn>
                <a:cxn ang="0">
                  <a:pos x="T2" y="T3"/>
                </a:cxn>
                <a:cxn ang="0">
                  <a:pos x="T4" y="T5"/>
                </a:cxn>
                <a:cxn ang="0">
                  <a:pos x="T6" y="T7"/>
                </a:cxn>
                <a:cxn ang="0">
                  <a:pos x="T8" y="T9"/>
                </a:cxn>
                <a:cxn ang="0">
                  <a:pos x="T10" y="T11"/>
                </a:cxn>
                <a:cxn ang="0">
                  <a:pos x="T12" y="T13"/>
                </a:cxn>
              </a:cxnLst>
              <a:rect l="0" t="0" r="r" b="b"/>
              <a:pathLst>
                <a:path w="14" h="296">
                  <a:moveTo>
                    <a:pt x="7" y="296"/>
                  </a:moveTo>
                  <a:cubicBezTo>
                    <a:pt x="4" y="296"/>
                    <a:pt x="0" y="293"/>
                    <a:pt x="0" y="289"/>
                  </a:cubicBezTo>
                  <a:cubicBezTo>
                    <a:pt x="0" y="7"/>
                    <a:pt x="0" y="7"/>
                    <a:pt x="0" y="7"/>
                  </a:cubicBezTo>
                  <a:cubicBezTo>
                    <a:pt x="0" y="4"/>
                    <a:pt x="4" y="0"/>
                    <a:pt x="7" y="0"/>
                  </a:cubicBezTo>
                  <a:cubicBezTo>
                    <a:pt x="11" y="0"/>
                    <a:pt x="14" y="4"/>
                    <a:pt x="14" y="7"/>
                  </a:cubicBezTo>
                  <a:cubicBezTo>
                    <a:pt x="14" y="289"/>
                    <a:pt x="14" y="289"/>
                    <a:pt x="14" y="289"/>
                  </a:cubicBezTo>
                  <a:cubicBezTo>
                    <a:pt x="14" y="293"/>
                    <a:pt x="11" y="296"/>
                    <a:pt x="7" y="296"/>
                  </a:cubicBez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id-ID">
                <a:latin typeface="+mn-lt"/>
              </a:endParaRPr>
            </a:p>
          </p:txBody>
        </p:sp>
        <p:sp>
          <p:nvSpPr>
            <p:cNvPr id="46" name="Freeform 153"/>
            <p:cNvSpPr>
              <a:spLocks/>
            </p:cNvSpPr>
            <p:nvPr/>
          </p:nvSpPr>
          <p:spPr bwMode="auto">
            <a:xfrm>
              <a:off x="4720283" y="4698175"/>
              <a:ext cx="129995" cy="171401"/>
            </a:xfrm>
            <a:custGeom>
              <a:avLst/>
              <a:gdLst>
                <a:gd name="T0" fmla="*/ 91 w 165"/>
                <a:gd name="T1" fmla="*/ 213 h 213"/>
                <a:gd name="T2" fmla="*/ 4 w 165"/>
                <a:gd name="T3" fmla="*/ 179 h 213"/>
                <a:gd name="T4" fmla="*/ 3 w 165"/>
                <a:gd name="T5" fmla="*/ 169 h 213"/>
                <a:gd name="T6" fmla="*/ 13 w 165"/>
                <a:gd name="T7" fmla="*/ 168 h 213"/>
                <a:gd name="T8" fmla="*/ 91 w 165"/>
                <a:gd name="T9" fmla="*/ 199 h 213"/>
                <a:gd name="T10" fmla="*/ 147 w 165"/>
                <a:gd name="T11" fmla="*/ 160 h 213"/>
                <a:gd name="T12" fmla="*/ 97 w 165"/>
                <a:gd name="T13" fmla="*/ 114 h 213"/>
                <a:gd name="T14" fmla="*/ 90 w 165"/>
                <a:gd name="T15" fmla="*/ 112 h 213"/>
                <a:gd name="T16" fmla="*/ 82 w 165"/>
                <a:gd name="T17" fmla="*/ 110 h 213"/>
                <a:gd name="T18" fmla="*/ 16 w 165"/>
                <a:gd name="T19" fmla="*/ 55 h 213"/>
                <a:gd name="T20" fmla="*/ 89 w 165"/>
                <a:gd name="T21" fmla="*/ 0 h 213"/>
                <a:gd name="T22" fmla="*/ 161 w 165"/>
                <a:gd name="T23" fmla="*/ 25 h 213"/>
                <a:gd name="T24" fmla="*/ 163 w 165"/>
                <a:gd name="T25" fmla="*/ 35 h 213"/>
                <a:gd name="T26" fmla="*/ 154 w 165"/>
                <a:gd name="T27" fmla="*/ 37 h 213"/>
                <a:gd name="T28" fmla="*/ 89 w 165"/>
                <a:gd name="T29" fmla="*/ 14 h 213"/>
                <a:gd name="T30" fmla="*/ 30 w 165"/>
                <a:gd name="T31" fmla="*/ 55 h 213"/>
                <a:gd name="T32" fmla="*/ 85 w 165"/>
                <a:gd name="T33" fmla="*/ 96 h 213"/>
                <a:gd name="T34" fmla="*/ 93 w 165"/>
                <a:gd name="T35" fmla="*/ 98 h 213"/>
                <a:gd name="T36" fmla="*/ 101 w 165"/>
                <a:gd name="T37" fmla="*/ 100 h 213"/>
                <a:gd name="T38" fmla="*/ 161 w 165"/>
                <a:gd name="T39" fmla="*/ 160 h 213"/>
                <a:gd name="T40" fmla="*/ 91 w 165"/>
                <a:gd name="T41" fmla="*/ 213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5" h="213">
                  <a:moveTo>
                    <a:pt x="91" y="213"/>
                  </a:moveTo>
                  <a:cubicBezTo>
                    <a:pt x="66" y="213"/>
                    <a:pt x="27" y="197"/>
                    <a:pt x="4" y="179"/>
                  </a:cubicBezTo>
                  <a:cubicBezTo>
                    <a:pt x="1" y="176"/>
                    <a:pt x="0" y="172"/>
                    <a:pt x="3" y="169"/>
                  </a:cubicBezTo>
                  <a:cubicBezTo>
                    <a:pt x="5" y="166"/>
                    <a:pt x="10" y="165"/>
                    <a:pt x="13" y="168"/>
                  </a:cubicBezTo>
                  <a:cubicBezTo>
                    <a:pt x="33" y="184"/>
                    <a:pt x="69" y="199"/>
                    <a:pt x="91" y="199"/>
                  </a:cubicBezTo>
                  <a:cubicBezTo>
                    <a:pt x="143" y="199"/>
                    <a:pt x="147" y="169"/>
                    <a:pt x="147" y="160"/>
                  </a:cubicBezTo>
                  <a:cubicBezTo>
                    <a:pt x="147" y="128"/>
                    <a:pt x="124" y="120"/>
                    <a:pt x="97" y="114"/>
                  </a:cubicBezTo>
                  <a:cubicBezTo>
                    <a:pt x="95" y="113"/>
                    <a:pt x="92" y="113"/>
                    <a:pt x="90" y="112"/>
                  </a:cubicBezTo>
                  <a:cubicBezTo>
                    <a:pt x="87" y="111"/>
                    <a:pt x="85" y="111"/>
                    <a:pt x="82" y="110"/>
                  </a:cubicBezTo>
                  <a:cubicBezTo>
                    <a:pt x="59" y="105"/>
                    <a:pt x="16" y="95"/>
                    <a:pt x="16" y="55"/>
                  </a:cubicBezTo>
                  <a:cubicBezTo>
                    <a:pt x="16" y="15"/>
                    <a:pt x="56" y="0"/>
                    <a:pt x="89" y="0"/>
                  </a:cubicBezTo>
                  <a:cubicBezTo>
                    <a:pt x="111" y="0"/>
                    <a:pt x="138" y="10"/>
                    <a:pt x="161" y="25"/>
                  </a:cubicBezTo>
                  <a:cubicBezTo>
                    <a:pt x="164" y="27"/>
                    <a:pt x="165" y="32"/>
                    <a:pt x="163" y="35"/>
                  </a:cubicBezTo>
                  <a:cubicBezTo>
                    <a:pt x="161" y="38"/>
                    <a:pt x="157" y="39"/>
                    <a:pt x="154" y="37"/>
                  </a:cubicBezTo>
                  <a:cubicBezTo>
                    <a:pt x="132" y="23"/>
                    <a:pt x="108" y="14"/>
                    <a:pt x="89" y="14"/>
                  </a:cubicBezTo>
                  <a:cubicBezTo>
                    <a:pt x="33" y="14"/>
                    <a:pt x="30" y="48"/>
                    <a:pt x="30" y="55"/>
                  </a:cubicBezTo>
                  <a:cubicBezTo>
                    <a:pt x="30" y="81"/>
                    <a:pt x="57" y="90"/>
                    <a:pt x="85" y="96"/>
                  </a:cubicBezTo>
                  <a:cubicBezTo>
                    <a:pt x="88" y="97"/>
                    <a:pt x="91" y="98"/>
                    <a:pt x="93" y="98"/>
                  </a:cubicBezTo>
                  <a:cubicBezTo>
                    <a:pt x="95" y="99"/>
                    <a:pt x="98" y="100"/>
                    <a:pt x="101" y="100"/>
                  </a:cubicBezTo>
                  <a:cubicBezTo>
                    <a:pt x="122" y="105"/>
                    <a:pt x="161" y="114"/>
                    <a:pt x="161" y="160"/>
                  </a:cubicBezTo>
                  <a:cubicBezTo>
                    <a:pt x="161" y="199"/>
                    <a:pt x="125" y="213"/>
                    <a:pt x="91" y="213"/>
                  </a:cubicBez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id-ID">
                <a:latin typeface="+mn-lt"/>
              </a:endParaRPr>
            </a:p>
          </p:txBody>
        </p:sp>
      </p:grpSp>
      <p:sp>
        <p:nvSpPr>
          <p:cNvPr id="47" name="Freeform 173"/>
          <p:cNvSpPr>
            <a:spLocks noChangeAspect="1" noEditPoints="1"/>
          </p:cNvSpPr>
          <p:nvPr/>
        </p:nvSpPr>
        <p:spPr bwMode="auto">
          <a:xfrm>
            <a:off x="9194197" y="4462826"/>
            <a:ext cx="501267" cy="486918"/>
          </a:xfrm>
          <a:custGeom>
            <a:avLst/>
            <a:gdLst>
              <a:gd name="T0" fmla="*/ 170442 w 826"/>
              <a:gd name="T1" fmla="*/ 128966 h 802"/>
              <a:gd name="T2" fmla="*/ 177399 w 826"/>
              <a:gd name="T3" fmla="*/ 116390 h 802"/>
              <a:gd name="T4" fmla="*/ 153318 w 826"/>
              <a:gd name="T5" fmla="*/ 132171 h 802"/>
              <a:gd name="T6" fmla="*/ 159739 w 826"/>
              <a:gd name="T7" fmla="*/ 78908 h 802"/>
              <a:gd name="T8" fmla="*/ 204691 w 826"/>
              <a:gd name="T9" fmla="*/ 69291 h 802"/>
              <a:gd name="T10" fmla="*/ 210310 w 826"/>
              <a:gd name="T11" fmla="*/ 22440 h 802"/>
              <a:gd name="T12" fmla="*/ 188905 w 826"/>
              <a:gd name="T13" fmla="*/ 39454 h 802"/>
              <a:gd name="T14" fmla="*/ 174991 w 826"/>
              <a:gd name="T15" fmla="*/ 26878 h 802"/>
              <a:gd name="T16" fmla="*/ 193721 w 826"/>
              <a:gd name="T17" fmla="*/ 6904 h 802"/>
              <a:gd name="T18" fmla="*/ 173653 w 826"/>
              <a:gd name="T19" fmla="*/ 493 h 802"/>
              <a:gd name="T20" fmla="*/ 132180 w 826"/>
              <a:gd name="T21" fmla="*/ 53756 h 802"/>
              <a:gd name="T22" fmla="*/ 49500 w 826"/>
              <a:gd name="T23" fmla="*/ 36495 h 802"/>
              <a:gd name="T24" fmla="*/ 54317 w 826"/>
              <a:gd name="T25" fmla="*/ 30330 h 802"/>
              <a:gd name="T26" fmla="*/ 25419 w 826"/>
              <a:gd name="T27" fmla="*/ 1726 h 802"/>
              <a:gd name="T28" fmla="*/ 4816 w 826"/>
              <a:gd name="T29" fmla="*/ 14302 h 802"/>
              <a:gd name="T30" fmla="*/ 4816 w 826"/>
              <a:gd name="T31" fmla="*/ 20713 h 802"/>
              <a:gd name="T32" fmla="*/ 35854 w 826"/>
              <a:gd name="T33" fmla="*/ 47345 h 802"/>
              <a:gd name="T34" fmla="*/ 42811 w 826"/>
              <a:gd name="T35" fmla="*/ 42906 h 802"/>
              <a:gd name="T36" fmla="*/ 61006 w 826"/>
              <a:gd name="T37" fmla="*/ 119102 h 802"/>
              <a:gd name="T38" fmla="*/ 16322 w 826"/>
              <a:gd name="T39" fmla="*/ 128719 h 802"/>
              <a:gd name="T40" fmla="*/ 10435 w 826"/>
              <a:gd name="T41" fmla="*/ 175818 h 802"/>
              <a:gd name="T42" fmla="*/ 32108 w 826"/>
              <a:gd name="T43" fmla="*/ 158556 h 802"/>
              <a:gd name="T44" fmla="*/ 45755 w 826"/>
              <a:gd name="T45" fmla="*/ 171379 h 802"/>
              <a:gd name="T46" fmla="*/ 27292 w 826"/>
              <a:gd name="T47" fmla="*/ 191106 h 802"/>
              <a:gd name="T48" fmla="*/ 47092 w 826"/>
              <a:gd name="T49" fmla="*/ 197764 h 802"/>
              <a:gd name="T50" fmla="*/ 88566 w 826"/>
              <a:gd name="T51" fmla="*/ 144501 h 802"/>
              <a:gd name="T52" fmla="*/ 146361 w 826"/>
              <a:gd name="T53" fmla="*/ 138583 h 802"/>
              <a:gd name="T54" fmla="*/ 129236 w 826"/>
              <a:gd name="T55" fmla="*/ 160776 h 802"/>
              <a:gd name="T56" fmla="*/ 136193 w 826"/>
              <a:gd name="T57" fmla="*/ 160776 h 802"/>
              <a:gd name="T58" fmla="*/ 184356 w 826"/>
              <a:gd name="T59" fmla="*/ 192339 h 802"/>
              <a:gd name="T60" fmla="*/ 211648 w 826"/>
              <a:gd name="T61" fmla="*/ 192339 h 802"/>
              <a:gd name="T62" fmla="*/ 211648 w 826"/>
              <a:gd name="T63" fmla="*/ 166940 h 802"/>
              <a:gd name="T64" fmla="*/ 15252 w 826"/>
              <a:gd name="T65" fmla="*/ 17508 h 802"/>
              <a:gd name="T66" fmla="*/ 42811 w 826"/>
              <a:gd name="T67" fmla="*/ 30330 h 802"/>
              <a:gd name="T68" fmla="*/ 79468 w 826"/>
              <a:gd name="T69" fmla="*/ 140062 h 802"/>
              <a:gd name="T70" fmla="*/ 71174 w 826"/>
              <a:gd name="T71" fmla="*/ 179516 h 802"/>
              <a:gd name="T72" fmla="*/ 41206 w 826"/>
              <a:gd name="T73" fmla="*/ 188147 h 802"/>
              <a:gd name="T74" fmla="*/ 55387 w 826"/>
              <a:gd name="T75" fmla="*/ 173105 h 802"/>
              <a:gd name="T76" fmla="*/ 50571 w 826"/>
              <a:gd name="T77" fmla="*/ 149679 h 802"/>
              <a:gd name="T78" fmla="*/ 26489 w 826"/>
              <a:gd name="T79" fmla="*/ 150912 h 802"/>
              <a:gd name="T80" fmla="*/ 23011 w 826"/>
              <a:gd name="T81" fmla="*/ 135131 h 802"/>
              <a:gd name="T82" fmla="*/ 60471 w 826"/>
              <a:gd name="T83" fmla="*/ 128473 h 802"/>
              <a:gd name="T84" fmla="*/ 141277 w 826"/>
              <a:gd name="T85" fmla="*/ 57948 h 802"/>
              <a:gd name="T86" fmla="*/ 149572 w 826"/>
              <a:gd name="T87" fmla="*/ 18494 h 802"/>
              <a:gd name="T88" fmla="*/ 179540 w 826"/>
              <a:gd name="T89" fmla="*/ 9864 h 802"/>
              <a:gd name="T90" fmla="*/ 165358 w 826"/>
              <a:gd name="T91" fmla="*/ 24905 h 802"/>
              <a:gd name="T92" fmla="*/ 170175 w 826"/>
              <a:gd name="T93" fmla="*/ 48331 h 802"/>
              <a:gd name="T94" fmla="*/ 194256 w 826"/>
              <a:gd name="T95" fmla="*/ 47098 h 802"/>
              <a:gd name="T96" fmla="*/ 197734 w 826"/>
              <a:gd name="T97" fmla="*/ 62880 h 802"/>
              <a:gd name="T98" fmla="*/ 160275 w 826"/>
              <a:gd name="T99" fmla="*/ 69785 h 802"/>
              <a:gd name="T100" fmla="*/ 79468 w 826"/>
              <a:gd name="T101" fmla="*/ 140062 h 802"/>
              <a:gd name="T102" fmla="*/ 191045 w 826"/>
              <a:gd name="T103" fmla="*/ 186174 h 802"/>
              <a:gd name="T104" fmla="*/ 163485 w 826"/>
              <a:gd name="T105" fmla="*/ 135377 h 802"/>
              <a:gd name="T106" fmla="*/ 207634 w 826"/>
              <a:gd name="T107" fmla="*/ 179763 h 80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826" h="802">
                <a:moveTo>
                  <a:pt x="791" y="677"/>
                </a:moveTo>
                <a:cubicBezTo>
                  <a:pt x="637" y="523"/>
                  <a:pt x="637" y="523"/>
                  <a:pt x="637" y="523"/>
                </a:cubicBezTo>
                <a:cubicBezTo>
                  <a:pt x="663" y="498"/>
                  <a:pt x="663" y="498"/>
                  <a:pt x="663" y="498"/>
                </a:cubicBezTo>
                <a:cubicBezTo>
                  <a:pt x="670" y="490"/>
                  <a:pt x="670" y="479"/>
                  <a:pt x="663" y="472"/>
                </a:cubicBezTo>
                <a:cubicBezTo>
                  <a:pt x="656" y="465"/>
                  <a:pt x="644" y="465"/>
                  <a:pt x="637" y="472"/>
                </a:cubicBezTo>
                <a:cubicBezTo>
                  <a:pt x="573" y="536"/>
                  <a:pt x="573" y="536"/>
                  <a:pt x="573" y="536"/>
                </a:cubicBezTo>
                <a:cubicBezTo>
                  <a:pt x="477" y="440"/>
                  <a:pt x="477" y="440"/>
                  <a:pt x="477" y="440"/>
                </a:cubicBezTo>
                <a:cubicBezTo>
                  <a:pt x="597" y="320"/>
                  <a:pt x="597" y="320"/>
                  <a:pt x="597" y="320"/>
                </a:cubicBezTo>
                <a:cubicBezTo>
                  <a:pt x="614" y="326"/>
                  <a:pt x="631" y="329"/>
                  <a:pt x="649" y="329"/>
                </a:cubicBezTo>
                <a:cubicBezTo>
                  <a:pt x="693" y="329"/>
                  <a:pt x="734" y="312"/>
                  <a:pt x="765" y="281"/>
                </a:cubicBezTo>
                <a:cubicBezTo>
                  <a:pt x="812" y="234"/>
                  <a:pt x="826" y="163"/>
                  <a:pt x="800" y="102"/>
                </a:cubicBezTo>
                <a:cubicBezTo>
                  <a:pt x="797" y="96"/>
                  <a:pt x="792" y="92"/>
                  <a:pt x="786" y="91"/>
                </a:cubicBezTo>
                <a:cubicBezTo>
                  <a:pt x="780" y="90"/>
                  <a:pt x="774" y="92"/>
                  <a:pt x="770" y="96"/>
                </a:cubicBezTo>
                <a:cubicBezTo>
                  <a:pt x="706" y="160"/>
                  <a:pt x="706" y="160"/>
                  <a:pt x="706" y="160"/>
                </a:cubicBezTo>
                <a:cubicBezTo>
                  <a:pt x="654" y="160"/>
                  <a:pt x="654" y="160"/>
                  <a:pt x="654" y="160"/>
                </a:cubicBezTo>
                <a:cubicBezTo>
                  <a:pt x="654" y="109"/>
                  <a:pt x="654" y="109"/>
                  <a:pt x="654" y="109"/>
                </a:cubicBezTo>
                <a:cubicBezTo>
                  <a:pt x="719" y="44"/>
                  <a:pt x="719" y="44"/>
                  <a:pt x="719" y="44"/>
                </a:cubicBezTo>
                <a:cubicBezTo>
                  <a:pt x="723" y="40"/>
                  <a:pt x="725" y="34"/>
                  <a:pt x="724" y="28"/>
                </a:cubicBezTo>
                <a:cubicBezTo>
                  <a:pt x="722" y="22"/>
                  <a:pt x="718" y="17"/>
                  <a:pt x="713" y="15"/>
                </a:cubicBezTo>
                <a:cubicBezTo>
                  <a:pt x="692" y="6"/>
                  <a:pt x="671" y="2"/>
                  <a:pt x="649" y="2"/>
                </a:cubicBezTo>
                <a:cubicBezTo>
                  <a:pt x="605" y="2"/>
                  <a:pt x="564" y="19"/>
                  <a:pt x="533" y="50"/>
                </a:cubicBezTo>
                <a:cubicBezTo>
                  <a:pt x="489" y="94"/>
                  <a:pt x="474" y="159"/>
                  <a:pt x="494" y="218"/>
                </a:cubicBezTo>
                <a:cubicBezTo>
                  <a:pt x="374" y="337"/>
                  <a:pt x="374" y="337"/>
                  <a:pt x="374" y="337"/>
                </a:cubicBezTo>
                <a:cubicBezTo>
                  <a:pt x="185" y="148"/>
                  <a:pt x="185" y="148"/>
                  <a:pt x="185" y="148"/>
                </a:cubicBezTo>
                <a:cubicBezTo>
                  <a:pt x="198" y="136"/>
                  <a:pt x="198" y="136"/>
                  <a:pt x="198" y="136"/>
                </a:cubicBezTo>
                <a:cubicBezTo>
                  <a:pt x="201" y="132"/>
                  <a:pt x="203" y="128"/>
                  <a:pt x="203" y="123"/>
                </a:cubicBezTo>
                <a:cubicBezTo>
                  <a:pt x="203" y="118"/>
                  <a:pt x="201" y="113"/>
                  <a:pt x="198" y="110"/>
                </a:cubicBezTo>
                <a:cubicBezTo>
                  <a:pt x="95" y="7"/>
                  <a:pt x="95" y="7"/>
                  <a:pt x="95" y="7"/>
                </a:cubicBezTo>
                <a:cubicBezTo>
                  <a:pt x="88" y="0"/>
                  <a:pt x="77" y="0"/>
                  <a:pt x="70" y="7"/>
                </a:cubicBezTo>
                <a:cubicBezTo>
                  <a:pt x="18" y="58"/>
                  <a:pt x="18" y="58"/>
                  <a:pt x="18" y="58"/>
                </a:cubicBezTo>
                <a:cubicBezTo>
                  <a:pt x="15" y="62"/>
                  <a:pt x="13" y="66"/>
                  <a:pt x="13" y="71"/>
                </a:cubicBezTo>
                <a:cubicBezTo>
                  <a:pt x="13" y="76"/>
                  <a:pt x="15" y="81"/>
                  <a:pt x="18" y="84"/>
                </a:cubicBezTo>
                <a:cubicBezTo>
                  <a:pt x="121" y="187"/>
                  <a:pt x="121" y="187"/>
                  <a:pt x="121" y="187"/>
                </a:cubicBezTo>
                <a:cubicBezTo>
                  <a:pt x="124" y="191"/>
                  <a:pt x="129" y="192"/>
                  <a:pt x="134" y="192"/>
                </a:cubicBezTo>
                <a:cubicBezTo>
                  <a:pt x="138" y="192"/>
                  <a:pt x="143" y="191"/>
                  <a:pt x="147" y="187"/>
                </a:cubicBezTo>
                <a:cubicBezTo>
                  <a:pt x="160" y="174"/>
                  <a:pt x="160" y="174"/>
                  <a:pt x="160" y="174"/>
                </a:cubicBezTo>
                <a:cubicBezTo>
                  <a:pt x="348" y="363"/>
                  <a:pt x="348" y="363"/>
                  <a:pt x="348" y="363"/>
                </a:cubicBezTo>
                <a:cubicBezTo>
                  <a:pt x="228" y="483"/>
                  <a:pt x="228" y="483"/>
                  <a:pt x="228" y="483"/>
                </a:cubicBezTo>
                <a:cubicBezTo>
                  <a:pt x="212" y="477"/>
                  <a:pt x="194" y="475"/>
                  <a:pt x="176" y="475"/>
                </a:cubicBezTo>
                <a:cubicBezTo>
                  <a:pt x="133" y="475"/>
                  <a:pt x="91" y="492"/>
                  <a:pt x="61" y="522"/>
                </a:cubicBezTo>
                <a:cubicBezTo>
                  <a:pt x="13" y="570"/>
                  <a:pt x="0" y="640"/>
                  <a:pt x="26" y="702"/>
                </a:cubicBezTo>
                <a:cubicBezTo>
                  <a:pt x="28" y="707"/>
                  <a:pt x="33" y="711"/>
                  <a:pt x="39" y="713"/>
                </a:cubicBezTo>
                <a:cubicBezTo>
                  <a:pt x="45" y="714"/>
                  <a:pt x="51" y="712"/>
                  <a:pt x="55" y="708"/>
                </a:cubicBezTo>
                <a:cubicBezTo>
                  <a:pt x="120" y="643"/>
                  <a:pt x="120" y="643"/>
                  <a:pt x="120" y="643"/>
                </a:cubicBezTo>
                <a:cubicBezTo>
                  <a:pt x="171" y="643"/>
                  <a:pt x="171" y="643"/>
                  <a:pt x="171" y="643"/>
                </a:cubicBezTo>
                <a:cubicBezTo>
                  <a:pt x="171" y="695"/>
                  <a:pt x="171" y="695"/>
                  <a:pt x="171" y="695"/>
                </a:cubicBezTo>
                <a:cubicBezTo>
                  <a:pt x="107" y="759"/>
                  <a:pt x="107" y="759"/>
                  <a:pt x="107" y="759"/>
                </a:cubicBezTo>
                <a:cubicBezTo>
                  <a:pt x="102" y="763"/>
                  <a:pt x="101" y="769"/>
                  <a:pt x="102" y="775"/>
                </a:cubicBezTo>
                <a:cubicBezTo>
                  <a:pt x="103" y="781"/>
                  <a:pt x="107" y="786"/>
                  <a:pt x="113" y="789"/>
                </a:cubicBezTo>
                <a:cubicBezTo>
                  <a:pt x="133" y="797"/>
                  <a:pt x="154" y="802"/>
                  <a:pt x="176" y="802"/>
                </a:cubicBezTo>
                <a:cubicBezTo>
                  <a:pt x="220" y="802"/>
                  <a:pt x="261" y="785"/>
                  <a:pt x="292" y="754"/>
                </a:cubicBezTo>
                <a:cubicBezTo>
                  <a:pt x="336" y="709"/>
                  <a:pt x="351" y="645"/>
                  <a:pt x="331" y="586"/>
                </a:cubicBezTo>
                <a:cubicBezTo>
                  <a:pt x="451" y="466"/>
                  <a:pt x="451" y="466"/>
                  <a:pt x="451" y="466"/>
                </a:cubicBezTo>
                <a:cubicBezTo>
                  <a:pt x="547" y="562"/>
                  <a:pt x="547" y="562"/>
                  <a:pt x="547" y="562"/>
                </a:cubicBezTo>
                <a:cubicBezTo>
                  <a:pt x="483" y="626"/>
                  <a:pt x="483" y="626"/>
                  <a:pt x="483" y="626"/>
                </a:cubicBezTo>
                <a:cubicBezTo>
                  <a:pt x="476" y="633"/>
                  <a:pt x="476" y="645"/>
                  <a:pt x="483" y="652"/>
                </a:cubicBezTo>
                <a:cubicBezTo>
                  <a:pt x="486" y="655"/>
                  <a:pt x="491" y="657"/>
                  <a:pt x="496" y="657"/>
                </a:cubicBezTo>
                <a:cubicBezTo>
                  <a:pt x="500" y="657"/>
                  <a:pt x="505" y="655"/>
                  <a:pt x="509" y="652"/>
                </a:cubicBezTo>
                <a:cubicBezTo>
                  <a:pt x="534" y="626"/>
                  <a:pt x="534" y="626"/>
                  <a:pt x="534" y="626"/>
                </a:cubicBezTo>
                <a:cubicBezTo>
                  <a:pt x="689" y="780"/>
                  <a:pt x="689" y="780"/>
                  <a:pt x="689" y="780"/>
                </a:cubicBezTo>
                <a:cubicBezTo>
                  <a:pt x="702" y="794"/>
                  <a:pt x="721" y="802"/>
                  <a:pt x="740" y="802"/>
                </a:cubicBezTo>
                <a:cubicBezTo>
                  <a:pt x="759" y="802"/>
                  <a:pt x="778" y="794"/>
                  <a:pt x="791" y="780"/>
                </a:cubicBezTo>
                <a:cubicBezTo>
                  <a:pt x="805" y="767"/>
                  <a:pt x="813" y="748"/>
                  <a:pt x="813" y="729"/>
                </a:cubicBezTo>
                <a:cubicBezTo>
                  <a:pt x="813" y="709"/>
                  <a:pt x="805" y="691"/>
                  <a:pt x="791" y="677"/>
                </a:cubicBezTo>
                <a:close/>
                <a:moveTo>
                  <a:pt x="134" y="148"/>
                </a:moveTo>
                <a:cubicBezTo>
                  <a:pt x="57" y="71"/>
                  <a:pt x="57" y="71"/>
                  <a:pt x="57" y="71"/>
                </a:cubicBezTo>
                <a:cubicBezTo>
                  <a:pt x="82" y="46"/>
                  <a:pt x="82" y="46"/>
                  <a:pt x="82" y="46"/>
                </a:cubicBezTo>
                <a:cubicBezTo>
                  <a:pt x="160" y="123"/>
                  <a:pt x="160" y="123"/>
                  <a:pt x="160" y="123"/>
                </a:cubicBezTo>
                <a:lnTo>
                  <a:pt x="134" y="148"/>
                </a:lnTo>
                <a:close/>
                <a:moveTo>
                  <a:pt x="297" y="568"/>
                </a:moveTo>
                <a:cubicBezTo>
                  <a:pt x="292" y="574"/>
                  <a:pt x="291" y="582"/>
                  <a:pt x="293" y="588"/>
                </a:cubicBezTo>
                <a:cubicBezTo>
                  <a:pt x="314" y="636"/>
                  <a:pt x="303" y="691"/>
                  <a:pt x="266" y="728"/>
                </a:cubicBezTo>
                <a:cubicBezTo>
                  <a:pt x="242" y="752"/>
                  <a:pt x="210" y="765"/>
                  <a:pt x="176" y="765"/>
                </a:cubicBezTo>
                <a:cubicBezTo>
                  <a:pt x="169" y="765"/>
                  <a:pt x="161" y="765"/>
                  <a:pt x="154" y="763"/>
                </a:cubicBezTo>
                <a:cubicBezTo>
                  <a:pt x="202" y="715"/>
                  <a:pt x="202" y="715"/>
                  <a:pt x="202" y="715"/>
                </a:cubicBezTo>
                <a:cubicBezTo>
                  <a:pt x="205" y="712"/>
                  <a:pt x="207" y="707"/>
                  <a:pt x="207" y="702"/>
                </a:cubicBezTo>
                <a:cubicBezTo>
                  <a:pt x="207" y="625"/>
                  <a:pt x="207" y="625"/>
                  <a:pt x="207" y="625"/>
                </a:cubicBezTo>
                <a:cubicBezTo>
                  <a:pt x="207" y="615"/>
                  <a:pt x="199" y="607"/>
                  <a:pt x="189" y="607"/>
                </a:cubicBezTo>
                <a:cubicBezTo>
                  <a:pt x="112" y="607"/>
                  <a:pt x="112" y="607"/>
                  <a:pt x="112" y="607"/>
                </a:cubicBezTo>
                <a:cubicBezTo>
                  <a:pt x="107" y="607"/>
                  <a:pt x="103" y="609"/>
                  <a:pt x="99" y="612"/>
                </a:cubicBezTo>
                <a:cubicBezTo>
                  <a:pt x="51" y="661"/>
                  <a:pt x="51" y="661"/>
                  <a:pt x="51" y="661"/>
                </a:cubicBezTo>
                <a:cubicBezTo>
                  <a:pt x="44" y="620"/>
                  <a:pt x="56" y="578"/>
                  <a:pt x="86" y="548"/>
                </a:cubicBezTo>
                <a:cubicBezTo>
                  <a:pt x="110" y="524"/>
                  <a:pt x="142" y="511"/>
                  <a:pt x="176" y="511"/>
                </a:cubicBezTo>
                <a:cubicBezTo>
                  <a:pt x="193" y="511"/>
                  <a:pt x="210" y="514"/>
                  <a:pt x="226" y="521"/>
                </a:cubicBezTo>
                <a:cubicBezTo>
                  <a:pt x="233" y="524"/>
                  <a:pt x="241" y="522"/>
                  <a:pt x="246" y="517"/>
                </a:cubicBezTo>
                <a:cubicBezTo>
                  <a:pt x="528" y="235"/>
                  <a:pt x="528" y="235"/>
                  <a:pt x="528" y="235"/>
                </a:cubicBezTo>
                <a:cubicBezTo>
                  <a:pt x="533" y="230"/>
                  <a:pt x="535" y="222"/>
                  <a:pt x="532" y="215"/>
                </a:cubicBezTo>
                <a:cubicBezTo>
                  <a:pt x="512" y="167"/>
                  <a:pt x="522" y="112"/>
                  <a:pt x="559" y="75"/>
                </a:cubicBezTo>
                <a:cubicBezTo>
                  <a:pt x="583" y="51"/>
                  <a:pt x="615" y="38"/>
                  <a:pt x="649" y="38"/>
                </a:cubicBezTo>
                <a:cubicBezTo>
                  <a:pt x="657" y="38"/>
                  <a:pt x="664" y="39"/>
                  <a:pt x="671" y="40"/>
                </a:cubicBezTo>
                <a:cubicBezTo>
                  <a:pt x="623" y="88"/>
                  <a:pt x="623" y="88"/>
                  <a:pt x="623" y="88"/>
                </a:cubicBezTo>
                <a:cubicBezTo>
                  <a:pt x="620" y="92"/>
                  <a:pt x="618" y="96"/>
                  <a:pt x="618" y="101"/>
                </a:cubicBezTo>
                <a:cubicBezTo>
                  <a:pt x="618" y="178"/>
                  <a:pt x="618" y="178"/>
                  <a:pt x="618" y="178"/>
                </a:cubicBezTo>
                <a:cubicBezTo>
                  <a:pt x="618" y="188"/>
                  <a:pt x="626" y="196"/>
                  <a:pt x="636" y="196"/>
                </a:cubicBezTo>
                <a:cubicBezTo>
                  <a:pt x="713" y="196"/>
                  <a:pt x="713" y="196"/>
                  <a:pt x="713" y="196"/>
                </a:cubicBezTo>
                <a:cubicBezTo>
                  <a:pt x="718" y="196"/>
                  <a:pt x="723" y="195"/>
                  <a:pt x="726" y="191"/>
                </a:cubicBezTo>
                <a:cubicBezTo>
                  <a:pt x="774" y="143"/>
                  <a:pt x="774" y="143"/>
                  <a:pt x="774" y="143"/>
                </a:cubicBezTo>
                <a:cubicBezTo>
                  <a:pt x="782" y="183"/>
                  <a:pt x="769" y="225"/>
                  <a:pt x="739" y="255"/>
                </a:cubicBezTo>
                <a:cubicBezTo>
                  <a:pt x="715" y="279"/>
                  <a:pt x="683" y="293"/>
                  <a:pt x="649" y="293"/>
                </a:cubicBezTo>
                <a:cubicBezTo>
                  <a:pt x="632" y="293"/>
                  <a:pt x="615" y="289"/>
                  <a:pt x="599" y="283"/>
                </a:cubicBezTo>
                <a:cubicBezTo>
                  <a:pt x="593" y="280"/>
                  <a:pt x="585" y="281"/>
                  <a:pt x="579" y="286"/>
                </a:cubicBezTo>
                <a:lnTo>
                  <a:pt x="297" y="568"/>
                </a:lnTo>
                <a:close/>
                <a:moveTo>
                  <a:pt x="766" y="755"/>
                </a:moveTo>
                <a:cubicBezTo>
                  <a:pt x="752" y="768"/>
                  <a:pt x="728" y="768"/>
                  <a:pt x="714" y="755"/>
                </a:cubicBezTo>
                <a:cubicBezTo>
                  <a:pt x="560" y="600"/>
                  <a:pt x="560" y="600"/>
                  <a:pt x="560" y="600"/>
                </a:cubicBezTo>
                <a:cubicBezTo>
                  <a:pt x="611" y="549"/>
                  <a:pt x="611" y="549"/>
                  <a:pt x="611" y="549"/>
                </a:cubicBezTo>
                <a:cubicBezTo>
                  <a:pt x="766" y="703"/>
                  <a:pt x="766" y="703"/>
                  <a:pt x="766" y="703"/>
                </a:cubicBezTo>
                <a:cubicBezTo>
                  <a:pt x="773" y="710"/>
                  <a:pt x="776" y="719"/>
                  <a:pt x="776" y="729"/>
                </a:cubicBezTo>
                <a:cubicBezTo>
                  <a:pt x="776" y="739"/>
                  <a:pt x="773" y="748"/>
                  <a:pt x="766" y="75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endParaRPr lang="en-US"/>
          </a:p>
        </p:txBody>
      </p:sp>
      <p:sp>
        <p:nvSpPr>
          <p:cNvPr id="51" name="Rectangle 50"/>
          <p:cNvSpPr/>
          <p:nvPr/>
        </p:nvSpPr>
        <p:spPr bwMode="auto">
          <a:xfrm>
            <a:off x="3494443" y="1481316"/>
            <a:ext cx="2711669" cy="1925161"/>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txBody>
          <a:bodyPr vert="horz" wrap="square" lIns="91440" tIns="45720" rIns="91440" bIns="45720" numCol="1" rtlCol="0" anchor="t" anchorCtr="0" compatLnSpc="1">
            <a:prstTxWarp prst="textNoShape">
              <a:avLst/>
            </a:prstTxWarp>
          </a:bodyPr>
          <a:lstStyle/>
          <a:p>
            <a:pPr algn="ctr"/>
            <a:endParaRPr lang="en-US"/>
          </a:p>
        </p:txBody>
      </p:sp>
      <p:sp>
        <p:nvSpPr>
          <p:cNvPr id="53" name="Rectangle 52"/>
          <p:cNvSpPr/>
          <p:nvPr/>
        </p:nvSpPr>
        <p:spPr bwMode="auto">
          <a:xfrm>
            <a:off x="8618428" y="1467631"/>
            <a:ext cx="2711669" cy="1925161"/>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txBody>
          <a:bodyPr vert="horz" wrap="square" lIns="91440" tIns="45720" rIns="91440" bIns="45720" numCol="1" rtlCol="0" anchor="t" anchorCtr="0" compatLnSpc="1">
            <a:prstTxWarp prst="textNoShape">
              <a:avLst/>
            </a:prstTxWarp>
          </a:bodyPr>
          <a:lstStyle/>
          <a:p>
            <a:pPr algn="ctr"/>
            <a:endParaRPr lang="en-US"/>
          </a:p>
        </p:txBody>
      </p:sp>
      <p:sp>
        <p:nvSpPr>
          <p:cNvPr id="54" name="Rectangle 53"/>
          <p:cNvSpPr/>
          <p:nvPr/>
        </p:nvSpPr>
        <p:spPr>
          <a:xfrm>
            <a:off x="-55781" y="-3031"/>
            <a:ext cx="12247781" cy="26731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06112" y="1481315"/>
            <a:ext cx="2412316" cy="1911477"/>
          </a:xfrm>
          <a:prstGeom prst="rect">
            <a:avLst/>
          </a:prstGeom>
          <a:ln>
            <a:solidFill>
              <a:schemeClr val="bg1">
                <a:lumMod val="65000"/>
              </a:schemeClr>
            </a:solidFill>
          </a:ln>
        </p:spPr>
      </p:pic>
      <p:pic>
        <p:nvPicPr>
          <p:cNvPr id="18" name="Picture 17"/>
          <p:cNvPicPr>
            <a:picLocks noChangeAspect="1"/>
          </p:cNvPicPr>
          <p:nvPr/>
        </p:nvPicPr>
        <p:blipFill rotWithShape="1">
          <a:blip r:embed="rId6" cstate="print">
            <a:extLst>
              <a:ext uri="{28A0092B-C50C-407E-A947-70E740481C1C}">
                <a14:useLocalDpi xmlns:a14="http://schemas.microsoft.com/office/drawing/2010/main" val="0"/>
              </a:ext>
            </a:extLst>
          </a:blip>
          <a:srcRect l="17067"/>
          <a:stretch/>
        </p:blipFill>
        <p:spPr>
          <a:xfrm>
            <a:off x="1072055" y="1459460"/>
            <a:ext cx="2422388" cy="1947017"/>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nodeType="afterGroup">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additive="base">
                                        <p:cTn id="11" dur="900" fill="hold"/>
                                        <p:tgtEl>
                                          <p:spTgt spid="36"/>
                                        </p:tgtEl>
                                        <p:attrNameLst>
                                          <p:attrName>ppt_x</p:attrName>
                                        </p:attrNameLst>
                                      </p:cBhvr>
                                      <p:tavLst>
                                        <p:tav tm="0">
                                          <p:val>
                                            <p:strVal val="1+#ppt_w/2"/>
                                          </p:val>
                                        </p:tav>
                                        <p:tav tm="100000">
                                          <p:val>
                                            <p:strVal val="#ppt_x"/>
                                          </p:val>
                                        </p:tav>
                                      </p:tavLst>
                                    </p:anim>
                                    <p:anim calcmode="lin" valueType="num">
                                      <p:cBhvr additive="base">
                                        <p:cTn id="12" dur="900" fill="hold"/>
                                        <p:tgtEl>
                                          <p:spTgt spid="36"/>
                                        </p:tgtEl>
                                        <p:attrNameLst>
                                          <p:attrName>ppt_y</p:attrName>
                                        </p:attrNameLst>
                                      </p:cBhvr>
                                      <p:tavLst>
                                        <p:tav tm="0">
                                          <p:val>
                                            <p:strVal val="#ppt_y"/>
                                          </p:val>
                                        </p:tav>
                                        <p:tav tm="100000">
                                          <p:val>
                                            <p:strVal val="#ppt_y"/>
                                          </p:val>
                                        </p:tav>
                                      </p:tavLst>
                                    </p:anim>
                                  </p:childTnLst>
                                </p:cTn>
                              </p:par>
                            </p:childTnLst>
                          </p:cTn>
                        </p:par>
                        <p:par>
                          <p:cTn id="13" fill="hold">
                            <p:stCondLst>
                              <p:cond delay="1400"/>
                            </p:stCondLst>
                            <p:childTnLst>
                              <p:par>
                                <p:cTn id="14" presetID="10" presetClass="entr" presetSubtype="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par>
                          <p:cTn id="17" fill="hold">
                            <p:stCondLst>
                              <p:cond delay="1900"/>
                            </p:stCondLst>
                            <p:childTnLst>
                              <p:par>
                                <p:cTn id="18" presetID="10" presetClass="entr" presetSubtype="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grpId="0" nodeType="withEffect">
                                  <p:stCondLst>
                                    <p:cond delay="50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par>
                          <p:cTn id="24" fill="hold">
                            <p:stCondLst>
                              <p:cond delay="2900"/>
                            </p:stCondLst>
                            <p:childTnLst>
                              <p:par>
                                <p:cTn id="25" presetID="10" presetClass="entr" presetSubtype="0"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10" presetClass="entr" presetSubtype="0" fill="hold" grpId="0" nodeType="withEffect">
                                  <p:stCondLst>
                                    <p:cond delay="60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par>
                          <p:cTn id="31" fill="hold">
                            <p:stCondLst>
                              <p:cond delay="4000"/>
                            </p:stCondLst>
                            <p:childTnLst>
                              <p:par>
                                <p:cTn id="32" presetID="10" presetClass="entr" presetSubtype="0" fill="hold" grpId="0"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par>
                                <p:cTn id="35" presetID="10" presetClass="entr" presetSubtype="0" fill="hold" grpId="0" nodeType="withEffect">
                                  <p:stCondLst>
                                    <p:cond delay="60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0" grpId="0"/>
      <p:bldP spid="11" grpId="0"/>
      <p:bldP spid="12" grpId="0"/>
      <p:bldP spid="13" grpId="0"/>
      <p:bldP spid="14" grpId="0"/>
      <p:bldP spid="15" grpId="0"/>
      <p:bldP spid="3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285875" y="285457"/>
            <a:ext cx="10144125" cy="2609959"/>
            <a:chOff x="1285875" y="285457"/>
            <a:chExt cx="10144125" cy="2609959"/>
          </a:xfrm>
          <a:solidFill>
            <a:schemeClr val="accent6"/>
          </a:solidFill>
        </p:grpSpPr>
        <p:sp>
          <p:nvSpPr>
            <p:cNvPr id="73" name="Pentagon 72"/>
            <p:cNvSpPr/>
            <p:nvPr/>
          </p:nvSpPr>
          <p:spPr>
            <a:xfrm>
              <a:off x="2700338" y="1452269"/>
              <a:ext cx="8729662" cy="733425"/>
            </a:xfrm>
            <a:prstGeom prst="homePlat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3600" dirty="0"/>
            </a:p>
          </p:txBody>
        </p:sp>
        <p:grpSp>
          <p:nvGrpSpPr>
            <p:cNvPr id="12" name="Group 11"/>
            <p:cNvGrpSpPr/>
            <p:nvPr/>
          </p:nvGrpSpPr>
          <p:grpSpPr>
            <a:xfrm>
              <a:off x="1285875" y="285457"/>
              <a:ext cx="1431925" cy="2609959"/>
              <a:chOff x="1285875" y="285457"/>
              <a:chExt cx="1431925" cy="2609959"/>
            </a:xfrm>
            <a:grpFill/>
          </p:grpSpPr>
          <p:sp>
            <p:nvSpPr>
              <p:cNvPr id="79" name="Manual Input 10"/>
              <p:cNvSpPr/>
              <p:nvPr/>
            </p:nvSpPr>
            <p:spPr bwMode="auto">
              <a:xfrm flipH="1">
                <a:off x="1285875" y="285457"/>
                <a:ext cx="1420813" cy="2606675"/>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18 w 10000"/>
                  <a:gd name="connsiteY0" fmla="*/ 4474 h 10000"/>
                  <a:gd name="connsiteX1" fmla="*/ 10000 w 10000"/>
                  <a:gd name="connsiteY1" fmla="*/ 0 h 10000"/>
                  <a:gd name="connsiteX2" fmla="*/ 10000 w 10000"/>
                  <a:gd name="connsiteY2" fmla="*/ 10000 h 10000"/>
                  <a:gd name="connsiteX3" fmla="*/ 0 w 10000"/>
                  <a:gd name="connsiteY3" fmla="*/ 10000 h 10000"/>
                  <a:gd name="connsiteX4" fmla="*/ 18 w 10000"/>
                  <a:gd name="connsiteY4" fmla="*/ 447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18" y="4474"/>
                    </a:moveTo>
                    <a:lnTo>
                      <a:pt x="10000" y="0"/>
                    </a:lnTo>
                    <a:lnTo>
                      <a:pt x="10000" y="10000"/>
                    </a:lnTo>
                    <a:lnTo>
                      <a:pt x="0" y="10000"/>
                    </a:lnTo>
                    <a:lnTo>
                      <a:pt x="18" y="4474"/>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3600" dirty="0"/>
              </a:p>
            </p:txBody>
          </p:sp>
          <p:sp>
            <p:nvSpPr>
              <p:cNvPr id="60" name="Manual Input 10"/>
              <p:cNvSpPr/>
              <p:nvPr/>
            </p:nvSpPr>
            <p:spPr bwMode="auto">
              <a:xfrm flipH="1">
                <a:off x="1296987" y="1592078"/>
                <a:ext cx="1420813" cy="1303338"/>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18 w 10000"/>
                  <a:gd name="connsiteY0" fmla="*/ 4474 h 10000"/>
                  <a:gd name="connsiteX1" fmla="*/ 10000 w 10000"/>
                  <a:gd name="connsiteY1" fmla="*/ 0 h 10000"/>
                  <a:gd name="connsiteX2" fmla="*/ 10000 w 10000"/>
                  <a:gd name="connsiteY2" fmla="*/ 10000 h 10000"/>
                  <a:gd name="connsiteX3" fmla="*/ 0 w 10000"/>
                  <a:gd name="connsiteY3" fmla="*/ 10000 h 10000"/>
                  <a:gd name="connsiteX4" fmla="*/ 18 w 10000"/>
                  <a:gd name="connsiteY4" fmla="*/ 447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18" y="4474"/>
                    </a:moveTo>
                    <a:lnTo>
                      <a:pt x="10000" y="0"/>
                    </a:lnTo>
                    <a:lnTo>
                      <a:pt x="10000" y="10000"/>
                    </a:lnTo>
                    <a:lnTo>
                      <a:pt x="0" y="10000"/>
                    </a:lnTo>
                    <a:lnTo>
                      <a:pt x="18" y="4474"/>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3600" dirty="0"/>
              </a:p>
            </p:txBody>
          </p:sp>
        </p:grpSp>
      </p:grpSp>
      <p:sp>
        <p:nvSpPr>
          <p:cNvPr id="89" name="Rectangle 88"/>
          <p:cNvSpPr/>
          <p:nvPr/>
        </p:nvSpPr>
        <p:spPr>
          <a:xfrm>
            <a:off x="2963918" y="2151063"/>
            <a:ext cx="6054670" cy="683136"/>
          </a:xfrm>
          <a:prstGeom prst="rect">
            <a:avLst/>
          </a:prstGeom>
        </p:spPr>
        <p:txBody>
          <a:bodyPr wrap="square" lIns="0" rIns="0">
            <a:spAutoFit/>
          </a:bodyPr>
          <a:lstStyle/>
          <a:p>
            <a:pPr>
              <a:lnSpc>
                <a:spcPct val="90000"/>
              </a:lnSpc>
            </a:pPr>
            <a:r>
              <a:rPr lang="en-US" sz="2133" b="1" dirty="0">
                <a:solidFill>
                  <a:srgbClr val="FFFFFF"/>
                </a:solidFill>
                <a:latin typeface="+mn-lt"/>
              </a:rPr>
              <a:t>Issue Stand-Alone, Non-Recourse Debt in place of Shareholder Equity</a:t>
            </a:r>
          </a:p>
        </p:txBody>
      </p:sp>
      <p:sp>
        <p:nvSpPr>
          <p:cNvPr id="35" name="TextBox 34"/>
          <p:cNvSpPr txBox="1"/>
          <p:nvPr/>
        </p:nvSpPr>
        <p:spPr>
          <a:xfrm>
            <a:off x="2680652" y="333397"/>
            <a:ext cx="9493250" cy="1107996"/>
          </a:xfrm>
          <a:prstGeom prst="rect">
            <a:avLst/>
          </a:prstGeom>
          <a:solidFill>
            <a:schemeClr val="bg1">
              <a:lumMod val="85000"/>
              <a:alpha val="75000"/>
            </a:schemeClr>
          </a:solidFill>
        </p:spPr>
        <p:txBody>
          <a:bodyPr wrap="square" lIns="268224" tIns="182880" rIns="853440" bIns="182880">
            <a:spAutoFit/>
          </a:bodyPr>
          <a:lstStyle/>
          <a:p>
            <a:pPr eaLnBrk="1" fontAlgn="auto" hangingPunct="1">
              <a:spcBef>
                <a:spcPts val="0"/>
              </a:spcBef>
              <a:spcAft>
                <a:spcPts val="0"/>
              </a:spcAft>
              <a:defRPr/>
            </a:pPr>
            <a:r>
              <a:rPr lang="en-US" sz="2400" b="1" dirty="0">
                <a:solidFill>
                  <a:schemeClr val="tx1">
                    <a:lumMod val="50000"/>
                  </a:schemeClr>
                </a:solidFill>
              </a:rPr>
              <a:t>Key Components of a Special State Law Authorizing Securitization Primarily for Credit Rating Agencies Requirements</a:t>
            </a:r>
            <a:endParaRPr lang="en-US" sz="2400" b="1" dirty="0">
              <a:solidFill>
                <a:schemeClr val="tx1">
                  <a:lumMod val="50000"/>
                </a:schemeClr>
              </a:solidFill>
              <a:latin typeface="+mn-lt"/>
            </a:endParaRPr>
          </a:p>
        </p:txBody>
      </p:sp>
      <p:grpSp>
        <p:nvGrpSpPr>
          <p:cNvPr id="20" name="Group 19"/>
          <p:cNvGrpSpPr/>
          <p:nvPr/>
        </p:nvGrpSpPr>
        <p:grpSpPr>
          <a:xfrm>
            <a:off x="730850" y="3423776"/>
            <a:ext cx="7268781" cy="2934758"/>
            <a:chOff x="721325" y="3490451"/>
            <a:chExt cx="7268781" cy="2934758"/>
          </a:xfrm>
        </p:grpSpPr>
        <p:sp>
          <p:nvSpPr>
            <p:cNvPr id="42" name="Manual Input 10"/>
            <p:cNvSpPr/>
            <p:nvPr/>
          </p:nvSpPr>
          <p:spPr bwMode="auto">
            <a:xfrm rot="20402663" flipH="1" flipV="1">
              <a:off x="721325" y="3490451"/>
              <a:ext cx="2342299" cy="2934758"/>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18 w 10000"/>
                <a:gd name="connsiteY0" fmla="*/ 4474 h 10000"/>
                <a:gd name="connsiteX1" fmla="*/ 10000 w 10000"/>
                <a:gd name="connsiteY1" fmla="*/ 0 h 10000"/>
                <a:gd name="connsiteX2" fmla="*/ 10000 w 10000"/>
                <a:gd name="connsiteY2" fmla="*/ 10000 h 10000"/>
                <a:gd name="connsiteX3" fmla="*/ 0 w 10000"/>
                <a:gd name="connsiteY3" fmla="*/ 10000 h 10000"/>
                <a:gd name="connsiteX4" fmla="*/ 18 w 10000"/>
                <a:gd name="connsiteY4" fmla="*/ 447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18" y="4474"/>
                  </a:moveTo>
                  <a:lnTo>
                    <a:pt x="10000" y="0"/>
                  </a:lnTo>
                  <a:lnTo>
                    <a:pt x="10000" y="10000"/>
                  </a:lnTo>
                  <a:lnTo>
                    <a:pt x="0" y="10000"/>
                  </a:lnTo>
                  <a:lnTo>
                    <a:pt x="18" y="4474"/>
                  </a:lnTo>
                  <a:close/>
                </a:path>
              </a:pathLst>
            </a:cu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3200" dirty="0"/>
            </a:p>
          </p:txBody>
        </p:sp>
        <p:sp>
          <p:nvSpPr>
            <p:cNvPr id="44" name="Pentagon 43"/>
            <p:cNvSpPr/>
            <p:nvPr/>
          </p:nvSpPr>
          <p:spPr>
            <a:xfrm>
              <a:off x="2706906" y="4325645"/>
              <a:ext cx="5283200" cy="742658"/>
            </a:xfrm>
            <a:prstGeom prst="homePlate">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3200" dirty="0"/>
            </a:p>
          </p:txBody>
        </p:sp>
        <p:sp>
          <p:nvSpPr>
            <p:cNvPr id="7" name="Rectangle 6"/>
            <p:cNvSpPr/>
            <p:nvPr/>
          </p:nvSpPr>
          <p:spPr>
            <a:xfrm>
              <a:off x="2699392" y="4403236"/>
              <a:ext cx="5152501" cy="707886"/>
            </a:xfrm>
            <a:prstGeom prst="rect">
              <a:avLst/>
            </a:prstGeom>
          </p:spPr>
          <p:txBody>
            <a:bodyPr wrap="none">
              <a:spAutoFit/>
            </a:bodyPr>
            <a:lstStyle/>
            <a:p>
              <a:r>
                <a:rPr lang="en-US" sz="2000" b="1" dirty="0">
                  <a:solidFill>
                    <a:schemeClr val="bg1"/>
                  </a:solidFill>
                </a:rPr>
                <a:t>Require State Pledge of Non-Interference with </a:t>
              </a:r>
            </a:p>
            <a:p>
              <a:r>
                <a:rPr lang="en-US" sz="2000" b="1" dirty="0">
                  <a:solidFill>
                    <a:schemeClr val="bg1"/>
                  </a:solidFill>
                </a:rPr>
                <a:t>Bondholder Rights to Property/Charge</a:t>
              </a:r>
            </a:p>
          </p:txBody>
        </p:sp>
        <p:sp>
          <p:nvSpPr>
            <p:cNvPr id="52" name="Rectangle 51"/>
            <p:cNvSpPr/>
            <p:nvPr/>
          </p:nvSpPr>
          <p:spPr>
            <a:xfrm>
              <a:off x="5963728" y="4339852"/>
              <a:ext cx="1993900" cy="5842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Ins="365760" anchor="ctr">
              <a:spAutoFit/>
            </a:bodyPr>
            <a:lstStyle/>
            <a:p>
              <a:pPr algn="r" eaLnBrk="1" fontAlgn="auto" hangingPunct="1">
                <a:spcBef>
                  <a:spcPts val="0"/>
                </a:spcBef>
                <a:spcAft>
                  <a:spcPts val="0"/>
                </a:spcAft>
                <a:defRPr/>
              </a:pPr>
              <a:endParaRPr lang="en-US" sz="3200" dirty="0"/>
            </a:p>
          </p:txBody>
        </p:sp>
        <p:sp>
          <p:nvSpPr>
            <p:cNvPr id="53" name="Rectangle 52"/>
            <p:cNvSpPr/>
            <p:nvPr/>
          </p:nvSpPr>
          <p:spPr>
            <a:xfrm>
              <a:off x="7541226" y="4785552"/>
              <a:ext cx="184731" cy="276999"/>
            </a:xfrm>
            <a:prstGeom prst="rect">
              <a:avLst/>
            </a:prstGeom>
          </p:spPr>
          <p:txBody>
            <a:bodyPr wrap="none">
              <a:spAutoFit/>
            </a:bodyPr>
            <a:lstStyle/>
            <a:p>
              <a:pPr algn="r" eaLnBrk="1" fontAlgn="auto" hangingPunct="1">
                <a:spcBef>
                  <a:spcPts val="0"/>
                </a:spcBef>
                <a:spcAft>
                  <a:spcPts val="0"/>
                </a:spcAft>
                <a:defRPr/>
              </a:pPr>
              <a:endParaRPr lang="en-US" sz="1200" dirty="0">
                <a:solidFill>
                  <a:schemeClr val="bg1"/>
                </a:solidFill>
              </a:endParaRPr>
            </a:p>
          </p:txBody>
        </p:sp>
      </p:grpSp>
      <p:sp>
        <p:nvSpPr>
          <p:cNvPr id="11" name="Rectangle 10"/>
          <p:cNvSpPr/>
          <p:nvPr/>
        </p:nvSpPr>
        <p:spPr>
          <a:xfrm>
            <a:off x="2687638" y="1470811"/>
            <a:ext cx="7462548" cy="707886"/>
          </a:xfrm>
          <a:prstGeom prst="rect">
            <a:avLst/>
          </a:prstGeom>
        </p:spPr>
        <p:txBody>
          <a:bodyPr wrap="square">
            <a:spAutoFit/>
          </a:bodyPr>
          <a:lstStyle/>
          <a:p>
            <a:r>
              <a:rPr lang="en-US" sz="2000" b="1" dirty="0">
                <a:solidFill>
                  <a:srgbClr val="FFFFFF"/>
                </a:solidFill>
                <a:latin typeface="+mn-lt"/>
              </a:rPr>
              <a:t>Create “Intangible Property Right” to a” Nonbypassable Charge” on </a:t>
            </a:r>
            <a:r>
              <a:rPr lang="en-US" sz="2000" b="1" dirty="0">
                <a:solidFill>
                  <a:srgbClr val="FFFFFF"/>
                </a:solidFill>
              </a:rPr>
              <a:t>All Ratepayers on Joint Basis </a:t>
            </a:r>
            <a:r>
              <a:rPr lang="en-US" sz="2000" b="1" dirty="0">
                <a:solidFill>
                  <a:srgbClr val="FFFFFF"/>
                </a:solidFill>
                <a:latin typeface="+mn-lt"/>
              </a:rPr>
              <a:t>–Right to Bill, Charge, Collect and Adjust </a:t>
            </a:r>
            <a:r>
              <a:rPr lang="en-US" sz="2000" b="1" dirty="0">
                <a:solidFill>
                  <a:srgbClr val="FFFFFF"/>
                </a:solidFill>
              </a:rPr>
              <a:t> </a:t>
            </a:r>
            <a:endParaRPr lang="en-US" sz="2000" b="1" dirty="0">
              <a:solidFill>
                <a:srgbClr val="FFFFFF"/>
              </a:solidFill>
              <a:latin typeface="+mn-lt"/>
            </a:endParaRPr>
          </a:p>
        </p:txBody>
      </p:sp>
      <p:sp>
        <p:nvSpPr>
          <p:cNvPr id="57" name="Rectangle 56"/>
          <p:cNvSpPr/>
          <p:nvPr/>
        </p:nvSpPr>
        <p:spPr>
          <a:xfrm>
            <a:off x="-55781" y="-3031"/>
            <a:ext cx="12247781" cy="2884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81" name="Rectangle 80"/>
          <p:cNvSpPr/>
          <p:nvPr/>
        </p:nvSpPr>
        <p:spPr>
          <a:xfrm>
            <a:off x="-20638" y="1560749"/>
            <a:ext cx="1317626" cy="1322387"/>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4267" dirty="0"/>
              <a:t>2</a:t>
            </a:r>
          </a:p>
        </p:txBody>
      </p:sp>
      <p:sp>
        <p:nvSpPr>
          <p:cNvPr id="83" name="Rectangle 82"/>
          <p:cNvSpPr/>
          <p:nvPr/>
        </p:nvSpPr>
        <p:spPr>
          <a:xfrm>
            <a:off x="-20638" y="4171657"/>
            <a:ext cx="1317626" cy="1322387"/>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4267" dirty="0"/>
              <a:t>4</a:t>
            </a:r>
          </a:p>
        </p:txBody>
      </p:sp>
      <p:sp>
        <p:nvSpPr>
          <p:cNvPr id="84" name="Rectangle 83"/>
          <p:cNvSpPr/>
          <p:nvPr/>
        </p:nvSpPr>
        <p:spPr>
          <a:xfrm>
            <a:off x="-20638" y="285457"/>
            <a:ext cx="1317626" cy="1322387"/>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4267" dirty="0"/>
              <a:t>1</a:t>
            </a:r>
          </a:p>
        </p:txBody>
      </p:sp>
      <p:sp>
        <p:nvSpPr>
          <p:cNvPr id="38" name="Rectangle 37"/>
          <p:cNvSpPr/>
          <p:nvPr/>
        </p:nvSpPr>
        <p:spPr>
          <a:xfrm>
            <a:off x="-20638" y="5485213"/>
            <a:ext cx="1317626" cy="1251596"/>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4267" dirty="0"/>
              <a:t>5</a:t>
            </a:r>
          </a:p>
        </p:txBody>
      </p:sp>
      <p:sp>
        <p:nvSpPr>
          <p:cNvPr id="59" name="Rectangle 58"/>
          <p:cNvSpPr/>
          <p:nvPr/>
        </p:nvSpPr>
        <p:spPr>
          <a:xfrm>
            <a:off x="-29347" y="6590681"/>
            <a:ext cx="12247781" cy="26731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grpSp>
        <p:nvGrpSpPr>
          <p:cNvPr id="27" name="Group 26"/>
          <p:cNvGrpSpPr/>
          <p:nvPr/>
        </p:nvGrpSpPr>
        <p:grpSpPr>
          <a:xfrm>
            <a:off x="1266827" y="2858467"/>
            <a:ext cx="7828113" cy="2627036"/>
            <a:chOff x="1266827" y="2858467"/>
            <a:chExt cx="7828113" cy="2627036"/>
          </a:xfrm>
        </p:grpSpPr>
        <p:grpSp>
          <p:nvGrpSpPr>
            <p:cNvPr id="10" name="Group 9"/>
            <p:cNvGrpSpPr/>
            <p:nvPr/>
          </p:nvGrpSpPr>
          <p:grpSpPr>
            <a:xfrm>
              <a:off x="2692354" y="3553989"/>
              <a:ext cx="6402586" cy="767388"/>
              <a:chOff x="2700338" y="3545491"/>
              <a:chExt cx="6402586" cy="795449"/>
            </a:xfrm>
          </p:grpSpPr>
          <p:sp>
            <p:nvSpPr>
              <p:cNvPr id="72" name="Pentagon 71"/>
              <p:cNvSpPr/>
              <p:nvPr/>
            </p:nvSpPr>
            <p:spPr>
              <a:xfrm>
                <a:off x="2700338" y="3607515"/>
                <a:ext cx="6318250" cy="733425"/>
              </a:xfrm>
              <a:prstGeom prst="homePlat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3200" dirty="0"/>
              </a:p>
            </p:txBody>
          </p:sp>
          <p:sp>
            <p:nvSpPr>
              <p:cNvPr id="87" name="Rectangle 86"/>
              <p:cNvSpPr/>
              <p:nvPr/>
            </p:nvSpPr>
            <p:spPr>
              <a:xfrm>
                <a:off x="7109024" y="3545491"/>
                <a:ext cx="1993900" cy="60615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Ins="365760" anchor="ctr">
                <a:spAutoFit/>
              </a:bodyPr>
              <a:lstStyle/>
              <a:p>
                <a:pPr algn="r" eaLnBrk="1" fontAlgn="auto" hangingPunct="1">
                  <a:spcBef>
                    <a:spcPts val="0"/>
                  </a:spcBef>
                  <a:spcAft>
                    <a:spcPts val="0"/>
                  </a:spcAft>
                  <a:defRPr/>
                </a:pPr>
                <a:endParaRPr lang="en-US" sz="3200" dirty="0"/>
              </a:p>
            </p:txBody>
          </p:sp>
          <p:sp>
            <p:nvSpPr>
              <p:cNvPr id="92" name="Rectangle 91"/>
              <p:cNvSpPr/>
              <p:nvPr/>
            </p:nvSpPr>
            <p:spPr>
              <a:xfrm>
                <a:off x="2793100" y="3676420"/>
                <a:ext cx="5809085" cy="640454"/>
              </a:xfrm>
              <a:prstGeom prst="rect">
                <a:avLst/>
              </a:prstGeom>
            </p:spPr>
            <p:txBody>
              <a:bodyPr wrap="square" lIns="0" rIns="0">
                <a:spAutoFit/>
              </a:bodyPr>
              <a:lstStyle/>
              <a:p>
                <a:pPr eaLnBrk="1" fontAlgn="auto" hangingPunct="1">
                  <a:lnSpc>
                    <a:spcPct val="85000"/>
                  </a:lnSpc>
                  <a:spcBef>
                    <a:spcPts val="0"/>
                  </a:spcBef>
                  <a:spcAft>
                    <a:spcPts val="0"/>
                  </a:spcAft>
                  <a:defRPr/>
                </a:pPr>
                <a:r>
                  <a:rPr lang="en-US" sz="2000" b="1" dirty="0">
                    <a:solidFill>
                      <a:schemeClr val="bg1"/>
                    </a:solidFill>
                  </a:rPr>
                  <a:t>Require Automatic Ongoing Commission True Up/True Down Adjustment of Nonbypassable Charge – No Cap</a:t>
                </a:r>
              </a:p>
            </p:txBody>
          </p:sp>
          <p:sp>
            <p:nvSpPr>
              <p:cNvPr id="51" name="Rectangle 50"/>
              <p:cNvSpPr/>
              <p:nvPr/>
            </p:nvSpPr>
            <p:spPr>
              <a:xfrm>
                <a:off x="8686522" y="4002170"/>
                <a:ext cx="184731" cy="287128"/>
              </a:xfrm>
              <a:prstGeom prst="rect">
                <a:avLst/>
              </a:prstGeom>
            </p:spPr>
            <p:txBody>
              <a:bodyPr wrap="none">
                <a:spAutoFit/>
              </a:bodyPr>
              <a:lstStyle/>
              <a:p>
                <a:pPr algn="r" eaLnBrk="1" fontAlgn="auto" hangingPunct="1">
                  <a:spcBef>
                    <a:spcPts val="0"/>
                  </a:spcBef>
                  <a:spcAft>
                    <a:spcPts val="0"/>
                  </a:spcAft>
                  <a:defRPr/>
                </a:pPr>
                <a:endParaRPr lang="en-US" sz="1200" dirty="0">
                  <a:solidFill>
                    <a:schemeClr val="bg1"/>
                  </a:solidFill>
                </a:endParaRPr>
              </a:p>
            </p:txBody>
          </p:sp>
        </p:grpSp>
        <p:grpSp>
          <p:nvGrpSpPr>
            <p:cNvPr id="26" name="Group 25"/>
            <p:cNvGrpSpPr/>
            <p:nvPr/>
          </p:nvGrpSpPr>
          <p:grpSpPr>
            <a:xfrm>
              <a:off x="1266827" y="2858467"/>
              <a:ext cx="1450973" cy="2627036"/>
              <a:chOff x="5486572" y="3771693"/>
              <a:chExt cx="1433624" cy="2627036"/>
            </a:xfrm>
          </p:grpSpPr>
          <p:sp>
            <p:nvSpPr>
              <p:cNvPr id="77" name="Manual Input 10"/>
              <p:cNvSpPr/>
              <p:nvPr/>
            </p:nvSpPr>
            <p:spPr bwMode="auto">
              <a:xfrm flipH="1" flipV="1">
                <a:off x="5497684" y="3777073"/>
                <a:ext cx="1422512" cy="262165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18 w 10000"/>
                  <a:gd name="connsiteY0" fmla="*/ 4474 h 10000"/>
                  <a:gd name="connsiteX1" fmla="*/ 10000 w 10000"/>
                  <a:gd name="connsiteY1" fmla="*/ 0 h 10000"/>
                  <a:gd name="connsiteX2" fmla="*/ 10000 w 10000"/>
                  <a:gd name="connsiteY2" fmla="*/ 10000 h 10000"/>
                  <a:gd name="connsiteX3" fmla="*/ 0 w 10000"/>
                  <a:gd name="connsiteY3" fmla="*/ 10000 h 10000"/>
                  <a:gd name="connsiteX4" fmla="*/ 18 w 10000"/>
                  <a:gd name="connsiteY4" fmla="*/ 447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18" y="4474"/>
                    </a:moveTo>
                    <a:lnTo>
                      <a:pt x="10000" y="0"/>
                    </a:lnTo>
                    <a:lnTo>
                      <a:pt x="10000" y="10000"/>
                    </a:lnTo>
                    <a:lnTo>
                      <a:pt x="0" y="10000"/>
                    </a:lnTo>
                    <a:lnTo>
                      <a:pt x="18" y="4474"/>
                    </a:lnTo>
                    <a:close/>
                  </a:path>
                </a:pathLst>
              </a:cu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3200" dirty="0"/>
              </a:p>
            </p:txBody>
          </p:sp>
          <p:sp>
            <p:nvSpPr>
              <p:cNvPr id="66" name="Manual Input 10"/>
              <p:cNvSpPr/>
              <p:nvPr/>
            </p:nvSpPr>
            <p:spPr bwMode="auto">
              <a:xfrm flipH="1" flipV="1">
                <a:off x="5486572" y="3771693"/>
                <a:ext cx="1433624" cy="1335257"/>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18 w 10000"/>
                  <a:gd name="connsiteY0" fmla="*/ 4474 h 10000"/>
                  <a:gd name="connsiteX1" fmla="*/ 10000 w 10000"/>
                  <a:gd name="connsiteY1" fmla="*/ 0 h 10000"/>
                  <a:gd name="connsiteX2" fmla="*/ 10000 w 10000"/>
                  <a:gd name="connsiteY2" fmla="*/ 10000 h 10000"/>
                  <a:gd name="connsiteX3" fmla="*/ 0 w 10000"/>
                  <a:gd name="connsiteY3" fmla="*/ 10000 h 10000"/>
                  <a:gd name="connsiteX4" fmla="*/ 18 w 10000"/>
                  <a:gd name="connsiteY4" fmla="*/ 447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18" y="4474"/>
                    </a:moveTo>
                    <a:lnTo>
                      <a:pt x="10000" y="0"/>
                    </a:lnTo>
                    <a:lnTo>
                      <a:pt x="10000" y="10000"/>
                    </a:lnTo>
                    <a:lnTo>
                      <a:pt x="0" y="10000"/>
                    </a:lnTo>
                    <a:lnTo>
                      <a:pt x="18" y="4474"/>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pPr>
                <a:endParaRPr lang="en-US" sz="4267" dirty="0"/>
              </a:p>
            </p:txBody>
          </p:sp>
          <p:sp>
            <p:nvSpPr>
              <p:cNvPr id="16" name="Rectangular Callout 15"/>
              <p:cNvSpPr/>
              <p:nvPr/>
            </p:nvSpPr>
            <p:spPr bwMode="auto">
              <a:xfrm>
                <a:off x="5497685" y="3796123"/>
                <a:ext cx="1422511" cy="447455"/>
              </a:xfrm>
              <a:prstGeom prst="wedgeRectCallout">
                <a:avLst/>
              </a:prstGeom>
              <a:solidFill>
                <a:srgbClr val="FFFFFF"/>
              </a:solidFill>
              <a:ln>
                <a:noFill/>
              </a:ln>
            </p:spPr>
            <p:txBody>
              <a:bodyPr vert="horz" wrap="square" lIns="91440" tIns="45720" rIns="91440" bIns="45720" numCol="1" rtlCol="0" anchor="t" anchorCtr="0" compatLnSpc="1">
                <a:prstTxWarp prst="textNoShape">
                  <a:avLst/>
                </a:prstTxWarp>
              </a:bodyPr>
              <a:lstStyle/>
              <a:p>
                <a:pPr algn="ctr"/>
                <a:endParaRPr lang="en-US"/>
              </a:p>
            </p:txBody>
          </p:sp>
        </p:grpSp>
      </p:grpSp>
      <p:grpSp>
        <p:nvGrpSpPr>
          <p:cNvPr id="28" name="Group 27"/>
          <p:cNvGrpSpPr/>
          <p:nvPr/>
        </p:nvGrpSpPr>
        <p:grpSpPr>
          <a:xfrm>
            <a:off x="1266827" y="2855795"/>
            <a:ext cx="8731364" cy="1356191"/>
            <a:chOff x="1266827" y="2855795"/>
            <a:chExt cx="8731364" cy="1356191"/>
          </a:xfrm>
        </p:grpSpPr>
        <p:sp>
          <p:nvSpPr>
            <p:cNvPr id="71" name="Pentagon 70"/>
            <p:cNvSpPr/>
            <p:nvPr/>
          </p:nvSpPr>
          <p:spPr>
            <a:xfrm>
              <a:off x="2682991" y="2882897"/>
              <a:ext cx="7315200" cy="725513"/>
            </a:xfrm>
            <a:prstGeom prst="homePlate">
              <a:avLst/>
            </a:prstGeom>
            <a:solidFill>
              <a:srgbClr val="8BC24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pPr>
              <a:endParaRPr lang="en-US" sz="4267" dirty="0"/>
            </a:p>
          </p:txBody>
        </p:sp>
        <p:sp>
          <p:nvSpPr>
            <p:cNvPr id="86" name="Rectangle 85"/>
            <p:cNvSpPr/>
            <p:nvPr/>
          </p:nvSpPr>
          <p:spPr>
            <a:xfrm>
              <a:off x="7989457" y="2858530"/>
              <a:ext cx="1993900" cy="58237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Ins="365760" anchor="ctr">
              <a:spAutoFit/>
            </a:bodyPr>
            <a:lstStyle/>
            <a:p>
              <a:pPr algn="r" eaLnBrk="1" fontAlgn="auto" hangingPunct="1">
                <a:spcBef>
                  <a:spcPts val="0"/>
                </a:spcBef>
                <a:spcAft>
                  <a:spcPts val="0"/>
                </a:spcAft>
                <a:defRPr/>
              </a:pPr>
              <a:endParaRPr lang="en-US" sz="3200" dirty="0"/>
            </a:p>
          </p:txBody>
        </p:sp>
        <p:sp>
          <p:nvSpPr>
            <p:cNvPr id="4" name="Rectangle 3"/>
            <p:cNvSpPr/>
            <p:nvPr/>
          </p:nvSpPr>
          <p:spPr>
            <a:xfrm>
              <a:off x="2721841" y="2872702"/>
              <a:ext cx="5581599" cy="707886"/>
            </a:xfrm>
            <a:prstGeom prst="rect">
              <a:avLst/>
            </a:prstGeom>
          </p:spPr>
          <p:txBody>
            <a:bodyPr wrap="square">
              <a:spAutoFit/>
            </a:bodyPr>
            <a:lstStyle/>
            <a:p>
              <a:r>
                <a:rPr lang="en-US" sz="2000" b="1" dirty="0">
                  <a:solidFill>
                    <a:schemeClr val="bg1"/>
                  </a:solidFill>
                </a:rPr>
                <a:t>Allow Irrevocable Commission Financing Order – Require Foregoing Future Regulatory Review </a:t>
              </a:r>
            </a:p>
          </p:txBody>
        </p:sp>
        <p:sp>
          <p:nvSpPr>
            <p:cNvPr id="48" name="Rectangle 47"/>
            <p:cNvSpPr/>
            <p:nvPr/>
          </p:nvSpPr>
          <p:spPr>
            <a:xfrm>
              <a:off x="9573742" y="3307534"/>
              <a:ext cx="184731" cy="276999"/>
            </a:xfrm>
            <a:prstGeom prst="rect">
              <a:avLst/>
            </a:prstGeom>
          </p:spPr>
          <p:txBody>
            <a:bodyPr wrap="none">
              <a:spAutoFit/>
            </a:bodyPr>
            <a:lstStyle/>
            <a:p>
              <a:pPr algn="r" eaLnBrk="1" fontAlgn="auto" hangingPunct="1">
                <a:spcBef>
                  <a:spcPts val="0"/>
                </a:spcBef>
                <a:spcAft>
                  <a:spcPts val="0"/>
                </a:spcAft>
                <a:defRPr/>
              </a:pPr>
              <a:endParaRPr lang="en-US" sz="1200" dirty="0">
                <a:solidFill>
                  <a:schemeClr val="bg1"/>
                </a:solidFill>
              </a:endParaRPr>
            </a:p>
          </p:txBody>
        </p:sp>
        <p:sp>
          <p:nvSpPr>
            <p:cNvPr id="78" name="Manual Input 10"/>
            <p:cNvSpPr/>
            <p:nvPr/>
          </p:nvSpPr>
          <p:spPr bwMode="auto">
            <a:xfrm flipH="1" flipV="1">
              <a:off x="1266827" y="2855795"/>
              <a:ext cx="1425689" cy="1356191"/>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18 w 10000"/>
                <a:gd name="connsiteY0" fmla="*/ 4474 h 10000"/>
                <a:gd name="connsiteX1" fmla="*/ 10000 w 10000"/>
                <a:gd name="connsiteY1" fmla="*/ 0 h 10000"/>
                <a:gd name="connsiteX2" fmla="*/ 10000 w 10000"/>
                <a:gd name="connsiteY2" fmla="*/ 10000 h 10000"/>
                <a:gd name="connsiteX3" fmla="*/ 0 w 10000"/>
                <a:gd name="connsiteY3" fmla="*/ 10000 h 10000"/>
                <a:gd name="connsiteX4" fmla="*/ 18 w 10000"/>
                <a:gd name="connsiteY4" fmla="*/ 447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18" y="4474"/>
                  </a:moveTo>
                  <a:lnTo>
                    <a:pt x="10000" y="0"/>
                  </a:lnTo>
                  <a:lnTo>
                    <a:pt x="10000" y="10000"/>
                  </a:lnTo>
                  <a:lnTo>
                    <a:pt x="0" y="10000"/>
                  </a:lnTo>
                  <a:lnTo>
                    <a:pt x="18" y="4474"/>
                  </a:lnTo>
                  <a:close/>
                </a:path>
              </a:pathLst>
            </a:custGeom>
            <a:solidFill>
              <a:srgbClr val="70A13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pPr>
              <a:endParaRPr lang="en-US" sz="4267" dirty="0"/>
            </a:p>
          </p:txBody>
        </p:sp>
      </p:grpSp>
      <p:grpSp>
        <p:nvGrpSpPr>
          <p:cNvPr id="15" name="Group 14"/>
          <p:cNvGrpSpPr/>
          <p:nvPr/>
        </p:nvGrpSpPr>
        <p:grpSpPr>
          <a:xfrm>
            <a:off x="1271704" y="1593852"/>
            <a:ext cx="9314903" cy="1319893"/>
            <a:chOff x="1295291" y="1576312"/>
            <a:chExt cx="9314903" cy="1304554"/>
          </a:xfrm>
          <a:solidFill>
            <a:schemeClr val="accent4"/>
          </a:solidFill>
        </p:grpSpPr>
        <p:grpSp>
          <p:nvGrpSpPr>
            <p:cNvPr id="14" name="Group 13"/>
            <p:cNvGrpSpPr/>
            <p:nvPr/>
          </p:nvGrpSpPr>
          <p:grpSpPr>
            <a:xfrm>
              <a:off x="1295291" y="1576312"/>
              <a:ext cx="9314903" cy="1303338"/>
              <a:chOff x="1279525" y="1576312"/>
              <a:chExt cx="9314903" cy="1303338"/>
            </a:xfrm>
            <a:grpFill/>
          </p:grpSpPr>
          <p:sp>
            <p:nvSpPr>
              <p:cNvPr id="70" name="Pentagon 69"/>
              <p:cNvSpPr/>
              <p:nvPr/>
            </p:nvSpPr>
            <p:spPr>
              <a:xfrm>
                <a:off x="2700338" y="2166427"/>
                <a:ext cx="7894090" cy="700685"/>
              </a:xfrm>
              <a:prstGeom prst="homePlat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3200" dirty="0"/>
              </a:p>
            </p:txBody>
          </p:sp>
          <p:sp>
            <p:nvSpPr>
              <p:cNvPr id="80" name="Manual Input 10"/>
              <p:cNvSpPr/>
              <p:nvPr/>
            </p:nvSpPr>
            <p:spPr bwMode="auto">
              <a:xfrm flipH="1">
                <a:off x="1279525" y="1576312"/>
                <a:ext cx="1420813" cy="1303338"/>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18 w 10000"/>
                  <a:gd name="connsiteY0" fmla="*/ 4474 h 10000"/>
                  <a:gd name="connsiteX1" fmla="*/ 10000 w 10000"/>
                  <a:gd name="connsiteY1" fmla="*/ 0 h 10000"/>
                  <a:gd name="connsiteX2" fmla="*/ 10000 w 10000"/>
                  <a:gd name="connsiteY2" fmla="*/ 10000 h 10000"/>
                  <a:gd name="connsiteX3" fmla="*/ 0 w 10000"/>
                  <a:gd name="connsiteY3" fmla="*/ 10000 h 10000"/>
                  <a:gd name="connsiteX4" fmla="*/ 18 w 10000"/>
                  <a:gd name="connsiteY4" fmla="*/ 447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18" y="4474"/>
                    </a:moveTo>
                    <a:lnTo>
                      <a:pt x="10000" y="0"/>
                    </a:lnTo>
                    <a:lnTo>
                      <a:pt x="10000" y="10000"/>
                    </a:lnTo>
                    <a:lnTo>
                      <a:pt x="0" y="10000"/>
                    </a:lnTo>
                    <a:lnTo>
                      <a:pt x="18" y="4474"/>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3200" dirty="0"/>
              </a:p>
            </p:txBody>
          </p:sp>
          <p:sp>
            <p:nvSpPr>
              <p:cNvPr id="90" name="Rectangle 89"/>
              <p:cNvSpPr/>
              <p:nvPr/>
            </p:nvSpPr>
            <p:spPr>
              <a:xfrm>
                <a:off x="2795410" y="2232353"/>
                <a:ext cx="5502768" cy="608399"/>
              </a:xfrm>
              <a:prstGeom prst="rect">
                <a:avLst/>
              </a:prstGeom>
              <a:grpFill/>
            </p:spPr>
            <p:txBody>
              <a:bodyPr wrap="square" lIns="0" rIns="0">
                <a:spAutoFit/>
              </a:bodyPr>
              <a:lstStyle/>
              <a:p>
                <a:pPr eaLnBrk="1" fontAlgn="auto" hangingPunct="1">
                  <a:lnSpc>
                    <a:spcPct val="85000"/>
                  </a:lnSpc>
                  <a:spcBef>
                    <a:spcPts val="0"/>
                  </a:spcBef>
                  <a:spcAft>
                    <a:spcPts val="0"/>
                  </a:spcAft>
                  <a:defRPr/>
                </a:pPr>
                <a:r>
                  <a:rPr lang="en-US" sz="2000" b="1" dirty="0">
                    <a:solidFill>
                      <a:srgbClr val="FFFFFF"/>
                    </a:solidFill>
                    <a:latin typeface="+mn-lt"/>
                  </a:rPr>
                  <a:t>Allow “True Sale” of the Property Right (transfer) to Ring Fenced /Bankruptcy Remote  Entity</a:t>
                </a:r>
              </a:p>
            </p:txBody>
          </p:sp>
        </p:grpSp>
        <p:sp>
          <p:nvSpPr>
            <p:cNvPr id="47" name="Rectangle 46"/>
            <p:cNvSpPr/>
            <p:nvPr/>
          </p:nvSpPr>
          <p:spPr>
            <a:xfrm>
              <a:off x="9830807" y="2607086"/>
              <a:ext cx="184731" cy="273780"/>
            </a:xfrm>
            <a:prstGeom prst="rect">
              <a:avLst/>
            </a:prstGeom>
            <a:grpFill/>
          </p:spPr>
          <p:txBody>
            <a:bodyPr wrap="none">
              <a:spAutoFit/>
            </a:bodyPr>
            <a:lstStyle/>
            <a:p>
              <a:pPr algn="r" eaLnBrk="1" fontAlgn="auto" hangingPunct="1">
                <a:spcBef>
                  <a:spcPts val="0"/>
                </a:spcBef>
                <a:spcAft>
                  <a:spcPts val="0"/>
                </a:spcAft>
                <a:defRPr/>
              </a:pPr>
              <a:endParaRPr lang="en-US" sz="1200" dirty="0">
                <a:solidFill>
                  <a:schemeClr val="bg1"/>
                </a:solidFill>
              </a:endParaRPr>
            </a:p>
          </p:txBody>
        </p:sp>
      </p:grpSp>
      <p:sp>
        <p:nvSpPr>
          <p:cNvPr id="82" name="Rectangle 81"/>
          <p:cNvSpPr/>
          <p:nvPr/>
        </p:nvSpPr>
        <p:spPr>
          <a:xfrm>
            <a:off x="-20638" y="2882897"/>
            <a:ext cx="1317625" cy="1331020"/>
          </a:xfrm>
          <a:prstGeom prst="rect">
            <a:avLst/>
          </a:prstGeom>
          <a:solidFill>
            <a:srgbClr val="8BC24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4267" dirty="0"/>
              <a:t>3</a:t>
            </a:r>
          </a:p>
        </p:txBody>
      </p:sp>
    </p:spTree>
    <p:extLst>
      <p:ext uri="{BB962C8B-B14F-4D97-AF65-F5344CB8AC3E}">
        <p14:creationId xmlns:p14="http://schemas.microsoft.com/office/powerpoint/2010/main" val="163985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900" fill="hold"/>
                                        <p:tgtEl>
                                          <p:spTgt spid="35"/>
                                        </p:tgtEl>
                                        <p:attrNameLst>
                                          <p:attrName>ppt_x</p:attrName>
                                        </p:attrNameLst>
                                      </p:cBhvr>
                                      <p:tavLst>
                                        <p:tav tm="0">
                                          <p:val>
                                            <p:strVal val="1+#ppt_w/2"/>
                                          </p:val>
                                        </p:tav>
                                        <p:tav tm="100000">
                                          <p:val>
                                            <p:strVal val="#ppt_x"/>
                                          </p:val>
                                        </p:tav>
                                      </p:tavLst>
                                    </p:anim>
                                    <p:anim calcmode="lin" valueType="num">
                                      <p:cBhvr additive="base">
                                        <p:cTn id="8" dur="9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1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1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left)">
                                      <p:cBhvr>
                                        <p:cTn id="23" dur="1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left)">
                                      <p:cBhvr>
                                        <p:cTn id="28" dur="1500"/>
                                        <p:tgtEl>
                                          <p:spTgt spid="2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left)">
                                      <p:cBhvr>
                                        <p:cTn id="33" dur="1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C:\Users\ekarcher\Desktop\iStock-624031578.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178" t="6970" b="11423"/>
          <a:stretch/>
        </p:blipFill>
        <p:spPr bwMode="auto">
          <a:xfrm>
            <a:off x="3175" y="0"/>
            <a:ext cx="12188824" cy="68580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3175" y="2173184"/>
            <a:ext cx="12192000" cy="324196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6387" name="Text Placeholder 5"/>
          <p:cNvSpPr txBox="1">
            <a:spLocks/>
          </p:cNvSpPr>
          <p:nvPr/>
        </p:nvSpPr>
        <p:spPr bwMode="auto">
          <a:xfrm>
            <a:off x="1178666" y="4186836"/>
            <a:ext cx="9640888"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itchFamily="34" charset="0"/>
              <a:buChar char="•"/>
              <a:defRPr sz="2800">
                <a:solidFill>
                  <a:schemeClr val="tx1"/>
                </a:solidFill>
                <a:latin typeface="Open Sans Light" pitchFamily="34" charset="0"/>
              </a:defRPr>
            </a:lvl1pPr>
            <a:lvl2pPr marL="685800" indent="-228600">
              <a:lnSpc>
                <a:spcPct val="90000"/>
              </a:lnSpc>
              <a:spcBef>
                <a:spcPts val="500"/>
              </a:spcBef>
              <a:buFont typeface="Arial" pitchFamily="34" charset="0"/>
              <a:buChar char="•"/>
              <a:defRPr sz="2400">
                <a:solidFill>
                  <a:schemeClr val="tx1"/>
                </a:solidFill>
                <a:latin typeface="Open Sans Light" pitchFamily="34" charset="0"/>
              </a:defRPr>
            </a:lvl2pPr>
            <a:lvl3pPr marL="1143000" indent="-228600">
              <a:lnSpc>
                <a:spcPct val="90000"/>
              </a:lnSpc>
              <a:spcBef>
                <a:spcPts val="500"/>
              </a:spcBef>
              <a:buFont typeface="Arial" pitchFamily="34" charset="0"/>
              <a:buChar char="•"/>
              <a:defRPr sz="2000">
                <a:solidFill>
                  <a:schemeClr val="tx1"/>
                </a:solidFill>
                <a:latin typeface="Open Sans Light" pitchFamily="34" charset="0"/>
              </a:defRPr>
            </a:lvl3pPr>
            <a:lvl4pPr marL="1600200" indent="-228600">
              <a:lnSpc>
                <a:spcPct val="90000"/>
              </a:lnSpc>
              <a:spcBef>
                <a:spcPts val="500"/>
              </a:spcBef>
              <a:buFont typeface="Arial" pitchFamily="34" charset="0"/>
              <a:buChar char="•"/>
              <a:defRPr>
                <a:solidFill>
                  <a:schemeClr val="tx1"/>
                </a:solidFill>
                <a:latin typeface="Open Sans Light" pitchFamily="34" charset="0"/>
              </a:defRPr>
            </a:lvl4pPr>
            <a:lvl5pPr marL="2057400" indent="-228600">
              <a:lnSpc>
                <a:spcPct val="90000"/>
              </a:lnSpc>
              <a:spcBef>
                <a:spcPts val="500"/>
              </a:spcBef>
              <a:buFont typeface="Arial" pitchFamily="34" charset="0"/>
              <a:buChar char="•"/>
              <a:defRPr>
                <a:solidFill>
                  <a:schemeClr val="tx1"/>
                </a:solidFill>
                <a:latin typeface="Open Sans Light" pitchFamily="34" charset="0"/>
              </a:defRPr>
            </a:lvl5pPr>
            <a:lvl6pPr marL="2514600" indent="-228600" fontAlgn="base">
              <a:lnSpc>
                <a:spcPct val="90000"/>
              </a:lnSpc>
              <a:spcBef>
                <a:spcPts val="500"/>
              </a:spcBef>
              <a:spcAft>
                <a:spcPct val="0"/>
              </a:spcAft>
              <a:buFont typeface="Arial" pitchFamily="34" charset="0"/>
              <a:buChar char="•"/>
              <a:defRPr>
                <a:solidFill>
                  <a:schemeClr val="tx1"/>
                </a:solidFill>
                <a:latin typeface="Open Sans Light" pitchFamily="34" charset="0"/>
              </a:defRPr>
            </a:lvl6pPr>
            <a:lvl7pPr marL="2971800" indent="-228600" fontAlgn="base">
              <a:lnSpc>
                <a:spcPct val="90000"/>
              </a:lnSpc>
              <a:spcBef>
                <a:spcPts val="500"/>
              </a:spcBef>
              <a:spcAft>
                <a:spcPct val="0"/>
              </a:spcAft>
              <a:buFont typeface="Arial" pitchFamily="34" charset="0"/>
              <a:buChar char="•"/>
              <a:defRPr>
                <a:solidFill>
                  <a:schemeClr val="tx1"/>
                </a:solidFill>
                <a:latin typeface="Open Sans Light" pitchFamily="34" charset="0"/>
              </a:defRPr>
            </a:lvl7pPr>
            <a:lvl8pPr marL="3429000" indent="-228600" fontAlgn="base">
              <a:lnSpc>
                <a:spcPct val="90000"/>
              </a:lnSpc>
              <a:spcBef>
                <a:spcPts val="500"/>
              </a:spcBef>
              <a:spcAft>
                <a:spcPct val="0"/>
              </a:spcAft>
              <a:buFont typeface="Arial" pitchFamily="34" charset="0"/>
              <a:buChar char="•"/>
              <a:defRPr>
                <a:solidFill>
                  <a:schemeClr val="tx1"/>
                </a:solidFill>
                <a:latin typeface="Open Sans Light" pitchFamily="34" charset="0"/>
              </a:defRPr>
            </a:lvl8pPr>
            <a:lvl9pPr marL="3886200" indent="-228600" fontAlgn="base">
              <a:lnSpc>
                <a:spcPct val="90000"/>
              </a:lnSpc>
              <a:spcBef>
                <a:spcPts val="500"/>
              </a:spcBef>
              <a:spcAft>
                <a:spcPct val="0"/>
              </a:spcAft>
              <a:buFont typeface="Arial" pitchFamily="34" charset="0"/>
              <a:buChar char="•"/>
              <a:defRPr>
                <a:solidFill>
                  <a:schemeClr val="tx1"/>
                </a:solidFill>
                <a:latin typeface="Open Sans Light" pitchFamily="34" charset="0"/>
              </a:defRPr>
            </a:lvl9pPr>
          </a:lstStyle>
          <a:p>
            <a:pPr algn="ctr" eaLnBrk="1" hangingPunct="1">
              <a:lnSpc>
                <a:spcPct val="100000"/>
              </a:lnSpc>
              <a:spcAft>
                <a:spcPts val="700"/>
              </a:spcAft>
              <a:buFont typeface="Arial" pitchFamily="34" charset="0"/>
              <a:buNone/>
            </a:pPr>
            <a:endParaRPr lang="id-ID" altLang="en-US" sz="1400" dirty="0">
              <a:solidFill>
                <a:schemeClr val="bg1"/>
              </a:solidFill>
            </a:endParaRPr>
          </a:p>
        </p:txBody>
      </p:sp>
      <p:sp>
        <p:nvSpPr>
          <p:cNvPr id="6" name="TextBox 8"/>
          <p:cNvSpPr>
            <a:spLocks noChangeArrowheads="1"/>
          </p:cNvSpPr>
          <p:nvPr/>
        </p:nvSpPr>
        <p:spPr bwMode="auto">
          <a:xfrm>
            <a:off x="6870850" y="3079916"/>
            <a:ext cx="5032116" cy="1333500"/>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Open Sans Light" pitchFamily="34" charset="0"/>
              </a:defRPr>
            </a:lvl1pPr>
            <a:lvl2pPr marL="742950" indent="-285750">
              <a:defRPr>
                <a:solidFill>
                  <a:schemeClr val="tx1"/>
                </a:solidFill>
                <a:latin typeface="Open Sans Light" pitchFamily="34" charset="0"/>
              </a:defRPr>
            </a:lvl2pPr>
            <a:lvl3pPr marL="1143000" indent="-228600">
              <a:defRPr>
                <a:solidFill>
                  <a:schemeClr val="tx1"/>
                </a:solidFill>
                <a:latin typeface="Open Sans Light" pitchFamily="34" charset="0"/>
              </a:defRPr>
            </a:lvl3pPr>
            <a:lvl4pPr marL="1600200" indent="-228600">
              <a:defRPr>
                <a:solidFill>
                  <a:schemeClr val="tx1"/>
                </a:solidFill>
                <a:latin typeface="Open Sans Light" pitchFamily="34" charset="0"/>
              </a:defRPr>
            </a:lvl4pPr>
            <a:lvl5pPr marL="2057400" indent="-228600">
              <a:defRPr>
                <a:solidFill>
                  <a:schemeClr val="tx1"/>
                </a:solidFill>
                <a:latin typeface="Open Sans Light" pitchFamily="34" charset="0"/>
              </a:defRPr>
            </a:lvl5pPr>
            <a:lvl6pPr marL="2514600" indent="-228600" fontAlgn="base">
              <a:spcBef>
                <a:spcPct val="0"/>
              </a:spcBef>
              <a:spcAft>
                <a:spcPct val="0"/>
              </a:spcAft>
              <a:defRPr>
                <a:solidFill>
                  <a:schemeClr val="tx1"/>
                </a:solidFill>
                <a:latin typeface="Open Sans Light" pitchFamily="34" charset="0"/>
              </a:defRPr>
            </a:lvl6pPr>
            <a:lvl7pPr marL="2971800" indent="-228600" fontAlgn="base">
              <a:spcBef>
                <a:spcPct val="0"/>
              </a:spcBef>
              <a:spcAft>
                <a:spcPct val="0"/>
              </a:spcAft>
              <a:defRPr>
                <a:solidFill>
                  <a:schemeClr val="tx1"/>
                </a:solidFill>
                <a:latin typeface="Open Sans Light" pitchFamily="34" charset="0"/>
              </a:defRPr>
            </a:lvl7pPr>
            <a:lvl8pPr marL="3429000" indent="-228600" fontAlgn="base">
              <a:spcBef>
                <a:spcPct val="0"/>
              </a:spcBef>
              <a:spcAft>
                <a:spcPct val="0"/>
              </a:spcAft>
              <a:defRPr>
                <a:solidFill>
                  <a:schemeClr val="tx1"/>
                </a:solidFill>
                <a:latin typeface="Open Sans Light" pitchFamily="34" charset="0"/>
              </a:defRPr>
            </a:lvl8pPr>
            <a:lvl9pPr marL="3886200" indent="-228600" fontAlgn="base">
              <a:spcBef>
                <a:spcPct val="0"/>
              </a:spcBef>
              <a:spcAft>
                <a:spcPct val="0"/>
              </a:spcAft>
              <a:defRPr>
                <a:solidFill>
                  <a:schemeClr val="tx1"/>
                </a:solidFill>
                <a:latin typeface="Open Sans Light" pitchFamily="34" charset="0"/>
              </a:defRPr>
            </a:lvl9pPr>
          </a:lstStyle>
          <a:p>
            <a:r>
              <a:rPr lang="en-US" sz="3200" dirty="0">
                <a:solidFill>
                  <a:schemeClr val="bg1"/>
                </a:solidFill>
              </a:rPr>
              <a:t>What’s the Difference Between Traditional Utility Bonds and Securitization Bonds</a:t>
            </a:r>
            <a:r>
              <a:rPr lang="en-US" sz="3200" dirty="0">
                <a:solidFill>
                  <a:schemeClr val="bg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7860022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8004" name="Group 3"/>
          <p:cNvGrpSpPr>
            <a:grpSpLocks/>
          </p:cNvGrpSpPr>
          <p:nvPr/>
        </p:nvGrpSpPr>
        <p:grpSpPr bwMode="auto">
          <a:xfrm>
            <a:off x="2773363" y="1447800"/>
            <a:ext cx="6307137" cy="4965700"/>
            <a:chOff x="3033895" y="1247086"/>
            <a:chExt cx="6382200" cy="4997514"/>
          </a:xfrm>
        </p:grpSpPr>
        <p:grpSp>
          <p:nvGrpSpPr>
            <p:cNvPr id="128016" name="Group 6"/>
            <p:cNvGrpSpPr>
              <a:grpSpLocks/>
            </p:cNvGrpSpPr>
            <p:nvPr/>
          </p:nvGrpSpPr>
          <p:grpSpPr bwMode="auto">
            <a:xfrm>
              <a:off x="6099562" y="3987744"/>
              <a:ext cx="2118627" cy="2256856"/>
              <a:chOff x="6086115" y="4169425"/>
              <a:chExt cx="2118627" cy="2256856"/>
            </a:xfrm>
          </p:grpSpPr>
          <p:sp>
            <p:nvSpPr>
              <p:cNvPr id="128046" name="Freeform 9"/>
              <p:cNvSpPr>
                <a:spLocks noEditPoints="1"/>
              </p:cNvSpPr>
              <p:nvPr/>
            </p:nvSpPr>
            <p:spPr bwMode="auto">
              <a:xfrm>
                <a:off x="6086115" y="4169425"/>
                <a:ext cx="2118627" cy="2256856"/>
              </a:xfrm>
              <a:custGeom>
                <a:avLst/>
                <a:gdLst>
                  <a:gd name="T0" fmla="*/ 1607887 w 336"/>
                  <a:gd name="T1" fmla="*/ 1954261 h 358"/>
                  <a:gd name="T2" fmla="*/ 1815966 w 336"/>
                  <a:gd name="T3" fmla="*/ 649319 h 358"/>
                  <a:gd name="T4" fmla="*/ 189163 w 336"/>
                  <a:gd name="T5" fmla="*/ 0 h 358"/>
                  <a:gd name="T6" fmla="*/ 302661 w 336"/>
                  <a:gd name="T7" fmla="*/ 1746227 h 358"/>
                  <a:gd name="T8" fmla="*/ 1607887 w 336"/>
                  <a:gd name="T9" fmla="*/ 1954261 h 358"/>
                  <a:gd name="T10" fmla="*/ 617933 w 336"/>
                  <a:gd name="T11" fmla="*/ 592582 h 358"/>
                  <a:gd name="T12" fmla="*/ 1721384 w 336"/>
                  <a:gd name="T13" fmla="*/ 769096 h 358"/>
                  <a:gd name="T14" fmla="*/ 1544832 w 336"/>
                  <a:gd name="T15" fmla="*/ 1872308 h 358"/>
                  <a:gd name="T16" fmla="*/ 447686 w 336"/>
                  <a:gd name="T17" fmla="*/ 1695794 h 358"/>
                  <a:gd name="T18" fmla="*/ 617933 w 336"/>
                  <a:gd name="T19" fmla="*/ 592582 h 3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36" h="358">
                    <a:moveTo>
                      <a:pt x="255" y="310"/>
                    </a:moveTo>
                    <a:cubicBezTo>
                      <a:pt x="321" y="262"/>
                      <a:pt x="336" y="169"/>
                      <a:pt x="288" y="103"/>
                    </a:cubicBezTo>
                    <a:cubicBezTo>
                      <a:pt x="240" y="37"/>
                      <a:pt x="30" y="0"/>
                      <a:pt x="30" y="0"/>
                    </a:cubicBezTo>
                    <a:cubicBezTo>
                      <a:pt x="30" y="0"/>
                      <a:pt x="0" y="211"/>
                      <a:pt x="48" y="277"/>
                    </a:cubicBezTo>
                    <a:cubicBezTo>
                      <a:pt x="96" y="344"/>
                      <a:pt x="189" y="358"/>
                      <a:pt x="255" y="310"/>
                    </a:cubicBezTo>
                    <a:close/>
                    <a:moveTo>
                      <a:pt x="98" y="94"/>
                    </a:moveTo>
                    <a:cubicBezTo>
                      <a:pt x="154" y="54"/>
                      <a:pt x="232" y="66"/>
                      <a:pt x="273" y="122"/>
                    </a:cubicBezTo>
                    <a:cubicBezTo>
                      <a:pt x="314" y="178"/>
                      <a:pt x="301" y="256"/>
                      <a:pt x="245" y="297"/>
                    </a:cubicBezTo>
                    <a:cubicBezTo>
                      <a:pt x="189" y="337"/>
                      <a:pt x="111" y="325"/>
                      <a:pt x="71" y="269"/>
                    </a:cubicBezTo>
                    <a:cubicBezTo>
                      <a:pt x="30" y="213"/>
                      <a:pt x="42" y="135"/>
                      <a:pt x="98" y="94"/>
                    </a:cubicBezTo>
                    <a:close/>
                  </a:path>
                </a:pathLst>
              </a:custGeom>
              <a:solidFill>
                <a:srgbClr val="2684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128047" name="Group 61"/>
              <p:cNvGrpSpPr>
                <a:grpSpLocks/>
              </p:cNvGrpSpPr>
              <p:nvPr/>
            </p:nvGrpSpPr>
            <p:grpSpPr bwMode="auto">
              <a:xfrm>
                <a:off x="6346275" y="4568351"/>
                <a:ext cx="1620000" cy="1620000"/>
                <a:chOff x="6964641" y="2706230"/>
                <a:chExt cx="1620000" cy="1620000"/>
              </a:xfrm>
            </p:grpSpPr>
            <p:sp>
              <p:nvSpPr>
                <p:cNvPr id="63" name="Oval 62"/>
                <p:cNvSpPr>
                  <a:spLocks noChangeAspect="1" noChangeArrowheads="1"/>
                </p:cNvSpPr>
                <p:nvPr/>
              </p:nvSpPr>
              <p:spPr bwMode="auto">
                <a:xfrm flipV="1">
                  <a:off x="6963896" y="2705740"/>
                  <a:ext cx="1621466" cy="1619618"/>
                </a:xfrm>
                <a:prstGeom prst="ellipse">
                  <a:avLst/>
                </a:prstGeom>
                <a:gradFill flip="none" rotWithShape="1">
                  <a:gsLst>
                    <a:gs pos="0">
                      <a:schemeClr val="bg1">
                        <a:lumMod val="85000"/>
                      </a:schemeClr>
                    </a:gs>
                    <a:gs pos="100000">
                      <a:schemeClr val="bg1"/>
                    </a:gs>
                  </a:gsLst>
                  <a:lin ang="0" scaled="1"/>
                  <a:tileRect/>
                </a:gradFill>
                <a:ln>
                  <a:noFill/>
                </a:ln>
              </p:spPr>
              <p:txBody>
                <a:bodyPr/>
                <a:lstStyle/>
                <a:p>
                  <a:pPr eaLnBrk="1" fontAlgn="auto" hangingPunct="1">
                    <a:spcBef>
                      <a:spcPts val="0"/>
                    </a:spcBef>
                    <a:spcAft>
                      <a:spcPts val="0"/>
                    </a:spcAft>
                    <a:defRPr/>
                  </a:pPr>
                  <a:endParaRPr lang="id-ID">
                    <a:latin typeface="+mn-lt"/>
                  </a:endParaRPr>
                </a:p>
              </p:txBody>
            </p:sp>
            <p:sp>
              <p:nvSpPr>
                <p:cNvPr id="64" name="Oval 63"/>
                <p:cNvSpPr>
                  <a:spLocks noChangeAspect="1" noChangeArrowheads="1"/>
                </p:cNvSpPr>
                <p:nvPr/>
              </p:nvSpPr>
              <p:spPr bwMode="auto">
                <a:xfrm flipV="1">
                  <a:off x="7083207" y="2830918"/>
                  <a:ext cx="1369152" cy="1369262"/>
                </a:xfrm>
                <a:prstGeom prst="ellipse">
                  <a:avLst/>
                </a:prstGeom>
                <a:gradFill flip="none" rotWithShape="1">
                  <a:gsLst>
                    <a:gs pos="0">
                      <a:schemeClr val="bg1">
                        <a:lumMod val="85000"/>
                      </a:schemeClr>
                    </a:gs>
                    <a:gs pos="100000">
                      <a:schemeClr val="bg1"/>
                    </a:gs>
                  </a:gsLst>
                  <a:lin ang="5400000" scaled="1"/>
                  <a:tileRect/>
                </a:gradFill>
                <a:ln>
                  <a:noFill/>
                </a:ln>
              </p:spPr>
              <p:txBody>
                <a:bodyPr/>
                <a:lstStyle/>
                <a:p>
                  <a:pPr eaLnBrk="1" fontAlgn="auto" hangingPunct="1">
                    <a:spcBef>
                      <a:spcPts val="0"/>
                    </a:spcBef>
                    <a:spcAft>
                      <a:spcPts val="0"/>
                    </a:spcAft>
                    <a:defRPr/>
                  </a:pPr>
                  <a:endParaRPr lang="id-ID">
                    <a:latin typeface="+mn-lt"/>
                  </a:endParaRPr>
                </a:p>
              </p:txBody>
            </p:sp>
          </p:grpSp>
        </p:grpSp>
        <p:grpSp>
          <p:nvGrpSpPr>
            <p:cNvPr id="8" name="Group 7"/>
            <p:cNvGrpSpPr/>
            <p:nvPr/>
          </p:nvGrpSpPr>
          <p:grpSpPr>
            <a:xfrm>
              <a:off x="6946100" y="4967371"/>
              <a:ext cx="498308" cy="497158"/>
              <a:chOff x="6294438" y="-201613"/>
              <a:chExt cx="687387" cy="685801"/>
            </a:xfrm>
            <a:solidFill>
              <a:schemeClr val="accent1"/>
            </a:solidFill>
          </p:grpSpPr>
          <p:sp>
            <p:nvSpPr>
              <p:cNvPr id="48" name="Freeform 10"/>
              <p:cNvSpPr>
                <a:spLocks noEditPoints="1"/>
              </p:cNvSpPr>
              <p:nvPr/>
            </p:nvSpPr>
            <p:spPr bwMode="auto">
              <a:xfrm>
                <a:off x="6294438" y="-201613"/>
                <a:ext cx="687387" cy="685801"/>
              </a:xfrm>
              <a:custGeom>
                <a:avLst/>
                <a:gdLst>
                  <a:gd name="T0" fmla="*/ 163 w 180"/>
                  <a:gd name="T1" fmla="*/ 0 h 180"/>
                  <a:gd name="T2" fmla="*/ 39 w 180"/>
                  <a:gd name="T3" fmla="*/ 0 h 180"/>
                  <a:gd name="T4" fmla="*/ 23 w 180"/>
                  <a:gd name="T5" fmla="*/ 17 h 180"/>
                  <a:gd name="T6" fmla="*/ 23 w 180"/>
                  <a:gd name="T7" fmla="*/ 28 h 180"/>
                  <a:gd name="T8" fmla="*/ 17 w 180"/>
                  <a:gd name="T9" fmla="*/ 28 h 180"/>
                  <a:gd name="T10" fmla="*/ 0 w 180"/>
                  <a:gd name="T11" fmla="*/ 45 h 180"/>
                  <a:gd name="T12" fmla="*/ 0 w 180"/>
                  <a:gd name="T13" fmla="*/ 158 h 180"/>
                  <a:gd name="T14" fmla="*/ 23 w 180"/>
                  <a:gd name="T15" fmla="*/ 180 h 180"/>
                  <a:gd name="T16" fmla="*/ 158 w 180"/>
                  <a:gd name="T17" fmla="*/ 180 h 180"/>
                  <a:gd name="T18" fmla="*/ 180 w 180"/>
                  <a:gd name="T19" fmla="*/ 158 h 180"/>
                  <a:gd name="T20" fmla="*/ 180 w 180"/>
                  <a:gd name="T21" fmla="*/ 17 h 180"/>
                  <a:gd name="T22" fmla="*/ 163 w 180"/>
                  <a:gd name="T23" fmla="*/ 0 h 180"/>
                  <a:gd name="T24" fmla="*/ 169 w 180"/>
                  <a:gd name="T25" fmla="*/ 158 h 180"/>
                  <a:gd name="T26" fmla="*/ 158 w 180"/>
                  <a:gd name="T27" fmla="*/ 169 h 180"/>
                  <a:gd name="T28" fmla="*/ 23 w 180"/>
                  <a:gd name="T29" fmla="*/ 169 h 180"/>
                  <a:gd name="T30" fmla="*/ 11 w 180"/>
                  <a:gd name="T31" fmla="*/ 158 h 180"/>
                  <a:gd name="T32" fmla="*/ 11 w 180"/>
                  <a:gd name="T33" fmla="*/ 45 h 180"/>
                  <a:gd name="T34" fmla="*/ 17 w 180"/>
                  <a:gd name="T35" fmla="*/ 39 h 180"/>
                  <a:gd name="T36" fmla="*/ 23 w 180"/>
                  <a:gd name="T37" fmla="*/ 39 h 180"/>
                  <a:gd name="T38" fmla="*/ 23 w 180"/>
                  <a:gd name="T39" fmla="*/ 152 h 180"/>
                  <a:gd name="T40" fmla="*/ 28 w 180"/>
                  <a:gd name="T41" fmla="*/ 158 h 180"/>
                  <a:gd name="T42" fmla="*/ 34 w 180"/>
                  <a:gd name="T43" fmla="*/ 152 h 180"/>
                  <a:gd name="T44" fmla="*/ 34 w 180"/>
                  <a:gd name="T45" fmla="*/ 17 h 180"/>
                  <a:gd name="T46" fmla="*/ 39 w 180"/>
                  <a:gd name="T47" fmla="*/ 11 h 180"/>
                  <a:gd name="T48" fmla="*/ 163 w 180"/>
                  <a:gd name="T49" fmla="*/ 11 h 180"/>
                  <a:gd name="T50" fmla="*/ 169 w 180"/>
                  <a:gd name="T51" fmla="*/ 17 h 180"/>
                  <a:gd name="T52" fmla="*/ 169 w 180"/>
                  <a:gd name="T53" fmla="*/ 15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80" h="180">
                    <a:moveTo>
                      <a:pt x="163" y="0"/>
                    </a:moveTo>
                    <a:cubicBezTo>
                      <a:pt x="39" y="0"/>
                      <a:pt x="39" y="0"/>
                      <a:pt x="39" y="0"/>
                    </a:cubicBezTo>
                    <a:cubicBezTo>
                      <a:pt x="30" y="0"/>
                      <a:pt x="23" y="8"/>
                      <a:pt x="23" y="17"/>
                    </a:cubicBezTo>
                    <a:cubicBezTo>
                      <a:pt x="23" y="28"/>
                      <a:pt x="23" y="28"/>
                      <a:pt x="23" y="28"/>
                    </a:cubicBezTo>
                    <a:cubicBezTo>
                      <a:pt x="17" y="28"/>
                      <a:pt x="17" y="28"/>
                      <a:pt x="17" y="28"/>
                    </a:cubicBezTo>
                    <a:cubicBezTo>
                      <a:pt x="8" y="28"/>
                      <a:pt x="0" y="36"/>
                      <a:pt x="0" y="45"/>
                    </a:cubicBezTo>
                    <a:cubicBezTo>
                      <a:pt x="0" y="158"/>
                      <a:pt x="0" y="158"/>
                      <a:pt x="0" y="158"/>
                    </a:cubicBezTo>
                    <a:cubicBezTo>
                      <a:pt x="0" y="170"/>
                      <a:pt x="10" y="180"/>
                      <a:pt x="23" y="180"/>
                    </a:cubicBezTo>
                    <a:cubicBezTo>
                      <a:pt x="158" y="180"/>
                      <a:pt x="158" y="180"/>
                      <a:pt x="158" y="180"/>
                    </a:cubicBezTo>
                    <a:cubicBezTo>
                      <a:pt x="170" y="180"/>
                      <a:pt x="180" y="170"/>
                      <a:pt x="180" y="158"/>
                    </a:cubicBezTo>
                    <a:cubicBezTo>
                      <a:pt x="180" y="17"/>
                      <a:pt x="180" y="17"/>
                      <a:pt x="180" y="17"/>
                    </a:cubicBezTo>
                    <a:cubicBezTo>
                      <a:pt x="180" y="8"/>
                      <a:pt x="172" y="0"/>
                      <a:pt x="163" y="0"/>
                    </a:cubicBezTo>
                    <a:close/>
                    <a:moveTo>
                      <a:pt x="169" y="158"/>
                    </a:moveTo>
                    <a:cubicBezTo>
                      <a:pt x="169" y="164"/>
                      <a:pt x="164" y="169"/>
                      <a:pt x="158" y="169"/>
                    </a:cubicBezTo>
                    <a:cubicBezTo>
                      <a:pt x="23" y="169"/>
                      <a:pt x="23" y="169"/>
                      <a:pt x="23" y="169"/>
                    </a:cubicBezTo>
                    <a:cubicBezTo>
                      <a:pt x="16" y="169"/>
                      <a:pt x="11" y="164"/>
                      <a:pt x="11" y="158"/>
                    </a:cubicBezTo>
                    <a:cubicBezTo>
                      <a:pt x="11" y="45"/>
                      <a:pt x="11" y="45"/>
                      <a:pt x="11" y="45"/>
                    </a:cubicBezTo>
                    <a:cubicBezTo>
                      <a:pt x="11" y="42"/>
                      <a:pt x="14" y="39"/>
                      <a:pt x="17" y="39"/>
                    </a:cubicBezTo>
                    <a:cubicBezTo>
                      <a:pt x="23" y="39"/>
                      <a:pt x="23" y="39"/>
                      <a:pt x="23" y="39"/>
                    </a:cubicBezTo>
                    <a:cubicBezTo>
                      <a:pt x="23" y="152"/>
                      <a:pt x="23" y="152"/>
                      <a:pt x="23" y="152"/>
                    </a:cubicBezTo>
                    <a:cubicBezTo>
                      <a:pt x="23" y="155"/>
                      <a:pt x="25" y="158"/>
                      <a:pt x="28" y="158"/>
                    </a:cubicBezTo>
                    <a:cubicBezTo>
                      <a:pt x="31" y="158"/>
                      <a:pt x="34" y="155"/>
                      <a:pt x="34" y="152"/>
                    </a:cubicBezTo>
                    <a:cubicBezTo>
                      <a:pt x="34" y="17"/>
                      <a:pt x="34" y="17"/>
                      <a:pt x="34" y="17"/>
                    </a:cubicBezTo>
                    <a:cubicBezTo>
                      <a:pt x="34" y="14"/>
                      <a:pt x="36" y="11"/>
                      <a:pt x="39" y="11"/>
                    </a:cubicBezTo>
                    <a:cubicBezTo>
                      <a:pt x="163" y="11"/>
                      <a:pt x="163" y="11"/>
                      <a:pt x="163" y="11"/>
                    </a:cubicBezTo>
                    <a:cubicBezTo>
                      <a:pt x="166" y="11"/>
                      <a:pt x="169" y="14"/>
                      <a:pt x="169" y="17"/>
                    </a:cubicBezTo>
                    <a:lnTo>
                      <a:pt x="169" y="158"/>
                    </a:lnTo>
                    <a:close/>
                  </a:path>
                </a:pathLst>
              </a:custGeom>
              <a:grpFill/>
              <a:ln>
                <a:noFill/>
              </a:ln>
              <a:extLst/>
            </p:spPr>
            <p:txBody>
              <a:bodyPr/>
              <a:lstStyle/>
              <a:p>
                <a:pPr eaLnBrk="1" fontAlgn="auto" hangingPunct="1">
                  <a:spcBef>
                    <a:spcPts val="0"/>
                  </a:spcBef>
                  <a:spcAft>
                    <a:spcPts val="0"/>
                  </a:spcAft>
                  <a:defRPr/>
                </a:pPr>
                <a:endParaRPr lang="id-ID">
                  <a:latin typeface="+mn-lt"/>
                </a:endParaRPr>
              </a:p>
            </p:txBody>
          </p:sp>
          <p:sp>
            <p:nvSpPr>
              <p:cNvPr id="49" name="Freeform 11"/>
              <p:cNvSpPr>
                <a:spLocks/>
              </p:cNvSpPr>
              <p:nvPr/>
            </p:nvSpPr>
            <p:spPr bwMode="auto">
              <a:xfrm>
                <a:off x="6702425" y="58737"/>
                <a:ext cx="192087" cy="19050"/>
              </a:xfrm>
              <a:custGeom>
                <a:avLst/>
                <a:gdLst>
                  <a:gd name="T0" fmla="*/ 3 w 50"/>
                  <a:gd name="T1" fmla="*/ 5 h 5"/>
                  <a:gd name="T2" fmla="*/ 48 w 50"/>
                  <a:gd name="T3" fmla="*/ 5 h 5"/>
                  <a:gd name="T4" fmla="*/ 50 w 50"/>
                  <a:gd name="T5" fmla="*/ 2 h 5"/>
                  <a:gd name="T6" fmla="*/ 48 w 50"/>
                  <a:gd name="T7" fmla="*/ 0 h 5"/>
                  <a:gd name="T8" fmla="*/ 3 w 50"/>
                  <a:gd name="T9" fmla="*/ 0 h 5"/>
                  <a:gd name="T10" fmla="*/ 0 w 50"/>
                  <a:gd name="T11" fmla="*/ 2 h 5"/>
                  <a:gd name="T12" fmla="*/ 3 w 50"/>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50" h="5">
                    <a:moveTo>
                      <a:pt x="3" y="5"/>
                    </a:moveTo>
                    <a:cubicBezTo>
                      <a:pt x="48" y="5"/>
                      <a:pt x="48" y="5"/>
                      <a:pt x="48" y="5"/>
                    </a:cubicBezTo>
                    <a:cubicBezTo>
                      <a:pt x="49" y="5"/>
                      <a:pt x="50" y="4"/>
                      <a:pt x="50" y="2"/>
                    </a:cubicBezTo>
                    <a:cubicBezTo>
                      <a:pt x="50" y="1"/>
                      <a:pt x="49" y="0"/>
                      <a:pt x="48" y="0"/>
                    </a:cubicBezTo>
                    <a:cubicBezTo>
                      <a:pt x="3" y="0"/>
                      <a:pt x="3" y="0"/>
                      <a:pt x="3" y="0"/>
                    </a:cubicBezTo>
                    <a:cubicBezTo>
                      <a:pt x="1" y="0"/>
                      <a:pt x="0" y="1"/>
                      <a:pt x="0" y="2"/>
                    </a:cubicBezTo>
                    <a:cubicBezTo>
                      <a:pt x="0" y="4"/>
                      <a:pt x="1" y="5"/>
                      <a:pt x="3" y="5"/>
                    </a:cubicBezTo>
                    <a:close/>
                  </a:path>
                </a:pathLst>
              </a:custGeom>
              <a:grpFill/>
              <a:ln>
                <a:noFill/>
              </a:ln>
              <a:extLst/>
            </p:spPr>
            <p:txBody>
              <a:bodyPr/>
              <a:lstStyle/>
              <a:p>
                <a:pPr eaLnBrk="1" fontAlgn="auto" hangingPunct="1">
                  <a:spcBef>
                    <a:spcPts val="0"/>
                  </a:spcBef>
                  <a:spcAft>
                    <a:spcPts val="0"/>
                  </a:spcAft>
                  <a:defRPr/>
                </a:pPr>
                <a:endParaRPr lang="id-ID">
                  <a:latin typeface="+mn-lt"/>
                </a:endParaRPr>
              </a:p>
            </p:txBody>
          </p:sp>
          <p:sp>
            <p:nvSpPr>
              <p:cNvPr id="50" name="Freeform 12"/>
              <p:cNvSpPr>
                <a:spLocks/>
              </p:cNvSpPr>
              <p:nvPr/>
            </p:nvSpPr>
            <p:spPr bwMode="auto">
              <a:xfrm>
                <a:off x="6702425" y="-6350"/>
                <a:ext cx="192087" cy="19050"/>
              </a:xfrm>
              <a:custGeom>
                <a:avLst/>
                <a:gdLst>
                  <a:gd name="T0" fmla="*/ 3 w 50"/>
                  <a:gd name="T1" fmla="*/ 5 h 5"/>
                  <a:gd name="T2" fmla="*/ 48 w 50"/>
                  <a:gd name="T3" fmla="*/ 5 h 5"/>
                  <a:gd name="T4" fmla="*/ 50 w 50"/>
                  <a:gd name="T5" fmla="*/ 2 h 5"/>
                  <a:gd name="T6" fmla="*/ 48 w 50"/>
                  <a:gd name="T7" fmla="*/ 0 h 5"/>
                  <a:gd name="T8" fmla="*/ 3 w 50"/>
                  <a:gd name="T9" fmla="*/ 0 h 5"/>
                  <a:gd name="T10" fmla="*/ 0 w 50"/>
                  <a:gd name="T11" fmla="*/ 2 h 5"/>
                  <a:gd name="T12" fmla="*/ 3 w 50"/>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50" h="5">
                    <a:moveTo>
                      <a:pt x="3" y="5"/>
                    </a:moveTo>
                    <a:cubicBezTo>
                      <a:pt x="48" y="5"/>
                      <a:pt x="48" y="5"/>
                      <a:pt x="48" y="5"/>
                    </a:cubicBezTo>
                    <a:cubicBezTo>
                      <a:pt x="49" y="5"/>
                      <a:pt x="50" y="4"/>
                      <a:pt x="50" y="2"/>
                    </a:cubicBezTo>
                    <a:cubicBezTo>
                      <a:pt x="50" y="1"/>
                      <a:pt x="49" y="0"/>
                      <a:pt x="48" y="0"/>
                    </a:cubicBezTo>
                    <a:cubicBezTo>
                      <a:pt x="3" y="0"/>
                      <a:pt x="3" y="0"/>
                      <a:pt x="3" y="0"/>
                    </a:cubicBezTo>
                    <a:cubicBezTo>
                      <a:pt x="1" y="0"/>
                      <a:pt x="0" y="1"/>
                      <a:pt x="0" y="2"/>
                    </a:cubicBezTo>
                    <a:cubicBezTo>
                      <a:pt x="0" y="4"/>
                      <a:pt x="1" y="5"/>
                      <a:pt x="3" y="5"/>
                    </a:cubicBezTo>
                    <a:close/>
                  </a:path>
                </a:pathLst>
              </a:custGeom>
              <a:grpFill/>
              <a:ln>
                <a:noFill/>
              </a:ln>
              <a:extLst/>
            </p:spPr>
            <p:txBody>
              <a:bodyPr/>
              <a:lstStyle/>
              <a:p>
                <a:pPr eaLnBrk="1" fontAlgn="auto" hangingPunct="1">
                  <a:spcBef>
                    <a:spcPts val="0"/>
                  </a:spcBef>
                  <a:spcAft>
                    <a:spcPts val="0"/>
                  </a:spcAft>
                  <a:defRPr/>
                </a:pPr>
                <a:endParaRPr lang="id-ID">
                  <a:latin typeface="+mn-lt"/>
                </a:endParaRPr>
              </a:p>
            </p:txBody>
          </p:sp>
          <p:sp>
            <p:nvSpPr>
              <p:cNvPr id="51" name="Freeform 13"/>
              <p:cNvSpPr>
                <a:spLocks/>
              </p:cNvSpPr>
              <p:nvPr/>
            </p:nvSpPr>
            <p:spPr bwMode="auto">
              <a:xfrm>
                <a:off x="6702425" y="-71438"/>
                <a:ext cx="192087" cy="19050"/>
              </a:xfrm>
              <a:custGeom>
                <a:avLst/>
                <a:gdLst>
                  <a:gd name="T0" fmla="*/ 3 w 50"/>
                  <a:gd name="T1" fmla="*/ 5 h 5"/>
                  <a:gd name="T2" fmla="*/ 48 w 50"/>
                  <a:gd name="T3" fmla="*/ 5 h 5"/>
                  <a:gd name="T4" fmla="*/ 50 w 50"/>
                  <a:gd name="T5" fmla="*/ 3 h 5"/>
                  <a:gd name="T6" fmla="*/ 48 w 50"/>
                  <a:gd name="T7" fmla="*/ 0 h 5"/>
                  <a:gd name="T8" fmla="*/ 3 w 50"/>
                  <a:gd name="T9" fmla="*/ 0 h 5"/>
                  <a:gd name="T10" fmla="*/ 0 w 50"/>
                  <a:gd name="T11" fmla="*/ 3 h 5"/>
                  <a:gd name="T12" fmla="*/ 3 w 50"/>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50" h="5">
                    <a:moveTo>
                      <a:pt x="3" y="5"/>
                    </a:moveTo>
                    <a:cubicBezTo>
                      <a:pt x="48" y="5"/>
                      <a:pt x="48" y="5"/>
                      <a:pt x="48" y="5"/>
                    </a:cubicBezTo>
                    <a:cubicBezTo>
                      <a:pt x="49" y="5"/>
                      <a:pt x="50" y="4"/>
                      <a:pt x="50" y="3"/>
                    </a:cubicBezTo>
                    <a:cubicBezTo>
                      <a:pt x="50" y="1"/>
                      <a:pt x="49" y="0"/>
                      <a:pt x="48" y="0"/>
                    </a:cubicBezTo>
                    <a:cubicBezTo>
                      <a:pt x="3" y="0"/>
                      <a:pt x="3" y="0"/>
                      <a:pt x="3" y="0"/>
                    </a:cubicBezTo>
                    <a:cubicBezTo>
                      <a:pt x="1" y="0"/>
                      <a:pt x="0" y="1"/>
                      <a:pt x="0" y="3"/>
                    </a:cubicBezTo>
                    <a:cubicBezTo>
                      <a:pt x="0" y="4"/>
                      <a:pt x="1" y="5"/>
                      <a:pt x="3" y="5"/>
                    </a:cubicBezTo>
                    <a:close/>
                  </a:path>
                </a:pathLst>
              </a:custGeom>
              <a:grpFill/>
              <a:ln>
                <a:noFill/>
              </a:ln>
              <a:extLst/>
            </p:spPr>
            <p:txBody>
              <a:bodyPr/>
              <a:lstStyle/>
              <a:p>
                <a:pPr eaLnBrk="1" fontAlgn="auto" hangingPunct="1">
                  <a:spcBef>
                    <a:spcPts val="0"/>
                  </a:spcBef>
                  <a:spcAft>
                    <a:spcPts val="0"/>
                  </a:spcAft>
                  <a:defRPr/>
                </a:pPr>
                <a:endParaRPr lang="id-ID">
                  <a:latin typeface="+mn-lt"/>
                </a:endParaRPr>
              </a:p>
            </p:txBody>
          </p:sp>
          <p:sp>
            <p:nvSpPr>
              <p:cNvPr id="52" name="Freeform 14"/>
              <p:cNvSpPr>
                <a:spLocks/>
              </p:cNvSpPr>
              <p:nvPr/>
            </p:nvSpPr>
            <p:spPr bwMode="auto">
              <a:xfrm>
                <a:off x="6465888" y="377825"/>
                <a:ext cx="195262" cy="23813"/>
              </a:xfrm>
              <a:custGeom>
                <a:avLst/>
                <a:gdLst>
                  <a:gd name="T0" fmla="*/ 48 w 51"/>
                  <a:gd name="T1" fmla="*/ 0 h 6"/>
                  <a:gd name="T2" fmla="*/ 3 w 51"/>
                  <a:gd name="T3" fmla="*/ 0 h 6"/>
                  <a:gd name="T4" fmla="*/ 0 w 51"/>
                  <a:gd name="T5" fmla="*/ 3 h 6"/>
                  <a:gd name="T6" fmla="*/ 3 w 51"/>
                  <a:gd name="T7" fmla="*/ 6 h 6"/>
                  <a:gd name="T8" fmla="*/ 48 w 51"/>
                  <a:gd name="T9" fmla="*/ 6 h 6"/>
                  <a:gd name="T10" fmla="*/ 51 w 51"/>
                  <a:gd name="T11" fmla="*/ 3 h 6"/>
                  <a:gd name="T12" fmla="*/ 48 w 51"/>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51" h="6">
                    <a:moveTo>
                      <a:pt x="48" y="0"/>
                    </a:moveTo>
                    <a:cubicBezTo>
                      <a:pt x="3" y="0"/>
                      <a:pt x="3" y="0"/>
                      <a:pt x="3" y="0"/>
                    </a:cubicBezTo>
                    <a:cubicBezTo>
                      <a:pt x="1" y="0"/>
                      <a:pt x="0" y="1"/>
                      <a:pt x="0" y="3"/>
                    </a:cubicBezTo>
                    <a:cubicBezTo>
                      <a:pt x="0" y="4"/>
                      <a:pt x="1" y="6"/>
                      <a:pt x="3" y="6"/>
                    </a:cubicBezTo>
                    <a:cubicBezTo>
                      <a:pt x="48" y="6"/>
                      <a:pt x="48" y="6"/>
                      <a:pt x="48" y="6"/>
                    </a:cubicBezTo>
                    <a:cubicBezTo>
                      <a:pt x="49" y="6"/>
                      <a:pt x="51" y="4"/>
                      <a:pt x="51" y="3"/>
                    </a:cubicBezTo>
                    <a:cubicBezTo>
                      <a:pt x="51" y="1"/>
                      <a:pt x="49" y="0"/>
                      <a:pt x="48" y="0"/>
                    </a:cubicBezTo>
                    <a:close/>
                  </a:path>
                </a:pathLst>
              </a:custGeom>
              <a:grpFill/>
              <a:ln>
                <a:noFill/>
              </a:ln>
              <a:extLst/>
            </p:spPr>
            <p:txBody>
              <a:bodyPr/>
              <a:lstStyle/>
              <a:p>
                <a:pPr eaLnBrk="1" fontAlgn="auto" hangingPunct="1">
                  <a:spcBef>
                    <a:spcPts val="0"/>
                  </a:spcBef>
                  <a:spcAft>
                    <a:spcPts val="0"/>
                  </a:spcAft>
                  <a:defRPr/>
                </a:pPr>
                <a:endParaRPr lang="id-ID">
                  <a:latin typeface="+mn-lt"/>
                </a:endParaRPr>
              </a:p>
            </p:txBody>
          </p:sp>
          <p:sp>
            <p:nvSpPr>
              <p:cNvPr id="53" name="Freeform 15"/>
              <p:cNvSpPr>
                <a:spLocks/>
              </p:cNvSpPr>
              <p:nvPr/>
            </p:nvSpPr>
            <p:spPr bwMode="auto">
              <a:xfrm>
                <a:off x="6465888" y="312738"/>
                <a:ext cx="195262" cy="23813"/>
              </a:xfrm>
              <a:custGeom>
                <a:avLst/>
                <a:gdLst>
                  <a:gd name="T0" fmla="*/ 48 w 51"/>
                  <a:gd name="T1" fmla="*/ 0 h 6"/>
                  <a:gd name="T2" fmla="*/ 3 w 51"/>
                  <a:gd name="T3" fmla="*/ 0 h 6"/>
                  <a:gd name="T4" fmla="*/ 0 w 51"/>
                  <a:gd name="T5" fmla="*/ 3 h 6"/>
                  <a:gd name="T6" fmla="*/ 3 w 51"/>
                  <a:gd name="T7" fmla="*/ 6 h 6"/>
                  <a:gd name="T8" fmla="*/ 48 w 51"/>
                  <a:gd name="T9" fmla="*/ 6 h 6"/>
                  <a:gd name="T10" fmla="*/ 51 w 51"/>
                  <a:gd name="T11" fmla="*/ 3 h 6"/>
                  <a:gd name="T12" fmla="*/ 48 w 51"/>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51" h="6">
                    <a:moveTo>
                      <a:pt x="48" y="0"/>
                    </a:moveTo>
                    <a:cubicBezTo>
                      <a:pt x="3" y="0"/>
                      <a:pt x="3" y="0"/>
                      <a:pt x="3" y="0"/>
                    </a:cubicBezTo>
                    <a:cubicBezTo>
                      <a:pt x="1" y="0"/>
                      <a:pt x="0" y="1"/>
                      <a:pt x="0" y="3"/>
                    </a:cubicBezTo>
                    <a:cubicBezTo>
                      <a:pt x="0" y="4"/>
                      <a:pt x="1" y="6"/>
                      <a:pt x="3" y="6"/>
                    </a:cubicBezTo>
                    <a:cubicBezTo>
                      <a:pt x="48" y="6"/>
                      <a:pt x="48" y="6"/>
                      <a:pt x="48" y="6"/>
                    </a:cubicBezTo>
                    <a:cubicBezTo>
                      <a:pt x="49" y="6"/>
                      <a:pt x="51" y="4"/>
                      <a:pt x="51" y="3"/>
                    </a:cubicBezTo>
                    <a:cubicBezTo>
                      <a:pt x="51" y="1"/>
                      <a:pt x="49" y="0"/>
                      <a:pt x="48" y="0"/>
                    </a:cubicBezTo>
                    <a:close/>
                  </a:path>
                </a:pathLst>
              </a:custGeom>
              <a:grpFill/>
              <a:ln>
                <a:noFill/>
              </a:ln>
              <a:extLst/>
            </p:spPr>
            <p:txBody>
              <a:bodyPr/>
              <a:lstStyle/>
              <a:p>
                <a:pPr eaLnBrk="1" fontAlgn="auto" hangingPunct="1">
                  <a:spcBef>
                    <a:spcPts val="0"/>
                  </a:spcBef>
                  <a:spcAft>
                    <a:spcPts val="0"/>
                  </a:spcAft>
                  <a:defRPr/>
                </a:pPr>
                <a:endParaRPr lang="id-ID">
                  <a:latin typeface="+mn-lt"/>
                </a:endParaRPr>
              </a:p>
            </p:txBody>
          </p:sp>
          <p:sp>
            <p:nvSpPr>
              <p:cNvPr id="54" name="Freeform 16"/>
              <p:cNvSpPr>
                <a:spLocks/>
              </p:cNvSpPr>
              <p:nvPr/>
            </p:nvSpPr>
            <p:spPr bwMode="auto">
              <a:xfrm>
                <a:off x="6465888" y="249238"/>
                <a:ext cx="195262" cy="22225"/>
              </a:xfrm>
              <a:custGeom>
                <a:avLst/>
                <a:gdLst>
                  <a:gd name="T0" fmla="*/ 48 w 51"/>
                  <a:gd name="T1" fmla="*/ 0 h 6"/>
                  <a:gd name="T2" fmla="*/ 3 w 51"/>
                  <a:gd name="T3" fmla="*/ 0 h 6"/>
                  <a:gd name="T4" fmla="*/ 0 w 51"/>
                  <a:gd name="T5" fmla="*/ 3 h 6"/>
                  <a:gd name="T6" fmla="*/ 3 w 51"/>
                  <a:gd name="T7" fmla="*/ 6 h 6"/>
                  <a:gd name="T8" fmla="*/ 48 w 51"/>
                  <a:gd name="T9" fmla="*/ 6 h 6"/>
                  <a:gd name="T10" fmla="*/ 51 w 51"/>
                  <a:gd name="T11" fmla="*/ 3 h 6"/>
                  <a:gd name="T12" fmla="*/ 48 w 51"/>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51" h="6">
                    <a:moveTo>
                      <a:pt x="48" y="0"/>
                    </a:moveTo>
                    <a:cubicBezTo>
                      <a:pt x="3" y="0"/>
                      <a:pt x="3" y="0"/>
                      <a:pt x="3" y="0"/>
                    </a:cubicBezTo>
                    <a:cubicBezTo>
                      <a:pt x="1" y="0"/>
                      <a:pt x="0" y="1"/>
                      <a:pt x="0" y="3"/>
                    </a:cubicBezTo>
                    <a:cubicBezTo>
                      <a:pt x="0" y="5"/>
                      <a:pt x="1" y="6"/>
                      <a:pt x="3" y="6"/>
                    </a:cubicBezTo>
                    <a:cubicBezTo>
                      <a:pt x="48" y="6"/>
                      <a:pt x="48" y="6"/>
                      <a:pt x="48" y="6"/>
                    </a:cubicBezTo>
                    <a:cubicBezTo>
                      <a:pt x="49" y="6"/>
                      <a:pt x="51" y="5"/>
                      <a:pt x="51" y="3"/>
                    </a:cubicBezTo>
                    <a:cubicBezTo>
                      <a:pt x="51" y="1"/>
                      <a:pt x="49" y="0"/>
                      <a:pt x="48" y="0"/>
                    </a:cubicBezTo>
                    <a:close/>
                  </a:path>
                </a:pathLst>
              </a:custGeom>
              <a:grpFill/>
              <a:ln>
                <a:noFill/>
              </a:ln>
              <a:extLst/>
            </p:spPr>
            <p:txBody>
              <a:bodyPr/>
              <a:lstStyle/>
              <a:p>
                <a:pPr eaLnBrk="1" fontAlgn="auto" hangingPunct="1">
                  <a:spcBef>
                    <a:spcPts val="0"/>
                  </a:spcBef>
                  <a:spcAft>
                    <a:spcPts val="0"/>
                  </a:spcAft>
                  <a:defRPr/>
                </a:pPr>
                <a:endParaRPr lang="id-ID">
                  <a:latin typeface="+mn-lt"/>
                </a:endParaRPr>
              </a:p>
            </p:txBody>
          </p:sp>
          <p:sp>
            <p:nvSpPr>
              <p:cNvPr id="55" name="Freeform 17"/>
              <p:cNvSpPr>
                <a:spLocks/>
              </p:cNvSpPr>
              <p:nvPr/>
            </p:nvSpPr>
            <p:spPr bwMode="auto">
              <a:xfrm>
                <a:off x="6702425" y="377825"/>
                <a:ext cx="195262" cy="23813"/>
              </a:xfrm>
              <a:custGeom>
                <a:avLst/>
                <a:gdLst>
                  <a:gd name="T0" fmla="*/ 48 w 51"/>
                  <a:gd name="T1" fmla="*/ 0 h 6"/>
                  <a:gd name="T2" fmla="*/ 3 w 51"/>
                  <a:gd name="T3" fmla="*/ 0 h 6"/>
                  <a:gd name="T4" fmla="*/ 0 w 51"/>
                  <a:gd name="T5" fmla="*/ 3 h 6"/>
                  <a:gd name="T6" fmla="*/ 3 w 51"/>
                  <a:gd name="T7" fmla="*/ 6 h 6"/>
                  <a:gd name="T8" fmla="*/ 48 w 51"/>
                  <a:gd name="T9" fmla="*/ 6 h 6"/>
                  <a:gd name="T10" fmla="*/ 51 w 51"/>
                  <a:gd name="T11" fmla="*/ 3 h 6"/>
                  <a:gd name="T12" fmla="*/ 48 w 51"/>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51" h="6">
                    <a:moveTo>
                      <a:pt x="48" y="0"/>
                    </a:moveTo>
                    <a:cubicBezTo>
                      <a:pt x="3" y="0"/>
                      <a:pt x="3" y="0"/>
                      <a:pt x="3" y="0"/>
                    </a:cubicBezTo>
                    <a:cubicBezTo>
                      <a:pt x="1" y="0"/>
                      <a:pt x="0" y="1"/>
                      <a:pt x="0" y="3"/>
                    </a:cubicBezTo>
                    <a:cubicBezTo>
                      <a:pt x="0" y="4"/>
                      <a:pt x="1" y="6"/>
                      <a:pt x="3" y="6"/>
                    </a:cubicBezTo>
                    <a:cubicBezTo>
                      <a:pt x="48" y="6"/>
                      <a:pt x="48" y="6"/>
                      <a:pt x="48" y="6"/>
                    </a:cubicBezTo>
                    <a:cubicBezTo>
                      <a:pt x="49" y="6"/>
                      <a:pt x="51" y="4"/>
                      <a:pt x="51" y="3"/>
                    </a:cubicBezTo>
                    <a:cubicBezTo>
                      <a:pt x="51" y="1"/>
                      <a:pt x="49" y="0"/>
                      <a:pt x="48" y="0"/>
                    </a:cubicBezTo>
                    <a:close/>
                  </a:path>
                </a:pathLst>
              </a:custGeom>
              <a:grpFill/>
              <a:ln>
                <a:noFill/>
              </a:ln>
              <a:extLst/>
            </p:spPr>
            <p:txBody>
              <a:bodyPr/>
              <a:lstStyle/>
              <a:p>
                <a:pPr eaLnBrk="1" fontAlgn="auto" hangingPunct="1">
                  <a:spcBef>
                    <a:spcPts val="0"/>
                  </a:spcBef>
                  <a:spcAft>
                    <a:spcPts val="0"/>
                  </a:spcAft>
                  <a:defRPr/>
                </a:pPr>
                <a:endParaRPr lang="id-ID">
                  <a:latin typeface="+mn-lt"/>
                </a:endParaRPr>
              </a:p>
            </p:txBody>
          </p:sp>
          <p:sp>
            <p:nvSpPr>
              <p:cNvPr id="56" name="Freeform 18"/>
              <p:cNvSpPr>
                <a:spLocks/>
              </p:cNvSpPr>
              <p:nvPr/>
            </p:nvSpPr>
            <p:spPr bwMode="auto">
              <a:xfrm>
                <a:off x="6702425" y="312738"/>
                <a:ext cx="195262" cy="23813"/>
              </a:xfrm>
              <a:custGeom>
                <a:avLst/>
                <a:gdLst>
                  <a:gd name="T0" fmla="*/ 48 w 51"/>
                  <a:gd name="T1" fmla="*/ 0 h 6"/>
                  <a:gd name="T2" fmla="*/ 3 w 51"/>
                  <a:gd name="T3" fmla="*/ 0 h 6"/>
                  <a:gd name="T4" fmla="*/ 0 w 51"/>
                  <a:gd name="T5" fmla="*/ 3 h 6"/>
                  <a:gd name="T6" fmla="*/ 3 w 51"/>
                  <a:gd name="T7" fmla="*/ 6 h 6"/>
                  <a:gd name="T8" fmla="*/ 48 w 51"/>
                  <a:gd name="T9" fmla="*/ 6 h 6"/>
                  <a:gd name="T10" fmla="*/ 51 w 51"/>
                  <a:gd name="T11" fmla="*/ 3 h 6"/>
                  <a:gd name="T12" fmla="*/ 48 w 51"/>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51" h="6">
                    <a:moveTo>
                      <a:pt x="48" y="0"/>
                    </a:moveTo>
                    <a:cubicBezTo>
                      <a:pt x="3" y="0"/>
                      <a:pt x="3" y="0"/>
                      <a:pt x="3" y="0"/>
                    </a:cubicBezTo>
                    <a:cubicBezTo>
                      <a:pt x="1" y="0"/>
                      <a:pt x="0" y="1"/>
                      <a:pt x="0" y="3"/>
                    </a:cubicBezTo>
                    <a:cubicBezTo>
                      <a:pt x="0" y="4"/>
                      <a:pt x="1" y="6"/>
                      <a:pt x="3" y="6"/>
                    </a:cubicBezTo>
                    <a:cubicBezTo>
                      <a:pt x="48" y="6"/>
                      <a:pt x="48" y="6"/>
                      <a:pt x="48" y="6"/>
                    </a:cubicBezTo>
                    <a:cubicBezTo>
                      <a:pt x="49" y="6"/>
                      <a:pt x="51" y="4"/>
                      <a:pt x="51" y="3"/>
                    </a:cubicBezTo>
                    <a:cubicBezTo>
                      <a:pt x="51" y="1"/>
                      <a:pt x="49" y="0"/>
                      <a:pt x="48" y="0"/>
                    </a:cubicBezTo>
                    <a:close/>
                  </a:path>
                </a:pathLst>
              </a:custGeom>
              <a:grpFill/>
              <a:ln>
                <a:noFill/>
              </a:ln>
              <a:extLst/>
            </p:spPr>
            <p:txBody>
              <a:bodyPr/>
              <a:lstStyle/>
              <a:p>
                <a:pPr eaLnBrk="1" fontAlgn="auto" hangingPunct="1">
                  <a:spcBef>
                    <a:spcPts val="0"/>
                  </a:spcBef>
                  <a:spcAft>
                    <a:spcPts val="0"/>
                  </a:spcAft>
                  <a:defRPr/>
                </a:pPr>
                <a:endParaRPr lang="id-ID">
                  <a:latin typeface="+mn-lt"/>
                </a:endParaRPr>
              </a:p>
            </p:txBody>
          </p:sp>
          <p:sp>
            <p:nvSpPr>
              <p:cNvPr id="57" name="Freeform 19"/>
              <p:cNvSpPr>
                <a:spLocks/>
              </p:cNvSpPr>
              <p:nvPr/>
            </p:nvSpPr>
            <p:spPr bwMode="auto">
              <a:xfrm>
                <a:off x="6702425" y="249238"/>
                <a:ext cx="195262" cy="22225"/>
              </a:xfrm>
              <a:custGeom>
                <a:avLst/>
                <a:gdLst>
                  <a:gd name="T0" fmla="*/ 48 w 51"/>
                  <a:gd name="T1" fmla="*/ 0 h 6"/>
                  <a:gd name="T2" fmla="*/ 3 w 51"/>
                  <a:gd name="T3" fmla="*/ 0 h 6"/>
                  <a:gd name="T4" fmla="*/ 0 w 51"/>
                  <a:gd name="T5" fmla="*/ 3 h 6"/>
                  <a:gd name="T6" fmla="*/ 3 w 51"/>
                  <a:gd name="T7" fmla="*/ 6 h 6"/>
                  <a:gd name="T8" fmla="*/ 48 w 51"/>
                  <a:gd name="T9" fmla="*/ 6 h 6"/>
                  <a:gd name="T10" fmla="*/ 51 w 51"/>
                  <a:gd name="T11" fmla="*/ 3 h 6"/>
                  <a:gd name="T12" fmla="*/ 48 w 51"/>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51" h="6">
                    <a:moveTo>
                      <a:pt x="48" y="0"/>
                    </a:moveTo>
                    <a:cubicBezTo>
                      <a:pt x="3" y="0"/>
                      <a:pt x="3" y="0"/>
                      <a:pt x="3" y="0"/>
                    </a:cubicBezTo>
                    <a:cubicBezTo>
                      <a:pt x="1" y="0"/>
                      <a:pt x="0" y="1"/>
                      <a:pt x="0" y="3"/>
                    </a:cubicBezTo>
                    <a:cubicBezTo>
                      <a:pt x="0" y="5"/>
                      <a:pt x="1" y="6"/>
                      <a:pt x="3" y="6"/>
                    </a:cubicBezTo>
                    <a:cubicBezTo>
                      <a:pt x="48" y="6"/>
                      <a:pt x="48" y="6"/>
                      <a:pt x="48" y="6"/>
                    </a:cubicBezTo>
                    <a:cubicBezTo>
                      <a:pt x="49" y="6"/>
                      <a:pt x="51" y="5"/>
                      <a:pt x="51" y="3"/>
                    </a:cubicBezTo>
                    <a:cubicBezTo>
                      <a:pt x="51" y="1"/>
                      <a:pt x="49" y="0"/>
                      <a:pt x="48" y="0"/>
                    </a:cubicBezTo>
                    <a:close/>
                  </a:path>
                </a:pathLst>
              </a:custGeom>
              <a:grpFill/>
              <a:ln>
                <a:noFill/>
              </a:ln>
              <a:extLst/>
            </p:spPr>
            <p:txBody>
              <a:bodyPr/>
              <a:lstStyle/>
              <a:p>
                <a:pPr eaLnBrk="1" fontAlgn="auto" hangingPunct="1">
                  <a:spcBef>
                    <a:spcPts val="0"/>
                  </a:spcBef>
                  <a:spcAft>
                    <a:spcPts val="0"/>
                  </a:spcAft>
                  <a:defRPr/>
                </a:pPr>
                <a:endParaRPr lang="id-ID">
                  <a:latin typeface="+mn-lt"/>
                </a:endParaRPr>
              </a:p>
            </p:txBody>
          </p:sp>
          <p:sp>
            <p:nvSpPr>
              <p:cNvPr id="58" name="Freeform 20"/>
              <p:cNvSpPr>
                <a:spLocks/>
              </p:cNvSpPr>
              <p:nvPr/>
            </p:nvSpPr>
            <p:spPr bwMode="auto">
              <a:xfrm>
                <a:off x="6465888" y="119062"/>
                <a:ext cx="431800" cy="22225"/>
              </a:xfrm>
              <a:custGeom>
                <a:avLst/>
                <a:gdLst>
                  <a:gd name="T0" fmla="*/ 110 w 113"/>
                  <a:gd name="T1" fmla="*/ 0 h 6"/>
                  <a:gd name="T2" fmla="*/ 3 w 113"/>
                  <a:gd name="T3" fmla="*/ 0 h 6"/>
                  <a:gd name="T4" fmla="*/ 0 w 113"/>
                  <a:gd name="T5" fmla="*/ 3 h 6"/>
                  <a:gd name="T6" fmla="*/ 3 w 113"/>
                  <a:gd name="T7" fmla="*/ 6 h 6"/>
                  <a:gd name="T8" fmla="*/ 110 w 113"/>
                  <a:gd name="T9" fmla="*/ 6 h 6"/>
                  <a:gd name="T10" fmla="*/ 113 w 113"/>
                  <a:gd name="T11" fmla="*/ 3 h 6"/>
                  <a:gd name="T12" fmla="*/ 110 w 113"/>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113" h="6">
                    <a:moveTo>
                      <a:pt x="110" y="0"/>
                    </a:moveTo>
                    <a:cubicBezTo>
                      <a:pt x="3" y="0"/>
                      <a:pt x="3" y="0"/>
                      <a:pt x="3" y="0"/>
                    </a:cubicBezTo>
                    <a:cubicBezTo>
                      <a:pt x="1" y="0"/>
                      <a:pt x="0" y="2"/>
                      <a:pt x="0" y="3"/>
                    </a:cubicBezTo>
                    <a:cubicBezTo>
                      <a:pt x="0" y="5"/>
                      <a:pt x="1" y="6"/>
                      <a:pt x="3" y="6"/>
                    </a:cubicBezTo>
                    <a:cubicBezTo>
                      <a:pt x="110" y="6"/>
                      <a:pt x="110" y="6"/>
                      <a:pt x="110" y="6"/>
                    </a:cubicBezTo>
                    <a:cubicBezTo>
                      <a:pt x="111" y="6"/>
                      <a:pt x="113" y="5"/>
                      <a:pt x="113" y="3"/>
                    </a:cubicBezTo>
                    <a:cubicBezTo>
                      <a:pt x="113" y="2"/>
                      <a:pt x="111" y="0"/>
                      <a:pt x="110" y="0"/>
                    </a:cubicBezTo>
                    <a:close/>
                  </a:path>
                </a:pathLst>
              </a:custGeom>
              <a:grpFill/>
              <a:ln>
                <a:noFill/>
              </a:ln>
              <a:extLst/>
            </p:spPr>
            <p:txBody>
              <a:bodyPr/>
              <a:lstStyle/>
              <a:p>
                <a:pPr eaLnBrk="1" fontAlgn="auto" hangingPunct="1">
                  <a:spcBef>
                    <a:spcPts val="0"/>
                  </a:spcBef>
                  <a:spcAft>
                    <a:spcPts val="0"/>
                  </a:spcAft>
                  <a:defRPr/>
                </a:pPr>
                <a:endParaRPr lang="id-ID">
                  <a:latin typeface="+mn-lt"/>
                </a:endParaRPr>
              </a:p>
            </p:txBody>
          </p:sp>
          <p:sp>
            <p:nvSpPr>
              <p:cNvPr id="59" name="Freeform 21"/>
              <p:cNvSpPr>
                <a:spLocks/>
              </p:cNvSpPr>
              <p:nvPr/>
            </p:nvSpPr>
            <p:spPr bwMode="auto">
              <a:xfrm>
                <a:off x="6465888" y="184150"/>
                <a:ext cx="431800" cy="22225"/>
              </a:xfrm>
              <a:custGeom>
                <a:avLst/>
                <a:gdLst>
                  <a:gd name="T0" fmla="*/ 110 w 113"/>
                  <a:gd name="T1" fmla="*/ 0 h 6"/>
                  <a:gd name="T2" fmla="*/ 3 w 113"/>
                  <a:gd name="T3" fmla="*/ 0 h 6"/>
                  <a:gd name="T4" fmla="*/ 0 w 113"/>
                  <a:gd name="T5" fmla="*/ 3 h 6"/>
                  <a:gd name="T6" fmla="*/ 3 w 113"/>
                  <a:gd name="T7" fmla="*/ 6 h 6"/>
                  <a:gd name="T8" fmla="*/ 110 w 113"/>
                  <a:gd name="T9" fmla="*/ 6 h 6"/>
                  <a:gd name="T10" fmla="*/ 113 w 113"/>
                  <a:gd name="T11" fmla="*/ 3 h 6"/>
                  <a:gd name="T12" fmla="*/ 110 w 113"/>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113" h="6">
                    <a:moveTo>
                      <a:pt x="110" y="0"/>
                    </a:moveTo>
                    <a:cubicBezTo>
                      <a:pt x="3" y="0"/>
                      <a:pt x="3" y="0"/>
                      <a:pt x="3" y="0"/>
                    </a:cubicBezTo>
                    <a:cubicBezTo>
                      <a:pt x="1" y="0"/>
                      <a:pt x="0" y="2"/>
                      <a:pt x="0" y="3"/>
                    </a:cubicBezTo>
                    <a:cubicBezTo>
                      <a:pt x="0" y="5"/>
                      <a:pt x="1" y="6"/>
                      <a:pt x="3" y="6"/>
                    </a:cubicBezTo>
                    <a:cubicBezTo>
                      <a:pt x="110" y="6"/>
                      <a:pt x="110" y="6"/>
                      <a:pt x="110" y="6"/>
                    </a:cubicBezTo>
                    <a:cubicBezTo>
                      <a:pt x="111" y="6"/>
                      <a:pt x="113" y="5"/>
                      <a:pt x="113" y="3"/>
                    </a:cubicBezTo>
                    <a:cubicBezTo>
                      <a:pt x="113" y="2"/>
                      <a:pt x="111" y="0"/>
                      <a:pt x="110" y="0"/>
                    </a:cubicBezTo>
                    <a:close/>
                  </a:path>
                </a:pathLst>
              </a:custGeom>
              <a:grpFill/>
              <a:ln>
                <a:noFill/>
              </a:ln>
              <a:extLst/>
            </p:spPr>
            <p:txBody>
              <a:bodyPr/>
              <a:lstStyle/>
              <a:p>
                <a:pPr eaLnBrk="1" fontAlgn="auto" hangingPunct="1">
                  <a:spcBef>
                    <a:spcPts val="0"/>
                  </a:spcBef>
                  <a:spcAft>
                    <a:spcPts val="0"/>
                  </a:spcAft>
                  <a:defRPr/>
                </a:pPr>
                <a:endParaRPr lang="id-ID">
                  <a:latin typeface="+mn-lt"/>
                </a:endParaRPr>
              </a:p>
            </p:txBody>
          </p:sp>
          <p:sp>
            <p:nvSpPr>
              <p:cNvPr id="60" name="Freeform 22"/>
              <p:cNvSpPr>
                <a:spLocks noEditPoints="1"/>
              </p:cNvSpPr>
              <p:nvPr/>
            </p:nvSpPr>
            <p:spPr bwMode="auto">
              <a:xfrm>
                <a:off x="6465888" y="-112713"/>
                <a:ext cx="195262" cy="190500"/>
              </a:xfrm>
              <a:custGeom>
                <a:avLst/>
                <a:gdLst>
                  <a:gd name="T0" fmla="*/ 6 w 51"/>
                  <a:gd name="T1" fmla="*/ 50 h 50"/>
                  <a:gd name="T2" fmla="*/ 45 w 51"/>
                  <a:gd name="T3" fmla="*/ 50 h 50"/>
                  <a:gd name="T4" fmla="*/ 51 w 51"/>
                  <a:gd name="T5" fmla="*/ 44 h 50"/>
                  <a:gd name="T6" fmla="*/ 51 w 51"/>
                  <a:gd name="T7" fmla="*/ 5 h 50"/>
                  <a:gd name="T8" fmla="*/ 45 w 51"/>
                  <a:gd name="T9" fmla="*/ 0 h 50"/>
                  <a:gd name="T10" fmla="*/ 6 w 51"/>
                  <a:gd name="T11" fmla="*/ 0 h 50"/>
                  <a:gd name="T12" fmla="*/ 0 w 51"/>
                  <a:gd name="T13" fmla="*/ 5 h 50"/>
                  <a:gd name="T14" fmla="*/ 0 w 51"/>
                  <a:gd name="T15" fmla="*/ 44 h 50"/>
                  <a:gd name="T16" fmla="*/ 6 w 51"/>
                  <a:gd name="T17" fmla="*/ 50 h 50"/>
                  <a:gd name="T18" fmla="*/ 11 w 51"/>
                  <a:gd name="T19" fmla="*/ 11 h 50"/>
                  <a:gd name="T20" fmla="*/ 39 w 51"/>
                  <a:gd name="T21" fmla="*/ 11 h 50"/>
                  <a:gd name="T22" fmla="*/ 39 w 51"/>
                  <a:gd name="T23" fmla="*/ 39 h 50"/>
                  <a:gd name="T24" fmla="*/ 11 w 51"/>
                  <a:gd name="T25" fmla="*/ 39 h 50"/>
                  <a:gd name="T26" fmla="*/ 11 w 51"/>
                  <a:gd name="T27" fmla="*/ 1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50">
                    <a:moveTo>
                      <a:pt x="6" y="50"/>
                    </a:moveTo>
                    <a:cubicBezTo>
                      <a:pt x="45" y="50"/>
                      <a:pt x="45" y="50"/>
                      <a:pt x="45" y="50"/>
                    </a:cubicBezTo>
                    <a:cubicBezTo>
                      <a:pt x="48" y="50"/>
                      <a:pt x="51" y="48"/>
                      <a:pt x="51" y="44"/>
                    </a:cubicBezTo>
                    <a:cubicBezTo>
                      <a:pt x="51" y="5"/>
                      <a:pt x="51" y="5"/>
                      <a:pt x="51" y="5"/>
                    </a:cubicBezTo>
                    <a:cubicBezTo>
                      <a:pt x="51" y="2"/>
                      <a:pt x="48" y="0"/>
                      <a:pt x="45" y="0"/>
                    </a:cubicBezTo>
                    <a:cubicBezTo>
                      <a:pt x="6" y="0"/>
                      <a:pt x="6" y="0"/>
                      <a:pt x="6" y="0"/>
                    </a:cubicBezTo>
                    <a:cubicBezTo>
                      <a:pt x="3" y="0"/>
                      <a:pt x="0" y="2"/>
                      <a:pt x="0" y="5"/>
                    </a:cubicBezTo>
                    <a:cubicBezTo>
                      <a:pt x="0" y="44"/>
                      <a:pt x="0" y="44"/>
                      <a:pt x="0" y="44"/>
                    </a:cubicBezTo>
                    <a:cubicBezTo>
                      <a:pt x="0" y="48"/>
                      <a:pt x="3" y="50"/>
                      <a:pt x="6" y="50"/>
                    </a:cubicBezTo>
                    <a:close/>
                    <a:moveTo>
                      <a:pt x="11" y="11"/>
                    </a:moveTo>
                    <a:cubicBezTo>
                      <a:pt x="39" y="11"/>
                      <a:pt x="39" y="11"/>
                      <a:pt x="39" y="11"/>
                    </a:cubicBezTo>
                    <a:cubicBezTo>
                      <a:pt x="39" y="39"/>
                      <a:pt x="39" y="39"/>
                      <a:pt x="39" y="39"/>
                    </a:cubicBezTo>
                    <a:cubicBezTo>
                      <a:pt x="11" y="39"/>
                      <a:pt x="11" y="39"/>
                      <a:pt x="11" y="39"/>
                    </a:cubicBezTo>
                    <a:lnTo>
                      <a:pt x="11" y="11"/>
                    </a:lnTo>
                    <a:close/>
                  </a:path>
                </a:pathLst>
              </a:custGeom>
              <a:grpFill/>
              <a:ln>
                <a:noFill/>
              </a:ln>
              <a:extLst/>
            </p:spPr>
            <p:txBody>
              <a:bodyPr/>
              <a:lstStyle/>
              <a:p>
                <a:pPr eaLnBrk="1" fontAlgn="auto" hangingPunct="1">
                  <a:spcBef>
                    <a:spcPts val="0"/>
                  </a:spcBef>
                  <a:spcAft>
                    <a:spcPts val="0"/>
                  </a:spcAft>
                  <a:defRPr/>
                </a:pPr>
                <a:endParaRPr lang="id-ID">
                  <a:latin typeface="+mn-lt"/>
                </a:endParaRPr>
              </a:p>
            </p:txBody>
          </p:sp>
        </p:grpSp>
        <p:grpSp>
          <p:nvGrpSpPr>
            <p:cNvPr id="128018" name="Group 8"/>
            <p:cNvGrpSpPr>
              <a:grpSpLocks/>
            </p:cNvGrpSpPr>
            <p:nvPr/>
          </p:nvGrpSpPr>
          <p:grpSpPr bwMode="auto">
            <a:xfrm>
              <a:off x="5267529" y="1247086"/>
              <a:ext cx="1871410" cy="2419009"/>
              <a:chOff x="5254082" y="1428767"/>
              <a:chExt cx="1871410" cy="2419009"/>
            </a:xfrm>
          </p:grpSpPr>
          <p:sp>
            <p:nvSpPr>
              <p:cNvPr id="43" name="Freeform 5"/>
              <p:cNvSpPr>
                <a:spLocks noEditPoints="1"/>
              </p:cNvSpPr>
              <p:nvPr/>
            </p:nvSpPr>
            <p:spPr bwMode="auto">
              <a:xfrm>
                <a:off x="5254120" y="1428767"/>
                <a:ext cx="1871825" cy="2418836"/>
              </a:xfrm>
              <a:custGeom>
                <a:avLst/>
                <a:gdLst>
                  <a:gd name="T0" fmla="*/ 149 w 297"/>
                  <a:gd name="T1" fmla="*/ 0 h 384"/>
                  <a:gd name="T2" fmla="*/ 0 w 297"/>
                  <a:gd name="T3" fmla="*/ 149 h 384"/>
                  <a:gd name="T4" fmla="*/ 149 w 297"/>
                  <a:gd name="T5" fmla="*/ 384 h 384"/>
                  <a:gd name="T6" fmla="*/ 297 w 297"/>
                  <a:gd name="T7" fmla="*/ 149 h 384"/>
                  <a:gd name="T8" fmla="*/ 149 w 297"/>
                  <a:gd name="T9" fmla="*/ 0 h 384"/>
                  <a:gd name="T10" fmla="*/ 149 w 297"/>
                  <a:gd name="T11" fmla="*/ 267 h 384"/>
                  <a:gd name="T12" fmla="*/ 24 w 297"/>
                  <a:gd name="T13" fmla="*/ 142 h 384"/>
                  <a:gd name="T14" fmla="*/ 149 w 297"/>
                  <a:gd name="T15" fmla="*/ 17 h 384"/>
                  <a:gd name="T16" fmla="*/ 274 w 297"/>
                  <a:gd name="T17" fmla="*/ 142 h 384"/>
                  <a:gd name="T18" fmla="*/ 149 w 297"/>
                  <a:gd name="T19" fmla="*/ 267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7" h="384">
                    <a:moveTo>
                      <a:pt x="149" y="0"/>
                    </a:moveTo>
                    <a:cubicBezTo>
                      <a:pt x="67" y="0"/>
                      <a:pt x="0" y="67"/>
                      <a:pt x="0" y="149"/>
                    </a:cubicBezTo>
                    <a:cubicBezTo>
                      <a:pt x="0" y="231"/>
                      <a:pt x="149" y="384"/>
                      <a:pt x="149" y="384"/>
                    </a:cubicBezTo>
                    <a:cubicBezTo>
                      <a:pt x="149" y="384"/>
                      <a:pt x="297" y="231"/>
                      <a:pt x="297" y="149"/>
                    </a:cubicBezTo>
                    <a:cubicBezTo>
                      <a:pt x="297" y="67"/>
                      <a:pt x="231" y="0"/>
                      <a:pt x="149" y="0"/>
                    </a:cubicBezTo>
                    <a:close/>
                    <a:moveTo>
                      <a:pt x="149" y="267"/>
                    </a:moveTo>
                    <a:cubicBezTo>
                      <a:pt x="80" y="267"/>
                      <a:pt x="24" y="211"/>
                      <a:pt x="24" y="142"/>
                    </a:cubicBezTo>
                    <a:cubicBezTo>
                      <a:pt x="24" y="73"/>
                      <a:pt x="80" y="17"/>
                      <a:pt x="149" y="17"/>
                    </a:cubicBezTo>
                    <a:cubicBezTo>
                      <a:pt x="218" y="17"/>
                      <a:pt x="274" y="73"/>
                      <a:pt x="274" y="142"/>
                    </a:cubicBezTo>
                    <a:cubicBezTo>
                      <a:pt x="274" y="211"/>
                      <a:pt x="218" y="267"/>
                      <a:pt x="149" y="267"/>
                    </a:cubicBezTo>
                    <a:close/>
                  </a:path>
                </a:pathLst>
              </a:custGeom>
              <a:solidFill>
                <a:srgbClr val="54BE7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id-ID">
                  <a:latin typeface="+mn-lt"/>
                </a:endParaRPr>
              </a:p>
            </p:txBody>
          </p:sp>
          <p:grpSp>
            <p:nvGrpSpPr>
              <p:cNvPr id="128042" name="Group 43"/>
              <p:cNvGrpSpPr>
                <a:grpSpLocks/>
              </p:cNvGrpSpPr>
              <p:nvPr/>
            </p:nvGrpSpPr>
            <p:grpSpPr bwMode="auto">
              <a:xfrm>
                <a:off x="5365039" y="1523112"/>
                <a:ext cx="1620000" cy="1620000"/>
                <a:chOff x="6964641" y="2706230"/>
                <a:chExt cx="1620000" cy="1620000"/>
              </a:xfrm>
            </p:grpSpPr>
            <p:sp>
              <p:nvSpPr>
                <p:cNvPr id="46" name="Oval 45"/>
                <p:cNvSpPr>
                  <a:spLocks noChangeAspect="1" noChangeArrowheads="1"/>
                </p:cNvSpPr>
                <p:nvPr/>
              </p:nvSpPr>
              <p:spPr bwMode="auto">
                <a:xfrm flipV="1">
                  <a:off x="6965210" y="2706249"/>
                  <a:ext cx="1619511" cy="1619619"/>
                </a:xfrm>
                <a:prstGeom prst="ellipse">
                  <a:avLst/>
                </a:prstGeom>
                <a:gradFill flip="none" rotWithShape="1">
                  <a:gsLst>
                    <a:gs pos="0">
                      <a:schemeClr val="bg1">
                        <a:lumMod val="85000"/>
                      </a:schemeClr>
                    </a:gs>
                    <a:gs pos="100000">
                      <a:schemeClr val="bg1"/>
                    </a:gs>
                  </a:gsLst>
                  <a:lin ang="0" scaled="1"/>
                  <a:tileRect/>
                </a:gradFill>
                <a:ln>
                  <a:noFill/>
                </a:ln>
              </p:spPr>
              <p:txBody>
                <a:bodyPr/>
                <a:lstStyle/>
                <a:p>
                  <a:pPr eaLnBrk="1" fontAlgn="auto" hangingPunct="1">
                    <a:spcBef>
                      <a:spcPts val="0"/>
                    </a:spcBef>
                    <a:spcAft>
                      <a:spcPts val="0"/>
                    </a:spcAft>
                    <a:defRPr/>
                  </a:pPr>
                  <a:endParaRPr lang="id-ID">
                    <a:latin typeface="+mn-lt"/>
                  </a:endParaRPr>
                </a:p>
              </p:txBody>
            </p:sp>
            <p:sp>
              <p:nvSpPr>
                <p:cNvPr id="47" name="Oval 46"/>
                <p:cNvSpPr>
                  <a:spLocks noChangeAspect="1" noChangeArrowheads="1"/>
                </p:cNvSpPr>
                <p:nvPr/>
              </p:nvSpPr>
              <p:spPr bwMode="auto">
                <a:xfrm flipV="1">
                  <a:off x="7084523" y="2831429"/>
                  <a:ext cx="1367195" cy="1369261"/>
                </a:xfrm>
                <a:prstGeom prst="ellipse">
                  <a:avLst/>
                </a:prstGeom>
                <a:gradFill flip="none" rotWithShape="1">
                  <a:gsLst>
                    <a:gs pos="0">
                      <a:schemeClr val="bg1">
                        <a:lumMod val="85000"/>
                      </a:schemeClr>
                    </a:gs>
                    <a:gs pos="100000">
                      <a:schemeClr val="bg1"/>
                    </a:gs>
                  </a:gsLst>
                  <a:lin ang="5400000" scaled="1"/>
                  <a:tileRect/>
                </a:gradFill>
                <a:ln>
                  <a:noFill/>
                </a:ln>
              </p:spPr>
              <p:txBody>
                <a:bodyPr/>
                <a:lstStyle/>
                <a:p>
                  <a:pPr eaLnBrk="1" fontAlgn="auto" hangingPunct="1">
                    <a:spcBef>
                      <a:spcPts val="0"/>
                    </a:spcBef>
                    <a:spcAft>
                      <a:spcPts val="0"/>
                    </a:spcAft>
                    <a:defRPr/>
                  </a:pPr>
                  <a:endParaRPr lang="id-ID">
                    <a:latin typeface="+mn-lt"/>
                  </a:endParaRPr>
                </a:p>
              </p:txBody>
            </p:sp>
          </p:grpSp>
          <p:sp>
            <p:nvSpPr>
              <p:cNvPr id="45" name="Freeform 26"/>
              <p:cNvSpPr>
                <a:spLocks noEditPoints="1"/>
              </p:cNvSpPr>
              <p:nvPr/>
            </p:nvSpPr>
            <p:spPr bwMode="auto">
              <a:xfrm>
                <a:off x="5932828" y="2039253"/>
                <a:ext cx="533970" cy="512269"/>
              </a:xfrm>
              <a:custGeom>
                <a:avLst/>
                <a:gdLst>
                  <a:gd name="T0" fmla="*/ 188 w 263"/>
                  <a:gd name="T1" fmla="*/ 0 h 256"/>
                  <a:gd name="T2" fmla="*/ 111 w 263"/>
                  <a:gd name="T3" fmla="*/ 54 h 256"/>
                  <a:gd name="T4" fmla="*/ 111 w 263"/>
                  <a:gd name="T5" fmla="*/ 55 h 256"/>
                  <a:gd name="T6" fmla="*/ 28 w 263"/>
                  <a:gd name="T7" fmla="*/ 138 h 256"/>
                  <a:gd name="T8" fmla="*/ 1 w 263"/>
                  <a:gd name="T9" fmla="*/ 220 h 256"/>
                  <a:gd name="T10" fmla="*/ 28 w 263"/>
                  <a:gd name="T11" fmla="*/ 256 h 256"/>
                  <a:gd name="T12" fmla="*/ 105 w 263"/>
                  <a:gd name="T13" fmla="*/ 237 h 256"/>
                  <a:gd name="T14" fmla="*/ 241 w 263"/>
                  <a:gd name="T15" fmla="*/ 105 h 256"/>
                  <a:gd name="T16" fmla="*/ 128 w 263"/>
                  <a:gd name="T17" fmla="*/ 190 h 256"/>
                  <a:gd name="T18" fmla="*/ 198 w 263"/>
                  <a:gd name="T19" fmla="*/ 94 h 256"/>
                  <a:gd name="T20" fmla="*/ 190 w 263"/>
                  <a:gd name="T21" fmla="*/ 134 h 256"/>
                  <a:gd name="T22" fmla="*/ 128 w 263"/>
                  <a:gd name="T23" fmla="*/ 196 h 256"/>
                  <a:gd name="T24" fmla="*/ 118 w 263"/>
                  <a:gd name="T25" fmla="*/ 162 h 256"/>
                  <a:gd name="T26" fmla="*/ 91 w 263"/>
                  <a:gd name="T27" fmla="*/ 136 h 256"/>
                  <a:gd name="T28" fmla="*/ 184 w 263"/>
                  <a:gd name="T29" fmla="*/ 72 h 256"/>
                  <a:gd name="T30" fmla="*/ 118 w 263"/>
                  <a:gd name="T31" fmla="*/ 162 h 256"/>
                  <a:gd name="T32" fmla="*/ 61 w 263"/>
                  <a:gd name="T33" fmla="*/ 128 h 256"/>
                  <a:gd name="T34" fmla="*/ 159 w 263"/>
                  <a:gd name="T35" fmla="*/ 57 h 256"/>
                  <a:gd name="T36" fmla="*/ 33 w 263"/>
                  <a:gd name="T37" fmla="*/ 239 h 256"/>
                  <a:gd name="T38" fmla="*/ 16 w 263"/>
                  <a:gd name="T39" fmla="*/ 228 h 256"/>
                  <a:gd name="T40" fmla="*/ 25 w 263"/>
                  <a:gd name="T41" fmla="*/ 193 h 256"/>
                  <a:gd name="T42" fmla="*/ 63 w 263"/>
                  <a:gd name="T43" fmla="*/ 231 h 256"/>
                  <a:gd name="T44" fmla="*/ 71 w 263"/>
                  <a:gd name="T45" fmla="*/ 229 h 256"/>
                  <a:gd name="T46" fmla="*/ 27 w 263"/>
                  <a:gd name="T47" fmla="*/ 185 h 256"/>
                  <a:gd name="T48" fmla="*/ 39 w 263"/>
                  <a:gd name="T49" fmla="*/ 150 h 256"/>
                  <a:gd name="T50" fmla="*/ 103 w 263"/>
                  <a:gd name="T51" fmla="*/ 220 h 256"/>
                  <a:gd name="T52" fmla="*/ 71 w 263"/>
                  <a:gd name="T53" fmla="*/ 229 h 256"/>
                  <a:gd name="T54" fmla="*/ 216 w 263"/>
                  <a:gd name="T55" fmla="*/ 108 h 256"/>
                  <a:gd name="T56" fmla="*/ 196 w 263"/>
                  <a:gd name="T57" fmla="*/ 60 h 256"/>
                  <a:gd name="T58" fmla="*/ 162 w 263"/>
                  <a:gd name="T59" fmla="*/ 26 h 256"/>
                  <a:gd name="T60" fmla="*/ 224 w 263"/>
                  <a:gd name="T61" fmla="*/ 32 h 256"/>
                  <a:gd name="T62" fmla="*/ 230 w 263"/>
                  <a:gd name="T63" fmla="*/ 94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63" h="256">
                    <a:moveTo>
                      <a:pt x="235" y="21"/>
                    </a:moveTo>
                    <a:cubicBezTo>
                      <a:pt x="222" y="8"/>
                      <a:pt x="205" y="0"/>
                      <a:pt x="188" y="0"/>
                    </a:cubicBezTo>
                    <a:cubicBezTo>
                      <a:pt x="173" y="0"/>
                      <a:pt x="160" y="5"/>
                      <a:pt x="150" y="15"/>
                    </a:cubicBezTo>
                    <a:cubicBezTo>
                      <a:pt x="111" y="54"/>
                      <a:pt x="111" y="54"/>
                      <a:pt x="111" y="54"/>
                    </a:cubicBezTo>
                    <a:cubicBezTo>
                      <a:pt x="111" y="54"/>
                      <a:pt x="111" y="54"/>
                      <a:pt x="111" y="55"/>
                    </a:cubicBezTo>
                    <a:cubicBezTo>
                      <a:pt x="111" y="55"/>
                      <a:pt x="111" y="55"/>
                      <a:pt x="111" y="55"/>
                    </a:cubicBezTo>
                    <a:cubicBezTo>
                      <a:pt x="111" y="55"/>
                      <a:pt x="111" y="55"/>
                      <a:pt x="111" y="55"/>
                    </a:cubicBezTo>
                    <a:cubicBezTo>
                      <a:pt x="28" y="138"/>
                      <a:pt x="28" y="138"/>
                      <a:pt x="28" y="138"/>
                    </a:cubicBezTo>
                    <a:cubicBezTo>
                      <a:pt x="24" y="142"/>
                      <a:pt x="22" y="147"/>
                      <a:pt x="20" y="152"/>
                    </a:cubicBezTo>
                    <a:cubicBezTo>
                      <a:pt x="1" y="220"/>
                      <a:pt x="1" y="220"/>
                      <a:pt x="1" y="220"/>
                    </a:cubicBezTo>
                    <a:cubicBezTo>
                      <a:pt x="1" y="220"/>
                      <a:pt x="0" y="225"/>
                      <a:pt x="0" y="228"/>
                    </a:cubicBezTo>
                    <a:cubicBezTo>
                      <a:pt x="0" y="243"/>
                      <a:pt x="13" y="256"/>
                      <a:pt x="28" y="256"/>
                    </a:cubicBezTo>
                    <a:cubicBezTo>
                      <a:pt x="31" y="256"/>
                      <a:pt x="37" y="255"/>
                      <a:pt x="37" y="255"/>
                    </a:cubicBezTo>
                    <a:cubicBezTo>
                      <a:pt x="105" y="237"/>
                      <a:pt x="105" y="237"/>
                      <a:pt x="105" y="237"/>
                    </a:cubicBezTo>
                    <a:cubicBezTo>
                      <a:pt x="110" y="235"/>
                      <a:pt x="115" y="232"/>
                      <a:pt x="119" y="229"/>
                    </a:cubicBezTo>
                    <a:cubicBezTo>
                      <a:pt x="241" y="105"/>
                      <a:pt x="241" y="105"/>
                      <a:pt x="241" y="105"/>
                    </a:cubicBezTo>
                    <a:cubicBezTo>
                      <a:pt x="263" y="83"/>
                      <a:pt x="261" y="46"/>
                      <a:pt x="235" y="21"/>
                    </a:cubicBezTo>
                    <a:close/>
                    <a:moveTo>
                      <a:pt x="128" y="190"/>
                    </a:moveTo>
                    <a:cubicBezTo>
                      <a:pt x="127" y="183"/>
                      <a:pt x="125" y="176"/>
                      <a:pt x="122" y="169"/>
                    </a:cubicBezTo>
                    <a:cubicBezTo>
                      <a:pt x="198" y="94"/>
                      <a:pt x="198" y="94"/>
                      <a:pt x="198" y="94"/>
                    </a:cubicBezTo>
                    <a:cubicBezTo>
                      <a:pt x="203" y="108"/>
                      <a:pt x="200" y="124"/>
                      <a:pt x="190" y="134"/>
                    </a:cubicBezTo>
                    <a:cubicBezTo>
                      <a:pt x="190" y="134"/>
                      <a:pt x="190" y="134"/>
                      <a:pt x="190" y="134"/>
                    </a:cubicBezTo>
                    <a:cubicBezTo>
                      <a:pt x="190" y="134"/>
                      <a:pt x="190" y="134"/>
                      <a:pt x="190" y="134"/>
                    </a:cubicBezTo>
                    <a:cubicBezTo>
                      <a:pt x="128" y="196"/>
                      <a:pt x="128" y="196"/>
                      <a:pt x="128" y="196"/>
                    </a:cubicBezTo>
                    <a:cubicBezTo>
                      <a:pt x="128" y="194"/>
                      <a:pt x="128" y="192"/>
                      <a:pt x="128" y="190"/>
                    </a:cubicBezTo>
                    <a:close/>
                    <a:moveTo>
                      <a:pt x="118" y="162"/>
                    </a:moveTo>
                    <a:cubicBezTo>
                      <a:pt x="115" y="157"/>
                      <a:pt x="112" y="152"/>
                      <a:pt x="108" y="148"/>
                    </a:cubicBezTo>
                    <a:cubicBezTo>
                      <a:pt x="103" y="143"/>
                      <a:pt x="97" y="140"/>
                      <a:pt x="91" y="136"/>
                    </a:cubicBezTo>
                    <a:cubicBezTo>
                      <a:pt x="168" y="60"/>
                      <a:pt x="168" y="60"/>
                      <a:pt x="168" y="60"/>
                    </a:cubicBezTo>
                    <a:cubicBezTo>
                      <a:pt x="174" y="63"/>
                      <a:pt x="179" y="66"/>
                      <a:pt x="184" y="72"/>
                    </a:cubicBezTo>
                    <a:cubicBezTo>
                      <a:pt x="189" y="76"/>
                      <a:pt x="192" y="81"/>
                      <a:pt x="195" y="86"/>
                    </a:cubicBezTo>
                    <a:lnTo>
                      <a:pt x="118" y="162"/>
                    </a:lnTo>
                    <a:close/>
                    <a:moveTo>
                      <a:pt x="84" y="133"/>
                    </a:moveTo>
                    <a:cubicBezTo>
                      <a:pt x="76" y="130"/>
                      <a:pt x="69" y="128"/>
                      <a:pt x="61" y="128"/>
                    </a:cubicBezTo>
                    <a:cubicBezTo>
                      <a:pt x="123" y="66"/>
                      <a:pt x="123" y="66"/>
                      <a:pt x="123" y="66"/>
                    </a:cubicBezTo>
                    <a:cubicBezTo>
                      <a:pt x="132" y="56"/>
                      <a:pt x="146" y="54"/>
                      <a:pt x="159" y="57"/>
                    </a:cubicBezTo>
                    <a:lnTo>
                      <a:pt x="84" y="133"/>
                    </a:lnTo>
                    <a:close/>
                    <a:moveTo>
                      <a:pt x="33" y="239"/>
                    </a:moveTo>
                    <a:cubicBezTo>
                      <a:pt x="32" y="239"/>
                      <a:pt x="30" y="240"/>
                      <a:pt x="28" y="240"/>
                    </a:cubicBezTo>
                    <a:cubicBezTo>
                      <a:pt x="21" y="240"/>
                      <a:pt x="16" y="235"/>
                      <a:pt x="16" y="228"/>
                    </a:cubicBezTo>
                    <a:cubicBezTo>
                      <a:pt x="16" y="227"/>
                      <a:pt x="17" y="224"/>
                      <a:pt x="17" y="224"/>
                    </a:cubicBezTo>
                    <a:cubicBezTo>
                      <a:pt x="25" y="193"/>
                      <a:pt x="25" y="193"/>
                      <a:pt x="25" y="193"/>
                    </a:cubicBezTo>
                    <a:cubicBezTo>
                      <a:pt x="34" y="193"/>
                      <a:pt x="44" y="196"/>
                      <a:pt x="52" y="204"/>
                    </a:cubicBezTo>
                    <a:cubicBezTo>
                      <a:pt x="60" y="212"/>
                      <a:pt x="64" y="222"/>
                      <a:pt x="63" y="231"/>
                    </a:cubicBezTo>
                    <a:lnTo>
                      <a:pt x="33" y="239"/>
                    </a:lnTo>
                    <a:close/>
                    <a:moveTo>
                      <a:pt x="71" y="229"/>
                    </a:moveTo>
                    <a:cubicBezTo>
                      <a:pt x="71" y="218"/>
                      <a:pt x="66" y="207"/>
                      <a:pt x="58" y="198"/>
                    </a:cubicBezTo>
                    <a:cubicBezTo>
                      <a:pt x="49" y="190"/>
                      <a:pt x="38" y="185"/>
                      <a:pt x="27" y="185"/>
                    </a:cubicBezTo>
                    <a:cubicBezTo>
                      <a:pt x="35" y="156"/>
                      <a:pt x="35" y="156"/>
                      <a:pt x="35" y="156"/>
                    </a:cubicBezTo>
                    <a:cubicBezTo>
                      <a:pt x="36" y="154"/>
                      <a:pt x="37" y="152"/>
                      <a:pt x="39" y="150"/>
                    </a:cubicBezTo>
                    <a:cubicBezTo>
                      <a:pt x="55" y="139"/>
                      <a:pt x="79" y="142"/>
                      <a:pt x="96" y="160"/>
                    </a:cubicBezTo>
                    <a:cubicBezTo>
                      <a:pt x="115" y="178"/>
                      <a:pt x="117" y="204"/>
                      <a:pt x="103" y="220"/>
                    </a:cubicBezTo>
                    <a:cubicBezTo>
                      <a:pt x="103" y="221"/>
                      <a:pt x="102" y="221"/>
                      <a:pt x="101" y="221"/>
                    </a:cubicBezTo>
                    <a:lnTo>
                      <a:pt x="71" y="229"/>
                    </a:lnTo>
                    <a:close/>
                    <a:moveTo>
                      <a:pt x="230" y="94"/>
                    </a:moveTo>
                    <a:cubicBezTo>
                      <a:pt x="216" y="108"/>
                      <a:pt x="216" y="108"/>
                      <a:pt x="216" y="108"/>
                    </a:cubicBezTo>
                    <a:cubicBezTo>
                      <a:pt x="216" y="106"/>
                      <a:pt x="216" y="104"/>
                      <a:pt x="216" y="102"/>
                    </a:cubicBezTo>
                    <a:cubicBezTo>
                      <a:pt x="215" y="87"/>
                      <a:pt x="207" y="72"/>
                      <a:pt x="196" y="60"/>
                    </a:cubicBezTo>
                    <a:cubicBezTo>
                      <a:pt x="183" y="47"/>
                      <a:pt x="165" y="40"/>
                      <a:pt x="148" y="40"/>
                    </a:cubicBezTo>
                    <a:cubicBezTo>
                      <a:pt x="162" y="26"/>
                      <a:pt x="162" y="26"/>
                      <a:pt x="162" y="26"/>
                    </a:cubicBezTo>
                    <a:cubicBezTo>
                      <a:pt x="168" y="20"/>
                      <a:pt x="177" y="16"/>
                      <a:pt x="188" y="16"/>
                    </a:cubicBezTo>
                    <a:cubicBezTo>
                      <a:pt x="200" y="16"/>
                      <a:pt x="214" y="22"/>
                      <a:pt x="224" y="32"/>
                    </a:cubicBezTo>
                    <a:cubicBezTo>
                      <a:pt x="233" y="41"/>
                      <a:pt x="239" y="53"/>
                      <a:pt x="240" y="65"/>
                    </a:cubicBezTo>
                    <a:cubicBezTo>
                      <a:pt x="241" y="76"/>
                      <a:pt x="237" y="87"/>
                      <a:pt x="230" y="94"/>
                    </a:cubicBezTo>
                    <a:close/>
                  </a:path>
                </a:pathLst>
              </a:custGeom>
              <a:solidFill>
                <a:schemeClr val="accent4"/>
              </a:solidFill>
              <a:ln>
                <a:noFill/>
              </a:ln>
            </p:spPr>
            <p:txBody>
              <a:bodyPr/>
              <a:lstStyle/>
              <a:p>
                <a:pPr eaLnBrk="1" fontAlgn="auto" hangingPunct="1">
                  <a:spcBef>
                    <a:spcPts val="0"/>
                  </a:spcBef>
                  <a:spcAft>
                    <a:spcPts val="0"/>
                  </a:spcAft>
                  <a:defRPr/>
                </a:pPr>
                <a:endParaRPr lang="id-ID">
                  <a:latin typeface="+mn-lt"/>
                </a:endParaRPr>
              </a:p>
            </p:txBody>
          </p:sp>
        </p:grpSp>
        <p:grpSp>
          <p:nvGrpSpPr>
            <p:cNvPr id="128019" name="Group 9"/>
            <p:cNvGrpSpPr>
              <a:grpSpLocks/>
            </p:cNvGrpSpPr>
            <p:nvPr/>
          </p:nvGrpSpPr>
          <p:grpSpPr bwMode="auto">
            <a:xfrm>
              <a:off x="6357021" y="2290884"/>
              <a:ext cx="2464472" cy="2093371"/>
              <a:chOff x="6343574" y="2472565"/>
              <a:chExt cx="2464472" cy="2093371"/>
            </a:xfrm>
          </p:grpSpPr>
          <p:sp>
            <p:nvSpPr>
              <p:cNvPr id="34" name="Freeform 6"/>
              <p:cNvSpPr>
                <a:spLocks noEditPoints="1"/>
              </p:cNvSpPr>
              <p:nvPr/>
            </p:nvSpPr>
            <p:spPr bwMode="auto">
              <a:xfrm>
                <a:off x="6343574" y="2472565"/>
                <a:ext cx="2464472" cy="2093371"/>
              </a:xfrm>
              <a:custGeom>
                <a:avLst/>
                <a:gdLst>
                  <a:gd name="T0" fmla="*/ 365 w 391"/>
                  <a:gd name="T1" fmla="*/ 120 h 332"/>
                  <a:gd name="T2" fmla="*/ 178 w 391"/>
                  <a:gd name="T3" fmla="*/ 25 h 332"/>
                  <a:gd name="T4" fmla="*/ 0 w 391"/>
                  <a:gd name="T5" fmla="*/ 239 h 332"/>
                  <a:gd name="T6" fmla="*/ 270 w 391"/>
                  <a:gd name="T7" fmla="*/ 307 h 332"/>
                  <a:gd name="T8" fmla="*/ 365 w 391"/>
                  <a:gd name="T9" fmla="*/ 120 h 332"/>
                  <a:gd name="T10" fmla="*/ 112 w 391"/>
                  <a:gd name="T11" fmla="*/ 203 h 332"/>
                  <a:gd name="T12" fmla="*/ 192 w 391"/>
                  <a:gd name="T13" fmla="*/ 45 h 332"/>
                  <a:gd name="T14" fmla="*/ 350 w 391"/>
                  <a:gd name="T15" fmla="*/ 125 h 332"/>
                  <a:gd name="T16" fmla="*/ 269 w 391"/>
                  <a:gd name="T17" fmla="*/ 283 h 332"/>
                  <a:gd name="T18" fmla="*/ 112 w 391"/>
                  <a:gd name="T19" fmla="*/ 203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1" h="332">
                    <a:moveTo>
                      <a:pt x="365" y="120"/>
                    </a:moveTo>
                    <a:cubicBezTo>
                      <a:pt x="340" y="42"/>
                      <a:pt x="256" y="0"/>
                      <a:pt x="178" y="25"/>
                    </a:cubicBezTo>
                    <a:cubicBezTo>
                      <a:pt x="101" y="50"/>
                      <a:pt x="0" y="239"/>
                      <a:pt x="0" y="239"/>
                    </a:cubicBezTo>
                    <a:cubicBezTo>
                      <a:pt x="0" y="239"/>
                      <a:pt x="192" y="332"/>
                      <a:pt x="270" y="307"/>
                    </a:cubicBezTo>
                    <a:cubicBezTo>
                      <a:pt x="348" y="282"/>
                      <a:pt x="391" y="198"/>
                      <a:pt x="365" y="120"/>
                    </a:cubicBezTo>
                    <a:close/>
                    <a:moveTo>
                      <a:pt x="112" y="203"/>
                    </a:moveTo>
                    <a:cubicBezTo>
                      <a:pt x="90" y="137"/>
                      <a:pt x="126" y="66"/>
                      <a:pt x="192" y="45"/>
                    </a:cubicBezTo>
                    <a:cubicBezTo>
                      <a:pt x="258" y="24"/>
                      <a:pt x="328" y="60"/>
                      <a:pt x="350" y="125"/>
                    </a:cubicBezTo>
                    <a:cubicBezTo>
                      <a:pt x="371" y="191"/>
                      <a:pt x="335" y="262"/>
                      <a:pt x="269" y="283"/>
                    </a:cubicBezTo>
                    <a:cubicBezTo>
                      <a:pt x="203" y="304"/>
                      <a:pt x="133" y="268"/>
                      <a:pt x="112" y="203"/>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id-ID">
                  <a:latin typeface="+mn-lt"/>
                </a:endParaRPr>
              </a:p>
            </p:txBody>
          </p:sp>
          <p:sp>
            <p:nvSpPr>
              <p:cNvPr id="41" name="Oval 40"/>
              <p:cNvSpPr>
                <a:spLocks noChangeAspect="1" noChangeArrowheads="1"/>
              </p:cNvSpPr>
              <p:nvPr/>
            </p:nvSpPr>
            <p:spPr bwMode="auto">
              <a:xfrm flipV="1">
                <a:off x="6963604" y="2705588"/>
                <a:ext cx="1621466" cy="1621544"/>
              </a:xfrm>
              <a:prstGeom prst="ellipse">
                <a:avLst/>
              </a:prstGeom>
              <a:gradFill flip="none" rotWithShape="1">
                <a:gsLst>
                  <a:gs pos="0">
                    <a:schemeClr val="bg1">
                      <a:lumMod val="85000"/>
                    </a:schemeClr>
                  </a:gs>
                  <a:gs pos="100000">
                    <a:schemeClr val="bg1"/>
                  </a:gs>
                </a:gsLst>
                <a:lin ang="0" scaled="1"/>
                <a:tileRect/>
              </a:gradFill>
              <a:ln>
                <a:noFill/>
              </a:ln>
            </p:spPr>
            <p:txBody>
              <a:bodyPr/>
              <a:lstStyle/>
              <a:p>
                <a:pPr eaLnBrk="1" fontAlgn="auto" hangingPunct="1">
                  <a:spcBef>
                    <a:spcPts val="0"/>
                  </a:spcBef>
                  <a:spcAft>
                    <a:spcPts val="0"/>
                  </a:spcAft>
                  <a:defRPr/>
                </a:pPr>
                <a:endParaRPr lang="id-ID">
                  <a:latin typeface="+mn-lt"/>
                </a:endParaRPr>
              </a:p>
            </p:txBody>
          </p:sp>
          <p:grpSp>
            <p:nvGrpSpPr>
              <p:cNvPr id="36" name="Group 35"/>
              <p:cNvGrpSpPr/>
              <p:nvPr/>
            </p:nvGrpSpPr>
            <p:grpSpPr>
              <a:xfrm>
                <a:off x="7554875" y="3261489"/>
                <a:ext cx="465346" cy="544729"/>
                <a:chOff x="6980238" y="-342900"/>
                <a:chExt cx="1150937" cy="1311275"/>
              </a:xfrm>
              <a:solidFill>
                <a:schemeClr val="bg2"/>
              </a:solidFill>
            </p:grpSpPr>
            <p:sp>
              <p:nvSpPr>
                <p:cNvPr id="37" name="Freeform 30"/>
                <p:cNvSpPr>
                  <a:spLocks noEditPoints="1"/>
                </p:cNvSpPr>
                <p:nvPr/>
              </p:nvSpPr>
              <p:spPr bwMode="auto">
                <a:xfrm>
                  <a:off x="6980238" y="-342900"/>
                  <a:ext cx="1150937" cy="1311275"/>
                </a:xfrm>
                <a:custGeom>
                  <a:avLst/>
                  <a:gdLst>
                    <a:gd name="T0" fmla="*/ 152 w 304"/>
                    <a:gd name="T1" fmla="*/ 0 h 347"/>
                    <a:gd name="T2" fmla="*/ 0 w 304"/>
                    <a:gd name="T3" fmla="*/ 71 h 347"/>
                    <a:gd name="T4" fmla="*/ 0 w 304"/>
                    <a:gd name="T5" fmla="*/ 277 h 347"/>
                    <a:gd name="T6" fmla="*/ 152 w 304"/>
                    <a:gd name="T7" fmla="*/ 347 h 347"/>
                    <a:gd name="T8" fmla="*/ 304 w 304"/>
                    <a:gd name="T9" fmla="*/ 277 h 347"/>
                    <a:gd name="T10" fmla="*/ 304 w 304"/>
                    <a:gd name="T11" fmla="*/ 71 h 347"/>
                    <a:gd name="T12" fmla="*/ 152 w 304"/>
                    <a:gd name="T13" fmla="*/ 0 h 347"/>
                    <a:gd name="T14" fmla="*/ 282 w 304"/>
                    <a:gd name="T15" fmla="*/ 277 h 347"/>
                    <a:gd name="T16" fmla="*/ 152 w 304"/>
                    <a:gd name="T17" fmla="*/ 326 h 347"/>
                    <a:gd name="T18" fmla="*/ 22 w 304"/>
                    <a:gd name="T19" fmla="*/ 277 h 347"/>
                    <a:gd name="T20" fmla="*/ 22 w 304"/>
                    <a:gd name="T21" fmla="*/ 236 h 347"/>
                    <a:gd name="T22" fmla="*/ 152 w 304"/>
                    <a:gd name="T23" fmla="*/ 271 h 347"/>
                    <a:gd name="T24" fmla="*/ 282 w 304"/>
                    <a:gd name="T25" fmla="*/ 236 h 347"/>
                    <a:gd name="T26" fmla="*/ 282 w 304"/>
                    <a:gd name="T27" fmla="*/ 277 h 347"/>
                    <a:gd name="T28" fmla="*/ 282 w 304"/>
                    <a:gd name="T29" fmla="*/ 212 h 347"/>
                    <a:gd name="T30" fmla="*/ 282 w 304"/>
                    <a:gd name="T31" fmla="*/ 212 h 347"/>
                    <a:gd name="T32" fmla="*/ 282 w 304"/>
                    <a:gd name="T33" fmla="*/ 212 h 347"/>
                    <a:gd name="T34" fmla="*/ 152 w 304"/>
                    <a:gd name="T35" fmla="*/ 261 h 347"/>
                    <a:gd name="T36" fmla="*/ 22 w 304"/>
                    <a:gd name="T37" fmla="*/ 212 h 347"/>
                    <a:gd name="T38" fmla="*/ 22 w 304"/>
                    <a:gd name="T39" fmla="*/ 212 h 347"/>
                    <a:gd name="T40" fmla="*/ 22 w 304"/>
                    <a:gd name="T41" fmla="*/ 212 h 347"/>
                    <a:gd name="T42" fmla="*/ 22 w 304"/>
                    <a:gd name="T43" fmla="*/ 171 h 347"/>
                    <a:gd name="T44" fmla="*/ 152 w 304"/>
                    <a:gd name="T45" fmla="*/ 206 h 347"/>
                    <a:gd name="T46" fmla="*/ 282 w 304"/>
                    <a:gd name="T47" fmla="*/ 171 h 347"/>
                    <a:gd name="T48" fmla="*/ 282 w 304"/>
                    <a:gd name="T49" fmla="*/ 212 h 347"/>
                    <a:gd name="T50" fmla="*/ 282 w 304"/>
                    <a:gd name="T51" fmla="*/ 147 h 347"/>
                    <a:gd name="T52" fmla="*/ 282 w 304"/>
                    <a:gd name="T53" fmla="*/ 147 h 347"/>
                    <a:gd name="T54" fmla="*/ 282 w 304"/>
                    <a:gd name="T55" fmla="*/ 147 h 347"/>
                    <a:gd name="T56" fmla="*/ 152 w 304"/>
                    <a:gd name="T57" fmla="*/ 195 h 347"/>
                    <a:gd name="T58" fmla="*/ 22 w 304"/>
                    <a:gd name="T59" fmla="*/ 147 h 347"/>
                    <a:gd name="T60" fmla="*/ 22 w 304"/>
                    <a:gd name="T61" fmla="*/ 147 h 347"/>
                    <a:gd name="T62" fmla="*/ 22 w 304"/>
                    <a:gd name="T63" fmla="*/ 147 h 347"/>
                    <a:gd name="T64" fmla="*/ 22 w 304"/>
                    <a:gd name="T65" fmla="*/ 109 h 347"/>
                    <a:gd name="T66" fmla="*/ 152 w 304"/>
                    <a:gd name="T67" fmla="*/ 141 h 347"/>
                    <a:gd name="T68" fmla="*/ 282 w 304"/>
                    <a:gd name="T69" fmla="*/ 109 h 347"/>
                    <a:gd name="T70" fmla="*/ 282 w 304"/>
                    <a:gd name="T71" fmla="*/ 147 h 347"/>
                    <a:gd name="T72" fmla="*/ 152 w 304"/>
                    <a:gd name="T73" fmla="*/ 119 h 347"/>
                    <a:gd name="T74" fmla="*/ 22 w 304"/>
                    <a:gd name="T75" fmla="*/ 71 h 347"/>
                    <a:gd name="T76" fmla="*/ 152 w 304"/>
                    <a:gd name="T77" fmla="*/ 22 h 347"/>
                    <a:gd name="T78" fmla="*/ 282 w 304"/>
                    <a:gd name="T79" fmla="*/ 71 h 347"/>
                    <a:gd name="T80" fmla="*/ 152 w 304"/>
                    <a:gd name="T81" fmla="*/ 119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04" h="347">
                      <a:moveTo>
                        <a:pt x="152" y="0"/>
                      </a:moveTo>
                      <a:cubicBezTo>
                        <a:pt x="79" y="0"/>
                        <a:pt x="0" y="22"/>
                        <a:pt x="0" y="71"/>
                      </a:cubicBezTo>
                      <a:cubicBezTo>
                        <a:pt x="0" y="277"/>
                        <a:pt x="0" y="277"/>
                        <a:pt x="0" y="277"/>
                      </a:cubicBezTo>
                      <a:cubicBezTo>
                        <a:pt x="0" y="325"/>
                        <a:pt x="79" y="347"/>
                        <a:pt x="152" y="347"/>
                      </a:cubicBezTo>
                      <a:cubicBezTo>
                        <a:pt x="225" y="347"/>
                        <a:pt x="304" y="325"/>
                        <a:pt x="304" y="277"/>
                      </a:cubicBezTo>
                      <a:cubicBezTo>
                        <a:pt x="304" y="71"/>
                        <a:pt x="304" y="71"/>
                        <a:pt x="304" y="71"/>
                      </a:cubicBezTo>
                      <a:cubicBezTo>
                        <a:pt x="304" y="22"/>
                        <a:pt x="225" y="0"/>
                        <a:pt x="152" y="0"/>
                      </a:cubicBezTo>
                      <a:close/>
                      <a:moveTo>
                        <a:pt x="282" y="277"/>
                      </a:moveTo>
                      <a:cubicBezTo>
                        <a:pt x="282" y="304"/>
                        <a:pt x="224" y="326"/>
                        <a:pt x="152" y="326"/>
                      </a:cubicBezTo>
                      <a:cubicBezTo>
                        <a:pt x="80" y="326"/>
                        <a:pt x="22" y="304"/>
                        <a:pt x="22" y="277"/>
                      </a:cubicBezTo>
                      <a:cubicBezTo>
                        <a:pt x="22" y="236"/>
                        <a:pt x="22" y="236"/>
                        <a:pt x="22" y="236"/>
                      </a:cubicBezTo>
                      <a:cubicBezTo>
                        <a:pt x="44" y="259"/>
                        <a:pt x="98" y="271"/>
                        <a:pt x="152" y="271"/>
                      </a:cubicBezTo>
                      <a:cubicBezTo>
                        <a:pt x="206" y="271"/>
                        <a:pt x="260" y="259"/>
                        <a:pt x="282" y="236"/>
                      </a:cubicBezTo>
                      <a:lnTo>
                        <a:pt x="282" y="277"/>
                      </a:lnTo>
                      <a:close/>
                      <a:moveTo>
                        <a:pt x="282" y="212"/>
                      </a:moveTo>
                      <a:cubicBezTo>
                        <a:pt x="282" y="212"/>
                        <a:pt x="282" y="212"/>
                        <a:pt x="282" y="212"/>
                      </a:cubicBezTo>
                      <a:cubicBezTo>
                        <a:pt x="282" y="212"/>
                        <a:pt x="282" y="212"/>
                        <a:pt x="282" y="212"/>
                      </a:cubicBezTo>
                      <a:cubicBezTo>
                        <a:pt x="282" y="239"/>
                        <a:pt x="224" y="261"/>
                        <a:pt x="152" y="261"/>
                      </a:cubicBezTo>
                      <a:cubicBezTo>
                        <a:pt x="80" y="261"/>
                        <a:pt x="22" y="239"/>
                        <a:pt x="22" y="212"/>
                      </a:cubicBezTo>
                      <a:cubicBezTo>
                        <a:pt x="22" y="212"/>
                        <a:pt x="22" y="212"/>
                        <a:pt x="22" y="212"/>
                      </a:cubicBezTo>
                      <a:cubicBezTo>
                        <a:pt x="22" y="212"/>
                        <a:pt x="22" y="212"/>
                        <a:pt x="22" y="212"/>
                      </a:cubicBezTo>
                      <a:cubicBezTo>
                        <a:pt x="22" y="171"/>
                        <a:pt x="22" y="171"/>
                        <a:pt x="22" y="171"/>
                      </a:cubicBezTo>
                      <a:cubicBezTo>
                        <a:pt x="44" y="194"/>
                        <a:pt x="98" y="206"/>
                        <a:pt x="152" y="206"/>
                      </a:cubicBezTo>
                      <a:cubicBezTo>
                        <a:pt x="206" y="206"/>
                        <a:pt x="260" y="194"/>
                        <a:pt x="282" y="171"/>
                      </a:cubicBezTo>
                      <a:lnTo>
                        <a:pt x="282" y="212"/>
                      </a:lnTo>
                      <a:close/>
                      <a:moveTo>
                        <a:pt x="282" y="147"/>
                      </a:moveTo>
                      <a:cubicBezTo>
                        <a:pt x="282" y="147"/>
                        <a:pt x="282" y="147"/>
                        <a:pt x="282" y="147"/>
                      </a:cubicBezTo>
                      <a:cubicBezTo>
                        <a:pt x="282" y="147"/>
                        <a:pt x="282" y="147"/>
                        <a:pt x="282" y="147"/>
                      </a:cubicBezTo>
                      <a:cubicBezTo>
                        <a:pt x="282" y="174"/>
                        <a:pt x="224" y="195"/>
                        <a:pt x="152" y="195"/>
                      </a:cubicBezTo>
                      <a:cubicBezTo>
                        <a:pt x="80" y="195"/>
                        <a:pt x="22" y="174"/>
                        <a:pt x="22" y="147"/>
                      </a:cubicBezTo>
                      <a:cubicBezTo>
                        <a:pt x="22" y="147"/>
                        <a:pt x="22" y="147"/>
                        <a:pt x="22" y="147"/>
                      </a:cubicBezTo>
                      <a:cubicBezTo>
                        <a:pt x="22" y="147"/>
                        <a:pt x="22" y="147"/>
                        <a:pt x="22" y="147"/>
                      </a:cubicBezTo>
                      <a:cubicBezTo>
                        <a:pt x="22" y="109"/>
                        <a:pt x="22" y="109"/>
                        <a:pt x="22" y="109"/>
                      </a:cubicBezTo>
                      <a:cubicBezTo>
                        <a:pt x="50" y="131"/>
                        <a:pt x="102" y="141"/>
                        <a:pt x="152" y="141"/>
                      </a:cubicBezTo>
                      <a:cubicBezTo>
                        <a:pt x="202" y="141"/>
                        <a:pt x="254" y="131"/>
                        <a:pt x="282" y="109"/>
                      </a:cubicBezTo>
                      <a:lnTo>
                        <a:pt x="282" y="147"/>
                      </a:lnTo>
                      <a:close/>
                      <a:moveTo>
                        <a:pt x="152" y="119"/>
                      </a:moveTo>
                      <a:cubicBezTo>
                        <a:pt x="80" y="119"/>
                        <a:pt x="22" y="98"/>
                        <a:pt x="22" y="71"/>
                      </a:cubicBezTo>
                      <a:cubicBezTo>
                        <a:pt x="22" y="44"/>
                        <a:pt x="80" y="22"/>
                        <a:pt x="152" y="22"/>
                      </a:cubicBezTo>
                      <a:cubicBezTo>
                        <a:pt x="224" y="22"/>
                        <a:pt x="282" y="44"/>
                        <a:pt x="282" y="71"/>
                      </a:cubicBezTo>
                      <a:cubicBezTo>
                        <a:pt x="282" y="98"/>
                        <a:pt x="224" y="119"/>
                        <a:pt x="152" y="119"/>
                      </a:cubicBezTo>
                      <a:close/>
                    </a:path>
                  </a:pathLst>
                </a:custGeom>
                <a:solidFill>
                  <a:schemeClr val="accent5"/>
                </a:solidFill>
                <a:ln>
                  <a:noFill/>
                </a:ln>
                <a:extLst/>
              </p:spPr>
              <p:txBody>
                <a:bodyPr/>
                <a:lstStyle/>
                <a:p>
                  <a:pPr eaLnBrk="1" fontAlgn="auto" hangingPunct="1">
                    <a:spcBef>
                      <a:spcPts val="0"/>
                    </a:spcBef>
                    <a:spcAft>
                      <a:spcPts val="0"/>
                    </a:spcAft>
                    <a:defRPr/>
                  </a:pPr>
                  <a:endParaRPr lang="id-ID">
                    <a:latin typeface="+mn-lt"/>
                  </a:endParaRPr>
                </a:p>
              </p:txBody>
            </p:sp>
            <p:sp>
              <p:nvSpPr>
                <p:cNvPr id="38" name="Oval 31"/>
                <p:cNvSpPr>
                  <a:spLocks noChangeArrowheads="1"/>
                </p:cNvSpPr>
                <p:nvPr/>
              </p:nvSpPr>
              <p:spPr bwMode="auto">
                <a:xfrm>
                  <a:off x="7885113" y="681038"/>
                  <a:ext cx="82550" cy="84138"/>
                </a:xfrm>
                <a:prstGeom prst="ellipse">
                  <a:avLst/>
                </a:prstGeom>
                <a:grpFill/>
                <a:ln>
                  <a:noFill/>
                </a:ln>
                <a:extLst/>
              </p:spPr>
              <p:txBody>
                <a:bodyPr/>
                <a:lstStyle/>
                <a:p>
                  <a:pPr eaLnBrk="1" fontAlgn="auto" hangingPunct="1">
                    <a:spcBef>
                      <a:spcPts val="0"/>
                    </a:spcBef>
                    <a:spcAft>
                      <a:spcPts val="0"/>
                    </a:spcAft>
                    <a:defRPr/>
                  </a:pPr>
                  <a:endParaRPr lang="id-ID">
                    <a:latin typeface="+mn-lt"/>
                  </a:endParaRPr>
                </a:p>
              </p:txBody>
            </p:sp>
            <p:sp>
              <p:nvSpPr>
                <p:cNvPr id="39" name="Oval 32"/>
                <p:cNvSpPr>
                  <a:spLocks noChangeArrowheads="1"/>
                </p:cNvSpPr>
                <p:nvPr/>
              </p:nvSpPr>
              <p:spPr bwMode="auto">
                <a:xfrm>
                  <a:off x="7885113" y="434975"/>
                  <a:ext cx="82550" cy="84138"/>
                </a:xfrm>
                <a:prstGeom prst="ellipse">
                  <a:avLst/>
                </a:prstGeom>
                <a:grpFill/>
                <a:ln>
                  <a:noFill/>
                </a:ln>
                <a:extLst/>
              </p:spPr>
              <p:txBody>
                <a:bodyPr/>
                <a:lstStyle/>
                <a:p>
                  <a:pPr eaLnBrk="1" fontAlgn="auto" hangingPunct="1">
                    <a:spcBef>
                      <a:spcPts val="0"/>
                    </a:spcBef>
                    <a:spcAft>
                      <a:spcPts val="0"/>
                    </a:spcAft>
                    <a:defRPr/>
                  </a:pPr>
                  <a:endParaRPr lang="id-ID">
                    <a:latin typeface="+mn-lt"/>
                  </a:endParaRPr>
                </a:p>
              </p:txBody>
            </p:sp>
            <p:sp>
              <p:nvSpPr>
                <p:cNvPr id="40" name="Oval 33"/>
                <p:cNvSpPr>
                  <a:spLocks noChangeArrowheads="1"/>
                </p:cNvSpPr>
                <p:nvPr/>
              </p:nvSpPr>
              <p:spPr bwMode="auto">
                <a:xfrm>
                  <a:off x="7885113" y="190500"/>
                  <a:ext cx="82550" cy="82550"/>
                </a:xfrm>
                <a:prstGeom prst="ellipse">
                  <a:avLst/>
                </a:prstGeom>
                <a:grpFill/>
                <a:ln>
                  <a:noFill/>
                </a:ln>
                <a:extLst/>
              </p:spPr>
              <p:txBody>
                <a:bodyPr/>
                <a:lstStyle/>
                <a:p>
                  <a:pPr eaLnBrk="1" fontAlgn="auto" hangingPunct="1">
                    <a:spcBef>
                      <a:spcPts val="0"/>
                    </a:spcBef>
                    <a:spcAft>
                      <a:spcPts val="0"/>
                    </a:spcAft>
                    <a:defRPr/>
                  </a:pPr>
                  <a:endParaRPr lang="id-ID">
                    <a:latin typeface="+mn-lt"/>
                  </a:endParaRPr>
                </a:p>
              </p:txBody>
            </p:sp>
          </p:grpSp>
        </p:grpSp>
        <p:grpSp>
          <p:nvGrpSpPr>
            <p:cNvPr id="128020" name="Group 10"/>
            <p:cNvGrpSpPr>
              <a:grpSpLocks/>
            </p:cNvGrpSpPr>
            <p:nvPr/>
          </p:nvGrpSpPr>
          <p:grpSpPr bwMode="auto">
            <a:xfrm>
              <a:off x="3571775" y="2267773"/>
              <a:ext cx="2458606" cy="2097223"/>
              <a:chOff x="3558328" y="2449454"/>
              <a:chExt cx="2458606" cy="2097223"/>
            </a:xfrm>
          </p:grpSpPr>
          <p:sp>
            <p:nvSpPr>
              <p:cNvPr id="29" name="Freeform 7"/>
              <p:cNvSpPr>
                <a:spLocks noEditPoints="1"/>
              </p:cNvSpPr>
              <p:nvPr/>
            </p:nvSpPr>
            <p:spPr bwMode="auto">
              <a:xfrm>
                <a:off x="3558328" y="2449454"/>
                <a:ext cx="2458606" cy="2097223"/>
              </a:xfrm>
              <a:custGeom>
                <a:avLst/>
                <a:gdLst>
                  <a:gd name="T0" fmla="*/ 25 w 390"/>
                  <a:gd name="T1" fmla="*/ 121 h 333"/>
                  <a:gd name="T2" fmla="*/ 121 w 390"/>
                  <a:gd name="T3" fmla="*/ 308 h 333"/>
                  <a:gd name="T4" fmla="*/ 390 w 390"/>
                  <a:gd name="T5" fmla="*/ 239 h 333"/>
                  <a:gd name="T6" fmla="*/ 212 w 390"/>
                  <a:gd name="T7" fmla="*/ 25 h 333"/>
                  <a:gd name="T8" fmla="*/ 25 w 390"/>
                  <a:gd name="T9" fmla="*/ 121 h 333"/>
                  <a:gd name="T10" fmla="*/ 279 w 390"/>
                  <a:gd name="T11" fmla="*/ 203 h 333"/>
                  <a:gd name="T12" fmla="*/ 122 w 390"/>
                  <a:gd name="T13" fmla="*/ 283 h 333"/>
                  <a:gd name="T14" fmla="*/ 41 w 390"/>
                  <a:gd name="T15" fmla="*/ 126 h 333"/>
                  <a:gd name="T16" fmla="*/ 199 w 390"/>
                  <a:gd name="T17" fmla="*/ 46 h 333"/>
                  <a:gd name="T18" fmla="*/ 279 w 390"/>
                  <a:gd name="T19" fmla="*/ 203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0" h="333">
                    <a:moveTo>
                      <a:pt x="25" y="121"/>
                    </a:moveTo>
                    <a:cubicBezTo>
                      <a:pt x="0" y="199"/>
                      <a:pt x="43" y="282"/>
                      <a:pt x="121" y="308"/>
                    </a:cubicBezTo>
                    <a:cubicBezTo>
                      <a:pt x="199" y="333"/>
                      <a:pt x="390" y="239"/>
                      <a:pt x="390" y="239"/>
                    </a:cubicBezTo>
                    <a:cubicBezTo>
                      <a:pt x="390" y="239"/>
                      <a:pt x="290" y="51"/>
                      <a:pt x="212" y="25"/>
                    </a:cubicBezTo>
                    <a:cubicBezTo>
                      <a:pt x="134" y="0"/>
                      <a:pt x="51" y="43"/>
                      <a:pt x="25" y="121"/>
                    </a:cubicBezTo>
                    <a:close/>
                    <a:moveTo>
                      <a:pt x="279" y="203"/>
                    </a:moveTo>
                    <a:cubicBezTo>
                      <a:pt x="258" y="269"/>
                      <a:pt x="187" y="305"/>
                      <a:pt x="122" y="283"/>
                    </a:cubicBezTo>
                    <a:cubicBezTo>
                      <a:pt x="56" y="262"/>
                      <a:pt x="20" y="192"/>
                      <a:pt x="41" y="126"/>
                    </a:cubicBezTo>
                    <a:cubicBezTo>
                      <a:pt x="63" y="60"/>
                      <a:pt x="133" y="24"/>
                      <a:pt x="199" y="46"/>
                    </a:cubicBezTo>
                    <a:cubicBezTo>
                      <a:pt x="265" y="67"/>
                      <a:pt x="301" y="137"/>
                      <a:pt x="279" y="203"/>
                    </a:cubicBezTo>
                    <a:close/>
                  </a:path>
                </a:pathLst>
              </a:custGeom>
              <a:solidFill>
                <a:srgbClr val="8BC24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id-ID">
                  <a:latin typeface="+mn-lt"/>
                </a:endParaRPr>
              </a:p>
            </p:txBody>
          </p:sp>
          <p:grpSp>
            <p:nvGrpSpPr>
              <p:cNvPr id="128032" name="Group 29"/>
              <p:cNvGrpSpPr>
                <a:grpSpLocks/>
              </p:cNvGrpSpPr>
              <p:nvPr/>
            </p:nvGrpSpPr>
            <p:grpSpPr bwMode="auto">
              <a:xfrm>
                <a:off x="3777007" y="2668012"/>
                <a:ext cx="1620000" cy="1620000"/>
                <a:chOff x="6964641" y="2706230"/>
                <a:chExt cx="1620000" cy="1620000"/>
              </a:xfrm>
            </p:grpSpPr>
            <p:sp>
              <p:nvSpPr>
                <p:cNvPr id="32" name="Oval 31"/>
                <p:cNvSpPr>
                  <a:spLocks noChangeAspect="1" noChangeArrowheads="1"/>
                </p:cNvSpPr>
                <p:nvPr/>
              </p:nvSpPr>
              <p:spPr bwMode="auto">
                <a:xfrm flipV="1">
                  <a:off x="6965025" y="2705289"/>
                  <a:ext cx="1619511" cy="1621544"/>
                </a:xfrm>
                <a:prstGeom prst="ellipse">
                  <a:avLst/>
                </a:prstGeom>
                <a:gradFill flip="none" rotWithShape="1">
                  <a:gsLst>
                    <a:gs pos="0">
                      <a:schemeClr val="bg1">
                        <a:lumMod val="85000"/>
                      </a:schemeClr>
                    </a:gs>
                    <a:gs pos="100000">
                      <a:schemeClr val="bg1"/>
                    </a:gs>
                  </a:gsLst>
                  <a:lin ang="0" scaled="1"/>
                  <a:tileRect/>
                </a:gradFill>
                <a:ln>
                  <a:noFill/>
                </a:ln>
              </p:spPr>
              <p:txBody>
                <a:bodyPr/>
                <a:lstStyle/>
                <a:p>
                  <a:pPr eaLnBrk="1" fontAlgn="auto" hangingPunct="1">
                    <a:spcBef>
                      <a:spcPts val="0"/>
                    </a:spcBef>
                    <a:spcAft>
                      <a:spcPts val="0"/>
                    </a:spcAft>
                    <a:defRPr/>
                  </a:pPr>
                  <a:endParaRPr lang="id-ID">
                    <a:latin typeface="+mn-lt"/>
                  </a:endParaRPr>
                </a:p>
              </p:txBody>
            </p:sp>
            <p:sp>
              <p:nvSpPr>
                <p:cNvPr id="33" name="Oval 32"/>
                <p:cNvSpPr>
                  <a:spLocks noChangeAspect="1" noChangeArrowheads="1"/>
                </p:cNvSpPr>
                <p:nvPr/>
              </p:nvSpPr>
              <p:spPr bwMode="auto">
                <a:xfrm flipV="1">
                  <a:off x="7084338" y="2830468"/>
                  <a:ext cx="1367195" cy="1371187"/>
                </a:xfrm>
                <a:prstGeom prst="ellipse">
                  <a:avLst/>
                </a:prstGeom>
                <a:gradFill flip="none" rotWithShape="1">
                  <a:gsLst>
                    <a:gs pos="0">
                      <a:schemeClr val="bg1">
                        <a:lumMod val="85000"/>
                      </a:schemeClr>
                    </a:gs>
                    <a:gs pos="100000">
                      <a:schemeClr val="bg1"/>
                    </a:gs>
                  </a:gsLst>
                  <a:lin ang="5400000" scaled="1"/>
                  <a:tileRect/>
                </a:gradFill>
                <a:ln>
                  <a:noFill/>
                </a:ln>
              </p:spPr>
              <p:txBody>
                <a:bodyPr/>
                <a:lstStyle/>
                <a:p>
                  <a:pPr eaLnBrk="1" fontAlgn="auto" hangingPunct="1">
                    <a:spcBef>
                      <a:spcPts val="0"/>
                    </a:spcBef>
                    <a:spcAft>
                      <a:spcPts val="0"/>
                    </a:spcAft>
                    <a:defRPr/>
                  </a:pPr>
                  <a:endParaRPr lang="id-ID">
                    <a:latin typeface="+mn-lt"/>
                  </a:endParaRPr>
                </a:p>
              </p:txBody>
            </p:sp>
          </p:grpSp>
        </p:grpSp>
        <p:grpSp>
          <p:nvGrpSpPr>
            <p:cNvPr id="128021" name="Group 11"/>
            <p:cNvGrpSpPr>
              <a:grpSpLocks/>
            </p:cNvGrpSpPr>
            <p:nvPr/>
          </p:nvGrpSpPr>
          <p:grpSpPr bwMode="auto">
            <a:xfrm>
              <a:off x="4151063" y="3974453"/>
              <a:ext cx="2118627" cy="2256856"/>
              <a:chOff x="4137616" y="4156134"/>
              <a:chExt cx="2118627" cy="2256856"/>
            </a:xfrm>
          </p:grpSpPr>
          <p:sp>
            <p:nvSpPr>
              <p:cNvPr id="128026" name="Freeform 8"/>
              <p:cNvSpPr>
                <a:spLocks noEditPoints="1"/>
              </p:cNvSpPr>
              <p:nvPr/>
            </p:nvSpPr>
            <p:spPr bwMode="auto">
              <a:xfrm>
                <a:off x="4137616" y="4156134"/>
                <a:ext cx="2118627" cy="2256856"/>
              </a:xfrm>
              <a:custGeom>
                <a:avLst/>
                <a:gdLst>
                  <a:gd name="T0" fmla="*/ 510740 w 336"/>
                  <a:gd name="T1" fmla="*/ 1954261 h 358"/>
                  <a:gd name="T2" fmla="*/ 1815966 w 336"/>
                  <a:gd name="T3" fmla="*/ 1746227 h 358"/>
                  <a:gd name="T4" fmla="*/ 1929464 w 336"/>
                  <a:gd name="T5" fmla="*/ 0 h 358"/>
                  <a:gd name="T6" fmla="*/ 302661 w 336"/>
                  <a:gd name="T7" fmla="*/ 649319 h 358"/>
                  <a:gd name="T8" fmla="*/ 510740 w 336"/>
                  <a:gd name="T9" fmla="*/ 1954261 h 358"/>
                  <a:gd name="T10" fmla="*/ 1500694 w 336"/>
                  <a:gd name="T11" fmla="*/ 592582 h 358"/>
                  <a:gd name="T12" fmla="*/ 1670941 w 336"/>
                  <a:gd name="T13" fmla="*/ 1695794 h 358"/>
                  <a:gd name="T14" fmla="*/ 573795 w 336"/>
                  <a:gd name="T15" fmla="*/ 1866004 h 358"/>
                  <a:gd name="T16" fmla="*/ 397243 w 336"/>
                  <a:gd name="T17" fmla="*/ 769096 h 358"/>
                  <a:gd name="T18" fmla="*/ 1500694 w 336"/>
                  <a:gd name="T19" fmla="*/ 592582 h 3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36" h="358">
                    <a:moveTo>
                      <a:pt x="81" y="310"/>
                    </a:moveTo>
                    <a:cubicBezTo>
                      <a:pt x="147" y="358"/>
                      <a:pt x="240" y="343"/>
                      <a:pt x="288" y="277"/>
                    </a:cubicBezTo>
                    <a:cubicBezTo>
                      <a:pt x="336" y="211"/>
                      <a:pt x="306" y="0"/>
                      <a:pt x="306" y="0"/>
                    </a:cubicBezTo>
                    <a:cubicBezTo>
                      <a:pt x="306" y="0"/>
                      <a:pt x="96" y="36"/>
                      <a:pt x="48" y="103"/>
                    </a:cubicBezTo>
                    <a:cubicBezTo>
                      <a:pt x="0" y="169"/>
                      <a:pt x="15" y="262"/>
                      <a:pt x="81" y="310"/>
                    </a:cubicBezTo>
                    <a:close/>
                    <a:moveTo>
                      <a:pt x="238" y="94"/>
                    </a:moveTo>
                    <a:cubicBezTo>
                      <a:pt x="294" y="135"/>
                      <a:pt x="306" y="213"/>
                      <a:pt x="265" y="269"/>
                    </a:cubicBezTo>
                    <a:cubicBezTo>
                      <a:pt x="225" y="325"/>
                      <a:pt x="147" y="337"/>
                      <a:pt x="91" y="296"/>
                    </a:cubicBezTo>
                    <a:cubicBezTo>
                      <a:pt x="35" y="256"/>
                      <a:pt x="22" y="178"/>
                      <a:pt x="63" y="122"/>
                    </a:cubicBezTo>
                    <a:cubicBezTo>
                      <a:pt x="104" y="66"/>
                      <a:pt x="182" y="53"/>
                      <a:pt x="238" y="94"/>
                    </a:cubicBezTo>
                    <a:close/>
                  </a:path>
                </a:pathLst>
              </a:custGeom>
              <a:solidFill>
                <a:srgbClr val="ED423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128027" name="Group 17"/>
              <p:cNvGrpSpPr>
                <a:grpSpLocks/>
              </p:cNvGrpSpPr>
              <p:nvPr/>
            </p:nvGrpSpPr>
            <p:grpSpPr bwMode="auto">
              <a:xfrm>
                <a:off x="4386929" y="4565504"/>
                <a:ext cx="1620000" cy="1620000"/>
                <a:chOff x="6964641" y="2706230"/>
                <a:chExt cx="1620000" cy="1620000"/>
              </a:xfrm>
            </p:grpSpPr>
            <p:sp>
              <p:nvSpPr>
                <p:cNvPr id="27" name="Oval 26"/>
                <p:cNvSpPr>
                  <a:spLocks noChangeAspect="1" noChangeArrowheads="1"/>
                </p:cNvSpPr>
                <p:nvPr/>
              </p:nvSpPr>
              <p:spPr bwMode="auto">
                <a:xfrm flipV="1">
                  <a:off x="6963399" y="2706661"/>
                  <a:ext cx="1621466" cy="1619619"/>
                </a:xfrm>
                <a:prstGeom prst="ellipse">
                  <a:avLst/>
                </a:prstGeom>
                <a:gradFill flip="none" rotWithShape="1">
                  <a:gsLst>
                    <a:gs pos="0">
                      <a:schemeClr val="bg1">
                        <a:lumMod val="85000"/>
                      </a:schemeClr>
                    </a:gs>
                    <a:gs pos="100000">
                      <a:schemeClr val="bg1"/>
                    </a:gs>
                  </a:gsLst>
                  <a:lin ang="0" scaled="1"/>
                  <a:tileRect/>
                </a:gradFill>
                <a:ln>
                  <a:noFill/>
                </a:ln>
              </p:spPr>
              <p:txBody>
                <a:bodyPr/>
                <a:lstStyle/>
                <a:p>
                  <a:pPr eaLnBrk="1" fontAlgn="auto" hangingPunct="1">
                    <a:spcBef>
                      <a:spcPts val="0"/>
                    </a:spcBef>
                    <a:spcAft>
                      <a:spcPts val="0"/>
                    </a:spcAft>
                    <a:defRPr/>
                  </a:pPr>
                  <a:endParaRPr lang="id-ID">
                    <a:latin typeface="+mn-lt"/>
                  </a:endParaRPr>
                </a:p>
              </p:txBody>
            </p:sp>
            <p:sp>
              <p:nvSpPr>
                <p:cNvPr id="28" name="Oval 27"/>
                <p:cNvSpPr>
                  <a:spLocks noChangeAspect="1" noChangeArrowheads="1"/>
                </p:cNvSpPr>
                <p:nvPr/>
              </p:nvSpPr>
              <p:spPr bwMode="auto">
                <a:xfrm flipV="1">
                  <a:off x="7082710" y="2831840"/>
                  <a:ext cx="1369152" cy="1369261"/>
                </a:xfrm>
                <a:prstGeom prst="ellipse">
                  <a:avLst/>
                </a:prstGeom>
                <a:gradFill flip="none" rotWithShape="1">
                  <a:gsLst>
                    <a:gs pos="0">
                      <a:schemeClr val="bg1">
                        <a:lumMod val="85000"/>
                      </a:schemeClr>
                    </a:gs>
                    <a:gs pos="100000">
                      <a:schemeClr val="bg1"/>
                    </a:gs>
                  </a:gsLst>
                  <a:lin ang="5400000" scaled="1"/>
                  <a:tileRect/>
                </a:gradFill>
                <a:ln>
                  <a:noFill/>
                </a:ln>
              </p:spPr>
              <p:txBody>
                <a:bodyPr/>
                <a:lstStyle/>
                <a:p>
                  <a:pPr eaLnBrk="1" fontAlgn="auto" hangingPunct="1">
                    <a:spcBef>
                      <a:spcPts val="0"/>
                    </a:spcBef>
                    <a:spcAft>
                      <a:spcPts val="0"/>
                    </a:spcAft>
                    <a:defRPr/>
                  </a:pPr>
                  <a:endParaRPr lang="id-ID">
                    <a:latin typeface="+mn-lt"/>
                  </a:endParaRPr>
                </a:p>
              </p:txBody>
            </p:sp>
          </p:grpSp>
          <p:grpSp>
            <p:nvGrpSpPr>
              <p:cNvPr id="19" name="Group 18"/>
              <p:cNvGrpSpPr/>
              <p:nvPr/>
            </p:nvGrpSpPr>
            <p:grpSpPr>
              <a:xfrm>
                <a:off x="4896679" y="5121318"/>
                <a:ext cx="599791" cy="446348"/>
                <a:chOff x="8236208" y="2550087"/>
                <a:chExt cx="188218" cy="175580"/>
              </a:xfrm>
              <a:solidFill>
                <a:schemeClr val="accent2"/>
              </a:solidFill>
            </p:grpSpPr>
            <p:sp>
              <p:nvSpPr>
                <p:cNvPr id="20" name="Freeform 597"/>
                <p:cNvSpPr>
                  <a:spLocks noEditPoints="1"/>
                </p:cNvSpPr>
                <p:nvPr/>
              </p:nvSpPr>
              <p:spPr bwMode="auto">
                <a:xfrm>
                  <a:off x="8236208" y="2550087"/>
                  <a:ext cx="188218" cy="175580"/>
                </a:xfrm>
                <a:custGeom>
                  <a:avLst/>
                  <a:gdLst>
                    <a:gd name="T0" fmla="*/ 124 w 125"/>
                    <a:gd name="T1" fmla="*/ 19 h 121"/>
                    <a:gd name="T2" fmla="*/ 121 w 125"/>
                    <a:gd name="T3" fmla="*/ 17 h 121"/>
                    <a:gd name="T4" fmla="*/ 52 w 125"/>
                    <a:gd name="T5" fmla="*/ 1 h 121"/>
                    <a:gd name="T6" fmla="*/ 47 w 125"/>
                    <a:gd name="T7" fmla="*/ 4 h 121"/>
                    <a:gd name="T8" fmla="*/ 20 w 125"/>
                    <a:gd name="T9" fmla="*/ 70 h 121"/>
                    <a:gd name="T10" fmla="*/ 29 w 125"/>
                    <a:gd name="T11" fmla="*/ 74 h 121"/>
                    <a:gd name="T12" fmla="*/ 54 w 125"/>
                    <a:gd name="T13" fmla="*/ 10 h 121"/>
                    <a:gd name="T14" fmla="*/ 114 w 125"/>
                    <a:gd name="T15" fmla="*/ 25 h 121"/>
                    <a:gd name="T16" fmla="*/ 93 w 125"/>
                    <a:gd name="T17" fmla="*/ 84 h 121"/>
                    <a:gd name="T18" fmla="*/ 73 w 125"/>
                    <a:gd name="T19" fmla="*/ 112 h 121"/>
                    <a:gd name="T20" fmla="*/ 73 w 125"/>
                    <a:gd name="T21" fmla="*/ 112 h 121"/>
                    <a:gd name="T22" fmla="*/ 57 w 125"/>
                    <a:gd name="T23" fmla="*/ 93 h 121"/>
                    <a:gd name="T24" fmla="*/ 3 w 125"/>
                    <a:gd name="T25" fmla="*/ 71 h 121"/>
                    <a:gd name="T26" fmla="*/ 18 w 125"/>
                    <a:gd name="T27" fmla="*/ 101 h 121"/>
                    <a:gd name="T28" fmla="*/ 57 w 125"/>
                    <a:gd name="T29" fmla="*/ 119 h 121"/>
                    <a:gd name="T30" fmla="*/ 70 w 125"/>
                    <a:gd name="T31" fmla="*/ 121 h 121"/>
                    <a:gd name="T32" fmla="*/ 102 w 125"/>
                    <a:gd name="T33" fmla="*/ 87 h 121"/>
                    <a:gd name="T34" fmla="*/ 124 w 125"/>
                    <a:gd name="T35" fmla="*/ 23 h 121"/>
                    <a:gd name="T36" fmla="*/ 124 w 125"/>
                    <a:gd name="T37" fmla="*/ 19 h 121"/>
                    <a:gd name="T38" fmla="*/ 124 w 125"/>
                    <a:gd name="T39" fmla="*/ 19 h 121"/>
                    <a:gd name="T40" fmla="*/ 124 w 125"/>
                    <a:gd name="T41" fmla="*/ 19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5" h="121">
                      <a:moveTo>
                        <a:pt x="124" y="19"/>
                      </a:moveTo>
                      <a:cubicBezTo>
                        <a:pt x="123" y="18"/>
                        <a:pt x="122" y="17"/>
                        <a:pt x="121" y="17"/>
                      </a:cubicBezTo>
                      <a:cubicBezTo>
                        <a:pt x="52" y="1"/>
                        <a:pt x="52" y="1"/>
                        <a:pt x="52" y="1"/>
                      </a:cubicBezTo>
                      <a:cubicBezTo>
                        <a:pt x="50" y="0"/>
                        <a:pt x="47" y="1"/>
                        <a:pt x="47" y="4"/>
                      </a:cubicBezTo>
                      <a:cubicBezTo>
                        <a:pt x="20" y="70"/>
                        <a:pt x="20" y="70"/>
                        <a:pt x="20" y="70"/>
                      </a:cubicBezTo>
                      <a:cubicBezTo>
                        <a:pt x="29" y="74"/>
                        <a:pt x="29" y="74"/>
                        <a:pt x="29" y="74"/>
                      </a:cubicBezTo>
                      <a:cubicBezTo>
                        <a:pt x="54" y="10"/>
                        <a:pt x="54" y="10"/>
                        <a:pt x="54" y="10"/>
                      </a:cubicBezTo>
                      <a:cubicBezTo>
                        <a:pt x="114" y="25"/>
                        <a:pt x="114" y="25"/>
                        <a:pt x="114" y="25"/>
                      </a:cubicBezTo>
                      <a:cubicBezTo>
                        <a:pt x="110" y="37"/>
                        <a:pt x="101" y="61"/>
                        <a:pt x="93" y="84"/>
                      </a:cubicBezTo>
                      <a:cubicBezTo>
                        <a:pt x="85" y="103"/>
                        <a:pt x="81" y="110"/>
                        <a:pt x="73" y="112"/>
                      </a:cubicBezTo>
                      <a:cubicBezTo>
                        <a:pt x="73" y="112"/>
                        <a:pt x="73" y="112"/>
                        <a:pt x="73" y="112"/>
                      </a:cubicBezTo>
                      <a:cubicBezTo>
                        <a:pt x="56" y="114"/>
                        <a:pt x="57" y="93"/>
                        <a:pt x="57" y="93"/>
                      </a:cubicBezTo>
                      <a:cubicBezTo>
                        <a:pt x="3" y="71"/>
                        <a:pt x="3" y="71"/>
                        <a:pt x="3" y="71"/>
                      </a:cubicBezTo>
                      <a:cubicBezTo>
                        <a:pt x="0" y="95"/>
                        <a:pt x="18" y="101"/>
                        <a:pt x="18" y="101"/>
                      </a:cubicBezTo>
                      <a:cubicBezTo>
                        <a:pt x="57" y="119"/>
                        <a:pt x="57" y="119"/>
                        <a:pt x="57" y="119"/>
                      </a:cubicBezTo>
                      <a:cubicBezTo>
                        <a:pt x="57" y="119"/>
                        <a:pt x="63" y="121"/>
                        <a:pt x="70" y="121"/>
                      </a:cubicBezTo>
                      <a:cubicBezTo>
                        <a:pt x="87" y="121"/>
                        <a:pt x="94" y="108"/>
                        <a:pt x="102" y="87"/>
                      </a:cubicBezTo>
                      <a:cubicBezTo>
                        <a:pt x="113" y="57"/>
                        <a:pt x="124" y="24"/>
                        <a:pt x="124" y="23"/>
                      </a:cubicBezTo>
                      <a:cubicBezTo>
                        <a:pt x="125" y="22"/>
                        <a:pt x="125" y="21"/>
                        <a:pt x="124" y="19"/>
                      </a:cubicBezTo>
                      <a:close/>
                      <a:moveTo>
                        <a:pt x="124" y="19"/>
                      </a:moveTo>
                      <a:cubicBezTo>
                        <a:pt x="124" y="19"/>
                        <a:pt x="124" y="19"/>
                        <a:pt x="124" y="1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id-ID">
                    <a:latin typeface="+mn-lt"/>
                  </a:endParaRPr>
                </a:p>
              </p:txBody>
            </p:sp>
            <p:sp>
              <p:nvSpPr>
                <p:cNvPr id="21" name="Freeform 598"/>
                <p:cNvSpPr>
                  <a:spLocks noEditPoints="1"/>
                </p:cNvSpPr>
                <p:nvPr/>
              </p:nvSpPr>
              <p:spPr bwMode="auto">
                <a:xfrm>
                  <a:off x="8337556" y="2594679"/>
                  <a:ext cx="46331" cy="25083"/>
                </a:xfrm>
                <a:custGeom>
                  <a:avLst/>
                  <a:gdLst>
                    <a:gd name="T0" fmla="*/ 25 w 31"/>
                    <a:gd name="T1" fmla="*/ 16 h 17"/>
                    <a:gd name="T2" fmla="*/ 26 w 31"/>
                    <a:gd name="T3" fmla="*/ 17 h 17"/>
                    <a:gd name="T4" fmla="*/ 30 w 31"/>
                    <a:gd name="T5" fmla="*/ 13 h 17"/>
                    <a:gd name="T6" fmla="*/ 27 w 31"/>
                    <a:gd name="T7" fmla="*/ 7 h 17"/>
                    <a:gd name="T8" fmla="*/ 7 w 31"/>
                    <a:gd name="T9" fmla="*/ 1 h 17"/>
                    <a:gd name="T10" fmla="*/ 1 w 31"/>
                    <a:gd name="T11" fmla="*/ 4 h 17"/>
                    <a:gd name="T12" fmla="*/ 4 w 31"/>
                    <a:gd name="T13" fmla="*/ 10 h 17"/>
                    <a:gd name="T14" fmla="*/ 25 w 31"/>
                    <a:gd name="T15" fmla="*/ 16 h 17"/>
                    <a:gd name="T16" fmla="*/ 25 w 31"/>
                    <a:gd name="T17" fmla="*/ 16 h 17"/>
                    <a:gd name="T18" fmla="*/ 25 w 31"/>
                    <a:gd name="T19" fmla="*/ 16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17">
                      <a:moveTo>
                        <a:pt x="25" y="16"/>
                      </a:moveTo>
                      <a:cubicBezTo>
                        <a:pt x="25" y="16"/>
                        <a:pt x="25" y="17"/>
                        <a:pt x="26" y="17"/>
                      </a:cubicBezTo>
                      <a:cubicBezTo>
                        <a:pt x="28" y="17"/>
                        <a:pt x="30" y="15"/>
                        <a:pt x="30" y="13"/>
                      </a:cubicBezTo>
                      <a:cubicBezTo>
                        <a:pt x="31" y="11"/>
                        <a:pt x="30" y="8"/>
                        <a:pt x="27" y="7"/>
                      </a:cubicBezTo>
                      <a:cubicBezTo>
                        <a:pt x="7" y="1"/>
                        <a:pt x="7" y="1"/>
                        <a:pt x="7" y="1"/>
                      </a:cubicBezTo>
                      <a:cubicBezTo>
                        <a:pt x="4" y="0"/>
                        <a:pt x="2" y="2"/>
                        <a:pt x="1" y="4"/>
                      </a:cubicBezTo>
                      <a:cubicBezTo>
                        <a:pt x="0" y="7"/>
                        <a:pt x="2" y="9"/>
                        <a:pt x="4" y="10"/>
                      </a:cubicBezTo>
                      <a:lnTo>
                        <a:pt x="25" y="16"/>
                      </a:lnTo>
                      <a:close/>
                      <a:moveTo>
                        <a:pt x="25" y="16"/>
                      </a:moveTo>
                      <a:cubicBezTo>
                        <a:pt x="25" y="16"/>
                        <a:pt x="25" y="16"/>
                        <a:pt x="25" y="1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id-ID">
                    <a:latin typeface="+mn-lt"/>
                  </a:endParaRPr>
                </a:p>
              </p:txBody>
            </p:sp>
            <p:sp>
              <p:nvSpPr>
                <p:cNvPr id="22" name="Freeform 599"/>
                <p:cNvSpPr>
                  <a:spLocks noEditPoints="1"/>
                </p:cNvSpPr>
                <p:nvPr/>
              </p:nvSpPr>
              <p:spPr bwMode="auto">
                <a:xfrm>
                  <a:off x="8325974" y="2622549"/>
                  <a:ext cx="46331" cy="22296"/>
                </a:xfrm>
                <a:custGeom>
                  <a:avLst/>
                  <a:gdLst>
                    <a:gd name="T0" fmla="*/ 1 w 31"/>
                    <a:gd name="T1" fmla="*/ 4 h 17"/>
                    <a:gd name="T2" fmla="*/ 4 w 31"/>
                    <a:gd name="T3" fmla="*/ 10 h 17"/>
                    <a:gd name="T4" fmla="*/ 24 w 31"/>
                    <a:gd name="T5" fmla="*/ 17 h 17"/>
                    <a:gd name="T6" fmla="*/ 25 w 31"/>
                    <a:gd name="T7" fmla="*/ 17 h 17"/>
                    <a:gd name="T8" fmla="*/ 30 w 31"/>
                    <a:gd name="T9" fmla="*/ 14 h 17"/>
                    <a:gd name="T10" fmla="*/ 27 w 31"/>
                    <a:gd name="T11" fmla="*/ 8 h 17"/>
                    <a:gd name="T12" fmla="*/ 7 w 31"/>
                    <a:gd name="T13" fmla="*/ 1 h 17"/>
                    <a:gd name="T14" fmla="*/ 1 w 31"/>
                    <a:gd name="T15" fmla="*/ 4 h 17"/>
                    <a:gd name="T16" fmla="*/ 1 w 31"/>
                    <a:gd name="T17" fmla="*/ 4 h 17"/>
                    <a:gd name="T18" fmla="*/ 1 w 31"/>
                    <a:gd name="T19" fmla="*/ 4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17">
                      <a:moveTo>
                        <a:pt x="1" y="4"/>
                      </a:moveTo>
                      <a:cubicBezTo>
                        <a:pt x="0" y="7"/>
                        <a:pt x="1" y="9"/>
                        <a:pt x="4" y="10"/>
                      </a:cubicBezTo>
                      <a:cubicBezTo>
                        <a:pt x="24" y="17"/>
                        <a:pt x="24" y="17"/>
                        <a:pt x="24" y="17"/>
                      </a:cubicBezTo>
                      <a:cubicBezTo>
                        <a:pt x="25" y="17"/>
                        <a:pt x="25" y="17"/>
                        <a:pt x="25" y="17"/>
                      </a:cubicBezTo>
                      <a:cubicBezTo>
                        <a:pt x="27" y="17"/>
                        <a:pt x="29" y="16"/>
                        <a:pt x="30" y="14"/>
                      </a:cubicBezTo>
                      <a:cubicBezTo>
                        <a:pt x="31" y="12"/>
                        <a:pt x="29" y="9"/>
                        <a:pt x="27" y="8"/>
                      </a:cubicBezTo>
                      <a:cubicBezTo>
                        <a:pt x="7" y="1"/>
                        <a:pt x="7" y="1"/>
                        <a:pt x="7" y="1"/>
                      </a:cubicBezTo>
                      <a:cubicBezTo>
                        <a:pt x="4" y="0"/>
                        <a:pt x="2" y="2"/>
                        <a:pt x="1" y="4"/>
                      </a:cubicBezTo>
                      <a:close/>
                      <a:moveTo>
                        <a:pt x="1" y="4"/>
                      </a:moveTo>
                      <a:cubicBezTo>
                        <a:pt x="1" y="4"/>
                        <a:pt x="1" y="4"/>
                        <a:pt x="1"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id-ID">
                    <a:latin typeface="+mn-lt"/>
                  </a:endParaRPr>
                </a:p>
              </p:txBody>
            </p:sp>
            <p:sp>
              <p:nvSpPr>
                <p:cNvPr id="23" name="Freeform 600"/>
                <p:cNvSpPr>
                  <a:spLocks noEditPoints="1"/>
                </p:cNvSpPr>
                <p:nvPr/>
              </p:nvSpPr>
              <p:spPr bwMode="auto">
                <a:xfrm>
                  <a:off x="8314390" y="2650418"/>
                  <a:ext cx="46331" cy="25083"/>
                </a:xfrm>
                <a:custGeom>
                  <a:avLst/>
                  <a:gdLst>
                    <a:gd name="T0" fmla="*/ 7 w 31"/>
                    <a:gd name="T1" fmla="*/ 1 h 17"/>
                    <a:gd name="T2" fmla="*/ 1 w 31"/>
                    <a:gd name="T3" fmla="*/ 4 h 17"/>
                    <a:gd name="T4" fmla="*/ 4 w 31"/>
                    <a:gd name="T5" fmla="*/ 10 h 17"/>
                    <a:gd name="T6" fmla="*/ 24 w 31"/>
                    <a:gd name="T7" fmla="*/ 17 h 17"/>
                    <a:gd name="T8" fmla="*/ 26 w 31"/>
                    <a:gd name="T9" fmla="*/ 17 h 17"/>
                    <a:gd name="T10" fmla="*/ 30 w 31"/>
                    <a:gd name="T11" fmla="*/ 14 h 17"/>
                    <a:gd name="T12" fmla="*/ 27 w 31"/>
                    <a:gd name="T13" fmla="*/ 8 h 17"/>
                    <a:gd name="T14" fmla="*/ 7 w 31"/>
                    <a:gd name="T15" fmla="*/ 1 h 17"/>
                    <a:gd name="T16" fmla="*/ 7 w 31"/>
                    <a:gd name="T17" fmla="*/ 1 h 17"/>
                    <a:gd name="T18" fmla="*/ 7 w 31"/>
                    <a:gd name="T19" fmla="*/ 1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17">
                      <a:moveTo>
                        <a:pt x="7" y="1"/>
                      </a:moveTo>
                      <a:cubicBezTo>
                        <a:pt x="5" y="0"/>
                        <a:pt x="2" y="1"/>
                        <a:pt x="1" y="4"/>
                      </a:cubicBezTo>
                      <a:cubicBezTo>
                        <a:pt x="0" y="6"/>
                        <a:pt x="2" y="9"/>
                        <a:pt x="4" y="10"/>
                      </a:cubicBezTo>
                      <a:cubicBezTo>
                        <a:pt x="24" y="17"/>
                        <a:pt x="24" y="17"/>
                        <a:pt x="24" y="17"/>
                      </a:cubicBezTo>
                      <a:cubicBezTo>
                        <a:pt x="25" y="17"/>
                        <a:pt x="25" y="17"/>
                        <a:pt x="26" y="17"/>
                      </a:cubicBezTo>
                      <a:cubicBezTo>
                        <a:pt x="28" y="17"/>
                        <a:pt x="30" y="16"/>
                        <a:pt x="30" y="14"/>
                      </a:cubicBezTo>
                      <a:cubicBezTo>
                        <a:pt x="31" y="11"/>
                        <a:pt x="30" y="9"/>
                        <a:pt x="27" y="8"/>
                      </a:cubicBezTo>
                      <a:lnTo>
                        <a:pt x="7" y="1"/>
                      </a:lnTo>
                      <a:close/>
                      <a:moveTo>
                        <a:pt x="7" y="1"/>
                      </a:moveTo>
                      <a:cubicBezTo>
                        <a:pt x="7" y="1"/>
                        <a:pt x="7" y="1"/>
                        <a:pt x="7"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id-ID">
                    <a:latin typeface="+mn-lt"/>
                  </a:endParaRPr>
                </a:p>
              </p:txBody>
            </p:sp>
            <p:sp>
              <p:nvSpPr>
                <p:cNvPr id="24" name="Freeform 601"/>
                <p:cNvSpPr>
                  <a:spLocks noEditPoints="1"/>
                </p:cNvSpPr>
                <p:nvPr/>
              </p:nvSpPr>
              <p:spPr bwMode="auto">
                <a:xfrm>
                  <a:off x="8314390" y="2589106"/>
                  <a:ext cx="17374" cy="13935"/>
                </a:xfrm>
                <a:custGeom>
                  <a:avLst/>
                  <a:gdLst>
                    <a:gd name="T0" fmla="*/ 5 w 11"/>
                    <a:gd name="T1" fmla="*/ 0 h 10"/>
                    <a:gd name="T2" fmla="*/ 11 w 11"/>
                    <a:gd name="T3" fmla="*/ 5 h 10"/>
                    <a:gd name="T4" fmla="*/ 5 w 11"/>
                    <a:gd name="T5" fmla="*/ 10 h 10"/>
                    <a:gd name="T6" fmla="*/ 0 w 11"/>
                    <a:gd name="T7" fmla="*/ 5 h 10"/>
                    <a:gd name="T8" fmla="*/ 5 w 11"/>
                    <a:gd name="T9" fmla="*/ 0 h 10"/>
                    <a:gd name="T10" fmla="*/ 5 w 11"/>
                    <a:gd name="T11" fmla="*/ 0 h 10"/>
                    <a:gd name="T12" fmla="*/ 5 w 11"/>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11" h="10">
                      <a:moveTo>
                        <a:pt x="5" y="0"/>
                      </a:moveTo>
                      <a:cubicBezTo>
                        <a:pt x="8" y="0"/>
                        <a:pt x="11" y="2"/>
                        <a:pt x="11" y="5"/>
                      </a:cubicBezTo>
                      <a:cubicBezTo>
                        <a:pt x="11" y="7"/>
                        <a:pt x="8" y="10"/>
                        <a:pt x="5" y="10"/>
                      </a:cubicBezTo>
                      <a:cubicBezTo>
                        <a:pt x="3" y="10"/>
                        <a:pt x="0" y="7"/>
                        <a:pt x="0" y="5"/>
                      </a:cubicBezTo>
                      <a:cubicBezTo>
                        <a:pt x="0" y="2"/>
                        <a:pt x="3" y="0"/>
                        <a:pt x="5" y="0"/>
                      </a:cubicBezTo>
                      <a:close/>
                      <a:moveTo>
                        <a:pt x="5" y="0"/>
                      </a:moveTo>
                      <a:cubicBezTo>
                        <a:pt x="5" y="0"/>
                        <a:pt x="5" y="0"/>
                        <a:pt x="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id-ID">
                    <a:latin typeface="+mn-lt"/>
                  </a:endParaRPr>
                </a:p>
              </p:txBody>
            </p:sp>
            <p:sp>
              <p:nvSpPr>
                <p:cNvPr id="25" name="Freeform 602"/>
                <p:cNvSpPr>
                  <a:spLocks noEditPoints="1"/>
                </p:cNvSpPr>
                <p:nvPr/>
              </p:nvSpPr>
              <p:spPr bwMode="auto">
                <a:xfrm>
                  <a:off x="8305704" y="2614187"/>
                  <a:ext cx="14479" cy="13935"/>
                </a:xfrm>
                <a:custGeom>
                  <a:avLst/>
                  <a:gdLst>
                    <a:gd name="T0" fmla="*/ 5 w 10"/>
                    <a:gd name="T1" fmla="*/ 0 h 10"/>
                    <a:gd name="T2" fmla="*/ 10 w 10"/>
                    <a:gd name="T3" fmla="*/ 5 h 10"/>
                    <a:gd name="T4" fmla="*/ 5 w 10"/>
                    <a:gd name="T5" fmla="*/ 10 h 10"/>
                    <a:gd name="T6" fmla="*/ 0 w 10"/>
                    <a:gd name="T7" fmla="*/ 5 h 10"/>
                    <a:gd name="T8" fmla="*/ 5 w 10"/>
                    <a:gd name="T9" fmla="*/ 0 h 10"/>
                    <a:gd name="T10" fmla="*/ 5 w 10"/>
                    <a:gd name="T11" fmla="*/ 0 h 10"/>
                    <a:gd name="T12" fmla="*/ 5 w 10"/>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10" h="10">
                      <a:moveTo>
                        <a:pt x="5" y="0"/>
                      </a:moveTo>
                      <a:cubicBezTo>
                        <a:pt x="8" y="0"/>
                        <a:pt x="10" y="3"/>
                        <a:pt x="10" y="5"/>
                      </a:cubicBezTo>
                      <a:cubicBezTo>
                        <a:pt x="10" y="8"/>
                        <a:pt x="8" y="10"/>
                        <a:pt x="5" y="10"/>
                      </a:cubicBezTo>
                      <a:cubicBezTo>
                        <a:pt x="2" y="10"/>
                        <a:pt x="0" y="8"/>
                        <a:pt x="0" y="5"/>
                      </a:cubicBezTo>
                      <a:cubicBezTo>
                        <a:pt x="0" y="3"/>
                        <a:pt x="2" y="0"/>
                        <a:pt x="5" y="0"/>
                      </a:cubicBezTo>
                      <a:close/>
                      <a:moveTo>
                        <a:pt x="5" y="0"/>
                      </a:moveTo>
                      <a:cubicBezTo>
                        <a:pt x="5" y="0"/>
                        <a:pt x="5" y="0"/>
                        <a:pt x="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id-ID">
                    <a:latin typeface="+mn-lt"/>
                  </a:endParaRPr>
                </a:p>
              </p:txBody>
            </p:sp>
            <p:sp>
              <p:nvSpPr>
                <p:cNvPr id="26" name="Freeform 603"/>
                <p:cNvSpPr>
                  <a:spLocks noEditPoints="1"/>
                </p:cNvSpPr>
                <p:nvPr/>
              </p:nvSpPr>
              <p:spPr bwMode="auto">
                <a:xfrm>
                  <a:off x="8291225" y="2642058"/>
                  <a:ext cx="17374" cy="16722"/>
                </a:xfrm>
                <a:custGeom>
                  <a:avLst/>
                  <a:gdLst>
                    <a:gd name="T0" fmla="*/ 5 w 10"/>
                    <a:gd name="T1" fmla="*/ 0 h 10"/>
                    <a:gd name="T2" fmla="*/ 10 w 10"/>
                    <a:gd name="T3" fmla="*/ 5 h 10"/>
                    <a:gd name="T4" fmla="*/ 5 w 10"/>
                    <a:gd name="T5" fmla="*/ 10 h 10"/>
                    <a:gd name="T6" fmla="*/ 0 w 10"/>
                    <a:gd name="T7" fmla="*/ 5 h 10"/>
                    <a:gd name="T8" fmla="*/ 5 w 10"/>
                    <a:gd name="T9" fmla="*/ 0 h 10"/>
                    <a:gd name="T10" fmla="*/ 5 w 10"/>
                    <a:gd name="T11" fmla="*/ 0 h 10"/>
                    <a:gd name="T12" fmla="*/ 5 w 10"/>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10" h="10">
                      <a:moveTo>
                        <a:pt x="5" y="0"/>
                      </a:moveTo>
                      <a:cubicBezTo>
                        <a:pt x="8" y="0"/>
                        <a:pt x="10" y="2"/>
                        <a:pt x="10" y="5"/>
                      </a:cubicBezTo>
                      <a:cubicBezTo>
                        <a:pt x="10" y="8"/>
                        <a:pt x="8" y="10"/>
                        <a:pt x="5" y="10"/>
                      </a:cubicBezTo>
                      <a:cubicBezTo>
                        <a:pt x="2" y="10"/>
                        <a:pt x="0" y="8"/>
                        <a:pt x="0" y="5"/>
                      </a:cubicBezTo>
                      <a:cubicBezTo>
                        <a:pt x="0" y="2"/>
                        <a:pt x="2" y="0"/>
                        <a:pt x="5" y="0"/>
                      </a:cubicBezTo>
                      <a:close/>
                      <a:moveTo>
                        <a:pt x="5" y="0"/>
                      </a:moveTo>
                      <a:cubicBezTo>
                        <a:pt x="5" y="0"/>
                        <a:pt x="5" y="0"/>
                        <a:pt x="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id-ID">
                    <a:latin typeface="+mn-lt"/>
                  </a:endParaRPr>
                </a:p>
              </p:txBody>
            </p:sp>
          </p:grpSp>
        </p:grpSp>
        <p:cxnSp>
          <p:nvCxnSpPr>
            <p:cNvPr id="13" name="Straight Connector 12"/>
            <p:cNvCxnSpPr/>
            <p:nvPr/>
          </p:nvCxnSpPr>
          <p:spPr>
            <a:xfrm>
              <a:off x="8598516" y="3496449"/>
              <a:ext cx="817579" cy="0"/>
            </a:xfrm>
            <a:prstGeom prst="line">
              <a:avLst/>
            </a:prstGeom>
            <a:ln>
              <a:solidFill>
                <a:schemeClr val="bg2"/>
              </a:solidFill>
              <a:prstDash val="dash"/>
              <a:tailEnd type="ova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3033895" y="3301940"/>
              <a:ext cx="749121" cy="0"/>
            </a:xfrm>
            <a:prstGeom prst="line">
              <a:avLst/>
            </a:prstGeom>
            <a:ln>
              <a:solidFill>
                <a:srgbClr val="3BAAD1"/>
              </a:solidFill>
              <a:prstDash val="dash"/>
              <a:tailEnd type="ova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865562" y="1497443"/>
              <a:ext cx="981877" cy="0"/>
            </a:xfrm>
            <a:prstGeom prst="line">
              <a:avLst/>
            </a:prstGeom>
            <a:ln>
              <a:solidFill>
                <a:schemeClr val="tx2"/>
              </a:solidFill>
              <a:prstDash val="dash"/>
              <a:tailEnd type="ova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3409434" y="5349092"/>
              <a:ext cx="909507" cy="0"/>
            </a:xfrm>
            <a:prstGeom prst="line">
              <a:avLst/>
            </a:prstGeom>
            <a:ln>
              <a:solidFill>
                <a:srgbClr val="3BAAD1"/>
              </a:solidFill>
              <a:prstDash val="dash"/>
              <a:tailEnd type="oval"/>
            </a:ln>
          </p:spPr>
          <p:style>
            <a:lnRef idx="1">
              <a:schemeClr val="accent1"/>
            </a:lnRef>
            <a:fillRef idx="0">
              <a:schemeClr val="accent1"/>
            </a:fillRef>
            <a:effectRef idx="0">
              <a:schemeClr val="accent1"/>
            </a:effectRef>
            <a:fontRef idx="minor">
              <a:schemeClr val="tx1"/>
            </a:fontRef>
          </p:style>
        </p:cxnSp>
      </p:grpSp>
      <p:cxnSp>
        <p:nvCxnSpPr>
          <p:cNvPr id="65" name="Straight Connector 64"/>
          <p:cNvCxnSpPr/>
          <p:nvPr/>
        </p:nvCxnSpPr>
        <p:spPr>
          <a:xfrm>
            <a:off x="7456488" y="5197475"/>
            <a:ext cx="684212" cy="0"/>
          </a:xfrm>
          <a:prstGeom prst="line">
            <a:avLst/>
          </a:prstGeom>
          <a:ln>
            <a:solidFill>
              <a:schemeClr val="accent1"/>
            </a:solidFill>
            <a:prstDash val="dash"/>
            <a:tailEnd type="oval"/>
          </a:ln>
        </p:spPr>
        <p:style>
          <a:lnRef idx="1">
            <a:schemeClr val="accent1"/>
          </a:lnRef>
          <a:fillRef idx="0">
            <a:schemeClr val="accent1"/>
          </a:fillRef>
          <a:effectRef idx="0">
            <a:schemeClr val="accent1"/>
          </a:effectRef>
          <a:fontRef idx="minor">
            <a:schemeClr val="tx1"/>
          </a:fontRef>
        </p:style>
      </p:cxnSp>
      <p:sp>
        <p:nvSpPr>
          <p:cNvPr id="67" name="TextBox 66"/>
          <p:cNvSpPr txBox="1">
            <a:spLocks noChangeArrowheads="1"/>
          </p:cNvSpPr>
          <p:nvPr/>
        </p:nvSpPr>
        <p:spPr bwMode="auto">
          <a:xfrm>
            <a:off x="7684471" y="1514017"/>
            <a:ext cx="43089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Open Sans Light" pitchFamily="34" charset="0"/>
              </a:defRPr>
            </a:lvl1pPr>
            <a:lvl2pPr marL="742950" indent="-285750">
              <a:defRPr>
                <a:solidFill>
                  <a:schemeClr val="tx1"/>
                </a:solidFill>
                <a:latin typeface="Open Sans Light" pitchFamily="34" charset="0"/>
              </a:defRPr>
            </a:lvl2pPr>
            <a:lvl3pPr marL="1143000" indent="-228600">
              <a:defRPr>
                <a:solidFill>
                  <a:schemeClr val="tx1"/>
                </a:solidFill>
                <a:latin typeface="Open Sans Light" pitchFamily="34" charset="0"/>
              </a:defRPr>
            </a:lvl3pPr>
            <a:lvl4pPr marL="1600200" indent="-228600">
              <a:defRPr>
                <a:solidFill>
                  <a:schemeClr val="tx1"/>
                </a:solidFill>
                <a:latin typeface="Open Sans Light" pitchFamily="34" charset="0"/>
              </a:defRPr>
            </a:lvl4pPr>
            <a:lvl5pPr marL="2057400" indent="-228600">
              <a:defRPr>
                <a:solidFill>
                  <a:schemeClr val="tx1"/>
                </a:solidFill>
                <a:latin typeface="Open Sans Light" pitchFamily="34" charset="0"/>
              </a:defRPr>
            </a:lvl5pPr>
            <a:lvl6pPr marL="2514600" indent="-228600" fontAlgn="base">
              <a:spcBef>
                <a:spcPct val="0"/>
              </a:spcBef>
              <a:spcAft>
                <a:spcPct val="0"/>
              </a:spcAft>
              <a:defRPr>
                <a:solidFill>
                  <a:schemeClr val="tx1"/>
                </a:solidFill>
                <a:latin typeface="Open Sans Light" pitchFamily="34" charset="0"/>
              </a:defRPr>
            </a:lvl6pPr>
            <a:lvl7pPr marL="2971800" indent="-228600" fontAlgn="base">
              <a:spcBef>
                <a:spcPct val="0"/>
              </a:spcBef>
              <a:spcAft>
                <a:spcPct val="0"/>
              </a:spcAft>
              <a:defRPr>
                <a:solidFill>
                  <a:schemeClr val="tx1"/>
                </a:solidFill>
                <a:latin typeface="Open Sans Light" pitchFamily="34" charset="0"/>
              </a:defRPr>
            </a:lvl7pPr>
            <a:lvl8pPr marL="3429000" indent="-228600" fontAlgn="base">
              <a:spcBef>
                <a:spcPct val="0"/>
              </a:spcBef>
              <a:spcAft>
                <a:spcPct val="0"/>
              </a:spcAft>
              <a:defRPr>
                <a:solidFill>
                  <a:schemeClr val="tx1"/>
                </a:solidFill>
                <a:latin typeface="Open Sans Light" pitchFamily="34" charset="0"/>
              </a:defRPr>
            </a:lvl8pPr>
            <a:lvl9pPr marL="3886200" indent="-228600" fontAlgn="base">
              <a:spcBef>
                <a:spcPct val="0"/>
              </a:spcBef>
              <a:spcAft>
                <a:spcPct val="0"/>
              </a:spcAft>
              <a:defRPr>
                <a:solidFill>
                  <a:schemeClr val="tx1"/>
                </a:solidFill>
                <a:latin typeface="Open Sans Light" pitchFamily="34" charset="0"/>
              </a:defRPr>
            </a:lvl9pPr>
          </a:lstStyle>
          <a:p>
            <a:pPr eaLnBrk="1" hangingPunct="1"/>
            <a:r>
              <a:rPr lang="en-US" altLang="en-US" dirty="0">
                <a:solidFill>
                  <a:schemeClr val="tx1">
                    <a:lumMod val="50000"/>
                  </a:schemeClr>
                </a:solidFill>
              </a:rPr>
              <a:t>“Cookie Cutter</a:t>
            </a:r>
            <a:r>
              <a:rPr lang="en-US" altLang="en-US">
                <a:solidFill>
                  <a:schemeClr val="tx1">
                    <a:lumMod val="50000"/>
                  </a:schemeClr>
                </a:solidFill>
              </a:rPr>
              <a:t>” Approach?? </a:t>
            </a:r>
            <a:r>
              <a:rPr lang="en-US" altLang="en-US" dirty="0">
                <a:solidFill>
                  <a:schemeClr val="tx1">
                    <a:lumMod val="50000"/>
                  </a:schemeClr>
                </a:solidFill>
              </a:rPr>
              <a:t>– State Specific</a:t>
            </a:r>
            <a:endParaRPr lang="id-ID" altLang="en-US" dirty="0">
              <a:solidFill>
                <a:schemeClr val="tx1">
                  <a:lumMod val="50000"/>
                </a:schemeClr>
              </a:solidFill>
            </a:endParaRPr>
          </a:p>
        </p:txBody>
      </p:sp>
      <p:sp>
        <p:nvSpPr>
          <p:cNvPr id="69" name="TextBox 68"/>
          <p:cNvSpPr txBox="1">
            <a:spLocks noChangeArrowheads="1"/>
          </p:cNvSpPr>
          <p:nvPr/>
        </p:nvSpPr>
        <p:spPr bwMode="auto">
          <a:xfrm>
            <a:off x="9235916" y="3594908"/>
            <a:ext cx="243548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Open Sans Light" pitchFamily="34" charset="0"/>
              </a:defRPr>
            </a:lvl1pPr>
            <a:lvl2pPr marL="742950" indent="-285750">
              <a:defRPr>
                <a:solidFill>
                  <a:schemeClr val="tx1"/>
                </a:solidFill>
                <a:latin typeface="Open Sans Light" pitchFamily="34" charset="0"/>
              </a:defRPr>
            </a:lvl2pPr>
            <a:lvl3pPr marL="1143000" indent="-228600">
              <a:defRPr>
                <a:solidFill>
                  <a:schemeClr val="tx1"/>
                </a:solidFill>
                <a:latin typeface="Open Sans Light" pitchFamily="34" charset="0"/>
              </a:defRPr>
            </a:lvl3pPr>
            <a:lvl4pPr marL="1600200" indent="-228600">
              <a:defRPr>
                <a:solidFill>
                  <a:schemeClr val="tx1"/>
                </a:solidFill>
                <a:latin typeface="Open Sans Light" pitchFamily="34" charset="0"/>
              </a:defRPr>
            </a:lvl4pPr>
            <a:lvl5pPr marL="2057400" indent="-228600">
              <a:defRPr>
                <a:solidFill>
                  <a:schemeClr val="tx1"/>
                </a:solidFill>
                <a:latin typeface="Open Sans Light" pitchFamily="34" charset="0"/>
              </a:defRPr>
            </a:lvl5pPr>
            <a:lvl6pPr marL="2514600" indent="-228600" fontAlgn="base">
              <a:spcBef>
                <a:spcPct val="0"/>
              </a:spcBef>
              <a:spcAft>
                <a:spcPct val="0"/>
              </a:spcAft>
              <a:defRPr>
                <a:solidFill>
                  <a:schemeClr val="tx1"/>
                </a:solidFill>
                <a:latin typeface="Open Sans Light" pitchFamily="34" charset="0"/>
              </a:defRPr>
            </a:lvl6pPr>
            <a:lvl7pPr marL="2971800" indent="-228600" fontAlgn="base">
              <a:spcBef>
                <a:spcPct val="0"/>
              </a:spcBef>
              <a:spcAft>
                <a:spcPct val="0"/>
              </a:spcAft>
              <a:defRPr>
                <a:solidFill>
                  <a:schemeClr val="tx1"/>
                </a:solidFill>
                <a:latin typeface="Open Sans Light" pitchFamily="34" charset="0"/>
              </a:defRPr>
            </a:lvl7pPr>
            <a:lvl8pPr marL="3429000" indent="-228600" fontAlgn="base">
              <a:spcBef>
                <a:spcPct val="0"/>
              </a:spcBef>
              <a:spcAft>
                <a:spcPct val="0"/>
              </a:spcAft>
              <a:defRPr>
                <a:solidFill>
                  <a:schemeClr val="tx1"/>
                </a:solidFill>
                <a:latin typeface="Open Sans Light" pitchFamily="34" charset="0"/>
              </a:defRPr>
            </a:lvl8pPr>
            <a:lvl9pPr marL="3886200" indent="-228600" fontAlgn="base">
              <a:spcBef>
                <a:spcPct val="0"/>
              </a:spcBef>
              <a:spcAft>
                <a:spcPct val="0"/>
              </a:spcAft>
              <a:defRPr>
                <a:solidFill>
                  <a:schemeClr val="tx1"/>
                </a:solidFill>
                <a:latin typeface="Open Sans Light" pitchFamily="34" charset="0"/>
              </a:defRPr>
            </a:lvl9pPr>
          </a:lstStyle>
          <a:p>
            <a:pPr eaLnBrk="1" hangingPunct="1"/>
            <a:r>
              <a:rPr lang="en-US" altLang="en-US" dirty="0">
                <a:solidFill>
                  <a:schemeClr val="tx1">
                    <a:lumMod val="50000"/>
                  </a:schemeClr>
                </a:solidFill>
              </a:rPr>
              <a:t>Sporadic Issuance and Amortizing Run Off of Bonds</a:t>
            </a:r>
            <a:endParaRPr lang="id-ID" altLang="en-US" dirty="0">
              <a:solidFill>
                <a:schemeClr val="tx1">
                  <a:lumMod val="50000"/>
                </a:schemeClr>
              </a:solidFill>
            </a:endParaRPr>
          </a:p>
        </p:txBody>
      </p:sp>
      <p:sp>
        <p:nvSpPr>
          <p:cNvPr id="71" name="TextBox 70"/>
          <p:cNvSpPr txBox="1">
            <a:spLocks noChangeArrowheads="1"/>
          </p:cNvSpPr>
          <p:nvPr/>
        </p:nvSpPr>
        <p:spPr bwMode="auto">
          <a:xfrm>
            <a:off x="8241503" y="5114423"/>
            <a:ext cx="365569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Open Sans Light" pitchFamily="34" charset="0"/>
              </a:defRPr>
            </a:lvl1pPr>
            <a:lvl2pPr marL="742950" indent="-285750">
              <a:defRPr>
                <a:solidFill>
                  <a:schemeClr val="tx1"/>
                </a:solidFill>
                <a:latin typeface="Open Sans Light" pitchFamily="34" charset="0"/>
              </a:defRPr>
            </a:lvl2pPr>
            <a:lvl3pPr marL="1143000" indent="-228600">
              <a:defRPr>
                <a:solidFill>
                  <a:schemeClr val="tx1"/>
                </a:solidFill>
                <a:latin typeface="Open Sans Light" pitchFamily="34" charset="0"/>
              </a:defRPr>
            </a:lvl3pPr>
            <a:lvl4pPr marL="1600200" indent="-228600">
              <a:defRPr>
                <a:solidFill>
                  <a:schemeClr val="tx1"/>
                </a:solidFill>
                <a:latin typeface="Open Sans Light" pitchFamily="34" charset="0"/>
              </a:defRPr>
            </a:lvl4pPr>
            <a:lvl5pPr marL="2057400" indent="-228600">
              <a:defRPr>
                <a:solidFill>
                  <a:schemeClr val="tx1"/>
                </a:solidFill>
                <a:latin typeface="Open Sans Light" pitchFamily="34" charset="0"/>
              </a:defRPr>
            </a:lvl5pPr>
            <a:lvl6pPr marL="2514600" indent="-228600" fontAlgn="base">
              <a:spcBef>
                <a:spcPct val="0"/>
              </a:spcBef>
              <a:spcAft>
                <a:spcPct val="0"/>
              </a:spcAft>
              <a:defRPr>
                <a:solidFill>
                  <a:schemeClr val="tx1"/>
                </a:solidFill>
                <a:latin typeface="Open Sans Light" pitchFamily="34" charset="0"/>
              </a:defRPr>
            </a:lvl6pPr>
            <a:lvl7pPr marL="2971800" indent="-228600" fontAlgn="base">
              <a:spcBef>
                <a:spcPct val="0"/>
              </a:spcBef>
              <a:spcAft>
                <a:spcPct val="0"/>
              </a:spcAft>
              <a:defRPr>
                <a:solidFill>
                  <a:schemeClr val="tx1"/>
                </a:solidFill>
                <a:latin typeface="Open Sans Light" pitchFamily="34" charset="0"/>
              </a:defRPr>
            </a:lvl7pPr>
            <a:lvl8pPr marL="3429000" indent="-228600" fontAlgn="base">
              <a:spcBef>
                <a:spcPct val="0"/>
              </a:spcBef>
              <a:spcAft>
                <a:spcPct val="0"/>
              </a:spcAft>
              <a:defRPr>
                <a:solidFill>
                  <a:schemeClr val="tx1"/>
                </a:solidFill>
                <a:latin typeface="Open Sans Light" pitchFamily="34" charset="0"/>
              </a:defRPr>
            </a:lvl8pPr>
            <a:lvl9pPr marL="3886200" indent="-228600" fontAlgn="base">
              <a:spcBef>
                <a:spcPct val="0"/>
              </a:spcBef>
              <a:spcAft>
                <a:spcPct val="0"/>
              </a:spcAft>
              <a:defRPr>
                <a:solidFill>
                  <a:schemeClr val="tx1"/>
                </a:solidFill>
                <a:latin typeface="Open Sans Light" pitchFamily="34" charset="0"/>
              </a:defRPr>
            </a:lvl9pPr>
          </a:lstStyle>
          <a:p>
            <a:pPr eaLnBrk="1" hangingPunct="1"/>
            <a:r>
              <a:rPr lang="en-US" altLang="en-US" dirty="0">
                <a:solidFill>
                  <a:schemeClr val="tx1">
                    <a:lumMod val="50000"/>
                  </a:schemeClr>
                </a:solidFill>
              </a:rPr>
              <a:t>Market Turnover in Personnel (Investors, Bankers etc.) since </a:t>
            </a:r>
          </a:p>
          <a:p>
            <a:pPr eaLnBrk="1" hangingPunct="1"/>
            <a:r>
              <a:rPr lang="en-US" altLang="en-US" dirty="0">
                <a:solidFill>
                  <a:schemeClr val="tx1">
                    <a:lumMod val="50000"/>
                  </a:schemeClr>
                </a:solidFill>
              </a:rPr>
              <a:t>2008-09 Financial Crisis Competing Investment for Yield vs Safety</a:t>
            </a:r>
            <a:endParaRPr lang="id-ID" altLang="en-US" dirty="0">
              <a:solidFill>
                <a:schemeClr val="tx1">
                  <a:lumMod val="50000"/>
                </a:schemeClr>
              </a:solidFill>
            </a:endParaRPr>
          </a:p>
        </p:txBody>
      </p:sp>
      <p:sp>
        <p:nvSpPr>
          <p:cNvPr id="73" name="TextBox 72"/>
          <p:cNvSpPr txBox="1">
            <a:spLocks noChangeArrowheads="1"/>
          </p:cNvSpPr>
          <p:nvPr/>
        </p:nvSpPr>
        <p:spPr bwMode="auto">
          <a:xfrm>
            <a:off x="742106" y="3093150"/>
            <a:ext cx="19120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Open Sans Light" pitchFamily="34" charset="0"/>
              </a:defRPr>
            </a:lvl1pPr>
            <a:lvl2pPr marL="742950" indent="-285750">
              <a:defRPr>
                <a:solidFill>
                  <a:schemeClr val="tx1"/>
                </a:solidFill>
                <a:latin typeface="Open Sans Light" pitchFamily="34" charset="0"/>
              </a:defRPr>
            </a:lvl2pPr>
            <a:lvl3pPr marL="1143000" indent="-228600">
              <a:defRPr>
                <a:solidFill>
                  <a:schemeClr val="tx1"/>
                </a:solidFill>
                <a:latin typeface="Open Sans Light" pitchFamily="34" charset="0"/>
              </a:defRPr>
            </a:lvl3pPr>
            <a:lvl4pPr marL="1600200" indent="-228600">
              <a:defRPr>
                <a:solidFill>
                  <a:schemeClr val="tx1"/>
                </a:solidFill>
                <a:latin typeface="Open Sans Light" pitchFamily="34" charset="0"/>
              </a:defRPr>
            </a:lvl4pPr>
            <a:lvl5pPr marL="2057400" indent="-228600">
              <a:defRPr>
                <a:solidFill>
                  <a:schemeClr val="tx1"/>
                </a:solidFill>
                <a:latin typeface="Open Sans Light" pitchFamily="34" charset="0"/>
              </a:defRPr>
            </a:lvl5pPr>
            <a:lvl6pPr marL="2514600" indent="-228600" fontAlgn="base">
              <a:spcBef>
                <a:spcPct val="0"/>
              </a:spcBef>
              <a:spcAft>
                <a:spcPct val="0"/>
              </a:spcAft>
              <a:defRPr>
                <a:solidFill>
                  <a:schemeClr val="tx1"/>
                </a:solidFill>
                <a:latin typeface="Open Sans Light" pitchFamily="34" charset="0"/>
              </a:defRPr>
            </a:lvl6pPr>
            <a:lvl7pPr marL="2971800" indent="-228600" fontAlgn="base">
              <a:spcBef>
                <a:spcPct val="0"/>
              </a:spcBef>
              <a:spcAft>
                <a:spcPct val="0"/>
              </a:spcAft>
              <a:defRPr>
                <a:solidFill>
                  <a:schemeClr val="tx1"/>
                </a:solidFill>
                <a:latin typeface="Open Sans Light" pitchFamily="34" charset="0"/>
              </a:defRPr>
            </a:lvl7pPr>
            <a:lvl8pPr marL="3429000" indent="-228600" fontAlgn="base">
              <a:spcBef>
                <a:spcPct val="0"/>
              </a:spcBef>
              <a:spcAft>
                <a:spcPct val="0"/>
              </a:spcAft>
              <a:defRPr>
                <a:solidFill>
                  <a:schemeClr val="tx1"/>
                </a:solidFill>
                <a:latin typeface="Open Sans Light" pitchFamily="34" charset="0"/>
              </a:defRPr>
            </a:lvl8pPr>
            <a:lvl9pPr marL="3886200" indent="-228600" fontAlgn="base">
              <a:spcBef>
                <a:spcPct val="0"/>
              </a:spcBef>
              <a:spcAft>
                <a:spcPct val="0"/>
              </a:spcAft>
              <a:defRPr>
                <a:solidFill>
                  <a:schemeClr val="tx1"/>
                </a:solidFill>
                <a:latin typeface="Open Sans Light" pitchFamily="34" charset="0"/>
              </a:defRPr>
            </a:lvl9pPr>
          </a:lstStyle>
          <a:p>
            <a:pPr algn="r" eaLnBrk="1" hangingPunct="1"/>
            <a:r>
              <a:rPr lang="en-US" altLang="en-US" dirty="0">
                <a:solidFill>
                  <a:schemeClr val="tx1">
                    <a:lumMod val="50000"/>
                  </a:schemeClr>
                </a:solidFill>
              </a:rPr>
              <a:t>Standard </a:t>
            </a:r>
          </a:p>
          <a:p>
            <a:pPr algn="r" eaLnBrk="1" hangingPunct="1"/>
            <a:r>
              <a:rPr lang="en-US" altLang="en-US" dirty="0">
                <a:solidFill>
                  <a:schemeClr val="tx1">
                    <a:lumMod val="50000"/>
                  </a:schemeClr>
                </a:solidFill>
              </a:rPr>
              <a:t>Documentation?? </a:t>
            </a:r>
            <a:endParaRPr lang="id-ID" altLang="en-US" dirty="0">
              <a:solidFill>
                <a:schemeClr val="tx1">
                  <a:lumMod val="50000"/>
                </a:schemeClr>
              </a:solidFill>
            </a:endParaRPr>
          </a:p>
        </p:txBody>
      </p:sp>
      <p:sp>
        <p:nvSpPr>
          <p:cNvPr id="75" name="TextBox 74"/>
          <p:cNvSpPr txBox="1">
            <a:spLocks noChangeArrowheads="1"/>
          </p:cNvSpPr>
          <p:nvPr/>
        </p:nvSpPr>
        <p:spPr bwMode="auto">
          <a:xfrm>
            <a:off x="1100837" y="5345504"/>
            <a:ext cx="200810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Open Sans Light" pitchFamily="34" charset="0"/>
              </a:defRPr>
            </a:lvl1pPr>
            <a:lvl2pPr marL="742950" indent="-285750">
              <a:defRPr>
                <a:solidFill>
                  <a:schemeClr val="tx1"/>
                </a:solidFill>
                <a:latin typeface="Open Sans Light" pitchFamily="34" charset="0"/>
              </a:defRPr>
            </a:lvl2pPr>
            <a:lvl3pPr marL="1143000" indent="-228600">
              <a:defRPr>
                <a:solidFill>
                  <a:schemeClr val="tx1"/>
                </a:solidFill>
                <a:latin typeface="Open Sans Light" pitchFamily="34" charset="0"/>
              </a:defRPr>
            </a:lvl3pPr>
            <a:lvl4pPr marL="1600200" indent="-228600">
              <a:defRPr>
                <a:solidFill>
                  <a:schemeClr val="tx1"/>
                </a:solidFill>
                <a:latin typeface="Open Sans Light" pitchFamily="34" charset="0"/>
              </a:defRPr>
            </a:lvl4pPr>
            <a:lvl5pPr marL="2057400" indent="-228600">
              <a:defRPr>
                <a:solidFill>
                  <a:schemeClr val="tx1"/>
                </a:solidFill>
                <a:latin typeface="Open Sans Light" pitchFamily="34" charset="0"/>
              </a:defRPr>
            </a:lvl5pPr>
            <a:lvl6pPr marL="2514600" indent="-228600" fontAlgn="base">
              <a:spcBef>
                <a:spcPct val="0"/>
              </a:spcBef>
              <a:spcAft>
                <a:spcPct val="0"/>
              </a:spcAft>
              <a:defRPr>
                <a:solidFill>
                  <a:schemeClr val="tx1"/>
                </a:solidFill>
                <a:latin typeface="Open Sans Light" pitchFamily="34" charset="0"/>
              </a:defRPr>
            </a:lvl6pPr>
            <a:lvl7pPr marL="2971800" indent="-228600" fontAlgn="base">
              <a:spcBef>
                <a:spcPct val="0"/>
              </a:spcBef>
              <a:spcAft>
                <a:spcPct val="0"/>
              </a:spcAft>
              <a:defRPr>
                <a:solidFill>
                  <a:schemeClr val="tx1"/>
                </a:solidFill>
                <a:latin typeface="Open Sans Light" pitchFamily="34" charset="0"/>
              </a:defRPr>
            </a:lvl7pPr>
            <a:lvl8pPr marL="3429000" indent="-228600" fontAlgn="base">
              <a:spcBef>
                <a:spcPct val="0"/>
              </a:spcBef>
              <a:spcAft>
                <a:spcPct val="0"/>
              </a:spcAft>
              <a:defRPr>
                <a:solidFill>
                  <a:schemeClr val="tx1"/>
                </a:solidFill>
                <a:latin typeface="Open Sans Light" pitchFamily="34" charset="0"/>
              </a:defRPr>
            </a:lvl8pPr>
            <a:lvl9pPr marL="3886200" indent="-228600" fontAlgn="base">
              <a:spcBef>
                <a:spcPct val="0"/>
              </a:spcBef>
              <a:spcAft>
                <a:spcPct val="0"/>
              </a:spcAft>
              <a:defRPr>
                <a:solidFill>
                  <a:schemeClr val="tx1"/>
                </a:solidFill>
                <a:latin typeface="Open Sans Light" pitchFamily="34" charset="0"/>
              </a:defRPr>
            </a:lvl9pPr>
          </a:lstStyle>
          <a:p>
            <a:pPr algn="r" eaLnBrk="1" hangingPunct="1"/>
            <a:r>
              <a:rPr lang="en-US" altLang="en-US" dirty="0">
                <a:solidFill>
                  <a:schemeClr val="tx1">
                    <a:lumMod val="50000"/>
                  </a:schemeClr>
                </a:solidFill>
              </a:rPr>
              <a:t>Little Institutional</a:t>
            </a:r>
          </a:p>
          <a:p>
            <a:pPr algn="r" eaLnBrk="1" hangingPunct="1"/>
            <a:r>
              <a:rPr lang="en-US" altLang="en-US" dirty="0">
                <a:solidFill>
                  <a:schemeClr val="tx1">
                    <a:lumMod val="50000"/>
                  </a:schemeClr>
                </a:solidFill>
              </a:rPr>
              <a:t> Memory</a:t>
            </a:r>
            <a:endParaRPr lang="id-ID" altLang="en-US" dirty="0">
              <a:solidFill>
                <a:schemeClr val="tx1">
                  <a:lumMod val="50000"/>
                </a:schemeClr>
              </a:solidFill>
            </a:endParaRPr>
          </a:p>
        </p:txBody>
      </p:sp>
      <p:pic>
        <p:nvPicPr>
          <p:cNvPr id="74" name="Picture 3" descr="C:\Users\ekarcher\Desktop\Stockwalt Road (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94719" y="1447800"/>
            <a:ext cx="3179576" cy="1788391"/>
          </a:xfrm>
          <a:prstGeom prst="rect">
            <a:avLst/>
          </a:prstGeom>
          <a:noFill/>
          <a:extLst>
            <a:ext uri="{909E8E84-426E-40DD-AFC4-6F175D3DCCD1}">
              <a14:hiddenFill xmlns:a14="http://schemas.microsoft.com/office/drawing/2010/main">
                <a:solidFill>
                  <a:srgbClr val="FFFFFF"/>
                </a:solidFill>
              </a14:hiddenFill>
            </a:ext>
          </a:extLst>
        </p:spPr>
      </p:pic>
      <p:pic>
        <p:nvPicPr>
          <p:cNvPr id="149506" name="Picture 2" descr="C:\Users\ekarcher\Desktop\x.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9182" y="1427142"/>
            <a:ext cx="2103768" cy="1763524"/>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4" descr="C:\Users\ekarcher\Desktop\Stockwalt Road (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23688" y="2658773"/>
            <a:ext cx="3056812" cy="1719340"/>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6" descr="C:\Users\ekarcher\Desktop\Untitled design (13).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51490" y="4356150"/>
            <a:ext cx="2438529" cy="2044144"/>
          </a:xfrm>
          <a:prstGeom prst="rect">
            <a:avLst/>
          </a:prstGeom>
          <a:noFill/>
          <a:extLst>
            <a:ext uri="{909E8E84-426E-40DD-AFC4-6F175D3DCCD1}">
              <a14:hiddenFill xmlns:a14="http://schemas.microsoft.com/office/drawing/2010/main">
                <a:solidFill>
                  <a:srgbClr val="FFFFFF"/>
                </a:solidFill>
              </a14:hiddenFill>
            </a:ext>
          </a:extLst>
        </p:spPr>
      </p:pic>
      <p:cxnSp>
        <p:nvCxnSpPr>
          <p:cNvPr id="82" name="Straight Connector 81"/>
          <p:cNvCxnSpPr/>
          <p:nvPr/>
        </p:nvCxnSpPr>
        <p:spPr bwMode="auto">
          <a:xfrm>
            <a:off x="8272536" y="3682844"/>
            <a:ext cx="807963" cy="0"/>
          </a:xfrm>
          <a:prstGeom prst="line">
            <a:avLst/>
          </a:prstGeom>
          <a:ln>
            <a:solidFill>
              <a:srgbClr val="1D647D"/>
            </a:solidFill>
            <a:prstDash val="dash"/>
            <a:tailEnd type="oval"/>
          </a:ln>
        </p:spPr>
        <p:style>
          <a:lnRef idx="1">
            <a:schemeClr val="accent1"/>
          </a:lnRef>
          <a:fillRef idx="0">
            <a:schemeClr val="accent1"/>
          </a:fillRef>
          <a:effectRef idx="0">
            <a:schemeClr val="accent1"/>
          </a:effectRef>
          <a:fontRef idx="minor">
            <a:schemeClr val="tx1"/>
          </a:fontRef>
        </p:style>
      </p:cxnSp>
      <p:pic>
        <p:nvPicPr>
          <p:cNvPr id="83" name="Picture 7" descr="C:\Users\ekarcher\Desktop\stock images\stack of papers.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08939" y="2474320"/>
            <a:ext cx="2458527" cy="2060908"/>
          </a:xfrm>
          <a:prstGeom prst="rect">
            <a:avLst/>
          </a:prstGeom>
          <a:noFill/>
          <a:extLst>
            <a:ext uri="{909E8E84-426E-40DD-AFC4-6F175D3DCCD1}">
              <a14:hiddenFill xmlns:a14="http://schemas.microsoft.com/office/drawing/2010/main">
                <a:solidFill>
                  <a:srgbClr val="FFFFFF"/>
                </a:solidFill>
              </a14:hiddenFill>
            </a:ext>
          </a:extLst>
        </p:spPr>
      </p:pic>
      <p:sp>
        <p:nvSpPr>
          <p:cNvPr id="72" name="Rectangle 71"/>
          <p:cNvSpPr/>
          <p:nvPr/>
        </p:nvSpPr>
        <p:spPr>
          <a:xfrm>
            <a:off x="-34515" y="-3031"/>
            <a:ext cx="12247781" cy="26731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6" name="Rectangle 75"/>
          <p:cNvSpPr/>
          <p:nvPr/>
        </p:nvSpPr>
        <p:spPr>
          <a:xfrm>
            <a:off x="-6401" y="6621053"/>
            <a:ext cx="12247781" cy="26731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8" name="TextBox 77"/>
          <p:cNvSpPr txBox="1"/>
          <p:nvPr/>
        </p:nvSpPr>
        <p:spPr>
          <a:xfrm>
            <a:off x="2654169" y="536575"/>
            <a:ext cx="9539419" cy="738664"/>
          </a:xfrm>
          <a:prstGeom prst="rect">
            <a:avLst/>
          </a:prstGeom>
          <a:solidFill>
            <a:schemeClr val="bg1">
              <a:lumMod val="85000"/>
              <a:alpha val="75000"/>
            </a:schemeClr>
          </a:solidFill>
        </p:spPr>
        <p:txBody>
          <a:bodyPr wrap="square" lIns="268224" tIns="182880" rIns="853440" bIns="182880">
            <a:spAutoFit/>
          </a:bodyPr>
          <a:lstStyle/>
          <a:p>
            <a:pPr eaLnBrk="1" fontAlgn="auto" hangingPunct="1">
              <a:spcBef>
                <a:spcPts val="0"/>
              </a:spcBef>
              <a:spcAft>
                <a:spcPts val="0"/>
              </a:spcAft>
              <a:defRPr/>
            </a:pPr>
            <a:r>
              <a:rPr lang="en-US" sz="2400" b="1" dirty="0">
                <a:solidFill>
                  <a:schemeClr val="tx1">
                    <a:lumMod val="50000"/>
                  </a:schemeClr>
                </a:solidFill>
                <a:latin typeface="+mn-lt"/>
              </a:rPr>
              <a:t>Is Utility Securitization a “Commodity” Product? All the Same?</a:t>
            </a:r>
          </a:p>
        </p:txBody>
      </p:sp>
      <p:pic>
        <p:nvPicPr>
          <p:cNvPr id="61442" name="Picture 2" descr="C:\Users\ekarcher\Desktop\stock images\NYS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25876" y="4446194"/>
            <a:ext cx="2208201" cy="1851067"/>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2" descr="C:\Users\ekarcher\Desktop\x.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69751" y="2649519"/>
            <a:ext cx="2103768" cy="1763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55228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78"/>
                                        </p:tgtEl>
                                        <p:attrNameLst>
                                          <p:attrName>style.visibility</p:attrName>
                                        </p:attrNameLst>
                                      </p:cBhvr>
                                      <p:to>
                                        <p:strVal val="visible"/>
                                      </p:to>
                                    </p:set>
                                    <p:anim calcmode="lin" valueType="num">
                                      <p:cBhvr additive="base">
                                        <p:cTn id="7" dur="500" fill="hold"/>
                                        <p:tgtEl>
                                          <p:spTgt spid="78"/>
                                        </p:tgtEl>
                                        <p:attrNameLst>
                                          <p:attrName>ppt_x</p:attrName>
                                        </p:attrNameLst>
                                      </p:cBhvr>
                                      <p:tavLst>
                                        <p:tav tm="0">
                                          <p:val>
                                            <p:strVal val="1+#ppt_w/2"/>
                                          </p:val>
                                        </p:tav>
                                        <p:tav tm="100000">
                                          <p:val>
                                            <p:strVal val="#ppt_x"/>
                                          </p:val>
                                        </p:tav>
                                      </p:tavLst>
                                    </p:anim>
                                    <p:anim calcmode="lin" valueType="num">
                                      <p:cBhvr additive="base">
                                        <p:cTn id="8" dur="500" fill="hold"/>
                                        <p:tgtEl>
                                          <p:spTgt spid="7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1000"/>
                                  </p:stCondLst>
                                  <p:childTnLst>
                                    <p:set>
                                      <p:cBhvr>
                                        <p:cTn id="11" dur="1" fill="hold">
                                          <p:stCondLst>
                                            <p:cond delay="0"/>
                                          </p:stCondLst>
                                        </p:cTn>
                                        <p:tgtEl>
                                          <p:spTgt spid="67"/>
                                        </p:tgtEl>
                                        <p:attrNameLst>
                                          <p:attrName>style.visibility</p:attrName>
                                        </p:attrNameLst>
                                      </p:cBhvr>
                                      <p:to>
                                        <p:strVal val="visible"/>
                                      </p:to>
                                    </p:set>
                                    <p:animEffect transition="in" filter="fade">
                                      <p:cBhvr>
                                        <p:cTn id="12" dur="500"/>
                                        <p:tgtEl>
                                          <p:spTgt spid="67"/>
                                        </p:tgtEl>
                                      </p:cBhvr>
                                    </p:animEffect>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69"/>
                                        </p:tgtEl>
                                        <p:attrNameLst>
                                          <p:attrName>style.visibility</p:attrName>
                                        </p:attrNameLst>
                                      </p:cBhvr>
                                      <p:to>
                                        <p:strVal val="visible"/>
                                      </p:to>
                                    </p:set>
                                    <p:animEffect transition="in" filter="fade">
                                      <p:cBhvr>
                                        <p:cTn id="16" dur="500"/>
                                        <p:tgtEl>
                                          <p:spTgt spid="69"/>
                                        </p:tgtEl>
                                      </p:cBhvr>
                                    </p:animEffect>
                                  </p:childTnLst>
                                </p:cTn>
                              </p:par>
                            </p:childTnLst>
                          </p:cTn>
                        </p:par>
                        <p:par>
                          <p:cTn id="17" fill="hold">
                            <p:stCondLst>
                              <p:cond delay="2500"/>
                            </p:stCondLst>
                            <p:childTnLst>
                              <p:par>
                                <p:cTn id="18" presetID="10" presetClass="entr" presetSubtype="0" fill="hold" grpId="0" nodeType="afterEffect">
                                  <p:stCondLst>
                                    <p:cond delay="0"/>
                                  </p:stCondLst>
                                  <p:childTnLst>
                                    <p:set>
                                      <p:cBhvr>
                                        <p:cTn id="19" dur="1" fill="hold">
                                          <p:stCondLst>
                                            <p:cond delay="0"/>
                                          </p:stCondLst>
                                        </p:cTn>
                                        <p:tgtEl>
                                          <p:spTgt spid="71"/>
                                        </p:tgtEl>
                                        <p:attrNameLst>
                                          <p:attrName>style.visibility</p:attrName>
                                        </p:attrNameLst>
                                      </p:cBhvr>
                                      <p:to>
                                        <p:strVal val="visible"/>
                                      </p:to>
                                    </p:set>
                                    <p:animEffect transition="in" filter="fade">
                                      <p:cBhvr>
                                        <p:cTn id="20" dur="500"/>
                                        <p:tgtEl>
                                          <p:spTgt spid="71"/>
                                        </p:tgtEl>
                                      </p:cBhvr>
                                    </p:animEffect>
                                  </p:childTnLst>
                                </p:cTn>
                              </p:par>
                            </p:childTnLst>
                          </p:cTn>
                        </p:par>
                        <p:par>
                          <p:cTn id="21" fill="hold">
                            <p:stCondLst>
                              <p:cond delay="3000"/>
                            </p:stCondLst>
                            <p:childTnLst>
                              <p:par>
                                <p:cTn id="22" presetID="10" presetClass="entr" presetSubtype="0" fill="hold" grpId="0" nodeType="afterEffect">
                                  <p:stCondLst>
                                    <p:cond delay="0"/>
                                  </p:stCondLst>
                                  <p:childTnLst>
                                    <p:set>
                                      <p:cBhvr>
                                        <p:cTn id="23" dur="1" fill="hold">
                                          <p:stCondLst>
                                            <p:cond delay="0"/>
                                          </p:stCondLst>
                                        </p:cTn>
                                        <p:tgtEl>
                                          <p:spTgt spid="75"/>
                                        </p:tgtEl>
                                        <p:attrNameLst>
                                          <p:attrName>style.visibility</p:attrName>
                                        </p:attrNameLst>
                                      </p:cBhvr>
                                      <p:to>
                                        <p:strVal val="visible"/>
                                      </p:to>
                                    </p:set>
                                    <p:animEffect transition="in" filter="fade">
                                      <p:cBhvr>
                                        <p:cTn id="24" dur="500"/>
                                        <p:tgtEl>
                                          <p:spTgt spid="75"/>
                                        </p:tgtEl>
                                      </p:cBhvr>
                                    </p:animEffect>
                                  </p:childTnLst>
                                </p:cTn>
                              </p:par>
                            </p:childTnLst>
                          </p:cTn>
                        </p:par>
                        <p:par>
                          <p:cTn id="25" fill="hold">
                            <p:stCondLst>
                              <p:cond delay="3500"/>
                            </p:stCondLst>
                            <p:childTnLst>
                              <p:par>
                                <p:cTn id="26" presetID="10" presetClass="entr" presetSubtype="0" fill="hold" grpId="0" nodeType="afterEffect">
                                  <p:stCondLst>
                                    <p:cond delay="0"/>
                                  </p:stCondLst>
                                  <p:childTnLst>
                                    <p:set>
                                      <p:cBhvr>
                                        <p:cTn id="27" dur="1" fill="hold">
                                          <p:stCondLst>
                                            <p:cond delay="0"/>
                                          </p:stCondLst>
                                        </p:cTn>
                                        <p:tgtEl>
                                          <p:spTgt spid="73"/>
                                        </p:tgtEl>
                                        <p:attrNameLst>
                                          <p:attrName>style.visibility</p:attrName>
                                        </p:attrNameLst>
                                      </p:cBhvr>
                                      <p:to>
                                        <p:strVal val="visible"/>
                                      </p:to>
                                    </p:set>
                                    <p:animEffect transition="in" filter="fade">
                                      <p:cBhvr>
                                        <p:cTn id="28" dur="500"/>
                                        <p:tgtEl>
                                          <p:spTgt spid="73"/>
                                        </p:tgtEl>
                                      </p:cBhvr>
                                    </p:animEffect>
                                  </p:childTnLst>
                                </p:cTn>
                              </p:par>
                            </p:childTnLst>
                          </p:cTn>
                        </p:par>
                      </p:childTnLst>
                    </p:cTn>
                  </p:par>
                  <p:par>
                    <p:cTn id="29" fill="hold">
                      <p:stCondLst>
                        <p:cond delay="indefinite"/>
                      </p:stCondLst>
                      <p:childTnLst>
                        <p:par>
                          <p:cTn id="30" fill="hold">
                            <p:stCondLst>
                              <p:cond delay="0"/>
                            </p:stCondLst>
                            <p:childTnLst>
                              <p:par>
                                <p:cTn id="31" presetID="45" presetClass="entr" presetSubtype="0" fill="hold" nodeType="clickEffect">
                                  <p:stCondLst>
                                    <p:cond delay="1000"/>
                                  </p:stCondLst>
                                  <p:childTnLst>
                                    <p:set>
                                      <p:cBhvr>
                                        <p:cTn id="32" dur="1" fill="hold">
                                          <p:stCondLst>
                                            <p:cond delay="0"/>
                                          </p:stCondLst>
                                        </p:cTn>
                                        <p:tgtEl>
                                          <p:spTgt spid="149506"/>
                                        </p:tgtEl>
                                        <p:attrNameLst>
                                          <p:attrName>style.visibility</p:attrName>
                                        </p:attrNameLst>
                                      </p:cBhvr>
                                      <p:to>
                                        <p:strVal val="visible"/>
                                      </p:to>
                                    </p:set>
                                    <p:animEffect transition="in" filter="fade">
                                      <p:cBhvr>
                                        <p:cTn id="33" dur="2000"/>
                                        <p:tgtEl>
                                          <p:spTgt spid="149506"/>
                                        </p:tgtEl>
                                      </p:cBhvr>
                                    </p:animEffect>
                                    <p:anim calcmode="lin" valueType="num">
                                      <p:cBhvr>
                                        <p:cTn id="34" dur="2000" fill="hold"/>
                                        <p:tgtEl>
                                          <p:spTgt spid="149506"/>
                                        </p:tgtEl>
                                        <p:attrNameLst>
                                          <p:attrName>ppt_w</p:attrName>
                                        </p:attrNameLst>
                                      </p:cBhvr>
                                      <p:tavLst>
                                        <p:tav tm="0" fmla="#ppt_w*sin(2.5*pi*$)">
                                          <p:val>
                                            <p:fltVal val="0"/>
                                          </p:val>
                                        </p:tav>
                                        <p:tav tm="100000">
                                          <p:val>
                                            <p:fltVal val="1"/>
                                          </p:val>
                                        </p:tav>
                                      </p:tavLst>
                                    </p:anim>
                                    <p:anim calcmode="lin" valueType="num">
                                      <p:cBhvr>
                                        <p:cTn id="35" dur="2000" fill="hold"/>
                                        <p:tgtEl>
                                          <p:spTgt spid="149506"/>
                                        </p:tgtEl>
                                        <p:attrNameLst>
                                          <p:attrName>ppt_h</p:attrName>
                                        </p:attrNameLst>
                                      </p:cBhvr>
                                      <p:tavLst>
                                        <p:tav tm="0">
                                          <p:val>
                                            <p:strVal val="#ppt_h"/>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ID="45" presetClass="entr" presetSubtype="0" fill="hold" nodeType="clickEffect">
                                  <p:stCondLst>
                                    <p:cond delay="1000"/>
                                  </p:stCondLst>
                                  <p:childTnLst>
                                    <p:set>
                                      <p:cBhvr>
                                        <p:cTn id="39" dur="1" fill="hold">
                                          <p:stCondLst>
                                            <p:cond delay="0"/>
                                          </p:stCondLst>
                                        </p:cTn>
                                        <p:tgtEl>
                                          <p:spTgt spid="80"/>
                                        </p:tgtEl>
                                        <p:attrNameLst>
                                          <p:attrName>style.visibility</p:attrName>
                                        </p:attrNameLst>
                                      </p:cBhvr>
                                      <p:to>
                                        <p:strVal val="visible"/>
                                      </p:to>
                                    </p:set>
                                    <p:animEffect transition="in" filter="fade">
                                      <p:cBhvr>
                                        <p:cTn id="40" dur="2000"/>
                                        <p:tgtEl>
                                          <p:spTgt spid="80"/>
                                        </p:tgtEl>
                                      </p:cBhvr>
                                    </p:animEffect>
                                    <p:anim calcmode="lin" valueType="num">
                                      <p:cBhvr>
                                        <p:cTn id="41" dur="2000" fill="hold"/>
                                        <p:tgtEl>
                                          <p:spTgt spid="80"/>
                                        </p:tgtEl>
                                        <p:attrNameLst>
                                          <p:attrName>ppt_w</p:attrName>
                                        </p:attrNameLst>
                                      </p:cBhvr>
                                      <p:tavLst>
                                        <p:tav tm="0" fmla="#ppt_w*sin(2.5*pi*$)">
                                          <p:val>
                                            <p:fltVal val="0"/>
                                          </p:val>
                                        </p:tav>
                                        <p:tav tm="100000">
                                          <p:val>
                                            <p:fltVal val="1"/>
                                          </p:val>
                                        </p:tav>
                                      </p:tavLst>
                                    </p:anim>
                                    <p:anim calcmode="lin" valueType="num">
                                      <p:cBhvr>
                                        <p:cTn id="42" dur="2000" fill="hold"/>
                                        <p:tgtEl>
                                          <p:spTgt spid="8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69" grpId="0"/>
      <p:bldP spid="71" grpId="0"/>
      <p:bldP spid="73" grpId="0"/>
      <p:bldP spid="75" grpId="0"/>
      <p:bldP spid="7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late of food on a table&#10;&#10;Description automatically generated">
            <a:extLst>
              <a:ext uri="{FF2B5EF4-FFF2-40B4-BE49-F238E27FC236}">
                <a16:creationId xmlns:a16="http://schemas.microsoft.com/office/drawing/2014/main" xmlns="" id="{CE110823-49ED-C34C-A680-BFAA6F18CD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8182" y="0"/>
            <a:ext cx="10335635" cy="6857999"/>
          </a:xfrm>
          <a:prstGeom prst="rect">
            <a:avLst/>
          </a:prstGeom>
        </p:spPr>
      </p:pic>
    </p:spTree>
    <p:extLst>
      <p:ext uri="{BB962C8B-B14F-4D97-AF65-F5344CB8AC3E}">
        <p14:creationId xmlns:p14="http://schemas.microsoft.com/office/powerpoint/2010/main" val="906699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6" name="Straight Connector 105"/>
          <p:cNvCxnSpPr>
            <a:cxnSpLocks/>
          </p:cNvCxnSpPr>
          <p:nvPr/>
        </p:nvCxnSpPr>
        <p:spPr>
          <a:xfrm>
            <a:off x="2837792" y="3086811"/>
            <a:ext cx="1735819" cy="0"/>
          </a:xfrm>
          <a:prstGeom prst="line">
            <a:avLst/>
          </a:prstGeom>
          <a:ln w="285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xmlns="" id="{3C372F66-ED91-B34D-A968-74FBE0F15029}"/>
              </a:ext>
            </a:extLst>
          </p:cNvPr>
          <p:cNvGrpSpPr/>
          <p:nvPr/>
        </p:nvGrpSpPr>
        <p:grpSpPr>
          <a:xfrm>
            <a:off x="5095917" y="4576916"/>
            <a:ext cx="2258977" cy="648948"/>
            <a:chOff x="5228726" y="2122872"/>
            <a:chExt cx="1017222" cy="648948"/>
          </a:xfrm>
        </p:grpSpPr>
        <p:grpSp>
          <p:nvGrpSpPr>
            <p:cNvPr id="80" name="Group 79"/>
            <p:cNvGrpSpPr/>
            <p:nvPr/>
          </p:nvGrpSpPr>
          <p:grpSpPr>
            <a:xfrm>
              <a:off x="5228726" y="2122872"/>
              <a:ext cx="1017222" cy="648948"/>
              <a:chOff x="1664677" y="2451648"/>
              <a:chExt cx="1195754" cy="763825"/>
            </a:xfrm>
          </p:grpSpPr>
          <p:sp>
            <p:nvSpPr>
              <p:cNvPr id="82" name="Rounded Rectangle 81"/>
              <p:cNvSpPr/>
              <p:nvPr/>
            </p:nvSpPr>
            <p:spPr>
              <a:xfrm>
                <a:off x="1664677" y="2470205"/>
                <a:ext cx="1195754" cy="74526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3" name="Rounded Rectangle 82"/>
              <p:cNvSpPr/>
              <p:nvPr/>
            </p:nvSpPr>
            <p:spPr>
              <a:xfrm>
                <a:off x="1664677" y="2451648"/>
                <a:ext cx="1195754" cy="67492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grpSp>
        <p:sp>
          <p:nvSpPr>
            <p:cNvPr id="114" name="TextBox 113"/>
            <p:cNvSpPr txBox="1"/>
            <p:nvPr/>
          </p:nvSpPr>
          <p:spPr>
            <a:xfrm>
              <a:off x="5550356" y="2237564"/>
              <a:ext cx="373969" cy="338554"/>
            </a:xfrm>
            <a:prstGeom prst="rect">
              <a:avLst/>
            </a:prstGeom>
            <a:noFill/>
          </p:spPr>
          <p:txBody>
            <a:bodyPr wrap="none" rtlCol="0">
              <a:spAutoFit/>
            </a:bodyPr>
            <a:lstStyle/>
            <a:p>
              <a:pPr algn="ctr"/>
              <a:r>
                <a:rPr lang="en-US" sz="1600" dirty="0">
                  <a:solidFill>
                    <a:schemeClr val="bg1"/>
                  </a:solidFill>
                  <a:latin typeface="+mj-lt"/>
                </a:rPr>
                <a:t>Trustee</a:t>
              </a:r>
              <a:endParaRPr lang="id-ID" sz="1600" dirty="0">
                <a:solidFill>
                  <a:schemeClr val="bg1"/>
                </a:solidFill>
                <a:latin typeface="+mj-lt"/>
              </a:endParaRPr>
            </a:p>
          </p:txBody>
        </p:sp>
      </p:grpSp>
      <p:grpSp>
        <p:nvGrpSpPr>
          <p:cNvPr id="19" name="Group 18">
            <a:extLst>
              <a:ext uri="{FF2B5EF4-FFF2-40B4-BE49-F238E27FC236}">
                <a16:creationId xmlns:a16="http://schemas.microsoft.com/office/drawing/2014/main" xmlns="" id="{F42EFC83-D468-3A4A-9C2D-C523552D0D57}"/>
              </a:ext>
            </a:extLst>
          </p:cNvPr>
          <p:cNvGrpSpPr/>
          <p:nvPr/>
        </p:nvGrpSpPr>
        <p:grpSpPr>
          <a:xfrm>
            <a:off x="4614251" y="5725064"/>
            <a:ext cx="3146172" cy="790762"/>
            <a:chOff x="1386348" y="3450412"/>
            <a:chExt cx="1938144" cy="875646"/>
          </a:xfrm>
        </p:grpSpPr>
        <p:grpSp>
          <p:nvGrpSpPr>
            <p:cNvPr id="182" name="Group 181"/>
            <p:cNvGrpSpPr/>
            <p:nvPr/>
          </p:nvGrpSpPr>
          <p:grpSpPr>
            <a:xfrm>
              <a:off x="1386348" y="3450412"/>
              <a:ext cx="1938144" cy="875646"/>
              <a:chOff x="1664677" y="2186615"/>
              <a:chExt cx="1195754" cy="1028858"/>
            </a:xfrm>
          </p:grpSpPr>
          <p:sp>
            <p:nvSpPr>
              <p:cNvPr id="191" name="Rounded Rectangle 190"/>
              <p:cNvSpPr/>
              <p:nvPr/>
            </p:nvSpPr>
            <p:spPr>
              <a:xfrm>
                <a:off x="1664677" y="2186615"/>
                <a:ext cx="1195754" cy="1028858"/>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92" name="Rounded Rectangle 191"/>
              <p:cNvSpPr/>
              <p:nvPr/>
            </p:nvSpPr>
            <p:spPr>
              <a:xfrm>
                <a:off x="1664677" y="2186615"/>
                <a:ext cx="1195754" cy="97173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grpSp>
        <p:sp>
          <p:nvSpPr>
            <p:cNvPr id="199" name="TextBox 198"/>
            <p:cNvSpPr txBox="1"/>
            <p:nvPr/>
          </p:nvSpPr>
          <p:spPr>
            <a:xfrm>
              <a:off x="2017322" y="3902621"/>
              <a:ext cx="652936" cy="374896"/>
            </a:xfrm>
            <a:prstGeom prst="rect">
              <a:avLst/>
            </a:prstGeom>
            <a:noFill/>
          </p:spPr>
          <p:txBody>
            <a:bodyPr wrap="none" rtlCol="0">
              <a:spAutoFit/>
            </a:bodyPr>
            <a:lstStyle/>
            <a:p>
              <a:pPr algn="ctr"/>
              <a:r>
                <a:rPr lang="en-US" sz="1600" b="1" dirty="0">
                  <a:solidFill>
                    <a:schemeClr val="bg1"/>
                  </a:solidFill>
                  <a:latin typeface="+mj-lt"/>
                </a:rPr>
                <a:t>Investors</a:t>
              </a:r>
              <a:endParaRPr lang="id-ID" sz="1600" b="1" dirty="0">
                <a:solidFill>
                  <a:schemeClr val="bg1"/>
                </a:solidFill>
                <a:latin typeface="+mj-lt"/>
              </a:endParaRPr>
            </a:p>
          </p:txBody>
        </p:sp>
      </p:grpSp>
      <p:grpSp>
        <p:nvGrpSpPr>
          <p:cNvPr id="7" name="Group 6">
            <a:extLst>
              <a:ext uri="{FF2B5EF4-FFF2-40B4-BE49-F238E27FC236}">
                <a16:creationId xmlns:a16="http://schemas.microsoft.com/office/drawing/2014/main" xmlns="" id="{233CCB3E-2898-A149-8F03-0B000BFA9B40}"/>
              </a:ext>
            </a:extLst>
          </p:cNvPr>
          <p:cNvGrpSpPr/>
          <p:nvPr/>
        </p:nvGrpSpPr>
        <p:grpSpPr>
          <a:xfrm>
            <a:off x="4616808" y="1305274"/>
            <a:ext cx="3108401" cy="1017216"/>
            <a:chOff x="474167" y="1754603"/>
            <a:chExt cx="2897973" cy="1017216"/>
          </a:xfrm>
        </p:grpSpPr>
        <p:grpSp>
          <p:nvGrpSpPr>
            <p:cNvPr id="2" name="Group 1">
              <a:extLst>
                <a:ext uri="{FF2B5EF4-FFF2-40B4-BE49-F238E27FC236}">
                  <a16:creationId xmlns:a16="http://schemas.microsoft.com/office/drawing/2014/main" xmlns="" id="{B689CEDB-A033-1842-BADB-12F4D4D173BC}"/>
                </a:ext>
              </a:extLst>
            </p:cNvPr>
            <p:cNvGrpSpPr/>
            <p:nvPr/>
          </p:nvGrpSpPr>
          <p:grpSpPr>
            <a:xfrm>
              <a:off x="474167" y="1754603"/>
              <a:ext cx="2897973" cy="1017216"/>
              <a:chOff x="474167" y="1754603"/>
              <a:chExt cx="2897973" cy="1017216"/>
            </a:xfrm>
          </p:grpSpPr>
          <p:grpSp>
            <p:nvGrpSpPr>
              <p:cNvPr id="177" name="Group 176"/>
              <p:cNvGrpSpPr/>
              <p:nvPr/>
            </p:nvGrpSpPr>
            <p:grpSpPr>
              <a:xfrm>
                <a:off x="474167" y="1754603"/>
                <a:ext cx="2897973" cy="1017216"/>
                <a:chOff x="528833" y="2018189"/>
                <a:chExt cx="3406594" cy="1197284"/>
              </a:xfrm>
            </p:grpSpPr>
            <p:sp>
              <p:nvSpPr>
                <p:cNvPr id="179" name="Rounded Rectangle 178"/>
                <p:cNvSpPr/>
                <p:nvPr/>
              </p:nvSpPr>
              <p:spPr>
                <a:xfrm>
                  <a:off x="528833" y="2019719"/>
                  <a:ext cx="3406594" cy="1195754"/>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80" name="Rounded Rectangle 179"/>
                <p:cNvSpPr/>
                <p:nvPr/>
              </p:nvSpPr>
              <p:spPr>
                <a:xfrm>
                  <a:off x="528833" y="2018189"/>
                  <a:ext cx="3406594" cy="1126944"/>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grpSp>
          <p:sp>
            <p:nvSpPr>
              <p:cNvPr id="198" name="TextBox 197"/>
              <p:cNvSpPr txBox="1"/>
              <p:nvPr/>
            </p:nvSpPr>
            <p:spPr>
              <a:xfrm>
                <a:off x="664464" y="2320744"/>
                <a:ext cx="2569140" cy="338554"/>
              </a:xfrm>
              <a:prstGeom prst="rect">
                <a:avLst/>
              </a:prstGeom>
              <a:noFill/>
            </p:spPr>
            <p:txBody>
              <a:bodyPr wrap="none" rtlCol="0">
                <a:spAutoFit/>
              </a:bodyPr>
              <a:lstStyle/>
              <a:p>
                <a:pPr algn="ctr"/>
                <a:r>
                  <a:rPr lang="en-US" sz="1600" b="1" dirty="0">
                    <a:solidFill>
                      <a:schemeClr val="bg1"/>
                    </a:solidFill>
                    <a:latin typeface="+mj-lt"/>
                  </a:rPr>
                  <a:t>Electric Service Customers </a:t>
                </a:r>
              </a:p>
            </p:txBody>
          </p:sp>
        </p:grpSp>
        <p:pic>
          <p:nvPicPr>
            <p:cNvPr id="154" name="Picture 153">
              <a:extLst>
                <a:ext uri="{FF2B5EF4-FFF2-40B4-BE49-F238E27FC236}">
                  <a16:creationId xmlns:a16="http://schemas.microsoft.com/office/drawing/2014/main" xmlns="" id="{96D8F501-38CA-F743-AD9E-CA57C68261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7374" y="1850311"/>
              <a:ext cx="505209" cy="449984"/>
            </a:xfrm>
            <a:prstGeom prst="rect">
              <a:avLst/>
            </a:prstGeom>
          </p:spPr>
        </p:pic>
      </p:grpSp>
      <p:pic>
        <p:nvPicPr>
          <p:cNvPr id="21" name="Picture 20">
            <a:extLst>
              <a:ext uri="{FF2B5EF4-FFF2-40B4-BE49-F238E27FC236}">
                <a16:creationId xmlns:a16="http://schemas.microsoft.com/office/drawing/2014/main" xmlns="" id="{9ABFC0C9-B107-E040-BC7D-542AC9423D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69887" y="5842066"/>
            <a:ext cx="311035" cy="400146"/>
          </a:xfrm>
          <a:prstGeom prst="rect">
            <a:avLst/>
          </a:prstGeom>
        </p:spPr>
      </p:pic>
      <p:grpSp>
        <p:nvGrpSpPr>
          <p:cNvPr id="156" name="Group 155">
            <a:extLst>
              <a:ext uri="{FF2B5EF4-FFF2-40B4-BE49-F238E27FC236}">
                <a16:creationId xmlns:a16="http://schemas.microsoft.com/office/drawing/2014/main" xmlns="" id="{9BF69501-AE9D-8C44-ADD0-EC7DE32D63DE}"/>
              </a:ext>
            </a:extLst>
          </p:cNvPr>
          <p:cNvGrpSpPr/>
          <p:nvPr/>
        </p:nvGrpSpPr>
        <p:grpSpPr>
          <a:xfrm>
            <a:off x="838200" y="2578853"/>
            <a:ext cx="1967903" cy="1075676"/>
            <a:chOff x="3324492" y="5671454"/>
            <a:chExt cx="1017222" cy="1075676"/>
          </a:xfrm>
        </p:grpSpPr>
        <p:grpSp>
          <p:nvGrpSpPr>
            <p:cNvPr id="158" name="Group 157">
              <a:extLst>
                <a:ext uri="{FF2B5EF4-FFF2-40B4-BE49-F238E27FC236}">
                  <a16:creationId xmlns:a16="http://schemas.microsoft.com/office/drawing/2014/main" xmlns="" id="{ABDF9B2D-B016-E541-A255-5C30F2510499}"/>
                </a:ext>
              </a:extLst>
            </p:cNvPr>
            <p:cNvGrpSpPr/>
            <p:nvPr/>
          </p:nvGrpSpPr>
          <p:grpSpPr>
            <a:xfrm>
              <a:off x="3324492" y="5671454"/>
              <a:ext cx="1017222" cy="1075676"/>
              <a:chOff x="1664677" y="1949380"/>
              <a:chExt cx="1195754" cy="1266093"/>
            </a:xfrm>
          </p:grpSpPr>
          <p:sp>
            <p:nvSpPr>
              <p:cNvPr id="160" name="Rounded Rectangle 159">
                <a:extLst>
                  <a:ext uri="{FF2B5EF4-FFF2-40B4-BE49-F238E27FC236}">
                    <a16:creationId xmlns:a16="http://schemas.microsoft.com/office/drawing/2014/main" xmlns="" id="{79BA5682-88AE-A548-ACA4-EACDBCB82C67}"/>
                  </a:ext>
                </a:extLst>
              </p:cNvPr>
              <p:cNvSpPr/>
              <p:nvPr/>
            </p:nvSpPr>
            <p:spPr>
              <a:xfrm>
                <a:off x="1664677" y="2019719"/>
                <a:ext cx="1195754" cy="1195754"/>
              </a:xfrm>
              <a:prstGeom prst="roundRect">
                <a:avLst/>
              </a:prstGeom>
              <a:solidFill>
                <a:srgbClr val="4B2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b="1" dirty="0"/>
              </a:p>
            </p:txBody>
          </p:sp>
          <p:sp>
            <p:nvSpPr>
              <p:cNvPr id="161" name="Rounded Rectangle 160">
                <a:extLst>
                  <a:ext uri="{FF2B5EF4-FFF2-40B4-BE49-F238E27FC236}">
                    <a16:creationId xmlns:a16="http://schemas.microsoft.com/office/drawing/2014/main" xmlns="" id="{0ECB0E05-4864-9049-880B-D2B266E7BE44}"/>
                  </a:ext>
                </a:extLst>
              </p:cNvPr>
              <p:cNvSpPr/>
              <p:nvPr/>
            </p:nvSpPr>
            <p:spPr>
              <a:xfrm>
                <a:off x="1664677" y="1949380"/>
                <a:ext cx="1195754" cy="1195754"/>
              </a:xfrm>
              <a:prstGeom prst="roundRect">
                <a:avLst/>
              </a:prstGeom>
              <a:solidFill>
                <a:srgbClr val="AA5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b="1" dirty="0"/>
              </a:p>
            </p:txBody>
          </p:sp>
        </p:grpSp>
        <p:sp>
          <p:nvSpPr>
            <p:cNvPr id="159" name="TextBox 158">
              <a:extLst>
                <a:ext uri="{FF2B5EF4-FFF2-40B4-BE49-F238E27FC236}">
                  <a16:creationId xmlns:a16="http://schemas.microsoft.com/office/drawing/2014/main" xmlns="" id="{5D336B50-9215-8A48-A1D5-AEFC0D445B1D}"/>
                </a:ext>
              </a:extLst>
            </p:cNvPr>
            <p:cNvSpPr txBox="1"/>
            <p:nvPr/>
          </p:nvSpPr>
          <p:spPr>
            <a:xfrm>
              <a:off x="3385968" y="5948548"/>
              <a:ext cx="862362" cy="584775"/>
            </a:xfrm>
            <a:prstGeom prst="rect">
              <a:avLst/>
            </a:prstGeom>
            <a:noFill/>
          </p:spPr>
          <p:txBody>
            <a:bodyPr wrap="square" rtlCol="0">
              <a:spAutoFit/>
            </a:bodyPr>
            <a:lstStyle/>
            <a:p>
              <a:pPr algn="ctr"/>
              <a:r>
                <a:rPr lang="en-US" sz="1600" b="1" dirty="0">
                  <a:solidFill>
                    <a:schemeClr val="bg1"/>
                  </a:solidFill>
                  <a:latin typeface="+mj-lt"/>
                </a:rPr>
                <a:t>Public Utility Commission</a:t>
              </a:r>
              <a:endParaRPr lang="id-ID" sz="1600" b="1" dirty="0">
                <a:solidFill>
                  <a:schemeClr val="bg1"/>
                </a:solidFill>
                <a:latin typeface="+mj-lt"/>
              </a:endParaRPr>
            </a:p>
          </p:txBody>
        </p:sp>
      </p:grpSp>
      <p:cxnSp>
        <p:nvCxnSpPr>
          <p:cNvPr id="163" name="Straight Connector 162">
            <a:extLst>
              <a:ext uri="{FF2B5EF4-FFF2-40B4-BE49-F238E27FC236}">
                <a16:creationId xmlns:a16="http://schemas.microsoft.com/office/drawing/2014/main" xmlns="" id="{957C2383-305C-8B4A-A821-6F41349478BA}"/>
              </a:ext>
            </a:extLst>
          </p:cNvPr>
          <p:cNvCxnSpPr>
            <a:cxnSpLocks/>
          </p:cNvCxnSpPr>
          <p:nvPr/>
        </p:nvCxnSpPr>
        <p:spPr>
          <a:xfrm>
            <a:off x="6220729" y="3721764"/>
            <a:ext cx="4683" cy="774036"/>
          </a:xfrm>
          <a:prstGeom prst="line">
            <a:avLst/>
          </a:prstGeom>
          <a:ln w="285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xmlns="" id="{B22F3126-20A8-C745-8203-88F4B9DBDC47}"/>
              </a:ext>
            </a:extLst>
          </p:cNvPr>
          <p:cNvCxnSpPr>
            <a:cxnSpLocks/>
          </p:cNvCxnSpPr>
          <p:nvPr/>
        </p:nvCxnSpPr>
        <p:spPr>
          <a:xfrm>
            <a:off x="5300935" y="5340017"/>
            <a:ext cx="0" cy="339252"/>
          </a:xfrm>
          <a:prstGeom prst="line">
            <a:avLst/>
          </a:prstGeom>
          <a:ln w="285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xmlns="" id="{B5677722-B513-1444-8140-037EF6CD1D89}"/>
              </a:ext>
            </a:extLst>
          </p:cNvPr>
          <p:cNvCxnSpPr>
            <a:cxnSpLocks/>
          </p:cNvCxnSpPr>
          <p:nvPr/>
        </p:nvCxnSpPr>
        <p:spPr>
          <a:xfrm>
            <a:off x="7182567" y="5300081"/>
            <a:ext cx="0" cy="379187"/>
          </a:xfrm>
          <a:prstGeom prst="line">
            <a:avLst/>
          </a:prstGeom>
          <a:ln w="285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xmlns="" id="{270536C6-C713-5D4E-BA1C-8B1C62AD5551}"/>
              </a:ext>
            </a:extLst>
          </p:cNvPr>
          <p:cNvCxnSpPr>
            <a:cxnSpLocks/>
          </p:cNvCxnSpPr>
          <p:nvPr/>
        </p:nvCxnSpPr>
        <p:spPr>
          <a:xfrm>
            <a:off x="6203217" y="2336166"/>
            <a:ext cx="0" cy="289000"/>
          </a:xfrm>
          <a:prstGeom prst="line">
            <a:avLst/>
          </a:prstGeom>
          <a:ln w="285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4" name="Content Placeholder 2">
            <a:extLst>
              <a:ext uri="{FF2B5EF4-FFF2-40B4-BE49-F238E27FC236}">
                <a16:creationId xmlns:a16="http://schemas.microsoft.com/office/drawing/2014/main" xmlns="" id="{77B4B467-313E-8640-B2F8-8F1458321232}"/>
              </a:ext>
            </a:extLst>
          </p:cNvPr>
          <p:cNvSpPr txBox="1">
            <a:spLocks/>
          </p:cNvSpPr>
          <p:nvPr/>
        </p:nvSpPr>
        <p:spPr>
          <a:xfrm>
            <a:off x="5274638" y="5300081"/>
            <a:ext cx="1825395" cy="44830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605164">
              <a:buNone/>
            </a:pPr>
            <a:r>
              <a:rPr lang="en-US" sz="1000" dirty="0">
                <a:solidFill>
                  <a:schemeClr val="tx1">
                    <a:lumMod val="50000"/>
                  </a:schemeClr>
                </a:solidFill>
              </a:rPr>
              <a:t>Semi-Annual Principal &amp; </a:t>
            </a:r>
            <a:br>
              <a:rPr lang="en-US" sz="1000" dirty="0">
                <a:solidFill>
                  <a:schemeClr val="tx1">
                    <a:lumMod val="50000"/>
                  </a:schemeClr>
                </a:solidFill>
              </a:rPr>
            </a:br>
            <a:r>
              <a:rPr lang="en-US" sz="1000" dirty="0">
                <a:solidFill>
                  <a:schemeClr val="tx1">
                    <a:lumMod val="50000"/>
                  </a:schemeClr>
                </a:solidFill>
              </a:rPr>
              <a:t>Interest Payments</a:t>
            </a:r>
          </a:p>
        </p:txBody>
      </p:sp>
      <p:sp>
        <p:nvSpPr>
          <p:cNvPr id="40" name="Rectangle 39"/>
          <p:cNvSpPr/>
          <p:nvPr/>
        </p:nvSpPr>
        <p:spPr>
          <a:xfrm>
            <a:off x="-55781" y="-3031"/>
            <a:ext cx="12247781" cy="26731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1" name="Rectangle 40"/>
          <p:cNvSpPr/>
          <p:nvPr/>
        </p:nvSpPr>
        <p:spPr>
          <a:xfrm>
            <a:off x="-29347" y="6590681"/>
            <a:ext cx="12247781" cy="26731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2" name="TextBox 41"/>
          <p:cNvSpPr txBox="1"/>
          <p:nvPr/>
        </p:nvSpPr>
        <p:spPr>
          <a:xfrm>
            <a:off x="5757007" y="368329"/>
            <a:ext cx="6434993" cy="738664"/>
          </a:xfrm>
          <a:prstGeom prst="rect">
            <a:avLst/>
          </a:prstGeom>
          <a:solidFill>
            <a:schemeClr val="bg1">
              <a:lumMod val="85000"/>
              <a:alpha val="75000"/>
            </a:schemeClr>
          </a:solidFill>
        </p:spPr>
        <p:txBody>
          <a:bodyPr wrap="square" lIns="268224" tIns="182880" rIns="853440" bIns="182880">
            <a:spAutoFit/>
          </a:bodyPr>
          <a:lstStyle/>
          <a:p>
            <a:pPr eaLnBrk="1" fontAlgn="auto" hangingPunct="1">
              <a:spcBef>
                <a:spcPts val="0"/>
              </a:spcBef>
              <a:spcAft>
                <a:spcPts val="0"/>
              </a:spcAft>
              <a:defRPr/>
            </a:pPr>
            <a:r>
              <a:rPr lang="en-US" sz="2400" dirty="0">
                <a:latin typeface="+mn-lt"/>
              </a:rPr>
              <a:t>Traditional Utility Bond - Simple</a:t>
            </a:r>
          </a:p>
        </p:txBody>
      </p:sp>
      <p:grpSp>
        <p:nvGrpSpPr>
          <p:cNvPr id="15" name="Group 14">
            <a:extLst>
              <a:ext uri="{FF2B5EF4-FFF2-40B4-BE49-F238E27FC236}">
                <a16:creationId xmlns:a16="http://schemas.microsoft.com/office/drawing/2014/main" xmlns="" id="{BEE4214B-306A-1B44-9EC0-075D7E5BE4B1}"/>
              </a:ext>
            </a:extLst>
          </p:cNvPr>
          <p:cNvGrpSpPr/>
          <p:nvPr/>
        </p:nvGrpSpPr>
        <p:grpSpPr>
          <a:xfrm>
            <a:off x="4614251" y="2641811"/>
            <a:ext cx="3146171" cy="962526"/>
            <a:chOff x="4640189" y="3363533"/>
            <a:chExt cx="2933186" cy="962526"/>
          </a:xfrm>
        </p:grpSpPr>
        <p:grpSp>
          <p:nvGrpSpPr>
            <p:cNvPr id="10" name="Group 9">
              <a:extLst>
                <a:ext uri="{FF2B5EF4-FFF2-40B4-BE49-F238E27FC236}">
                  <a16:creationId xmlns:a16="http://schemas.microsoft.com/office/drawing/2014/main" xmlns="" id="{ED609652-8DB5-2549-8AFD-DC973EF911C2}"/>
                </a:ext>
              </a:extLst>
            </p:cNvPr>
            <p:cNvGrpSpPr/>
            <p:nvPr/>
          </p:nvGrpSpPr>
          <p:grpSpPr>
            <a:xfrm>
              <a:off x="4640189" y="3363533"/>
              <a:ext cx="2933186" cy="962526"/>
              <a:chOff x="5174650" y="3363533"/>
              <a:chExt cx="1144376" cy="962526"/>
            </a:xfrm>
          </p:grpSpPr>
          <p:grpSp>
            <p:nvGrpSpPr>
              <p:cNvPr id="85" name="Group 84"/>
              <p:cNvGrpSpPr/>
              <p:nvPr/>
            </p:nvGrpSpPr>
            <p:grpSpPr>
              <a:xfrm>
                <a:off x="5174650" y="3363533"/>
                <a:ext cx="1144376" cy="962526"/>
                <a:chOff x="1664677" y="2084534"/>
                <a:chExt cx="1195754" cy="1130939"/>
              </a:xfrm>
            </p:grpSpPr>
            <p:sp>
              <p:nvSpPr>
                <p:cNvPr id="94" name="Rounded Rectangle 93"/>
                <p:cNvSpPr/>
                <p:nvPr/>
              </p:nvSpPr>
              <p:spPr>
                <a:xfrm>
                  <a:off x="1664677" y="2084534"/>
                  <a:ext cx="1195754" cy="1130939"/>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5" name="Rounded Rectangle 94"/>
                <p:cNvSpPr/>
                <p:nvPr/>
              </p:nvSpPr>
              <p:spPr>
                <a:xfrm>
                  <a:off x="1664677" y="2084534"/>
                  <a:ext cx="1195754" cy="1073819"/>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grpSp>
          <p:sp>
            <p:nvSpPr>
              <p:cNvPr id="115" name="TextBox 114"/>
              <p:cNvSpPr txBox="1"/>
              <p:nvPr/>
            </p:nvSpPr>
            <p:spPr>
              <a:xfrm>
                <a:off x="5608522" y="3924669"/>
                <a:ext cx="282906" cy="338554"/>
              </a:xfrm>
              <a:prstGeom prst="rect">
                <a:avLst/>
              </a:prstGeom>
              <a:noFill/>
            </p:spPr>
            <p:txBody>
              <a:bodyPr wrap="none" rtlCol="0">
                <a:spAutoFit/>
              </a:bodyPr>
              <a:lstStyle/>
              <a:p>
                <a:pPr algn="ctr"/>
                <a:r>
                  <a:rPr lang="en-US" sz="1600" b="1" dirty="0">
                    <a:solidFill>
                      <a:schemeClr val="bg1"/>
                    </a:solidFill>
                    <a:latin typeface="+mj-lt"/>
                  </a:rPr>
                  <a:t>Utility</a:t>
                </a:r>
                <a:endParaRPr lang="id-ID" sz="1600" b="1" dirty="0">
                  <a:solidFill>
                    <a:schemeClr val="bg1"/>
                  </a:solidFill>
                  <a:latin typeface="+mj-lt"/>
                </a:endParaRPr>
              </a:p>
            </p:txBody>
          </p:sp>
        </p:grpSp>
        <p:pic>
          <p:nvPicPr>
            <p:cNvPr id="14" name="Picture 13">
              <a:extLst>
                <a:ext uri="{FF2B5EF4-FFF2-40B4-BE49-F238E27FC236}">
                  <a16:creationId xmlns:a16="http://schemas.microsoft.com/office/drawing/2014/main" xmlns="" id="{AE43BB82-94AD-4547-ABF3-22F200A4F25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64496" y="3496070"/>
              <a:ext cx="300650" cy="401913"/>
            </a:xfrm>
            <a:prstGeom prst="rect">
              <a:avLst/>
            </a:prstGeom>
          </p:spPr>
        </p:pic>
      </p:grpSp>
    </p:spTree>
    <p:extLst>
      <p:ext uri="{BB962C8B-B14F-4D97-AF65-F5344CB8AC3E}">
        <p14:creationId xmlns:p14="http://schemas.microsoft.com/office/powerpoint/2010/main" val="5128213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900" fill="hold"/>
                                        <p:tgtEl>
                                          <p:spTgt spid="42"/>
                                        </p:tgtEl>
                                        <p:attrNameLst>
                                          <p:attrName>ppt_x</p:attrName>
                                        </p:attrNameLst>
                                      </p:cBhvr>
                                      <p:tavLst>
                                        <p:tav tm="0">
                                          <p:val>
                                            <p:strVal val="1+#ppt_w/2"/>
                                          </p:val>
                                        </p:tav>
                                        <p:tav tm="100000">
                                          <p:val>
                                            <p:strVal val="#ppt_x"/>
                                          </p:val>
                                        </p:tav>
                                      </p:tavLst>
                                    </p:anim>
                                    <p:anim calcmode="lin" valueType="num">
                                      <p:cBhvr additive="base">
                                        <p:cTn id="8" dur="900" fill="hold"/>
                                        <p:tgtEl>
                                          <p:spTgt spid="42"/>
                                        </p:tgtEl>
                                        <p:attrNameLst>
                                          <p:attrName>ppt_y</p:attrName>
                                        </p:attrNameLst>
                                      </p:cBhvr>
                                      <p:tavLst>
                                        <p:tav tm="0">
                                          <p:val>
                                            <p:strVal val="#ppt_y"/>
                                          </p:val>
                                        </p:tav>
                                        <p:tav tm="100000">
                                          <p:val>
                                            <p:strVal val="#ppt_y"/>
                                          </p:val>
                                        </p:tav>
                                      </p:tavLst>
                                    </p:anim>
                                  </p:childTnLst>
                                </p:cTn>
                              </p:par>
                            </p:childTnLst>
                          </p:cTn>
                        </p:par>
                        <p:par>
                          <p:cTn id="9" fill="hold">
                            <p:stCondLst>
                              <p:cond delay="900"/>
                            </p:stCondLst>
                            <p:childTnLst>
                              <p:par>
                                <p:cTn id="10" presetID="10" presetClass="entr" presetSubtype="0"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1400"/>
                            </p:stCondLst>
                            <p:childTnLst>
                              <p:par>
                                <p:cTn id="14" presetID="10" presetClass="entr" presetSubtype="0" fill="hold" nodeType="afterEffect">
                                  <p:stCondLst>
                                    <p:cond delay="0"/>
                                  </p:stCondLst>
                                  <p:childTnLst>
                                    <p:set>
                                      <p:cBhvr>
                                        <p:cTn id="15" dur="1" fill="hold">
                                          <p:stCondLst>
                                            <p:cond delay="0"/>
                                          </p:stCondLst>
                                        </p:cTn>
                                        <p:tgtEl>
                                          <p:spTgt spid="156"/>
                                        </p:tgtEl>
                                        <p:attrNameLst>
                                          <p:attrName>style.visibility</p:attrName>
                                        </p:attrNameLst>
                                      </p:cBhvr>
                                      <p:to>
                                        <p:strVal val="visible"/>
                                      </p:to>
                                    </p:set>
                                    <p:animEffect transition="in" filter="fade">
                                      <p:cBhvr>
                                        <p:cTn id="16" dur="500"/>
                                        <p:tgtEl>
                                          <p:spTgt spid="156"/>
                                        </p:tgtEl>
                                      </p:cBhvr>
                                    </p:animEffect>
                                  </p:childTnLst>
                                </p:cTn>
                              </p:par>
                            </p:childTnLst>
                          </p:cTn>
                        </p:par>
                        <p:par>
                          <p:cTn id="17" fill="hold">
                            <p:stCondLst>
                              <p:cond delay="1900"/>
                            </p:stCondLst>
                            <p:childTnLst>
                              <p:par>
                                <p:cTn id="18" presetID="10" presetClass="entr" presetSubtype="0" fill="hold" nodeType="afterEffect">
                                  <p:stCondLst>
                                    <p:cond delay="0"/>
                                  </p:stCondLst>
                                  <p:childTnLst>
                                    <p:set>
                                      <p:cBhvr>
                                        <p:cTn id="19" dur="1" fill="hold">
                                          <p:stCondLst>
                                            <p:cond delay="0"/>
                                          </p:stCondLst>
                                        </p:cTn>
                                        <p:tgtEl>
                                          <p:spTgt spid="106"/>
                                        </p:tgtEl>
                                        <p:attrNameLst>
                                          <p:attrName>style.visibility</p:attrName>
                                        </p:attrNameLst>
                                      </p:cBhvr>
                                      <p:to>
                                        <p:strVal val="visible"/>
                                      </p:to>
                                    </p:set>
                                    <p:animEffect transition="in" filter="fade">
                                      <p:cBhvr>
                                        <p:cTn id="20" dur="500"/>
                                        <p:tgtEl>
                                          <p:spTgt spid="106"/>
                                        </p:tgtEl>
                                      </p:cBhvr>
                                    </p:animEffect>
                                  </p:childTnLst>
                                </p:cTn>
                              </p:par>
                            </p:childTnLst>
                          </p:cTn>
                        </p:par>
                        <p:par>
                          <p:cTn id="21" fill="hold">
                            <p:stCondLst>
                              <p:cond delay="2400"/>
                            </p:stCondLst>
                            <p:childTnLst>
                              <p:par>
                                <p:cTn id="22" presetID="10" presetClass="entr" presetSubtype="0" fill="hold" nodeType="afterEffect">
                                  <p:stCondLst>
                                    <p:cond delay="0"/>
                                  </p:stCondLst>
                                  <p:childTnLst>
                                    <p:set>
                                      <p:cBhvr>
                                        <p:cTn id="23" dur="1" fill="hold">
                                          <p:stCondLst>
                                            <p:cond delay="0"/>
                                          </p:stCondLst>
                                        </p:cTn>
                                        <p:tgtEl>
                                          <p:spTgt spid="169"/>
                                        </p:tgtEl>
                                        <p:attrNameLst>
                                          <p:attrName>style.visibility</p:attrName>
                                        </p:attrNameLst>
                                      </p:cBhvr>
                                      <p:to>
                                        <p:strVal val="visible"/>
                                      </p:to>
                                    </p:set>
                                    <p:animEffect transition="in" filter="fade">
                                      <p:cBhvr>
                                        <p:cTn id="24" dur="500"/>
                                        <p:tgtEl>
                                          <p:spTgt spid="169"/>
                                        </p:tgtEl>
                                      </p:cBhvr>
                                    </p:animEffect>
                                  </p:childTnLst>
                                </p:cTn>
                              </p:par>
                            </p:childTnLst>
                          </p:cTn>
                        </p:par>
                        <p:par>
                          <p:cTn id="25" fill="hold">
                            <p:stCondLst>
                              <p:cond delay="2900"/>
                            </p:stCondLst>
                            <p:childTnLst>
                              <p:par>
                                <p:cTn id="26" presetID="10" presetClass="entr" presetSubtype="0" fill="hold" nodeType="afterEffect">
                                  <p:stCondLst>
                                    <p:cond delay="0"/>
                                  </p:stCondLst>
                                  <p:childTnLst>
                                    <p:set>
                                      <p:cBhvr>
                                        <p:cTn id="27" dur="1" fill="hold">
                                          <p:stCondLst>
                                            <p:cond delay="0"/>
                                          </p:stCondLst>
                                        </p:cTn>
                                        <p:tgtEl>
                                          <p:spTgt spid="163"/>
                                        </p:tgtEl>
                                        <p:attrNameLst>
                                          <p:attrName>style.visibility</p:attrName>
                                        </p:attrNameLst>
                                      </p:cBhvr>
                                      <p:to>
                                        <p:strVal val="visible"/>
                                      </p:to>
                                    </p:set>
                                    <p:animEffect transition="in" filter="fade">
                                      <p:cBhvr>
                                        <p:cTn id="28" dur="500"/>
                                        <p:tgtEl>
                                          <p:spTgt spid="163"/>
                                        </p:tgtEl>
                                      </p:cBhvr>
                                    </p:animEffect>
                                  </p:childTnLst>
                                </p:cTn>
                              </p:par>
                            </p:childTnLst>
                          </p:cTn>
                        </p:par>
                        <p:par>
                          <p:cTn id="29" fill="hold">
                            <p:stCondLst>
                              <p:cond delay="3400"/>
                            </p:stCondLst>
                            <p:childTnLst>
                              <p:par>
                                <p:cTn id="30" presetID="10" presetClass="entr" presetSubtype="0" fill="hold"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par>
                          <p:cTn id="33" fill="hold">
                            <p:stCondLst>
                              <p:cond delay="3900"/>
                            </p:stCondLst>
                            <p:childTnLst>
                              <p:par>
                                <p:cTn id="34" presetID="10" presetClass="entr" presetSubtype="0" fill="hold"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par>
                          <p:cTn id="37" fill="hold">
                            <p:stCondLst>
                              <p:cond delay="4400"/>
                            </p:stCondLst>
                            <p:childTnLst>
                              <p:par>
                                <p:cTn id="38" presetID="10" presetClass="entr" presetSubtype="0" fill="hold" nodeType="after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childTnLst>
                          </p:cTn>
                        </p:par>
                        <p:par>
                          <p:cTn id="41" fill="hold">
                            <p:stCondLst>
                              <p:cond delay="4900"/>
                            </p:stCondLst>
                            <p:childTnLst>
                              <p:par>
                                <p:cTn id="42" presetID="10" presetClass="entr" presetSubtype="0" fill="hold" nodeType="afterEffect">
                                  <p:stCondLst>
                                    <p:cond delay="0"/>
                                  </p:stCondLst>
                                  <p:childTnLst>
                                    <p:set>
                                      <p:cBhvr>
                                        <p:cTn id="43" dur="1" fill="hold">
                                          <p:stCondLst>
                                            <p:cond delay="0"/>
                                          </p:stCondLst>
                                        </p:cTn>
                                        <p:tgtEl>
                                          <p:spTgt spid="167"/>
                                        </p:tgtEl>
                                        <p:attrNameLst>
                                          <p:attrName>style.visibility</p:attrName>
                                        </p:attrNameLst>
                                      </p:cBhvr>
                                      <p:to>
                                        <p:strVal val="visible"/>
                                      </p:to>
                                    </p:set>
                                    <p:animEffect transition="in" filter="fade">
                                      <p:cBhvr>
                                        <p:cTn id="44" dur="500"/>
                                        <p:tgtEl>
                                          <p:spTgt spid="167"/>
                                        </p:tgtEl>
                                      </p:cBhvr>
                                    </p:animEffect>
                                  </p:childTnLst>
                                </p:cTn>
                              </p:par>
                            </p:childTnLst>
                          </p:cTn>
                        </p:par>
                        <p:par>
                          <p:cTn id="45" fill="hold">
                            <p:stCondLst>
                              <p:cond delay="5400"/>
                            </p:stCondLst>
                            <p:childTnLst>
                              <p:par>
                                <p:cTn id="46" presetID="10" presetClass="entr" presetSubtype="0" fill="hold" nodeType="afterEffect">
                                  <p:stCondLst>
                                    <p:cond delay="0"/>
                                  </p:stCondLst>
                                  <p:childTnLst>
                                    <p:set>
                                      <p:cBhvr>
                                        <p:cTn id="47" dur="1" fill="hold">
                                          <p:stCondLst>
                                            <p:cond delay="0"/>
                                          </p:stCondLst>
                                        </p:cTn>
                                        <p:tgtEl>
                                          <p:spTgt spid="168"/>
                                        </p:tgtEl>
                                        <p:attrNameLst>
                                          <p:attrName>style.visibility</p:attrName>
                                        </p:attrNameLst>
                                      </p:cBhvr>
                                      <p:to>
                                        <p:strVal val="visible"/>
                                      </p:to>
                                    </p:set>
                                    <p:animEffect transition="in" filter="fade">
                                      <p:cBhvr>
                                        <p:cTn id="48" dur="500"/>
                                        <p:tgtEl>
                                          <p:spTgt spid="168"/>
                                        </p:tgtEl>
                                      </p:cBhvr>
                                    </p:animEffect>
                                  </p:childTnLst>
                                </p:cTn>
                              </p:par>
                            </p:childTnLst>
                          </p:cTn>
                        </p:par>
                        <p:par>
                          <p:cTn id="49" fill="hold">
                            <p:stCondLst>
                              <p:cond delay="5900"/>
                            </p:stCondLst>
                            <p:childTnLst>
                              <p:par>
                                <p:cTn id="50" presetID="10" presetClass="entr" presetSubtype="0" fill="hold" grpId="0" nodeType="afterEffect">
                                  <p:stCondLst>
                                    <p:cond delay="0"/>
                                  </p:stCondLst>
                                  <p:childTnLst>
                                    <p:set>
                                      <p:cBhvr>
                                        <p:cTn id="51" dur="1" fill="hold">
                                          <p:stCondLst>
                                            <p:cond delay="0"/>
                                          </p:stCondLst>
                                        </p:cTn>
                                        <p:tgtEl>
                                          <p:spTgt spid="204"/>
                                        </p:tgtEl>
                                        <p:attrNameLst>
                                          <p:attrName>style.visibility</p:attrName>
                                        </p:attrNameLst>
                                      </p:cBhvr>
                                      <p:to>
                                        <p:strVal val="visible"/>
                                      </p:to>
                                    </p:set>
                                    <p:animEffect transition="in" filter="fade">
                                      <p:cBhvr>
                                        <p:cTn id="52" dur="500"/>
                                        <p:tgtEl>
                                          <p:spTgt spid="204"/>
                                        </p:tgtEl>
                                      </p:cBhvr>
                                    </p:animEffect>
                                  </p:childTnLst>
                                </p:cTn>
                              </p:par>
                              <p:par>
                                <p:cTn id="53" presetID="1" presetClass="entr" presetSubtype="0" fill="hold" nodeType="with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 grpId="0"/>
      <p:bldP spid="4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xmlns="" id="{2CB4CF50-FFF2-8C4B-AA2A-670AEB997141}"/>
              </a:ext>
            </a:extLst>
          </p:cNvPr>
          <p:cNvGrpSpPr/>
          <p:nvPr/>
        </p:nvGrpSpPr>
        <p:grpSpPr>
          <a:xfrm>
            <a:off x="6203217" y="2330920"/>
            <a:ext cx="17511" cy="2382469"/>
            <a:chOff x="6625769" y="2332889"/>
            <a:chExt cx="17511" cy="2382469"/>
          </a:xfrm>
        </p:grpSpPr>
        <p:cxnSp>
          <p:nvCxnSpPr>
            <p:cNvPr id="84" name="Straight Connector 83">
              <a:extLst>
                <a:ext uri="{FF2B5EF4-FFF2-40B4-BE49-F238E27FC236}">
                  <a16:creationId xmlns:a16="http://schemas.microsoft.com/office/drawing/2014/main" xmlns="" id="{4F891FF2-D098-184A-8B03-5CDD0D40FE31}"/>
                </a:ext>
              </a:extLst>
            </p:cNvPr>
            <p:cNvCxnSpPr>
              <a:cxnSpLocks/>
            </p:cNvCxnSpPr>
            <p:nvPr/>
          </p:nvCxnSpPr>
          <p:spPr>
            <a:xfrm flipH="1">
              <a:off x="6625769" y="3718487"/>
              <a:ext cx="17511" cy="996871"/>
            </a:xfrm>
            <a:prstGeom prst="line">
              <a:avLst/>
            </a:prstGeom>
            <a:ln w="285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xmlns="" id="{64061AAE-ABCD-A241-AF64-CB7A3D5DA21D}"/>
                </a:ext>
              </a:extLst>
            </p:cNvPr>
            <p:cNvCxnSpPr>
              <a:cxnSpLocks/>
            </p:cNvCxnSpPr>
            <p:nvPr/>
          </p:nvCxnSpPr>
          <p:spPr>
            <a:xfrm>
              <a:off x="6625769" y="2332889"/>
              <a:ext cx="0" cy="289000"/>
            </a:xfrm>
            <a:prstGeom prst="line">
              <a:avLst/>
            </a:prstGeom>
            <a:ln w="285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06" name="Straight Connector 105"/>
          <p:cNvCxnSpPr>
            <a:cxnSpLocks/>
          </p:cNvCxnSpPr>
          <p:nvPr/>
        </p:nvCxnSpPr>
        <p:spPr>
          <a:xfrm>
            <a:off x="2837792" y="3157765"/>
            <a:ext cx="1735819" cy="0"/>
          </a:xfrm>
          <a:prstGeom prst="line">
            <a:avLst/>
          </a:prstGeom>
          <a:ln w="285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xmlns="" id="{3C372F66-ED91-B34D-A968-74FBE0F15029}"/>
              </a:ext>
            </a:extLst>
          </p:cNvPr>
          <p:cNvGrpSpPr/>
          <p:nvPr/>
        </p:nvGrpSpPr>
        <p:grpSpPr>
          <a:xfrm>
            <a:off x="5095917" y="4792394"/>
            <a:ext cx="2258977" cy="633182"/>
            <a:chOff x="5228726" y="2138638"/>
            <a:chExt cx="1017222" cy="633182"/>
          </a:xfrm>
        </p:grpSpPr>
        <p:grpSp>
          <p:nvGrpSpPr>
            <p:cNvPr id="80" name="Group 79"/>
            <p:cNvGrpSpPr/>
            <p:nvPr/>
          </p:nvGrpSpPr>
          <p:grpSpPr>
            <a:xfrm>
              <a:off x="5228726" y="2138638"/>
              <a:ext cx="1017222" cy="633182"/>
              <a:chOff x="1664677" y="2470205"/>
              <a:chExt cx="1195754" cy="745268"/>
            </a:xfrm>
          </p:grpSpPr>
          <p:sp>
            <p:nvSpPr>
              <p:cNvPr id="82" name="Rounded Rectangle 81"/>
              <p:cNvSpPr/>
              <p:nvPr/>
            </p:nvSpPr>
            <p:spPr>
              <a:xfrm>
                <a:off x="1664677" y="2470205"/>
                <a:ext cx="1195754" cy="74526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3" name="Rounded Rectangle 82"/>
              <p:cNvSpPr/>
              <p:nvPr/>
            </p:nvSpPr>
            <p:spPr>
              <a:xfrm>
                <a:off x="1664677" y="2470205"/>
                <a:ext cx="1195754" cy="67492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grpSp>
        <p:sp>
          <p:nvSpPr>
            <p:cNvPr id="114" name="TextBox 113"/>
            <p:cNvSpPr txBox="1"/>
            <p:nvPr/>
          </p:nvSpPr>
          <p:spPr>
            <a:xfrm>
              <a:off x="5540841" y="2269096"/>
              <a:ext cx="392996" cy="338554"/>
            </a:xfrm>
            <a:prstGeom prst="rect">
              <a:avLst/>
            </a:prstGeom>
            <a:noFill/>
          </p:spPr>
          <p:txBody>
            <a:bodyPr wrap="none" rtlCol="0">
              <a:spAutoFit/>
            </a:bodyPr>
            <a:lstStyle/>
            <a:p>
              <a:pPr algn="ctr"/>
              <a:r>
                <a:rPr lang="en-US" sz="1600" dirty="0">
                  <a:solidFill>
                    <a:schemeClr val="bg1"/>
                  </a:solidFill>
                  <a:latin typeface="+mj-lt"/>
                </a:rPr>
                <a:t>Trustee</a:t>
              </a:r>
              <a:endParaRPr lang="id-ID" sz="1600" dirty="0">
                <a:solidFill>
                  <a:schemeClr val="bg1"/>
                </a:solidFill>
                <a:latin typeface="+mj-lt"/>
              </a:endParaRPr>
            </a:p>
          </p:txBody>
        </p:sp>
      </p:grpSp>
      <p:grpSp>
        <p:nvGrpSpPr>
          <p:cNvPr id="18" name="Group 17">
            <a:extLst>
              <a:ext uri="{FF2B5EF4-FFF2-40B4-BE49-F238E27FC236}">
                <a16:creationId xmlns:a16="http://schemas.microsoft.com/office/drawing/2014/main" xmlns="" id="{3A105A42-1258-ED4E-9427-4420F72CEF15}"/>
              </a:ext>
            </a:extLst>
          </p:cNvPr>
          <p:cNvGrpSpPr/>
          <p:nvPr/>
        </p:nvGrpSpPr>
        <p:grpSpPr>
          <a:xfrm>
            <a:off x="4616809" y="3915201"/>
            <a:ext cx="3108402" cy="618676"/>
            <a:chOff x="4640188" y="4549396"/>
            <a:chExt cx="2897973" cy="618676"/>
          </a:xfrm>
        </p:grpSpPr>
        <p:grpSp>
          <p:nvGrpSpPr>
            <p:cNvPr id="126" name="Group 125"/>
            <p:cNvGrpSpPr/>
            <p:nvPr/>
          </p:nvGrpSpPr>
          <p:grpSpPr>
            <a:xfrm>
              <a:off x="4640188" y="4549396"/>
              <a:ext cx="2897973" cy="618676"/>
              <a:chOff x="1664677" y="1962600"/>
              <a:chExt cx="1195754" cy="726926"/>
            </a:xfrm>
          </p:grpSpPr>
          <p:sp>
            <p:nvSpPr>
              <p:cNvPr id="135" name="Rounded Rectangle 134"/>
              <p:cNvSpPr/>
              <p:nvPr/>
            </p:nvSpPr>
            <p:spPr>
              <a:xfrm>
                <a:off x="1664677" y="2083366"/>
                <a:ext cx="1195754" cy="606160"/>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6" name="Rounded Rectangle 135"/>
              <p:cNvSpPr/>
              <p:nvPr/>
            </p:nvSpPr>
            <p:spPr>
              <a:xfrm>
                <a:off x="1664677" y="1962600"/>
                <a:ext cx="1195754" cy="659256"/>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grpSp>
        <p:sp>
          <p:nvSpPr>
            <p:cNvPr id="143" name="TextBox 142"/>
            <p:cNvSpPr txBox="1"/>
            <p:nvPr/>
          </p:nvSpPr>
          <p:spPr>
            <a:xfrm>
              <a:off x="4909465" y="4688347"/>
              <a:ext cx="2373063" cy="338554"/>
            </a:xfrm>
            <a:prstGeom prst="rect">
              <a:avLst/>
            </a:prstGeom>
            <a:noFill/>
          </p:spPr>
          <p:txBody>
            <a:bodyPr wrap="none" rtlCol="0">
              <a:spAutoFit/>
            </a:bodyPr>
            <a:lstStyle/>
            <a:p>
              <a:r>
                <a:rPr lang="en-US" sz="1600" dirty="0">
                  <a:solidFill>
                    <a:schemeClr val="bg1"/>
                  </a:solidFill>
                  <a:latin typeface="+mj-lt"/>
                </a:rPr>
                <a:t>Securitization Finance Issuer</a:t>
              </a:r>
              <a:endParaRPr lang="id-ID" sz="1600" dirty="0">
                <a:solidFill>
                  <a:schemeClr val="bg1"/>
                </a:solidFill>
                <a:latin typeface="+mj-lt"/>
              </a:endParaRPr>
            </a:p>
          </p:txBody>
        </p:sp>
      </p:grpSp>
      <p:grpSp>
        <p:nvGrpSpPr>
          <p:cNvPr id="19" name="Group 18">
            <a:extLst>
              <a:ext uri="{FF2B5EF4-FFF2-40B4-BE49-F238E27FC236}">
                <a16:creationId xmlns:a16="http://schemas.microsoft.com/office/drawing/2014/main" xmlns="" id="{F42EFC83-D468-3A4A-9C2D-C523552D0D57}"/>
              </a:ext>
            </a:extLst>
          </p:cNvPr>
          <p:cNvGrpSpPr/>
          <p:nvPr/>
        </p:nvGrpSpPr>
        <p:grpSpPr>
          <a:xfrm>
            <a:off x="4614251" y="5751350"/>
            <a:ext cx="3146172" cy="790762"/>
            <a:chOff x="1386348" y="3450412"/>
            <a:chExt cx="1938144" cy="875646"/>
          </a:xfrm>
        </p:grpSpPr>
        <p:grpSp>
          <p:nvGrpSpPr>
            <p:cNvPr id="182" name="Group 181"/>
            <p:cNvGrpSpPr/>
            <p:nvPr/>
          </p:nvGrpSpPr>
          <p:grpSpPr>
            <a:xfrm>
              <a:off x="1386348" y="3450412"/>
              <a:ext cx="1938144" cy="875646"/>
              <a:chOff x="1664677" y="2186615"/>
              <a:chExt cx="1195754" cy="1028858"/>
            </a:xfrm>
          </p:grpSpPr>
          <p:sp>
            <p:nvSpPr>
              <p:cNvPr id="191" name="Rounded Rectangle 190"/>
              <p:cNvSpPr/>
              <p:nvPr/>
            </p:nvSpPr>
            <p:spPr>
              <a:xfrm>
                <a:off x="1664677" y="2186615"/>
                <a:ext cx="1195754" cy="1028858"/>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b="1"/>
              </a:p>
            </p:txBody>
          </p:sp>
          <p:sp>
            <p:nvSpPr>
              <p:cNvPr id="192" name="Rounded Rectangle 191"/>
              <p:cNvSpPr/>
              <p:nvPr/>
            </p:nvSpPr>
            <p:spPr>
              <a:xfrm>
                <a:off x="1664677" y="2186615"/>
                <a:ext cx="1195754" cy="97173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b="1" dirty="0"/>
              </a:p>
            </p:txBody>
          </p:sp>
        </p:grpSp>
        <p:sp>
          <p:nvSpPr>
            <p:cNvPr id="199" name="TextBox 198"/>
            <p:cNvSpPr txBox="1"/>
            <p:nvPr/>
          </p:nvSpPr>
          <p:spPr>
            <a:xfrm>
              <a:off x="2017322" y="3902621"/>
              <a:ext cx="652936" cy="374896"/>
            </a:xfrm>
            <a:prstGeom prst="rect">
              <a:avLst/>
            </a:prstGeom>
            <a:noFill/>
          </p:spPr>
          <p:txBody>
            <a:bodyPr wrap="none" rtlCol="0">
              <a:spAutoFit/>
            </a:bodyPr>
            <a:lstStyle/>
            <a:p>
              <a:pPr algn="ctr"/>
              <a:r>
                <a:rPr lang="en-US" sz="1600" b="1" dirty="0">
                  <a:solidFill>
                    <a:schemeClr val="bg1"/>
                  </a:solidFill>
                  <a:latin typeface="+mj-lt"/>
                </a:rPr>
                <a:t>Investors</a:t>
              </a:r>
              <a:endParaRPr lang="id-ID" sz="1600" b="1" dirty="0">
                <a:solidFill>
                  <a:schemeClr val="bg1"/>
                </a:solidFill>
                <a:latin typeface="+mj-lt"/>
              </a:endParaRPr>
            </a:p>
          </p:txBody>
        </p:sp>
      </p:grpSp>
      <p:grpSp>
        <p:nvGrpSpPr>
          <p:cNvPr id="7" name="Group 6">
            <a:extLst>
              <a:ext uri="{FF2B5EF4-FFF2-40B4-BE49-F238E27FC236}">
                <a16:creationId xmlns:a16="http://schemas.microsoft.com/office/drawing/2014/main" xmlns="" id="{233CCB3E-2898-A149-8F03-0B000BFA9B40}"/>
              </a:ext>
            </a:extLst>
          </p:cNvPr>
          <p:cNvGrpSpPr/>
          <p:nvPr/>
        </p:nvGrpSpPr>
        <p:grpSpPr>
          <a:xfrm>
            <a:off x="4616808" y="1300028"/>
            <a:ext cx="3108401" cy="1017216"/>
            <a:chOff x="474167" y="1754603"/>
            <a:chExt cx="2897973" cy="1017216"/>
          </a:xfrm>
        </p:grpSpPr>
        <p:grpSp>
          <p:nvGrpSpPr>
            <p:cNvPr id="2" name="Group 1">
              <a:extLst>
                <a:ext uri="{FF2B5EF4-FFF2-40B4-BE49-F238E27FC236}">
                  <a16:creationId xmlns:a16="http://schemas.microsoft.com/office/drawing/2014/main" xmlns="" id="{B689CEDB-A033-1842-BADB-12F4D4D173BC}"/>
                </a:ext>
              </a:extLst>
            </p:cNvPr>
            <p:cNvGrpSpPr/>
            <p:nvPr/>
          </p:nvGrpSpPr>
          <p:grpSpPr>
            <a:xfrm>
              <a:off x="474167" y="1754603"/>
              <a:ext cx="2897973" cy="1017216"/>
              <a:chOff x="474167" y="1754603"/>
              <a:chExt cx="2897973" cy="1017216"/>
            </a:xfrm>
          </p:grpSpPr>
          <p:grpSp>
            <p:nvGrpSpPr>
              <p:cNvPr id="177" name="Group 176"/>
              <p:cNvGrpSpPr/>
              <p:nvPr/>
            </p:nvGrpSpPr>
            <p:grpSpPr>
              <a:xfrm>
                <a:off x="474167" y="1754603"/>
                <a:ext cx="2897973" cy="1017216"/>
                <a:chOff x="528833" y="2018189"/>
                <a:chExt cx="3406594" cy="1197284"/>
              </a:xfrm>
            </p:grpSpPr>
            <p:sp>
              <p:nvSpPr>
                <p:cNvPr id="179" name="Rounded Rectangle 178"/>
                <p:cNvSpPr/>
                <p:nvPr/>
              </p:nvSpPr>
              <p:spPr>
                <a:xfrm>
                  <a:off x="528833" y="2019719"/>
                  <a:ext cx="3406594" cy="1195754"/>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80" name="Rounded Rectangle 179"/>
                <p:cNvSpPr/>
                <p:nvPr/>
              </p:nvSpPr>
              <p:spPr>
                <a:xfrm>
                  <a:off x="528833" y="2018189"/>
                  <a:ext cx="3406594" cy="1126944"/>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grpSp>
          <p:sp>
            <p:nvSpPr>
              <p:cNvPr id="198" name="TextBox 197"/>
              <p:cNvSpPr txBox="1"/>
              <p:nvPr/>
            </p:nvSpPr>
            <p:spPr>
              <a:xfrm>
                <a:off x="664465" y="2320744"/>
                <a:ext cx="2569139" cy="338554"/>
              </a:xfrm>
              <a:prstGeom prst="rect">
                <a:avLst/>
              </a:prstGeom>
              <a:noFill/>
            </p:spPr>
            <p:txBody>
              <a:bodyPr wrap="none" rtlCol="0">
                <a:spAutoFit/>
              </a:bodyPr>
              <a:lstStyle/>
              <a:p>
                <a:pPr algn="ctr"/>
                <a:r>
                  <a:rPr lang="en-US" sz="1600" b="1" dirty="0">
                    <a:solidFill>
                      <a:schemeClr val="bg1"/>
                    </a:solidFill>
                    <a:latin typeface="+mj-lt"/>
                  </a:rPr>
                  <a:t>Electric Service Customers </a:t>
                </a:r>
              </a:p>
            </p:txBody>
          </p:sp>
        </p:grpSp>
        <p:pic>
          <p:nvPicPr>
            <p:cNvPr id="154" name="Picture 153">
              <a:extLst>
                <a:ext uri="{FF2B5EF4-FFF2-40B4-BE49-F238E27FC236}">
                  <a16:creationId xmlns:a16="http://schemas.microsoft.com/office/drawing/2014/main" xmlns="" id="{96D8F501-38CA-F743-AD9E-CA57C682616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7374" y="1850311"/>
              <a:ext cx="505209" cy="449984"/>
            </a:xfrm>
            <a:prstGeom prst="rect">
              <a:avLst/>
            </a:prstGeom>
          </p:spPr>
        </p:pic>
      </p:grpSp>
      <p:pic>
        <p:nvPicPr>
          <p:cNvPr id="21" name="Picture 20">
            <a:extLst>
              <a:ext uri="{FF2B5EF4-FFF2-40B4-BE49-F238E27FC236}">
                <a16:creationId xmlns:a16="http://schemas.microsoft.com/office/drawing/2014/main" xmlns="" id="{9ABFC0C9-B107-E040-BC7D-542AC9423D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9887" y="5836820"/>
            <a:ext cx="311035" cy="400146"/>
          </a:xfrm>
          <a:prstGeom prst="rect">
            <a:avLst/>
          </a:prstGeom>
        </p:spPr>
      </p:pic>
      <p:grpSp>
        <p:nvGrpSpPr>
          <p:cNvPr id="156" name="Group 155">
            <a:extLst>
              <a:ext uri="{FF2B5EF4-FFF2-40B4-BE49-F238E27FC236}">
                <a16:creationId xmlns:a16="http://schemas.microsoft.com/office/drawing/2014/main" xmlns="" id="{9BF69501-AE9D-8C44-ADD0-EC7DE32D63DE}"/>
              </a:ext>
            </a:extLst>
          </p:cNvPr>
          <p:cNvGrpSpPr/>
          <p:nvPr/>
        </p:nvGrpSpPr>
        <p:grpSpPr>
          <a:xfrm>
            <a:off x="838200" y="2573607"/>
            <a:ext cx="1967903" cy="1075676"/>
            <a:chOff x="3324492" y="5671454"/>
            <a:chExt cx="1017222" cy="1075676"/>
          </a:xfrm>
        </p:grpSpPr>
        <p:grpSp>
          <p:nvGrpSpPr>
            <p:cNvPr id="158" name="Group 157">
              <a:extLst>
                <a:ext uri="{FF2B5EF4-FFF2-40B4-BE49-F238E27FC236}">
                  <a16:creationId xmlns:a16="http://schemas.microsoft.com/office/drawing/2014/main" xmlns="" id="{ABDF9B2D-B016-E541-A255-5C30F2510499}"/>
                </a:ext>
              </a:extLst>
            </p:cNvPr>
            <p:cNvGrpSpPr/>
            <p:nvPr/>
          </p:nvGrpSpPr>
          <p:grpSpPr>
            <a:xfrm>
              <a:off x="3324492" y="5671454"/>
              <a:ext cx="1017222" cy="1075676"/>
              <a:chOff x="1664677" y="1949380"/>
              <a:chExt cx="1195754" cy="1266093"/>
            </a:xfrm>
          </p:grpSpPr>
          <p:sp>
            <p:nvSpPr>
              <p:cNvPr id="160" name="Rounded Rectangle 159">
                <a:extLst>
                  <a:ext uri="{FF2B5EF4-FFF2-40B4-BE49-F238E27FC236}">
                    <a16:creationId xmlns:a16="http://schemas.microsoft.com/office/drawing/2014/main" xmlns="" id="{79BA5682-88AE-A548-ACA4-EACDBCB82C67}"/>
                  </a:ext>
                </a:extLst>
              </p:cNvPr>
              <p:cNvSpPr/>
              <p:nvPr/>
            </p:nvSpPr>
            <p:spPr>
              <a:xfrm>
                <a:off x="1664677" y="2019719"/>
                <a:ext cx="1195754" cy="1195754"/>
              </a:xfrm>
              <a:prstGeom prst="roundRect">
                <a:avLst/>
              </a:prstGeom>
              <a:solidFill>
                <a:srgbClr val="4B2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b="1" dirty="0"/>
              </a:p>
            </p:txBody>
          </p:sp>
          <p:sp>
            <p:nvSpPr>
              <p:cNvPr id="161" name="Rounded Rectangle 160">
                <a:extLst>
                  <a:ext uri="{FF2B5EF4-FFF2-40B4-BE49-F238E27FC236}">
                    <a16:creationId xmlns:a16="http://schemas.microsoft.com/office/drawing/2014/main" xmlns="" id="{0ECB0E05-4864-9049-880B-D2B266E7BE44}"/>
                  </a:ext>
                </a:extLst>
              </p:cNvPr>
              <p:cNvSpPr/>
              <p:nvPr/>
            </p:nvSpPr>
            <p:spPr>
              <a:xfrm>
                <a:off x="1664677" y="1949380"/>
                <a:ext cx="1195754" cy="1195754"/>
              </a:xfrm>
              <a:prstGeom prst="roundRect">
                <a:avLst/>
              </a:prstGeom>
              <a:solidFill>
                <a:srgbClr val="AA5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b="1" dirty="0"/>
              </a:p>
            </p:txBody>
          </p:sp>
        </p:grpSp>
        <p:sp>
          <p:nvSpPr>
            <p:cNvPr id="159" name="TextBox 158">
              <a:extLst>
                <a:ext uri="{FF2B5EF4-FFF2-40B4-BE49-F238E27FC236}">
                  <a16:creationId xmlns:a16="http://schemas.microsoft.com/office/drawing/2014/main" xmlns="" id="{5D336B50-9215-8A48-A1D5-AEFC0D445B1D}"/>
                </a:ext>
              </a:extLst>
            </p:cNvPr>
            <p:cNvSpPr txBox="1"/>
            <p:nvPr/>
          </p:nvSpPr>
          <p:spPr>
            <a:xfrm>
              <a:off x="3385968" y="5948548"/>
              <a:ext cx="862362" cy="584775"/>
            </a:xfrm>
            <a:prstGeom prst="rect">
              <a:avLst/>
            </a:prstGeom>
            <a:noFill/>
          </p:spPr>
          <p:txBody>
            <a:bodyPr wrap="square" rtlCol="0">
              <a:spAutoFit/>
            </a:bodyPr>
            <a:lstStyle/>
            <a:p>
              <a:pPr algn="ctr"/>
              <a:r>
                <a:rPr lang="en-US" sz="1600" b="1" dirty="0">
                  <a:solidFill>
                    <a:schemeClr val="bg1"/>
                  </a:solidFill>
                  <a:latin typeface="+mj-lt"/>
                </a:rPr>
                <a:t>Public Utility Commission</a:t>
              </a:r>
              <a:endParaRPr lang="id-ID" sz="1600" b="1" dirty="0">
                <a:solidFill>
                  <a:schemeClr val="bg1"/>
                </a:solidFill>
                <a:latin typeface="+mj-lt"/>
              </a:endParaRPr>
            </a:p>
          </p:txBody>
        </p:sp>
      </p:grpSp>
      <p:grpSp>
        <p:nvGrpSpPr>
          <p:cNvPr id="3" name="Group 2">
            <a:extLst>
              <a:ext uri="{FF2B5EF4-FFF2-40B4-BE49-F238E27FC236}">
                <a16:creationId xmlns:a16="http://schemas.microsoft.com/office/drawing/2014/main" xmlns="" id="{B68BDBA2-5AD1-824D-9628-D65DA3B411AE}"/>
              </a:ext>
            </a:extLst>
          </p:cNvPr>
          <p:cNvGrpSpPr/>
          <p:nvPr/>
        </p:nvGrpSpPr>
        <p:grpSpPr>
          <a:xfrm>
            <a:off x="838200" y="1233834"/>
            <a:ext cx="1967902" cy="1312341"/>
            <a:chOff x="1260752" y="1235803"/>
            <a:chExt cx="1967902" cy="1312341"/>
          </a:xfrm>
        </p:grpSpPr>
        <p:grpSp>
          <p:nvGrpSpPr>
            <p:cNvPr id="25" name="Group 24">
              <a:extLst>
                <a:ext uri="{FF2B5EF4-FFF2-40B4-BE49-F238E27FC236}">
                  <a16:creationId xmlns:a16="http://schemas.microsoft.com/office/drawing/2014/main" xmlns="" id="{540E51AA-84D2-7B4E-A062-7F521FB52D95}"/>
                </a:ext>
              </a:extLst>
            </p:cNvPr>
            <p:cNvGrpSpPr/>
            <p:nvPr/>
          </p:nvGrpSpPr>
          <p:grpSpPr>
            <a:xfrm>
              <a:off x="1260752" y="1235803"/>
              <a:ext cx="1967902" cy="1075676"/>
              <a:chOff x="1482729" y="1276522"/>
              <a:chExt cx="1967902" cy="1075676"/>
            </a:xfrm>
          </p:grpSpPr>
          <p:grpSp>
            <p:nvGrpSpPr>
              <p:cNvPr id="22" name="Group 21">
                <a:extLst>
                  <a:ext uri="{FF2B5EF4-FFF2-40B4-BE49-F238E27FC236}">
                    <a16:creationId xmlns:a16="http://schemas.microsoft.com/office/drawing/2014/main" xmlns="" id="{243D3EAB-2D1F-3B44-A62D-609F6CCAEA18}"/>
                  </a:ext>
                </a:extLst>
              </p:cNvPr>
              <p:cNvGrpSpPr/>
              <p:nvPr/>
            </p:nvGrpSpPr>
            <p:grpSpPr>
              <a:xfrm>
                <a:off x="1482729" y="1276522"/>
                <a:ext cx="1967902" cy="1075676"/>
                <a:chOff x="3324492" y="5671454"/>
                <a:chExt cx="1017222" cy="1075676"/>
              </a:xfrm>
            </p:grpSpPr>
            <p:grpSp>
              <p:nvGrpSpPr>
                <p:cNvPr id="121" name="Group 120"/>
                <p:cNvGrpSpPr/>
                <p:nvPr/>
              </p:nvGrpSpPr>
              <p:grpSpPr>
                <a:xfrm>
                  <a:off x="3324492" y="5671454"/>
                  <a:ext cx="1017222" cy="1075676"/>
                  <a:chOff x="1664677" y="1949380"/>
                  <a:chExt cx="1195754" cy="1266093"/>
                </a:xfrm>
              </p:grpSpPr>
              <p:sp>
                <p:nvSpPr>
                  <p:cNvPr id="123" name="Rounded Rectangle 122"/>
                  <p:cNvSpPr/>
                  <p:nvPr/>
                </p:nvSpPr>
                <p:spPr>
                  <a:xfrm>
                    <a:off x="1664677" y="2019719"/>
                    <a:ext cx="1195754" cy="1195754"/>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b="1"/>
                  </a:p>
                </p:txBody>
              </p:sp>
              <p:sp>
                <p:nvSpPr>
                  <p:cNvPr id="124" name="Rounded Rectangle 123"/>
                  <p:cNvSpPr/>
                  <p:nvPr/>
                </p:nvSpPr>
                <p:spPr>
                  <a:xfrm>
                    <a:off x="1664677" y="1949380"/>
                    <a:ext cx="1195754" cy="1195754"/>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b="1" dirty="0"/>
                  </a:p>
                </p:txBody>
              </p:sp>
            </p:grpSp>
            <p:sp>
              <p:nvSpPr>
                <p:cNvPr id="142" name="TextBox 141"/>
                <p:cNvSpPr txBox="1"/>
                <p:nvPr/>
              </p:nvSpPr>
              <p:spPr>
                <a:xfrm>
                  <a:off x="3502260" y="6268301"/>
                  <a:ext cx="639416" cy="338554"/>
                </a:xfrm>
                <a:prstGeom prst="rect">
                  <a:avLst/>
                </a:prstGeom>
                <a:noFill/>
              </p:spPr>
              <p:txBody>
                <a:bodyPr wrap="none" rtlCol="0">
                  <a:spAutoFit/>
                </a:bodyPr>
                <a:lstStyle/>
                <a:p>
                  <a:pPr algn="ctr"/>
                  <a:r>
                    <a:rPr lang="en-US" sz="1600" b="1" dirty="0">
                      <a:solidFill>
                        <a:schemeClr val="bg1"/>
                      </a:solidFill>
                      <a:latin typeface="+mj-lt"/>
                    </a:rPr>
                    <a:t>Legislature</a:t>
                  </a:r>
                  <a:endParaRPr lang="id-ID" sz="1600" b="1" dirty="0">
                    <a:solidFill>
                      <a:schemeClr val="bg1"/>
                    </a:solidFill>
                    <a:latin typeface="+mj-lt"/>
                  </a:endParaRPr>
                </a:p>
              </p:txBody>
            </p:sp>
          </p:grpSp>
          <p:pic>
            <p:nvPicPr>
              <p:cNvPr id="24" name="Graphic 23">
                <a:extLst>
                  <a:ext uri="{FF2B5EF4-FFF2-40B4-BE49-F238E27FC236}">
                    <a16:creationId xmlns:a16="http://schemas.microsoft.com/office/drawing/2014/main" xmlns="" id="{D82AB167-F054-A442-A44B-C672B51DFF6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2264494" y="1468997"/>
                <a:ext cx="404372" cy="404372"/>
              </a:xfrm>
              <a:prstGeom prst="rect">
                <a:avLst/>
              </a:prstGeom>
            </p:spPr>
          </p:pic>
        </p:grpSp>
        <p:cxnSp>
          <p:nvCxnSpPr>
            <p:cNvPr id="162" name="Straight Connector 161">
              <a:extLst>
                <a:ext uri="{FF2B5EF4-FFF2-40B4-BE49-F238E27FC236}">
                  <a16:creationId xmlns:a16="http://schemas.microsoft.com/office/drawing/2014/main" xmlns="" id="{45364976-45F1-AA4F-8EFC-97C1701EA92A}"/>
                </a:ext>
              </a:extLst>
            </p:cNvPr>
            <p:cNvCxnSpPr>
              <a:cxnSpLocks/>
            </p:cNvCxnSpPr>
            <p:nvPr/>
          </p:nvCxnSpPr>
          <p:spPr>
            <a:xfrm>
              <a:off x="2262991" y="2346336"/>
              <a:ext cx="0" cy="201808"/>
            </a:xfrm>
            <a:prstGeom prst="line">
              <a:avLst/>
            </a:prstGeom>
            <a:ln w="285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204" name="Content Placeholder 2">
            <a:extLst>
              <a:ext uri="{FF2B5EF4-FFF2-40B4-BE49-F238E27FC236}">
                <a16:creationId xmlns:a16="http://schemas.microsoft.com/office/drawing/2014/main" xmlns="" id="{77B4B467-313E-8640-B2F8-8F1458321232}"/>
              </a:ext>
            </a:extLst>
          </p:cNvPr>
          <p:cNvSpPr txBox="1">
            <a:spLocks/>
          </p:cNvSpPr>
          <p:nvPr/>
        </p:nvSpPr>
        <p:spPr>
          <a:xfrm>
            <a:off x="5274638" y="5389431"/>
            <a:ext cx="1825395" cy="44830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605164">
              <a:buNone/>
            </a:pPr>
            <a:r>
              <a:rPr lang="en-US" sz="1000" b="1" dirty="0">
                <a:solidFill>
                  <a:schemeClr val="tx1">
                    <a:lumMod val="50000"/>
                  </a:schemeClr>
                </a:solidFill>
              </a:rPr>
              <a:t>Semi-Annual Principal &amp; </a:t>
            </a:r>
            <a:br>
              <a:rPr lang="en-US" sz="1000" b="1" dirty="0">
                <a:solidFill>
                  <a:schemeClr val="tx1">
                    <a:lumMod val="50000"/>
                  </a:schemeClr>
                </a:solidFill>
              </a:rPr>
            </a:br>
            <a:r>
              <a:rPr lang="en-US" sz="1000" b="1" dirty="0">
                <a:solidFill>
                  <a:schemeClr val="tx1">
                    <a:lumMod val="50000"/>
                  </a:schemeClr>
                </a:solidFill>
              </a:rPr>
              <a:t>Interest Payments</a:t>
            </a:r>
          </a:p>
        </p:txBody>
      </p:sp>
      <p:grpSp>
        <p:nvGrpSpPr>
          <p:cNvPr id="16" name="Group 15">
            <a:extLst>
              <a:ext uri="{FF2B5EF4-FFF2-40B4-BE49-F238E27FC236}">
                <a16:creationId xmlns:a16="http://schemas.microsoft.com/office/drawing/2014/main" xmlns="" id="{24ACDAD8-F779-8848-A063-3DA102DB2DFC}"/>
              </a:ext>
            </a:extLst>
          </p:cNvPr>
          <p:cNvGrpSpPr/>
          <p:nvPr/>
        </p:nvGrpSpPr>
        <p:grpSpPr>
          <a:xfrm>
            <a:off x="1659435" y="2291595"/>
            <a:ext cx="9078533" cy="2602882"/>
            <a:chOff x="2081987" y="2293564"/>
            <a:chExt cx="9078533" cy="2602882"/>
          </a:xfrm>
        </p:grpSpPr>
        <p:sp>
          <p:nvSpPr>
            <p:cNvPr id="207" name="Content Placeholder 2">
              <a:extLst>
                <a:ext uri="{FF2B5EF4-FFF2-40B4-BE49-F238E27FC236}">
                  <a16:creationId xmlns:a16="http://schemas.microsoft.com/office/drawing/2014/main" xmlns="" id="{E137EF6A-40FA-D540-BE49-E268034C6312}"/>
                </a:ext>
              </a:extLst>
            </p:cNvPr>
            <p:cNvSpPr txBox="1">
              <a:spLocks/>
            </p:cNvSpPr>
            <p:nvPr/>
          </p:nvSpPr>
          <p:spPr>
            <a:xfrm>
              <a:off x="7256599" y="4561662"/>
              <a:ext cx="584975" cy="22695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605164">
                <a:buNone/>
              </a:pPr>
              <a:r>
                <a:rPr lang="en-US" sz="1000" b="1" dirty="0">
                  <a:solidFill>
                    <a:schemeClr val="tx1">
                      <a:lumMod val="50000"/>
                    </a:schemeClr>
                  </a:solidFill>
                </a:rPr>
                <a:t>Bonds</a:t>
              </a:r>
            </a:p>
          </p:txBody>
        </p:sp>
        <p:grpSp>
          <p:nvGrpSpPr>
            <p:cNvPr id="13" name="Group 12">
              <a:extLst>
                <a:ext uri="{FF2B5EF4-FFF2-40B4-BE49-F238E27FC236}">
                  <a16:creationId xmlns:a16="http://schemas.microsoft.com/office/drawing/2014/main" xmlns="" id="{5B5A056E-7682-9D4A-A245-1607F72310F5}"/>
                </a:ext>
              </a:extLst>
            </p:cNvPr>
            <p:cNvGrpSpPr/>
            <p:nvPr/>
          </p:nvGrpSpPr>
          <p:grpSpPr>
            <a:xfrm>
              <a:off x="2081987" y="2293564"/>
              <a:ext cx="9078533" cy="2602882"/>
              <a:chOff x="2081987" y="2293564"/>
              <a:chExt cx="9078533" cy="2602882"/>
            </a:xfrm>
          </p:grpSpPr>
          <p:sp>
            <p:nvSpPr>
              <p:cNvPr id="149" name="Content Placeholder 2"/>
              <p:cNvSpPr txBox="1">
                <a:spLocks/>
              </p:cNvSpPr>
              <p:nvPr/>
            </p:nvSpPr>
            <p:spPr>
              <a:xfrm>
                <a:off x="3536573" y="2337751"/>
                <a:ext cx="2787787" cy="44830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605164">
                  <a:buNone/>
                </a:pPr>
                <a:r>
                  <a:rPr lang="en-US" sz="1200" b="1" dirty="0">
                    <a:solidFill>
                      <a:schemeClr val="tx1">
                        <a:lumMod val="50000"/>
                      </a:schemeClr>
                    </a:solidFill>
                  </a:rPr>
                  <a:t>Monthly Electric Service Bill Payments</a:t>
                </a:r>
              </a:p>
            </p:txBody>
          </p:sp>
          <p:sp>
            <p:nvSpPr>
              <p:cNvPr id="171" name="Oval 170">
                <a:extLst>
                  <a:ext uri="{FF2B5EF4-FFF2-40B4-BE49-F238E27FC236}">
                    <a16:creationId xmlns:a16="http://schemas.microsoft.com/office/drawing/2014/main" xmlns="" id="{69B439C3-0D1D-E24A-904A-B40DFD5700D7}"/>
                  </a:ext>
                </a:extLst>
              </p:cNvPr>
              <p:cNvSpPr/>
              <p:nvPr/>
            </p:nvSpPr>
            <p:spPr>
              <a:xfrm>
                <a:off x="3312509" y="2321639"/>
                <a:ext cx="285296" cy="285296"/>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4</a:t>
                </a:r>
              </a:p>
            </p:txBody>
          </p:sp>
          <p:sp>
            <p:nvSpPr>
              <p:cNvPr id="172" name="Content Placeholder 2">
                <a:extLst>
                  <a:ext uri="{FF2B5EF4-FFF2-40B4-BE49-F238E27FC236}">
                    <a16:creationId xmlns:a16="http://schemas.microsoft.com/office/drawing/2014/main" xmlns="" id="{277BC3CF-12AC-844F-AA61-333D5A7D88BB}"/>
                  </a:ext>
                </a:extLst>
              </p:cNvPr>
              <p:cNvSpPr txBox="1">
                <a:spLocks/>
              </p:cNvSpPr>
              <p:nvPr/>
            </p:nvSpPr>
            <p:spPr>
              <a:xfrm>
                <a:off x="3228654" y="2777442"/>
                <a:ext cx="1825395" cy="44830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605164">
                  <a:buNone/>
                </a:pPr>
                <a:r>
                  <a:rPr lang="en-US" sz="1100" b="1" dirty="0">
                    <a:solidFill>
                      <a:schemeClr val="tx1">
                        <a:lumMod val="50000"/>
                      </a:schemeClr>
                    </a:solidFill>
                  </a:rPr>
                  <a:t>Irrevocable Financing Order</a:t>
                </a:r>
              </a:p>
            </p:txBody>
          </p:sp>
          <p:sp>
            <p:nvSpPr>
              <p:cNvPr id="173" name="Content Placeholder 2">
                <a:extLst>
                  <a:ext uri="{FF2B5EF4-FFF2-40B4-BE49-F238E27FC236}">
                    <a16:creationId xmlns:a16="http://schemas.microsoft.com/office/drawing/2014/main" xmlns="" id="{D68C5B4C-356B-A34B-8D89-8E68F7688DBE}"/>
                  </a:ext>
                </a:extLst>
              </p:cNvPr>
              <p:cNvSpPr txBox="1">
                <a:spLocks/>
              </p:cNvSpPr>
              <p:nvPr/>
            </p:nvSpPr>
            <p:spPr>
              <a:xfrm>
                <a:off x="3475613" y="3607751"/>
                <a:ext cx="2787787" cy="44830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605164">
                  <a:buNone/>
                </a:pPr>
                <a:r>
                  <a:rPr lang="en-US" sz="1200" b="1" dirty="0">
                    <a:solidFill>
                      <a:schemeClr val="tx1">
                        <a:lumMod val="50000"/>
                      </a:schemeClr>
                    </a:solidFill>
                  </a:rPr>
                  <a:t>Sale of Property for Cash Payment</a:t>
                </a:r>
              </a:p>
            </p:txBody>
          </p:sp>
          <p:sp>
            <p:nvSpPr>
              <p:cNvPr id="174" name="Oval 173">
                <a:extLst>
                  <a:ext uri="{FF2B5EF4-FFF2-40B4-BE49-F238E27FC236}">
                    <a16:creationId xmlns:a16="http://schemas.microsoft.com/office/drawing/2014/main" xmlns="" id="{93447B1A-39CA-4F40-8D4F-D8867D98AF14}"/>
                  </a:ext>
                </a:extLst>
              </p:cNvPr>
              <p:cNvSpPr/>
              <p:nvPr/>
            </p:nvSpPr>
            <p:spPr>
              <a:xfrm>
                <a:off x="3251549" y="3583884"/>
                <a:ext cx="285296" cy="285296"/>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1</a:t>
                </a:r>
              </a:p>
            </p:txBody>
          </p:sp>
          <p:sp>
            <p:nvSpPr>
              <p:cNvPr id="175" name="Content Placeholder 2">
                <a:extLst>
                  <a:ext uri="{FF2B5EF4-FFF2-40B4-BE49-F238E27FC236}">
                    <a16:creationId xmlns:a16="http://schemas.microsoft.com/office/drawing/2014/main" xmlns="" id="{05BF46DC-39CA-B44B-8EB6-CD317440A79C}"/>
                  </a:ext>
                </a:extLst>
              </p:cNvPr>
              <p:cNvSpPr txBox="1">
                <a:spLocks/>
              </p:cNvSpPr>
              <p:nvPr/>
            </p:nvSpPr>
            <p:spPr>
              <a:xfrm>
                <a:off x="8047613" y="3628071"/>
                <a:ext cx="2787787" cy="44830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605164">
                  <a:buNone/>
                </a:pPr>
                <a:r>
                  <a:rPr lang="en-US" sz="1200" b="1" dirty="0">
                    <a:solidFill>
                      <a:schemeClr val="tx1">
                        <a:lumMod val="50000"/>
                      </a:schemeClr>
                    </a:solidFill>
                  </a:rPr>
                  <a:t>Cash Payment from Bond Proceeds</a:t>
                </a:r>
              </a:p>
            </p:txBody>
          </p:sp>
          <p:sp>
            <p:nvSpPr>
              <p:cNvPr id="201" name="Oval 200">
                <a:extLst>
                  <a:ext uri="{FF2B5EF4-FFF2-40B4-BE49-F238E27FC236}">
                    <a16:creationId xmlns:a16="http://schemas.microsoft.com/office/drawing/2014/main" xmlns="" id="{36A3A487-AAC4-7945-B31B-00902CB8DC8D}"/>
                  </a:ext>
                </a:extLst>
              </p:cNvPr>
              <p:cNvSpPr/>
              <p:nvPr/>
            </p:nvSpPr>
            <p:spPr>
              <a:xfrm>
                <a:off x="7823549" y="3604204"/>
                <a:ext cx="285296" cy="285296"/>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2</a:t>
                </a:r>
              </a:p>
            </p:txBody>
          </p:sp>
          <p:sp>
            <p:nvSpPr>
              <p:cNvPr id="202" name="Content Placeholder 2">
                <a:extLst>
                  <a:ext uri="{FF2B5EF4-FFF2-40B4-BE49-F238E27FC236}">
                    <a16:creationId xmlns:a16="http://schemas.microsoft.com/office/drawing/2014/main" xmlns="" id="{EED21095-5FDB-2E42-8C27-17BEFF989310}"/>
                  </a:ext>
                </a:extLst>
              </p:cNvPr>
              <p:cNvSpPr txBox="1">
                <a:spLocks/>
              </p:cNvSpPr>
              <p:nvPr/>
            </p:nvSpPr>
            <p:spPr>
              <a:xfrm>
                <a:off x="2081987" y="4007714"/>
                <a:ext cx="1825395" cy="64040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605164">
                  <a:buNone/>
                </a:pPr>
                <a:r>
                  <a:rPr lang="en-US" sz="1100" b="1" i="1" dirty="0">
                    <a:solidFill>
                      <a:schemeClr val="tx1">
                        <a:lumMod val="50000"/>
                      </a:schemeClr>
                    </a:solidFill>
                  </a:rPr>
                  <a:t>Utility Establishes a Newly Formed Ring-fenced/ Bankruptcy-remote Company</a:t>
                </a:r>
              </a:p>
            </p:txBody>
          </p:sp>
          <p:cxnSp>
            <p:nvCxnSpPr>
              <p:cNvPr id="203" name="Straight Connector 202">
                <a:extLst>
                  <a:ext uri="{FF2B5EF4-FFF2-40B4-BE49-F238E27FC236}">
                    <a16:creationId xmlns:a16="http://schemas.microsoft.com/office/drawing/2014/main" xmlns="" id="{37F20C54-B4B5-9545-8C32-1AC0E5669BC5}"/>
                  </a:ext>
                </a:extLst>
              </p:cNvPr>
              <p:cNvCxnSpPr>
                <a:cxnSpLocks/>
              </p:cNvCxnSpPr>
              <p:nvPr/>
            </p:nvCxnSpPr>
            <p:spPr>
              <a:xfrm>
                <a:off x="3822141" y="4208225"/>
                <a:ext cx="1174022" cy="3069"/>
              </a:xfrm>
              <a:prstGeom prst="line">
                <a:avLst/>
              </a:prstGeom>
              <a:ln w="285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5" name="Content Placeholder 2">
                <a:extLst>
                  <a:ext uri="{FF2B5EF4-FFF2-40B4-BE49-F238E27FC236}">
                    <a16:creationId xmlns:a16="http://schemas.microsoft.com/office/drawing/2014/main" xmlns="" id="{4C3CBFB5-45E9-CE4A-92AE-CCAD556786E8}"/>
                  </a:ext>
                </a:extLst>
              </p:cNvPr>
              <p:cNvSpPr txBox="1">
                <a:spLocks/>
              </p:cNvSpPr>
              <p:nvPr/>
            </p:nvSpPr>
            <p:spPr>
              <a:xfrm>
                <a:off x="4383614" y="4531142"/>
                <a:ext cx="1520550" cy="36530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605164">
                  <a:buNone/>
                </a:pPr>
                <a:r>
                  <a:rPr lang="en-US" sz="1200" b="1" dirty="0">
                    <a:solidFill>
                      <a:schemeClr val="tx1">
                        <a:lumMod val="50000"/>
                      </a:schemeClr>
                    </a:solidFill>
                  </a:rPr>
                  <a:t>Pledge of Property</a:t>
                </a:r>
              </a:p>
            </p:txBody>
          </p:sp>
          <p:sp>
            <p:nvSpPr>
              <p:cNvPr id="206" name="Oval 205">
                <a:extLst>
                  <a:ext uri="{FF2B5EF4-FFF2-40B4-BE49-F238E27FC236}">
                    <a16:creationId xmlns:a16="http://schemas.microsoft.com/office/drawing/2014/main" xmlns="" id="{24D3075E-1C7D-B14F-B9C5-7C025BF0D049}"/>
                  </a:ext>
                </a:extLst>
              </p:cNvPr>
              <p:cNvSpPr/>
              <p:nvPr/>
            </p:nvSpPr>
            <p:spPr>
              <a:xfrm>
                <a:off x="4130742" y="4500662"/>
                <a:ext cx="312054" cy="312054"/>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400" dirty="0"/>
                  <a:t>3a</a:t>
                </a:r>
              </a:p>
            </p:txBody>
          </p:sp>
          <p:sp>
            <p:nvSpPr>
              <p:cNvPr id="208" name="Content Placeholder 2">
                <a:extLst>
                  <a:ext uri="{FF2B5EF4-FFF2-40B4-BE49-F238E27FC236}">
                    <a16:creationId xmlns:a16="http://schemas.microsoft.com/office/drawing/2014/main" xmlns="" id="{3E7AB820-A4ED-4540-8CF0-064E3A05F990}"/>
                  </a:ext>
                </a:extLst>
              </p:cNvPr>
              <p:cNvSpPr txBox="1">
                <a:spLocks/>
              </p:cNvSpPr>
              <p:nvPr/>
            </p:nvSpPr>
            <p:spPr>
              <a:xfrm>
                <a:off x="8774529" y="4079926"/>
                <a:ext cx="1243231" cy="27725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605164">
                  <a:buNone/>
                </a:pPr>
                <a:r>
                  <a:rPr lang="en-US" sz="1200" b="1" dirty="0">
                    <a:solidFill>
                      <a:schemeClr val="tx1">
                        <a:lumMod val="50000"/>
                      </a:schemeClr>
                    </a:solidFill>
                  </a:rPr>
                  <a:t>Utility Charges</a:t>
                </a:r>
              </a:p>
            </p:txBody>
          </p:sp>
          <p:sp>
            <p:nvSpPr>
              <p:cNvPr id="209" name="Oval 208">
                <a:extLst>
                  <a:ext uri="{FF2B5EF4-FFF2-40B4-BE49-F238E27FC236}">
                    <a16:creationId xmlns:a16="http://schemas.microsoft.com/office/drawing/2014/main" xmlns="" id="{73863BA7-9296-DF47-AFA9-684FE6C38C82}"/>
                  </a:ext>
                </a:extLst>
              </p:cNvPr>
              <p:cNvSpPr/>
              <p:nvPr/>
            </p:nvSpPr>
            <p:spPr>
              <a:xfrm>
                <a:off x="8550465" y="4056059"/>
                <a:ext cx="285296" cy="285296"/>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5</a:t>
                </a:r>
              </a:p>
            </p:txBody>
          </p:sp>
          <p:sp>
            <p:nvSpPr>
              <p:cNvPr id="210" name="Content Placeholder 2">
                <a:extLst>
                  <a:ext uri="{FF2B5EF4-FFF2-40B4-BE49-F238E27FC236}">
                    <a16:creationId xmlns:a16="http://schemas.microsoft.com/office/drawing/2014/main" xmlns="" id="{7601559A-BED1-F14A-A569-81B45B901C9A}"/>
                  </a:ext>
                </a:extLst>
              </p:cNvPr>
              <p:cNvSpPr txBox="1">
                <a:spLocks/>
              </p:cNvSpPr>
              <p:nvPr/>
            </p:nvSpPr>
            <p:spPr>
              <a:xfrm>
                <a:off x="8407038" y="4587926"/>
                <a:ext cx="1243231" cy="27725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605164">
                  <a:buNone/>
                </a:pPr>
                <a:r>
                  <a:rPr lang="en-US" sz="1200" b="1" dirty="0">
                    <a:solidFill>
                      <a:schemeClr val="tx1">
                        <a:lumMod val="50000"/>
                      </a:schemeClr>
                    </a:solidFill>
                  </a:rPr>
                  <a:t>Bond Proceeds</a:t>
                </a:r>
              </a:p>
            </p:txBody>
          </p:sp>
          <p:sp>
            <p:nvSpPr>
              <p:cNvPr id="211" name="Oval 210">
                <a:extLst>
                  <a:ext uri="{FF2B5EF4-FFF2-40B4-BE49-F238E27FC236}">
                    <a16:creationId xmlns:a16="http://schemas.microsoft.com/office/drawing/2014/main" xmlns="" id="{41C5A474-B937-4244-9CEE-51A565A3EB3D}"/>
                  </a:ext>
                </a:extLst>
              </p:cNvPr>
              <p:cNvSpPr/>
              <p:nvPr/>
            </p:nvSpPr>
            <p:spPr>
              <a:xfrm>
                <a:off x="8182974" y="4564059"/>
                <a:ext cx="285296" cy="285296"/>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200" dirty="0"/>
                  <a:t>3b</a:t>
                </a:r>
              </a:p>
            </p:txBody>
          </p:sp>
          <p:sp>
            <p:nvSpPr>
              <p:cNvPr id="212" name="Content Placeholder 2">
                <a:extLst>
                  <a:ext uri="{FF2B5EF4-FFF2-40B4-BE49-F238E27FC236}">
                    <a16:creationId xmlns:a16="http://schemas.microsoft.com/office/drawing/2014/main" xmlns="" id="{B8D9855C-259E-304A-A39D-C7BE2DB9F430}"/>
                  </a:ext>
                </a:extLst>
              </p:cNvPr>
              <p:cNvSpPr txBox="1">
                <a:spLocks/>
              </p:cNvSpPr>
              <p:nvPr/>
            </p:nvSpPr>
            <p:spPr>
              <a:xfrm>
                <a:off x="8372733" y="2317431"/>
                <a:ext cx="2787787" cy="44830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605164">
                  <a:buNone/>
                </a:pPr>
                <a:r>
                  <a:rPr lang="en-US" sz="1200" b="1" dirty="0">
                    <a:solidFill>
                      <a:schemeClr val="tx1">
                        <a:lumMod val="50000"/>
                      </a:schemeClr>
                    </a:solidFill>
                  </a:rPr>
                  <a:t>After Bonds sold, charges (as Trued-up) Added to Monthly Electric Bill</a:t>
                </a:r>
              </a:p>
            </p:txBody>
          </p:sp>
          <p:sp>
            <p:nvSpPr>
              <p:cNvPr id="213" name="Oval 212">
                <a:extLst>
                  <a:ext uri="{FF2B5EF4-FFF2-40B4-BE49-F238E27FC236}">
                    <a16:creationId xmlns:a16="http://schemas.microsoft.com/office/drawing/2014/main" xmlns="" id="{7BCEE2A3-E75B-D24F-9392-C3BBB6F4EDD9}"/>
                  </a:ext>
                </a:extLst>
              </p:cNvPr>
              <p:cNvSpPr/>
              <p:nvPr/>
            </p:nvSpPr>
            <p:spPr>
              <a:xfrm>
                <a:off x="8148669" y="2293564"/>
                <a:ext cx="285296" cy="285296"/>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6</a:t>
                </a:r>
              </a:p>
            </p:txBody>
          </p:sp>
        </p:grpSp>
      </p:grpSp>
      <p:grpSp>
        <p:nvGrpSpPr>
          <p:cNvPr id="12" name="Group 11">
            <a:extLst>
              <a:ext uri="{FF2B5EF4-FFF2-40B4-BE49-F238E27FC236}">
                <a16:creationId xmlns:a16="http://schemas.microsoft.com/office/drawing/2014/main" xmlns="" id="{33FE87AD-16FC-FE42-B046-F7C27CC50AF9}"/>
              </a:ext>
            </a:extLst>
          </p:cNvPr>
          <p:cNvGrpSpPr/>
          <p:nvPr/>
        </p:nvGrpSpPr>
        <p:grpSpPr>
          <a:xfrm>
            <a:off x="5300935" y="2327404"/>
            <a:ext cx="2337567" cy="3346619"/>
            <a:chOff x="5723487" y="2329373"/>
            <a:chExt cx="2337567" cy="3346619"/>
          </a:xfrm>
        </p:grpSpPr>
        <p:cxnSp>
          <p:nvCxnSpPr>
            <p:cNvPr id="45" name="Elbow Connector 44">
              <a:extLst>
                <a:ext uri="{FF2B5EF4-FFF2-40B4-BE49-F238E27FC236}">
                  <a16:creationId xmlns:a16="http://schemas.microsoft.com/office/drawing/2014/main" xmlns="" id="{176915DE-48B5-EA4B-9510-65A7975FF32B}"/>
                </a:ext>
              </a:extLst>
            </p:cNvPr>
            <p:cNvCxnSpPr>
              <a:cxnSpLocks/>
            </p:cNvCxnSpPr>
            <p:nvPr/>
          </p:nvCxnSpPr>
          <p:spPr>
            <a:xfrm flipH="1">
              <a:off x="7835466" y="3065010"/>
              <a:ext cx="225588" cy="2035313"/>
            </a:xfrm>
            <a:prstGeom prst="bentConnector4">
              <a:avLst>
                <a:gd name="adj1" fmla="val -1173236"/>
                <a:gd name="adj2" fmla="val 100163"/>
              </a:avLst>
            </a:prstGeom>
            <a:ln w="285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xmlns="" id="{D94E3C85-8CD3-D64B-BC20-E7D41373B9EA}"/>
                </a:ext>
              </a:extLst>
            </p:cNvPr>
            <p:cNvGrpSpPr/>
            <p:nvPr/>
          </p:nvGrpSpPr>
          <p:grpSpPr>
            <a:xfrm>
              <a:off x="6129760" y="3608517"/>
              <a:ext cx="959830" cy="291107"/>
              <a:chOff x="6129760" y="3608517"/>
              <a:chExt cx="959830" cy="291107"/>
            </a:xfrm>
          </p:grpSpPr>
          <p:cxnSp>
            <p:nvCxnSpPr>
              <p:cNvPr id="163" name="Straight Connector 162">
                <a:extLst>
                  <a:ext uri="{FF2B5EF4-FFF2-40B4-BE49-F238E27FC236}">
                    <a16:creationId xmlns:a16="http://schemas.microsoft.com/office/drawing/2014/main" xmlns="" id="{957C2383-305C-8B4A-A821-6F41349478BA}"/>
                  </a:ext>
                </a:extLst>
              </p:cNvPr>
              <p:cNvCxnSpPr>
                <a:cxnSpLocks/>
              </p:cNvCxnSpPr>
              <p:nvPr/>
            </p:nvCxnSpPr>
            <p:spPr>
              <a:xfrm>
                <a:off x="6129760" y="3610624"/>
                <a:ext cx="0" cy="289000"/>
              </a:xfrm>
              <a:prstGeom prst="line">
                <a:avLst/>
              </a:prstGeom>
              <a:ln w="285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xmlns="" id="{B6A779A7-31E4-C341-8FC5-37F262BBCC2E}"/>
                  </a:ext>
                </a:extLst>
              </p:cNvPr>
              <p:cNvCxnSpPr>
                <a:cxnSpLocks/>
              </p:cNvCxnSpPr>
              <p:nvPr/>
            </p:nvCxnSpPr>
            <p:spPr>
              <a:xfrm flipV="1">
                <a:off x="7089590" y="3608517"/>
                <a:ext cx="0" cy="282588"/>
              </a:xfrm>
              <a:prstGeom prst="line">
                <a:avLst/>
              </a:prstGeom>
              <a:ln w="285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65" name="Straight Connector 164">
              <a:extLst>
                <a:ext uri="{FF2B5EF4-FFF2-40B4-BE49-F238E27FC236}">
                  <a16:creationId xmlns:a16="http://schemas.microsoft.com/office/drawing/2014/main" xmlns="" id="{0EE5B702-1DCE-254E-8D4D-CF48E3102F5F}"/>
                </a:ext>
              </a:extLst>
            </p:cNvPr>
            <p:cNvCxnSpPr>
              <a:cxnSpLocks/>
            </p:cNvCxnSpPr>
            <p:nvPr/>
          </p:nvCxnSpPr>
          <p:spPr>
            <a:xfrm>
              <a:off x="6383887" y="4543312"/>
              <a:ext cx="0" cy="223619"/>
            </a:xfrm>
            <a:prstGeom prst="line">
              <a:avLst/>
            </a:prstGeom>
            <a:ln w="285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xmlns="" id="{29F7E4BA-AD72-7B4B-B9F6-EB5305AA4CC9}"/>
                </a:ext>
              </a:extLst>
            </p:cNvPr>
            <p:cNvCxnSpPr>
              <a:cxnSpLocks/>
            </p:cNvCxnSpPr>
            <p:nvPr/>
          </p:nvCxnSpPr>
          <p:spPr>
            <a:xfrm>
              <a:off x="7097119" y="4543312"/>
              <a:ext cx="0" cy="223619"/>
            </a:xfrm>
            <a:prstGeom prst="line">
              <a:avLst/>
            </a:prstGeom>
            <a:ln w="285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xmlns="" id="{B22F3126-20A8-C745-8203-88F4B9DBDC47}"/>
                </a:ext>
              </a:extLst>
            </p:cNvPr>
            <p:cNvCxnSpPr>
              <a:cxnSpLocks/>
            </p:cNvCxnSpPr>
            <p:nvPr/>
          </p:nvCxnSpPr>
          <p:spPr>
            <a:xfrm>
              <a:off x="5723487" y="5452373"/>
              <a:ext cx="0" cy="223619"/>
            </a:xfrm>
            <a:prstGeom prst="line">
              <a:avLst/>
            </a:prstGeom>
            <a:ln w="285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xmlns="" id="{B5677722-B513-1444-8140-037EF6CD1D89}"/>
                </a:ext>
              </a:extLst>
            </p:cNvPr>
            <p:cNvCxnSpPr>
              <a:cxnSpLocks/>
            </p:cNvCxnSpPr>
            <p:nvPr/>
          </p:nvCxnSpPr>
          <p:spPr>
            <a:xfrm>
              <a:off x="7605119" y="5452372"/>
              <a:ext cx="0" cy="223619"/>
            </a:xfrm>
            <a:prstGeom prst="line">
              <a:avLst/>
            </a:prstGeom>
            <a:ln w="285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xmlns="" id="{92794429-E630-4644-87F5-A54CE79544C3}"/>
                </a:ext>
              </a:extLst>
            </p:cNvPr>
            <p:cNvGrpSpPr/>
            <p:nvPr/>
          </p:nvGrpSpPr>
          <p:grpSpPr>
            <a:xfrm>
              <a:off x="6329934" y="2329373"/>
              <a:ext cx="571813" cy="305963"/>
              <a:chOff x="6329934" y="2329373"/>
              <a:chExt cx="571813" cy="305963"/>
            </a:xfrm>
          </p:grpSpPr>
          <p:cxnSp>
            <p:nvCxnSpPr>
              <p:cNvPr id="169" name="Straight Connector 168">
                <a:extLst>
                  <a:ext uri="{FF2B5EF4-FFF2-40B4-BE49-F238E27FC236}">
                    <a16:creationId xmlns:a16="http://schemas.microsoft.com/office/drawing/2014/main" xmlns="" id="{270536C6-C713-5D4E-BA1C-8B1C62AD5551}"/>
                  </a:ext>
                </a:extLst>
              </p:cNvPr>
              <p:cNvCxnSpPr>
                <a:cxnSpLocks/>
              </p:cNvCxnSpPr>
              <p:nvPr/>
            </p:nvCxnSpPr>
            <p:spPr>
              <a:xfrm>
                <a:off x="6329934" y="2346336"/>
                <a:ext cx="0" cy="289000"/>
              </a:xfrm>
              <a:prstGeom prst="line">
                <a:avLst/>
              </a:prstGeom>
              <a:ln w="285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xmlns="" id="{38333A95-A08B-6046-B3C9-626A44A3E38B}"/>
                  </a:ext>
                </a:extLst>
              </p:cNvPr>
              <p:cNvCxnSpPr>
                <a:cxnSpLocks/>
              </p:cNvCxnSpPr>
              <p:nvPr/>
            </p:nvCxnSpPr>
            <p:spPr>
              <a:xfrm flipV="1">
                <a:off x="6901747" y="2329373"/>
                <a:ext cx="0" cy="282588"/>
              </a:xfrm>
              <a:prstGeom prst="line">
                <a:avLst/>
              </a:prstGeom>
              <a:ln w="285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87" name="Rectangle 86"/>
          <p:cNvSpPr/>
          <p:nvPr/>
        </p:nvSpPr>
        <p:spPr>
          <a:xfrm>
            <a:off x="-55781" y="-3031"/>
            <a:ext cx="12247781" cy="26731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8" name="Rectangle 87"/>
          <p:cNvSpPr/>
          <p:nvPr/>
        </p:nvSpPr>
        <p:spPr>
          <a:xfrm>
            <a:off x="-29347" y="6590681"/>
            <a:ext cx="12247781" cy="26731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9" name="TextBox 88"/>
          <p:cNvSpPr txBox="1"/>
          <p:nvPr/>
        </p:nvSpPr>
        <p:spPr>
          <a:xfrm>
            <a:off x="3399589" y="368329"/>
            <a:ext cx="8792411" cy="738664"/>
          </a:xfrm>
          <a:prstGeom prst="rect">
            <a:avLst/>
          </a:prstGeom>
          <a:solidFill>
            <a:schemeClr val="bg1">
              <a:lumMod val="85000"/>
              <a:alpha val="75000"/>
            </a:schemeClr>
          </a:solidFill>
        </p:spPr>
        <p:txBody>
          <a:bodyPr wrap="square" lIns="268224" tIns="182880" rIns="853440" bIns="182880">
            <a:spAutoFit/>
          </a:bodyPr>
          <a:lstStyle/>
          <a:p>
            <a:pPr eaLnBrk="1" fontAlgn="auto" hangingPunct="1">
              <a:spcBef>
                <a:spcPts val="0"/>
              </a:spcBef>
              <a:spcAft>
                <a:spcPts val="0"/>
              </a:spcAft>
              <a:defRPr/>
            </a:pPr>
            <a:r>
              <a:rPr lang="en-US" sz="2400" dirty="0"/>
              <a:t>SECURITIZATION Bond: VERY Complex Transaction</a:t>
            </a:r>
            <a:endParaRPr lang="id-ID" sz="2400" dirty="0"/>
          </a:p>
        </p:txBody>
      </p:sp>
      <p:grpSp>
        <p:nvGrpSpPr>
          <p:cNvPr id="15" name="Group 14">
            <a:extLst>
              <a:ext uri="{FF2B5EF4-FFF2-40B4-BE49-F238E27FC236}">
                <a16:creationId xmlns:a16="http://schemas.microsoft.com/office/drawing/2014/main" xmlns="" id="{BEE4214B-306A-1B44-9EC0-075D7E5BE4B1}"/>
              </a:ext>
            </a:extLst>
          </p:cNvPr>
          <p:cNvGrpSpPr/>
          <p:nvPr/>
        </p:nvGrpSpPr>
        <p:grpSpPr>
          <a:xfrm>
            <a:off x="4614251" y="2636565"/>
            <a:ext cx="3146171" cy="962526"/>
            <a:chOff x="4640189" y="3363533"/>
            <a:chExt cx="2933186" cy="962526"/>
          </a:xfrm>
        </p:grpSpPr>
        <p:grpSp>
          <p:nvGrpSpPr>
            <p:cNvPr id="10" name="Group 9">
              <a:extLst>
                <a:ext uri="{FF2B5EF4-FFF2-40B4-BE49-F238E27FC236}">
                  <a16:creationId xmlns:a16="http://schemas.microsoft.com/office/drawing/2014/main" xmlns="" id="{ED609652-8DB5-2549-8AFD-DC973EF911C2}"/>
                </a:ext>
              </a:extLst>
            </p:cNvPr>
            <p:cNvGrpSpPr/>
            <p:nvPr/>
          </p:nvGrpSpPr>
          <p:grpSpPr>
            <a:xfrm>
              <a:off x="4640189" y="3363533"/>
              <a:ext cx="2933186" cy="962526"/>
              <a:chOff x="5174650" y="3363533"/>
              <a:chExt cx="1144376" cy="962526"/>
            </a:xfrm>
          </p:grpSpPr>
          <p:grpSp>
            <p:nvGrpSpPr>
              <p:cNvPr id="85" name="Group 84"/>
              <p:cNvGrpSpPr/>
              <p:nvPr/>
            </p:nvGrpSpPr>
            <p:grpSpPr>
              <a:xfrm>
                <a:off x="5174650" y="3363533"/>
                <a:ext cx="1144376" cy="962526"/>
                <a:chOff x="1664677" y="2084534"/>
                <a:chExt cx="1195754" cy="1130939"/>
              </a:xfrm>
            </p:grpSpPr>
            <p:sp>
              <p:nvSpPr>
                <p:cNvPr id="94" name="Rounded Rectangle 93"/>
                <p:cNvSpPr/>
                <p:nvPr/>
              </p:nvSpPr>
              <p:spPr>
                <a:xfrm>
                  <a:off x="1664677" y="2084534"/>
                  <a:ext cx="1195754" cy="1130939"/>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5" name="Rounded Rectangle 94"/>
                <p:cNvSpPr/>
                <p:nvPr/>
              </p:nvSpPr>
              <p:spPr>
                <a:xfrm>
                  <a:off x="1664677" y="2084534"/>
                  <a:ext cx="1195754" cy="1073819"/>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grpSp>
          <p:sp>
            <p:nvSpPr>
              <p:cNvPr id="115" name="TextBox 114"/>
              <p:cNvSpPr txBox="1"/>
              <p:nvPr/>
            </p:nvSpPr>
            <p:spPr>
              <a:xfrm>
                <a:off x="5613770" y="3924669"/>
                <a:ext cx="272411" cy="369332"/>
              </a:xfrm>
              <a:prstGeom prst="rect">
                <a:avLst/>
              </a:prstGeom>
              <a:noFill/>
            </p:spPr>
            <p:txBody>
              <a:bodyPr wrap="none" rtlCol="0">
                <a:spAutoFit/>
              </a:bodyPr>
              <a:lstStyle/>
              <a:p>
                <a:pPr algn="ctr"/>
                <a:r>
                  <a:rPr lang="en-US" dirty="0">
                    <a:solidFill>
                      <a:schemeClr val="bg1"/>
                    </a:solidFill>
                    <a:latin typeface="+mj-lt"/>
                  </a:rPr>
                  <a:t>Utility</a:t>
                </a:r>
                <a:endParaRPr lang="id-ID" sz="1600" dirty="0">
                  <a:solidFill>
                    <a:schemeClr val="bg1"/>
                  </a:solidFill>
                  <a:latin typeface="+mj-lt"/>
                </a:endParaRPr>
              </a:p>
            </p:txBody>
          </p:sp>
        </p:grpSp>
        <p:pic>
          <p:nvPicPr>
            <p:cNvPr id="14" name="Picture 13">
              <a:extLst>
                <a:ext uri="{FF2B5EF4-FFF2-40B4-BE49-F238E27FC236}">
                  <a16:creationId xmlns:a16="http://schemas.microsoft.com/office/drawing/2014/main" xmlns="" id="{AE43BB82-94AD-4547-ABF3-22F200A4F25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64496" y="3496070"/>
              <a:ext cx="300650" cy="401913"/>
            </a:xfrm>
            <a:prstGeom prst="rect">
              <a:avLst/>
            </a:prstGeom>
          </p:spPr>
        </p:pic>
      </p:grpSp>
    </p:spTree>
    <p:extLst>
      <p:ext uri="{BB962C8B-B14F-4D97-AF65-F5344CB8AC3E}">
        <p14:creationId xmlns:p14="http://schemas.microsoft.com/office/powerpoint/2010/main" val="31189431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additive="base">
                                        <p:cTn id="7" dur="900" fill="hold"/>
                                        <p:tgtEl>
                                          <p:spTgt spid="89"/>
                                        </p:tgtEl>
                                        <p:attrNameLst>
                                          <p:attrName>ppt_x</p:attrName>
                                        </p:attrNameLst>
                                      </p:cBhvr>
                                      <p:tavLst>
                                        <p:tav tm="0">
                                          <p:val>
                                            <p:strVal val="1+#ppt_w/2"/>
                                          </p:val>
                                        </p:tav>
                                        <p:tav tm="100000">
                                          <p:val>
                                            <p:strVal val="#ppt_x"/>
                                          </p:val>
                                        </p:tav>
                                      </p:tavLst>
                                    </p:anim>
                                    <p:anim calcmode="lin" valueType="num">
                                      <p:cBhvr additive="base">
                                        <p:cTn id="8" dur="900" fill="hold"/>
                                        <p:tgtEl>
                                          <p:spTgt spid="89"/>
                                        </p:tgtEl>
                                        <p:attrNameLst>
                                          <p:attrName>ppt_y</p:attrName>
                                        </p:attrNameLst>
                                      </p:cBhvr>
                                      <p:tavLst>
                                        <p:tav tm="0">
                                          <p:val>
                                            <p:strVal val="#ppt_y"/>
                                          </p:val>
                                        </p:tav>
                                        <p:tav tm="100000">
                                          <p:val>
                                            <p:strVal val="#ppt_y"/>
                                          </p:val>
                                        </p:tav>
                                      </p:tavLst>
                                    </p:anim>
                                  </p:childTnLst>
                                </p:cTn>
                              </p:par>
                            </p:childTnLst>
                          </p:cTn>
                        </p:par>
                        <p:par>
                          <p:cTn id="9" fill="hold">
                            <p:stCondLst>
                              <p:cond delay="900"/>
                            </p:stCondLst>
                            <p:childTnLst>
                              <p:par>
                                <p:cTn id="10" presetID="10" presetClass="exit" presetSubtype="0" fill="hold" nodeType="afterEffect">
                                  <p:stCondLst>
                                    <p:cond delay="0"/>
                                  </p:stCondLst>
                                  <p:childTnLst>
                                    <p:animEffect transition="out" filter="fade">
                                      <p:cBhvr>
                                        <p:cTn id="11" dur="500"/>
                                        <p:tgtEl>
                                          <p:spTgt spid="17"/>
                                        </p:tgtEl>
                                      </p:cBhvr>
                                    </p:animEffect>
                                    <p:set>
                                      <p:cBhvr>
                                        <p:cTn id="12" dur="1" fill="hold">
                                          <p:stCondLst>
                                            <p:cond delay="499"/>
                                          </p:stCondLst>
                                        </p:cTn>
                                        <p:tgtEl>
                                          <p:spTgt spid="17"/>
                                        </p:tgtEl>
                                        <p:attrNameLst>
                                          <p:attrName>style.visibility</p:attrName>
                                        </p:attrNameLst>
                                      </p:cBhvr>
                                      <p:to>
                                        <p:strVal val="hidden"/>
                                      </p:to>
                                    </p:set>
                                  </p:childTnLst>
                                </p:cTn>
                              </p:par>
                            </p:childTnLst>
                          </p:cTn>
                        </p:par>
                        <p:par>
                          <p:cTn id="13" fill="hold">
                            <p:stCondLst>
                              <p:cond delay="1400"/>
                            </p:stCondLst>
                            <p:childTnLst>
                              <p:par>
                                <p:cTn id="14" presetID="10" presetClass="entr" presetSubtype="0"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par>
                          <p:cTn id="17" fill="hold">
                            <p:stCondLst>
                              <p:cond delay="1900"/>
                            </p:stCondLst>
                            <p:childTnLst>
                              <p:par>
                                <p:cTn id="18" presetID="10" presetClass="entr" presetSubtype="0"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par>
                          <p:cTn id="21" fill="hold">
                            <p:stCondLst>
                              <p:cond delay="2400"/>
                            </p:stCondLst>
                            <p:childTnLst>
                              <p:par>
                                <p:cTn id="22" presetID="10" presetClass="entr" presetSubtype="0"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par>
                          <p:cTn id="25" fill="hold">
                            <p:stCondLst>
                              <p:cond delay="2900"/>
                            </p:stCondLst>
                            <p:childTnLst>
                              <p:par>
                                <p:cTn id="26" presetID="10" presetClass="entr" presetSubtype="0" fill="hold" nodeType="after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Rectangle 86"/>
          <p:cNvSpPr/>
          <p:nvPr/>
        </p:nvSpPr>
        <p:spPr>
          <a:xfrm>
            <a:off x="-55781" y="-3031"/>
            <a:ext cx="12247781" cy="26731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8" name="Rectangle 87"/>
          <p:cNvSpPr/>
          <p:nvPr/>
        </p:nvSpPr>
        <p:spPr>
          <a:xfrm>
            <a:off x="-29347" y="6590681"/>
            <a:ext cx="12247781" cy="26731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9" name="TextBox 88"/>
          <p:cNvSpPr txBox="1"/>
          <p:nvPr/>
        </p:nvSpPr>
        <p:spPr>
          <a:xfrm>
            <a:off x="3399589" y="368329"/>
            <a:ext cx="8792411" cy="738664"/>
          </a:xfrm>
          <a:prstGeom prst="rect">
            <a:avLst/>
          </a:prstGeom>
          <a:solidFill>
            <a:schemeClr val="bg1">
              <a:lumMod val="85000"/>
              <a:alpha val="75000"/>
            </a:schemeClr>
          </a:solidFill>
        </p:spPr>
        <p:txBody>
          <a:bodyPr wrap="square" lIns="268224" tIns="182880" rIns="853440" bIns="182880">
            <a:spAutoFit/>
          </a:bodyPr>
          <a:lstStyle/>
          <a:p>
            <a:pPr eaLnBrk="1" fontAlgn="auto" hangingPunct="1">
              <a:spcBef>
                <a:spcPts val="0"/>
              </a:spcBef>
              <a:spcAft>
                <a:spcPts val="0"/>
              </a:spcAft>
              <a:defRPr/>
            </a:pPr>
            <a:r>
              <a:rPr lang="en-US" sz="2400" b="1" dirty="0"/>
              <a:t>SEC Bond Offering Description Utility Securitization – PG&amp;E</a:t>
            </a:r>
            <a:endParaRPr lang="id-ID" sz="2400" b="1" dirty="0"/>
          </a:p>
        </p:txBody>
      </p:sp>
      <p:pic>
        <p:nvPicPr>
          <p:cNvPr id="90" name="Picture 89" descr="A screenshot of a cell phone&#10;&#10;Description automatically generated">
            <a:extLst>
              <a:ext uri="{FF2B5EF4-FFF2-40B4-BE49-F238E27FC236}">
                <a16:creationId xmlns:a16="http://schemas.microsoft.com/office/drawing/2014/main" xmlns="" id="{042B31CB-4CF5-4685-9BA3-EE2E03B29F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160" y="1270491"/>
            <a:ext cx="4567783" cy="5156692"/>
          </a:xfrm>
          <a:prstGeom prst="rect">
            <a:avLst/>
          </a:prstGeom>
        </p:spPr>
      </p:pic>
      <p:pic>
        <p:nvPicPr>
          <p:cNvPr id="91" name="Picture 90" descr="A close up of text on a white background&#10;&#10;Description automatically generated">
            <a:extLst>
              <a:ext uri="{FF2B5EF4-FFF2-40B4-BE49-F238E27FC236}">
                <a16:creationId xmlns:a16="http://schemas.microsoft.com/office/drawing/2014/main" xmlns="" id="{83BC637E-9840-4D00-8B46-18B2999FA0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8040" y="1088372"/>
            <a:ext cx="4592001" cy="5502309"/>
          </a:xfrm>
          <a:prstGeom prst="rect">
            <a:avLst/>
          </a:prstGeom>
        </p:spPr>
      </p:pic>
    </p:spTree>
    <p:extLst>
      <p:ext uri="{BB962C8B-B14F-4D97-AF65-F5344CB8AC3E}">
        <p14:creationId xmlns:p14="http://schemas.microsoft.com/office/powerpoint/2010/main" val="39222789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additive="base">
                                        <p:cTn id="7" dur="500" fill="hold"/>
                                        <p:tgtEl>
                                          <p:spTgt spid="89"/>
                                        </p:tgtEl>
                                        <p:attrNameLst>
                                          <p:attrName>ppt_x</p:attrName>
                                        </p:attrNameLst>
                                      </p:cBhvr>
                                      <p:tavLst>
                                        <p:tav tm="0">
                                          <p:val>
                                            <p:strVal val="1+#ppt_w/2"/>
                                          </p:val>
                                        </p:tav>
                                        <p:tav tm="100000">
                                          <p:val>
                                            <p:strVal val="#ppt_x"/>
                                          </p:val>
                                        </p:tav>
                                      </p:tavLst>
                                    </p:anim>
                                    <p:anim calcmode="lin" valueType="num">
                                      <p:cBhvr additive="base">
                                        <p:cTn id="8" dur="500" fill="hold"/>
                                        <p:tgtEl>
                                          <p:spTgt spid="8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Group 59"/>
          <p:cNvGrpSpPr/>
          <p:nvPr/>
        </p:nvGrpSpPr>
        <p:grpSpPr>
          <a:xfrm>
            <a:off x="6821775" y="2384657"/>
            <a:ext cx="1582795" cy="282804"/>
            <a:chOff x="7528087" y="2680840"/>
            <a:chExt cx="2803259" cy="316190"/>
          </a:xfrm>
        </p:grpSpPr>
        <p:cxnSp>
          <p:nvCxnSpPr>
            <p:cNvPr id="61" name="Straight Connector 60"/>
            <p:cNvCxnSpPr/>
            <p:nvPr/>
          </p:nvCxnSpPr>
          <p:spPr>
            <a:xfrm flipV="1">
              <a:off x="7528087" y="2680840"/>
              <a:ext cx="497966" cy="31619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8026053" y="2680840"/>
              <a:ext cx="2305293" cy="0"/>
            </a:xfrm>
            <a:prstGeom prst="line">
              <a:avLst/>
            </a:prstGeom>
            <a:ln>
              <a:solidFill>
                <a:schemeClr val="bg1">
                  <a:lumMod val="85000"/>
                </a:schemeClr>
              </a:solidFill>
              <a:tailEnd type="oval"/>
            </a:ln>
          </p:spPr>
          <p:style>
            <a:lnRef idx="1">
              <a:schemeClr val="accent1"/>
            </a:lnRef>
            <a:fillRef idx="0">
              <a:schemeClr val="accent1"/>
            </a:fillRef>
            <a:effectRef idx="0">
              <a:schemeClr val="accent1"/>
            </a:effectRef>
            <a:fontRef idx="minor">
              <a:schemeClr val="tx1"/>
            </a:fontRef>
          </p:style>
        </p:cxnSp>
      </p:grpSp>
      <p:grpSp>
        <p:nvGrpSpPr>
          <p:cNvPr id="63" name="Group 62"/>
          <p:cNvGrpSpPr/>
          <p:nvPr/>
        </p:nvGrpSpPr>
        <p:grpSpPr>
          <a:xfrm>
            <a:off x="7093727" y="3696416"/>
            <a:ext cx="1241173" cy="236738"/>
            <a:chOff x="8125333" y="4745260"/>
            <a:chExt cx="2389596" cy="203034"/>
          </a:xfrm>
        </p:grpSpPr>
        <p:cxnSp>
          <p:nvCxnSpPr>
            <p:cNvPr id="64" name="Straight Connector 63"/>
            <p:cNvCxnSpPr/>
            <p:nvPr/>
          </p:nvCxnSpPr>
          <p:spPr>
            <a:xfrm>
              <a:off x="8125333" y="4745260"/>
              <a:ext cx="522140" cy="20303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8647472" y="4948294"/>
              <a:ext cx="1867457" cy="0"/>
            </a:xfrm>
            <a:prstGeom prst="line">
              <a:avLst/>
            </a:prstGeom>
            <a:ln>
              <a:solidFill>
                <a:schemeClr val="bg1">
                  <a:lumMod val="85000"/>
                </a:schemeClr>
              </a:solidFill>
              <a:tailEnd type="oval"/>
            </a:ln>
          </p:spPr>
          <p:style>
            <a:lnRef idx="1">
              <a:schemeClr val="accent1"/>
            </a:lnRef>
            <a:fillRef idx="0">
              <a:schemeClr val="accent1"/>
            </a:fillRef>
            <a:effectRef idx="0">
              <a:schemeClr val="accent1"/>
            </a:effectRef>
            <a:fontRef idx="minor">
              <a:schemeClr val="tx1"/>
            </a:fontRef>
          </p:style>
        </p:cxnSp>
      </p:grpSp>
      <p:cxnSp>
        <p:nvCxnSpPr>
          <p:cNvPr id="68" name="Straight Connector 67"/>
          <p:cNvCxnSpPr>
            <a:cxnSpLocks/>
            <a:endCxn id="77" idx="3"/>
          </p:cNvCxnSpPr>
          <p:nvPr/>
        </p:nvCxnSpPr>
        <p:spPr>
          <a:xfrm flipH="1" flipV="1">
            <a:off x="3348318" y="1783616"/>
            <a:ext cx="2299448" cy="1169438"/>
          </a:xfrm>
          <a:prstGeom prst="line">
            <a:avLst/>
          </a:prstGeom>
          <a:ln>
            <a:solidFill>
              <a:schemeClr val="bg1">
                <a:lumMod val="85000"/>
              </a:schemeClr>
            </a:solidFill>
            <a:tailEnd type="oval"/>
          </a:ln>
        </p:spPr>
        <p:style>
          <a:lnRef idx="1">
            <a:schemeClr val="accent1"/>
          </a:lnRef>
          <a:fillRef idx="0">
            <a:schemeClr val="accent1"/>
          </a:fillRef>
          <a:effectRef idx="0">
            <a:schemeClr val="accent1"/>
          </a:effectRef>
          <a:fontRef idx="minor">
            <a:schemeClr val="tx1"/>
          </a:fontRef>
        </p:style>
      </p:cxnSp>
      <p:grpSp>
        <p:nvGrpSpPr>
          <p:cNvPr id="69" name="Group 68"/>
          <p:cNvGrpSpPr/>
          <p:nvPr/>
        </p:nvGrpSpPr>
        <p:grpSpPr>
          <a:xfrm>
            <a:off x="3793783" y="5418956"/>
            <a:ext cx="1306386" cy="387404"/>
            <a:chOff x="643269" y="4994858"/>
            <a:chExt cx="3655172" cy="316190"/>
          </a:xfrm>
        </p:grpSpPr>
        <p:cxnSp>
          <p:nvCxnSpPr>
            <p:cNvPr id="70" name="Straight Connector 69"/>
            <p:cNvCxnSpPr/>
            <p:nvPr/>
          </p:nvCxnSpPr>
          <p:spPr>
            <a:xfrm flipH="1">
              <a:off x="3800475" y="4994858"/>
              <a:ext cx="497966" cy="31619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a:cxnSpLocks/>
            </p:cNvCxnSpPr>
            <p:nvPr/>
          </p:nvCxnSpPr>
          <p:spPr>
            <a:xfrm flipH="1">
              <a:off x="643269" y="5311048"/>
              <a:ext cx="3157211" cy="0"/>
            </a:xfrm>
            <a:prstGeom prst="line">
              <a:avLst/>
            </a:prstGeom>
            <a:ln>
              <a:solidFill>
                <a:schemeClr val="bg1">
                  <a:lumMod val="85000"/>
                </a:schemeClr>
              </a:solidFill>
              <a:tailEnd type="oval"/>
            </a:ln>
          </p:spPr>
          <p:style>
            <a:lnRef idx="1">
              <a:schemeClr val="accent1"/>
            </a:lnRef>
            <a:fillRef idx="0">
              <a:schemeClr val="accent1"/>
            </a:fillRef>
            <a:effectRef idx="0">
              <a:schemeClr val="accent1"/>
            </a:effectRef>
            <a:fontRef idx="minor">
              <a:schemeClr val="tx1"/>
            </a:fontRef>
          </p:style>
        </p:cxnSp>
      </p:grpSp>
      <p:sp>
        <p:nvSpPr>
          <p:cNvPr id="73" name="TextBox 72"/>
          <p:cNvSpPr txBox="1"/>
          <p:nvPr/>
        </p:nvSpPr>
        <p:spPr>
          <a:xfrm>
            <a:off x="8404570" y="2016702"/>
            <a:ext cx="3313792" cy="369332"/>
          </a:xfrm>
          <a:prstGeom prst="rect">
            <a:avLst/>
          </a:prstGeom>
          <a:noFill/>
        </p:spPr>
        <p:txBody>
          <a:bodyPr wrap="none" rtlCol="0">
            <a:spAutoFit/>
          </a:bodyPr>
          <a:lstStyle/>
          <a:p>
            <a:r>
              <a:rPr lang="id-ID" dirty="0">
                <a:solidFill>
                  <a:schemeClr val="tx1">
                    <a:lumMod val="50000"/>
                  </a:schemeClr>
                </a:solidFill>
              </a:rPr>
              <a:t>Sale Agreement</a:t>
            </a:r>
            <a:r>
              <a:rPr lang="en-US" dirty="0">
                <a:solidFill>
                  <a:schemeClr val="tx1">
                    <a:lumMod val="50000"/>
                  </a:schemeClr>
                </a:solidFill>
              </a:rPr>
              <a:t>s</a:t>
            </a:r>
            <a:r>
              <a:rPr lang="id-ID" dirty="0">
                <a:solidFill>
                  <a:schemeClr val="tx1">
                    <a:lumMod val="50000"/>
                  </a:schemeClr>
                </a:solidFill>
              </a:rPr>
              <a:t> &amp; Bill</a:t>
            </a:r>
            <a:r>
              <a:rPr lang="en-US" dirty="0">
                <a:solidFill>
                  <a:schemeClr val="tx1">
                    <a:lumMod val="50000"/>
                  </a:schemeClr>
                </a:solidFill>
              </a:rPr>
              <a:t> o</a:t>
            </a:r>
            <a:r>
              <a:rPr lang="id-ID" dirty="0">
                <a:solidFill>
                  <a:schemeClr val="tx1">
                    <a:lumMod val="50000"/>
                  </a:schemeClr>
                </a:solidFill>
              </a:rPr>
              <a:t>f Sale</a:t>
            </a:r>
          </a:p>
        </p:txBody>
      </p:sp>
      <p:sp>
        <p:nvSpPr>
          <p:cNvPr id="75" name="TextBox 74"/>
          <p:cNvSpPr txBox="1"/>
          <p:nvPr/>
        </p:nvSpPr>
        <p:spPr>
          <a:xfrm>
            <a:off x="8454577" y="3711045"/>
            <a:ext cx="2595647" cy="369332"/>
          </a:xfrm>
          <a:prstGeom prst="rect">
            <a:avLst/>
          </a:prstGeom>
          <a:noFill/>
        </p:spPr>
        <p:txBody>
          <a:bodyPr wrap="none" rtlCol="0">
            <a:spAutoFit/>
          </a:bodyPr>
          <a:lstStyle/>
          <a:p>
            <a:r>
              <a:rPr lang="id-ID" dirty="0">
                <a:solidFill>
                  <a:schemeClr val="tx1">
                    <a:lumMod val="50000"/>
                  </a:schemeClr>
                </a:solidFill>
              </a:rPr>
              <a:t>Intercredit</a:t>
            </a:r>
            <a:r>
              <a:rPr lang="en-US" dirty="0">
                <a:solidFill>
                  <a:schemeClr val="tx1">
                    <a:lumMod val="50000"/>
                  </a:schemeClr>
                </a:solidFill>
              </a:rPr>
              <a:t>o</a:t>
            </a:r>
            <a:r>
              <a:rPr lang="id-ID" dirty="0">
                <a:solidFill>
                  <a:schemeClr val="tx1">
                    <a:lumMod val="50000"/>
                  </a:schemeClr>
                </a:solidFill>
              </a:rPr>
              <a:t>r Agreeme</a:t>
            </a:r>
            <a:r>
              <a:rPr lang="en-US" dirty="0">
                <a:solidFill>
                  <a:schemeClr val="tx1">
                    <a:lumMod val="50000"/>
                  </a:schemeClr>
                </a:solidFill>
              </a:rPr>
              <a:t>n</a:t>
            </a:r>
            <a:r>
              <a:rPr lang="id-ID" dirty="0">
                <a:solidFill>
                  <a:schemeClr val="tx1">
                    <a:lumMod val="50000"/>
                  </a:schemeClr>
                </a:solidFill>
              </a:rPr>
              <a:t>t</a:t>
            </a:r>
          </a:p>
        </p:txBody>
      </p:sp>
      <p:sp>
        <p:nvSpPr>
          <p:cNvPr id="76" name="Text Placeholder 5"/>
          <p:cNvSpPr txBox="1">
            <a:spLocks/>
          </p:cNvSpPr>
          <p:nvPr/>
        </p:nvSpPr>
        <p:spPr>
          <a:xfrm>
            <a:off x="105431" y="2883394"/>
            <a:ext cx="3397226" cy="731446"/>
          </a:xfrm>
          <a:prstGeom prst="rect">
            <a:avLst/>
          </a:prstGeom>
        </p:spPr>
        <p:txBody>
          <a:bodyPr vert="horz" lIns="91440" tIns="45720" rIns="91440" bIns="45720" rtlCol="0">
            <a:normAutofit/>
          </a:bodyPr>
          <a:lstStyle>
            <a:lvl1pPr marL="0" indent="0" algn="ctr" defTabSz="914400" rtl="0" eaLnBrk="1" latinLnBrk="0" hangingPunct="1">
              <a:lnSpc>
                <a:spcPct val="86000"/>
              </a:lnSpc>
              <a:spcBef>
                <a:spcPts val="0"/>
              </a:spcBef>
              <a:buFont typeface="Arial" panose="020B0604020202020204" pitchFamily="34" charset="0"/>
              <a:buNone/>
              <a:defRPr sz="16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ct val="110000"/>
              </a:lnSpc>
            </a:pPr>
            <a:endParaRPr lang="id-ID" sz="1400" dirty="0"/>
          </a:p>
        </p:txBody>
      </p:sp>
      <p:sp>
        <p:nvSpPr>
          <p:cNvPr id="77" name="TextBox 76"/>
          <p:cNvSpPr txBox="1"/>
          <p:nvPr/>
        </p:nvSpPr>
        <p:spPr>
          <a:xfrm>
            <a:off x="1509353" y="1598950"/>
            <a:ext cx="1838965" cy="369332"/>
          </a:xfrm>
          <a:prstGeom prst="rect">
            <a:avLst/>
          </a:prstGeom>
          <a:noFill/>
        </p:spPr>
        <p:txBody>
          <a:bodyPr wrap="none" rtlCol="0">
            <a:spAutoFit/>
          </a:bodyPr>
          <a:lstStyle/>
          <a:p>
            <a:pPr algn="r"/>
            <a:r>
              <a:rPr lang="en-US" dirty="0">
                <a:solidFill>
                  <a:schemeClr val="tx1">
                    <a:lumMod val="50000"/>
                  </a:schemeClr>
                </a:solidFill>
              </a:rPr>
              <a:t>Financing</a:t>
            </a:r>
            <a:r>
              <a:rPr lang="id-ID" dirty="0">
                <a:solidFill>
                  <a:schemeClr val="tx1">
                    <a:lumMod val="50000"/>
                  </a:schemeClr>
                </a:solidFill>
              </a:rPr>
              <a:t> Order</a:t>
            </a:r>
          </a:p>
        </p:txBody>
      </p:sp>
      <p:sp>
        <p:nvSpPr>
          <p:cNvPr id="79" name="TextBox 78"/>
          <p:cNvSpPr txBox="1"/>
          <p:nvPr/>
        </p:nvSpPr>
        <p:spPr>
          <a:xfrm>
            <a:off x="452267" y="2283067"/>
            <a:ext cx="3159839" cy="923330"/>
          </a:xfrm>
          <a:prstGeom prst="rect">
            <a:avLst/>
          </a:prstGeom>
          <a:noFill/>
        </p:spPr>
        <p:txBody>
          <a:bodyPr wrap="none" rtlCol="0">
            <a:spAutoFit/>
          </a:bodyPr>
          <a:lstStyle/>
          <a:p>
            <a:r>
              <a:rPr lang="id-ID" dirty="0">
                <a:solidFill>
                  <a:schemeClr val="tx1">
                    <a:lumMod val="50000"/>
                  </a:schemeClr>
                </a:solidFill>
              </a:rPr>
              <a:t>Registrati</a:t>
            </a:r>
            <a:r>
              <a:rPr lang="en-US" dirty="0">
                <a:solidFill>
                  <a:schemeClr val="tx1">
                    <a:lumMod val="50000"/>
                  </a:schemeClr>
                </a:solidFill>
              </a:rPr>
              <a:t>on </a:t>
            </a:r>
            <a:r>
              <a:rPr lang="id-ID" dirty="0">
                <a:solidFill>
                  <a:schemeClr val="tx1">
                    <a:lumMod val="50000"/>
                  </a:schemeClr>
                </a:solidFill>
              </a:rPr>
              <a:t>Statement </a:t>
            </a:r>
          </a:p>
          <a:p>
            <a:r>
              <a:rPr lang="id-ID" dirty="0">
                <a:solidFill>
                  <a:schemeClr val="tx1">
                    <a:lumMod val="50000"/>
                  </a:schemeClr>
                </a:solidFill>
              </a:rPr>
              <a:t>&amp; Amendment</a:t>
            </a:r>
            <a:r>
              <a:rPr lang="en-US" dirty="0">
                <a:solidFill>
                  <a:schemeClr val="tx1">
                    <a:lumMod val="50000"/>
                  </a:schemeClr>
                </a:solidFill>
              </a:rPr>
              <a:t>s</a:t>
            </a:r>
            <a:r>
              <a:rPr lang="id-ID" dirty="0">
                <a:solidFill>
                  <a:schemeClr val="tx1">
                    <a:lumMod val="50000"/>
                  </a:schemeClr>
                </a:solidFill>
              </a:rPr>
              <a:t> (includin</a:t>
            </a:r>
            <a:r>
              <a:rPr lang="en-US" dirty="0">
                <a:solidFill>
                  <a:schemeClr val="tx1">
                    <a:lumMod val="50000"/>
                  </a:schemeClr>
                </a:solidFill>
              </a:rPr>
              <a:t>g</a:t>
            </a:r>
            <a:r>
              <a:rPr lang="id-ID" dirty="0">
                <a:solidFill>
                  <a:schemeClr val="tx1">
                    <a:lumMod val="50000"/>
                  </a:schemeClr>
                </a:solidFill>
              </a:rPr>
              <a:t> </a:t>
            </a:r>
          </a:p>
          <a:p>
            <a:r>
              <a:rPr lang="id-ID" dirty="0">
                <a:solidFill>
                  <a:schemeClr val="tx1">
                    <a:lumMod val="50000"/>
                  </a:schemeClr>
                </a:solidFill>
              </a:rPr>
              <a:t>Prospectu</a:t>
            </a:r>
            <a:r>
              <a:rPr lang="en-US" dirty="0">
                <a:solidFill>
                  <a:schemeClr val="tx1">
                    <a:lumMod val="50000"/>
                  </a:schemeClr>
                </a:solidFill>
              </a:rPr>
              <a:t>s</a:t>
            </a:r>
            <a:r>
              <a:rPr lang="id-ID" dirty="0">
                <a:solidFill>
                  <a:schemeClr val="tx1">
                    <a:lumMod val="50000"/>
                  </a:schemeClr>
                </a:solidFill>
              </a:rPr>
              <a:t> an</a:t>
            </a:r>
            <a:r>
              <a:rPr lang="en-US" dirty="0">
                <a:solidFill>
                  <a:schemeClr val="tx1">
                    <a:lumMod val="50000"/>
                  </a:schemeClr>
                </a:solidFill>
              </a:rPr>
              <a:t>d</a:t>
            </a:r>
            <a:r>
              <a:rPr lang="id-ID" dirty="0">
                <a:solidFill>
                  <a:schemeClr val="tx1">
                    <a:lumMod val="50000"/>
                  </a:schemeClr>
                </a:solidFill>
              </a:rPr>
              <a:t> Supplemen</a:t>
            </a:r>
            <a:r>
              <a:rPr lang="en-US" dirty="0">
                <a:solidFill>
                  <a:schemeClr val="tx1">
                    <a:lumMod val="50000"/>
                  </a:schemeClr>
                </a:solidFill>
              </a:rPr>
              <a:t>t</a:t>
            </a:r>
            <a:r>
              <a:rPr lang="id-ID" dirty="0">
                <a:solidFill>
                  <a:schemeClr val="tx1">
                    <a:lumMod val="50000"/>
                  </a:schemeClr>
                </a:solidFill>
              </a:rPr>
              <a:t>)</a:t>
            </a:r>
          </a:p>
        </p:txBody>
      </p:sp>
      <p:sp>
        <p:nvSpPr>
          <p:cNvPr id="81" name="TextBox 80">
            <a:extLst>
              <a:ext uri="{FF2B5EF4-FFF2-40B4-BE49-F238E27FC236}">
                <a16:creationId xmlns:a16="http://schemas.microsoft.com/office/drawing/2014/main" xmlns="" id="{64378347-7228-EA43-A607-B1EEF08BF28C}"/>
              </a:ext>
            </a:extLst>
          </p:cNvPr>
          <p:cNvSpPr txBox="1"/>
          <p:nvPr/>
        </p:nvSpPr>
        <p:spPr>
          <a:xfrm>
            <a:off x="1248218" y="4006248"/>
            <a:ext cx="1159292" cy="369332"/>
          </a:xfrm>
          <a:prstGeom prst="rect">
            <a:avLst/>
          </a:prstGeom>
          <a:noFill/>
        </p:spPr>
        <p:txBody>
          <a:bodyPr wrap="none" rtlCol="0">
            <a:spAutoFit/>
          </a:bodyPr>
          <a:lstStyle/>
          <a:p>
            <a:r>
              <a:rPr lang="id-ID" dirty="0">
                <a:solidFill>
                  <a:schemeClr val="tx1">
                    <a:lumMod val="50000"/>
                  </a:schemeClr>
                </a:solidFill>
              </a:rPr>
              <a:t>In</a:t>
            </a:r>
            <a:r>
              <a:rPr lang="en-US" dirty="0">
                <a:solidFill>
                  <a:schemeClr val="tx1">
                    <a:lumMod val="50000"/>
                  </a:schemeClr>
                </a:solidFill>
              </a:rPr>
              <a:t>den</a:t>
            </a:r>
            <a:r>
              <a:rPr lang="id-ID" dirty="0">
                <a:solidFill>
                  <a:schemeClr val="tx1">
                    <a:lumMod val="50000"/>
                  </a:schemeClr>
                </a:solidFill>
              </a:rPr>
              <a:t>ture</a:t>
            </a:r>
          </a:p>
        </p:txBody>
      </p:sp>
      <p:grpSp>
        <p:nvGrpSpPr>
          <p:cNvPr id="83" name="Group 82">
            <a:extLst>
              <a:ext uri="{FF2B5EF4-FFF2-40B4-BE49-F238E27FC236}">
                <a16:creationId xmlns:a16="http://schemas.microsoft.com/office/drawing/2014/main" xmlns="" id="{BB5BD14E-A3C6-EC45-9979-F4F52EE3CD4B}"/>
              </a:ext>
            </a:extLst>
          </p:cNvPr>
          <p:cNvGrpSpPr/>
          <p:nvPr/>
        </p:nvGrpSpPr>
        <p:grpSpPr>
          <a:xfrm rot="2457325">
            <a:off x="3169533" y="2882920"/>
            <a:ext cx="2144052" cy="1322059"/>
            <a:chOff x="-834005" y="4870115"/>
            <a:chExt cx="5998900" cy="1079033"/>
          </a:xfrm>
        </p:grpSpPr>
        <p:cxnSp>
          <p:nvCxnSpPr>
            <p:cNvPr id="84" name="Straight Connector 83">
              <a:extLst>
                <a:ext uri="{FF2B5EF4-FFF2-40B4-BE49-F238E27FC236}">
                  <a16:creationId xmlns:a16="http://schemas.microsoft.com/office/drawing/2014/main" xmlns="" id="{3079B3D1-1305-F24E-B2E1-4662925E0700}"/>
                </a:ext>
              </a:extLst>
            </p:cNvPr>
            <p:cNvCxnSpPr>
              <a:cxnSpLocks/>
            </p:cNvCxnSpPr>
            <p:nvPr/>
          </p:nvCxnSpPr>
          <p:spPr>
            <a:xfrm rot="19142675" flipH="1" flipV="1">
              <a:off x="2676014" y="5295654"/>
              <a:ext cx="2488881" cy="1008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xmlns="" id="{09786911-36B7-9F42-BB5D-BE8D99D5FF96}"/>
                </a:ext>
              </a:extLst>
            </p:cNvPr>
            <p:cNvCxnSpPr>
              <a:cxnSpLocks/>
            </p:cNvCxnSpPr>
            <p:nvPr/>
          </p:nvCxnSpPr>
          <p:spPr>
            <a:xfrm rot="19142675" flipH="1" flipV="1">
              <a:off x="-834005" y="4870115"/>
              <a:ext cx="2952341" cy="1079033"/>
            </a:xfrm>
            <a:prstGeom prst="line">
              <a:avLst/>
            </a:prstGeom>
            <a:ln>
              <a:solidFill>
                <a:schemeClr val="bg1">
                  <a:lumMod val="85000"/>
                </a:schemeClr>
              </a:solidFill>
              <a:tailEnd type="oval"/>
            </a:ln>
          </p:spPr>
          <p:style>
            <a:lnRef idx="1">
              <a:schemeClr val="accent1"/>
            </a:lnRef>
            <a:fillRef idx="0">
              <a:schemeClr val="accent1"/>
            </a:fillRef>
            <a:effectRef idx="0">
              <a:schemeClr val="accent1"/>
            </a:effectRef>
            <a:fontRef idx="minor">
              <a:schemeClr val="tx1"/>
            </a:fontRef>
          </p:style>
        </p:cxnSp>
      </p:grpSp>
      <p:cxnSp>
        <p:nvCxnSpPr>
          <p:cNvPr id="86" name="Straight Connector 85">
            <a:extLst>
              <a:ext uri="{FF2B5EF4-FFF2-40B4-BE49-F238E27FC236}">
                <a16:creationId xmlns:a16="http://schemas.microsoft.com/office/drawing/2014/main" xmlns="" id="{6D66C11A-8602-ED45-B602-461D60A94826}"/>
              </a:ext>
            </a:extLst>
          </p:cNvPr>
          <p:cNvCxnSpPr>
            <a:cxnSpLocks/>
            <a:endCxn id="81" idx="3"/>
          </p:cNvCxnSpPr>
          <p:nvPr/>
        </p:nvCxnSpPr>
        <p:spPr>
          <a:xfrm flipH="1">
            <a:off x="2407510" y="4190914"/>
            <a:ext cx="2413874" cy="0"/>
          </a:xfrm>
          <a:prstGeom prst="line">
            <a:avLst/>
          </a:prstGeom>
          <a:ln>
            <a:solidFill>
              <a:schemeClr val="bg1">
                <a:lumMod val="85000"/>
              </a:schemeClr>
            </a:solidFill>
            <a:tailEnd type="oval"/>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xmlns="" id="{1FBD92A6-335E-404C-98A4-FDB0DECC0A1A}"/>
              </a:ext>
            </a:extLst>
          </p:cNvPr>
          <p:cNvSpPr txBox="1"/>
          <p:nvPr/>
        </p:nvSpPr>
        <p:spPr>
          <a:xfrm>
            <a:off x="1577933" y="5768914"/>
            <a:ext cx="2603598" cy="369332"/>
          </a:xfrm>
          <a:prstGeom prst="rect">
            <a:avLst/>
          </a:prstGeom>
          <a:noFill/>
        </p:spPr>
        <p:txBody>
          <a:bodyPr wrap="none" rtlCol="0">
            <a:spAutoFit/>
          </a:bodyPr>
          <a:lstStyle/>
          <a:p>
            <a:r>
              <a:rPr lang="en-US" dirty="0">
                <a:solidFill>
                  <a:schemeClr val="tx1">
                    <a:lumMod val="50000"/>
                  </a:schemeClr>
                </a:solidFill>
              </a:rPr>
              <a:t>Multiple </a:t>
            </a:r>
            <a:r>
              <a:rPr lang="id-ID" dirty="0">
                <a:solidFill>
                  <a:schemeClr val="tx1">
                    <a:lumMod val="50000"/>
                  </a:schemeClr>
                </a:solidFill>
              </a:rPr>
              <a:t>Legal </a:t>
            </a:r>
            <a:r>
              <a:rPr lang="en-US" dirty="0">
                <a:solidFill>
                  <a:schemeClr val="tx1">
                    <a:lumMod val="50000"/>
                  </a:schemeClr>
                </a:solidFill>
              </a:rPr>
              <a:t>Opinions</a:t>
            </a:r>
            <a:endParaRPr lang="id-ID" dirty="0">
              <a:solidFill>
                <a:schemeClr val="tx1">
                  <a:lumMod val="50000"/>
                </a:schemeClr>
              </a:solidFill>
            </a:endParaRPr>
          </a:p>
        </p:txBody>
      </p:sp>
      <p:grpSp>
        <p:nvGrpSpPr>
          <p:cNvPr id="25" name="Group 24">
            <a:extLst>
              <a:ext uri="{FF2B5EF4-FFF2-40B4-BE49-F238E27FC236}">
                <a16:creationId xmlns:a16="http://schemas.microsoft.com/office/drawing/2014/main" xmlns="" id="{019F388A-CBA7-494E-97E9-7C58DFD24C60}"/>
              </a:ext>
            </a:extLst>
          </p:cNvPr>
          <p:cNvGrpSpPr/>
          <p:nvPr/>
        </p:nvGrpSpPr>
        <p:grpSpPr>
          <a:xfrm>
            <a:off x="7085011" y="2897276"/>
            <a:ext cx="1582795" cy="282804"/>
            <a:chOff x="7528087" y="2680840"/>
            <a:chExt cx="2803259" cy="316190"/>
          </a:xfrm>
        </p:grpSpPr>
        <p:cxnSp>
          <p:nvCxnSpPr>
            <p:cNvPr id="26" name="Straight Connector 25">
              <a:extLst>
                <a:ext uri="{FF2B5EF4-FFF2-40B4-BE49-F238E27FC236}">
                  <a16:creationId xmlns:a16="http://schemas.microsoft.com/office/drawing/2014/main" xmlns="" id="{21E01658-5A78-8647-B1C6-D9B10EF39E23}"/>
                </a:ext>
              </a:extLst>
            </p:cNvPr>
            <p:cNvCxnSpPr/>
            <p:nvPr/>
          </p:nvCxnSpPr>
          <p:spPr>
            <a:xfrm flipV="1">
              <a:off x="7528087" y="2680840"/>
              <a:ext cx="497966" cy="31619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xmlns="" id="{6618E5C2-7B5E-904E-AA8F-6A9411D6709E}"/>
                </a:ext>
              </a:extLst>
            </p:cNvPr>
            <p:cNvCxnSpPr/>
            <p:nvPr/>
          </p:nvCxnSpPr>
          <p:spPr>
            <a:xfrm>
              <a:off x="8026053" y="2680840"/>
              <a:ext cx="2305293" cy="0"/>
            </a:xfrm>
            <a:prstGeom prst="line">
              <a:avLst/>
            </a:prstGeom>
            <a:ln>
              <a:solidFill>
                <a:schemeClr val="bg1">
                  <a:lumMod val="85000"/>
                </a:schemeClr>
              </a:solidFill>
              <a:tailEnd type="oval"/>
            </a:ln>
          </p:spPr>
          <p:style>
            <a:lnRef idx="1">
              <a:schemeClr val="accent1"/>
            </a:lnRef>
            <a:fillRef idx="0">
              <a:schemeClr val="accent1"/>
            </a:fillRef>
            <a:effectRef idx="0">
              <a:schemeClr val="accent1"/>
            </a:effectRef>
            <a:fontRef idx="minor">
              <a:schemeClr val="tx1"/>
            </a:fontRef>
          </p:style>
        </p:cxnSp>
      </p:grpSp>
      <p:sp>
        <p:nvSpPr>
          <p:cNvPr id="28" name="TextBox 27">
            <a:extLst>
              <a:ext uri="{FF2B5EF4-FFF2-40B4-BE49-F238E27FC236}">
                <a16:creationId xmlns:a16="http://schemas.microsoft.com/office/drawing/2014/main" xmlns="" id="{EF0BAA49-2A11-C64F-AEE2-5CF168F7F093}"/>
              </a:ext>
            </a:extLst>
          </p:cNvPr>
          <p:cNvSpPr txBox="1"/>
          <p:nvPr/>
        </p:nvSpPr>
        <p:spPr>
          <a:xfrm>
            <a:off x="8766105" y="2712610"/>
            <a:ext cx="2133982" cy="369332"/>
          </a:xfrm>
          <a:prstGeom prst="rect">
            <a:avLst/>
          </a:prstGeom>
          <a:noFill/>
        </p:spPr>
        <p:txBody>
          <a:bodyPr wrap="none" rtlCol="0">
            <a:spAutoFit/>
          </a:bodyPr>
          <a:lstStyle/>
          <a:p>
            <a:r>
              <a:rPr lang="id-ID" dirty="0">
                <a:solidFill>
                  <a:schemeClr val="tx1">
                    <a:lumMod val="50000"/>
                  </a:schemeClr>
                </a:solidFill>
              </a:rPr>
              <a:t>Service Agreeme</a:t>
            </a:r>
            <a:r>
              <a:rPr lang="en-US" dirty="0">
                <a:solidFill>
                  <a:schemeClr val="tx1">
                    <a:lumMod val="50000"/>
                  </a:schemeClr>
                </a:solidFill>
              </a:rPr>
              <a:t>n</a:t>
            </a:r>
            <a:r>
              <a:rPr lang="id-ID" dirty="0">
                <a:solidFill>
                  <a:schemeClr val="tx1">
                    <a:lumMod val="50000"/>
                  </a:schemeClr>
                </a:solidFill>
              </a:rPr>
              <a:t>t</a:t>
            </a:r>
          </a:p>
        </p:txBody>
      </p:sp>
      <p:sp>
        <p:nvSpPr>
          <p:cNvPr id="29" name="TextBox 28">
            <a:extLst>
              <a:ext uri="{FF2B5EF4-FFF2-40B4-BE49-F238E27FC236}">
                <a16:creationId xmlns:a16="http://schemas.microsoft.com/office/drawing/2014/main" xmlns="" id="{E2369B45-AA93-D543-9875-C886925AEE79}"/>
              </a:ext>
            </a:extLst>
          </p:cNvPr>
          <p:cNvSpPr txBox="1"/>
          <p:nvPr/>
        </p:nvSpPr>
        <p:spPr>
          <a:xfrm>
            <a:off x="8454577" y="4389917"/>
            <a:ext cx="2826479" cy="369332"/>
          </a:xfrm>
          <a:prstGeom prst="rect">
            <a:avLst/>
          </a:prstGeom>
          <a:noFill/>
        </p:spPr>
        <p:txBody>
          <a:bodyPr wrap="none" rtlCol="0">
            <a:spAutoFit/>
          </a:bodyPr>
          <a:lstStyle/>
          <a:p>
            <a:r>
              <a:rPr lang="id-ID" dirty="0">
                <a:solidFill>
                  <a:schemeClr val="tx1">
                    <a:lumMod val="50000"/>
                  </a:schemeClr>
                </a:solidFill>
              </a:rPr>
              <a:t>Administratio</a:t>
            </a:r>
            <a:r>
              <a:rPr lang="en-US" dirty="0">
                <a:solidFill>
                  <a:schemeClr val="tx1">
                    <a:lumMod val="50000"/>
                  </a:schemeClr>
                </a:solidFill>
              </a:rPr>
              <a:t>n</a:t>
            </a:r>
            <a:r>
              <a:rPr lang="id-ID" dirty="0">
                <a:solidFill>
                  <a:schemeClr val="tx1">
                    <a:lumMod val="50000"/>
                  </a:schemeClr>
                </a:solidFill>
              </a:rPr>
              <a:t> Agreemen</a:t>
            </a:r>
            <a:r>
              <a:rPr lang="en-US" dirty="0">
                <a:solidFill>
                  <a:schemeClr val="tx1">
                    <a:lumMod val="50000"/>
                  </a:schemeClr>
                </a:solidFill>
              </a:rPr>
              <a:t>t</a:t>
            </a:r>
            <a:endParaRPr lang="id-ID" dirty="0">
              <a:solidFill>
                <a:schemeClr val="tx1">
                  <a:lumMod val="50000"/>
                </a:schemeClr>
              </a:solidFill>
            </a:endParaRPr>
          </a:p>
        </p:txBody>
      </p:sp>
      <p:grpSp>
        <p:nvGrpSpPr>
          <p:cNvPr id="30" name="Group 29">
            <a:extLst>
              <a:ext uri="{FF2B5EF4-FFF2-40B4-BE49-F238E27FC236}">
                <a16:creationId xmlns:a16="http://schemas.microsoft.com/office/drawing/2014/main" xmlns="" id="{4AA9C0FD-D77B-AE49-912A-8FE0A59B5C12}"/>
              </a:ext>
            </a:extLst>
          </p:cNvPr>
          <p:cNvGrpSpPr/>
          <p:nvPr/>
        </p:nvGrpSpPr>
        <p:grpSpPr>
          <a:xfrm>
            <a:off x="7135292" y="4361435"/>
            <a:ext cx="1241173" cy="236738"/>
            <a:chOff x="8125333" y="4745260"/>
            <a:chExt cx="2389596" cy="203034"/>
          </a:xfrm>
        </p:grpSpPr>
        <p:cxnSp>
          <p:nvCxnSpPr>
            <p:cNvPr id="31" name="Straight Connector 30">
              <a:extLst>
                <a:ext uri="{FF2B5EF4-FFF2-40B4-BE49-F238E27FC236}">
                  <a16:creationId xmlns:a16="http://schemas.microsoft.com/office/drawing/2014/main" xmlns="" id="{3FAA5E58-449E-E143-A8C9-5E43A648330D}"/>
                </a:ext>
              </a:extLst>
            </p:cNvPr>
            <p:cNvCxnSpPr/>
            <p:nvPr/>
          </p:nvCxnSpPr>
          <p:spPr>
            <a:xfrm>
              <a:off x="8125333" y="4745260"/>
              <a:ext cx="522140" cy="20303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xmlns="" id="{150BF3E3-04DB-B549-9F19-4519A2FE38EE}"/>
                </a:ext>
              </a:extLst>
            </p:cNvPr>
            <p:cNvCxnSpPr/>
            <p:nvPr/>
          </p:nvCxnSpPr>
          <p:spPr>
            <a:xfrm>
              <a:off x="8647472" y="4948294"/>
              <a:ext cx="1867457" cy="0"/>
            </a:xfrm>
            <a:prstGeom prst="line">
              <a:avLst/>
            </a:prstGeom>
            <a:ln>
              <a:solidFill>
                <a:schemeClr val="bg1">
                  <a:lumMod val="85000"/>
                </a:schemeClr>
              </a:solidFill>
              <a:tailEnd type="oval"/>
            </a:ln>
          </p:spPr>
          <p:style>
            <a:lnRef idx="1">
              <a:schemeClr val="accent1"/>
            </a:lnRef>
            <a:fillRef idx="0">
              <a:schemeClr val="accent1"/>
            </a:fillRef>
            <a:effectRef idx="0">
              <a:schemeClr val="accent1"/>
            </a:effectRef>
            <a:fontRef idx="minor">
              <a:schemeClr val="tx1"/>
            </a:fontRef>
          </p:style>
        </p:cxnSp>
      </p:grpSp>
      <p:sp>
        <p:nvSpPr>
          <p:cNvPr id="33" name="TextBox 32">
            <a:extLst>
              <a:ext uri="{FF2B5EF4-FFF2-40B4-BE49-F238E27FC236}">
                <a16:creationId xmlns:a16="http://schemas.microsoft.com/office/drawing/2014/main" xmlns="" id="{A15734AC-BA93-374D-A90C-76200A1C2C62}"/>
              </a:ext>
            </a:extLst>
          </p:cNvPr>
          <p:cNvSpPr txBox="1"/>
          <p:nvPr/>
        </p:nvSpPr>
        <p:spPr>
          <a:xfrm>
            <a:off x="8454577" y="5467986"/>
            <a:ext cx="2659767" cy="369332"/>
          </a:xfrm>
          <a:prstGeom prst="rect">
            <a:avLst/>
          </a:prstGeom>
          <a:noFill/>
        </p:spPr>
        <p:txBody>
          <a:bodyPr wrap="none" rtlCol="0">
            <a:spAutoFit/>
          </a:bodyPr>
          <a:lstStyle/>
          <a:p>
            <a:r>
              <a:rPr lang="id-ID" dirty="0">
                <a:solidFill>
                  <a:schemeClr val="tx1">
                    <a:lumMod val="50000"/>
                  </a:schemeClr>
                </a:solidFill>
              </a:rPr>
              <a:t>Underwriti</a:t>
            </a:r>
            <a:r>
              <a:rPr lang="en-US" dirty="0">
                <a:solidFill>
                  <a:schemeClr val="tx1">
                    <a:lumMod val="50000"/>
                  </a:schemeClr>
                </a:solidFill>
              </a:rPr>
              <a:t>n</a:t>
            </a:r>
            <a:r>
              <a:rPr lang="id-ID" dirty="0">
                <a:solidFill>
                  <a:schemeClr val="tx1">
                    <a:lumMod val="50000"/>
                  </a:schemeClr>
                </a:solidFill>
              </a:rPr>
              <a:t>g Agreemen</a:t>
            </a:r>
            <a:r>
              <a:rPr lang="en-US" dirty="0">
                <a:solidFill>
                  <a:schemeClr val="tx1">
                    <a:lumMod val="50000"/>
                  </a:schemeClr>
                </a:solidFill>
              </a:rPr>
              <a:t>t</a:t>
            </a:r>
            <a:endParaRPr lang="id-ID" dirty="0">
              <a:solidFill>
                <a:schemeClr val="tx1">
                  <a:lumMod val="50000"/>
                </a:schemeClr>
              </a:solidFill>
            </a:endParaRPr>
          </a:p>
        </p:txBody>
      </p:sp>
      <p:grpSp>
        <p:nvGrpSpPr>
          <p:cNvPr id="34" name="Group 33">
            <a:extLst>
              <a:ext uri="{FF2B5EF4-FFF2-40B4-BE49-F238E27FC236}">
                <a16:creationId xmlns:a16="http://schemas.microsoft.com/office/drawing/2014/main" xmlns="" id="{3D961283-460A-9148-9B56-F8720D576230}"/>
              </a:ext>
            </a:extLst>
          </p:cNvPr>
          <p:cNvGrpSpPr/>
          <p:nvPr/>
        </p:nvGrpSpPr>
        <p:grpSpPr>
          <a:xfrm>
            <a:off x="7055690" y="5469961"/>
            <a:ext cx="1241173" cy="236738"/>
            <a:chOff x="8125333" y="4745260"/>
            <a:chExt cx="2389596" cy="203034"/>
          </a:xfrm>
        </p:grpSpPr>
        <p:cxnSp>
          <p:nvCxnSpPr>
            <p:cNvPr id="35" name="Straight Connector 34">
              <a:extLst>
                <a:ext uri="{FF2B5EF4-FFF2-40B4-BE49-F238E27FC236}">
                  <a16:creationId xmlns:a16="http://schemas.microsoft.com/office/drawing/2014/main" xmlns="" id="{9F889659-6C90-C54B-AA9F-625C4D43D457}"/>
                </a:ext>
              </a:extLst>
            </p:cNvPr>
            <p:cNvCxnSpPr/>
            <p:nvPr/>
          </p:nvCxnSpPr>
          <p:spPr>
            <a:xfrm>
              <a:off x="8125333" y="4745260"/>
              <a:ext cx="522140" cy="20303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xmlns="" id="{855D7C6A-47A7-5343-B914-FF2DCFBAC5FA}"/>
                </a:ext>
              </a:extLst>
            </p:cNvPr>
            <p:cNvCxnSpPr/>
            <p:nvPr/>
          </p:nvCxnSpPr>
          <p:spPr>
            <a:xfrm>
              <a:off x="8647472" y="4948294"/>
              <a:ext cx="1867457" cy="0"/>
            </a:xfrm>
            <a:prstGeom prst="line">
              <a:avLst/>
            </a:prstGeom>
            <a:ln>
              <a:solidFill>
                <a:schemeClr val="bg1">
                  <a:lumMod val="85000"/>
                </a:schemeClr>
              </a:solidFill>
              <a:tailEnd type="oval"/>
            </a:ln>
          </p:spPr>
          <p:style>
            <a:lnRef idx="1">
              <a:schemeClr val="accent1"/>
            </a:lnRef>
            <a:fillRef idx="0">
              <a:schemeClr val="accent1"/>
            </a:fillRef>
            <a:effectRef idx="0">
              <a:schemeClr val="accent1"/>
            </a:effectRef>
            <a:fontRef idx="minor">
              <a:schemeClr val="tx1"/>
            </a:fontRef>
          </p:style>
        </p:cxnSp>
      </p:grpSp>
      <p:sp>
        <p:nvSpPr>
          <p:cNvPr id="37" name="Rectangle 36"/>
          <p:cNvSpPr/>
          <p:nvPr/>
        </p:nvSpPr>
        <p:spPr>
          <a:xfrm>
            <a:off x="-55781" y="-3031"/>
            <a:ext cx="12247781" cy="26731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8" name="Rectangle 37"/>
          <p:cNvSpPr/>
          <p:nvPr/>
        </p:nvSpPr>
        <p:spPr>
          <a:xfrm>
            <a:off x="-29347" y="6590681"/>
            <a:ext cx="12247781" cy="26731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9" name="TextBox 38"/>
          <p:cNvSpPr txBox="1"/>
          <p:nvPr/>
        </p:nvSpPr>
        <p:spPr>
          <a:xfrm>
            <a:off x="3399589" y="368329"/>
            <a:ext cx="8792411" cy="738664"/>
          </a:xfrm>
          <a:prstGeom prst="rect">
            <a:avLst/>
          </a:prstGeom>
          <a:solidFill>
            <a:schemeClr val="bg1">
              <a:lumMod val="85000"/>
              <a:alpha val="75000"/>
            </a:schemeClr>
          </a:solidFill>
        </p:spPr>
        <p:txBody>
          <a:bodyPr wrap="square" lIns="268224" tIns="182880" rIns="853440" bIns="182880">
            <a:spAutoFit/>
          </a:bodyPr>
          <a:lstStyle/>
          <a:p>
            <a:pPr eaLnBrk="1" fontAlgn="auto" hangingPunct="1">
              <a:spcBef>
                <a:spcPts val="0"/>
              </a:spcBef>
              <a:spcAft>
                <a:spcPts val="0"/>
              </a:spcAft>
              <a:defRPr/>
            </a:pPr>
            <a:r>
              <a:rPr lang="en-US" altLang="en-US" sz="2400" b="1" dirty="0">
                <a:solidFill>
                  <a:schemeClr val="tx1">
                    <a:lumMod val="50000"/>
                  </a:schemeClr>
                </a:solidFill>
              </a:rPr>
              <a:t>Financing Order is Just the Beginning</a:t>
            </a:r>
            <a:endParaRPr lang="id-ID" sz="2400" b="1" dirty="0">
              <a:solidFill>
                <a:schemeClr val="tx1">
                  <a:lumMod val="50000"/>
                </a:schemeClr>
              </a:solidFill>
            </a:endParaRPr>
          </a:p>
        </p:txBody>
      </p:sp>
      <p:sp>
        <p:nvSpPr>
          <p:cNvPr id="6" name="Rectangle 5"/>
          <p:cNvSpPr/>
          <p:nvPr/>
        </p:nvSpPr>
        <p:spPr>
          <a:xfrm>
            <a:off x="4341446" y="1235615"/>
            <a:ext cx="3813929" cy="369332"/>
          </a:xfrm>
          <a:prstGeom prst="rect">
            <a:avLst/>
          </a:prstGeom>
        </p:spPr>
        <p:txBody>
          <a:bodyPr wrap="none">
            <a:spAutoFit/>
          </a:bodyPr>
          <a:lstStyle/>
          <a:p>
            <a:pPr eaLnBrk="1" fontAlgn="auto" hangingPunct="1">
              <a:spcBef>
                <a:spcPts val="0"/>
              </a:spcBef>
              <a:spcAft>
                <a:spcPts val="0"/>
              </a:spcAft>
              <a:defRPr/>
            </a:pPr>
            <a:r>
              <a:rPr lang="en-US" altLang="en-US" b="1" dirty="0">
                <a:solidFill>
                  <a:schemeClr val="tx1">
                    <a:lumMod val="50000"/>
                  </a:schemeClr>
                </a:solidFill>
              </a:rPr>
              <a:t>Selected Transaction Documents</a:t>
            </a:r>
            <a:endParaRPr lang="id-ID" b="1" dirty="0">
              <a:solidFill>
                <a:schemeClr val="tx1">
                  <a:lumMod val="50000"/>
                </a:schemeClr>
              </a:solidFill>
            </a:endParaRP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20959" t="9230" r="22961" b="6288"/>
          <a:stretch/>
        </p:blipFill>
        <p:spPr>
          <a:xfrm>
            <a:off x="3803525" y="1883570"/>
            <a:ext cx="3950230" cy="3941450"/>
          </a:xfrm>
          <a:prstGeom prst="rect">
            <a:avLst/>
          </a:prstGeom>
        </p:spPr>
      </p:pic>
    </p:spTree>
    <p:extLst>
      <p:ext uri="{BB962C8B-B14F-4D97-AF65-F5344CB8AC3E}">
        <p14:creationId xmlns:p14="http://schemas.microsoft.com/office/powerpoint/2010/main" val="20449824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1+#ppt_w/2"/>
                                          </p:val>
                                        </p:tav>
                                        <p:tav tm="100000">
                                          <p:val>
                                            <p:strVal val="#ppt_x"/>
                                          </p:val>
                                        </p:tav>
                                      </p:tavLst>
                                    </p:anim>
                                    <p:anim calcmode="lin" valueType="num">
                                      <p:cBhvr additive="base">
                                        <p:cTn id="8" dur="500" fill="hold"/>
                                        <p:tgtEl>
                                          <p:spTgt spid="3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73"/>
                                        </p:tgtEl>
                                        <p:attrNameLst>
                                          <p:attrName>style.visibility</p:attrName>
                                        </p:attrNameLst>
                                      </p:cBhvr>
                                      <p:to>
                                        <p:strVal val="visible"/>
                                      </p:to>
                                    </p:set>
                                    <p:animEffect transition="in" filter="fade">
                                      <p:cBhvr>
                                        <p:cTn id="12" dur="500"/>
                                        <p:tgtEl>
                                          <p:spTgt spid="73"/>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75"/>
                                        </p:tgtEl>
                                        <p:attrNameLst>
                                          <p:attrName>style.visibility</p:attrName>
                                        </p:attrNameLst>
                                      </p:cBhvr>
                                      <p:to>
                                        <p:strVal val="visible"/>
                                      </p:to>
                                    </p:set>
                                    <p:animEffect transition="in" filter="fade">
                                      <p:cBhvr>
                                        <p:cTn id="16" dur="500"/>
                                        <p:tgtEl>
                                          <p:spTgt spid="75"/>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77"/>
                                        </p:tgtEl>
                                        <p:attrNameLst>
                                          <p:attrName>style.visibility</p:attrName>
                                        </p:attrNameLst>
                                      </p:cBhvr>
                                      <p:to>
                                        <p:strVal val="visible"/>
                                      </p:to>
                                    </p:set>
                                    <p:animEffect transition="in" filter="fade">
                                      <p:cBhvr>
                                        <p:cTn id="20" dur="500"/>
                                        <p:tgtEl>
                                          <p:spTgt spid="77"/>
                                        </p:tgtEl>
                                      </p:cBhvr>
                                    </p:animEffect>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79"/>
                                        </p:tgtEl>
                                        <p:attrNameLst>
                                          <p:attrName>style.visibility</p:attrName>
                                        </p:attrNameLst>
                                      </p:cBhvr>
                                      <p:to>
                                        <p:strVal val="visible"/>
                                      </p:to>
                                    </p:set>
                                    <p:animEffect transition="in" filter="fade">
                                      <p:cBhvr>
                                        <p:cTn id="24" dur="500"/>
                                        <p:tgtEl>
                                          <p:spTgt spid="79"/>
                                        </p:tgtEl>
                                      </p:cBhvr>
                                    </p:animEffect>
                                  </p:childTnLst>
                                </p:cTn>
                              </p:par>
                            </p:childTnLst>
                          </p:cTn>
                        </p:par>
                        <p:par>
                          <p:cTn id="25" fill="hold">
                            <p:stCondLst>
                              <p:cond delay="2500"/>
                            </p:stCondLst>
                            <p:childTnLst>
                              <p:par>
                                <p:cTn id="26" presetID="10" presetClass="entr" presetSubtype="0" fill="hold" grpId="0" nodeType="afterEffect">
                                  <p:stCondLst>
                                    <p:cond delay="0"/>
                                  </p:stCondLst>
                                  <p:childTnLst>
                                    <p:set>
                                      <p:cBhvr>
                                        <p:cTn id="27" dur="1" fill="hold">
                                          <p:stCondLst>
                                            <p:cond delay="0"/>
                                          </p:stCondLst>
                                        </p:cTn>
                                        <p:tgtEl>
                                          <p:spTgt spid="81"/>
                                        </p:tgtEl>
                                        <p:attrNameLst>
                                          <p:attrName>style.visibility</p:attrName>
                                        </p:attrNameLst>
                                      </p:cBhvr>
                                      <p:to>
                                        <p:strVal val="visible"/>
                                      </p:to>
                                    </p:set>
                                    <p:animEffect transition="in" filter="fade">
                                      <p:cBhvr>
                                        <p:cTn id="28" dur="500"/>
                                        <p:tgtEl>
                                          <p:spTgt spid="81"/>
                                        </p:tgtEl>
                                      </p:cBhvr>
                                    </p:animEffect>
                                  </p:childTnLst>
                                </p:cTn>
                              </p:par>
                            </p:childTnLst>
                          </p:cTn>
                        </p:par>
                        <p:par>
                          <p:cTn id="29" fill="hold">
                            <p:stCondLst>
                              <p:cond delay="3000"/>
                            </p:stCondLst>
                            <p:childTnLst>
                              <p:par>
                                <p:cTn id="30" presetID="10" presetClass="entr" presetSubtype="0" fill="hold" grpId="0" nodeType="afterEffect">
                                  <p:stCondLst>
                                    <p:cond delay="0"/>
                                  </p:stCondLst>
                                  <p:childTnLst>
                                    <p:set>
                                      <p:cBhvr>
                                        <p:cTn id="31" dur="1" fill="hold">
                                          <p:stCondLst>
                                            <p:cond delay="0"/>
                                          </p:stCondLst>
                                        </p:cTn>
                                        <p:tgtEl>
                                          <p:spTgt spid="87"/>
                                        </p:tgtEl>
                                        <p:attrNameLst>
                                          <p:attrName>style.visibility</p:attrName>
                                        </p:attrNameLst>
                                      </p:cBhvr>
                                      <p:to>
                                        <p:strVal val="visible"/>
                                      </p:to>
                                    </p:set>
                                    <p:animEffect transition="in" filter="fade">
                                      <p:cBhvr>
                                        <p:cTn id="32" dur="500"/>
                                        <p:tgtEl>
                                          <p:spTgt spid="87"/>
                                        </p:tgtEl>
                                      </p:cBhvr>
                                    </p:animEffect>
                                  </p:childTnLst>
                                </p:cTn>
                              </p:par>
                            </p:childTnLst>
                          </p:cTn>
                        </p:par>
                        <p:par>
                          <p:cTn id="33" fill="hold">
                            <p:stCondLst>
                              <p:cond delay="3500"/>
                            </p:stCondLst>
                            <p:childTnLst>
                              <p:par>
                                <p:cTn id="34" presetID="10" presetClass="entr" presetSubtype="0" fill="hold" grpId="0" nodeType="after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500"/>
                                        <p:tgtEl>
                                          <p:spTgt spid="28"/>
                                        </p:tgtEl>
                                      </p:cBhvr>
                                    </p:animEffect>
                                  </p:childTnLst>
                                </p:cTn>
                              </p:par>
                            </p:childTnLst>
                          </p:cTn>
                        </p:par>
                        <p:par>
                          <p:cTn id="37" fill="hold">
                            <p:stCondLst>
                              <p:cond delay="4000"/>
                            </p:stCondLst>
                            <p:childTnLst>
                              <p:par>
                                <p:cTn id="38" presetID="10" presetClass="entr" presetSubtype="0" fill="hold" grpId="0" nodeType="after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fade">
                                      <p:cBhvr>
                                        <p:cTn id="40" dur="500"/>
                                        <p:tgtEl>
                                          <p:spTgt spid="29"/>
                                        </p:tgtEl>
                                      </p:cBhvr>
                                    </p:animEffect>
                                  </p:childTnLst>
                                </p:cTn>
                              </p:par>
                            </p:childTnLst>
                          </p:cTn>
                        </p:par>
                        <p:par>
                          <p:cTn id="41" fill="hold">
                            <p:stCondLst>
                              <p:cond delay="4500"/>
                            </p:stCondLst>
                            <p:childTnLst>
                              <p:par>
                                <p:cTn id="42" presetID="10" presetClass="entr" presetSubtype="0" fill="hold" grpId="0" nodeType="after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fade">
                                      <p:cBhvr>
                                        <p:cTn id="4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P spid="75" grpId="0"/>
      <p:bldP spid="77" grpId="0"/>
      <p:bldP spid="79" grpId="0"/>
      <p:bldP spid="81" grpId="0"/>
      <p:bldP spid="87" grpId="0"/>
      <p:bldP spid="28" grpId="0"/>
      <p:bldP spid="29" grpId="0"/>
      <p:bldP spid="33" grpId="0"/>
      <p:bldP spid="3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xmlns="" id="{145F51D2-5DAF-194F-9659-9C51AA5A275E}"/>
              </a:ext>
            </a:extLst>
          </p:cNvPr>
          <p:cNvSpPr/>
          <p:nvPr/>
        </p:nvSpPr>
        <p:spPr>
          <a:xfrm>
            <a:off x="2808" y="2846719"/>
            <a:ext cx="12192000" cy="202532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862406" y="3810539"/>
            <a:ext cx="1964192" cy="646331"/>
          </a:xfrm>
          <a:prstGeom prst="rect">
            <a:avLst/>
          </a:prstGeom>
          <a:noFill/>
        </p:spPr>
        <p:txBody>
          <a:bodyPr wrap="square" rtlCol="0">
            <a:spAutoFit/>
          </a:bodyPr>
          <a:lstStyle/>
          <a:p>
            <a:pPr algn="ctr"/>
            <a:r>
              <a:rPr lang="id-ID" b="1" dirty="0">
                <a:solidFill>
                  <a:schemeClr val="bg1"/>
                </a:solidFill>
              </a:rPr>
              <a:t>Money </a:t>
            </a:r>
            <a:r>
              <a:rPr lang="en-US" b="1" dirty="0">
                <a:solidFill>
                  <a:schemeClr val="bg1"/>
                </a:solidFill>
              </a:rPr>
              <a:t>Managers</a:t>
            </a:r>
            <a:endParaRPr lang="id-ID" b="1" dirty="0">
              <a:solidFill>
                <a:schemeClr val="bg1"/>
              </a:solidFill>
            </a:endParaRPr>
          </a:p>
        </p:txBody>
      </p:sp>
      <p:sp>
        <p:nvSpPr>
          <p:cNvPr id="13" name="TextBox 12"/>
          <p:cNvSpPr txBox="1"/>
          <p:nvPr/>
        </p:nvSpPr>
        <p:spPr>
          <a:xfrm>
            <a:off x="3656901" y="3820348"/>
            <a:ext cx="1737753" cy="369332"/>
          </a:xfrm>
          <a:prstGeom prst="rect">
            <a:avLst/>
          </a:prstGeom>
          <a:noFill/>
        </p:spPr>
        <p:txBody>
          <a:bodyPr wrap="square" rtlCol="0">
            <a:spAutoFit/>
          </a:bodyPr>
          <a:lstStyle/>
          <a:p>
            <a:pPr algn="ctr"/>
            <a:r>
              <a:rPr lang="en-US" b="1" dirty="0">
                <a:solidFill>
                  <a:schemeClr val="bg1"/>
                </a:solidFill>
              </a:rPr>
              <a:t>Corporations</a:t>
            </a:r>
            <a:endParaRPr lang="id-ID" b="1" dirty="0">
              <a:solidFill>
                <a:schemeClr val="bg1"/>
              </a:solidFill>
            </a:endParaRPr>
          </a:p>
        </p:txBody>
      </p:sp>
      <p:sp>
        <p:nvSpPr>
          <p:cNvPr id="15" name="TextBox 14"/>
          <p:cNvSpPr txBox="1"/>
          <p:nvPr/>
        </p:nvSpPr>
        <p:spPr>
          <a:xfrm>
            <a:off x="6378510" y="3810538"/>
            <a:ext cx="1705916" cy="646331"/>
          </a:xfrm>
          <a:prstGeom prst="rect">
            <a:avLst/>
          </a:prstGeom>
          <a:noFill/>
        </p:spPr>
        <p:txBody>
          <a:bodyPr wrap="square" rtlCol="0">
            <a:spAutoFit/>
          </a:bodyPr>
          <a:lstStyle/>
          <a:p>
            <a:pPr algn="ctr"/>
            <a:r>
              <a:rPr lang="en-US" b="1" dirty="0">
                <a:solidFill>
                  <a:schemeClr val="bg1"/>
                </a:solidFill>
              </a:rPr>
              <a:t>Pension Funds</a:t>
            </a:r>
            <a:endParaRPr lang="id-ID" b="1" dirty="0">
              <a:solidFill>
                <a:schemeClr val="bg1"/>
              </a:solidFill>
            </a:endParaRPr>
          </a:p>
        </p:txBody>
      </p:sp>
      <p:sp>
        <p:nvSpPr>
          <p:cNvPr id="17" name="TextBox 16"/>
          <p:cNvSpPr txBox="1"/>
          <p:nvPr/>
        </p:nvSpPr>
        <p:spPr>
          <a:xfrm>
            <a:off x="8888079" y="3810539"/>
            <a:ext cx="2425857" cy="646331"/>
          </a:xfrm>
          <a:prstGeom prst="rect">
            <a:avLst/>
          </a:prstGeom>
          <a:noFill/>
        </p:spPr>
        <p:txBody>
          <a:bodyPr wrap="square" rtlCol="0">
            <a:spAutoFit/>
          </a:bodyPr>
          <a:lstStyle/>
          <a:p>
            <a:pPr algn="ctr"/>
            <a:r>
              <a:rPr lang="id-ID" b="1" dirty="0">
                <a:solidFill>
                  <a:schemeClr val="bg1"/>
                </a:solidFill>
              </a:rPr>
              <a:t>Insurance</a:t>
            </a:r>
            <a:r>
              <a:rPr lang="en-US" b="1" dirty="0">
                <a:solidFill>
                  <a:schemeClr val="bg1"/>
                </a:solidFill>
              </a:rPr>
              <a:t> Companies</a:t>
            </a:r>
            <a:endParaRPr lang="id-ID" b="1" dirty="0">
              <a:solidFill>
                <a:schemeClr val="bg1"/>
              </a:solidFill>
            </a:endParaRPr>
          </a:p>
        </p:txBody>
      </p:sp>
      <p:sp>
        <p:nvSpPr>
          <p:cNvPr id="25" name="Oval 15"/>
          <p:cNvSpPr>
            <a:spLocks noChangeArrowheads="1"/>
          </p:cNvSpPr>
          <p:nvPr/>
        </p:nvSpPr>
        <p:spPr bwMode="auto">
          <a:xfrm>
            <a:off x="6423620" y="2020464"/>
            <a:ext cx="1615697" cy="1618124"/>
          </a:xfrm>
          <a:prstGeom prst="ellipse">
            <a:avLst/>
          </a:prstGeom>
          <a:blipFill dpi="0" rotWithShape="1">
            <a:blip r:embed="rId2" cstate="print">
              <a:extLst>
                <a:ext uri="{28A0092B-C50C-407E-A947-70E740481C1C}">
                  <a14:useLocalDpi xmlns:a14="http://schemas.microsoft.com/office/drawing/2010/main" val="0"/>
                </a:ext>
              </a:extLst>
            </a:blip>
            <a:srcRect/>
            <a:stretch>
              <a:fillRect/>
            </a:stretch>
          </a:blipFill>
          <a:ln w="28575">
            <a:solidFill>
              <a:srgbClr val="8BC248"/>
            </a:solidFill>
            <a:round/>
            <a:headEnd/>
            <a:tailEnd/>
          </a:ln>
          <a:extLst/>
        </p:spPr>
        <p:txBody>
          <a:bodyPr vert="horz" wrap="square" lIns="91440" tIns="45720" rIns="91440" bIns="45720" numCol="1" anchor="t" anchorCtr="0" compatLnSpc="1">
            <a:prstTxWarp prst="textNoShape">
              <a:avLst/>
            </a:prstTxWarp>
          </a:bodyPr>
          <a:lstStyle/>
          <a:p>
            <a:endParaRPr lang="id-ID" dirty="0"/>
          </a:p>
        </p:txBody>
      </p:sp>
      <p:sp>
        <p:nvSpPr>
          <p:cNvPr id="21" name="Oval 12"/>
          <p:cNvSpPr>
            <a:spLocks noChangeArrowheads="1"/>
          </p:cNvSpPr>
          <p:nvPr/>
        </p:nvSpPr>
        <p:spPr bwMode="auto">
          <a:xfrm>
            <a:off x="3717796" y="2022339"/>
            <a:ext cx="1615965" cy="1613543"/>
          </a:xfrm>
          <a:prstGeom prst="ellipse">
            <a:avLst/>
          </a:prstGeom>
          <a:blipFill>
            <a:blip r:embed="rId3"/>
            <a:stretch>
              <a:fillRect/>
            </a:stretch>
          </a:blipFill>
          <a:ln w="28575">
            <a:solidFill>
              <a:srgbClr val="54BE71"/>
            </a:solidFill>
            <a:round/>
            <a:headEnd/>
            <a:tailEnd/>
          </a:ln>
          <a:extLst/>
        </p:spPr>
        <p:txBody>
          <a:bodyPr vert="horz" wrap="square" lIns="91440" tIns="45720" rIns="91440" bIns="45720" numCol="1" anchor="t" anchorCtr="0" compatLnSpc="1">
            <a:prstTxWarp prst="textNoShape">
              <a:avLst/>
            </a:prstTxWarp>
          </a:bodyPr>
          <a:lstStyle/>
          <a:p>
            <a:endParaRPr lang="id-ID"/>
          </a:p>
        </p:txBody>
      </p:sp>
      <p:sp>
        <p:nvSpPr>
          <p:cNvPr id="19" name="Oval 18"/>
          <p:cNvSpPr>
            <a:spLocks noChangeArrowheads="1"/>
          </p:cNvSpPr>
          <p:nvPr/>
        </p:nvSpPr>
        <p:spPr bwMode="auto">
          <a:xfrm>
            <a:off x="1048143" y="2017077"/>
            <a:ext cx="1618804" cy="1618806"/>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a:ln w="28575">
            <a:solidFill>
              <a:srgbClr val="237A99"/>
            </a:solidFill>
          </a:ln>
          <a:extLst/>
        </p:spPr>
        <p:txBody>
          <a:bodyPr vert="horz" wrap="square" lIns="91440" tIns="45720" rIns="91440" bIns="45720" numCol="1" anchor="t" anchorCtr="0" compatLnSpc="1">
            <a:prstTxWarp prst="textNoShape">
              <a:avLst/>
            </a:prstTxWarp>
          </a:bodyPr>
          <a:lstStyle/>
          <a:p>
            <a:endParaRPr lang="id-ID"/>
          </a:p>
        </p:txBody>
      </p:sp>
      <p:sp>
        <p:nvSpPr>
          <p:cNvPr id="33" name="Oval 32"/>
          <p:cNvSpPr>
            <a:spLocks noChangeArrowheads="1"/>
          </p:cNvSpPr>
          <p:nvPr/>
        </p:nvSpPr>
        <p:spPr bwMode="auto">
          <a:xfrm>
            <a:off x="9274077" y="2017077"/>
            <a:ext cx="1618804" cy="1618806"/>
          </a:xfrm>
          <a:prstGeom prst="ellipse">
            <a:avLst/>
          </a:prstGeom>
          <a:blipFill>
            <a:blip r:embed="rId5"/>
            <a:stretch>
              <a:fillRect/>
            </a:stretch>
          </a:blipFill>
          <a:ln w="28575">
            <a:solidFill>
              <a:srgbClr val="ED423D"/>
            </a:solidFill>
            <a:round/>
            <a:headEnd/>
            <a:tailEnd/>
          </a:ln>
          <a:extLst/>
        </p:spPr>
        <p:txBody>
          <a:bodyPr vert="horz" wrap="square" lIns="91440" tIns="45720" rIns="91440" bIns="45720" numCol="1" anchor="t" anchorCtr="0" compatLnSpc="1">
            <a:prstTxWarp prst="textNoShape">
              <a:avLst/>
            </a:prstTxWarp>
          </a:bodyPr>
          <a:lstStyle/>
          <a:p>
            <a:endParaRPr lang="id-ID"/>
          </a:p>
        </p:txBody>
      </p:sp>
      <p:sp>
        <p:nvSpPr>
          <p:cNvPr id="20" name="Rectangle 19"/>
          <p:cNvSpPr/>
          <p:nvPr/>
        </p:nvSpPr>
        <p:spPr>
          <a:xfrm>
            <a:off x="-55781" y="-3031"/>
            <a:ext cx="12247781" cy="26731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2" name="Rectangle 21"/>
          <p:cNvSpPr/>
          <p:nvPr/>
        </p:nvSpPr>
        <p:spPr>
          <a:xfrm>
            <a:off x="-29347" y="6590681"/>
            <a:ext cx="12247781" cy="26731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3" name="TextBox 22"/>
          <p:cNvSpPr txBox="1"/>
          <p:nvPr/>
        </p:nvSpPr>
        <p:spPr>
          <a:xfrm>
            <a:off x="5757007" y="368329"/>
            <a:ext cx="6434993" cy="1107996"/>
          </a:xfrm>
          <a:prstGeom prst="rect">
            <a:avLst/>
          </a:prstGeom>
          <a:solidFill>
            <a:schemeClr val="bg1">
              <a:lumMod val="85000"/>
              <a:alpha val="75000"/>
            </a:schemeClr>
          </a:solidFill>
        </p:spPr>
        <p:txBody>
          <a:bodyPr wrap="square" lIns="268224" tIns="182880" rIns="853440" bIns="182880">
            <a:spAutoFit/>
          </a:bodyPr>
          <a:lstStyle/>
          <a:p>
            <a:r>
              <a:rPr lang="id-ID" sz="2400" b="1" dirty="0" err="1">
                <a:solidFill>
                  <a:schemeClr val="tx1">
                    <a:lumMod val="50000"/>
                  </a:schemeClr>
                </a:solidFill>
              </a:rPr>
              <a:t>Who</a:t>
            </a:r>
            <a:r>
              <a:rPr lang="id-ID" sz="2400" b="1" dirty="0">
                <a:solidFill>
                  <a:schemeClr val="tx1">
                    <a:lumMod val="50000"/>
                  </a:schemeClr>
                </a:solidFill>
              </a:rPr>
              <a:t> </a:t>
            </a:r>
            <a:r>
              <a:rPr lang="en-US" sz="2400" b="1" dirty="0">
                <a:solidFill>
                  <a:schemeClr val="tx1">
                    <a:lumMod val="50000"/>
                  </a:schemeClr>
                </a:solidFill>
              </a:rPr>
              <a:t>are Principal Investors in Utility Securitization Bonds</a:t>
            </a:r>
            <a:r>
              <a:rPr lang="id-ID" sz="2400" b="1" dirty="0">
                <a:solidFill>
                  <a:schemeClr val="tx1">
                    <a:lumMod val="50000"/>
                  </a:schemeClr>
                </a:solidFill>
              </a:rPr>
              <a:t>?</a:t>
            </a:r>
            <a:endParaRPr lang="en-US" sz="2400" b="1" dirty="0">
              <a:solidFill>
                <a:schemeClr val="tx1">
                  <a:lumMod val="50000"/>
                </a:schemeClr>
              </a:solidFill>
            </a:endParaRPr>
          </a:p>
        </p:txBody>
      </p:sp>
    </p:spTree>
    <p:extLst>
      <p:ext uri="{BB962C8B-B14F-4D97-AF65-F5344CB8AC3E}">
        <p14:creationId xmlns:p14="http://schemas.microsoft.com/office/powerpoint/2010/main" val="33503127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900" fill="hold"/>
                                        <p:tgtEl>
                                          <p:spTgt spid="23"/>
                                        </p:tgtEl>
                                        <p:attrNameLst>
                                          <p:attrName>ppt_x</p:attrName>
                                        </p:attrNameLst>
                                      </p:cBhvr>
                                      <p:tavLst>
                                        <p:tav tm="0">
                                          <p:val>
                                            <p:strVal val="1+#ppt_w/2"/>
                                          </p:val>
                                        </p:tav>
                                        <p:tav tm="100000">
                                          <p:val>
                                            <p:strVal val="#ppt_x"/>
                                          </p:val>
                                        </p:tav>
                                      </p:tavLst>
                                    </p:anim>
                                    <p:anim calcmode="lin" valueType="num">
                                      <p:cBhvr additive="base">
                                        <p:cTn id="8" dur="9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900"/>
                            </p:stCondLst>
                            <p:childTnLst>
                              <p:par>
                                <p:cTn id="10" presetID="10" presetClass="entr" presetSubtype="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par>
                          <p:cTn id="13" fill="hold">
                            <p:stCondLst>
                              <p:cond delay="1400"/>
                            </p:stCondLst>
                            <p:childTnLst>
                              <p:par>
                                <p:cTn id="14" presetID="10" presetClass="entr" presetSubtype="0"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par>
                          <p:cTn id="17" fill="hold">
                            <p:stCondLst>
                              <p:cond delay="1900"/>
                            </p:stCondLst>
                            <p:childTnLst>
                              <p:par>
                                <p:cTn id="18" presetID="10" presetClass="entr" presetSubtype="0"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par>
                          <p:cTn id="21" fill="hold">
                            <p:stCondLst>
                              <p:cond delay="2400"/>
                            </p:stCondLst>
                            <p:childTnLst>
                              <p:par>
                                <p:cTn id="22" presetID="10" presetClass="entr" presetSubtype="0" fill="hold" grpId="0"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5" grpId="0"/>
      <p:bldP spid="17" grpId="0"/>
      <p:bldP spid="2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233CCB3E-2898-A149-8F03-0B000BFA9B40}"/>
              </a:ext>
            </a:extLst>
          </p:cNvPr>
          <p:cNvGrpSpPr/>
          <p:nvPr/>
        </p:nvGrpSpPr>
        <p:grpSpPr>
          <a:xfrm>
            <a:off x="4616808" y="1300028"/>
            <a:ext cx="3108401" cy="1017216"/>
            <a:chOff x="474167" y="1754603"/>
            <a:chExt cx="2897973" cy="1017216"/>
          </a:xfrm>
        </p:grpSpPr>
        <p:grpSp>
          <p:nvGrpSpPr>
            <p:cNvPr id="2" name="Group 1">
              <a:extLst>
                <a:ext uri="{FF2B5EF4-FFF2-40B4-BE49-F238E27FC236}">
                  <a16:creationId xmlns:a16="http://schemas.microsoft.com/office/drawing/2014/main" xmlns="" id="{B689CEDB-A033-1842-BADB-12F4D4D173BC}"/>
                </a:ext>
              </a:extLst>
            </p:cNvPr>
            <p:cNvGrpSpPr/>
            <p:nvPr/>
          </p:nvGrpSpPr>
          <p:grpSpPr>
            <a:xfrm>
              <a:off x="474167" y="1754603"/>
              <a:ext cx="2897973" cy="1017216"/>
              <a:chOff x="474167" y="1754603"/>
              <a:chExt cx="2897973" cy="1017216"/>
            </a:xfrm>
          </p:grpSpPr>
          <p:grpSp>
            <p:nvGrpSpPr>
              <p:cNvPr id="177" name="Group 176"/>
              <p:cNvGrpSpPr/>
              <p:nvPr/>
            </p:nvGrpSpPr>
            <p:grpSpPr>
              <a:xfrm>
                <a:off x="474167" y="1754603"/>
                <a:ext cx="2897973" cy="1017216"/>
                <a:chOff x="528833" y="2018189"/>
                <a:chExt cx="3406594" cy="1197284"/>
              </a:xfrm>
            </p:grpSpPr>
            <p:sp>
              <p:nvSpPr>
                <p:cNvPr id="179" name="Rounded Rectangle 178"/>
                <p:cNvSpPr/>
                <p:nvPr/>
              </p:nvSpPr>
              <p:spPr>
                <a:xfrm>
                  <a:off x="528833" y="2019719"/>
                  <a:ext cx="3406594" cy="1195754"/>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80" name="Rounded Rectangle 179"/>
                <p:cNvSpPr/>
                <p:nvPr/>
              </p:nvSpPr>
              <p:spPr>
                <a:xfrm>
                  <a:off x="528833" y="2018189"/>
                  <a:ext cx="3406594" cy="1126944"/>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grpSp>
          <p:sp>
            <p:nvSpPr>
              <p:cNvPr id="198" name="TextBox 197"/>
              <p:cNvSpPr txBox="1"/>
              <p:nvPr/>
            </p:nvSpPr>
            <p:spPr>
              <a:xfrm>
                <a:off x="596742" y="2320744"/>
                <a:ext cx="2704587" cy="338554"/>
              </a:xfrm>
              <a:prstGeom prst="rect">
                <a:avLst/>
              </a:prstGeom>
              <a:noFill/>
            </p:spPr>
            <p:txBody>
              <a:bodyPr wrap="none" rtlCol="0">
                <a:spAutoFit/>
              </a:bodyPr>
              <a:lstStyle/>
              <a:p>
                <a:pPr algn="ctr"/>
                <a:r>
                  <a:rPr lang="en-US" sz="1600" dirty="0">
                    <a:solidFill>
                      <a:schemeClr val="bg1"/>
                    </a:solidFill>
                    <a:latin typeface="+mj-lt"/>
                  </a:rPr>
                  <a:t>Electric Service Customers </a:t>
                </a:r>
              </a:p>
            </p:txBody>
          </p:sp>
        </p:grpSp>
        <p:pic>
          <p:nvPicPr>
            <p:cNvPr id="154" name="Picture 153">
              <a:extLst>
                <a:ext uri="{FF2B5EF4-FFF2-40B4-BE49-F238E27FC236}">
                  <a16:creationId xmlns:a16="http://schemas.microsoft.com/office/drawing/2014/main" xmlns="" id="{96D8F501-38CA-F743-AD9E-CA57C68261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7374" y="1850311"/>
              <a:ext cx="505209" cy="449984"/>
            </a:xfrm>
            <a:prstGeom prst="rect">
              <a:avLst/>
            </a:prstGeom>
          </p:spPr>
        </p:pic>
      </p:grpSp>
      <p:grpSp>
        <p:nvGrpSpPr>
          <p:cNvPr id="15" name="Group 14">
            <a:extLst>
              <a:ext uri="{FF2B5EF4-FFF2-40B4-BE49-F238E27FC236}">
                <a16:creationId xmlns:a16="http://schemas.microsoft.com/office/drawing/2014/main" xmlns="" id="{BEE4214B-306A-1B44-9EC0-075D7E5BE4B1}"/>
              </a:ext>
            </a:extLst>
          </p:cNvPr>
          <p:cNvGrpSpPr/>
          <p:nvPr/>
        </p:nvGrpSpPr>
        <p:grpSpPr>
          <a:xfrm>
            <a:off x="4614251" y="2674047"/>
            <a:ext cx="3146171" cy="962526"/>
            <a:chOff x="4640189" y="3363533"/>
            <a:chExt cx="2933186" cy="962526"/>
          </a:xfrm>
        </p:grpSpPr>
        <p:grpSp>
          <p:nvGrpSpPr>
            <p:cNvPr id="10" name="Group 9">
              <a:extLst>
                <a:ext uri="{FF2B5EF4-FFF2-40B4-BE49-F238E27FC236}">
                  <a16:creationId xmlns:a16="http://schemas.microsoft.com/office/drawing/2014/main" xmlns="" id="{ED609652-8DB5-2549-8AFD-DC973EF911C2}"/>
                </a:ext>
              </a:extLst>
            </p:cNvPr>
            <p:cNvGrpSpPr/>
            <p:nvPr/>
          </p:nvGrpSpPr>
          <p:grpSpPr>
            <a:xfrm>
              <a:off x="4640189" y="3363533"/>
              <a:ext cx="2933186" cy="962526"/>
              <a:chOff x="5174650" y="3363533"/>
              <a:chExt cx="1144376" cy="962526"/>
            </a:xfrm>
          </p:grpSpPr>
          <p:grpSp>
            <p:nvGrpSpPr>
              <p:cNvPr id="85" name="Group 84"/>
              <p:cNvGrpSpPr/>
              <p:nvPr/>
            </p:nvGrpSpPr>
            <p:grpSpPr>
              <a:xfrm>
                <a:off x="5174650" y="3363533"/>
                <a:ext cx="1144376" cy="962526"/>
                <a:chOff x="1664677" y="2084534"/>
                <a:chExt cx="1195754" cy="1130939"/>
              </a:xfrm>
            </p:grpSpPr>
            <p:sp>
              <p:nvSpPr>
                <p:cNvPr id="94" name="Rounded Rectangle 93"/>
                <p:cNvSpPr/>
                <p:nvPr/>
              </p:nvSpPr>
              <p:spPr>
                <a:xfrm>
                  <a:off x="1664677" y="2084534"/>
                  <a:ext cx="1195754" cy="1130939"/>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5" name="Rounded Rectangle 94"/>
                <p:cNvSpPr/>
                <p:nvPr/>
              </p:nvSpPr>
              <p:spPr>
                <a:xfrm>
                  <a:off x="1664677" y="2084534"/>
                  <a:ext cx="1195754" cy="1073819"/>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grpSp>
          <p:sp>
            <p:nvSpPr>
              <p:cNvPr id="115" name="TextBox 114"/>
              <p:cNvSpPr txBox="1"/>
              <p:nvPr/>
            </p:nvSpPr>
            <p:spPr>
              <a:xfrm>
                <a:off x="5612635" y="3924669"/>
                <a:ext cx="274679" cy="338554"/>
              </a:xfrm>
              <a:prstGeom prst="rect">
                <a:avLst/>
              </a:prstGeom>
              <a:noFill/>
            </p:spPr>
            <p:txBody>
              <a:bodyPr wrap="none" rtlCol="0">
                <a:spAutoFit/>
              </a:bodyPr>
              <a:lstStyle/>
              <a:p>
                <a:pPr algn="ctr"/>
                <a:r>
                  <a:rPr lang="id-ID" sz="1600" dirty="0" err="1">
                    <a:solidFill>
                      <a:schemeClr val="bg1"/>
                    </a:solidFill>
                    <a:latin typeface="+mj-lt"/>
                  </a:rPr>
                  <a:t>Utility</a:t>
                </a:r>
                <a:endParaRPr lang="id-ID" sz="1600" dirty="0">
                  <a:solidFill>
                    <a:schemeClr val="bg1"/>
                  </a:solidFill>
                  <a:latin typeface="+mj-lt"/>
                </a:endParaRPr>
              </a:p>
            </p:txBody>
          </p:sp>
        </p:grpSp>
        <p:pic>
          <p:nvPicPr>
            <p:cNvPr id="14" name="Picture 13">
              <a:extLst>
                <a:ext uri="{FF2B5EF4-FFF2-40B4-BE49-F238E27FC236}">
                  <a16:creationId xmlns:a16="http://schemas.microsoft.com/office/drawing/2014/main" xmlns="" id="{AE43BB82-94AD-4547-ABF3-22F200A4F2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64496" y="3496070"/>
              <a:ext cx="300650" cy="401913"/>
            </a:xfrm>
            <a:prstGeom prst="rect">
              <a:avLst/>
            </a:prstGeom>
          </p:spPr>
        </p:pic>
      </p:grpSp>
      <p:grpSp>
        <p:nvGrpSpPr>
          <p:cNvPr id="20" name="Group 19">
            <a:extLst>
              <a:ext uri="{FF2B5EF4-FFF2-40B4-BE49-F238E27FC236}">
                <a16:creationId xmlns:a16="http://schemas.microsoft.com/office/drawing/2014/main" xmlns="" id="{5D796029-9E94-964D-A026-06D24A0F4EAC}"/>
              </a:ext>
            </a:extLst>
          </p:cNvPr>
          <p:cNvGrpSpPr/>
          <p:nvPr/>
        </p:nvGrpSpPr>
        <p:grpSpPr>
          <a:xfrm>
            <a:off x="4614251" y="5699591"/>
            <a:ext cx="3146172" cy="875646"/>
            <a:chOff x="4614251" y="5751350"/>
            <a:chExt cx="3146172" cy="875646"/>
          </a:xfrm>
        </p:grpSpPr>
        <p:grpSp>
          <p:nvGrpSpPr>
            <p:cNvPr id="19" name="Group 18">
              <a:extLst>
                <a:ext uri="{FF2B5EF4-FFF2-40B4-BE49-F238E27FC236}">
                  <a16:creationId xmlns:a16="http://schemas.microsoft.com/office/drawing/2014/main" xmlns="" id="{F42EFC83-D468-3A4A-9C2D-C523552D0D57}"/>
                </a:ext>
              </a:extLst>
            </p:cNvPr>
            <p:cNvGrpSpPr/>
            <p:nvPr/>
          </p:nvGrpSpPr>
          <p:grpSpPr>
            <a:xfrm>
              <a:off x="4614251" y="5751350"/>
              <a:ext cx="3146172" cy="875646"/>
              <a:chOff x="1386348" y="3450412"/>
              <a:chExt cx="1938144" cy="875646"/>
            </a:xfrm>
          </p:grpSpPr>
          <p:grpSp>
            <p:nvGrpSpPr>
              <p:cNvPr id="182" name="Group 181"/>
              <p:cNvGrpSpPr/>
              <p:nvPr/>
            </p:nvGrpSpPr>
            <p:grpSpPr>
              <a:xfrm>
                <a:off x="1386348" y="3450412"/>
                <a:ext cx="1938144" cy="875646"/>
                <a:chOff x="1664677" y="2186615"/>
                <a:chExt cx="1195754" cy="1028858"/>
              </a:xfrm>
            </p:grpSpPr>
            <p:sp>
              <p:nvSpPr>
                <p:cNvPr id="191" name="Rounded Rectangle 190"/>
                <p:cNvSpPr/>
                <p:nvPr/>
              </p:nvSpPr>
              <p:spPr>
                <a:xfrm>
                  <a:off x="1664677" y="2186615"/>
                  <a:ext cx="1195754" cy="1028858"/>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92" name="Rounded Rectangle 191"/>
                <p:cNvSpPr/>
                <p:nvPr/>
              </p:nvSpPr>
              <p:spPr>
                <a:xfrm>
                  <a:off x="1664677" y="2186615"/>
                  <a:ext cx="1195754" cy="97173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grpSp>
          <p:sp>
            <p:nvSpPr>
              <p:cNvPr id="199" name="TextBox 198"/>
              <p:cNvSpPr txBox="1"/>
              <p:nvPr/>
            </p:nvSpPr>
            <p:spPr>
              <a:xfrm>
                <a:off x="2004737" y="3902620"/>
                <a:ext cx="678104" cy="338554"/>
              </a:xfrm>
              <a:prstGeom prst="rect">
                <a:avLst/>
              </a:prstGeom>
              <a:noFill/>
            </p:spPr>
            <p:txBody>
              <a:bodyPr wrap="none" rtlCol="0">
                <a:spAutoFit/>
              </a:bodyPr>
              <a:lstStyle/>
              <a:p>
                <a:pPr algn="ctr"/>
                <a:r>
                  <a:rPr lang="id-ID" sz="1600" dirty="0" err="1">
                    <a:solidFill>
                      <a:schemeClr val="bg1"/>
                    </a:solidFill>
                    <a:latin typeface="+mj-lt"/>
                  </a:rPr>
                  <a:t>Investors</a:t>
                </a:r>
                <a:endParaRPr lang="id-ID" sz="1600" dirty="0">
                  <a:solidFill>
                    <a:schemeClr val="bg1"/>
                  </a:solidFill>
                  <a:latin typeface="+mj-lt"/>
                </a:endParaRPr>
              </a:p>
            </p:txBody>
          </p:sp>
        </p:grpSp>
        <p:pic>
          <p:nvPicPr>
            <p:cNvPr id="21" name="Picture 20">
              <a:extLst>
                <a:ext uri="{FF2B5EF4-FFF2-40B4-BE49-F238E27FC236}">
                  <a16:creationId xmlns:a16="http://schemas.microsoft.com/office/drawing/2014/main" xmlns="" id="{9ABFC0C9-B107-E040-BC7D-542AC9423D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69887" y="5836820"/>
              <a:ext cx="311035" cy="400146"/>
            </a:xfrm>
            <a:prstGeom prst="rect">
              <a:avLst/>
            </a:prstGeom>
          </p:spPr>
        </p:pic>
      </p:grpSp>
      <p:grpSp>
        <p:nvGrpSpPr>
          <p:cNvPr id="156" name="Group 155">
            <a:extLst>
              <a:ext uri="{FF2B5EF4-FFF2-40B4-BE49-F238E27FC236}">
                <a16:creationId xmlns:a16="http://schemas.microsoft.com/office/drawing/2014/main" xmlns="" id="{9BF69501-AE9D-8C44-ADD0-EC7DE32D63DE}"/>
              </a:ext>
            </a:extLst>
          </p:cNvPr>
          <p:cNvGrpSpPr/>
          <p:nvPr/>
        </p:nvGrpSpPr>
        <p:grpSpPr>
          <a:xfrm>
            <a:off x="838200" y="2573607"/>
            <a:ext cx="1967903" cy="1075676"/>
            <a:chOff x="3324492" y="5671454"/>
            <a:chExt cx="1017222" cy="1075676"/>
          </a:xfrm>
        </p:grpSpPr>
        <p:grpSp>
          <p:nvGrpSpPr>
            <p:cNvPr id="158" name="Group 157">
              <a:extLst>
                <a:ext uri="{FF2B5EF4-FFF2-40B4-BE49-F238E27FC236}">
                  <a16:creationId xmlns:a16="http://schemas.microsoft.com/office/drawing/2014/main" xmlns="" id="{ABDF9B2D-B016-E541-A255-5C30F2510499}"/>
                </a:ext>
              </a:extLst>
            </p:cNvPr>
            <p:cNvGrpSpPr/>
            <p:nvPr/>
          </p:nvGrpSpPr>
          <p:grpSpPr>
            <a:xfrm>
              <a:off x="3324492" y="5671454"/>
              <a:ext cx="1017222" cy="1075676"/>
              <a:chOff x="1664677" y="1949380"/>
              <a:chExt cx="1195754" cy="1266093"/>
            </a:xfrm>
          </p:grpSpPr>
          <p:sp>
            <p:nvSpPr>
              <p:cNvPr id="160" name="Rounded Rectangle 159">
                <a:extLst>
                  <a:ext uri="{FF2B5EF4-FFF2-40B4-BE49-F238E27FC236}">
                    <a16:creationId xmlns:a16="http://schemas.microsoft.com/office/drawing/2014/main" xmlns="" id="{79BA5682-88AE-A548-ACA4-EACDBCB82C67}"/>
                  </a:ext>
                </a:extLst>
              </p:cNvPr>
              <p:cNvSpPr/>
              <p:nvPr/>
            </p:nvSpPr>
            <p:spPr>
              <a:xfrm>
                <a:off x="1664677" y="2019719"/>
                <a:ext cx="1195754" cy="1195754"/>
              </a:xfrm>
              <a:prstGeom prst="roundRect">
                <a:avLst/>
              </a:prstGeom>
              <a:solidFill>
                <a:srgbClr val="4B2C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161" name="Rounded Rectangle 160">
                <a:extLst>
                  <a:ext uri="{FF2B5EF4-FFF2-40B4-BE49-F238E27FC236}">
                    <a16:creationId xmlns:a16="http://schemas.microsoft.com/office/drawing/2014/main" xmlns="" id="{0ECB0E05-4864-9049-880B-D2B266E7BE44}"/>
                  </a:ext>
                </a:extLst>
              </p:cNvPr>
              <p:cNvSpPr/>
              <p:nvPr/>
            </p:nvSpPr>
            <p:spPr>
              <a:xfrm>
                <a:off x="1664677" y="1949380"/>
                <a:ext cx="1195754" cy="1195754"/>
              </a:xfrm>
              <a:prstGeom prst="roundRect">
                <a:avLst/>
              </a:prstGeom>
              <a:solidFill>
                <a:srgbClr val="AA5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grpSp>
        <p:sp>
          <p:nvSpPr>
            <p:cNvPr id="159" name="TextBox 158">
              <a:extLst>
                <a:ext uri="{FF2B5EF4-FFF2-40B4-BE49-F238E27FC236}">
                  <a16:creationId xmlns:a16="http://schemas.microsoft.com/office/drawing/2014/main" xmlns="" id="{5D336B50-9215-8A48-A1D5-AEFC0D445B1D}"/>
                </a:ext>
              </a:extLst>
            </p:cNvPr>
            <p:cNvSpPr txBox="1"/>
            <p:nvPr/>
          </p:nvSpPr>
          <p:spPr>
            <a:xfrm>
              <a:off x="3385968" y="5948548"/>
              <a:ext cx="862362" cy="584775"/>
            </a:xfrm>
            <a:prstGeom prst="rect">
              <a:avLst/>
            </a:prstGeom>
            <a:noFill/>
          </p:spPr>
          <p:txBody>
            <a:bodyPr wrap="square" rtlCol="0">
              <a:spAutoFit/>
            </a:bodyPr>
            <a:lstStyle/>
            <a:p>
              <a:pPr algn="ctr"/>
              <a:r>
                <a:rPr lang="id-ID" sz="1600" dirty="0" err="1">
                  <a:solidFill>
                    <a:schemeClr val="bg1"/>
                  </a:solidFill>
                  <a:latin typeface="+mj-lt"/>
                </a:rPr>
                <a:t>Public</a:t>
              </a:r>
              <a:r>
                <a:rPr lang="id-ID" sz="1600" dirty="0">
                  <a:solidFill>
                    <a:schemeClr val="bg1"/>
                  </a:solidFill>
                  <a:latin typeface="+mj-lt"/>
                </a:rPr>
                <a:t> </a:t>
              </a:r>
              <a:r>
                <a:rPr lang="id-ID" sz="1600" dirty="0" err="1">
                  <a:solidFill>
                    <a:schemeClr val="bg1"/>
                  </a:solidFill>
                  <a:latin typeface="+mj-lt"/>
                </a:rPr>
                <a:t>Utility</a:t>
              </a:r>
              <a:r>
                <a:rPr lang="id-ID" sz="1600" dirty="0">
                  <a:solidFill>
                    <a:schemeClr val="bg1"/>
                  </a:solidFill>
                  <a:latin typeface="+mj-lt"/>
                </a:rPr>
                <a:t> </a:t>
              </a:r>
              <a:r>
                <a:rPr lang="id-ID" sz="1600" dirty="0" err="1">
                  <a:solidFill>
                    <a:schemeClr val="bg1"/>
                  </a:solidFill>
                  <a:latin typeface="+mj-lt"/>
                </a:rPr>
                <a:t>Commission</a:t>
              </a:r>
              <a:endParaRPr lang="id-ID" sz="1600" dirty="0">
                <a:solidFill>
                  <a:schemeClr val="bg1"/>
                </a:solidFill>
                <a:latin typeface="+mj-lt"/>
              </a:endParaRPr>
            </a:p>
          </p:txBody>
        </p:sp>
      </p:grpSp>
      <p:grpSp>
        <p:nvGrpSpPr>
          <p:cNvPr id="23" name="Group 22">
            <a:extLst>
              <a:ext uri="{FF2B5EF4-FFF2-40B4-BE49-F238E27FC236}">
                <a16:creationId xmlns:a16="http://schemas.microsoft.com/office/drawing/2014/main" xmlns="" id="{74105BDC-3E45-3E43-9F6E-5FDB7AFCFCBB}"/>
              </a:ext>
            </a:extLst>
          </p:cNvPr>
          <p:cNvGrpSpPr/>
          <p:nvPr/>
        </p:nvGrpSpPr>
        <p:grpSpPr>
          <a:xfrm>
            <a:off x="838200" y="1271316"/>
            <a:ext cx="6887008" cy="4531917"/>
            <a:chOff x="838200" y="1271316"/>
            <a:chExt cx="6887008" cy="4531917"/>
          </a:xfrm>
        </p:grpSpPr>
        <p:cxnSp>
          <p:nvCxnSpPr>
            <p:cNvPr id="106" name="Straight Connector 105"/>
            <p:cNvCxnSpPr>
              <a:cxnSpLocks/>
            </p:cNvCxnSpPr>
            <p:nvPr/>
          </p:nvCxnSpPr>
          <p:spPr>
            <a:xfrm>
              <a:off x="2837792" y="3119047"/>
              <a:ext cx="1735819" cy="0"/>
            </a:xfrm>
            <a:prstGeom prst="line">
              <a:avLst/>
            </a:prstGeom>
            <a:ln w="285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xmlns="" id="{3C372F66-ED91-B34D-A968-74FBE0F15029}"/>
                </a:ext>
              </a:extLst>
            </p:cNvPr>
            <p:cNvGrpSpPr/>
            <p:nvPr/>
          </p:nvGrpSpPr>
          <p:grpSpPr>
            <a:xfrm>
              <a:off x="5095917" y="4757888"/>
              <a:ext cx="2258977" cy="667688"/>
              <a:chOff x="5228726" y="2104132"/>
              <a:chExt cx="1017222" cy="667688"/>
            </a:xfrm>
          </p:grpSpPr>
          <p:grpSp>
            <p:nvGrpSpPr>
              <p:cNvPr id="80" name="Group 79"/>
              <p:cNvGrpSpPr/>
              <p:nvPr/>
            </p:nvGrpSpPr>
            <p:grpSpPr>
              <a:xfrm>
                <a:off x="5228726" y="2104132"/>
                <a:ext cx="1017222" cy="667688"/>
                <a:chOff x="1664677" y="2429591"/>
                <a:chExt cx="1195754" cy="785882"/>
              </a:xfrm>
            </p:grpSpPr>
            <p:sp>
              <p:nvSpPr>
                <p:cNvPr id="82" name="Rounded Rectangle 81"/>
                <p:cNvSpPr/>
                <p:nvPr/>
              </p:nvSpPr>
              <p:spPr>
                <a:xfrm>
                  <a:off x="1664677" y="2470205"/>
                  <a:ext cx="1195754" cy="74526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3" name="Rounded Rectangle 82"/>
                <p:cNvSpPr/>
                <p:nvPr/>
              </p:nvSpPr>
              <p:spPr>
                <a:xfrm>
                  <a:off x="1664677" y="2429591"/>
                  <a:ext cx="1195754" cy="67492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grpSp>
          <p:sp>
            <p:nvSpPr>
              <p:cNvPr id="114" name="TextBox 113"/>
              <p:cNvSpPr txBox="1"/>
              <p:nvPr/>
            </p:nvSpPr>
            <p:spPr>
              <a:xfrm>
                <a:off x="5526416" y="2269096"/>
                <a:ext cx="421842" cy="338554"/>
              </a:xfrm>
              <a:prstGeom prst="rect">
                <a:avLst/>
              </a:prstGeom>
              <a:noFill/>
            </p:spPr>
            <p:txBody>
              <a:bodyPr wrap="none" rtlCol="0">
                <a:spAutoFit/>
              </a:bodyPr>
              <a:lstStyle/>
              <a:p>
                <a:pPr algn="ctr"/>
                <a:r>
                  <a:rPr lang="id-ID" sz="1600" dirty="0" err="1">
                    <a:solidFill>
                      <a:schemeClr val="bg1"/>
                    </a:solidFill>
                    <a:latin typeface="+mj-lt"/>
                  </a:rPr>
                  <a:t>Trustee</a:t>
                </a:r>
                <a:endParaRPr lang="id-ID" sz="1600" dirty="0">
                  <a:solidFill>
                    <a:schemeClr val="bg1"/>
                  </a:solidFill>
                  <a:latin typeface="+mj-lt"/>
                </a:endParaRPr>
              </a:p>
            </p:txBody>
          </p:sp>
        </p:grpSp>
        <p:grpSp>
          <p:nvGrpSpPr>
            <p:cNvPr id="18" name="Group 17">
              <a:extLst>
                <a:ext uri="{FF2B5EF4-FFF2-40B4-BE49-F238E27FC236}">
                  <a16:creationId xmlns:a16="http://schemas.microsoft.com/office/drawing/2014/main" xmlns="" id="{3A105A42-1258-ED4E-9427-4420F72CEF15}"/>
                </a:ext>
              </a:extLst>
            </p:cNvPr>
            <p:cNvGrpSpPr/>
            <p:nvPr/>
          </p:nvGrpSpPr>
          <p:grpSpPr>
            <a:xfrm>
              <a:off x="4616807" y="3915201"/>
              <a:ext cx="3108401" cy="618676"/>
              <a:chOff x="4640188" y="4549396"/>
              <a:chExt cx="2897973" cy="618676"/>
            </a:xfrm>
          </p:grpSpPr>
          <p:grpSp>
            <p:nvGrpSpPr>
              <p:cNvPr id="126" name="Group 125"/>
              <p:cNvGrpSpPr/>
              <p:nvPr/>
            </p:nvGrpSpPr>
            <p:grpSpPr>
              <a:xfrm>
                <a:off x="4640188" y="4549396"/>
                <a:ext cx="2897973" cy="618676"/>
                <a:chOff x="1664677" y="1962600"/>
                <a:chExt cx="1195754" cy="726926"/>
              </a:xfrm>
            </p:grpSpPr>
            <p:sp>
              <p:nvSpPr>
                <p:cNvPr id="135" name="Rounded Rectangle 134"/>
                <p:cNvSpPr/>
                <p:nvPr/>
              </p:nvSpPr>
              <p:spPr>
                <a:xfrm>
                  <a:off x="1664677" y="2083366"/>
                  <a:ext cx="1195754" cy="606160"/>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6" name="Rounded Rectangle 135"/>
                <p:cNvSpPr/>
                <p:nvPr/>
              </p:nvSpPr>
              <p:spPr>
                <a:xfrm>
                  <a:off x="1664677" y="1962600"/>
                  <a:ext cx="1195754" cy="659256"/>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grpSp>
          <p:sp>
            <p:nvSpPr>
              <p:cNvPr id="143" name="TextBox 142"/>
              <p:cNvSpPr txBox="1"/>
              <p:nvPr/>
            </p:nvSpPr>
            <p:spPr>
              <a:xfrm>
                <a:off x="5681349" y="4671174"/>
                <a:ext cx="742511" cy="338554"/>
              </a:xfrm>
              <a:prstGeom prst="rect">
                <a:avLst/>
              </a:prstGeom>
              <a:noFill/>
            </p:spPr>
            <p:txBody>
              <a:bodyPr wrap="none" rtlCol="0">
                <a:spAutoFit/>
              </a:bodyPr>
              <a:lstStyle/>
              <a:p>
                <a:r>
                  <a:rPr lang="id-ID" sz="1600" dirty="0" err="1">
                    <a:solidFill>
                      <a:schemeClr val="bg1"/>
                    </a:solidFill>
                    <a:latin typeface="+mj-lt"/>
                  </a:rPr>
                  <a:t>Issuer</a:t>
                </a:r>
                <a:endParaRPr lang="id-ID" sz="1600" dirty="0">
                  <a:solidFill>
                    <a:schemeClr val="bg1"/>
                  </a:solidFill>
                  <a:latin typeface="+mj-lt"/>
                </a:endParaRPr>
              </a:p>
            </p:txBody>
          </p:sp>
        </p:grpSp>
        <p:grpSp>
          <p:nvGrpSpPr>
            <p:cNvPr id="3" name="Group 2">
              <a:extLst>
                <a:ext uri="{FF2B5EF4-FFF2-40B4-BE49-F238E27FC236}">
                  <a16:creationId xmlns:a16="http://schemas.microsoft.com/office/drawing/2014/main" xmlns="" id="{B68BDBA2-5AD1-824D-9628-D65DA3B411AE}"/>
                </a:ext>
              </a:extLst>
            </p:cNvPr>
            <p:cNvGrpSpPr/>
            <p:nvPr/>
          </p:nvGrpSpPr>
          <p:grpSpPr>
            <a:xfrm>
              <a:off x="838200" y="1271316"/>
              <a:ext cx="1967902" cy="1312341"/>
              <a:chOff x="1260752" y="1235803"/>
              <a:chExt cx="1967902" cy="1312341"/>
            </a:xfrm>
          </p:grpSpPr>
          <p:grpSp>
            <p:nvGrpSpPr>
              <p:cNvPr id="25" name="Group 24">
                <a:extLst>
                  <a:ext uri="{FF2B5EF4-FFF2-40B4-BE49-F238E27FC236}">
                    <a16:creationId xmlns:a16="http://schemas.microsoft.com/office/drawing/2014/main" xmlns="" id="{540E51AA-84D2-7B4E-A062-7F521FB52D95}"/>
                  </a:ext>
                </a:extLst>
              </p:cNvPr>
              <p:cNvGrpSpPr/>
              <p:nvPr/>
            </p:nvGrpSpPr>
            <p:grpSpPr>
              <a:xfrm>
                <a:off x="1260752" y="1235803"/>
                <a:ext cx="1967902" cy="1075676"/>
                <a:chOff x="1482729" y="1276522"/>
                <a:chExt cx="1967902" cy="1075676"/>
              </a:xfrm>
            </p:grpSpPr>
            <p:grpSp>
              <p:nvGrpSpPr>
                <p:cNvPr id="22" name="Group 21">
                  <a:extLst>
                    <a:ext uri="{FF2B5EF4-FFF2-40B4-BE49-F238E27FC236}">
                      <a16:creationId xmlns:a16="http://schemas.microsoft.com/office/drawing/2014/main" xmlns="" id="{243D3EAB-2D1F-3B44-A62D-609F6CCAEA18}"/>
                    </a:ext>
                  </a:extLst>
                </p:cNvPr>
                <p:cNvGrpSpPr/>
                <p:nvPr/>
              </p:nvGrpSpPr>
              <p:grpSpPr>
                <a:xfrm>
                  <a:off x="1482729" y="1276522"/>
                  <a:ext cx="1967902" cy="1075676"/>
                  <a:chOff x="3324492" y="5671454"/>
                  <a:chExt cx="1017222" cy="1075676"/>
                </a:xfrm>
              </p:grpSpPr>
              <p:grpSp>
                <p:nvGrpSpPr>
                  <p:cNvPr id="121" name="Group 120"/>
                  <p:cNvGrpSpPr/>
                  <p:nvPr/>
                </p:nvGrpSpPr>
                <p:grpSpPr>
                  <a:xfrm>
                    <a:off x="3324492" y="5671454"/>
                    <a:ext cx="1017222" cy="1075676"/>
                    <a:chOff x="1664677" y="1949380"/>
                    <a:chExt cx="1195754" cy="1266093"/>
                  </a:xfrm>
                </p:grpSpPr>
                <p:sp>
                  <p:nvSpPr>
                    <p:cNvPr id="123" name="Rounded Rectangle 122"/>
                    <p:cNvSpPr/>
                    <p:nvPr/>
                  </p:nvSpPr>
                  <p:spPr>
                    <a:xfrm>
                      <a:off x="1664677" y="2019719"/>
                      <a:ext cx="1195754" cy="1195754"/>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4" name="Rounded Rectangle 123"/>
                    <p:cNvSpPr/>
                    <p:nvPr/>
                  </p:nvSpPr>
                  <p:spPr>
                    <a:xfrm>
                      <a:off x="1664677" y="1949380"/>
                      <a:ext cx="1195754" cy="1195754"/>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grpSp>
              <p:sp>
                <p:nvSpPr>
                  <p:cNvPr id="142" name="TextBox 141"/>
                  <p:cNvSpPr txBox="1"/>
                  <p:nvPr/>
                </p:nvSpPr>
                <p:spPr>
                  <a:xfrm>
                    <a:off x="3497307" y="6268301"/>
                    <a:ext cx="649327" cy="338554"/>
                  </a:xfrm>
                  <a:prstGeom prst="rect">
                    <a:avLst/>
                  </a:prstGeom>
                  <a:noFill/>
                </p:spPr>
                <p:txBody>
                  <a:bodyPr wrap="none" rtlCol="0">
                    <a:spAutoFit/>
                  </a:bodyPr>
                  <a:lstStyle/>
                  <a:p>
                    <a:pPr algn="ctr"/>
                    <a:r>
                      <a:rPr lang="id-ID" sz="1600" dirty="0" err="1">
                        <a:solidFill>
                          <a:schemeClr val="bg1"/>
                        </a:solidFill>
                        <a:latin typeface="+mj-lt"/>
                      </a:rPr>
                      <a:t>Legistlature</a:t>
                    </a:r>
                    <a:endParaRPr lang="id-ID" sz="1600" dirty="0">
                      <a:solidFill>
                        <a:schemeClr val="bg1"/>
                      </a:solidFill>
                      <a:latin typeface="+mj-lt"/>
                    </a:endParaRPr>
                  </a:p>
                </p:txBody>
              </p:sp>
            </p:grpSp>
            <p:pic>
              <p:nvPicPr>
                <p:cNvPr id="24" name="Graphic 23">
                  <a:extLst>
                    <a:ext uri="{FF2B5EF4-FFF2-40B4-BE49-F238E27FC236}">
                      <a16:creationId xmlns:a16="http://schemas.microsoft.com/office/drawing/2014/main" xmlns="" id="{D82AB167-F054-A442-A44B-C672B51DFF6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2264494" y="1468997"/>
                  <a:ext cx="404372" cy="404372"/>
                </a:xfrm>
                <a:prstGeom prst="rect">
                  <a:avLst/>
                </a:prstGeom>
              </p:spPr>
            </p:pic>
          </p:grpSp>
          <p:cxnSp>
            <p:nvCxnSpPr>
              <p:cNvPr id="162" name="Straight Connector 161">
                <a:extLst>
                  <a:ext uri="{FF2B5EF4-FFF2-40B4-BE49-F238E27FC236}">
                    <a16:creationId xmlns:a16="http://schemas.microsoft.com/office/drawing/2014/main" xmlns="" id="{45364976-45F1-AA4F-8EFC-97C1701EA92A}"/>
                  </a:ext>
                </a:extLst>
              </p:cNvPr>
              <p:cNvCxnSpPr>
                <a:cxnSpLocks/>
              </p:cNvCxnSpPr>
              <p:nvPr/>
            </p:nvCxnSpPr>
            <p:spPr>
              <a:xfrm>
                <a:off x="2262991" y="2346336"/>
                <a:ext cx="0" cy="201808"/>
              </a:xfrm>
              <a:prstGeom prst="line">
                <a:avLst/>
              </a:prstGeom>
              <a:ln w="285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204" name="Content Placeholder 2">
              <a:extLst>
                <a:ext uri="{FF2B5EF4-FFF2-40B4-BE49-F238E27FC236}">
                  <a16:creationId xmlns:a16="http://schemas.microsoft.com/office/drawing/2014/main" xmlns="" id="{77B4B467-313E-8640-B2F8-8F1458321232}"/>
                </a:ext>
              </a:extLst>
            </p:cNvPr>
            <p:cNvSpPr txBox="1">
              <a:spLocks/>
            </p:cNvSpPr>
            <p:nvPr/>
          </p:nvSpPr>
          <p:spPr>
            <a:xfrm>
              <a:off x="5274638" y="5354925"/>
              <a:ext cx="1825395" cy="44830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605164">
                <a:buNone/>
              </a:pPr>
              <a:r>
                <a:rPr lang="en-US" sz="1000" b="1" dirty="0">
                  <a:solidFill>
                    <a:schemeClr val="tx1">
                      <a:lumMod val="50000"/>
                    </a:schemeClr>
                  </a:solidFill>
                </a:rPr>
                <a:t>Semi-Annual Principal &amp; </a:t>
              </a:r>
              <a:br>
                <a:rPr lang="en-US" sz="1000" b="1" dirty="0">
                  <a:solidFill>
                    <a:schemeClr val="tx1">
                      <a:lumMod val="50000"/>
                    </a:schemeClr>
                  </a:solidFill>
                </a:rPr>
              </a:br>
              <a:r>
                <a:rPr lang="en-US" sz="1000" b="1" dirty="0">
                  <a:solidFill>
                    <a:schemeClr val="tx1">
                      <a:lumMod val="50000"/>
                    </a:schemeClr>
                  </a:solidFill>
                </a:rPr>
                <a:t>Interest Payments</a:t>
              </a:r>
            </a:p>
          </p:txBody>
        </p:sp>
        <p:grpSp>
          <p:nvGrpSpPr>
            <p:cNvPr id="12" name="Group 11">
              <a:extLst>
                <a:ext uri="{FF2B5EF4-FFF2-40B4-BE49-F238E27FC236}">
                  <a16:creationId xmlns:a16="http://schemas.microsoft.com/office/drawing/2014/main" xmlns="" id="{33FE87AD-16FC-FE42-B046-F7C27CC50AF9}"/>
                </a:ext>
              </a:extLst>
            </p:cNvPr>
            <p:cNvGrpSpPr/>
            <p:nvPr/>
          </p:nvGrpSpPr>
          <p:grpSpPr>
            <a:xfrm>
              <a:off x="5300935" y="2364886"/>
              <a:ext cx="2337567" cy="3346619"/>
              <a:chOff x="5723487" y="2329373"/>
              <a:chExt cx="2337567" cy="3346619"/>
            </a:xfrm>
          </p:grpSpPr>
          <p:grpSp>
            <p:nvGrpSpPr>
              <p:cNvPr id="9" name="Group 8">
                <a:extLst>
                  <a:ext uri="{FF2B5EF4-FFF2-40B4-BE49-F238E27FC236}">
                    <a16:creationId xmlns:a16="http://schemas.microsoft.com/office/drawing/2014/main" xmlns="" id="{D94E3C85-8CD3-D64B-BC20-E7D41373B9EA}"/>
                  </a:ext>
                </a:extLst>
              </p:cNvPr>
              <p:cNvGrpSpPr/>
              <p:nvPr/>
            </p:nvGrpSpPr>
            <p:grpSpPr>
              <a:xfrm>
                <a:off x="6082135" y="3608517"/>
                <a:ext cx="1007455" cy="291107"/>
                <a:chOff x="6082135" y="3608517"/>
                <a:chExt cx="1007455" cy="291107"/>
              </a:xfrm>
            </p:grpSpPr>
            <p:cxnSp>
              <p:nvCxnSpPr>
                <p:cNvPr id="163" name="Straight Connector 162">
                  <a:extLst>
                    <a:ext uri="{FF2B5EF4-FFF2-40B4-BE49-F238E27FC236}">
                      <a16:creationId xmlns:a16="http://schemas.microsoft.com/office/drawing/2014/main" xmlns="" id="{957C2383-305C-8B4A-A821-6F41349478BA}"/>
                    </a:ext>
                  </a:extLst>
                </p:cNvPr>
                <p:cNvCxnSpPr>
                  <a:cxnSpLocks/>
                </p:cNvCxnSpPr>
                <p:nvPr/>
              </p:nvCxnSpPr>
              <p:spPr>
                <a:xfrm>
                  <a:off x="6082135" y="3610624"/>
                  <a:ext cx="0" cy="289000"/>
                </a:xfrm>
                <a:prstGeom prst="line">
                  <a:avLst/>
                </a:prstGeom>
                <a:ln w="285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xmlns="" id="{B6A779A7-31E4-C341-8FC5-37F262BBCC2E}"/>
                    </a:ext>
                  </a:extLst>
                </p:cNvPr>
                <p:cNvCxnSpPr>
                  <a:cxnSpLocks/>
                </p:cNvCxnSpPr>
                <p:nvPr/>
              </p:nvCxnSpPr>
              <p:spPr>
                <a:xfrm flipV="1">
                  <a:off x="7089590" y="3608517"/>
                  <a:ext cx="0" cy="282588"/>
                </a:xfrm>
                <a:prstGeom prst="line">
                  <a:avLst/>
                </a:prstGeom>
                <a:ln w="285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65" name="Straight Connector 164">
                <a:extLst>
                  <a:ext uri="{FF2B5EF4-FFF2-40B4-BE49-F238E27FC236}">
                    <a16:creationId xmlns:a16="http://schemas.microsoft.com/office/drawing/2014/main" xmlns="" id="{0EE5B702-1DCE-254E-8D4D-CF48E3102F5F}"/>
                  </a:ext>
                </a:extLst>
              </p:cNvPr>
              <p:cNvCxnSpPr>
                <a:cxnSpLocks/>
              </p:cNvCxnSpPr>
              <p:nvPr/>
            </p:nvCxnSpPr>
            <p:spPr>
              <a:xfrm>
                <a:off x="6383887" y="4543312"/>
                <a:ext cx="0" cy="223619"/>
              </a:xfrm>
              <a:prstGeom prst="line">
                <a:avLst/>
              </a:prstGeom>
              <a:ln w="285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xmlns="" id="{29F7E4BA-AD72-7B4B-B9F6-EB5305AA4CC9}"/>
                  </a:ext>
                </a:extLst>
              </p:cNvPr>
              <p:cNvCxnSpPr>
                <a:cxnSpLocks/>
              </p:cNvCxnSpPr>
              <p:nvPr/>
            </p:nvCxnSpPr>
            <p:spPr>
              <a:xfrm>
                <a:off x="7097119" y="4543312"/>
                <a:ext cx="0" cy="223619"/>
              </a:xfrm>
              <a:prstGeom prst="line">
                <a:avLst/>
              </a:prstGeom>
              <a:ln w="285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xmlns="" id="{B22F3126-20A8-C745-8203-88F4B9DBDC47}"/>
                  </a:ext>
                </a:extLst>
              </p:cNvPr>
              <p:cNvCxnSpPr>
                <a:cxnSpLocks/>
              </p:cNvCxnSpPr>
              <p:nvPr/>
            </p:nvCxnSpPr>
            <p:spPr>
              <a:xfrm>
                <a:off x="5723487" y="5452373"/>
                <a:ext cx="0" cy="223619"/>
              </a:xfrm>
              <a:prstGeom prst="line">
                <a:avLst/>
              </a:prstGeom>
              <a:ln w="285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xmlns="" id="{B5677722-B513-1444-8140-037EF6CD1D89}"/>
                  </a:ext>
                </a:extLst>
              </p:cNvPr>
              <p:cNvCxnSpPr>
                <a:cxnSpLocks/>
              </p:cNvCxnSpPr>
              <p:nvPr/>
            </p:nvCxnSpPr>
            <p:spPr>
              <a:xfrm>
                <a:off x="7605119" y="5452372"/>
                <a:ext cx="0" cy="223619"/>
              </a:xfrm>
              <a:prstGeom prst="line">
                <a:avLst/>
              </a:prstGeom>
              <a:ln w="285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xmlns="" id="{92794429-E630-4644-87F5-A54CE79544C3}"/>
                  </a:ext>
                </a:extLst>
              </p:cNvPr>
              <p:cNvGrpSpPr/>
              <p:nvPr/>
            </p:nvGrpSpPr>
            <p:grpSpPr>
              <a:xfrm>
                <a:off x="6329934" y="2329373"/>
                <a:ext cx="571813" cy="305963"/>
                <a:chOff x="6329934" y="2329373"/>
                <a:chExt cx="571813" cy="305963"/>
              </a:xfrm>
            </p:grpSpPr>
            <p:cxnSp>
              <p:nvCxnSpPr>
                <p:cNvPr id="169" name="Straight Connector 168">
                  <a:extLst>
                    <a:ext uri="{FF2B5EF4-FFF2-40B4-BE49-F238E27FC236}">
                      <a16:creationId xmlns:a16="http://schemas.microsoft.com/office/drawing/2014/main" xmlns="" id="{270536C6-C713-5D4E-BA1C-8B1C62AD5551}"/>
                    </a:ext>
                  </a:extLst>
                </p:cNvPr>
                <p:cNvCxnSpPr>
                  <a:cxnSpLocks/>
                </p:cNvCxnSpPr>
                <p:nvPr/>
              </p:nvCxnSpPr>
              <p:spPr>
                <a:xfrm>
                  <a:off x="6329934" y="2346336"/>
                  <a:ext cx="0" cy="289000"/>
                </a:xfrm>
                <a:prstGeom prst="line">
                  <a:avLst/>
                </a:prstGeom>
                <a:ln w="285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xmlns="" id="{38333A95-A08B-6046-B3C9-626A44A3E38B}"/>
                    </a:ext>
                  </a:extLst>
                </p:cNvPr>
                <p:cNvCxnSpPr>
                  <a:cxnSpLocks/>
                </p:cNvCxnSpPr>
                <p:nvPr/>
              </p:nvCxnSpPr>
              <p:spPr>
                <a:xfrm flipV="1">
                  <a:off x="6901747" y="2329373"/>
                  <a:ext cx="0" cy="282588"/>
                </a:xfrm>
                <a:prstGeom prst="line">
                  <a:avLst/>
                </a:prstGeom>
                <a:ln w="285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cxnSp>
            <p:nvCxnSpPr>
              <p:cNvPr id="45" name="Elbow Connector 44">
                <a:extLst>
                  <a:ext uri="{FF2B5EF4-FFF2-40B4-BE49-F238E27FC236}">
                    <a16:creationId xmlns:a16="http://schemas.microsoft.com/office/drawing/2014/main" xmlns="" id="{176915DE-48B5-EA4B-9510-65A7975FF32B}"/>
                  </a:ext>
                </a:extLst>
              </p:cNvPr>
              <p:cNvCxnSpPr>
                <a:cxnSpLocks/>
              </p:cNvCxnSpPr>
              <p:nvPr/>
            </p:nvCxnSpPr>
            <p:spPr>
              <a:xfrm flipH="1">
                <a:off x="7835466" y="3065010"/>
                <a:ext cx="225588" cy="2035313"/>
              </a:xfrm>
              <a:prstGeom prst="bentConnector4">
                <a:avLst>
                  <a:gd name="adj1" fmla="val -1173236"/>
                  <a:gd name="adj2" fmla="val 100163"/>
                </a:avLst>
              </a:prstGeom>
              <a:ln w="285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88" name="Text Placeholder 5">
            <a:extLst>
              <a:ext uri="{FF2B5EF4-FFF2-40B4-BE49-F238E27FC236}">
                <a16:creationId xmlns:a16="http://schemas.microsoft.com/office/drawing/2014/main" xmlns="" id="{9CD13358-1308-A14E-9C64-E4E0A9175521}"/>
              </a:ext>
            </a:extLst>
          </p:cNvPr>
          <p:cNvSpPr txBox="1">
            <a:spLocks/>
          </p:cNvSpPr>
          <p:nvPr/>
        </p:nvSpPr>
        <p:spPr>
          <a:xfrm>
            <a:off x="875525" y="3625504"/>
            <a:ext cx="3980356" cy="1228132"/>
          </a:xfrm>
          <a:prstGeom prst="rect">
            <a:avLst/>
          </a:prstGeom>
        </p:spPr>
        <p:txBody>
          <a:bodyPr vert="horz" lIns="91440" tIns="45720" rIns="91440" bIns="45720" rtlCol="0">
            <a:noAutofit/>
          </a:bodyPr>
          <a:lstStyle>
            <a:lvl1pPr marL="0" indent="0" algn="ctr" defTabSz="914400" rtl="0" eaLnBrk="1" latinLnBrk="0" hangingPunct="1">
              <a:lnSpc>
                <a:spcPct val="86000"/>
              </a:lnSpc>
              <a:spcBef>
                <a:spcPts val="0"/>
              </a:spcBef>
              <a:buFont typeface="Arial" panose="020B0604020202020204" pitchFamily="34" charset="0"/>
              <a:buNone/>
              <a:defRPr sz="16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US" sz="1800" b="1" dirty="0">
                <a:solidFill>
                  <a:schemeClr val="tx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Who represents customers/ratepayers in the structuring, marketing and pricing of the securitization bonds since utility not responsible for any costs??</a:t>
            </a:r>
          </a:p>
          <a:p>
            <a:pPr>
              <a:lnSpc>
                <a:spcPct val="110000"/>
              </a:lnSpc>
            </a:pPr>
            <a:endParaRPr lang="en-US" sz="1200" b="1" dirty="0">
              <a:solidFill>
                <a:schemeClr val="tx1">
                  <a:lumMod val="50000"/>
                </a:schemeClr>
              </a:solidFill>
              <a:latin typeface="Open Sans Light" panose="020B0306030504020204" pitchFamily="34" charset="0"/>
            </a:endParaRPr>
          </a:p>
          <a:p>
            <a:pPr>
              <a:lnSpc>
                <a:spcPct val="110000"/>
              </a:lnSpc>
            </a:pPr>
            <a:r>
              <a:rPr lang="en-US" sz="1800" b="1" i="1" dirty="0">
                <a:solidFill>
                  <a:schemeClr val="tx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In securitization, every dollar is a ratepayer dollar.</a:t>
            </a:r>
          </a:p>
          <a:p>
            <a:pPr>
              <a:lnSpc>
                <a:spcPct val="110000"/>
              </a:lnSpc>
            </a:pPr>
            <a:endParaRPr lang="id-ID" sz="1800" b="1" dirty="0">
              <a:solidFill>
                <a:schemeClr val="tx1">
                  <a:lumMod val="50000"/>
                </a:schemeClr>
              </a:solidFill>
            </a:endParaRPr>
          </a:p>
        </p:txBody>
      </p:sp>
      <p:sp>
        <p:nvSpPr>
          <p:cNvPr id="67" name="Rectangle 66"/>
          <p:cNvSpPr/>
          <p:nvPr/>
        </p:nvSpPr>
        <p:spPr>
          <a:xfrm>
            <a:off x="-55781" y="-3031"/>
            <a:ext cx="12247781" cy="26731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8" name="Rectangle 67"/>
          <p:cNvSpPr/>
          <p:nvPr/>
        </p:nvSpPr>
        <p:spPr>
          <a:xfrm>
            <a:off x="-29347" y="6590681"/>
            <a:ext cx="12247781" cy="26731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0" name="TextBox 69"/>
          <p:cNvSpPr txBox="1"/>
          <p:nvPr/>
        </p:nvSpPr>
        <p:spPr>
          <a:xfrm>
            <a:off x="1619965" y="368329"/>
            <a:ext cx="10572035" cy="800219"/>
          </a:xfrm>
          <a:prstGeom prst="rect">
            <a:avLst/>
          </a:prstGeom>
          <a:solidFill>
            <a:schemeClr val="bg1">
              <a:lumMod val="85000"/>
              <a:alpha val="75000"/>
            </a:schemeClr>
          </a:solidFill>
        </p:spPr>
        <p:txBody>
          <a:bodyPr wrap="square" lIns="268224" tIns="182880" rIns="853440" bIns="182880">
            <a:spAutoFit/>
          </a:bodyPr>
          <a:lstStyle/>
          <a:p>
            <a:pPr algn="ctr"/>
            <a:r>
              <a:rPr lang="en-US" sz="2800" b="1" dirty="0">
                <a:solidFill>
                  <a:schemeClr val="tx1">
                    <a:lumMod val="50000"/>
                  </a:schemeClr>
                </a:solidFill>
              </a:rPr>
              <a:t>The KEY Issue for Regulators </a:t>
            </a:r>
          </a:p>
        </p:txBody>
      </p:sp>
      <p:cxnSp>
        <p:nvCxnSpPr>
          <p:cNvPr id="27" name="Straight Arrow Connector 26"/>
          <p:cNvCxnSpPr/>
          <p:nvPr/>
        </p:nvCxnSpPr>
        <p:spPr>
          <a:xfrm flipV="1">
            <a:off x="6055130" y="1318614"/>
            <a:ext cx="47296" cy="5247306"/>
          </a:xfrm>
          <a:prstGeom prst="straightConnector1">
            <a:avLst/>
          </a:prstGeom>
          <a:ln w="7620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xmlns="" id="{8F1DEB4D-1BA4-5F41-A3B0-5A2D3746FC44}"/>
              </a:ext>
            </a:extLst>
          </p:cNvPr>
          <p:cNvSpPr txBox="1"/>
          <p:nvPr/>
        </p:nvSpPr>
        <p:spPr>
          <a:xfrm>
            <a:off x="9136016" y="5388338"/>
            <a:ext cx="2362200" cy="646331"/>
          </a:xfrm>
          <a:prstGeom prst="rect">
            <a:avLst/>
          </a:prstGeom>
          <a:noFill/>
        </p:spPr>
        <p:txBody>
          <a:bodyPr wrap="square" rtlCol="0">
            <a:spAutoFit/>
          </a:bodyPr>
          <a:lstStyle/>
          <a:p>
            <a:r>
              <a:rPr lang="en-US" b="1" dirty="0"/>
              <a:t>How negotiated bond deals work…</a:t>
            </a:r>
          </a:p>
        </p:txBody>
      </p:sp>
    </p:spTree>
    <p:extLst>
      <p:ext uri="{BB962C8B-B14F-4D97-AF65-F5344CB8AC3E}">
        <p14:creationId xmlns:p14="http://schemas.microsoft.com/office/powerpoint/2010/main" val="3770885451"/>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70"/>
                                        </p:tgtEl>
                                        <p:attrNameLst>
                                          <p:attrName>style.visibility</p:attrName>
                                        </p:attrNameLst>
                                      </p:cBhvr>
                                      <p:to>
                                        <p:strVal val="visible"/>
                                      </p:to>
                                    </p:set>
                                    <p:anim calcmode="lin" valueType="num">
                                      <p:cBhvr additive="base">
                                        <p:cTn id="7" dur="750" fill="hold"/>
                                        <p:tgtEl>
                                          <p:spTgt spid="70"/>
                                        </p:tgtEl>
                                        <p:attrNameLst>
                                          <p:attrName>ppt_x</p:attrName>
                                        </p:attrNameLst>
                                      </p:cBhvr>
                                      <p:tavLst>
                                        <p:tav tm="0">
                                          <p:val>
                                            <p:strVal val="1+#ppt_w/2"/>
                                          </p:val>
                                        </p:tav>
                                        <p:tav tm="100000">
                                          <p:val>
                                            <p:strVal val="#ppt_x"/>
                                          </p:val>
                                        </p:tav>
                                      </p:tavLst>
                                    </p:anim>
                                    <p:anim calcmode="lin" valueType="num">
                                      <p:cBhvr additive="base">
                                        <p:cTn id="8" dur="750" fill="hold"/>
                                        <p:tgtEl>
                                          <p:spTgt spid="70"/>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10" presetClass="exit" presetSubtype="0" fill="hold" nodeType="afterEffect">
                                  <p:stCondLst>
                                    <p:cond delay="0"/>
                                  </p:stCondLst>
                                  <p:childTnLst>
                                    <p:animEffect transition="out" filter="fade">
                                      <p:cBhvr>
                                        <p:cTn id="11" dur="750"/>
                                        <p:tgtEl>
                                          <p:spTgt spid="23"/>
                                        </p:tgtEl>
                                      </p:cBhvr>
                                    </p:animEffect>
                                    <p:set>
                                      <p:cBhvr>
                                        <p:cTn id="12" dur="1" fill="hold">
                                          <p:stCondLst>
                                            <p:cond delay="749"/>
                                          </p:stCondLst>
                                        </p:cTn>
                                        <p:tgtEl>
                                          <p:spTgt spid="23"/>
                                        </p:tgtEl>
                                        <p:attrNameLst>
                                          <p:attrName>style.visibility</p:attrName>
                                        </p:attrNameLst>
                                      </p:cBhvr>
                                      <p:to>
                                        <p:strVal val="hidden"/>
                                      </p:to>
                                    </p:set>
                                  </p:childTnLst>
                                </p:cTn>
                              </p:par>
                            </p:childTnLst>
                          </p:cTn>
                        </p:par>
                        <p:par>
                          <p:cTn id="13" fill="hold">
                            <p:stCondLst>
                              <p:cond delay="1500"/>
                            </p:stCondLst>
                            <p:childTnLst>
                              <p:par>
                                <p:cTn id="14" presetID="42" presetClass="path" presetSubtype="0" accel="50000" decel="50000" fill="hold" nodeType="afterEffect">
                                  <p:stCondLst>
                                    <p:cond delay="0"/>
                                  </p:stCondLst>
                                  <p:childTnLst>
                                    <p:animMotion origin="layout" path="M -1.875E-6 -3.7037E-6 L 0.25664 0.00232 " pathEditMode="relative" rAng="0" ptsTypes="AA">
                                      <p:cBhvr>
                                        <p:cTn id="15" dur="500" fill="hold"/>
                                        <p:tgtEl>
                                          <p:spTgt spid="15"/>
                                        </p:tgtEl>
                                        <p:attrNameLst>
                                          <p:attrName>ppt_x</p:attrName>
                                          <p:attrName>ppt_y</p:attrName>
                                        </p:attrNameLst>
                                      </p:cBhvr>
                                      <p:rCtr x="12826" y="116"/>
                                    </p:animMotion>
                                  </p:childTnLst>
                                </p:cTn>
                              </p:par>
                            </p:childTnLst>
                          </p:cTn>
                        </p:par>
                        <p:par>
                          <p:cTn id="16" fill="hold">
                            <p:stCondLst>
                              <p:cond delay="2000"/>
                            </p:stCondLst>
                            <p:childTnLst>
                              <p:par>
                                <p:cTn id="17" presetID="42" presetClass="path" presetSubtype="0" accel="50000" decel="50000" fill="hold" nodeType="afterEffect">
                                  <p:stCondLst>
                                    <p:cond delay="0"/>
                                  </p:stCondLst>
                                  <p:childTnLst>
                                    <p:animMotion origin="layout" path="M 8.33333E-7 -3.7037E-6 L 0.6099 -0.15162 " pathEditMode="relative" rAng="0" ptsTypes="AA">
                                      <p:cBhvr>
                                        <p:cTn id="18" dur="1000" fill="hold"/>
                                        <p:tgtEl>
                                          <p:spTgt spid="156"/>
                                        </p:tgtEl>
                                        <p:attrNameLst>
                                          <p:attrName>ppt_x</p:attrName>
                                          <p:attrName>ppt_y</p:attrName>
                                        </p:attrNameLst>
                                      </p:cBhvr>
                                      <p:rCtr x="30495" y="-7593"/>
                                    </p:animMotion>
                                  </p:childTnLst>
                                </p:cTn>
                              </p:par>
                            </p:childTnLst>
                          </p:cTn>
                        </p:par>
                        <p:par>
                          <p:cTn id="19" fill="hold">
                            <p:stCondLst>
                              <p:cond delay="3000"/>
                            </p:stCondLst>
                            <p:childTnLst>
                              <p:par>
                                <p:cTn id="20" presetID="42" presetClass="path" presetSubtype="0" accel="50000" decel="50000" fill="hold" nodeType="afterEffect">
                                  <p:stCondLst>
                                    <p:cond delay="0"/>
                                  </p:stCondLst>
                                  <p:childTnLst>
                                    <p:animMotion origin="layout" path="M 2.08333E-7 2.59259E-6 L -0.3069 0.08865 " pathEditMode="relative" rAng="0" ptsTypes="AA">
                                      <p:cBhvr>
                                        <p:cTn id="21" dur="750" fill="hold"/>
                                        <p:tgtEl>
                                          <p:spTgt spid="7"/>
                                        </p:tgtEl>
                                        <p:attrNameLst>
                                          <p:attrName>ppt_x</p:attrName>
                                          <p:attrName>ppt_y</p:attrName>
                                        </p:attrNameLst>
                                      </p:cBhvr>
                                      <p:rCtr x="-15352" y="4421"/>
                                    </p:animMotion>
                                  </p:childTnLst>
                                </p:cTn>
                              </p:par>
                            </p:childTnLst>
                          </p:cTn>
                        </p:par>
                        <p:par>
                          <p:cTn id="22" fill="hold">
                            <p:stCondLst>
                              <p:cond delay="3750"/>
                            </p:stCondLst>
                            <p:childTnLst>
                              <p:par>
                                <p:cTn id="23" presetID="42" presetClass="path" presetSubtype="0" accel="50000" decel="50000" fill="hold" nodeType="afterEffect">
                                  <p:stCondLst>
                                    <p:cond delay="0"/>
                                  </p:stCondLst>
                                  <p:childTnLst>
                                    <p:animMotion origin="layout" path="M -1.875E-6 2.59259E-6 L 0.25899 -0.29931 " pathEditMode="relative" rAng="0" ptsTypes="AA">
                                      <p:cBhvr>
                                        <p:cTn id="24" dur="500" fill="hold"/>
                                        <p:tgtEl>
                                          <p:spTgt spid="20"/>
                                        </p:tgtEl>
                                        <p:attrNameLst>
                                          <p:attrName>ppt_x</p:attrName>
                                          <p:attrName>ppt_y</p:attrName>
                                        </p:attrNameLst>
                                      </p:cBhvr>
                                      <p:rCtr x="12943" y="-14977"/>
                                    </p:animMotion>
                                  </p:childTnLst>
                                </p:cTn>
                              </p:par>
                            </p:childTnLst>
                          </p:cTn>
                        </p:par>
                        <p:par>
                          <p:cTn id="25" fill="hold">
                            <p:stCondLst>
                              <p:cond delay="4250"/>
                            </p:stCondLst>
                            <p:childTnLst>
                              <p:par>
                                <p:cTn id="26" presetID="10" presetClass="entr" presetSubtype="0" fill="hold" grpId="0" nodeType="afterEffect">
                                  <p:stCondLst>
                                    <p:cond delay="0"/>
                                  </p:stCondLst>
                                  <p:childTnLst>
                                    <p:set>
                                      <p:cBhvr>
                                        <p:cTn id="27" dur="1" fill="hold">
                                          <p:stCondLst>
                                            <p:cond delay="0"/>
                                          </p:stCondLst>
                                        </p:cTn>
                                        <p:tgtEl>
                                          <p:spTgt spid="88"/>
                                        </p:tgtEl>
                                        <p:attrNameLst>
                                          <p:attrName>style.visibility</p:attrName>
                                        </p:attrNameLst>
                                      </p:cBhvr>
                                      <p:to>
                                        <p:strVal val="visible"/>
                                      </p:to>
                                    </p:set>
                                    <p:animEffect transition="in" filter="fade">
                                      <p:cBhvr>
                                        <p:cTn id="28" dur="10"/>
                                        <p:tgtEl>
                                          <p:spTgt spid="88"/>
                                        </p:tgtEl>
                                      </p:cBhvr>
                                    </p:animEffect>
                                  </p:childTnLst>
                                </p:cTn>
                              </p:par>
                            </p:childTnLst>
                          </p:cTn>
                        </p:par>
                        <p:par>
                          <p:cTn id="29" fill="hold">
                            <p:stCondLst>
                              <p:cond delay="4260"/>
                            </p:stCondLst>
                            <p:childTnLst>
                              <p:par>
                                <p:cTn id="30" presetID="6" presetClass="emph" presetSubtype="0" fill="hold" grpId="1" nodeType="afterEffect">
                                  <p:stCondLst>
                                    <p:cond delay="2250"/>
                                  </p:stCondLst>
                                  <p:childTnLst>
                                    <p:animScale>
                                      <p:cBhvr>
                                        <p:cTn id="31" dur="2500" fill="hold"/>
                                        <p:tgtEl>
                                          <p:spTgt spid="88"/>
                                        </p:tgtEl>
                                      </p:cBhvr>
                                      <p:by x="150000" y="150000"/>
                                    </p:animScale>
                                  </p:childTnLst>
                                </p:cTn>
                              </p:par>
                              <p:par>
                                <p:cTn id="32" presetID="22" presetClass="entr" presetSubtype="4" fill="hold" nodeType="withEffect">
                                  <p:stCondLst>
                                    <p:cond delay="2250"/>
                                  </p:stCondLst>
                                  <p:childTnLst>
                                    <p:set>
                                      <p:cBhvr>
                                        <p:cTn id="33" dur="1" fill="hold">
                                          <p:stCondLst>
                                            <p:cond delay="0"/>
                                          </p:stCondLst>
                                        </p:cTn>
                                        <p:tgtEl>
                                          <p:spTgt spid="27"/>
                                        </p:tgtEl>
                                        <p:attrNameLst>
                                          <p:attrName>style.visibility</p:attrName>
                                        </p:attrNameLst>
                                      </p:cBhvr>
                                      <p:to>
                                        <p:strVal val="visible"/>
                                      </p:to>
                                    </p:set>
                                    <p:animEffect transition="in" filter="wipe(down)">
                                      <p:cBhvr>
                                        <p:cTn id="34" dur="1750"/>
                                        <p:tgtEl>
                                          <p:spTgt spid="27"/>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dissolve">
                                      <p:cBhvr>
                                        <p:cTn id="3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88" grpId="1"/>
      <p:bldP spid="70" grpId="0" animBg="1"/>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xmlns="" id="{3217FF6E-1C35-3C41-9BB7-C3B1CE6796E4}"/>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1271" b="11271"/>
          <a:stretch>
            <a:fillRect/>
          </a:stretch>
        </p:blipFill>
        <p:spPr/>
      </p:pic>
      <p:sp>
        <p:nvSpPr>
          <p:cNvPr id="7" name="TextBox 6"/>
          <p:cNvSpPr txBox="1"/>
          <p:nvPr/>
        </p:nvSpPr>
        <p:spPr>
          <a:xfrm>
            <a:off x="5614988" y="2099917"/>
            <a:ext cx="5940517" cy="1846659"/>
          </a:xfrm>
          <a:prstGeom prst="rect">
            <a:avLst/>
          </a:prstGeom>
          <a:solidFill>
            <a:schemeClr val="accent5"/>
          </a:solidFill>
        </p:spPr>
        <p:txBody>
          <a:bodyPr wrap="square" lIns="268224" tIns="182880" rIns="853440" bIns="182880" rtlCol="0">
            <a:spAutoFit/>
          </a:bodyPr>
          <a:lstStyle/>
          <a:p>
            <a:r>
              <a:rPr lang="id-ID" sz="2400" dirty="0">
                <a:solidFill>
                  <a:schemeClr val="bg1"/>
                </a:solidFill>
                <a:ea typeface="Roboto" panose="02000000000000000000" pitchFamily="2" charset="0"/>
                <a:cs typeface="Lato" panose="020F0502020204030203" pitchFamily="34" charset="0"/>
              </a:rPr>
              <a:t>In traditional utility </a:t>
            </a:r>
            <a:r>
              <a:rPr lang="id-ID" sz="2400" dirty="0" err="1">
                <a:solidFill>
                  <a:schemeClr val="bg1"/>
                </a:solidFill>
                <a:ea typeface="Roboto" panose="02000000000000000000" pitchFamily="2" charset="0"/>
                <a:cs typeface="Lato" panose="020F0502020204030203" pitchFamily="34" charset="0"/>
              </a:rPr>
              <a:t>bond</a:t>
            </a:r>
            <a:r>
              <a:rPr lang="id-ID" sz="2400" dirty="0">
                <a:solidFill>
                  <a:schemeClr val="bg1"/>
                </a:solidFill>
                <a:ea typeface="Roboto" panose="02000000000000000000" pitchFamily="2" charset="0"/>
                <a:cs typeface="Lato" panose="020F0502020204030203" pitchFamily="34" charset="0"/>
              </a:rPr>
              <a:t> </a:t>
            </a:r>
            <a:r>
              <a:rPr lang="id-ID" sz="2400" dirty="0" err="1">
                <a:solidFill>
                  <a:schemeClr val="bg1"/>
                </a:solidFill>
                <a:ea typeface="Roboto" panose="02000000000000000000" pitchFamily="2" charset="0"/>
                <a:cs typeface="Lato" panose="020F0502020204030203" pitchFamily="34" charset="0"/>
              </a:rPr>
              <a:t>offerings</a:t>
            </a:r>
            <a:r>
              <a:rPr lang="id-ID" sz="2400" dirty="0">
                <a:solidFill>
                  <a:schemeClr val="bg1"/>
                </a:solidFill>
                <a:ea typeface="Roboto" panose="02000000000000000000" pitchFamily="2" charset="0"/>
                <a:cs typeface="Lato" panose="020F0502020204030203" pitchFamily="34" charset="0"/>
              </a:rPr>
              <a:t>, </a:t>
            </a:r>
            <a:r>
              <a:rPr lang="id-ID" sz="2400" dirty="0" err="1">
                <a:solidFill>
                  <a:schemeClr val="bg1"/>
                </a:solidFill>
                <a:ea typeface="Roboto" panose="02000000000000000000" pitchFamily="2" charset="0"/>
                <a:cs typeface="Lato" panose="020F0502020204030203" pitchFamily="34" charset="0"/>
              </a:rPr>
              <a:t>the</a:t>
            </a:r>
            <a:r>
              <a:rPr lang="id-ID" sz="2400" dirty="0">
                <a:solidFill>
                  <a:schemeClr val="bg1"/>
                </a:solidFill>
                <a:ea typeface="Roboto" panose="02000000000000000000" pitchFamily="2" charset="0"/>
                <a:cs typeface="Lato" panose="020F0502020204030203" pitchFamily="34" charset="0"/>
              </a:rPr>
              <a:t> </a:t>
            </a:r>
            <a:r>
              <a:rPr lang="id-ID" sz="2400" dirty="0" err="1">
                <a:solidFill>
                  <a:schemeClr val="bg1"/>
                </a:solidFill>
                <a:ea typeface="Roboto" panose="02000000000000000000" pitchFamily="2" charset="0"/>
                <a:cs typeface="Lato" panose="020F0502020204030203" pitchFamily="34" charset="0"/>
              </a:rPr>
              <a:t>negotiating</a:t>
            </a:r>
            <a:r>
              <a:rPr lang="id-ID" sz="2400" dirty="0">
                <a:solidFill>
                  <a:schemeClr val="bg1"/>
                </a:solidFill>
                <a:ea typeface="Roboto" panose="02000000000000000000" pitchFamily="2" charset="0"/>
                <a:cs typeface="Lato" panose="020F0502020204030203" pitchFamily="34" charset="0"/>
              </a:rPr>
              <a:t> </a:t>
            </a:r>
            <a:r>
              <a:rPr lang="id-ID" sz="2400" dirty="0" err="1">
                <a:solidFill>
                  <a:schemeClr val="bg1"/>
                </a:solidFill>
                <a:ea typeface="Roboto" panose="02000000000000000000" pitchFamily="2" charset="0"/>
                <a:cs typeface="Lato" panose="020F0502020204030203" pitchFamily="34" charset="0"/>
              </a:rPr>
              <a:t>parties</a:t>
            </a:r>
            <a:r>
              <a:rPr lang="id-ID" sz="2400" dirty="0">
                <a:solidFill>
                  <a:schemeClr val="bg1"/>
                </a:solidFill>
                <a:ea typeface="Roboto" panose="02000000000000000000" pitchFamily="2" charset="0"/>
                <a:cs typeface="Lato" panose="020F0502020204030203" pitchFamily="34" charset="0"/>
              </a:rPr>
              <a:t> have competing/conflicting economic interests</a:t>
            </a:r>
            <a:r>
              <a:rPr lang="en-US" sz="2400" dirty="0">
                <a:solidFill>
                  <a:schemeClr val="bg1"/>
                </a:solidFill>
                <a:ea typeface="Roboto" panose="02000000000000000000" pitchFamily="2" charset="0"/>
                <a:cs typeface="Lato" panose="020F0502020204030203" pitchFamily="34" charset="0"/>
              </a:rPr>
              <a:t>.</a:t>
            </a:r>
            <a:endParaRPr lang="en-US" sz="1400" dirty="0">
              <a:solidFill>
                <a:schemeClr val="bg1"/>
              </a:solidFill>
            </a:endParaRPr>
          </a:p>
        </p:txBody>
      </p:sp>
      <p:sp>
        <p:nvSpPr>
          <p:cNvPr id="10" name="TextBox 9">
            <a:extLst>
              <a:ext uri="{FF2B5EF4-FFF2-40B4-BE49-F238E27FC236}">
                <a16:creationId xmlns:a16="http://schemas.microsoft.com/office/drawing/2014/main" xmlns="" id="{F283247A-C01D-9B47-972F-D5772F523F82}"/>
              </a:ext>
            </a:extLst>
          </p:cNvPr>
          <p:cNvSpPr txBox="1"/>
          <p:nvPr/>
        </p:nvSpPr>
        <p:spPr>
          <a:xfrm>
            <a:off x="5614988" y="4115998"/>
            <a:ext cx="5940518" cy="1477328"/>
          </a:xfrm>
          <a:prstGeom prst="rect">
            <a:avLst/>
          </a:prstGeom>
          <a:solidFill>
            <a:schemeClr val="accent5"/>
          </a:solidFill>
        </p:spPr>
        <p:txBody>
          <a:bodyPr wrap="square" lIns="268224" tIns="182880" rIns="853440" bIns="182880" rtlCol="0">
            <a:spAutoFit/>
          </a:bodyPr>
          <a:lstStyle/>
          <a:p>
            <a:r>
              <a:rPr lang="id-ID" sz="2400" dirty="0" err="1">
                <a:solidFill>
                  <a:schemeClr val="bg1"/>
                </a:solidFill>
                <a:ea typeface="Roboto" panose="02000000000000000000" pitchFamily="2" charset="0"/>
                <a:cs typeface="Lato" panose="020F0502020204030203" pitchFamily="34" charset="0"/>
              </a:rPr>
              <a:t>Competing</a:t>
            </a:r>
            <a:r>
              <a:rPr lang="id-ID" sz="2400" dirty="0">
                <a:solidFill>
                  <a:schemeClr val="bg1"/>
                </a:solidFill>
                <a:ea typeface="Roboto" panose="02000000000000000000" pitchFamily="2" charset="0"/>
                <a:cs typeface="Lato" panose="020F0502020204030203" pitchFamily="34" charset="0"/>
              </a:rPr>
              <a:t> </a:t>
            </a:r>
            <a:r>
              <a:rPr lang="id-ID" sz="2400" dirty="0" err="1">
                <a:solidFill>
                  <a:schemeClr val="bg1"/>
                </a:solidFill>
                <a:ea typeface="Roboto" panose="02000000000000000000" pitchFamily="2" charset="0"/>
                <a:cs typeface="Lato" panose="020F0502020204030203" pitchFamily="34" charset="0"/>
              </a:rPr>
              <a:t>economic</a:t>
            </a:r>
            <a:r>
              <a:rPr lang="id-ID" sz="2400" dirty="0">
                <a:solidFill>
                  <a:schemeClr val="bg1"/>
                </a:solidFill>
                <a:ea typeface="Roboto" panose="02000000000000000000" pitchFamily="2" charset="0"/>
                <a:cs typeface="Lato" panose="020F0502020204030203" pitchFamily="34" charset="0"/>
              </a:rPr>
              <a:t> interests are </a:t>
            </a:r>
            <a:r>
              <a:rPr lang="id-ID" sz="2400" b="1" i="1" dirty="0">
                <a:solidFill>
                  <a:schemeClr val="bg1"/>
                </a:solidFill>
                <a:ea typeface="Roboto" panose="02000000000000000000" pitchFamily="2" charset="0"/>
                <a:cs typeface="Lato" panose="020F0502020204030203" pitchFamily="34" charset="0"/>
              </a:rPr>
              <a:t>balanced</a:t>
            </a:r>
            <a:r>
              <a:rPr lang="id-ID" sz="2400" dirty="0">
                <a:solidFill>
                  <a:schemeClr val="bg1"/>
                </a:solidFill>
                <a:ea typeface="Roboto" panose="02000000000000000000" pitchFamily="2" charset="0"/>
                <a:cs typeface="Lato" panose="020F0502020204030203" pitchFamily="34" charset="0"/>
              </a:rPr>
              <a:t> in </a:t>
            </a:r>
            <a:r>
              <a:rPr lang="id-ID" sz="2400" dirty="0" err="1">
                <a:solidFill>
                  <a:schemeClr val="bg1"/>
                </a:solidFill>
                <a:ea typeface="Roboto" panose="02000000000000000000" pitchFamily="2" charset="0"/>
                <a:cs typeface="Lato" panose="020F0502020204030203" pitchFamily="34" charset="0"/>
              </a:rPr>
              <a:t>the</a:t>
            </a:r>
            <a:r>
              <a:rPr lang="id-ID" sz="2400" dirty="0">
                <a:solidFill>
                  <a:schemeClr val="bg1"/>
                </a:solidFill>
                <a:ea typeface="Roboto" panose="02000000000000000000" pitchFamily="2" charset="0"/>
                <a:cs typeface="Lato" panose="020F0502020204030203" pitchFamily="34" charset="0"/>
              </a:rPr>
              <a:t> </a:t>
            </a:r>
            <a:r>
              <a:rPr lang="id-ID" sz="2400" dirty="0" err="1">
                <a:solidFill>
                  <a:schemeClr val="bg1"/>
                </a:solidFill>
                <a:ea typeface="Roboto" panose="02000000000000000000" pitchFamily="2" charset="0"/>
                <a:cs typeface="Lato" panose="020F0502020204030203" pitchFamily="34" charset="0"/>
              </a:rPr>
              <a:t>negotiation</a:t>
            </a:r>
            <a:r>
              <a:rPr lang="id-ID" sz="2400" dirty="0">
                <a:solidFill>
                  <a:schemeClr val="bg1"/>
                </a:solidFill>
                <a:ea typeface="Roboto" panose="02000000000000000000" pitchFamily="2" charset="0"/>
                <a:cs typeface="Lato" panose="020F0502020204030203" pitchFamily="34" charset="0"/>
              </a:rPr>
              <a:t> </a:t>
            </a:r>
            <a:r>
              <a:rPr lang="id-ID" sz="2400" dirty="0" err="1">
                <a:solidFill>
                  <a:schemeClr val="bg1"/>
                </a:solidFill>
                <a:ea typeface="Roboto" panose="02000000000000000000" pitchFamily="2" charset="0"/>
                <a:cs typeface="Lato" panose="020F0502020204030203" pitchFamily="34" charset="0"/>
              </a:rPr>
              <a:t>to</a:t>
            </a:r>
            <a:r>
              <a:rPr lang="id-ID" sz="2400" dirty="0">
                <a:solidFill>
                  <a:schemeClr val="bg1"/>
                </a:solidFill>
                <a:ea typeface="Roboto" panose="02000000000000000000" pitchFamily="2" charset="0"/>
                <a:cs typeface="Lato" panose="020F0502020204030203" pitchFamily="34" charset="0"/>
              </a:rPr>
              <a:t> </a:t>
            </a:r>
            <a:r>
              <a:rPr lang="id-ID" sz="2400" dirty="0" err="1">
                <a:solidFill>
                  <a:schemeClr val="bg1"/>
                </a:solidFill>
                <a:ea typeface="Roboto" panose="02000000000000000000" pitchFamily="2" charset="0"/>
                <a:cs typeface="Lato" panose="020F0502020204030203" pitchFamily="34" charset="0"/>
              </a:rPr>
              <a:t>lead</a:t>
            </a:r>
            <a:r>
              <a:rPr lang="id-ID" sz="2400" dirty="0">
                <a:solidFill>
                  <a:schemeClr val="bg1"/>
                </a:solidFill>
                <a:ea typeface="Roboto" panose="02000000000000000000" pitchFamily="2" charset="0"/>
                <a:cs typeface="Lato" panose="020F0502020204030203" pitchFamily="34" charset="0"/>
              </a:rPr>
              <a:t> </a:t>
            </a:r>
            <a:r>
              <a:rPr lang="id-ID" sz="2400" dirty="0" err="1">
                <a:solidFill>
                  <a:schemeClr val="bg1"/>
                </a:solidFill>
                <a:ea typeface="Roboto" panose="02000000000000000000" pitchFamily="2" charset="0"/>
                <a:cs typeface="Lato" panose="020F0502020204030203" pitchFamily="34" charset="0"/>
              </a:rPr>
              <a:t>to</a:t>
            </a:r>
            <a:r>
              <a:rPr lang="id-ID" sz="2400" dirty="0">
                <a:solidFill>
                  <a:schemeClr val="bg1"/>
                </a:solidFill>
                <a:ea typeface="Roboto" panose="02000000000000000000" pitchFamily="2" charset="0"/>
                <a:cs typeface="Lato" panose="020F0502020204030203" pitchFamily="34" charset="0"/>
              </a:rPr>
              <a:t> </a:t>
            </a:r>
            <a:r>
              <a:rPr lang="id-ID" sz="2400" dirty="0" err="1">
                <a:solidFill>
                  <a:schemeClr val="bg1"/>
                </a:solidFill>
                <a:ea typeface="Roboto" panose="02000000000000000000" pitchFamily="2" charset="0"/>
                <a:cs typeface="Lato" panose="020F0502020204030203" pitchFamily="34" charset="0"/>
              </a:rPr>
              <a:t>an</a:t>
            </a:r>
            <a:r>
              <a:rPr lang="id-ID" sz="2400" dirty="0">
                <a:solidFill>
                  <a:schemeClr val="bg1"/>
                </a:solidFill>
                <a:ea typeface="Roboto" panose="02000000000000000000" pitchFamily="2" charset="0"/>
                <a:cs typeface="Lato" panose="020F0502020204030203" pitchFamily="34" charset="0"/>
              </a:rPr>
              <a:t> “</a:t>
            </a:r>
            <a:r>
              <a:rPr lang="id-ID" sz="2400" dirty="0" err="1">
                <a:solidFill>
                  <a:schemeClr val="bg1"/>
                </a:solidFill>
                <a:ea typeface="Roboto" panose="02000000000000000000" pitchFamily="2" charset="0"/>
                <a:cs typeface="Lato" panose="020F0502020204030203" pitchFamily="34" charset="0"/>
              </a:rPr>
              <a:t>efficient</a:t>
            </a:r>
            <a:r>
              <a:rPr lang="id-ID" sz="2400" dirty="0">
                <a:solidFill>
                  <a:schemeClr val="bg1"/>
                </a:solidFill>
                <a:ea typeface="Roboto" panose="02000000000000000000" pitchFamily="2" charset="0"/>
                <a:cs typeface="Lato" panose="020F0502020204030203" pitchFamily="34" charset="0"/>
              </a:rPr>
              <a:t>” </a:t>
            </a:r>
            <a:r>
              <a:rPr lang="id-ID" sz="2400" dirty="0" err="1">
                <a:solidFill>
                  <a:schemeClr val="bg1"/>
                </a:solidFill>
                <a:ea typeface="Roboto" panose="02000000000000000000" pitchFamily="2" charset="0"/>
                <a:cs typeface="Lato" panose="020F0502020204030203" pitchFamily="34" charset="0"/>
              </a:rPr>
              <a:t>result</a:t>
            </a:r>
            <a:r>
              <a:rPr lang="id-ID" sz="2400" dirty="0">
                <a:solidFill>
                  <a:schemeClr val="bg1"/>
                </a:solidFill>
                <a:ea typeface="Roboto" panose="02000000000000000000" pitchFamily="2" charset="0"/>
                <a:cs typeface="Lato" panose="020F0502020204030203" pitchFamily="34" charset="0"/>
              </a:rPr>
              <a:t>.</a:t>
            </a:r>
            <a:endParaRPr lang="en-US" sz="1400" dirty="0">
              <a:solidFill>
                <a:schemeClr val="bg1"/>
              </a:solidFill>
            </a:endParaRPr>
          </a:p>
        </p:txBody>
      </p:sp>
      <p:sp>
        <p:nvSpPr>
          <p:cNvPr id="8" name="Rectangle 7"/>
          <p:cNvSpPr/>
          <p:nvPr/>
        </p:nvSpPr>
        <p:spPr>
          <a:xfrm>
            <a:off x="-55781" y="-3031"/>
            <a:ext cx="12247781" cy="26731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9" name="Rectangle 8"/>
          <p:cNvSpPr/>
          <p:nvPr/>
        </p:nvSpPr>
        <p:spPr>
          <a:xfrm>
            <a:off x="-29347" y="6590681"/>
            <a:ext cx="12247781" cy="26731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1" name="TextBox 10"/>
          <p:cNvSpPr txBox="1"/>
          <p:nvPr/>
        </p:nvSpPr>
        <p:spPr>
          <a:xfrm>
            <a:off x="4477407" y="368329"/>
            <a:ext cx="7714593" cy="1107996"/>
          </a:xfrm>
          <a:prstGeom prst="rect">
            <a:avLst/>
          </a:prstGeom>
          <a:solidFill>
            <a:schemeClr val="bg1">
              <a:lumMod val="85000"/>
              <a:alpha val="75000"/>
            </a:schemeClr>
          </a:solidFill>
        </p:spPr>
        <p:txBody>
          <a:bodyPr wrap="square" lIns="268224" tIns="182880" rIns="853440" bIns="182880">
            <a:spAutoFit/>
          </a:bodyPr>
          <a:lstStyle/>
          <a:p>
            <a:r>
              <a:rPr lang="id-ID" sz="2400" b="1" dirty="0" err="1">
                <a:solidFill>
                  <a:schemeClr val="tx1">
                    <a:lumMod val="50000"/>
                  </a:schemeClr>
                </a:solidFill>
              </a:rPr>
              <a:t>Why</a:t>
            </a:r>
            <a:r>
              <a:rPr lang="id-ID" sz="2400" b="1" dirty="0">
                <a:solidFill>
                  <a:schemeClr val="tx1">
                    <a:lumMod val="50000"/>
                  </a:schemeClr>
                </a:solidFill>
              </a:rPr>
              <a:t> </a:t>
            </a:r>
            <a:r>
              <a:rPr lang="id-ID" sz="2400" b="1" dirty="0" err="1">
                <a:solidFill>
                  <a:schemeClr val="tx1">
                    <a:lumMod val="50000"/>
                  </a:schemeClr>
                </a:solidFill>
              </a:rPr>
              <a:t>Transparency</a:t>
            </a:r>
            <a:r>
              <a:rPr lang="id-ID" sz="2400" b="1" dirty="0">
                <a:solidFill>
                  <a:schemeClr val="tx1">
                    <a:lumMod val="50000"/>
                  </a:schemeClr>
                </a:solidFill>
              </a:rPr>
              <a:t>, </a:t>
            </a:r>
            <a:r>
              <a:rPr lang="id-ID" sz="2400" b="1" dirty="0" err="1">
                <a:solidFill>
                  <a:schemeClr val="tx1">
                    <a:lumMod val="50000"/>
                  </a:schemeClr>
                </a:solidFill>
              </a:rPr>
              <a:t>Oversight</a:t>
            </a:r>
            <a:r>
              <a:rPr lang="id-ID" sz="2400" b="1" dirty="0">
                <a:solidFill>
                  <a:schemeClr val="tx1">
                    <a:lumMod val="50000"/>
                  </a:schemeClr>
                </a:solidFill>
              </a:rPr>
              <a:t> </a:t>
            </a:r>
            <a:r>
              <a:rPr lang="id-ID" sz="2400" b="1" dirty="0" err="1">
                <a:solidFill>
                  <a:schemeClr val="tx1">
                    <a:lumMod val="50000"/>
                  </a:schemeClr>
                </a:solidFill>
              </a:rPr>
              <a:t>and</a:t>
            </a:r>
            <a:r>
              <a:rPr lang="id-ID" sz="2400" b="1" dirty="0">
                <a:solidFill>
                  <a:schemeClr val="tx1">
                    <a:lumMod val="50000"/>
                  </a:schemeClr>
                </a:solidFill>
              </a:rPr>
              <a:t> </a:t>
            </a:r>
            <a:r>
              <a:rPr lang="id-ID" sz="2400" b="1" dirty="0" err="1">
                <a:solidFill>
                  <a:schemeClr val="tx1">
                    <a:lumMod val="50000"/>
                  </a:schemeClr>
                </a:solidFill>
              </a:rPr>
              <a:t>Commission</a:t>
            </a:r>
            <a:r>
              <a:rPr lang="id-ID" sz="2400" b="1" dirty="0">
                <a:solidFill>
                  <a:schemeClr val="tx1">
                    <a:lumMod val="50000"/>
                  </a:schemeClr>
                </a:solidFill>
              </a:rPr>
              <a:t>/</a:t>
            </a:r>
            <a:r>
              <a:rPr lang="id-ID" sz="2400" b="1" dirty="0" err="1">
                <a:solidFill>
                  <a:schemeClr val="tx1">
                    <a:lumMod val="50000"/>
                  </a:schemeClr>
                </a:solidFill>
              </a:rPr>
              <a:t>Utility</a:t>
            </a:r>
            <a:r>
              <a:rPr lang="id-ID" sz="2400" b="1" dirty="0">
                <a:solidFill>
                  <a:schemeClr val="tx1">
                    <a:lumMod val="50000"/>
                  </a:schemeClr>
                </a:solidFill>
              </a:rPr>
              <a:t> </a:t>
            </a:r>
            <a:r>
              <a:rPr lang="id-ID" sz="2400" b="1" dirty="0" err="1">
                <a:solidFill>
                  <a:schemeClr val="tx1">
                    <a:lumMod val="50000"/>
                  </a:schemeClr>
                </a:solidFill>
              </a:rPr>
              <a:t>Cooperation</a:t>
            </a:r>
            <a:r>
              <a:rPr lang="id-ID" sz="2400" b="1" dirty="0">
                <a:solidFill>
                  <a:schemeClr val="tx1">
                    <a:lumMod val="50000"/>
                  </a:schemeClr>
                </a:solidFill>
              </a:rPr>
              <a:t> Are Needed</a:t>
            </a:r>
            <a:endParaRPr lang="en-US" sz="2400" b="1" dirty="0">
              <a:solidFill>
                <a:schemeClr val="tx1">
                  <a:lumMod val="50000"/>
                </a:schemeClr>
              </a:solidFill>
            </a:endParaRPr>
          </a:p>
        </p:txBody>
      </p:sp>
    </p:spTree>
    <p:extLst>
      <p:ext uri="{BB962C8B-B14F-4D97-AF65-F5344CB8AC3E}">
        <p14:creationId xmlns:p14="http://schemas.microsoft.com/office/powerpoint/2010/main" val="2929978302"/>
      </p:ext>
    </p:extLst>
  </p:cSld>
  <p:clrMapOvr>
    <a:masterClrMapping/>
  </p:clrMapOvr>
  <p:transition spd="slow">
    <p:push/>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900" fill="hold"/>
                                            <p:tgtEl>
                                              <p:spTgt spid="11"/>
                                            </p:tgtEl>
                                            <p:attrNameLst>
                                              <p:attrName>ppt_x</p:attrName>
                                            </p:attrNameLst>
                                          </p:cBhvr>
                                          <p:tavLst>
                                            <p:tav tm="0">
                                              <p:val>
                                                <p:strVal val="1+#ppt_w/2"/>
                                              </p:val>
                                            </p:tav>
                                            <p:tav tm="100000">
                                              <p:val>
                                                <p:strVal val="#ppt_x"/>
                                              </p:val>
                                            </p:tav>
                                          </p:tavLst>
                                        </p:anim>
                                        <p:anim calcmode="lin" valueType="num">
                                          <p:cBhvr additive="base">
                                            <p:cTn id="8" dur="9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900"/>
                                </p:stCondLst>
                                <p:childTnLst>
                                  <p:par>
                                    <p:cTn id="10" presetID="2" presetClass="entr" presetSubtype="2" fill="hold" grpId="0" nodeType="afterEffect" p14:presetBounceEnd="66667">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14:bounceEnd="66667">
                                          <p:cBhvr additive="base">
                                            <p:cTn id="12" dur="900" fill="hold"/>
                                            <p:tgtEl>
                                              <p:spTgt spid="7"/>
                                            </p:tgtEl>
                                            <p:attrNameLst>
                                              <p:attrName>ppt_x</p:attrName>
                                            </p:attrNameLst>
                                          </p:cBhvr>
                                          <p:tavLst>
                                            <p:tav tm="0">
                                              <p:val>
                                                <p:strVal val="1+#ppt_w/2"/>
                                              </p:val>
                                            </p:tav>
                                            <p:tav tm="100000">
                                              <p:val>
                                                <p:strVal val="#ppt_x"/>
                                              </p:val>
                                            </p:tav>
                                          </p:tavLst>
                                        </p:anim>
                                        <p:anim calcmode="lin" valueType="num" p14:bounceEnd="66667">
                                          <p:cBhvr additive="base">
                                            <p:cTn id="13" dur="900" fill="hold"/>
                                            <p:tgtEl>
                                              <p:spTgt spid="7"/>
                                            </p:tgtEl>
                                            <p:attrNameLst>
                                              <p:attrName>ppt_y</p:attrName>
                                            </p:attrNameLst>
                                          </p:cBhvr>
                                          <p:tavLst>
                                            <p:tav tm="0">
                                              <p:val>
                                                <p:strVal val="#ppt_y"/>
                                              </p:val>
                                            </p:tav>
                                            <p:tav tm="100000">
                                              <p:val>
                                                <p:strVal val="#ppt_y"/>
                                              </p:val>
                                            </p:tav>
                                          </p:tavLst>
                                        </p:anim>
                                      </p:childTnLst>
                                    </p:cTn>
                                  </p:par>
                                </p:childTnLst>
                              </p:cTn>
                            </p:par>
                            <p:par>
                              <p:cTn id="14" fill="hold">
                                <p:stCondLst>
                                  <p:cond delay="1800"/>
                                </p:stCondLst>
                                <p:childTnLst>
                                  <p:par>
                                    <p:cTn id="15" presetID="2" presetClass="entr" presetSubtype="2" fill="hold" grpId="0" nodeType="afterEffect" p14:presetBounceEnd="66667">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14:bounceEnd="66667">
                                          <p:cBhvr additive="base">
                                            <p:cTn id="17" dur="900" fill="hold"/>
                                            <p:tgtEl>
                                              <p:spTgt spid="10"/>
                                            </p:tgtEl>
                                            <p:attrNameLst>
                                              <p:attrName>ppt_x</p:attrName>
                                            </p:attrNameLst>
                                          </p:cBhvr>
                                          <p:tavLst>
                                            <p:tav tm="0">
                                              <p:val>
                                                <p:strVal val="1+#ppt_w/2"/>
                                              </p:val>
                                            </p:tav>
                                            <p:tav tm="100000">
                                              <p:val>
                                                <p:strVal val="#ppt_x"/>
                                              </p:val>
                                            </p:tav>
                                          </p:tavLst>
                                        </p:anim>
                                        <p:anim calcmode="lin" valueType="num" p14:bounceEnd="66667">
                                          <p:cBhvr additive="base">
                                            <p:cTn id="18" dur="9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900" fill="hold"/>
                                            <p:tgtEl>
                                              <p:spTgt spid="11"/>
                                            </p:tgtEl>
                                            <p:attrNameLst>
                                              <p:attrName>ppt_x</p:attrName>
                                            </p:attrNameLst>
                                          </p:cBhvr>
                                          <p:tavLst>
                                            <p:tav tm="0">
                                              <p:val>
                                                <p:strVal val="1+#ppt_w/2"/>
                                              </p:val>
                                            </p:tav>
                                            <p:tav tm="100000">
                                              <p:val>
                                                <p:strVal val="#ppt_x"/>
                                              </p:val>
                                            </p:tav>
                                          </p:tavLst>
                                        </p:anim>
                                        <p:anim calcmode="lin" valueType="num">
                                          <p:cBhvr additive="base">
                                            <p:cTn id="8" dur="9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900"/>
                                </p:stCondLst>
                                <p:childTnLst>
                                  <p:par>
                                    <p:cTn id="10" presetID="2" presetClass="entr" presetSubtype="2"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900" fill="hold"/>
                                            <p:tgtEl>
                                              <p:spTgt spid="7"/>
                                            </p:tgtEl>
                                            <p:attrNameLst>
                                              <p:attrName>ppt_x</p:attrName>
                                            </p:attrNameLst>
                                          </p:cBhvr>
                                          <p:tavLst>
                                            <p:tav tm="0">
                                              <p:val>
                                                <p:strVal val="1+#ppt_w/2"/>
                                              </p:val>
                                            </p:tav>
                                            <p:tav tm="100000">
                                              <p:val>
                                                <p:strVal val="#ppt_x"/>
                                              </p:val>
                                            </p:tav>
                                          </p:tavLst>
                                        </p:anim>
                                        <p:anim calcmode="lin" valueType="num">
                                          <p:cBhvr additive="base">
                                            <p:cTn id="13" dur="900" fill="hold"/>
                                            <p:tgtEl>
                                              <p:spTgt spid="7"/>
                                            </p:tgtEl>
                                            <p:attrNameLst>
                                              <p:attrName>ppt_y</p:attrName>
                                            </p:attrNameLst>
                                          </p:cBhvr>
                                          <p:tavLst>
                                            <p:tav tm="0">
                                              <p:val>
                                                <p:strVal val="#ppt_y"/>
                                              </p:val>
                                            </p:tav>
                                            <p:tav tm="100000">
                                              <p:val>
                                                <p:strVal val="#ppt_y"/>
                                              </p:val>
                                            </p:tav>
                                          </p:tavLst>
                                        </p:anim>
                                      </p:childTnLst>
                                    </p:cTn>
                                  </p:par>
                                </p:childTnLst>
                              </p:cTn>
                            </p:par>
                            <p:par>
                              <p:cTn id="14" fill="hold">
                                <p:stCondLst>
                                  <p:cond delay="1800"/>
                                </p:stCondLst>
                                <p:childTnLst>
                                  <p:par>
                                    <p:cTn id="15" presetID="2" presetClass="entr" presetSubtype="2"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900" fill="hold"/>
                                            <p:tgtEl>
                                              <p:spTgt spid="10"/>
                                            </p:tgtEl>
                                            <p:attrNameLst>
                                              <p:attrName>ppt_x</p:attrName>
                                            </p:attrNameLst>
                                          </p:cBhvr>
                                          <p:tavLst>
                                            <p:tav tm="0">
                                              <p:val>
                                                <p:strVal val="1+#ppt_w/2"/>
                                              </p:val>
                                            </p:tav>
                                            <p:tav tm="100000">
                                              <p:val>
                                                <p:strVal val="#ppt_x"/>
                                              </p:val>
                                            </p:tav>
                                          </p:tavLst>
                                        </p:anim>
                                        <p:anim calcmode="lin" valueType="num">
                                          <p:cBhvr additive="base">
                                            <p:cTn id="18" dur="9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 name="Group 58"/>
          <p:cNvGrpSpPr/>
          <p:nvPr/>
        </p:nvGrpSpPr>
        <p:grpSpPr>
          <a:xfrm>
            <a:off x="3286936" y="5080499"/>
            <a:ext cx="1870535" cy="387404"/>
            <a:chOff x="1804697" y="4994858"/>
            <a:chExt cx="2493744" cy="316190"/>
          </a:xfrm>
        </p:grpSpPr>
        <p:cxnSp>
          <p:nvCxnSpPr>
            <p:cNvPr id="60" name="Straight Connector 59"/>
            <p:cNvCxnSpPr/>
            <p:nvPr/>
          </p:nvCxnSpPr>
          <p:spPr>
            <a:xfrm flipH="1">
              <a:off x="3800475" y="4994858"/>
              <a:ext cx="497966" cy="31619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H="1">
              <a:off x="1804697" y="5311048"/>
              <a:ext cx="1995779" cy="0"/>
            </a:xfrm>
            <a:prstGeom prst="line">
              <a:avLst/>
            </a:prstGeom>
            <a:ln w="28575">
              <a:solidFill>
                <a:schemeClr val="bg1">
                  <a:lumMod val="65000"/>
                </a:schemeClr>
              </a:solidFill>
              <a:tailEnd type="oval"/>
            </a:ln>
          </p:spPr>
          <p:style>
            <a:lnRef idx="1">
              <a:schemeClr val="accent1"/>
            </a:lnRef>
            <a:fillRef idx="0">
              <a:schemeClr val="accent1"/>
            </a:fillRef>
            <a:effectRef idx="0">
              <a:schemeClr val="accent1"/>
            </a:effectRef>
            <a:fontRef idx="minor">
              <a:schemeClr val="tx1"/>
            </a:fontRef>
          </p:style>
        </p:cxnSp>
      </p:grpSp>
      <p:grpSp>
        <p:nvGrpSpPr>
          <p:cNvPr id="56" name="Group 55"/>
          <p:cNvGrpSpPr/>
          <p:nvPr/>
        </p:nvGrpSpPr>
        <p:grpSpPr>
          <a:xfrm>
            <a:off x="3286936" y="2571221"/>
            <a:ext cx="1764651" cy="416648"/>
            <a:chOff x="1582038" y="2697524"/>
            <a:chExt cx="2577213" cy="316190"/>
          </a:xfrm>
        </p:grpSpPr>
        <p:cxnSp>
          <p:nvCxnSpPr>
            <p:cNvPr id="57" name="Straight Connector 56"/>
            <p:cNvCxnSpPr/>
            <p:nvPr/>
          </p:nvCxnSpPr>
          <p:spPr>
            <a:xfrm flipH="1" flipV="1">
              <a:off x="3661285" y="2697524"/>
              <a:ext cx="497966" cy="31619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H="1">
              <a:off x="1582038" y="2697524"/>
              <a:ext cx="2079249" cy="0"/>
            </a:xfrm>
            <a:prstGeom prst="line">
              <a:avLst/>
            </a:prstGeom>
            <a:ln w="28575">
              <a:solidFill>
                <a:schemeClr val="bg1">
                  <a:lumMod val="65000"/>
                </a:schemeClr>
              </a:solidFill>
              <a:tailEnd type="oval"/>
            </a:ln>
          </p:spPr>
          <p:style>
            <a:lnRef idx="1">
              <a:schemeClr val="accent1"/>
            </a:lnRef>
            <a:fillRef idx="0">
              <a:schemeClr val="accent1"/>
            </a:fillRef>
            <a:effectRef idx="0">
              <a:schemeClr val="accent1"/>
            </a:effectRef>
            <a:fontRef idx="minor">
              <a:schemeClr val="tx1"/>
            </a:fontRef>
          </p:style>
        </p:cxnSp>
      </p:grpSp>
      <p:grpSp>
        <p:nvGrpSpPr>
          <p:cNvPr id="50" name="Group 49"/>
          <p:cNvGrpSpPr/>
          <p:nvPr/>
        </p:nvGrpSpPr>
        <p:grpSpPr>
          <a:xfrm>
            <a:off x="6794256" y="2634716"/>
            <a:ext cx="1582795" cy="282804"/>
            <a:chOff x="7528087" y="2680840"/>
            <a:chExt cx="2803259" cy="316190"/>
          </a:xfrm>
        </p:grpSpPr>
        <p:cxnSp>
          <p:nvCxnSpPr>
            <p:cNvPr id="51" name="Straight Connector 50"/>
            <p:cNvCxnSpPr/>
            <p:nvPr/>
          </p:nvCxnSpPr>
          <p:spPr>
            <a:xfrm flipV="1">
              <a:off x="7528087" y="2680840"/>
              <a:ext cx="497966" cy="31619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8026053" y="2680840"/>
              <a:ext cx="2305293" cy="0"/>
            </a:xfrm>
            <a:prstGeom prst="line">
              <a:avLst/>
            </a:prstGeom>
            <a:ln w="28575">
              <a:solidFill>
                <a:schemeClr val="bg1">
                  <a:lumMod val="65000"/>
                </a:schemeClr>
              </a:solidFill>
              <a:tailEnd type="oval"/>
            </a:ln>
          </p:spPr>
          <p:style>
            <a:lnRef idx="1">
              <a:schemeClr val="accent1"/>
            </a:lnRef>
            <a:fillRef idx="0">
              <a:schemeClr val="accent1"/>
            </a:fillRef>
            <a:effectRef idx="0">
              <a:schemeClr val="accent1"/>
            </a:effectRef>
            <a:fontRef idx="minor">
              <a:schemeClr val="tx1"/>
            </a:fontRef>
          </p:style>
        </p:cxnSp>
      </p:grpSp>
      <p:grpSp>
        <p:nvGrpSpPr>
          <p:cNvPr id="53" name="Group 52"/>
          <p:cNvGrpSpPr/>
          <p:nvPr/>
        </p:nvGrpSpPr>
        <p:grpSpPr>
          <a:xfrm>
            <a:off x="6669670" y="5213629"/>
            <a:ext cx="1707381" cy="349892"/>
            <a:chOff x="8125333" y="4745260"/>
            <a:chExt cx="2389596" cy="203034"/>
          </a:xfrm>
        </p:grpSpPr>
        <p:cxnSp>
          <p:nvCxnSpPr>
            <p:cNvPr id="54" name="Straight Connector 53"/>
            <p:cNvCxnSpPr/>
            <p:nvPr/>
          </p:nvCxnSpPr>
          <p:spPr>
            <a:xfrm>
              <a:off x="8125333" y="4745260"/>
              <a:ext cx="522140" cy="203034"/>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8647472" y="4948294"/>
              <a:ext cx="1867457" cy="0"/>
            </a:xfrm>
            <a:prstGeom prst="line">
              <a:avLst/>
            </a:prstGeom>
            <a:ln w="28575">
              <a:solidFill>
                <a:schemeClr val="bg1">
                  <a:lumMod val="65000"/>
                </a:schemeClr>
              </a:solidFill>
              <a:tailEnd type="oval"/>
            </a:ln>
          </p:spPr>
          <p:style>
            <a:lnRef idx="1">
              <a:schemeClr val="accent1"/>
            </a:lnRef>
            <a:fillRef idx="0">
              <a:schemeClr val="accent1"/>
            </a:fillRef>
            <a:effectRef idx="0">
              <a:schemeClr val="accent1"/>
            </a:effectRef>
            <a:fontRef idx="minor">
              <a:schemeClr val="tx1"/>
            </a:fontRef>
          </p:style>
        </p:cxnSp>
      </p:grpSp>
      <p:grpSp>
        <p:nvGrpSpPr>
          <p:cNvPr id="4" name="Group 3"/>
          <p:cNvGrpSpPr>
            <a:grpSpLocks noChangeAspect="1"/>
          </p:cNvGrpSpPr>
          <p:nvPr/>
        </p:nvGrpSpPr>
        <p:grpSpPr>
          <a:xfrm>
            <a:off x="4427669" y="2539521"/>
            <a:ext cx="3023284" cy="3024000"/>
            <a:chOff x="3861610" y="1537283"/>
            <a:chExt cx="4279900" cy="4278313"/>
          </a:xfrm>
        </p:grpSpPr>
        <p:grpSp>
          <p:nvGrpSpPr>
            <p:cNvPr id="7" name="Group 4"/>
            <p:cNvGrpSpPr>
              <a:grpSpLocks noChangeAspect="1"/>
            </p:cNvGrpSpPr>
            <p:nvPr/>
          </p:nvGrpSpPr>
          <p:grpSpPr bwMode="auto">
            <a:xfrm>
              <a:off x="3861610" y="1537283"/>
              <a:ext cx="4279900" cy="4278313"/>
              <a:chOff x="943" y="1000"/>
              <a:chExt cx="2696" cy="2695"/>
            </a:xfrm>
          </p:grpSpPr>
          <p:sp>
            <p:nvSpPr>
              <p:cNvPr id="46" name="Freeform 5"/>
              <p:cNvSpPr>
                <a:spLocks/>
              </p:cNvSpPr>
              <p:nvPr/>
            </p:nvSpPr>
            <p:spPr bwMode="auto">
              <a:xfrm>
                <a:off x="2362" y="1002"/>
                <a:ext cx="1277" cy="1544"/>
              </a:xfrm>
              <a:custGeom>
                <a:avLst/>
                <a:gdLst>
                  <a:gd name="T0" fmla="*/ 0 w 539"/>
                  <a:gd name="T1" fmla="*/ 322 h 652"/>
                  <a:gd name="T2" fmla="*/ 218 w 539"/>
                  <a:gd name="T3" fmla="*/ 564 h 652"/>
                  <a:gd name="T4" fmla="*/ 379 w 539"/>
                  <a:gd name="T5" fmla="*/ 652 h 652"/>
                  <a:gd name="T6" fmla="*/ 539 w 539"/>
                  <a:gd name="T7" fmla="*/ 564 h 652"/>
                  <a:gd name="T8" fmla="*/ 2 w 539"/>
                  <a:gd name="T9" fmla="*/ 0 h 652"/>
                  <a:gd name="T10" fmla="*/ 89 w 539"/>
                  <a:gd name="T11" fmla="*/ 158 h 652"/>
                  <a:gd name="T12" fmla="*/ 0 w 539"/>
                  <a:gd name="T13" fmla="*/ 322 h 652"/>
                </a:gdLst>
                <a:ahLst/>
                <a:cxnLst>
                  <a:cxn ang="0">
                    <a:pos x="T0" y="T1"/>
                  </a:cxn>
                  <a:cxn ang="0">
                    <a:pos x="T2" y="T3"/>
                  </a:cxn>
                  <a:cxn ang="0">
                    <a:pos x="T4" y="T5"/>
                  </a:cxn>
                  <a:cxn ang="0">
                    <a:pos x="T6" y="T7"/>
                  </a:cxn>
                  <a:cxn ang="0">
                    <a:pos x="T8" y="T9"/>
                  </a:cxn>
                  <a:cxn ang="0">
                    <a:pos x="T10" y="T11"/>
                  </a:cxn>
                  <a:cxn ang="0">
                    <a:pos x="T12" y="T13"/>
                  </a:cxn>
                </a:cxnLst>
                <a:rect l="0" t="0" r="r" b="b"/>
                <a:pathLst>
                  <a:path w="539" h="652">
                    <a:moveTo>
                      <a:pt x="0" y="322"/>
                    </a:moveTo>
                    <a:cubicBezTo>
                      <a:pt x="122" y="337"/>
                      <a:pt x="216" y="439"/>
                      <a:pt x="218" y="564"/>
                    </a:cubicBezTo>
                    <a:cubicBezTo>
                      <a:pt x="379" y="652"/>
                      <a:pt x="379" y="652"/>
                      <a:pt x="379" y="652"/>
                    </a:cubicBezTo>
                    <a:cubicBezTo>
                      <a:pt x="539" y="564"/>
                      <a:pt x="539" y="564"/>
                      <a:pt x="539" y="564"/>
                    </a:cubicBezTo>
                    <a:cubicBezTo>
                      <a:pt x="536" y="263"/>
                      <a:pt x="300" y="17"/>
                      <a:pt x="2" y="0"/>
                    </a:cubicBezTo>
                    <a:cubicBezTo>
                      <a:pt x="89" y="158"/>
                      <a:pt x="89" y="158"/>
                      <a:pt x="89" y="158"/>
                    </a:cubicBezTo>
                    <a:lnTo>
                      <a:pt x="0" y="322"/>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7" name="Freeform 6"/>
              <p:cNvSpPr>
                <a:spLocks/>
              </p:cNvSpPr>
              <p:nvPr/>
            </p:nvSpPr>
            <p:spPr bwMode="auto">
              <a:xfrm>
                <a:off x="943" y="1000"/>
                <a:ext cx="1545" cy="1276"/>
              </a:xfrm>
              <a:custGeom>
                <a:avLst/>
                <a:gdLst>
                  <a:gd name="T0" fmla="*/ 322 w 652"/>
                  <a:gd name="T1" fmla="*/ 539 h 539"/>
                  <a:gd name="T2" fmla="*/ 564 w 652"/>
                  <a:gd name="T3" fmla="*/ 321 h 539"/>
                  <a:gd name="T4" fmla="*/ 652 w 652"/>
                  <a:gd name="T5" fmla="*/ 160 h 539"/>
                  <a:gd name="T6" fmla="*/ 564 w 652"/>
                  <a:gd name="T7" fmla="*/ 0 h 539"/>
                  <a:gd name="T8" fmla="*/ 0 w 652"/>
                  <a:gd name="T9" fmla="*/ 537 h 539"/>
                  <a:gd name="T10" fmla="*/ 159 w 652"/>
                  <a:gd name="T11" fmla="*/ 450 h 539"/>
                  <a:gd name="T12" fmla="*/ 322 w 652"/>
                  <a:gd name="T13" fmla="*/ 539 h 539"/>
                </a:gdLst>
                <a:ahLst/>
                <a:cxnLst>
                  <a:cxn ang="0">
                    <a:pos x="T0" y="T1"/>
                  </a:cxn>
                  <a:cxn ang="0">
                    <a:pos x="T2" y="T3"/>
                  </a:cxn>
                  <a:cxn ang="0">
                    <a:pos x="T4" y="T5"/>
                  </a:cxn>
                  <a:cxn ang="0">
                    <a:pos x="T6" y="T7"/>
                  </a:cxn>
                  <a:cxn ang="0">
                    <a:pos x="T8" y="T9"/>
                  </a:cxn>
                  <a:cxn ang="0">
                    <a:pos x="T10" y="T11"/>
                  </a:cxn>
                  <a:cxn ang="0">
                    <a:pos x="T12" y="T13"/>
                  </a:cxn>
                </a:cxnLst>
                <a:rect l="0" t="0" r="r" b="b"/>
                <a:pathLst>
                  <a:path w="652" h="539">
                    <a:moveTo>
                      <a:pt x="322" y="539"/>
                    </a:moveTo>
                    <a:cubicBezTo>
                      <a:pt x="337" y="417"/>
                      <a:pt x="439" y="323"/>
                      <a:pt x="564" y="321"/>
                    </a:cubicBezTo>
                    <a:cubicBezTo>
                      <a:pt x="652" y="160"/>
                      <a:pt x="652" y="160"/>
                      <a:pt x="652" y="160"/>
                    </a:cubicBezTo>
                    <a:cubicBezTo>
                      <a:pt x="564" y="0"/>
                      <a:pt x="564" y="0"/>
                      <a:pt x="564" y="0"/>
                    </a:cubicBezTo>
                    <a:cubicBezTo>
                      <a:pt x="263" y="3"/>
                      <a:pt x="17" y="239"/>
                      <a:pt x="0" y="537"/>
                    </a:cubicBezTo>
                    <a:cubicBezTo>
                      <a:pt x="159" y="450"/>
                      <a:pt x="159" y="450"/>
                      <a:pt x="159" y="450"/>
                    </a:cubicBezTo>
                    <a:lnTo>
                      <a:pt x="322" y="539"/>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p>
            </p:txBody>
          </p:sp>
          <p:sp>
            <p:nvSpPr>
              <p:cNvPr id="48" name="Freeform 7"/>
              <p:cNvSpPr>
                <a:spLocks/>
              </p:cNvSpPr>
              <p:nvPr/>
            </p:nvSpPr>
            <p:spPr bwMode="auto">
              <a:xfrm>
                <a:off x="2092" y="2421"/>
                <a:ext cx="1544" cy="1274"/>
              </a:xfrm>
              <a:custGeom>
                <a:avLst/>
                <a:gdLst>
                  <a:gd name="T0" fmla="*/ 652 w 652"/>
                  <a:gd name="T1" fmla="*/ 2 h 538"/>
                  <a:gd name="T2" fmla="*/ 494 w 652"/>
                  <a:gd name="T3" fmla="*/ 89 h 538"/>
                  <a:gd name="T4" fmla="*/ 330 w 652"/>
                  <a:gd name="T5" fmla="*/ 0 h 538"/>
                  <a:gd name="T6" fmla="*/ 88 w 652"/>
                  <a:gd name="T7" fmla="*/ 218 h 538"/>
                  <a:gd name="T8" fmla="*/ 0 w 652"/>
                  <a:gd name="T9" fmla="*/ 379 h 538"/>
                  <a:gd name="T10" fmla="*/ 88 w 652"/>
                  <a:gd name="T11" fmla="*/ 538 h 538"/>
                  <a:gd name="T12" fmla="*/ 652 w 652"/>
                  <a:gd name="T13" fmla="*/ 2 h 538"/>
                </a:gdLst>
                <a:ahLst/>
                <a:cxnLst>
                  <a:cxn ang="0">
                    <a:pos x="T0" y="T1"/>
                  </a:cxn>
                  <a:cxn ang="0">
                    <a:pos x="T2" y="T3"/>
                  </a:cxn>
                  <a:cxn ang="0">
                    <a:pos x="T4" y="T5"/>
                  </a:cxn>
                  <a:cxn ang="0">
                    <a:pos x="T6" y="T7"/>
                  </a:cxn>
                  <a:cxn ang="0">
                    <a:pos x="T8" y="T9"/>
                  </a:cxn>
                  <a:cxn ang="0">
                    <a:pos x="T10" y="T11"/>
                  </a:cxn>
                  <a:cxn ang="0">
                    <a:pos x="T12" y="T13"/>
                  </a:cxn>
                </a:cxnLst>
                <a:rect l="0" t="0" r="r" b="b"/>
                <a:pathLst>
                  <a:path w="652" h="538">
                    <a:moveTo>
                      <a:pt x="652" y="2"/>
                    </a:moveTo>
                    <a:cubicBezTo>
                      <a:pt x="494" y="89"/>
                      <a:pt x="494" y="89"/>
                      <a:pt x="494" y="89"/>
                    </a:cubicBezTo>
                    <a:cubicBezTo>
                      <a:pt x="330" y="0"/>
                      <a:pt x="330" y="0"/>
                      <a:pt x="330" y="0"/>
                    </a:cubicBezTo>
                    <a:cubicBezTo>
                      <a:pt x="315" y="122"/>
                      <a:pt x="213" y="216"/>
                      <a:pt x="88" y="218"/>
                    </a:cubicBezTo>
                    <a:cubicBezTo>
                      <a:pt x="0" y="379"/>
                      <a:pt x="0" y="379"/>
                      <a:pt x="0" y="379"/>
                    </a:cubicBezTo>
                    <a:cubicBezTo>
                      <a:pt x="88" y="538"/>
                      <a:pt x="88" y="538"/>
                      <a:pt x="88" y="538"/>
                    </a:cubicBezTo>
                    <a:cubicBezTo>
                      <a:pt x="389" y="536"/>
                      <a:pt x="635" y="300"/>
                      <a:pt x="652" y="2"/>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p>
            </p:txBody>
          </p:sp>
          <p:sp>
            <p:nvSpPr>
              <p:cNvPr id="49" name="Freeform 8"/>
              <p:cNvSpPr>
                <a:spLocks/>
              </p:cNvSpPr>
              <p:nvPr/>
            </p:nvSpPr>
            <p:spPr bwMode="auto">
              <a:xfrm>
                <a:off x="943" y="2151"/>
                <a:ext cx="1275" cy="1544"/>
              </a:xfrm>
              <a:custGeom>
                <a:avLst/>
                <a:gdLst>
                  <a:gd name="T0" fmla="*/ 538 w 538"/>
                  <a:gd name="T1" fmla="*/ 330 h 652"/>
                  <a:gd name="T2" fmla="*/ 320 w 538"/>
                  <a:gd name="T3" fmla="*/ 88 h 652"/>
                  <a:gd name="T4" fmla="*/ 159 w 538"/>
                  <a:gd name="T5" fmla="*/ 0 h 652"/>
                  <a:gd name="T6" fmla="*/ 0 w 538"/>
                  <a:gd name="T7" fmla="*/ 88 h 652"/>
                  <a:gd name="T8" fmla="*/ 536 w 538"/>
                  <a:gd name="T9" fmla="*/ 652 h 652"/>
                  <a:gd name="T10" fmla="*/ 449 w 538"/>
                  <a:gd name="T11" fmla="*/ 493 h 652"/>
                  <a:gd name="T12" fmla="*/ 538 w 538"/>
                  <a:gd name="T13" fmla="*/ 330 h 652"/>
                </a:gdLst>
                <a:ahLst/>
                <a:cxnLst>
                  <a:cxn ang="0">
                    <a:pos x="T0" y="T1"/>
                  </a:cxn>
                  <a:cxn ang="0">
                    <a:pos x="T2" y="T3"/>
                  </a:cxn>
                  <a:cxn ang="0">
                    <a:pos x="T4" y="T5"/>
                  </a:cxn>
                  <a:cxn ang="0">
                    <a:pos x="T6" y="T7"/>
                  </a:cxn>
                  <a:cxn ang="0">
                    <a:pos x="T8" y="T9"/>
                  </a:cxn>
                  <a:cxn ang="0">
                    <a:pos x="T10" y="T11"/>
                  </a:cxn>
                  <a:cxn ang="0">
                    <a:pos x="T12" y="T13"/>
                  </a:cxn>
                </a:cxnLst>
                <a:rect l="0" t="0" r="r" b="b"/>
                <a:pathLst>
                  <a:path w="538" h="652">
                    <a:moveTo>
                      <a:pt x="538" y="330"/>
                    </a:moveTo>
                    <a:cubicBezTo>
                      <a:pt x="416" y="315"/>
                      <a:pt x="322" y="213"/>
                      <a:pt x="320" y="88"/>
                    </a:cubicBezTo>
                    <a:cubicBezTo>
                      <a:pt x="159" y="0"/>
                      <a:pt x="159" y="0"/>
                      <a:pt x="159" y="0"/>
                    </a:cubicBezTo>
                    <a:cubicBezTo>
                      <a:pt x="0" y="88"/>
                      <a:pt x="0" y="88"/>
                      <a:pt x="0" y="88"/>
                    </a:cubicBezTo>
                    <a:cubicBezTo>
                      <a:pt x="2" y="389"/>
                      <a:pt x="238" y="635"/>
                      <a:pt x="536" y="652"/>
                    </a:cubicBezTo>
                    <a:cubicBezTo>
                      <a:pt x="449" y="493"/>
                      <a:pt x="449" y="493"/>
                      <a:pt x="449" y="493"/>
                    </a:cubicBezTo>
                    <a:lnTo>
                      <a:pt x="538" y="330"/>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p>
            </p:txBody>
          </p:sp>
        </p:grpSp>
        <p:grpSp>
          <p:nvGrpSpPr>
            <p:cNvPr id="12" name="Group 11"/>
            <p:cNvGrpSpPr/>
            <p:nvPr/>
          </p:nvGrpSpPr>
          <p:grpSpPr>
            <a:xfrm>
              <a:off x="5192249" y="2867987"/>
              <a:ext cx="1620000" cy="1620000"/>
              <a:chOff x="6964641" y="2706230"/>
              <a:chExt cx="1620000" cy="1620000"/>
            </a:xfrm>
          </p:grpSpPr>
          <p:sp>
            <p:nvSpPr>
              <p:cNvPr id="18" name="Oval 17"/>
              <p:cNvSpPr>
                <a:spLocks noChangeAspect="1" noChangeArrowheads="1"/>
              </p:cNvSpPr>
              <p:nvPr/>
            </p:nvSpPr>
            <p:spPr bwMode="auto">
              <a:xfrm flipV="1">
                <a:off x="6964641" y="2706230"/>
                <a:ext cx="1620000" cy="1620000"/>
              </a:xfrm>
              <a:prstGeom prst="ellipse">
                <a:avLst/>
              </a:prstGeom>
              <a:gradFill flip="none" rotWithShape="1">
                <a:gsLst>
                  <a:gs pos="0">
                    <a:schemeClr val="bg1">
                      <a:lumMod val="85000"/>
                    </a:schemeClr>
                  </a:gs>
                  <a:gs pos="100000">
                    <a:schemeClr val="bg1"/>
                  </a:gs>
                </a:gsLst>
                <a:lin ang="0" scaled="1"/>
                <a:tileRect/>
              </a:gradFill>
              <a:ln>
                <a:noFill/>
              </a:ln>
            </p:spPr>
            <p:txBody>
              <a:bodyPr vert="horz" wrap="square" lIns="91440" tIns="45720" rIns="91440" bIns="45720" numCol="1" anchor="t" anchorCtr="0" compatLnSpc="1">
                <a:prstTxWarp prst="textNoShape">
                  <a:avLst/>
                </a:prstTxWarp>
              </a:bodyPr>
              <a:lstStyle/>
              <a:p>
                <a:endParaRPr lang="id-ID"/>
              </a:p>
            </p:txBody>
          </p:sp>
          <p:sp>
            <p:nvSpPr>
              <p:cNvPr id="19" name="Oval 18"/>
              <p:cNvSpPr>
                <a:spLocks noChangeAspect="1" noChangeArrowheads="1"/>
              </p:cNvSpPr>
              <p:nvPr/>
            </p:nvSpPr>
            <p:spPr bwMode="auto">
              <a:xfrm flipV="1">
                <a:off x="7084503" y="2832230"/>
                <a:ext cx="1368000" cy="1368000"/>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id-ID"/>
              </a:p>
            </p:txBody>
          </p:sp>
        </p:grpSp>
      </p:grpSp>
      <p:sp>
        <p:nvSpPr>
          <p:cNvPr id="75" name="TextBox 74"/>
          <p:cNvSpPr txBox="1"/>
          <p:nvPr/>
        </p:nvSpPr>
        <p:spPr>
          <a:xfrm>
            <a:off x="8513761" y="2429852"/>
            <a:ext cx="1433406" cy="461665"/>
          </a:xfrm>
          <a:prstGeom prst="rect">
            <a:avLst/>
          </a:prstGeom>
          <a:noFill/>
        </p:spPr>
        <p:txBody>
          <a:bodyPr wrap="none" rtlCol="0">
            <a:spAutoFit/>
          </a:bodyPr>
          <a:lstStyle/>
          <a:p>
            <a:r>
              <a:rPr lang="en-US" sz="2400" dirty="0">
                <a:solidFill>
                  <a:schemeClr val="tx1">
                    <a:lumMod val="50000"/>
                  </a:schemeClr>
                </a:solidFill>
              </a:rPr>
              <a:t>Investors</a:t>
            </a:r>
            <a:endParaRPr lang="id-ID" sz="2400" dirty="0">
              <a:solidFill>
                <a:schemeClr val="tx1">
                  <a:lumMod val="50000"/>
                </a:schemeClr>
              </a:solidFill>
            </a:endParaRPr>
          </a:p>
        </p:txBody>
      </p:sp>
      <p:sp>
        <p:nvSpPr>
          <p:cNvPr id="77" name="TextBox 76"/>
          <p:cNvSpPr txBox="1"/>
          <p:nvPr/>
        </p:nvSpPr>
        <p:spPr>
          <a:xfrm>
            <a:off x="8513761" y="5332688"/>
            <a:ext cx="1774845" cy="461665"/>
          </a:xfrm>
          <a:prstGeom prst="rect">
            <a:avLst/>
          </a:prstGeom>
          <a:noFill/>
        </p:spPr>
        <p:txBody>
          <a:bodyPr wrap="none" rtlCol="0">
            <a:spAutoFit/>
          </a:bodyPr>
          <a:lstStyle/>
          <a:p>
            <a:r>
              <a:rPr lang="en-US" sz="2400" dirty="0">
                <a:solidFill>
                  <a:schemeClr val="tx1">
                    <a:lumMod val="50000"/>
                  </a:schemeClr>
                </a:solidFill>
              </a:rPr>
              <a:t>Commission </a:t>
            </a:r>
          </a:p>
        </p:txBody>
      </p:sp>
      <p:sp>
        <p:nvSpPr>
          <p:cNvPr id="78" name="TextBox 77"/>
          <p:cNvSpPr txBox="1"/>
          <p:nvPr/>
        </p:nvSpPr>
        <p:spPr>
          <a:xfrm>
            <a:off x="1167750" y="2340388"/>
            <a:ext cx="2015295" cy="461665"/>
          </a:xfrm>
          <a:prstGeom prst="rect">
            <a:avLst/>
          </a:prstGeom>
          <a:noFill/>
        </p:spPr>
        <p:txBody>
          <a:bodyPr wrap="none" rtlCol="0">
            <a:spAutoFit/>
          </a:bodyPr>
          <a:lstStyle/>
          <a:p>
            <a:pPr algn="r"/>
            <a:r>
              <a:rPr lang="en-US" sz="2400" dirty="0">
                <a:solidFill>
                  <a:schemeClr val="tx1">
                    <a:lumMod val="50000"/>
                  </a:schemeClr>
                </a:solidFill>
              </a:rPr>
              <a:t>Utility/</a:t>
            </a:r>
            <a:r>
              <a:rPr lang="id-ID" sz="2400" dirty="0">
                <a:solidFill>
                  <a:schemeClr val="tx1">
                    <a:lumMod val="50000"/>
                  </a:schemeClr>
                </a:solidFill>
              </a:rPr>
              <a:t>Issuers</a:t>
            </a:r>
          </a:p>
        </p:txBody>
      </p:sp>
      <p:sp>
        <p:nvSpPr>
          <p:cNvPr id="80" name="TextBox 79"/>
          <p:cNvSpPr txBox="1"/>
          <p:nvPr/>
        </p:nvSpPr>
        <p:spPr>
          <a:xfrm>
            <a:off x="1214506" y="5237070"/>
            <a:ext cx="2004075" cy="461665"/>
          </a:xfrm>
          <a:prstGeom prst="rect">
            <a:avLst/>
          </a:prstGeom>
          <a:noFill/>
        </p:spPr>
        <p:txBody>
          <a:bodyPr wrap="none" rtlCol="0">
            <a:spAutoFit/>
          </a:bodyPr>
          <a:lstStyle/>
          <a:p>
            <a:pPr algn="r"/>
            <a:r>
              <a:rPr lang="id-ID" sz="2400" dirty="0">
                <a:solidFill>
                  <a:schemeClr val="tx1">
                    <a:lumMod val="50000"/>
                  </a:schemeClr>
                </a:solidFill>
              </a:rPr>
              <a:t>Underwriters</a:t>
            </a:r>
          </a:p>
        </p:txBody>
      </p:sp>
      <p:pic>
        <p:nvPicPr>
          <p:cNvPr id="83" name="Picture 82">
            <a:extLst>
              <a:ext uri="{FF2B5EF4-FFF2-40B4-BE49-F238E27FC236}">
                <a16:creationId xmlns:a16="http://schemas.microsoft.com/office/drawing/2014/main" xmlns="" id="{E45883EE-0538-E042-B623-BFC420C283D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41487" y="3139976"/>
            <a:ext cx="429663" cy="552761"/>
          </a:xfrm>
          <a:prstGeom prst="rect">
            <a:avLst/>
          </a:prstGeom>
        </p:spPr>
      </p:pic>
      <p:pic>
        <p:nvPicPr>
          <p:cNvPr id="85" name="Graphic 84">
            <a:extLst>
              <a:ext uri="{FF2B5EF4-FFF2-40B4-BE49-F238E27FC236}">
                <a16:creationId xmlns:a16="http://schemas.microsoft.com/office/drawing/2014/main" xmlns="" id="{E44F3031-129F-5245-A50A-B1060B850C5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5532229" y="3668012"/>
            <a:ext cx="819778" cy="819778"/>
          </a:xfrm>
          <a:prstGeom prst="rect">
            <a:avLst/>
          </a:prstGeom>
        </p:spPr>
      </p:pic>
      <p:pic>
        <p:nvPicPr>
          <p:cNvPr id="87" name="Graphic 86">
            <a:extLst>
              <a:ext uri="{FF2B5EF4-FFF2-40B4-BE49-F238E27FC236}">
                <a16:creationId xmlns:a16="http://schemas.microsoft.com/office/drawing/2014/main" xmlns="" id="{E08DFB5B-98F1-AF4A-9A31-69B8923F860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6320508" y="4449145"/>
            <a:ext cx="722233" cy="722233"/>
          </a:xfrm>
          <a:prstGeom prst="rect">
            <a:avLst/>
          </a:prstGeom>
        </p:spPr>
      </p:pic>
      <p:pic>
        <p:nvPicPr>
          <p:cNvPr id="89" name="Graphic 88">
            <a:extLst>
              <a:ext uri="{FF2B5EF4-FFF2-40B4-BE49-F238E27FC236}">
                <a16:creationId xmlns:a16="http://schemas.microsoft.com/office/drawing/2014/main" xmlns="" id="{6093EF4F-F03C-0545-B1D2-B76CC3AC6E0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4783951" y="4343673"/>
            <a:ext cx="702214" cy="702214"/>
          </a:xfrm>
          <a:prstGeom prst="rect">
            <a:avLst/>
          </a:prstGeom>
        </p:spPr>
      </p:pic>
      <p:pic>
        <p:nvPicPr>
          <p:cNvPr id="90" name="Picture 89">
            <a:extLst>
              <a:ext uri="{FF2B5EF4-FFF2-40B4-BE49-F238E27FC236}">
                <a16:creationId xmlns:a16="http://schemas.microsoft.com/office/drawing/2014/main" xmlns="" id="{CCB614D5-2897-8F4F-92E5-A965193A82A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83541" y="2952134"/>
            <a:ext cx="443849" cy="553176"/>
          </a:xfrm>
          <a:prstGeom prst="rect">
            <a:avLst/>
          </a:prstGeom>
        </p:spPr>
      </p:pic>
      <p:sp>
        <p:nvSpPr>
          <p:cNvPr id="33" name="Rectangle 32"/>
          <p:cNvSpPr/>
          <p:nvPr/>
        </p:nvSpPr>
        <p:spPr>
          <a:xfrm>
            <a:off x="-55781" y="-3031"/>
            <a:ext cx="12247781" cy="26731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4" name="Rectangle 33"/>
          <p:cNvSpPr/>
          <p:nvPr/>
        </p:nvSpPr>
        <p:spPr>
          <a:xfrm>
            <a:off x="-29347" y="6590681"/>
            <a:ext cx="12247781" cy="26731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5" name="TextBox 34"/>
          <p:cNvSpPr txBox="1"/>
          <p:nvPr/>
        </p:nvSpPr>
        <p:spPr>
          <a:xfrm>
            <a:off x="1145309" y="368329"/>
            <a:ext cx="11046692" cy="738664"/>
          </a:xfrm>
          <a:prstGeom prst="rect">
            <a:avLst/>
          </a:prstGeom>
          <a:solidFill>
            <a:schemeClr val="bg1">
              <a:lumMod val="85000"/>
              <a:alpha val="75000"/>
            </a:schemeClr>
          </a:solidFill>
        </p:spPr>
        <p:txBody>
          <a:bodyPr wrap="square" lIns="268224" tIns="182880" rIns="853440" bIns="182880">
            <a:spAutoFit/>
          </a:bodyPr>
          <a:lstStyle/>
          <a:p>
            <a:r>
              <a:rPr lang="id-ID" sz="2400" b="1" dirty="0">
                <a:solidFill>
                  <a:schemeClr val="tx1">
                    <a:lumMod val="50000"/>
                  </a:schemeClr>
                </a:solidFill>
              </a:rPr>
              <a:t>Parties to a Bond Offering Negotiation in Structure, Marketing</a:t>
            </a:r>
            <a:r>
              <a:rPr lang="en-US" sz="2400" b="1" dirty="0">
                <a:solidFill>
                  <a:schemeClr val="tx1">
                    <a:lumMod val="50000"/>
                  </a:schemeClr>
                </a:solidFill>
              </a:rPr>
              <a:t> &amp; </a:t>
            </a:r>
            <a:r>
              <a:rPr lang="id-ID" sz="2400" b="1" dirty="0">
                <a:solidFill>
                  <a:schemeClr val="tx1">
                    <a:lumMod val="50000"/>
                  </a:schemeClr>
                </a:solidFill>
              </a:rPr>
              <a:t>Pricing</a:t>
            </a:r>
            <a:endParaRPr lang="en-US" sz="2400" b="1" dirty="0">
              <a:solidFill>
                <a:schemeClr val="tx1">
                  <a:lumMod val="50000"/>
                </a:schemeClr>
              </a:solidFill>
            </a:endParaRPr>
          </a:p>
        </p:txBody>
      </p:sp>
    </p:spTree>
    <p:extLst>
      <p:ext uri="{BB962C8B-B14F-4D97-AF65-F5344CB8AC3E}">
        <p14:creationId xmlns:p14="http://schemas.microsoft.com/office/powerpoint/2010/main" val="3067461179"/>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250" fill="hold"/>
                                        <p:tgtEl>
                                          <p:spTgt spid="35"/>
                                        </p:tgtEl>
                                        <p:attrNameLst>
                                          <p:attrName>ppt_x</p:attrName>
                                        </p:attrNameLst>
                                      </p:cBhvr>
                                      <p:tavLst>
                                        <p:tav tm="0">
                                          <p:val>
                                            <p:strVal val="1+#ppt_w/2"/>
                                          </p:val>
                                        </p:tav>
                                        <p:tav tm="100000">
                                          <p:val>
                                            <p:strVal val="#ppt_x"/>
                                          </p:val>
                                        </p:tav>
                                      </p:tavLst>
                                    </p:anim>
                                    <p:anim calcmode="lin" valueType="num">
                                      <p:cBhvr additive="base">
                                        <p:cTn id="8" dur="250" fill="hold"/>
                                        <p:tgtEl>
                                          <p:spTgt spid="35"/>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par>
                          <p:cTn id="13" fill="hold">
                            <p:stCondLst>
                              <p:cond delay="750"/>
                            </p:stCondLst>
                            <p:childTnLst>
                              <p:par>
                                <p:cTn id="14" presetID="10" presetClass="entr" presetSubtype="0" fill="hold" nodeType="afterEffect">
                                  <p:stCondLst>
                                    <p:cond delay="0"/>
                                  </p:stCondLst>
                                  <p:childTnLst>
                                    <p:set>
                                      <p:cBhvr>
                                        <p:cTn id="15" dur="1" fill="hold">
                                          <p:stCondLst>
                                            <p:cond delay="0"/>
                                          </p:stCondLst>
                                        </p:cTn>
                                        <p:tgtEl>
                                          <p:spTgt spid="50"/>
                                        </p:tgtEl>
                                        <p:attrNameLst>
                                          <p:attrName>style.visibility</p:attrName>
                                        </p:attrNameLst>
                                      </p:cBhvr>
                                      <p:to>
                                        <p:strVal val="visible"/>
                                      </p:to>
                                    </p:set>
                                    <p:animEffect transition="in" filter="fade">
                                      <p:cBhvr>
                                        <p:cTn id="16" dur="500"/>
                                        <p:tgtEl>
                                          <p:spTgt spid="50"/>
                                        </p:tgtEl>
                                      </p:cBhvr>
                                    </p:animEffect>
                                  </p:childTnLst>
                                </p:cTn>
                              </p:par>
                            </p:childTnLst>
                          </p:cTn>
                        </p:par>
                        <p:par>
                          <p:cTn id="17" fill="hold">
                            <p:stCondLst>
                              <p:cond delay="1250"/>
                            </p:stCondLst>
                            <p:childTnLst>
                              <p:par>
                                <p:cTn id="18" presetID="10" presetClass="entr" presetSubtype="0" fill="hold" grpId="0" nodeType="afterEffect">
                                  <p:stCondLst>
                                    <p:cond delay="0"/>
                                  </p:stCondLst>
                                  <p:childTnLst>
                                    <p:set>
                                      <p:cBhvr>
                                        <p:cTn id="19" dur="1" fill="hold">
                                          <p:stCondLst>
                                            <p:cond delay="0"/>
                                          </p:stCondLst>
                                        </p:cTn>
                                        <p:tgtEl>
                                          <p:spTgt spid="75"/>
                                        </p:tgtEl>
                                        <p:attrNameLst>
                                          <p:attrName>style.visibility</p:attrName>
                                        </p:attrNameLst>
                                      </p:cBhvr>
                                      <p:to>
                                        <p:strVal val="visible"/>
                                      </p:to>
                                    </p:set>
                                    <p:animEffect transition="in" filter="fade">
                                      <p:cBhvr>
                                        <p:cTn id="20" dur="500"/>
                                        <p:tgtEl>
                                          <p:spTgt spid="75"/>
                                        </p:tgtEl>
                                      </p:cBhvr>
                                    </p:animEffect>
                                  </p:childTnLst>
                                </p:cTn>
                              </p:par>
                            </p:childTnLst>
                          </p:cTn>
                        </p:par>
                        <p:par>
                          <p:cTn id="21" fill="hold">
                            <p:stCondLst>
                              <p:cond delay="1750"/>
                            </p:stCondLst>
                            <p:childTnLst>
                              <p:par>
                                <p:cTn id="22" presetID="10" presetClass="entr" presetSubtype="0" fill="hold" grpId="0" nodeType="afterEffect">
                                  <p:stCondLst>
                                    <p:cond delay="0"/>
                                  </p:stCondLst>
                                  <p:childTnLst>
                                    <p:set>
                                      <p:cBhvr>
                                        <p:cTn id="23" dur="1" fill="hold">
                                          <p:stCondLst>
                                            <p:cond delay="0"/>
                                          </p:stCondLst>
                                        </p:cTn>
                                        <p:tgtEl>
                                          <p:spTgt spid="77"/>
                                        </p:tgtEl>
                                        <p:attrNameLst>
                                          <p:attrName>style.visibility</p:attrName>
                                        </p:attrNameLst>
                                      </p:cBhvr>
                                      <p:to>
                                        <p:strVal val="visible"/>
                                      </p:to>
                                    </p:set>
                                    <p:animEffect transition="in" filter="fade">
                                      <p:cBhvr>
                                        <p:cTn id="24" dur="500"/>
                                        <p:tgtEl>
                                          <p:spTgt spid="77"/>
                                        </p:tgtEl>
                                      </p:cBhvr>
                                    </p:animEffect>
                                  </p:childTnLst>
                                </p:cTn>
                              </p:par>
                            </p:childTnLst>
                          </p:cTn>
                        </p:par>
                        <p:par>
                          <p:cTn id="25" fill="hold">
                            <p:stCondLst>
                              <p:cond delay="2250"/>
                            </p:stCondLst>
                            <p:childTnLst>
                              <p:par>
                                <p:cTn id="26" presetID="10" presetClass="entr" presetSubtype="0" fill="hold" grpId="0" nodeType="afterEffect">
                                  <p:stCondLst>
                                    <p:cond delay="0"/>
                                  </p:stCondLst>
                                  <p:childTnLst>
                                    <p:set>
                                      <p:cBhvr>
                                        <p:cTn id="27" dur="1" fill="hold">
                                          <p:stCondLst>
                                            <p:cond delay="0"/>
                                          </p:stCondLst>
                                        </p:cTn>
                                        <p:tgtEl>
                                          <p:spTgt spid="78"/>
                                        </p:tgtEl>
                                        <p:attrNameLst>
                                          <p:attrName>style.visibility</p:attrName>
                                        </p:attrNameLst>
                                      </p:cBhvr>
                                      <p:to>
                                        <p:strVal val="visible"/>
                                      </p:to>
                                    </p:set>
                                    <p:animEffect transition="in" filter="fade">
                                      <p:cBhvr>
                                        <p:cTn id="28" dur="250"/>
                                        <p:tgtEl>
                                          <p:spTgt spid="78"/>
                                        </p:tgtEl>
                                      </p:cBhvr>
                                    </p:animEffect>
                                  </p:childTnLst>
                                </p:cTn>
                              </p:par>
                            </p:childTnLst>
                          </p:cTn>
                        </p:par>
                        <p:par>
                          <p:cTn id="29" fill="hold">
                            <p:stCondLst>
                              <p:cond delay="2500"/>
                            </p:stCondLst>
                            <p:childTnLst>
                              <p:par>
                                <p:cTn id="30" presetID="10" presetClass="entr" presetSubtype="0" fill="hold" grpId="0" nodeType="afterEffect">
                                  <p:stCondLst>
                                    <p:cond delay="0"/>
                                  </p:stCondLst>
                                  <p:childTnLst>
                                    <p:set>
                                      <p:cBhvr>
                                        <p:cTn id="31" dur="1" fill="hold">
                                          <p:stCondLst>
                                            <p:cond delay="0"/>
                                          </p:stCondLst>
                                        </p:cTn>
                                        <p:tgtEl>
                                          <p:spTgt spid="80"/>
                                        </p:tgtEl>
                                        <p:attrNameLst>
                                          <p:attrName>style.visibility</p:attrName>
                                        </p:attrNameLst>
                                      </p:cBhvr>
                                      <p:to>
                                        <p:strVal val="visible"/>
                                      </p:to>
                                    </p:set>
                                    <p:animEffect transition="in" filter="fade">
                                      <p:cBhvr>
                                        <p:cTn id="32" dur="500"/>
                                        <p:tgtEl>
                                          <p:spTgt spid="80"/>
                                        </p:tgtEl>
                                      </p:cBhvr>
                                    </p:animEffect>
                                  </p:childTnLst>
                                </p:cTn>
                              </p:par>
                              <p:par>
                                <p:cTn id="33" presetID="10" presetClass="entr" presetSubtype="0" fill="hold" nodeType="withEffect">
                                  <p:stCondLst>
                                    <p:cond delay="0"/>
                                  </p:stCondLst>
                                  <p:childTnLst>
                                    <p:set>
                                      <p:cBhvr>
                                        <p:cTn id="34" dur="1" fill="hold">
                                          <p:stCondLst>
                                            <p:cond delay="0"/>
                                          </p:stCondLst>
                                        </p:cTn>
                                        <p:tgtEl>
                                          <p:spTgt spid="53"/>
                                        </p:tgtEl>
                                        <p:attrNameLst>
                                          <p:attrName>style.visibility</p:attrName>
                                        </p:attrNameLst>
                                      </p:cBhvr>
                                      <p:to>
                                        <p:strVal val="visible"/>
                                      </p:to>
                                    </p:set>
                                    <p:animEffect transition="in" filter="fade">
                                      <p:cBhvr>
                                        <p:cTn id="35" dur="500"/>
                                        <p:tgtEl>
                                          <p:spTgt spid="53"/>
                                        </p:tgtEl>
                                      </p:cBhvr>
                                    </p:animEffect>
                                  </p:childTnLst>
                                </p:cTn>
                              </p:par>
                              <p:par>
                                <p:cTn id="36" presetID="10" presetClass="entr" presetSubtype="0" fill="hold" nodeType="withEffect">
                                  <p:stCondLst>
                                    <p:cond delay="0"/>
                                  </p:stCondLst>
                                  <p:childTnLst>
                                    <p:set>
                                      <p:cBhvr>
                                        <p:cTn id="37" dur="1" fill="hold">
                                          <p:stCondLst>
                                            <p:cond delay="0"/>
                                          </p:stCondLst>
                                        </p:cTn>
                                        <p:tgtEl>
                                          <p:spTgt spid="59"/>
                                        </p:tgtEl>
                                        <p:attrNameLst>
                                          <p:attrName>style.visibility</p:attrName>
                                        </p:attrNameLst>
                                      </p:cBhvr>
                                      <p:to>
                                        <p:strVal val="visible"/>
                                      </p:to>
                                    </p:set>
                                    <p:animEffect transition="in" filter="fade">
                                      <p:cBhvr>
                                        <p:cTn id="38" dur="500"/>
                                        <p:tgtEl>
                                          <p:spTgt spid="59"/>
                                        </p:tgtEl>
                                      </p:cBhvr>
                                    </p:animEffect>
                                  </p:childTnLst>
                                </p:cTn>
                              </p:par>
                              <p:par>
                                <p:cTn id="39" presetID="10" presetClass="entr" presetSubtype="0" fill="hold" nodeType="withEffect">
                                  <p:stCondLst>
                                    <p:cond delay="0"/>
                                  </p:stCondLst>
                                  <p:childTnLst>
                                    <p:set>
                                      <p:cBhvr>
                                        <p:cTn id="40" dur="1" fill="hold">
                                          <p:stCondLst>
                                            <p:cond delay="0"/>
                                          </p:stCondLst>
                                        </p:cTn>
                                        <p:tgtEl>
                                          <p:spTgt spid="56"/>
                                        </p:tgtEl>
                                        <p:attrNameLst>
                                          <p:attrName>style.visibility</p:attrName>
                                        </p:attrNameLst>
                                      </p:cBhvr>
                                      <p:to>
                                        <p:strVal val="visible"/>
                                      </p:to>
                                    </p:set>
                                    <p:animEffect transition="in" filter="fade">
                                      <p:cBhvr>
                                        <p:cTn id="41"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77" grpId="0"/>
      <p:bldP spid="78" grpId="0"/>
      <p:bldP spid="80" grpId="0"/>
      <p:bldP spid="3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Group 52"/>
          <p:cNvGrpSpPr/>
          <p:nvPr/>
        </p:nvGrpSpPr>
        <p:grpSpPr>
          <a:xfrm>
            <a:off x="6669670" y="5213629"/>
            <a:ext cx="1707381" cy="349892"/>
            <a:chOff x="8125333" y="4745260"/>
            <a:chExt cx="2389596" cy="203034"/>
          </a:xfrm>
        </p:grpSpPr>
        <p:cxnSp>
          <p:nvCxnSpPr>
            <p:cNvPr id="54" name="Straight Connector 53"/>
            <p:cNvCxnSpPr/>
            <p:nvPr/>
          </p:nvCxnSpPr>
          <p:spPr>
            <a:xfrm>
              <a:off x="8125333" y="4745260"/>
              <a:ext cx="522140" cy="203034"/>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8647472" y="4948294"/>
              <a:ext cx="1867457" cy="0"/>
            </a:xfrm>
            <a:prstGeom prst="line">
              <a:avLst/>
            </a:prstGeom>
            <a:ln w="28575">
              <a:solidFill>
                <a:schemeClr val="bg1">
                  <a:lumMod val="65000"/>
                </a:schemeClr>
              </a:solidFill>
              <a:tailEnd type="oval"/>
            </a:ln>
          </p:spPr>
          <p:style>
            <a:lnRef idx="1">
              <a:schemeClr val="accent1"/>
            </a:lnRef>
            <a:fillRef idx="0">
              <a:schemeClr val="accent1"/>
            </a:fillRef>
            <a:effectRef idx="0">
              <a:schemeClr val="accent1"/>
            </a:effectRef>
            <a:fontRef idx="minor">
              <a:schemeClr val="tx1"/>
            </a:fontRef>
          </p:style>
        </p:cxnSp>
      </p:grpSp>
      <p:grpSp>
        <p:nvGrpSpPr>
          <p:cNvPr id="59" name="Group 58"/>
          <p:cNvGrpSpPr/>
          <p:nvPr/>
        </p:nvGrpSpPr>
        <p:grpSpPr>
          <a:xfrm>
            <a:off x="3286936" y="5080499"/>
            <a:ext cx="1870535" cy="387404"/>
            <a:chOff x="1804697" y="4994858"/>
            <a:chExt cx="2493744" cy="316190"/>
          </a:xfrm>
        </p:grpSpPr>
        <p:cxnSp>
          <p:nvCxnSpPr>
            <p:cNvPr id="60" name="Straight Connector 59"/>
            <p:cNvCxnSpPr/>
            <p:nvPr/>
          </p:nvCxnSpPr>
          <p:spPr>
            <a:xfrm flipH="1">
              <a:off x="3800475" y="4994858"/>
              <a:ext cx="497966" cy="31619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H="1">
              <a:off x="1804697" y="5311048"/>
              <a:ext cx="1995779" cy="0"/>
            </a:xfrm>
            <a:prstGeom prst="line">
              <a:avLst/>
            </a:prstGeom>
            <a:ln w="28575">
              <a:solidFill>
                <a:schemeClr val="bg1">
                  <a:lumMod val="65000"/>
                </a:schemeClr>
              </a:solidFill>
              <a:tailEnd type="oval"/>
            </a:ln>
          </p:spPr>
          <p:style>
            <a:lnRef idx="1">
              <a:schemeClr val="accent1"/>
            </a:lnRef>
            <a:fillRef idx="0">
              <a:schemeClr val="accent1"/>
            </a:fillRef>
            <a:effectRef idx="0">
              <a:schemeClr val="accent1"/>
            </a:effectRef>
            <a:fontRef idx="minor">
              <a:schemeClr val="tx1"/>
            </a:fontRef>
          </p:style>
        </p:cxnSp>
      </p:grpSp>
      <p:grpSp>
        <p:nvGrpSpPr>
          <p:cNvPr id="50" name="Group 49"/>
          <p:cNvGrpSpPr/>
          <p:nvPr/>
        </p:nvGrpSpPr>
        <p:grpSpPr>
          <a:xfrm>
            <a:off x="6794256" y="2634716"/>
            <a:ext cx="1582795" cy="282804"/>
            <a:chOff x="7528087" y="2680840"/>
            <a:chExt cx="2803259" cy="316190"/>
          </a:xfrm>
        </p:grpSpPr>
        <p:cxnSp>
          <p:nvCxnSpPr>
            <p:cNvPr id="51" name="Straight Connector 50"/>
            <p:cNvCxnSpPr/>
            <p:nvPr/>
          </p:nvCxnSpPr>
          <p:spPr>
            <a:xfrm flipV="1">
              <a:off x="7528087" y="2680840"/>
              <a:ext cx="497966" cy="31619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8026053" y="2680840"/>
              <a:ext cx="2305293" cy="0"/>
            </a:xfrm>
            <a:prstGeom prst="line">
              <a:avLst/>
            </a:prstGeom>
            <a:ln w="28575">
              <a:solidFill>
                <a:schemeClr val="bg1">
                  <a:lumMod val="65000"/>
                </a:schemeClr>
              </a:solidFill>
              <a:tailEnd type="oval"/>
            </a:ln>
          </p:spPr>
          <p:style>
            <a:lnRef idx="1">
              <a:schemeClr val="accent1"/>
            </a:lnRef>
            <a:fillRef idx="0">
              <a:schemeClr val="accent1"/>
            </a:fillRef>
            <a:effectRef idx="0">
              <a:schemeClr val="accent1"/>
            </a:effectRef>
            <a:fontRef idx="minor">
              <a:schemeClr val="tx1"/>
            </a:fontRef>
          </p:style>
        </p:cxnSp>
      </p:grpSp>
      <p:grpSp>
        <p:nvGrpSpPr>
          <p:cNvPr id="56" name="Group 55"/>
          <p:cNvGrpSpPr/>
          <p:nvPr/>
        </p:nvGrpSpPr>
        <p:grpSpPr>
          <a:xfrm>
            <a:off x="3286936" y="2571221"/>
            <a:ext cx="1764651" cy="416648"/>
            <a:chOff x="1582038" y="2697524"/>
            <a:chExt cx="2577213" cy="316190"/>
          </a:xfrm>
        </p:grpSpPr>
        <p:cxnSp>
          <p:nvCxnSpPr>
            <p:cNvPr id="57" name="Straight Connector 56"/>
            <p:cNvCxnSpPr/>
            <p:nvPr/>
          </p:nvCxnSpPr>
          <p:spPr>
            <a:xfrm flipH="1" flipV="1">
              <a:off x="3661285" y="2697524"/>
              <a:ext cx="497966" cy="31619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H="1">
              <a:off x="1582038" y="2697524"/>
              <a:ext cx="2079249" cy="0"/>
            </a:xfrm>
            <a:prstGeom prst="line">
              <a:avLst/>
            </a:prstGeom>
            <a:ln w="28575">
              <a:solidFill>
                <a:schemeClr val="bg1">
                  <a:lumMod val="65000"/>
                </a:schemeClr>
              </a:solidFill>
              <a:tailEnd type="oval"/>
            </a:ln>
          </p:spPr>
          <p:style>
            <a:lnRef idx="1">
              <a:schemeClr val="accent1"/>
            </a:lnRef>
            <a:fillRef idx="0">
              <a:schemeClr val="accent1"/>
            </a:fillRef>
            <a:effectRef idx="0">
              <a:schemeClr val="accent1"/>
            </a:effectRef>
            <a:fontRef idx="minor">
              <a:schemeClr val="tx1"/>
            </a:fontRef>
          </p:style>
        </p:cxnSp>
      </p:grpSp>
      <p:grpSp>
        <p:nvGrpSpPr>
          <p:cNvPr id="4" name="Group 3"/>
          <p:cNvGrpSpPr>
            <a:grpSpLocks noChangeAspect="1"/>
          </p:cNvGrpSpPr>
          <p:nvPr/>
        </p:nvGrpSpPr>
        <p:grpSpPr>
          <a:xfrm>
            <a:off x="4427669" y="2539521"/>
            <a:ext cx="3023284" cy="3024000"/>
            <a:chOff x="3861610" y="1537283"/>
            <a:chExt cx="4279900" cy="4278313"/>
          </a:xfrm>
        </p:grpSpPr>
        <p:grpSp>
          <p:nvGrpSpPr>
            <p:cNvPr id="7" name="Group 4"/>
            <p:cNvGrpSpPr>
              <a:grpSpLocks noChangeAspect="1"/>
            </p:cNvGrpSpPr>
            <p:nvPr/>
          </p:nvGrpSpPr>
          <p:grpSpPr bwMode="auto">
            <a:xfrm>
              <a:off x="3861610" y="1537283"/>
              <a:ext cx="4279900" cy="4278313"/>
              <a:chOff x="943" y="1000"/>
              <a:chExt cx="2696" cy="2695"/>
            </a:xfrm>
          </p:grpSpPr>
          <p:sp>
            <p:nvSpPr>
              <p:cNvPr id="46" name="Freeform 5"/>
              <p:cNvSpPr>
                <a:spLocks/>
              </p:cNvSpPr>
              <p:nvPr/>
            </p:nvSpPr>
            <p:spPr bwMode="auto">
              <a:xfrm>
                <a:off x="2362" y="1002"/>
                <a:ext cx="1277" cy="1544"/>
              </a:xfrm>
              <a:custGeom>
                <a:avLst/>
                <a:gdLst>
                  <a:gd name="T0" fmla="*/ 0 w 539"/>
                  <a:gd name="T1" fmla="*/ 322 h 652"/>
                  <a:gd name="T2" fmla="*/ 218 w 539"/>
                  <a:gd name="T3" fmla="*/ 564 h 652"/>
                  <a:gd name="T4" fmla="*/ 379 w 539"/>
                  <a:gd name="T5" fmla="*/ 652 h 652"/>
                  <a:gd name="T6" fmla="*/ 539 w 539"/>
                  <a:gd name="T7" fmla="*/ 564 h 652"/>
                  <a:gd name="T8" fmla="*/ 2 w 539"/>
                  <a:gd name="T9" fmla="*/ 0 h 652"/>
                  <a:gd name="T10" fmla="*/ 89 w 539"/>
                  <a:gd name="T11" fmla="*/ 158 h 652"/>
                  <a:gd name="T12" fmla="*/ 0 w 539"/>
                  <a:gd name="T13" fmla="*/ 322 h 652"/>
                </a:gdLst>
                <a:ahLst/>
                <a:cxnLst>
                  <a:cxn ang="0">
                    <a:pos x="T0" y="T1"/>
                  </a:cxn>
                  <a:cxn ang="0">
                    <a:pos x="T2" y="T3"/>
                  </a:cxn>
                  <a:cxn ang="0">
                    <a:pos x="T4" y="T5"/>
                  </a:cxn>
                  <a:cxn ang="0">
                    <a:pos x="T6" y="T7"/>
                  </a:cxn>
                  <a:cxn ang="0">
                    <a:pos x="T8" y="T9"/>
                  </a:cxn>
                  <a:cxn ang="0">
                    <a:pos x="T10" y="T11"/>
                  </a:cxn>
                  <a:cxn ang="0">
                    <a:pos x="T12" y="T13"/>
                  </a:cxn>
                </a:cxnLst>
                <a:rect l="0" t="0" r="r" b="b"/>
                <a:pathLst>
                  <a:path w="539" h="652">
                    <a:moveTo>
                      <a:pt x="0" y="322"/>
                    </a:moveTo>
                    <a:cubicBezTo>
                      <a:pt x="122" y="337"/>
                      <a:pt x="216" y="439"/>
                      <a:pt x="218" y="564"/>
                    </a:cubicBezTo>
                    <a:cubicBezTo>
                      <a:pt x="379" y="652"/>
                      <a:pt x="379" y="652"/>
                      <a:pt x="379" y="652"/>
                    </a:cubicBezTo>
                    <a:cubicBezTo>
                      <a:pt x="539" y="564"/>
                      <a:pt x="539" y="564"/>
                      <a:pt x="539" y="564"/>
                    </a:cubicBezTo>
                    <a:cubicBezTo>
                      <a:pt x="536" y="263"/>
                      <a:pt x="300" y="17"/>
                      <a:pt x="2" y="0"/>
                    </a:cubicBezTo>
                    <a:cubicBezTo>
                      <a:pt x="89" y="158"/>
                      <a:pt x="89" y="158"/>
                      <a:pt x="89" y="158"/>
                    </a:cubicBezTo>
                    <a:lnTo>
                      <a:pt x="0" y="322"/>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7" name="Freeform 6"/>
              <p:cNvSpPr>
                <a:spLocks/>
              </p:cNvSpPr>
              <p:nvPr/>
            </p:nvSpPr>
            <p:spPr bwMode="auto">
              <a:xfrm>
                <a:off x="943" y="1000"/>
                <a:ext cx="1545" cy="1276"/>
              </a:xfrm>
              <a:custGeom>
                <a:avLst/>
                <a:gdLst>
                  <a:gd name="T0" fmla="*/ 322 w 652"/>
                  <a:gd name="T1" fmla="*/ 539 h 539"/>
                  <a:gd name="T2" fmla="*/ 564 w 652"/>
                  <a:gd name="T3" fmla="*/ 321 h 539"/>
                  <a:gd name="T4" fmla="*/ 652 w 652"/>
                  <a:gd name="T5" fmla="*/ 160 h 539"/>
                  <a:gd name="T6" fmla="*/ 564 w 652"/>
                  <a:gd name="T7" fmla="*/ 0 h 539"/>
                  <a:gd name="T8" fmla="*/ 0 w 652"/>
                  <a:gd name="T9" fmla="*/ 537 h 539"/>
                  <a:gd name="T10" fmla="*/ 159 w 652"/>
                  <a:gd name="T11" fmla="*/ 450 h 539"/>
                  <a:gd name="T12" fmla="*/ 322 w 652"/>
                  <a:gd name="T13" fmla="*/ 539 h 539"/>
                </a:gdLst>
                <a:ahLst/>
                <a:cxnLst>
                  <a:cxn ang="0">
                    <a:pos x="T0" y="T1"/>
                  </a:cxn>
                  <a:cxn ang="0">
                    <a:pos x="T2" y="T3"/>
                  </a:cxn>
                  <a:cxn ang="0">
                    <a:pos x="T4" y="T5"/>
                  </a:cxn>
                  <a:cxn ang="0">
                    <a:pos x="T6" y="T7"/>
                  </a:cxn>
                  <a:cxn ang="0">
                    <a:pos x="T8" y="T9"/>
                  </a:cxn>
                  <a:cxn ang="0">
                    <a:pos x="T10" y="T11"/>
                  </a:cxn>
                  <a:cxn ang="0">
                    <a:pos x="T12" y="T13"/>
                  </a:cxn>
                </a:cxnLst>
                <a:rect l="0" t="0" r="r" b="b"/>
                <a:pathLst>
                  <a:path w="652" h="539">
                    <a:moveTo>
                      <a:pt x="322" y="539"/>
                    </a:moveTo>
                    <a:cubicBezTo>
                      <a:pt x="337" y="417"/>
                      <a:pt x="439" y="323"/>
                      <a:pt x="564" y="321"/>
                    </a:cubicBezTo>
                    <a:cubicBezTo>
                      <a:pt x="652" y="160"/>
                      <a:pt x="652" y="160"/>
                      <a:pt x="652" y="160"/>
                    </a:cubicBezTo>
                    <a:cubicBezTo>
                      <a:pt x="564" y="0"/>
                      <a:pt x="564" y="0"/>
                      <a:pt x="564" y="0"/>
                    </a:cubicBezTo>
                    <a:cubicBezTo>
                      <a:pt x="263" y="3"/>
                      <a:pt x="17" y="239"/>
                      <a:pt x="0" y="537"/>
                    </a:cubicBezTo>
                    <a:cubicBezTo>
                      <a:pt x="159" y="450"/>
                      <a:pt x="159" y="450"/>
                      <a:pt x="159" y="450"/>
                    </a:cubicBezTo>
                    <a:lnTo>
                      <a:pt x="322" y="539"/>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p>
            </p:txBody>
          </p:sp>
          <p:sp>
            <p:nvSpPr>
              <p:cNvPr id="48" name="Freeform 7"/>
              <p:cNvSpPr>
                <a:spLocks/>
              </p:cNvSpPr>
              <p:nvPr/>
            </p:nvSpPr>
            <p:spPr bwMode="auto">
              <a:xfrm>
                <a:off x="2092" y="2421"/>
                <a:ext cx="1544" cy="1274"/>
              </a:xfrm>
              <a:custGeom>
                <a:avLst/>
                <a:gdLst>
                  <a:gd name="T0" fmla="*/ 652 w 652"/>
                  <a:gd name="T1" fmla="*/ 2 h 538"/>
                  <a:gd name="T2" fmla="*/ 494 w 652"/>
                  <a:gd name="T3" fmla="*/ 89 h 538"/>
                  <a:gd name="T4" fmla="*/ 330 w 652"/>
                  <a:gd name="T5" fmla="*/ 0 h 538"/>
                  <a:gd name="T6" fmla="*/ 88 w 652"/>
                  <a:gd name="T7" fmla="*/ 218 h 538"/>
                  <a:gd name="T8" fmla="*/ 0 w 652"/>
                  <a:gd name="T9" fmla="*/ 379 h 538"/>
                  <a:gd name="T10" fmla="*/ 88 w 652"/>
                  <a:gd name="T11" fmla="*/ 538 h 538"/>
                  <a:gd name="T12" fmla="*/ 652 w 652"/>
                  <a:gd name="T13" fmla="*/ 2 h 538"/>
                </a:gdLst>
                <a:ahLst/>
                <a:cxnLst>
                  <a:cxn ang="0">
                    <a:pos x="T0" y="T1"/>
                  </a:cxn>
                  <a:cxn ang="0">
                    <a:pos x="T2" y="T3"/>
                  </a:cxn>
                  <a:cxn ang="0">
                    <a:pos x="T4" y="T5"/>
                  </a:cxn>
                  <a:cxn ang="0">
                    <a:pos x="T6" y="T7"/>
                  </a:cxn>
                  <a:cxn ang="0">
                    <a:pos x="T8" y="T9"/>
                  </a:cxn>
                  <a:cxn ang="0">
                    <a:pos x="T10" y="T11"/>
                  </a:cxn>
                  <a:cxn ang="0">
                    <a:pos x="T12" y="T13"/>
                  </a:cxn>
                </a:cxnLst>
                <a:rect l="0" t="0" r="r" b="b"/>
                <a:pathLst>
                  <a:path w="652" h="538">
                    <a:moveTo>
                      <a:pt x="652" y="2"/>
                    </a:moveTo>
                    <a:cubicBezTo>
                      <a:pt x="494" y="89"/>
                      <a:pt x="494" y="89"/>
                      <a:pt x="494" y="89"/>
                    </a:cubicBezTo>
                    <a:cubicBezTo>
                      <a:pt x="330" y="0"/>
                      <a:pt x="330" y="0"/>
                      <a:pt x="330" y="0"/>
                    </a:cubicBezTo>
                    <a:cubicBezTo>
                      <a:pt x="315" y="122"/>
                      <a:pt x="213" y="216"/>
                      <a:pt x="88" y="218"/>
                    </a:cubicBezTo>
                    <a:cubicBezTo>
                      <a:pt x="0" y="379"/>
                      <a:pt x="0" y="379"/>
                      <a:pt x="0" y="379"/>
                    </a:cubicBezTo>
                    <a:cubicBezTo>
                      <a:pt x="88" y="538"/>
                      <a:pt x="88" y="538"/>
                      <a:pt x="88" y="538"/>
                    </a:cubicBezTo>
                    <a:cubicBezTo>
                      <a:pt x="389" y="536"/>
                      <a:pt x="635" y="300"/>
                      <a:pt x="652" y="2"/>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p>
            </p:txBody>
          </p:sp>
          <p:sp>
            <p:nvSpPr>
              <p:cNvPr id="49" name="Freeform 8"/>
              <p:cNvSpPr>
                <a:spLocks/>
              </p:cNvSpPr>
              <p:nvPr/>
            </p:nvSpPr>
            <p:spPr bwMode="auto">
              <a:xfrm>
                <a:off x="943" y="2151"/>
                <a:ext cx="1275" cy="1544"/>
              </a:xfrm>
              <a:custGeom>
                <a:avLst/>
                <a:gdLst>
                  <a:gd name="T0" fmla="*/ 538 w 538"/>
                  <a:gd name="T1" fmla="*/ 330 h 652"/>
                  <a:gd name="T2" fmla="*/ 320 w 538"/>
                  <a:gd name="T3" fmla="*/ 88 h 652"/>
                  <a:gd name="T4" fmla="*/ 159 w 538"/>
                  <a:gd name="T5" fmla="*/ 0 h 652"/>
                  <a:gd name="T6" fmla="*/ 0 w 538"/>
                  <a:gd name="T7" fmla="*/ 88 h 652"/>
                  <a:gd name="T8" fmla="*/ 536 w 538"/>
                  <a:gd name="T9" fmla="*/ 652 h 652"/>
                  <a:gd name="T10" fmla="*/ 449 w 538"/>
                  <a:gd name="T11" fmla="*/ 493 h 652"/>
                  <a:gd name="T12" fmla="*/ 538 w 538"/>
                  <a:gd name="T13" fmla="*/ 330 h 652"/>
                </a:gdLst>
                <a:ahLst/>
                <a:cxnLst>
                  <a:cxn ang="0">
                    <a:pos x="T0" y="T1"/>
                  </a:cxn>
                  <a:cxn ang="0">
                    <a:pos x="T2" y="T3"/>
                  </a:cxn>
                  <a:cxn ang="0">
                    <a:pos x="T4" y="T5"/>
                  </a:cxn>
                  <a:cxn ang="0">
                    <a:pos x="T6" y="T7"/>
                  </a:cxn>
                  <a:cxn ang="0">
                    <a:pos x="T8" y="T9"/>
                  </a:cxn>
                  <a:cxn ang="0">
                    <a:pos x="T10" y="T11"/>
                  </a:cxn>
                  <a:cxn ang="0">
                    <a:pos x="T12" y="T13"/>
                  </a:cxn>
                </a:cxnLst>
                <a:rect l="0" t="0" r="r" b="b"/>
                <a:pathLst>
                  <a:path w="538" h="652">
                    <a:moveTo>
                      <a:pt x="538" y="330"/>
                    </a:moveTo>
                    <a:cubicBezTo>
                      <a:pt x="416" y="315"/>
                      <a:pt x="322" y="213"/>
                      <a:pt x="320" y="88"/>
                    </a:cubicBezTo>
                    <a:cubicBezTo>
                      <a:pt x="159" y="0"/>
                      <a:pt x="159" y="0"/>
                      <a:pt x="159" y="0"/>
                    </a:cubicBezTo>
                    <a:cubicBezTo>
                      <a:pt x="0" y="88"/>
                      <a:pt x="0" y="88"/>
                      <a:pt x="0" y="88"/>
                    </a:cubicBezTo>
                    <a:cubicBezTo>
                      <a:pt x="2" y="389"/>
                      <a:pt x="238" y="635"/>
                      <a:pt x="536" y="652"/>
                    </a:cubicBezTo>
                    <a:cubicBezTo>
                      <a:pt x="449" y="493"/>
                      <a:pt x="449" y="493"/>
                      <a:pt x="449" y="493"/>
                    </a:cubicBezTo>
                    <a:lnTo>
                      <a:pt x="538" y="330"/>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p>
            </p:txBody>
          </p:sp>
        </p:grpSp>
        <p:grpSp>
          <p:nvGrpSpPr>
            <p:cNvPr id="12" name="Group 11"/>
            <p:cNvGrpSpPr/>
            <p:nvPr/>
          </p:nvGrpSpPr>
          <p:grpSpPr>
            <a:xfrm>
              <a:off x="5192249" y="2867987"/>
              <a:ext cx="1620000" cy="1620000"/>
              <a:chOff x="6964641" y="2706230"/>
              <a:chExt cx="1620000" cy="1620000"/>
            </a:xfrm>
          </p:grpSpPr>
          <p:sp>
            <p:nvSpPr>
              <p:cNvPr id="18" name="Oval 17"/>
              <p:cNvSpPr>
                <a:spLocks noChangeAspect="1" noChangeArrowheads="1"/>
              </p:cNvSpPr>
              <p:nvPr/>
            </p:nvSpPr>
            <p:spPr bwMode="auto">
              <a:xfrm flipV="1">
                <a:off x="6964641" y="2706230"/>
                <a:ext cx="1620000" cy="1620000"/>
              </a:xfrm>
              <a:prstGeom prst="ellipse">
                <a:avLst/>
              </a:prstGeom>
              <a:gradFill flip="none" rotWithShape="1">
                <a:gsLst>
                  <a:gs pos="0">
                    <a:schemeClr val="bg1">
                      <a:lumMod val="85000"/>
                    </a:schemeClr>
                  </a:gs>
                  <a:gs pos="100000">
                    <a:schemeClr val="bg1"/>
                  </a:gs>
                </a:gsLst>
                <a:lin ang="0" scaled="1"/>
                <a:tileRect/>
              </a:gradFill>
              <a:ln>
                <a:noFill/>
              </a:ln>
            </p:spPr>
            <p:txBody>
              <a:bodyPr vert="horz" wrap="square" lIns="91440" tIns="45720" rIns="91440" bIns="45720" numCol="1" anchor="t" anchorCtr="0" compatLnSpc="1">
                <a:prstTxWarp prst="textNoShape">
                  <a:avLst/>
                </a:prstTxWarp>
              </a:bodyPr>
              <a:lstStyle/>
              <a:p>
                <a:endParaRPr lang="id-ID"/>
              </a:p>
            </p:txBody>
          </p:sp>
          <p:sp>
            <p:nvSpPr>
              <p:cNvPr id="19" name="Oval 18"/>
              <p:cNvSpPr>
                <a:spLocks noChangeAspect="1" noChangeArrowheads="1"/>
              </p:cNvSpPr>
              <p:nvPr/>
            </p:nvSpPr>
            <p:spPr bwMode="auto">
              <a:xfrm flipV="1">
                <a:off x="7084503" y="2832230"/>
                <a:ext cx="1368000" cy="1368000"/>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id-ID"/>
              </a:p>
            </p:txBody>
          </p:sp>
        </p:grpSp>
      </p:grpSp>
      <p:sp>
        <p:nvSpPr>
          <p:cNvPr id="75" name="TextBox 74"/>
          <p:cNvSpPr txBox="1"/>
          <p:nvPr/>
        </p:nvSpPr>
        <p:spPr>
          <a:xfrm>
            <a:off x="8513761" y="2429852"/>
            <a:ext cx="1343766" cy="461665"/>
          </a:xfrm>
          <a:prstGeom prst="rect">
            <a:avLst/>
          </a:prstGeom>
          <a:noFill/>
        </p:spPr>
        <p:txBody>
          <a:bodyPr wrap="none" rtlCol="0">
            <a:spAutoFit/>
          </a:bodyPr>
          <a:lstStyle/>
          <a:p>
            <a:r>
              <a:rPr lang="en-US" sz="2400" b="1" dirty="0">
                <a:solidFill>
                  <a:schemeClr val="tx1">
                    <a:lumMod val="50000"/>
                  </a:schemeClr>
                </a:solidFill>
              </a:rPr>
              <a:t>Investors</a:t>
            </a:r>
            <a:endParaRPr lang="id-ID" sz="2400" b="1" dirty="0">
              <a:solidFill>
                <a:schemeClr val="tx1">
                  <a:lumMod val="50000"/>
                </a:schemeClr>
              </a:solidFill>
            </a:endParaRPr>
          </a:p>
        </p:txBody>
      </p:sp>
      <p:sp>
        <p:nvSpPr>
          <p:cNvPr id="77" name="TextBox 76"/>
          <p:cNvSpPr txBox="1"/>
          <p:nvPr/>
        </p:nvSpPr>
        <p:spPr>
          <a:xfrm>
            <a:off x="8513761" y="5332688"/>
            <a:ext cx="1741182" cy="461665"/>
          </a:xfrm>
          <a:prstGeom prst="rect">
            <a:avLst/>
          </a:prstGeom>
          <a:noFill/>
        </p:spPr>
        <p:txBody>
          <a:bodyPr wrap="none" rtlCol="0">
            <a:spAutoFit/>
          </a:bodyPr>
          <a:lstStyle/>
          <a:p>
            <a:r>
              <a:rPr lang="id-ID" sz="2400" b="1" dirty="0">
                <a:solidFill>
                  <a:schemeClr val="tx1">
                    <a:lumMod val="50000"/>
                  </a:schemeClr>
                </a:solidFill>
              </a:rPr>
              <a:t>Commiss</a:t>
            </a:r>
            <a:r>
              <a:rPr lang="en-US" sz="2400" b="1" dirty="0">
                <a:solidFill>
                  <a:schemeClr val="tx1">
                    <a:lumMod val="50000"/>
                  </a:schemeClr>
                </a:solidFill>
              </a:rPr>
              <a:t>ion</a:t>
            </a:r>
            <a:endParaRPr lang="id-ID" sz="2400" b="1" dirty="0">
              <a:solidFill>
                <a:schemeClr val="tx1">
                  <a:lumMod val="50000"/>
                </a:schemeClr>
              </a:solidFill>
            </a:endParaRPr>
          </a:p>
        </p:txBody>
      </p:sp>
      <p:sp>
        <p:nvSpPr>
          <p:cNvPr id="78" name="TextBox 77"/>
          <p:cNvSpPr txBox="1"/>
          <p:nvPr/>
        </p:nvSpPr>
        <p:spPr>
          <a:xfrm>
            <a:off x="1082277" y="2340388"/>
            <a:ext cx="2100768" cy="461665"/>
          </a:xfrm>
          <a:prstGeom prst="rect">
            <a:avLst/>
          </a:prstGeom>
          <a:noFill/>
        </p:spPr>
        <p:txBody>
          <a:bodyPr wrap="none" rtlCol="0">
            <a:spAutoFit/>
          </a:bodyPr>
          <a:lstStyle/>
          <a:p>
            <a:pPr algn="r"/>
            <a:r>
              <a:rPr lang="id-ID" sz="2400" b="1" dirty="0">
                <a:solidFill>
                  <a:schemeClr val="tx1">
                    <a:lumMod val="50000"/>
                  </a:schemeClr>
                </a:solidFill>
              </a:rPr>
              <a:t>Ut</a:t>
            </a:r>
            <a:r>
              <a:rPr lang="en-US" sz="2400" b="1" dirty="0" err="1">
                <a:solidFill>
                  <a:schemeClr val="tx1">
                    <a:lumMod val="50000"/>
                  </a:schemeClr>
                </a:solidFill>
              </a:rPr>
              <a:t>ility</a:t>
            </a:r>
            <a:r>
              <a:rPr lang="en-US" sz="2400" b="1" dirty="0">
                <a:solidFill>
                  <a:schemeClr val="tx1">
                    <a:lumMod val="50000"/>
                  </a:schemeClr>
                </a:solidFill>
              </a:rPr>
              <a:t> </a:t>
            </a:r>
            <a:r>
              <a:rPr lang="id-ID" sz="2400" b="1" dirty="0">
                <a:solidFill>
                  <a:schemeClr val="tx1">
                    <a:lumMod val="50000"/>
                  </a:schemeClr>
                </a:solidFill>
              </a:rPr>
              <a:t>/Issuers</a:t>
            </a:r>
          </a:p>
        </p:txBody>
      </p:sp>
      <p:sp>
        <p:nvSpPr>
          <p:cNvPr id="80" name="TextBox 79"/>
          <p:cNvSpPr txBox="1"/>
          <p:nvPr/>
        </p:nvSpPr>
        <p:spPr>
          <a:xfrm>
            <a:off x="1335693" y="5237070"/>
            <a:ext cx="1882888" cy="461665"/>
          </a:xfrm>
          <a:prstGeom prst="rect">
            <a:avLst/>
          </a:prstGeom>
          <a:noFill/>
        </p:spPr>
        <p:txBody>
          <a:bodyPr wrap="none" rtlCol="0">
            <a:spAutoFit/>
          </a:bodyPr>
          <a:lstStyle/>
          <a:p>
            <a:pPr algn="r"/>
            <a:r>
              <a:rPr lang="id-ID" sz="2400" b="1" dirty="0">
                <a:solidFill>
                  <a:schemeClr val="tx1">
                    <a:lumMod val="50000"/>
                  </a:schemeClr>
                </a:solidFill>
              </a:rPr>
              <a:t>Underwriters</a:t>
            </a:r>
          </a:p>
        </p:txBody>
      </p:sp>
      <p:pic>
        <p:nvPicPr>
          <p:cNvPr id="83" name="Picture 82">
            <a:extLst>
              <a:ext uri="{FF2B5EF4-FFF2-40B4-BE49-F238E27FC236}">
                <a16:creationId xmlns:a16="http://schemas.microsoft.com/office/drawing/2014/main" xmlns="" id="{E45883EE-0538-E042-B623-BFC420C283D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41487" y="3139976"/>
            <a:ext cx="429663" cy="552761"/>
          </a:xfrm>
          <a:prstGeom prst="rect">
            <a:avLst/>
          </a:prstGeom>
        </p:spPr>
      </p:pic>
      <p:pic>
        <p:nvPicPr>
          <p:cNvPr id="85" name="Graphic 84">
            <a:extLst>
              <a:ext uri="{FF2B5EF4-FFF2-40B4-BE49-F238E27FC236}">
                <a16:creationId xmlns:a16="http://schemas.microsoft.com/office/drawing/2014/main" xmlns="" id="{E44F3031-129F-5245-A50A-B1060B850C5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5532229" y="3668012"/>
            <a:ext cx="819778" cy="819778"/>
          </a:xfrm>
          <a:prstGeom prst="rect">
            <a:avLst/>
          </a:prstGeom>
        </p:spPr>
      </p:pic>
      <p:pic>
        <p:nvPicPr>
          <p:cNvPr id="87" name="Graphic 86">
            <a:extLst>
              <a:ext uri="{FF2B5EF4-FFF2-40B4-BE49-F238E27FC236}">
                <a16:creationId xmlns:a16="http://schemas.microsoft.com/office/drawing/2014/main" xmlns="" id="{E08DFB5B-98F1-AF4A-9A31-69B8923F860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6320508" y="4449145"/>
            <a:ext cx="722233" cy="722233"/>
          </a:xfrm>
          <a:prstGeom prst="rect">
            <a:avLst/>
          </a:prstGeom>
        </p:spPr>
      </p:pic>
      <p:pic>
        <p:nvPicPr>
          <p:cNvPr id="89" name="Graphic 88">
            <a:extLst>
              <a:ext uri="{FF2B5EF4-FFF2-40B4-BE49-F238E27FC236}">
                <a16:creationId xmlns:a16="http://schemas.microsoft.com/office/drawing/2014/main" xmlns="" id="{6093EF4F-F03C-0545-B1D2-B76CC3AC6E0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4783951" y="4343673"/>
            <a:ext cx="702214" cy="702214"/>
          </a:xfrm>
          <a:prstGeom prst="rect">
            <a:avLst/>
          </a:prstGeom>
        </p:spPr>
      </p:pic>
      <p:pic>
        <p:nvPicPr>
          <p:cNvPr id="90" name="Picture 89">
            <a:extLst>
              <a:ext uri="{FF2B5EF4-FFF2-40B4-BE49-F238E27FC236}">
                <a16:creationId xmlns:a16="http://schemas.microsoft.com/office/drawing/2014/main" xmlns="" id="{CCB614D5-2897-8F4F-92E5-A965193A82A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83541" y="2952134"/>
            <a:ext cx="443849" cy="553176"/>
          </a:xfrm>
          <a:prstGeom prst="rect">
            <a:avLst/>
          </a:prstGeom>
        </p:spPr>
      </p:pic>
      <p:sp>
        <p:nvSpPr>
          <p:cNvPr id="34" name="Rectangle 33">
            <a:extLst>
              <a:ext uri="{FF2B5EF4-FFF2-40B4-BE49-F238E27FC236}">
                <a16:creationId xmlns:a16="http://schemas.microsoft.com/office/drawing/2014/main" xmlns="" id="{FBC60F13-632F-8D49-874A-E4F74A4CE5CA}"/>
              </a:ext>
            </a:extLst>
          </p:cNvPr>
          <p:cNvSpPr/>
          <p:nvPr/>
        </p:nvSpPr>
        <p:spPr>
          <a:xfrm>
            <a:off x="1214506" y="2825892"/>
            <a:ext cx="2557139" cy="1200329"/>
          </a:xfrm>
          <a:prstGeom prst="rect">
            <a:avLst/>
          </a:prstGeom>
        </p:spPr>
        <p:txBody>
          <a:bodyPr wrap="square">
            <a:spAutoFit/>
          </a:bodyPr>
          <a:lstStyle/>
          <a:p>
            <a:pPr>
              <a:lnSpc>
                <a:spcPct val="90000"/>
              </a:lnSpc>
              <a:spcBef>
                <a:spcPts val="1200"/>
              </a:spcBef>
            </a:pPr>
            <a:r>
              <a:rPr lang="en-US" sz="1600" dirty="0">
                <a:solidFill>
                  <a:schemeClr val="tx1">
                    <a:lumMod val="50000"/>
                  </a:schemeClr>
                </a:solidFill>
              </a:rPr>
              <a:t>(when responsible for costs) seek lowest bond rates – can maximize allowed return by minimizing expenses between rate cases.</a:t>
            </a:r>
          </a:p>
        </p:txBody>
      </p:sp>
      <p:sp>
        <p:nvSpPr>
          <p:cNvPr id="35" name="Rectangle 34">
            <a:extLst>
              <a:ext uri="{FF2B5EF4-FFF2-40B4-BE49-F238E27FC236}">
                <a16:creationId xmlns:a16="http://schemas.microsoft.com/office/drawing/2014/main" xmlns="" id="{BF33489B-9985-6A48-A4FA-95E4E565FD7A}"/>
              </a:ext>
            </a:extLst>
          </p:cNvPr>
          <p:cNvSpPr/>
          <p:nvPr/>
        </p:nvSpPr>
        <p:spPr>
          <a:xfrm>
            <a:off x="8513761" y="2925862"/>
            <a:ext cx="2495615" cy="978729"/>
          </a:xfrm>
          <a:prstGeom prst="rect">
            <a:avLst/>
          </a:prstGeom>
        </p:spPr>
        <p:txBody>
          <a:bodyPr wrap="square">
            <a:spAutoFit/>
          </a:bodyPr>
          <a:lstStyle/>
          <a:p>
            <a:pPr>
              <a:lnSpc>
                <a:spcPct val="90000"/>
              </a:lnSpc>
              <a:spcBef>
                <a:spcPts val="1200"/>
              </a:spcBef>
            </a:pPr>
            <a:r>
              <a:rPr lang="en-US" sz="1600" dirty="0">
                <a:solidFill>
                  <a:schemeClr val="tx1">
                    <a:lumMod val="50000"/>
                  </a:schemeClr>
                </a:solidFill>
              </a:rPr>
              <a:t>Seek highest return/rates for lending their capital in relation to bond’s credit risk (rating) and other factors</a:t>
            </a:r>
          </a:p>
        </p:txBody>
      </p:sp>
      <p:sp>
        <p:nvSpPr>
          <p:cNvPr id="36" name="Rectangle 35">
            <a:extLst>
              <a:ext uri="{FF2B5EF4-FFF2-40B4-BE49-F238E27FC236}">
                <a16:creationId xmlns:a16="http://schemas.microsoft.com/office/drawing/2014/main" xmlns="" id="{07F49AF6-32E2-4C44-ADF9-8FD7EA7743D7}"/>
              </a:ext>
            </a:extLst>
          </p:cNvPr>
          <p:cNvSpPr/>
          <p:nvPr/>
        </p:nvSpPr>
        <p:spPr>
          <a:xfrm>
            <a:off x="1380721" y="5694481"/>
            <a:ext cx="4501647" cy="757130"/>
          </a:xfrm>
          <a:prstGeom prst="rect">
            <a:avLst/>
          </a:prstGeom>
        </p:spPr>
        <p:txBody>
          <a:bodyPr wrap="square">
            <a:spAutoFit/>
          </a:bodyPr>
          <a:lstStyle/>
          <a:p>
            <a:pPr>
              <a:lnSpc>
                <a:spcPct val="90000"/>
              </a:lnSpc>
              <a:spcBef>
                <a:spcPts val="1200"/>
              </a:spcBef>
            </a:pPr>
            <a:r>
              <a:rPr lang="en-US" sz="1600" dirty="0">
                <a:solidFill>
                  <a:schemeClr val="tx1">
                    <a:lumMod val="50000"/>
                  </a:schemeClr>
                </a:solidFill>
              </a:rPr>
              <a:t>(middle person between issuer and investors) seek highest rates for the quickest sale while maintaining relationship with Utility/Issuer for future business</a:t>
            </a:r>
          </a:p>
        </p:txBody>
      </p:sp>
      <p:sp>
        <p:nvSpPr>
          <p:cNvPr id="37" name="Rectangle 36">
            <a:extLst>
              <a:ext uri="{FF2B5EF4-FFF2-40B4-BE49-F238E27FC236}">
                <a16:creationId xmlns:a16="http://schemas.microsoft.com/office/drawing/2014/main" xmlns="" id="{C22BE217-0EEA-B240-8348-29B4D2A611D9}"/>
              </a:ext>
            </a:extLst>
          </p:cNvPr>
          <p:cNvSpPr/>
          <p:nvPr/>
        </p:nvSpPr>
        <p:spPr>
          <a:xfrm>
            <a:off x="8513761" y="5766598"/>
            <a:ext cx="3467224" cy="757130"/>
          </a:xfrm>
          <a:prstGeom prst="rect">
            <a:avLst/>
          </a:prstGeom>
        </p:spPr>
        <p:txBody>
          <a:bodyPr wrap="square">
            <a:spAutoFit/>
          </a:bodyPr>
          <a:lstStyle/>
          <a:p>
            <a:pPr>
              <a:lnSpc>
                <a:spcPct val="90000"/>
              </a:lnSpc>
              <a:spcBef>
                <a:spcPts val="1200"/>
              </a:spcBef>
            </a:pPr>
            <a:r>
              <a:rPr lang="en-US" sz="1600" b="1" dirty="0">
                <a:solidFill>
                  <a:schemeClr val="tx1">
                    <a:lumMod val="50000"/>
                  </a:schemeClr>
                </a:solidFill>
              </a:rPr>
              <a:t>Retains full ongoing regulatory review </a:t>
            </a:r>
            <a:r>
              <a:rPr lang="en-US" sz="1600" dirty="0">
                <a:solidFill>
                  <a:schemeClr val="tx1">
                    <a:lumMod val="50000"/>
                  </a:schemeClr>
                </a:solidFill>
              </a:rPr>
              <a:t>over Utility’s cost of capital – Rate Cases</a:t>
            </a:r>
          </a:p>
        </p:txBody>
      </p:sp>
      <p:sp>
        <p:nvSpPr>
          <p:cNvPr id="38" name="Rectangle 37"/>
          <p:cNvSpPr/>
          <p:nvPr/>
        </p:nvSpPr>
        <p:spPr>
          <a:xfrm>
            <a:off x="-55781" y="-3031"/>
            <a:ext cx="12247781" cy="26731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9" name="Rectangle 38"/>
          <p:cNvSpPr/>
          <p:nvPr/>
        </p:nvSpPr>
        <p:spPr>
          <a:xfrm>
            <a:off x="-29347" y="6590681"/>
            <a:ext cx="12247781" cy="26731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0" name="TextBox 39"/>
          <p:cNvSpPr txBox="1"/>
          <p:nvPr/>
        </p:nvSpPr>
        <p:spPr>
          <a:xfrm>
            <a:off x="4035444" y="368329"/>
            <a:ext cx="8156556" cy="1107996"/>
          </a:xfrm>
          <a:prstGeom prst="rect">
            <a:avLst/>
          </a:prstGeom>
          <a:solidFill>
            <a:schemeClr val="bg1">
              <a:lumMod val="85000"/>
              <a:alpha val="75000"/>
            </a:schemeClr>
          </a:solidFill>
        </p:spPr>
        <p:txBody>
          <a:bodyPr wrap="square" lIns="268224" tIns="182880" rIns="853440" bIns="182880">
            <a:spAutoFit/>
          </a:bodyPr>
          <a:lstStyle/>
          <a:p>
            <a:r>
              <a:rPr lang="en-US" sz="2400" b="1" dirty="0">
                <a:solidFill>
                  <a:schemeClr val="tx1">
                    <a:lumMod val="50000"/>
                  </a:schemeClr>
                </a:solidFill>
              </a:rPr>
              <a:t>Each Party Acts in Its Own Economic Interest and Competing Interests Are Balanced</a:t>
            </a:r>
          </a:p>
        </p:txBody>
      </p:sp>
    </p:spTree>
    <p:extLst>
      <p:ext uri="{BB962C8B-B14F-4D97-AF65-F5344CB8AC3E}">
        <p14:creationId xmlns:p14="http://schemas.microsoft.com/office/powerpoint/2010/main" val="4155288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750" fill="hold"/>
                                        <p:tgtEl>
                                          <p:spTgt spid="40"/>
                                        </p:tgtEl>
                                        <p:attrNameLst>
                                          <p:attrName>ppt_x</p:attrName>
                                        </p:attrNameLst>
                                      </p:cBhvr>
                                      <p:tavLst>
                                        <p:tav tm="0">
                                          <p:val>
                                            <p:strVal val="1+#ppt_w/2"/>
                                          </p:val>
                                        </p:tav>
                                        <p:tav tm="100000">
                                          <p:val>
                                            <p:strVal val="#ppt_x"/>
                                          </p:val>
                                        </p:tav>
                                      </p:tavLst>
                                    </p:anim>
                                    <p:anim calcmode="lin" valueType="num">
                                      <p:cBhvr additive="base">
                                        <p:cTn id="8" dur="750" fill="hold"/>
                                        <p:tgtEl>
                                          <p:spTgt spid="40"/>
                                        </p:tgtEl>
                                        <p:attrNameLst>
                                          <p:attrName>ppt_y</p:attrName>
                                        </p:attrNameLst>
                                      </p:cBhvr>
                                      <p:tavLst>
                                        <p:tav tm="0">
                                          <p:val>
                                            <p:strVal val="#ppt_y"/>
                                          </p:val>
                                        </p:tav>
                                        <p:tav tm="100000">
                                          <p:val>
                                            <p:strVal val="#ppt_y"/>
                                          </p:val>
                                        </p:tav>
                                      </p:tavLst>
                                    </p:anim>
                                  </p:childTnLst>
                                </p:cTn>
                              </p:par>
                            </p:childTnLst>
                          </p:cTn>
                        </p:par>
                        <p:par>
                          <p:cTn id="9" fill="hold">
                            <p:stCondLst>
                              <p:cond delay="1250"/>
                            </p:stCondLst>
                            <p:childTnLst>
                              <p:par>
                                <p:cTn id="10" presetID="10" presetClass="entr" presetSubtype="0" fill="hold" grpId="0" nodeType="after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childTnLst>
                                </p:cTn>
                              </p:par>
                            </p:childTnLst>
                          </p:cTn>
                        </p:par>
                        <p:par>
                          <p:cTn id="13" fill="hold">
                            <p:stCondLst>
                              <p:cond delay="1750"/>
                            </p:stCondLst>
                            <p:childTnLst>
                              <p:par>
                                <p:cTn id="14" presetID="10" presetClass="entr" presetSubtype="0" fill="hold" grpId="0" nodeType="after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fade">
                                      <p:cBhvr>
                                        <p:cTn id="16" dur="500"/>
                                        <p:tgtEl>
                                          <p:spTgt spid="35"/>
                                        </p:tgtEl>
                                      </p:cBhvr>
                                    </p:animEffect>
                                  </p:childTnLst>
                                </p:cTn>
                              </p:par>
                            </p:childTnLst>
                          </p:cTn>
                        </p:par>
                        <p:par>
                          <p:cTn id="17" fill="hold">
                            <p:stCondLst>
                              <p:cond delay="2250"/>
                            </p:stCondLst>
                            <p:childTnLst>
                              <p:par>
                                <p:cTn id="18" presetID="10" presetClass="entr" presetSubtype="0" fill="hold" grpId="0" nodeType="after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500"/>
                                        <p:tgtEl>
                                          <p:spTgt spid="36"/>
                                        </p:tgtEl>
                                      </p:cBhvr>
                                    </p:animEffect>
                                  </p:childTnLst>
                                </p:cTn>
                              </p:par>
                            </p:childTnLst>
                          </p:cTn>
                        </p:par>
                        <p:par>
                          <p:cTn id="21" fill="hold">
                            <p:stCondLst>
                              <p:cond delay="2750"/>
                            </p:stCondLst>
                            <p:childTnLst>
                              <p:par>
                                <p:cTn id="22" presetID="10" presetClass="entr" presetSubtype="0" fill="hold" grpId="0" nodeType="after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fade">
                                      <p:cBhvr>
                                        <p:cTn id="24"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37" grpId="0"/>
      <p:bldP spid="4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 name="Group 58"/>
          <p:cNvGrpSpPr/>
          <p:nvPr/>
        </p:nvGrpSpPr>
        <p:grpSpPr>
          <a:xfrm>
            <a:off x="3286936" y="5080499"/>
            <a:ext cx="1870535" cy="387404"/>
            <a:chOff x="1804697" y="4994858"/>
            <a:chExt cx="2493744" cy="316190"/>
          </a:xfrm>
        </p:grpSpPr>
        <p:cxnSp>
          <p:nvCxnSpPr>
            <p:cNvPr id="60" name="Straight Connector 59"/>
            <p:cNvCxnSpPr/>
            <p:nvPr/>
          </p:nvCxnSpPr>
          <p:spPr>
            <a:xfrm flipH="1">
              <a:off x="3800475" y="4994858"/>
              <a:ext cx="497966" cy="31619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H="1">
              <a:off x="1804697" y="5311048"/>
              <a:ext cx="1995779" cy="0"/>
            </a:xfrm>
            <a:prstGeom prst="line">
              <a:avLst/>
            </a:prstGeom>
            <a:ln w="28575">
              <a:solidFill>
                <a:schemeClr val="bg1">
                  <a:lumMod val="65000"/>
                </a:schemeClr>
              </a:solidFill>
              <a:tailEnd type="oval"/>
            </a:ln>
          </p:spPr>
          <p:style>
            <a:lnRef idx="1">
              <a:schemeClr val="accent1"/>
            </a:lnRef>
            <a:fillRef idx="0">
              <a:schemeClr val="accent1"/>
            </a:fillRef>
            <a:effectRef idx="0">
              <a:schemeClr val="accent1"/>
            </a:effectRef>
            <a:fontRef idx="minor">
              <a:schemeClr val="tx1"/>
            </a:fontRef>
          </p:style>
        </p:cxnSp>
      </p:grpSp>
      <p:grpSp>
        <p:nvGrpSpPr>
          <p:cNvPr id="53" name="Group 52"/>
          <p:cNvGrpSpPr/>
          <p:nvPr/>
        </p:nvGrpSpPr>
        <p:grpSpPr>
          <a:xfrm>
            <a:off x="6669670" y="5213629"/>
            <a:ext cx="1707381" cy="349892"/>
            <a:chOff x="8125333" y="4745260"/>
            <a:chExt cx="2389596" cy="203034"/>
          </a:xfrm>
        </p:grpSpPr>
        <p:cxnSp>
          <p:nvCxnSpPr>
            <p:cNvPr id="54" name="Straight Connector 53"/>
            <p:cNvCxnSpPr/>
            <p:nvPr/>
          </p:nvCxnSpPr>
          <p:spPr>
            <a:xfrm>
              <a:off x="8125333" y="4745260"/>
              <a:ext cx="522140" cy="203034"/>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8647472" y="4948294"/>
              <a:ext cx="1867457" cy="0"/>
            </a:xfrm>
            <a:prstGeom prst="line">
              <a:avLst/>
            </a:prstGeom>
            <a:ln w="28575">
              <a:solidFill>
                <a:schemeClr val="bg1">
                  <a:lumMod val="65000"/>
                </a:schemeClr>
              </a:solidFill>
              <a:tailEnd type="oval"/>
            </a:ln>
          </p:spPr>
          <p:style>
            <a:lnRef idx="1">
              <a:schemeClr val="accent1"/>
            </a:lnRef>
            <a:fillRef idx="0">
              <a:schemeClr val="accent1"/>
            </a:fillRef>
            <a:effectRef idx="0">
              <a:schemeClr val="accent1"/>
            </a:effectRef>
            <a:fontRef idx="minor">
              <a:schemeClr val="tx1"/>
            </a:fontRef>
          </p:style>
        </p:cxnSp>
      </p:grpSp>
      <p:grpSp>
        <p:nvGrpSpPr>
          <p:cNvPr id="50" name="Group 49"/>
          <p:cNvGrpSpPr/>
          <p:nvPr/>
        </p:nvGrpSpPr>
        <p:grpSpPr>
          <a:xfrm>
            <a:off x="6794256" y="2634716"/>
            <a:ext cx="1582795" cy="282804"/>
            <a:chOff x="7528087" y="2680840"/>
            <a:chExt cx="2803259" cy="316190"/>
          </a:xfrm>
        </p:grpSpPr>
        <p:cxnSp>
          <p:nvCxnSpPr>
            <p:cNvPr id="51" name="Straight Connector 50"/>
            <p:cNvCxnSpPr/>
            <p:nvPr/>
          </p:nvCxnSpPr>
          <p:spPr>
            <a:xfrm flipV="1">
              <a:off x="7528087" y="2680840"/>
              <a:ext cx="497966" cy="31619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8026053" y="2680840"/>
              <a:ext cx="2305293" cy="0"/>
            </a:xfrm>
            <a:prstGeom prst="line">
              <a:avLst/>
            </a:prstGeom>
            <a:ln w="28575">
              <a:solidFill>
                <a:schemeClr val="bg1">
                  <a:lumMod val="65000"/>
                </a:schemeClr>
              </a:solidFill>
              <a:tailEnd type="oval"/>
            </a:ln>
          </p:spPr>
          <p:style>
            <a:lnRef idx="1">
              <a:schemeClr val="accent1"/>
            </a:lnRef>
            <a:fillRef idx="0">
              <a:schemeClr val="accent1"/>
            </a:fillRef>
            <a:effectRef idx="0">
              <a:schemeClr val="accent1"/>
            </a:effectRef>
            <a:fontRef idx="minor">
              <a:schemeClr val="tx1"/>
            </a:fontRef>
          </p:style>
        </p:cxnSp>
      </p:grpSp>
      <p:grpSp>
        <p:nvGrpSpPr>
          <p:cNvPr id="56" name="Group 55"/>
          <p:cNvGrpSpPr/>
          <p:nvPr/>
        </p:nvGrpSpPr>
        <p:grpSpPr>
          <a:xfrm>
            <a:off x="3286936" y="2571221"/>
            <a:ext cx="1764651" cy="416648"/>
            <a:chOff x="1582038" y="2697524"/>
            <a:chExt cx="2577213" cy="316190"/>
          </a:xfrm>
        </p:grpSpPr>
        <p:cxnSp>
          <p:nvCxnSpPr>
            <p:cNvPr id="57" name="Straight Connector 56"/>
            <p:cNvCxnSpPr/>
            <p:nvPr/>
          </p:nvCxnSpPr>
          <p:spPr>
            <a:xfrm flipH="1" flipV="1">
              <a:off x="3661285" y="2697524"/>
              <a:ext cx="497966" cy="31619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H="1">
              <a:off x="1582038" y="2697524"/>
              <a:ext cx="2079249" cy="0"/>
            </a:xfrm>
            <a:prstGeom prst="line">
              <a:avLst/>
            </a:prstGeom>
            <a:ln w="28575">
              <a:solidFill>
                <a:schemeClr val="bg1">
                  <a:lumMod val="65000"/>
                </a:schemeClr>
              </a:solidFill>
              <a:tailEnd type="oval"/>
            </a:ln>
          </p:spPr>
          <p:style>
            <a:lnRef idx="1">
              <a:schemeClr val="accent1"/>
            </a:lnRef>
            <a:fillRef idx="0">
              <a:schemeClr val="accent1"/>
            </a:fillRef>
            <a:effectRef idx="0">
              <a:schemeClr val="accent1"/>
            </a:effectRef>
            <a:fontRef idx="minor">
              <a:schemeClr val="tx1"/>
            </a:fontRef>
          </p:style>
        </p:cxnSp>
      </p:grpSp>
      <p:grpSp>
        <p:nvGrpSpPr>
          <p:cNvPr id="4" name="Group 3"/>
          <p:cNvGrpSpPr>
            <a:grpSpLocks noChangeAspect="1"/>
          </p:cNvGrpSpPr>
          <p:nvPr/>
        </p:nvGrpSpPr>
        <p:grpSpPr>
          <a:xfrm>
            <a:off x="4427669" y="2539521"/>
            <a:ext cx="3023284" cy="3024000"/>
            <a:chOff x="3861610" y="1537283"/>
            <a:chExt cx="4279900" cy="4278313"/>
          </a:xfrm>
        </p:grpSpPr>
        <p:grpSp>
          <p:nvGrpSpPr>
            <p:cNvPr id="7" name="Group 4"/>
            <p:cNvGrpSpPr>
              <a:grpSpLocks noChangeAspect="1"/>
            </p:cNvGrpSpPr>
            <p:nvPr/>
          </p:nvGrpSpPr>
          <p:grpSpPr bwMode="auto">
            <a:xfrm>
              <a:off x="3861610" y="1537283"/>
              <a:ext cx="4279900" cy="4278313"/>
              <a:chOff x="943" y="1000"/>
              <a:chExt cx="2696" cy="2695"/>
            </a:xfrm>
          </p:grpSpPr>
          <p:sp>
            <p:nvSpPr>
              <p:cNvPr id="46" name="Freeform 5"/>
              <p:cNvSpPr>
                <a:spLocks/>
              </p:cNvSpPr>
              <p:nvPr/>
            </p:nvSpPr>
            <p:spPr bwMode="auto">
              <a:xfrm>
                <a:off x="2362" y="1002"/>
                <a:ext cx="1277" cy="1544"/>
              </a:xfrm>
              <a:custGeom>
                <a:avLst/>
                <a:gdLst>
                  <a:gd name="T0" fmla="*/ 0 w 539"/>
                  <a:gd name="T1" fmla="*/ 322 h 652"/>
                  <a:gd name="T2" fmla="*/ 218 w 539"/>
                  <a:gd name="T3" fmla="*/ 564 h 652"/>
                  <a:gd name="T4" fmla="*/ 379 w 539"/>
                  <a:gd name="T5" fmla="*/ 652 h 652"/>
                  <a:gd name="T6" fmla="*/ 539 w 539"/>
                  <a:gd name="T7" fmla="*/ 564 h 652"/>
                  <a:gd name="T8" fmla="*/ 2 w 539"/>
                  <a:gd name="T9" fmla="*/ 0 h 652"/>
                  <a:gd name="T10" fmla="*/ 89 w 539"/>
                  <a:gd name="T11" fmla="*/ 158 h 652"/>
                  <a:gd name="T12" fmla="*/ 0 w 539"/>
                  <a:gd name="T13" fmla="*/ 322 h 652"/>
                </a:gdLst>
                <a:ahLst/>
                <a:cxnLst>
                  <a:cxn ang="0">
                    <a:pos x="T0" y="T1"/>
                  </a:cxn>
                  <a:cxn ang="0">
                    <a:pos x="T2" y="T3"/>
                  </a:cxn>
                  <a:cxn ang="0">
                    <a:pos x="T4" y="T5"/>
                  </a:cxn>
                  <a:cxn ang="0">
                    <a:pos x="T6" y="T7"/>
                  </a:cxn>
                  <a:cxn ang="0">
                    <a:pos x="T8" y="T9"/>
                  </a:cxn>
                  <a:cxn ang="0">
                    <a:pos x="T10" y="T11"/>
                  </a:cxn>
                  <a:cxn ang="0">
                    <a:pos x="T12" y="T13"/>
                  </a:cxn>
                </a:cxnLst>
                <a:rect l="0" t="0" r="r" b="b"/>
                <a:pathLst>
                  <a:path w="539" h="652">
                    <a:moveTo>
                      <a:pt x="0" y="322"/>
                    </a:moveTo>
                    <a:cubicBezTo>
                      <a:pt x="122" y="337"/>
                      <a:pt x="216" y="439"/>
                      <a:pt x="218" y="564"/>
                    </a:cubicBezTo>
                    <a:cubicBezTo>
                      <a:pt x="379" y="652"/>
                      <a:pt x="379" y="652"/>
                      <a:pt x="379" y="652"/>
                    </a:cubicBezTo>
                    <a:cubicBezTo>
                      <a:pt x="539" y="564"/>
                      <a:pt x="539" y="564"/>
                      <a:pt x="539" y="564"/>
                    </a:cubicBezTo>
                    <a:cubicBezTo>
                      <a:pt x="536" y="263"/>
                      <a:pt x="300" y="17"/>
                      <a:pt x="2" y="0"/>
                    </a:cubicBezTo>
                    <a:cubicBezTo>
                      <a:pt x="89" y="158"/>
                      <a:pt x="89" y="158"/>
                      <a:pt x="89" y="158"/>
                    </a:cubicBezTo>
                    <a:lnTo>
                      <a:pt x="0" y="322"/>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7" name="Freeform 6"/>
              <p:cNvSpPr>
                <a:spLocks/>
              </p:cNvSpPr>
              <p:nvPr/>
            </p:nvSpPr>
            <p:spPr bwMode="auto">
              <a:xfrm>
                <a:off x="943" y="1000"/>
                <a:ext cx="1545" cy="1276"/>
              </a:xfrm>
              <a:custGeom>
                <a:avLst/>
                <a:gdLst>
                  <a:gd name="T0" fmla="*/ 322 w 652"/>
                  <a:gd name="T1" fmla="*/ 539 h 539"/>
                  <a:gd name="T2" fmla="*/ 564 w 652"/>
                  <a:gd name="T3" fmla="*/ 321 h 539"/>
                  <a:gd name="T4" fmla="*/ 652 w 652"/>
                  <a:gd name="T5" fmla="*/ 160 h 539"/>
                  <a:gd name="T6" fmla="*/ 564 w 652"/>
                  <a:gd name="T7" fmla="*/ 0 h 539"/>
                  <a:gd name="T8" fmla="*/ 0 w 652"/>
                  <a:gd name="T9" fmla="*/ 537 h 539"/>
                  <a:gd name="T10" fmla="*/ 159 w 652"/>
                  <a:gd name="T11" fmla="*/ 450 h 539"/>
                  <a:gd name="T12" fmla="*/ 322 w 652"/>
                  <a:gd name="T13" fmla="*/ 539 h 539"/>
                </a:gdLst>
                <a:ahLst/>
                <a:cxnLst>
                  <a:cxn ang="0">
                    <a:pos x="T0" y="T1"/>
                  </a:cxn>
                  <a:cxn ang="0">
                    <a:pos x="T2" y="T3"/>
                  </a:cxn>
                  <a:cxn ang="0">
                    <a:pos x="T4" y="T5"/>
                  </a:cxn>
                  <a:cxn ang="0">
                    <a:pos x="T6" y="T7"/>
                  </a:cxn>
                  <a:cxn ang="0">
                    <a:pos x="T8" y="T9"/>
                  </a:cxn>
                  <a:cxn ang="0">
                    <a:pos x="T10" y="T11"/>
                  </a:cxn>
                  <a:cxn ang="0">
                    <a:pos x="T12" y="T13"/>
                  </a:cxn>
                </a:cxnLst>
                <a:rect l="0" t="0" r="r" b="b"/>
                <a:pathLst>
                  <a:path w="652" h="539">
                    <a:moveTo>
                      <a:pt x="322" y="539"/>
                    </a:moveTo>
                    <a:cubicBezTo>
                      <a:pt x="337" y="417"/>
                      <a:pt x="439" y="323"/>
                      <a:pt x="564" y="321"/>
                    </a:cubicBezTo>
                    <a:cubicBezTo>
                      <a:pt x="652" y="160"/>
                      <a:pt x="652" y="160"/>
                      <a:pt x="652" y="160"/>
                    </a:cubicBezTo>
                    <a:cubicBezTo>
                      <a:pt x="564" y="0"/>
                      <a:pt x="564" y="0"/>
                      <a:pt x="564" y="0"/>
                    </a:cubicBezTo>
                    <a:cubicBezTo>
                      <a:pt x="263" y="3"/>
                      <a:pt x="17" y="239"/>
                      <a:pt x="0" y="537"/>
                    </a:cubicBezTo>
                    <a:cubicBezTo>
                      <a:pt x="159" y="450"/>
                      <a:pt x="159" y="450"/>
                      <a:pt x="159" y="450"/>
                    </a:cubicBezTo>
                    <a:lnTo>
                      <a:pt x="322" y="539"/>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p>
            </p:txBody>
          </p:sp>
          <p:sp>
            <p:nvSpPr>
              <p:cNvPr id="48" name="Freeform 7"/>
              <p:cNvSpPr>
                <a:spLocks/>
              </p:cNvSpPr>
              <p:nvPr/>
            </p:nvSpPr>
            <p:spPr bwMode="auto">
              <a:xfrm>
                <a:off x="2092" y="2421"/>
                <a:ext cx="1544" cy="1274"/>
              </a:xfrm>
              <a:custGeom>
                <a:avLst/>
                <a:gdLst>
                  <a:gd name="T0" fmla="*/ 652 w 652"/>
                  <a:gd name="T1" fmla="*/ 2 h 538"/>
                  <a:gd name="T2" fmla="*/ 494 w 652"/>
                  <a:gd name="T3" fmla="*/ 89 h 538"/>
                  <a:gd name="T4" fmla="*/ 330 w 652"/>
                  <a:gd name="T5" fmla="*/ 0 h 538"/>
                  <a:gd name="T6" fmla="*/ 88 w 652"/>
                  <a:gd name="T7" fmla="*/ 218 h 538"/>
                  <a:gd name="T8" fmla="*/ 0 w 652"/>
                  <a:gd name="T9" fmla="*/ 379 h 538"/>
                  <a:gd name="T10" fmla="*/ 88 w 652"/>
                  <a:gd name="T11" fmla="*/ 538 h 538"/>
                  <a:gd name="T12" fmla="*/ 652 w 652"/>
                  <a:gd name="T13" fmla="*/ 2 h 538"/>
                </a:gdLst>
                <a:ahLst/>
                <a:cxnLst>
                  <a:cxn ang="0">
                    <a:pos x="T0" y="T1"/>
                  </a:cxn>
                  <a:cxn ang="0">
                    <a:pos x="T2" y="T3"/>
                  </a:cxn>
                  <a:cxn ang="0">
                    <a:pos x="T4" y="T5"/>
                  </a:cxn>
                  <a:cxn ang="0">
                    <a:pos x="T6" y="T7"/>
                  </a:cxn>
                  <a:cxn ang="0">
                    <a:pos x="T8" y="T9"/>
                  </a:cxn>
                  <a:cxn ang="0">
                    <a:pos x="T10" y="T11"/>
                  </a:cxn>
                  <a:cxn ang="0">
                    <a:pos x="T12" y="T13"/>
                  </a:cxn>
                </a:cxnLst>
                <a:rect l="0" t="0" r="r" b="b"/>
                <a:pathLst>
                  <a:path w="652" h="538">
                    <a:moveTo>
                      <a:pt x="652" y="2"/>
                    </a:moveTo>
                    <a:cubicBezTo>
                      <a:pt x="494" y="89"/>
                      <a:pt x="494" y="89"/>
                      <a:pt x="494" y="89"/>
                    </a:cubicBezTo>
                    <a:cubicBezTo>
                      <a:pt x="330" y="0"/>
                      <a:pt x="330" y="0"/>
                      <a:pt x="330" y="0"/>
                    </a:cubicBezTo>
                    <a:cubicBezTo>
                      <a:pt x="315" y="122"/>
                      <a:pt x="213" y="216"/>
                      <a:pt x="88" y="218"/>
                    </a:cubicBezTo>
                    <a:cubicBezTo>
                      <a:pt x="0" y="379"/>
                      <a:pt x="0" y="379"/>
                      <a:pt x="0" y="379"/>
                    </a:cubicBezTo>
                    <a:cubicBezTo>
                      <a:pt x="88" y="538"/>
                      <a:pt x="88" y="538"/>
                      <a:pt x="88" y="538"/>
                    </a:cubicBezTo>
                    <a:cubicBezTo>
                      <a:pt x="389" y="536"/>
                      <a:pt x="635" y="300"/>
                      <a:pt x="652" y="2"/>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p>
            </p:txBody>
          </p:sp>
          <p:sp>
            <p:nvSpPr>
              <p:cNvPr id="49" name="Freeform 8"/>
              <p:cNvSpPr>
                <a:spLocks/>
              </p:cNvSpPr>
              <p:nvPr/>
            </p:nvSpPr>
            <p:spPr bwMode="auto">
              <a:xfrm>
                <a:off x="943" y="2151"/>
                <a:ext cx="1275" cy="1544"/>
              </a:xfrm>
              <a:custGeom>
                <a:avLst/>
                <a:gdLst>
                  <a:gd name="T0" fmla="*/ 538 w 538"/>
                  <a:gd name="T1" fmla="*/ 330 h 652"/>
                  <a:gd name="T2" fmla="*/ 320 w 538"/>
                  <a:gd name="T3" fmla="*/ 88 h 652"/>
                  <a:gd name="T4" fmla="*/ 159 w 538"/>
                  <a:gd name="T5" fmla="*/ 0 h 652"/>
                  <a:gd name="T6" fmla="*/ 0 w 538"/>
                  <a:gd name="T7" fmla="*/ 88 h 652"/>
                  <a:gd name="T8" fmla="*/ 536 w 538"/>
                  <a:gd name="T9" fmla="*/ 652 h 652"/>
                  <a:gd name="T10" fmla="*/ 449 w 538"/>
                  <a:gd name="T11" fmla="*/ 493 h 652"/>
                  <a:gd name="T12" fmla="*/ 538 w 538"/>
                  <a:gd name="T13" fmla="*/ 330 h 652"/>
                </a:gdLst>
                <a:ahLst/>
                <a:cxnLst>
                  <a:cxn ang="0">
                    <a:pos x="T0" y="T1"/>
                  </a:cxn>
                  <a:cxn ang="0">
                    <a:pos x="T2" y="T3"/>
                  </a:cxn>
                  <a:cxn ang="0">
                    <a:pos x="T4" y="T5"/>
                  </a:cxn>
                  <a:cxn ang="0">
                    <a:pos x="T6" y="T7"/>
                  </a:cxn>
                  <a:cxn ang="0">
                    <a:pos x="T8" y="T9"/>
                  </a:cxn>
                  <a:cxn ang="0">
                    <a:pos x="T10" y="T11"/>
                  </a:cxn>
                  <a:cxn ang="0">
                    <a:pos x="T12" y="T13"/>
                  </a:cxn>
                </a:cxnLst>
                <a:rect l="0" t="0" r="r" b="b"/>
                <a:pathLst>
                  <a:path w="538" h="652">
                    <a:moveTo>
                      <a:pt x="538" y="330"/>
                    </a:moveTo>
                    <a:cubicBezTo>
                      <a:pt x="416" y="315"/>
                      <a:pt x="322" y="213"/>
                      <a:pt x="320" y="88"/>
                    </a:cubicBezTo>
                    <a:cubicBezTo>
                      <a:pt x="159" y="0"/>
                      <a:pt x="159" y="0"/>
                      <a:pt x="159" y="0"/>
                    </a:cubicBezTo>
                    <a:cubicBezTo>
                      <a:pt x="0" y="88"/>
                      <a:pt x="0" y="88"/>
                      <a:pt x="0" y="88"/>
                    </a:cubicBezTo>
                    <a:cubicBezTo>
                      <a:pt x="2" y="389"/>
                      <a:pt x="238" y="635"/>
                      <a:pt x="536" y="652"/>
                    </a:cubicBezTo>
                    <a:cubicBezTo>
                      <a:pt x="449" y="493"/>
                      <a:pt x="449" y="493"/>
                      <a:pt x="449" y="493"/>
                    </a:cubicBezTo>
                    <a:lnTo>
                      <a:pt x="538" y="330"/>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p>
            </p:txBody>
          </p:sp>
        </p:grpSp>
        <p:grpSp>
          <p:nvGrpSpPr>
            <p:cNvPr id="12" name="Group 11"/>
            <p:cNvGrpSpPr/>
            <p:nvPr/>
          </p:nvGrpSpPr>
          <p:grpSpPr>
            <a:xfrm>
              <a:off x="5192249" y="2867987"/>
              <a:ext cx="1620000" cy="1620000"/>
              <a:chOff x="6964641" y="2706230"/>
              <a:chExt cx="1620000" cy="1620000"/>
            </a:xfrm>
          </p:grpSpPr>
          <p:sp>
            <p:nvSpPr>
              <p:cNvPr id="18" name="Oval 17"/>
              <p:cNvSpPr>
                <a:spLocks noChangeAspect="1" noChangeArrowheads="1"/>
              </p:cNvSpPr>
              <p:nvPr/>
            </p:nvSpPr>
            <p:spPr bwMode="auto">
              <a:xfrm flipV="1">
                <a:off x="6964641" y="2706230"/>
                <a:ext cx="1620000" cy="1620000"/>
              </a:xfrm>
              <a:prstGeom prst="ellipse">
                <a:avLst/>
              </a:prstGeom>
              <a:gradFill flip="none" rotWithShape="1">
                <a:gsLst>
                  <a:gs pos="0">
                    <a:schemeClr val="bg1">
                      <a:lumMod val="85000"/>
                    </a:schemeClr>
                  </a:gs>
                  <a:gs pos="100000">
                    <a:schemeClr val="bg1"/>
                  </a:gs>
                </a:gsLst>
                <a:lin ang="0" scaled="1"/>
                <a:tileRect/>
              </a:gradFill>
              <a:ln>
                <a:noFill/>
              </a:ln>
            </p:spPr>
            <p:txBody>
              <a:bodyPr vert="horz" wrap="square" lIns="91440" tIns="45720" rIns="91440" bIns="45720" numCol="1" anchor="t" anchorCtr="0" compatLnSpc="1">
                <a:prstTxWarp prst="textNoShape">
                  <a:avLst/>
                </a:prstTxWarp>
              </a:bodyPr>
              <a:lstStyle/>
              <a:p>
                <a:endParaRPr lang="id-ID"/>
              </a:p>
            </p:txBody>
          </p:sp>
          <p:sp>
            <p:nvSpPr>
              <p:cNvPr id="19" name="Oval 18"/>
              <p:cNvSpPr>
                <a:spLocks noChangeAspect="1" noChangeArrowheads="1"/>
              </p:cNvSpPr>
              <p:nvPr/>
            </p:nvSpPr>
            <p:spPr bwMode="auto">
              <a:xfrm flipV="1">
                <a:off x="7084503" y="2832230"/>
                <a:ext cx="1368000" cy="1368000"/>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id-ID"/>
              </a:p>
            </p:txBody>
          </p:sp>
        </p:grpSp>
      </p:grpSp>
      <p:sp>
        <p:nvSpPr>
          <p:cNvPr id="75" name="TextBox 74"/>
          <p:cNvSpPr txBox="1"/>
          <p:nvPr/>
        </p:nvSpPr>
        <p:spPr>
          <a:xfrm>
            <a:off x="8513761" y="2429852"/>
            <a:ext cx="1433406" cy="461665"/>
          </a:xfrm>
          <a:prstGeom prst="rect">
            <a:avLst/>
          </a:prstGeom>
          <a:noFill/>
        </p:spPr>
        <p:txBody>
          <a:bodyPr wrap="none" rtlCol="0">
            <a:spAutoFit/>
          </a:bodyPr>
          <a:lstStyle/>
          <a:p>
            <a:r>
              <a:rPr lang="en-US" sz="2400" dirty="0">
                <a:solidFill>
                  <a:schemeClr val="tx1">
                    <a:lumMod val="50000"/>
                  </a:schemeClr>
                </a:solidFill>
              </a:rPr>
              <a:t>Investors</a:t>
            </a:r>
            <a:endParaRPr lang="id-ID" sz="2400" dirty="0">
              <a:solidFill>
                <a:schemeClr val="tx1">
                  <a:lumMod val="50000"/>
                </a:schemeClr>
              </a:solidFill>
            </a:endParaRPr>
          </a:p>
        </p:txBody>
      </p:sp>
      <p:sp>
        <p:nvSpPr>
          <p:cNvPr id="77" name="TextBox 76"/>
          <p:cNvSpPr txBox="1"/>
          <p:nvPr/>
        </p:nvSpPr>
        <p:spPr>
          <a:xfrm>
            <a:off x="8513761" y="5332688"/>
            <a:ext cx="1880643" cy="461665"/>
          </a:xfrm>
          <a:prstGeom prst="rect">
            <a:avLst/>
          </a:prstGeom>
          <a:noFill/>
        </p:spPr>
        <p:txBody>
          <a:bodyPr wrap="none" rtlCol="0">
            <a:spAutoFit/>
          </a:bodyPr>
          <a:lstStyle/>
          <a:p>
            <a:r>
              <a:rPr lang="en-US" sz="2400" dirty="0">
                <a:solidFill>
                  <a:schemeClr val="tx1">
                    <a:lumMod val="50000"/>
                  </a:schemeClr>
                </a:solidFill>
              </a:rPr>
              <a:t>Commission</a:t>
            </a:r>
            <a:endParaRPr lang="id-ID" sz="2400" dirty="0">
              <a:solidFill>
                <a:schemeClr val="tx1">
                  <a:lumMod val="50000"/>
                </a:schemeClr>
              </a:solidFill>
            </a:endParaRPr>
          </a:p>
        </p:txBody>
      </p:sp>
      <p:sp>
        <p:nvSpPr>
          <p:cNvPr id="78" name="TextBox 77"/>
          <p:cNvSpPr txBox="1"/>
          <p:nvPr/>
        </p:nvSpPr>
        <p:spPr>
          <a:xfrm>
            <a:off x="2244968" y="2340388"/>
            <a:ext cx="938077" cy="461665"/>
          </a:xfrm>
          <a:prstGeom prst="rect">
            <a:avLst/>
          </a:prstGeom>
          <a:noFill/>
        </p:spPr>
        <p:txBody>
          <a:bodyPr wrap="none" rtlCol="0">
            <a:spAutoFit/>
          </a:bodyPr>
          <a:lstStyle/>
          <a:p>
            <a:pPr algn="r"/>
            <a:r>
              <a:rPr lang="en-US" sz="2400" dirty="0">
                <a:solidFill>
                  <a:schemeClr val="tx1">
                    <a:lumMod val="50000"/>
                  </a:schemeClr>
                </a:solidFill>
              </a:rPr>
              <a:t>Utility</a:t>
            </a:r>
            <a:endParaRPr lang="id-ID" sz="2400" dirty="0">
              <a:solidFill>
                <a:schemeClr val="tx1">
                  <a:lumMod val="50000"/>
                </a:schemeClr>
              </a:solidFill>
            </a:endParaRPr>
          </a:p>
        </p:txBody>
      </p:sp>
      <p:sp>
        <p:nvSpPr>
          <p:cNvPr id="80" name="TextBox 79"/>
          <p:cNvSpPr txBox="1"/>
          <p:nvPr/>
        </p:nvSpPr>
        <p:spPr>
          <a:xfrm>
            <a:off x="1214506" y="5237070"/>
            <a:ext cx="2004075" cy="461665"/>
          </a:xfrm>
          <a:prstGeom prst="rect">
            <a:avLst/>
          </a:prstGeom>
          <a:noFill/>
        </p:spPr>
        <p:txBody>
          <a:bodyPr wrap="none" rtlCol="0">
            <a:spAutoFit/>
          </a:bodyPr>
          <a:lstStyle/>
          <a:p>
            <a:pPr algn="r"/>
            <a:r>
              <a:rPr lang="id-ID" sz="2400" dirty="0">
                <a:solidFill>
                  <a:schemeClr val="tx1">
                    <a:lumMod val="50000"/>
                  </a:schemeClr>
                </a:solidFill>
              </a:rPr>
              <a:t>Underwriters</a:t>
            </a:r>
          </a:p>
        </p:txBody>
      </p:sp>
      <p:pic>
        <p:nvPicPr>
          <p:cNvPr id="83" name="Picture 82">
            <a:extLst>
              <a:ext uri="{FF2B5EF4-FFF2-40B4-BE49-F238E27FC236}">
                <a16:creationId xmlns:a16="http://schemas.microsoft.com/office/drawing/2014/main" xmlns="" id="{E45883EE-0538-E042-B623-BFC420C283D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41487" y="3139976"/>
            <a:ext cx="429663" cy="552761"/>
          </a:xfrm>
          <a:prstGeom prst="rect">
            <a:avLst/>
          </a:prstGeom>
        </p:spPr>
      </p:pic>
      <p:pic>
        <p:nvPicPr>
          <p:cNvPr id="85" name="Graphic 84">
            <a:extLst>
              <a:ext uri="{FF2B5EF4-FFF2-40B4-BE49-F238E27FC236}">
                <a16:creationId xmlns:a16="http://schemas.microsoft.com/office/drawing/2014/main" xmlns="" id="{E44F3031-129F-5245-A50A-B1060B850C5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5532229" y="3668012"/>
            <a:ext cx="819778" cy="819778"/>
          </a:xfrm>
          <a:prstGeom prst="rect">
            <a:avLst/>
          </a:prstGeom>
        </p:spPr>
      </p:pic>
      <p:pic>
        <p:nvPicPr>
          <p:cNvPr id="87" name="Graphic 86">
            <a:extLst>
              <a:ext uri="{FF2B5EF4-FFF2-40B4-BE49-F238E27FC236}">
                <a16:creationId xmlns:a16="http://schemas.microsoft.com/office/drawing/2014/main" xmlns="" id="{E08DFB5B-98F1-AF4A-9A31-69B8923F860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6320508" y="4449145"/>
            <a:ext cx="722233" cy="722233"/>
          </a:xfrm>
          <a:prstGeom prst="rect">
            <a:avLst/>
          </a:prstGeom>
        </p:spPr>
      </p:pic>
      <p:pic>
        <p:nvPicPr>
          <p:cNvPr id="89" name="Graphic 88">
            <a:extLst>
              <a:ext uri="{FF2B5EF4-FFF2-40B4-BE49-F238E27FC236}">
                <a16:creationId xmlns:a16="http://schemas.microsoft.com/office/drawing/2014/main" xmlns="" id="{6093EF4F-F03C-0545-B1D2-B76CC3AC6E0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4783951" y="4343673"/>
            <a:ext cx="702214" cy="702214"/>
          </a:xfrm>
          <a:prstGeom prst="rect">
            <a:avLst/>
          </a:prstGeom>
        </p:spPr>
      </p:pic>
      <p:pic>
        <p:nvPicPr>
          <p:cNvPr id="90" name="Picture 89">
            <a:extLst>
              <a:ext uri="{FF2B5EF4-FFF2-40B4-BE49-F238E27FC236}">
                <a16:creationId xmlns:a16="http://schemas.microsoft.com/office/drawing/2014/main" xmlns="" id="{CCB614D5-2897-8F4F-92E5-A965193A82A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83541" y="2952134"/>
            <a:ext cx="443849" cy="553176"/>
          </a:xfrm>
          <a:prstGeom prst="rect">
            <a:avLst/>
          </a:prstGeom>
        </p:spPr>
      </p:pic>
      <p:sp>
        <p:nvSpPr>
          <p:cNvPr id="33" name="Title 4">
            <a:extLst>
              <a:ext uri="{FF2B5EF4-FFF2-40B4-BE49-F238E27FC236}">
                <a16:creationId xmlns:a16="http://schemas.microsoft.com/office/drawing/2014/main" xmlns="" id="{FA92A8B7-43F4-3446-BF51-257591B4CE2A}"/>
              </a:ext>
            </a:extLst>
          </p:cNvPr>
          <p:cNvSpPr txBox="1">
            <a:spLocks/>
          </p:cNvSpPr>
          <p:nvPr/>
        </p:nvSpPr>
        <p:spPr>
          <a:xfrm>
            <a:off x="838200" y="1349730"/>
            <a:ext cx="10515600" cy="775387"/>
          </a:xfrm>
          <a:prstGeom prst="rect">
            <a:avLst/>
          </a:prstGeom>
        </p:spPr>
        <p:txBody>
          <a:bodyPr/>
          <a:lstStyle>
            <a:lvl1pPr algn="ctr" defTabSz="914400" rtl="0" eaLnBrk="1" latinLnBrk="0" hangingPunct="1">
              <a:lnSpc>
                <a:spcPct val="90000"/>
              </a:lnSpc>
              <a:spcBef>
                <a:spcPct val="0"/>
              </a:spcBef>
              <a:buNone/>
              <a:defRPr sz="3200" kern="1200">
                <a:solidFill>
                  <a:schemeClr val="tx2"/>
                </a:solidFill>
                <a:latin typeface="+mn-lt"/>
                <a:ea typeface="+mj-ea"/>
                <a:cs typeface="+mj-cs"/>
              </a:defRPr>
            </a:lvl1pPr>
          </a:lstStyle>
          <a:p>
            <a:r>
              <a:rPr lang="en-US" sz="2800" b="1" dirty="0">
                <a:solidFill>
                  <a:schemeClr val="tx1">
                    <a:lumMod val="50000"/>
                  </a:schemeClr>
                </a:solidFill>
              </a:rPr>
              <a:t>In Utility Securitization, Economic Interests of Parties </a:t>
            </a:r>
          </a:p>
          <a:p>
            <a:pPr>
              <a:lnSpc>
                <a:spcPct val="150000"/>
              </a:lnSpc>
            </a:pPr>
            <a:r>
              <a:rPr lang="en-US" sz="2800" b="1" dirty="0">
                <a:solidFill>
                  <a:srgbClr val="FF0000"/>
                </a:solidFill>
              </a:rPr>
              <a:t>Are Not Balanced:</a:t>
            </a:r>
          </a:p>
        </p:txBody>
      </p:sp>
      <p:sp>
        <p:nvSpPr>
          <p:cNvPr id="34" name="Rectangle 33">
            <a:extLst>
              <a:ext uri="{FF2B5EF4-FFF2-40B4-BE49-F238E27FC236}">
                <a16:creationId xmlns:a16="http://schemas.microsoft.com/office/drawing/2014/main" xmlns="" id="{FBC60F13-632F-8D49-874A-E4F74A4CE5CA}"/>
              </a:ext>
            </a:extLst>
          </p:cNvPr>
          <p:cNvSpPr/>
          <p:nvPr/>
        </p:nvSpPr>
        <p:spPr>
          <a:xfrm>
            <a:off x="1758463" y="2806691"/>
            <a:ext cx="2572176" cy="1518877"/>
          </a:xfrm>
          <a:prstGeom prst="rect">
            <a:avLst/>
          </a:prstGeom>
        </p:spPr>
        <p:txBody>
          <a:bodyPr wrap="square">
            <a:spAutoFit/>
          </a:bodyPr>
          <a:lstStyle/>
          <a:p>
            <a:pPr>
              <a:lnSpc>
                <a:spcPct val="90000"/>
              </a:lnSpc>
              <a:spcBef>
                <a:spcPts val="1200"/>
              </a:spcBef>
            </a:pPr>
            <a:r>
              <a:rPr lang="en-US" sz="1600" dirty="0">
                <a:solidFill>
                  <a:schemeClr val="tx1">
                    <a:lumMod val="50000"/>
                  </a:schemeClr>
                </a:solidFill>
              </a:rPr>
              <a:t>While still concerned about customers, Utility is not responsible for any bond costs – economic interest is to get the bond proceeds (money) as soon as possible</a:t>
            </a:r>
            <a:br>
              <a:rPr lang="en-US" sz="1600" dirty="0">
                <a:solidFill>
                  <a:schemeClr val="tx1">
                    <a:lumMod val="50000"/>
                  </a:schemeClr>
                </a:solidFill>
              </a:rPr>
            </a:br>
            <a:endParaRPr lang="en-US" sz="700" dirty="0">
              <a:solidFill>
                <a:schemeClr val="tx1">
                  <a:lumMod val="50000"/>
                </a:schemeClr>
              </a:solidFill>
            </a:endParaRPr>
          </a:p>
        </p:txBody>
      </p:sp>
      <p:sp>
        <p:nvSpPr>
          <p:cNvPr id="35" name="Rectangle 34">
            <a:extLst>
              <a:ext uri="{FF2B5EF4-FFF2-40B4-BE49-F238E27FC236}">
                <a16:creationId xmlns:a16="http://schemas.microsoft.com/office/drawing/2014/main" xmlns="" id="{BF33489B-9985-6A48-A4FA-95E4E565FD7A}"/>
              </a:ext>
            </a:extLst>
          </p:cNvPr>
          <p:cNvSpPr/>
          <p:nvPr/>
        </p:nvSpPr>
        <p:spPr>
          <a:xfrm>
            <a:off x="8513761" y="2925862"/>
            <a:ext cx="2732416" cy="978729"/>
          </a:xfrm>
          <a:prstGeom prst="rect">
            <a:avLst/>
          </a:prstGeom>
        </p:spPr>
        <p:txBody>
          <a:bodyPr wrap="square">
            <a:spAutoFit/>
          </a:bodyPr>
          <a:lstStyle/>
          <a:p>
            <a:pPr>
              <a:lnSpc>
                <a:spcPct val="90000"/>
              </a:lnSpc>
              <a:spcBef>
                <a:spcPts val="1200"/>
              </a:spcBef>
            </a:pPr>
            <a:r>
              <a:rPr lang="en-US" sz="1600" dirty="0">
                <a:solidFill>
                  <a:schemeClr val="tx1">
                    <a:lumMod val="50000"/>
                  </a:schemeClr>
                </a:solidFill>
              </a:rPr>
              <a:t>Seek highest return/rates for lending their capital even at top quality AAA rate – not all AAA bonds are priced alike</a:t>
            </a:r>
          </a:p>
        </p:txBody>
      </p:sp>
      <p:sp>
        <p:nvSpPr>
          <p:cNvPr id="36" name="Rectangle 35">
            <a:extLst>
              <a:ext uri="{FF2B5EF4-FFF2-40B4-BE49-F238E27FC236}">
                <a16:creationId xmlns:a16="http://schemas.microsoft.com/office/drawing/2014/main" xmlns="" id="{07F49AF6-32E2-4C44-ADF9-8FD7EA7743D7}"/>
              </a:ext>
            </a:extLst>
          </p:cNvPr>
          <p:cNvSpPr/>
          <p:nvPr/>
        </p:nvSpPr>
        <p:spPr>
          <a:xfrm>
            <a:off x="1426083" y="5672622"/>
            <a:ext cx="3814949" cy="978729"/>
          </a:xfrm>
          <a:prstGeom prst="rect">
            <a:avLst/>
          </a:prstGeom>
        </p:spPr>
        <p:txBody>
          <a:bodyPr wrap="square">
            <a:spAutoFit/>
          </a:bodyPr>
          <a:lstStyle/>
          <a:p>
            <a:pPr>
              <a:lnSpc>
                <a:spcPct val="90000"/>
              </a:lnSpc>
              <a:spcBef>
                <a:spcPts val="1200"/>
              </a:spcBef>
            </a:pPr>
            <a:r>
              <a:rPr lang="en-US" sz="1600" dirty="0">
                <a:solidFill>
                  <a:schemeClr val="tx1">
                    <a:lumMod val="50000"/>
                  </a:schemeClr>
                </a:solidFill>
              </a:rPr>
              <a:t>(middle person between issuer and investors) continue to seek highest rates for quickest sale while maintaining relationship with Utility for future business</a:t>
            </a:r>
          </a:p>
        </p:txBody>
      </p:sp>
      <p:sp>
        <p:nvSpPr>
          <p:cNvPr id="37" name="Rectangle 36">
            <a:extLst>
              <a:ext uri="{FF2B5EF4-FFF2-40B4-BE49-F238E27FC236}">
                <a16:creationId xmlns:a16="http://schemas.microsoft.com/office/drawing/2014/main" xmlns="" id="{C22BE217-0EEA-B240-8348-29B4D2A611D9}"/>
              </a:ext>
            </a:extLst>
          </p:cNvPr>
          <p:cNvSpPr/>
          <p:nvPr/>
        </p:nvSpPr>
        <p:spPr>
          <a:xfrm>
            <a:off x="8377051" y="5766598"/>
            <a:ext cx="3814949" cy="757130"/>
          </a:xfrm>
          <a:prstGeom prst="rect">
            <a:avLst/>
          </a:prstGeom>
        </p:spPr>
        <p:txBody>
          <a:bodyPr wrap="square">
            <a:spAutoFit/>
          </a:bodyPr>
          <a:lstStyle/>
          <a:p>
            <a:pPr>
              <a:lnSpc>
                <a:spcPct val="90000"/>
              </a:lnSpc>
              <a:spcBef>
                <a:spcPts val="1200"/>
              </a:spcBef>
            </a:pPr>
            <a:r>
              <a:rPr lang="en-US" sz="1600" b="1" dirty="0">
                <a:solidFill>
                  <a:schemeClr val="tx1">
                    <a:lumMod val="50000"/>
                  </a:schemeClr>
                </a:solidFill>
              </a:rPr>
              <a:t>Must forego all POST ISSUANCE regulatory review </a:t>
            </a:r>
            <a:r>
              <a:rPr lang="en-US" sz="1600" dirty="0">
                <a:solidFill>
                  <a:schemeClr val="tx1">
                    <a:lumMod val="50000"/>
                  </a:schemeClr>
                </a:solidFill>
              </a:rPr>
              <a:t>over charge on bonds. Not permitted to adjust any other utility rates.</a:t>
            </a:r>
          </a:p>
        </p:txBody>
      </p:sp>
      <p:pic>
        <p:nvPicPr>
          <p:cNvPr id="3" name="Graphic 2">
            <a:extLst>
              <a:ext uri="{FF2B5EF4-FFF2-40B4-BE49-F238E27FC236}">
                <a16:creationId xmlns:a16="http://schemas.microsoft.com/office/drawing/2014/main" xmlns="" id="{FCCB1665-1C68-534A-B353-F36247981F4F}"/>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5603699" y="3721932"/>
            <a:ext cx="676837" cy="676837"/>
          </a:xfrm>
          <a:prstGeom prst="rect">
            <a:avLst/>
          </a:prstGeom>
        </p:spPr>
      </p:pic>
      <p:sp>
        <p:nvSpPr>
          <p:cNvPr id="39" name="Rectangle 38"/>
          <p:cNvSpPr/>
          <p:nvPr/>
        </p:nvSpPr>
        <p:spPr>
          <a:xfrm>
            <a:off x="-55781" y="-3031"/>
            <a:ext cx="12247781" cy="26731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0" name="Rectangle 39"/>
          <p:cNvSpPr/>
          <p:nvPr/>
        </p:nvSpPr>
        <p:spPr>
          <a:xfrm>
            <a:off x="-29347" y="6590681"/>
            <a:ext cx="12247781" cy="26731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1" name="TextBox 40"/>
          <p:cNvSpPr txBox="1"/>
          <p:nvPr/>
        </p:nvSpPr>
        <p:spPr>
          <a:xfrm>
            <a:off x="2497540" y="368329"/>
            <a:ext cx="9694460" cy="738664"/>
          </a:xfrm>
          <a:prstGeom prst="rect">
            <a:avLst/>
          </a:prstGeom>
          <a:solidFill>
            <a:schemeClr val="bg1">
              <a:lumMod val="85000"/>
              <a:alpha val="75000"/>
            </a:schemeClr>
          </a:solidFill>
        </p:spPr>
        <p:txBody>
          <a:bodyPr wrap="square" lIns="268224" tIns="182880" rIns="853440" bIns="182880">
            <a:spAutoFit/>
          </a:bodyPr>
          <a:lstStyle/>
          <a:p>
            <a:r>
              <a:rPr lang="en-US" sz="2400" b="1" dirty="0">
                <a:solidFill>
                  <a:schemeClr val="tx1">
                    <a:lumMod val="50000"/>
                  </a:schemeClr>
                </a:solidFill>
              </a:rPr>
              <a:t>What is Different in Utility Securitization Bond Offering?</a:t>
            </a:r>
          </a:p>
        </p:txBody>
      </p:sp>
      <p:sp>
        <p:nvSpPr>
          <p:cNvPr id="6" name="Rectangle 5"/>
          <p:cNvSpPr/>
          <p:nvPr/>
        </p:nvSpPr>
        <p:spPr>
          <a:xfrm>
            <a:off x="838200" y="4589728"/>
            <a:ext cx="3414985" cy="646331"/>
          </a:xfrm>
          <a:prstGeom prst="rect">
            <a:avLst/>
          </a:prstGeom>
        </p:spPr>
        <p:txBody>
          <a:bodyPr wrap="square">
            <a:spAutoFit/>
          </a:bodyPr>
          <a:lstStyle/>
          <a:p>
            <a:pPr algn="ctr">
              <a:lnSpc>
                <a:spcPct val="90000"/>
              </a:lnSpc>
              <a:spcBef>
                <a:spcPts val="1200"/>
              </a:spcBef>
            </a:pPr>
            <a:r>
              <a:rPr lang="en-US" sz="2000" b="1" dirty="0">
                <a:solidFill>
                  <a:srgbClr val="FF0000"/>
                </a:solidFill>
              </a:rPr>
              <a:t>Ratepayers responsible for ALL costs!</a:t>
            </a:r>
          </a:p>
        </p:txBody>
      </p:sp>
    </p:spTree>
    <p:extLst>
      <p:ext uri="{BB962C8B-B14F-4D97-AF65-F5344CB8AC3E}">
        <p14:creationId xmlns:p14="http://schemas.microsoft.com/office/powerpoint/2010/main" val="1688015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900" fill="hold"/>
                                        <p:tgtEl>
                                          <p:spTgt spid="41"/>
                                        </p:tgtEl>
                                        <p:attrNameLst>
                                          <p:attrName>ppt_x</p:attrName>
                                        </p:attrNameLst>
                                      </p:cBhvr>
                                      <p:tavLst>
                                        <p:tav tm="0">
                                          <p:val>
                                            <p:strVal val="1+#ppt_w/2"/>
                                          </p:val>
                                        </p:tav>
                                        <p:tav tm="100000">
                                          <p:val>
                                            <p:strVal val="#ppt_x"/>
                                          </p:val>
                                        </p:tav>
                                      </p:tavLst>
                                    </p:anim>
                                    <p:anim calcmode="lin" valueType="num">
                                      <p:cBhvr additive="base">
                                        <p:cTn id="8" dur="900" fill="hold"/>
                                        <p:tgtEl>
                                          <p:spTgt spid="41"/>
                                        </p:tgtEl>
                                        <p:attrNameLst>
                                          <p:attrName>ppt_y</p:attrName>
                                        </p:attrNameLst>
                                      </p:cBhvr>
                                      <p:tavLst>
                                        <p:tav tm="0">
                                          <p:val>
                                            <p:strVal val="#ppt_y"/>
                                          </p:val>
                                        </p:tav>
                                        <p:tav tm="100000">
                                          <p:val>
                                            <p:strVal val="#ppt_y"/>
                                          </p:val>
                                        </p:tav>
                                      </p:tavLst>
                                    </p:anim>
                                  </p:childTnLst>
                                </p:cTn>
                              </p:par>
                            </p:childTnLst>
                          </p:cTn>
                        </p:par>
                        <p:par>
                          <p:cTn id="9" fill="hold">
                            <p:stCondLst>
                              <p:cond delay="900"/>
                            </p:stCondLst>
                            <p:childTnLst>
                              <p:par>
                                <p:cTn id="10" presetID="31" presetClass="exit" presetSubtype="0" fill="hold" nodeType="afterEffect">
                                  <p:stCondLst>
                                    <p:cond delay="0"/>
                                  </p:stCondLst>
                                  <p:childTnLst>
                                    <p:anim calcmode="lin" valueType="num">
                                      <p:cBhvr>
                                        <p:cTn id="11" dur="1000"/>
                                        <p:tgtEl>
                                          <p:spTgt spid="85"/>
                                        </p:tgtEl>
                                        <p:attrNameLst>
                                          <p:attrName>ppt_w</p:attrName>
                                        </p:attrNameLst>
                                      </p:cBhvr>
                                      <p:tavLst>
                                        <p:tav tm="0">
                                          <p:val>
                                            <p:strVal val="ppt_w"/>
                                          </p:val>
                                        </p:tav>
                                        <p:tav tm="100000">
                                          <p:val>
                                            <p:fltVal val="0"/>
                                          </p:val>
                                        </p:tav>
                                      </p:tavLst>
                                    </p:anim>
                                    <p:anim calcmode="lin" valueType="num">
                                      <p:cBhvr>
                                        <p:cTn id="12" dur="1000"/>
                                        <p:tgtEl>
                                          <p:spTgt spid="85"/>
                                        </p:tgtEl>
                                        <p:attrNameLst>
                                          <p:attrName>ppt_h</p:attrName>
                                        </p:attrNameLst>
                                      </p:cBhvr>
                                      <p:tavLst>
                                        <p:tav tm="0">
                                          <p:val>
                                            <p:strVal val="ppt_h"/>
                                          </p:val>
                                        </p:tav>
                                        <p:tav tm="100000">
                                          <p:val>
                                            <p:fltVal val="0"/>
                                          </p:val>
                                        </p:tav>
                                      </p:tavLst>
                                    </p:anim>
                                    <p:anim calcmode="lin" valueType="num">
                                      <p:cBhvr>
                                        <p:cTn id="13" dur="1000"/>
                                        <p:tgtEl>
                                          <p:spTgt spid="85"/>
                                        </p:tgtEl>
                                        <p:attrNameLst>
                                          <p:attrName>style.rotation</p:attrName>
                                        </p:attrNameLst>
                                      </p:cBhvr>
                                      <p:tavLst>
                                        <p:tav tm="0">
                                          <p:val>
                                            <p:fltVal val="0"/>
                                          </p:val>
                                        </p:tav>
                                        <p:tav tm="100000">
                                          <p:val>
                                            <p:fltVal val="90"/>
                                          </p:val>
                                        </p:tav>
                                      </p:tavLst>
                                    </p:anim>
                                    <p:animEffect transition="out" filter="fade">
                                      <p:cBhvr>
                                        <p:cTn id="14" dur="1000"/>
                                        <p:tgtEl>
                                          <p:spTgt spid="85"/>
                                        </p:tgtEl>
                                      </p:cBhvr>
                                    </p:animEffect>
                                    <p:set>
                                      <p:cBhvr>
                                        <p:cTn id="15" dur="1" fill="hold">
                                          <p:stCondLst>
                                            <p:cond delay="999"/>
                                          </p:stCondLst>
                                        </p:cTn>
                                        <p:tgtEl>
                                          <p:spTgt spid="85"/>
                                        </p:tgtEl>
                                        <p:attrNameLst>
                                          <p:attrName>style.visibility</p:attrName>
                                        </p:attrNameLst>
                                      </p:cBhvr>
                                      <p:to>
                                        <p:strVal val="hidden"/>
                                      </p:to>
                                    </p:set>
                                  </p:childTnLst>
                                </p:cTn>
                              </p:par>
                            </p:childTnLst>
                          </p:cTn>
                        </p:par>
                        <p:par>
                          <p:cTn id="16" fill="hold">
                            <p:stCondLst>
                              <p:cond delay="1900"/>
                            </p:stCondLst>
                            <p:childTnLst>
                              <p:par>
                                <p:cTn id="17" presetID="31"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1000" fill="hold"/>
                                        <p:tgtEl>
                                          <p:spTgt spid="3"/>
                                        </p:tgtEl>
                                        <p:attrNameLst>
                                          <p:attrName>ppt_w</p:attrName>
                                        </p:attrNameLst>
                                      </p:cBhvr>
                                      <p:tavLst>
                                        <p:tav tm="0">
                                          <p:val>
                                            <p:fltVal val="0"/>
                                          </p:val>
                                        </p:tav>
                                        <p:tav tm="100000">
                                          <p:val>
                                            <p:strVal val="#ppt_w"/>
                                          </p:val>
                                        </p:tav>
                                      </p:tavLst>
                                    </p:anim>
                                    <p:anim calcmode="lin" valueType="num">
                                      <p:cBhvr>
                                        <p:cTn id="20" dur="1000" fill="hold"/>
                                        <p:tgtEl>
                                          <p:spTgt spid="3"/>
                                        </p:tgtEl>
                                        <p:attrNameLst>
                                          <p:attrName>ppt_h</p:attrName>
                                        </p:attrNameLst>
                                      </p:cBhvr>
                                      <p:tavLst>
                                        <p:tav tm="0">
                                          <p:val>
                                            <p:fltVal val="0"/>
                                          </p:val>
                                        </p:tav>
                                        <p:tav tm="100000">
                                          <p:val>
                                            <p:strVal val="#ppt_h"/>
                                          </p:val>
                                        </p:tav>
                                      </p:tavLst>
                                    </p:anim>
                                    <p:anim calcmode="lin" valueType="num">
                                      <p:cBhvr>
                                        <p:cTn id="21" dur="1000" fill="hold"/>
                                        <p:tgtEl>
                                          <p:spTgt spid="3"/>
                                        </p:tgtEl>
                                        <p:attrNameLst>
                                          <p:attrName>style.rotation</p:attrName>
                                        </p:attrNameLst>
                                      </p:cBhvr>
                                      <p:tavLst>
                                        <p:tav tm="0">
                                          <p:val>
                                            <p:fltVal val="90"/>
                                          </p:val>
                                        </p:tav>
                                        <p:tav tm="100000">
                                          <p:val>
                                            <p:fltVal val="0"/>
                                          </p:val>
                                        </p:tav>
                                      </p:tavLst>
                                    </p:anim>
                                    <p:animEffect transition="in" filter="fade">
                                      <p:cBhvr>
                                        <p:cTn id="22" dur="1000"/>
                                        <p:tgtEl>
                                          <p:spTgt spid="3"/>
                                        </p:tgtEl>
                                      </p:cBhvr>
                                    </p:animEffect>
                                  </p:childTnLst>
                                </p:cTn>
                              </p:par>
                            </p:childTnLst>
                          </p:cTn>
                        </p:par>
                        <p:par>
                          <p:cTn id="23" fill="hold">
                            <p:stCondLst>
                              <p:cond delay="2900"/>
                            </p:stCondLst>
                            <p:childTnLst>
                              <p:par>
                                <p:cTn id="24" presetID="10" presetClass="entr" presetSubtype="0" fill="hold" grpId="0" nodeType="after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500"/>
                                        <p:tgtEl>
                                          <p:spTgt spid="33"/>
                                        </p:tgtEl>
                                      </p:cBhvr>
                                    </p:animEffect>
                                  </p:childTnLst>
                                </p:cTn>
                              </p:par>
                            </p:childTnLst>
                          </p:cTn>
                        </p:par>
                        <p:par>
                          <p:cTn id="27" fill="hold">
                            <p:stCondLst>
                              <p:cond delay="3400"/>
                            </p:stCondLst>
                            <p:childTnLst>
                              <p:par>
                                <p:cTn id="28" presetID="10" presetClass="entr" presetSubtype="0" fill="hold" grpId="0" nodeType="after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fade">
                                      <p:cBhvr>
                                        <p:cTn id="30" dur="500"/>
                                        <p:tgtEl>
                                          <p:spTgt spid="34"/>
                                        </p:tgtEl>
                                      </p:cBhvr>
                                    </p:animEffect>
                                  </p:childTnLst>
                                </p:cTn>
                              </p:par>
                            </p:childTnLst>
                          </p:cTn>
                        </p:par>
                        <p:par>
                          <p:cTn id="31" fill="hold">
                            <p:stCondLst>
                              <p:cond delay="3900"/>
                            </p:stCondLst>
                            <p:childTnLst>
                              <p:par>
                                <p:cTn id="32" presetID="10" presetClass="entr" presetSubtype="0" fill="hold" grpId="0" nodeType="after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fade">
                                      <p:cBhvr>
                                        <p:cTn id="34" dur="500"/>
                                        <p:tgtEl>
                                          <p:spTgt spid="35"/>
                                        </p:tgtEl>
                                      </p:cBhvr>
                                    </p:animEffect>
                                  </p:childTnLst>
                                </p:cTn>
                              </p:par>
                            </p:childTnLst>
                          </p:cTn>
                        </p:par>
                        <p:par>
                          <p:cTn id="35" fill="hold">
                            <p:stCondLst>
                              <p:cond delay="4400"/>
                            </p:stCondLst>
                            <p:childTnLst>
                              <p:par>
                                <p:cTn id="36" presetID="10" presetClass="entr" presetSubtype="0" fill="hold" grpId="0" nodeType="after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fade">
                                      <p:cBhvr>
                                        <p:cTn id="38" dur="500"/>
                                        <p:tgtEl>
                                          <p:spTgt spid="37"/>
                                        </p:tgtEl>
                                      </p:cBhvr>
                                    </p:animEffect>
                                  </p:childTnLst>
                                </p:cTn>
                              </p:par>
                            </p:childTnLst>
                          </p:cTn>
                        </p:par>
                        <p:par>
                          <p:cTn id="39" fill="hold">
                            <p:stCondLst>
                              <p:cond delay="4900"/>
                            </p:stCondLst>
                            <p:childTnLst>
                              <p:par>
                                <p:cTn id="40" presetID="10" presetClass="entr" presetSubtype="0" fill="hold" grpId="0" nodeType="after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fade">
                                      <p:cBhvr>
                                        <p:cTn id="42" dur="500"/>
                                        <p:tgtEl>
                                          <p:spTgt spid="36"/>
                                        </p:tgtEl>
                                      </p:cBhvr>
                                    </p:animEffect>
                                  </p:childTnLst>
                                </p:cTn>
                              </p:par>
                            </p:childTnLst>
                          </p:cTn>
                        </p:par>
                        <p:par>
                          <p:cTn id="43" fill="hold">
                            <p:stCondLst>
                              <p:cond delay="5400"/>
                            </p:stCondLst>
                            <p:childTnLst>
                              <p:par>
                                <p:cTn id="44" presetID="10" presetClass="entr" presetSubtype="0" fill="hold" grpId="0" nodeType="after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fade">
                                      <p:cBhvr>
                                        <p:cTn id="4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5" grpId="0"/>
      <p:bldP spid="36" grpId="0"/>
      <p:bldP spid="37" grpId="0"/>
      <p:bldP spid="41" grpId="0" animBg="1"/>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4976648" y="7006317"/>
            <a:ext cx="8670129" cy="12911664"/>
            <a:chOff x="4799719" y="-6218172"/>
            <a:chExt cx="8670129" cy="12911664"/>
          </a:xfrm>
        </p:grpSpPr>
        <p:grpSp>
          <p:nvGrpSpPr>
            <p:cNvPr id="28" name="Group 27"/>
            <p:cNvGrpSpPr/>
            <p:nvPr/>
          </p:nvGrpSpPr>
          <p:grpSpPr>
            <a:xfrm>
              <a:off x="4799719" y="-6218172"/>
              <a:ext cx="8670129" cy="12230003"/>
              <a:chOff x="4783113" y="-5140954"/>
              <a:chExt cx="8670129" cy="12230003"/>
            </a:xfrm>
          </p:grpSpPr>
          <p:grpSp>
            <p:nvGrpSpPr>
              <p:cNvPr id="27" name="Group 26"/>
              <p:cNvGrpSpPr/>
              <p:nvPr/>
            </p:nvGrpSpPr>
            <p:grpSpPr>
              <a:xfrm>
                <a:off x="4783113" y="-5140954"/>
                <a:ext cx="8670129" cy="10679891"/>
                <a:chOff x="4783113" y="-3880536"/>
                <a:chExt cx="8670129" cy="10679891"/>
              </a:xfrm>
            </p:grpSpPr>
            <p:grpSp>
              <p:nvGrpSpPr>
                <p:cNvPr id="26" name="Group 25"/>
                <p:cNvGrpSpPr/>
                <p:nvPr/>
              </p:nvGrpSpPr>
              <p:grpSpPr>
                <a:xfrm>
                  <a:off x="4783113" y="-3880536"/>
                  <a:ext cx="8670129" cy="7755009"/>
                  <a:chOff x="4515099" y="414435"/>
                  <a:chExt cx="8670129" cy="7755009"/>
                </a:xfrm>
              </p:grpSpPr>
              <p:sp>
                <p:nvSpPr>
                  <p:cNvPr id="5" name="Rectangle 4"/>
                  <p:cNvSpPr/>
                  <p:nvPr/>
                </p:nvSpPr>
                <p:spPr>
                  <a:xfrm>
                    <a:off x="4538220" y="414435"/>
                    <a:ext cx="7932598" cy="584775"/>
                  </a:xfrm>
                  <a:prstGeom prst="rect">
                    <a:avLst/>
                  </a:prstGeom>
                </p:spPr>
                <p:txBody>
                  <a:bodyPr wrap="square">
                    <a:spAutoFit/>
                  </a:bodyPr>
                  <a:lstStyle/>
                  <a:p>
                    <a:pPr marL="0" marR="0">
                      <a:lnSpc>
                        <a:spcPct val="100000"/>
                      </a:lnSpc>
                      <a:spcBef>
                        <a:spcPts val="0"/>
                      </a:spcBef>
                      <a:spcAft>
                        <a:spcPts val="0"/>
                      </a:spcAft>
                    </a:pPr>
                    <a:r>
                      <a:rPr lang="en-US" sz="1600" dirty="0">
                        <a:solidFill>
                          <a:schemeClr val="tx1">
                            <a:lumMod val="50000"/>
                          </a:schemeClr>
                        </a:solidFill>
                      </a:rPr>
                      <a:t>2000 New York State Deregulation Study</a:t>
                    </a:r>
                  </a:p>
                  <a:p>
                    <a:pPr>
                      <a:spcBef>
                        <a:spcPts val="0"/>
                      </a:spcBef>
                      <a:spcAft>
                        <a:spcPts val="0"/>
                      </a:spcAft>
                    </a:pPr>
                    <a:r>
                      <a:rPr lang="en-US" sz="1600" b="1" dirty="0">
                        <a:solidFill>
                          <a:schemeClr val="tx1">
                            <a:lumMod val="50000"/>
                          </a:schemeClr>
                        </a:solidFill>
                      </a:rPr>
                      <a:t>Financial Advisor to Chairman of New York State Public Service Commission</a:t>
                    </a:r>
                    <a:r>
                      <a:rPr lang="en-US" sz="1600" dirty="0">
                        <a:solidFill>
                          <a:schemeClr val="tx1">
                            <a:lumMod val="50000"/>
                          </a:schemeClr>
                        </a:solidFill>
                      </a:rPr>
                      <a:t> </a:t>
                    </a:r>
                    <a:endParaRPr lang="en-US" sz="1600" dirty="0">
                      <a:solidFill>
                        <a:schemeClr val="tx1">
                          <a:lumMod val="50000"/>
                        </a:schemeClr>
                      </a:solidFill>
                      <a:latin typeface="Times New Roman" panose="02020603050405020304" pitchFamily="18" charset="0"/>
                      <a:ea typeface="Times" pitchFamily="2" charset="0"/>
                    </a:endParaRPr>
                  </a:p>
                </p:txBody>
              </p:sp>
              <p:sp>
                <p:nvSpPr>
                  <p:cNvPr id="7" name="Rectangle 6"/>
                  <p:cNvSpPr/>
                  <p:nvPr/>
                </p:nvSpPr>
                <p:spPr>
                  <a:xfrm>
                    <a:off x="4515290" y="1058102"/>
                    <a:ext cx="5105372" cy="584775"/>
                  </a:xfrm>
                  <a:prstGeom prst="rect">
                    <a:avLst/>
                  </a:prstGeom>
                </p:spPr>
                <p:txBody>
                  <a:bodyPr wrap="none">
                    <a:spAutoFit/>
                  </a:bodyPr>
                  <a:lstStyle/>
                  <a:p>
                    <a:pPr>
                      <a:spcBef>
                        <a:spcPts val="0"/>
                      </a:spcBef>
                      <a:spcAft>
                        <a:spcPts val="0"/>
                      </a:spcAft>
                    </a:pPr>
                    <a:r>
                      <a:rPr lang="en-US" sz="1600" dirty="0">
                        <a:solidFill>
                          <a:schemeClr val="tx1">
                            <a:lumMod val="50000"/>
                          </a:schemeClr>
                        </a:solidFill>
                      </a:rPr>
                      <a:t>2001 Reliant Energy Transition Bonds, </a:t>
                    </a:r>
                    <a:r>
                      <a:rPr lang="en-US" sz="1600" dirty="0">
                        <a:solidFill>
                          <a:schemeClr val="tx1">
                            <a:lumMod val="50000"/>
                          </a:schemeClr>
                        </a:solidFill>
                        <a:latin typeface="Times New Roman" panose="02020603050405020304" pitchFamily="18" charset="0"/>
                        <a:ea typeface="Times" pitchFamily="2" charset="0"/>
                      </a:rPr>
                      <a:t>$748.9</a:t>
                    </a:r>
                  </a:p>
                  <a:p>
                    <a:pPr>
                      <a:spcBef>
                        <a:spcPts val="0"/>
                      </a:spcBef>
                      <a:spcAft>
                        <a:spcPts val="0"/>
                      </a:spcAft>
                    </a:pPr>
                    <a:r>
                      <a:rPr lang="en-US" sz="1600" b="1" dirty="0">
                        <a:solidFill>
                          <a:schemeClr val="tx1">
                            <a:lumMod val="50000"/>
                          </a:schemeClr>
                        </a:solidFill>
                      </a:rPr>
                      <a:t>Financial Advisor to Public Utility Commission (PUC) Texas</a:t>
                    </a:r>
                    <a:endParaRPr lang="en-US" sz="1600" b="1" dirty="0">
                      <a:solidFill>
                        <a:schemeClr val="tx1">
                          <a:lumMod val="50000"/>
                        </a:schemeClr>
                      </a:solidFill>
                      <a:latin typeface="Times New Roman" panose="02020603050405020304" pitchFamily="18" charset="0"/>
                      <a:ea typeface="Times" pitchFamily="2" charset="0"/>
                    </a:endParaRPr>
                  </a:p>
                </p:txBody>
              </p:sp>
              <p:sp>
                <p:nvSpPr>
                  <p:cNvPr id="8" name="Rectangle 7"/>
                  <p:cNvSpPr/>
                  <p:nvPr/>
                </p:nvSpPr>
                <p:spPr>
                  <a:xfrm>
                    <a:off x="4515290" y="1712945"/>
                    <a:ext cx="8669938" cy="584775"/>
                  </a:xfrm>
                  <a:prstGeom prst="rect">
                    <a:avLst/>
                  </a:prstGeom>
                </p:spPr>
                <p:txBody>
                  <a:bodyPr wrap="square">
                    <a:spAutoFit/>
                  </a:bodyPr>
                  <a:lstStyle/>
                  <a:p>
                    <a:pPr>
                      <a:spcBef>
                        <a:spcPts val="0"/>
                      </a:spcBef>
                      <a:spcAft>
                        <a:spcPts val="0"/>
                      </a:spcAft>
                    </a:pPr>
                    <a:r>
                      <a:rPr lang="en-US" sz="1600" dirty="0">
                        <a:solidFill>
                          <a:schemeClr val="tx1">
                            <a:lumMod val="50000"/>
                          </a:schemeClr>
                        </a:solidFill>
                      </a:rPr>
                      <a:t>2002 Central Power &amp; Light Transition Bonds, $797.3</a:t>
                    </a:r>
                    <a:endParaRPr lang="en-US" sz="1600" dirty="0">
                      <a:solidFill>
                        <a:schemeClr val="tx1">
                          <a:lumMod val="50000"/>
                        </a:schemeClr>
                      </a:solidFill>
                      <a:latin typeface="Times New Roman" panose="02020603050405020304" pitchFamily="18" charset="0"/>
                      <a:ea typeface="Times" pitchFamily="2" charset="0"/>
                    </a:endParaRPr>
                  </a:p>
                  <a:p>
                    <a:pPr>
                      <a:spcBef>
                        <a:spcPts val="0"/>
                      </a:spcBef>
                      <a:spcAft>
                        <a:spcPts val="0"/>
                      </a:spcAft>
                    </a:pPr>
                    <a:r>
                      <a:rPr lang="en-US" sz="1600" b="1" dirty="0">
                        <a:solidFill>
                          <a:schemeClr val="tx1">
                            <a:lumMod val="50000"/>
                          </a:schemeClr>
                        </a:solidFill>
                      </a:rPr>
                      <a:t>Financial Advisor to PUC Texas</a:t>
                    </a:r>
                    <a:endParaRPr lang="en-US" sz="1600" b="1" dirty="0">
                      <a:solidFill>
                        <a:schemeClr val="tx1">
                          <a:lumMod val="50000"/>
                        </a:schemeClr>
                      </a:solidFill>
                      <a:latin typeface="Times New Roman" panose="02020603050405020304" pitchFamily="18" charset="0"/>
                      <a:ea typeface="Times" pitchFamily="2" charset="0"/>
                    </a:endParaRPr>
                  </a:p>
                </p:txBody>
              </p:sp>
              <p:sp>
                <p:nvSpPr>
                  <p:cNvPr id="9" name="Rectangle 8"/>
                  <p:cNvSpPr/>
                  <p:nvPr/>
                </p:nvSpPr>
                <p:spPr>
                  <a:xfrm>
                    <a:off x="4515290" y="2361299"/>
                    <a:ext cx="8669938" cy="584775"/>
                  </a:xfrm>
                  <a:prstGeom prst="rect">
                    <a:avLst/>
                  </a:prstGeom>
                </p:spPr>
                <p:txBody>
                  <a:bodyPr wrap="square">
                    <a:spAutoFit/>
                  </a:bodyPr>
                  <a:lstStyle/>
                  <a:p>
                    <a:pPr>
                      <a:spcBef>
                        <a:spcPts val="0"/>
                      </a:spcBef>
                      <a:spcAft>
                        <a:spcPts val="0"/>
                      </a:spcAft>
                    </a:pPr>
                    <a:r>
                      <a:rPr lang="en-US" sz="1600" dirty="0">
                        <a:solidFill>
                          <a:schemeClr val="tx1">
                            <a:lumMod val="50000"/>
                          </a:schemeClr>
                        </a:solidFill>
                      </a:rPr>
                      <a:t>2003 </a:t>
                    </a:r>
                    <a:r>
                      <a:rPr lang="en-US" sz="1600" dirty="0" err="1">
                        <a:solidFill>
                          <a:schemeClr val="tx1">
                            <a:lumMod val="50000"/>
                          </a:schemeClr>
                        </a:solidFill>
                      </a:rPr>
                      <a:t>Oncor</a:t>
                    </a:r>
                    <a:r>
                      <a:rPr lang="en-US" sz="1600" dirty="0">
                        <a:solidFill>
                          <a:schemeClr val="tx1">
                            <a:lumMod val="50000"/>
                          </a:schemeClr>
                        </a:solidFill>
                      </a:rPr>
                      <a:t> Electric Transition Bonds, $500.0</a:t>
                    </a:r>
                    <a:endParaRPr lang="en-US" sz="1600" dirty="0">
                      <a:solidFill>
                        <a:schemeClr val="tx1">
                          <a:lumMod val="50000"/>
                        </a:schemeClr>
                      </a:solidFill>
                      <a:latin typeface="Times New Roman" panose="02020603050405020304" pitchFamily="18" charset="0"/>
                      <a:ea typeface="Times" pitchFamily="2" charset="0"/>
                    </a:endParaRPr>
                  </a:p>
                  <a:p>
                    <a:pPr>
                      <a:spcBef>
                        <a:spcPts val="0"/>
                      </a:spcBef>
                      <a:spcAft>
                        <a:spcPts val="0"/>
                      </a:spcAft>
                    </a:pPr>
                    <a:r>
                      <a:rPr lang="en-US" sz="1600" b="1" dirty="0">
                        <a:solidFill>
                          <a:schemeClr val="tx1">
                            <a:lumMod val="50000"/>
                          </a:schemeClr>
                        </a:solidFill>
                      </a:rPr>
                      <a:t>Financial Advisor to PUC Texas</a:t>
                    </a:r>
                    <a:endParaRPr lang="en-US" sz="1600" b="1" dirty="0">
                      <a:solidFill>
                        <a:schemeClr val="tx1">
                          <a:lumMod val="50000"/>
                        </a:schemeClr>
                      </a:solidFill>
                      <a:latin typeface="Times New Roman" panose="02020603050405020304" pitchFamily="18" charset="0"/>
                      <a:ea typeface="Times" pitchFamily="2" charset="0"/>
                    </a:endParaRPr>
                  </a:p>
                </p:txBody>
              </p:sp>
              <p:sp>
                <p:nvSpPr>
                  <p:cNvPr id="10" name="Rectangle 9"/>
                  <p:cNvSpPr/>
                  <p:nvPr/>
                </p:nvSpPr>
                <p:spPr>
                  <a:xfrm>
                    <a:off x="4515099" y="3016357"/>
                    <a:ext cx="5709576" cy="584775"/>
                  </a:xfrm>
                  <a:prstGeom prst="rect">
                    <a:avLst/>
                  </a:prstGeom>
                </p:spPr>
                <p:txBody>
                  <a:bodyPr wrap="none">
                    <a:spAutoFit/>
                  </a:bodyPr>
                  <a:lstStyle/>
                  <a:p>
                    <a:pPr>
                      <a:spcBef>
                        <a:spcPts val="0"/>
                      </a:spcBef>
                      <a:spcAft>
                        <a:spcPts val="0"/>
                      </a:spcAft>
                    </a:pPr>
                    <a:r>
                      <a:rPr lang="en-US" sz="1600" dirty="0">
                        <a:solidFill>
                          <a:schemeClr val="tx1">
                            <a:lumMod val="50000"/>
                          </a:schemeClr>
                        </a:solidFill>
                      </a:rPr>
                      <a:t>2004 TXU Electric Delivery (</a:t>
                    </a:r>
                    <a:r>
                      <a:rPr lang="en-US" sz="1600" dirty="0" err="1">
                        <a:solidFill>
                          <a:schemeClr val="tx1">
                            <a:lumMod val="50000"/>
                          </a:schemeClr>
                        </a:solidFill>
                      </a:rPr>
                      <a:t>Oncor</a:t>
                    </a:r>
                    <a:r>
                      <a:rPr lang="en-US" sz="1600" dirty="0">
                        <a:solidFill>
                          <a:schemeClr val="tx1">
                            <a:lumMod val="50000"/>
                          </a:schemeClr>
                        </a:solidFill>
                      </a:rPr>
                      <a:t>) Transition Bonds, $789.8</a:t>
                    </a:r>
                    <a:endParaRPr lang="en-US" sz="1600" dirty="0">
                      <a:solidFill>
                        <a:schemeClr val="tx1">
                          <a:lumMod val="50000"/>
                        </a:schemeClr>
                      </a:solidFill>
                      <a:latin typeface="Times New Roman" panose="02020603050405020304" pitchFamily="18" charset="0"/>
                      <a:ea typeface="Times" pitchFamily="2" charset="0"/>
                    </a:endParaRPr>
                  </a:p>
                  <a:p>
                    <a:pPr>
                      <a:spcBef>
                        <a:spcPts val="0"/>
                      </a:spcBef>
                      <a:spcAft>
                        <a:spcPts val="0"/>
                      </a:spcAft>
                    </a:pPr>
                    <a:r>
                      <a:rPr lang="en-US" sz="1600" b="1" dirty="0">
                        <a:solidFill>
                          <a:schemeClr val="tx1">
                            <a:lumMod val="50000"/>
                          </a:schemeClr>
                        </a:solidFill>
                      </a:rPr>
                      <a:t>Financial Advisor to PUC Texas</a:t>
                    </a:r>
                    <a:endParaRPr lang="en-US" sz="1600" b="1" dirty="0">
                      <a:solidFill>
                        <a:schemeClr val="tx1">
                          <a:lumMod val="50000"/>
                        </a:schemeClr>
                      </a:solidFill>
                      <a:latin typeface="Times New Roman" panose="02020603050405020304" pitchFamily="18" charset="0"/>
                      <a:ea typeface="Times" pitchFamily="2" charset="0"/>
                    </a:endParaRPr>
                  </a:p>
                </p:txBody>
              </p:sp>
              <p:sp>
                <p:nvSpPr>
                  <p:cNvPr id="11" name="Rectangle 10"/>
                  <p:cNvSpPr/>
                  <p:nvPr/>
                </p:nvSpPr>
                <p:spPr>
                  <a:xfrm>
                    <a:off x="4515291" y="3670938"/>
                    <a:ext cx="7371909" cy="830997"/>
                  </a:xfrm>
                  <a:prstGeom prst="rect">
                    <a:avLst/>
                  </a:prstGeom>
                </p:spPr>
                <p:txBody>
                  <a:bodyPr wrap="square">
                    <a:spAutoFit/>
                  </a:bodyPr>
                  <a:lstStyle/>
                  <a:p>
                    <a:pPr marL="0" marR="0">
                      <a:lnSpc>
                        <a:spcPct val="100000"/>
                      </a:lnSpc>
                      <a:spcBef>
                        <a:spcPts val="0"/>
                      </a:spcBef>
                      <a:spcAft>
                        <a:spcPts val="0"/>
                      </a:spcAft>
                    </a:pPr>
                    <a:r>
                      <a:rPr lang="en-US" sz="1600" dirty="0">
                        <a:solidFill>
                          <a:schemeClr val="tx1">
                            <a:lumMod val="50000"/>
                          </a:schemeClr>
                        </a:solidFill>
                      </a:rPr>
                      <a:t>2004 VEPPI, Inc. Power Purchase Cost Mitigation Bonds</a:t>
                    </a:r>
                    <a:endParaRPr lang="en-US" sz="1600" dirty="0">
                      <a:solidFill>
                        <a:schemeClr val="tx1">
                          <a:lumMod val="50000"/>
                        </a:schemeClr>
                      </a:solidFill>
                      <a:latin typeface="Times New Roman" panose="02020603050405020304" pitchFamily="18" charset="0"/>
                      <a:ea typeface="Times" pitchFamily="2" charset="0"/>
                    </a:endParaRPr>
                  </a:p>
                  <a:p>
                    <a:pPr>
                      <a:spcBef>
                        <a:spcPts val="0"/>
                      </a:spcBef>
                      <a:spcAft>
                        <a:spcPts val="0"/>
                      </a:spcAft>
                    </a:pPr>
                    <a:r>
                      <a:rPr lang="en-US" sz="1600" b="1" dirty="0">
                        <a:solidFill>
                          <a:schemeClr val="tx1">
                            <a:lumMod val="50000"/>
                          </a:schemeClr>
                        </a:solidFill>
                      </a:rPr>
                      <a:t>Financial Advisor to Vermont Public Service Board (Purchasing Agent, VEPP, Inc.)</a:t>
                    </a:r>
                    <a:endParaRPr lang="en-US" sz="1600" b="1" dirty="0">
                      <a:solidFill>
                        <a:schemeClr val="tx1">
                          <a:lumMod val="50000"/>
                        </a:schemeClr>
                      </a:solidFill>
                      <a:latin typeface="Times New Roman" panose="02020603050405020304" pitchFamily="18" charset="0"/>
                      <a:ea typeface="Times" pitchFamily="2" charset="0"/>
                    </a:endParaRPr>
                  </a:p>
                </p:txBody>
              </p:sp>
              <p:sp>
                <p:nvSpPr>
                  <p:cNvPr id="12" name="Rectangle 11"/>
                  <p:cNvSpPr/>
                  <p:nvPr/>
                </p:nvSpPr>
                <p:spPr>
                  <a:xfrm>
                    <a:off x="4515291" y="4533467"/>
                    <a:ext cx="6585649" cy="584775"/>
                  </a:xfrm>
                  <a:prstGeom prst="rect">
                    <a:avLst/>
                  </a:prstGeom>
                </p:spPr>
                <p:txBody>
                  <a:bodyPr wrap="none">
                    <a:spAutoFit/>
                  </a:bodyPr>
                  <a:lstStyle/>
                  <a:p>
                    <a:pPr marL="0" marR="0">
                      <a:lnSpc>
                        <a:spcPct val="100000"/>
                      </a:lnSpc>
                      <a:spcBef>
                        <a:spcPts val="0"/>
                      </a:spcBef>
                      <a:spcAft>
                        <a:spcPts val="0"/>
                      </a:spcAft>
                    </a:pPr>
                    <a:r>
                      <a:rPr lang="en-US" sz="1600" dirty="0">
                        <a:solidFill>
                          <a:schemeClr val="tx1">
                            <a:lumMod val="50000"/>
                          </a:schemeClr>
                        </a:solidFill>
                      </a:rPr>
                      <a:t>2005 Wisconsin Electric Environmental Facility Bonds</a:t>
                    </a:r>
                  </a:p>
                  <a:p>
                    <a:pPr>
                      <a:spcBef>
                        <a:spcPts val="0"/>
                      </a:spcBef>
                      <a:spcAft>
                        <a:spcPts val="0"/>
                      </a:spcAft>
                    </a:pPr>
                    <a:r>
                      <a:rPr lang="en-US" sz="1600" b="1" dirty="0">
                        <a:solidFill>
                          <a:schemeClr val="tx1">
                            <a:lumMod val="50000"/>
                          </a:schemeClr>
                        </a:solidFill>
                      </a:rPr>
                      <a:t>Financial Advisor to Wisconsin Public Service Commission (PSC)</a:t>
                    </a:r>
                    <a:endParaRPr lang="en-US" sz="1600" b="1" dirty="0">
                      <a:solidFill>
                        <a:schemeClr val="tx1">
                          <a:lumMod val="50000"/>
                        </a:schemeClr>
                      </a:solidFill>
                      <a:latin typeface="Times New Roman" panose="02020603050405020304" pitchFamily="18" charset="0"/>
                      <a:ea typeface="Times" pitchFamily="2" charset="0"/>
                    </a:endParaRPr>
                  </a:p>
                </p:txBody>
              </p:sp>
              <p:sp>
                <p:nvSpPr>
                  <p:cNvPr id="13" name="Rectangle 12"/>
                  <p:cNvSpPr/>
                  <p:nvPr/>
                </p:nvSpPr>
                <p:spPr>
                  <a:xfrm>
                    <a:off x="4515291" y="5145640"/>
                    <a:ext cx="5758692" cy="584775"/>
                  </a:xfrm>
                  <a:prstGeom prst="rect">
                    <a:avLst/>
                  </a:prstGeom>
                </p:spPr>
                <p:txBody>
                  <a:bodyPr wrap="none">
                    <a:spAutoFit/>
                  </a:bodyPr>
                  <a:lstStyle/>
                  <a:p>
                    <a:pPr>
                      <a:spcBef>
                        <a:spcPts val="0"/>
                      </a:spcBef>
                      <a:spcAft>
                        <a:spcPts val="0"/>
                      </a:spcAft>
                    </a:pPr>
                    <a:r>
                      <a:rPr lang="en-US" sz="1600" dirty="0">
                        <a:solidFill>
                          <a:schemeClr val="tx1">
                            <a:lumMod val="50000"/>
                          </a:schemeClr>
                        </a:solidFill>
                      </a:rPr>
                      <a:t>2005 PSE&amp;G Deferred Balance Transition Bonds, $102.7</a:t>
                    </a:r>
                    <a:endParaRPr lang="en-US" sz="1600" dirty="0">
                      <a:solidFill>
                        <a:schemeClr val="tx1">
                          <a:lumMod val="50000"/>
                        </a:schemeClr>
                      </a:solidFill>
                      <a:latin typeface="Times New Roman" panose="02020603050405020304" pitchFamily="18" charset="0"/>
                      <a:ea typeface="Times" pitchFamily="2" charset="0"/>
                    </a:endParaRPr>
                  </a:p>
                  <a:p>
                    <a:pPr>
                      <a:spcBef>
                        <a:spcPts val="0"/>
                      </a:spcBef>
                      <a:spcAft>
                        <a:spcPts val="0"/>
                      </a:spcAft>
                    </a:pPr>
                    <a:r>
                      <a:rPr lang="en-US" sz="1600" b="1" dirty="0">
                        <a:solidFill>
                          <a:schemeClr val="tx1">
                            <a:lumMod val="50000"/>
                          </a:schemeClr>
                        </a:solidFill>
                      </a:rPr>
                      <a:t>Financial Advisor to New Jersey Board of Public Utilities </a:t>
                    </a:r>
                    <a:endParaRPr lang="en-US" sz="1600" b="1" dirty="0">
                      <a:solidFill>
                        <a:schemeClr val="tx1">
                          <a:lumMod val="50000"/>
                        </a:schemeClr>
                      </a:solidFill>
                      <a:latin typeface="Times New Roman" panose="02020603050405020304" pitchFamily="18" charset="0"/>
                      <a:ea typeface="Times" pitchFamily="2" charset="0"/>
                    </a:endParaRPr>
                  </a:p>
                </p:txBody>
              </p:sp>
              <p:sp>
                <p:nvSpPr>
                  <p:cNvPr id="14" name="Rectangle 13"/>
                  <p:cNvSpPr/>
                  <p:nvPr/>
                </p:nvSpPr>
                <p:spPr>
                  <a:xfrm>
                    <a:off x="4515291" y="5698883"/>
                    <a:ext cx="4983928" cy="584775"/>
                  </a:xfrm>
                  <a:prstGeom prst="rect">
                    <a:avLst/>
                  </a:prstGeom>
                </p:spPr>
                <p:txBody>
                  <a:bodyPr wrap="none">
                    <a:spAutoFit/>
                  </a:bodyPr>
                  <a:lstStyle/>
                  <a:p>
                    <a:pPr>
                      <a:spcBef>
                        <a:spcPts val="0"/>
                      </a:spcBef>
                      <a:spcAft>
                        <a:spcPts val="0"/>
                      </a:spcAft>
                    </a:pPr>
                    <a:r>
                      <a:rPr lang="en-US" sz="1600" dirty="0">
                        <a:solidFill>
                          <a:schemeClr val="tx1">
                            <a:lumMod val="50000"/>
                          </a:schemeClr>
                        </a:solidFill>
                      </a:rPr>
                      <a:t>2005 </a:t>
                    </a:r>
                    <a:r>
                      <a:rPr lang="en-US" sz="1600" dirty="0" err="1">
                        <a:solidFill>
                          <a:schemeClr val="tx1">
                            <a:lumMod val="50000"/>
                          </a:schemeClr>
                        </a:solidFill>
                      </a:rPr>
                      <a:t>CenterPoint</a:t>
                    </a:r>
                    <a:r>
                      <a:rPr lang="en-US" sz="1600" dirty="0">
                        <a:solidFill>
                          <a:schemeClr val="tx1">
                            <a:lumMod val="50000"/>
                          </a:schemeClr>
                        </a:solidFill>
                      </a:rPr>
                      <a:t> Energy Transition Bonds, $1,851.0</a:t>
                    </a:r>
                  </a:p>
                  <a:p>
                    <a:pPr>
                      <a:spcBef>
                        <a:spcPts val="0"/>
                      </a:spcBef>
                      <a:spcAft>
                        <a:spcPts val="0"/>
                      </a:spcAft>
                    </a:pPr>
                    <a:r>
                      <a:rPr lang="en-US" sz="1600" b="1" dirty="0">
                        <a:solidFill>
                          <a:schemeClr val="tx1">
                            <a:lumMod val="50000"/>
                          </a:schemeClr>
                        </a:solidFill>
                      </a:rPr>
                      <a:t>Financial Advisor to PUC Texas</a:t>
                    </a:r>
                    <a:endParaRPr lang="en-US" sz="1600" b="1" dirty="0">
                      <a:solidFill>
                        <a:schemeClr val="tx1">
                          <a:lumMod val="50000"/>
                        </a:schemeClr>
                      </a:solidFill>
                      <a:latin typeface="Times New Roman" panose="02020603050405020304" pitchFamily="18" charset="0"/>
                      <a:ea typeface="Times" pitchFamily="2" charset="0"/>
                    </a:endParaRPr>
                  </a:p>
                </p:txBody>
              </p:sp>
              <p:sp>
                <p:nvSpPr>
                  <p:cNvPr id="15" name="Rectangle 14"/>
                  <p:cNvSpPr/>
                  <p:nvPr/>
                </p:nvSpPr>
                <p:spPr>
                  <a:xfrm>
                    <a:off x="4515290" y="6311481"/>
                    <a:ext cx="4895892" cy="584775"/>
                  </a:xfrm>
                  <a:prstGeom prst="rect">
                    <a:avLst/>
                  </a:prstGeom>
                </p:spPr>
                <p:txBody>
                  <a:bodyPr wrap="none">
                    <a:spAutoFit/>
                  </a:bodyPr>
                  <a:lstStyle/>
                  <a:p>
                    <a:pPr marL="0" marR="0">
                      <a:lnSpc>
                        <a:spcPct val="100000"/>
                      </a:lnSpc>
                      <a:spcBef>
                        <a:spcPts val="0"/>
                      </a:spcBef>
                      <a:spcAft>
                        <a:spcPts val="0"/>
                      </a:spcAft>
                    </a:pPr>
                    <a:r>
                      <a:rPr lang="en-US" sz="1600" dirty="0">
                        <a:solidFill>
                          <a:schemeClr val="tx1">
                            <a:lumMod val="50000"/>
                          </a:schemeClr>
                        </a:solidFill>
                      </a:rPr>
                      <a:t>2006 AEP Texas Central Transition Bonds, $1,739.7</a:t>
                    </a:r>
                  </a:p>
                  <a:p>
                    <a:pPr>
                      <a:spcBef>
                        <a:spcPts val="0"/>
                      </a:spcBef>
                      <a:spcAft>
                        <a:spcPts val="0"/>
                      </a:spcAft>
                    </a:pPr>
                    <a:r>
                      <a:rPr lang="en-US" sz="1600" b="1" dirty="0">
                        <a:solidFill>
                          <a:schemeClr val="tx1">
                            <a:lumMod val="50000"/>
                          </a:schemeClr>
                        </a:solidFill>
                      </a:rPr>
                      <a:t>Financial Advisor to PUC Texas</a:t>
                    </a:r>
                    <a:endParaRPr lang="en-US" sz="1600" b="1" dirty="0">
                      <a:solidFill>
                        <a:schemeClr val="tx1">
                          <a:lumMod val="50000"/>
                        </a:schemeClr>
                      </a:solidFill>
                      <a:latin typeface="Times New Roman" panose="02020603050405020304" pitchFamily="18" charset="0"/>
                      <a:ea typeface="Times" pitchFamily="2" charset="0"/>
                    </a:endParaRPr>
                  </a:p>
                </p:txBody>
              </p:sp>
              <p:sp>
                <p:nvSpPr>
                  <p:cNvPr id="16" name="Rectangle 15"/>
                  <p:cNvSpPr/>
                  <p:nvPr/>
                </p:nvSpPr>
                <p:spPr>
                  <a:xfrm>
                    <a:off x="4515290" y="6936830"/>
                    <a:ext cx="5575437" cy="584775"/>
                  </a:xfrm>
                  <a:prstGeom prst="rect">
                    <a:avLst/>
                  </a:prstGeom>
                </p:spPr>
                <p:txBody>
                  <a:bodyPr wrap="none">
                    <a:spAutoFit/>
                  </a:bodyPr>
                  <a:lstStyle/>
                  <a:p>
                    <a:pPr>
                      <a:spcBef>
                        <a:spcPts val="0"/>
                      </a:spcBef>
                      <a:spcAft>
                        <a:spcPts val="0"/>
                      </a:spcAft>
                    </a:pPr>
                    <a:r>
                      <a:rPr lang="en-US" sz="1600" dirty="0">
                        <a:solidFill>
                          <a:schemeClr val="tx1">
                            <a:lumMod val="50000"/>
                          </a:schemeClr>
                        </a:solidFill>
                      </a:rPr>
                      <a:t>2007 Allegheny Power – Monongahela Power (MP), $344.5</a:t>
                    </a:r>
                  </a:p>
                  <a:p>
                    <a:pPr>
                      <a:spcBef>
                        <a:spcPts val="0"/>
                      </a:spcBef>
                      <a:spcAft>
                        <a:spcPts val="0"/>
                      </a:spcAft>
                    </a:pPr>
                    <a:r>
                      <a:rPr lang="en-US" sz="1600" b="1" dirty="0">
                        <a:solidFill>
                          <a:schemeClr val="tx1">
                            <a:lumMod val="50000"/>
                          </a:schemeClr>
                        </a:solidFill>
                      </a:rPr>
                      <a:t>Financial Advisor to PSC of West Virginia</a:t>
                    </a:r>
                    <a:endParaRPr lang="en-US" sz="1600" b="1" dirty="0">
                      <a:solidFill>
                        <a:schemeClr val="tx1">
                          <a:lumMod val="50000"/>
                        </a:schemeClr>
                      </a:solidFill>
                      <a:latin typeface="Times New Roman" panose="02020603050405020304" pitchFamily="18" charset="0"/>
                      <a:ea typeface="Times" pitchFamily="2" charset="0"/>
                    </a:endParaRPr>
                  </a:p>
                </p:txBody>
              </p:sp>
              <p:sp>
                <p:nvSpPr>
                  <p:cNvPr id="17" name="Rectangle 16"/>
                  <p:cNvSpPr/>
                  <p:nvPr/>
                </p:nvSpPr>
                <p:spPr>
                  <a:xfrm>
                    <a:off x="4515099" y="7584669"/>
                    <a:ext cx="5138586" cy="584775"/>
                  </a:xfrm>
                  <a:prstGeom prst="rect">
                    <a:avLst/>
                  </a:prstGeom>
                </p:spPr>
                <p:txBody>
                  <a:bodyPr wrap="none">
                    <a:spAutoFit/>
                  </a:bodyPr>
                  <a:lstStyle/>
                  <a:p>
                    <a:pPr>
                      <a:spcBef>
                        <a:spcPts val="0"/>
                      </a:spcBef>
                      <a:spcAft>
                        <a:spcPts val="0"/>
                      </a:spcAft>
                    </a:pPr>
                    <a:r>
                      <a:rPr lang="en-US" sz="1600" dirty="0">
                        <a:solidFill>
                          <a:schemeClr val="tx1">
                            <a:lumMod val="50000"/>
                          </a:schemeClr>
                        </a:solidFill>
                      </a:rPr>
                      <a:t>2007 Allegheny Power – Potomac Edison (PE), $114.8</a:t>
                    </a:r>
                  </a:p>
                  <a:p>
                    <a:pPr>
                      <a:spcBef>
                        <a:spcPts val="0"/>
                      </a:spcBef>
                      <a:spcAft>
                        <a:spcPts val="0"/>
                      </a:spcAft>
                    </a:pPr>
                    <a:r>
                      <a:rPr lang="en-US" sz="1600" b="1" dirty="0">
                        <a:solidFill>
                          <a:schemeClr val="tx1">
                            <a:lumMod val="50000"/>
                          </a:schemeClr>
                        </a:solidFill>
                      </a:rPr>
                      <a:t>Financial Advisor to PSC of West Virginia</a:t>
                    </a:r>
                    <a:endParaRPr lang="en-US" sz="1600" b="1" dirty="0">
                      <a:solidFill>
                        <a:schemeClr val="tx1">
                          <a:lumMod val="50000"/>
                        </a:schemeClr>
                      </a:solidFill>
                      <a:latin typeface="Times New Roman" panose="02020603050405020304" pitchFamily="18" charset="0"/>
                      <a:ea typeface="Times" pitchFamily="2" charset="0"/>
                    </a:endParaRPr>
                  </a:p>
                </p:txBody>
              </p:sp>
            </p:grpSp>
            <p:sp>
              <p:nvSpPr>
                <p:cNvPr id="18" name="Rectangle 17"/>
                <p:cNvSpPr/>
                <p:nvPr/>
              </p:nvSpPr>
              <p:spPr>
                <a:xfrm>
                  <a:off x="4783113" y="3921771"/>
                  <a:ext cx="4317977" cy="584775"/>
                </a:xfrm>
                <a:prstGeom prst="rect">
                  <a:avLst/>
                </a:prstGeom>
              </p:spPr>
              <p:txBody>
                <a:bodyPr wrap="none">
                  <a:spAutoFit/>
                </a:bodyPr>
                <a:lstStyle/>
                <a:p>
                  <a:pPr>
                    <a:spcBef>
                      <a:spcPts val="0"/>
                    </a:spcBef>
                    <a:spcAft>
                      <a:spcPts val="0"/>
                    </a:spcAft>
                  </a:pPr>
                  <a:r>
                    <a:rPr lang="en-US" sz="1600" dirty="0">
                      <a:solidFill>
                        <a:schemeClr val="tx1">
                          <a:lumMod val="50000"/>
                        </a:schemeClr>
                      </a:solidFill>
                    </a:rPr>
                    <a:t>2007 Florida Power &amp; Light Company, $652.0</a:t>
                  </a:r>
                </a:p>
                <a:p>
                  <a:pPr>
                    <a:spcBef>
                      <a:spcPts val="0"/>
                    </a:spcBef>
                    <a:spcAft>
                      <a:spcPts val="0"/>
                    </a:spcAft>
                  </a:pPr>
                  <a:r>
                    <a:rPr lang="en-US" sz="1600" b="1" dirty="0">
                      <a:solidFill>
                        <a:schemeClr val="tx1">
                          <a:lumMod val="50000"/>
                        </a:schemeClr>
                      </a:solidFill>
                    </a:rPr>
                    <a:t>Financial Advisor to Florida PSC</a:t>
                  </a:r>
                  <a:endParaRPr lang="en-US" sz="1600" b="1" dirty="0">
                    <a:solidFill>
                      <a:schemeClr val="tx1">
                        <a:lumMod val="50000"/>
                      </a:schemeClr>
                    </a:solidFill>
                    <a:latin typeface="Times New Roman" panose="02020603050405020304" pitchFamily="18" charset="0"/>
                    <a:ea typeface="Times" pitchFamily="2" charset="0"/>
                  </a:endParaRPr>
                </a:p>
              </p:txBody>
            </p:sp>
            <p:sp>
              <p:nvSpPr>
                <p:cNvPr id="19" name="Rectangle 18"/>
                <p:cNvSpPr/>
                <p:nvPr/>
              </p:nvSpPr>
              <p:spPr>
                <a:xfrm>
                  <a:off x="4783113" y="4613925"/>
                  <a:ext cx="4946932" cy="584775"/>
                </a:xfrm>
                <a:prstGeom prst="rect">
                  <a:avLst/>
                </a:prstGeom>
              </p:spPr>
              <p:txBody>
                <a:bodyPr wrap="none">
                  <a:spAutoFit/>
                </a:bodyPr>
                <a:lstStyle/>
                <a:p>
                  <a:pPr>
                    <a:spcBef>
                      <a:spcPts val="0"/>
                    </a:spcBef>
                    <a:spcAft>
                      <a:spcPts val="0"/>
                    </a:spcAft>
                  </a:pPr>
                  <a:r>
                    <a:rPr lang="en-US" sz="1600" dirty="0">
                      <a:solidFill>
                        <a:schemeClr val="tx1">
                          <a:lumMod val="50000"/>
                        </a:schemeClr>
                      </a:solidFill>
                    </a:rPr>
                    <a:t>2009 Allegheny Power – Monongahela Power, $64.4</a:t>
                  </a:r>
                </a:p>
                <a:p>
                  <a:pPr>
                    <a:spcBef>
                      <a:spcPts val="0"/>
                    </a:spcBef>
                    <a:spcAft>
                      <a:spcPts val="0"/>
                    </a:spcAft>
                  </a:pPr>
                  <a:r>
                    <a:rPr lang="en-US" sz="1600" b="1" dirty="0">
                      <a:solidFill>
                        <a:schemeClr val="tx1">
                          <a:lumMod val="50000"/>
                        </a:schemeClr>
                      </a:solidFill>
                    </a:rPr>
                    <a:t>Financial Advisor to PSC of West Virginia</a:t>
                  </a:r>
                  <a:endParaRPr lang="en-US" sz="1600" b="1" dirty="0">
                    <a:solidFill>
                      <a:schemeClr val="tx1">
                        <a:lumMod val="50000"/>
                      </a:schemeClr>
                    </a:solidFill>
                    <a:latin typeface="Times New Roman" panose="02020603050405020304" pitchFamily="18" charset="0"/>
                    <a:ea typeface="Times" pitchFamily="2" charset="0"/>
                  </a:endParaRPr>
                </a:p>
              </p:txBody>
            </p:sp>
            <p:sp>
              <p:nvSpPr>
                <p:cNvPr id="20" name="Rectangle 19"/>
                <p:cNvSpPr/>
                <p:nvPr/>
              </p:nvSpPr>
              <p:spPr>
                <a:xfrm>
                  <a:off x="4799719" y="5350534"/>
                  <a:ext cx="4571957" cy="584775"/>
                </a:xfrm>
                <a:prstGeom prst="rect">
                  <a:avLst/>
                </a:prstGeom>
              </p:spPr>
              <p:txBody>
                <a:bodyPr wrap="none">
                  <a:spAutoFit/>
                </a:bodyPr>
                <a:lstStyle/>
                <a:p>
                  <a:pPr marL="0" marR="0">
                    <a:lnSpc>
                      <a:spcPct val="100000"/>
                    </a:lnSpc>
                    <a:spcBef>
                      <a:spcPts val="0"/>
                    </a:spcBef>
                    <a:spcAft>
                      <a:spcPts val="0"/>
                    </a:spcAft>
                  </a:pPr>
                  <a:r>
                    <a:rPr lang="en-US" sz="1600" dirty="0">
                      <a:solidFill>
                        <a:schemeClr val="tx1">
                          <a:lumMod val="50000"/>
                        </a:schemeClr>
                      </a:solidFill>
                    </a:rPr>
                    <a:t>2009 Allegheny Power – Potomac Edison, $21.5</a:t>
                  </a:r>
                </a:p>
                <a:p>
                  <a:pPr>
                    <a:spcBef>
                      <a:spcPts val="0"/>
                    </a:spcBef>
                    <a:spcAft>
                      <a:spcPts val="0"/>
                    </a:spcAft>
                  </a:pPr>
                  <a:r>
                    <a:rPr lang="en-US" sz="1600" b="1" dirty="0">
                      <a:solidFill>
                        <a:schemeClr val="tx1">
                          <a:lumMod val="50000"/>
                        </a:schemeClr>
                      </a:solidFill>
                    </a:rPr>
                    <a:t>Financial Advisor to PSC of West Virginia</a:t>
                  </a:r>
                  <a:endParaRPr lang="en-US" sz="1600" b="1" dirty="0">
                    <a:solidFill>
                      <a:schemeClr val="tx1">
                        <a:lumMod val="50000"/>
                      </a:schemeClr>
                    </a:solidFill>
                    <a:latin typeface="Times New Roman" panose="02020603050405020304" pitchFamily="18" charset="0"/>
                    <a:ea typeface="Times" pitchFamily="2" charset="0"/>
                  </a:endParaRPr>
                </a:p>
              </p:txBody>
            </p:sp>
            <p:sp>
              <p:nvSpPr>
                <p:cNvPr id="21" name="Rectangle 20"/>
                <p:cNvSpPr/>
                <p:nvPr/>
              </p:nvSpPr>
              <p:spPr>
                <a:xfrm>
                  <a:off x="4783113" y="5968358"/>
                  <a:ext cx="7591978" cy="830997"/>
                </a:xfrm>
                <a:prstGeom prst="rect">
                  <a:avLst/>
                </a:prstGeom>
              </p:spPr>
              <p:txBody>
                <a:bodyPr wrap="square">
                  <a:spAutoFit/>
                </a:bodyPr>
                <a:lstStyle/>
                <a:p>
                  <a:pPr>
                    <a:spcBef>
                      <a:spcPts val="0"/>
                    </a:spcBef>
                    <a:spcAft>
                      <a:spcPts val="0"/>
                    </a:spcAft>
                  </a:pPr>
                  <a:r>
                    <a:rPr lang="en-US" sz="1600" dirty="0">
                      <a:solidFill>
                        <a:schemeClr val="tx1">
                          <a:lumMod val="50000"/>
                        </a:schemeClr>
                      </a:solidFill>
                    </a:rPr>
                    <a:t>2014 Potomac Electric Power Company/DC Department of Transportation, $375</a:t>
                  </a:r>
                </a:p>
                <a:p>
                  <a:pPr>
                    <a:spcBef>
                      <a:spcPts val="0"/>
                    </a:spcBef>
                    <a:spcAft>
                      <a:spcPts val="0"/>
                    </a:spcAft>
                  </a:pPr>
                  <a:r>
                    <a:rPr lang="en-US" sz="1600" b="1" dirty="0">
                      <a:solidFill>
                        <a:schemeClr val="tx1">
                          <a:lumMod val="50000"/>
                        </a:schemeClr>
                      </a:solidFill>
                    </a:rPr>
                    <a:t>Financial Advisor to the Office of the People’s Counsel (i.e., Ratepayer Advocate) of the District of Columbia PSC</a:t>
                  </a:r>
                  <a:endParaRPr lang="en-US" sz="1600" dirty="0">
                    <a:solidFill>
                      <a:schemeClr val="tx1">
                        <a:lumMod val="50000"/>
                      </a:schemeClr>
                    </a:solidFill>
                    <a:latin typeface="Times New Roman" panose="02020603050405020304" pitchFamily="18" charset="0"/>
                    <a:ea typeface="Times" pitchFamily="2" charset="0"/>
                  </a:endParaRPr>
                </a:p>
              </p:txBody>
            </p:sp>
          </p:grpSp>
          <p:sp>
            <p:nvSpPr>
              <p:cNvPr id="22" name="Rectangle 21"/>
              <p:cNvSpPr/>
              <p:nvPr/>
            </p:nvSpPr>
            <p:spPr>
              <a:xfrm>
                <a:off x="4806234" y="5636873"/>
                <a:ext cx="3358996" cy="584775"/>
              </a:xfrm>
              <a:prstGeom prst="rect">
                <a:avLst/>
              </a:prstGeom>
            </p:spPr>
            <p:txBody>
              <a:bodyPr wrap="none">
                <a:spAutoFit/>
              </a:bodyPr>
              <a:lstStyle/>
              <a:p>
                <a:pPr>
                  <a:spcBef>
                    <a:spcPts val="0"/>
                  </a:spcBef>
                  <a:spcAft>
                    <a:spcPts val="0"/>
                  </a:spcAft>
                </a:pPr>
                <a:r>
                  <a:rPr lang="en-US" sz="1600" dirty="0">
                    <a:solidFill>
                      <a:schemeClr val="tx1">
                        <a:lumMod val="50000"/>
                      </a:schemeClr>
                    </a:solidFill>
                  </a:rPr>
                  <a:t>2016 Duke Energy Florida, $1,294</a:t>
                </a:r>
                <a:endParaRPr lang="en-US" sz="1600" dirty="0">
                  <a:solidFill>
                    <a:schemeClr val="tx1">
                      <a:lumMod val="50000"/>
                    </a:schemeClr>
                  </a:solidFill>
                  <a:latin typeface="Times New Roman" panose="02020603050405020304" pitchFamily="18" charset="0"/>
                  <a:ea typeface="Times" pitchFamily="2" charset="0"/>
                </a:endParaRPr>
              </a:p>
              <a:p>
                <a:pPr>
                  <a:spcBef>
                    <a:spcPts val="0"/>
                  </a:spcBef>
                  <a:spcAft>
                    <a:spcPts val="0"/>
                  </a:spcAft>
                </a:pPr>
                <a:r>
                  <a:rPr lang="en-US" sz="1600" b="1" dirty="0">
                    <a:solidFill>
                      <a:schemeClr val="tx1">
                        <a:lumMod val="50000"/>
                      </a:schemeClr>
                    </a:solidFill>
                  </a:rPr>
                  <a:t>Financial Advisor to Florida PSC</a:t>
                </a:r>
                <a:endParaRPr lang="en-US" sz="1600" b="1" dirty="0">
                  <a:solidFill>
                    <a:schemeClr val="tx1">
                      <a:lumMod val="50000"/>
                    </a:schemeClr>
                  </a:solidFill>
                  <a:latin typeface="Times New Roman" panose="02020603050405020304" pitchFamily="18" charset="0"/>
                  <a:ea typeface="Times" pitchFamily="2" charset="0"/>
                </a:endParaRPr>
              </a:p>
            </p:txBody>
          </p:sp>
          <p:sp>
            <p:nvSpPr>
              <p:cNvPr id="23" name="Rectangle 22"/>
              <p:cNvSpPr/>
              <p:nvPr/>
            </p:nvSpPr>
            <p:spPr>
              <a:xfrm>
                <a:off x="4811516" y="6258052"/>
                <a:ext cx="7575372" cy="830997"/>
              </a:xfrm>
              <a:prstGeom prst="rect">
                <a:avLst/>
              </a:prstGeom>
            </p:spPr>
            <p:txBody>
              <a:bodyPr wrap="square">
                <a:spAutoFit/>
              </a:bodyPr>
              <a:lstStyle/>
              <a:p>
                <a:pPr marL="0" marR="0">
                  <a:lnSpc>
                    <a:spcPct val="100000"/>
                  </a:lnSpc>
                  <a:spcBef>
                    <a:spcPts val="0"/>
                  </a:spcBef>
                  <a:spcAft>
                    <a:spcPts val="0"/>
                  </a:spcAft>
                </a:pPr>
                <a:r>
                  <a:rPr lang="en-US" sz="1600" dirty="0">
                    <a:solidFill>
                      <a:schemeClr val="tx1">
                        <a:lumMod val="50000"/>
                      </a:schemeClr>
                    </a:solidFill>
                  </a:rPr>
                  <a:t>2018, </a:t>
                </a:r>
                <a:r>
                  <a:rPr lang="en-US" sz="1600" b="1" dirty="0">
                    <a:solidFill>
                      <a:schemeClr val="tx1">
                        <a:lumMod val="50000"/>
                      </a:schemeClr>
                    </a:solidFill>
                  </a:rPr>
                  <a:t>Financial Advisor to California Community Choice Association for financial analysis and testimony before the California Public Utilities Commission Rulemaking (CPUC)17-06-026 Proceeding </a:t>
                </a:r>
                <a:endParaRPr lang="en-US" sz="1600" b="1" dirty="0">
                  <a:solidFill>
                    <a:schemeClr val="tx1">
                      <a:lumMod val="50000"/>
                    </a:schemeClr>
                  </a:solidFill>
                  <a:latin typeface="Times New Roman" panose="02020603050405020304" pitchFamily="18" charset="0"/>
                  <a:ea typeface="Times" pitchFamily="2" charset="0"/>
                </a:endParaRPr>
              </a:p>
            </p:txBody>
          </p:sp>
        </p:grpSp>
        <p:sp>
          <p:nvSpPr>
            <p:cNvPr id="24" name="Rectangle 23"/>
            <p:cNvSpPr/>
            <p:nvPr/>
          </p:nvSpPr>
          <p:spPr>
            <a:xfrm>
              <a:off x="4800558" y="6108717"/>
              <a:ext cx="7355495" cy="584775"/>
            </a:xfrm>
            <a:prstGeom prst="rect">
              <a:avLst/>
            </a:prstGeom>
          </p:spPr>
          <p:txBody>
            <a:bodyPr wrap="square">
              <a:spAutoFit/>
            </a:bodyPr>
            <a:lstStyle/>
            <a:p>
              <a:pPr marL="0" marR="0">
                <a:lnSpc>
                  <a:spcPct val="100000"/>
                </a:lnSpc>
                <a:spcBef>
                  <a:spcPts val="1000"/>
                </a:spcBef>
                <a:spcAft>
                  <a:spcPts val="0"/>
                </a:spcAft>
              </a:pPr>
              <a:r>
                <a:rPr lang="en-US" sz="1600" dirty="0">
                  <a:solidFill>
                    <a:schemeClr val="tx1">
                      <a:lumMod val="50000"/>
                    </a:schemeClr>
                  </a:solidFill>
                </a:rPr>
                <a:t>2018 – Present, </a:t>
              </a:r>
              <a:r>
                <a:rPr lang="en-US" sz="1600" b="1" dirty="0">
                  <a:solidFill>
                    <a:schemeClr val="tx1">
                      <a:lumMod val="50000"/>
                    </a:schemeClr>
                  </a:solidFill>
                </a:rPr>
                <a:t>National Regulatory Research Institute (NRRI) Fellow (</a:t>
              </a:r>
              <a:r>
                <a:rPr lang="en-US" sz="1600" b="1" dirty="0" err="1">
                  <a:solidFill>
                    <a:schemeClr val="tx1">
                      <a:lumMod val="50000"/>
                    </a:schemeClr>
                  </a:solidFill>
                </a:rPr>
                <a:t>Fichera</a:t>
              </a:r>
              <a:r>
                <a:rPr lang="en-US" sz="1600" b="1" dirty="0">
                  <a:solidFill>
                    <a:schemeClr val="tx1">
                      <a:lumMod val="50000"/>
                    </a:schemeClr>
                  </a:solidFill>
                </a:rPr>
                <a:t>) and author of securitization  “Insights” article January, 2019</a:t>
              </a:r>
              <a:endParaRPr lang="en-US" sz="1600" b="1" dirty="0">
                <a:solidFill>
                  <a:schemeClr val="tx1">
                    <a:lumMod val="50000"/>
                  </a:schemeClr>
                </a:solidFill>
                <a:latin typeface="Times New Roman" panose="02020603050405020304" pitchFamily="18" charset="0"/>
                <a:ea typeface="Times" pitchFamily="2" charset="0"/>
              </a:endParaRPr>
            </a:p>
          </p:txBody>
        </p:sp>
      </p:grpSp>
      <p:sp>
        <p:nvSpPr>
          <p:cNvPr id="3" name="Rectangle 2"/>
          <p:cNvSpPr/>
          <p:nvPr/>
        </p:nvSpPr>
        <p:spPr>
          <a:xfrm>
            <a:off x="-55781" y="-3031"/>
            <a:ext cx="12247781" cy="26731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0" name="TextBox 29"/>
          <p:cNvSpPr txBox="1"/>
          <p:nvPr/>
        </p:nvSpPr>
        <p:spPr>
          <a:xfrm>
            <a:off x="2821971" y="665355"/>
            <a:ext cx="3704896" cy="954107"/>
          </a:xfrm>
          <a:prstGeom prst="rect">
            <a:avLst/>
          </a:prstGeom>
          <a:noFill/>
        </p:spPr>
        <p:txBody>
          <a:bodyPr wrap="square" rtlCol="0">
            <a:spAutoFit/>
          </a:bodyPr>
          <a:lstStyle/>
          <a:p>
            <a:pPr algn="ctr"/>
            <a:r>
              <a:rPr lang="en-US" sz="2800" b="1" dirty="0">
                <a:solidFill>
                  <a:schemeClr val="bg1"/>
                </a:solidFill>
              </a:rPr>
              <a:t>2000 – Present   </a:t>
            </a:r>
          </a:p>
          <a:p>
            <a:pPr algn="ctr"/>
            <a:r>
              <a:rPr lang="en-US" sz="2800" b="1" dirty="0">
                <a:solidFill>
                  <a:schemeClr val="bg1"/>
                </a:solidFill>
              </a:rPr>
              <a:t>$9,020,000,000</a:t>
            </a:r>
          </a:p>
        </p:txBody>
      </p:sp>
      <p:grpSp>
        <p:nvGrpSpPr>
          <p:cNvPr id="2" name="Group 1"/>
          <p:cNvGrpSpPr/>
          <p:nvPr/>
        </p:nvGrpSpPr>
        <p:grpSpPr>
          <a:xfrm>
            <a:off x="0" y="6614995"/>
            <a:ext cx="12247781" cy="396166"/>
            <a:chOff x="0" y="6557457"/>
            <a:chExt cx="12247781" cy="396166"/>
          </a:xfrm>
        </p:grpSpPr>
        <p:sp>
          <p:nvSpPr>
            <p:cNvPr id="4" name="Rectangle 3"/>
            <p:cNvSpPr/>
            <p:nvPr/>
          </p:nvSpPr>
          <p:spPr>
            <a:xfrm>
              <a:off x="0" y="6557457"/>
              <a:ext cx="12247781" cy="31630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3" name="TextBox 1"/>
            <p:cNvSpPr txBox="1"/>
            <p:nvPr/>
          </p:nvSpPr>
          <p:spPr>
            <a:xfrm>
              <a:off x="127228" y="6557457"/>
              <a:ext cx="4293688" cy="39616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400" b="1" dirty="0">
                  <a:solidFill>
                    <a:schemeClr val="bg1"/>
                  </a:solidFill>
                  <a:ea typeface="Kozuka Gothic Pro H" pitchFamily="34" charset="-128"/>
                </a:rPr>
                <a:t>Size of Bond Offering ($ in Millions)</a:t>
              </a:r>
            </a:p>
          </p:txBody>
        </p:sp>
      </p:grpSp>
      <p:sp>
        <p:nvSpPr>
          <p:cNvPr id="35" name="TextBox 34"/>
          <p:cNvSpPr txBox="1"/>
          <p:nvPr/>
        </p:nvSpPr>
        <p:spPr>
          <a:xfrm>
            <a:off x="4824248" y="536575"/>
            <a:ext cx="7369339" cy="1477328"/>
          </a:xfrm>
          <a:prstGeom prst="rect">
            <a:avLst/>
          </a:prstGeom>
          <a:solidFill>
            <a:schemeClr val="bg1">
              <a:lumMod val="85000"/>
              <a:alpha val="75000"/>
            </a:schemeClr>
          </a:solidFill>
        </p:spPr>
        <p:txBody>
          <a:bodyPr wrap="square" lIns="268224" tIns="182880" rIns="853440" bIns="182880">
            <a:spAutoFit/>
          </a:bodyPr>
          <a:lstStyle/>
          <a:p>
            <a:pPr marL="0" marR="0">
              <a:lnSpc>
                <a:spcPct val="100000"/>
              </a:lnSpc>
              <a:spcBef>
                <a:spcPts val="0"/>
              </a:spcBef>
              <a:spcAft>
                <a:spcPts val="0"/>
              </a:spcAft>
            </a:pPr>
            <a:r>
              <a:rPr lang="en-US" sz="2400" b="1" dirty="0">
                <a:solidFill>
                  <a:schemeClr val="tx1">
                    <a:lumMod val="50000"/>
                  </a:schemeClr>
                </a:solidFill>
              </a:rPr>
              <a:t>19 Years in Investor-Owned Utility Securitization Engagements; Advised 6 Commissions, 13 Transactions, $9,020,000,000, 8 utilities</a:t>
            </a:r>
          </a:p>
        </p:txBody>
      </p:sp>
      <p:pic>
        <p:nvPicPr>
          <p:cNvPr id="31" name="Picture 30">
            <a:extLst>
              <a:ext uri="{FF2B5EF4-FFF2-40B4-BE49-F238E27FC236}">
                <a16:creationId xmlns:a16="http://schemas.microsoft.com/office/drawing/2014/main" xmlns="" id="{A2CB66D3-9CE4-A347-B7DD-F6E13965B0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81" y="264288"/>
            <a:ext cx="4903150" cy="6350707"/>
          </a:xfrm>
          <a:prstGeom prst="rect">
            <a:avLst/>
          </a:prstGeom>
        </p:spPr>
      </p:pic>
      <p:sp>
        <p:nvSpPr>
          <p:cNvPr id="34" name="TextBox 33">
            <a:extLst>
              <a:ext uri="{FF2B5EF4-FFF2-40B4-BE49-F238E27FC236}">
                <a16:creationId xmlns:a16="http://schemas.microsoft.com/office/drawing/2014/main" xmlns="" id="{4B4391DB-00BE-6C49-A17B-99BC3889E81D}"/>
              </a:ext>
            </a:extLst>
          </p:cNvPr>
          <p:cNvSpPr txBox="1"/>
          <p:nvPr/>
        </p:nvSpPr>
        <p:spPr>
          <a:xfrm>
            <a:off x="-319524" y="473996"/>
            <a:ext cx="3704896" cy="954107"/>
          </a:xfrm>
          <a:prstGeom prst="rect">
            <a:avLst/>
          </a:prstGeom>
          <a:noFill/>
        </p:spPr>
        <p:txBody>
          <a:bodyPr wrap="square" rtlCol="0">
            <a:spAutoFit/>
          </a:bodyPr>
          <a:lstStyle/>
          <a:p>
            <a:pPr algn="ctr"/>
            <a:r>
              <a:rPr lang="en-US" sz="2800" b="1" dirty="0">
                <a:solidFill>
                  <a:schemeClr val="bg1"/>
                </a:solidFill>
              </a:rPr>
              <a:t>2000 – Present   </a:t>
            </a:r>
          </a:p>
          <a:p>
            <a:pPr algn="ctr"/>
            <a:r>
              <a:rPr lang="en-US" sz="2800" b="1" dirty="0">
                <a:solidFill>
                  <a:schemeClr val="bg1"/>
                </a:solidFill>
              </a:rPr>
              <a:t>$9,020,000,000</a:t>
            </a:r>
          </a:p>
        </p:txBody>
      </p:sp>
    </p:spTree>
    <p:extLst>
      <p:ext uri="{BB962C8B-B14F-4D97-AF65-F5344CB8AC3E}">
        <p14:creationId xmlns:p14="http://schemas.microsoft.com/office/powerpoint/2010/main" val="40098723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900" fill="hold"/>
                                        <p:tgtEl>
                                          <p:spTgt spid="35"/>
                                        </p:tgtEl>
                                        <p:attrNameLst>
                                          <p:attrName>ppt_x</p:attrName>
                                        </p:attrNameLst>
                                      </p:cBhvr>
                                      <p:tavLst>
                                        <p:tav tm="0">
                                          <p:val>
                                            <p:strVal val="1+#ppt_w/2"/>
                                          </p:val>
                                        </p:tav>
                                        <p:tav tm="100000">
                                          <p:val>
                                            <p:strVal val="#ppt_x"/>
                                          </p:val>
                                        </p:tav>
                                      </p:tavLst>
                                    </p:anim>
                                    <p:anim calcmode="lin" valueType="num">
                                      <p:cBhvr additive="base">
                                        <p:cTn id="8" dur="900" fill="hold"/>
                                        <p:tgtEl>
                                          <p:spTgt spid="35"/>
                                        </p:tgtEl>
                                        <p:attrNameLst>
                                          <p:attrName>ppt_y</p:attrName>
                                        </p:attrNameLst>
                                      </p:cBhvr>
                                      <p:tavLst>
                                        <p:tav tm="0">
                                          <p:val>
                                            <p:strVal val="#ppt_y"/>
                                          </p:val>
                                        </p:tav>
                                        <p:tav tm="100000">
                                          <p:val>
                                            <p:strVal val="#ppt_y"/>
                                          </p:val>
                                        </p:tav>
                                      </p:tavLst>
                                    </p:anim>
                                  </p:childTnLst>
                                </p:cTn>
                              </p:par>
                              <p:par>
                                <p:cTn id="9" presetID="42" presetClass="path" presetSubtype="0" accel="50000" decel="50000" fill="hold" nodeType="withEffect">
                                  <p:stCondLst>
                                    <p:cond delay="0"/>
                                  </p:stCondLst>
                                  <p:childTnLst>
                                    <p:animMotion origin="layout" path="M -0.00768 -1.96296 L -0.01028 0.20834 " pathEditMode="relative" rAng="0" ptsTypes="AA">
                                      <p:cBhvr>
                                        <p:cTn id="10" dur="13000" spd="-100000" fill="hold"/>
                                        <p:tgtEl>
                                          <p:spTgt spid="29"/>
                                        </p:tgtEl>
                                        <p:attrNameLst>
                                          <p:attrName>ppt_x</p:attrName>
                                          <p:attrName>ppt_y</p:attrName>
                                        </p:attrNameLst>
                                      </p:cBhvr>
                                      <p:rCtr x="-130" y="10856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805211" y="1397957"/>
            <a:ext cx="10515600" cy="406400"/>
          </a:xfrm>
        </p:spPr>
        <p:txBody>
          <a:bodyPr>
            <a:normAutofit/>
          </a:bodyPr>
          <a:lstStyle/>
          <a:p>
            <a:r>
              <a:rPr lang="en-US" sz="1800" b="1" dirty="0">
                <a:solidFill>
                  <a:schemeClr val="tx1">
                    <a:lumMod val="50000"/>
                  </a:schemeClr>
                </a:solidFill>
              </a:rPr>
              <a:t>Excerpt from Securitization Bond “Underwriting Agreement” Underwriters Require of an Issuer</a:t>
            </a:r>
            <a:endParaRPr lang="id-ID" sz="1800" b="1" dirty="0">
              <a:solidFill>
                <a:schemeClr val="tx1">
                  <a:lumMod val="50000"/>
                </a:schemeClr>
              </a:solidFill>
            </a:endParaRPr>
          </a:p>
        </p:txBody>
      </p:sp>
      <p:sp>
        <p:nvSpPr>
          <p:cNvPr id="41" name="Text Placeholder 5">
            <a:extLst>
              <a:ext uri="{FF2B5EF4-FFF2-40B4-BE49-F238E27FC236}">
                <a16:creationId xmlns:a16="http://schemas.microsoft.com/office/drawing/2014/main" xmlns="" id="{9A7EBA4A-DC4B-794F-BB77-5F5BEFD4B3D0}"/>
              </a:ext>
            </a:extLst>
          </p:cNvPr>
          <p:cNvSpPr txBox="1">
            <a:spLocks/>
          </p:cNvSpPr>
          <p:nvPr/>
        </p:nvSpPr>
        <p:spPr>
          <a:xfrm>
            <a:off x="6506371" y="1826714"/>
            <a:ext cx="5105401" cy="42579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700"/>
              </a:spcAft>
              <a:buNone/>
            </a:pPr>
            <a:r>
              <a:rPr lang="en-US" sz="1800" b="1" dirty="0">
                <a:solidFill>
                  <a:schemeClr val="tx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“Absence of Fiduciary Relationship"  </a:t>
            </a:r>
          </a:p>
        </p:txBody>
      </p:sp>
      <p:sp>
        <p:nvSpPr>
          <p:cNvPr id="43" name="Freeform 597">
            <a:extLst>
              <a:ext uri="{FF2B5EF4-FFF2-40B4-BE49-F238E27FC236}">
                <a16:creationId xmlns:a16="http://schemas.microsoft.com/office/drawing/2014/main" xmlns="" id="{015F27F8-A9C2-CF4F-9325-E99DE2D7D7E7}"/>
              </a:ext>
            </a:extLst>
          </p:cNvPr>
          <p:cNvSpPr>
            <a:spLocks noEditPoints="1"/>
          </p:cNvSpPr>
          <p:nvPr/>
        </p:nvSpPr>
        <p:spPr bwMode="auto">
          <a:xfrm>
            <a:off x="2777703" y="5011830"/>
            <a:ext cx="632839" cy="470943"/>
          </a:xfrm>
          <a:custGeom>
            <a:avLst/>
            <a:gdLst>
              <a:gd name="T0" fmla="*/ 124 w 125"/>
              <a:gd name="T1" fmla="*/ 19 h 121"/>
              <a:gd name="T2" fmla="*/ 121 w 125"/>
              <a:gd name="T3" fmla="*/ 17 h 121"/>
              <a:gd name="T4" fmla="*/ 52 w 125"/>
              <a:gd name="T5" fmla="*/ 1 h 121"/>
              <a:gd name="T6" fmla="*/ 47 w 125"/>
              <a:gd name="T7" fmla="*/ 4 h 121"/>
              <a:gd name="T8" fmla="*/ 20 w 125"/>
              <a:gd name="T9" fmla="*/ 70 h 121"/>
              <a:gd name="T10" fmla="*/ 29 w 125"/>
              <a:gd name="T11" fmla="*/ 74 h 121"/>
              <a:gd name="T12" fmla="*/ 54 w 125"/>
              <a:gd name="T13" fmla="*/ 10 h 121"/>
              <a:gd name="T14" fmla="*/ 114 w 125"/>
              <a:gd name="T15" fmla="*/ 25 h 121"/>
              <a:gd name="T16" fmla="*/ 93 w 125"/>
              <a:gd name="T17" fmla="*/ 84 h 121"/>
              <a:gd name="T18" fmla="*/ 73 w 125"/>
              <a:gd name="T19" fmla="*/ 112 h 121"/>
              <a:gd name="T20" fmla="*/ 73 w 125"/>
              <a:gd name="T21" fmla="*/ 112 h 121"/>
              <a:gd name="T22" fmla="*/ 57 w 125"/>
              <a:gd name="T23" fmla="*/ 93 h 121"/>
              <a:gd name="T24" fmla="*/ 3 w 125"/>
              <a:gd name="T25" fmla="*/ 71 h 121"/>
              <a:gd name="T26" fmla="*/ 18 w 125"/>
              <a:gd name="T27" fmla="*/ 101 h 121"/>
              <a:gd name="T28" fmla="*/ 57 w 125"/>
              <a:gd name="T29" fmla="*/ 119 h 121"/>
              <a:gd name="T30" fmla="*/ 70 w 125"/>
              <a:gd name="T31" fmla="*/ 121 h 121"/>
              <a:gd name="T32" fmla="*/ 102 w 125"/>
              <a:gd name="T33" fmla="*/ 87 h 121"/>
              <a:gd name="T34" fmla="*/ 124 w 125"/>
              <a:gd name="T35" fmla="*/ 23 h 121"/>
              <a:gd name="T36" fmla="*/ 124 w 125"/>
              <a:gd name="T37" fmla="*/ 19 h 121"/>
              <a:gd name="T38" fmla="*/ 124 w 125"/>
              <a:gd name="T39" fmla="*/ 19 h 121"/>
              <a:gd name="T40" fmla="*/ 124 w 125"/>
              <a:gd name="T41" fmla="*/ 19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5" h="121">
                <a:moveTo>
                  <a:pt x="124" y="19"/>
                </a:moveTo>
                <a:cubicBezTo>
                  <a:pt x="123" y="18"/>
                  <a:pt x="122" y="17"/>
                  <a:pt x="121" y="17"/>
                </a:cubicBezTo>
                <a:cubicBezTo>
                  <a:pt x="52" y="1"/>
                  <a:pt x="52" y="1"/>
                  <a:pt x="52" y="1"/>
                </a:cubicBezTo>
                <a:cubicBezTo>
                  <a:pt x="50" y="0"/>
                  <a:pt x="47" y="1"/>
                  <a:pt x="47" y="4"/>
                </a:cubicBezTo>
                <a:cubicBezTo>
                  <a:pt x="20" y="70"/>
                  <a:pt x="20" y="70"/>
                  <a:pt x="20" y="70"/>
                </a:cubicBezTo>
                <a:cubicBezTo>
                  <a:pt x="29" y="74"/>
                  <a:pt x="29" y="74"/>
                  <a:pt x="29" y="74"/>
                </a:cubicBezTo>
                <a:cubicBezTo>
                  <a:pt x="54" y="10"/>
                  <a:pt x="54" y="10"/>
                  <a:pt x="54" y="10"/>
                </a:cubicBezTo>
                <a:cubicBezTo>
                  <a:pt x="114" y="25"/>
                  <a:pt x="114" y="25"/>
                  <a:pt x="114" y="25"/>
                </a:cubicBezTo>
                <a:cubicBezTo>
                  <a:pt x="110" y="37"/>
                  <a:pt x="101" y="61"/>
                  <a:pt x="93" y="84"/>
                </a:cubicBezTo>
                <a:cubicBezTo>
                  <a:pt x="85" y="103"/>
                  <a:pt x="81" y="110"/>
                  <a:pt x="73" y="112"/>
                </a:cubicBezTo>
                <a:cubicBezTo>
                  <a:pt x="73" y="112"/>
                  <a:pt x="73" y="112"/>
                  <a:pt x="73" y="112"/>
                </a:cubicBezTo>
                <a:cubicBezTo>
                  <a:pt x="56" y="114"/>
                  <a:pt x="57" y="93"/>
                  <a:pt x="57" y="93"/>
                </a:cubicBezTo>
                <a:cubicBezTo>
                  <a:pt x="3" y="71"/>
                  <a:pt x="3" y="71"/>
                  <a:pt x="3" y="71"/>
                </a:cubicBezTo>
                <a:cubicBezTo>
                  <a:pt x="0" y="95"/>
                  <a:pt x="18" y="101"/>
                  <a:pt x="18" y="101"/>
                </a:cubicBezTo>
                <a:cubicBezTo>
                  <a:pt x="57" y="119"/>
                  <a:pt x="57" y="119"/>
                  <a:pt x="57" y="119"/>
                </a:cubicBezTo>
                <a:cubicBezTo>
                  <a:pt x="57" y="119"/>
                  <a:pt x="63" y="121"/>
                  <a:pt x="70" y="121"/>
                </a:cubicBezTo>
                <a:cubicBezTo>
                  <a:pt x="87" y="121"/>
                  <a:pt x="94" y="108"/>
                  <a:pt x="102" y="87"/>
                </a:cubicBezTo>
                <a:cubicBezTo>
                  <a:pt x="113" y="57"/>
                  <a:pt x="124" y="24"/>
                  <a:pt x="124" y="23"/>
                </a:cubicBezTo>
                <a:cubicBezTo>
                  <a:pt x="125" y="22"/>
                  <a:pt x="125" y="21"/>
                  <a:pt x="124" y="19"/>
                </a:cubicBezTo>
                <a:close/>
                <a:moveTo>
                  <a:pt x="124" y="19"/>
                </a:moveTo>
                <a:cubicBezTo>
                  <a:pt x="124" y="19"/>
                  <a:pt x="124" y="19"/>
                  <a:pt x="124" y="19"/>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4" name="Freeform 598">
            <a:extLst>
              <a:ext uri="{FF2B5EF4-FFF2-40B4-BE49-F238E27FC236}">
                <a16:creationId xmlns:a16="http://schemas.microsoft.com/office/drawing/2014/main" xmlns="" id="{A9A68E41-E00F-8347-8769-EAE8770CF375}"/>
              </a:ext>
            </a:extLst>
          </p:cNvPr>
          <p:cNvSpPr>
            <a:spLocks noEditPoints="1"/>
          </p:cNvSpPr>
          <p:nvPr/>
        </p:nvSpPr>
        <p:spPr bwMode="auto">
          <a:xfrm>
            <a:off x="3125581" y="5125189"/>
            <a:ext cx="155776" cy="67278"/>
          </a:xfrm>
          <a:custGeom>
            <a:avLst/>
            <a:gdLst>
              <a:gd name="T0" fmla="*/ 25 w 31"/>
              <a:gd name="T1" fmla="*/ 16 h 17"/>
              <a:gd name="T2" fmla="*/ 26 w 31"/>
              <a:gd name="T3" fmla="*/ 17 h 17"/>
              <a:gd name="T4" fmla="*/ 30 w 31"/>
              <a:gd name="T5" fmla="*/ 13 h 17"/>
              <a:gd name="T6" fmla="*/ 27 w 31"/>
              <a:gd name="T7" fmla="*/ 7 h 17"/>
              <a:gd name="T8" fmla="*/ 7 w 31"/>
              <a:gd name="T9" fmla="*/ 1 h 17"/>
              <a:gd name="T10" fmla="*/ 1 w 31"/>
              <a:gd name="T11" fmla="*/ 4 h 17"/>
              <a:gd name="T12" fmla="*/ 4 w 31"/>
              <a:gd name="T13" fmla="*/ 10 h 17"/>
              <a:gd name="T14" fmla="*/ 25 w 31"/>
              <a:gd name="T15" fmla="*/ 16 h 17"/>
              <a:gd name="T16" fmla="*/ 25 w 31"/>
              <a:gd name="T17" fmla="*/ 16 h 17"/>
              <a:gd name="T18" fmla="*/ 25 w 31"/>
              <a:gd name="T19" fmla="*/ 16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17">
                <a:moveTo>
                  <a:pt x="25" y="16"/>
                </a:moveTo>
                <a:cubicBezTo>
                  <a:pt x="25" y="16"/>
                  <a:pt x="25" y="17"/>
                  <a:pt x="26" y="17"/>
                </a:cubicBezTo>
                <a:cubicBezTo>
                  <a:pt x="28" y="17"/>
                  <a:pt x="30" y="15"/>
                  <a:pt x="30" y="13"/>
                </a:cubicBezTo>
                <a:cubicBezTo>
                  <a:pt x="31" y="11"/>
                  <a:pt x="30" y="8"/>
                  <a:pt x="27" y="7"/>
                </a:cubicBezTo>
                <a:cubicBezTo>
                  <a:pt x="7" y="1"/>
                  <a:pt x="7" y="1"/>
                  <a:pt x="7" y="1"/>
                </a:cubicBezTo>
                <a:cubicBezTo>
                  <a:pt x="4" y="0"/>
                  <a:pt x="2" y="2"/>
                  <a:pt x="1" y="4"/>
                </a:cubicBezTo>
                <a:cubicBezTo>
                  <a:pt x="0" y="7"/>
                  <a:pt x="2" y="9"/>
                  <a:pt x="4" y="10"/>
                </a:cubicBezTo>
                <a:lnTo>
                  <a:pt x="25" y="16"/>
                </a:lnTo>
                <a:close/>
                <a:moveTo>
                  <a:pt x="25" y="16"/>
                </a:moveTo>
                <a:cubicBezTo>
                  <a:pt x="25" y="16"/>
                  <a:pt x="25" y="16"/>
                  <a:pt x="25" y="16"/>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5" name="Freeform 599">
            <a:extLst>
              <a:ext uri="{FF2B5EF4-FFF2-40B4-BE49-F238E27FC236}">
                <a16:creationId xmlns:a16="http://schemas.microsoft.com/office/drawing/2014/main" xmlns="" id="{49178B71-F259-D14A-9CA3-899F7A487FDE}"/>
              </a:ext>
            </a:extLst>
          </p:cNvPr>
          <p:cNvSpPr>
            <a:spLocks noEditPoints="1"/>
          </p:cNvSpPr>
          <p:nvPr/>
        </p:nvSpPr>
        <p:spPr bwMode="auto">
          <a:xfrm>
            <a:off x="3088672" y="5196038"/>
            <a:ext cx="155777" cy="59803"/>
          </a:xfrm>
          <a:custGeom>
            <a:avLst/>
            <a:gdLst>
              <a:gd name="T0" fmla="*/ 1 w 31"/>
              <a:gd name="T1" fmla="*/ 4 h 17"/>
              <a:gd name="T2" fmla="*/ 4 w 31"/>
              <a:gd name="T3" fmla="*/ 10 h 17"/>
              <a:gd name="T4" fmla="*/ 24 w 31"/>
              <a:gd name="T5" fmla="*/ 17 h 17"/>
              <a:gd name="T6" fmla="*/ 25 w 31"/>
              <a:gd name="T7" fmla="*/ 17 h 17"/>
              <a:gd name="T8" fmla="*/ 30 w 31"/>
              <a:gd name="T9" fmla="*/ 14 h 17"/>
              <a:gd name="T10" fmla="*/ 27 w 31"/>
              <a:gd name="T11" fmla="*/ 8 h 17"/>
              <a:gd name="T12" fmla="*/ 7 w 31"/>
              <a:gd name="T13" fmla="*/ 1 h 17"/>
              <a:gd name="T14" fmla="*/ 1 w 31"/>
              <a:gd name="T15" fmla="*/ 4 h 17"/>
              <a:gd name="T16" fmla="*/ 1 w 31"/>
              <a:gd name="T17" fmla="*/ 4 h 17"/>
              <a:gd name="T18" fmla="*/ 1 w 31"/>
              <a:gd name="T19" fmla="*/ 4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17">
                <a:moveTo>
                  <a:pt x="1" y="4"/>
                </a:moveTo>
                <a:cubicBezTo>
                  <a:pt x="0" y="7"/>
                  <a:pt x="1" y="9"/>
                  <a:pt x="4" y="10"/>
                </a:cubicBezTo>
                <a:cubicBezTo>
                  <a:pt x="24" y="17"/>
                  <a:pt x="24" y="17"/>
                  <a:pt x="24" y="17"/>
                </a:cubicBezTo>
                <a:cubicBezTo>
                  <a:pt x="25" y="17"/>
                  <a:pt x="25" y="17"/>
                  <a:pt x="25" y="17"/>
                </a:cubicBezTo>
                <a:cubicBezTo>
                  <a:pt x="27" y="17"/>
                  <a:pt x="29" y="16"/>
                  <a:pt x="30" y="14"/>
                </a:cubicBezTo>
                <a:cubicBezTo>
                  <a:pt x="31" y="12"/>
                  <a:pt x="29" y="9"/>
                  <a:pt x="27" y="8"/>
                </a:cubicBezTo>
                <a:cubicBezTo>
                  <a:pt x="7" y="1"/>
                  <a:pt x="7" y="1"/>
                  <a:pt x="7" y="1"/>
                </a:cubicBezTo>
                <a:cubicBezTo>
                  <a:pt x="4" y="0"/>
                  <a:pt x="2" y="2"/>
                  <a:pt x="1" y="4"/>
                </a:cubicBezTo>
                <a:close/>
                <a:moveTo>
                  <a:pt x="1" y="4"/>
                </a:moveTo>
                <a:cubicBezTo>
                  <a:pt x="1" y="4"/>
                  <a:pt x="1" y="4"/>
                  <a:pt x="1" y="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6" name="Freeform 600">
            <a:extLst>
              <a:ext uri="{FF2B5EF4-FFF2-40B4-BE49-F238E27FC236}">
                <a16:creationId xmlns:a16="http://schemas.microsoft.com/office/drawing/2014/main" xmlns="" id="{694E12BA-D924-A445-8709-5FC618816ADF}"/>
              </a:ext>
            </a:extLst>
          </p:cNvPr>
          <p:cNvSpPr>
            <a:spLocks noEditPoints="1"/>
          </p:cNvSpPr>
          <p:nvPr/>
        </p:nvSpPr>
        <p:spPr bwMode="auto">
          <a:xfrm>
            <a:off x="3051759" y="5266885"/>
            <a:ext cx="155776" cy="67278"/>
          </a:xfrm>
          <a:custGeom>
            <a:avLst/>
            <a:gdLst>
              <a:gd name="T0" fmla="*/ 7 w 31"/>
              <a:gd name="T1" fmla="*/ 1 h 17"/>
              <a:gd name="T2" fmla="*/ 1 w 31"/>
              <a:gd name="T3" fmla="*/ 4 h 17"/>
              <a:gd name="T4" fmla="*/ 4 w 31"/>
              <a:gd name="T5" fmla="*/ 10 h 17"/>
              <a:gd name="T6" fmla="*/ 24 w 31"/>
              <a:gd name="T7" fmla="*/ 17 h 17"/>
              <a:gd name="T8" fmla="*/ 26 w 31"/>
              <a:gd name="T9" fmla="*/ 17 h 17"/>
              <a:gd name="T10" fmla="*/ 30 w 31"/>
              <a:gd name="T11" fmla="*/ 14 h 17"/>
              <a:gd name="T12" fmla="*/ 27 w 31"/>
              <a:gd name="T13" fmla="*/ 8 h 17"/>
              <a:gd name="T14" fmla="*/ 7 w 31"/>
              <a:gd name="T15" fmla="*/ 1 h 17"/>
              <a:gd name="T16" fmla="*/ 7 w 31"/>
              <a:gd name="T17" fmla="*/ 1 h 17"/>
              <a:gd name="T18" fmla="*/ 7 w 31"/>
              <a:gd name="T19" fmla="*/ 1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17">
                <a:moveTo>
                  <a:pt x="7" y="1"/>
                </a:moveTo>
                <a:cubicBezTo>
                  <a:pt x="5" y="0"/>
                  <a:pt x="2" y="1"/>
                  <a:pt x="1" y="4"/>
                </a:cubicBezTo>
                <a:cubicBezTo>
                  <a:pt x="0" y="6"/>
                  <a:pt x="2" y="9"/>
                  <a:pt x="4" y="10"/>
                </a:cubicBezTo>
                <a:cubicBezTo>
                  <a:pt x="24" y="17"/>
                  <a:pt x="24" y="17"/>
                  <a:pt x="24" y="17"/>
                </a:cubicBezTo>
                <a:cubicBezTo>
                  <a:pt x="25" y="17"/>
                  <a:pt x="25" y="17"/>
                  <a:pt x="26" y="17"/>
                </a:cubicBezTo>
                <a:cubicBezTo>
                  <a:pt x="28" y="17"/>
                  <a:pt x="30" y="16"/>
                  <a:pt x="30" y="14"/>
                </a:cubicBezTo>
                <a:cubicBezTo>
                  <a:pt x="31" y="11"/>
                  <a:pt x="30" y="9"/>
                  <a:pt x="27" y="8"/>
                </a:cubicBezTo>
                <a:lnTo>
                  <a:pt x="7" y="1"/>
                </a:lnTo>
                <a:close/>
                <a:moveTo>
                  <a:pt x="7" y="1"/>
                </a:moveTo>
                <a:cubicBezTo>
                  <a:pt x="7" y="1"/>
                  <a:pt x="7" y="1"/>
                  <a:pt x="7" y="1"/>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7" name="Freeform 601">
            <a:extLst>
              <a:ext uri="{FF2B5EF4-FFF2-40B4-BE49-F238E27FC236}">
                <a16:creationId xmlns:a16="http://schemas.microsoft.com/office/drawing/2014/main" xmlns="" id="{ED8EC1ED-53C8-3744-A3A6-6A80E7628786}"/>
              </a:ext>
            </a:extLst>
          </p:cNvPr>
          <p:cNvSpPr>
            <a:spLocks noEditPoints="1"/>
          </p:cNvSpPr>
          <p:nvPr/>
        </p:nvSpPr>
        <p:spPr bwMode="auto">
          <a:xfrm>
            <a:off x="3043805" y="5111022"/>
            <a:ext cx="71453" cy="45719"/>
          </a:xfrm>
          <a:custGeom>
            <a:avLst/>
            <a:gdLst>
              <a:gd name="T0" fmla="*/ 5 w 11"/>
              <a:gd name="T1" fmla="*/ 0 h 10"/>
              <a:gd name="T2" fmla="*/ 11 w 11"/>
              <a:gd name="T3" fmla="*/ 5 h 10"/>
              <a:gd name="T4" fmla="*/ 5 w 11"/>
              <a:gd name="T5" fmla="*/ 10 h 10"/>
              <a:gd name="T6" fmla="*/ 0 w 11"/>
              <a:gd name="T7" fmla="*/ 5 h 10"/>
              <a:gd name="T8" fmla="*/ 5 w 11"/>
              <a:gd name="T9" fmla="*/ 0 h 10"/>
              <a:gd name="T10" fmla="*/ 5 w 11"/>
              <a:gd name="T11" fmla="*/ 0 h 10"/>
              <a:gd name="T12" fmla="*/ 5 w 11"/>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11" h="10">
                <a:moveTo>
                  <a:pt x="5" y="0"/>
                </a:moveTo>
                <a:cubicBezTo>
                  <a:pt x="8" y="0"/>
                  <a:pt x="11" y="2"/>
                  <a:pt x="11" y="5"/>
                </a:cubicBezTo>
                <a:cubicBezTo>
                  <a:pt x="11" y="7"/>
                  <a:pt x="8" y="10"/>
                  <a:pt x="5" y="10"/>
                </a:cubicBezTo>
                <a:cubicBezTo>
                  <a:pt x="3" y="10"/>
                  <a:pt x="0" y="7"/>
                  <a:pt x="0" y="5"/>
                </a:cubicBezTo>
                <a:cubicBezTo>
                  <a:pt x="0" y="2"/>
                  <a:pt x="3" y="0"/>
                  <a:pt x="5" y="0"/>
                </a:cubicBezTo>
                <a:close/>
                <a:moveTo>
                  <a:pt x="5" y="0"/>
                </a:moveTo>
                <a:cubicBezTo>
                  <a:pt x="5" y="0"/>
                  <a:pt x="5" y="0"/>
                  <a:pt x="5" y="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8" name="Freeform 602">
            <a:extLst>
              <a:ext uri="{FF2B5EF4-FFF2-40B4-BE49-F238E27FC236}">
                <a16:creationId xmlns:a16="http://schemas.microsoft.com/office/drawing/2014/main" xmlns="" id="{B03E3CDE-9FA5-074B-A3B6-95F82240EABB}"/>
              </a:ext>
            </a:extLst>
          </p:cNvPr>
          <p:cNvSpPr>
            <a:spLocks noEditPoints="1"/>
          </p:cNvSpPr>
          <p:nvPr/>
        </p:nvSpPr>
        <p:spPr bwMode="auto">
          <a:xfrm>
            <a:off x="3018805" y="5174781"/>
            <a:ext cx="59548" cy="45719"/>
          </a:xfrm>
          <a:custGeom>
            <a:avLst/>
            <a:gdLst>
              <a:gd name="T0" fmla="*/ 5 w 10"/>
              <a:gd name="T1" fmla="*/ 0 h 10"/>
              <a:gd name="T2" fmla="*/ 10 w 10"/>
              <a:gd name="T3" fmla="*/ 5 h 10"/>
              <a:gd name="T4" fmla="*/ 5 w 10"/>
              <a:gd name="T5" fmla="*/ 10 h 10"/>
              <a:gd name="T6" fmla="*/ 0 w 10"/>
              <a:gd name="T7" fmla="*/ 5 h 10"/>
              <a:gd name="T8" fmla="*/ 5 w 10"/>
              <a:gd name="T9" fmla="*/ 0 h 10"/>
              <a:gd name="T10" fmla="*/ 5 w 10"/>
              <a:gd name="T11" fmla="*/ 0 h 10"/>
              <a:gd name="T12" fmla="*/ 5 w 10"/>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10" h="10">
                <a:moveTo>
                  <a:pt x="5" y="0"/>
                </a:moveTo>
                <a:cubicBezTo>
                  <a:pt x="8" y="0"/>
                  <a:pt x="10" y="3"/>
                  <a:pt x="10" y="5"/>
                </a:cubicBezTo>
                <a:cubicBezTo>
                  <a:pt x="10" y="8"/>
                  <a:pt x="8" y="10"/>
                  <a:pt x="5" y="10"/>
                </a:cubicBezTo>
                <a:cubicBezTo>
                  <a:pt x="2" y="10"/>
                  <a:pt x="0" y="8"/>
                  <a:pt x="0" y="5"/>
                </a:cubicBezTo>
                <a:cubicBezTo>
                  <a:pt x="0" y="3"/>
                  <a:pt x="2" y="0"/>
                  <a:pt x="5" y="0"/>
                </a:cubicBezTo>
                <a:close/>
                <a:moveTo>
                  <a:pt x="5" y="0"/>
                </a:moveTo>
                <a:cubicBezTo>
                  <a:pt x="5" y="0"/>
                  <a:pt x="5" y="0"/>
                  <a:pt x="5" y="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9" name="Freeform 603">
            <a:extLst>
              <a:ext uri="{FF2B5EF4-FFF2-40B4-BE49-F238E27FC236}">
                <a16:creationId xmlns:a16="http://schemas.microsoft.com/office/drawing/2014/main" xmlns="" id="{4E6F80CD-E5AA-7640-8996-BC891CF28D11}"/>
              </a:ext>
            </a:extLst>
          </p:cNvPr>
          <p:cNvSpPr>
            <a:spLocks noEditPoints="1"/>
          </p:cNvSpPr>
          <p:nvPr/>
        </p:nvSpPr>
        <p:spPr bwMode="auto">
          <a:xfrm>
            <a:off x="2981895" y="5245632"/>
            <a:ext cx="59544" cy="45719"/>
          </a:xfrm>
          <a:custGeom>
            <a:avLst/>
            <a:gdLst>
              <a:gd name="T0" fmla="*/ 5 w 10"/>
              <a:gd name="T1" fmla="*/ 0 h 10"/>
              <a:gd name="T2" fmla="*/ 10 w 10"/>
              <a:gd name="T3" fmla="*/ 5 h 10"/>
              <a:gd name="T4" fmla="*/ 5 w 10"/>
              <a:gd name="T5" fmla="*/ 10 h 10"/>
              <a:gd name="T6" fmla="*/ 0 w 10"/>
              <a:gd name="T7" fmla="*/ 5 h 10"/>
              <a:gd name="T8" fmla="*/ 5 w 10"/>
              <a:gd name="T9" fmla="*/ 0 h 10"/>
              <a:gd name="T10" fmla="*/ 5 w 10"/>
              <a:gd name="T11" fmla="*/ 0 h 10"/>
              <a:gd name="T12" fmla="*/ 5 w 10"/>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10" h="10">
                <a:moveTo>
                  <a:pt x="5" y="0"/>
                </a:moveTo>
                <a:cubicBezTo>
                  <a:pt x="8" y="0"/>
                  <a:pt x="10" y="2"/>
                  <a:pt x="10" y="5"/>
                </a:cubicBezTo>
                <a:cubicBezTo>
                  <a:pt x="10" y="8"/>
                  <a:pt x="8" y="10"/>
                  <a:pt x="5" y="10"/>
                </a:cubicBezTo>
                <a:cubicBezTo>
                  <a:pt x="2" y="10"/>
                  <a:pt x="0" y="8"/>
                  <a:pt x="0" y="5"/>
                </a:cubicBezTo>
                <a:cubicBezTo>
                  <a:pt x="0" y="2"/>
                  <a:pt x="2" y="0"/>
                  <a:pt x="5" y="0"/>
                </a:cubicBezTo>
                <a:close/>
                <a:moveTo>
                  <a:pt x="5" y="0"/>
                </a:moveTo>
                <a:cubicBezTo>
                  <a:pt x="5" y="0"/>
                  <a:pt x="5" y="0"/>
                  <a:pt x="5" y="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0" name="Freeform 5">
            <a:extLst>
              <a:ext uri="{FF2B5EF4-FFF2-40B4-BE49-F238E27FC236}">
                <a16:creationId xmlns:a16="http://schemas.microsoft.com/office/drawing/2014/main" xmlns="" id="{8C086D77-0AEA-EE49-BE3C-513944025A8A}"/>
              </a:ext>
            </a:extLst>
          </p:cNvPr>
          <p:cNvSpPr>
            <a:spLocks noEditPoints="1"/>
          </p:cNvSpPr>
          <p:nvPr/>
        </p:nvSpPr>
        <p:spPr bwMode="auto">
          <a:xfrm>
            <a:off x="1068351" y="5388982"/>
            <a:ext cx="593485" cy="593485"/>
          </a:xfrm>
          <a:custGeom>
            <a:avLst/>
            <a:gdLst>
              <a:gd name="T0" fmla="*/ 8083 w 16058"/>
              <a:gd name="T1" fmla="*/ 10645 h 16058"/>
              <a:gd name="T2" fmla="*/ 6322 w 16058"/>
              <a:gd name="T3" fmla="*/ 9396 h 16058"/>
              <a:gd name="T4" fmla="*/ 5244 w 16058"/>
              <a:gd name="T5" fmla="*/ 7514 h 16058"/>
              <a:gd name="T6" fmla="*/ 5076 w 16058"/>
              <a:gd name="T7" fmla="*/ 5258 h 16058"/>
              <a:gd name="T8" fmla="*/ 5875 w 16058"/>
              <a:gd name="T9" fmla="*/ 3217 h 16058"/>
              <a:gd name="T10" fmla="*/ 7435 w 16058"/>
              <a:gd name="T11" fmla="*/ 1730 h 16058"/>
              <a:gd name="T12" fmla="*/ 9523 w 16058"/>
              <a:gd name="T13" fmla="*/ 1030 h 16058"/>
              <a:gd name="T14" fmla="*/ 11761 w 16058"/>
              <a:gd name="T15" fmla="*/ 1308 h 16058"/>
              <a:gd name="T16" fmla="*/ 13584 w 16058"/>
              <a:gd name="T17" fmla="*/ 2474 h 16058"/>
              <a:gd name="T18" fmla="*/ 14750 w 16058"/>
              <a:gd name="T19" fmla="*/ 4297 h 16058"/>
              <a:gd name="T20" fmla="*/ 15028 w 16058"/>
              <a:gd name="T21" fmla="*/ 6535 h 16058"/>
              <a:gd name="T22" fmla="*/ 14328 w 16058"/>
              <a:gd name="T23" fmla="*/ 8624 h 16058"/>
              <a:gd name="T24" fmla="*/ 12841 w 16058"/>
              <a:gd name="T25" fmla="*/ 10183 h 16058"/>
              <a:gd name="T26" fmla="*/ 10800 w 16058"/>
              <a:gd name="T27" fmla="*/ 10982 h 16058"/>
              <a:gd name="T28" fmla="*/ 2326 w 16058"/>
              <a:gd name="T29" fmla="*/ 14973 h 16058"/>
              <a:gd name="T30" fmla="*/ 2162 w 16058"/>
              <a:gd name="T31" fmla="*/ 15080 h 16058"/>
              <a:gd name="T32" fmla="*/ 1975 w 16058"/>
              <a:gd name="T33" fmla="*/ 15148 h 16058"/>
              <a:gd name="T34" fmla="*/ 1771 w 16058"/>
              <a:gd name="T35" fmla="*/ 15172 h 16058"/>
              <a:gd name="T36" fmla="*/ 1387 w 16058"/>
              <a:gd name="T37" fmla="*/ 15084 h 16058"/>
              <a:gd name="T38" fmla="*/ 1088 w 16058"/>
              <a:gd name="T39" fmla="*/ 14850 h 16058"/>
              <a:gd name="T40" fmla="*/ 913 w 16058"/>
              <a:gd name="T41" fmla="*/ 14508 h 16058"/>
              <a:gd name="T42" fmla="*/ 890 w 16058"/>
              <a:gd name="T43" fmla="*/ 14194 h 16058"/>
              <a:gd name="T44" fmla="*/ 935 w 16058"/>
              <a:gd name="T45" fmla="*/ 13998 h 16058"/>
              <a:gd name="T46" fmla="*/ 1021 w 16058"/>
              <a:gd name="T47" fmla="*/ 13820 h 16058"/>
              <a:gd name="T48" fmla="*/ 1142 w 16058"/>
              <a:gd name="T49" fmla="*/ 13667 h 16058"/>
              <a:gd name="T50" fmla="*/ 5408 w 16058"/>
              <a:gd name="T51" fmla="*/ 9863 h 16058"/>
              <a:gd name="T52" fmla="*/ 5742 w 16058"/>
              <a:gd name="T53" fmla="*/ 10234 h 16058"/>
              <a:gd name="T54" fmla="*/ 6106 w 16058"/>
              <a:gd name="T55" fmla="*/ 10575 h 16058"/>
              <a:gd name="T56" fmla="*/ 2407 w 16058"/>
              <a:gd name="T57" fmla="*/ 14900 h 16058"/>
              <a:gd name="T58" fmla="*/ 7693 w 16058"/>
              <a:gd name="T59" fmla="*/ 474 h 16058"/>
              <a:gd name="T60" fmla="*/ 5579 w 16058"/>
              <a:gd name="T61" fmla="*/ 1973 h 16058"/>
              <a:gd name="T62" fmla="*/ 4285 w 16058"/>
              <a:gd name="T63" fmla="*/ 4231 h 16058"/>
              <a:gd name="T64" fmla="*/ 4022 w 16058"/>
              <a:gd name="T65" fmla="*/ 6306 h 16058"/>
              <a:gd name="T66" fmla="*/ 4119 w 16058"/>
              <a:gd name="T67" fmla="*/ 7138 h 16058"/>
              <a:gd name="T68" fmla="*/ 4326 w 16058"/>
              <a:gd name="T69" fmla="*/ 7930 h 16058"/>
              <a:gd name="T70" fmla="*/ 4634 w 16058"/>
              <a:gd name="T71" fmla="*/ 8676 h 16058"/>
              <a:gd name="T72" fmla="*/ 386 w 16058"/>
              <a:gd name="T73" fmla="*/ 13185 h 16058"/>
              <a:gd name="T74" fmla="*/ 179 w 16058"/>
              <a:gd name="T75" fmla="*/ 13512 h 16058"/>
              <a:gd name="T76" fmla="*/ 46 w 16058"/>
              <a:gd name="T77" fmla="*/ 13883 h 16058"/>
              <a:gd name="T78" fmla="*/ 0 w 16058"/>
              <a:gd name="T79" fmla="*/ 14287 h 16058"/>
              <a:gd name="T80" fmla="*/ 175 w 16058"/>
              <a:gd name="T81" fmla="*/ 15054 h 16058"/>
              <a:gd name="T82" fmla="*/ 644 w 16058"/>
              <a:gd name="T83" fmla="*/ 15654 h 16058"/>
              <a:gd name="T84" fmla="*/ 1329 w 16058"/>
              <a:gd name="T85" fmla="*/ 16002 h 16058"/>
              <a:gd name="T86" fmla="*/ 1954 w 16058"/>
              <a:gd name="T87" fmla="*/ 16049 h 16058"/>
              <a:gd name="T88" fmla="*/ 2344 w 16058"/>
              <a:gd name="T89" fmla="*/ 15963 h 16058"/>
              <a:gd name="T90" fmla="*/ 2698 w 16058"/>
              <a:gd name="T91" fmla="*/ 15795 h 16058"/>
              <a:gd name="T92" fmla="*/ 3003 w 16058"/>
              <a:gd name="T93" fmla="*/ 15557 h 16058"/>
              <a:gd name="T94" fmla="*/ 7703 w 16058"/>
              <a:gd name="T95" fmla="*/ 11572 h 16058"/>
              <a:gd name="T96" fmla="*/ 8472 w 16058"/>
              <a:gd name="T97" fmla="*/ 11837 h 16058"/>
              <a:gd name="T98" fmla="*/ 9285 w 16058"/>
              <a:gd name="T99" fmla="*/ 11996 h 16058"/>
              <a:gd name="T100" fmla="*/ 10346 w 16058"/>
              <a:gd name="T101" fmla="*/ 12035 h 16058"/>
              <a:gd name="T102" fmla="*/ 12907 w 16058"/>
              <a:gd name="T103" fmla="*/ 11317 h 16058"/>
              <a:gd name="T104" fmla="*/ 14862 w 16058"/>
              <a:gd name="T105" fmla="*/ 9625 h 16058"/>
              <a:gd name="T106" fmla="*/ 15936 w 16058"/>
              <a:gd name="T107" fmla="*/ 7235 h 16058"/>
              <a:gd name="T108" fmla="*/ 15868 w 16058"/>
              <a:gd name="T109" fmla="*/ 4517 h 16058"/>
              <a:gd name="T110" fmla="*/ 14683 w 16058"/>
              <a:gd name="T111" fmla="*/ 2191 h 16058"/>
              <a:gd name="T112" fmla="*/ 12647 w 16058"/>
              <a:gd name="T113" fmla="*/ 594 h 16058"/>
              <a:gd name="T114" fmla="*/ 10036 w 16058"/>
              <a:gd name="T115" fmla="*/ 0 h 16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8" h="16058">
                <a:moveTo>
                  <a:pt x="10036" y="11040"/>
                </a:moveTo>
                <a:lnTo>
                  <a:pt x="9778" y="11034"/>
                </a:lnTo>
                <a:lnTo>
                  <a:pt x="9523" y="11014"/>
                </a:lnTo>
                <a:lnTo>
                  <a:pt x="9272" y="10982"/>
                </a:lnTo>
                <a:lnTo>
                  <a:pt x="9025" y="10938"/>
                </a:lnTo>
                <a:lnTo>
                  <a:pt x="8783" y="10882"/>
                </a:lnTo>
                <a:lnTo>
                  <a:pt x="8544" y="10814"/>
                </a:lnTo>
                <a:lnTo>
                  <a:pt x="8311" y="10736"/>
                </a:lnTo>
                <a:lnTo>
                  <a:pt x="8083" y="10645"/>
                </a:lnTo>
                <a:lnTo>
                  <a:pt x="7860" y="10545"/>
                </a:lnTo>
                <a:lnTo>
                  <a:pt x="7645" y="10434"/>
                </a:lnTo>
                <a:lnTo>
                  <a:pt x="7435" y="10313"/>
                </a:lnTo>
                <a:lnTo>
                  <a:pt x="7231" y="10183"/>
                </a:lnTo>
                <a:lnTo>
                  <a:pt x="7034" y="10043"/>
                </a:lnTo>
                <a:lnTo>
                  <a:pt x="6845" y="9894"/>
                </a:lnTo>
                <a:lnTo>
                  <a:pt x="6662" y="9736"/>
                </a:lnTo>
                <a:lnTo>
                  <a:pt x="6488" y="9570"/>
                </a:lnTo>
                <a:lnTo>
                  <a:pt x="6322" y="9396"/>
                </a:lnTo>
                <a:lnTo>
                  <a:pt x="6164" y="9213"/>
                </a:lnTo>
                <a:lnTo>
                  <a:pt x="6015" y="9024"/>
                </a:lnTo>
                <a:lnTo>
                  <a:pt x="5875" y="8827"/>
                </a:lnTo>
                <a:lnTo>
                  <a:pt x="5745" y="8624"/>
                </a:lnTo>
                <a:lnTo>
                  <a:pt x="5624" y="8413"/>
                </a:lnTo>
                <a:lnTo>
                  <a:pt x="5513" y="8198"/>
                </a:lnTo>
                <a:lnTo>
                  <a:pt x="5413" y="7975"/>
                </a:lnTo>
                <a:lnTo>
                  <a:pt x="5322" y="7747"/>
                </a:lnTo>
                <a:lnTo>
                  <a:pt x="5244" y="7514"/>
                </a:lnTo>
                <a:lnTo>
                  <a:pt x="5176" y="7275"/>
                </a:lnTo>
                <a:lnTo>
                  <a:pt x="5120" y="7033"/>
                </a:lnTo>
                <a:lnTo>
                  <a:pt x="5076" y="6786"/>
                </a:lnTo>
                <a:lnTo>
                  <a:pt x="5044" y="6535"/>
                </a:lnTo>
                <a:lnTo>
                  <a:pt x="5025" y="6280"/>
                </a:lnTo>
                <a:lnTo>
                  <a:pt x="5018" y="6022"/>
                </a:lnTo>
                <a:lnTo>
                  <a:pt x="5025" y="5764"/>
                </a:lnTo>
                <a:lnTo>
                  <a:pt x="5044" y="5509"/>
                </a:lnTo>
                <a:lnTo>
                  <a:pt x="5076" y="5258"/>
                </a:lnTo>
                <a:lnTo>
                  <a:pt x="5120" y="5011"/>
                </a:lnTo>
                <a:lnTo>
                  <a:pt x="5176" y="4768"/>
                </a:lnTo>
                <a:lnTo>
                  <a:pt x="5244" y="4529"/>
                </a:lnTo>
                <a:lnTo>
                  <a:pt x="5322" y="4297"/>
                </a:lnTo>
                <a:lnTo>
                  <a:pt x="5413" y="4069"/>
                </a:lnTo>
                <a:lnTo>
                  <a:pt x="5513" y="3846"/>
                </a:lnTo>
                <a:lnTo>
                  <a:pt x="5624" y="3630"/>
                </a:lnTo>
                <a:lnTo>
                  <a:pt x="5745" y="3420"/>
                </a:lnTo>
                <a:lnTo>
                  <a:pt x="5875" y="3217"/>
                </a:lnTo>
                <a:lnTo>
                  <a:pt x="6015" y="3020"/>
                </a:lnTo>
                <a:lnTo>
                  <a:pt x="6164" y="2830"/>
                </a:lnTo>
                <a:lnTo>
                  <a:pt x="6322" y="2648"/>
                </a:lnTo>
                <a:lnTo>
                  <a:pt x="6488" y="2474"/>
                </a:lnTo>
                <a:lnTo>
                  <a:pt x="6662" y="2307"/>
                </a:lnTo>
                <a:lnTo>
                  <a:pt x="6845" y="2150"/>
                </a:lnTo>
                <a:lnTo>
                  <a:pt x="7034" y="2000"/>
                </a:lnTo>
                <a:lnTo>
                  <a:pt x="7231" y="1861"/>
                </a:lnTo>
                <a:lnTo>
                  <a:pt x="7435" y="1730"/>
                </a:lnTo>
                <a:lnTo>
                  <a:pt x="7645" y="1610"/>
                </a:lnTo>
                <a:lnTo>
                  <a:pt x="7860" y="1498"/>
                </a:lnTo>
                <a:lnTo>
                  <a:pt x="8083" y="1398"/>
                </a:lnTo>
                <a:lnTo>
                  <a:pt x="8311" y="1308"/>
                </a:lnTo>
                <a:lnTo>
                  <a:pt x="8544" y="1229"/>
                </a:lnTo>
                <a:lnTo>
                  <a:pt x="8783" y="1161"/>
                </a:lnTo>
                <a:lnTo>
                  <a:pt x="9025" y="1106"/>
                </a:lnTo>
                <a:lnTo>
                  <a:pt x="9272" y="1062"/>
                </a:lnTo>
                <a:lnTo>
                  <a:pt x="9523" y="1030"/>
                </a:lnTo>
                <a:lnTo>
                  <a:pt x="9778" y="1010"/>
                </a:lnTo>
                <a:lnTo>
                  <a:pt x="10036" y="1004"/>
                </a:lnTo>
                <a:lnTo>
                  <a:pt x="10294" y="1010"/>
                </a:lnTo>
                <a:lnTo>
                  <a:pt x="10549" y="1030"/>
                </a:lnTo>
                <a:lnTo>
                  <a:pt x="10800" y="1062"/>
                </a:lnTo>
                <a:lnTo>
                  <a:pt x="11048" y="1106"/>
                </a:lnTo>
                <a:lnTo>
                  <a:pt x="11291" y="1161"/>
                </a:lnTo>
                <a:lnTo>
                  <a:pt x="11529" y="1229"/>
                </a:lnTo>
                <a:lnTo>
                  <a:pt x="11761" y="1308"/>
                </a:lnTo>
                <a:lnTo>
                  <a:pt x="11989" y="1398"/>
                </a:lnTo>
                <a:lnTo>
                  <a:pt x="12212" y="1498"/>
                </a:lnTo>
                <a:lnTo>
                  <a:pt x="12428" y="1610"/>
                </a:lnTo>
                <a:lnTo>
                  <a:pt x="12639" y="1730"/>
                </a:lnTo>
                <a:lnTo>
                  <a:pt x="12841" y="1861"/>
                </a:lnTo>
                <a:lnTo>
                  <a:pt x="13038" y="2000"/>
                </a:lnTo>
                <a:lnTo>
                  <a:pt x="13228" y="2150"/>
                </a:lnTo>
                <a:lnTo>
                  <a:pt x="13410" y="2307"/>
                </a:lnTo>
                <a:lnTo>
                  <a:pt x="13584" y="2474"/>
                </a:lnTo>
                <a:lnTo>
                  <a:pt x="13751" y="2648"/>
                </a:lnTo>
                <a:lnTo>
                  <a:pt x="13908" y="2830"/>
                </a:lnTo>
                <a:lnTo>
                  <a:pt x="14058" y="3020"/>
                </a:lnTo>
                <a:lnTo>
                  <a:pt x="14197" y="3217"/>
                </a:lnTo>
                <a:lnTo>
                  <a:pt x="14328" y="3420"/>
                </a:lnTo>
                <a:lnTo>
                  <a:pt x="14448" y="3630"/>
                </a:lnTo>
                <a:lnTo>
                  <a:pt x="14560" y="3846"/>
                </a:lnTo>
                <a:lnTo>
                  <a:pt x="14660" y="4069"/>
                </a:lnTo>
                <a:lnTo>
                  <a:pt x="14750" y="4297"/>
                </a:lnTo>
                <a:lnTo>
                  <a:pt x="14829" y="4529"/>
                </a:lnTo>
                <a:lnTo>
                  <a:pt x="14897" y="4768"/>
                </a:lnTo>
                <a:lnTo>
                  <a:pt x="14952" y="5011"/>
                </a:lnTo>
                <a:lnTo>
                  <a:pt x="14996" y="5258"/>
                </a:lnTo>
                <a:lnTo>
                  <a:pt x="15028" y="5509"/>
                </a:lnTo>
                <a:lnTo>
                  <a:pt x="15048" y="5764"/>
                </a:lnTo>
                <a:lnTo>
                  <a:pt x="15054" y="6022"/>
                </a:lnTo>
                <a:lnTo>
                  <a:pt x="15048" y="6280"/>
                </a:lnTo>
                <a:lnTo>
                  <a:pt x="15028" y="6535"/>
                </a:lnTo>
                <a:lnTo>
                  <a:pt x="14996" y="6786"/>
                </a:lnTo>
                <a:lnTo>
                  <a:pt x="14952" y="7033"/>
                </a:lnTo>
                <a:lnTo>
                  <a:pt x="14897" y="7275"/>
                </a:lnTo>
                <a:lnTo>
                  <a:pt x="14829" y="7514"/>
                </a:lnTo>
                <a:lnTo>
                  <a:pt x="14750" y="7747"/>
                </a:lnTo>
                <a:lnTo>
                  <a:pt x="14660" y="7975"/>
                </a:lnTo>
                <a:lnTo>
                  <a:pt x="14560" y="8198"/>
                </a:lnTo>
                <a:lnTo>
                  <a:pt x="14448" y="8413"/>
                </a:lnTo>
                <a:lnTo>
                  <a:pt x="14328" y="8624"/>
                </a:lnTo>
                <a:lnTo>
                  <a:pt x="14197" y="8827"/>
                </a:lnTo>
                <a:lnTo>
                  <a:pt x="14058" y="9024"/>
                </a:lnTo>
                <a:lnTo>
                  <a:pt x="13908" y="9213"/>
                </a:lnTo>
                <a:lnTo>
                  <a:pt x="13751" y="9396"/>
                </a:lnTo>
                <a:lnTo>
                  <a:pt x="13584" y="9570"/>
                </a:lnTo>
                <a:lnTo>
                  <a:pt x="13410" y="9736"/>
                </a:lnTo>
                <a:lnTo>
                  <a:pt x="13228" y="9894"/>
                </a:lnTo>
                <a:lnTo>
                  <a:pt x="13038" y="10043"/>
                </a:lnTo>
                <a:lnTo>
                  <a:pt x="12841" y="10183"/>
                </a:lnTo>
                <a:lnTo>
                  <a:pt x="12639" y="10313"/>
                </a:lnTo>
                <a:lnTo>
                  <a:pt x="12428" y="10434"/>
                </a:lnTo>
                <a:lnTo>
                  <a:pt x="12212" y="10545"/>
                </a:lnTo>
                <a:lnTo>
                  <a:pt x="11989" y="10645"/>
                </a:lnTo>
                <a:lnTo>
                  <a:pt x="11761" y="10736"/>
                </a:lnTo>
                <a:lnTo>
                  <a:pt x="11529" y="10814"/>
                </a:lnTo>
                <a:lnTo>
                  <a:pt x="11291" y="10882"/>
                </a:lnTo>
                <a:lnTo>
                  <a:pt x="11048" y="10938"/>
                </a:lnTo>
                <a:lnTo>
                  <a:pt x="10800" y="10982"/>
                </a:lnTo>
                <a:lnTo>
                  <a:pt x="10549" y="11014"/>
                </a:lnTo>
                <a:lnTo>
                  <a:pt x="10294" y="11034"/>
                </a:lnTo>
                <a:lnTo>
                  <a:pt x="10036" y="11040"/>
                </a:lnTo>
                <a:close/>
                <a:moveTo>
                  <a:pt x="2407" y="14900"/>
                </a:moveTo>
                <a:lnTo>
                  <a:pt x="2391" y="14915"/>
                </a:lnTo>
                <a:lnTo>
                  <a:pt x="2376" y="14930"/>
                </a:lnTo>
                <a:lnTo>
                  <a:pt x="2360" y="14945"/>
                </a:lnTo>
                <a:lnTo>
                  <a:pt x="2342" y="14959"/>
                </a:lnTo>
                <a:lnTo>
                  <a:pt x="2326" y="14973"/>
                </a:lnTo>
                <a:lnTo>
                  <a:pt x="2309" y="14987"/>
                </a:lnTo>
                <a:lnTo>
                  <a:pt x="2291" y="15000"/>
                </a:lnTo>
                <a:lnTo>
                  <a:pt x="2274" y="15013"/>
                </a:lnTo>
                <a:lnTo>
                  <a:pt x="2256" y="15025"/>
                </a:lnTo>
                <a:lnTo>
                  <a:pt x="2238" y="15037"/>
                </a:lnTo>
                <a:lnTo>
                  <a:pt x="2219" y="15048"/>
                </a:lnTo>
                <a:lnTo>
                  <a:pt x="2200" y="15059"/>
                </a:lnTo>
                <a:lnTo>
                  <a:pt x="2181" y="15069"/>
                </a:lnTo>
                <a:lnTo>
                  <a:pt x="2162" y="15080"/>
                </a:lnTo>
                <a:lnTo>
                  <a:pt x="2142" y="15090"/>
                </a:lnTo>
                <a:lnTo>
                  <a:pt x="2122" y="15099"/>
                </a:lnTo>
                <a:lnTo>
                  <a:pt x="2102" y="15108"/>
                </a:lnTo>
                <a:lnTo>
                  <a:pt x="2081" y="15116"/>
                </a:lnTo>
                <a:lnTo>
                  <a:pt x="2060" y="15123"/>
                </a:lnTo>
                <a:lnTo>
                  <a:pt x="2039" y="15130"/>
                </a:lnTo>
                <a:lnTo>
                  <a:pt x="2018" y="15137"/>
                </a:lnTo>
                <a:lnTo>
                  <a:pt x="1996" y="15143"/>
                </a:lnTo>
                <a:lnTo>
                  <a:pt x="1975" y="15148"/>
                </a:lnTo>
                <a:lnTo>
                  <a:pt x="1953" y="15153"/>
                </a:lnTo>
                <a:lnTo>
                  <a:pt x="1931" y="15158"/>
                </a:lnTo>
                <a:lnTo>
                  <a:pt x="1909" y="15162"/>
                </a:lnTo>
                <a:lnTo>
                  <a:pt x="1886" y="15165"/>
                </a:lnTo>
                <a:lnTo>
                  <a:pt x="1864" y="15168"/>
                </a:lnTo>
                <a:lnTo>
                  <a:pt x="1841" y="15170"/>
                </a:lnTo>
                <a:lnTo>
                  <a:pt x="1818" y="15171"/>
                </a:lnTo>
                <a:lnTo>
                  <a:pt x="1794" y="15172"/>
                </a:lnTo>
                <a:lnTo>
                  <a:pt x="1771" y="15172"/>
                </a:lnTo>
                <a:lnTo>
                  <a:pt x="1725" y="15171"/>
                </a:lnTo>
                <a:lnTo>
                  <a:pt x="1680" y="15168"/>
                </a:lnTo>
                <a:lnTo>
                  <a:pt x="1636" y="15162"/>
                </a:lnTo>
                <a:lnTo>
                  <a:pt x="1593" y="15154"/>
                </a:lnTo>
                <a:lnTo>
                  <a:pt x="1550" y="15145"/>
                </a:lnTo>
                <a:lnTo>
                  <a:pt x="1507" y="15133"/>
                </a:lnTo>
                <a:lnTo>
                  <a:pt x="1466" y="15119"/>
                </a:lnTo>
                <a:lnTo>
                  <a:pt x="1426" y="15103"/>
                </a:lnTo>
                <a:lnTo>
                  <a:pt x="1387" y="15084"/>
                </a:lnTo>
                <a:lnTo>
                  <a:pt x="1349" y="15065"/>
                </a:lnTo>
                <a:lnTo>
                  <a:pt x="1312" y="15044"/>
                </a:lnTo>
                <a:lnTo>
                  <a:pt x="1276" y="15021"/>
                </a:lnTo>
                <a:lnTo>
                  <a:pt x="1241" y="14996"/>
                </a:lnTo>
                <a:lnTo>
                  <a:pt x="1208" y="14970"/>
                </a:lnTo>
                <a:lnTo>
                  <a:pt x="1176" y="14942"/>
                </a:lnTo>
                <a:lnTo>
                  <a:pt x="1145" y="14913"/>
                </a:lnTo>
                <a:lnTo>
                  <a:pt x="1116" y="14882"/>
                </a:lnTo>
                <a:lnTo>
                  <a:pt x="1088" y="14850"/>
                </a:lnTo>
                <a:lnTo>
                  <a:pt x="1062" y="14817"/>
                </a:lnTo>
                <a:lnTo>
                  <a:pt x="1037" y="14782"/>
                </a:lnTo>
                <a:lnTo>
                  <a:pt x="1014" y="14746"/>
                </a:lnTo>
                <a:lnTo>
                  <a:pt x="993" y="14709"/>
                </a:lnTo>
                <a:lnTo>
                  <a:pt x="974" y="14671"/>
                </a:lnTo>
                <a:lnTo>
                  <a:pt x="955" y="14632"/>
                </a:lnTo>
                <a:lnTo>
                  <a:pt x="939" y="14592"/>
                </a:lnTo>
                <a:lnTo>
                  <a:pt x="925" y="14551"/>
                </a:lnTo>
                <a:lnTo>
                  <a:pt x="913" y="14508"/>
                </a:lnTo>
                <a:lnTo>
                  <a:pt x="903" y="14465"/>
                </a:lnTo>
                <a:lnTo>
                  <a:pt x="896" y="14422"/>
                </a:lnTo>
                <a:lnTo>
                  <a:pt x="890" y="14378"/>
                </a:lnTo>
                <a:lnTo>
                  <a:pt x="887" y="14333"/>
                </a:lnTo>
                <a:lnTo>
                  <a:pt x="886" y="14287"/>
                </a:lnTo>
                <a:lnTo>
                  <a:pt x="886" y="14264"/>
                </a:lnTo>
                <a:lnTo>
                  <a:pt x="887" y="14240"/>
                </a:lnTo>
                <a:lnTo>
                  <a:pt x="888" y="14217"/>
                </a:lnTo>
                <a:lnTo>
                  <a:pt x="890" y="14194"/>
                </a:lnTo>
                <a:lnTo>
                  <a:pt x="893" y="14172"/>
                </a:lnTo>
                <a:lnTo>
                  <a:pt x="896" y="14149"/>
                </a:lnTo>
                <a:lnTo>
                  <a:pt x="900" y="14127"/>
                </a:lnTo>
                <a:lnTo>
                  <a:pt x="905" y="14105"/>
                </a:lnTo>
                <a:lnTo>
                  <a:pt x="910" y="14083"/>
                </a:lnTo>
                <a:lnTo>
                  <a:pt x="915" y="14062"/>
                </a:lnTo>
                <a:lnTo>
                  <a:pt x="921" y="14040"/>
                </a:lnTo>
                <a:lnTo>
                  <a:pt x="928" y="14019"/>
                </a:lnTo>
                <a:lnTo>
                  <a:pt x="935" y="13998"/>
                </a:lnTo>
                <a:lnTo>
                  <a:pt x="942" y="13977"/>
                </a:lnTo>
                <a:lnTo>
                  <a:pt x="950" y="13956"/>
                </a:lnTo>
                <a:lnTo>
                  <a:pt x="959" y="13936"/>
                </a:lnTo>
                <a:lnTo>
                  <a:pt x="968" y="13916"/>
                </a:lnTo>
                <a:lnTo>
                  <a:pt x="978" y="13896"/>
                </a:lnTo>
                <a:lnTo>
                  <a:pt x="988" y="13877"/>
                </a:lnTo>
                <a:lnTo>
                  <a:pt x="999" y="13858"/>
                </a:lnTo>
                <a:lnTo>
                  <a:pt x="1010" y="13839"/>
                </a:lnTo>
                <a:lnTo>
                  <a:pt x="1021" y="13820"/>
                </a:lnTo>
                <a:lnTo>
                  <a:pt x="1033" y="13802"/>
                </a:lnTo>
                <a:lnTo>
                  <a:pt x="1045" y="13784"/>
                </a:lnTo>
                <a:lnTo>
                  <a:pt x="1058" y="13767"/>
                </a:lnTo>
                <a:lnTo>
                  <a:pt x="1071" y="13749"/>
                </a:lnTo>
                <a:lnTo>
                  <a:pt x="1085" y="13732"/>
                </a:lnTo>
                <a:lnTo>
                  <a:pt x="1099" y="13716"/>
                </a:lnTo>
                <a:lnTo>
                  <a:pt x="1113" y="13698"/>
                </a:lnTo>
                <a:lnTo>
                  <a:pt x="1127" y="13682"/>
                </a:lnTo>
                <a:lnTo>
                  <a:pt x="1142" y="13667"/>
                </a:lnTo>
                <a:lnTo>
                  <a:pt x="1158" y="13651"/>
                </a:lnTo>
                <a:lnTo>
                  <a:pt x="1154" y="13647"/>
                </a:lnTo>
                <a:lnTo>
                  <a:pt x="5202" y="9601"/>
                </a:lnTo>
                <a:lnTo>
                  <a:pt x="5235" y="9645"/>
                </a:lnTo>
                <a:lnTo>
                  <a:pt x="5268" y="9689"/>
                </a:lnTo>
                <a:lnTo>
                  <a:pt x="5302" y="9733"/>
                </a:lnTo>
                <a:lnTo>
                  <a:pt x="5337" y="9776"/>
                </a:lnTo>
                <a:lnTo>
                  <a:pt x="5372" y="9819"/>
                </a:lnTo>
                <a:lnTo>
                  <a:pt x="5408" y="9863"/>
                </a:lnTo>
                <a:lnTo>
                  <a:pt x="5443" y="9906"/>
                </a:lnTo>
                <a:lnTo>
                  <a:pt x="5479" y="9948"/>
                </a:lnTo>
                <a:lnTo>
                  <a:pt x="5516" y="9989"/>
                </a:lnTo>
                <a:lnTo>
                  <a:pt x="5552" y="10031"/>
                </a:lnTo>
                <a:lnTo>
                  <a:pt x="5589" y="10072"/>
                </a:lnTo>
                <a:lnTo>
                  <a:pt x="5627" y="10114"/>
                </a:lnTo>
                <a:lnTo>
                  <a:pt x="5665" y="10154"/>
                </a:lnTo>
                <a:lnTo>
                  <a:pt x="5704" y="10194"/>
                </a:lnTo>
                <a:lnTo>
                  <a:pt x="5742" y="10234"/>
                </a:lnTo>
                <a:lnTo>
                  <a:pt x="5781" y="10273"/>
                </a:lnTo>
                <a:lnTo>
                  <a:pt x="5820" y="10312"/>
                </a:lnTo>
                <a:lnTo>
                  <a:pt x="5860" y="10350"/>
                </a:lnTo>
                <a:lnTo>
                  <a:pt x="5900" y="10390"/>
                </a:lnTo>
                <a:lnTo>
                  <a:pt x="5940" y="10427"/>
                </a:lnTo>
                <a:lnTo>
                  <a:pt x="5982" y="10465"/>
                </a:lnTo>
                <a:lnTo>
                  <a:pt x="6023" y="10502"/>
                </a:lnTo>
                <a:lnTo>
                  <a:pt x="6064" y="10539"/>
                </a:lnTo>
                <a:lnTo>
                  <a:pt x="6106" y="10575"/>
                </a:lnTo>
                <a:lnTo>
                  <a:pt x="6148" y="10611"/>
                </a:lnTo>
                <a:lnTo>
                  <a:pt x="6190" y="10647"/>
                </a:lnTo>
                <a:lnTo>
                  <a:pt x="6234" y="10683"/>
                </a:lnTo>
                <a:lnTo>
                  <a:pt x="6277" y="10718"/>
                </a:lnTo>
                <a:lnTo>
                  <a:pt x="6320" y="10752"/>
                </a:lnTo>
                <a:lnTo>
                  <a:pt x="6364" y="10786"/>
                </a:lnTo>
                <a:lnTo>
                  <a:pt x="6408" y="10820"/>
                </a:lnTo>
                <a:lnTo>
                  <a:pt x="6453" y="10854"/>
                </a:lnTo>
                <a:lnTo>
                  <a:pt x="2407" y="14900"/>
                </a:lnTo>
                <a:close/>
                <a:moveTo>
                  <a:pt x="10036" y="0"/>
                </a:moveTo>
                <a:lnTo>
                  <a:pt x="9726" y="8"/>
                </a:lnTo>
                <a:lnTo>
                  <a:pt x="9421" y="31"/>
                </a:lnTo>
                <a:lnTo>
                  <a:pt x="9119" y="69"/>
                </a:lnTo>
                <a:lnTo>
                  <a:pt x="8823" y="122"/>
                </a:lnTo>
                <a:lnTo>
                  <a:pt x="8532" y="190"/>
                </a:lnTo>
                <a:lnTo>
                  <a:pt x="8246" y="271"/>
                </a:lnTo>
                <a:lnTo>
                  <a:pt x="7966" y="365"/>
                </a:lnTo>
                <a:lnTo>
                  <a:pt x="7693" y="474"/>
                </a:lnTo>
                <a:lnTo>
                  <a:pt x="7426" y="594"/>
                </a:lnTo>
                <a:lnTo>
                  <a:pt x="7166" y="727"/>
                </a:lnTo>
                <a:lnTo>
                  <a:pt x="6914" y="872"/>
                </a:lnTo>
                <a:lnTo>
                  <a:pt x="6669" y="1029"/>
                </a:lnTo>
                <a:lnTo>
                  <a:pt x="6433" y="1196"/>
                </a:lnTo>
                <a:lnTo>
                  <a:pt x="6206" y="1375"/>
                </a:lnTo>
                <a:lnTo>
                  <a:pt x="5988" y="1565"/>
                </a:lnTo>
                <a:lnTo>
                  <a:pt x="5778" y="1763"/>
                </a:lnTo>
                <a:lnTo>
                  <a:pt x="5579" y="1973"/>
                </a:lnTo>
                <a:lnTo>
                  <a:pt x="5389" y="2191"/>
                </a:lnTo>
                <a:lnTo>
                  <a:pt x="5211" y="2419"/>
                </a:lnTo>
                <a:lnTo>
                  <a:pt x="5043" y="2655"/>
                </a:lnTo>
                <a:lnTo>
                  <a:pt x="4887" y="2899"/>
                </a:lnTo>
                <a:lnTo>
                  <a:pt x="4741" y="3151"/>
                </a:lnTo>
                <a:lnTo>
                  <a:pt x="4609" y="3411"/>
                </a:lnTo>
                <a:lnTo>
                  <a:pt x="4488" y="3678"/>
                </a:lnTo>
                <a:lnTo>
                  <a:pt x="4380" y="3951"/>
                </a:lnTo>
                <a:lnTo>
                  <a:pt x="4285" y="4231"/>
                </a:lnTo>
                <a:lnTo>
                  <a:pt x="4204" y="4517"/>
                </a:lnTo>
                <a:lnTo>
                  <a:pt x="4137" y="4808"/>
                </a:lnTo>
                <a:lnTo>
                  <a:pt x="4084" y="5104"/>
                </a:lnTo>
                <a:lnTo>
                  <a:pt x="4046" y="5407"/>
                </a:lnTo>
                <a:lnTo>
                  <a:pt x="4023" y="5712"/>
                </a:lnTo>
                <a:lnTo>
                  <a:pt x="4015" y="6022"/>
                </a:lnTo>
                <a:lnTo>
                  <a:pt x="4016" y="6117"/>
                </a:lnTo>
                <a:lnTo>
                  <a:pt x="4018" y="6211"/>
                </a:lnTo>
                <a:lnTo>
                  <a:pt x="4022" y="6306"/>
                </a:lnTo>
                <a:lnTo>
                  <a:pt x="4027" y="6400"/>
                </a:lnTo>
                <a:lnTo>
                  <a:pt x="4033" y="6493"/>
                </a:lnTo>
                <a:lnTo>
                  <a:pt x="4041" y="6587"/>
                </a:lnTo>
                <a:lnTo>
                  <a:pt x="4051" y="6680"/>
                </a:lnTo>
                <a:lnTo>
                  <a:pt x="4062" y="6772"/>
                </a:lnTo>
                <a:lnTo>
                  <a:pt x="4074" y="6864"/>
                </a:lnTo>
                <a:lnTo>
                  <a:pt x="4087" y="6956"/>
                </a:lnTo>
                <a:lnTo>
                  <a:pt x="4102" y="7046"/>
                </a:lnTo>
                <a:lnTo>
                  <a:pt x="4119" y="7138"/>
                </a:lnTo>
                <a:lnTo>
                  <a:pt x="4136" y="7227"/>
                </a:lnTo>
                <a:lnTo>
                  <a:pt x="4155" y="7317"/>
                </a:lnTo>
                <a:lnTo>
                  <a:pt x="4176" y="7406"/>
                </a:lnTo>
                <a:lnTo>
                  <a:pt x="4197" y="7495"/>
                </a:lnTo>
                <a:lnTo>
                  <a:pt x="4220" y="7583"/>
                </a:lnTo>
                <a:lnTo>
                  <a:pt x="4244" y="7671"/>
                </a:lnTo>
                <a:lnTo>
                  <a:pt x="4270" y="7758"/>
                </a:lnTo>
                <a:lnTo>
                  <a:pt x="4298" y="7844"/>
                </a:lnTo>
                <a:lnTo>
                  <a:pt x="4326" y="7930"/>
                </a:lnTo>
                <a:lnTo>
                  <a:pt x="4355" y="8015"/>
                </a:lnTo>
                <a:lnTo>
                  <a:pt x="4386" y="8100"/>
                </a:lnTo>
                <a:lnTo>
                  <a:pt x="4417" y="8185"/>
                </a:lnTo>
                <a:lnTo>
                  <a:pt x="4450" y="8268"/>
                </a:lnTo>
                <a:lnTo>
                  <a:pt x="4484" y="8351"/>
                </a:lnTo>
                <a:lnTo>
                  <a:pt x="4520" y="8433"/>
                </a:lnTo>
                <a:lnTo>
                  <a:pt x="4556" y="8515"/>
                </a:lnTo>
                <a:lnTo>
                  <a:pt x="4595" y="8596"/>
                </a:lnTo>
                <a:lnTo>
                  <a:pt x="4634" y="8676"/>
                </a:lnTo>
                <a:lnTo>
                  <a:pt x="4673" y="8757"/>
                </a:lnTo>
                <a:lnTo>
                  <a:pt x="4715" y="8835"/>
                </a:lnTo>
                <a:lnTo>
                  <a:pt x="528" y="13021"/>
                </a:lnTo>
                <a:lnTo>
                  <a:pt x="531" y="13025"/>
                </a:lnTo>
                <a:lnTo>
                  <a:pt x="501" y="13055"/>
                </a:lnTo>
                <a:lnTo>
                  <a:pt x="471" y="13086"/>
                </a:lnTo>
                <a:lnTo>
                  <a:pt x="443" y="13118"/>
                </a:lnTo>
                <a:lnTo>
                  <a:pt x="414" y="13152"/>
                </a:lnTo>
                <a:lnTo>
                  <a:pt x="386" y="13185"/>
                </a:lnTo>
                <a:lnTo>
                  <a:pt x="360" y="13219"/>
                </a:lnTo>
                <a:lnTo>
                  <a:pt x="335" y="13253"/>
                </a:lnTo>
                <a:lnTo>
                  <a:pt x="310" y="13288"/>
                </a:lnTo>
                <a:lnTo>
                  <a:pt x="286" y="13324"/>
                </a:lnTo>
                <a:lnTo>
                  <a:pt x="263" y="13360"/>
                </a:lnTo>
                <a:lnTo>
                  <a:pt x="241" y="13397"/>
                </a:lnTo>
                <a:lnTo>
                  <a:pt x="219" y="13436"/>
                </a:lnTo>
                <a:lnTo>
                  <a:pt x="199" y="13474"/>
                </a:lnTo>
                <a:lnTo>
                  <a:pt x="179" y="13512"/>
                </a:lnTo>
                <a:lnTo>
                  <a:pt x="161" y="13551"/>
                </a:lnTo>
                <a:lnTo>
                  <a:pt x="143" y="13591"/>
                </a:lnTo>
                <a:lnTo>
                  <a:pt x="126" y="13631"/>
                </a:lnTo>
                <a:lnTo>
                  <a:pt x="110" y="13672"/>
                </a:lnTo>
                <a:lnTo>
                  <a:pt x="95" y="13714"/>
                </a:lnTo>
                <a:lnTo>
                  <a:pt x="81" y="13755"/>
                </a:lnTo>
                <a:lnTo>
                  <a:pt x="69" y="13797"/>
                </a:lnTo>
                <a:lnTo>
                  <a:pt x="57" y="13840"/>
                </a:lnTo>
                <a:lnTo>
                  <a:pt x="46" y="13883"/>
                </a:lnTo>
                <a:lnTo>
                  <a:pt x="37" y="13926"/>
                </a:lnTo>
                <a:lnTo>
                  <a:pt x="28" y="13970"/>
                </a:lnTo>
                <a:lnTo>
                  <a:pt x="21" y="14015"/>
                </a:lnTo>
                <a:lnTo>
                  <a:pt x="15" y="14059"/>
                </a:lnTo>
                <a:lnTo>
                  <a:pt x="9" y="14104"/>
                </a:lnTo>
                <a:lnTo>
                  <a:pt x="5" y="14149"/>
                </a:lnTo>
                <a:lnTo>
                  <a:pt x="2" y="14195"/>
                </a:lnTo>
                <a:lnTo>
                  <a:pt x="1" y="14240"/>
                </a:lnTo>
                <a:lnTo>
                  <a:pt x="0" y="14287"/>
                </a:lnTo>
                <a:lnTo>
                  <a:pt x="2" y="14378"/>
                </a:lnTo>
                <a:lnTo>
                  <a:pt x="9" y="14468"/>
                </a:lnTo>
                <a:lnTo>
                  <a:pt x="20" y="14557"/>
                </a:lnTo>
                <a:lnTo>
                  <a:pt x="36" y="14644"/>
                </a:lnTo>
                <a:lnTo>
                  <a:pt x="56" y="14729"/>
                </a:lnTo>
                <a:lnTo>
                  <a:pt x="79" y="14814"/>
                </a:lnTo>
                <a:lnTo>
                  <a:pt x="107" y="14896"/>
                </a:lnTo>
                <a:lnTo>
                  <a:pt x="140" y="14976"/>
                </a:lnTo>
                <a:lnTo>
                  <a:pt x="175" y="15054"/>
                </a:lnTo>
                <a:lnTo>
                  <a:pt x="214" y="15132"/>
                </a:lnTo>
                <a:lnTo>
                  <a:pt x="256" y="15205"/>
                </a:lnTo>
                <a:lnTo>
                  <a:pt x="302" y="15277"/>
                </a:lnTo>
                <a:lnTo>
                  <a:pt x="352" y="15346"/>
                </a:lnTo>
                <a:lnTo>
                  <a:pt x="404" y="15414"/>
                </a:lnTo>
                <a:lnTo>
                  <a:pt x="460" y="15478"/>
                </a:lnTo>
                <a:lnTo>
                  <a:pt x="519" y="15539"/>
                </a:lnTo>
                <a:lnTo>
                  <a:pt x="580" y="15598"/>
                </a:lnTo>
                <a:lnTo>
                  <a:pt x="644" y="15654"/>
                </a:lnTo>
                <a:lnTo>
                  <a:pt x="712" y="15706"/>
                </a:lnTo>
                <a:lnTo>
                  <a:pt x="781" y="15756"/>
                </a:lnTo>
                <a:lnTo>
                  <a:pt x="853" y="15801"/>
                </a:lnTo>
                <a:lnTo>
                  <a:pt x="926" y="15844"/>
                </a:lnTo>
                <a:lnTo>
                  <a:pt x="1004" y="15883"/>
                </a:lnTo>
                <a:lnTo>
                  <a:pt x="1082" y="15918"/>
                </a:lnTo>
                <a:lnTo>
                  <a:pt x="1162" y="15951"/>
                </a:lnTo>
                <a:lnTo>
                  <a:pt x="1244" y="15979"/>
                </a:lnTo>
                <a:lnTo>
                  <a:pt x="1329" y="16002"/>
                </a:lnTo>
                <a:lnTo>
                  <a:pt x="1414" y="16022"/>
                </a:lnTo>
                <a:lnTo>
                  <a:pt x="1501" y="16038"/>
                </a:lnTo>
                <a:lnTo>
                  <a:pt x="1590" y="16049"/>
                </a:lnTo>
                <a:lnTo>
                  <a:pt x="1680" y="16056"/>
                </a:lnTo>
                <a:lnTo>
                  <a:pt x="1771" y="16058"/>
                </a:lnTo>
                <a:lnTo>
                  <a:pt x="1818" y="16057"/>
                </a:lnTo>
                <a:lnTo>
                  <a:pt x="1863" y="16056"/>
                </a:lnTo>
                <a:lnTo>
                  <a:pt x="1909" y="16053"/>
                </a:lnTo>
                <a:lnTo>
                  <a:pt x="1954" y="16049"/>
                </a:lnTo>
                <a:lnTo>
                  <a:pt x="1999" y="16043"/>
                </a:lnTo>
                <a:lnTo>
                  <a:pt x="2043" y="16037"/>
                </a:lnTo>
                <a:lnTo>
                  <a:pt x="2088" y="16030"/>
                </a:lnTo>
                <a:lnTo>
                  <a:pt x="2132" y="16021"/>
                </a:lnTo>
                <a:lnTo>
                  <a:pt x="2175" y="16012"/>
                </a:lnTo>
                <a:lnTo>
                  <a:pt x="2218" y="16001"/>
                </a:lnTo>
                <a:lnTo>
                  <a:pt x="2261" y="15989"/>
                </a:lnTo>
                <a:lnTo>
                  <a:pt x="2302" y="15977"/>
                </a:lnTo>
                <a:lnTo>
                  <a:pt x="2344" y="15963"/>
                </a:lnTo>
                <a:lnTo>
                  <a:pt x="2386" y="15948"/>
                </a:lnTo>
                <a:lnTo>
                  <a:pt x="2427" y="15932"/>
                </a:lnTo>
                <a:lnTo>
                  <a:pt x="2467" y="15915"/>
                </a:lnTo>
                <a:lnTo>
                  <a:pt x="2507" y="15897"/>
                </a:lnTo>
                <a:lnTo>
                  <a:pt x="2546" y="15878"/>
                </a:lnTo>
                <a:lnTo>
                  <a:pt x="2584" y="15859"/>
                </a:lnTo>
                <a:lnTo>
                  <a:pt x="2622" y="15839"/>
                </a:lnTo>
                <a:lnTo>
                  <a:pt x="2661" y="15817"/>
                </a:lnTo>
                <a:lnTo>
                  <a:pt x="2698" y="15795"/>
                </a:lnTo>
                <a:lnTo>
                  <a:pt x="2734" y="15772"/>
                </a:lnTo>
                <a:lnTo>
                  <a:pt x="2770" y="15748"/>
                </a:lnTo>
                <a:lnTo>
                  <a:pt x="2805" y="15723"/>
                </a:lnTo>
                <a:lnTo>
                  <a:pt x="2839" y="15698"/>
                </a:lnTo>
                <a:lnTo>
                  <a:pt x="2873" y="15671"/>
                </a:lnTo>
                <a:lnTo>
                  <a:pt x="2906" y="15644"/>
                </a:lnTo>
                <a:lnTo>
                  <a:pt x="2940" y="15615"/>
                </a:lnTo>
                <a:lnTo>
                  <a:pt x="2971" y="15587"/>
                </a:lnTo>
                <a:lnTo>
                  <a:pt x="3003" y="15557"/>
                </a:lnTo>
                <a:lnTo>
                  <a:pt x="3033" y="15527"/>
                </a:lnTo>
                <a:lnTo>
                  <a:pt x="3032" y="15526"/>
                </a:lnTo>
                <a:lnTo>
                  <a:pt x="7217" y="11342"/>
                </a:lnTo>
                <a:lnTo>
                  <a:pt x="7296" y="11383"/>
                </a:lnTo>
                <a:lnTo>
                  <a:pt x="7377" y="11423"/>
                </a:lnTo>
                <a:lnTo>
                  <a:pt x="7457" y="11462"/>
                </a:lnTo>
                <a:lnTo>
                  <a:pt x="7538" y="11500"/>
                </a:lnTo>
                <a:lnTo>
                  <a:pt x="7621" y="11537"/>
                </a:lnTo>
                <a:lnTo>
                  <a:pt x="7703" y="11572"/>
                </a:lnTo>
                <a:lnTo>
                  <a:pt x="7786" y="11606"/>
                </a:lnTo>
                <a:lnTo>
                  <a:pt x="7869" y="11640"/>
                </a:lnTo>
                <a:lnTo>
                  <a:pt x="7954" y="11671"/>
                </a:lnTo>
                <a:lnTo>
                  <a:pt x="8039" y="11702"/>
                </a:lnTo>
                <a:lnTo>
                  <a:pt x="8124" y="11731"/>
                </a:lnTo>
                <a:lnTo>
                  <a:pt x="8211" y="11759"/>
                </a:lnTo>
                <a:lnTo>
                  <a:pt x="8297" y="11787"/>
                </a:lnTo>
                <a:lnTo>
                  <a:pt x="8384" y="11813"/>
                </a:lnTo>
                <a:lnTo>
                  <a:pt x="8472" y="11837"/>
                </a:lnTo>
                <a:lnTo>
                  <a:pt x="8560" y="11860"/>
                </a:lnTo>
                <a:lnTo>
                  <a:pt x="8649" y="11882"/>
                </a:lnTo>
                <a:lnTo>
                  <a:pt x="8739" y="11902"/>
                </a:lnTo>
                <a:lnTo>
                  <a:pt x="8828" y="11921"/>
                </a:lnTo>
                <a:lnTo>
                  <a:pt x="8918" y="11939"/>
                </a:lnTo>
                <a:lnTo>
                  <a:pt x="9010" y="11955"/>
                </a:lnTo>
                <a:lnTo>
                  <a:pt x="9100" y="11970"/>
                </a:lnTo>
                <a:lnTo>
                  <a:pt x="9192" y="11984"/>
                </a:lnTo>
                <a:lnTo>
                  <a:pt x="9285" y="11996"/>
                </a:lnTo>
                <a:lnTo>
                  <a:pt x="9377" y="12007"/>
                </a:lnTo>
                <a:lnTo>
                  <a:pt x="9470" y="12016"/>
                </a:lnTo>
                <a:lnTo>
                  <a:pt x="9564" y="12024"/>
                </a:lnTo>
                <a:lnTo>
                  <a:pt x="9657" y="12031"/>
                </a:lnTo>
                <a:lnTo>
                  <a:pt x="9751" y="12036"/>
                </a:lnTo>
                <a:lnTo>
                  <a:pt x="9846" y="12040"/>
                </a:lnTo>
                <a:lnTo>
                  <a:pt x="9941" y="12042"/>
                </a:lnTo>
                <a:lnTo>
                  <a:pt x="10036" y="12044"/>
                </a:lnTo>
                <a:lnTo>
                  <a:pt x="10346" y="12035"/>
                </a:lnTo>
                <a:lnTo>
                  <a:pt x="10651" y="12012"/>
                </a:lnTo>
                <a:lnTo>
                  <a:pt x="10954" y="11974"/>
                </a:lnTo>
                <a:lnTo>
                  <a:pt x="11250" y="11921"/>
                </a:lnTo>
                <a:lnTo>
                  <a:pt x="11541" y="11854"/>
                </a:lnTo>
                <a:lnTo>
                  <a:pt x="11827" y="11773"/>
                </a:lnTo>
                <a:lnTo>
                  <a:pt x="12107" y="11678"/>
                </a:lnTo>
                <a:lnTo>
                  <a:pt x="12380" y="11570"/>
                </a:lnTo>
                <a:lnTo>
                  <a:pt x="12647" y="11449"/>
                </a:lnTo>
                <a:lnTo>
                  <a:pt x="12907" y="11317"/>
                </a:lnTo>
                <a:lnTo>
                  <a:pt x="13159" y="11171"/>
                </a:lnTo>
                <a:lnTo>
                  <a:pt x="13403" y="11015"/>
                </a:lnTo>
                <a:lnTo>
                  <a:pt x="13639" y="10847"/>
                </a:lnTo>
                <a:lnTo>
                  <a:pt x="13866" y="10669"/>
                </a:lnTo>
                <a:lnTo>
                  <a:pt x="14085" y="10479"/>
                </a:lnTo>
                <a:lnTo>
                  <a:pt x="14295" y="10280"/>
                </a:lnTo>
                <a:lnTo>
                  <a:pt x="14493" y="10070"/>
                </a:lnTo>
                <a:lnTo>
                  <a:pt x="14683" y="9852"/>
                </a:lnTo>
                <a:lnTo>
                  <a:pt x="14862" y="9625"/>
                </a:lnTo>
                <a:lnTo>
                  <a:pt x="15029" y="9389"/>
                </a:lnTo>
                <a:lnTo>
                  <a:pt x="15186" y="9144"/>
                </a:lnTo>
                <a:lnTo>
                  <a:pt x="15331" y="8892"/>
                </a:lnTo>
                <a:lnTo>
                  <a:pt x="15464" y="8632"/>
                </a:lnTo>
                <a:lnTo>
                  <a:pt x="15584" y="8365"/>
                </a:lnTo>
                <a:lnTo>
                  <a:pt x="15693" y="8092"/>
                </a:lnTo>
                <a:lnTo>
                  <a:pt x="15787" y="7812"/>
                </a:lnTo>
                <a:lnTo>
                  <a:pt x="15868" y="7526"/>
                </a:lnTo>
                <a:lnTo>
                  <a:pt x="15936" y="7235"/>
                </a:lnTo>
                <a:lnTo>
                  <a:pt x="15989" y="6939"/>
                </a:lnTo>
                <a:lnTo>
                  <a:pt x="16027" y="6638"/>
                </a:lnTo>
                <a:lnTo>
                  <a:pt x="16050" y="6332"/>
                </a:lnTo>
                <a:lnTo>
                  <a:pt x="16058" y="6022"/>
                </a:lnTo>
                <a:lnTo>
                  <a:pt x="16050" y="5712"/>
                </a:lnTo>
                <a:lnTo>
                  <a:pt x="16027" y="5407"/>
                </a:lnTo>
                <a:lnTo>
                  <a:pt x="15989" y="5104"/>
                </a:lnTo>
                <a:lnTo>
                  <a:pt x="15936" y="4808"/>
                </a:lnTo>
                <a:lnTo>
                  <a:pt x="15868" y="4517"/>
                </a:lnTo>
                <a:lnTo>
                  <a:pt x="15787" y="4231"/>
                </a:lnTo>
                <a:lnTo>
                  <a:pt x="15693" y="3951"/>
                </a:lnTo>
                <a:lnTo>
                  <a:pt x="15584" y="3678"/>
                </a:lnTo>
                <a:lnTo>
                  <a:pt x="15464" y="3411"/>
                </a:lnTo>
                <a:lnTo>
                  <a:pt x="15331" y="3151"/>
                </a:lnTo>
                <a:lnTo>
                  <a:pt x="15186" y="2899"/>
                </a:lnTo>
                <a:lnTo>
                  <a:pt x="15029" y="2655"/>
                </a:lnTo>
                <a:lnTo>
                  <a:pt x="14862" y="2419"/>
                </a:lnTo>
                <a:lnTo>
                  <a:pt x="14683" y="2191"/>
                </a:lnTo>
                <a:lnTo>
                  <a:pt x="14493" y="1973"/>
                </a:lnTo>
                <a:lnTo>
                  <a:pt x="14295" y="1763"/>
                </a:lnTo>
                <a:lnTo>
                  <a:pt x="14085" y="1565"/>
                </a:lnTo>
                <a:lnTo>
                  <a:pt x="13866" y="1375"/>
                </a:lnTo>
                <a:lnTo>
                  <a:pt x="13639" y="1196"/>
                </a:lnTo>
                <a:lnTo>
                  <a:pt x="13403" y="1029"/>
                </a:lnTo>
                <a:lnTo>
                  <a:pt x="13159" y="872"/>
                </a:lnTo>
                <a:lnTo>
                  <a:pt x="12907" y="727"/>
                </a:lnTo>
                <a:lnTo>
                  <a:pt x="12647" y="594"/>
                </a:lnTo>
                <a:lnTo>
                  <a:pt x="12380" y="474"/>
                </a:lnTo>
                <a:lnTo>
                  <a:pt x="12107" y="365"/>
                </a:lnTo>
                <a:lnTo>
                  <a:pt x="11827" y="271"/>
                </a:lnTo>
                <a:lnTo>
                  <a:pt x="11541" y="190"/>
                </a:lnTo>
                <a:lnTo>
                  <a:pt x="11250" y="122"/>
                </a:lnTo>
                <a:lnTo>
                  <a:pt x="10954" y="69"/>
                </a:lnTo>
                <a:lnTo>
                  <a:pt x="10651" y="31"/>
                </a:lnTo>
                <a:lnTo>
                  <a:pt x="10346" y="8"/>
                </a:lnTo>
                <a:lnTo>
                  <a:pt x="10036" y="0"/>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id-ID"/>
          </a:p>
        </p:txBody>
      </p:sp>
      <p:pic>
        <p:nvPicPr>
          <p:cNvPr id="51" name="Graphic 50">
            <a:extLst>
              <a:ext uri="{FF2B5EF4-FFF2-40B4-BE49-F238E27FC236}">
                <a16:creationId xmlns:a16="http://schemas.microsoft.com/office/drawing/2014/main" xmlns="" id="{26CEA53C-9779-DC42-B508-0BC398650CB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434522" y="3599966"/>
            <a:ext cx="783403" cy="783403"/>
          </a:xfrm>
          <a:prstGeom prst="rect">
            <a:avLst/>
          </a:prstGeom>
        </p:spPr>
      </p:pic>
      <p:sp>
        <p:nvSpPr>
          <p:cNvPr id="53" name="Rectangle 52"/>
          <p:cNvSpPr/>
          <p:nvPr/>
        </p:nvSpPr>
        <p:spPr>
          <a:xfrm>
            <a:off x="-55781" y="-3031"/>
            <a:ext cx="12247781" cy="26731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4" name="Rectangle 53"/>
          <p:cNvSpPr/>
          <p:nvPr/>
        </p:nvSpPr>
        <p:spPr>
          <a:xfrm>
            <a:off x="-9488" y="6602556"/>
            <a:ext cx="12247781" cy="26731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5" name="TextBox 54"/>
          <p:cNvSpPr txBox="1"/>
          <p:nvPr/>
        </p:nvSpPr>
        <p:spPr>
          <a:xfrm>
            <a:off x="1068351" y="311179"/>
            <a:ext cx="11123650" cy="1107996"/>
          </a:xfrm>
          <a:prstGeom prst="rect">
            <a:avLst/>
          </a:prstGeom>
          <a:solidFill>
            <a:schemeClr val="bg1">
              <a:lumMod val="85000"/>
              <a:alpha val="75000"/>
            </a:schemeClr>
          </a:solidFill>
        </p:spPr>
        <p:txBody>
          <a:bodyPr wrap="square" lIns="268224" tIns="182880" rIns="853440" bIns="182880">
            <a:spAutoFit/>
          </a:bodyPr>
          <a:lstStyle/>
          <a:p>
            <a:r>
              <a:rPr lang="id-ID" sz="2400" b="1" dirty="0" err="1">
                <a:solidFill>
                  <a:schemeClr val="tx1">
                    <a:lumMod val="50000"/>
                  </a:schemeClr>
                </a:solidFill>
              </a:rPr>
              <a:t>Leave</a:t>
            </a:r>
            <a:r>
              <a:rPr lang="id-ID" sz="2400" b="1" dirty="0">
                <a:solidFill>
                  <a:schemeClr val="tx1">
                    <a:lumMod val="50000"/>
                  </a:schemeClr>
                </a:solidFill>
              </a:rPr>
              <a:t> </a:t>
            </a:r>
            <a:r>
              <a:rPr lang="id-ID" sz="2400" b="1" dirty="0" err="1">
                <a:solidFill>
                  <a:schemeClr val="tx1">
                    <a:lumMod val="50000"/>
                  </a:schemeClr>
                </a:solidFill>
              </a:rPr>
              <a:t>It</a:t>
            </a:r>
            <a:r>
              <a:rPr lang="id-ID" sz="2400" b="1" dirty="0">
                <a:solidFill>
                  <a:schemeClr val="tx1">
                    <a:lumMod val="50000"/>
                  </a:schemeClr>
                </a:solidFill>
              </a:rPr>
              <a:t> </a:t>
            </a:r>
            <a:r>
              <a:rPr lang="id-ID" sz="2400" b="1" dirty="0" err="1">
                <a:solidFill>
                  <a:schemeClr val="tx1">
                    <a:lumMod val="50000"/>
                  </a:schemeClr>
                </a:solidFill>
              </a:rPr>
              <a:t>to</a:t>
            </a:r>
            <a:r>
              <a:rPr lang="id-ID" sz="2400" b="1" dirty="0">
                <a:solidFill>
                  <a:schemeClr val="tx1">
                    <a:lumMod val="50000"/>
                  </a:schemeClr>
                </a:solidFill>
              </a:rPr>
              <a:t> </a:t>
            </a:r>
            <a:r>
              <a:rPr lang="id-ID" sz="2400" b="1" dirty="0" err="1">
                <a:solidFill>
                  <a:schemeClr val="tx1">
                    <a:lumMod val="50000"/>
                  </a:schemeClr>
                </a:solidFill>
              </a:rPr>
              <a:t>the</a:t>
            </a:r>
            <a:r>
              <a:rPr lang="id-ID" sz="2400" b="1" dirty="0">
                <a:solidFill>
                  <a:schemeClr val="tx1">
                    <a:lumMod val="50000"/>
                  </a:schemeClr>
                </a:solidFill>
              </a:rPr>
              <a:t> Underwriters?</a:t>
            </a:r>
          </a:p>
          <a:p>
            <a:r>
              <a:rPr lang="id-ID" sz="2400" b="1" dirty="0">
                <a:solidFill>
                  <a:schemeClr val="tx1">
                    <a:lumMod val="50000"/>
                  </a:schemeClr>
                </a:solidFill>
              </a:rPr>
              <a:t>Underwriters </a:t>
            </a:r>
            <a:r>
              <a:rPr lang="en-US" sz="2400" b="1" dirty="0">
                <a:solidFill>
                  <a:schemeClr val="tx1">
                    <a:lumMod val="50000"/>
                  </a:schemeClr>
                </a:solidFill>
              </a:rPr>
              <a:t>Have</a:t>
            </a:r>
            <a:r>
              <a:rPr lang="id-ID" sz="2400" b="1" dirty="0">
                <a:solidFill>
                  <a:schemeClr val="tx1">
                    <a:lumMod val="50000"/>
                  </a:schemeClr>
                </a:solidFill>
              </a:rPr>
              <a:t> </a:t>
            </a:r>
            <a:r>
              <a:rPr lang="en-US" sz="2400" b="1" dirty="0">
                <a:solidFill>
                  <a:schemeClr val="tx1">
                    <a:lumMod val="50000"/>
                  </a:schemeClr>
                </a:solidFill>
              </a:rPr>
              <a:t>No Fiduciary Duty</a:t>
            </a:r>
            <a:r>
              <a:rPr lang="id-ID" sz="2400" b="1" dirty="0">
                <a:solidFill>
                  <a:schemeClr val="tx1">
                    <a:lumMod val="50000"/>
                  </a:schemeClr>
                </a:solidFill>
              </a:rPr>
              <a:t> to Ratepayers nor Utility nor Commission</a:t>
            </a:r>
            <a:endParaRPr lang="en-US" sz="2400" b="1" dirty="0">
              <a:solidFill>
                <a:schemeClr val="tx1">
                  <a:lumMod val="50000"/>
                </a:schemeClr>
              </a:solidFill>
            </a:endParaRPr>
          </a:p>
        </p:txBody>
      </p:sp>
      <p:pic>
        <p:nvPicPr>
          <p:cNvPr id="62466" name="Picture 2" descr="C:\Users\ekarcher\Desktop\stock images\iStock-95105174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8120" y="2421162"/>
            <a:ext cx="4450231" cy="3290181"/>
          </a:xfrm>
          <a:prstGeom prst="rect">
            <a:avLst/>
          </a:prstGeom>
          <a:noFill/>
          <a:extLst>
            <a:ext uri="{909E8E84-426E-40DD-AFC4-6F175D3DCCD1}">
              <a14:hiddenFill xmlns:a14="http://schemas.microsoft.com/office/drawing/2010/main">
                <a:solidFill>
                  <a:srgbClr val="FFFFFF"/>
                </a:solidFill>
              </a14:hiddenFill>
            </a:ext>
          </a:extLst>
        </p:spPr>
      </p:pic>
      <p:sp>
        <p:nvSpPr>
          <p:cNvPr id="42" name="Text Placeholder 5">
            <a:extLst>
              <a:ext uri="{FF2B5EF4-FFF2-40B4-BE49-F238E27FC236}">
                <a16:creationId xmlns:a16="http://schemas.microsoft.com/office/drawing/2014/main" xmlns="" id="{E71B1A00-0392-2043-A0D6-2F59C1BD95E7}"/>
              </a:ext>
            </a:extLst>
          </p:cNvPr>
          <p:cNvSpPr txBox="1">
            <a:spLocks/>
          </p:cNvSpPr>
          <p:nvPr/>
        </p:nvSpPr>
        <p:spPr>
          <a:xfrm>
            <a:off x="15657" y="6189479"/>
            <a:ext cx="7925986" cy="100883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700"/>
              </a:spcAft>
              <a:buNone/>
            </a:pPr>
            <a:r>
              <a:rPr lang="en-US" sz="1000" dirty="0">
                <a:latin typeface="Open Sans Light" panose="020B0306030504020204" pitchFamily="34" charset="0"/>
                <a:ea typeface="Open Sans Light" panose="020B0306030504020204" pitchFamily="34" charset="0"/>
                <a:cs typeface="Open Sans Light" panose="020B0306030504020204" pitchFamily="34" charset="0"/>
              </a:rPr>
              <a:t>*See the language quoted above in AEP Texas securitization transaction 2012 </a:t>
            </a:r>
            <a:br>
              <a:rPr lang="en-US" sz="1000" dirty="0">
                <a:latin typeface="Open Sans Light" panose="020B0306030504020204" pitchFamily="34" charset="0"/>
                <a:ea typeface="Open Sans Light" panose="020B0306030504020204" pitchFamily="34" charset="0"/>
                <a:cs typeface="Open Sans Light" panose="020B0306030504020204" pitchFamily="34" charset="0"/>
              </a:rPr>
            </a:br>
            <a:r>
              <a:rPr lang="en-US" sz="1000" dirty="0">
                <a:latin typeface="Open Sans Light" panose="020B0306030504020204" pitchFamily="34" charset="0"/>
                <a:ea typeface="Open Sans Light" panose="020B0306030504020204" pitchFamily="34" charset="0"/>
                <a:cs typeface="Open Sans Light" panose="020B0306030504020204" pitchFamily="34" charset="0"/>
                <a:hlinkClick r:id="rId6"/>
              </a:rPr>
              <a:t>https://</a:t>
            </a:r>
            <a:r>
              <a:rPr lang="en-US" sz="1000" dirty="0" err="1">
                <a:latin typeface="Open Sans Light" panose="020B0306030504020204" pitchFamily="34" charset="0"/>
                <a:ea typeface="Open Sans Light" panose="020B0306030504020204" pitchFamily="34" charset="0"/>
                <a:cs typeface="Open Sans Light" panose="020B0306030504020204" pitchFamily="34" charset="0"/>
                <a:hlinkClick r:id="rId6"/>
              </a:rPr>
              <a:t>www.sec.gov</a:t>
            </a:r>
            <a:r>
              <a:rPr lang="en-US" sz="1000" dirty="0">
                <a:latin typeface="Open Sans Light" panose="020B0306030504020204" pitchFamily="34" charset="0"/>
                <a:ea typeface="Open Sans Light" panose="020B0306030504020204" pitchFamily="34" charset="0"/>
                <a:cs typeface="Open Sans Light" panose="020B0306030504020204" pitchFamily="34" charset="0"/>
                <a:hlinkClick r:id="rId6"/>
              </a:rPr>
              <a:t>/Archives/</a:t>
            </a:r>
            <a:r>
              <a:rPr lang="en-US" sz="1000" dirty="0" err="1">
                <a:latin typeface="Open Sans Light" panose="020B0306030504020204" pitchFamily="34" charset="0"/>
                <a:ea typeface="Open Sans Light" panose="020B0306030504020204" pitchFamily="34" charset="0"/>
                <a:cs typeface="Open Sans Light" panose="020B0306030504020204" pitchFamily="34" charset="0"/>
                <a:hlinkClick r:id="rId6"/>
              </a:rPr>
              <a:t>edgar</a:t>
            </a:r>
            <a:r>
              <a:rPr lang="en-US" sz="1000" dirty="0">
                <a:latin typeface="Open Sans Light" panose="020B0306030504020204" pitchFamily="34" charset="0"/>
                <a:ea typeface="Open Sans Light" panose="020B0306030504020204" pitchFamily="34" charset="0"/>
                <a:cs typeface="Open Sans Light" panose="020B0306030504020204" pitchFamily="34" charset="0"/>
                <a:hlinkClick r:id="rId6"/>
              </a:rPr>
              <a:t>/data/18734/000090514812000765/efc12-292_ex11.htm</a:t>
            </a:r>
            <a:endParaRPr lang="id-ID" sz="1000" dirty="0"/>
          </a:p>
        </p:txBody>
      </p:sp>
      <p:grpSp>
        <p:nvGrpSpPr>
          <p:cNvPr id="2" name="Group 1">
            <a:extLst>
              <a:ext uri="{FF2B5EF4-FFF2-40B4-BE49-F238E27FC236}">
                <a16:creationId xmlns:a16="http://schemas.microsoft.com/office/drawing/2014/main" xmlns="" id="{EE485906-C021-6E45-A46A-80FAF93108DE}"/>
              </a:ext>
            </a:extLst>
          </p:cNvPr>
          <p:cNvGrpSpPr/>
          <p:nvPr/>
        </p:nvGrpSpPr>
        <p:grpSpPr>
          <a:xfrm>
            <a:off x="5305502" y="2304540"/>
            <a:ext cx="6741056" cy="1546892"/>
            <a:chOff x="5478930" y="2291262"/>
            <a:chExt cx="6741056" cy="1546892"/>
          </a:xfrm>
          <a:solidFill>
            <a:schemeClr val="bg1"/>
          </a:solidFill>
        </p:grpSpPr>
        <p:sp>
          <p:nvSpPr>
            <p:cNvPr id="32" name="Oval 115"/>
            <p:cNvSpPr>
              <a:spLocks noChangeArrowheads="1"/>
            </p:cNvSpPr>
            <p:nvPr/>
          </p:nvSpPr>
          <p:spPr bwMode="auto">
            <a:xfrm>
              <a:off x="5478930" y="2455384"/>
              <a:ext cx="766080" cy="767080"/>
            </a:xfrm>
            <a:prstGeom prst="ellipse">
              <a:avLst/>
            </a:prstGeom>
            <a:grpFill/>
            <a:ln w="28575">
              <a:solidFill>
                <a:schemeClr val="tx1"/>
              </a:solidFill>
            </a:ln>
            <a:extLst/>
          </p:spPr>
          <p:txBody>
            <a:bodyPr vert="horz" wrap="square" lIns="91440" tIns="45720" rIns="91440" bIns="45720" numCol="1" anchor="t" anchorCtr="0" compatLnSpc="1">
              <a:prstTxWarp prst="textNoShape">
                <a:avLst/>
              </a:prstTxWarp>
            </a:bodyPr>
            <a:lstStyle/>
            <a:p>
              <a:endParaRPr lang="id-ID" sz="2000"/>
            </a:p>
          </p:txBody>
        </p:sp>
        <p:sp>
          <p:nvSpPr>
            <p:cNvPr id="35" name="TextBox 34"/>
            <p:cNvSpPr txBox="1"/>
            <p:nvPr/>
          </p:nvSpPr>
          <p:spPr>
            <a:xfrm>
              <a:off x="5594066" y="2515758"/>
              <a:ext cx="535808" cy="707886"/>
            </a:xfrm>
            <a:prstGeom prst="rect">
              <a:avLst/>
            </a:prstGeom>
            <a:noFill/>
          </p:spPr>
          <p:txBody>
            <a:bodyPr wrap="square" rtlCol="0">
              <a:spAutoFit/>
            </a:bodyPr>
            <a:lstStyle/>
            <a:p>
              <a:pPr algn="ctr"/>
              <a:r>
                <a:rPr lang="id-ID" sz="4000" b="1" dirty="0"/>
                <a:t>1</a:t>
              </a:r>
            </a:p>
          </p:txBody>
        </p:sp>
        <p:sp>
          <p:nvSpPr>
            <p:cNvPr id="38" name="Text Placeholder 5"/>
            <p:cNvSpPr txBox="1">
              <a:spLocks/>
            </p:cNvSpPr>
            <p:nvPr/>
          </p:nvSpPr>
          <p:spPr>
            <a:xfrm>
              <a:off x="6679799" y="2291262"/>
              <a:ext cx="5540187" cy="1546892"/>
            </a:xfrm>
            <a:prstGeom prst="rect">
              <a:avLst/>
            </a:prstGeom>
            <a:solidFill>
              <a:schemeClr val="bg1"/>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700"/>
                </a:spcAft>
                <a:buNone/>
              </a:pPr>
              <a:r>
                <a:rPr lang="en-US" dirty="0">
                  <a:solidFill>
                    <a:schemeClr val="tx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[The utility] acknowledges and agrees that the Underwriters are acting solely in the capacity of an </a:t>
              </a:r>
              <a:r>
                <a:rPr lang="en-US" b="1" dirty="0">
                  <a:solidFill>
                    <a:schemeClr val="tx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arm’s length contractual counterparty to the [utility] </a:t>
              </a:r>
              <a:r>
                <a:rPr lang="en-US" dirty="0">
                  <a:solidFill>
                    <a:schemeClr val="tx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with respect to the offering of the Bonds ...</a:t>
              </a:r>
              <a:r>
                <a:rPr lang="en-US" b="1" dirty="0">
                  <a:solidFill>
                    <a:schemeClr val="tx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 (including in connection with determining the terms of the offering) and not as a financial advisor or a fiduciary to, or an agent of, (the utility) …</a:t>
              </a:r>
              <a:endParaRPr lang="id-ID" b="1" dirty="0">
                <a:solidFill>
                  <a:schemeClr val="tx1">
                    <a:lumMod val="50000"/>
                  </a:schemeClr>
                </a:solidFill>
              </a:endParaRPr>
            </a:p>
          </p:txBody>
        </p:sp>
      </p:grpSp>
      <p:grpSp>
        <p:nvGrpSpPr>
          <p:cNvPr id="4" name="Group 3">
            <a:extLst>
              <a:ext uri="{FF2B5EF4-FFF2-40B4-BE49-F238E27FC236}">
                <a16:creationId xmlns:a16="http://schemas.microsoft.com/office/drawing/2014/main" xmlns="" id="{964B3E57-1B4F-704C-B0AD-C99B4E8D4FB7}"/>
              </a:ext>
            </a:extLst>
          </p:cNvPr>
          <p:cNvGrpSpPr/>
          <p:nvPr/>
        </p:nvGrpSpPr>
        <p:grpSpPr>
          <a:xfrm>
            <a:off x="5305504" y="4050384"/>
            <a:ext cx="6741055" cy="1432389"/>
            <a:chOff x="5478930" y="3955384"/>
            <a:chExt cx="6741055" cy="1432389"/>
          </a:xfrm>
        </p:grpSpPr>
        <p:sp>
          <p:nvSpPr>
            <p:cNvPr id="33" name="Oval 115"/>
            <p:cNvSpPr>
              <a:spLocks noChangeArrowheads="1"/>
            </p:cNvSpPr>
            <p:nvPr/>
          </p:nvSpPr>
          <p:spPr bwMode="auto">
            <a:xfrm>
              <a:off x="5478930" y="4002276"/>
              <a:ext cx="766080" cy="767080"/>
            </a:xfrm>
            <a:prstGeom prst="ellipse">
              <a:avLst/>
            </a:prstGeom>
            <a:solidFill>
              <a:schemeClr val="bg1"/>
            </a:solidFill>
            <a:ln w="28575">
              <a:solidFill>
                <a:schemeClr val="tx1"/>
              </a:solidFill>
            </a:ln>
            <a:extLst/>
          </p:spPr>
          <p:txBody>
            <a:bodyPr vert="horz" wrap="square" lIns="91440" tIns="45720" rIns="91440" bIns="45720" numCol="1" anchor="t" anchorCtr="0" compatLnSpc="1">
              <a:prstTxWarp prst="textNoShape">
                <a:avLst/>
              </a:prstTxWarp>
            </a:bodyPr>
            <a:lstStyle/>
            <a:p>
              <a:endParaRPr lang="id-ID" sz="2000"/>
            </a:p>
          </p:txBody>
        </p:sp>
        <p:sp>
          <p:nvSpPr>
            <p:cNvPr id="36" name="TextBox 35"/>
            <p:cNvSpPr txBox="1"/>
            <p:nvPr/>
          </p:nvSpPr>
          <p:spPr>
            <a:xfrm>
              <a:off x="5594066" y="4066252"/>
              <a:ext cx="535806" cy="707886"/>
            </a:xfrm>
            <a:prstGeom prst="rect">
              <a:avLst/>
            </a:prstGeom>
            <a:noFill/>
          </p:spPr>
          <p:txBody>
            <a:bodyPr wrap="square" rtlCol="0">
              <a:spAutoFit/>
            </a:bodyPr>
            <a:lstStyle/>
            <a:p>
              <a:pPr algn="ctr"/>
              <a:r>
                <a:rPr lang="id-ID" sz="4000" b="1" dirty="0"/>
                <a:t>2</a:t>
              </a:r>
            </a:p>
          </p:txBody>
        </p:sp>
        <p:sp>
          <p:nvSpPr>
            <p:cNvPr id="39" name="Text Placeholder 5"/>
            <p:cNvSpPr txBox="1">
              <a:spLocks/>
            </p:cNvSpPr>
            <p:nvPr/>
          </p:nvSpPr>
          <p:spPr>
            <a:xfrm>
              <a:off x="6679798" y="3955384"/>
              <a:ext cx="5540187" cy="1432389"/>
            </a:xfrm>
            <a:prstGeom prst="rect">
              <a:avLst/>
            </a:prstGeom>
            <a:solidFill>
              <a:schemeClr val="bg1"/>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700"/>
                </a:spcAft>
                <a:buNone/>
              </a:pPr>
              <a:r>
                <a:rPr lang="en-US" dirty="0">
                  <a:solidFill>
                    <a:schemeClr val="tx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[The utility will] consult with their own advisors concerning such matters and </a:t>
              </a:r>
              <a:r>
                <a:rPr lang="en-US" b="1" dirty="0">
                  <a:solidFill>
                    <a:schemeClr val="tx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shall be responsible for making their own independent investigation and appraisal of the transactions contemplated</a:t>
              </a:r>
              <a:r>
                <a:rPr lang="en-US" dirty="0">
                  <a:solidFill>
                    <a:schemeClr val="tx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 and the Underwriters shall have </a:t>
              </a:r>
              <a:r>
                <a:rPr lang="en-US" b="1" dirty="0">
                  <a:solidFill>
                    <a:schemeClr val="tx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no responsibility</a:t>
              </a:r>
              <a:r>
                <a:rPr lang="en-US" dirty="0">
                  <a:solidFill>
                    <a:schemeClr val="tx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 or liability to [the utility] with respect thereto.</a:t>
              </a:r>
              <a:endParaRPr lang="id-ID" dirty="0">
                <a:solidFill>
                  <a:schemeClr val="tx1">
                    <a:lumMod val="50000"/>
                  </a:schemeClr>
                </a:solidFill>
              </a:endParaRPr>
            </a:p>
          </p:txBody>
        </p:sp>
      </p:grpSp>
      <p:grpSp>
        <p:nvGrpSpPr>
          <p:cNvPr id="52" name="Group 51">
            <a:extLst>
              <a:ext uri="{FF2B5EF4-FFF2-40B4-BE49-F238E27FC236}">
                <a16:creationId xmlns:a16="http://schemas.microsoft.com/office/drawing/2014/main" xmlns="" id="{4904D135-3750-D748-B8E5-85959CD0BB8A}"/>
              </a:ext>
            </a:extLst>
          </p:cNvPr>
          <p:cNvGrpSpPr/>
          <p:nvPr/>
        </p:nvGrpSpPr>
        <p:grpSpPr>
          <a:xfrm>
            <a:off x="5305504" y="5321630"/>
            <a:ext cx="6306268" cy="1008832"/>
            <a:chOff x="5478930" y="5391968"/>
            <a:chExt cx="6306268" cy="1008832"/>
          </a:xfrm>
          <a:solidFill>
            <a:schemeClr val="bg1"/>
          </a:solidFill>
        </p:grpSpPr>
        <p:sp>
          <p:nvSpPr>
            <p:cNvPr id="34" name="Oval 115"/>
            <p:cNvSpPr>
              <a:spLocks noChangeArrowheads="1"/>
            </p:cNvSpPr>
            <p:nvPr/>
          </p:nvSpPr>
          <p:spPr bwMode="auto">
            <a:xfrm>
              <a:off x="5478930" y="5422399"/>
              <a:ext cx="766080" cy="767080"/>
            </a:xfrm>
            <a:prstGeom prst="ellipse">
              <a:avLst/>
            </a:prstGeom>
            <a:grpFill/>
            <a:ln w="28575">
              <a:solidFill>
                <a:schemeClr val="tx1"/>
              </a:solidFill>
            </a:ln>
            <a:extLst/>
          </p:spPr>
          <p:txBody>
            <a:bodyPr vert="horz" wrap="square" lIns="91440" tIns="45720" rIns="91440" bIns="45720" numCol="1" anchor="t" anchorCtr="0" compatLnSpc="1">
              <a:prstTxWarp prst="textNoShape">
                <a:avLst/>
              </a:prstTxWarp>
            </a:bodyPr>
            <a:lstStyle/>
            <a:p>
              <a:endParaRPr lang="id-ID" sz="2000"/>
            </a:p>
          </p:txBody>
        </p:sp>
        <p:sp>
          <p:nvSpPr>
            <p:cNvPr id="37" name="TextBox 36"/>
            <p:cNvSpPr txBox="1"/>
            <p:nvPr/>
          </p:nvSpPr>
          <p:spPr>
            <a:xfrm>
              <a:off x="5594066" y="5482773"/>
              <a:ext cx="535808" cy="707886"/>
            </a:xfrm>
            <a:prstGeom prst="rect">
              <a:avLst/>
            </a:prstGeom>
            <a:noFill/>
          </p:spPr>
          <p:txBody>
            <a:bodyPr wrap="square" rtlCol="0">
              <a:spAutoFit/>
            </a:bodyPr>
            <a:lstStyle/>
            <a:p>
              <a:pPr algn="ctr"/>
              <a:r>
                <a:rPr lang="id-ID" sz="4000" b="1" dirty="0"/>
                <a:t>3</a:t>
              </a:r>
            </a:p>
          </p:txBody>
        </p:sp>
        <p:sp>
          <p:nvSpPr>
            <p:cNvPr id="40" name="Text Placeholder 5"/>
            <p:cNvSpPr txBox="1">
              <a:spLocks/>
            </p:cNvSpPr>
            <p:nvPr/>
          </p:nvSpPr>
          <p:spPr>
            <a:xfrm>
              <a:off x="6679797" y="5391968"/>
              <a:ext cx="5105401" cy="1008832"/>
            </a:xfrm>
            <a:prstGeom prst="rect">
              <a:avLst/>
            </a:prstGeom>
            <a:grp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700"/>
                </a:spcAft>
                <a:buNone/>
              </a:pPr>
              <a:r>
                <a:rPr lang="en-US" b="1" dirty="0">
                  <a:solidFill>
                    <a:schemeClr val="tx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Any review by the Underwriters … of the structure and terms of the transactions ...will be performed solely for the benefit of the Underwriters and shall not be on behalf of [the utility] . . . .”*</a:t>
              </a:r>
              <a:endParaRPr lang="id-ID" b="1" dirty="0">
                <a:solidFill>
                  <a:schemeClr val="tx1">
                    <a:lumMod val="50000"/>
                  </a:schemeClr>
                </a:solidFill>
              </a:endParaRPr>
            </a:p>
          </p:txBody>
        </p:sp>
      </p:grpSp>
    </p:spTree>
    <p:extLst>
      <p:ext uri="{BB962C8B-B14F-4D97-AF65-F5344CB8AC3E}">
        <p14:creationId xmlns:p14="http://schemas.microsoft.com/office/powerpoint/2010/main" val="19663798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additive="base">
                                        <p:cTn id="7" dur="1250" fill="hold"/>
                                        <p:tgtEl>
                                          <p:spTgt spid="55"/>
                                        </p:tgtEl>
                                        <p:attrNameLst>
                                          <p:attrName>ppt_x</p:attrName>
                                        </p:attrNameLst>
                                      </p:cBhvr>
                                      <p:tavLst>
                                        <p:tav tm="0">
                                          <p:val>
                                            <p:strVal val="1+#ppt_w/2"/>
                                          </p:val>
                                        </p:tav>
                                        <p:tav tm="100000">
                                          <p:val>
                                            <p:strVal val="#ppt_x"/>
                                          </p:val>
                                        </p:tav>
                                      </p:tavLst>
                                    </p:anim>
                                    <p:anim calcmode="lin" valueType="num">
                                      <p:cBhvr additive="base">
                                        <p:cTn id="8" dur="1250" fill="hold"/>
                                        <p:tgtEl>
                                          <p:spTgt spid="5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mph" presetSubtype="0" fill="hold" grpId="1" nodeType="clickEffect">
                                  <p:stCondLst>
                                    <p:cond delay="0"/>
                                  </p:stCondLst>
                                  <p:childTnLst>
                                    <p:animScale>
                                      <p:cBhvr>
                                        <p:cTn id="21" dur="2000" fill="hold"/>
                                        <p:tgtEl>
                                          <p:spTgt spid="41"/>
                                        </p:tgtEl>
                                      </p:cBhvr>
                                      <p:by x="150000" y="150000"/>
                                    </p:animScale>
                                  </p:childTnLst>
                                </p:cTn>
                              </p:par>
                            </p:childTnLst>
                          </p:cTn>
                        </p:par>
                        <p:par>
                          <p:cTn id="22" fill="hold">
                            <p:stCondLst>
                              <p:cond delay="2000"/>
                            </p:stCondLst>
                            <p:childTnLst>
                              <p:par>
                                <p:cTn id="23" presetID="10" presetClass="entr" presetSubtype="0"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75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35" presetClass="path" presetSubtype="0" accel="50000" decel="50000" fill="hold" nodeType="clickEffect">
                                  <p:stCondLst>
                                    <p:cond delay="0"/>
                                  </p:stCondLst>
                                  <p:childTnLst>
                                    <p:animMotion origin="layout" path="M 1.45833E-6 -2.59259E-6 L -0.18581 -2.59259E-6 " pathEditMode="relative" rAng="0" ptsTypes="AA">
                                      <p:cBhvr>
                                        <p:cTn id="29" dur="2000" fill="hold"/>
                                        <p:tgtEl>
                                          <p:spTgt spid="2"/>
                                        </p:tgtEl>
                                        <p:attrNameLst>
                                          <p:attrName>ppt_x</p:attrName>
                                          <p:attrName>ppt_y</p:attrName>
                                        </p:attrNameLst>
                                      </p:cBhvr>
                                      <p:rCtr x="-9297" y="0"/>
                                    </p:animMotion>
                                  </p:childTnLst>
                                </p:cTn>
                              </p:par>
                            </p:childTnLst>
                          </p:cTn>
                        </p:par>
                        <p:par>
                          <p:cTn id="30" fill="hold">
                            <p:stCondLst>
                              <p:cond delay="2000"/>
                            </p:stCondLst>
                            <p:childTnLst>
                              <p:par>
                                <p:cTn id="31" presetID="6" presetClass="emph" presetSubtype="0" fill="hold" nodeType="afterEffect">
                                  <p:stCondLst>
                                    <p:cond delay="0"/>
                                  </p:stCondLst>
                                  <p:childTnLst>
                                    <p:animScale>
                                      <p:cBhvr>
                                        <p:cTn id="32" dur="2000" fill="hold"/>
                                        <p:tgtEl>
                                          <p:spTgt spid="2"/>
                                        </p:tgtEl>
                                      </p:cBhvr>
                                      <p:by x="150000" y="150000"/>
                                    </p:animScale>
                                  </p:childTnLst>
                                </p:cTn>
                              </p:par>
                            </p:childTnLst>
                          </p:cTn>
                        </p:par>
                      </p:childTnLst>
                    </p:cTn>
                  </p:par>
                  <p:par>
                    <p:cTn id="33" fill="hold">
                      <p:stCondLst>
                        <p:cond delay="indefinite"/>
                      </p:stCondLst>
                      <p:childTnLst>
                        <p:par>
                          <p:cTn id="34" fill="hold">
                            <p:stCondLst>
                              <p:cond delay="0"/>
                            </p:stCondLst>
                            <p:childTnLst>
                              <p:par>
                                <p:cTn id="35" presetID="6" presetClass="emph" presetSubtype="0" fill="hold" nodeType="clickEffect">
                                  <p:stCondLst>
                                    <p:cond delay="0"/>
                                  </p:stCondLst>
                                  <p:childTnLst>
                                    <p:animScale>
                                      <p:cBhvr>
                                        <p:cTn id="36" dur="1000" fill="hold"/>
                                        <p:tgtEl>
                                          <p:spTgt spid="2"/>
                                        </p:tgtEl>
                                      </p:cBhvr>
                                      <p:by x="67000" y="67000"/>
                                    </p:animScale>
                                  </p:childTnLst>
                                </p:cTn>
                              </p:par>
                            </p:childTnLst>
                          </p:cTn>
                        </p:par>
                        <p:par>
                          <p:cTn id="37" fill="hold">
                            <p:stCondLst>
                              <p:cond delay="1000"/>
                            </p:stCondLst>
                            <p:childTnLst>
                              <p:par>
                                <p:cTn id="38" presetID="63" presetClass="path" presetSubtype="0" accel="50000" decel="50000" fill="hold" nodeType="afterEffect">
                                  <p:stCondLst>
                                    <p:cond delay="0"/>
                                  </p:stCondLst>
                                  <p:childTnLst>
                                    <p:animMotion origin="layout" path="M -0.2461 -2.59259E-6 L 0.00404 -2.59259E-6 " pathEditMode="relative" rAng="0" ptsTypes="AA">
                                      <p:cBhvr>
                                        <p:cTn id="39" dur="1000" fill="hold"/>
                                        <p:tgtEl>
                                          <p:spTgt spid="2"/>
                                        </p:tgtEl>
                                        <p:attrNameLst>
                                          <p:attrName>ppt_x</p:attrName>
                                          <p:attrName>ppt_y</p:attrName>
                                        </p:attrNameLst>
                                      </p:cBhvr>
                                      <p:rCtr x="12500" y="0"/>
                                    </p:animMotion>
                                  </p:childTnLst>
                                </p:cTn>
                              </p:par>
                            </p:childTnLst>
                          </p:cTn>
                        </p:par>
                        <p:par>
                          <p:cTn id="40" fill="hold">
                            <p:stCondLst>
                              <p:cond delay="2000"/>
                            </p:stCondLst>
                            <p:childTnLst>
                              <p:par>
                                <p:cTn id="41" presetID="10" presetClass="entr" presetSubtype="0" fill="hold" nodeType="after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500"/>
                                        <p:tgtEl>
                                          <p:spTgt spid="4"/>
                                        </p:tgtEl>
                                      </p:cBhvr>
                                    </p:animEffect>
                                  </p:childTnLst>
                                </p:cTn>
                              </p:par>
                            </p:childTnLst>
                          </p:cTn>
                        </p:par>
                      </p:childTnLst>
                    </p:cTn>
                  </p:par>
                  <p:par>
                    <p:cTn id="44" fill="hold">
                      <p:stCondLst>
                        <p:cond delay="indefinite"/>
                      </p:stCondLst>
                      <p:childTnLst>
                        <p:par>
                          <p:cTn id="45" fill="hold">
                            <p:stCondLst>
                              <p:cond delay="0"/>
                            </p:stCondLst>
                            <p:childTnLst>
                              <p:par>
                                <p:cTn id="46" presetID="35" presetClass="path" presetSubtype="0" accel="50000" decel="50000" fill="hold" nodeType="clickEffect">
                                  <p:stCondLst>
                                    <p:cond delay="0"/>
                                  </p:stCondLst>
                                  <p:childTnLst>
                                    <p:animMotion origin="layout" path="M 1.45833E-6 2.59259E-6 L -0.18581 2.59259E-6 " pathEditMode="relative" rAng="0" ptsTypes="AA">
                                      <p:cBhvr>
                                        <p:cTn id="47" dur="2000" fill="hold"/>
                                        <p:tgtEl>
                                          <p:spTgt spid="4"/>
                                        </p:tgtEl>
                                        <p:attrNameLst>
                                          <p:attrName>ppt_x</p:attrName>
                                          <p:attrName>ppt_y</p:attrName>
                                        </p:attrNameLst>
                                      </p:cBhvr>
                                      <p:rCtr x="-9297" y="0"/>
                                    </p:animMotion>
                                  </p:childTnLst>
                                </p:cTn>
                              </p:par>
                            </p:childTnLst>
                          </p:cTn>
                        </p:par>
                        <p:par>
                          <p:cTn id="48" fill="hold">
                            <p:stCondLst>
                              <p:cond delay="2000"/>
                            </p:stCondLst>
                            <p:childTnLst>
                              <p:par>
                                <p:cTn id="49" presetID="6" presetClass="emph" presetSubtype="0" fill="hold" nodeType="afterEffect">
                                  <p:stCondLst>
                                    <p:cond delay="0"/>
                                  </p:stCondLst>
                                  <p:childTnLst>
                                    <p:animScale>
                                      <p:cBhvr>
                                        <p:cTn id="50" dur="2000" fill="hold"/>
                                        <p:tgtEl>
                                          <p:spTgt spid="4"/>
                                        </p:tgtEl>
                                      </p:cBhvr>
                                      <p:by x="150000" y="150000"/>
                                    </p:animScale>
                                  </p:childTnLst>
                                </p:cTn>
                              </p:par>
                            </p:childTnLst>
                          </p:cTn>
                        </p:par>
                      </p:childTnLst>
                    </p:cTn>
                  </p:par>
                  <p:par>
                    <p:cTn id="51" fill="hold">
                      <p:stCondLst>
                        <p:cond delay="indefinite"/>
                      </p:stCondLst>
                      <p:childTnLst>
                        <p:par>
                          <p:cTn id="52" fill="hold">
                            <p:stCondLst>
                              <p:cond delay="0"/>
                            </p:stCondLst>
                            <p:childTnLst>
                              <p:par>
                                <p:cTn id="53" presetID="6" presetClass="emph" presetSubtype="0" fill="hold" nodeType="clickEffect">
                                  <p:stCondLst>
                                    <p:cond delay="0"/>
                                  </p:stCondLst>
                                  <p:childTnLst>
                                    <p:animScale>
                                      <p:cBhvr>
                                        <p:cTn id="54" dur="2000" fill="hold"/>
                                        <p:tgtEl>
                                          <p:spTgt spid="4"/>
                                        </p:tgtEl>
                                      </p:cBhvr>
                                      <p:by x="67000" y="67000"/>
                                    </p:animScale>
                                  </p:childTnLst>
                                </p:cTn>
                              </p:par>
                            </p:childTnLst>
                          </p:cTn>
                        </p:par>
                        <p:par>
                          <p:cTn id="55" fill="hold">
                            <p:stCondLst>
                              <p:cond delay="2000"/>
                            </p:stCondLst>
                            <p:childTnLst>
                              <p:par>
                                <p:cTn id="56" presetID="63" presetClass="path" presetSubtype="0" accel="50000" decel="50000" fill="hold" nodeType="afterEffect">
                                  <p:stCondLst>
                                    <p:cond delay="0"/>
                                  </p:stCondLst>
                                  <p:childTnLst>
                                    <p:animMotion origin="layout" path="M -0.2461 2.59259E-6 L 0.00404 2.59259E-6 " pathEditMode="relative" rAng="0" ptsTypes="AA">
                                      <p:cBhvr>
                                        <p:cTn id="57" dur="2000" fill="hold"/>
                                        <p:tgtEl>
                                          <p:spTgt spid="4"/>
                                        </p:tgtEl>
                                        <p:attrNameLst>
                                          <p:attrName>ppt_x</p:attrName>
                                          <p:attrName>ppt_y</p:attrName>
                                        </p:attrNameLst>
                                      </p:cBhvr>
                                      <p:rCtr x="12500" y="0"/>
                                    </p:animMotion>
                                  </p:childTnLst>
                                </p:cTn>
                              </p:par>
                            </p:childTnLst>
                          </p:cTn>
                        </p:par>
                        <p:par>
                          <p:cTn id="58" fill="hold">
                            <p:stCondLst>
                              <p:cond delay="4000"/>
                            </p:stCondLst>
                            <p:childTnLst>
                              <p:par>
                                <p:cTn id="59" presetID="10" presetClass="entr" presetSubtype="0" fill="hold" nodeType="afterEffect">
                                  <p:stCondLst>
                                    <p:cond delay="0"/>
                                  </p:stCondLst>
                                  <p:childTnLst>
                                    <p:set>
                                      <p:cBhvr>
                                        <p:cTn id="60" dur="1" fill="hold">
                                          <p:stCondLst>
                                            <p:cond delay="0"/>
                                          </p:stCondLst>
                                        </p:cTn>
                                        <p:tgtEl>
                                          <p:spTgt spid="52"/>
                                        </p:tgtEl>
                                        <p:attrNameLst>
                                          <p:attrName>style.visibility</p:attrName>
                                        </p:attrNameLst>
                                      </p:cBhvr>
                                      <p:to>
                                        <p:strVal val="visible"/>
                                      </p:to>
                                    </p:set>
                                    <p:animEffect transition="in" filter="fade">
                                      <p:cBhvr>
                                        <p:cTn id="61" dur="500"/>
                                        <p:tgtEl>
                                          <p:spTgt spid="52"/>
                                        </p:tgtEl>
                                      </p:cBhvr>
                                    </p:animEffect>
                                  </p:childTnLst>
                                </p:cTn>
                              </p:par>
                            </p:childTnLst>
                          </p:cTn>
                        </p:par>
                      </p:childTnLst>
                    </p:cTn>
                  </p:par>
                  <p:par>
                    <p:cTn id="62" fill="hold">
                      <p:stCondLst>
                        <p:cond delay="indefinite"/>
                      </p:stCondLst>
                      <p:childTnLst>
                        <p:par>
                          <p:cTn id="63" fill="hold">
                            <p:stCondLst>
                              <p:cond delay="0"/>
                            </p:stCondLst>
                            <p:childTnLst>
                              <p:par>
                                <p:cTn id="64" presetID="35" presetClass="path" presetSubtype="0" accel="50000" decel="50000" fill="hold" nodeType="clickEffect">
                                  <p:stCondLst>
                                    <p:cond delay="0"/>
                                  </p:stCondLst>
                                  <p:childTnLst>
                                    <p:animMotion origin="layout" path="M 2.22045E-16 2.96296E-6 L -0.18581 2.96296E-6 " pathEditMode="relative" rAng="0" ptsTypes="AA">
                                      <p:cBhvr>
                                        <p:cTn id="65" dur="750" fill="hold"/>
                                        <p:tgtEl>
                                          <p:spTgt spid="52"/>
                                        </p:tgtEl>
                                        <p:attrNameLst>
                                          <p:attrName>ppt_x</p:attrName>
                                          <p:attrName>ppt_y</p:attrName>
                                        </p:attrNameLst>
                                      </p:cBhvr>
                                      <p:rCtr x="-9297" y="0"/>
                                    </p:animMotion>
                                  </p:childTnLst>
                                </p:cTn>
                              </p:par>
                            </p:childTnLst>
                          </p:cTn>
                        </p:par>
                        <p:par>
                          <p:cTn id="66" fill="hold">
                            <p:stCondLst>
                              <p:cond delay="750"/>
                            </p:stCondLst>
                            <p:childTnLst>
                              <p:par>
                                <p:cTn id="67" presetID="6" presetClass="emph" presetSubtype="0" fill="hold" nodeType="afterEffect">
                                  <p:stCondLst>
                                    <p:cond delay="0"/>
                                  </p:stCondLst>
                                  <p:childTnLst>
                                    <p:animScale>
                                      <p:cBhvr>
                                        <p:cTn id="68" dur="750" fill="hold"/>
                                        <p:tgtEl>
                                          <p:spTgt spid="52"/>
                                        </p:tgtEl>
                                      </p:cBhvr>
                                      <p:by x="150000" y="150000"/>
                                    </p:animScale>
                                  </p:childTnLst>
                                </p:cTn>
                              </p:par>
                            </p:childTnLst>
                          </p:cTn>
                        </p:par>
                      </p:childTnLst>
                    </p:cTn>
                  </p:par>
                  <p:par>
                    <p:cTn id="69" fill="hold">
                      <p:stCondLst>
                        <p:cond delay="indefinite"/>
                      </p:stCondLst>
                      <p:childTnLst>
                        <p:par>
                          <p:cTn id="70" fill="hold">
                            <p:stCondLst>
                              <p:cond delay="0"/>
                            </p:stCondLst>
                            <p:childTnLst>
                              <p:par>
                                <p:cTn id="71" presetID="6" presetClass="emph" presetSubtype="0" fill="hold" nodeType="clickEffect">
                                  <p:stCondLst>
                                    <p:cond delay="0"/>
                                  </p:stCondLst>
                                  <p:childTnLst>
                                    <p:animScale>
                                      <p:cBhvr>
                                        <p:cTn id="72" dur="750" fill="hold"/>
                                        <p:tgtEl>
                                          <p:spTgt spid="52"/>
                                        </p:tgtEl>
                                      </p:cBhvr>
                                      <p:by x="67000" y="67000"/>
                                    </p:animScale>
                                  </p:childTnLst>
                                </p:cTn>
                              </p:par>
                            </p:childTnLst>
                          </p:cTn>
                        </p:par>
                        <p:par>
                          <p:cTn id="73" fill="hold">
                            <p:stCondLst>
                              <p:cond delay="750"/>
                            </p:stCondLst>
                            <p:childTnLst>
                              <p:par>
                                <p:cTn id="74" presetID="63" presetClass="path" presetSubtype="0" accel="50000" decel="50000" fill="hold" nodeType="afterEffect">
                                  <p:stCondLst>
                                    <p:cond delay="0"/>
                                  </p:stCondLst>
                                  <p:childTnLst>
                                    <p:animMotion origin="layout" path="M -0.24609 2.96296E-6 L 0.00404 2.96296E-6 " pathEditMode="relative" rAng="0" ptsTypes="AA">
                                      <p:cBhvr>
                                        <p:cTn id="75" dur="750" fill="hold"/>
                                        <p:tgtEl>
                                          <p:spTgt spid="52"/>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41" grpId="0"/>
      <p:bldP spid="41" grpId="1"/>
      <p:bldP spid="55"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Picture Placeholder 3">
            <a:extLst>
              <a:ext uri="{FF2B5EF4-FFF2-40B4-BE49-F238E27FC236}">
                <a16:creationId xmlns:a16="http://schemas.microsoft.com/office/drawing/2014/main" xmlns="" id="{3217FF6E-1C35-3C41-9BB7-C3B1CE6796E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5343" y="1793876"/>
            <a:ext cx="4916278" cy="3535680"/>
          </a:xfrm>
          <a:prstGeom prst="rect">
            <a:avLst/>
          </a:prstGeom>
        </p:spPr>
      </p:pic>
      <p:sp>
        <p:nvSpPr>
          <p:cNvPr id="9" name="TextBox 8"/>
          <p:cNvSpPr txBox="1"/>
          <p:nvPr/>
        </p:nvSpPr>
        <p:spPr>
          <a:xfrm>
            <a:off x="5614988" y="1795117"/>
            <a:ext cx="5940517" cy="677108"/>
          </a:xfrm>
          <a:prstGeom prst="rect">
            <a:avLst/>
          </a:prstGeom>
          <a:solidFill>
            <a:schemeClr val="accent5"/>
          </a:solidFill>
        </p:spPr>
        <p:txBody>
          <a:bodyPr wrap="square" lIns="268224" tIns="182880" rIns="853440" bIns="182880" rtlCol="0">
            <a:spAutoFit/>
          </a:bodyPr>
          <a:lstStyle/>
          <a:p>
            <a:r>
              <a:rPr lang="en-US" altLang="en-US" sz="2000" dirty="0">
                <a:solidFill>
                  <a:schemeClr val="bg1"/>
                </a:solidFill>
              </a:rPr>
              <a:t>Underwriter Objectives vs. Ratepayer Interests</a:t>
            </a:r>
          </a:p>
        </p:txBody>
      </p:sp>
      <p:sp>
        <p:nvSpPr>
          <p:cNvPr id="10" name="TextBox 9">
            <a:extLst>
              <a:ext uri="{FF2B5EF4-FFF2-40B4-BE49-F238E27FC236}">
                <a16:creationId xmlns:a16="http://schemas.microsoft.com/office/drawing/2014/main" xmlns="" id="{F283247A-C01D-9B47-972F-D5772F523F82}"/>
              </a:ext>
            </a:extLst>
          </p:cNvPr>
          <p:cNvSpPr txBox="1"/>
          <p:nvPr/>
        </p:nvSpPr>
        <p:spPr>
          <a:xfrm>
            <a:off x="5614987" y="2541990"/>
            <a:ext cx="5940518" cy="677108"/>
          </a:xfrm>
          <a:prstGeom prst="rect">
            <a:avLst/>
          </a:prstGeom>
          <a:solidFill>
            <a:schemeClr val="accent5"/>
          </a:solidFill>
        </p:spPr>
        <p:txBody>
          <a:bodyPr wrap="square" lIns="268224" tIns="182880" rIns="853440" bIns="182880" rtlCol="0">
            <a:spAutoFit/>
          </a:bodyPr>
          <a:lstStyle/>
          <a:p>
            <a:r>
              <a:rPr lang="id-ID" sz="2000" dirty="0">
                <a:solidFill>
                  <a:schemeClr val="bg1"/>
                </a:solidFill>
                <a:ea typeface="Roboto" panose="02000000000000000000" pitchFamily="2" charset="0"/>
                <a:cs typeface="Lato" panose="020F0502020204030203" pitchFamily="34" charset="0"/>
              </a:rPr>
              <a:t>“</a:t>
            </a:r>
            <a:r>
              <a:rPr lang="en-US" sz="2000" dirty="0">
                <a:solidFill>
                  <a:schemeClr val="bg1"/>
                </a:solidFill>
                <a:ea typeface="Roboto" panose="02000000000000000000" pitchFamily="2" charset="0"/>
                <a:cs typeface="Lato" panose="020F0502020204030203" pitchFamily="34" charset="0"/>
              </a:rPr>
              <a:t>Price it to sell quickly, move on”</a:t>
            </a:r>
            <a:endParaRPr lang="en-US" sz="2000" dirty="0">
              <a:solidFill>
                <a:schemeClr val="bg1"/>
              </a:solidFill>
            </a:endParaRPr>
          </a:p>
        </p:txBody>
      </p:sp>
      <p:sp>
        <p:nvSpPr>
          <p:cNvPr id="11" name="TextBox 10">
            <a:extLst>
              <a:ext uri="{FF2B5EF4-FFF2-40B4-BE49-F238E27FC236}">
                <a16:creationId xmlns:a16="http://schemas.microsoft.com/office/drawing/2014/main" xmlns="" id="{D2B88C3B-393C-2241-8F7F-2AAAD5715FED}"/>
              </a:ext>
            </a:extLst>
          </p:cNvPr>
          <p:cNvSpPr txBox="1"/>
          <p:nvPr/>
        </p:nvSpPr>
        <p:spPr>
          <a:xfrm>
            <a:off x="5614987" y="3274385"/>
            <a:ext cx="5940518" cy="1292662"/>
          </a:xfrm>
          <a:prstGeom prst="rect">
            <a:avLst/>
          </a:prstGeom>
          <a:solidFill>
            <a:schemeClr val="accent5"/>
          </a:solidFill>
        </p:spPr>
        <p:txBody>
          <a:bodyPr wrap="square" lIns="268224" tIns="182880" rIns="853440" bIns="182880" rtlCol="0">
            <a:spAutoFit/>
          </a:bodyPr>
          <a:lstStyle/>
          <a:p>
            <a:r>
              <a:rPr lang="en-US" sz="2000" dirty="0">
                <a:solidFill>
                  <a:schemeClr val="bg1"/>
                </a:solidFill>
                <a:ea typeface="Roboto" panose="02000000000000000000" pitchFamily="2" charset="0"/>
                <a:cs typeface="Lato" panose="020F0502020204030203" pitchFamily="34" charset="0"/>
              </a:rPr>
              <a:t>Little investor education on unique securitization credit, true-up, charge on essential commodity</a:t>
            </a:r>
            <a:endParaRPr lang="en-US" sz="2000" dirty="0">
              <a:solidFill>
                <a:schemeClr val="bg1"/>
              </a:solidFill>
            </a:endParaRPr>
          </a:p>
        </p:txBody>
      </p:sp>
      <p:sp>
        <p:nvSpPr>
          <p:cNvPr id="12" name="TextBox 11">
            <a:extLst>
              <a:ext uri="{FF2B5EF4-FFF2-40B4-BE49-F238E27FC236}">
                <a16:creationId xmlns:a16="http://schemas.microsoft.com/office/drawing/2014/main" xmlns="" id="{903E7A12-C2A2-BC43-BC86-48CF1E8CF20F}"/>
              </a:ext>
            </a:extLst>
          </p:cNvPr>
          <p:cNvSpPr txBox="1"/>
          <p:nvPr/>
        </p:nvSpPr>
        <p:spPr>
          <a:xfrm>
            <a:off x="5614987" y="4634386"/>
            <a:ext cx="5940518" cy="1723549"/>
          </a:xfrm>
          <a:prstGeom prst="rect">
            <a:avLst/>
          </a:prstGeom>
          <a:solidFill>
            <a:schemeClr val="accent5"/>
          </a:solidFill>
        </p:spPr>
        <p:txBody>
          <a:bodyPr wrap="square" lIns="268224" tIns="182880" rIns="548640" bIns="182880" rtlCol="0">
            <a:spAutoFit/>
          </a:bodyPr>
          <a:lstStyle/>
          <a:p>
            <a:r>
              <a:rPr lang="id-ID" sz="2000" dirty="0">
                <a:solidFill>
                  <a:schemeClr val="bg1"/>
                </a:solidFill>
                <a:ea typeface="Roboto" panose="02000000000000000000" pitchFamily="2" charset="0"/>
                <a:cs typeface="Lato" panose="020F0502020204030203" pitchFamily="34" charset="0"/>
              </a:rPr>
              <a:t>Investor and underwriter misperceptions of utility securitization credit and liquidity</a:t>
            </a:r>
          </a:p>
          <a:p>
            <a:pPr marL="285750" indent="-285750">
              <a:buFont typeface="Arial" panose="020B0604020202020204" pitchFamily="34" charset="0"/>
              <a:buChar char="•"/>
            </a:pPr>
            <a:r>
              <a:rPr lang="en-US" altLang="en-US" sz="1600" dirty="0">
                <a:solidFill>
                  <a:schemeClr val="bg1"/>
                </a:solidFill>
              </a:rPr>
              <a:t>Mispricing of bond credit and “relative value” to other </a:t>
            </a:r>
            <a:r>
              <a:rPr lang="en-US" altLang="en-US" sz="1600" dirty="0" err="1">
                <a:solidFill>
                  <a:schemeClr val="bg1"/>
                </a:solidFill>
              </a:rPr>
              <a:t>investmernts</a:t>
            </a:r>
            <a:endParaRPr lang="en-US" altLang="en-US" sz="1600" dirty="0">
              <a:solidFill>
                <a:schemeClr val="bg1"/>
              </a:solidFill>
            </a:endParaRPr>
          </a:p>
          <a:p>
            <a:pPr marL="285750" indent="-285750">
              <a:buFont typeface="Arial" panose="020B0604020202020204" pitchFamily="34" charset="0"/>
              <a:buChar char="•"/>
            </a:pPr>
            <a:r>
              <a:rPr lang="en-US" altLang="en-US" sz="1600" dirty="0">
                <a:solidFill>
                  <a:schemeClr val="bg1"/>
                </a:solidFill>
              </a:rPr>
              <a:t>Higher cost to ratepayers.</a:t>
            </a:r>
          </a:p>
        </p:txBody>
      </p:sp>
      <p:sp>
        <p:nvSpPr>
          <p:cNvPr id="13" name="Rectangle 12"/>
          <p:cNvSpPr/>
          <p:nvPr/>
        </p:nvSpPr>
        <p:spPr>
          <a:xfrm>
            <a:off x="-55781" y="-3031"/>
            <a:ext cx="12247781" cy="26731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4" name="Rectangle 13"/>
          <p:cNvSpPr/>
          <p:nvPr/>
        </p:nvSpPr>
        <p:spPr>
          <a:xfrm>
            <a:off x="-29347" y="6590681"/>
            <a:ext cx="12247781" cy="26731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 name="Rectangle 3"/>
          <p:cNvSpPr/>
          <p:nvPr/>
        </p:nvSpPr>
        <p:spPr bwMode="auto">
          <a:xfrm>
            <a:off x="0" y="368329"/>
            <a:ext cx="12192000" cy="203171"/>
          </a:xfrm>
          <a:prstGeom prst="rect">
            <a:avLst/>
          </a:prstGeom>
          <a:solidFill>
            <a:srgbClr val="FFFFFF"/>
          </a:solidFill>
          <a:ln>
            <a:noFill/>
          </a:ln>
        </p:spPr>
        <p:txBody>
          <a:bodyPr vert="horz" wrap="square" lIns="91440" tIns="45720" rIns="91440" bIns="45720" numCol="1" rtlCol="0" anchor="t" anchorCtr="0" compatLnSpc="1">
            <a:prstTxWarp prst="textNoShape">
              <a:avLst/>
            </a:prstTxWarp>
          </a:bodyPr>
          <a:lstStyle/>
          <a:p>
            <a:pPr algn="ctr"/>
            <a:endParaRPr lang="en-US"/>
          </a:p>
        </p:txBody>
      </p:sp>
      <p:sp>
        <p:nvSpPr>
          <p:cNvPr id="15" name="TextBox 14"/>
          <p:cNvSpPr txBox="1"/>
          <p:nvPr/>
        </p:nvSpPr>
        <p:spPr>
          <a:xfrm>
            <a:off x="1956391" y="368329"/>
            <a:ext cx="10235609" cy="1107996"/>
          </a:xfrm>
          <a:prstGeom prst="rect">
            <a:avLst/>
          </a:prstGeom>
          <a:solidFill>
            <a:schemeClr val="bg1">
              <a:lumMod val="85000"/>
              <a:alpha val="75000"/>
            </a:schemeClr>
          </a:solidFill>
        </p:spPr>
        <p:txBody>
          <a:bodyPr wrap="square" lIns="268224" tIns="182880" rIns="853440" bIns="182880">
            <a:spAutoFit/>
          </a:bodyPr>
          <a:lstStyle/>
          <a:p>
            <a:r>
              <a:rPr lang="id-ID" sz="2400" b="1" dirty="0">
                <a:solidFill>
                  <a:schemeClr val="tx1">
                    <a:lumMod val="50000"/>
                  </a:schemeClr>
                </a:solidFill>
              </a:rPr>
              <a:t>Conflicting Economic </a:t>
            </a:r>
            <a:r>
              <a:rPr lang="id-ID" sz="2400" b="1" dirty="0" err="1">
                <a:solidFill>
                  <a:schemeClr val="tx1">
                    <a:lumMod val="50000"/>
                  </a:schemeClr>
                </a:solidFill>
              </a:rPr>
              <a:t>Interests</a:t>
            </a:r>
            <a:r>
              <a:rPr lang="id-ID" sz="2400" b="1" dirty="0">
                <a:solidFill>
                  <a:schemeClr val="tx1">
                    <a:lumMod val="50000"/>
                  </a:schemeClr>
                </a:solidFill>
              </a:rPr>
              <a:t> </a:t>
            </a:r>
            <a:r>
              <a:rPr lang="id-ID" sz="2400" b="1" dirty="0" err="1">
                <a:solidFill>
                  <a:schemeClr val="tx1">
                    <a:lumMod val="50000"/>
                  </a:schemeClr>
                </a:solidFill>
              </a:rPr>
              <a:t>That</a:t>
            </a:r>
            <a:r>
              <a:rPr lang="id-ID" sz="2400" b="1" dirty="0">
                <a:solidFill>
                  <a:schemeClr val="tx1">
                    <a:lumMod val="50000"/>
                  </a:schemeClr>
                </a:solidFill>
              </a:rPr>
              <a:t> Are Not </a:t>
            </a:r>
            <a:r>
              <a:rPr lang="id-ID" sz="2400" b="1" dirty="0" err="1">
                <a:solidFill>
                  <a:schemeClr val="tx1">
                    <a:lumMod val="50000"/>
                  </a:schemeClr>
                </a:solidFill>
              </a:rPr>
              <a:t>Balanced</a:t>
            </a:r>
            <a:r>
              <a:rPr lang="id-ID" sz="2400" b="1" dirty="0">
                <a:solidFill>
                  <a:schemeClr val="tx1">
                    <a:lumMod val="50000"/>
                  </a:schemeClr>
                </a:solidFill>
              </a:rPr>
              <a:t> </a:t>
            </a:r>
            <a:r>
              <a:rPr lang="id-ID" sz="2400" b="1" dirty="0" err="1">
                <a:solidFill>
                  <a:schemeClr val="tx1">
                    <a:lumMod val="50000"/>
                  </a:schemeClr>
                </a:solidFill>
              </a:rPr>
              <a:t>Create</a:t>
            </a:r>
            <a:r>
              <a:rPr lang="id-ID" sz="2400" b="1" dirty="0">
                <a:solidFill>
                  <a:schemeClr val="tx1">
                    <a:lumMod val="50000"/>
                  </a:schemeClr>
                </a:solidFill>
              </a:rPr>
              <a:t> </a:t>
            </a:r>
            <a:r>
              <a:rPr lang="id-ID" sz="2400" b="1" dirty="0" err="1">
                <a:solidFill>
                  <a:schemeClr val="tx1">
                    <a:lumMod val="50000"/>
                  </a:schemeClr>
                </a:solidFill>
              </a:rPr>
              <a:t>Hurdles</a:t>
            </a:r>
            <a:r>
              <a:rPr lang="id-ID" sz="2400" b="1" dirty="0">
                <a:solidFill>
                  <a:schemeClr val="tx1">
                    <a:lumMod val="50000"/>
                  </a:schemeClr>
                </a:solidFill>
              </a:rPr>
              <a:t> </a:t>
            </a:r>
            <a:r>
              <a:rPr lang="id-ID" sz="2400" b="1" dirty="0" err="1">
                <a:solidFill>
                  <a:schemeClr val="tx1">
                    <a:lumMod val="50000"/>
                  </a:schemeClr>
                </a:solidFill>
              </a:rPr>
              <a:t>to</a:t>
            </a:r>
            <a:r>
              <a:rPr lang="id-ID" sz="2400" b="1" dirty="0">
                <a:solidFill>
                  <a:schemeClr val="tx1">
                    <a:lumMod val="50000"/>
                  </a:schemeClr>
                </a:solidFill>
              </a:rPr>
              <a:t> </a:t>
            </a:r>
            <a:r>
              <a:rPr lang="id-ID" sz="2400" b="1" dirty="0" err="1">
                <a:solidFill>
                  <a:schemeClr val="tx1">
                    <a:lumMod val="50000"/>
                  </a:schemeClr>
                </a:solidFill>
              </a:rPr>
              <a:t>Lowest</a:t>
            </a:r>
            <a:r>
              <a:rPr lang="id-ID" sz="2400" b="1" dirty="0">
                <a:solidFill>
                  <a:schemeClr val="tx1">
                    <a:lumMod val="50000"/>
                  </a:schemeClr>
                </a:solidFill>
              </a:rPr>
              <a:t> </a:t>
            </a:r>
            <a:r>
              <a:rPr lang="id-ID" sz="2400" b="1" dirty="0" err="1">
                <a:solidFill>
                  <a:schemeClr val="tx1">
                    <a:lumMod val="50000"/>
                  </a:schemeClr>
                </a:solidFill>
              </a:rPr>
              <a:t>Cost</a:t>
            </a:r>
            <a:r>
              <a:rPr lang="id-ID" sz="2400" b="1" dirty="0">
                <a:solidFill>
                  <a:schemeClr val="tx1">
                    <a:lumMod val="50000"/>
                  </a:schemeClr>
                </a:solidFill>
              </a:rPr>
              <a:t> </a:t>
            </a:r>
            <a:r>
              <a:rPr lang="id-ID" sz="2400" b="1" dirty="0" err="1">
                <a:solidFill>
                  <a:schemeClr val="tx1">
                    <a:lumMod val="50000"/>
                  </a:schemeClr>
                </a:solidFill>
              </a:rPr>
              <a:t>Financing</a:t>
            </a:r>
            <a:r>
              <a:rPr lang="id-ID" sz="2400" b="1" dirty="0">
                <a:solidFill>
                  <a:schemeClr val="tx1">
                    <a:lumMod val="50000"/>
                  </a:schemeClr>
                </a:solidFill>
              </a:rPr>
              <a:t> </a:t>
            </a:r>
            <a:r>
              <a:rPr lang="id-ID" sz="2400" b="1" dirty="0" err="1">
                <a:solidFill>
                  <a:schemeClr val="tx1">
                    <a:lumMod val="50000"/>
                  </a:schemeClr>
                </a:solidFill>
              </a:rPr>
              <a:t>for</a:t>
            </a:r>
            <a:r>
              <a:rPr lang="id-ID" sz="2400" b="1" dirty="0">
                <a:solidFill>
                  <a:schemeClr val="tx1">
                    <a:lumMod val="50000"/>
                  </a:schemeClr>
                </a:solidFill>
              </a:rPr>
              <a:t> </a:t>
            </a:r>
            <a:r>
              <a:rPr lang="id-ID" sz="2400" b="1" dirty="0" err="1">
                <a:solidFill>
                  <a:schemeClr val="tx1">
                    <a:lumMod val="50000"/>
                  </a:schemeClr>
                </a:solidFill>
              </a:rPr>
              <a:t>Ratepayers</a:t>
            </a:r>
            <a:endParaRPr lang="en-US" sz="2400" b="1" dirty="0">
              <a:solidFill>
                <a:schemeClr val="tx1">
                  <a:lumMod val="50000"/>
                </a:schemeClr>
              </a:solidFill>
            </a:endParaRPr>
          </a:p>
        </p:txBody>
      </p:sp>
      <p:pic>
        <p:nvPicPr>
          <p:cNvPr id="16" name="Picture 4">
            <a:hlinkClick r:id="" action="ppaction://media"/>
            <a:hlinkHover r:id="" action="ppaction://ole?verb=0"/>
            <a:extLst>
              <a:ext uri="{FF2B5EF4-FFF2-40B4-BE49-F238E27FC236}">
                <a16:creationId xmlns:a16="http://schemas.microsoft.com/office/drawing/2014/main" xmlns="" id="{95A1F8C8-014E-854C-945C-CD38067823EA}"/>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8">
            <a:extLst>
              <a:ext uri="{28A0092B-C50C-407E-A947-70E740481C1C}">
                <a14:useLocalDpi xmlns:a14="http://schemas.microsoft.com/office/drawing/2010/main" val="0"/>
              </a:ext>
            </a:extLst>
          </a:blip>
          <a:srcRect/>
          <a:stretch>
            <a:fillRect/>
          </a:stretch>
        </p:blipFill>
        <p:spPr bwMode="auto">
          <a:xfrm>
            <a:off x="11685870" y="6465412"/>
            <a:ext cx="346033" cy="34603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5">
            <a:hlinkClick r:id="" action="ppaction://media"/>
            <a:hlinkHover r:id="" action="ppaction://ole?verb=0"/>
            <a:extLst>
              <a:ext uri="{FF2B5EF4-FFF2-40B4-BE49-F238E27FC236}">
                <a16:creationId xmlns:a16="http://schemas.microsoft.com/office/drawing/2014/main" xmlns="" id="{12D6188B-A94F-C243-88DF-D1B0ADCC5C85}"/>
              </a:ext>
            </a:extLst>
          </p:cNvPr>
          <p:cNvPicPr>
            <a:picLocks noChangeAspect="1" noChangeArrowheads="1"/>
          </p:cNvPicPr>
          <p:nvPr>
            <a:audioFile r:link="rId4"/>
            <p:extLst>
              <p:ext uri="{DAA4B4D4-6D71-4841-9C94-3DE7FCFB9230}">
                <p14:media xmlns:p14="http://schemas.microsoft.com/office/powerpoint/2010/main" r:embed="rId3"/>
              </p:ext>
            </p:extLst>
          </p:nvPr>
        </p:nvPicPr>
        <p:blipFill>
          <a:blip r:embed="rId8">
            <a:extLst>
              <a:ext uri="{28A0092B-C50C-407E-A947-70E740481C1C}">
                <a14:useLocalDpi xmlns:a14="http://schemas.microsoft.com/office/drawing/2010/main" val="0"/>
              </a:ext>
            </a:extLst>
          </a:blip>
          <a:srcRect/>
          <a:stretch>
            <a:fillRect/>
          </a:stretch>
        </p:blipFill>
        <p:spPr bwMode="auto">
          <a:xfrm>
            <a:off x="530739" y="6447819"/>
            <a:ext cx="346033" cy="346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7172664"/>
      </p:ext>
    </p:extLst>
  </p:cSld>
  <p:clrMapOvr>
    <a:masterClrMapping/>
  </p:clrMapOvr>
  <p:transition spd="slow">
    <p:push dir="u"/>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900" fill="hold"/>
                                            <p:tgtEl>
                                              <p:spTgt spid="15"/>
                                            </p:tgtEl>
                                            <p:attrNameLst>
                                              <p:attrName>ppt_x</p:attrName>
                                            </p:attrNameLst>
                                          </p:cBhvr>
                                          <p:tavLst>
                                            <p:tav tm="0">
                                              <p:val>
                                                <p:strVal val="1+#ppt_w/2"/>
                                              </p:val>
                                            </p:tav>
                                            <p:tav tm="100000">
                                              <p:val>
                                                <p:strVal val="#ppt_x"/>
                                              </p:val>
                                            </p:tav>
                                          </p:tavLst>
                                        </p:anim>
                                        <p:anim calcmode="lin" valueType="num">
                                          <p:cBhvr additive="base">
                                            <p:cTn id="8" dur="9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14:presetBounceEnd="66667">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14:bounceEnd="66667">
                                          <p:cBhvr additive="base">
                                            <p:cTn id="13" dur="900" fill="hold"/>
                                            <p:tgtEl>
                                              <p:spTgt spid="9"/>
                                            </p:tgtEl>
                                            <p:attrNameLst>
                                              <p:attrName>ppt_x</p:attrName>
                                            </p:attrNameLst>
                                          </p:cBhvr>
                                          <p:tavLst>
                                            <p:tav tm="0">
                                              <p:val>
                                                <p:strVal val="1+#ppt_w/2"/>
                                              </p:val>
                                            </p:tav>
                                            <p:tav tm="100000">
                                              <p:val>
                                                <p:strVal val="#ppt_x"/>
                                              </p:val>
                                            </p:tav>
                                          </p:tavLst>
                                        </p:anim>
                                        <p:anim calcmode="lin" valueType="num" p14:bounceEnd="66667">
                                          <p:cBhvr additive="base">
                                            <p:cTn id="14" dur="9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8776" fill="hold"/>
                                            <p:tgtEl>
                                              <p:spTgt spid="16"/>
                                            </p:tgtEl>
                                          </p:cBhvr>
                                        </p:cmd>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14:presetBounceEnd="66667">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14:bounceEnd="66667">
                                          <p:cBhvr additive="base">
                                            <p:cTn id="23" dur="500" fill="hold"/>
                                            <p:tgtEl>
                                              <p:spTgt spid="10"/>
                                            </p:tgtEl>
                                            <p:attrNameLst>
                                              <p:attrName>ppt_x</p:attrName>
                                            </p:attrNameLst>
                                          </p:cBhvr>
                                          <p:tavLst>
                                            <p:tav tm="0">
                                              <p:val>
                                                <p:strVal val="1+#ppt_w/2"/>
                                              </p:val>
                                            </p:tav>
                                            <p:tav tm="100000">
                                              <p:val>
                                                <p:strVal val="#ppt_x"/>
                                              </p:val>
                                            </p:tav>
                                          </p:tavLst>
                                        </p:anim>
                                        <p:anim calcmode="lin" valueType="num" p14:bounceEnd="66667">
                                          <p:cBhvr additive="base">
                                            <p:cTn id="24" dur="500" fill="hold"/>
                                            <p:tgtEl>
                                              <p:spTgt spid="10"/>
                                            </p:tgtEl>
                                            <p:attrNameLst>
                                              <p:attrName>ppt_y</p:attrName>
                                            </p:attrNameLst>
                                          </p:cBhvr>
                                          <p:tavLst>
                                            <p:tav tm="0">
                                              <p:val>
                                                <p:strVal val="#ppt_y"/>
                                              </p:val>
                                            </p:tav>
                                            <p:tav tm="100000">
                                              <p:val>
                                                <p:strVal val="#ppt_y"/>
                                              </p:val>
                                            </p:tav>
                                          </p:tavLst>
                                        </p:anim>
                                      </p:childTnLst>
                                    </p:cTn>
                                  </p:par>
                                </p:childTnLst>
                              </p:cTn>
                            </p:par>
                            <p:par>
                              <p:cTn id="25" fill="hold">
                                <p:stCondLst>
                                  <p:cond delay="500"/>
                                </p:stCondLst>
                                <p:childTnLst>
                                  <p:par>
                                    <p:cTn id="26" presetID="2" presetClass="entr" presetSubtype="2" fill="hold" grpId="0" nodeType="afterEffect" p14:presetBounceEnd="66667">
                                      <p:stCondLst>
                                        <p:cond delay="9000"/>
                                      </p:stCondLst>
                                      <p:childTnLst>
                                        <p:set>
                                          <p:cBhvr>
                                            <p:cTn id="27" dur="1" fill="hold">
                                              <p:stCondLst>
                                                <p:cond delay="0"/>
                                              </p:stCondLst>
                                            </p:cTn>
                                            <p:tgtEl>
                                              <p:spTgt spid="11"/>
                                            </p:tgtEl>
                                            <p:attrNameLst>
                                              <p:attrName>style.visibility</p:attrName>
                                            </p:attrNameLst>
                                          </p:cBhvr>
                                          <p:to>
                                            <p:strVal val="visible"/>
                                          </p:to>
                                        </p:set>
                                        <p:anim calcmode="lin" valueType="num" p14:bounceEnd="66667">
                                          <p:cBhvr additive="base">
                                            <p:cTn id="28" dur="1000" fill="hold"/>
                                            <p:tgtEl>
                                              <p:spTgt spid="11"/>
                                            </p:tgtEl>
                                            <p:attrNameLst>
                                              <p:attrName>ppt_x</p:attrName>
                                            </p:attrNameLst>
                                          </p:cBhvr>
                                          <p:tavLst>
                                            <p:tav tm="0">
                                              <p:val>
                                                <p:strVal val="1+#ppt_w/2"/>
                                              </p:val>
                                            </p:tav>
                                            <p:tav tm="100000">
                                              <p:val>
                                                <p:strVal val="#ppt_x"/>
                                              </p:val>
                                            </p:tav>
                                          </p:tavLst>
                                        </p:anim>
                                        <p:anim calcmode="lin" valueType="num" p14:bounceEnd="66667">
                                          <p:cBhvr additive="base">
                                            <p:cTn id="29"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down)">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3446"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9" fill="hold" display="0">
                      <p:stCondLst>
                        <p:cond delay="indefinite"/>
                      </p:stCondLst>
                      <p:endCondLst>
                        <p:cond evt="onNext" delay="0">
                          <p:tgtEl>
                            <p:sldTgt/>
                          </p:tgtEl>
                        </p:cond>
                        <p:cond evt="onPrev" delay="0">
                          <p:tgtEl>
                            <p:sldTgt/>
                          </p:tgtEl>
                        </p:cond>
                        <p:cond evt="onStopAudio" delay="0">
                          <p:tgtEl>
                            <p:sldTgt/>
                          </p:tgtEl>
                        </p:cond>
                      </p:endCondLst>
                    </p:cTn>
                    <p:tgtEl>
                      <p:spTgt spid="16"/>
                    </p:tgtEl>
                  </p:cMediaNode>
                </p:audio>
                <p:audio>
                  <p:cMediaNode vol="100000">
                    <p:cTn id="40" fill="hold" display="0">
                      <p:stCondLst>
                        <p:cond delay="indefinite"/>
                      </p:stCondLst>
                      <p:endCondLst>
                        <p:cond evt="onNext" delay="0">
                          <p:tgtEl>
                            <p:sldTgt/>
                          </p:tgtEl>
                        </p:cond>
                        <p:cond evt="onPrev" delay="0">
                          <p:tgtEl>
                            <p:sldTgt/>
                          </p:tgtEl>
                        </p:cond>
                        <p:cond evt="onStopAudio" delay="0">
                          <p:tgtEl>
                            <p:sldTgt/>
                          </p:tgtEl>
                        </p:cond>
                      </p:endCondLst>
                    </p:cTn>
                    <p:tgtEl>
                      <p:spTgt spid="18"/>
                    </p:tgtEl>
                  </p:cMediaNode>
                </p:audio>
              </p:childTnLst>
            </p:cTn>
          </p:par>
        </p:tnLst>
        <p:bldLst>
          <p:bldP spid="9" grpId="0" animBg="1"/>
          <p:bldP spid="10" grpId="0" animBg="1"/>
          <p:bldP spid="11" grpId="0" animBg="1"/>
          <p:bldP spid="12" grpId="0" animBg="1"/>
          <p:bldP spid="15"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900" fill="hold"/>
                                            <p:tgtEl>
                                              <p:spTgt spid="15"/>
                                            </p:tgtEl>
                                            <p:attrNameLst>
                                              <p:attrName>ppt_x</p:attrName>
                                            </p:attrNameLst>
                                          </p:cBhvr>
                                          <p:tavLst>
                                            <p:tav tm="0">
                                              <p:val>
                                                <p:strVal val="1+#ppt_w/2"/>
                                              </p:val>
                                            </p:tav>
                                            <p:tav tm="100000">
                                              <p:val>
                                                <p:strVal val="#ppt_x"/>
                                              </p:val>
                                            </p:tav>
                                          </p:tavLst>
                                        </p:anim>
                                        <p:anim calcmode="lin" valueType="num">
                                          <p:cBhvr additive="base">
                                            <p:cTn id="8" dur="9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900" fill="hold"/>
                                            <p:tgtEl>
                                              <p:spTgt spid="9"/>
                                            </p:tgtEl>
                                            <p:attrNameLst>
                                              <p:attrName>ppt_x</p:attrName>
                                            </p:attrNameLst>
                                          </p:cBhvr>
                                          <p:tavLst>
                                            <p:tav tm="0">
                                              <p:val>
                                                <p:strVal val="1+#ppt_w/2"/>
                                              </p:val>
                                            </p:tav>
                                            <p:tav tm="100000">
                                              <p:val>
                                                <p:strVal val="#ppt_x"/>
                                              </p:val>
                                            </p:tav>
                                          </p:tavLst>
                                        </p:anim>
                                        <p:anim calcmode="lin" valueType="num">
                                          <p:cBhvr additive="base">
                                            <p:cTn id="14" dur="9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8776" fill="hold"/>
                                            <p:tgtEl>
                                              <p:spTgt spid="16"/>
                                            </p:tgtEl>
                                          </p:cBhvr>
                                        </p:cmd>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1+#ppt_w/2"/>
                                              </p:val>
                                            </p:tav>
                                            <p:tav tm="100000">
                                              <p:val>
                                                <p:strVal val="#ppt_x"/>
                                              </p:val>
                                            </p:tav>
                                          </p:tavLst>
                                        </p:anim>
                                        <p:anim calcmode="lin" valueType="num">
                                          <p:cBhvr additive="base">
                                            <p:cTn id="24" dur="500" fill="hold"/>
                                            <p:tgtEl>
                                              <p:spTgt spid="10"/>
                                            </p:tgtEl>
                                            <p:attrNameLst>
                                              <p:attrName>ppt_y</p:attrName>
                                            </p:attrNameLst>
                                          </p:cBhvr>
                                          <p:tavLst>
                                            <p:tav tm="0">
                                              <p:val>
                                                <p:strVal val="#ppt_y"/>
                                              </p:val>
                                            </p:tav>
                                            <p:tav tm="100000">
                                              <p:val>
                                                <p:strVal val="#ppt_y"/>
                                              </p:val>
                                            </p:tav>
                                          </p:tavLst>
                                        </p:anim>
                                      </p:childTnLst>
                                    </p:cTn>
                                  </p:par>
                                </p:childTnLst>
                              </p:cTn>
                            </p:par>
                            <p:par>
                              <p:cTn id="25" fill="hold">
                                <p:stCondLst>
                                  <p:cond delay="500"/>
                                </p:stCondLst>
                                <p:childTnLst>
                                  <p:par>
                                    <p:cTn id="26" presetID="2" presetClass="entr" presetSubtype="2" fill="hold" grpId="0" nodeType="afterEffect">
                                      <p:stCondLst>
                                        <p:cond delay="900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1000" fill="hold"/>
                                            <p:tgtEl>
                                              <p:spTgt spid="11"/>
                                            </p:tgtEl>
                                            <p:attrNameLst>
                                              <p:attrName>ppt_x</p:attrName>
                                            </p:attrNameLst>
                                          </p:cBhvr>
                                          <p:tavLst>
                                            <p:tav tm="0">
                                              <p:val>
                                                <p:strVal val="1+#ppt_w/2"/>
                                              </p:val>
                                            </p:tav>
                                            <p:tav tm="100000">
                                              <p:val>
                                                <p:strVal val="#ppt_x"/>
                                              </p:val>
                                            </p:tav>
                                          </p:tavLst>
                                        </p:anim>
                                        <p:anim calcmode="lin" valueType="num">
                                          <p:cBhvr additive="base">
                                            <p:cTn id="29"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down)">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3446"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9" fill="hold" display="0">
                      <p:stCondLst>
                        <p:cond delay="indefinite"/>
                      </p:stCondLst>
                      <p:endCondLst>
                        <p:cond evt="onNext" delay="0">
                          <p:tgtEl>
                            <p:sldTgt/>
                          </p:tgtEl>
                        </p:cond>
                        <p:cond evt="onPrev" delay="0">
                          <p:tgtEl>
                            <p:sldTgt/>
                          </p:tgtEl>
                        </p:cond>
                        <p:cond evt="onStopAudio" delay="0">
                          <p:tgtEl>
                            <p:sldTgt/>
                          </p:tgtEl>
                        </p:cond>
                      </p:endCondLst>
                    </p:cTn>
                    <p:tgtEl>
                      <p:spTgt spid="16"/>
                    </p:tgtEl>
                  </p:cMediaNode>
                </p:audio>
                <p:audio>
                  <p:cMediaNode vol="100000">
                    <p:cTn id="40" fill="hold" display="0">
                      <p:stCondLst>
                        <p:cond delay="indefinite"/>
                      </p:stCondLst>
                      <p:endCondLst>
                        <p:cond evt="onNext" delay="0">
                          <p:tgtEl>
                            <p:sldTgt/>
                          </p:tgtEl>
                        </p:cond>
                        <p:cond evt="onPrev" delay="0">
                          <p:tgtEl>
                            <p:sldTgt/>
                          </p:tgtEl>
                        </p:cond>
                        <p:cond evt="onStopAudio" delay="0">
                          <p:tgtEl>
                            <p:sldTgt/>
                          </p:tgtEl>
                        </p:cond>
                      </p:endCondLst>
                    </p:cTn>
                    <p:tgtEl>
                      <p:spTgt spid="18"/>
                    </p:tgtEl>
                  </p:cMediaNode>
                </p:audio>
              </p:childTnLst>
            </p:cTn>
          </p:par>
        </p:tnLst>
        <p:bldLst>
          <p:bldP spid="9" grpId="0" animBg="1"/>
          <p:bldP spid="10" grpId="0" animBg="1"/>
          <p:bldP spid="11" grpId="0" animBg="1"/>
          <p:bldP spid="12" grpId="0" animBg="1"/>
          <p:bldP spid="15" grpId="0" animBg="1"/>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1" y="4667534"/>
            <a:ext cx="12192000" cy="2205456"/>
          </a:xfrm>
          <a:prstGeom prst="rect">
            <a:avLst/>
          </a:prstGeom>
          <a:gradFill flip="none" rotWithShape="1">
            <a:gsLst>
              <a:gs pos="0">
                <a:schemeClr val="bg1">
                  <a:lumMod val="85000"/>
                  <a:shade val="67500"/>
                  <a:satMod val="115000"/>
                  <a:alpha val="29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TextBox 50"/>
          <p:cNvSpPr txBox="1"/>
          <p:nvPr/>
        </p:nvSpPr>
        <p:spPr>
          <a:xfrm>
            <a:off x="1353493" y="4075048"/>
            <a:ext cx="4422280" cy="2348848"/>
          </a:xfrm>
          <a:prstGeom prst="rect">
            <a:avLst/>
          </a:prstGeom>
          <a:noFill/>
        </p:spPr>
        <p:txBody>
          <a:bodyPr wrap="square" rtlCol="0">
            <a:spAutoFit/>
          </a:bodyPr>
          <a:lstStyle/>
          <a:p>
            <a:pPr marL="285750" indent="-285750">
              <a:lnSpc>
                <a:spcPct val="94000"/>
              </a:lnSpc>
              <a:spcAft>
                <a:spcPts val="0"/>
              </a:spcAft>
              <a:buClr>
                <a:schemeClr val="accent1"/>
              </a:buClr>
              <a:buFont typeface="Arial" panose="020B0604020202020204" pitchFamily="34" charset="0"/>
              <a:buChar char="•"/>
            </a:pPr>
            <a:r>
              <a:rPr lang="en-US" sz="2400" b="1" dirty="0">
                <a:solidFill>
                  <a:schemeClr val="tx1">
                    <a:lumMod val="50000"/>
                  </a:schemeClr>
                </a:solidFill>
              </a:rPr>
              <a:t>Familiar Credit but Lower</a:t>
            </a:r>
          </a:p>
          <a:p>
            <a:pPr marL="285750" indent="-285750">
              <a:lnSpc>
                <a:spcPct val="94000"/>
              </a:lnSpc>
              <a:spcAft>
                <a:spcPts val="0"/>
              </a:spcAft>
              <a:buClr>
                <a:schemeClr val="accent1"/>
              </a:buClr>
              <a:buFont typeface="Arial" panose="020B0604020202020204" pitchFamily="34" charset="0"/>
              <a:buChar char="•"/>
            </a:pPr>
            <a:r>
              <a:rPr lang="en-US" sz="2400" b="1" dirty="0">
                <a:solidFill>
                  <a:schemeClr val="tx1">
                    <a:lumMod val="50000"/>
                  </a:schemeClr>
                </a:solidFill>
              </a:rPr>
              <a:t>Frequent Issuance</a:t>
            </a:r>
          </a:p>
          <a:p>
            <a:pPr marL="742950" lvl="1" indent="-285750">
              <a:lnSpc>
                <a:spcPct val="94000"/>
              </a:lnSpc>
              <a:spcAft>
                <a:spcPts val="0"/>
              </a:spcAft>
              <a:buClr>
                <a:schemeClr val="accent1"/>
              </a:buClr>
              <a:buFont typeface="Arial" panose="020B0604020202020204" pitchFamily="34" charset="0"/>
              <a:buChar char="•"/>
            </a:pPr>
            <a:r>
              <a:rPr lang="en-US" sz="2000" dirty="0">
                <a:solidFill>
                  <a:schemeClr val="tx1">
                    <a:lumMod val="50000"/>
                  </a:schemeClr>
                </a:solidFill>
              </a:rPr>
              <a:t>Across yield curve</a:t>
            </a:r>
          </a:p>
          <a:p>
            <a:pPr marL="285750" indent="-285750">
              <a:lnSpc>
                <a:spcPct val="94000"/>
              </a:lnSpc>
              <a:spcAft>
                <a:spcPts val="0"/>
              </a:spcAft>
              <a:buClr>
                <a:schemeClr val="accent1"/>
              </a:buClr>
              <a:buFont typeface="Arial" panose="020B0604020202020204" pitchFamily="34" charset="0"/>
              <a:buChar char="•"/>
            </a:pPr>
            <a:r>
              <a:rPr lang="en-US" sz="2400" b="1" dirty="0">
                <a:solidFill>
                  <a:schemeClr val="tx1">
                    <a:lumMod val="50000"/>
                  </a:schemeClr>
                </a:solidFill>
              </a:rPr>
              <a:t>Broad Participation</a:t>
            </a:r>
          </a:p>
          <a:p>
            <a:pPr marL="742950" lvl="1" indent="-285750">
              <a:lnSpc>
                <a:spcPct val="94000"/>
              </a:lnSpc>
              <a:spcAft>
                <a:spcPts val="0"/>
              </a:spcAft>
              <a:buClr>
                <a:schemeClr val="accent1"/>
              </a:buClr>
              <a:buFont typeface="Arial" panose="020B0604020202020204" pitchFamily="34" charset="0"/>
              <a:buChar char="•"/>
            </a:pPr>
            <a:r>
              <a:rPr lang="en-US" b="1" dirty="0">
                <a:solidFill>
                  <a:schemeClr val="tx1">
                    <a:lumMod val="50000"/>
                  </a:schemeClr>
                </a:solidFill>
              </a:rPr>
              <a:t>$250 Million Deal</a:t>
            </a:r>
          </a:p>
          <a:p>
            <a:pPr marL="742950" lvl="1" indent="-285750">
              <a:lnSpc>
                <a:spcPct val="94000"/>
              </a:lnSpc>
              <a:spcAft>
                <a:spcPts val="0"/>
              </a:spcAft>
              <a:buClr>
                <a:schemeClr val="accent1"/>
              </a:buClr>
              <a:buFont typeface="Arial" panose="020B0604020202020204" pitchFamily="34" charset="0"/>
              <a:buChar char="•"/>
            </a:pPr>
            <a:r>
              <a:rPr lang="en-US" b="1" dirty="0">
                <a:solidFill>
                  <a:schemeClr val="tx1">
                    <a:lumMod val="50000"/>
                  </a:schemeClr>
                </a:solidFill>
              </a:rPr>
              <a:t>200 Investors</a:t>
            </a:r>
          </a:p>
          <a:p>
            <a:pPr marL="285750" indent="-285750">
              <a:lnSpc>
                <a:spcPct val="94000"/>
              </a:lnSpc>
              <a:spcAft>
                <a:spcPts val="0"/>
              </a:spcAft>
              <a:buClr>
                <a:schemeClr val="accent1"/>
              </a:buClr>
              <a:buFont typeface="Arial" panose="020B0604020202020204" pitchFamily="34" charset="0"/>
              <a:buChar char="•"/>
            </a:pPr>
            <a:r>
              <a:rPr lang="en-US" sz="2400" b="1" dirty="0">
                <a:solidFill>
                  <a:schemeClr val="tx1">
                    <a:lumMod val="50000"/>
                  </a:schemeClr>
                </a:solidFill>
              </a:rPr>
              <a:t>Bond Trade Frequently</a:t>
            </a:r>
            <a:endParaRPr lang="en-US" b="1" dirty="0">
              <a:solidFill>
                <a:schemeClr val="tx1">
                  <a:lumMod val="50000"/>
                </a:schemeClr>
              </a:solidFill>
            </a:endParaRPr>
          </a:p>
        </p:txBody>
      </p:sp>
      <p:sp>
        <p:nvSpPr>
          <p:cNvPr id="49" name="TextBox 48"/>
          <p:cNvSpPr txBox="1"/>
          <p:nvPr/>
        </p:nvSpPr>
        <p:spPr>
          <a:xfrm>
            <a:off x="7782230" y="4117719"/>
            <a:ext cx="4476543" cy="2262094"/>
          </a:xfrm>
          <a:prstGeom prst="rect">
            <a:avLst/>
          </a:prstGeom>
          <a:noFill/>
        </p:spPr>
        <p:txBody>
          <a:bodyPr wrap="square" rtlCol="0">
            <a:spAutoFit/>
          </a:bodyPr>
          <a:lstStyle/>
          <a:p>
            <a:pPr marL="228600" indent="-285750">
              <a:lnSpc>
                <a:spcPct val="94000"/>
              </a:lnSpc>
              <a:spcAft>
                <a:spcPts val="0"/>
              </a:spcAft>
              <a:buClr>
                <a:schemeClr val="accent1"/>
              </a:buClr>
              <a:buFont typeface="Arial" panose="020B0604020202020204" pitchFamily="34" charset="0"/>
              <a:buChar char="•"/>
            </a:pPr>
            <a:r>
              <a:rPr lang="en-US" sz="2400" b="1" dirty="0">
                <a:solidFill>
                  <a:schemeClr val="tx1">
                    <a:lumMod val="50000"/>
                  </a:schemeClr>
                </a:solidFill>
              </a:rPr>
              <a:t>New Credit &amp; AAA Credit</a:t>
            </a:r>
          </a:p>
          <a:p>
            <a:pPr marL="228600" indent="-285750">
              <a:lnSpc>
                <a:spcPct val="94000"/>
              </a:lnSpc>
              <a:spcAft>
                <a:spcPts val="0"/>
              </a:spcAft>
              <a:buClr>
                <a:schemeClr val="accent1"/>
              </a:buClr>
              <a:buFont typeface="Arial" panose="020B0604020202020204" pitchFamily="34" charset="0"/>
              <a:buChar char="•"/>
            </a:pPr>
            <a:r>
              <a:rPr lang="en-US" sz="2400" b="1" dirty="0">
                <a:solidFill>
                  <a:schemeClr val="tx1">
                    <a:lumMod val="50000"/>
                  </a:schemeClr>
                </a:solidFill>
              </a:rPr>
              <a:t>Sporadic Issuance Market Wide</a:t>
            </a:r>
          </a:p>
          <a:p>
            <a:pPr marL="628650" lvl="1" indent="-285750">
              <a:lnSpc>
                <a:spcPct val="94000"/>
              </a:lnSpc>
              <a:spcAft>
                <a:spcPts val="0"/>
              </a:spcAft>
              <a:buClr>
                <a:schemeClr val="accent1"/>
              </a:buClr>
              <a:buFont typeface="Arial" panose="020B0604020202020204" pitchFamily="34" charset="0"/>
              <a:buChar char="•"/>
            </a:pPr>
            <a:r>
              <a:rPr lang="en-US" b="1" dirty="0">
                <a:solidFill>
                  <a:schemeClr val="tx1">
                    <a:lumMod val="50000"/>
                  </a:schemeClr>
                </a:solidFill>
              </a:rPr>
              <a:t>One-off/Unique for the Utility</a:t>
            </a:r>
          </a:p>
          <a:p>
            <a:pPr marL="228600" indent="-285750">
              <a:lnSpc>
                <a:spcPct val="94000"/>
              </a:lnSpc>
              <a:spcAft>
                <a:spcPts val="0"/>
              </a:spcAft>
              <a:buClr>
                <a:schemeClr val="accent1"/>
              </a:buClr>
              <a:buFont typeface="Arial" panose="020B0604020202020204" pitchFamily="34" charset="0"/>
              <a:buChar char="•"/>
            </a:pPr>
            <a:r>
              <a:rPr lang="en-US" sz="2400" b="1" dirty="0">
                <a:solidFill>
                  <a:schemeClr val="tx1">
                    <a:lumMod val="50000"/>
                  </a:schemeClr>
                </a:solidFill>
              </a:rPr>
              <a:t>Narrow Distribution</a:t>
            </a:r>
          </a:p>
          <a:p>
            <a:pPr marL="628650" lvl="1" indent="-285750">
              <a:lnSpc>
                <a:spcPct val="94000"/>
              </a:lnSpc>
              <a:spcAft>
                <a:spcPts val="0"/>
              </a:spcAft>
              <a:buClr>
                <a:schemeClr val="accent1"/>
              </a:buClr>
              <a:buFont typeface="Arial" panose="020B0604020202020204" pitchFamily="34" charset="0"/>
              <a:buChar char="•"/>
            </a:pPr>
            <a:r>
              <a:rPr lang="en-US" b="1" dirty="0">
                <a:solidFill>
                  <a:schemeClr val="tx1">
                    <a:lumMod val="50000"/>
                  </a:schemeClr>
                </a:solidFill>
              </a:rPr>
              <a:t>$1 Billion Deal</a:t>
            </a:r>
          </a:p>
          <a:p>
            <a:pPr marL="628650" lvl="1" indent="-285750">
              <a:lnSpc>
                <a:spcPct val="94000"/>
              </a:lnSpc>
              <a:spcAft>
                <a:spcPts val="0"/>
              </a:spcAft>
              <a:buClr>
                <a:schemeClr val="accent1"/>
              </a:buClr>
              <a:buFont typeface="Arial" panose="020B0604020202020204" pitchFamily="34" charset="0"/>
              <a:buChar char="•"/>
            </a:pPr>
            <a:r>
              <a:rPr lang="en-US" b="1" dirty="0">
                <a:solidFill>
                  <a:schemeClr val="tx1">
                    <a:lumMod val="50000"/>
                  </a:schemeClr>
                </a:solidFill>
              </a:rPr>
              <a:t>20-30 Investors</a:t>
            </a:r>
          </a:p>
          <a:p>
            <a:pPr marL="228600" indent="-285750">
              <a:lnSpc>
                <a:spcPct val="94000"/>
              </a:lnSpc>
              <a:spcAft>
                <a:spcPts val="0"/>
              </a:spcAft>
              <a:buClr>
                <a:schemeClr val="accent1"/>
              </a:buClr>
              <a:buFont typeface="Arial" panose="020B0604020202020204" pitchFamily="34" charset="0"/>
              <a:buChar char="•"/>
            </a:pPr>
            <a:r>
              <a:rPr lang="en-US" sz="2400" b="1" dirty="0">
                <a:solidFill>
                  <a:schemeClr val="tx1">
                    <a:lumMod val="50000"/>
                  </a:schemeClr>
                </a:solidFill>
              </a:rPr>
              <a:t>Not much trading</a:t>
            </a:r>
          </a:p>
        </p:txBody>
      </p:sp>
      <p:sp>
        <p:nvSpPr>
          <p:cNvPr id="37" name="Rectangle 36"/>
          <p:cNvSpPr/>
          <p:nvPr/>
        </p:nvSpPr>
        <p:spPr>
          <a:xfrm>
            <a:off x="-55781" y="-3031"/>
            <a:ext cx="12247781" cy="26731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1" name="Rectangle 40"/>
          <p:cNvSpPr/>
          <p:nvPr/>
        </p:nvSpPr>
        <p:spPr>
          <a:xfrm>
            <a:off x="-29347" y="6590681"/>
            <a:ext cx="12247781" cy="26731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grpSp>
        <p:nvGrpSpPr>
          <p:cNvPr id="55" name="Group 54"/>
          <p:cNvGrpSpPr/>
          <p:nvPr/>
        </p:nvGrpSpPr>
        <p:grpSpPr>
          <a:xfrm>
            <a:off x="2929565" y="1219580"/>
            <a:ext cx="6295045" cy="4110536"/>
            <a:chOff x="3351212" y="2057400"/>
            <a:chExt cx="5448586" cy="3558743"/>
          </a:xfrm>
        </p:grpSpPr>
        <p:grpSp>
          <p:nvGrpSpPr>
            <p:cNvPr id="44" name="Group 43"/>
            <p:cNvGrpSpPr/>
            <p:nvPr/>
          </p:nvGrpSpPr>
          <p:grpSpPr>
            <a:xfrm>
              <a:off x="5167408" y="5104661"/>
              <a:ext cx="1950569" cy="511482"/>
              <a:chOff x="5167408" y="5065532"/>
              <a:chExt cx="1950569" cy="511482"/>
            </a:xfrm>
            <a:effectLst>
              <a:outerShdw blurRad="88900" dist="25400" dir="4140000" algn="l" rotWithShape="0">
                <a:prstClr val="black">
                  <a:alpha val="71000"/>
                </a:prstClr>
              </a:outerShdw>
            </a:effectLst>
          </p:grpSpPr>
          <p:grpSp>
            <p:nvGrpSpPr>
              <p:cNvPr id="42" name="Group 41"/>
              <p:cNvGrpSpPr/>
              <p:nvPr/>
            </p:nvGrpSpPr>
            <p:grpSpPr>
              <a:xfrm>
                <a:off x="5167408" y="5065532"/>
                <a:ext cx="1950569" cy="511482"/>
                <a:chOff x="5167408" y="5139674"/>
                <a:chExt cx="1950569" cy="511482"/>
              </a:xfrm>
            </p:grpSpPr>
            <p:grpSp>
              <p:nvGrpSpPr>
                <p:cNvPr id="25" name="Group 24"/>
                <p:cNvGrpSpPr/>
                <p:nvPr/>
              </p:nvGrpSpPr>
              <p:grpSpPr>
                <a:xfrm>
                  <a:off x="5167408" y="5240814"/>
                  <a:ext cx="1950569" cy="410342"/>
                  <a:chOff x="5095876" y="4994274"/>
                  <a:chExt cx="2143126" cy="450851"/>
                </a:xfr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lin ang="16200000" scaled="1"/>
                  <a:tileRect/>
                </a:gradFill>
              </p:grpSpPr>
              <p:sp>
                <p:nvSpPr>
                  <p:cNvPr id="1030" name="Freeform 6"/>
                  <p:cNvSpPr>
                    <a:spLocks/>
                  </p:cNvSpPr>
                  <p:nvPr/>
                </p:nvSpPr>
                <p:spPr bwMode="auto">
                  <a:xfrm>
                    <a:off x="5097463" y="4994274"/>
                    <a:ext cx="2141539" cy="450851"/>
                  </a:xfrm>
                  <a:custGeom>
                    <a:avLst/>
                    <a:gdLst/>
                    <a:ahLst/>
                    <a:cxnLst>
                      <a:cxn ang="0">
                        <a:pos x="674" y="0"/>
                      </a:cxn>
                      <a:cxn ang="0">
                        <a:pos x="748" y="1"/>
                      </a:cxn>
                      <a:cxn ang="0">
                        <a:pos x="820" y="4"/>
                      </a:cxn>
                      <a:cxn ang="0">
                        <a:pos x="888" y="7"/>
                      </a:cxn>
                      <a:cxn ang="0">
                        <a:pos x="953" y="13"/>
                      </a:cxn>
                      <a:cxn ang="0">
                        <a:pos x="1015" y="20"/>
                      </a:cxn>
                      <a:cxn ang="0">
                        <a:pos x="1073" y="28"/>
                      </a:cxn>
                      <a:cxn ang="0">
                        <a:pos x="1126" y="37"/>
                      </a:cxn>
                      <a:cxn ang="0">
                        <a:pos x="1175" y="47"/>
                      </a:cxn>
                      <a:cxn ang="0">
                        <a:pos x="1219" y="59"/>
                      </a:cxn>
                      <a:cxn ang="0">
                        <a:pos x="1256" y="71"/>
                      </a:cxn>
                      <a:cxn ang="0">
                        <a:pos x="1290" y="84"/>
                      </a:cxn>
                      <a:cxn ang="0">
                        <a:pos x="1315" y="97"/>
                      </a:cxn>
                      <a:cxn ang="0">
                        <a:pos x="1333" y="112"/>
                      </a:cxn>
                      <a:cxn ang="0">
                        <a:pos x="1346" y="127"/>
                      </a:cxn>
                      <a:cxn ang="0">
                        <a:pos x="1349" y="142"/>
                      </a:cxn>
                      <a:cxn ang="0">
                        <a:pos x="1346" y="158"/>
                      </a:cxn>
                      <a:cxn ang="0">
                        <a:pos x="1333" y="173"/>
                      </a:cxn>
                      <a:cxn ang="0">
                        <a:pos x="1315" y="187"/>
                      </a:cxn>
                      <a:cxn ang="0">
                        <a:pos x="1290" y="201"/>
                      </a:cxn>
                      <a:cxn ang="0">
                        <a:pos x="1256" y="214"/>
                      </a:cxn>
                      <a:cxn ang="0">
                        <a:pos x="1219" y="226"/>
                      </a:cxn>
                      <a:cxn ang="0">
                        <a:pos x="1175" y="237"/>
                      </a:cxn>
                      <a:cxn ang="0">
                        <a:pos x="1126" y="248"/>
                      </a:cxn>
                      <a:cxn ang="0">
                        <a:pos x="1073" y="257"/>
                      </a:cxn>
                      <a:cxn ang="0">
                        <a:pos x="1015" y="265"/>
                      </a:cxn>
                      <a:cxn ang="0">
                        <a:pos x="953" y="272"/>
                      </a:cxn>
                      <a:cxn ang="0">
                        <a:pos x="888" y="277"/>
                      </a:cxn>
                      <a:cxn ang="0">
                        <a:pos x="820" y="281"/>
                      </a:cxn>
                      <a:cxn ang="0">
                        <a:pos x="748" y="283"/>
                      </a:cxn>
                      <a:cxn ang="0">
                        <a:pos x="674" y="284"/>
                      </a:cxn>
                      <a:cxn ang="0">
                        <a:pos x="601" y="283"/>
                      </a:cxn>
                      <a:cxn ang="0">
                        <a:pos x="529" y="281"/>
                      </a:cxn>
                      <a:cxn ang="0">
                        <a:pos x="461" y="277"/>
                      </a:cxn>
                      <a:cxn ang="0">
                        <a:pos x="395" y="272"/>
                      </a:cxn>
                      <a:cxn ang="0">
                        <a:pos x="334" y="265"/>
                      </a:cxn>
                      <a:cxn ang="0">
                        <a:pos x="275" y="257"/>
                      </a:cxn>
                      <a:cxn ang="0">
                        <a:pos x="223" y="248"/>
                      </a:cxn>
                      <a:cxn ang="0">
                        <a:pos x="174" y="237"/>
                      </a:cxn>
                      <a:cxn ang="0">
                        <a:pos x="130" y="226"/>
                      </a:cxn>
                      <a:cxn ang="0">
                        <a:pos x="92" y="214"/>
                      </a:cxn>
                      <a:cxn ang="0">
                        <a:pos x="59" y="201"/>
                      </a:cxn>
                      <a:cxn ang="0">
                        <a:pos x="34" y="187"/>
                      </a:cxn>
                      <a:cxn ang="0">
                        <a:pos x="16" y="173"/>
                      </a:cxn>
                      <a:cxn ang="0">
                        <a:pos x="3" y="158"/>
                      </a:cxn>
                      <a:cxn ang="0">
                        <a:pos x="0" y="142"/>
                      </a:cxn>
                      <a:cxn ang="0">
                        <a:pos x="3" y="127"/>
                      </a:cxn>
                      <a:cxn ang="0">
                        <a:pos x="16" y="112"/>
                      </a:cxn>
                      <a:cxn ang="0">
                        <a:pos x="34" y="97"/>
                      </a:cxn>
                      <a:cxn ang="0">
                        <a:pos x="59" y="84"/>
                      </a:cxn>
                      <a:cxn ang="0">
                        <a:pos x="92" y="71"/>
                      </a:cxn>
                      <a:cxn ang="0">
                        <a:pos x="130" y="59"/>
                      </a:cxn>
                      <a:cxn ang="0">
                        <a:pos x="174" y="47"/>
                      </a:cxn>
                      <a:cxn ang="0">
                        <a:pos x="223" y="37"/>
                      </a:cxn>
                      <a:cxn ang="0">
                        <a:pos x="275" y="28"/>
                      </a:cxn>
                      <a:cxn ang="0">
                        <a:pos x="334" y="20"/>
                      </a:cxn>
                      <a:cxn ang="0">
                        <a:pos x="395" y="13"/>
                      </a:cxn>
                      <a:cxn ang="0">
                        <a:pos x="461" y="7"/>
                      </a:cxn>
                      <a:cxn ang="0">
                        <a:pos x="529" y="4"/>
                      </a:cxn>
                      <a:cxn ang="0">
                        <a:pos x="601" y="1"/>
                      </a:cxn>
                      <a:cxn ang="0">
                        <a:pos x="674" y="0"/>
                      </a:cxn>
                    </a:cxnLst>
                    <a:rect l="0" t="0" r="r" b="b"/>
                    <a:pathLst>
                      <a:path w="1349" h="284">
                        <a:moveTo>
                          <a:pt x="674" y="0"/>
                        </a:moveTo>
                        <a:lnTo>
                          <a:pt x="748" y="1"/>
                        </a:lnTo>
                        <a:lnTo>
                          <a:pt x="820" y="4"/>
                        </a:lnTo>
                        <a:lnTo>
                          <a:pt x="888" y="7"/>
                        </a:lnTo>
                        <a:lnTo>
                          <a:pt x="953" y="13"/>
                        </a:lnTo>
                        <a:lnTo>
                          <a:pt x="1015" y="20"/>
                        </a:lnTo>
                        <a:lnTo>
                          <a:pt x="1073" y="28"/>
                        </a:lnTo>
                        <a:lnTo>
                          <a:pt x="1126" y="37"/>
                        </a:lnTo>
                        <a:lnTo>
                          <a:pt x="1175" y="47"/>
                        </a:lnTo>
                        <a:lnTo>
                          <a:pt x="1219" y="59"/>
                        </a:lnTo>
                        <a:lnTo>
                          <a:pt x="1256" y="71"/>
                        </a:lnTo>
                        <a:lnTo>
                          <a:pt x="1290" y="84"/>
                        </a:lnTo>
                        <a:lnTo>
                          <a:pt x="1315" y="97"/>
                        </a:lnTo>
                        <a:lnTo>
                          <a:pt x="1333" y="112"/>
                        </a:lnTo>
                        <a:lnTo>
                          <a:pt x="1346" y="127"/>
                        </a:lnTo>
                        <a:lnTo>
                          <a:pt x="1349" y="142"/>
                        </a:lnTo>
                        <a:lnTo>
                          <a:pt x="1346" y="158"/>
                        </a:lnTo>
                        <a:lnTo>
                          <a:pt x="1333" y="173"/>
                        </a:lnTo>
                        <a:lnTo>
                          <a:pt x="1315" y="187"/>
                        </a:lnTo>
                        <a:lnTo>
                          <a:pt x="1290" y="201"/>
                        </a:lnTo>
                        <a:lnTo>
                          <a:pt x="1256" y="214"/>
                        </a:lnTo>
                        <a:lnTo>
                          <a:pt x="1219" y="226"/>
                        </a:lnTo>
                        <a:lnTo>
                          <a:pt x="1175" y="237"/>
                        </a:lnTo>
                        <a:lnTo>
                          <a:pt x="1126" y="248"/>
                        </a:lnTo>
                        <a:lnTo>
                          <a:pt x="1073" y="257"/>
                        </a:lnTo>
                        <a:lnTo>
                          <a:pt x="1015" y="265"/>
                        </a:lnTo>
                        <a:lnTo>
                          <a:pt x="953" y="272"/>
                        </a:lnTo>
                        <a:lnTo>
                          <a:pt x="888" y="277"/>
                        </a:lnTo>
                        <a:lnTo>
                          <a:pt x="820" y="281"/>
                        </a:lnTo>
                        <a:lnTo>
                          <a:pt x="748" y="283"/>
                        </a:lnTo>
                        <a:lnTo>
                          <a:pt x="674" y="284"/>
                        </a:lnTo>
                        <a:lnTo>
                          <a:pt x="601" y="283"/>
                        </a:lnTo>
                        <a:lnTo>
                          <a:pt x="529" y="281"/>
                        </a:lnTo>
                        <a:lnTo>
                          <a:pt x="461" y="277"/>
                        </a:lnTo>
                        <a:lnTo>
                          <a:pt x="395" y="272"/>
                        </a:lnTo>
                        <a:lnTo>
                          <a:pt x="334" y="265"/>
                        </a:lnTo>
                        <a:lnTo>
                          <a:pt x="275" y="257"/>
                        </a:lnTo>
                        <a:lnTo>
                          <a:pt x="223" y="248"/>
                        </a:lnTo>
                        <a:lnTo>
                          <a:pt x="174" y="237"/>
                        </a:lnTo>
                        <a:lnTo>
                          <a:pt x="130" y="226"/>
                        </a:lnTo>
                        <a:lnTo>
                          <a:pt x="92" y="214"/>
                        </a:lnTo>
                        <a:lnTo>
                          <a:pt x="59" y="201"/>
                        </a:lnTo>
                        <a:lnTo>
                          <a:pt x="34" y="187"/>
                        </a:lnTo>
                        <a:lnTo>
                          <a:pt x="16" y="173"/>
                        </a:lnTo>
                        <a:lnTo>
                          <a:pt x="3" y="158"/>
                        </a:lnTo>
                        <a:lnTo>
                          <a:pt x="0" y="142"/>
                        </a:lnTo>
                        <a:lnTo>
                          <a:pt x="3" y="127"/>
                        </a:lnTo>
                        <a:lnTo>
                          <a:pt x="16" y="112"/>
                        </a:lnTo>
                        <a:lnTo>
                          <a:pt x="34" y="97"/>
                        </a:lnTo>
                        <a:lnTo>
                          <a:pt x="59" y="84"/>
                        </a:lnTo>
                        <a:lnTo>
                          <a:pt x="92" y="71"/>
                        </a:lnTo>
                        <a:lnTo>
                          <a:pt x="130" y="59"/>
                        </a:lnTo>
                        <a:lnTo>
                          <a:pt x="174" y="47"/>
                        </a:lnTo>
                        <a:lnTo>
                          <a:pt x="223" y="37"/>
                        </a:lnTo>
                        <a:lnTo>
                          <a:pt x="275" y="28"/>
                        </a:lnTo>
                        <a:lnTo>
                          <a:pt x="334" y="20"/>
                        </a:lnTo>
                        <a:lnTo>
                          <a:pt x="395" y="13"/>
                        </a:lnTo>
                        <a:lnTo>
                          <a:pt x="461" y="7"/>
                        </a:lnTo>
                        <a:lnTo>
                          <a:pt x="529" y="4"/>
                        </a:lnTo>
                        <a:lnTo>
                          <a:pt x="601" y="1"/>
                        </a:lnTo>
                        <a:lnTo>
                          <a:pt x="67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31" name="Freeform 7"/>
                  <p:cNvSpPr>
                    <a:spLocks/>
                  </p:cNvSpPr>
                  <p:nvPr/>
                </p:nvSpPr>
                <p:spPr bwMode="auto">
                  <a:xfrm>
                    <a:off x="5095876" y="4995863"/>
                    <a:ext cx="260350" cy="295275"/>
                  </a:xfrm>
                  <a:custGeom>
                    <a:avLst/>
                    <a:gdLst/>
                    <a:ahLst/>
                    <a:cxnLst>
                      <a:cxn ang="0">
                        <a:pos x="98" y="0"/>
                      </a:cxn>
                      <a:cxn ang="0">
                        <a:pos x="109" y="3"/>
                      </a:cxn>
                      <a:cxn ang="0">
                        <a:pos x="121" y="9"/>
                      </a:cxn>
                      <a:cxn ang="0">
                        <a:pos x="130" y="19"/>
                      </a:cxn>
                      <a:cxn ang="0">
                        <a:pos x="138" y="30"/>
                      </a:cxn>
                      <a:cxn ang="0">
                        <a:pos x="145" y="43"/>
                      </a:cxn>
                      <a:cxn ang="0">
                        <a:pos x="151" y="56"/>
                      </a:cxn>
                      <a:cxn ang="0">
                        <a:pos x="156" y="69"/>
                      </a:cxn>
                      <a:cxn ang="0">
                        <a:pos x="160" y="80"/>
                      </a:cxn>
                      <a:cxn ang="0">
                        <a:pos x="162" y="90"/>
                      </a:cxn>
                      <a:cxn ang="0">
                        <a:pos x="164" y="95"/>
                      </a:cxn>
                      <a:cxn ang="0">
                        <a:pos x="164" y="98"/>
                      </a:cxn>
                      <a:cxn ang="0">
                        <a:pos x="162" y="100"/>
                      </a:cxn>
                      <a:cxn ang="0">
                        <a:pos x="157" y="106"/>
                      </a:cxn>
                      <a:cxn ang="0">
                        <a:pos x="151" y="114"/>
                      </a:cxn>
                      <a:cxn ang="0">
                        <a:pos x="141" y="124"/>
                      </a:cxn>
                      <a:cxn ang="0">
                        <a:pos x="132" y="135"/>
                      </a:cxn>
                      <a:cxn ang="0">
                        <a:pos x="122" y="148"/>
                      </a:cxn>
                      <a:cxn ang="0">
                        <a:pos x="112" y="160"/>
                      </a:cxn>
                      <a:cxn ang="0">
                        <a:pos x="103" y="170"/>
                      </a:cxn>
                      <a:cxn ang="0">
                        <a:pos x="96" y="178"/>
                      </a:cxn>
                      <a:cxn ang="0">
                        <a:pos x="91" y="184"/>
                      </a:cxn>
                      <a:cxn ang="0">
                        <a:pos x="89" y="186"/>
                      </a:cxn>
                      <a:cxn ang="0">
                        <a:pos x="85" y="185"/>
                      </a:cxn>
                      <a:cxn ang="0">
                        <a:pos x="77" y="181"/>
                      </a:cxn>
                      <a:cxn ang="0">
                        <a:pos x="66" y="177"/>
                      </a:cxn>
                      <a:cxn ang="0">
                        <a:pos x="52" y="172"/>
                      </a:cxn>
                      <a:cxn ang="0">
                        <a:pos x="39" y="166"/>
                      </a:cxn>
                      <a:cxn ang="0">
                        <a:pos x="25" y="162"/>
                      </a:cxn>
                      <a:cxn ang="0">
                        <a:pos x="13" y="157"/>
                      </a:cxn>
                      <a:cxn ang="0">
                        <a:pos x="7" y="154"/>
                      </a:cxn>
                      <a:cxn ang="0">
                        <a:pos x="3" y="153"/>
                      </a:cxn>
                      <a:cxn ang="0">
                        <a:pos x="2" y="151"/>
                      </a:cxn>
                      <a:cxn ang="0">
                        <a:pos x="1" y="147"/>
                      </a:cxn>
                      <a:cxn ang="0">
                        <a:pos x="0" y="140"/>
                      </a:cxn>
                      <a:cxn ang="0">
                        <a:pos x="0" y="118"/>
                      </a:cxn>
                      <a:cxn ang="0">
                        <a:pos x="3" y="103"/>
                      </a:cxn>
                      <a:cxn ang="0">
                        <a:pos x="10" y="86"/>
                      </a:cxn>
                      <a:cxn ang="0">
                        <a:pos x="20" y="68"/>
                      </a:cxn>
                      <a:cxn ang="0">
                        <a:pos x="34" y="46"/>
                      </a:cxn>
                      <a:cxn ang="0">
                        <a:pos x="55" y="23"/>
                      </a:cxn>
                      <a:cxn ang="0">
                        <a:pos x="71" y="9"/>
                      </a:cxn>
                      <a:cxn ang="0">
                        <a:pos x="84" y="3"/>
                      </a:cxn>
                      <a:cxn ang="0">
                        <a:pos x="98" y="0"/>
                      </a:cxn>
                    </a:cxnLst>
                    <a:rect l="0" t="0" r="r" b="b"/>
                    <a:pathLst>
                      <a:path w="164" h="186">
                        <a:moveTo>
                          <a:pt x="98" y="0"/>
                        </a:moveTo>
                        <a:lnTo>
                          <a:pt x="109" y="3"/>
                        </a:lnTo>
                        <a:lnTo>
                          <a:pt x="121" y="9"/>
                        </a:lnTo>
                        <a:lnTo>
                          <a:pt x="130" y="19"/>
                        </a:lnTo>
                        <a:lnTo>
                          <a:pt x="138" y="30"/>
                        </a:lnTo>
                        <a:lnTo>
                          <a:pt x="145" y="43"/>
                        </a:lnTo>
                        <a:lnTo>
                          <a:pt x="151" y="56"/>
                        </a:lnTo>
                        <a:lnTo>
                          <a:pt x="156" y="69"/>
                        </a:lnTo>
                        <a:lnTo>
                          <a:pt x="160" y="80"/>
                        </a:lnTo>
                        <a:lnTo>
                          <a:pt x="162" y="90"/>
                        </a:lnTo>
                        <a:lnTo>
                          <a:pt x="164" y="95"/>
                        </a:lnTo>
                        <a:lnTo>
                          <a:pt x="164" y="98"/>
                        </a:lnTo>
                        <a:lnTo>
                          <a:pt x="162" y="100"/>
                        </a:lnTo>
                        <a:lnTo>
                          <a:pt x="157" y="106"/>
                        </a:lnTo>
                        <a:lnTo>
                          <a:pt x="151" y="114"/>
                        </a:lnTo>
                        <a:lnTo>
                          <a:pt x="141" y="124"/>
                        </a:lnTo>
                        <a:lnTo>
                          <a:pt x="132" y="135"/>
                        </a:lnTo>
                        <a:lnTo>
                          <a:pt x="122" y="148"/>
                        </a:lnTo>
                        <a:lnTo>
                          <a:pt x="112" y="160"/>
                        </a:lnTo>
                        <a:lnTo>
                          <a:pt x="103" y="170"/>
                        </a:lnTo>
                        <a:lnTo>
                          <a:pt x="96" y="178"/>
                        </a:lnTo>
                        <a:lnTo>
                          <a:pt x="91" y="184"/>
                        </a:lnTo>
                        <a:lnTo>
                          <a:pt x="89" y="186"/>
                        </a:lnTo>
                        <a:lnTo>
                          <a:pt x="85" y="185"/>
                        </a:lnTo>
                        <a:lnTo>
                          <a:pt x="77" y="181"/>
                        </a:lnTo>
                        <a:lnTo>
                          <a:pt x="66" y="177"/>
                        </a:lnTo>
                        <a:lnTo>
                          <a:pt x="52" y="172"/>
                        </a:lnTo>
                        <a:lnTo>
                          <a:pt x="39" y="166"/>
                        </a:lnTo>
                        <a:lnTo>
                          <a:pt x="25" y="162"/>
                        </a:lnTo>
                        <a:lnTo>
                          <a:pt x="13" y="157"/>
                        </a:lnTo>
                        <a:lnTo>
                          <a:pt x="7" y="154"/>
                        </a:lnTo>
                        <a:lnTo>
                          <a:pt x="3" y="153"/>
                        </a:lnTo>
                        <a:lnTo>
                          <a:pt x="2" y="151"/>
                        </a:lnTo>
                        <a:lnTo>
                          <a:pt x="1" y="147"/>
                        </a:lnTo>
                        <a:lnTo>
                          <a:pt x="0" y="140"/>
                        </a:lnTo>
                        <a:lnTo>
                          <a:pt x="0" y="118"/>
                        </a:lnTo>
                        <a:lnTo>
                          <a:pt x="3" y="103"/>
                        </a:lnTo>
                        <a:lnTo>
                          <a:pt x="10" y="86"/>
                        </a:lnTo>
                        <a:lnTo>
                          <a:pt x="20" y="68"/>
                        </a:lnTo>
                        <a:lnTo>
                          <a:pt x="34" y="46"/>
                        </a:lnTo>
                        <a:lnTo>
                          <a:pt x="55" y="23"/>
                        </a:lnTo>
                        <a:lnTo>
                          <a:pt x="71" y="9"/>
                        </a:lnTo>
                        <a:lnTo>
                          <a:pt x="84" y="3"/>
                        </a:lnTo>
                        <a:lnTo>
                          <a:pt x="9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32" name="Freeform 8"/>
                  <p:cNvSpPr>
                    <a:spLocks/>
                  </p:cNvSpPr>
                  <p:nvPr/>
                </p:nvSpPr>
                <p:spPr bwMode="auto">
                  <a:xfrm>
                    <a:off x="6967538" y="4995863"/>
                    <a:ext cx="263525" cy="300038"/>
                  </a:xfrm>
                  <a:custGeom>
                    <a:avLst/>
                    <a:gdLst/>
                    <a:ahLst/>
                    <a:cxnLst>
                      <a:cxn ang="0">
                        <a:pos x="68" y="0"/>
                      </a:cxn>
                      <a:cxn ang="0">
                        <a:pos x="82" y="3"/>
                      </a:cxn>
                      <a:cxn ang="0">
                        <a:pos x="95" y="9"/>
                      </a:cxn>
                      <a:cxn ang="0">
                        <a:pos x="111" y="23"/>
                      </a:cxn>
                      <a:cxn ang="0">
                        <a:pos x="132" y="47"/>
                      </a:cxn>
                      <a:cxn ang="0">
                        <a:pos x="146" y="68"/>
                      </a:cxn>
                      <a:cxn ang="0">
                        <a:pos x="156" y="87"/>
                      </a:cxn>
                      <a:cxn ang="0">
                        <a:pos x="162" y="106"/>
                      </a:cxn>
                      <a:cxn ang="0">
                        <a:pos x="165" y="121"/>
                      </a:cxn>
                      <a:cxn ang="0">
                        <a:pos x="166" y="133"/>
                      </a:cxn>
                      <a:cxn ang="0">
                        <a:pos x="165" y="142"/>
                      </a:cxn>
                      <a:cxn ang="0">
                        <a:pos x="164" y="150"/>
                      </a:cxn>
                      <a:cxn ang="0">
                        <a:pos x="163" y="155"/>
                      </a:cxn>
                      <a:cxn ang="0">
                        <a:pos x="162" y="156"/>
                      </a:cxn>
                      <a:cxn ang="0">
                        <a:pos x="158" y="157"/>
                      </a:cxn>
                      <a:cxn ang="0">
                        <a:pos x="151" y="161"/>
                      </a:cxn>
                      <a:cxn ang="0">
                        <a:pos x="140" y="165"/>
                      </a:cxn>
                      <a:cxn ang="0">
                        <a:pos x="126" y="170"/>
                      </a:cxn>
                      <a:cxn ang="0">
                        <a:pos x="112" y="176"/>
                      </a:cxn>
                      <a:cxn ang="0">
                        <a:pos x="99" y="180"/>
                      </a:cxn>
                      <a:cxn ang="0">
                        <a:pos x="87" y="185"/>
                      </a:cxn>
                      <a:cxn ang="0">
                        <a:pos x="79" y="188"/>
                      </a:cxn>
                      <a:cxn ang="0">
                        <a:pos x="76" y="189"/>
                      </a:cxn>
                      <a:cxn ang="0">
                        <a:pos x="74" y="187"/>
                      </a:cxn>
                      <a:cxn ang="0">
                        <a:pos x="69" y="181"/>
                      </a:cxn>
                      <a:cxn ang="0">
                        <a:pos x="61" y="173"/>
                      </a:cxn>
                      <a:cxn ang="0">
                        <a:pos x="52" y="163"/>
                      </a:cxn>
                      <a:cxn ang="0">
                        <a:pos x="43" y="151"/>
                      </a:cxn>
                      <a:cxn ang="0">
                        <a:pos x="32" y="139"/>
                      </a:cxn>
                      <a:cxn ang="0">
                        <a:pos x="22" y="127"/>
                      </a:cxn>
                      <a:cxn ang="0">
                        <a:pos x="14" y="117"/>
                      </a:cxn>
                      <a:cxn ang="0">
                        <a:pos x="7" y="109"/>
                      </a:cxn>
                      <a:cxn ang="0">
                        <a:pos x="2" y="103"/>
                      </a:cxn>
                      <a:cxn ang="0">
                        <a:pos x="0" y="101"/>
                      </a:cxn>
                      <a:cxn ang="0">
                        <a:pos x="0" y="99"/>
                      </a:cxn>
                      <a:cxn ang="0">
                        <a:pos x="3" y="93"/>
                      </a:cxn>
                      <a:cxn ang="0">
                        <a:pos x="5" y="83"/>
                      </a:cxn>
                      <a:cxn ang="0">
                        <a:pos x="10" y="71"/>
                      </a:cxn>
                      <a:cxn ang="0">
                        <a:pos x="14" y="59"/>
                      </a:cxn>
                      <a:cxn ang="0">
                        <a:pos x="20" y="45"/>
                      </a:cxn>
                      <a:cxn ang="0">
                        <a:pos x="27" y="32"/>
                      </a:cxn>
                      <a:cxn ang="0">
                        <a:pos x="36" y="20"/>
                      </a:cxn>
                      <a:cxn ang="0">
                        <a:pos x="45" y="11"/>
                      </a:cxn>
                      <a:cxn ang="0">
                        <a:pos x="55" y="4"/>
                      </a:cxn>
                      <a:cxn ang="0">
                        <a:pos x="68" y="0"/>
                      </a:cxn>
                    </a:cxnLst>
                    <a:rect l="0" t="0" r="r" b="b"/>
                    <a:pathLst>
                      <a:path w="166" h="189">
                        <a:moveTo>
                          <a:pt x="68" y="0"/>
                        </a:moveTo>
                        <a:lnTo>
                          <a:pt x="82" y="3"/>
                        </a:lnTo>
                        <a:lnTo>
                          <a:pt x="95" y="9"/>
                        </a:lnTo>
                        <a:lnTo>
                          <a:pt x="111" y="23"/>
                        </a:lnTo>
                        <a:lnTo>
                          <a:pt x="132" y="47"/>
                        </a:lnTo>
                        <a:lnTo>
                          <a:pt x="146" y="68"/>
                        </a:lnTo>
                        <a:lnTo>
                          <a:pt x="156" y="87"/>
                        </a:lnTo>
                        <a:lnTo>
                          <a:pt x="162" y="106"/>
                        </a:lnTo>
                        <a:lnTo>
                          <a:pt x="165" y="121"/>
                        </a:lnTo>
                        <a:lnTo>
                          <a:pt x="166" y="133"/>
                        </a:lnTo>
                        <a:lnTo>
                          <a:pt x="165" y="142"/>
                        </a:lnTo>
                        <a:lnTo>
                          <a:pt x="164" y="150"/>
                        </a:lnTo>
                        <a:lnTo>
                          <a:pt x="163" y="155"/>
                        </a:lnTo>
                        <a:lnTo>
                          <a:pt x="162" y="156"/>
                        </a:lnTo>
                        <a:lnTo>
                          <a:pt x="158" y="157"/>
                        </a:lnTo>
                        <a:lnTo>
                          <a:pt x="151" y="161"/>
                        </a:lnTo>
                        <a:lnTo>
                          <a:pt x="140" y="165"/>
                        </a:lnTo>
                        <a:lnTo>
                          <a:pt x="126" y="170"/>
                        </a:lnTo>
                        <a:lnTo>
                          <a:pt x="112" y="176"/>
                        </a:lnTo>
                        <a:lnTo>
                          <a:pt x="99" y="180"/>
                        </a:lnTo>
                        <a:lnTo>
                          <a:pt x="87" y="185"/>
                        </a:lnTo>
                        <a:lnTo>
                          <a:pt x="79" y="188"/>
                        </a:lnTo>
                        <a:lnTo>
                          <a:pt x="76" y="189"/>
                        </a:lnTo>
                        <a:lnTo>
                          <a:pt x="74" y="187"/>
                        </a:lnTo>
                        <a:lnTo>
                          <a:pt x="69" y="181"/>
                        </a:lnTo>
                        <a:lnTo>
                          <a:pt x="61" y="173"/>
                        </a:lnTo>
                        <a:lnTo>
                          <a:pt x="52" y="163"/>
                        </a:lnTo>
                        <a:lnTo>
                          <a:pt x="43" y="151"/>
                        </a:lnTo>
                        <a:lnTo>
                          <a:pt x="32" y="139"/>
                        </a:lnTo>
                        <a:lnTo>
                          <a:pt x="22" y="127"/>
                        </a:lnTo>
                        <a:lnTo>
                          <a:pt x="14" y="117"/>
                        </a:lnTo>
                        <a:lnTo>
                          <a:pt x="7" y="109"/>
                        </a:lnTo>
                        <a:lnTo>
                          <a:pt x="2" y="103"/>
                        </a:lnTo>
                        <a:lnTo>
                          <a:pt x="0" y="101"/>
                        </a:lnTo>
                        <a:lnTo>
                          <a:pt x="0" y="99"/>
                        </a:lnTo>
                        <a:lnTo>
                          <a:pt x="3" y="93"/>
                        </a:lnTo>
                        <a:lnTo>
                          <a:pt x="5" y="83"/>
                        </a:lnTo>
                        <a:lnTo>
                          <a:pt x="10" y="71"/>
                        </a:lnTo>
                        <a:lnTo>
                          <a:pt x="14" y="59"/>
                        </a:lnTo>
                        <a:lnTo>
                          <a:pt x="20" y="45"/>
                        </a:lnTo>
                        <a:lnTo>
                          <a:pt x="27" y="32"/>
                        </a:lnTo>
                        <a:lnTo>
                          <a:pt x="36" y="20"/>
                        </a:lnTo>
                        <a:lnTo>
                          <a:pt x="45" y="11"/>
                        </a:lnTo>
                        <a:lnTo>
                          <a:pt x="55" y="4"/>
                        </a:lnTo>
                        <a:lnTo>
                          <a:pt x="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034" name="Freeform 10"/>
                <p:cNvSpPr>
                  <a:spLocks/>
                </p:cNvSpPr>
                <p:nvPr/>
              </p:nvSpPr>
              <p:spPr bwMode="auto">
                <a:xfrm>
                  <a:off x="5239651" y="5139674"/>
                  <a:ext cx="1807526" cy="307757"/>
                </a:xfrm>
                <a:custGeom>
                  <a:avLst/>
                  <a:gdLst/>
                  <a:ahLst/>
                  <a:cxnLst>
                    <a:cxn ang="0">
                      <a:pos x="625" y="0"/>
                    </a:cxn>
                    <a:cxn ang="0">
                      <a:pos x="699" y="1"/>
                    </a:cxn>
                    <a:cxn ang="0">
                      <a:pos x="768" y="2"/>
                    </a:cxn>
                    <a:cxn ang="0">
                      <a:pos x="836" y="6"/>
                    </a:cxn>
                    <a:cxn ang="0">
                      <a:pos x="901" y="12"/>
                    </a:cxn>
                    <a:cxn ang="0">
                      <a:pos x="960" y="17"/>
                    </a:cxn>
                    <a:cxn ang="0">
                      <a:pos x="1016" y="24"/>
                    </a:cxn>
                    <a:cxn ang="0">
                      <a:pos x="1068" y="31"/>
                    </a:cxn>
                    <a:cxn ang="0">
                      <a:pos x="1114" y="40"/>
                    </a:cxn>
                    <a:cxn ang="0">
                      <a:pos x="1154" y="49"/>
                    </a:cxn>
                    <a:cxn ang="0">
                      <a:pos x="1187" y="60"/>
                    </a:cxn>
                    <a:cxn ang="0">
                      <a:pos x="1214" y="71"/>
                    </a:cxn>
                    <a:cxn ang="0">
                      <a:pos x="1235" y="83"/>
                    </a:cxn>
                    <a:cxn ang="0">
                      <a:pos x="1246" y="94"/>
                    </a:cxn>
                    <a:cxn ang="0">
                      <a:pos x="1251" y="107"/>
                    </a:cxn>
                    <a:cxn ang="0">
                      <a:pos x="1246" y="119"/>
                    </a:cxn>
                    <a:cxn ang="0">
                      <a:pos x="1235" y="132"/>
                    </a:cxn>
                    <a:cxn ang="0">
                      <a:pos x="1214" y="143"/>
                    </a:cxn>
                    <a:cxn ang="0">
                      <a:pos x="1187" y="154"/>
                    </a:cxn>
                    <a:cxn ang="0">
                      <a:pos x="1154" y="164"/>
                    </a:cxn>
                    <a:cxn ang="0">
                      <a:pos x="1114" y="173"/>
                    </a:cxn>
                    <a:cxn ang="0">
                      <a:pos x="1068" y="182"/>
                    </a:cxn>
                    <a:cxn ang="0">
                      <a:pos x="1016" y="190"/>
                    </a:cxn>
                    <a:cxn ang="0">
                      <a:pos x="960" y="197"/>
                    </a:cxn>
                    <a:cxn ang="0">
                      <a:pos x="901" y="203"/>
                    </a:cxn>
                    <a:cxn ang="0">
                      <a:pos x="836" y="208"/>
                    </a:cxn>
                    <a:cxn ang="0">
                      <a:pos x="768" y="211"/>
                    </a:cxn>
                    <a:cxn ang="0">
                      <a:pos x="699" y="212"/>
                    </a:cxn>
                    <a:cxn ang="0">
                      <a:pos x="625" y="213"/>
                    </a:cxn>
                    <a:cxn ang="0">
                      <a:pos x="552" y="212"/>
                    </a:cxn>
                    <a:cxn ang="0">
                      <a:pos x="482" y="211"/>
                    </a:cxn>
                    <a:cxn ang="0">
                      <a:pos x="415" y="208"/>
                    </a:cxn>
                    <a:cxn ang="0">
                      <a:pos x="350" y="203"/>
                    </a:cxn>
                    <a:cxn ang="0">
                      <a:pos x="290" y="197"/>
                    </a:cxn>
                    <a:cxn ang="0">
                      <a:pos x="234" y="190"/>
                    </a:cxn>
                    <a:cxn ang="0">
                      <a:pos x="183" y="182"/>
                    </a:cxn>
                    <a:cxn ang="0">
                      <a:pos x="137" y="173"/>
                    </a:cxn>
                    <a:cxn ang="0">
                      <a:pos x="97" y="164"/>
                    </a:cxn>
                    <a:cxn ang="0">
                      <a:pos x="64" y="154"/>
                    </a:cxn>
                    <a:cxn ang="0">
                      <a:pos x="37" y="143"/>
                    </a:cxn>
                    <a:cxn ang="0">
                      <a:pos x="16" y="132"/>
                    </a:cxn>
                    <a:cxn ang="0">
                      <a:pos x="5" y="119"/>
                    </a:cxn>
                    <a:cxn ang="0">
                      <a:pos x="0" y="107"/>
                    </a:cxn>
                    <a:cxn ang="0">
                      <a:pos x="5" y="94"/>
                    </a:cxn>
                    <a:cxn ang="0">
                      <a:pos x="16" y="83"/>
                    </a:cxn>
                    <a:cxn ang="0">
                      <a:pos x="37" y="71"/>
                    </a:cxn>
                    <a:cxn ang="0">
                      <a:pos x="64" y="60"/>
                    </a:cxn>
                    <a:cxn ang="0">
                      <a:pos x="97" y="49"/>
                    </a:cxn>
                    <a:cxn ang="0">
                      <a:pos x="137" y="40"/>
                    </a:cxn>
                    <a:cxn ang="0">
                      <a:pos x="183" y="31"/>
                    </a:cxn>
                    <a:cxn ang="0">
                      <a:pos x="234" y="24"/>
                    </a:cxn>
                    <a:cxn ang="0">
                      <a:pos x="290" y="17"/>
                    </a:cxn>
                    <a:cxn ang="0">
                      <a:pos x="350" y="12"/>
                    </a:cxn>
                    <a:cxn ang="0">
                      <a:pos x="415" y="6"/>
                    </a:cxn>
                    <a:cxn ang="0">
                      <a:pos x="482" y="2"/>
                    </a:cxn>
                    <a:cxn ang="0">
                      <a:pos x="552" y="1"/>
                    </a:cxn>
                    <a:cxn ang="0">
                      <a:pos x="625" y="0"/>
                    </a:cxn>
                  </a:cxnLst>
                  <a:rect l="0" t="0" r="r" b="b"/>
                  <a:pathLst>
                    <a:path w="1251" h="213">
                      <a:moveTo>
                        <a:pt x="625" y="0"/>
                      </a:moveTo>
                      <a:lnTo>
                        <a:pt x="699" y="1"/>
                      </a:lnTo>
                      <a:lnTo>
                        <a:pt x="768" y="2"/>
                      </a:lnTo>
                      <a:lnTo>
                        <a:pt x="836" y="6"/>
                      </a:lnTo>
                      <a:lnTo>
                        <a:pt x="901" y="12"/>
                      </a:lnTo>
                      <a:lnTo>
                        <a:pt x="960" y="17"/>
                      </a:lnTo>
                      <a:lnTo>
                        <a:pt x="1016" y="24"/>
                      </a:lnTo>
                      <a:lnTo>
                        <a:pt x="1068" y="31"/>
                      </a:lnTo>
                      <a:lnTo>
                        <a:pt x="1114" y="40"/>
                      </a:lnTo>
                      <a:lnTo>
                        <a:pt x="1154" y="49"/>
                      </a:lnTo>
                      <a:lnTo>
                        <a:pt x="1187" y="60"/>
                      </a:lnTo>
                      <a:lnTo>
                        <a:pt x="1214" y="71"/>
                      </a:lnTo>
                      <a:lnTo>
                        <a:pt x="1235" y="83"/>
                      </a:lnTo>
                      <a:lnTo>
                        <a:pt x="1246" y="94"/>
                      </a:lnTo>
                      <a:lnTo>
                        <a:pt x="1251" y="107"/>
                      </a:lnTo>
                      <a:lnTo>
                        <a:pt x="1246" y="119"/>
                      </a:lnTo>
                      <a:lnTo>
                        <a:pt x="1235" y="132"/>
                      </a:lnTo>
                      <a:lnTo>
                        <a:pt x="1214" y="143"/>
                      </a:lnTo>
                      <a:lnTo>
                        <a:pt x="1187" y="154"/>
                      </a:lnTo>
                      <a:lnTo>
                        <a:pt x="1154" y="164"/>
                      </a:lnTo>
                      <a:lnTo>
                        <a:pt x="1114" y="173"/>
                      </a:lnTo>
                      <a:lnTo>
                        <a:pt x="1068" y="182"/>
                      </a:lnTo>
                      <a:lnTo>
                        <a:pt x="1016" y="190"/>
                      </a:lnTo>
                      <a:lnTo>
                        <a:pt x="960" y="197"/>
                      </a:lnTo>
                      <a:lnTo>
                        <a:pt x="901" y="203"/>
                      </a:lnTo>
                      <a:lnTo>
                        <a:pt x="836" y="208"/>
                      </a:lnTo>
                      <a:lnTo>
                        <a:pt x="768" y="211"/>
                      </a:lnTo>
                      <a:lnTo>
                        <a:pt x="699" y="212"/>
                      </a:lnTo>
                      <a:lnTo>
                        <a:pt x="625" y="213"/>
                      </a:lnTo>
                      <a:lnTo>
                        <a:pt x="552" y="212"/>
                      </a:lnTo>
                      <a:lnTo>
                        <a:pt x="482" y="211"/>
                      </a:lnTo>
                      <a:lnTo>
                        <a:pt x="415" y="208"/>
                      </a:lnTo>
                      <a:lnTo>
                        <a:pt x="350" y="203"/>
                      </a:lnTo>
                      <a:lnTo>
                        <a:pt x="290" y="197"/>
                      </a:lnTo>
                      <a:lnTo>
                        <a:pt x="234" y="190"/>
                      </a:lnTo>
                      <a:lnTo>
                        <a:pt x="183" y="182"/>
                      </a:lnTo>
                      <a:lnTo>
                        <a:pt x="137" y="173"/>
                      </a:lnTo>
                      <a:lnTo>
                        <a:pt x="97" y="164"/>
                      </a:lnTo>
                      <a:lnTo>
                        <a:pt x="64" y="154"/>
                      </a:lnTo>
                      <a:lnTo>
                        <a:pt x="37" y="143"/>
                      </a:lnTo>
                      <a:lnTo>
                        <a:pt x="16" y="132"/>
                      </a:lnTo>
                      <a:lnTo>
                        <a:pt x="5" y="119"/>
                      </a:lnTo>
                      <a:lnTo>
                        <a:pt x="0" y="107"/>
                      </a:lnTo>
                      <a:lnTo>
                        <a:pt x="5" y="94"/>
                      </a:lnTo>
                      <a:lnTo>
                        <a:pt x="16" y="83"/>
                      </a:lnTo>
                      <a:lnTo>
                        <a:pt x="37" y="71"/>
                      </a:lnTo>
                      <a:lnTo>
                        <a:pt x="64" y="60"/>
                      </a:lnTo>
                      <a:lnTo>
                        <a:pt x="97" y="49"/>
                      </a:lnTo>
                      <a:lnTo>
                        <a:pt x="137" y="40"/>
                      </a:lnTo>
                      <a:lnTo>
                        <a:pt x="183" y="31"/>
                      </a:lnTo>
                      <a:lnTo>
                        <a:pt x="234" y="24"/>
                      </a:lnTo>
                      <a:lnTo>
                        <a:pt x="290" y="17"/>
                      </a:lnTo>
                      <a:lnTo>
                        <a:pt x="350" y="12"/>
                      </a:lnTo>
                      <a:lnTo>
                        <a:pt x="415" y="6"/>
                      </a:lnTo>
                      <a:lnTo>
                        <a:pt x="482" y="2"/>
                      </a:lnTo>
                      <a:lnTo>
                        <a:pt x="552" y="1"/>
                      </a:lnTo>
                      <a:lnTo>
                        <a:pt x="625" y="0"/>
                      </a:lnTo>
                      <a:close/>
                    </a:path>
                  </a:pathLst>
                </a:custGeom>
                <a:gradFill flip="none" rotWithShape="1">
                  <a:gsLst>
                    <a:gs pos="0">
                      <a:schemeClr val="bg1">
                        <a:lumMod val="75000"/>
                        <a:shade val="67500"/>
                        <a:satMod val="115000"/>
                      </a:schemeClr>
                    </a:gs>
                    <a:gs pos="100000">
                      <a:schemeClr val="bg1">
                        <a:lumMod val="75000"/>
                        <a:shade val="100000"/>
                        <a:satMod val="115000"/>
                      </a:schemeClr>
                    </a:gs>
                  </a:gsLst>
                  <a:lin ang="16200000" scaled="1"/>
                  <a:tileRect/>
                </a:gra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43" name="Group 42"/>
              <p:cNvGrpSpPr/>
              <p:nvPr/>
            </p:nvGrpSpPr>
            <p:grpSpPr>
              <a:xfrm>
                <a:off x="5814707" y="5073210"/>
                <a:ext cx="657414" cy="182054"/>
                <a:chOff x="5814707" y="5073210"/>
                <a:chExt cx="657414" cy="182054"/>
              </a:xfrm>
            </p:grpSpPr>
            <p:sp>
              <p:nvSpPr>
                <p:cNvPr id="1035" name="Freeform 11"/>
                <p:cNvSpPr>
                  <a:spLocks/>
                </p:cNvSpPr>
                <p:nvPr/>
              </p:nvSpPr>
              <p:spPr bwMode="auto">
                <a:xfrm>
                  <a:off x="5814707" y="5083325"/>
                  <a:ext cx="657414" cy="171939"/>
                </a:xfrm>
                <a:custGeom>
                  <a:avLst/>
                  <a:gdLst/>
                  <a:ahLst/>
                  <a:cxnLst>
                    <a:cxn ang="0">
                      <a:pos x="227" y="0"/>
                    </a:cxn>
                    <a:cxn ang="0">
                      <a:pos x="269" y="1"/>
                    </a:cxn>
                    <a:cxn ang="0">
                      <a:pos x="306" y="4"/>
                    </a:cxn>
                    <a:cxn ang="0">
                      <a:pos x="342" y="8"/>
                    </a:cxn>
                    <a:cxn ang="0">
                      <a:pos x="374" y="14"/>
                    </a:cxn>
                    <a:cxn ang="0">
                      <a:pos x="401" y="22"/>
                    </a:cxn>
                    <a:cxn ang="0">
                      <a:pos x="424" y="30"/>
                    </a:cxn>
                    <a:cxn ang="0">
                      <a:pos x="441" y="39"/>
                    </a:cxn>
                    <a:cxn ang="0">
                      <a:pos x="452" y="50"/>
                    </a:cxn>
                    <a:cxn ang="0">
                      <a:pos x="455" y="60"/>
                    </a:cxn>
                    <a:cxn ang="0">
                      <a:pos x="452" y="70"/>
                    </a:cxn>
                    <a:cxn ang="0">
                      <a:pos x="441" y="80"/>
                    </a:cxn>
                    <a:cxn ang="0">
                      <a:pos x="424" y="90"/>
                    </a:cxn>
                    <a:cxn ang="0">
                      <a:pos x="401" y="99"/>
                    </a:cxn>
                    <a:cxn ang="0">
                      <a:pos x="374" y="106"/>
                    </a:cxn>
                    <a:cxn ang="0">
                      <a:pos x="342" y="111"/>
                    </a:cxn>
                    <a:cxn ang="0">
                      <a:pos x="306" y="116"/>
                    </a:cxn>
                    <a:cxn ang="0">
                      <a:pos x="269" y="118"/>
                    </a:cxn>
                    <a:cxn ang="0">
                      <a:pos x="227" y="119"/>
                    </a:cxn>
                    <a:cxn ang="0">
                      <a:pos x="186" y="118"/>
                    </a:cxn>
                    <a:cxn ang="0">
                      <a:pos x="149" y="116"/>
                    </a:cxn>
                    <a:cxn ang="0">
                      <a:pos x="113" y="111"/>
                    </a:cxn>
                    <a:cxn ang="0">
                      <a:pos x="81" y="106"/>
                    </a:cxn>
                    <a:cxn ang="0">
                      <a:pos x="54" y="99"/>
                    </a:cxn>
                    <a:cxn ang="0">
                      <a:pos x="31" y="90"/>
                    </a:cxn>
                    <a:cxn ang="0">
                      <a:pos x="14" y="80"/>
                    </a:cxn>
                    <a:cxn ang="0">
                      <a:pos x="3" y="70"/>
                    </a:cxn>
                    <a:cxn ang="0">
                      <a:pos x="0" y="60"/>
                    </a:cxn>
                    <a:cxn ang="0">
                      <a:pos x="3" y="50"/>
                    </a:cxn>
                    <a:cxn ang="0">
                      <a:pos x="14" y="39"/>
                    </a:cxn>
                    <a:cxn ang="0">
                      <a:pos x="31" y="30"/>
                    </a:cxn>
                    <a:cxn ang="0">
                      <a:pos x="54" y="22"/>
                    </a:cxn>
                    <a:cxn ang="0">
                      <a:pos x="81" y="14"/>
                    </a:cxn>
                    <a:cxn ang="0">
                      <a:pos x="113" y="8"/>
                    </a:cxn>
                    <a:cxn ang="0">
                      <a:pos x="149" y="4"/>
                    </a:cxn>
                    <a:cxn ang="0">
                      <a:pos x="186" y="1"/>
                    </a:cxn>
                    <a:cxn ang="0">
                      <a:pos x="227" y="0"/>
                    </a:cxn>
                  </a:cxnLst>
                  <a:rect l="0" t="0" r="r" b="b"/>
                  <a:pathLst>
                    <a:path w="455" h="119">
                      <a:moveTo>
                        <a:pt x="227" y="0"/>
                      </a:moveTo>
                      <a:lnTo>
                        <a:pt x="269" y="1"/>
                      </a:lnTo>
                      <a:lnTo>
                        <a:pt x="306" y="4"/>
                      </a:lnTo>
                      <a:lnTo>
                        <a:pt x="342" y="8"/>
                      </a:lnTo>
                      <a:lnTo>
                        <a:pt x="374" y="14"/>
                      </a:lnTo>
                      <a:lnTo>
                        <a:pt x="401" y="22"/>
                      </a:lnTo>
                      <a:lnTo>
                        <a:pt x="424" y="30"/>
                      </a:lnTo>
                      <a:lnTo>
                        <a:pt x="441" y="39"/>
                      </a:lnTo>
                      <a:lnTo>
                        <a:pt x="452" y="50"/>
                      </a:lnTo>
                      <a:lnTo>
                        <a:pt x="455" y="60"/>
                      </a:lnTo>
                      <a:lnTo>
                        <a:pt x="452" y="70"/>
                      </a:lnTo>
                      <a:lnTo>
                        <a:pt x="441" y="80"/>
                      </a:lnTo>
                      <a:lnTo>
                        <a:pt x="424" y="90"/>
                      </a:lnTo>
                      <a:lnTo>
                        <a:pt x="401" y="99"/>
                      </a:lnTo>
                      <a:lnTo>
                        <a:pt x="374" y="106"/>
                      </a:lnTo>
                      <a:lnTo>
                        <a:pt x="342" y="111"/>
                      </a:lnTo>
                      <a:lnTo>
                        <a:pt x="306" y="116"/>
                      </a:lnTo>
                      <a:lnTo>
                        <a:pt x="269" y="118"/>
                      </a:lnTo>
                      <a:lnTo>
                        <a:pt x="227" y="119"/>
                      </a:lnTo>
                      <a:lnTo>
                        <a:pt x="186" y="118"/>
                      </a:lnTo>
                      <a:lnTo>
                        <a:pt x="149" y="116"/>
                      </a:lnTo>
                      <a:lnTo>
                        <a:pt x="113" y="111"/>
                      </a:lnTo>
                      <a:lnTo>
                        <a:pt x="81" y="106"/>
                      </a:lnTo>
                      <a:lnTo>
                        <a:pt x="54" y="99"/>
                      </a:lnTo>
                      <a:lnTo>
                        <a:pt x="31" y="90"/>
                      </a:lnTo>
                      <a:lnTo>
                        <a:pt x="14" y="80"/>
                      </a:lnTo>
                      <a:lnTo>
                        <a:pt x="3" y="70"/>
                      </a:lnTo>
                      <a:lnTo>
                        <a:pt x="0" y="60"/>
                      </a:lnTo>
                      <a:lnTo>
                        <a:pt x="3" y="50"/>
                      </a:lnTo>
                      <a:lnTo>
                        <a:pt x="14" y="39"/>
                      </a:lnTo>
                      <a:lnTo>
                        <a:pt x="31" y="30"/>
                      </a:lnTo>
                      <a:lnTo>
                        <a:pt x="54" y="22"/>
                      </a:lnTo>
                      <a:lnTo>
                        <a:pt x="81" y="14"/>
                      </a:lnTo>
                      <a:lnTo>
                        <a:pt x="113" y="8"/>
                      </a:lnTo>
                      <a:lnTo>
                        <a:pt x="149" y="4"/>
                      </a:lnTo>
                      <a:lnTo>
                        <a:pt x="186" y="1"/>
                      </a:lnTo>
                      <a:lnTo>
                        <a:pt x="227" y="0"/>
                      </a:lnTo>
                      <a:close/>
                    </a:path>
                  </a:pathLst>
                </a:custGeom>
                <a:solidFill>
                  <a:srgbClr val="21363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38" name="Freeform 14"/>
                <p:cNvSpPr>
                  <a:spLocks/>
                </p:cNvSpPr>
                <p:nvPr/>
              </p:nvSpPr>
              <p:spPr bwMode="auto">
                <a:xfrm>
                  <a:off x="5827710" y="5073210"/>
                  <a:ext cx="631406" cy="124258"/>
                </a:xfrm>
                <a:custGeom>
                  <a:avLst/>
                  <a:gdLst/>
                  <a:ahLst/>
                  <a:cxnLst>
                    <a:cxn ang="0">
                      <a:pos x="218" y="0"/>
                    </a:cxn>
                    <a:cxn ang="0">
                      <a:pos x="257" y="2"/>
                    </a:cxn>
                    <a:cxn ang="0">
                      <a:pos x="294" y="3"/>
                    </a:cxn>
                    <a:cxn ang="0">
                      <a:pos x="328" y="6"/>
                    </a:cxn>
                    <a:cxn ang="0">
                      <a:pos x="359" y="11"/>
                    </a:cxn>
                    <a:cxn ang="0">
                      <a:pos x="385" y="15"/>
                    </a:cxn>
                    <a:cxn ang="0">
                      <a:pos x="407" y="22"/>
                    </a:cxn>
                    <a:cxn ang="0">
                      <a:pos x="423" y="28"/>
                    </a:cxn>
                    <a:cxn ang="0">
                      <a:pos x="433" y="35"/>
                    </a:cxn>
                    <a:cxn ang="0">
                      <a:pos x="437" y="43"/>
                    </a:cxn>
                    <a:cxn ang="0">
                      <a:pos x="433" y="51"/>
                    </a:cxn>
                    <a:cxn ang="0">
                      <a:pos x="423" y="58"/>
                    </a:cxn>
                    <a:cxn ang="0">
                      <a:pos x="407" y="65"/>
                    </a:cxn>
                    <a:cxn ang="0">
                      <a:pos x="385" y="70"/>
                    </a:cxn>
                    <a:cxn ang="0">
                      <a:pos x="359" y="76"/>
                    </a:cxn>
                    <a:cxn ang="0">
                      <a:pos x="328" y="81"/>
                    </a:cxn>
                    <a:cxn ang="0">
                      <a:pos x="294" y="84"/>
                    </a:cxn>
                    <a:cxn ang="0">
                      <a:pos x="257" y="85"/>
                    </a:cxn>
                    <a:cxn ang="0">
                      <a:pos x="218" y="86"/>
                    </a:cxn>
                    <a:cxn ang="0">
                      <a:pos x="180" y="85"/>
                    </a:cxn>
                    <a:cxn ang="0">
                      <a:pos x="143" y="84"/>
                    </a:cxn>
                    <a:cxn ang="0">
                      <a:pos x="109" y="81"/>
                    </a:cxn>
                    <a:cxn ang="0">
                      <a:pos x="78" y="76"/>
                    </a:cxn>
                    <a:cxn ang="0">
                      <a:pos x="51" y="70"/>
                    </a:cxn>
                    <a:cxn ang="0">
                      <a:pos x="30" y="65"/>
                    </a:cxn>
                    <a:cxn ang="0">
                      <a:pos x="14" y="58"/>
                    </a:cxn>
                    <a:cxn ang="0">
                      <a:pos x="3" y="51"/>
                    </a:cxn>
                    <a:cxn ang="0">
                      <a:pos x="0" y="43"/>
                    </a:cxn>
                    <a:cxn ang="0">
                      <a:pos x="3" y="35"/>
                    </a:cxn>
                    <a:cxn ang="0">
                      <a:pos x="14" y="28"/>
                    </a:cxn>
                    <a:cxn ang="0">
                      <a:pos x="30" y="22"/>
                    </a:cxn>
                    <a:cxn ang="0">
                      <a:pos x="51" y="15"/>
                    </a:cxn>
                    <a:cxn ang="0">
                      <a:pos x="78" y="11"/>
                    </a:cxn>
                    <a:cxn ang="0">
                      <a:pos x="109" y="6"/>
                    </a:cxn>
                    <a:cxn ang="0">
                      <a:pos x="143" y="3"/>
                    </a:cxn>
                    <a:cxn ang="0">
                      <a:pos x="180" y="2"/>
                    </a:cxn>
                    <a:cxn ang="0">
                      <a:pos x="218" y="0"/>
                    </a:cxn>
                  </a:cxnLst>
                  <a:rect l="0" t="0" r="r" b="b"/>
                  <a:pathLst>
                    <a:path w="437" h="86">
                      <a:moveTo>
                        <a:pt x="218" y="0"/>
                      </a:moveTo>
                      <a:lnTo>
                        <a:pt x="257" y="2"/>
                      </a:lnTo>
                      <a:lnTo>
                        <a:pt x="294" y="3"/>
                      </a:lnTo>
                      <a:lnTo>
                        <a:pt x="328" y="6"/>
                      </a:lnTo>
                      <a:lnTo>
                        <a:pt x="359" y="11"/>
                      </a:lnTo>
                      <a:lnTo>
                        <a:pt x="385" y="15"/>
                      </a:lnTo>
                      <a:lnTo>
                        <a:pt x="407" y="22"/>
                      </a:lnTo>
                      <a:lnTo>
                        <a:pt x="423" y="28"/>
                      </a:lnTo>
                      <a:lnTo>
                        <a:pt x="433" y="35"/>
                      </a:lnTo>
                      <a:lnTo>
                        <a:pt x="437" y="43"/>
                      </a:lnTo>
                      <a:lnTo>
                        <a:pt x="433" y="51"/>
                      </a:lnTo>
                      <a:lnTo>
                        <a:pt x="423" y="58"/>
                      </a:lnTo>
                      <a:lnTo>
                        <a:pt x="407" y="65"/>
                      </a:lnTo>
                      <a:lnTo>
                        <a:pt x="385" y="70"/>
                      </a:lnTo>
                      <a:lnTo>
                        <a:pt x="359" y="76"/>
                      </a:lnTo>
                      <a:lnTo>
                        <a:pt x="328" y="81"/>
                      </a:lnTo>
                      <a:lnTo>
                        <a:pt x="294" y="84"/>
                      </a:lnTo>
                      <a:lnTo>
                        <a:pt x="257" y="85"/>
                      </a:lnTo>
                      <a:lnTo>
                        <a:pt x="218" y="86"/>
                      </a:lnTo>
                      <a:lnTo>
                        <a:pt x="180" y="85"/>
                      </a:lnTo>
                      <a:lnTo>
                        <a:pt x="143" y="84"/>
                      </a:lnTo>
                      <a:lnTo>
                        <a:pt x="109" y="81"/>
                      </a:lnTo>
                      <a:lnTo>
                        <a:pt x="78" y="76"/>
                      </a:lnTo>
                      <a:lnTo>
                        <a:pt x="51" y="70"/>
                      </a:lnTo>
                      <a:lnTo>
                        <a:pt x="30" y="65"/>
                      </a:lnTo>
                      <a:lnTo>
                        <a:pt x="14" y="58"/>
                      </a:lnTo>
                      <a:lnTo>
                        <a:pt x="3" y="51"/>
                      </a:lnTo>
                      <a:lnTo>
                        <a:pt x="0" y="43"/>
                      </a:lnTo>
                      <a:lnTo>
                        <a:pt x="3" y="35"/>
                      </a:lnTo>
                      <a:lnTo>
                        <a:pt x="14" y="28"/>
                      </a:lnTo>
                      <a:lnTo>
                        <a:pt x="30" y="22"/>
                      </a:lnTo>
                      <a:lnTo>
                        <a:pt x="51" y="15"/>
                      </a:lnTo>
                      <a:lnTo>
                        <a:pt x="78" y="11"/>
                      </a:lnTo>
                      <a:lnTo>
                        <a:pt x="109" y="6"/>
                      </a:lnTo>
                      <a:lnTo>
                        <a:pt x="143" y="3"/>
                      </a:lnTo>
                      <a:lnTo>
                        <a:pt x="180" y="2"/>
                      </a:lnTo>
                      <a:lnTo>
                        <a:pt x="218" y="0"/>
                      </a:lnTo>
                      <a:close/>
                    </a:path>
                  </a:pathLst>
                </a:custGeom>
                <a:gradFill flip="none" rotWithShape="1">
                  <a:gsLst>
                    <a:gs pos="0">
                      <a:srgbClr val="728787">
                        <a:shade val="30000"/>
                        <a:satMod val="115000"/>
                      </a:srgbClr>
                    </a:gs>
                    <a:gs pos="50000">
                      <a:srgbClr val="728787">
                        <a:shade val="67500"/>
                        <a:satMod val="115000"/>
                      </a:srgbClr>
                    </a:gs>
                    <a:gs pos="100000">
                      <a:srgbClr val="728787">
                        <a:shade val="100000"/>
                        <a:satMod val="115000"/>
                      </a:srgbClr>
                    </a:gs>
                  </a:gsLst>
                  <a:lin ang="16200000" scaled="1"/>
                  <a:tileRect/>
                </a:gra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grpSp>
          <p:nvGrpSpPr>
            <p:cNvPr id="54" name="Group 53"/>
            <p:cNvGrpSpPr/>
            <p:nvPr/>
          </p:nvGrpSpPr>
          <p:grpSpPr>
            <a:xfrm>
              <a:off x="3351212" y="2057400"/>
              <a:ext cx="5448586" cy="3125242"/>
              <a:chOff x="3351212" y="2057400"/>
              <a:chExt cx="5448586" cy="3125242"/>
            </a:xfrm>
            <a:effectLst>
              <a:outerShdw blurRad="76200" dir="18900000" sy="23000" kx="-1200000" algn="bl" rotWithShape="0">
                <a:prstClr val="black">
                  <a:alpha val="20000"/>
                </a:prstClr>
              </a:outerShdw>
            </a:effectLst>
          </p:grpSpPr>
          <p:sp>
            <p:nvSpPr>
              <p:cNvPr id="1033" name="Freeform 9"/>
              <p:cNvSpPr>
                <a:spLocks/>
              </p:cNvSpPr>
              <p:nvPr/>
            </p:nvSpPr>
            <p:spPr bwMode="auto">
              <a:xfrm>
                <a:off x="4213797" y="2057400"/>
                <a:ext cx="3859235" cy="627071"/>
              </a:xfrm>
              <a:custGeom>
                <a:avLst/>
                <a:gdLst/>
                <a:ahLst/>
                <a:cxnLst>
                  <a:cxn ang="0">
                    <a:pos x="254" y="13"/>
                  </a:cxn>
                  <a:cxn ang="0">
                    <a:pos x="354" y="52"/>
                  </a:cxn>
                  <a:cxn ang="0">
                    <a:pos x="464" y="103"/>
                  </a:cxn>
                  <a:cxn ang="0">
                    <a:pos x="630" y="172"/>
                  </a:cxn>
                  <a:cxn ang="0">
                    <a:pos x="772" y="210"/>
                  </a:cxn>
                  <a:cxn ang="0">
                    <a:pos x="933" y="221"/>
                  </a:cxn>
                  <a:cxn ang="0">
                    <a:pos x="1117" y="197"/>
                  </a:cxn>
                  <a:cxn ang="0">
                    <a:pos x="1195" y="175"/>
                  </a:cxn>
                  <a:cxn ang="0">
                    <a:pos x="1247" y="160"/>
                  </a:cxn>
                  <a:cxn ang="0">
                    <a:pos x="1332" y="149"/>
                  </a:cxn>
                  <a:cxn ang="0">
                    <a:pos x="1437" y="151"/>
                  </a:cxn>
                  <a:cxn ang="0">
                    <a:pos x="1517" y="170"/>
                  </a:cxn>
                  <a:cxn ang="0">
                    <a:pos x="1555" y="187"/>
                  </a:cxn>
                  <a:cxn ang="0">
                    <a:pos x="1633" y="212"/>
                  </a:cxn>
                  <a:cxn ang="0">
                    <a:pos x="1742" y="230"/>
                  </a:cxn>
                  <a:cxn ang="0">
                    <a:pos x="1880" y="228"/>
                  </a:cxn>
                  <a:cxn ang="0">
                    <a:pos x="2035" y="189"/>
                  </a:cxn>
                  <a:cxn ang="0">
                    <a:pos x="2202" y="112"/>
                  </a:cxn>
                  <a:cxn ang="0">
                    <a:pos x="2345" y="48"/>
                  </a:cxn>
                  <a:cxn ang="0">
                    <a:pos x="2463" y="11"/>
                  </a:cxn>
                  <a:cxn ang="0">
                    <a:pos x="2558" y="10"/>
                  </a:cxn>
                  <a:cxn ang="0">
                    <a:pos x="2631" y="56"/>
                  </a:cxn>
                  <a:cxn ang="0">
                    <a:pos x="2669" y="116"/>
                  </a:cxn>
                  <a:cxn ang="0">
                    <a:pos x="2632" y="101"/>
                  </a:cxn>
                  <a:cxn ang="0">
                    <a:pos x="2562" y="86"/>
                  </a:cxn>
                  <a:cxn ang="0">
                    <a:pos x="2466" y="92"/>
                  </a:cxn>
                  <a:cxn ang="0">
                    <a:pos x="2355" y="140"/>
                  </a:cxn>
                  <a:cxn ang="0">
                    <a:pos x="2284" y="194"/>
                  </a:cxn>
                  <a:cxn ang="0">
                    <a:pos x="2210" y="257"/>
                  </a:cxn>
                  <a:cxn ang="0">
                    <a:pos x="2127" y="321"/>
                  </a:cxn>
                  <a:cxn ang="0">
                    <a:pos x="2029" y="377"/>
                  </a:cxn>
                  <a:cxn ang="0">
                    <a:pos x="1913" y="417"/>
                  </a:cxn>
                  <a:cxn ang="0">
                    <a:pos x="1771" y="434"/>
                  </a:cxn>
                  <a:cxn ang="0">
                    <a:pos x="1598" y="421"/>
                  </a:cxn>
                  <a:cxn ang="0">
                    <a:pos x="1571" y="416"/>
                  </a:cxn>
                  <a:cxn ang="0">
                    <a:pos x="1496" y="406"/>
                  </a:cxn>
                  <a:cxn ang="0">
                    <a:pos x="1385" y="398"/>
                  </a:cxn>
                  <a:cxn ang="0">
                    <a:pos x="1251" y="399"/>
                  </a:cxn>
                  <a:cxn ang="0">
                    <a:pos x="1106" y="418"/>
                  </a:cxn>
                  <a:cxn ang="0">
                    <a:pos x="889" y="433"/>
                  </a:cxn>
                  <a:cxn ang="0">
                    <a:pos x="688" y="391"/>
                  </a:cxn>
                  <a:cxn ang="0">
                    <a:pos x="516" y="303"/>
                  </a:cxn>
                  <a:cxn ang="0">
                    <a:pos x="367" y="184"/>
                  </a:cxn>
                  <a:cxn ang="0">
                    <a:pos x="271" y="121"/>
                  </a:cxn>
                  <a:cxn ang="0">
                    <a:pos x="174" y="91"/>
                  </a:cxn>
                  <a:cxn ang="0">
                    <a:pos x="72" y="108"/>
                  </a:cxn>
                  <a:cxn ang="0">
                    <a:pos x="0" y="150"/>
                  </a:cxn>
                  <a:cxn ang="0">
                    <a:pos x="7" y="127"/>
                  </a:cxn>
                  <a:cxn ang="0">
                    <a:pos x="25" y="87"/>
                  </a:cxn>
                  <a:cxn ang="0">
                    <a:pos x="58" y="45"/>
                  </a:cxn>
                  <a:cxn ang="0">
                    <a:pos x="112" y="11"/>
                  </a:cxn>
                  <a:cxn ang="0">
                    <a:pos x="187" y="0"/>
                  </a:cxn>
                </a:cxnLst>
                <a:rect l="0" t="0" r="r" b="b"/>
                <a:pathLst>
                  <a:path w="2671" h="434">
                    <a:moveTo>
                      <a:pt x="187" y="0"/>
                    </a:moveTo>
                    <a:lnTo>
                      <a:pt x="219" y="5"/>
                    </a:lnTo>
                    <a:lnTo>
                      <a:pt x="254" y="13"/>
                    </a:lnTo>
                    <a:lnTo>
                      <a:pt x="287" y="23"/>
                    </a:lnTo>
                    <a:lnTo>
                      <a:pt x="320" y="37"/>
                    </a:lnTo>
                    <a:lnTo>
                      <a:pt x="354" y="52"/>
                    </a:lnTo>
                    <a:lnTo>
                      <a:pt x="390" y="68"/>
                    </a:lnTo>
                    <a:lnTo>
                      <a:pt x="426" y="85"/>
                    </a:lnTo>
                    <a:lnTo>
                      <a:pt x="464" y="103"/>
                    </a:lnTo>
                    <a:lnTo>
                      <a:pt x="503" y="121"/>
                    </a:lnTo>
                    <a:lnTo>
                      <a:pt x="585" y="156"/>
                    </a:lnTo>
                    <a:lnTo>
                      <a:pt x="630" y="172"/>
                    </a:lnTo>
                    <a:lnTo>
                      <a:pt x="675" y="187"/>
                    </a:lnTo>
                    <a:lnTo>
                      <a:pt x="723" y="199"/>
                    </a:lnTo>
                    <a:lnTo>
                      <a:pt x="772" y="210"/>
                    </a:lnTo>
                    <a:lnTo>
                      <a:pt x="823" y="217"/>
                    </a:lnTo>
                    <a:lnTo>
                      <a:pt x="877" y="221"/>
                    </a:lnTo>
                    <a:lnTo>
                      <a:pt x="933" y="221"/>
                    </a:lnTo>
                    <a:lnTo>
                      <a:pt x="992" y="218"/>
                    </a:lnTo>
                    <a:lnTo>
                      <a:pt x="1053" y="210"/>
                    </a:lnTo>
                    <a:lnTo>
                      <a:pt x="1117" y="197"/>
                    </a:lnTo>
                    <a:lnTo>
                      <a:pt x="1184" y="179"/>
                    </a:lnTo>
                    <a:lnTo>
                      <a:pt x="1187" y="178"/>
                    </a:lnTo>
                    <a:lnTo>
                      <a:pt x="1195" y="175"/>
                    </a:lnTo>
                    <a:lnTo>
                      <a:pt x="1209" y="171"/>
                    </a:lnTo>
                    <a:lnTo>
                      <a:pt x="1226" y="166"/>
                    </a:lnTo>
                    <a:lnTo>
                      <a:pt x="1247" y="160"/>
                    </a:lnTo>
                    <a:lnTo>
                      <a:pt x="1273" y="156"/>
                    </a:lnTo>
                    <a:lnTo>
                      <a:pt x="1300" y="152"/>
                    </a:lnTo>
                    <a:lnTo>
                      <a:pt x="1332" y="149"/>
                    </a:lnTo>
                    <a:lnTo>
                      <a:pt x="1365" y="148"/>
                    </a:lnTo>
                    <a:lnTo>
                      <a:pt x="1401" y="148"/>
                    </a:lnTo>
                    <a:lnTo>
                      <a:pt x="1437" y="151"/>
                    </a:lnTo>
                    <a:lnTo>
                      <a:pt x="1476" y="158"/>
                    </a:lnTo>
                    <a:lnTo>
                      <a:pt x="1515" y="168"/>
                    </a:lnTo>
                    <a:lnTo>
                      <a:pt x="1517" y="170"/>
                    </a:lnTo>
                    <a:lnTo>
                      <a:pt x="1525" y="174"/>
                    </a:lnTo>
                    <a:lnTo>
                      <a:pt x="1538" y="180"/>
                    </a:lnTo>
                    <a:lnTo>
                      <a:pt x="1555" y="187"/>
                    </a:lnTo>
                    <a:lnTo>
                      <a:pt x="1577" y="195"/>
                    </a:lnTo>
                    <a:lnTo>
                      <a:pt x="1603" y="204"/>
                    </a:lnTo>
                    <a:lnTo>
                      <a:pt x="1633" y="212"/>
                    </a:lnTo>
                    <a:lnTo>
                      <a:pt x="1666" y="220"/>
                    </a:lnTo>
                    <a:lnTo>
                      <a:pt x="1702" y="226"/>
                    </a:lnTo>
                    <a:lnTo>
                      <a:pt x="1742" y="230"/>
                    </a:lnTo>
                    <a:lnTo>
                      <a:pt x="1786" y="233"/>
                    </a:lnTo>
                    <a:lnTo>
                      <a:pt x="1832" y="233"/>
                    </a:lnTo>
                    <a:lnTo>
                      <a:pt x="1880" y="228"/>
                    </a:lnTo>
                    <a:lnTo>
                      <a:pt x="1929" y="220"/>
                    </a:lnTo>
                    <a:lnTo>
                      <a:pt x="1981" y="207"/>
                    </a:lnTo>
                    <a:lnTo>
                      <a:pt x="2035" y="189"/>
                    </a:lnTo>
                    <a:lnTo>
                      <a:pt x="2090" y="166"/>
                    </a:lnTo>
                    <a:lnTo>
                      <a:pt x="2147" y="139"/>
                    </a:lnTo>
                    <a:lnTo>
                      <a:pt x="2202" y="112"/>
                    </a:lnTo>
                    <a:lnTo>
                      <a:pt x="2252" y="89"/>
                    </a:lnTo>
                    <a:lnTo>
                      <a:pt x="2300" y="68"/>
                    </a:lnTo>
                    <a:lnTo>
                      <a:pt x="2345" y="48"/>
                    </a:lnTo>
                    <a:lnTo>
                      <a:pt x="2387" y="32"/>
                    </a:lnTo>
                    <a:lnTo>
                      <a:pt x="2426" y="21"/>
                    </a:lnTo>
                    <a:lnTo>
                      <a:pt x="2463" y="11"/>
                    </a:lnTo>
                    <a:lnTo>
                      <a:pt x="2497" y="7"/>
                    </a:lnTo>
                    <a:lnTo>
                      <a:pt x="2528" y="6"/>
                    </a:lnTo>
                    <a:lnTo>
                      <a:pt x="2558" y="10"/>
                    </a:lnTo>
                    <a:lnTo>
                      <a:pt x="2584" y="21"/>
                    </a:lnTo>
                    <a:lnTo>
                      <a:pt x="2609" y="36"/>
                    </a:lnTo>
                    <a:lnTo>
                      <a:pt x="2631" y="56"/>
                    </a:lnTo>
                    <a:lnTo>
                      <a:pt x="2652" y="84"/>
                    </a:lnTo>
                    <a:lnTo>
                      <a:pt x="2671" y="117"/>
                    </a:lnTo>
                    <a:lnTo>
                      <a:pt x="2669" y="116"/>
                    </a:lnTo>
                    <a:lnTo>
                      <a:pt x="2661" y="112"/>
                    </a:lnTo>
                    <a:lnTo>
                      <a:pt x="2649" y="107"/>
                    </a:lnTo>
                    <a:lnTo>
                      <a:pt x="2632" y="101"/>
                    </a:lnTo>
                    <a:lnTo>
                      <a:pt x="2613" y="94"/>
                    </a:lnTo>
                    <a:lnTo>
                      <a:pt x="2589" y="89"/>
                    </a:lnTo>
                    <a:lnTo>
                      <a:pt x="2562" y="86"/>
                    </a:lnTo>
                    <a:lnTo>
                      <a:pt x="2533" y="84"/>
                    </a:lnTo>
                    <a:lnTo>
                      <a:pt x="2501" y="86"/>
                    </a:lnTo>
                    <a:lnTo>
                      <a:pt x="2466" y="92"/>
                    </a:lnTo>
                    <a:lnTo>
                      <a:pt x="2431" y="102"/>
                    </a:lnTo>
                    <a:lnTo>
                      <a:pt x="2393" y="118"/>
                    </a:lnTo>
                    <a:lnTo>
                      <a:pt x="2355" y="140"/>
                    </a:lnTo>
                    <a:lnTo>
                      <a:pt x="2331" y="156"/>
                    </a:lnTo>
                    <a:lnTo>
                      <a:pt x="2308" y="174"/>
                    </a:lnTo>
                    <a:lnTo>
                      <a:pt x="2284" y="194"/>
                    </a:lnTo>
                    <a:lnTo>
                      <a:pt x="2260" y="214"/>
                    </a:lnTo>
                    <a:lnTo>
                      <a:pt x="2235" y="235"/>
                    </a:lnTo>
                    <a:lnTo>
                      <a:pt x="2210" y="257"/>
                    </a:lnTo>
                    <a:lnTo>
                      <a:pt x="2184" y="278"/>
                    </a:lnTo>
                    <a:lnTo>
                      <a:pt x="2156" y="299"/>
                    </a:lnTo>
                    <a:lnTo>
                      <a:pt x="2127" y="321"/>
                    </a:lnTo>
                    <a:lnTo>
                      <a:pt x="2097" y="340"/>
                    </a:lnTo>
                    <a:lnTo>
                      <a:pt x="2064" y="359"/>
                    </a:lnTo>
                    <a:lnTo>
                      <a:pt x="2029" y="377"/>
                    </a:lnTo>
                    <a:lnTo>
                      <a:pt x="1994" y="392"/>
                    </a:lnTo>
                    <a:lnTo>
                      <a:pt x="1955" y="406"/>
                    </a:lnTo>
                    <a:lnTo>
                      <a:pt x="1913" y="417"/>
                    </a:lnTo>
                    <a:lnTo>
                      <a:pt x="1869" y="426"/>
                    </a:lnTo>
                    <a:lnTo>
                      <a:pt x="1821" y="432"/>
                    </a:lnTo>
                    <a:lnTo>
                      <a:pt x="1771" y="434"/>
                    </a:lnTo>
                    <a:lnTo>
                      <a:pt x="1717" y="434"/>
                    </a:lnTo>
                    <a:lnTo>
                      <a:pt x="1660" y="430"/>
                    </a:lnTo>
                    <a:lnTo>
                      <a:pt x="1598" y="421"/>
                    </a:lnTo>
                    <a:lnTo>
                      <a:pt x="1595" y="419"/>
                    </a:lnTo>
                    <a:lnTo>
                      <a:pt x="1586" y="418"/>
                    </a:lnTo>
                    <a:lnTo>
                      <a:pt x="1571" y="416"/>
                    </a:lnTo>
                    <a:lnTo>
                      <a:pt x="1550" y="413"/>
                    </a:lnTo>
                    <a:lnTo>
                      <a:pt x="1525" y="409"/>
                    </a:lnTo>
                    <a:lnTo>
                      <a:pt x="1496" y="406"/>
                    </a:lnTo>
                    <a:lnTo>
                      <a:pt x="1462" y="402"/>
                    </a:lnTo>
                    <a:lnTo>
                      <a:pt x="1425" y="399"/>
                    </a:lnTo>
                    <a:lnTo>
                      <a:pt x="1385" y="398"/>
                    </a:lnTo>
                    <a:lnTo>
                      <a:pt x="1342" y="396"/>
                    </a:lnTo>
                    <a:lnTo>
                      <a:pt x="1298" y="396"/>
                    </a:lnTo>
                    <a:lnTo>
                      <a:pt x="1251" y="399"/>
                    </a:lnTo>
                    <a:lnTo>
                      <a:pt x="1203" y="403"/>
                    </a:lnTo>
                    <a:lnTo>
                      <a:pt x="1155" y="409"/>
                    </a:lnTo>
                    <a:lnTo>
                      <a:pt x="1106" y="418"/>
                    </a:lnTo>
                    <a:lnTo>
                      <a:pt x="1032" y="430"/>
                    </a:lnTo>
                    <a:lnTo>
                      <a:pt x="960" y="434"/>
                    </a:lnTo>
                    <a:lnTo>
                      <a:pt x="889" y="433"/>
                    </a:lnTo>
                    <a:lnTo>
                      <a:pt x="820" y="424"/>
                    </a:lnTo>
                    <a:lnTo>
                      <a:pt x="753" y="410"/>
                    </a:lnTo>
                    <a:lnTo>
                      <a:pt x="688" y="391"/>
                    </a:lnTo>
                    <a:lnTo>
                      <a:pt x="628" y="366"/>
                    </a:lnTo>
                    <a:lnTo>
                      <a:pt x="569" y="336"/>
                    </a:lnTo>
                    <a:lnTo>
                      <a:pt x="516" y="303"/>
                    </a:lnTo>
                    <a:lnTo>
                      <a:pt x="466" y="265"/>
                    </a:lnTo>
                    <a:lnTo>
                      <a:pt x="400" y="210"/>
                    </a:lnTo>
                    <a:lnTo>
                      <a:pt x="367" y="184"/>
                    </a:lnTo>
                    <a:lnTo>
                      <a:pt x="335" y="160"/>
                    </a:lnTo>
                    <a:lnTo>
                      <a:pt x="303" y="139"/>
                    </a:lnTo>
                    <a:lnTo>
                      <a:pt x="271" y="121"/>
                    </a:lnTo>
                    <a:lnTo>
                      <a:pt x="239" y="107"/>
                    </a:lnTo>
                    <a:lnTo>
                      <a:pt x="207" y="96"/>
                    </a:lnTo>
                    <a:lnTo>
                      <a:pt x="174" y="91"/>
                    </a:lnTo>
                    <a:lnTo>
                      <a:pt x="141" y="91"/>
                    </a:lnTo>
                    <a:lnTo>
                      <a:pt x="106" y="96"/>
                    </a:lnTo>
                    <a:lnTo>
                      <a:pt x="72" y="108"/>
                    </a:lnTo>
                    <a:lnTo>
                      <a:pt x="36" y="126"/>
                    </a:lnTo>
                    <a:lnTo>
                      <a:pt x="0" y="152"/>
                    </a:lnTo>
                    <a:lnTo>
                      <a:pt x="0" y="150"/>
                    </a:lnTo>
                    <a:lnTo>
                      <a:pt x="1" y="146"/>
                    </a:lnTo>
                    <a:lnTo>
                      <a:pt x="3" y="138"/>
                    </a:lnTo>
                    <a:lnTo>
                      <a:pt x="7" y="127"/>
                    </a:lnTo>
                    <a:lnTo>
                      <a:pt x="11" y="116"/>
                    </a:lnTo>
                    <a:lnTo>
                      <a:pt x="17" y="102"/>
                    </a:lnTo>
                    <a:lnTo>
                      <a:pt x="25" y="87"/>
                    </a:lnTo>
                    <a:lnTo>
                      <a:pt x="34" y="73"/>
                    </a:lnTo>
                    <a:lnTo>
                      <a:pt x="46" y="58"/>
                    </a:lnTo>
                    <a:lnTo>
                      <a:pt x="58" y="45"/>
                    </a:lnTo>
                    <a:lnTo>
                      <a:pt x="74" y="32"/>
                    </a:lnTo>
                    <a:lnTo>
                      <a:pt x="91" y="21"/>
                    </a:lnTo>
                    <a:lnTo>
                      <a:pt x="112" y="11"/>
                    </a:lnTo>
                    <a:lnTo>
                      <a:pt x="134" y="5"/>
                    </a:lnTo>
                    <a:lnTo>
                      <a:pt x="160" y="1"/>
                    </a:lnTo>
                    <a:lnTo>
                      <a:pt x="187" y="0"/>
                    </a:lnTo>
                    <a:close/>
                  </a:path>
                </a:pathLst>
              </a:custGeom>
              <a:gradFill flip="none" rotWithShape="1">
                <a:gsLst>
                  <a:gs pos="0">
                    <a:srgbClr val="728787">
                      <a:shade val="30000"/>
                      <a:satMod val="115000"/>
                    </a:srgbClr>
                  </a:gs>
                  <a:gs pos="50000">
                    <a:srgbClr val="728787">
                      <a:shade val="67500"/>
                      <a:satMod val="115000"/>
                    </a:srgbClr>
                  </a:gs>
                  <a:gs pos="100000">
                    <a:srgbClr val="728787">
                      <a:shade val="100000"/>
                      <a:satMod val="115000"/>
                    </a:srgbClr>
                  </a:gs>
                </a:gsLst>
                <a:lin ang="16200000" scaled="1"/>
                <a:tileRect/>
              </a:gra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36" name="Rectangle 12"/>
              <p:cNvSpPr>
                <a:spLocks noChangeArrowheads="1"/>
              </p:cNvSpPr>
              <p:nvPr/>
            </p:nvSpPr>
            <p:spPr bwMode="auto">
              <a:xfrm>
                <a:off x="6008319" y="2616563"/>
                <a:ext cx="270190" cy="2566079"/>
              </a:xfrm>
              <a:prstGeom prst="rect">
                <a:avLst/>
              </a:prstGeom>
              <a:gradFill flip="none" rotWithShape="1">
                <a:gsLst>
                  <a:gs pos="0">
                    <a:schemeClr val="bg1">
                      <a:lumMod val="75000"/>
                      <a:shade val="30000"/>
                      <a:satMod val="115000"/>
                    </a:schemeClr>
                  </a:gs>
                  <a:gs pos="68000">
                    <a:schemeClr val="bg1">
                      <a:lumMod val="75000"/>
                      <a:shade val="67500"/>
                      <a:satMod val="115000"/>
                    </a:schemeClr>
                  </a:gs>
                  <a:gs pos="38000">
                    <a:schemeClr val="bg1">
                      <a:lumMod val="95000"/>
                    </a:schemeClr>
                  </a:gs>
                  <a:gs pos="68000">
                    <a:schemeClr val="bg1">
                      <a:lumMod val="75000"/>
                      <a:shade val="100000"/>
                      <a:satMod val="115000"/>
                    </a:schemeClr>
                  </a:gs>
                </a:gsLst>
                <a:lin ang="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39" name="Freeform 15"/>
              <p:cNvSpPr>
                <a:spLocks/>
              </p:cNvSpPr>
              <p:nvPr/>
            </p:nvSpPr>
            <p:spPr bwMode="auto">
              <a:xfrm>
                <a:off x="5707787" y="2239453"/>
                <a:ext cx="871254" cy="511482"/>
              </a:xfrm>
              <a:custGeom>
                <a:avLst/>
                <a:gdLst/>
                <a:ahLst/>
                <a:cxnLst>
                  <a:cxn ang="0">
                    <a:pos x="269" y="0"/>
                  </a:cxn>
                  <a:cxn ang="0">
                    <a:pos x="412" y="0"/>
                  </a:cxn>
                  <a:cxn ang="0">
                    <a:pos x="444" y="1"/>
                  </a:cxn>
                  <a:cxn ang="0">
                    <a:pos x="497" y="1"/>
                  </a:cxn>
                  <a:cxn ang="0">
                    <a:pos x="516" y="2"/>
                  </a:cxn>
                  <a:cxn ang="0">
                    <a:pos x="539" y="6"/>
                  </a:cxn>
                  <a:cxn ang="0">
                    <a:pos x="558" y="12"/>
                  </a:cxn>
                  <a:cxn ang="0">
                    <a:pos x="574" y="22"/>
                  </a:cxn>
                  <a:cxn ang="0">
                    <a:pos x="585" y="33"/>
                  </a:cxn>
                  <a:cxn ang="0">
                    <a:pos x="594" y="47"/>
                  </a:cxn>
                  <a:cxn ang="0">
                    <a:pos x="600" y="62"/>
                  </a:cxn>
                  <a:cxn ang="0">
                    <a:pos x="603" y="78"/>
                  </a:cxn>
                  <a:cxn ang="0">
                    <a:pos x="603" y="95"/>
                  </a:cxn>
                  <a:cxn ang="0">
                    <a:pos x="602" y="111"/>
                  </a:cxn>
                  <a:cxn ang="0">
                    <a:pos x="599" y="126"/>
                  </a:cxn>
                  <a:cxn ang="0">
                    <a:pos x="593" y="141"/>
                  </a:cxn>
                  <a:cxn ang="0">
                    <a:pos x="587" y="154"/>
                  </a:cxn>
                  <a:cxn ang="0">
                    <a:pos x="579" y="170"/>
                  </a:cxn>
                  <a:cxn ang="0">
                    <a:pos x="568" y="188"/>
                  </a:cxn>
                  <a:cxn ang="0">
                    <a:pos x="555" y="207"/>
                  </a:cxn>
                  <a:cxn ang="0">
                    <a:pos x="540" y="229"/>
                  </a:cxn>
                  <a:cxn ang="0">
                    <a:pos x="522" y="250"/>
                  </a:cxn>
                  <a:cxn ang="0">
                    <a:pos x="503" y="272"/>
                  </a:cxn>
                  <a:cxn ang="0">
                    <a:pos x="480" y="292"/>
                  </a:cxn>
                  <a:cxn ang="0">
                    <a:pos x="456" y="311"/>
                  </a:cxn>
                  <a:cxn ang="0">
                    <a:pos x="428" y="327"/>
                  </a:cxn>
                  <a:cxn ang="0">
                    <a:pos x="400" y="340"/>
                  </a:cxn>
                  <a:cxn ang="0">
                    <a:pos x="368" y="350"/>
                  </a:cxn>
                  <a:cxn ang="0">
                    <a:pos x="335" y="354"/>
                  </a:cxn>
                  <a:cxn ang="0">
                    <a:pos x="299" y="354"/>
                  </a:cxn>
                  <a:cxn ang="0">
                    <a:pos x="258" y="348"/>
                  </a:cxn>
                  <a:cxn ang="0">
                    <a:pos x="221" y="340"/>
                  </a:cxn>
                  <a:cxn ang="0">
                    <a:pos x="187" y="328"/>
                  </a:cxn>
                  <a:cxn ang="0">
                    <a:pos x="157" y="312"/>
                  </a:cxn>
                  <a:cxn ang="0">
                    <a:pos x="130" y="293"/>
                  </a:cxn>
                  <a:cxn ang="0">
                    <a:pos x="105" y="273"/>
                  </a:cxn>
                  <a:cxn ang="0">
                    <a:pos x="83" y="250"/>
                  </a:cxn>
                  <a:cxn ang="0">
                    <a:pos x="64" y="225"/>
                  </a:cxn>
                  <a:cxn ang="0">
                    <a:pos x="46" y="199"/>
                  </a:cxn>
                  <a:cxn ang="0">
                    <a:pos x="32" y="173"/>
                  </a:cxn>
                  <a:cxn ang="0">
                    <a:pos x="19" y="147"/>
                  </a:cxn>
                  <a:cxn ang="0">
                    <a:pos x="8" y="119"/>
                  </a:cxn>
                  <a:cxn ang="0">
                    <a:pos x="1" y="97"/>
                  </a:cxn>
                  <a:cxn ang="0">
                    <a:pos x="0" y="79"/>
                  </a:cxn>
                  <a:cxn ang="0">
                    <a:pos x="1" y="63"/>
                  </a:cxn>
                  <a:cxn ang="0">
                    <a:pos x="5" y="49"/>
                  </a:cxn>
                  <a:cxn ang="0">
                    <a:pos x="13" y="38"/>
                  </a:cxn>
                  <a:cxn ang="0">
                    <a:pos x="22" y="28"/>
                  </a:cxn>
                  <a:cxn ang="0">
                    <a:pos x="33" y="21"/>
                  </a:cxn>
                  <a:cxn ang="0">
                    <a:pos x="44" y="15"/>
                  </a:cxn>
                  <a:cxn ang="0">
                    <a:pos x="54" y="10"/>
                  </a:cxn>
                  <a:cxn ang="0">
                    <a:pos x="66" y="7"/>
                  </a:cxn>
                  <a:cxn ang="0">
                    <a:pos x="75" y="5"/>
                  </a:cxn>
                  <a:cxn ang="0">
                    <a:pos x="82" y="3"/>
                  </a:cxn>
                  <a:cxn ang="0">
                    <a:pos x="86" y="2"/>
                  </a:cxn>
                  <a:cxn ang="0">
                    <a:pos x="121" y="2"/>
                  </a:cxn>
                  <a:cxn ang="0">
                    <a:pos x="142" y="1"/>
                  </a:cxn>
                  <a:cxn ang="0">
                    <a:pos x="234" y="1"/>
                  </a:cxn>
                  <a:cxn ang="0">
                    <a:pos x="269" y="0"/>
                  </a:cxn>
                </a:cxnLst>
                <a:rect l="0" t="0" r="r" b="b"/>
                <a:pathLst>
                  <a:path w="603" h="354">
                    <a:moveTo>
                      <a:pt x="269" y="0"/>
                    </a:moveTo>
                    <a:lnTo>
                      <a:pt x="412" y="0"/>
                    </a:lnTo>
                    <a:lnTo>
                      <a:pt x="444" y="1"/>
                    </a:lnTo>
                    <a:lnTo>
                      <a:pt x="497" y="1"/>
                    </a:lnTo>
                    <a:lnTo>
                      <a:pt x="516" y="2"/>
                    </a:lnTo>
                    <a:lnTo>
                      <a:pt x="539" y="6"/>
                    </a:lnTo>
                    <a:lnTo>
                      <a:pt x="558" y="12"/>
                    </a:lnTo>
                    <a:lnTo>
                      <a:pt x="574" y="22"/>
                    </a:lnTo>
                    <a:lnTo>
                      <a:pt x="585" y="33"/>
                    </a:lnTo>
                    <a:lnTo>
                      <a:pt x="594" y="47"/>
                    </a:lnTo>
                    <a:lnTo>
                      <a:pt x="600" y="62"/>
                    </a:lnTo>
                    <a:lnTo>
                      <a:pt x="603" y="78"/>
                    </a:lnTo>
                    <a:lnTo>
                      <a:pt x="603" y="95"/>
                    </a:lnTo>
                    <a:lnTo>
                      <a:pt x="602" y="111"/>
                    </a:lnTo>
                    <a:lnTo>
                      <a:pt x="599" y="126"/>
                    </a:lnTo>
                    <a:lnTo>
                      <a:pt x="593" y="141"/>
                    </a:lnTo>
                    <a:lnTo>
                      <a:pt x="587" y="154"/>
                    </a:lnTo>
                    <a:lnTo>
                      <a:pt x="579" y="170"/>
                    </a:lnTo>
                    <a:lnTo>
                      <a:pt x="568" y="188"/>
                    </a:lnTo>
                    <a:lnTo>
                      <a:pt x="555" y="207"/>
                    </a:lnTo>
                    <a:lnTo>
                      <a:pt x="540" y="229"/>
                    </a:lnTo>
                    <a:lnTo>
                      <a:pt x="522" y="250"/>
                    </a:lnTo>
                    <a:lnTo>
                      <a:pt x="503" y="272"/>
                    </a:lnTo>
                    <a:lnTo>
                      <a:pt x="480" y="292"/>
                    </a:lnTo>
                    <a:lnTo>
                      <a:pt x="456" y="311"/>
                    </a:lnTo>
                    <a:lnTo>
                      <a:pt x="428" y="327"/>
                    </a:lnTo>
                    <a:lnTo>
                      <a:pt x="400" y="340"/>
                    </a:lnTo>
                    <a:lnTo>
                      <a:pt x="368" y="350"/>
                    </a:lnTo>
                    <a:lnTo>
                      <a:pt x="335" y="354"/>
                    </a:lnTo>
                    <a:lnTo>
                      <a:pt x="299" y="354"/>
                    </a:lnTo>
                    <a:lnTo>
                      <a:pt x="258" y="348"/>
                    </a:lnTo>
                    <a:lnTo>
                      <a:pt x="221" y="340"/>
                    </a:lnTo>
                    <a:lnTo>
                      <a:pt x="187" y="328"/>
                    </a:lnTo>
                    <a:lnTo>
                      <a:pt x="157" y="312"/>
                    </a:lnTo>
                    <a:lnTo>
                      <a:pt x="130" y="293"/>
                    </a:lnTo>
                    <a:lnTo>
                      <a:pt x="105" y="273"/>
                    </a:lnTo>
                    <a:lnTo>
                      <a:pt x="83" y="250"/>
                    </a:lnTo>
                    <a:lnTo>
                      <a:pt x="64" y="225"/>
                    </a:lnTo>
                    <a:lnTo>
                      <a:pt x="46" y="199"/>
                    </a:lnTo>
                    <a:lnTo>
                      <a:pt x="32" y="173"/>
                    </a:lnTo>
                    <a:lnTo>
                      <a:pt x="19" y="147"/>
                    </a:lnTo>
                    <a:lnTo>
                      <a:pt x="8" y="119"/>
                    </a:lnTo>
                    <a:lnTo>
                      <a:pt x="1" y="97"/>
                    </a:lnTo>
                    <a:lnTo>
                      <a:pt x="0" y="79"/>
                    </a:lnTo>
                    <a:lnTo>
                      <a:pt x="1" y="63"/>
                    </a:lnTo>
                    <a:lnTo>
                      <a:pt x="5" y="49"/>
                    </a:lnTo>
                    <a:lnTo>
                      <a:pt x="13" y="38"/>
                    </a:lnTo>
                    <a:lnTo>
                      <a:pt x="22" y="28"/>
                    </a:lnTo>
                    <a:lnTo>
                      <a:pt x="33" y="21"/>
                    </a:lnTo>
                    <a:lnTo>
                      <a:pt x="44" y="15"/>
                    </a:lnTo>
                    <a:lnTo>
                      <a:pt x="54" y="10"/>
                    </a:lnTo>
                    <a:lnTo>
                      <a:pt x="66" y="7"/>
                    </a:lnTo>
                    <a:lnTo>
                      <a:pt x="75" y="5"/>
                    </a:lnTo>
                    <a:lnTo>
                      <a:pt x="82" y="3"/>
                    </a:lnTo>
                    <a:lnTo>
                      <a:pt x="86" y="2"/>
                    </a:lnTo>
                    <a:lnTo>
                      <a:pt x="121" y="2"/>
                    </a:lnTo>
                    <a:lnTo>
                      <a:pt x="142" y="1"/>
                    </a:lnTo>
                    <a:lnTo>
                      <a:pt x="234" y="1"/>
                    </a:lnTo>
                    <a:lnTo>
                      <a:pt x="269" y="0"/>
                    </a:lnTo>
                    <a:close/>
                  </a:path>
                </a:pathLst>
              </a:custGeom>
              <a:gradFill flip="none" rotWithShape="1">
                <a:gsLst>
                  <a:gs pos="0">
                    <a:srgbClr val="C3D0CF">
                      <a:shade val="30000"/>
                      <a:satMod val="115000"/>
                    </a:srgbClr>
                  </a:gs>
                  <a:gs pos="50000">
                    <a:srgbClr val="C3D0CF">
                      <a:shade val="67500"/>
                      <a:satMod val="115000"/>
                    </a:srgbClr>
                  </a:gs>
                  <a:gs pos="100000">
                    <a:srgbClr val="C3D0CF">
                      <a:shade val="100000"/>
                      <a:satMod val="115000"/>
                    </a:srgbClr>
                  </a:gs>
                </a:gsLst>
                <a:lin ang="16200000" scaled="1"/>
                <a:tileRect/>
              </a:gra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26" name="Group 25"/>
              <p:cNvGrpSpPr/>
              <p:nvPr/>
            </p:nvGrpSpPr>
            <p:grpSpPr>
              <a:xfrm>
                <a:off x="3351212" y="3997371"/>
                <a:ext cx="1598021" cy="437794"/>
                <a:chOff x="3100388" y="3578225"/>
                <a:chExt cx="1755775" cy="481013"/>
              </a:xfrm>
            </p:grpSpPr>
            <p:sp>
              <p:nvSpPr>
                <p:cNvPr id="1040" name="Freeform 16"/>
                <p:cNvSpPr>
                  <a:spLocks/>
                </p:cNvSpPr>
                <p:nvPr/>
              </p:nvSpPr>
              <p:spPr bwMode="auto">
                <a:xfrm>
                  <a:off x="3103563" y="3651250"/>
                  <a:ext cx="1752600" cy="407988"/>
                </a:xfrm>
                <a:custGeom>
                  <a:avLst/>
                  <a:gdLst/>
                  <a:ahLst/>
                  <a:cxnLst>
                    <a:cxn ang="0">
                      <a:pos x="0" y="0"/>
                    </a:cxn>
                    <a:cxn ang="0">
                      <a:pos x="14" y="3"/>
                    </a:cxn>
                    <a:cxn ang="0">
                      <a:pos x="30" y="5"/>
                    </a:cxn>
                    <a:cxn ang="0">
                      <a:pos x="63" y="5"/>
                    </a:cxn>
                    <a:cxn ang="0">
                      <a:pos x="89" y="6"/>
                    </a:cxn>
                    <a:cxn ang="0">
                      <a:pos x="417" y="6"/>
                    </a:cxn>
                    <a:cxn ang="0">
                      <a:pos x="475" y="5"/>
                    </a:cxn>
                    <a:cxn ang="0">
                      <a:pos x="874" y="5"/>
                    </a:cxn>
                    <a:cxn ang="0">
                      <a:pos x="921" y="4"/>
                    </a:cxn>
                    <a:cxn ang="0">
                      <a:pos x="1100" y="4"/>
                    </a:cxn>
                    <a:cxn ang="0">
                      <a:pos x="1104" y="3"/>
                    </a:cxn>
                    <a:cxn ang="0">
                      <a:pos x="1104" y="13"/>
                    </a:cxn>
                    <a:cxn ang="0">
                      <a:pos x="1100" y="42"/>
                    </a:cxn>
                    <a:cxn ang="0">
                      <a:pos x="1089" y="69"/>
                    </a:cxn>
                    <a:cxn ang="0">
                      <a:pos x="1072" y="96"/>
                    </a:cxn>
                    <a:cxn ang="0">
                      <a:pos x="1048" y="121"/>
                    </a:cxn>
                    <a:cxn ang="0">
                      <a:pos x="1018" y="144"/>
                    </a:cxn>
                    <a:cxn ang="0">
                      <a:pos x="983" y="165"/>
                    </a:cxn>
                    <a:cxn ang="0">
                      <a:pos x="942" y="186"/>
                    </a:cxn>
                    <a:cxn ang="0">
                      <a:pos x="897" y="203"/>
                    </a:cxn>
                    <a:cxn ang="0">
                      <a:pos x="848" y="219"/>
                    </a:cxn>
                    <a:cxn ang="0">
                      <a:pos x="795" y="232"/>
                    </a:cxn>
                    <a:cxn ang="0">
                      <a:pos x="738" y="243"/>
                    </a:cxn>
                    <a:cxn ang="0">
                      <a:pos x="678" y="250"/>
                    </a:cxn>
                    <a:cxn ang="0">
                      <a:pos x="617" y="256"/>
                    </a:cxn>
                    <a:cxn ang="0">
                      <a:pos x="553" y="257"/>
                    </a:cxn>
                    <a:cxn ang="0">
                      <a:pos x="489" y="256"/>
                    </a:cxn>
                    <a:cxn ang="0">
                      <a:pos x="426" y="250"/>
                    </a:cxn>
                    <a:cxn ang="0">
                      <a:pos x="366" y="243"/>
                    </a:cxn>
                    <a:cxn ang="0">
                      <a:pos x="309" y="232"/>
                    </a:cxn>
                    <a:cxn ang="0">
                      <a:pos x="256" y="219"/>
                    </a:cxn>
                    <a:cxn ang="0">
                      <a:pos x="207" y="203"/>
                    </a:cxn>
                    <a:cxn ang="0">
                      <a:pos x="162" y="186"/>
                    </a:cxn>
                    <a:cxn ang="0">
                      <a:pos x="121" y="165"/>
                    </a:cxn>
                    <a:cxn ang="0">
                      <a:pos x="86" y="144"/>
                    </a:cxn>
                    <a:cxn ang="0">
                      <a:pos x="56" y="121"/>
                    </a:cxn>
                    <a:cxn ang="0">
                      <a:pos x="32" y="96"/>
                    </a:cxn>
                    <a:cxn ang="0">
                      <a:pos x="15" y="69"/>
                    </a:cxn>
                    <a:cxn ang="0">
                      <a:pos x="4" y="42"/>
                    </a:cxn>
                    <a:cxn ang="0">
                      <a:pos x="0" y="13"/>
                    </a:cxn>
                    <a:cxn ang="0">
                      <a:pos x="0" y="0"/>
                    </a:cxn>
                  </a:cxnLst>
                  <a:rect l="0" t="0" r="r" b="b"/>
                  <a:pathLst>
                    <a:path w="1104" h="257">
                      <a:moveTo>
                        <a:pt x="0" y="0"/>
                      </a:moveTo>
                      <a:lnTo>
                        <a:pt x="14" y="3"/>
                      </a:lnTo>
                      <a:lnTo>
                        <a:pt x="30" y="5"/>
                      </a:lnTo>
                      <a:lnTo>
                        <a:pt x="63" y="5"/>
                      </a:lnTo>
                      <a:lnTo>
                        <a:pt x="89" y="6"/>
                      </a:lnTo>
                      <a:lnTo>
                        <a:pt x="417" y="6"/>
                      </a:lnTo>
                      <a:lnTo>
                        <a:pt x="475" y="5"/>
                      </a:lnTo>
                      <a:lnTo>
                        <a:pt x="874" y="5"/>
                      </a:lnTo>
                      <a:lnTo>
                        <a:pt x="921" y="4"/>
                      </a:lnTo>
                      <a:lnTo>
                        <a:pt x="1100" y="4"/>
                      </a:lnTo>
                      <a:lnTo>
                        <a:pt x="1104" y="3"/>
                      </a:lnTo>
                      <a:lnTo>
                        <a:pt x="1104" y="13"/>
                      </a:lnTo>
                      <a:lnTo>
                        <a:pt x="1100" y="42"/>
                      </a:lnTo>
                      <a:lnTo>
                        <a:pt x="1089" y="69"/>
                      </a:lnTo>
                      <a:lnTo>
                        <a:pt x="1072" y="96"/>
                      </a:lnTo>
                      <a:lnTo>
                        <a:pt x="1048" y="121"/>
                      </a:lnTo>
                      <a:lnTo>
                        <a:pt x="1018" y="144"/>
                      </a:lnTo>
                      <a:lnTo>
                        <a:pt x="983" y="165"/>
                      </a:lnTo>
                      <a:lnTo>
                        <a:pt x="942" y="186"/>
                      </a:lnTo>
                      <a:lnTo>
                        <a:pt x="897" y="203"/>
                      </a:lnTo>
                      <a:lnTo>
                        <a:pt x="848" y="219"/>
                      </a:lnTo>
                      <a:lnTo>
                        <a:pt x="795" y="232"/>
                      </a:lnTo>
                      <a:lnTo>
                        <a:pt x="738" y="243"/>
                      </a:lnTo>
                      <a:lnTo>
                        <a:pt x="678" y="250"/>
                      </a:lnTo>
                      <a:lnTo>
                        <a:pt x="617" y="256"/>
                      </a:lnTo>
                      <a:lnTo>
                        <a:pt x="553" y="257"/>
                      </a:lnTo>
                      <a:lnTo>
                        <a:pt x="489" y="256"/>
                      </a:lnTo>
                      <a:lnTo>
                        <a:pt x="426" y="250"/>
                      </a:lnTo>
                      <a:lnTo>
                        <a:pt x="366" y="243"/>
                      </a:lnTo>
                      <a:lnTo>
                        <a:pt x="309" y="232"/>
                      </a:lnTo>
                      <a:lnTo>
                        <a:pt x="256" y="219"/>
                      </a:lnTo>
                      <a:lnTo>
                        <a:pt x="207" y="203"/>
                      </a:lnTo>
                      <a:lnTo>
                        <a:pt x="162" y="186"/>
                      </a:lnTo>
                      <a:lnTo>
                        <a:pt x="121" y="165"/>
                      </a:lnTo>
                      <a:lnTo>
                        <a:pt x="86" y="144"/>
                      </a:lnTo>
                      <a:lnTo>
                        <a:pt x="56" y="121"/>
                      </a:lnTo>
                      <a:lnTo>
                        <a:pt x="32" y="96"/>
                      </a:lnTo>
                      <a:lnTo>
                        <a:pt x="15" y="69"/>
                      </a:lnTo>
                      <a:lnTo>
                        <a:pt x="4" y="42"/>
                      </a:lnTo>
                      <a:lnTo>
                        <a:pt x="0" y="13"/>
                      </a:lnTo>
                      <a:lnTo>
                        <a:pt x="0" y="0"/>
                      </a:lnTo>
                      <a:close/>
                    </a:path>
                  </a:pathLst>
                </a:cu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0" scaled="1"/>
                  <a:tileRect/>
                </a:gra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baseline="-25000"/>
                </a:p>
              </p:txBody>
            </p:sp>
            <p:sp>
              <p:nvSpPr>
                <p:cNvPr id="1041" name="Freeform 17"/>
                <p:cNvSpPr>
                  <a:spLocks/>
                </p:cNvSpPr>
                <p:nvPr/>
              </p:nvSpPr>
              <p:spPr bwMode="auto">
                <a:xfrm>
                  <a:off x="3100388" y="3578225"/>
                  <a:ext cx="1755775" cy="171450"/>
                </a:xfrm>
                <a:custGeom>
                  <a:avLst/>
                  <a:gdLst/>
                  <a:ahLst/>
                  <a:cxnLst>
                    <a:cxn ang="0">
                      <a:pos x="484" y="0"/>
                    </a:cxn>
                    <a:cxn ang="0">
                      <a:pos x="623" y="0"/>
                    </a:cxn>
                    <a:cxn ang="0">
                      <a:pos x="690" y="1"/>
                    </a:cxn>
                    <a:cxn ang="0">
                      <a:pos x="754" y="3"/>
                    </a:cxn>
                    <a:cxn ang="0">
                      <a:pos x="813" y="5"/>
                    </a:cxn>
                    <a:cxn ang="0">
                      <a:pos x="869" y="9"/>
                    </a:cxn>
                    <a:cxn ang="0">
                      <a:pos x="920" y="13"/>
                    </a:cxn>
                    <a:cxn ang="0">
                      <a:pos x="966" y="18"/>
                    </a:cxn>
                    <a:cxn ang="0">
                      <a:pos x="1007" y="22"/>
                    </a:cxn>
                    <a:cxn ang="0">
                      <a:pos x="1041" y="28"/>
                    </a:cxn>
                    <a:cxn ang="0">
                      <a:pos x="1069" y="34"/>
                    </a:cxn>
                    <a:cxn ang="0">
                      <a:pos x="1089" y="40"/>
                    </a:cxn>
                    <a:cxn ang="0">
                      <a:pos x="1101" y="46"/>
                    </a:cxn>
                    <a:cxn ang="0">
                      <a:pos x="1106" y="53"/>
                    </a:cxn>
                    <a:cxn ang="0">
                      <a:pos x="1101" y="60"/>
                    </a:cxn>
                    <a:cxn ang="0">
                      <a:pos x="1089" y="67"/>
                    </a:cxn>
                    <a:cxn ang="0">
                      <a:pos x="1069" y="73"/>
                    </a:cxn>
                    <a:cxn ang="0">
                      <a:pos x="1041" y="79"/>
                    </a:cxn>
                    <a:cxn ang="0">
                      <a:pos x="1007" y="84"/>
                    </a:cxn>
                    <a:cxn ang="0">
                      <a:pos x="966" y="90"/>
                    </a:cxn>
                    <a:cxn ang="0">
                      <a:pos x="920" y="95"/>
                    </a:cxn>
                    <a:cxn ang="0">
                      <a:pos x="869" y="98"/>
                    </a:cxn>
                    <a:cxn ang="0">
                      <a:pos x="813" y="101"/>
                    </a:cxn>
                    <a:cxn ang="0">
                      <a:pos x="754" y="105"/>
                    </a:cxn>
                    <a:cxn ang="0">
                      <a:pos x="690" y="107"/>
                    </a:cxn>
                    <a:cxn ang="0">
                      <a:pos x="623" y="108"/>
                    </a:cxn>
                    <a:cxn ang="0">
                      <a:pos x="484" y="108"/>
                    </a:cxn>
                    <a:cxn ang="0">
                      <a:pos x="417" y="107"/>
                    </a:cxn>
                    <a:cxn ang="0">
                      <a:pos x="353" y="105"/>
                    </a:cxn>
                    <a:cxn ang="0">
                      <a:pos x="294" y="101"/>
                    </a:cxn>
                    <a:cxn ang="0">
                      <a:pos x="238" y="98"/>
                    </a:cxn>
                    <a:cxn ang="0">
                      <a:pos x="186" y="95"/>
                    </a:cxn>
                    <a:cxn ang="0">
                      <a:pos x="140" y="90"/>
                    </a:cxn>
                    <a:cxn ang="0">
                      <a:pos x="99" y="84"/>
                    </a:cxn>
                    <a:cxn ang="0">
                      <a:pos x="65" y="79"/>
                    </a:cxn>
                    <a:cxn ang="0">
                      <a:pos x="38" y="73"/>
                    </a:cxn>
                    <a:cxn ang="0">
                      <a:pos x="17" y="67"/>
                    </a:cxn>
                    <a:cxn ang="0">
                      <a:pos x="5" y="60"/>
                    </a:cxn>
                    <a:cxn ang="0">
                      <a:pos x="0" y="53"/>
                    </a:cxn>
                    <a:cxn ang="0">
                      <a:pos x="5" y="46"/>
                    </a:cxn>
                    <a:cxn ang="0">
                      <a:pos x="17" y="40"/>
                    </a:cxn>
                    <a:cxn ang="0">
                      <a:pos x="38" y="34"/>
                    </a:cxn>
                    <a:cxn ang="0">
                      <a:pos x="65" y="28"/>
                    </a:cxn>
                    <a:cxn ang="0">
                      <a:pos x="99" y="22"/>
                    </a:cxn>
                    <a:cxn ang="0">
                      <a:pos x="140" y="18"/>
                    </a:cxn>
                    <a:cxn ang="0">
                      <a:pos x="186" y="13"/>
                    </a:cxn>
                    <a:cxn ang="0">
                      <a:pos x="238" y="9"/>
                    </a:cxn>
                    <a:cxn ang="0">
                      <a:pos x="294" y="5"/>
                    </a:cxn>
                    <a:cxn ang="0">
                      <a:pos x="353" y="3"/>
                    </a:cxn>
                    <a:cxn ang="0">
                      <a:pos x="417" y="1"/>
                    </a:cxn>
                    <a:cxn ang="0">
                      <a:pos x="484" y="0"/>
                    </a:cxn>
                  </a:cxnLst>
                  <a:rect l="0" t="0" r="r" b="b"/>
                  <a:pathLst>
                    <a:path w="1106" h="108">
                      <a:moveTo>
                        <a:pt x="484" y="0"/>
                      </a:moveTo>
                      <a:lnTo>
                        <a:pt x="623" y="0"/>
                      </a:lnTo>
                      <a:lnTo>
                        <a:pt x="690" y="1"/>
                      </a:lnTo>
                      <a:lnTo>
                        <a:pt x="754" y="3"/>
                      </a:lnTo>
                      <a:lnTo>
                        <a:pt x="813" y="5"/>
                      </a:lnTo>
                      <a:lnTo>
                        <a:pt x="869" y="9"/>
                      </a:lnTo>
                      <a:lnTo>
                        <a:pt x="920" y="13"/>
                      </a:lnTo>
                      <a:lnTo>
                        <a:pt x="966" y="18"/>
                      </a:lnTo>
                      <a:lnTo>
                        <a:pt x="1007" y="22"/>
                      </a:lnTo>
                      <a:lnTo>
                        <a:pt x="1041" y="28"/>
                      </a:lnTo>
                      <a:lnTo>
                        <a:pt x="1069" y="34"/>
                      </a:lnTo>
                      <a:lnTo>
                        <a:pt x="1089" y="40"/>
                      </a:lnTo>
                      <a:lnTo>
                        <a:pt x="1101" y="46"/>
                      </a:lnTo>
                      <a:lnTo>
                        <a:pt x="1106" y="53"/>
                      </a:lnTo>
                      <a:lnTo>
                        <a:pt x="1101" y="60"/>
                      </a:lnTo>
                      <a:lnTo>
                        <a:pt x="1089" y="67"/>
                      </a:lnTo>
                      <a:lnTo>
                        <a:pt x="1069" y="73"/>
                      </a:lnTo>
                      <a:lnTo>
                        <a:pt x="1041" y="79"/>
                      </a:lnTo>
                      <a:lnTo>
                        <a:pt x="1007" y="84"/>
                      </a:lnTo>
                      <a:lnTo>
                        <a:pt x="966" y="90"/>
                      </a:lnTo>
                      <a:lnTo>
                        <a:pt x="920" y="95"/>
                      </a:lnTo>
                      <a:lnTo>
                        <a:pt x="869" y="98"/>
                      </a:lnTo>
                      <a:lnTo>
                        <a:pt x="813" y="101"/>
                      </a:lnTo>
                      <a:lnTo>
                        <a:pt x="754" y="105"/>
                      </a:lnTo>
                      <a:lnTo>
                        <a:pt x="690" y="107"/>
                      </a:lnTo>
                      <a:lnTo>
                        <a:pt x="623" y="108"/>
                      </a:lnTo>
                      <a:lnTo>
                        <a:pt x="484" y="108"/>
                      </a:lnTo>
                      <a:lnTo>
                        <a:pt x="417" y="107"/>
                      </a:lnTo>
                      <a:lnTo>
                        <a:pt x="353" y="105"/>
                      </a:lnTo>
                      <a:lnTo>
                        <a:pt x="294" y="101"/>
                      </a:lnTo>
                      <a:lnTo>
                        <a:pt x="238" y="98"/>
                      </a:lnTo>
                      <a:lnTo>
                        <a:pt x="186" y="95"/>
                      </a:lnTo>
                      <a:lnTo>
                        <a:pt x="140" y="90"/>
                      </a:lnTo>
                      <a:lnTo>
                        <a:pt x="99" y="84"/>
                      </a:lnTo>
                      <a:lnTo>
                        <a:pt x="65" y="79"/>
                      </a:lnTo>
                      <a:lnTo>
                        <a:pt x="38" y="73"/>
                      </a:lnTo>
                      <a:lnTo>
                        <a:pt x="17" y="67"/>
                      </a:lnTo>
                      <a:lnTo>
                        <a:pt x="5" y="60"/>
                      </a:lnTo>
                      <a:lnTo>
                        <a:pt x="0" y="53"/>
                      </a:lnTo>
                      <a:lnTo>
                        <a:pt x="5" y="46"/>
                      </a:lnTo>
                      <a:lnTo>
                        <a:pt x="17" y="40"/>
                      </a:lnTo>
                      <a:lnTo>
                        <a:pt x="38" y="34"/>
                      </a:lnTo>
                      <a:lnTo>
                        <a:pt x="65" y="28"/>
                      </a:lnTo>
                      <a:lnTo>
                        <a:pt x="99" y="22"/>
                      </a:lnTo>
                      <a:lnTo>
                        <a:pt x="140" y="18"/>
                      </a:lnTo>
                      <a:lnTo>
                        <a:pt x="186" y="13"/>
                      </a:lnTo>
                      <a:lnTo>
                        <a:pt x="238" y="9"/>
                      </a:lnTo>
                      <a:lnTo>
                        <a:pt x="294" y="5"/>
                      </a:lnTo>
                      <a:lnTo>
                        <a:pt x="353" y="3"/>
                      </a:lnTo>
                      <a:lnTo>
                        <a:pt x="417" y="1"/>
                      </a:lnTo>
                      <a:lnTo>
                        <a:pt x="484" y="0"/>
                      </a:lnTo>
                      <a:close/>
                    </a:path>
                  </a:pathLst>
                </a:custGeom>
                <a:solidFill>
                  <a:srgbClr val="BBCBC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baseline="-25000"/>
                </a:p>
              </p:txBody>
            </p:sp>
            <p:sp>
              <p:nvSpPr>
                <p:cNvPr id="1042" name="Freeform 18"/>
                <p:cNvSpPr>
                  <a:spLocks/>
                </p:cNvSpPr>
                <p:nvPr/>
              </p:nvSpPr>
              <p:spPr bwMode="auto">
                <a:xfrm>
                  <a:off x="3151188" y="3581400"/>
                  <a:ext cx="1654175" cy="142875"/>
                </a:xfrm>
                <a:custGeom>
                  <a:avLst/>
                  <a:gdLst/>
                  <a:ahLst/>
                  <a:cxnLst>
                    <a:cxn ang="0">
                      <a:pos x="456" y="0"/>
                    </a:cxn>
                    <a:cxn ang="0">
                      <a:pos x="587" y="0"/>
                    </a:cxn>
                    <a:cxn ang="0">
                      <a:pos x="649" y="1"/>
                    </a:cxn>
                    <a:cxn ang="0">
                      <a:pos x="709" y="3"/>
                    </a:cxn>
                    <a:cxn ang="0">
                      <a:pos x="766" y="6"/>
                    </a:cxn>
                    <a:cxn ang="0">
                      <a:pos x="819" y="8"/>
                    </a:cxn>
                    <a:cxn ang="0">
                      <a:pos x="867" y="11"/>
                    </a:cxn>
                    <a:cxn ang="0">
                      <a:pos x="910" y="15"/>
                    </a:cxn>
                    <a:cxn ang="0">
                      <a:pos x="948" y="19"/>
                    </a:cxn>
                    <a:cxn ang="0">
                      <a:pos x="981" y="24"/>
                    </a:cxn>
                    <a:cxn ang="0">
                      <a:pos x="1006" y="30"/>
                    </a:cxn>
                    <a:cxn ang="0">
                      <a:pos x="1026" y="34"/>
                    </a:cxn>
                    <a:cxn ang="0">
                      <a:pos x="1037" y="40"/>
                    </a:cxn>
                    <a:cxn ang="0">
                      <a:pos x="1042" y="46"/>
                    </a:cxn>
                    <a:cxn ang="0">
                      <a:pos x="1037" y="51"/>
                    </a:cxn>
                    <a:cxn ang="0">
                      <a:pos x="1026" y="56"/>
                    </a:cxn>
                    <a:cxn ang="0">
                      <a:pos x="1006" y="62"/>
                    </a:cxn>
                    <a:cxn ang="0">
                      <a:pos x="981" y="66"/>
                    </a:cxn>
                    <a:cxn ang="0">
                      <a:pos x="948" y="71"/>
                    </a:cxn>
                    <a:cxn ang="0">
                      <a:pos x="910" y="75"/>
                    </a:cxn>
                    <a:cxn ang="0">
                      <a:pos x="867" y="79"/>
                    </a:cxn>
                    <a:cxn ang="0">
                      <a:pos x="819" y="82"/>
                    </a:cxn>
                    <a:cxn ang="0">
                      <a:pos x="766" y="85"/>
                    </a:cxn>
                    <a:cxn ang="0">
                      <a:pos x="709" y="87"/>
                    </a:cxn>
                    <a:cxn ang="0">
                      <a:pos x="649" y="89"/>
                    </a:cxn>
                    <a:cxn ang="0">
                      <a:pos x="587" y="90"/>
                    </a:cxn>
                    <a:cxn ang="0">
                      <a:pos x="456" y="90"/>
                    </a:cxn>
                    <a:cxn ang="0">
                      <a:pos x="393" y="89"/>
                    </a:cxn>
                    <a:cxn ang="0">
                      <a:pos x="333" y="87"/>
                    </a:cxn>
                    <a:cxn ang="0">
                      <a:pos x="277" y="85"/>
                    </a:cxn>
                    <a:cxn ang="0">
                      <a:pos x="223" y="82"/>
                    </a:cxn>
                    <a:cxn ang="0">
                      <a:pos x="175" y="79"/>
                    </a:cxn>
                    <a:cxn ang="0">
                      <a:pos x="132" y="75"/>
                    </a:cxn>
                    <a:cxn ang="0">
                      <a:pos x="94" y="71"/>
                    </a:cxn>
                    <a:cxn ang="0">
                      <a:pos x="61" y="66"/>
                    </a:cxn>
                    <a:cxn ang="0">
                      <a:pos x="35" y="62"/>
                    </a:cxn>
                    <a:cxn ang="0">
                      <a:pos x="16" y="56"/>
                    </a:cxn>
                    <a:cxn ang="0">
                      <a:pos x="5" y="51"/>
                    </a:cxn>
                    <a:cxn ang="0">
                      <a:pos x="0" y="46"/>
                    </a:cxn>
                    <a:cxn ang="0">
                      <a:pos x="5" y="40"/>
                    </a:cxn>
                    <a:cxn ang="0">
                      <a:pos x="16" y="34"/>
                    </a:cxn>
                    <a:cxn ang="0">
                      <a:pos x="35" y="30"/>
                    </a:cxn>
                    <a:cxn ang="0">
                      <a:pos x="61" y="24"/>
                    </a:cxn>
                    <a:cxn ang="0">
                      <a:pos x="94" y="19"/>
                    </a:cxn>
                    <a:cxn ang="0">
                      <a:pos x="132" y="15"/>
                    </a:cxn>
                    <a:cxn ang="0">
                      <a:pos x="175" y="11"/>
                    </a:cxn>
                    <a:cxn ang="0">
                      <a:pos x="223" y="8"/>
                    </a:cxn>
                    <a:cxn ang="0">
                      <a:pos x="277" y="6"/>
                    </a:cxn>
                    <a:cxn ang="0">
                      <a:pos x="333" y="3"/>
                    </a:cxn>
                    <a:cxn ang="0">
                      <a:pos x="393" y="1"/>
                    </a:cxn>
                    <a:cxn ang="0">
                      <a:pos x="456" y="0"/>
                    </a:cxn>
                  </a:cxnLst>
                  <a:rect l="0" t="0" r="r" b="b"/>
                  <a:pathLst>
                    <a:path w="1042" h="90">
                      <a:moveTo>
                        <a:pt x="456" y="0"/>
                      </a:moveTo>
                      <a:lnTo>
                        <a:pt x="587" y="0"/>
                      </a:lnTo>
                      <a:lnTo>
                        <a:pt x="649" y="1"/>
                      </a:lnTo>
                      <a:lnTo>
                        <a:pt x="709" y="3"/>
                      </a:lnTo>
                      <a:lnTo>
                        <a:pt x="766" y="6"/>
                      </a:lnTo>
                      <a:lnTo>
                        <a:pt x="819" y="8"/>
                      </a:lnTo>
                      <a:lnTo>
                        <a:pt x="867" y="11"/>
                      </a:lnTo>
                      <a:lnTo>
                        <a:pt x="910" y="15"/>
                      </a:lnTo>
                      <a:lnTo>
                        <a:pt x="948" y="19"/>
                      </a:lnTo>
                      <a:lnTo>
                        <a:pt x="981" y="24"/>
                      </a:lnTo>
                      <a:lnTo>
                        <a:pt x="1006" y="30"/>
                      </a:lnTo>
                      <a:lnTo>
                        <a:pt x="1026" y="34"/>
                      </a:lnTo>
                      <a:lnTo>
                        <a:pt x="1037" y="40"/>
                      </a:lnTo>
                      <a:lnTo>
                        <a:pt x="1042" y="46"/>
                      </a:lnTo>
                      <a:lnTo>
                        <a:pt x="1037" y="51"/>
                      </a:lnTo>
                      <a:lnTo>
                        <a:pt x="1026" y="56"/>
                      </a:lnTo>
                      <a:lnTo>
                        <a:pt x="1006" y="62"/>
                      </a:lnTo>
                      <a:lnTo>
                        <a:pt x="981" y="66"/>
                      </a:lnTo>
                      <a:lnTo>
                        <a:pt x="948" y="71"/>
                      </a:lnTo>
                      <a:lnTo>
                        <a:pt x="910" y="75"/>
                      </a:lnTo>
                      <a:lnTo>
                        <a:pt x="867" y="79"/>
                      </a:lnTo>
                      <a:lnTo>
                        <a:pt x="819" y="82"/>
                      </a:lnTo>
                      <a:lnTo>
                        <a:pt x="766" y="85"/>
                      </a:lnTo>
                      <a:lnTo>
                        <a:pt x="709" y="87"/>
                      </a:lnTo>
                      <a:lnTo>
                        <a:pt x="649" y="89"/>
                      </a:lnTo>
                      <a:lnTo>
                        <a:pt x="587" y="90"/>
                      </a:lnTo>
                      <a:lnTo>
                        <a:pt x="456" y="90"/>
                      </a:lnTo>
                      <a:lnTo>
                        <a:pt x="393" y="89"/>
                      </a:lnTo>
                      <a:lnTo>
                        <a:pt x="333" y="87"/>
                      </a:lnTo>
                      <a:lnTo>
                        <a:pt x="277" y="85"/>
                      </a:lnTo>
                      <a:lnTo>
                        <a:pt x="223" y="82"/>
                      </a:lnTo>
                      <a:lnTo>
                        <a:pt x="175" y="79"/>
                      </a:lnTo>
                      <a:lnTo>
                        <a:pt x="132" y="75"/>
                      </a:lnTo>
                      <a:lnTo>
                        <a:pt x="94" y="71"/>
                      </a:lnTo>
                      <a:lnTo>
                        <a:pt x="61" y="66"/>
                      </a:lnTo>
                      <a:lnTo>
                        <a:pt x="35" y="62"/>
                      </a:lnTo>
                      <a:lnTo>
                        <a:pt x="16" y="56"/>
                      </a:lnTo>
                      <a:lnTo>
                        <a:pt x="5" y="51"/>
                      </a:lnTo>
                      <a:lnTo>
                        <a:pt x="0" y="46"/>
                      </a:lnTo>
                      <a:lnTo>
                        <a:pt x="5" y="40"/>
                      </a:lnTo>
                      <a:lnTo>
                        <a:pt x="16" y="34"/>
                      </a:lnTo>
                      <a:lnTo>
                        <a:pt x="35" y="30"/>
                      </a:lnTo>
                      <a:lnTo>
                        <a:pt x="61" y="24"/>
                      </a:lnTo>
                      <a:lnTo>
                        <a:pt x="94" y="19"/>
                      </a:lnTo>
                      <a:lnTo>
                        <a:pt x="132" y="15"/>
                      </a:lnTo>
                      <a:lnTo>
                        <a:pt x="175" y="11"/>
                      </a:lnTo>
                      <a:lnTo>
                        <a:pt x="223" y="8"/>
                      </a:lnTo>
                      <a:lnTo>
                        <a:pt x="277" y="6"/>
                      </a:lnTo>
                      <a:lnTo>
                        <a:pt x="333" y="3"/>
                      </a:lnTo>
                      <a:lnTo>
                        <a:pt x="393" y="1"/>
                      </a:lnTo>
                      <a:lnTo>
                        <a:pt x="456" y="0"/>
                      </a:lnTo>
                      <a:close/>
                    </a:path>
                  </a:pathLst>
                </a:custGeom>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lin ang="16200000" scaled="1"/>
                  <a:tileRect/>
                </a:gra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baseline="-25000"/>
                </a:p>
              </p:txBody>
            </p:sp>
          </p:grpSp>
          <p:grpSp>
            <p:nvGrpSpPr>
              <p:cNvPr id="27" name="Group 26"/>
              <p:cNvGrpSpPr/>
              <p:nvPr/>
            </p:nvGrpSpPr>
            <p:grpSpPr>
              <a:xfrm>
                <a:off x="7200332" y="3934724"/>
                <a:ext cx="1599466" cy="437794"/>
                <a:chOff x="7329488" y="3578225"/>
                <a:chExt cx="1757363" cy="481013"/>
              </a:xfrm>
            </p:grpSpPr>
            <p:sp>
              <p:nvSpPr>
                <p:cNvPr id="1043" name="Freeform 19"/>
                <p:cNvSpPr>
                  <a:spLocks/>
                </p:cNvSpPr>
                <p:nvPr/>
              </p:nvSpPr>
              <p:spPr bwMode="auto">
                <a:xfrm>
                  <a:off x="7334251" y="3651250"/>
                  <a:ext cx="1752600" cy="407988"/>
                </a:xfrm>
                <a:custGeom>
                  <a:avLst/>
                  <a:gdLst/>
                  <a:ahLst/>
                  <a:cxnLst>
                    <a:cxn ang="0">
                      <a:pos x="1" y="0"/>
                    </a:cxn>
                    <a:cxn ang="0">
                      <a:pos x="14" y="3"/>
                    </a:cxn>
                    <a:cxn ang="0">
                      <a:pos x="30" y="5"/>
                    </a:cxn>
                    <a:cxn ang="0">
                      <a:pos x="64" y="5"/>
                    </a:cxn>
                    <a:cxn ang="0">
                      <a:pos x="90" y="6"/>
                    </a:cxn>
                    <a:cxn ang="0">
                      <a:pos x="416" y="6"/>
                    </a:cxn>
                    <a:cxn ang="0">
                      <a:pos x="474" y="5"/>
                    </a:cxn>
                    <a:cxn ang="0">
                      <a:pos x="873" y="5"/>
                    </a:cxn>
                    <a:cxn ang="0">
                      <a:pos x="921" y="4"/>
                    </a:cxn>
                    <a:cxn ang="0">
                      <a:pos x="1100" y="4"/>
                    </a:cxn>
                    <a:cxn ang="0">
                      <a:pos x="1103" y="3"/>
                    </a:cxn>
                    <a:cxn ang="0">
                      <a:pos x="1104" y="9"/>
                    </a:cxn>
                    <a:cxn ang="0">
                      <a:pos x="1104" y="13"/>
                    </a:cxn>
                    <a:cxn ang="0">
                      <a:pos x="1101" y="42"/>
                    </a:cxn>
                    <a:cxn ang="0">
                      <a:pos x="1089" y="69"/>
                    </a:cxn>
                    <a:cxn ang="0">
                      <a:pos x="1072" y="96"/>
                    </a:cxn>
                    <a:cxn ang="0">
                      <a:pos x="1048" y="121"/>
                    </a:cxn>
                    <a:cxn ang="0">
                      <a:pos x="1018" y="144"/>
                    </a:cxn>
                    <a:cxn ang="0">
                      <a:pos x="983" y="165"/>
                    </a:cxn>
                    <a:cxn ang="0">
                      <a:pos x="943" y="186"/>
                    </a:cxn>
                    <a:cxn ang="0">
                      <a:pos x="897" y="203"/>
                    </a:cxn>
                    <a:cxn ang="0">
                      <a:pos x="848" y="219"/>
                    </a:cxn>
                    <a:cxn ang="0">
                      <a:pos x="795" y="232"/>
                    </a:cxn>
                    <a:cxn ang="0">
                      <a:pos x="738" y="243"/>
                    </a:cxn>
                    <a:cxn ang="0">
                      <a:pos x="679" y="250"/>
                    </a:cxn>
                    <a:cxn ang="0">
                      <a:pos x="616" y="256"/>
                    </a:cxn>
                    <a:cxn ang="0">
                      <a:pos x="552" y="257"/>
                    </a:cxn>
                    <a:cxn ang="0">
                      <a:pos x="488" y="256"/>
                    </a:cxn>
                    <a:cxn ang="0">
                      <a:pos x="425" y="250"/>
                    </a:cxn>
                    <a:cxn ang="0">
                      <a:pos x="365" y="243"/>
                    </a:cxn>
                    <a:cxn ang="0">
                      <a:pos x="308" y="232"/>
                    </a:cxn>
                    <a:cxn ang="0">
                      <a:pos x="256" y="219"/>
                    </a:cxn>
                    <a:cxn ang="0">
                      <a:pos x="206" y="203"/>
                    </a:cxn>
                    <a:cxn ang="0">
                      <a:pos x="161" y="186"/>
                    </a:cxn>
                    <a:cxn ang="0">
                      <a:pos x="121" y="165"/>
                    </a:cxn>
                    <a:cxn ang="0">
                      <a:pos x="85" y="144"/>
                    </a:cxn>
                    <a:cxn ang="0">
                      <a:pos x="56" y="121"/>
                    </a:cxn>
                    <a:cxn ang="0">
                      <a:pos x="32" y="96"/>
                    </a:cxn>
                    <a:cxn ang="0">
                      <a:pos x="14" y="69"/>
                    </a:cxn>
                    <a:cxn ang="0">
                      <a:pos x="3" y="42"/>
                    </a:cxn>
                    <a:cxn ang="0">
                      <a:pos x="0" y="13"/>
                    </a:cxn>
                    <a:cxn ang="0">
                      <a:pos x="0" y="5"/>
                    </a:cxn>
                    <a:cxn ang="0">
                      <a:pos x="1" y="0"/>
                    </a:cxn>
                  </a:cxnLst>
                  <a:rect l="0" t="0" r="r" b="b"/>
                  <a:pathLst>
                    <a:path w="1104" h="257">
                      <a:moveTo>
                        <a:pt x="1" y="0"/>
                      </a:moveTo>
                      <a:lnTo>
                        <a:pt x="14" y="3"/>
                      </a:lnTo>
                      <a:lnTo>
                        <a:pt x="30" y="5"/>
                      </a:lnTo>
                      <a:lnTo>
                        <a:pt x="64" y="5"/>
                      </a:lnTo>
                      <a:lnTo>
                        <a:pt x="90" y="6"/>
                      </a:lnTo>
                      <a:lnTo>
                        <a:pt x="416" y="6"/>
                      </a:lnTo>
                      <a:lnTo>
                        <a:pt x="474" y="5"/>
                      </a:lnTo>
                      <a:lnTo>
                        <a:pt x="873" y="5"/>
                      </a:lnTo>
                      <a:lnTo>
                        <a:pt x="921" y="4"/>
                      </a:lnTo>
                      <a:lnTo>
                        <a:pt x="1100" y="4"/>
                      </a:lnTo>
                      <a:lnTo>
                        <a:pt x="1103" y="3"/>
                      </a:lnTo>
                      <a:lnTo>
                        <a:pt x="1104" y="9"/>
                      </a:lnTo>
                      <a:lnTo>
                        <a:pt x="1104" y="13"/>
                      </a:lnTo>
                      <a:lnTo>
                        <a:pt x="1101" y="42"/>
                      </a:lnTo>
                      <a:lnTo>
                        <a:pt x="1089" y="69"/>
                      </a:lnTo>
                      <a:lnTo>
                        <a:pt x="1072" y="96"/>
                      </a:lnTo>
                      <a:lnTo>
                        <a:pt x="1048" y="121"/>
                      </a:lnTo>
                      <a:lnTo>
                        <a:pt x="1018" y="144"/>
                      </a:lnTo>
                      <a:lnTo>
                        <a:pt x="983" y="165"/>
                      </a:lnTo>
                      <a:lnTo>
                        <a:pt x="943" y="186"/>
                      </a:lnTo>
                      <a:lnTo>
                        <a:pt x="897" y="203"/>
                      </a:lnTo>
                      <a:lnTo>
                        <a:pt x="848" y="219"/>
                      </a:lnTo>
                      <a:lnTo>
                        <a:pt x="795" y="232"/>
                      </a:lnTo>
                      <a:lnTo>
                        <a:pt x="738" y="243"/>
                      </a:lnTo>
                      <a:lnTo>
                        <a:pt x="679" y="250"/>
                      </a:lnTo>
                      <a:lnTo>
                        <a:pt x="616" y="256"/>
                      </a:lnTo>
                      <a:lnTo>
                        <a:pt x="552" y="257"/>
                      </a:lnTo>
                      <a:lnTo>
                        <a:pt x="488" y="256"/>
                      </a:lnTo>
                      <a:lnTo>
                        <a:pt x="425" y="250"/>
                      </a:lnTo>
                      <a:lnTo>
                        <a:pt x="365" y="243"/>
                      </a:lnTo>
                      <a:lnTo>
                        <a:pt x="308" y="232"/>
                      </a:lnTo>
                      <a:lnTo>
                        <a:pt x="256" y="219"/>
                      </a:lnTo>
                      <a:lnTo>
                        <a:pt x="206" y="203"/>
                      </a:lnTo>
                      <a:lnTo>
                        <a:pt x="161" y="186"/>
                      </a:lnTo>
                      <a:lnTo>
                        <a:pt x="121" y="165"/>
                      </a:lnTo>
                      <a:lnTo>
                        <a:pt x="85" y="144"/>
                      </a:lnTo>
                      <a:lnTo>
                        <a:pt x="56" y="121"/>
                      </a:lnTo>
                      <a:lnTo>
                        <a:pt x="32" y="96"/>
                      </a:lnTo>
                      <a:lnTo>
                        <a:pt x="14" y="69"/>
                      </a:lnTo>
                      <a:lnTo>
                        <a:pt x="3" y="42"/>
                      </a:lnTo>
                      <a:lnTo>
                        <a:pt x="0" y="13"/>
                      </a:lnTo>
                      <a:lnTo>
                        <a:pt x="0" y="5"/>
                      </a:lnTo>
                      <a:lnTo>
                        <a:pt x="1" y="0"/>
                      </a:lnTo>
                      <a:close/>
                    </a:path>
                  </a:pathLst>
                </a:cu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0" scaled="1"/>
                  <a:tileRect/>
                </a:gra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44" name="Freeform 20"/>
                <p:cNvSpPr>
                  <a:spLocks/>
                </p:cNvSpPr>
                <p:nvPr/>
              </p:nvSpPr>
              <p:spPr bwMode="auto">
                <a:xfrm>
                  <a:off x="7329488" y="3578225"/>
                  <a:ext cx="1757363" cy="171450"/>
                </a:xfrm>
                <a:custGeom>
                  <a:avLst/>
                  <a:gdLst/>
                  <a:ahLst/>
                  <a:cxnLst>
                    <a:cxn ang="0">
                      <a:pos x="484" y="0"/>
                    </a:cxn>
                    <a:cxn ang="0">
                      <a:pos x="623" y="0"/>
                    </a:cxn>
                    <a:cxn ang="0">
                      <a:pos x="690" y="1"/>
                    </a:cxn>
                    <a:cxn ang="0">
                      <a:pos x="754" y="3"/>
                    </a:cxn>
                    <a:cxn ang="0">
                      <a:pos x="813" y="5"/>
                    </a:cxn>
                    <a:cxn ang="0">
                      <a:pos x="869" y="9"/>
                    </a:cxn>
                    <a:cxn ang="0">
                      <a:pos x="921" y="13"/>
                    </a:cxn>
                    <a:cxn ang="0">
                      <a:pos x="968" y="18"/>
                    </a:cxn>
                    <a:cxn ang="0">
                      <a:pos x="1008" y="22"/>
                    </a:cxn>
                    <a:cxn ang="0">
                      <a:pos x="1042" y="28"/>
                    </a:cxn>
                    <a:cxn ang="0">
                      <a:pos x="1069" y="34"/>
                    </a:cxn>
                    <a:cxn ang="0">
                      <a:pos x="1090" y="40"/>
                    </a:cxn>
                    <a:cxn ang="0">
                      <a:pos x="1103" y="46"/>
                    </a:cxn>
                    <a:cxn ang="0">
                      <a:pos x="1107" y="53"/>
                    </a:cxn>
                    <a:cxn ang="0">
                      <a:pos x="1103" y="60"/>
                    </a:cxn>
                    <a:cxn ang="0">
                      <a:pos x="1090" y="67"/>
                    </a:cxn>
                    <a:cxn ang="0">
                      <a:pos x="1069" y="73"/>
                    </a:cxn>
                    <a:cxn ang="0">
                      <a:pos x="1042" y="79"/>
                    </a:cxn>
                    <a:cxn ang="0">
                      <a:pos x="1008" y="84"/>
                    </a:cxn>
                    <a:cxn ang="0">
                      <a:pos x="968" y="90"/>
                    </a:cxn>
                    <a:cxn ang="0">
                      <a:pos x="921" y="95"/>
                    </a:cxn>
                    <a:cxn ang="0">
                      <a:pos x="869" y="98"/>
                    </a:cxn>
                    <a:cxn ang="0">
                      <a:pos x="813" y="101"/>
                    </a:cxn>
                    <a:cxn ang="0">
                      <a:pos x="754" y="105"/>
                    </a:cxn>
                    <a:cxn ang="0">
                      <a:pos x="690" y="107"/>
                    </a:cxn>
                    <a:cxn ang="0">
                      <a:pos x="623" y="108"/>
                    </a:cxn>
                    <a:cxn ang="0">
                      <a:pos x="484" y="108"/>
                    </a:cxn>
                    <a:cxn ang="0">
                      <a:pos x="418" y="107"/>
                    </a:cxn>
                    <a:cxn ang="0">
                      <a:pos x="354" y="105"/>
                    </a:cxn>
                    <a:cxn ang="0">
                      <a:pos x="294" y="101"/>
                    </a:cxn>
                    <a:cxn ang="0">
                      <a:pos x="238" y="98"/>
                    </a:cxn>
                    <a:cxn ang="0">
                      <a:pos x="187" y="95"/>
                    </a:cxn>
                    <a:cxn ang="0">
                      <a:pos x="140" y="90"/>
                    </a:cxn>
                    <a:cxn ang="0">
                      <a:pos x="100" y="84"/>
                    </a:cxn>
                    <a:cxn ang="0">
                      <a:pos x="65" y="79"/>
                    </a:cxn>
                    <a:cxn ang="0">
                      <a:pos x="38" y="73"/>
                    </a:cxn>
                    <a:cxn ang="0">
                      <a:pos x="17" y="67"/>
                    </a:cxn>
                    <a:cxn ang="0">
                      <a:pos x="5" y="60"/>
                    </a:cxn>
                    <a:cxn ang="0">
                      <a:pos x="0" y="53"/>
                    </a:cxn>
                    <a:cxn ang="0">
                      <a:pos x="5" y="46"/>
                    </a:cxn>
                    <a:cxn ang="0">
                      <a:pos x="17" y="40"/>
                    </a:cxn>
                    <a:cxn ang="0">
                      <a:pos x="38" y="34"/>
                    </a:cxn>
                    <a:cxn ang="0">
                      <a:pos x="65" y="28"/>
                    </a:cxn>
                    <a:cxn ang="0">
                      <a:pos x="100" y="22"/>
                    </a:cxn>
                    <a:cxn ang="0">
                      <a:pos x="140" y="18"/>
                    </a:cxn>
                    <a:cxn ang="0">
                      <a:pos x="187" y="13"/>
                    </a:cxn>
                    <a:cxn ang="0">
                      <a:pos x="238" y="9"/>
                    </a:cxn>
                    <a:cxn ang="0">
                      <a:pos x="294" y="5"/>
                    </a:cxn>
                    <a:cxn ang="0">
                      <a:pos x="354" y="3"/>
                    </a:cxn>
                    <a:cxn ang="0">
                      <a:pos x="418" y="1"/>
                    </a:cxn>
                    <a:cxn ang="0">
                      <a:pos x="484" y="0"/>
                    </a:cxn>
                  </a:cxnLst>
                  <a:rect l="0" t="0" r="r" b="b"/>
                  <a:pathLst>
                    <a:path w="1107" h="108">
                      <a:moveTo>
                        <a:pt x="484" y="0"/>
                      </a:moveTo>
                      <a:lnTo>
                        <a:pt x="623" y="0"/>
                      </a:lnTo>
                      <a:lnTo>
                        <a:pt x="690" y="1"/>
                      </a:lnTo>
                      <a:lnTo>
                        <a:pt x="754" y="3"/>
                      </a:lnTo>
                      <a:lnTo>
                        <a:pt x="813" y="5"/>
                      </a:lnTo>
                      <a:lnTo>
                        <a:pt x="869" y="9"/>
                      </a:lnTo>
                      <a:lnTo>
                        <a:pt x="921" y="13"/>
                      </a:lnTo>
                      <a:lnTo>
                        <a:pt x="968" y="18"/>
                      </a:lnTo>
                      <a:lnTo>
                        <a:pt x="1008" y="22"/>
                      </a:lnTo>
                      <a:lnTo>
                        <a:pt x="1042" y="28"/>
                      </a:lnTo>
                      <a:lnTo>
                        <a:pt x="1069" y="34"/>
                      </a:lnTo>
                      <a:lnTo>
                        <a:pt x="1090" y="40"/>
                      </a:lnTo>
                      <a:lnTo>
                        <a:pt x="1103" y="46"/>
                      </a:lnTo>
                      <a:lnTo>
                        <a:pt x="1107" y="53"/>
                      </a:lnTo>
                      <a:lnTo>
                        <a:pt x="1103" y="60"/>
                      </a:lnTo>
                      <a:lnTo>
                        <a:pt x="1090" y="67"/>
                      </a:lnTo>
                      <a:lnTo>
                        <a:pt x="1069" y="73"/>
                      </a:lnTo>
                      <a:lnTo>
                        <a:pt x="1042" y="79"/>
                      </a:lnTo>
                      <a:lnTo>
                        <a:pt x="1008" y="84"/>
                      </a:lnTo>
                      <a:lnTo>
                        <a:pt x="968" y="90"/>
                      </a:lnTo>
                      <a:lnTo>
                        <a:pt x="921" y="95"/>
                      </a:lnTo>
                      <a:lnTo>
                        <a:pt x="869" y="98"/>
                      </a:lnTo>
                      <a:lnTo>
                        <a:pt x="813" y="101"/>
                      </a:lnTo>
                      <a:lnTo>
                        <a:pt x="754" y="105"/>
                      </a:lnTo>
                      <a:lnTo>
                        <a:pt x="690" y="107"/>
                      </a:lnTo>
                      <a:lnTo>
                        <a:pt x="623" y="108"/>
                      </a:lnTo>
                      <a:lnTo>
                        <a:pt x="484" y="108"/>
                      </a:lnTo>
                      <a:lnTo>
                        <a:pt x="418" y="107"/>
                      </a:lnTo>
                      <a:lnTo>
                        <a:pt x="354" y="105"/>
                      </a:lnTo>
                      <a:lnTo>
                        <a:pt x="294" y="101"/>
                      </a:lnTo>
                      <a:lnTo>
                        <a:pt x="238" y="98"/>
                      </a:lnTo>
                      <a:lnTo>
                        <a:pt x="187" y="95"/>
                      </a:lnTo>
                      <a:lnTo>
                        <a:pt x="140" y="90"/>
                      </a:lnTo>
                      <a:lnTo>
                        <a:pt x="100" y="84"/>
                      </a:lnTo>
                      <a:lnTo>
                        <a:pt x="65" y="79"/>
                      </a:lnTo>
                      <a:lnTo>
                        <a:pt x="38" y="73"/>
                      </a:lnTo>
                      <a:lnTo>
                        <a:pt x="17" y="67"/>
                      </a:lnTo>
                      <a:lnTo>
                        <a:pt x="5" y="60"/>
                      </a:lnTo>
                      <a:lnTo>
                        <a:pt x="0" y="53"/>
                      </a:lnTo>
                      <a:lnTo>
                        <a:pt x="5" y="46"/>
                      </a:lnTo>
                      <a:lnTo>
                        <a:pt x="17" y="40"/>
                      </a:lnTo>
                      <a:lnTo>
                        <a:pt x="38" y="34"/>
                      </a:lnTo>
                      <a:lnTo>
                        <a:pt x="65" y="28"/>
                      </a:lnTo>
                      <a:lnTo>
                        <a:pt x="100" y="22"/>
                      </a:lnTo>
                      <a:lnTo>
                        <a:pt x="140" y="18"/>
                      </a:lnTo>
                      <a:lnTo>
                        <a:pt x="187" y="13"/>
                      </a:lnTo>
                      <a:lnTo>
                        <a:pt x="238" y="9"/>
                      </a:lnTo>
                      <a:lnTo>
                        <a:pt x="294" y="5"/>
                      </a:lnTo>
                      <a:lnTo>
                        <a:pt x="354" y="3"/>
                      </a:lnTo>
                      <a:lnTo>
                        <a:pt x="418" y="1"/>
                      </a:lnTo>
                      <a:lnTo>
                        <a:pt x="484" y="0"/>
                      </a:lnTo>
                      <a:close/>
                    </a:path>
                  </a:pathLst>
                </a:custGeom>
                <a:solidFill>
                  <a:srgbClr val="BBCBC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45" name="Freeform 21"/>
                <p:cNvSpPr>
                  <a:spLocks/>
                </p:cNvSpPr>
                <p:nvPr/>
              </p:nvSpPr>
              <p:spPr bwMode="auto">
                <a:xfrm>
                  <a:off x="7381876" y="3581400"/>
                  <a:ext cx="1654175" cy="142875"/>
                </a:xfrm>
                <a:custGeom>
                  <a:avLst/>
                  <a:gdLst/>
                  <a:ahLst/>
                  <a:cxnLst>
                    <a:cxn ang="0">
                      <a:pos x="455" y="0"/>
                    </a:cxn>
                    <a:cxn ang="0">
                      <a:pos x="586" y="0"/>
                    </a:cxn>
                    <a:cxn ang="0">
                      <a:pos x="649" y="1"/>
                    </a:cxn>
                    <a:cxn ang="0">
                      <a:pos x="709" y="3"/>
                    </a:cxn>
                    <a:cxn ang="0">
                      <a:pos x="765" y="6"/>
                    </a:cxn>
                    <a:cxn ang="0">
                      <a:pos x="819" y="8"/>
                    </a:cxn>
                    <a:cxn ang="0">
                      <a:pos x="867" y="11"/>
                    </a:cxn>
                    <a:cxn ang="0">
                      <a:pos x="911" y="15"/>
                    </a:cxn>
                    <a:cxn ang="0">
                      <a:pos x="948" y="19"/>
                    </a:cxn>
                    <a:cxn ang="0">
                      <a:pos x="981" y="24"/>
                    </a:cxn>
                    <a:cxn ang="0">
                      <a:pos x="1007" y="30"/>
                    </a:cxn>
                    <a:cxn ang="0">
                      <a:pos x="1026" y="34"/>
                    </a:cxn>
                    <a:cxn ang="0">
                      <a:pos x="1037" y="40"/>
                    </a:cxn>
                    <a:cxn ang="0">
                      <a:pos x="1042" y="46"/>
                    </a:cxn>
                    <a:cxn ang="0">
                      <a:pos x="1037" y="51"/>
                    </a:cxn>
                    <a:cxn ang="0">
                      <a:pos x="1026" y="56"/>
                    </a:cxn>
                    <a:cxn ang="0">
                      <a:pos x="1007" y="62"/>
                    </a:cxn>
                    <a:cxn ang="0">
                      <a:pos x="981" y="66"/>
                    </a:cxn>
                    <a:cxn ang="0">
                      <a:pos x="948" y="71"/>
                    </a:cxn>
                    <a:cxn ang="0">
                      <a:pos x="911" y="75"/>
                    </a:cxn>
                    <a:cxn ang="0">
                      <a:pos x="867" y="79"/>
                    </a:cxn>
                    <a:cxn ang="0">
                      <a:pos x="819" y="82"/>
                    </a:cxn>
                    <a:cxn ang="0">
                      <a:pos x="765" y="85"/>
                    </a:cxn>
                    <a:cxn ang="0">
                      <a:pos x="709" y="87"/>
                    </a:cxn>
                    <a:cxn ang="0">
                      <a:pos x="649" y="89"/>
                    </a:cxn>
                    <a:cxn ang="0">
                      <a:pos x="586" y="90"/>
                    </a:cxn>
                    <a:cxn ang="0">
                      <a:pos x="455" y="90"/>
                    </a:cxn>
                    <a:cxn ang="0">
                      <a:pos x="393" y="89"/>
                    </a:cxn>
                    <a:cxn ang="0">
                      <a:pos x="333" y="87"/>
                    </a:cxn>
                    <a:cxn ang="0">
                      <a:pos x="276" y="85"/>
                    </a:cxn>
                    <a:cxn ang="0">
                      <a:pos x="223" y="82"/>
                    </a:cxn>
                    <a:cxn ang="0">
                      <a:pos x="175" y="79"/>
                    </a:cxn>
                    <a:cxn ang="0">
                      <a:pos x="132" y="75"/>
                    </a:cxn>
                    <a:cxn ang="0">
                      <a:pos x="94" y="71"/>
                    </a:cxn>
                    <a:cxn ang="0">
                      <a:pos x="61" y="66"/>
                    </a:cxn>
                    <a:cxn ang="0">
                      <a:pos x="36" y="62"/>
                    </a:cxn>
                    <a:cxn ang="0">
                      <a:pos x="16" y="56"/>
                    </a:cxn>
                    <a:cxn ang="0">
                      <a:pos x="5" y="51"/>
                    </a:cxn>
                    <a:cxn ang="0">
                      <a:pos x="0" y="46"/>
                    </a:cxn>
                    <a:cxn ang="0">
                      <a:pos x="5" y="40"/>
                    </a:cxn>
                    <a:cxn ang="0">
                      <a:pos x="16" y="34"/>
                    </a:cxn>
                    <a:cxn ang="0">
                      <a:pos x="36" y="30"/>
                    </a:cxn>
                    <a:cxn ang="0">
                      <a:pos x="61" y="24"/>
                    </a:cxn>
                    <a:cxn ang="0">
                      <a:pos x="94" y="19"/>
                    </a:cxn>
                    <a:cxn ang="0">
                      <a:pos x="132" y="15"/>
                    </a:cxn>
                    <a:cxn ang="0">
                      <a:pos x="175" y="11"/>
                    </a:cxn>
                    <a:cxn ang="0">
                      <a:pos x="223" y="8"/>
                    </a:cxn>
                    <a:cxn ang="0">
                      <a:pos x="276" y="6"/>
                    </a:cxn>
                    <a:cxn ang="0">
                      <a:pos x="333" y="3"/>
                    </a:cxn>
                    <a:cxn ang="0">
                      <a:pos x="393" y="1"/>
                    </a:cxn>
                    <a:cxn ang="0">
                      <a:pos x="455" y="0"/>
                    </a:cxn>
                  </a:cxnLst>
                  <a:rect l="0" t="0" r="r" b="b"/>
                  <a:pathLst>
                    <a:path w="1042" h="90">
                      <a:moveTo>
                        <a:pt x="455" y="0"/>
                      </a:moveTo>
                      <a:lnTo>
                        <a:pt x="586" y="0"/>
                      </a:lnTo>
                      <a:lnTo>
                        <a:pt x="649" y="1"/>
                      </a:lnTo>
                      <a:lnTo>
                        <a:pt x="709" y="3"/>
                      </a:lnTo>
                      <a:lnTo>
                        <a:pt x="765" y="6"/>
                      </a:lnTo>
                      <a:lnTo>
                        <a:pt x="819" y="8"/>
                      </a:lnTo>
                      <a:lnTo>
                        <a:pt x="867" y="11"/>
                      </a:lnTo>
                      <a:lnTo>
                        <a:pt x="911" y="15"/>
                      </a:lnTo>
                      <a:lnTo>
                        <a:pt x="948" y="19"/>
                      </a:lnTo>
                      <a:lnTo>
                        <a:pt x="981" y="24"/>
                      </a:lnTo>
                      <a:lnTo>
                        <a:pt x="1007" y="30"/>
                      </a:lnTo>
                      <a:lnTo>
                        <a:pt x="1026" y="34"/>
                      </a:lnTo>
                      <a:lnTo>
                        <a:pt x="1037" y="40"/>
                      </a:lnTo>
                      <a:lnTo>
                        <a:pt x="1042" y="46"/>
                      </a:lnTo>
                      <a:lnTo>
                        <a:pt x="1037" y="51"/>
                      </a:lnTo>
                      <a:lnTo>
                        <a:pt x="1026" y="56"/>
                      </a:lnTo>
                      <a:lnTo>
                        <a:pt x="1007" y="62"/>
                      </a:lnTo>
                      <a:lnTo>
                        <a:pt x="981" y="66"/>
                      </a:lnTo>
                      <a:lnTo>
                        <a:pt x="948" y="71"/>
                      </a:lnTo>
                      <a:lnTo>
                        <a:pt x="911" y="75"/>
                      </a:lnTo>
                      <a:lnTo>
                        <a:pt x="867" y="79"/>
                      </a:lnTo>
                      <a:lnTo>
                        <a:pt x="819" y="82"/>
                      </a:lnTo>
                      <a:lnTo>
                        <a:pt x="765" y="85"/>
                      </a:lnTo>
                      <a:lnTo>
                        <a:pt x="709" y="87"/>
                      </a:lnTo>
                      <a:lnTo>
                        <a:pt x="649" y="89"/>
                      </a:lnTo>
                      <a:lnTo>
                        <a:pt x="586" y="90"/>
                      </a:lnTo>
                      <a:lnTo>
                        <a:pt x="455" y="90"/>
                      </a:lnTo>
                      <a:lnTo>
                        <a:pt x="393" y="89"/>
                      </a:lnTo>
                      <a:lnTo>
                        <a:pt x="333" y="87"/>
                      </a:lnTo>
                      <a:lnTo>
                        <a:pt x="276" y="85"/>
                      </a:lnTo>
                      <a:lnTo>
                        <a:pt x="223" y="82"/>
                      </a:lnTo>
                      <a:lnTo>
                        <a:pt x="175" y="79"/>
                      </a:lnTo>
                      <a:lnTo>
                        <a:pt x="132" y="75"/>
                      </a:lnTo>
                      <a:lnTo>
                        <a:pt x="94" y="71"/>
                      </a:lnTo>
                      <a:lnTo>
                        <a:pt x="61" y="66"/>
                      </a:lnTo>
                      <a:lnTo>
                        <a:pt x="36" y="62"/>
                      </a:lnTo>
                      <a:lnTo>
                        <a:pt x="16" y="56"/>
                      </a:lnTo>
                      <a:lnTo>
                        <a:pt x="5" y="51"/>
                      </a:lnTo>
                      <a:lnTo>
                        <a:pt x="0" y="46"/>
                      </a:lnTo>
                      <a:lnTo>
                        <a:pt x="5" y="40"/>
                      </a:lnTo>
                      <a:lnTo>
                        <a:pt x="16" y="34"/>
                      </a:lnTo>
                      <a:lnTo>
                        <a:pt x="36" y="30"/>
                      </a:lnTo>
                      <a:lnTo>
                        <a:pt x="61" y="24"/>
                      </a:lnTo>
                      <a:lnTo>
                        <a:pt x="94" y="19"/>
                      </a:lnTo>
                      <a:lnTo>
                        <a:pt x="132" y="15"/>
                      </a:lnTo>
                      <a:lnTo>
                        <a:pt x="175" y="11"/>
                      </a:lnTo>
                      <a:lnTo>
                        <a:pt x="223" y="8"/>
                      </a:lnTo>
                      <a:lnTo>
                        <a:pt x="276" y="6"/>
                      </a:lnTo>
                      <a:lnTo>
                        <a:pt x="333" y="3"/>
                      </a:lnTo>
                      <a:lnTo>
                        <a:pt x="393" y="1"/>
                      </a:lnTo>
                      <a:lnTo>
                        <a:pt x="455" y="0"/>
                      </a:lnTo>
                      <a:close/>
                    </a:path>
                  </a:pathLst>
                </a:custGeom>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lin ang="16200000" scaled="1"/>
                  <a:tileRect/>
                </a:gra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6" name="Group 35"/>
              <p:cNvGrpSpPr/>
              <p:nvPr/>
            </p:nvGrpSpPr>
            <p:grpSpPr>
              <a:xfrm>
                <a:off x="3417091" y="2262237"/>
                <a:ext cx="1498977" cy="1803191"/>
                <a:chOff x="3152058" y="1676400"/>
                <a:chExt cx="1646954" cy="1981200"/>
              </a:xfrm>
            </p:grpSpPr>
            <p:cxnSp>
              <p:nvCxnSpPr>
                <p:cNvPr id="33" name="Straight Connector 32"/>
                <p:cNvCxnSpPr/>
                <p:nvPr/>
              </p:nvCxnSpPr>
              <p:spPr>
                <a:xfrm rot="5400000">
                  <a:off x="2617612" y="2210846"/>
                  <a:ext cx="1953847" cy="884955"/>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6200000" flipH="1">
                  <a:off x="3427412" y="2286000"/>
                  <a:ext cx="1981200" cy="76200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38" name="Group 37"/>
              <p:cNvGrpSpPr/>
              <p:nvPr/>
            </p:nvGrpSpPr>
            <p:grpSpPr>
              <a:xfrm>
                <a:off x="7246672" y="2210762"/>
                <a:ext cx="1498977" cy="1803191"/>
                <a:chOff x="3152058" y="1676400"/>
                <a:chExt cx="1646954" cy="1981200"/>
              </a:xfrm>
            </p:grpSpPr>
            <p:cxnSp>
              <p:nvCxnSpPr>
                <p:cNvPr id="39" name="Straight Connector 38"/>
                <p:cNvCxnSpPr/>
                <p:nvPr/>
              </p:nvCxnSpPr>
              <p:spPr>
                <a:xfrm rot="5400000">
                  <a:off x="2617612" y="2210846"/>
                  <a:ext cx="1953847" cy="884955"/>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16200000" flipH="1">
                  <a:off x="3427412" y="2286000"/>
                  <a:ext cx="1981200" cy="76200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grpSp>
      <p:grpSp>
        <p:nvGrpSpPr>
          <p:cNvPr id="6" name="Group 5"/>
          <p:cNvGrpSpPr/>
          <p:nvPr/>
        </p:nvGrpSpPr>
        <p:grpSpPr>
          <a:xfrm>
            <a:off x="2903709" y="1946864"/>
            <a:ext cx="1872136" cy="1668989"/>
            <a:chOff x="2903709" y="1946864"/>
            <a:chExt cx="1872136" cy="1668989"/>
          </a:xfrm>
        </p:grpSpPr>
        <p:sp>
          <p:nvSpPr>
            <p:cNvPr id="47" name="Oval 46"/>
            <p:cNvSpPr/>
            <p:nvPr/>
          </p:nvSpPr>
          <p:spPr>
            <a:xfrm>
              <a:off x="2982984" y="1946864"/>
              <a:ext cx="1668994" cy="1668989"/>
            </a:xfrm>
            <a:prstGeom prst="ellipse">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16200000" scaled="1"/>
              <a:tileRect/>
            </a:gradFill>
            <a:ln>
              <a:noFill/>
            </a:ln>
            <a:effectLst>
              <a:innerShdw blurRad="355600">
                <a:prstClr val="black">
                  <a:alpha val="5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b="1" dirty="0">
                <a:solidFill>
                  <a:schemeClr val="bg1"/>
                </a:solidFill>
                <a:latin typeface="Arial" pitchFamily="34" charset="0"/>
                <a:cs typeface="Arial" pitchFamily="34" charset="0"/>
              </a:endParaRPr>
            </a:p>
          </p:txBody>
        </p:sp>
        <p:sp>
          <p:nvSpPr>
            <p:cNvPr id="2" name="TextBox 1"/>
            <p:cNvSpPr txBox="1"/>
            <p:nvPr/>
          </p:nvSpPr>
          <p:spPr>
            <a:xfrm>
              <a:off x="2903709" y="2503408"/>
              <a:ext cx="1872136" cy="584775"/>
            </a:xfrm>
            <a:prstGeom prst="rect">
              <a:avLst/>
            </a:prstGeom>
            <a:noFill/>
          </p:spPr>
          <p:txBody>
            <a:bodyPr wrap="square" rtlCol="0">
              <a:spAutoFit/>
            </a:bodyPr>
            <a:lstStyle/>
            <a:p>
              <a:pPr algn="ctr"/>
              <a:r>
                <a:rPr lang="en-US" sz="1600" b="1" kern="0" dirty="0">
                  <a:solidFill>
                    <a:schemeClr val="bg1"/>
                  </a:solidFill>
                  <a:latin typeface="Arial" pitchFamily="34" charset="0"/>
                  <a:cs typeface="Arial" pitchFamily="34" charset="0"/>
                </a:rPr>
                <a:t>TRADITIONAL</a:t>
              </a:r>
            </a:p>
            <a:p>
              <a:pPr algn="ctr"/>
              <a:r>
                <a:rPr lang="en-US" altLang="ko-KR" sz="1600" b="1" kern="0" dirty="0">
                  <a:solidFill>
                    <a:schemeClr val="bg1"/>
                  </a:solidFill>
                  <a:latin typeface="Arial" pitchFamily="34" charset="0"/>
                  <a:cs typeface="Arial" pitchFamily="34" charset="0"/>
                </a:rPr>
                <a:t>OFFERING</a:t>
              </a:r>
              <a:endParaRPr lang="ko-KR" altLang="en-US" sz="1600" b="1" dirty="0">
                <a:solidFill>
                  <a:schemeClr val="bg1"/>
                </a:solidFill>
                <a:latin typeface="Arial" pitchFamily="34" charset="0"/>
                <a:cs typeface="Arial" pitchFamily="34" charset="0"/>
              </a:endParaRPr>
            </a:p>
          </p:txBody>
        </p:sp>
      </p:grpSp>
      <p:grpSp>
        <p:nvGrpSpPr>
          <p:cNvPr id="7" name="Group 6"/>
          <p:cNvGrpSpPr/>
          <p:nvPr/>
        </p:nvGrpSpPr>
        <p:grpSpPr>
          <a:xfrm>
            <a:off x="7335717" y="1845415"/>
            <a:ext cx="1996792" cy="1681869"/>
            <a:chOff x="7335717" y="1886359"/>
            <a:chExt cx="1996792" cy="1681869"/>
          </a:xfrm>
        </p:grpSpPr>
        <p:sp>
          <p:nvSpPr>
            <p:cNvPr id="48" name="Oval 47"/>
            <p:cNvSpPr/>
            <p:nvPr/>
          </p:nvSpPr>
          <p:spPr>
            <a:xfrm>
              <a:off x="7480176" y="1886359"/>
              <a:ext cx="1681873" cy="1681869"/>
            </a:xfrm>
            <a:prstGeom prst="ellipse">
              <a:avLst/>
            </a:prstGeom>
            <a:solidFill>
              <a:srgbClr val="54BE71"/>
            </a:solidFill>
            <a:ln>
              <a:noFill/>
            </a:ln>
            <a:effectLst>
              <a:innerShdw blurRad="355600">
                <a:prstClr val="black">
                  <a:alpha val="5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85000"/>
                    <a:lumOff val="15000"/>
                  </a:schemeClr>
                </a:solidFill>
              </a:endParaRPr>
            </a:p>
          </p:txBody>
        </p:sp>
        <p:sp>
          <p:nvSpPr>
            <p:cNvPr id="50" name="TextBox 49"/>
            <p:cNvSpPr txBox="1"/>
            <p:nvPr/>
          </p:nvSpPr>
          <p:spPr>
            <a:xfrm>
              <a:off x="7335717" y="2553331"/>
              <a:ext cx="1996792" cy="553998"/>
            </a:xfrm>
            <a:prstGeom prst="rect">
              <a:avLst/>
            </a:prstGeom>
            <a:noFill/>
          </p:spPr>
          <p:txBody>
            <a:bodyPr wrap="square" rtlCol="0">
              <a:spAutoFit/>
            </a:bodyPr>
            <a:lstStyle/>
            <a:p>
              <a:pPr algn="ctr"/>
              <a:r>
                <a:rPr lang="en-US" altLang="ko-KR" sz="1500" b="1" kern="0" dirty="0">
                  <a:solidFill>
                    <a:schemeClr val="bg1"/>
                  </a:solidFill>
                  <a:latin typeface="Arial" pitchFamily="34" charset="0"/>
                  <a:cs typeface="Arial" pitchFamily="34" charset="0"/>
                </a:rPr>
                <a:t>SECURITIZATION OFFERING</a:t>
              </a:r>
              <a:endParaRPr lang="ko-KR" altLang="en-US" sz="1500" b="1" dirty="0">
                <a:solidFill>
                  <a:schemeClr val="bg1"/>
                </a:solidFill>
                <a:latin typeface="Arial" pitchFamily="34" charset="0"/>
                <a:cs typeface="Arial" pitchFamily="34" charset="0"/>
              </a:endParaRPr>
            </a:p>
          </p:txBody>
        </p:sp>
      </p:grpSp>
      <p:sp>
        <p:nvSpPr>
          <p:cNvPr id="52" name="TextBox 51"/>
          <p:cNvSpPr txBox="1"/>
          <p:nvPr/>
        </p:nvSpPr>
        <p:spPr>
          <a:xfrm>
            <a:off x="4651978" y="368329"/>
            <a:ext cx="7540022" cy="738664"/>
          </a:xfrm>
          <a:prstGeom prst="rect">
            <a:avLst/>
          </a:prstGeom>
          <a:solidFill>
            <a:schemeClr val="bg1">
              <a:lumMod val="85000"/>
              <a:alpha val="75000"/>
            </a:schemeClr>
          </a:solidFill>
        </p:spPr>
        <p:txBody>
          <a:bodyPr wrap="square" lIns="268224" tIns="182880" rIns="853440" bIns="182880">
            <a:spAutoFit/>
          </a:bodyPr>
          <a:lstStyle/>
          <a:p>
            <a:r>
              <a:rPr lang="id-ID" sz="2400" b="1" dirty="0">
                <a:solidFill>
                  <a:schemeClr val="tx1">
                    <a:lumMod val="50000"/>
                  </a:schemeClr>
                </a:solidFill>
              </a:rPr>
              <a:t>Differences with Traditional Utility Bond Offerings</a:t>
            </a:r>
            <a:endParaRPr lang="en-US" sz="2400" b="1" dirty="0">
              <a:solidFill>
                <a:schemeClr val="tx1">
                  <a:lumMod val="50000"/>
                </a:schemeClr>
              </a:solidFill>
            </a:endParaRPr>
          </a:p>
        </p:txBody>
      </p:sp>
    </p:spTree>
    <p:extLst>
      <p:ext uri="{BB962C8B-B14F-4D97-AF65-F5344CB8AC3E}">
        <p14:creationId xmlns:p14="http://schemas.microsoft.com/office/powerpoint/2010/main" val="2497929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750" fill="hold"/>
                                        <p:tgtEl>
                                          <p:spTgt spid="52"/>
                                        </p:tgtEl>
                                        <p:attrNameLst>
                                          <p:attrName>ppt_x</p:attrName>
                                        </p:attrNameLst>
                                      </p:cBhvr>
                                      <p:tavLst>
                                        <p:tav tm="0">
                                          <p:val>
                                            <p:strVal val="1+#ppt_w/2"/>
                                          </p:val>
                                        </p:tav>
                                        <p:tav tm="100000">
                                          <p:val>
                                            <p:strVal val="#ppt_x"/>
                                          </p:val>
                                        </p:tav>
                                      </p:tavLst>
                                    </p:anim>
                                    <p:anim calcmode="lin" valueType="num">
                                      <p:cBhvr additive="base">
                                        <p:cTn id="8" dur="750" fill="hold"/>
                                        <p:tgtEl>
                                          <p:spTgt spid="52"/>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fade">
                                      <p:cBhvr>
                                        <p:cTn id="11" dur="500"/>
                                        <p:tgtEl>
                                          <p:spTgt spid="55"/>
                                        </p:tgtEl>
                                      </p:cBhvr>
                                    </p:animEffect>
                                  </p:childTnLst>
                                </p:cTn>
                              </p:par>
                            </p:childTnLst>
                          </p:cTn>
                        </p:par>
                        <p:par>
                          <p:cTn id="12" fill="hold">
                            <p:stCondLst>
                              <p:cond delay="750"/>
                            </p:stCondLst>
                            <p:childTnLst>
                              <p:par>
                                <p:cTn id="13" presetID="26"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290">
                                          <p:stCondLst>
                                            <p:cond delay="0"/>
                                          </p:stCondLst>
                                        </p:cTn>
                                        <p:tgtEl>
                                          <p:spTgt spid="6"/>
                                        </p:tgtEl>
                                      </p:cBhvr>
                                    </p:animEffect>
                                    <p:anim calcmode="lin" valueType="num">
                                      <p:cBhvr>
                                        <p:cTn id="16" dur="911"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7" dur="332"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8" dur="332" tmFilter="0, 0; 0.125,0.2665; 0.25,0.4; 0.375,0.465; 0.5,0.5;  0.625,0.535; 0.75,0.6; 0.875,0.7335; 1,1">
                                          <p:stCondLst>
                                            <p:cond delay="332"/>
                                          </p:stCondLst>
                                        </p:cTn>
                                        <p:tgtEl>
                                          <p:spTgt spid="6"/>
                                        </p:tgtEl>
                                        <p:attrNameLst>
                                          <p:attrName>ppt_y</p:attrName>
                                        </p:attrNameLst>
                                      </p:cBhvr>
                                      <p:tavLst>
                                        <p:tav tm="0" fmla="#ppt_y-sin(pi*$)/9">
                                          <p:val>
                                            <p:fltVal val="0"/>
                                          </p:val>
                                        </p:tav>
                                        <p:tav tm="100000">
                                          <p:val>
                                            <p:fltVal val="1"/>
                                          </p:val>
                                        </p:tav>
                                      </p:tavLst>
                                    </p:anim>
                                    <p:anim calcmode="lin" valueType="num">
                                      <p:cBhvr>
                                        <p:cTn id="19" dur="166" tmFilter="0, 0; 0.125,0.2665; 0.25,0.4; 0.375,0.465; 0.5,0.5;  0.625,0.535; 0.75,0.6; 0.875,0.7335; 1,1">
                                          <p:stCondLst>
                                            <p:cond delay="662"/>
                                          </p:stCondLst>
                                        </p:cTn>
                                        <p:tgtEl>
                                          <p:spTgt spid="6"/>
                                        </p:tgtEl>
                                        <p:attrNameLst>
                                          <p:attrName>ppt_y</p:attrName>
                                        </p:attrNameLst>
                                      </p:cBhvr>
                                      <p:tavLst>
                                        <p:tav tm="0" fmla="#ppt_y-sin(pi*$)/27">
                                          <p:val>
                                            <p:fltVal val="0"/>
                                          </p:val>
                                        </p:tav>
                                        <p:tav tm="100000">
                                          <p:val>
                                            <p:fltVal val="1"/>
                                          </p:val>
                                        </p:tav>
                                      </p:tavLst>
                                    </p:anim>
                                    <p:anim calcmode="lin" valueType="num">
                                      <p:cBhvr>
                                        <p:cTn id="20" dur="82" tmFilter="0, 0; 0.125,0.2665; 0.25,0.4; 0.375,0.465; 0.5,0.5;  0.625,0.535; 0.75,0.6; 0.875,0.7335; 1,1">
                                          <p:stCondLst>
                                            <p:cond delay="828"/>
                                          </p:stCondLst>
                                        </p:cTn>
                                        <p:tgtEl>
                                          <p:spTgt spid="6"/>
                                        </p:tgtEl>
                                        <p:attrNameLst>
                                          <p:attrName>ppt_y</p:attrName>
                                        </p:attrNameLst>
                                      </p:cBhvr>
                                      <p:tavLst>
                                        <p:tav tm="0" fmla="#ppt_y-sin(pi*$)/81">
                                          <p:val>
                                            <p:fltVal val="0"/>
                                          </p:val>
                                        </p:tav>
                                        <p:tav tm="100000">
                                          <p:val>
                                            <p:fltVal val="1"/>
                                          </p:val>
                                        </p:tav>
                                      </p:tavLst>
                                    </p:anim>
                                    <p:animScale>
                                      <p:cBhvr>
                                        <p:cTn id="21" dur="13">
                                          <p:stCondLst>
                                            <p:cond delay="325"/>
                                          </p:stCondLst>
                                        </p:cTn>
                                        <p:tgtEl>
                                          <p:spTgt spid="6"/>
                                        </p:tgtEl>
                                      </p:cBhvr>
                                      <p:to x="100000" y="60000"/>
                                    </p:animScale>
                                    <p:animScale>
                                      <p:cBhvr>
                                        <p:cTn id="22" dur="83" decel="50000">
                                          <p:stCondLst>
                                            <p:cond delay="338"/>
                                          </p:stCondLst>
                                        </p:cTn>
                                        <p:tgtEl>
                                          <p:spTgt spid="6"/>
                                        </p:tgtEl>
                                      </p:cBhvr>
                                      <p:to x="100000" y="100000"/>
                                    </p:animScale>
                                    <p:animScale>
                                      <p:cBhvr>
                                        <p:cTn id="23" dur="13">
                                          <p:stCondLst>
                                            <p:cond delay="656"/>
                                          </p:stCondLst>
                                        </p:cTn>
                                        <p:tgtEl>
                                          <p:spTgt spid="6"/>
                                        </p:tgtEl>
                                      </p:cBhvr>
                                      <p:to x="100000" y="80000"/>
                                    </p:animScale>
                                    <p:animScale>
                                      <p:cBhvr>
                                        <p:cTn id="24" dur="83" decel="50000">
                                          <p:stCondLst>
                                            <p:cond delay="669"/>
                                          </p:stCondLst>
                                        </p:cTn>
                                        <p:tgtEl>
                                          <p:spTgt spid="6"/>
                                        </p:tgtEl>
                                      </p:cBhvr>
                                      <p:to x="100000" y="100000"/>
                                    </p:animScale>
                                    <p:animScale>
                                      <p:cBhvr>
                                        <p:cTn id="25" dur="13">
                                          <p:stCondLst>
                                            <p:cond delay="821"/>
                                          </p:stCondLst>
                                        </p:cTn>
                                        <p:tgtEl>
                                          <p:spTgt spid="6"/>
                                        </p:tgtEl>
                                      </p:cBhvr>
                                      <p:to x="100000" y="90000"/>
                                    </p:animScale>
                                    <p:animScale>
                                      <p:cBhvr>
                                        <p:cTn id="26" dur="83" decel="50000">
                                          <p:stCondLst>
                                            <p:cond delay="834"/>
                                          </p:stCondLst>
                                        </p:cTn>
                                        <p:tgtEl>
                                          <p:spTgt spid="6"/>
                                        </p:tgtEl>
                                      </p:cBhvr>
                                      <p:to x="100000" y="100000"/>
                                    </p:animScale>
                                    <p:animScale>
                                      <p:cBhvr>
                                        <p:cTn id="27" dur="13">
                                          <p:stCondLst>
                                            <p:cond delay="904"/>
                                          </p:stCondLst>
                                        </p:cTn>
                                        <p:tgtEl>
                                          <p:spTgt spid="6"/>
                                        </p:tgtEl>
                                      </p:cBhvr>
                                      <p:to x="100000" y="95000"/>
                                    </p:animScale>
                                    <p:animScale>
                                      <p:cBhvr>
                                        <p:cTn id="28" dur="83" decel="50000">
                                          <p:stCondLst>
                                            <p:cond delay="917"/>
                                          </p:stCondLst>
                                        </p:cTn>
                                        <p:tgtEl>
                                          <p:spTgt spid="6"/>
                                        </p:tgtEl>
                                      </p:cBhvr>
                                      <p:to x="100000" y="100000"/>
                                    </p:animScale>
                                  </p:childTnLst>
                                </p:cTn>
                              </p:par>
                            </p:childTnLst>
                          </p:cTn>
                        </p:par>
                        <p:par>
                          <p:cTn id="29" fill="hold">
                            <p:stCondLst>
                              <p:cond delay="1750"/>
                            </p:stCondLst>
                            <p:childTnLst>
                              <p:par>
                                <p:cTn id="30" presetID="26" presetClass="entr" presetSubtype="0" fill="hold"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80">
                                          <p:stCondLst>
                                            <p:cond delay="0"/>
                                          </p:stCondLst>
                                        </p:cTn>
                                        <p:tgtEl>
                                          <p:spTgt spid="7"/>
                                        </p:tgtEl>
                                      </p:cBhvr>
                                    </p:animEffect>
                                    <p:anim calcmode="lin" valueType="num">
                                      <p:cBhvr>
                                        <p:cTn id="33"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8" dur="26">
                                          <p:stCondLst>
                                            <p:cond delay="650"/>
                                          </p:stCondLst>
                                        </p:cTn>
                                        <p:tgtEl>
                                          <p:spTgt spid="7"/>
                                        </p:tgtEl>
                                      </p:cBhvr>
                                      <p:to x="100000" y="60000"/>
                                    </p:animScale>
                                    <p:animScale>
                                      <p:cBhvr>
                                        <p:cTn id="39" dur="166" decel="50000">
                                          <p:stCondLst>
                                            <p:cond delay="676"/>
                                          </p:stCondLst>
                                        </p:cTn>
                                        <p:tgtEl>
                                          <p:spTgt spid="7"/>
                                        </p:tgtEl>
                                      </p:cBhvr>
                                      <p:to x="100000" y="100000"/>
                                    </p:animScale>
                                    <p:animScale>
                                      <p:cBhvr>
                                        <p:cTn id="40" dur="26">
                                          <p:stCondLst>
                                            <p:cond delay="1312"/>
                                          </p:stCondLst>
                                        </p:cTn>
                                        <p:tgtEl>
                                          <p:spTgt spid="7"/>
                                        </p:tgtEl>
                                      </p:cBhvr>
                                      <p:to x="100000" y="80000"/>
                                    </p:animScale>
                                    <p:animScale>
                                      <p:cBhvr>
                                        <p:cTn id="41" dur="166" decel="50000">
                                          <p:stCondLst>
                                            <p:cond delay="1338"/>
                                          </p:stCondLst>
                                        </p:cTn>
                                        <p:tgtEl>
                                          <p:spTgt spid="7"/>
                                        </p:tgtEl>
                                      </p:cBhvr>
                                      <p:to x="100000" y="100000"/>
                                    </p:animScale>
                                    <p:animScale>
                                      <p:cBhvr>
                                        <p:cTn id="42" dur="26">
                                          <p:stCondLst>
                                            <p:cond delay="1642"/>
                                          </p:stCondLst>
                                        </p:cTn>
                                        <p:tgtEl>
                                          <p:spTgt spid="7"/>
                                        </p:tgtEl>
                                      </p:cBhvr>
                                      <p:to x="100000" y="90000"/>
                                    </p:animScale>
                                    <p:animScale>
                                      <p:cBhvr>
                                        <p:cTn id="43" dur="166" decel="50000">
                                          <p:stCondLst>
                                            <p:cond delay="1668"/>
                                          </p:stCondLst>
                                        </p:cTn>
                                        <p:tgtEl>
                                          <p:spTgt spid="7"/>
                                        </p:tgtEl>
                                      </p:cBhvr>
                                      <p:to x="100000" y="100000"/>
                                    </p:animScale>
                                    <p:animScale>
                                      <p:cBhvr>
                                        <p:cTn id="44" dur="26">
                                          <p:stCondLst>
                                            <p:cond delay="1808"/>
                                          </p:stCondLst>
                                        </p:cTn>
                                        <p:tgtEl>
                                          <p:spTgt spid="7"/>
                                        </p:tgtEl>
                                      </p:cBhvr>
                                      <p:to x="100000" y="95000"/>
                                    </p:animScale>
                                    <p:animScale>
                                      <p:cBhvr>
                                        <p:cTn id="45" dur="166" decel="50000">
                                          <p:stCondLst>
                                            <p:cond delay="1834"/>
                                          </p:stCondLst>
                                        </p:cTn>
                                        <p:tgtEl>
                                          <p:spTgt spid="7"/>
                                        </p:tgtEl>
                                      </p:cBhvr>
                                      <p:to x="100000" y="100000"/>
                                    </p:animScale>
                                  </p:childTnLst>
                                </p:cTn>
                              </p:par>
                            </p:childTnLst>
                          </p:cTn>
                        </p:par>
                        <p:par>
                          <p:cTn id="46" fill="hold">
                            <p:stCondLst>
                              <p:cond delay="3750"/>
                            </p:stCondLst>
                            <p:childTnLst>
                              <p:par>
                                <p:cTn id="47" presetID="10" presetClass="entr" presetSubtype="0" fill="hold" grpId="0" nodeType="afterEffect">
                                  <p:stCondLst>
                                    <p:cond delay="0"/>
                                  </p:stCondLst>
                                  <p:childTnLst>
                                    <p:set>
                                      <p:cBhvr>
                                        <p:cTn id="48" dur="1" fill="hold">
                                          <p:stCondLst>
                                            <p:cond delay="0"/>
                                          </p:stCondLst>
                                        </p:cTn>
                                        <p:tgtEl>
                                          <p:spTgt spid="51"/>
                                        </p:tgtEl>
                                        <p:attrNameLst>
                                          <p:attrName>style.visibility</p:attrName>
                                        </p:attrNameLst>
                                      </p:cBhvr>
                                      <p:to>
                                        <p:strVal val="visible"/>
                                      </p:to>
                                    </p:set>
                                    <p:animEffect transition="in" filter="fade">
                                      <p:cBhvr>
                                        <p:cTn id="49" dur="500"/>
                                        <p:tgtEl>
                                          <p:spTgt spid="51"/>
                                        </p:tgtEl>
                                      </p:cBhvr>
                                    </p:animEffect>
                                  </p:childTnLst>
                                </p:cTn>
                              </p:par>
                            </p:childTnLst>
                          </p:cTn>
                        </p:par>
                        <p:par>
                          <p:cTn id="50" fill="hold">
                            <p:stCondLst>
                              <p:cond delay="4250"/>
                            </p:stCondLst>
                            <p:childTnLst>
                              <p:par>
                                <p:cTn id="51" presetID="10" presetClass="entr" presetSubtype="0" fill="hold" grpId="0" nodeType="afterEffect">
                                  <p:stCondLst>
                                    <p:cond delay="0"/>
                                  </p:stCondLst>
                                  <p:childTnLst>
                                    <p:set>
                                      <p:cBhvr>
                                        <p:cTn id="52" dur="1" fill="hold">
                                          <p:stCondLst>
                                            <p:cond delay="0"/>
                                          </p:stCondLst>
                                        </p:cTn>
                                        <p:tgtEl>
                                          <p:spTgt spid="49"/>
                                        </p:tgtEl>
                                        <p:attrNameLst>
                                          <p:attrName>style.visibility</p:attrName>
                                        </p:attrNameLst>
                                      </p:cBhvr>
                                      <p:to>
                                        <p:strVal val="visible"/>
                                      </p:to>
                                    </p:set>
                                    <p:animEffect transition="in" filter="fade">
                                      <p:cBhvr>
                                        <p:cTn id="53"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49" grpId="0"/>
      <p:bldP spid="5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C:\Users\ekarcher\Desktop\iStock-624031578.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178" t="6970" b="11423"/>
          <a:stretch/>
        </p:blipFill>
        <p:spPr bwMode="auto">
          <a:xfrm>
            <a:off x="3175" y="0"/>
            <a:ext cx="12188824" cy="68580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3175" y="2173184"/>
            <a:ext cx="12192000" cy="324196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6387" name="Text Placeholder 5"/>
          <p:cNvSpPr txBox="1">
            <a:spLocks/>
          </p:cNvSpPr>
          <p:nvPr/>
        </p:nvSpPr>
        <p:spPr bwMode="auto">
          <a:xfrm>
            <a:off x="1178666" y="4186836"/>
            <a:ext cx="9640888"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itchFamily="34" charset="0"/>
              <a:buChar char="•"/>
              <a:defRPr sz="2800">
                <a:solidFill>
                  <a:schemeClr val="tx1"/>
                </a:solidFill>
                <a:latin typeface="Open Sans Light" pitchFamily="34" charset="0"/>
              </a:defRPr>
            </a:lvl1pPr>
            <a:lvl2pPr marL="685800" indent="-228600">
              <a:lnSpc>
                <a:spcPct val="90000"/>
              </a:lnSpc>
              <a:spcBef>
                <a:spcPts val="500"/>
              </a:spcBef>
              <a:buFont typeface="Arial" pitchFamily="34" charset="0"/>
              <a:buChar char="•"/>
              <a:defRPr sz="2400">
                <a:solidFill>
                  <a:schemeClr val="tx1"/>
                </a:solidFill>
                <a:latin typeface="Open Sans Light" pitchFamily="34" charset="0"/>
              </a:defRPr>
            </a:lvl2pPr>
            <a:lvl3pPr marL="1143000" indent="-228600">
              <a:lnSpc>
                <a:spcPct val="90000"/>
              </a:lnSpc>
              <a:spcBef>
                <a:spcPts val="500"/>
              </a:spcBef>
              <a:buFont typeface="Arial" pitchFamily="34" charset="0"/>
              <a:buChar char="•"/>
              <a:defRPr sz="2000">
                <a:solidFill>
                  <a:schemeClr val="tx1"/>
                </a:solidFill>
                <a:latin typeface="Open Sans Light" pitchFamily="34" charset="0"/>
              </a:defRPr>
            </a:lvl3pPr>
            <a:lvl4pPr marL="1600200" indent="-228600">
              <a:lnSpc>
                <a:spcPct val="90000"/>
              </a:lnSpc>
              <a:spcBef>
                <a:spcPts val="500"/>
              </a:spcBef>
              <a:buFont typeface="Arial" pitchFamily="34" charset="0"/>
              <a:buChar char="•"/>
              <a:defRPr>
                <a:solidFill>
                  <a:schemeClr val="tx1"/>
                </a:solidFill>
                <a:latin typeface="Open Sans Light" pitchFamily="34" charset="0"/>
              </a:defRPr>
            </a:lvl4pPr>
            <a:lvl5pPr marL="2057400" indent="-228600">
              <a:lnSpc>
                <a:spcPct val="90000"/>
              </a:lnSpc>
              <a:spcBef>
                <a:spcPts val="500"/>
              </a:spcBef>
              <a:buFont typeface="Arial" pitchFamily="34" charset="0"/>
              <a:buChar char="•"/>
              <a:defRPr>
                <a:solidFill>
                  <a:schemeClr val="tx1"/>
                </a:solidFill>
                <a:latin typeface="Open Sans Light" pitchFamily="34" charset="0"/>
              </a:defRPr>
            </a:lvl5pPr>
            <a:lvl6pPr marL="2514600" indent="-228600" fontAlgn="base">
              <a:lnSpc>
                <a:spcPct val="90000"/>
              </a:lnSpc>
              <a:spcBef>
                <a:spcPts val="500"/>
              </a:spcBef>
              <a:spcAft>
                <a:spcPct val="0"/>
              </a:spcAft>
              <a:buFont typeface="Arial" pitchFamily="34" charset="0"/>
              <a:buChar char="•"/>
              <a:defRPr>
                <a:solidFill>
                  <a:schemeClr val="tx1"/>
                </a:solidFill>
                <a:latin typeface="Open Sans Light" pitchFamily="34" charset="0"/>
              </a:defRPr>
            </a:lvl6pPr>
            <a:lvl7pPr marL="2971800" indent="-228600" fontAlgn="base">
              <a:lnSpc>
                <a:spcPct val="90000"/>
              </a:lnSpc>
              <a:spcBef>
                <a:spcPts val="500"/>
              </a:spcBef>
              <a:spcAft>
                <a:spcPct val="0"/>
              </a:spcAft>
              <a:buFont typeface="Arial" pitchFamily="34" charset="0"/>
              <a:buChar char="•"/>
              <a:defRPr>
                <a:solidFill>
                  <a:schemeClr val="tx1"/>
                </a:solidFill>
                <a:latin typeface="Open Sans Light" pitchFamily="34" charset="0"/>
              </a:defRPr>
            </a:lvl7pPr>
            <a:lvl8pPr marL="3429000" indent="-228600" fontAlgn="base">
              <a:lnSpc>
                <a:spcPct val="90000"/>
              </a:lnSpc>
              <a:spcBef>
                <a:spcPts val="500"/>
              </a:spcBef>
              <a:spcAft>
                <a:spcPct val="0"/>
              </a:spcAft>
              <a:buFont typeface="Arial" pitchFamily="34" charset="0"/>
              <a:buChar char="•"/>
              <a:defRPr>
                <a:solidFill>
                  <a:schemeClr val="tx1"/>
                </a:solidFill>
                <a:latin typeface="Open Sans Light" pitchFamily="34" charset="0"/>
              </a:defRPr>
            </a:lvl8pPr>
            <a:lvl9pPr marL="3886200" indent="-228600" fontAlgn="base">
              <a:lnSpc>
                <a:spcPct val="90000"/>
              </a:lnSpc>
              <a:spcBef>
                <a:spcPts val="500"/>
              </a:spcBef>
              <a:spcAft>
                <a:spcPct val="0"/>
              </a:spcAft>
              <a:buFont typeface="Arial" pitchFamily="34" charset="0"/>
              <a:buChar char="•"/>
              <a:defRPr>
                <a:solidFill>
                  <a:schemeClr val="tx1"/>
                </a:solidFill>
                <a:latin typeface="Open Sans Light" pitchFamily="34" charset="0"/>
              </a:defRPr>
            </a:lvl9pPr>
          </a:lstStyle>
          <a:p>
            <a:pPr algn="ctr" eaLnBrk="1" hangingPunct="1">
              <a:lnSpc>
                <a:spcPct val="100000"/>
              </a:lnSpc>
              <a:spcAft>
                <a:spcPts val="700"/>
              </a:spcAft>
              <a:buFont typeface="Arial" pitchFamily="34" charset="0"/>
              <a:buNone/>
            </a:pPr>
            <a:endParaRPr lang="id-ID" altLang="en-US" sz="1400" dirty="0">
              <a:solidFill>
                <a:schemeClr val="bg1"/>
              </a:solidFill>
            </a:endParaRPr>
          </a:p>
        </p:txBody>
      </p:sp>
      <p:sp>
        <p:nvSpPr>
          <p:cNvPr id="6" name="TextBox 8"/>
          <p:cNvSpPr>
            <a:spLocks noChangeArrowheads="1"/>
          </p:cNvSpPr>
          <p:nvPr/>
        </p:nvSpPr>
        <p:spPr bwMode="auto">
          <a:xfrm>
            <a:off x="6870850" y="3079916"/>
            <a:ext cx="5032116" cy="1333500"/>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Open Sans Light" pitchFamily="34" charset="0"/>
              </a:defRPr>
            </a:lvl1pPr>
            <a:lvl2pPr marL="742950" indent="-285750">
              <a:defRPr>
                <a:solidFill>
                  <a:schemeClr val="tx1"/>
                </a:solidFill>
                <a:latin typeface="Open Sans Light" pitchFamily="34" charset="0"/>
              </a:defRPr>
            </a:lvl2pPr>
            <a:lvl3pPr marL="1143000" indent="-228600">
              <a:defRPr>
                <a:solidFill>
                  <a:schemeClr val="tx1"/>
                </a:solidFill>
                <a:latin typeface="Open Sans Light" pitchFamily="34" charset="0"/>
              </a:defRPr>
            </a:lvl3pPr>
            <a:lvl4pPr marL="1600200" indent="-228600">
              <a:defRPr>
                <a:solidFill>
                  <a:schemeClr val="tx1"/>
                </a:solidFill>
                <a:latin typeface="Open Sans Light" pitchFamily="34" charset="0"/>
              </a:defRPr>
            </a:lvl4pPr>
            <a:lvl5pPr marL="2057400" indent="-228600">
              <a:defRPr>
                <a:solidFill>
                  <a:schemeClr val="tx1"/>
                </a:solidFill>
                <a:latin typeface="Open Sans Light" pitchFamily="34" charset="0"/>
              </a:defRPr>
            </a:lvl5pPr>
            <a:lvl6pPr marL="2514600" indent="-228600" fontAlgn="base">
              <a:spcBef>
                <a:spcPct val="0"/>
              </a:spcBef>
              <a:spcAft>
                <a:spcPct val="0"/>
              </a:spcAft>
              <a:defRPr>
                <a:solidFill>
                  <a:schemeClr val="tx1"/>
                </a:solidFill>
                <a:latin typeface="Open Sans Light" pitchFamily="34" charset="0"/>
              </a:defRPr>
            </a:lvl6pPr>
            <a:lvl7pPr marL="2971800" indent="-228600" fontAlgn="base">
              <a:spcBef>
                <a:spcPct val="0"/>
              </a:spcBef>
              <a:spcAft>
                <a:spcPct val="0"/>
              </a:spcAft>
              <a:defRPr>
                <a:solidFill>
                  <a:schemeClr val="tx1"/>
                </a:solidFill>
                <a:latin typeface="Open Sans Light" pitchFamily="34" charset="0"/>
              </a:defRPr>
            </a:lvl7pPr>
            <a:lvl8pPr marL="3429000" indent="-228600" fontAlgn="base">
              <a:spcBef>
                <a:spcPct val="0"/>
              </a:spcBef>
              <a:spcAft>
                <a:spcPct val="0"/>
              </a:spcAft>
              <a:defRPr>
                <a:solidFill>
                  <a:schemeClr val="tx1"/>
                </a:solidFill>
                <a:latin typeface="Open Sans Light" pitchFamily="34" charset="0"/>
              </a:defRPr>
            </a:lvl8pPr>
            <a:lvl9pPr marL="3886200" indent="-228600" fontAlgn="base">
              <a:spcBef>
                <a:spcPct val="0"/>
              </a:spcBef>
              <a:spcAft>
                <a:spcPct val="0"/>
              </a:spcAft>
              <a:defRPr>
                <a:solidFill>
                  <a:schemeClr val="tx1"/>
                </a:solidFill>
                <a:latin typeface="Open Sans Light" pitchFamily="34" charset="0"/>
              </a:defRPr>
            </a:lvl9pPr>
          </a:lstStyle>
          <a:p>
            <a:r>
              <a:rPr lang="en-US" sz="3200" dirty="0">
                <a:solidFill>
                  <a:schemeClr val="bg1"/>
                </a:solidFill>
              </a:rPr>
              <a:t>Identifying Best Practices for Ratepayers</a:t>
            </a:r>
          </a:p>
        </p:txBody>
      </p:sp>
    </p:spTree>
    <p:extLst>
      <p:ext uri="{BB962C8B-B14F-4D97-AF65-F5344CB8AC3E}">
        <p14:creationId xmlns:p14="http://schemas.microsoft.com/office/powerpoint/2010/main" val="19559126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1" y="4667534"/>
            <a:ext cx="12192000" cy="2205456"/>
          </a:xfrm>
          <a:prstGeom prst="rect">
            <a:avLst/>
          </a:prstGeom>
          <a:gradFill flip="none" rotWithShape="1">
            <a:gsLst>
              <a:gs pos="0">
                <a:schemeClr val="bg1">
                  <a:lumMod val="85000"/>
                  <a:shade val="67500"/>
                  <a:satMod val="115000"/>
                  <a:alpha val="29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55781" y="-3031"/>
            <a:ext cx="12247781" cy="26731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1" name="Rectangle 40"/>
          <p:cNvSpPr/>
          <p:nvPr/>
        </p:nvSpPr>
        <p:spPr>
          <a:xfrm>
            <a:off x="-29347" y="6590681"/>
            <a:ext cx="12247781" cy="26731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2" name="TextBox 51"/>
          <p:cNvSpPr txBox="1"/>
          <p:nvPr/>
        </p:nvSpPr>
        <p:spPr>
          <a:xfrm>
            <a:off x="2719754" y="368329"/>
            <a:ext cx="9472247" cy="738664"/>
          </a:xfrm>
          <a:prstGeom prst="rect">
            <a:avLst/>
          </a:prstGeom>
          <a:solidFill>
            <a:schemeClr val="bg1">
              <a:lumMod val="85000"/>
              <a:alpha val="75000"/>
            </a:schemeClr>
          </a:solidFill>
        </p:spPr>
        <p:txBody>
          <a:bodyPr wrap="square" lIns="268224" tIns="182880" rIns="853440" bIns="182880">
            <a:spAutoFit/>
          </a:bodyPr>
          <a:lstStyle/>
          <a:p>
            <a:r>
              <a:rPr lang="id-ID" sz="2400" b="1" dirty="0" err="1">
                <a:solidFill>
                  <a:schemeClr val="tx1">
                    <a:lumMod val="50000"/>
                  </a:schemeClr>
                </a:solidFill>
              </a:rPr>
              <a:t>Protecting</a:t>
            </a:r>
            <a:r>
              <a:rPr lang="id-ID" sz="2400" b="1" dirty="0">
                <a:solidFill>
                  <a:schemeClr val="tx1">
                    <a:lumMod val="50000"/>
                  </a:schemeClr>
                </a:solidFill>
              </a:rPr>
              <a:t> </a:t>
            </a:r>
            <a:r>
              <a:rPr lang="id-ID" sz="2400" b="1" dirty="0" err="1">
                <a:solidFill>
                  <a:schemeClr val="tx1">
                    <a:lumMod val="50000"/>
                  </a:schemeClr>
                </a:solidFill>
              </a:rPr>
              <a:t>the</a:t>
            </a:r>
            <a:r>
              <a:rPr lang="id-ID" sz="2400" b="1" dirty="0">
                <a:solidFill>
                  <a:schemeClr val="tx1">
                    <a:lumMod val="50000"/>
                  </a:schemeClr>
                </a:solidFill>
              </a:rPr>
              <a:t> </a:t>
            </a:r>
            <a:r>
              <a:rPr lang="id-ID" sz="2400" b="1" dirty="0" err="1">
                <a:solidFill>
                  <a:schemeClr val="tx1">
                    <a:lumMod val="50000"/>
                  </a:schemeClr>
                </a:solidFill>
              </a:rPr>
              <a:t>Ratepayer</a:t>
            </a:r>
            <a:r>
              <a:rPr lang="id-ID" sz="2400" b="1" dirty="0">
                <a:solidFill>
                  <a:schemeClr val="tx1">
                    <a:lumMod val="50000"/>
                  </a:schemeClr>
                </a:solidFill>
              </a:rPr>
              <a:t> </a:t>
            </a:r>
            <a:r>
              <a:rPr lang="id-ID" sz="2400" b="1" dirty="0" err="1">
                <a:solidFill>
                  <a:schemeClr val="tx1">
                    <a:lumMod val="50000"/>
                  </a:schemeClr>
                </a:solidFill>
              </a:rPr>
              <a:t>Checkbook</a:t>
            </a:r>
            <a:r>
              <a:rPr lang="id-ID" sz="2400" b="1" dirty="0">
                <a:solidFill>
                  <a:schemeClr val="tx1">
                    <a:lumMod val="50000"/>
                  </a:schemeClr>
                </a:solidFill>
              </a:rPr>
              <a:t> – </a:t>
            </a:r>
            <a:r>
              <a:rPr lang="id-ID" sz="2400" b="1" dirty="0" err="1">
                <a:solidFill>
                  <a:schemeClr val="tx1">
                    <a:lumMod val="50000"/>
                  </a:schemeClr>
                </a:solidFill>
              </a:rPr>
              <a:t>Keeping</a:t>
            </a:r>
            <a:r>
              <a:rPr lang="id-ID" sz="2400" b="1" dirty="0">
                <a:solidFill>
                  <a:schemeClr val="tx1">
                    <a:lumMod val="50000"/>
                  </a:schemeClr>
                </a:solidFill>
              </a:rPr>
              <a:t> </a:t>
            </a:r>
            <a:r>
              <a:rPr lang="id-ID" sz="2400" b="1" dirty="0" err="1">
                <a:solidFill>
                  <a:schemeClr val="tx1">
                    <a:lumMod val="50000"/>
                  </a:schemeClr>
                </a:solidFill>
              </a:rPr>
              <a:t>Things</a:t>
            </a:r>
            <a:r>
              <a:rPr lang="id-ID" sz="2400" b="1" dirty="0">
                <a:solidFill>
                  <a:schemeClr val="tx1">
                    <a:lumMod val="50000"/>
                  </a:schemeClr>
                </a:solidFill>
              </a:rPr>
              <a:t> in </a:t>
            </a:r>
            <a:r>
              <a:rPr lang="id-ID" sz="2400" b="1" dirty="0" err="1">
                <a:solidFill>
                  <a:schemeClr val="tx1">
                    <a:lumMod val="50000"/>
                  </a:schemeClr>
                </a:solidFill>
              </a:rPr>
              <a:t>Balance</a:t>
            </a:r>
            <a:r>
              <a:rPr lang="id-ID" sz="2400" b="1" dirty="0">
                <a:solidFill>
                  <a:schemeClr val="tx1">
                    <a:lumMod val="50000"/>
                  </a:schemeClr>
                </a:solidFill>
              </a:rPr>
              <a:t> </a:t>
            </a:r>
            <a:endParaRPr lang="en-US" sz="2400" b="1" dirty="0">
              <a:solidFill>
                <a:schemeClr val="tx1">
                  <a:lumMod val="50000"/>
                </a:schemeClr>
              </a:solidFill>
            </a:endParaRPr>
          </a:p>
        </p:txBody>
      </p:sp>
      <p:pic>
        <p:nvPicPr>
          <p:cNvPr id="45" name="Picture 44">
            <a:extLst>
              <a:ext uri="{FF2B5EF4-FFF2-40B4-BE49-F238E27FC236}">
                <a16:creationId xmlns:a16="http://schemas.microsoft.com/office/drawing/2014/main" xmlns="" id="{15CBB170-DBE8-BD4B-BCF2-25642ED46E8A}"/>
              </a:ext>
            </a:extLst>
          </p:cNvPr>
          <p:cNvPicPr>
            <a:picLocks noChangeAspect="1"/>
          </p:cNvPicPr>
          <p:nvPr/>
        </p:nvPicPr>
        <p:blipFill>
          <a:blip r:embed="rId3"/>
          <a:stretch>
            <a:fillRect/>
          </a:stretch>
        </p:blipFill>
        <p:spPr>
          <a:xfrm>
            <a:off x="2993534" y="1211034"/>
            <a:ext cx="6202018" cy="5161987"/>
          </a:xfrm>
          <a:prstGeom prst="rect">
            <a:avLst/>
          </a:prstGeom>
        </p:spPr>
      </p:pic>
    </p:spTree>
    <p:extLst>
      <p:ext uri="{BB962C8B-B14F-4D97-AF65-F5344CB8AC3E}">
        <p14:creationId xmlns:p14="http://schemas.microsoft.com/office/powerpoint/2010/main" val="1270233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900" fill="hold"/>
                                        <p:tgtEl>
                                          <p:spTgt spid="52"/>
                                        </p:tgtEl>
                                        <p:attrNameLst>
                                          <p:attrName>ppt_x</p:attrName>
                                        </p:attrNameLst>
                                      </p:cBhvr>
                                      <p:tavLst>
                                        <p:tav tm="0">
                                          <p:val>
                                            <p:strVal val="1+#ppt_w/2"/>
                                          </p:val>
                                        </p:tav>
                                        <p:tav tm="100000">
                                          <p:val>
                                            <p:strVal val="#ppt_x"/>
                                          </p:val>
                                        </p:tav>
                                      </p:tavLst>
                                    </p:anim>
                                    <p:anim calcmode="lin" valueType="num">
                                      <p:cBhvr additive="base">
                                        <p:cTn id="8" dur="900" fill="hold"/>
                                        <p:tgtEl>
                                          <p:spTgt spid="52"/>
                                        </p:tgtEl>
                                        <p:attrNameLst>
                                          <p:attrName>ppt_y</p:attrName>
                                        </p:attrNameLst>
                                      </p:cBhvr>
                                      <p:tavLst>
                                        <p:tav tm="0">
                                          <p:val>
                                            <p:strVal val="#ppt_y"/>
                                          </p:val>
                                        </p:tav>
                                        <p:tav tm="100000">
                                          <p:val>
                                            <p:strVal val="#ppt_y"/>
                                          </p:val>
                                        </p:tav>
                                      </p:tavLst>
                                    </p:anim>
                                  </p:childTnLst>
                                </p:cTn>
                              </p:par>
                              <p:par>
                                <p:cTn id="9" presetID="9" presetClass="entr" presetSubtype="0" fill="hold" nodeType="with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dissolve">
                                      <p:cBhvr>
                                        <p:cTn id="11"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40"/>
          <p:cNvGrpSpPr/>
          <p:nvPr/>
        </p:nvGrpSpPr>
        <p:grpSpPr>
          <a:xfrm>
            <a:off x="412057" y="4277208"/>
            <a:ext cx="5077057" cy="2427971"/>
            <a:chOff x="1000520" y="4076599"/>
            <a:chExt cx="4193386" cy="2157712"/>
          </a:xfrm>
        </p:grpSpPr>
        <p:sp>
          <p:nvSpPr>
            <p:cNvPr id="42" name="Freeform 19"/>
            <p:cNvSpPr>
              <a:spLocks/>
            </p:cNvSpPr>
            <p:nvPr/>
          </p:nvSpPr>
          <p:spPr bwMode="auto">
            <a:xfrm>
              <a:off x="1000520" y="4650212"/>
              <a:ext cx="2097703" cy="1582372"/>
            </a:xfrm>
            <a:custGeom>
              <a:avLst/>
              <a:gdLst>
                <a:gd name="T0" fmla="*/ 1038 w 1038"/>
                <a:gd name="T1" fmla="*/ 783 h 783"/>
                <a:gd name="T2" fmla="*/ 0 w 1038"/>
                <a:gd name="T3" fmla="*/ 488 h 783"/>
                <a:gd name="T4" fmla="*/ 0 w 1038"/>
                <a:gd name="T5" fmla="*/ 0 h 783"/>
                <a:gd name="T6" fmla="*/ 1038 w 1038"/>
                <a:gd name="T7" fmla="*/ 294 h 783"/>
                <a:gd name="T8" fmla="*/ 1038 w 1038"/>
                <a:gd name="T9" fmla="*/ 783 h 783"/>
              </a:gdLst>
              <a:ahLst/>
              <a:cxnLst>
                <a:cxn ang="0">
                  <a:pos x="T0" y="T1"/>
                </a:cxn>
                <a:cxn ang="0">
                  <a:pos x="T2" y="T3"/>
                </a:cxn>
                <a:cxn ang="0">
                  <a:pos x="T4" y="T5"/>
                </a:cxn>
                <a:cxn ang="0">
                  <a:pos x="T6" y="T7"/>
                </a:cxn>
                <a:cxn ang="0">
                  <a:pos x="T8" y="T9"/>
                </a:cxn>
              </a:cxnLst>
              <a:rect l="0" t="0" r="r" b="b"/>
              <a:pathLst>
                <a:path w="1038" h="783">
                  <a:moveTo>
                    <a:pt x="1038" y="783"/>
                  </a:moveTo>
                  <a:lnTo>
                    <a:pt x="0" y="488"/>
                  </a:lnTo>
                  <a:lnTo>
                    <a:pt x="0" y="0"/>
                  </a:lnTo>
                  <a:lnTo>
                    <a:pt x="1038" y="294"/>
                  </a:lnTo>
                  <a:lnTo>
                    <a:pt x="1038" y="783"/>
                  </a:lnTo>
                  <a:close/>
                </a:path>
              </a:pathLst>
            </a:custGeom>
            <a:solidFill>
              <a:schemeClr val="bg1">
                <a:lumMod val="75000"/>
              </a:schemeClr>
            </a:solidFill>
            <a:ln>
              <a:noFill/>
            </a:ln>
            <a:extLst/>
          </p:spPr>
          <p:txBody>
            <a:bodyPr/>
            <a:lstStyle/>
            <a:p>
              <a:pPr eaLnBrk="1" fontAlgn="auto" hangingPunct="1">
                <a:spcBef>
                  <a:spcPts val="0"/>
                </a:spcBef>
                <a:spcAft>
                  <a:spcPts val="0"/>
                </a:spcAft>
                <a:defRPr/>
              </a:pPr>
              <a:endParaRPr lang="en-US" sz="1351" dirty="0">
                <a:latin typeface="+mn-lt"/>
              </a:endParaRPr>
            </a:p>
          </p:txBody>
        </p:sp>
        <p:sp>
          <p:nvSpPr>
            <p:cNvPr id="43" name="Freeform 20"/>
            <p:cNvSpPr>
              <a:spLocks/>
            </p:cNvSpPr>
            <p:nvPr/>
          </p:nvSpPr>
          <p:spPr bwMode="auto">
            <a:xfrm>
              <a:off x="3098223" y="4651939"/>
              <a:ext cx="2095683" cy="1582372"/>
            </a:xfrm>
            <a:custGeom>
              <a:avLst/>
              <a:gdLst>
                <a:gd name="T0" fmla="*/ 1037 w 1037"/>
                <a:gd name="T1" fmla="*/ 488 h 783"/>
                <a:gd name="T2" fmla="*/ 0 w 1037"/>
                <a:gd name="T3" fmla="*/ 783 h 783"/>
                <a:gd name="T4" fmla="*/ 0 w 1037"/>
                <a:gd name="T5" fmla="*/ 294 h 783"/>
                <a:gd name="T6" fmla="*/ 1037 w 1037"/>
                <a:gd name="T7" fmla="*/ 0 h 783"/>
                <a:gd name="T8" fmla="*/ 1037 w 1037"/>
                <a:gd name="T9" fmla="*/ 488 h 783"/>
              </a:gdLst>
              <a:ahLst/>
              <a:cxnLst>
                <a:cxn ang="0">
                  <a:pos x="T0" y="T1"/>
                </a:cxn>
                <a:cxn ang="0">
                  <a:pos x="T2" y="T3"/>
                </a:cxn>
                <a:cxn ang="0">
                  <a:pos x="T4" y="T5"/>
                </a:cxn>
                <a:cxn ang="0">
                  <a:pos x="T6" y="T7"/>
                </a:cxn>
                <a:cxn ang="0">
                  <a:pos x="T8" y="T9"/>
                </a:cxn>
              </a:cxnLst>
              <a:rect l="0" t="0" r="r" b="b"/>
              <a:pathLst>
                <a:path w="1037" h="783">
                  <a:moveTo>
                    <a:pt x="1037" y="488"/>
                  </a:moveTo>
                  <a:lnTo>
                    <a:pt x="0" y="783"/>
                  </a:lnTo>
                  <a:lnTo>
                    <a:pt x="0" y="294"/>
                  </a:lnTo>
                  <a:lnTo>
                    <a:pt x="1037" y="0"/>
                  </a:lnTo>
                  <a:lnTo>
                    <a:pt x="1037" y="488"/>
                  </a:lnTo>
                  <a:close/>
                </a:path>
              </a:pathLst>
            </a:custGeom>
            <a:solidFill>
              <a:srgbClr val="9B9B9B"/>
            </a:solidFill>
            <a:ln>
              <a:noFill/>
            </a:ln>
            <a:extLst/>
          </p:spPr>
          <p:txBody>
            <a:bodyPr/>
            <a:lstStyle/>
            <a:p>
              <a:pPr eaLnBrk="1" fontAlgn="auto" hangingPunct="1">
                <a:spcBef>
                  <a:spcPts val="0"/>
                </a:spcBef>
                <a:spcAft>
                  <a:spcPts val="0"/>
                </a:spcAft>
              </a:pPr>
              <a:endParaRPr lang="en-US" sz="1351" dirty="0">
                <a:latin typeface="+mn-lt"/>
              </a:endParaRPr>
            </a:p>
          </p:txBody>
        </p:sp>
        <p:sp>
          <p:nvSpPr>
            <p:cNvPr id="44" name="Freeform 21"/>
            <p:cNvSpPr>
              <a:spLocks/>
            </p:cNvSpPr>
            <p:nvPr/>
          </p:nvSpPr>
          <p:spPr bwMode="auto">
            <a:xfrm>
              <a:off x="1000520" y="4076599"/>
              <a:ext cx="4189344" cy="1202441"/>
            </a:xfrm>
            <a:custGeom>
              <a:avLst/>
              <a:gdLst>
                <a:gd name="T0" fmla="*/ 2073 w 2073"/>
                <a:gd name="T1" fmla="*/ 301 h 595"/>
                <a:gd name="T2" fmla="*/ 1036 w 2073"/>
                <a:gd name="T3" fmla="*/ 595 h 595"/>
                <a:gd name="T4" fmla="*/ 0 w 2073"/>
                <a:gd name="T5" fmla="*/ 301 h 595"/>
                <a:gd name="T6" fmla="*/ 0 w 2073"/>
                <a:gd name="T7" fmla="*/ 295 h 595"/>
                <a:gd name="T8" fmla="*/ 1038 w 2073"/>
                <a:gd name="T9" fmla="*/ 0 h 595"/>
                <a:gd name="T10" fmla="*/ 2073 w 2073"/>
                <a:gd name="T11" fmla="*/ 295 h 595"/>
                <a:gd name="T12" fmla="*/ 2073 w 2073"/>
                <a:gd name="T13" fmla="*/ 301 h 595"/>
              </a:gdLst>
              <a:ahLst/>
              <a:cxnLst>
                <a:cxn ang="0">
                  <a:pos x="T0" y="T1"/>
                </a:cxn>
                <a:cxn ang="0">
                  <a:pos x="T2" y="T3"/>
                </a:cxn>
                <a:cxn ang="0">
                  <a:pos x="T4" y="T5"/>
                </a:cxn>
                <a:cxn ang="0">
                  <a:pos x="T6" y="T7"/>
                </a:cxn>
                <a:cxn ang="0">
                  <a:pos x="T8" y="T9"/>
                </a:cxn>
                <a:cxn ang="0">
                  <a:pos x="T10" y="T11"/>
                </a:cxn>
                <a:cxn ang="0">
                  <a:pos x="T12" y="T13"/>
                </a:cxn>
              </a:cxnLst>
              <a:rect l="0" t="0" r="r" b="b"/>
              <a:pathLst>
                <a:path w="2073" h="595">
                  <a:moveTo>
                    <a:pt x="2073" y="301"/>
                  </a:moveTo>
                  <a:lnTo>
                    <a:pt x="1036" y="595"/>
                  </a:lnTo>
                  <a:lnTo>
                    <a:pt x="0" y="301"/>
                  </a:lnTo>
                  <a:lnTo>
                    <a:pt x="0" y="295"/>
                  </a:lnTo>
                  <a:lnTo>
                    <a:pt x="1038" y="0"/>
                  </a:lnTo>
                  <a:lnTo>
                    <a:pt x="2073" y="295"/>
                  </a:lnTo>
                  <a:lnTo>
                    <a:pt x="2073" y="301"/>
                  </a:lnTo>
                  <a:close/>
                </a:path>
              </a:pathLst>
            </a:custGeom>
            <a:solidFill>
              <a:srgbClr val="797979"/>
            </a:solidFill>
            <a:ln>
              <a:noFill/>
            </a:ln>
            <a:extLst/>
          </p:spPr>
          <p:txBody>
            <a:bodyPr/>
            <a:lstStyle/>
            <a:p>
              <a:pPr eaLnBrk="1" fontAlgn="auto" hangingPunct="1">
                <a:spcBef>
                  <a:spcPts val="0"/>
                </a:spcBef>
                <a:spcAft>
                  <a:spcPts val="0"/>
                </a:spcAft>
              </a:pPr>
              <a:endParaRPr lang="en-US" sz="1351" dirty="0">
                <a:latin typeface="+mn-lt"/>
              </a:endParaRPr>
            </a:p>
          </p:txBody>
        </p:sp>
      </p:grpSp>
      <p:grpSp>
        <p:nvGrpSpPr>
          <p:cNvPr id="4" name="Group 3"/>
          <p:cNvGrpSpPr/>
          <p:nvPr/>
        </p:nvGrpSpPr>
        <p:grpSpPr>
          <a:xfrm>
            <a:off x="897432" y="3335209"/>
            <a:ext cx="4193386" cy="2157712"/>
            <a:chOff x="1000520" y="4076599"/>
            <a:chExt cx="4193386" cy="2157712"/>
          </a:xfrm>
        </p:grpSpPr>
        <p:sp>
          <p:nvSpPr>
            <p:cNvPr id="36" name="Freeform 19"/>
            <p:cNvSpPr>
              <a:spLocks/>
            </p:cNvSpPr>
            <p:nvPr/>
          </p:nvSpPr>
          <p:spPr bwMode="auto">
            <a:xfrm>
              <a:off x="1000520" y="4650212"/>
              <a:ext cx="2097703" cy="1582372"/>
            </a:xfrm>
            <a:custGeom>
              <a:avLst/>
              <a:gdLst>
                <a:gd name="T0" fmla="*/ 1038 w 1038"/>
                <a:gd name="T1" fmla="*/ 783 h 783"/>
                <a:gd name="T2" fmla="*/ 0 w 1038"/>
                <a:gd name="T3" fmla="*/ 488 h 783"/>
                <a:gd name="T4" fmla="*/ 0 w 1038"/>
                <a:gd name="T5" fmla="*/ 0 h 783"/>
                <a:gd name="T6" fmla="*/ 1038 w 1038"/>
                <a:gd name="T7" fmla="*/ 294 h 783"/>
                <a:gd name="T8" fmla="*/ 1038 w 1038"/>
                <a:gd name="T9" fmla="*/ 783 h 783"/>
              </a:gdLst>
              <a:ahLst/>
              <a:cxnLst>
                <a:cxn ang="0">
                  <a:pos x="T0" y="T1"/>
                </a:cxn>
                <a:cxn ang="0">
                  <a:pos x="T2" y="T3"/>
                </a:cxn>
                <a:cxn ang="0">
                  <a:pos x="T4" y="T5"/>
                </a:cxn>
                <a:cxn ang="0">
                  <a:pos x="T6" y="T7"/>
                </a:cxn>
                <a:cxn ang="0">
                  <a:pos x="T8" y="T9"/>
                </a:cxn>
              </a:cxnLst>
              <a:rect l="0" t="0" r="r" b="b"/>
              <a:pathLst>
                <a:path w="1038" h="783">
                  <a:moveTo>
                    <a:pt x="1038" y="783"/>
                  </a:moveTo>
                  <a:lnTo>
                    <a:pt x="0" y="488"/>
                  </a:lnTo>
                  <a:lnTo>
                    <a:pt x="0" y="0"/>
                  </a:lnTo>
                  <a:lnTo>
                    <a:pt x="1038" y="294"/>
                  </a:lnTo>
                  <a:lnTo>
                    <a:pt x="1038" y="783"/>
                  </a:lnTo>
                  <a:close/>
                </a:path>
              </a:pathLst>
            </a:custGeom>
            <a:solidFill>
              <a:schemeClr val="bg1">
                <a:lumMod val="50000"/>
              </a:schemeClr>
            </a:solidFill>
            <a:ln>
              <a:noFill/>
            </a:ln>
            <a:extLst/>
          </p:spPr>
          <p:txBody>
            <a:bodyPr/>
            <a:lstStyle/>
            <a:p>
              <a:pPr eaLnBrk="1" fontAlgn="auto" hangingPunct="1">
                <a:spcBef>
                  <a:spcPts val="0"/>
                </a:spcBef>
                <a:spcAft>
                  <a:spcPts val="0"/>
                </a:spcAft>
                <a:defRPr/>
              </a:pPr>
              <a:endParaRPr lang="en-US" sz="1351" dirty="0">
                <a:latin typeface="+mn-lt"/>
              </a:endParaRPr>
            </a:p>
          </p:txBody>
        </p:sp>
        <p:sp>
          <p:nvSpPr>
            <p:cNvPr id="37" name="Freeform 20"/>
            <p:cNvSpPr>
              <a:spLocks/>
            </p:cNvSpPr>
            <p:nvPr/>
          </p:nvSpPr>
          <p:spPr bwMode="auto">
            <a:xfrm>
              <a:off x="3098223" y="4651939"/>
              <a:ext cx="2095683" cy="1582372"/>
            </a:xfrm>
            <a:custGeom>
              <a:avLst/>
              <a:gdLst>
                <a:gd name="T0" fmla="*/ 1037 w 1037"/>
                <a:gd name="T1" fmla="*/ 488 h 783"/>
                <a:gd name="T2" fmla="*/ 0 w 1037"/>
                <a:gd name="T3" fmla="*/ 783 h 783"/>
                <a:gd name="T4" fmla="*/ 0 w 1037"/>
                <a:gd name="T5" fmla="*/ 294 h 783"/>
                <a:gd name="T6" fmla="*/ 1037 w 1037"/>
                <a:gd name="T7" fmla="*/ 0 h 783"/>
                <a:gd name="T8" fmla="*/ 1037 w 1037"/>
                <a:gd name="T9" fmla="*/ 488 h 783"/>
              </a:gdLst>
              <a:ahLst/>
              <a:cxnLst>
                <a:cxn ang="0">
                  <a:pos x="T0" y="T1"/>
                </a:cxn>
                <a:cxn ang="0">
                  <a:pos x="T2" y="T3"/>
                </a:cxn>
                <a:cxn ang="0">
                  <a:pos x="T4" y="T5"/>
                </a:cxn>
                <a:cxn ang="0">
                  <a:pos x="T6" y="T7"/>
                </a:cxn>
                <a:cxn ang="0">
                  <a:pos x="T8" y="T9"/>
                </a:cxn>
              </a:cxnLst>
              <a:rect l="0" t="0" r="r" b="b"/>
              <a:pathLst>
                <a:path w="1037" h="783">
                  <a:moveTo>
                    <a:pt x="1037" y="488"/>
                  </a:moveTo>
                  <a:lnTo>
                    <a:pt x="0" y="783"/>
                  </a:lnTo>
                  <a:lnTo>
                    <a:pt x="0" y="294"/>
                  </a:lnTo>
                  <a:lnTo>
                    <a:pt x="1037" y="0"/>
                  </a:lnTo>
                  <a:lnTo>
                    <a:pt x="1037" y="488"/>
                  </a:lnTo>
                  <a:close/>
                </a:path>
              </a:pathLst>
            </a:custGeom>
            <a:solidFill>
              <a:srgbClr val="6F6F6F"/>
            </a:solidFill>
            <a:ln>
              <a:noFill/>
            </a:ln>
            <a:extLst/>
          </p:spPr>
          <p:txBody>
            <a:bodyPr/>
            <a:lstStyle/>
            <a:p>
              <a:pPr eaLnBrk="1" fontAlgn="auto" hangingPunct="1">
                <a:spcBef>
                  <a:spcPts val="0"/>
                </a:spcBef>
                <a:spcAft>
                  <a:spcPts val="0"/>
                </a:spcAft>
              </a:pPr>
              <a:endParaRPr lang="en-US" sz="1351" dirty="0">
                <a:latin typeface="+mn-lt"/>
              </a:endParaRPr>
            </a:p>
          </p:txBody>
        </p:sp>
        <p:sp>
          <p:nvSpPr>
            <p:cNvPr id="38" name="Freeform 21"/>
            <p:cNvSpPr>
              <a:spLocks/>
            </p:cNvSpPr>
            <p:nvPr/>
          </p:nvSpPr>
          <p:spPr bwMode="auto">
            <a:xfrm>
              <a:off x="1000520" y="4076599"/>
              <a:ext cx="4189344" cy="1202441"/>
            </a:xfrm>
            <a:custGeom>
              <a:avLst/>
              <a:gdLst>
                <a:gd name="T0" fmla="*/ 2073 w 2073"/>
                <a:gd name="T1" fmla="*/ 301 h 595"/>
                <a:gd name="T2" fmla="*/ 1036 w 2073"/>
                <a:gd name="T3" fmla="*/ 595 h 595"/>
                <a:gd name="T4" fmla="*/ 0 w 2073"/>
                <a:gd name="T5" fmla="*/ 301 h 595"/>
                <a:gd name="T6" fmla="*/ 0 w 2073"/>
                <a:gd name="T7" fmla="*/ 295 h 595"/>
                <a:gd name="T8" fmla="*/ 1038 w 2073"/>
                <a:gd name="T9" fmla="*/ 0 h 595"/>
                <a:gd name="T10" fmla="*/ 2073 w 2073"/>
                <a:gd name="T11" fmla="*/ 295 h 595"/>
                <a:gd name="T12" fmla="*/ 2073 w 2073"/>
                <a:gd name="T13" fmla="*/ 301 h 595"/>
              </a:gdLst>
              <a:ahLst/>
              <a:cxnLst>
                <a:cxn ang="0">
                  <a:pos x="T0" y="T1"/>
                </a:cxn>
                <a:cxn ang="0">
                  <a:pos x="T2" y="T3"/>
                </a:cxn>
                <a:cxn ang="0">
                  <a:pos x="T4" y="T5"/>
                </a:cxn>
                <a:cxn ang="0">
                  <a:pos x="T6" y="T7"/>
                </a:cxn>
                <a:cxn ang="0">
                  <a:pos x="T8" y="T9"/>
                </a:cxn>
                <a:cxn ang="0">
                  <a:pos x="T10" y="T11"/>
                </a:cxn>
                <a:cxn ang="0">
                  <a:pos x="T12" y="T13"/>
                </a:cxn>
              </a:cxnLst>
              <a:rect l="0" t="0" r="r" b="b"/>
              <a:pathLst>
                <a:path w="2073" h="595">
                  <a:moveTo>
                    <a:pt x="2073" y="301"/>
                  </a:moveTo>
                  <a:lnTo>
                    <a:pt x="1036" y="595"/>
                  </a:lnTo>
                  <a:lnTo>
                    <a:pt x="0" y="301"/>
                  </a:lnTo>
                  <a:lnTo>
                    <a:pt x="0" y="295"/>
                  </a:lnTo>
                  <a:lnTo>
                    <a:pt x="1038" y="0"/>
                  </a:lnTo>
                  <a:lnTo>
                    <a:pt x="2073" y="295"/>
                  </a:lnTo>
                  <a:lnTo>
                    <a:pt x="2073" y="301"/>
                  </a:lnTo>
                  <a:close/>
                </a:path>
              </a:pathLst>
            </a:custGeom>
            <a:solidFill>
              <a:srgbClr val="525252"/>
            </a:solidFill>
            <a:ln>
              <a:noFill/>
            </a:ln>
            <a:extLst/>
          </p:spPr>
          <p:txBody>
            <a:bodyPr/>
            <a:lstStyle/>
            <a:p>
              <a:pPr eaLnBrk="1" fontAlgn="auto" hangingPunct="1">
                <a:spcBef>
                  <a:spcPts val="0"/>
                </a:spcBef>
                <a:spcAft>
                  <a:spcPts val="0"/>
                </a:spcAft>
                <a:defRPr/>
              </a:pPr>
              <a:endParaRPr lang="en-US" sz="1351" dirty="0">
                <a:latin typeface="+mn-lt"/>
              </a:endParaRPr>
            </a:p>
          </p:txBody>
        </p:sp>
      </p:grpSp>
      <p:grpSp>
        <p:nvGrpSpPr>
          <p:cNvPr id="109" name="Group 108"/>
          <p:cNvGrpSpPr/>
          <p:nvPr/>
        </p:nvGrpSpPr>
        <p:grpSpPr>
          <a:xfrm>
            <a:off x="1297998" y="324500"/>
            <a:ext cx="3290888" cy="4044683"/>
            <a:chOff x="1114247" y="1961702"/>
            <a:chExt cx="3290888" cy="4044683"/>
          </a:xfrm>
          <a:effectLst>
            <a:outerShdw blurRad="381000" dir="18900000" sy="23000" kx="-1200000" algn="bl" rotWithShape="0">
              <a:prstClr val="black">
                <a:alpha val="20000"/>
              </a:prstClr>
            </a:outerShdw>
          </a:effectLst>
        </p:grpSpPr>
        <p:sp>
          <p:nvSpPr>
            <p:cNvPr id="110" name="Freeform 19"/>
            <p:cNvSpPr>
              <a:spLocks/>
            </p:cNvSpPr>
            <p:nvPr/>
          </p:nvSpPr>
          <p:spPr bwMode="auto">
            <a:xfrm>
              <a:off x="1114247" y="4763372"/>
              <a:ext cx="1647825" cy="1243013"/>
            </a:xfrm>
            <a:custGeom>
              <a:avLst/>
              <a:gdLst>
                <a:gd name="T0" fmla="*/ 1038 w 1038"/>
                <a:gd name="T1" fmla="*/ 783 h 783"/>
                <a:gd name="T2" fmla="*/ 0 w 1038"/>
                <a:gd name="T3" fmla="*/ 488 h 783"/>
                <a:gd name="T4" fmla="*/ 0 w 1038"/>
                <a:gd name="T5" fmla="*/ 0 h 783"/>
                <a:gd name="T6" fmla="*/ 1038 w 1038"/>
                <a:gd name="T7" fmla="*/ 294 h 783"/>
                <a:gd name="T8" fmla="*/ 1038 w 1038"/>
                <a:gd name="T9" fmla="*/ 783 h 783"/>
              </a:gdLst>
              <a:ahLst/>
              <a:cxnLst>
                <a:cxn ang="0">
                  <a:pos x="T0" y="T1"/>
                </a:cxn>
                <a:cxn ang="0">
                  <a:pos x="T2" y="T3"/>
                </a:cxn>
                <a:cxn ang="0">
                  <a:pos x="T4" y="T5"/>
                </a:cxn>
                <a:cxn ang="0">
                  <a:pos x="T6" y="T7"/>
                </a:cxn>
                <a:cxn ang="0">
                  <a:pos x="T8" y="T9"/>
                </a:cxn>
              </a:cxnLst>
              <a:rect l="0" t="0" r="r" b="b"/>
              <a:pathLst>
                <a:path w="1038" h="783">
                  <a:moveTo>
                    <a:pt x="1038" y="783"/>
                  </a:moveTo>
                  <a:lnTo>
                    <a:pt x="0" y="488"/>
                  </a:lnTo>
                  <a:lnTo>
                    <a:pt x="0" y="0"/>
                  </a:lnTo>
                  <a:lnTo>
                    <a:pt x="1038" y="294"/>
                  </a:lnTo>
                  <a:lnTo>
                    <a:pt x="1038" y="783"/>
                  </a:lnTo>
                  <a:close/>
                </a:path>
              </a:pathLst>
            </a:custGeom>
            <a:solidFill>
              <a:schemeClr val="accent1"/>
            </a:solidFill>
            <a:ln>
              <a:noFill/>
            </a:ln>
            <a:extLst/>
          </p:spPr>
          <p:txBody>
            <a:bodyPr/>
            <a:lstStyle/>
            <a:p>
              <a:pPr eaLnBrk="1" fontAlgn="auto" hangingPunct="1">
                <a:spcBef>
                  <a:spcPts val="0"/>
                </a:spcBef>
                <a:spcAft>
                  <a:spcPts val="0"/>
                </a:spcAft>
                <a:defRPr/>
              </a:pPr>
              <a:endParaRPr lang="en-US" sz="1351" dirty="0">
                <a:latin typeface="+mn-lt"/>
              </a:endParaRPr>
            </a:p>
          </p:txBody>
        </p:sp>
        <p:sp>
          <p:nvSpPr>
            <p:cNvPr id="111" name="Freeform 20"/>
            <p:cNvSpPr>
              <a:spLocks/>
            </p:cNvSpPr>
            <p:nvPr/>
          </p:nvSpPr>
          <p:spPr bwMode="auto">
            <a:xfrm>
              <a:off x="2758897" y="4763372"/>
              <a:ext cx="1646238" cy="1243013"/>
            </a:xfrm>
            <a:custGeom>
              <a:avLst/>
              <a:gdLst>
                <a:gd name="T0" fmla="*/ 1037 w 1037"/>
                <a:gd name="T1" fmla="*/ 488 h 783"/>
                <a:gd name="T2" fmla="*/ 0 w 1037"/>
                <a:gd name="T3" fmla="*/ 783 h 783"/>
                <a:gd name="T4" fmla="*/ 0 w 1037"/>
                <a:gd name="T5" fmla="*/ 294 h 783"/>
                <a:gd name="T6" fmla="*/ 1037 w 1037"/>
                <a:gd name="T7" fmla="*/ 0 h 783"/>
                <a:gd name="T8" fmla="*/ 1037 w 1037"/>
                <a:gd name="T9" fmla="*/ 488 h 783"/>
              </a:gdLst>
              <a:ahLst/>
              <a:cxnLst>
                <a:cxn ang="0">
                  <a:pos x="T0" y="T1"/>
                </a:cxn>
                <a:cxn ang="0">
                  <a:pos x="T2" y="T3"/>
                </a:cxn>
                <a:cxn ang="0">
                  <a:pos x="T4" y="T5"/>
                </a:cxn>
                <a:cxn ang="0">
                  <a:pos x="T6" y="T7"/>
                </a:cxn>
                <a:cxn ang="0">
                  <a:pos x="T8" y="T9"/>
                </a:cxn>
              </a:cxnLst>
              <a:rect l="0" t="0" r="r" b="b"/>
              <a:pathLst>
                <a:path w="1037" h="783">
                  <a:moveTo>
                    <a:pt x="1037" y="488"/>
                  </a:moveTo>
                  <a:lnTo>
                    <a:pt x="0" y="783"/>
                  </a:lnTo>
                  <a:lnTo>
                    <a:pt x="0" y="294"/>
                  </a:lnTo>
                  <a:lnTo>
                    <a:pt x="1037" y="0"/>
                  </a:lnTo>
                  <a:lnTo>
                    <a:pt x="1037" y="488"/>
                  </a:lnTo>
                  <a:close/>
                </a:path>
              </a:pathLst>
            </a:custGeom>
            <a:solidFill>
              <a:schemeClr val="accent1">
                <a:lumMod val="75000"/>
              </a:schemeClr>
            </a:solidFill>
            <a:ln>
              <a:noFill/>
            </a:ln>
            <a:extLst/>
          </p:spPr>
          <p:txBody>
            <a:bodyPr/>
            <a:lstStyle/>
            <a:p>
              <a:pPr eaLnBrk="1" fontAlgn="auto" hangingPunct="1">
                <a:spcBef>
                  <a:spcPts val="0"/>
                </a:spcBef>
                <a:spcAft>
                  <a:spcPts val="0"/>
                </a:spcAft>
                <a:defRPr/>
              </a:pPr>
              <a:endParaRPr lang="en-US" sz="1351" dirty="0">
                <a:latin typeface="+mn-lt"/>
              </a:endParaRPr>
            </a:p>
          </p:txBody>
        </p:sp>
        <p:sp>
          <p:nvSpPr>
            <p:cNvPr id="112" name="Freeform 21"/>
            <p:cNvSpPr>
              <a:spLocks/>
            </p:cNvSpPr>
            <p:nvPr/>
          </p:nvSpPr>
          <p:spPr bwMode="auto">
            <a:xfrm>
              <a:off x="1114247" y="4285534"/>
              <a:ext cx="3290888" cy="944563"/>
            </a:xfrm>
            <a:custGeom>
              <a:avLst/>
              <a:gdLst>
                <a:gd name="T0" fmla="*/ 2073 w 2073"/>
                <a:gd name="T1" fmla="*/ 301 h 595"/>
                <a:gd name="T2" fmla="*/ 1036 w 2073"/>
                <a:gd name="T3" fmla="*/ 595 h 595"/>
                <a:gd name="T4" fmla="*/ 0 w 2073"/>
                <a:gd name="T5" fmla="*/ 301 h 595"/>
                <a:gd name="T6" fmla="*/ 0 w 2073"/>
                <a:gd name="T7" fmla="*/ 295 h 595"/>
                <a:gd name="T8" fmla="*/ 1038 w 2073"/>
                <a:gd name="T9" fmla="*/ 0 h 595"/>
                <a:gd name="T10" fmla="*/ 2073 w 2073"/>
                <a:gd name="T11" fmla="*/ 295 h 595"/>
                <a:gd name="T12" fmla="*/ 2073 w 2073"/>
                <a:gd name="T13" fmla="*/ 301 h 595"/>
              </a:gdLst>
              <a:ahLst/>
              <a:cxnLst>
                <a:cxn ang="0">
                  <a:pos x="T0" y="T1"/>
                </a:cxn>
                <a:cxn ang="0">
                  <a:pos x="T2" y="T3"/>
                </a:cxn>
                <a:cxn ang="0">
                  <a:pos x="T4" y="T5"/>
                </a:cxn>
                <a:cxn ang="0">
                  <a:pos x="T6" y="T7"/>
                </a:cxn>
                <a:cxn ang="0">
                  <a:pos x="T8" y="T9"/>
                </a:cxn>
                <a:cxn ang="0">
                  <a:pos x="T10" y="T11"/>
                </a:cxn>
                <a:cxn ang="0">
                  <a:pos x="T12" y="T13"/>
                </a:cxn>
              </a:cxnLst>
              <a:rect l="0" t="0" r="r" b="b"/>
              <a:pathLst>
                <a:path w="2073" h="595">
                  <a:moveTo>
                    <a:pt x="2073" y="301"/>
                  </a:moveTo>
                  <a:lnTo>
                    <a:pt x="1036" y="595"/>
                  </a:lnTo>
                  <a:lnTo>
                    <a:pt x="0" y="301"/>
                  </a:lnTo>
                  <a:lnTo>
                    <a:pt x="0" y="295"/>
                  </a:lnTo>
                  <a:lnTo>
                    <a:pt x="1038" y="0"/>
                  </a:lnTo>
                  <a:lnTo>
                    <a:pt x="2073" y="295"/>
                  </a:lnTo>
                  <a:lnTo>
                    <a:pt x="2073" y="301"/>
                  </a:lnTo>
                  <a:close/>
                </a:path>
              </a:pathLst>
            </a:custGeom>
            <a:solidFill>
              <a:schemeClr val="accent1">
                <a:lumMod val="50000"/>
              </a:schemeClr>
            </a:solidFill>
            <a:ln>
              <a:noFill/>
            </a:ln>
            <a:extLst/>
          </p:spPr>
          <p:txBody>
            <a:bodyPr/>
            <a:lstStyle/>
            <a:p>
              <a:pPr eaLnBrk="1" fontAlgn="auto" hangingPunct="1">
                <a:spcBef>
                  <a:spcPts val="0"/>
                </a:spcBef>
                <a:spcAft>
                  <a:spcPts val="0"/>
                </a:spcAft>
                <a:defRPr/>
              </a:pPr>
              <a:endParaRPr lang="en-US" sz="1351" dirty="0">
                <a:latin typeface="+mn-lt"/>
              </a:endParaRPr>
            </a:p>
          </p:txBody>
        </p:sp>
        <p:sp>
          <p:nvSpPr>
            <p:cNvPr id="113" name="Freeform 22"/>
            <p:cNvSpPr>
              <a:spLocks/>
            </p:cNvSpPr>
            <p:nvPr/>
          </p:nvSpPr>
          <p:spPr bwMode="auto">
            <a:xfrm>
              <a:off x="1503185" y="4118847"/>
              <a:ext cx="1255713" cy="949325"/>
            </a:xfrm>
            <a:custGeom>
              <a:avLst/>
              <a:gdLst>
                <a:gd name="T0" fmla="*/ 791 w 791"/>
                <a:gd name="T1" fmla="*/ 598 h 598"/>
                <a:gd name="T2" fmla="*/ 0 w 791"/>
                <a:gd name="T3" fmla="*/ 373 h 598"/>
                <a:gd name="T4" fmla="*/ 0 w 791"/>
                <a:gd name="T5" fmla="*/ 0 h 598"/>
                <a:gd name="T6" fmla="*/ 791 w 791"/>
                <a:gd name="T7" fmla="*/ 224 h 598"/>
                <a:gd name="T8" fmla="*/ 791 w 791"/>
                <a:gd name="T9" fmla="*/ 598 h 598"/>
              </a:gdLst>
              <a:ahLst/>
              <a:cxnLst>
                <a:cxn ang="0">
                  <a:pos x="T0" y="T1"/>
                </a:cxn>
                <a:cxn ang="0">
                  <a:pos x="T2" y="T3"/>
                </a:cxn>
                <a:cxn ang="0">
                  <a:pos x="T4" y="T5"/>
                </a:cxn>
                <a:cxn ang="0">
                  <a:pos x="T6" y="T7"/>
                </a:cxn>
                <a:cxn ang="0">
                  <a:pos x="T8" y="T9"/>
                </a:cxn>
              </a:cxnLst>
              <a:rect l="0" t="0" r="r" b="b"/>
              <a:pathLst>
                <a:path w="791" h="598">
                  <a:moveTo>
                    <a:pt x="791" y="598"/>
                  </a:moveTo>
                  <a:lnTo>
                    <a:pt x="0" y="373"/>
                  </a:lnTo>
                  <a:lnTo>
                    <a:pt x="0" y="0"/>
                  </a:lnTo>
                  <a:lnTo>
                    <a:pt x="791" y="224"/>
                  </a:lnTo>
                  <a:lnTo>
                    <a:pt x="791" y="598"/>
                  </a:lnTo>
                  <a:close/>
                </a:path>
              </a:pathLst>
            </a:custGeom>
            <a:solidFill>
              <a:schemeClr val="accent2"/>
            </a:solidFill>
            <a:ln>
              <a:noFill/>
            </a:ln>
            <a:extLst/>
          </p:spPr>
          <p:txBody>
            <a:bodyPr/>
            <a:lstStyle/>
            <a:p>
              <a:pPr eaLnBrk="1" fontAlgn="auto" hangingPunct="1">
                <a:spcBef>
                  <a:spcPts val="0"/>
                </a:spcBef>
                <a:spcAft>
                  <a:spcPts val="0"/>
                </a:spcAft>
                <a:defRPr/>
              </a:pPr>
              <a:endParaRPr lang="en-US" sz="1351" dirty="0">
                <a:latin typeface="+mn-lt"/>
              </a:endParaRPr>
            </a:p>
          </p:txBody>
        </p:sp>
        <p:sp>
          <p:nvSpPr>
            <p:cNvPr id="114" name="Freeform 23"/>
            <p:cNvSpPr>
              <a:spLocks/>
            </p:cNvSpPr>
            <p:nvPr/>
          </p:nvSpPr>
          <p:spPr bwMode="auto">
            <a:xfrm>
              <a:off x="2758897" y="4118847"/>
              <a:ext cx="1257300" cy="949325"/>
            </a:xfrm>
            <a:custGeom>
              <a:avLst/>
              <a:gdLst>
                <a:gd name="T0" fmla="*/ 792 w 792"/>
                <a:gd name="T1" fmla="*/ 373 h 598"/>
                <a:gd name="T2" fmla="*/ 0 w 792"/>
                <a:gd name="T3" fmla="*/ 598 h 598"/>
                <a:gd name="T4" fmla="*/ 0 w 792"/>
                <a:gd name="T5" fmla="*/ 224 h 598"/>
                <a:gd name="T6" fmla="*/ 792 w 792"/>
                <a:gd name="T7" fmla="*/ 0 h 598"/>
                <a:gd name="T8" fmla="*/ 792 w 792"/>
                <a:gd name="T9" fmla="*/ 373 h 598"/>
              </a:gdLst>
              <a:ahLst/>
              <a:cxnLst>
                <a:cxn ang="0">
                  <a:pos x="T0" y="T1"/>
                </a:cxn>
                <a:cxn ang="0">
                  <a:pos x="T2" y="T3"/>
                </a:cxn>
                <a:cxn ang="0">
                  <a:pos x="T4" y="T5"/>
                </a:cxn>
                <a:cxn ang="0">
                  <a:pos x="T6" y="T7"/>
                </a:cxn>
                <a:cxn ang="0">
                  <a:pos x="T8" y="T9"/>
                </a:cxn>
              </a:cxnLst>
              <a:rect l="0" t="0" r="r" b="b"/>
              <a:pathLst>
                <a:path w="792" h="598">
                  <a:moveTo>
                    <a:pt x="792" y="373"/>
                  </a:moveTo>
                  <a:lnTo>
                    <a:pt x="0" y="598"/>
                  </a:lnTo>
                  <a:lnTo>
                    <a:pt x="0" y="224"/>
                  </a:lnTo>
                  <a:lnTo>
                    <a:pt x="792" y="0"/>
                  </a:lnTo>
                  <a:lnTo>
                    <a:pt x="792" y="373"/>
                  </a:lnTo>
                  <a:close/>
                </a:path>
              </a:pathLst>
            </a:custGeom>
            <a:solidFill>
              <a:schemeClr val="accent2">
                <a:lumMod val="75000"/>
              </a:schemeClr>
            </a:solidFill>
            <a:ln>
              <a:noFill/>
            </a:ln>
            <a:extLst/>
          </p:spPr>
          <p:txBody>
            <a:bodyPr/>
            <a:lstStyle/>
            <a:p>
              <a:pPr eaLnBrk="1" fontAlgn="auto" hangingPunct="1">
                <a:spcBef>
                  <a:spcPts val="0"/>
                </a:spcBef>
                <a:spcAft>
                  <a:spcPts val="0"/>
                </a:spcAft>
                <a:defRPr/>
              </a:pPr>
              <a:endParaRPr lang="en-US" sz="1351" dirty="0">
                <a:latin typeface="+mn-lt"/>
              </a:endParaRPr>
            </a:p>
          </p:txBody>
        </p:sp>
        <p:sp>
          <p:nvSpPr>
            <p:cNvPr id="115" name="Freeform 24"/>
            <p:cNvSpPr>
              <a:spLocks/>
            </p:cNvSpPr>
            <p:nvPr/>
          </p:nvSpPr>
          <p:spPr bwMode="auto">
            <a:xfrm>
              <a:off x="1503185" y="3767169"/>
              <a:ext cx="2513013" cy="720725"/>
            </a:xfrm>
            <a:custGeom>
              <a:avLst/>
              <a:gdLst>
                <a:gd name="T0" fmla="*/ 1583 w 1583"/>
                <a:gd name="T1" fmla="*/ 230 h 454"/>
                <a:gd name="T2" fmla="*/ 791 w 1583"/>
                <a:gd name="T3" fmla="*/ 454 h 454"/>
                <a:gd name="T4" fmla="*/ 0 w 1583"/>
                <a:gd name="T5" fmla="*/ 230 h 454"/>
                <a:gd name="T6" fmla="*/ 0 w 1583"/>
                <a:gd name="T7" fmla="*/ 225 h 454"/>
                <a:gd name="T8" fmla="*/ 791 w 1583"/>
                <a:gd name="T9" fmla="*/ 0 h 454"/>
                <a:gd name="T10" fmla="*/ 1583 w 1583"/>
                <a:gd name="T11" fmla="*/ 225 h 454"/>
                <a:gd name="T12" fmla="*/ 1583 w 1583"/>
                <a:gd name="T13" fmla="*/ 230 h 454"/>
              </a:gdLst>
              <a:ahLst/>
              <a:cxnLst>
                <a:cxn ang="0">
                  <a:pos x="T0" y="T1"/>
                </a:cxn>
                <a:cxn ang="0">
                  <a:pos x="T2" y="T3"/>
                </a:cxn>
                <a:cxn ang="0">
                  <a:pos x="T4" y="T5"/>
                </a:cxn>
                <a:cxn ang="0">
                  <a:pos x="T6" y="T7"/>
                </a:cxn>
                <a:cxn ang="0">
                  <a:pos x="T8" y="T9"/>
                </a:cxn>
                <a:cxn ang="0">
                  <a:pos x="T10" y="T11"/>
                </a:cxn>
                <a:cxn ang="0">
                  <a:pos x="T12" y="T13"/>
                </a:cxn>
              </a:cxnLst>
              <a:rect l="0" t="0" r="r" b="b"/>
              <a:pathLst>
                <a:path w="1583" h="454">
                  <a:moveTo>
                    <a:pt x="1583" y="230"/>
                  </a:moveTo>
                  <a:lnTo>
                    <a:pt x="791" y="454"/>
                  </a:lnTo>
                  <a:lnTo>
                    <a:pt x="0" y="230"/>
                  </a:lnTo>
                  <a:lnTo>
                    <a:pt x="0" y="225"/>
                  </a:lnTo>
                  <a:lnTo>
                    <a:pt x="791" y="0"/>
                  </a:lnTo>
                  <a:lnTo>
                    <a:pt x="1583" y="225"/>
                  </a:lnTo>
                  <a:lnTo>
                    <a:pt x="1583" y="230"/>
                  </a:lnTo>
                  <a:close/>
                </a:path>
              </a:pathLst>
            </a:custGeom>
            <a:solidFill>
              <a:schemeClr val="accent2">
                <a:lumMod val="50000"/>
              </a:schemeClr>
            </a:solidFill>
            <a:ln>
              <a:noFill/>
            </a:ln>
            <a:extLst/>
          </p:spPr>
          <p:txBody>
            <a:bodyPr/>
            <a:lstStyle/>
            <a:p>
              <a:pPr eaLnBrk="1" fontAlgn="auto" hangingPunct="1">
                <a:spcBef>
                  <a:spcPts val="0"/>
                </a:spcBef>
                <a:spcAft>
                  <a:spcPts val="0"/>
                </a:spcAft>
                <a:defRPr/>
              </a:pPr>
              <a:endParaRPr lang="en-US" sz="1351" dirty="0">
                <a:latin typeface="+mn-lt"/>
              </a:endParaRPr>
            </a:p>
          </p:txBody>
        </p:sp>
        <p:sp>
          <p:nvSpPr>
            <p:cNvPr id="116" name="Freeform 25"/>
            <p:cNvSpPr>
              <a:spLocks/>
            </p:cNvSpPr>
            <p:nvPr/>
          </p:nvSpPr>
          <p:spPr bwMode="auto">
            <a:xfrm>
              <a:off x="1809572" y="3602909"/>
              <a:ext cx="957263" cy="722313"/>
            </a:xfrm>
            <a:custGeom>
              <a:avLst/>
              <a:gdLst>
                <a:gd name="T0" fmla="*/ 603 w 603"/>
                <a:gd name="T1" fmla="*/ 455 h 455"/>
                <a:gd name="T2" fmla="*/ 0 w 603"/>
                <a:gd name="T3" fmla="*/ 284 h 455"/>
                <a:gd name="T4" fmla="*/ 0 w 603"/>
                <a:gd name="T5" fmla="*/ 0 h 455"/>
                <a:gd name="T6" fmla="*/ 603 w 603"/>
                <a:gd name="T7" fmla="*/ 171 h 455"/>
                <a:gd name="T8" fmla="*/ 603 w 603"/>
                <a:gd name="T9" fmla="*/ 455 h 455"/>
              </a:gdLst>
              <a:ahLst/>
              <a:cxnLst>
                <a:cxn ang="0">
                  <a:pos x="T0" y="T1"/>
                </a:cxn>
                <a:cxn ang="0">
                  <a:pos x="T2" y="T3"/>
                </a:cxn>
                <a:cxn ang="0">
                  <a:pos x="T4" y="T5"/>
                </a:cxn>
                <a:cxn ang="0">
                  <a:pos x="T6" y="T7"/>
                </a:cxn>
                <a:cxn ang="0">
                  <a:pos x="T8" y="T9"/>
                </a:cxn>
              </a:cxnLst>
              <a:rect l="0" t="0" r="r" b="b"/>
              <a:pathLst>
                <a:path w="603" h="455">
                  <a:moveTo>
                    <a:pt x="603" y="455"/>
                  </a:moveTo>
                  <a:lnTo>
                    <a:pt x="0" y="284"/>
                  </a:lnTo>
                  <a:lnTo>
                    <a:pt x="0" y="0"/>
                  </a:lnTo>
                  <a:lnTo>
                    <a:pt x="603" y="171"/>
                  </a:lnTo>
                  <a:lnTo>
                    <a:pt x="603" y="455"/>
                  </a:lnTo>
                  <a:close/>
                </a:path>
              </a:pathLst>
            </a:custGeom>
            <a:solidFill>
              <a:schemeClr val="accent3"/>
            </a:solidFill>
            <a:ln>
              <a:noFill/>
            </a:ln>
            <a:extLst/>
          </p:spPr>
          <p:txBody>
            <a:bodyPr/>
            <a:lstStyle/>
            <a:p>
              <a:pPr eaLnBrk="1" fontAlgn="auto" hangingPunct="1">
                <a:spcBef>
                  <a:spcPts val="0"/>
                </a:spcBef>
                <a:spcAft>
                  <a:spcPts val="0"/>
                </a:spcAft>
                <a:defRPr/>
              </a:pPr>
              <a:endParaRPr lang="en-US" sz="1351" dirty="0">
                <a:latin typeface="+mn-lt"/>
              </a:endParaRPr>
            </a:p>
          </p:txBody>
        </p:sp>
        <p:sp>
          <p:nvSpPr>
            <p:cNvPr id="117" name="Freeform 26"/>
            <p:cNvSpPr>
              <a:spLocks/>
            </p:cNvSpPr>
            <p:nvPr/>
          </p:nvSpPr>
          <p:spPr bwMode="auto">
            <a:xfrm>
              <a:off x="2765247" y="3602909"/>
              <a:ext cx="957263" cy="722313"/>
            </a:xfrm>
            <a:custGeom>
              <a:avLst/>
              <a:gdLst>
                <a:gd name="T0" fmla="*/ 603 w 603"/>
                <a:gd name="T1" fmla="*/ 284 h 455"/>
                <a:gd name="T2" fmla="*/ 0 w 603"/>
                <a:gd name="T3" fmla="*/ 455 h 455"/>
                <a:gd name="T4" fmla="*/ 0 w 603"/>
                <a:gd name="T5" fmla="*/ 171 h 455"/>
                <a:gd name="T6" fmla="*/ 603 w 603"/>
                <a:gd name="T7" fmla="*/ 0 h 455"/>
                <a:gd name="T8" fmla="*/ 603 w 603"/>
                <a:gd name="T9" fmla="*/ 284 h 455"/>
              </a:gdLst>
              <a:ahLst/>
              <a:cxnLst>
                <a:cxn ang="0">
                  <a:pos x="T0" y="T1"/>
                </a:cxn>
                <a:cxn ang="0">
                  <a:pos x="T2" y="T3"/>
                </a:cxn>
                <a:cxn ang="0">
                  <a:pos x="T4" y="T5"/>
                </a:cxn>
                <a:cxn ang="0">
                  <a:pos x="T6" y="T7"/>
                </a:cxn>
                <a:cxn ang="0">
                  <a:pos x="T8" y="T9"/>
                </a:cxn>
              </a:cxnLst>
              <a:rect l="0" t="0" r="r" b="b"/>
              <a:pathLst>
                <a:path w="603" h="455">
                  <a:moveTo>
                    <a:pt x="603" y="284"/>
                  </a:moveTo>
                  <a:lnTo>
                    <a:pt x="0" y="455"/>
                  </a:lnTo>
                  <a:lnTo>
                    <a:pt x="0" y="171"/>
                  </a:lnTo>
                  <a:lnTo>
                    <a:pt x="603" y="0"/>
                  </a:lnTo>
                  <a:lnTo>
                    <a:pt x="603" y="284"/>
                  </a:lnTo>
                  <a:close/>
                </a:path>
              </a:pathLst>
            </a:custGeom>
            <a:solidFill>
              <a:schemeClr val="accent3">
                <a:lumMod val="75000"/>
              </a:schemeClr>
            </a:solidFill>
            <a:ln>
              <a:noFill/>
            </a:ln>
            <a:extLst/>
          </p:spPr>
          <p:txBody>
            <a:bodyPr/>
            <a:lstStyle/>
            <a:p>
              <a:pPr eaLnBrk="1" fontAlgn="auto" hangingPunct="1">
                <a:spcBef>
                  <a:spcPts val="0"/>
                </a:spcBef>
                <a:spcAft>
                  <a:spcPts val="0"/>
                </a:spcAft>
                <a:defRPr/>
              </a:pPr>
              <a:endParaRPr lang="en-US" sz="1351" dirty="0">
                <a:latin typeface="+mn-lt"/>
              </a:endParaRPr>
            </a:p>
          </p:txBody>
        </p:sp>
        <p:sp>
          <p:nvSpPr>
            <p:cNvPr id="118" name="Freeform 27"/>
            <p:cNvSpPr>
              <a:spLocks/>
            </p:cNvSpPr>
            <p:nvPr/>
          </p:nvSpPr>
          <p:spPr bwMode="auto">
            <a:xfrm>
              <a:off x="1809572" y="3338544"/>
              <a:ext cx="1912938" cy="549275"/>
            </a:xfrm>
            <a:custGeom>
              <a:avLst/>
              <a:gdLst>
                <a:gd name="T0" fmla="*/ 1205 w 1205"/>
                <a:gd name="T1" fmla="*/ 175 h 346"/>
                <a:gd name="T2" fmla="*/ 602 w 1205"/>
                <a:gd name="T3" fmla="*/ 346 h 346"/>
                <a:gd name="T4" fmla="*/ 0 w 1205"/>
                <a:gd name="T5" fmla="*/ 175 h 346"/>
                <a:gd name="T6" fmla="*/ 0 w 1205"/>
                <a:gd name="T7" fmla="*/ 171 h 346"/>
                <a:gd name="T8" fmla="*/ 603 w 1205"/>
                <a:gd name="T9" fmla="*/ 0 h 346"/>
                <a:gd name="T10" fmla="*/ 1205 w 1205"/>
                <a:gd name="T11" fmla="*/ 171 h 346"/>
                <a:gd name="T12" fmla="*/ 1205 w 1205"/>
                <a:gd name="T13" fmla="*/ 175 h 346"/>
              </a:gdLst>
              <a:ahLst/>
              <a:cxnLst>
                <a:cxn ang="0">
                  <a:pos x="T0" y="T1"/>
                </a:cxn>
                <a:cxn ang="0">
                  <a:pos x="T2" y="T3"/>
                </a:cxn>
                <a:cxn ang="0">
                  <a:pos x="T4" y="T5"/>
                </a:cxn>
                <a:cxn ang="0">
                  <a:pos x="T6" y="T7"/>
                </a:cxn>
                <a:cxn ang="0">
                  <a:pos x="T8" y="T9"/>
                </a:cxn>
                <a:cxn ang="0">
                  <a:pos x="T10" y="T11"/>
                </a:cxn>
                <a:cxn ang="0">
                  <a:pos x="T12" y="T13"/>
                </a:cxn>
              </a:cxnLst>
              <a:rect l="0" t="0" r="r" b="b"/>
              <a:pathLst>
                <a:path w="1205" h="346">
                  <a:moveTo>
                    <a:pt x="1205" y="175"/>
                  </a:moveTo>
                  <a:lnTo>
                    <a:pt x="602" y="346"/>
                  </a:lnTo>
                  <a:lnTo>
                    <a:pt x="0" y="175"/>
                  </a:lnTo>
                  <a:lnTo>
                    <a:pt x="0" y="171"/>
                  </a:lnTo>
                  <a:lnTo>
                    <a:pt x="603" y="0"/>
                  </a:lnTo>
                  <a:lnTo>
                    <a:pt x="1205" y="171"/>
                  </a:lnTo>
                  <a:lnTo>
                    <a:pt x="1205" y="175"/>
                  </a:lnTo>
                  <a:close/>
                </a:path>
              </a:pathLst>
            </a:custGeom>
            <a:solidFill>
              <a:schemeClr val="accent3">
                <a:lumMod val="50000"/>
              </a:schemeClr>
            </a:solidFill>
            <a:ln>
              <a:noFill/>
            </a:ln>
            <a:extLst/>
          </p:spPr>
          <p:txBody>
            <a:bodyPr/>
            <a:lstStyle/>
            <a:p>
              <a:pPr eaLnBrk="1" fontAlgn="auto" hangingPunct="1">
                <a:spcBef>
                  <a:spcPts val="0"/>
                </a:spcBef>
                <a:spcAft>
                  <a:spcPts val="0"/>
                </a:spcAft>
                <a:defRPr/>
              </a:pPr>
              <a:endParaRPr lang="en-US" sz="1351" dirty="0">
                <a:latin typeface="+mn-lt"/>
              </a:endParaRPr>
            </a:p>
          </p:txBody>
        </p:sp>
        <p:sp>
          <p:nvSpPr>
            <p:cNvPr id="119" name="Freeform 28"/>
            <p:cNvSpPr>
              <a:spLocks/>
            </p:cNvSpPr>
            <p:nvPr/>
          </p:nvSpPr>
          <p:spPr bwMode="auto">
            <a:xfrm>
              <a:off x="2090560" y="3233022"/>
              <a:ext cx="676275" cy="509588"/>
            </a:xfrm>
            <a:custGeom>
              <a:avLst/>
              <a:gdLst>
                <a:gd name="T0" fmla="*/ 426 w 426"/>
                <a:gd name="T1" fmla="*/ 321 h 321"/>
                <a:gd name="T2" fmla="*/ 0 w 426"/>
                <a:gd name="T3" fmla="*/ 201 h 321"/>
                <a:gd name="T4" fmla="*/ 0 w 426"/>
                <a:gd name="T5" fmla="*/ 0 h 321"/>
                <a:gd name="T6" fmla="*/ 426 w 426"/>
                <a:gd name="T7" fmla="*/ 121 h 321"/>
                <a:gd name="T8" fmla="*/ 426 w 426"/>
                <a:gd name="T9" fmla="*/ 321 h 321"/>
              </a:gdLst>
              <a:ahLst/>
              <a:cxnLst>
                <a:cxn ang="0">
                  <a:pos x="T0" y="T1"/>
                </a:cxn>
                <a:cxn ang="0">
                  <a:pos x="T2" y="T3"/>
                </a:cxn>
                <a:cxn ang="0">
                  <a:pos x="T4" y="T5"/>
                </a:cxn>
                <a:cxn ang="0">
                  <a:pos x="T6" y="T7"/>
                </a:cxn>
                <a:cxn ang="0">
                  <a:pos x="T8" y="T9"/>
                </a:cxn>
              </a:cxnLst>
              <a:rect l="0" t="0" r="r" b="b"/>
              <a:pathLst>
                <a:path w="426" h="321">
                  <a:moveTo>
                    <a:pt x="426" y="321"/>
                  </a:moveTo>
                  <a:lnTo>
                    <a:pt x="0" y="201"/>
                  </a:lnTo>
                  <a:lnTo>
                    <a:pt x="0" y="0"/>
                  </a:lnTo>
                  <a:lnTo>
                    <a:pt x="426" y="121"/>
                  </a:lnTo>
                  <a:lnTo>
                    <a:pt x="426" y="321"/>
                  </a:lnTo>
                  <a:close/>
                </a:path>
              </a:pathLst>
            </a:custGeom>
            <a:solidFill>
              <a:schemeClr val="accent5"/>
            </a:solidFill>
            <a:ln>
              <a:noFill/>
            </a:ln>
            <a:extLst/>
          </p:spPr>
          <p:txBody>
            <a:bodyPr/>
            <a:lstStyle/>
            <a:p>
              <a:pPr eaLnBrk="1" fontAlgn="auto" hangingPunct="1">
                <a:spcBef>
                  <a:spcPts val="0"/>
                </a:spcBef>
                <a:spcAft>
                  <a:spcPts val="0"/>
                </a:spcAft>
                <a:defRPr/>
              </a:pPr>
              <a:endParaRPr lang="en-US" sz="1351" dirty="0">
                <a:latin typeface="+mn-lt"/>
              </a:endParaRPr>
            </a:p>
          </p:txBody>
        </p:sp>
        <p:sp>
          <p:nvSpPr>
            <p:cNvPr id="120" name="Freeform 29"/>
            <p:cNvSpPr>
              <a:spLocks/>
            </p:cNvSpPr>
            <p:nvPr/>
          </p:nvSpPr>
          <p:spPr bwMode="auto">
            <a:xfrm>
              <a:off x="2766835" y="3233022"/>
              <a:ext cx="674688" cy="509588"/>
            </a:xfrm>
            <a:custGeom>
              <a:avLst/>
              <a:gdLst>
                <a:gd name="T0" fmla="*/ 425 w 425"/>
                <a:gd name="T1" fmla="*/ 201 h 321"/>
                <a:gd name="T2" fmla="*/ 0 w 425"/>
                <a:gd name="T3" fmla="*/ 321 h 321"/>
                <a:gd name="T4" fmla="*/ 0 w 425"/>
                <a:gd name="T5" fmla="*/ 121 h 321"/>
                <a:gd name="T6" fmla="*/ 425 w 425"/>
                <a:gd name="T7" fmla="*/ 0 h 321"/>
                <a:gd name="T8" fmla="*/ 425 w 425"/>
                <a:gd name="T9" fmla="*/ 201 h 321"/>
              </a:gdLst>
              <a:ahLst/>
              <a:cxnLst>
                <a:cxn ang="0">
                  <a:pos x="T0" y="T1"/>
                </a:cxn>
                <a:cxn ang="0">
                  <a:pos x="T2" y="T3"/>
                </a:cxn>
                <a:cxn ang="0">
                  <a:pos x="T4" y="T5"/>
                </a:cxn>
                <a:cxn ang="0">
                  <a:pos x="T6" y="T7"/>
                </a:cxn>
                <a:cxn ang="0">
                  <a:pos x="T8" y="T9"/>
                </a:cxn>
              </a:cxnLst>
              <a:rect l="0" t="0" r="r" b="b"/>
              <a:pathLst>
                <a:path w="425" h="321">
                  <a:moveTo>
                    <a:pt x="425" y="201"/>
                  </a:moveTo>
                  <a:lnTo>
                    <a:pt x="0" y="321"/>
                  </a:lnTo>
                  <a:lnTo>
                    <a:pt x="0" y="121"/>
                  </a:lnTo>
                  <a:lnTo>
                    <a:pt x="425" y="0"/>
                  </a:lnTo>
                  <a:lnTo>
                    <a:pt x="425" y="201"/>
                  </a:lnTo>
                  <a:close/>
                </a:path>
              </a:pathLst>
            </a:custGeom>
            <a:solidFill>
              <a:schemeClr val="accent5">
                <a:lumMod val="75000"/>
              </a:schemeClr>
            </a:solidFill>
            <a:ln>
              <a:noFill/>
            </a:ln>
            <a:extLst/>
          </p:spPr>
          <p:txBody>
            <a:bodyPr/>
            <a:lstStyle/>
            <a:p>
              <a:pPr eaLnBrk="1" fontAlgn="auto" hangingPunct="1">
                <a:spcBef>
                  <a:spcPts val="0"/>
                </a:spcBef>
                <a:spcAft>
                  <a:spcPts val="0"/>
                </a:spcAft>
                <a:defRPr/>
              </a:pPr>
              <a:endParaRPr lang="en-US" sz="1351" dirty="0">
                <a:latin typeface="+mn-lt"/>
              </a:endParaRPr>
            </a:p>
          </p:txBody>
        </p:sp>
        <p:sp>
          <p:nvSpPr>
            <p:cNvPr id="121" name="Freeform 30"/>
            <p:cNvSpPr>
              <a:spLocks/>
            </p:cNvSpPr>
            <p:nvPr/>
          </p:nvSpPr>
          <p:spPr bwMode="auto">
            <a:xfrm>
              <a:off x="2090560" y="3051206"/>
              <a:ext cx="1350963" cy="387350"/>
            </a:xfrm>
            <a:custGeom>
              <a:avLst/>
              <a:gdLst>
                <a:gd name="T0" fmla="*/ 851 w 851"/>
                <a:gd name="T1" fmla="*/ 123 h 244"/>
                <a:gd name="T2" fmla="*/ 426 w 851"/>
                <a:gd name="T3" fmla="*/ 244 h 244"/>
                <a:gd name="T4" fmla="*/ 0 w 851"/>
                <a:gd name="T5" fmla="*/ 123 h 244"/>
                <a:gd name="T6" fmla="*/ 0 w 851"/>
                <a:gd name="T7" fmla="*/ 120 h 244"/>
                <a:gd name="T8" fmla="*/ 426 w 851"/>
                <a:gd name="T9" fmla="*/ 0 h 244"/>
                <a:gd name="T10" fmla="*/ 851 w 851"/>
                <a:gd name="T11" fmla="*/ 120 h 244"/>
                <a:gd name="T12" fmla="*/ 851 w 851"/>
                <a:gd name="T13" fmla="*/ 123 h 244"/>
              </a:gdLst>
              <a:ahLst/>
              <a:cxnLst>
                <a:cxn ang="0">
                  <a:pos x="T0" y="T1"/>
                </a:cxn>
                <a:cxn ang="0">
                  <a:pos x="T2" y="T3"/>
                </a:cxn>
                <a:cxn ang="0">
                  <a:pos x="T4" y="T5"/>
                </a:cxn>
                <a:cxn ang="0">
                  <a:pos x="T6" y="T7"/>
                </a:cxn>
                <a:cxn ang="0">
                  <a:pos x="T8" y="T9"/>
                </a:cxn>
                <a:cxn ang="0">
                  <a:pos x="T10" y="T11"/>
                </a:cxn>
                <a:cxn ang="0">
                  <a:pos x="T12" y="T13"/>
                </a:cxn>
              </a:cxnLst>
              <a:rect l="0" t="0" r="r" b="b"/>
              <a:pathLst>
                <a:path w="851" h="244">
                  <a:moveTo>
                    <a:pt x="851" y="123"/>
                  </a:moveTo>
                  <a:lnTo>
                    <a:pt x="426" y="244"/>
                  </a:lnTo>
                  <a:lnTo>
                    <a:pt x="0" y="123"/>
                  </a:lnTo>
                  <a:lnTo>
                    <a:pt x="0" y="120"/>
                  </a:lnTo>
                  <a:lnTo>
                    <a:pt x="426" y="0"/>
                  </a:lnTo>
                  <a:lnTo>
                    <a:pt x="851" y="120"/>
                  </a:lnTo>
                  <a:lnTo>
                    <a:pt x="851" y="123"/>
                  </a:lnTo>
                  <a:close/>
                </a:path>
              </a:pathLst>
            </a:custGeom>
            <a:solidFill>
              <a:schemeClr val="accent5">
                <a:lumMod val="50000"/>
              </a:schemeClr>
            </a:solidFill>
            <a:ln>
              <a:noFill/>
            </a:ln>
            <a:extLst/>
          </p:spPr>
          <p:txBody>
            <a:bodyPr/>
            <a:lstStyle/>
            <a:p>
              <a:pPr eaLnBrk="1" fontAlgn="auto" hangingPunct="1">
                <a:spcBef>
                  <a:spcPts val="0"/>
                </a:spcBef>
                <a:spcAft>
                  <a:spcPts val="0"/>
                </a:spcAft>
                <a:defRPr/>
              </a:pPr>
              <a:endParaRPr lang="en-US" sz="1351" dirty="0">
                <a:latin typeface="+mn-lt"/>
              </a:endParaRPr>
            </a:p>
          </p:txBody>
        </p:sp>
        <p:grpSp>
          <p:nvGrpSpPr>
            <p:cNvPr id="122" name="Group 121"/>
            <p:cNvGrpSpPr>
              <a:grpSpLocks noChangeAspect="1"/>
            </p:cNvGrpSpPr>
            <p:nvPr/>
          </p:nvGrpSpPr>
          <p:grpSpPr>
            <a:xfrm>
              <a:off x="2536294" y="1961702"/>
              <a:ext cx="445205" cy="1352282"/>
              <a:chOff x="4830763" y="469901"/>
              <a:chExt cx="593725" cy="1803400"/>
            </a:xfrm>
            <a:solidFill>
              <a:schemeClr val="bg1">
                <a:lumMod val="50000"/>
              </a:schemeClr>
            </a:solidFill>
          </p:grpSpPr>
          <p:sp>
            <p:nvSpPr>
              <p:cNvPr id="123" name="Freeform 12"/>
              <p:cNvSpPr>
                <a:spLocks/>
              </p:cNvSpPr>
              <p:nvPr/>
            </p:nvSpPr>
            <p:spPr bwMode="auto">
              <a:xfrm>
                <a:off x="4999038" y="469901"/>
                <a:ext cx="176213" cy="268288"/>
              </a:xfrm>
              <a:custGeom>
                <a:avLst/>
                <a:gdLst>
                  <a:gd name="T0" fmla="*/ 18 w 110"/>
                  <a:gd name="T1" fmla="*/ 157 h 167"/>
                  <a:gd name="T2" fmla="*/ 59 w 110"/>
                  <a:gd name="T3" fmla="*/ 166 h 167"/>
                  <a:gd name="T4" fmla="*/ 81 w 110"/>
                  <a:gd name="T5" fmla="*/ 157 h 167"/>
                  <a:gd name="T6" fmla="*/ 94 w 110"/>
                  <a:gd name="T7" fmla="*/ 148 h 167"/>
                  <a:gd name="T8" fmla="*/ 105 w 110"/>
                  <a:gd name="T9" fmla="*/ 101 h 167"/>
                  <a:gd name="T10" fmla="*/ 110 w 110"/>
                  <a:gd name="T11" fmla="*/ 62 h 167"/>
                  <a:gd name="T12" fmla="*/ 38 w 110"/>
                  <a:gd name="T13" fmla="*/ 9 h 167"/>
                  <a:gd name="T14" fmla="*/ 3 w 110"/>
                  <a:gd name="T15" fmla="*/ 84 h 167"/>
                  <a:gd name="T16" fmla="*/ 8 w 110"/>
                  <a:gd name="T17" fmla="*/ 113 h 167"/>
                  <a:gd name="T18" fmla="*/ 13 w 110"/>
                  <a:gd name="T19" fmla="*/ 125 h 167"/>
                  <a:gd name="T20" fmla="*/ 18 w 110"/>
                  <a:gd name="T21" fmla="*/ 157 h 167"/>
                  <a:gd name="T22" fmla="*/ 18 w 110"/>
                  <a:gd name="T23" fmla="*/ 157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0" h="167">
                    <a:moveTo>
                      <a:pt x="18" y="157"/>
                    </a:moveTo>
                    <a:cubicBezTo>
                      <a:pt x="15" y="164"/>
                      <a:pt x="55" y="167"/>
                      <a:pt x="59" y="166"/>
                    </a:cubicBezTo>
                    <a:cubicBezTo>
                      <a:pt x="67" y="164"/>
                      <a:pt x="75" y="161"/>
                      <a:pt x="81" y="157"/>
                    </a:cubicBezTo>
                    <a:cubicBezTo>
                      <a:pt x="85" y="155"/>
                      <a:pt x="90" y="149"/>
                      <a:pt x="94" y="148"/>
                    </a:cubicBezTo>
                    <a:cubicBezTo>
                      <a:pt x="86" y="141"/>
                      <a:pt x="102" y="109"/>
                      <a:pt x="105" y="101"/>
                    </a:cubicBezTo>
                    <a:cubicBezTo>
                      <a:pt x="109" y="88"/>
                      <a:pt x="110" y="76"/>
                      <a:pt x="110" y="62"/>
                    </a:cubicBezTo>
                    <a:cubicBezTo>
                      <a:pt x="108" y="23"/>
                      <a:pt x="77" y="0"/>
                      <a:pt x="38" y="9"/>
                    </a:cubicBezTo>
                    <a:cubicBezTo>
                      <a:pt x="3" y="17"/>
                      <a:pt x="0" y="55"/>
                      <a:pt x="3" y="84"/>
                    </a:cubicBezTo>
                    <a:cubicBezTo>
                      <a:pt x="4" y="94"/>
                      <a:pt x="7" y="103"/>
                      <a:pt x="8" y="113"/>
                    </a:cubicBezTo>
                    <a:cubicBezTo>
                      <a:pt x="8" y="118"/>
                      <a:pt x="10" y="121"/>
                      <a:pt x="13" y="125"/>
                    </a:cubicBezTo>
                    <a:cubicBezTo>
                      <a:pt x="20" y="135"/>
                      <a:pt x="21" y="145"/>
                      <a:pt x="18" y="157"/>
                    </a:cubicBezTo>
                    <a:cubicBezTo>
                      <a:pt x="18" y="157"/>
                      <a:pt x="26" y="131"/>
                      <a:pt x="18" y="157"/>
                    </a:cubicBezTo>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US" sz="1351" dirty="0">
                  <a:latin typeface="+mn-lt"/>
                </a:endParaRPr>
              </a:p>
            </p:txBody>
          </p:sp>
          <p:sp>
            <p:nvSpPr>
              <p:cNvPr id="124" name="Freeform 13"/>
              <p:cNvSpPr>
                <a:spLocks/>
              </p:cNvSpPr>
              <p:nvPr/>
            </p:nvSpPr>
            <p:spPr bwMode="auto">
              <a:xfrm>
                <a:off x="4830763" y="715963"/>
                <a:ext cx="593725" cy="1557338"/>
              </a:xfrm>
              <a:custGeom>
                <a:avLst/>
                <a:gdLst>
                  <a:gd name="T0" fmla="*/ 356 w 369"/>
                  <a:gd name="T1" fmla="*/ 203 h 968"/>
                  <a:gd name="T2" fmla="*/ 311 w 369"/>
                  <a:gd name="T3" fmla="*/ 42 h 968"/>
                  <a:gd name="T4" fmla="*/ 282 w 369"/>
                  <a:gd name="T5" fmla="*/ 26 h 968"/>
                  <a:gd name="T6" fmla="*/ 193 w 369"/>
                  <a:gd name="T7" fmla="*/ 47 h 968"/>
                  <a:gd name="T8" fmla="*/ 211 w 369"/>
                  <a:gd name="T9" fmla="*/ 184 h 968"/>
                  <a:gd name="T10" fmla="*/ 246 w 369"/>
                  <a:gd name="T11" fmla="*/ 325 h 968"/>
                  <a:gd name="T12" fmla="*/ 89 w 369"/>
                  <a:gd name="T13" fmla="*/ 364 h 968"/>
                  <a:gd name="T14" fmla="*/ 74 w 369"/>
                  <a:gd name="T15" fmla="*/ 327 h 968"/>
                  <a:gd name="T16" fmla="*/ 109 w 369"/>
                  <a:gd name="T17" fmla="*/ 132 h 968"/>
                  <a:gd name="T18" fmla="*/ 114 w 369"/>
                  <a:gd name="T19" fmla="*/ 15 h 968"/>
                  <a:gd name="T20" fmla="*/ 20 w 369"/>
                  <a:gd name="T21" fmla="*/ 81 h 968"/>
                  <a:gd name="T22" fmla="*/ 3 w 369"/>
                  <a:gd name="T23" fmla="*/ 444 h 968"/>
                  <a:gd name="T24" fmla="*/ 17 w 369"/>
                  <a:gd name="T25" fmla="*/ 514 h 968"/>
                  <a:gd name="T26" fmla="*/ 40 w 369"/>
                  <a:gd name="T27" fmla="*/ 530 h 968"/>
                  <a:gd name="T28" fmla="*/ 35 w 369"/>
                  <a:gd name="T29" fmla="*/ 500 h 968"/>
                  <a:gd name="T30" fmla="*/ 44 w 369"/>
                  <a:gd name="T31" fmla="*/ 502 h 968"/>
                  <a:gd name="T32" fmla="*/ 55 w 369"/>
                  <a:gd name="T33" fmla="*/ 503 h 968"/>
                  <a:gd name="T34" fmla="*/ 54 w 369"/>
                  <a:gd name="T35" fmla="*/ 470 h 968"/>
                  <a:gd name="T36" fmla="*/ 60 w 369"/>
                  <a:gd name="T37" fmla="*/ 444 h 968"/>
                  <a:gd name="T38" fmla="*/ 69 w 369"/>
                  <a:gd name="T39" fmla="*/ 534 h 968"/>
                  <a:gd name="T40" fmla="*/ 86 w 369"/>
                  <a:gd name="T41" fmla="*/ 773 h 968"/>
                  <a:gd name="T42" fmla="*/ 118 w 369"/>
                  <a:gd name="T43" fmla="*/ 871 h 968"/>
                  <a:gd name="T44" fmla="*/ 89 w 369"/>
                  <a:gd name="T45" fmla="*/ 928 h 968"/>
                  <a:gd name="T46" fmla="*/ 151 w 369"/>
                  <a:gd name="T47" fmla="*/ 916 h 968"/>
                  <a:gd name="T48" fmla="*/ 177 w 369"/>
                  <a:gd name="T49" fmla="*/ 873 h 968"/>
                  <a:gd name="T50" fmla="*/ 176 w 369"/>
                  <a:gd name="T51" fmla="*/ 824 h 968"/>
                  <a:gd name="T52" fmla="*/ 170 w 369"/>
                  <a:gd name="T53" fmla="*/ 706 h 968"/>
                  <a:gd name="T54" fmla="*/ 171 w 369"/>
                  <a:gd name="T55" fmla="*/ 499 h 968"/>
                  <a:gd name="T56" fmla="*/ 241 w 369"/>
                  <a:gd name="T57" fmla="*/ 837 h 968"/>
                  <a:gd name="T58" fmla="*/ 268 w 369"/>
                  <a:gd name="T59" fmla="*/ 894 h 968"/>
                  <a:gd name="T60" fmla="*/ 262 w 369"/>
                  <a:gd name="T61" fmla="*/ 922 h 968"/>
                  <a:gd name="T62" fmla="*/ 355 w 369"/>
                  <a:gd name="T63" fmla="*/ 949 h 968"/>
                  <a:gd name="T64" fmla="*/ 334 w 369"/>
                  <a:gd name="T65" fmla="*/ 877 h 968"/>
                  <a:gd name="T66" fmla="*/ 329 w 369"/>
                  <a:gd name="T67" fmla="*/ 738 h 968"/>
                  <a:gd name="T68" fmla="*/ 308 w 369"/>
                  <a:gd name="T69" fmla="*/ 622 h 968"/>
                  <a:gd name="T70" fmla="*/ 296 w 369"/>
                  <a:gd name="T71" fmla="*/ 484 h 968"/>
                  <a:gd name="T72" fmla="*/ 281 w 369"/>
                  <a:gd name="T73" fmla="*/ 399 h 968"/>
                  <a:gd name="T74" fmla="*/ 284 w 369"/>
                  <a:gd name="T75" fmla="*/ 405 h 968"/>
                  <a:gd name="T76" fmla="*/ 316 w 369"/>
                  <a:gd name="T77" fmla="*/ 343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69" h="968">
                    <a:moveTo>
                      <a:pt x="316" y="343"/>
                    </a:moveTo>
                    <a:cubicBezTo>
                      <a:pt x="338" y="301"/>
                      <a:pt x="358" y="252"/>
                      <a:pt x="356" y="203"/>
                    </a:cubicBezTo>
                    <a:cubicBezTo>
                      <a:pt x="356" y="183"/>
                      <a:pt x="350" y="164"/>
                      <a:pt x="344" y="145"/>
                    </a:cubicBezTo>
                    <a:cubicBezTo>
                      <a:pt x="334" y="110"/>
                      <a:pt x="323" y="76"/>
                      <a:pt x="311" y="42"/>
                    </a:cubicBezTo>
                    <a:cubicBezTo>
                      <a:pt x="310" y="38"/>
                      <a:pt x="309" y="34"/>
                      <a:pt x="307" y="30"/>
                    </a:cubicBezTo>
                    <a:cubicBezTo>
                      <a:pt x="305" y="28"/>
                      <a:pt x="285" y="27"/>
                      <a:pt x="282" y="26"/>
                    </a:cubicBezTo>
                    <a:cubicBezTo>
                      <a:pt x="256" y="21"/>
                      <a:pt x="231" y="11"/>
                      <a:pt x="207" y="0"/>
                    </a:cubicBezTo>
                    <a:cubicBezTo>
                      <a:pt x="213" y="7"/>
                      <a:pt x="192" y="37"/>
                      <a:pt x="193" y="47"/>
                    </a:cubicBezTo>
                    <a:cubicBezTo>
                      <a:pt x="194" y="55"/>
                      <a:pt x="195" y="64"/>
                      <a:pt x="197" y="73"/>
                    </a:cubicBezTo>
                    <a:cubicBezTo>
                      <a:pt x="201" y="110"/>
                      <a:pt x="206" y="147"/>
                      <a:pt x="211" y="184"/>
                    </a:cubicBezTo>
                    <a:cubicBezTo>
                      <a:pt x="214" y="212"/>
                      <a:pt x="218" y="239"/>
                      <a:pt x="226" y="266"/>
                    </a:cubicBezTo>
                    <a:cubicBezTo>
                      <a:pt x="232" y="286"/>
                      <a:pt x="239" y="305"/>
                      <a:pt x="246" y="325"/>
                    </a:cubicBezTo>
                    <a:cubicBezTo>
                      <a:pt x="248" y="331"/>
                      <a:pt x="254" y="355"/>
                      <a:pt x="261" y="357"/>
                    </a:cubicBezTo>
                    <a:cubicBezTo>
                      <a:pt x="212" y="385"/>
                      <a:pt x="139" y="393"/>
                      <a:pt x="89" y="364"/>
                    </a:cubicBezTo>
                    <a:cubicBezTo>
                      <a:pt x="84" y="361"/>
                      <a:pt x="71" y="356"/>
                      <a:pt x="72" y="349"/>
                    </a:cubicBezTo>
                    <a:cubicBezTo>
                      <a:pt x="73" y="341"/>
                      <a:pt x="73" y="334"/>
                      <a:pt x="74" y="327"/>
                    </a:cubicBezTo>
                    <a:cubicBezTo>
                      <a:pt x="78" y="302"/>
                      <a:pt x="81" y="278"/>
                      <a:pt x="85" y="254"/>
                    </a:cubicBezTo>
                    <a:cubicBezTo>
                      <a:pt x="92" y="213"/>
                      <a:pt x="104" y="173"/>
                      <a:pt x="109" y="132"/>
                    </a:cubicBezTo>
                    <a:cubicBezTo>
                      <a:pt x="113" y="107"/>
                      <a:pt x="116" y="82"/>
                      <a:pt x="119" y="58"/>
                    </a:cubicBezTo>
                    <a:cubicBezTo>
                      <a:pt x="120" y="41"/>
                      <a:pt x="118" y="31"/>
                      <a:pt x="114" y="15"/>
                    </a:cubicBezTo>
                    <a:cubicBezTo>
                      <a:pt x="94" y="36"/>
                      <a:pt x="64" y="49"/>
                      <a:pt x="39" y="62"/>
                    </a:cubicBezTo>
                    <a:cubicBezTo>
                      <a:pt x="24" y="69"/>
                      <a:pt x="21" y="67"/>
                      <a:pt x="20" y="81"/>
                    </a:cubicBezTo>
                    <a:cubicBezTo>
                      <a:pt x="15" y="130"/>
                      <a:pt x="11" y="178"/>
                      <a:pt x="7" y="226"/>
                    </a:cubicBezTo>
                    <a:cubicBezTo>
                      <a:pt x="0" y="298"/>
                      <a:pt x="3" y="372"/>
                      <a:pt x="3" y="444"/>
                    </a:cubicBezTo>
                    <a:cubicBezTo>
                      <a:pt x="7" y="444"/>
                      <a:pt x="11" y="444"/>
                      <a:pt x="15" y="444"/>
                    </a:cubicBezTo>
                    <a:cubicBezTo>
                      <a:pt x="12" y="467"/>
                      <a:pt x="5" y="492"/>
                      <a:pt x="17" y="514"/>
                    </a:cubicBezTo>
                    <a:cubicBezTo>
                      <a:pt x="21" y="521"/>
                      <a:pt x="25" y="529"/>
                      <a:pt x="32" y="535"/>
                    </a:cubicBezTo>
                    <a:cubicBezTo>
                      <a:pt x="39" y="541"/>
                      <a:pt x="44" y="539"/>
                      <a:pt x="40" y="530"/>
                    </a:cubicBezTo>
                    <a:cubicBezTo>
                      <a:pt x="41" y="532"/>
                      <a:pt x="60" y="531"/>
                      <a:pt x="48" y="521"/>
                    </a:cubicBezTo>
                    <a:cubicBezTo>
                      <a:pt x="40" y="514"/>
                      <a:pt x="36" y="511"/>
                      <a:pt x="35" y="500"/>
                    </a:cubicBezTo>
                    <a:cubicBezTo>
                      <a:pt x="34" y="496"/>
                      <a:pt x="33" y="488"/>
                      <a:pt x="36" y="485"/>
                    </a:cubicBezTo>
                    <a:cubicBezTo>
                      <a:pt x="40" y="482"/>
                      <a:pt x="42" y="499"/>
                      <a:pt x="44" y="502"/>
                    </a:cubicBezTo>
                    <a:cubicBezTo>
                      <a:pt x="45" y="505"/>
                      <a:pt x="60" y="519"/>
                      <a:pt x="59" y="507"/>
                    </a:cubicBezTo>
                    <a:cubicBezTo>
                      <a:pt x="59" y="506"/>
                      <a:pt x="56" y="504"/>
                      <a:pt x="55" y="503"/>
                    </a:cubicBezTo>
                    <a:cubicBezTo>
                      <a:pt x="53" y="499"/>
                      <a:pt x="52" y="494"/>
                      <a:pt x="52" y="490"/>
                    </a:cubicBezTo>
                    <a:cubicBezTo>
                      <a:pt x="52" y="484"/>
                      <a:pt x="54" y="477"/>
                      <a:pt x="54" y="470"/>
                    </a:cubicBezTo>
                    <a:cubicBezTo>
                      <a:pt x="54" y="460"/>
                      <a:pt x="49" y="452"/>
                      <a:pt x="48" y="442"/>
                    </a:cubicBezTo>
                    <a:cubicBezTo>
                      <a:pt x="53" y="442"/>
                      <a:pt x="60" y="439"/>
                      <a:pt x="60" y="444"/>
                    </a:cubicBezTo>
                    <a:cubicBezTo>
                      <a:pt x="61" y="450"/>
                      <a:pt x="62" y="457"/>
                      <a:pt x="62" y="463"/>
                    </a:cubicBezTo>
                    <a:cubicBezTo>
                      <a:pt x="65" y="487"/>
                      <a:pt x="67" y="511"/>
                      <a:pt x="69" y="534"/>
                    </a:cubicBezTo>
                    <a:cubicBezTo>
                      <a:pt x="73" y="574"/>
                      <a:pt x="77" y="614"/>
                      <a:pt x="80" y="653"/>
                    </a:cubicBezTo>
                    <a:cubicBezTo>
                      <a:pt x="84" y="693"/>
                      <a:pt x="84" y="733"/>
                      <a:pt x="86" y="773"/>
                    </a:cubicBezTo>
                    <a:cubicBezTo>
                      <a:pt x="87" y="785"/>
                      <a:pt x="86" y="797"/>
                      <a:pt x="90" y="808"/>
                    </a:cubicBezTo>
                    <a:cubicBezTo>
                      <a:pt x="99" y="829"/>
                      <a:pt x="109" y="850"/>
                      <a:pt x="118" y="871"/>
                    </a:cubicBezTo>
                    <a:cubicBezTo>
                      <a:pt x="120" y="876"/>
                      <a:pt x="112" y="881"/>
                      <a:pt x="109" y="885"/>
                    </a:cubicBezTo>
                    <a:cubicBezTo>
                      <a:pt x="100" y="897"/>
                      <a:pt x="89" y="912"/>
                      <a:pt x="89" y="928"/>
                    </a:cubicBezTo>
                    <a:cubicBezTo>
                      <a:pt x="90" y="952"/>
                      <a:pt x="132" y="946"/>
                      <a:pt x="145" y="936"/>
                    </a:cubicBezTo>
                    <a:cubicBezTo>
                      <a:pt x="150" y="932"/>
                      <a:pt x="149" y="921"/>
                      <a:pt x="151" y="916"/>
                    </a:cubicBezTo>
                    <a:cubicBezTo>
                      <a:pt x="154" y="908"/>
                      <a:pt x="159" y="908"/>
                      <a:pt x="167" y="908"/>
                    </a:cubicBezTo>
                    <a:cubicBezTo>
                      <a:pt x="185" y="907"/>
                      <a:pt x="179" y="885"/>
                      <a:pt x="177" y="873"/>
                    </a:cubicBezTo>
                    <a:cubicBezTo>
                      <a:pt x="175" y="862"/>
                      <a:pt x="181" y="856"/>
                      <a:pt x="187" y="847"/>
                    </a:cubicBezTo>
                    <a:cubicBezTo>
                      <a:pt x="192" y="840"/>
                      <a:pt x="181" y="831"/>
                      <a:pt x="176" y="824"/>
                    </a:cubicBezTo>
                    <a:cubicBezTo>
                      <a:pt x="170" y="815"/>
                      <a:pt x="173" y="796"/>
                      <a:pt x="173" y="786"/>
                    </a:cubicBezTo>
                    <a:cubicBezTo>
                      <a:pt x="172" y="759"/>
                      <a:pt x="171" y="733"/>
                      <a:pt x="170" y="706"/>
                    </a:cubicBezTo>
                    <a:cubicBezTo>
                      <a:pt x="169" y="676"/>
                      <a:pt x="169" y="647"/>
                      <a:pt x="169" y="618"/>
                    </a:cubicBezTo>
                    <a:cubicBezTo>
                      <a:pt x="170" y="578"/>
                      <a:pt x="171" y="539"/>
                      <a:pt x="171" y="499"/>
                    </a:cubicBezTo>
                    <a:cubicBezTo>
                      <a:pt x="191" y="565"/>
                      <a:pt x="217" y="632"/>
                      <a:pt x="226" y="699"/>
                    </a:cubicBezTo>
                    <a:cubicBezTo>
                      <a:pt x="232" y="745"/>
                      <a:pt x="236" y="791"/>
                      <a:pt x="241" y="837"/>
                    </a:cubicBezTo>
                    <a:cubicBezTo>
                      <a:pt x="242" y="848"/>
                      <a:pt x="241" y="861"/>
                      <a:pt x="248" y="870"/>
                    </a:cubicBezTo>
                    <a:cubicBezTo>
                      <a:pt x="255" y="878"/>
                      <a:pt x="264" y="885"/>
                      <a:pt x="268" y="894"/>
                    </a:cubicBezTo>
                    <a:cubicBezTo>
                      <a:pt x="272" y="902"/>
                      <a:pt x="268" y="915"/>
                      <a:pt x="267" y="923"/>
                    </a:cubicBezTo>
                    <a:cubicBezTo>
                      <a:pt x="265" y="923"/>
                      <a:pt x="264" y="922"/>
                      <a:pt x="262" y="922"/>
                    </a:cubicBezTo>
                    <a:cubicBezTo>
                      <a:pt x="285" y="928"/>
                      <a:pt x="298" y="961"/>
                      <a:pt x="322" y="964"/>
                    </a:cubicBezTo>
                    <a:cubicBezTo>
                      <a:pt x="338" y="967"/>
                      <a:pt x="353" y="968"/>
                      <a:pt x="355" y="949"/>
                    </a:cubicBezTo>
                    <a:cubicBezTo>
                      <a:pt x="358" y="928"/>
                      <a:pt x="346" y="917"/>
                      <a:pt x="335" y="900"/>
                    </a:cubicBezTo>
                    <a:cubicBezTo>
                      <a:pt x="330" y="891"/>
                      <a:pt x="332" y="887"/>
                      <a:pt x="334" y="877"/>
                    </a:cubicBezTo>
                    <a:cubicBezTo>
                      <a:pt x="336" y="863"/>
                      <a:pt x="337" y="849"/>
                      <a:pt x="337" y="835"/>
                    </a:cubicBezTo>
                    <a:cubicBezTo>
                      <a:pt x="337" y="802"/>
                      <a:pt x="333" y="770"/>
                      <a:pt x="329" y="738"/>
                    </a:cubicBezTo>
                    <a:cubicBezTo>
                      <a:pt x="325" y="713"/>
                      <a:pt x="321" y="687"/>
                      <a:pt x="316" y="662"/>
                    </a:cubicBezTo>
                    <a:cubicBezTo>
                      <a:pt x="313" y="649"/>
                      <a:pt x="305" y="636"/>
                      <a:pt x="308" y="622"/>
                    </a:cubicBezTo>
                    <a:cubicBezTo>
                      <a:pt x="312" y="604"/>
                      <a:pt x="310" y="586"/>
                      <a:pt x="308" y="568"/>
                    </a:cubicBezTo>
                    <a:cubicBezTo>
                      <a:pt x="305" y="540"/>
                      <a:pt x="300" y="512"/>
                      <a:pt x="296" y="484"/>
                    </a:cubicBezTo>
                    <a:cubicBezTo>
                      <a:pt x="292" y="462"/>
                      <a:pt x="288" y="440"/>
                      <a:pt x="284" y="417"/>
                    </a:cubicBezTo>
                    <a:cubicBezTo>
                      <a:pt x="283" y="411"/>
                      <a:pt x="282" y="405"/>
                      <a:pt x="281" y="399"/>
                    </a:cubicBezTo>
                    <a:cubicBezTo>
                      <a:pt x="280" y="394"/>
                      <a:pt x="287" y="393"/>
                      <a:pt x="291" y="391"/>
                    </a:cubicBezTo>
                    <a:cubicBezTo>
                      <a:pt x="289" y="396"/>
                      <a:pt x="286" y="400"/>
                      <a:pt x="284" y="405"/>
                    </a:cubicBezTo>
                    <a:cubicBezTo>
                      <a:pt x="294" y="384"/>
                      <a:pt x="306" y="364"/>
                      <a:pt x="316" y="343"/>
                    </a:cubicBezTo>
                    <a:cubicBezTo>
                      <a:pt x="369" y="242"/>
                      <a:pt x="264" y="444"/>
                      <a:pt x="316" y="343"/>
                    </a:cubicBezTo>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US" sz="1351" dirty="0">
                  <a:latin typeface="+mn-lt"/>
                </a:endParaRPr>
              </a:p>
            </p:txBody>
          </p:sp>
        </p:grpSp>
      </p:grpSp>
      <p:sp>
        <p:nvSpPr>
          <p:cNvPr id="33798" name="TextBox 127"/>
          <p:cNvSpPr txBox="1">
            <a:spLocks noChangeArrowheads="1"/>
          </p:cNvSpPr>
          <p:nvPr/>
        </p:nvSpPr>
        <p:spPr bwMode="auto">
          <a:xfrm>
            <a:off x="3680358" y="1142736"/>
            <a:ext cx="75421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Open Sans Light" pitchFamily="34" charset="0"/>
              </a:defRPr>
            </a:lvl1pPr>
            <a:lvl2pPr marL="742950" indent="-285750">
              <a:defRPr>
                <a:solidFill>
                  <a:schemeClr val="tx1"/>
                </a:solidFill>
                <a:latin typeface="Open Sans Light" pitchFamily="34" charset="0"/>
              </a:defRPr>
            </a:lvl2pPr>
            <a:lvl3pPr marL="1143000" indent="-228600">
              <a:defRPr>
                <a:solidFill>
                  <a:schemeClr val="tx1"/>
                </a:solidFill>
                <a:latin typeface="Open Sans Light" pitchFamily="34" charset="0"/>
              </a:defRPr>
            </a:lvl3pPr>
            <a:lvl4pPr marL="1600200" indent="-228600">
              <a:defRPr>
                <a:solidFill>
                  <a:schemeClr val="tx1"/>
                </a:solidFill>
                <a:latin typeface="Open Sans Light" pitchFamily="34" charset="0"/>
              </a:defRPr>
            </a:lvl4pPr>
            <a:lvl5pPr marL="2057400" indent="-228600">
              <a:defRPr>
                <a:solidFill>
                  <a:schemeClr val="tx1"/>
                </a:solidFill>
                <a:latin typeface="Open Sans Light" pitchFamily="34" charset="0"/>
              </a:defRPr>
            </a:lvl5pPr>
            <a:lvl6pPr marL="2514600" indent="-228600" fontAlgn="base">
              <a:spcBef>
                <a:spcPct val="0"/>
              </a:spcBef>
              <a:spcAft>
                <a:spcPct val="0"/>
              </a:spcAft>
              <a:defRPr>
                <a:solidFill>
                  <a:schemeClr val="tx1"/>
                </a:solidFill>
                <a:latin typeface="Open Sans Light" pitchFamily="34" charset="0"/>
              </a:defRPr>
            </a:lvl6pPr>
            <a:lvl7pPr marL="2971800" indent="-228600" fontAlgn="base">
              <a:spcBef>
                <a:spcPct val="0"/>
              </a:spcBef>
              <a:spcAft>
                <a:spcPct val="0"/>
              </a:spcAft>
              <a:defRPr>
                <a:solidFill>
                  <a:schemeClr val="tx1"/>
                </a:solidFill>
                <a:latin typeface="Open Sans Light" pitchFamily="34" charset="0"/>
              </a:defRPr>
            </a:lvl7pPr>
            <a:lvl8pPr marL="3429000" indent="-228600" fontAlgn="base">
              <a:spcBef>
                <a:spcPct val="0"/>
              </a:spcBef>
              <a:spcAft>
                <a:spcPct val="0"/>
              </a:spcAft>
              <a:defRPr>
                <a:solidFill>
                  <a:schemeClr val="tx1"/>
                </a:solidFill>
                <a:latin typeface="Open Sans Light" pitchFamily="34" charset="0"/>
              </a:defRPr>
            </a:lvl8pPr>
            <a:lvl9pPr marL="3886200" indent="-228600" fontAlgn="base">
              <a:spcBef>
                <a:spcPct val="0"/>
              </a:spcBef>
              <a:spcAft>
                <a:spcPct val="0"/>
              </a:spcAft>
              <a:defRPr>
                <a:solidFill>
                  <a:schemeClr val="tx1"/>
                </a:solidFill>
                <a:latin typeface="Open Sans Light" pitchFamily="34" charset="0"/>
              </a:defRPr>
            </a:lvl9pPr>
          </a:lstStyle>
          <a:p>
            <a:r>
              <a:rPr lang="en-US" b="1" dirty="0">
                <a:solidFill>
                  <a:schemeClr val="tx1">
                    <a:lumMod val="50000"/>
                  </a:schemeClr>
                </a:solidFill>
              </a:rPr>
              <a:t>6. </a:t>
            </a:r>
            <a:r>
              <a:rPr lang="en-US" sz="1600" dirty="0">
                <a:solidFill>
                  <a:schemeClr val="tx1">
                    <a:lumMod val="50000"/>
                  </a:schemeClr>
                </a:solidFill>
              </a:rPr>
              <a:t>A 120-day post-issuance Commission review and audit of financing costs.</a:t>
            </a:r>
          </a:p>
        </p:txBody>
      </p:sp>
      <p:grpSp>
        <p:nvGrpSpPr>
          <p:cNvPr id="15" name="Group 14"/>
          <p:cNvGrpSpPr/>
          <p:nvPr/>
        </p:nvGrpSpPr>
        <p:grpSpPr>
          <a:xfrm>
            <a:off x="3906261" y="1449159"/>
            <a:ext cx="8183583" cy="1641857"/>
            <a:chOff x="3873002" y="947688"/>
            <a:chExt cx="8183583" cy="1518331"/>
          </a:xfrm>
        </p:grpSpPr>
        <p:sp>
          <p:nvSpPr>
            <p:cNvPr id="33799" name="TextBox 128"/>
            <p:cNvSpPr txBox="1">
              <a:spLocks noChangeArrowheads="1"/>
            </p:cNvSpPr>
            <p:nvPr/>
          </p:nvSpPr>
          <p:spPr bwMode="auto">
            <a:xfrm>
              <a:off x="4258100" y="1016391"/>
              <a:ext cx="7798485" cy="1449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Open Sans Light" pitchFamily="34" charset="0"/>
                </a:defRPr>
              </a:lvl1pPr>
              <a:lvl2pPr marL="742950" indent="-285750">
                <a:defRPr>
                  <a:solidFill>
                    <a:schemeClr val="tx1"/>
                  </a:solidFill>
                  <a:latin typeface="Open Sans Light" pitchFamily="34" charset="0"/>
                </a:defRPr>
              </a:lvl2pPr>
              <a:lvl3pPr marL="1143000" indent="-228600">
                <a:defRPr>
                  <a:solidFill>
                    <a:schemeClr val="tx1"/>
                  </a:solidFill>
                  <a:latin typeface="Open Sans Light" pitchFamily="34" charset="0"/>
                </a:defRPr>
              </a:lvl3pPr>
              <a:lvl4pPr marL="1600200" indent="-228600">
                <a:defRPr>
                  <a:solidFill>
                    <a:schemeClr val="tx1"/>
                  </a:solidFill>
                  <a:latin typeface="Open Sans Light" pitchFamily="34" charset="0"/>
                </a:defRPr>
              </a:lvl4pPr>
              <a:lvl5pPr marL="2057400" indent="-228600">
                <a:defRPr>
                  <a:solidFill>
                    <a:schemeClr val="tx1"/>
                  </a:solidFill>
                  <a:latin typeface="Open Sans Light" pitchFamily="34" charset="0"/>
                </a:defRPr>
              </a:lvl5pPr>
              <a:lvl6pPr marL="2514600" indent="-228600" fontAlgn="base">
                <a:spcBef>
                  <a:spcPct val="0"/>
                </a:spcBef>
                <a:spcAft>
                  <a:spcPct val="0"/>
                </a:spcAft>
                <a:defRPr>
                  <a:solidFill>
                    <a:schemeClr val="tx1"/>
                  </a:solidFill>
                  <a:latin typeface="Open Sans Light" pitchFamily="34" charset="0"/>
                </a:defRPr>
              </a:lvl6pPr>
              <a:lvl7pPr marL="2971800" indent="-228600" fontAlgn="base">
                <a:spcBef>
                  <a:spcPct val="0"/>
                </a:spcBef>
                <a:spcAft>
                  <a:spcPct val="0"/>
                </a:spcAft>
                <a:defRPr>
                  <a:solidFill>
                    <a:schemeClr val="tx1"/>
                  </a:solidFill>
                  <a:latin typeface="Open Sans Light" pitchFamily="34" charset="0"/>
                </a:defRPr>
              </a:lvl7pPr>
              <a:lvl8pPr marL="3429000" indent="-228600" fontAlgn="base">
                <a:spcBef>
                  <a:spcPct val="0"/>
                </a:spcBef>
                <a:spcAft>
                  <a:spcPct val="0"/>
                </a:spcAft>
                <a:defRPr>
                  <a:solidFill>
                    <a:schemeClr val="tx1"/>
                  </a:solidFill>
                  <a:latin typeface="Open Sans Light" pitchFamily="34" charset="0"/>
                </a:defRPr>
              </a:lvl8pPr>
              <a:lvl9pPr marL="3886200" indent="-228600" fontAlgn="base">
                <a:spcBef>
                  <a:spcPct val="0"/>
                </a:spcBef>
                <a:spcAft>
                  <a:spcPct val="0"/>
                </a:spcAft>
                <a:defRPr>
                  <a:solidFill>
                    <a:schemeClr val="tx1"/>
                  </a:solidFill>
                  <a:latin typeface="Open Sans Light" pitchFamily="34" charset="0"/>
                </a:defRPr>
              </a:lvl9pPr>
            </a:lstStyle>
            <a:p>
              <a:pPr>
                <a:lnSpc>
                  <a:spcPct val="90000"/>
                </a:lnSpc>
              </a:pPr>
              <a:r>
                <a:rPr lang="en-US" b="1" dirty="0">
                  <a:solidFill>
                    <a:schemeClr val="tx1">
                      <a:lumMod val="50000"/>
                    </a:schemeClr>
                  </a:solidFill>
                </a:rPr>
                <a:t>5. </a:t>
              </a:r>
              <a:r>
                <a:rPr lang="en-US" sz="1600" dirty="0">
                  <a:solidFill>
                    <a:schemeClr val="tx1">
                      <a:lumMod val="50000"/>
                    </a:schemeClr>
                  </a:solidFill>
                </a:rPr>
                <a:t>Commission Resources: </a:t>
              </a:r>
            </a:p>
            <a:p>
              <a:pPr marL="285750" indent="-285750">
                <a:lnSpc>
                  <a:spcPct val="90000"/>
                </a:lnSpc>
                <a:buFont typeface="Arial" panose="020B0604020202020204" pitchFamily="34" charset="0"/>
                <a:buChar char="•"/>
              </a:pPr>
              <a:r>
                <a:rPr lang="en-US" sz="1600" dirty="0">
                  <a:solidFill>
                    <a:schemeClr val="tx1">
                      <a:lumMod val="50000"/>
                    </a:schemeClr>
                  </a:solidFill>
                </a:rPr>
                <a:t>No artificial or arbitrary limits placed on the scope of the financial advisor’s or legal counsel’s activities or their fees, so long as they are agreed to by the Commission. </a:t>
              </a:r>
            </a:p>
            <a:p>
              <a:pPr marL="285750" indent="-285750">
                <a:lnSpc>
                  <a:spcPct val="90000"/>
                </a:lnSpc>
                <a:buFont typeface="Arial" panose="020B0604020202020204" pitchFamily="34" charset="0"/>
                <a:buChar char="•"/>
              </a:pPr>
              <a:r>
                <a:rPr lang="en-US" sz="1600" dirty="0">
                  <a:solidFill>
                    <a:schemeClr val="tx1">
                      <a:lumMod val="50000"/>
                    </a:schemeClr>
                  </a:solidFill>
                </a:rPr>
                <a:t>Payment of fees of the Commission experts, including any financial advisor and legal counsel, should be a transaction cost identical to treatment of utility advisors, counsel and underwriters.</a:t>
              </a:r>
            </a:p>
          </p:txBody>
        </p:sp>
        <p:cxnSp>
          <p:nvCxnSpPr>
            <p:cNvPr id="131" name="Straight Connector 130"/>
            <p:cNvCxnSpPr/>
            <p:nvPr/>
          </p:nvCxnSpPr>
          <p:spPr>
            <a:xfrm>
              <a:off x="3873002" y="947688"/>
              <a:ext cx="6434137" cy="0"/>
            </a:xfrm>
            <a:prstGeom prst="line">
              <a:avLst/>
            </a:prstGeom>
            <a:ln w="6350">
              <a:solidFill>
                <a:schemeClr val="bg1">
                  <a:lumMod val="50000"/>
                  <a:alpha val="50000"/>
                </a:schemeClr>
              </a:solidFill>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4638819" y="3002622"/>
            <a:ext cx="7672310" cy="908100"/>
            <a:chOff x="4409054" y="3023586"/>
            <a:chExt cx="7672310" cy="908100"/>
          </a:xfrm>
        </p:grpSpPr>
        <p:cxnSp>
          <p:nvCxnSpPr>
            <p:cNvPr id="132" name="Straight Connector 131"/>
            <p:cNvCxnSpPr/>
            <p:nvPr/>
          </p:nvCxnSpPr>
          <p:spPr>
            <a:xfrm>
              <a:off x="4409054" y="3023586"/>
              <a:ext cx="6135687" cy="0"/>
            </a:xfrm>
            <a:prstGeom prst="line">
              <a:avLst/>
            </a:prstGeom>
            <a:ln w="6350">
              <a:solidFill>
                <a:schemeClr val="bg1">
                  <a:lumMod val="50000"/>
                  <a:alpha val="50000"/>
                </a:schemeClr>
              </a:solidFill>
            </a:ln>
          </p:spPr>
          <p:style>
            <a:lnRef idx="1">
              <a:schemeClr val="accent1"/>
            </a:lnRef>
            <a:fillRef idx="0">
              <a:schemeClr val="accent1"/>
            </a:fillRef>
            <a:effectRef idx="0">
              <a:schemeClr val="accent1"/>
            </a:effectRef>
            <a:fontRef idx="minor">
              <a:schemeClr val="tx1"/>
            </a:fontRef>
          </p:style>
        </p:cxnSp>
        <p:sp>
          <p:nvSpPr>
            <p:cNvPr id="33805" name="TextBox 134"/>
            <p:cNvSpPr txBox="1">
              <a:spLocks noChangeArrowheads="1"/>
            </p:cNvSpPr>
            <p:nvPr/>
          </p:nvSpPr>
          <p:spPr bwMode="auto">
            <a:xfrm>
              <a:off x="4726449" y="3069912"/>
              <a:ext cx="7354915"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Open Sans Light" pitchFamily="34" charset="0"/>
                </a:defRPr>
              </a:lvl1pPr>
              <a:lvl2pPr marL="742950" indent="-285750">
                <a:defRPr>
                  <a:solidFill>
                    <a:schemeClr val="tx1"/>
                  </a:solidFill>
                  <a:latin typeface="Open Sans Light" pitchFamily="34" charset="0"/>
                </a:defRPr>
              </a:lvl2pPr>
              <a:lvl3pPr marL="1143000" indent="-228600">
                <a:defRPr>
                  <a:solidFill>
                    <a:schemeClr val="tx1"/>
                  </a:solidFill>
                  <a:latin typeface="Open Sans Light" pitchFamily="34" charset="0"/>
                </a:defRPr>
              </a:lvl3pPr>
              <a:lvl4pPr marL="1600200" indent="-228600">
                <a:defRPr>
                  <a:solidFill>
                    <a:schemeClr val="tx1"/>
                  </a:solidFill>
                  <a:latin typeface="Open Sans Light" pitchFamily="34" charset="0"/>
                </a:defRPr>
              </a:lvl4pPr>
              <a:lvl5pPr marL="2057400" indent="-228600">
                <a:defRPr>
                  <a:solidFill>
                    <a:schemeClr val="tx1"/>
                  </a:solidFill>
                  <a:latin typeface="Open Sans Light" pitchFamily="34" charset="0"/>
                </a:defRPr>
              </a:lvl5pPr>
              <a:lvl6pPr marL="2514600" indent="-228600" fontAlgn="base">
                <a:spcBef>
                  <a:spcPct val="0"/>
                </a:spcBef>
                <a:spcAft>
                  <a:spcPct val="0"/>
                </a:spcAft>
                <a:defRPr>
                  <a:solidFill>
                    <a:schemeClr val="tx1"/>
                  </a:solidFill>
                  <a:latin typeface="Open Sans Light" pitchFamily="34" charset="0"/>
                </a:defRPr>
              </a:lvl6pPr>
              <a:lvl7pPr marL="2971800" indent="-228600" fontAlgn="base">
                <a:spcBef>
                  <a:spcPct val="0"/>
                </a:spcBef>
                <a:spcAft>
                  <a:spcPct val="0"/>
                </a:spcAft>
                <a:defRPr>
                  <a:solidFill>
                    <a:schemeClr val="tx1"/>
                  </a:solidFill>
                  <a:latin typeface="Open Sans Light" pitchFamily="34" charset="0"/>
                </a:defRPr>
              </a:lvl7pPr>
              <a:lvl8pPr marL="3429000" indent="-228600" fontAlgn="base">
                <a:spcBef>
                  <a:spcPct val="0"/>
                </a:spcBef>
                <a:spcAft>
                  <a:spcPct val="0"/>
                </a:spcAft>
                <a:defRPr>
                  <a:solidFill>
                    <a:schemeClr val="tx1"/>
                  </a:solidFill>
                  <a:latin typeface="Open Sans Light" pitchFamily="34" charset="0"/>
                </a:defRPr>
              </a:lvl8pPr>
              <a:lvl9pPr marL="3886200" indent="-228600" fontAlgn="base">
                <a:spcBef>
                  <a:spcPct val="0"/>
                </a:spcBef>
                <a:spcAft>
                  <a:spcPct val="0"/>
                </a:spcAft>
                <a:defRPr>
                  <a:solidFill>
                    <a:schemeClr val="tx1"/>
                  </a:solidFill>
                  <a:latin typeface="Open Sans Light" pitchFamily="34" charset="0"/>
                </a:defRPr>
              </a:lvl9pPr>
            </a:lstStyle>
            <a:p>
              <a:r>
                <a:rPr lang="en-US" b="1" dirty="0">
                  <a:solidFill>
                    <a:schemeClr val="tx1">
                      <a:lumMod val="50000"/>
                    </a:schemeClr>
                  </a:solidFill>
                </a:rPr>
                <a:t>4. </a:t>
              </a:r>
              <a:r>
                <a:rPr lang="en-US" sz="1600" dirty="0">
                  <a:solidFill>
                    <a:schemeClr val="tx1">
                      <a:lumMod val="50000"/>
                    </a:schemeClr>
                  </a:solidFill>
                </a:rPr>
                <a:t>The Commission needs access to expert resources with a duty of loyalty solely to the Commission to complement staff e.g., financial advisor and outside legal counsel to protect ratepayers’ interests and support a fiduciary duty to ratepayers.</a:t>
              </a:r>
            </a:p>
          </p:txBody>
        </p:sp>
      </p:grpSp>
      <p:sp>
        <p:nvSpPr>
          <p:cNvPr id="31" name="Rectangle 30"/>
          <p:cNvSpPr/>
          <p:nvPr/>
        </p:nvSpPr>
        <p:spPr>
          <a:xfrm>
            <a:off x="-55781" y="-3031"/>
            <a:ext cx="12247781" cy="2884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2" name="Rectangle 31"/>
          <p:cNvSpPr/>
          <p:nvPr/>
        </p:nvSpPr>
        <p:spPr>
          <a:xfrm>
            <a:off x="-29347" y="6590681"/>
            <a:ext cx="12247781" cy="26731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5" name="TextBox 34"/>
          <p:cNvSpPr txBox="1"/>
          <p:nvPr/>
        </p:nvSpPr>
        <p:spPr>
          <a:xfrm>
            <a:off x="5264561" y="408985"/>
            <a:ext cx="6929027" cy="738664"/>
          </a:xfrm>
          <a:prstGeom prst="rect">
            <a:avLst/>
          </a:prstGeom>
          <a:solidFill>
            <a:schemeClr val="bg1">
              <a:lumMod val="85000"/>
              <a:alpha val="75000"/>
            </a:schemeClr>
          </a:solidFill>
        </p:spPr>
        <p:txBody>
          <a:bodyPr wrap="square" lIns="268224" tIns="182880" rIns="853440" bIns="182880">
            <a:spAutoFit/>
          </a:bodyPr>
          <a:lstStyle/>
          <a:p>
            <a:pPr eaLnBrk="1" fontAlgn="auto" hangingPunct="1">
              <a:spcBef>
                <a:spcPts val="0"/>
              </a:spcBef>
              <a:spcAft>
                <a:spcPts val="0"/>
              </a:spcAft>
              <a:defRPr/>
            </a:pPr>
            <a:r>
              <a:rPr lang="en-US" sz="2400" b="1" dirty="0">
                <a:solidFill>
                  <a:schemeClr val="tx1">
                    <a:lumMod val="50000"/>
                  </a:schemeClr>
                </a:solidFill>
                <a:latin typeface="+mn-lt"/>
              </a:rPr>
              <a:t>6 Basic Best Practices for Ratepayers</a:t>
            </a:r>
          </a:p>
        </p:txBody>
      </p:sp>
      <p:grpSp>
        <p:nvGrpSpPr>
          <p:cNvPr id="125" name="Group 124"/>
          <p:cNvGrpSpPr/>
          <p:nvPr/>
        </p:nvGrpSpPr>
        <p:grpSpPr>
          <a:xfrm>
            <a:off x="617721" y="3402279"/>
            <a:ext cx="397459" cy="1597261"/>
            <a:chOff x="4895850" y="2720976"/>
            <a:chExt cx="423863" cy="1736725"/>
          </a:xfrm>
          <a:solidFill>
            <a:srgbClr val="445469"/>
          </a:solidFill>
        </p:grpSpPr>
        <p:sp>
          <p:nvSpPr>
            <p:cNvPr id="126" name="Freeform 7"/>
            <p:cNvSpPr>
              <a:spLocks/>
            </p:cNvSpPr>
            <p:nvPr/>
          </p:nvSpPr>
          <p:spPr bwMode="auto">
            <a:xfrm>
              <a:off x="4962525" y="2720976"/>
              <a:ext cx="207963" cy="268288"/>
            </a:xfrm>
            <a:custGeom>
              <a:avLst/>
              <a:gdLst>
                <a:gd name="T0" fmla="*/ 0 w 129"/>
                <a:gd name="T1" fmla="*/ 127 h 167"/>
                <a:gd name="T2" fmla="*/ 26 w 129"/>
                <a:gd name="T3" fmla="*/ 143 h 167"/>
                <a:gd name="T4" fmla="*/ 68 w 129"/>
                <a:gd name="T5" fmla="*/ 167 h 167"/>
                <a:gd name="T6" fmla="*/ 95 w 129"/>
                <a:gd name="T7" fmla="*/ 156 h 167"/>
                <a:gd name="T8" fmla="*/ 114 w 129"/>
                <a:gd name="T9" fmla="*/ 101 h 167"/>
                <a:gd name="T10" fmla="*/ 128 w 129"/>
                <a:gd name="T11" fmla="*/ 73 h 167"/>
                <a:gd name="T12" fmla="*/ 125 w 129"/>
                <a:gd name="T13" fmla="*/ 51 h 167"/>
                <a:gd name="T14" fmla="*/ 98 w 129"/>
                <a:gd name="T15" fmla="*/ 18 h 167"/>
                <a:gd name="T16" fmla="*/ 21 w 129"/>
                <a:gd name="T17" fmla="*/ 44 h 167"/>
                <a:gd name="T18" fmla="*/ 8 w 129"/>
                <a:gd name="T19" fmla="*/ 93 h 167"/>
                <a:gd name="T20" fmla="*/ 0 w 129"/>
                <a:gd name="T21" fmla="*/ 127 h 167"/>
                <a:gd name="T22" fmla="*/ 0 w 129"/>
                <a:gd name="T23" fmla="*/ 127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9" h="167">
                  <a:moveTo>
                    <a:pt x="0" y="127"/>
                  </a:moveTo>
                  <a:cubicBezTo>
                    <a:pt x="11" y="127"/>
                    <a:pt x="18" y="138"/>
                    <a:pt x="26" y="143"/>
                  </a:cubicBezTo>
                  <a:cubicBezTo>
                    <a:pt x="40" y="151"/>
                    <a:pt x="54" y="159"/>
                    <a:pt x="68" y="167"/>
                  </a:cubicBezTo>
                  <a:cubicBezTo>
                    <a:pt x="65" y="153"/>
                    <a:pt x="89" y="164"/>
                    <a:pt x="95" y="156"/>
                  </a:cubicBezTo>
                  <a:cubicBezTo>
                    <a:pt x="108" y="142"/>
                    <a:pt x="110" y="118"/>
                    <a:pt x="114" y="101"/>
                  </a:cubicBezTo>
                  <a:cubicBezTo>
                    <a:pt x="117" y="91"/>
                    <a:pt x="121" y="81"/>
                    <a:pt x="128" y="73"/>
                  </a:cubicBezTo>
                  <a:cubicBezTo>
                    <a:pt x="129" y="66"/>
                    <a:pt x="128" y="58"/>
                    <a:pt x="125" y="51"/>
                  </a:cubicBezTo>
                  <a:cubicBezTo>
                    <a:pt x="120" y="37"/>
                    <a:pt x="110" y="26"/>
                    <a:pt x="98" y="18"/>
                  </a:cubicBezTo>
                  <a:cubicBezTo>
                    <a:pt x="68" y="0"/>
                    <a:pt x="37" y="16"/>
                    <a:pt x="21" y="44"/>
                  </a:cubicBezTo>
                  <a:cubicBezTo>
                    <a:pt x="15" y="60"/>
                    <a:pt x="10" y="76"/>
                    <a:pt x="8" y="93"/>
                  </a:cubicBezTo>
                  <a:cubicBezTo>
                    <a:pt x="7" y="104"/>
                    <a:pt x="15" y="123"/>
                    <a:pt x="0" y="127"/>
                  </a:cubicBezTo>
                  <a:cubicBezTo>
                    <a:pt x="11" y="127"/>
                    <a:pt x="17" y="122"/>
                    <a:pt x="0" y="12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US" sz="1351" dirty="0">
                <a:latin typeface="+mn-lt"/>
              </a:endParaRPr>
            </a:p>
          </p:txBody>
        </p:sp>
        <p:sp>
          <p:nvSpPr>
            <p:cNvPr id="127" name="Freeform 8"/>
            <p:cNvSpPr>
              <a:spLocks noEditPoints="1"/>
            </p:cNvSpPr>
            <p:nvPr/>
          </p:nvSpPr>
          <p:spPr bwMode="auto">
            <a:xfrm>
              <a:off x="4895850" y="2947988"/>
              <a:ext cx="423863" cy="1509713"/>
            </a:xfrm>
            <a:custGeom>
              <a:avLst/>
              <a:gdLst>
                <a:gd name="T0" fmla="*/ 190 w 264"/>
                <a:gd name="T1" fmla="*/ 104 h 939"/>
                <a:gd name="T2" fmla="*/ 116 w 264"/>
                <a:gd name="T3" fmla="*/ 33 h 939"/>
                <a:gd name="T4" fmla="*/ 88 w 264"/>
                <a:gd name="T5" fmla="*/ 30 h 939"/>
                <a:gd name="T6" fmla="*/ 11 w 264"/>
                <a:gd name="T7" fmla="*/ 63 h 939"/>
                <a:gd name="T8" fmla="*/ 50 w 264"/>
                <a:gd name="T9" fmla="*/ 243 h 939"/>
                <a:gd name="T10" fmla="*/ 52 w 264"/>
                <a:gd name="T11" fmla="*/ 397 h 939"/>
                <a:gd name="T12" fmla="*/ 77 w 264"/>
                <a:gd name="T13" fmla="*/ 426 h 939"/>
                <a:gd name="T14" fmla="*/ 77 w 264"/>
                <a:gd name="T15" fmla="*/ 630 h 939"/>
                <a:gd name="T16" fmla="*/ 51 w 264"/>
                <a:gd name="T17" fmla="*/ 739 h 939"/>
                <a:gd name="T18" fmla="*/ 46 w 264"/>
                <a:gd name="T19" fmla="*/ 806 h 939"/>
                <a:gd name="T20" fmla="*/ 45 w 264"/>
                <a:gd name="T21" fmla="*/ 810 h 939"/>
                <a:gd name="T22" fmla="*/ 42 w 264"/>
                <a:gd name="T23" fmla="*/ 850 h 939"/>
                <a:gd name="T24" fmla="*/ 44 w 264"/>
                <a:gd name="T25" fmla="*/ 910 h 939"/>
                <a:gd name="T26" fmla="*/ 145 w 264"/>
                <a:gd name="T27" fmla="*/ 935 h 939"/>
                <a:gd name="T28" fmla="*/ 152 w 264"/>
                <a:gd name="T29" fmla="*/ 896 h 939"/>
                <a:gd name="T30" fmla="*/ 148 w 264"/>
                <a:gd name="T31" fmla="*/ 851 h 939"/>
                <a:gd name="T32" fmla="*/ 221 w 264"/>
                <a:gd name="T33" fmla="*/ 848 h 939"/>
                <a:gd name="T34" fmla="*/ 156 w 264"/>
                <a:gd name="T35" fmla="*/ 808 h 939"/>
                <a:gd name="T36" fmla="*/ 151 w 264"/>
                <a:gd name="T37" fmla="*/ 770 h 939"/>
                <a:gd name="T38" fmla="*/ 151 w 264"/>
                <a:gd name="T39" fmla="*/ 712 h 939"/>
                <a:gd name="T40" fmla="*/ 203 w 264"/>
                <a:gd name="T41" fmla="*/ 496 h 939"/>
                <a:gd name="T42" fmla="*/ 238 w 264"/>
                <a:gd name="T43" fmla="*/ 393 h 939"/>
                <a:gd name="T44" fmla="*/ 223 w 264"/>
                <a:gd name="T45" fmla="*/ 298 h 939"/>
                <a:gd name="T46" fmla="*/ 207 w 264"/>
                <a:gd name="T47" fmla="*/ 213 h 939"/>
                <a:gd name="T48" fmla="*/ 263 w 264"/>
                <a:gd name="T49" fmla="*/ 174 h 939"/>
                <a:gd name="T50" fmla="*/ 237 w 264"/>
                <a:gd name="T51" fmla="*/ 145 h 939"/>
                <a:gd name="T52" fmla="*/ 124 w 264"/>
                <a:gd name="T53" fmla="*/ 43 h 939"/>
                <a:gd name="T54" fmla="*/ 168 w 264"/>
                <a:gd name="T55" fmla="*/ 129 h 939"/>
                <a:gd name="T56" fmla="*/ 105 w 264"/>
                <a:gd name="T57" fmla="*/ 43 h 939"/>
                <a:gd name="T58" fmla="*/ 163 w 264"/>
                <a:gd name="T59" fmla="*/ 104 h 939"/>
                <a:gd name="T60" fmla="*/ 168 w 264"/>
                <a:gd name="T61" fmla="*/ 129 h 939"/>
                <a:gd name="T62" fmla="*/ 127 w 264"/>
                <a:gd name="T63" fmla="*/ 45 h 939"/>
                <a:gd name="T64" fmla="*/ 167 w 264"/>
                <a:gd name="T65" fmla="*/ 92 h 939"/>
                <a:gd name="T66" fmla="*/ 188 w 264"/>
                <a:gd name="T67" fmla="*/ 338 h 939"/>
                <a:gd name="T68" fmla="*/ 188 w 264"/>
                <a:gd name="T69" fmla="*/ 338 h 939"/>
                <a:gd name="T70" fmla="*/ 192 w 264"/>
                <a:gd name="T71" fmla="*/ 309 h 939"/>
                <a:gd name="T72" fmla="*/ 198 w 264"/>
                <a:gd name="T73" fmla="*/ 219 h 939"/>
                <a:gd name="T74" fmla="*/ 212 w 264"/>
                <a:gd name="T75" fmla="*/ 314 h 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64" h="939">
                  <a:moveTo>
                    <a:pt x="237" y="145"/>
                  </a:moveTo>
                  <a:cubicBezTo>
                    <a:pt x="220" y="133"/>
                    <a:pt x="200" y="124"/>
                    <a:pt x="190" y="104"/>
                  </a:cubicBezTo>
                  <a:cubicBezTo>
                    <a:pt x="181" y="85"/>
                    <a:pt x="173" y="63"/>
                    <a:pt x="152" y="53"/>
                  </a:cubicBezTo>
                  <a:cubicBezTo>
                    <a:pt x="140" y="46"/>
                    <a:pt x="128" y="40"/>
                    <a:pt x="116" y="33"/>
                  </a:cubicBezTo>
                  <a:cubicBezTo>
                    <a:pt x="108" y="29"/>
                    <a:pt x="109" y="40"/>
                    <a:pt x="101" y="39"/>
                  </a:cubicBezTo>
                  <a:cubicBezTo>
                    <a:pt x="97" y="39"/>
                    <a:pt x="92" y="32"/>
                    <a:pt x="88" y="30"/>
                  </a:cubicBezTo>
                  <a:cubicBezTo>
                    <a:pt x="82" y="25"/>
                    <a:pt x="75" y="21"/>
                    <a:pt x="68" y="17"/>
                  </a:cubicBezTo>
                  <a:cubicBezTo>
                    <a:pt x="36" y="0"/>
                    <a:pt x="18" y="36"/>
                    <a:pt x="11" y="63"/>
                  </a:cubicBezTo>
                  <a:cubicBezTo>
                    <a:pt x="0" y="102"/>
                    <a:pt x="11" y="146"/>
                    <a:pt x="27" y="182"/>
                  </a:cubicBezTo>
                  <a:cubicBezTo>
                    <a:pt x="35" y="202"/>
                    <a:pt x="48" y="221"/>
                    <a:pt x="50" y="243"/>
                  </a:cubicBezTo>
                  <a:cubicBezTo>
                    <a:pt x="53" y="270"/>
                    <a:pt x="51" y="298"/>
                    <a:pt x="51" y="324"/>
                  </a:cubicBezTo>
                  <a:cubicBezTo>
                    <a:pt x="51" y="347"/>
                    <a:pt x="48" y="374"/>
                    <a:pt x="52" y="397"/>
                  </a:cubicBezTo>
                  <a:cubicBezTo>
                    <a:pt x="53" y="403"/>
                    <a:pt x="63" y="401"/>
                    <a:pt x="67" y="401"/>
                  </a:cubicBezTo>
                  <a:cubicBezTo>
                    <a:pt x="82" y="400"/>
                    <a:pt x="77" y="415"/>
                    <a:pt x="77" y="426"/>
                  </a:cubicBezTo>
                  <a:cubicBezTo>
                    <a:pt x="77" y="482"/>
                    <a:pt x="77" y="537"/>
                    <a:pt x="78" y="592"/>
                  </a:cubicBezTo>
                  <a:cubicBezTo>
                    <a:pt x="78" y="604"/>
                    <a:pt x="80" y="618"/>
                    <a:pt x="77" y="630"/>
                  </a:cubicBezTo>
                  <a:cubicBezTo>
                    <a:pt x="75" y="640"/>
                    <a:pt x="70" y="650"/>
                    <a:pt x="67" y="660"/>
                  </a:cubicBezTo>
                  <a:cubicBezTo>
                    <a:pt x="59" y="686"/>
                    <a:pt x="54" y="713"/>
                    <a:pt x="51" y="739"/>
                  </a:cubicBezTo>
                  <a:cubicBezTo>
                    <a:pt x="48" y="762"/>
                    <a:pt x="46" y="786"/>
                    <a:pt x="45" y="809"/>
                  </a:cubicBezTo>
                  <a:cubicBezTo>
                    <a:pt x="46" y="808"/>
                    <a:pt x="46" y="807"/>
                    <a:pt x="46" y="806"/>
                  </a:cubicBezTo>
                  <a:cubicBezTo>
                    <a:pt x="45" y="810"/>
                    <a:pt x="46" y="817"/>
                    <a:pt x="43" y="821"/>
                  </a:cubicBezTo>
                  <a:cubicBezTo>
                    <a:pt x="43" y="817"/>
                    <a:pt x="44" y="814"/>
                    <a:pt x="45" y="810"/>
                  </a:cubicBezTo>
                  <a:cubicBezTo>
                    <a:pt x="43" y="817"/>
                    <a:pt x="33" y="834"/>
                    <a:pt x="36" y="842"/>
                  </a:cubicBezTo>
                  <a:cubicBezTo>
                    <a:pt x="38" y="845"/>
                    <a:pt x="41" y="847"/>
                    <a:pt x="42" y="850"/>
                  </a:cubicBezTo>
                  <a:cubicBezTo>
                    <a:pt x="43" y="856"/>
                    <a:pt x="39" y="864"/>
                    <a:pt x="38" y="870"/>
                  </a:cubicBezTo>
                  <a:cubicBezTo>
                    <a:pt x="36" y="882"/>
                    <a:pt x="34" y="901"/>
                    <a:pt x="44" y="910"/>
                  </a:cubicBezTo>
                  <a:cubicBezTo>
                    <a:pt x="54" y="921"/>
                    <a:pt x="56" y="911"/>
                    <a:pt x="65" y="907"/>
                  </a:cubicBezTo>
                  <a:cubicBezTo>
                    <a:pt x="75" y="936"/>
                    <a:pt x="121" y="935"/>
                    <a:pt x="145" y="935"/>
                  </a:cubicBezTo>
                  <a:cubicBezTo>
                    <a:pt x="154" y="935"/>
                    <a:pt x="189" y="939"/>
                    <a:pt x="183" y="924"/>
                  </a:cubicBezTo>
                  <a:cubicBezTo>
                    <a:pt x="177" y="909"/>
                    <a:pt x="166" y="903"/>
                    <a:pt x="152" y="896"/>
                  </a:cubicBezTo>
                  <a:cubicBezTo>
                    <a:pt x="138" y="889"/>
                    <a:pt x="129" y="880"/>
                    <a:pt x="126" y="864"/>
                  </a:cubicBezTo>
                  <a:cubicBezTo>
                    <a:pt x="123" y="847"/>
                    <a:pt x="135" y="840"/>
                    <a:pt x="148" y="851"/>
                  </a:cubicBezTo>
                  <a:cubicBezTo>
                    <a:pt x="162" y="863"/>
                    <a:pt x="187" y="861"/>
                    <a:pt x="204" y="858"/>
                  </a:cubicBezTo>
                  <a:cubicBezTo>
                    <a:pt x="210" y="857"/>
                    <a:pt x="222" y="856"/>
                    <a:pt x="221" y="848"/>
                  </a:cubicBezTo>
                  <a:cubicBezTo>
                    <a:pt x="221" y="838"/>
                    <a:pt x="216" y="838"/>
                    <a:pt x="208" y="836"/>
                  </a:cubicBezTo>
                  <a:cubicBezTo>
                    <a:pt x="193" y="832"/>
                    <a:pt x="156" y="827"/>
                    <a:pt x="156" y="808"/>
                  </a:cubicBezTo>
                  <a:cubicBezTo>
                    <a:pt x="156" y="800"/>
                    <a:pt x="150" y="798"/>
                    <a:pt x="148" y="792"/>
                  </a:cubicBezTo>
                  <a:cubicBezTo>
                    <a:pt x="145" y="786"/>
                    <a:pt x="154" y="778"/>
                    <a:pt x="151" y="770"/>
                  </a:cubicBezTo>
                  <a:cubicBezTo>
                    <a:pt x="147" y="761"/>
                    <a:pt x="141" y="754"/>
                    <a:pt x="143" y="744"/>
                  </a:cubicBezTo>
                  <a:cubicBezTo>
                    <a:pt x="146" y="733"/>
                    <a:pt x="148" y="723"/>
                    <a:pt x="151" y="712"/>
                  </a:cubicBezTo>
                  <a:cubicBezTo>
                    <a:pt x="158" y="689"/>
                    <a:pt x="171" y="668"/>
                    <a:pt x="177" y="645"/>
                  </a:cubicBezTo>
                  <a:cubicBezTo>
                    <a:pt x="190" y="597"/>
                    <a:pt x="197" y="545"/>
                    <a:pt x="203" y="496"/>
                  </a:cubicBezTo>
                  <a:cubicBezTo>
                    <a:pt x="206" y="472"/>
                    <a:pt x="210" y="447"/>
                    <a:pt x="208" y="423"/>
                  </a:cubicBezTo>
                  <a:cubicBezTo>
                    <a:pt x="207" y="398"/>
                    <a:pt x="213" y="389"/>
                    <a:pt x="238" y="393"/>
                  </a:cubicBezTo>
                  <a:cubicBezTo>
                    <a:pt x="242" y="393"/>
                    <a:pt x="245" y="394"/>
                    <a:pt x="249" y="394"/>
                  </a:cubicBezTo>
                  <a:cubicBezTo>
                    <a:pt x="245" y="361"/>
                    <a:pt x="234" y="329"/>
                    <a:pt x="223" y="298"/>
                  </a:cubicBezTo>
                  <a:cubicBezTo>
                    <a:pt x="219" y="283"/>
                    <a:pt x="214" y="268"/>
                    <a:pt x="210" y="253"/>
                  </a:cubicBezTo>
                  <a:cubicBezTo>
                    <a:pt x="209" y="246"/>
                    <a:pt x="199" y="218"/>
                    <a:pt x="207" y="213"/>
                  </a:cubicBezTo>
                  <a:cubicBezTo>
                    <a:pt x="222" y="204"/>
                    <a:pt x="243" y="220"/>
                    <a:pt x="256" y="205"/>
                  </a:cubicBezTo>
                  <a:cubicBezTo>
                    <a:pt x="263" y="198"/>
                    <a:pt x="264" y="184"/>
                    <a:pt x="263" y="174"/>
                  </a:cubicBezTo>
                  <a:cubicBezTo>
                    <a:pt x="261" y="160"/>
                    <a:pt x="248" y="152"/>
                    <a:pt x="237" y="145"/>
                  </a:cubicBezTo>
                  <a:cubicBezTo>
                    <a:pt x="227" y="139"/>
                    <a:pt x="250" y="154"/>
                    <a:pt x="237" y="145"/>
                  </a:cubicBezTo>
                  <a:moveTo>
                    <a:pt x="127" y="45"/>
                  </a:moveTo>
                  <a:cubicBezTo>
                    <a:pt x="125" y="45"/>
                    <a:pt x="124" y="44"/>
                    <a:pt x="124" y="43"/>
                  </a:cubicBezTo>
                  <a:lnTo>
                    <a:pt x="127" y="45"/>
                  </a:lnTo>
                  <a:close/>
                  <a:moveTo>
                    <a:pt x="168" y="129"/>
                  </a:moveTo>
                  <a:cubicBezTo>
                    <a:pt x="149" y="132"/>
                    <a:pt x="155" y="113"/>
                    <a:pt x="149" y="98"/>
                  </a:cubicBezTo>
                  <a:cubicBezTo>
                    <a:pt x="140" y="76"/>
                    <a:pt x="123" y="59"/>
                    <a:pt x="105" y="43"/>
                  </a:cubicBezTo>
                  <a:cubicBezTo>
                    <a:pt x="122" y="48"/>
                    <a:pt x="132" y="52"/>
                    <a:pt x="145" y="67"/>
                  </a:cubicBezTo>
                  <a:cubicBezTo>
                    <a:pt x="153" y="78"/>
                    <a:pt x="160" y="90"/>
                    <a:pt x="163" y="104"/>
                  </a:cubicBezTo>
                  <a:cubicBezTo>
                    <a:pt x="165" y="109"/>
                    <a:pt x="171" y="125"/>
                    <a:pt x="168" y="129"/>
                  </a:cubicBezTo>
                  <a:cubicBezTo>
                    <a:pt x="158" y="131"/>
                    <a:pt x="169" y="127"/>
                    <a:pt x="168" y="129"/>
                  </a:cubicBezTo>
                  <a:moveTo>
                    <a:pt x="167" y="92"/>
                  </a:moveTo>
                  <a:cubicBezTo>
                    <a:pt x="157" y="74"/>
                    <a:pt x="142" y="60"/>
                    <a:pt x="127" y="45"/>
                  </a:cubicBezTo>
                  <a:cubicBezTo>
                    <a:pt x="154" y="66"/>
                    <a:pt x="186" y="95"/>
                    <a:pt x="190" y="131"/>
                  </a:cubicBezTo>
                  <a:cubicBezTo>
                    <a:pt x="176" y="133"/>
                    <a:pt x="172" y="100"/>
                    <a:pt x="167" y="92"/>
                  </a:cubicBezTo>
                  <a:cubicBezTo>
                    <a:pt x="157" y="74"/>
                    <a:pt x="172" y="100"/>
                    <a:pt x="167" y="92"/>
                  </a:cubicBezTo>
                  <a:moveTo>
                    <a:pt x="188" y="338"/>
                  </a:moveTo>
                  <a:cubicBezTo>
                    <a:pt x="189" y="329"/>
                    <a:pt x="187" y="315"/>
                    <a:pt x="200" y="319"/>
                  </a:cubicBezTo>
                  <a:cubicBezTo>
                    <a:pt x="200" y="333"/>
                    <a:pt x="203" y="338"/>
                    <a:pt x="188" y="338"/>
                  </a:cubicBezTo>
                  <a:moveTo>
                    <a:pt x="212" y="314"/>
                  </a:moveTo>
                  <a:cubicBezTo>
                    <a:pt x="202" y="317"/>
                    <a:pt x="194" y="319"/>
                    <a:pt x="192" y="309"/>
                  </a:cubicBezTo>
                  <a:cubicBezTo>
                    <a:pt x="188" y="297"/>
                    <a:pt x="192" y="284"/>
                    <a:pt x="192" y="272"/>
                  </a:cubicBezTo>
                  <a:cubicBezTo>
                    <a:pt x="191" y="263"/>
                    <a:pt x="186" y="222"/>
                    <a:pt x="198" y="219"/>
                  </a:cubicBezTo>
                  <a:cubicBezTo>
                    <a:pt x="201" y="251"/>
                    <a:pt x="208" y="282"/>
                    <a:pt x="212" y="314"/>
                  </a:cubicBezTo>
                  <a:cubicBezTo>
                    <a:pt x="209" y="315"/>
                    <a:pt x="208" y="283"/>
                    <a:pt x="212" y="31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US" sz="1351" dirty="0">
                <a:latin typeface="+mn-lt"/>
              </a:endParaRPr>
            </a:p>
          </p:txBody>
        </p:sp>
      </p:grpSp>
      <p:grpSp>
        <p:nvGrpSpPr>
          <p:cNvPr id="45" name="Group 44"/>
          <p:cNvGrpSpPr/>
          <p:nvPr/>
        </p:nvGrpSpPr>
        <p:grpSpPr>
          <a:xfrm>
            <a:off x="4929924" y="4732464"/>
            <a:ext cx="409483" cy="1646592"/>
            <a:chOff x="4837113" y="1947863"/>
            <a:chExt cx="1050925" cy="4225925"/>
          </a:xfrm>
          <a:solidFill>
            <a:srgbClr val="445469"/>
          </a:solidFill>
        </p:grpSpPr>
        <p:sp>
          <p:nvSpPr>
            <p:cNvPr id="46" name="Freeform 5"/>
            <p:cNvSpPr>
              <a:spLocks/>
            </p:cNvSpPr>
            <p:nvPr/>
          </p:nvSpPr>
          <p:spPr bwMode="auto">
            <a:xfrm>
              <a:off x="5302250" y="5151438"/>
              <a:ext cx="393700" cy="1022350"/>
            </a:xfrm>
            <a:custGeom>
              <a:avLst/>
              <a:gdLst>
                <a:gd name="T0" fmla="*/ 79 w 201"/>
                <a:gd name="T1" fmla="*/ 18 h 522"/>
                <a:gd name="T2" fmla="*/ 79 w 201"/>
                <a:gd name="T3" fmla="*/ 182 h 522"/>
                <a:gd name="T4" fmla="*/ 62 w 201"/>
                <a:gd name="T5" fmla="*/ 319 h 522"/>
                <a:gd name="T6" fmla="*/ 51 w 201"/>
                <a:gd name="T7" fmla="*/ 403 h 522"/>
                <a:gd name="T8" fmla="*/ 15 w 201"/>
                <a:gd name="T9" fmla="*/ 474 h 522"/>
                <a:gd name="T10" fmla="*/ 39 w 201"/>
                <a:gd name="T11" fmla="*/ 520 h 522"/>
                <a:gd name="T12" fmla="*/ 129 w 201"/>
                <a:gd name="T13" fmla="*/ 485 h 522"/>
                <a:gd name="T14" fmla="*/ 146 w 201"/>
                <a:gd name="T15" fmla="*/ 418 h 522"/>
                <a:gd name="T16" fmla="*/ 144 w 201"/>
                <a:gd name="T17" fmla="*/ 353 h 522"/>
                <a:gd name="T18" fmla="*/ 140 w 201"/>
                <a:gd name="T19" fmla="*/ 305 h 522"/>
                <a:gd name="T20" fmla="*/ 183 w 201"/>
                <a:gd name="T21" fmla="*/ 126 h 522"/>
                <a:gd name="T22" fmla="*/ 201 w 201"/>
                <a:gd name="T23" fmla="*/ 0 h 522"/>
                <a:gd name="T24" fmla="*/ 79 w 201"/>
                <a:gd name="T25" fmla="*/ 0 h 522"/>
                <a:gd name="T26" fmla="*/ 79 w 201"/>
                <a:gd name="T27" fmla="*/ 18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1" h="522">
                  <a:moveTo>
                    <a:pt x="79" y="18"/>
                  </a:moveTo>
                  <a:cubicBezTo>
                    <a:pt x="79" y="68"/>
                    <a:pt x="79" y="102"/>
                    <a:pt x="79" y="182"/>
                  </a:cubicBezTo>
                  <a:cubicBezTo>
                    <a:pt x="79" y="260"/>
                    <a:pt x="71" y="290"/>
                    <a:pt x="62" y="319"/>
                  </a:cubicBezTo>
                  <a:cubicBezTo>
                    <a:pt x="54" y="351"/>
                    <a:pt x="60" y="373"/>
                    <a:pt x="51" y="403"/>
                  </a:cubicBezTo>
                  <a:cubicBezTo>
                    <a:pt x="41" y="435"/>
                    <a:pt x="25" y="457"/>
                    <a:pt x="15" y="474"/>
                  </a:cubicBezTo>
                  <a:cubicBezTo>
                    <a:pt x="4" y="491"/>
                    <a:pt x="0" y="518"/>
                    <a:pt x="39" y="520"/>
                  </a:cubicBezTo>
                  <a:cubicBezTo>
                    <a:pt x="81" y="522"/>
                    <a:pt x="129" y="504"/>
                    <a:pt x="129" y="485"/>
                  </a:cubicBezTo>
                  <a:cubicBezTo>
                    <a:pt x="129" y="468"/>
                    <a:pt x="133" y="446"/>
                    <a:pt x="146" y="418"/>
                  </a:cubicBezTo>
                  <a:cubicBezTo>
                    <a:pt x="161" y="388"/>
                    <a:pt x="148" y="364"/>
                    <a:pt x="144" y="353"/>
                  </a:cubicBezTo>
                  <a:cubicBezTo>
                    <a:pt x="139" y="340"/>
                    <a:pt x="140" y="327"/>
                    <a:pt x="140" y="305"/>
                  </a:cubicBezTo>
                  <a:cubicBezTo>
                    <a:pt x="140" y="282"/>
                    <a:pt x="161" y="208"/>
                    <a:pt x="183" y="126"/>
                  </a:cubicBezTo>
                  <a:cubicBezTo>
                    <a:pt x="195" y="82"/>
                    <a:pt x="199" y="35"/>
                    <a:pt x="201" y="0"/>
                  </a:cubicBezTo>
                  <a:cubicBezTo>
                    <a:pt x="79" y="0"/>
                    <a:pt x="79" y="0"/>
                    <a:pt x="79" y="0"/>
                  </a:cubicBezTo>
                  <a:cubicBezTo>
                    <a:pt x="79" y="6"/>
                    <a:pt x="79" y="12"/>
                    <a:pt x="79" y="18"/>
                  </a:cubicBezTo>
                  <a:close/>
                </a:path>
              </a:pathLst>
            </a:custGeom>
            <a:grpFill/>
            <a:ln>
              <a:noFill/>
            </a:ln>
          </p:spPr>
          <p:txBody>
            <a:bodyPr/>
            <a:lstStyle/>
            <a:p>
              <a:pPr eaLnBrk="1" fontAlgn="auto" hangingPunct="1">
                <a:spcBef>
                  <a:spcPts val="0"/>
                </a:spcBef>
                <a:spcAft>
                  <a:spcPts val="0"/>
                </a:spcAft>
                <a:defRPr/>
              </a:pPr>
              <a:endParaRPr lang="id-ID">
                <a:latin typeface="+mn-lt"/>
              </a:endParaRPr>
            </a:p>
          </p:txBody>
        </p:sp>
        <p:sp>
          <p:nvSpPr>
            <p:cNvPr id="47" name="Freeform 6"/>
            <p:cNvSpPr>
              <a:spLocks/>
            </p:cNvSpPr>
            <p:nvPr/>
          </p:nvSpPr>
          <p:spPr bwMode="auto">
            <a:xfrm>
              <a:off x="4935538" y="1947863"/>
              <a:ext cx="952500" cy="1065212"/>
            </a:xfrm>
            <a:custGeom>
              <a:avLst/>
              <a:gdLst>
                <a:gd name="T0" fmla="*/ 319460 w 486"/>
                <a:gd name="T1" fmla="*/ 935977 h 544"/>
                <a:gd name="T2" fmla="*/ 311620 w 486"/>
                <a:gd name="T3" fmla="*/ 796951 h 544"/>
                <a:gd name="T4" fmla="*/ 274383 w 486"/>
                <a:gd name="T5" fmla="*/ 746040 h 544"/>
                <a:gd name="T6" fmla="*/ 356698 w 486"/>
                <a:gd name="T7" fmla="*/ 638344 h 544"/>
                <a:gd name="T8" fmla="*/ 391975 w 486"/>
                <a:gd name="T9" fmla="*/ 812616 h 544"/>
                <a:gd name="T10" fmla="*/ 399815 w 486"/>
                <a:gd name="T11" fmla="*/ 922270 h 544"/>
                <a:gd name="T12" fmla="*/ 458611 w 486"/>
                <a:gd name="T13" fmla="*/ 808700 h 544"/>
                <a:gd name="T14" fmla="*/ 411574 w 486"/>
                <a:gd name="T15" fmla="*/ 714710 h 544"/>
                <a:gd name="T16" fmla="*/ 484090 w 486"/>
                <a:gd name="T17" fmla="*/ 669674 h 544"/>
                <a:gd name="T18" fmla="*/ 568364 w 486"/>
                <a:gd name="T19" fmla="*/ 597224 h 544"/>
                <a:gd name="T20" fmla="*/ 593843 w 486"/>
                <a:gd name="T21" fmla="*/ 642260 h 544"/>
                <a:gd name="T22" fmla="*/ 517407 w 486"/>
                <a:gd name="T23" fmla="*/ 775412 h 544"/>
                <a:gd name="T24" fmla="*/ 395895 w 486"/>
                <a:gd name="T25" fmla="*/ 1037798 h 544"/>
                <a:gd name="T26" fmla="*/ 388056 w 486"/>
                <a:gd name="T27" fmla="*/ 1065212 h 544"/>
                <a:gd name="T28" fmla="*/ 911343 w 486"/>
                <a:gd name="T29" fmla="*/ 1065212 h 544"/>
                <a:gd name="T30" fmla="*/ 927022 w 486"/>
                <a:gd name="T31" fmla="*/ 986888 h 544"/>
                <a:gd name="T32" fmla="*/ 934861 w 486"/>
                <a:gd name="T33" fmla="*/ 724501 h 544"/>
                <a:gd name="T34" fmla="*/ 807469 w 486"/>
                <a:gd name="T35" fmla="*/ 685339 h 544"/>
                <a:gd name="T36" fmla="*/ 729074 w 486"/>
                <a:gd name="T37" fmla="*/ 612889 h 544"/>
                <a:gd name="T38" fmla="*/ 682037 w 486"/>
                <a:gd name="T39" fmla="*/ 491486 h 544"/>
                <a:gd name="T40" fmla="*/ 640880 w 486"/>
                <a:gd name="T41" fmla="*/ 283926 h 544"/>
                <a:gd name="T42" fmla="*/ 564444 w 486"/>
                <a:gd name="T43" fmla="*/ 84199 h 544"/>
                <a:gd name="T44" fmla="*/ 458611 w 486"/>
                <a:gd name="T45" fmla="*/ 62660 h 544"/>
                <a:gd name="T46" fmla="*/ 201867 w 486"/>
                <a:gd name="T47" fmla="*/ 207560 h 544"/>
                <a:gd name="T48" fmla="*/ 184228 w 486"/>
                <a:gd name="T49" fmla="*/ 511067 h 544"/>
                <a:gd name="T50" fmla="*/ 180309 w 486"/>
                <a:gd name="T51" fmla="*/ 689255 h 544"/>
                <a:gd name="T52" fmla="*/ 117593 w 486"/>
                <a:gd name="T53" fmla="*/ 783244 h 544"/>
                <a:gd name="T54" fmla="*/ 48997 w 486"/>
                <a:gd name="T55" fmla="*/ 863527 h 544"/>
                <a:gd name="T56" fmla="*/ 0 w 486"/>
                <a:gd name="T57" fmla="*/ 1065212 h 544"/>
                <a:gd name="T58" fmla="*/ 319460 w 486"/>
                <a:gd name="T59" fmla="*/ 1065212 h 544"/>
                <a:gd name="T60" fmla="*/ 319460 w 486"/>
                <a:gd name="T61" fmla="*/ 935977 h 54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486" h="544">
                  <a:moveTo>
                    <a:pt x="163" y="478"/>
                  </a:moveTo>
                  <a:cubicBezTo>
                    <a:pt x="163" y="441"/>
                    <a:pt x="165" y="409"/>
                    <a:pt x="159" y="407"/>
                  </a:cubicBezTo>
                  <a:cubicBezTo>
                    <a:pt x="152" y="404"/>
                    <a:pt x="140" y="381"/>
                    <a:pt x="140" y="381"/>
                  </a:cubicBezTo>
                  <a:cubicBezTo>
                    <a:pt x="182" y="326"/>
                    <a:pt x="182" y="326"/>
                    <a:pt x="182" y="326"/>
                  </a:cubicBezTo>
                  <a:cubicBezTo>
                    <a:pt x="169" y="406"/>
                    <a:pt x="191" y="391"/>
                    <a:pt x="200" y="415"/>
                  </a:cubicBezTo>
                  <a:cubicBezTo>
                    <a:pt x="208" y="439"/>
                    <a:pt x="198" y="500"/>
                    <a:pt x="204" y="471"/>
                  </a:cubicBezTo>
                  <a:cubicBezTo>
                    <a:pt x="208" y="443"/>
                    <a:pt x="223" y="441"/>
                    <a:pt x="234" y="413"/>
                  </a:cubicBezTo>
                  <a:cubicBezTo>
                    <a:pt x="247" y="385"/>
                    <a:pt x="210" y="365"/>
                    <a:pt x="210" y="365"/>
                  </a:cubicBezTo>
                  <a:cubicBezTo>
                    <a:pt x="210" y="365"/>
                    <a:pt x="230" y="357"/>
                    <a:pt x="247" y="342"/>
                  </a:cubicBezTo>
                  <a:cubicBezTo>
                    <a:pt x="266" y="326"/>
                    <a:pt x="290" y="305"/>
                    <a:pt x="290" y="305"/>
                  </a:cubicBezTo>
                  <a:cubicBezTo>
                    <a:pt x="303" y="328"/>
                    <a:pt x="303" y="328"/>
                    <a:pt x="303" y="328"/>
                  </a:cubicBezTo>
                  <a:cubicBezTo>
                    <a:pt x="303" y="328"/>
                    <a:pt x="283" y="365"/>
                    <a:pt x="264" y="396"/>
                  </a:cubicBezTo>
                  <a:cubicBezTo>
                    <a:pt x="245" y="428"/>
                    <a:pt x="213" y="484"/>
                    <a:pt x="202" y="530"/>
                  </a:cubicBezTo>
                  <a:cubicBezTo>
                    <a:pt x="201" y="535"/>
                    <a:pt x="200" y="539"/>
                    <a:pt x="198" y="544"/>
                  </a:cubicBezTo>
                  <a:cubicBezTo>
                    <a:pt x="465" y="544"/>
                    <a:pt x="465" y="544"/>
                    <a:pt x="465" y="544"/>
                  </a:cubicBezTo>
                  <a:cubicBezTo>
                    <a:pt x="469" y="526"/>
                    <a:pt x="473" y="511"/>
                    <a:pt x="473" y="504"/>
                  </a:cubicBezTo>
                  <a:cubicBezTo>
                    <a:pt x="475" y="478"/>
                    <a:pt x="486" y="398"/>
                    <a:pt x="477" y="370"/>
                  </a:cubicBezTo>
                  <a:cubicBezTo>
                    <a:pt x="468" y="341"/>
                    <a:pt x="412" y="350"/>
                    <a:pt x="412" y="350"/>
                  </a:cubicBezTo>
                  <a:cubicBezTo>
                    <a:pt x="412" y="350"/>
                    <a:pt x="398" y="320"/>
                    <a:pt x="372" y="313"/>
                  </a:cubicBezTo>
                  <a:cubicBezTo>
                    <a:pt x="344" y="305"/>
                    <a:pt x="378" y="270"/>
                    <a:pt x="348" y="251"/>
                  </a:cubicBezTo>
                  <a:cubicBezTo>
                    <a:pt x="329" y="238"/>
                    <a:pt x="335" y="171"/>
                    <a:pt x="327" y="145"/>
                  </a:cubicBezTo>
                  <a:cubicBezTo>
                    <a:pt x="322" y="119"/>
                    <a:pt x="305" y="65"/>
                    <a:pt x="288" y="43"/>
                  </a:cubicBezTo>
                  <a:cubicBezTo>
                    <a:pt x="269" y="19"/>
                    <a:pt x="234" y="32"/>
                    <a:pt x="234" y="32"/>
                  </a:cubicBezTo>
                  <a:cubicBezTo>
                    <a:pt x="152" y="0"/>
                    <a:pt x="111" y="69"/>
                    <a:pt x="103" y="106"/>
                  </a:cubicBezTo>
                  <a:cubicBezTo>
                    <a:pt x="97" y="143"/>
                    <a:pt x="116" y="212"/>
                    <a:pt x="94" y="261"/>
                  </a:cubicBezTo>
                  <a:cubicBezTo>
                    <a:pt x="73" y="307"/>
                    <a:pt x="120" y="324"/>
                    <a:pt x="92" y="352"/>
                  </a:cubicBezTo>
                  <a:cubicBezTo>
                    <a:pt x="62" y="378"/>
                    <a:pt x="88" y="387"/>
                    <a:pt x="60" y="400"/>
                  </a:cubicBezTo>
                  <a:cubicBezTo>
                    <a:pt x="34" y="411"/>
                    <a:pt x="25" y="417"/>
                    <a:pt x="25" y="441"/>
                  </a:cubicBezTo>
                  <a:cubicBezTo>
                    <a:pt x="25" y="459"/>
                    <a:pt x="11" y="501"/>
                    <a:pt x="0" y="544"/>
                  </a:cubicBezTo>
                  <a:cubicBezTo>
                    <a:pt x="163" y="544"/>
                    <a:pt x="163" y="544"/>
                    <a:pt x="163" y="544"/>
                  </a:cubicBezTo>
                  <a:cubicBezTo>
                    <a:pt x="163" y="520"/>
                    <a:pt x="163" y="495"/>
                    <a:pt x="163" y="47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48" name="Freeform 7"/>
            <p:cNvSpPr>
              <a:spLocks/>
            </p:cNvSpPr>
            <p:nvPr/>
          </p:nvSpPr>
          <p:spPr bwMode="auto">
            <a:xfrm>
              <a:off x="4930775" y="5151438"/>
              <a:ext cx="390525" cy="1014412"/>
            </a:xfrm>
            <a:custGeom>
              <a:avLst/>
              <a:gdLst>
                <a:gd name="T0" fmla="*/ 38 w 199"/>
                <a:gd name="T1" fmla="*/ 29 h 518"/>
                <a:gd name="T2" fmla="*/ 92 w 199"/>
                <a:gd name="T3" fmla="*/ 292 h 518"/>
                <a:gd name="T4" fmla="*/ 83 w 199"/>
                <a:gd name="T5" fmla="*/ 394 h 518"/>
                <a:gd name="T6" fmla="*/ 34 w 199"/>
                <a:gd name="T7" fmla="*/ 461 h 518"/>
                <a:gd name="T8" fmla="*/ 4 w 199"/>
                <a:gd name="T9" fmla="*/ 504 h 518"/>
                <a:gd name="T10" fmla="*/ 83 w 199"/>
                <a:gd name="T11" fmla="*/ 513 h 518"/>
                <a:gd name="T12" fmla="*/ 128 w 199"/>
                <a:gd name="T13" fmla="*/ 470 h 518"/>
                <a:gd name="T14" fmla="*/ 154 w 199"/>
                <a:gd name="T15" fmla="*/ 424 h 518"/>
                <a:gd name="T16" fmla="*/ 159 w 199"/>
                <a:gd name="T17" fmla="*/ 444 h 518"/>
                <a:gd name="T18" fmla="*/ 152 w 199"/>
                <a:gd name="T19" fmla="*/ 487 h 518"/>
                <a:gd name="T20" fmla="*/ 171 w 199"/>
                <a:gd name="T21" fmla="*/ 487 h 518"/>
                <a:gd name="T22" fmla="*/ 174 w 199"/>
                <a:gd name="T23" fmla="*/ 470 h 518"/>
                <a:gd name="T24" fmla="*/ 189 w 199"/>
                <a:gd name="T25" fmla="*/ 394 h 518"/>
                <a:gd name="T26" fmla="*/ 171 w 199"/>
                <a:gd name="T27" fmla="*/ 318 h 518"/>
                <a:gd name="T28" fmla="*/ 167 w 199"/>
                <a:gd name="T29" fmla="*/ 176 h 518"/>
                <a:gd name="T30" fmla="*/ 167 w 199"/>
                <a:gd name="T31" fmla="*/ 11 h 518"/>
                <a:gd name="T32" fmla="*/ 165 w 199"/>
                <a:gd name="T33" fmla="*/ 0 h 518"/>
                <a:gd name="T34" fmla="*/ 37 w 199"/>
                <a:gd name="T35" fmla="*/ 0 h 518"/>
                <a:gd name="T36" fmla="*/ 38 w 199"/>
                <a:gd name="T37" fmla="*/ 29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9" h="518">
                  <a:moveTo>
                    <a:pt x="38" y="29"/>
                  </a:moveTo>
                  <a:cubicBezTo>
                    <a:pt x="40" y="81"/>
                    <a:pt x="83" y="251"/>
                    <a:pt x="92" y="292"/>
                  </a:cubicBezTo>
                  <a:cubicBezTo>
                    <a:pt x="99" y="334"/>
                    <a:pt x="98" y="372"/>
                    <a:pt x="83" y="394"/>
                  </a:cubicBezTo>
                  <a:cubicBezTo>
                    <a:pt x="70" y="416"/>
                    <a:pt x="58" y="444"/>
                    <a:pt x="34" y="461"/>
                  </a:cubicBezTo>
                  <a:cubicBezTo>
                    <a:pt x="10" y="479"/>
                    <a:pt x="0" y="487"/>
                    <a:pt x="4" y="504"/>
                  </a:cubicBezTo>
                  <a:cubicBezTo>
                    <a:pt x="8" y="518"/>
                    <a:pt x="38" y="515"/>
                    <a:pt x="83" y="513"/>
                  </a:cubicBezTo>
                  <a:cubicBezTo>
                    <a:pt x="128" y="511"/>
                    <a:pt x="122" y="483"/>
                    <a:pt x="128" y="470"/>
                  </a:cubicBezTo>
                  <a:cubicBezTo>
                    <a:pt x="133" y="457"/>
                    <a:pt x="154" y="424"/>
                    <a:pt x="154" y="424"/>
                  </a:cubicBezTo>
                  <a:cubicBezTo>
                    <a:pt x="154" y="424"/>
                    <a:pt x="159" y="429"/>
                    <a:pt x="159" y="444"/>
                  </a:cubicBezTo>
                  <a:cubicBezTo>
                    <a:pt x="159" y="461"/>
                    <a:pt x="152" y="487"/>
                    <a:pt x="152" y="487"/>
                  </a:cubicBezTo>
                  <a:cubicBezTo>
                    <a:pt x="171" y="487"/>
                    <a:pt x="171" y="487"/>
                    <a:pt x="171" y="487"/>
                  </a:cubicBezTo>
                  <a:cubicBezTo>
                    <a:pt x="171" y="487"/>
                    <a:pt x="176" y="485"/>
                    <a:pt x="174" y="470"/>
                  </a:cubicBezTo>
                  <a:cubicBezTo>
                    <a:pt x="172" y="455"/>
                    <a:pt x="182" y="422"/>
                    <a:pt x="189" y="394"/>
                  </a:cubicBezTo>
                  <a:cubicBezTo>
                    <a:pt x="199" y="364"/>
                    <a:pt x="182" y="331"/>
                    <a:pt x="171" y="318"/>
                  </a:cubicBezTo>
                  <a:cubicBezTo>
                    <a:pt x="161" y="306"/>
                    <a:pt x="165" y="241"/>
                    <a:pt x="167" y="176"/>
                  </a:cubicBezTo>
                  <a:cubicBezTo>
                    <a:pt x="171" y="111"/>
                    <a:pt x="174" y="41"/>
                    <a:pt x="167" y="11"/>
                  </a:cubicBezTo>
                  <a:cubicBezTo>
                    <a:pt x="166" y="7"/>
                    <a:pt x="166" y="4"/>
                    <a:pt x="165" y="0"/>
                  </a:cubicBezTo>
                  <a:cubicBezTo>
                    <a:pt x="37" y="0"/>
                    <a:pt x="37" y="0"/>
                    <a:pt x="37" y="0"/>
                  </a:cubicBezTo>
                  <a:cubicBezTo>
                    <a:pt x="37" y="9"/>
                    <a:pt x="37" y="19"/>
                    <a:pt x="38" y="29"/>
                  </a:cubicBezTo>
                  <a:close/>
                </a:path>
              </a:pathLst>
            </a:custGeom>
            <a:grpFill/>
            <a:ln>
              <a:noFill/>
            </a:ln>
          </p:spPr>
          <p:txBody>
            <a:bodyPr/>
            <a:lstStyle/>
            <a:p>
              <a:pPr eaLnBrk="1" fontAlgn="auto" hangingPunct="1">
                <a:spcBef>
                  <a:spcPts val="0"/>
                </a:spcBef>
                <a:spcAft>
                  <a:spcPts val="0"/>
                </a:spcAft>
                <a:defRPr/>
              </a:pPr>
              <a:endParaRPr lang="id-ID">
                <a:latin typeface="+mn-lt"/>
              </a:endParaRPr>
            </a:p>
          </p:txBody>
        </p:sp>
        <p:sp>
          <p:nvSpPr>
            <p:cNvPr id="49" name="Freeform 8"/>
            <p:cNvSpPr>
              <a:spLocks/>
            </p:cNvSpPr>
            <p:nvPr/>
          </p:nvSpPr>
          <p:spPr bwMode="auto">
            <a:xfrm>
              <a:off x="4921250" y="4083050"/>
              <a:ext cx="855663" cy="1068388"/>
            </a:xfrm>
            <a:custGeom>
              <a:avLst/>
              <a:gdLst>
                <a:gd name="T0" fmla="*/ 394 w 436"/>
                <a:gd name="T1" fmla="*/ 494 h 545"/>
                <a:gd name="T2" fmla="*/ 411 w 436"/>
                <a:gd name="T3" fmla="*/ 494 h 545"/>
                <a:gd name="T4" fmla="*/ 426 w 436"/>
                <a:gd name="T5" fmla="*/ 251 h 545"/>
                <a:gd name="T6" fmla="*/ 423 w 436"/>
                <a:gd name="T7" fmla="*/ 0 h 545"/>
                <a:gd name="T8" fmla="*/ 17 w 436"/>
                <a:gd name="T9" fmla="*/ 0 h 545"/>
                <a:gd name="T10" fmla="*/ 7 w 436"/>
                <a:gd name="T11" fmla="*/ 322 h 545"/>
                <a:gd name="T12" fmla="*/ 7 w 436"/>
                <a:gd name="T13" fmla="*/ 476 h 545"/>
                <a:gd name="T14" fmla="*/ 45 w 436"/>
                <a:gd name="T15" fmla="*/ 478 h 545"/>
                <a:gd name="T16" fmla="*/ 42 w 436"/>
                <a:gd name="T17" fmla="*/ 545 h 545"/>
                <a:gd name="T18" fmla="*/ 170 w 436"/>
                <a:gd name="T19" fmla="*/ 545 h 545"/>
                <a:gd name="T20" fmla="*/ 157 w 436"/>
                <a:gd name="T21" fmla="*/ 483 h 545"/>
                <a:gd name="T22" fmla="*/ 269 w 436"/>
                <a:gd name="T23" fmla="*/ 493 h 545"/>
                <a:gd name="T24" fmla="*/ 273 w 436"/>
                <a:gd name="T25" fmla="*/ 545 h 545"/>
                <a:gd name="T26" fmla="*/ 395 w 436"/>
                <a:gd name="T27" fmla="*/ 545 h 545"/>
                <a:gd name="T28" fmla="*/ 394 w 436"/>
                <a:gd name="T29" fmla="*/ 494 h 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36" h="545">
                  <a:moveTo>
                    <a:pt x="394" y="494"/>
                  </a:moveTo>
                  <a:cubicBezTo>
                    <a:pt x="411" y="494"/>
                    <a:pt x="411" y="494"/>
                    <a:pt x="411" y="494"/>
                  </a:cubicBezTo>
                  <a:cubicBezTo>
                    <a:pt x="411" y="494"/>
                    <a:pt x="413" y="374"/>
                    <a:pt x="426" y="251"/>
                  </a:cubicBezTo>
                  <a:cubicBezTo>
                    <a:pt x="436" y="154"/>
                    <a:pt x="427" y="56"/>
                    <a:pt x="423" y="0"/>
                  </a:cubicBezTo>
                  <a:cubicBezTo>
                    <a:pt x="17" y="0"/>
                    <a:pt x="17" y="0"/>
                    <a:pt x="17" y="0"/>
                  </a:cubicBezTo>
                  <a:cubicBezTo>
                    <a:pt x="12" y="62"/>
                    <a:pt x="7" y="262"/>
                    <a:pt x="7" y="322"/>
                  </a:cubicBezTo>
                  <a:cubicBezTo>
                    <a:pt x="7" y="387"/>
                    <a:pt x="0" y="476"/>
                    <a:pt x="7" y="476"/>
                  </a:cubicBezTo>
                  <a:cubicBezTo>
                    <a:pt x="17" y="476"/>
                    <a:pt x="45" y="478"/>
                    <a:pt x="45" y="478"/>
                  </a:cubicBezTo>
                  <a:cubicBezTo>
                    <a:pt x="45" y="478"/>
                    <a:pt x="42" y="506"/>
                    <a:pt x="42" y="545"/>
                  </a:cubicBezTo>
                  <a:cubicBezTo>
                    <a:pt x="170" y="545"/>
                    <a:pt x="170" y="545"/>
                    <a:pt x="170" y="545"/>
                  </a:cubicBezTo>
                  <a:cubicBezTo>
                    <a:pt x="164" y="516"/>
                    <a:pt x="157" y="483"/>
                    <a:pt x="157" y="483"/>
                  </a:cubicBezTo>
                  <a:cubicBezTo>
                    <a:pt x="269" y="493"/>
                    <a:pt x="269" y="493"/>
                    <a:pt x="269" y="493"/>
                  </a:cubicBezTo>
                  <a:cubicBezTo>
                    <a:pt x="269" y="493"/>
                    <a:pt x="272" y="509"/>
                    <a:pt x="273" y="545"/>
                  </a:cubicBezTo>
                  <a:cubicBezTo>
                    <a:pt x="395" y="545"/>
                    <a:pt x="395" y="545"/>
                    <a:pt x="395" y="545"/>
                  </a:cubicBezTo>
                  <a:cubicBezTo>
                    <a:pt x="395" y="515"/>
                    <a:pt x="394" y="494"/>
                    <a:pt x="394" y="494"/>
                  </a:cubicBezTo>
                  <a:close/>
                </a:path>
              </a:pathLst>
            </a:custGeom>
            <a:grpFill/>
            <a:ln>
              <a:noFill/>
            </a:ln>
          </p:spPr>
          <p:txBody>
            <a:bodyPr/>
            <a:lstStyle/>
            <a:p>
              <a:pPr eaLnBrk="1" fontAlgn="auto" hangingPunct="1">
                <a:spcBef>
                  <a:spcPts val="0"/>
                </a:spcBef>
                <a:spcAft>
                  <a:spcPts val="0"/>
                </a:spcAft>
                <a:defRPr/>
              </a:pPr>
              <a:endParaRPr lang="id-ID">
                <a:latin typeface="+mn-lt"/>
              </a:endParaRPr>
            </a:p>
          </p:txBody>
        </p:sp>
        <p:sp>
          <p:nvSpPr>
            <p:cNvPr id="50" name="Freeform 9"/>
            <p:cNvSpPr>
              <a:spLocks noEditPoints="1"/>
            </p:cNvSpPr>
            <p:nvPr/>
          </p:nvSpPr>
          <p:spPr bwMode="auto">
            <a:xfrm>
              <a:off x="4837113" y="3013075"/>
              <a:ext cx="1016000" cy="1069975"/>
            </a:xfrm>
            <a:custGeom>
              <a:avLst/>
              <a:gdLst>
                <a:gd name="T0" fmla="*/ 463 w 518"/>
                <a:gd name="T1" fmla="*/ 509 h 546"/>
                <a:gd name="T2" fmla="*/ 495 w 518"/>
                <a:gd name="T3" fmla="*/ 451 h 546"/>
                <a:gd name="T4" fmla="*/ 508 w 518"/>
                <a:gd name="T5" fmla="*/ 405 h 546"/>
                <a:gd name="T6" fmla="*/ 482 w 518"/>
                <a:gd name="T7" fmla="*/ 291 h 546"/>
                <a:gd name="T8" fmla="*/ 469 w 518"/>
                <a:gd name="T9" fmla="*/ 245 h 546"/>
                <a:gd name="T10" fmla="*/ 456 w 518"/>
                <a:gd name="T11" fmla="*/ 178 h 546"/>
                <a:gd name="T12" fmla="*/ 480 w 518"/>
                <a:gd name="T13" fmla="*/ 137 h 546"/>
                <a:gd name="T14" fmla="*/ 515 w 518"/>
                <a:gd name="T15" fmla="*/ 0 h 546"/>
                <a:gd name="T16" fmla="*/ 248 w 518"/>
                <a:gd name="T17" fmla="*/ 0 h 546"/>
                <a:gd name="T18" fmla="*/ 219 w 518"/>
                <a:gd name="T19" fmla="*/ 96 h 546"/>
                <a:gd name="T20" fmla="*/ 215 w 518"/>
                <a:gd name="T21" fmla="*/ 68 h 546"/>
                <a:gd name="T22" fmla="*/ 213 w 518"/>
                <a:gd name="T23" fmla="*/ 0 h 546"/>
                <a:gd name="T24" fmla="*/ 50 w 518"/>
                <a:gd name="T25" fmla="*/ 0 h 546"/>
                <a:gd name="T26" fmla="*/ 41 w 518"/>
                <a:gd name="T27" fmla="*/ 40 h 546"/>
                <a:gd name="T28" fmla="*/ 7 w 518"/>
                <a:gd name="T29" fmla="*/ 137 h 546"/>
                <a:gd name="T30" fmla="*/ 7 w 518"/>
                <a:gd name="T31" fmla="*/ 178 h 546"/>
                <a:gd name="T32" fmla="*/ 13 w 518"/>
                <a:gd name="T33" fmla="*/ 222 h 546"/>
                <a:gd name="T34" fmla="*/ 71 w 518"/>
                <a:gd name="T35" fmla="*/ 263 h 546"/>
                <a:gd name="T36" fmla="*/ 75 w 518"/>
                <a:gd name="T37" fmla="*/ 325 h 546"/>
                <a:gd name="T38" fmla="*/ 52 w 518"/>
                <a:gd name="T39" fmla="*/ 457 h 546"/>
                <a:gd name="T40" fmla="*/ 65 w 518"/>
                <a:gd name="T41" fmla="*/ 471 h 546"/>
                <a:gd name="T42" fmla="*/ 61 w 518"/>
                <a:gd name="T43" fmla="*/ 531 h 546"/>
                <a:gd name="T44" fmla="*/ 60 w 518"/>
                <a:gd name="T45" fmla="*/ 546 h 546"/>
                <a:gd name="T46" fmla="*/ 466 w 518"/>
                <a:gd name="T47" fmla="*/ 546 h 546"/>
                <a:gd name="T48" fmla="*/ 463 w 518"/>
                <a:gd name="T49" fmla="*/ 509 h 546"/>
                <a:gd name="T50" fmla="*/ 190 w 518"/>
                <a:gd name="T51" fmla="*/ 297 h 546"/>
                <a:gd name="T52" fmla="*/ 205 w 518"/>
                <a:gd name="T53" fmla="*/ 263 h 546"/>
                <a:gd name="T54" fmla="*/ 213 w 518"/>
                <a:gd name="T55" fmla="*/ 297 h 546"/>
                <a:gd name="T56" fmla="*/ 190 w 518"/>
                <a:gd name="T57" fmla="*/ 297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18" h="546">
                  <a:moveTo>
                    <a:pt x="463" y="509"/>
                  </a:moveTo>
                  <a:cubicBezTo>
                    <a:pt x="463" y="473"/>
                    <a:pt x="477" y="458"/>
                    <a:pt x="495" y="451"/>
                  </a:cubicBezTo>
                  <a:cubicBezTo>
                    <a:pt x="516" y="442"/>
                    <a:pt x="518" y="438"/>
                    <a:pt x="508" y="405"/>
                  </a:cubicBezTo>
                  <a:cubicBezTo>
                    <a:pt x="497" y="371"/>
                    <a:pt x="482" y="291"/>
                    <a:pt x="482" y="291"/>
                  </a:cubicBezTo>
                  <a:cubicBezTo>
                    <a:pt x="482" y="291"/>
                    <a:pt x="480" y="280"/>
                    <a:pt x="469" y="245"/>
                  </a:cubicBezTo>
                  <a:cubicBezTo>
                    <a:pt x="456" y="211"/>
                    <a:pt x="456" y="178"/>
                    <a:pt x="456" y="178"/>
                  </a:cubicBezTo>
                  <a:cubicBezTo>
                    <a:pt x="456" y="178"/>
                    <a:pt x="478" y="159"/>
                    <a:pt x="480" y="137"/>
                  </a:cubicBezTo>
                  <a:cubicBezTo>
                    <a:pt x="482" y="119"/>
                    <a:pt x="503" y="48"/>
                    <a:pt x="515" y="0"/>
                  </a:cubicBezTo>
                  <a:cubicBezTo>
                    <a:pt x="248" y="0"/>
                    <a:pt x="248" y="0"/>
                    <a:pt x="248" y="0"/>
                  </a:cubicBezTo>
                  <a:cubicBezTo>
                    <a:pt x="235" y="43"/>
                    <a:pt x="219" y="96"/>
                    <a:pt x="219" y="96"/>
                  </a:cubicBezTo>
                  <a:cubicBezTo>
                    <a:pt x="219" y="96"/>
                    <a:pt x="217" y="85"/>
                    <a:pt x="215" y="68"/>
                  </a:cubicBezTo>
                  <a:cubicBezTo>
                    <a:pt x="214" y="59"/>
                    <a:pt x="213" y="30"/>
                    <a:pt x="213" y="0"/>
                  </a:cubicBezTo>
                  <a:cubicBezTo>
                    <a:pt x="50" y="0"/>
                    <a:pt x="50" y="0"/>
                    <a:pt x="50" y="0"/>
                  </a:cubicBezTo>
                  <a:cubicBezTo>
                    <a:pt x="47" y="13"/>
                    <a:pt x="44" y="27"/>
                    <a:pt x="41" y="40"/>
                  </a:cubicBezTo>
                  <a:cubicBezTo>
                    <a:pt x="28" y="96"/>
                    <a:pt x="15" y="116"/>
                    <a:pt x="7" y="137"/>
                  </a:cubicBezTo>
                  <a:cubicBezTo>
                    <a:pt x="0" y="159"/>
                    <a:pt x="4" y="167"/>
                    <a:pt x="7" y="178"/>
                  </a:cubicBezTo>
                  <a:cubicBezTo>
                    <a:pt x="11" y="187"/>
                    <a:pt x="13" y="189"/>
                    <a:pt x="13" y="222"/>
                  </a:cubicBezTo>
                  <a:cubicBezTo>
                    <a:pt x="13" y="258"/>
                    <a:pt x="71" y="263"/>
                    <a:pt x="71" y="263"/>
                  </a:cubicBezTo>
                  <a:cubicBezTo>
                    <a:pt x="71" y="263"/>
                    <a:pt x="75" y="295"/>
                    <a:pt x="75" y="325"/>
                  </a:cubicBezTo>
                  <a:cubicBezTo>
                    <a:pt x="75" y="352"/>
                    <a:pt x="56" y="434"/>
                    <a:pt x="52" y="457"/>
                  </a:cubicBezTo>
                  <a:cubicBezTo>
                    <a:pt x="48" y="479"/>
                    <a:pt x="65" y="471"/>
                    <a:pt x="65" y="471"/>
                  </a:cubicBezTo>
                  <a:cubicBezTo>
                    <a:pt x="65" y="471"/>
                    <a:pt x="65" y="496"/>
                    <a:pt x="61" y="531"/>
                  </a:cubicBezTo>
                  <a:cubicBezTo>
                    <a:pt x="61" y="534"/>
                    <a:pt x="60" y="539"/>
                    <a:pt x="60" y="546"/>
                  </a:cubicBezTo>
                  <a:cubicBezTo>
                    <a:pt x="466" y="546"/>
                    <a:pt x="466" y="546"/>
                    <a:pt x="466" y="546"/>
                  </a:cubicBezTo>
                  <a:cubicBezTo>
                    <a:pt x="464" y="529"/>
                    <a:pt x="463" y="517"/>
                    <a:pt x="463" y="509"/>
                  </a:cubicBezTo>
                  <a:close/>
                  <a:moveTo>
                    <a:pt x="190" y="297"/>
                  </a:moveTo>
                  <a:cubicBezTo>
                    <a:pt x="205" y="263"/>
                    <a:pt x="205" y="263"/>
                    <a:pt x="205" y="263"/>
                  </a:cubicBezTo>
                  <a:cubicBezTo>
                    <a:pt x="213" y="297"/>
                    <a:pt x="213" y="297"/>
                    <a:pt x="213" y="297"/>
                  </a:cubicBezTo>
                  <a:lnTo>
                    <a:pt x="190" y="297"/>
                  </a:lnTo>
                  <a:close/>
                </a:path>
              </a:pathLst>
            </a:custGeom>
            <a:grpFill/>
            <a:ln>
              <a:noFill/>
            </a:ln>
          </p:spPr>
          <p:txBody>
            <a:bodyPr/>
            <a:lstStyle/>
            <a:p>
              <a:pPr eaLnBrk="1" fontAlgn="auto" hangingPunct="1">
                <a:spcBef>
                  <a:spcPts val="0"/>
                </a:spcBef>
                <a:spcAft>
                  <a:spcPts val="0"/>
                </a:spcAft>
                <a:defRPr/>
              </a:pPr>
              <a:endParaRPr lang="id-ID">
                <a:latin typeface="+mn-lt"/>
              </a:endParaRPr>
            </a:p>
          </p:txBody>
        </p:sp>
      </p:grpSp>
      <p:grpSp>
        <p:nvGrpSpPr>
          <p:cNvPr id="11" name="Group 10"/>
          <p:cNvGrpSpPr/>
          <p:nvPr/>
        </p:nvGrpSpPr>
        <p:grpSpPr>
          <a:xfrm>
            <a:off x="5635895" y="5613721"/>
            <a:ext cx="6527016" cy="878311"/>
            <a:chOff x="5660364" y="5332569"/>
            <a:chExt cx="6527016" cy="878311"/>
          </a:xfrm>
        </p:grpSpPr>
        <p:sp>
          <p:nvSpPr>
            <p:cNvPr id="7" name="Rectangle 6"/>
            <p:cNvSpPr/>
            <p:nvPr/>
          </p:nvSpPr>
          <p:spPr>
            <a:xfrm>
              <a:off x="5730666" y="5349106"/>
              <a:ext cx="6456714" cy="861774"/>
            </a:xfrm>
            <a:prstGeom prst="rect">
              <a:avLst/>
            </a:prstGeom>
          </p:spPr>
          <p:txBody>
            <a:bodyPr wrap="square">
              <a:spAutoFit/>
            </a:bodyPr>
            <a:lstStyle/>
            <a:p>
              <a:r>
                <a:rPr lang="en-US" b="1" dirty="0">
                  <a:solidFill>
                    <a:schemeClr val="tx1">
                      <a:lumMod val="50000"/>
                    </a:schemeClr>
                  </a:solidFill>
                </a:rPr>
                <a:t>1. </a:t>
              </a:r>
              <a:r>
                <a:rPr lang="en-US" sz="1600" dirty="0">
                  <a:solidFill>
                    <a:schemeClr val="tx1">
                      <a:lumMod val="50000"/>
                    </a:schemeClr>
                  </a:solidFill>
                </a:rPr>
                <a:t>Commission authority to include additional terms and conditions in the financing order for the benefit of ratepayers and to protect the public interest in structure, marketing and pricing..</a:t>
              </a:r>
            </a:p>
          </p:txBody>
        </p:sp>
        <p:cxnSp>
          <p:nvCxnSpPr>
            <p:cNvPr id="52" name="Straight Connector 51"/>
            <p:cNvCxnSpPr/>
            <p:nvPr/>
          </p:nvCxnSpPr>
          <p:spPr>
            <a:xfrm>
              <a:off x="5660364" y="5332569"/>
              <a:ext cx="5465762" cy="0"/>
            </a:xfrm>
            <a:prstGeom prst="line">
              <a:avLst/>
            </a:prstGeom>
            <a:ln w="6350">
              <a:solidFill>
                <a:schemeClr val="bg1">
                  <a:lumMod val="50000"/>
                  <a:alpha val="50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a:off x="5381937" y="4961389"/>
            <a:ext cx="6287429" cy="652332"/>
            <a:chOff x="5339407" y="4599978"/>
            <a:chExt cx="6287429" cy="652332"/>
          </a:xfrm>
        </p:grpSpPr>
        <p:cxnSp>
          <p:nvCxnSpPr>
            <p:cNvPr id="134" name="Straight Connector 133"/>
            <p:cNvCxnSpPr/>
            <p:nvPr/>
          </p:nvCxnSpPr>
          <p:spPr>
            <a:xfrm>
              <a:off x="5339407" y="4599978"/>
              <a:ext cx="5465762" cy="0"/>
            </a:xfrm>
            <a:prstGeom prst="line">
              <a:avLst/>
            </a:prstGeom>
            <a:ln w="6350">
              <a:solidFill>
                <a:schemeClr val="bg1">
                  <a:lumMod val="50000"/>
                  <a:alpha val="50000"/>
                </a:schemeClr>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5530836" y="4636757"/>
              <a:ext cx="6096000" cy="615553"/>
            </a:xfrm>
            <a:prstGeom prst="rect">
              <a:avLst/>
            </a:prstGeom>
          </p:spPr>
          <p:txBody>
            <a:bodyPr>
              <a:spAutoFit/>
            </a:bodyPr>
            <a:lstStyle/>
            <a:p>
              <a:r>
                <a:rPr lang="en-US" b="1" dirty="0">
                  <a:solidFill>
                    <a:schemeClr val="tx1">
                      <a:lumMod val="50000"/>
                    </a:schemeClr>
                  </a:solidFill>
                </a:rPr>
                <a:t>2. </a:t>
              </a:r>
              <a:r>
                <a:rPr lang="en-US" sz="1600" dirty="0">
                  <a:solidFill>
                    <a:schemeClr val="tx1">
                      <a:lumMod val="50000"/>
                    </a:schemeClr>
                  </a:solidFill>
                </a:rPr>
                <a:t>A clear and meaningful “</a:t>
              </a:r>
              <a:r>
                <a:rPr lang="en-US" sz="1600" b="1" dirty="0">
                  <a:solidFill>
                    <a:schemeClr val="tx1">
                      <a:lumMod val="50000"/>
                    </a:schemeClr>
                  </a:solidFill>
                </a:rPr>
                <a:t>lowest cost to ratepayers</a:t>
              </a:r>
              <a:r>
                <a:rPr lang="en-US" sz="1600" dirty="0">
                  <a:solidFill>
                    <a:schemeClr val="tx1">
                      <a:lumMod val="50000"/>
                    </a:schemeClr>
                  </a:solidFill>
                </a:rPr>
                <a:t>” standard under market conditions at the time of pricing established. </a:t>
              </a:r>
            </a:p>
          </p:txBody>
        </p:sp>
      </p:grpSp>
      <p:grpSp>
        <p:nvGrpSpPr>
          <p:cNvPr id="13" name="Group 12"/>
          <p:cNvGrpSpPr/>
          <p:nvPr/>
        </p:nvGrpSpPr>
        <p:grpSpPr>
          <a:xfrm>
            <a:off x="5038057" y="3894543"/>
            <a:ext cx="7124854" cy="1113055"/>
            <a:chOff x="4929924" y="3747676"/>
            <a:chExt cx="7491427" cy="1113055"/>
          </a:xfrm>
        </p:grpSpPr>
        <p:cxnSp>
          <p:nvCxnSpPr>
            <p:cNvPr id="133" name="Straight Connector 132"/>
            <p:cNvCxnSpPr/>
            <p:nvPr/>
          </p:nvCxnSpPr>
          <p:spPr>
            <a:xfrm>
              <a:off x="4929924" y="3747676"/>
              <a:ext cx="5611812" cy="0"/>
            </a:xfrm>
            <a:prstGeom prst="line">
              <a:avLst/>
            </a:prstGeom>
            <a:ln w="6350">
              <a:solidFill>
                <a:schemeClr val="bg1">
                  <a:lumMod val="50000"/>
                  <a:alpha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5340511" y="3752735"/>
              <a:ext cx="7080840" cy="1107996"/>
            </a:xfrm>
            <a:prstGeom prst="rect">
              <a:avLst/>
            </a:prstGeom>
          </p:spPr>
          <p:txBody>
            <a:bodyPr wrap="square">
              <a:spAutoFit/>
            </a:bodyPr>
            <a:lstStyle/>
            <a:p>
              <a:r>
                <a:rPr lang="en-US" b="1" dirty="0">
                  <a:solidFill>
                    <a:schemeClr val="tx1">
                      <a:lumMod val="50000"/>
                    </a:schemeClr>
                  </a:solidFill>
                </a:rPr>
                <a:t>3. </a:t>
              </a:r>
              <a:r>
                <a:rPr lang="en-US" sz="1600" dirty="0">
                  <a:solidFill>
                    <a:schemeClr val="tx1">
                      <a:lumMod val="50000"/>
                    </a:schemeClr>
                  </a:solidFill>
                </a:rPr>
                <a:t>Utility should certify with confirmation by the Commission after pricing but before closing that the lowest cost standard in fact has been achieved so that the Commission could stop the transaction if standard not achieved as allowed in other states.</a:t>
              </a: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900" fill="hold"/>
                                        <p:tgtEl>
                                          <p:spTgt spid="35"/>
                                        </p:tgtEl>
                                        <p:attrNameLst>
                                          <p:attrName>ppt_x</p:attrName>
                                        </p:attrNameLst>
                                      </p:cBhvr>
                                      <p:tavLst>
                                        <p:tav tm="0">
                                          <p:val>
                                            <p:strVal val="1+#ppt_w/2"/>
                                          </p:val>
                                        </p:tav>
                                        <p:tav tm="100000">
                                          <p:val>
                                            <p:strVal val="#ppt_x"/>
                                          </p:val>
                                        </p:tav>
                                      </p:tavLst>
                                    </p:anim>
                                    <p:anim calcmode="lin" valueType="num">
                                      <p:cBhvr additive="base">
                                        <p:cTn id="8" dur="9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1000" fill="hold"/>
                                        <p:tgtEl>
                                          <p:spTgt spid="11"/>
                                        </p:tgtEl>
                                        <p:attrNameLst>
                                          <p:attrName>ppt_x</p:attrName>
                                        </p:attrNameLst>
                                      </p:cBhvr>
                                      <p:tavLst>
                                        <p:tav tm="0">
                                          <p:val>
                                            <p:strVal val="1+#ppt_w/2"/>
                                          </p:val>
                                        </p:tav>
                                        <p:tav tm="100000">
                                          <p:val>
                                            <p:strVal val="#ppt_x"/>
                                          </p:val>
                                        </p:tav>
                                      </p:tavLst>
                                    </p:anim>
                                    <p:anim calcmode="lin" valueType="num">
                                      <p:cBhvr additive="base">
                                        <p:cTn id="14"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1000" fill="hold"/>
                                        <p:tgtEl>
                                          <p:spTgt spid="12"/>
                                        </p:tgtEl>
                                        <p:attrNameLst>
                                          <p:attrName>ppt_x</p:attrName>
                                        </p:attrNameLst>
                                      </p:cBhvr>
                                      <p:tavLst>
                                        <p:tav tm="0">
                                          <p:val>
                                            <p:strVal val="1+#ppt_w/2"/>
                                          </p:val>
                                        </p:tav>
                                        <p:tav tm="100000">
                                          <p:val>
                                            <p:strVal val="#ppt_x"/>
                                          </p:val>
                                        </p:tav>
                                      </p:tavLst>
                                    </p:anim>
                                    <p:anim calcmode="lin" valueType="num">
                                      <p:cBhvr additive="base">
                                        <p:cTn id="20"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1000" fill="hold"/>
                                        <p:tgtEl>
                                          <p:spTgt spid="13"/>
                                        </p:tgtEl>
                                        <p:attrNameLst>
                                          <p:attrName>ppt_x</p:attrName>
                                        </p:attrNameLst>
                                      </p:cBhvr>
                                      <p:tavLst>
                                        <p:tav tm="0">
                                          <p:val>
                                            <p:strVal val="1+#ppt_w/2"/>
                                          </p:val>
                                        </p:tav>
                                        <p:tav tm="100000">
                                          <p:val>
                                            <p:strVal val="#ppt_x"/>
                                          </p:val>
                                        </p:tav>
                                      </p:tavLst>
                                    </p:anim>
                                    <p:anim calcmode="lin" valueType="num">
                                      <p:cBhvr additive="base">
                                        <p:cTn id="26" dur="10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1000" fill="hold"/>
                                        <p:tgtEl>
                                          <p:spTgt spid="14"/>
                                        </p:tgtEl>
                                        <p:attrNameLst>
                                          <p:attrName>ppt_x</p:attrName>
                                        </p:attrNameLst>
                                      </p:cBhvr>
                                      <p:tavLst>
                                        <p:tav tm="0">
                                          <p:val>
                                            <p:strVal val="1+#ppt_w/2"/>
                                          </p:val>
                                        </p:tav>
                                        <p:tav tm="100000">
                                          <p:val>
                                            <p:strVal val="#ppt_x"/>
                                          </p:val>
                                        </p:tav>
                                      </p:tavLst>
                                    </p:anim>
                                    <p:anim calcmode="lin" valueType="num">
                                      <p:cBhvr additive="base">
                                        <p:cTn id="32"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1000" fill="hold"/>
                                        <p:tgtEl>
                                          <p:spTgt spid="15"/>
                                        </p:tgtEl>
                                        <p:attrNameLst>
                                          <p:attrName>ppt_x</p:attrName>
                                        </p:attrNameLst>
                                      </p:cBhvr>
                                      <p:tavLst>
                                        <p:tav tm="0">
                                          <p:val>
                                            <p:strVal val="1+#ppt_w/2"/>
                                          </p:val>
                                        </p:tav>
                                        <p:tav tm="100000">
                                          <p:val>
                                            <p:strVal val="#ppt_x"/>
                                          </p:val>
                                        </p:tav>
                                      </p:tavLst>
                                    </p:anim>
                                    <p:anim calcmode="lin" valueType="num">
                                      <p:cBhvr additive="base">
                                        <p:cTn id="38" dur="10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33798"/>
                                        </p:tgtEl>
                                        <p:attrNameLst>
                                          <p:attrName>style.visibility</p:attrName>
                                        </p:attrNameLst>
                                      </p:cBhvr>
                                      <p:to>
                                        <p:strVal val="visible"/>
                                      </p:to>
                                    </p:set>
                                    <p:anim calcmode="lin" valueType="num">
                                      <p:cBhvr additive="base">
                                        <p:cTn id="43" dur="1000" fill="hold"/>
                                        <p:tgtEl>
                                          <p:spTgt spid="33798"/>
                                        </p:tgtEl>
                                        <p:attrNameLst>
                                          <p:attrName>ppt_x</p:attrName>
                                        </p:attrNameLst>
                                      </p:cBhvr>
                                      <p:tavLst>
                                        <p:tav tm="0">
                                          <p:val>
                                            <p:strVal val="1+#ppt_w/2"/>
                                          </p:val>
                                        </p:tav>
                                        <p:tav tm="100000">
                                          <p:val>
                                            <p:strVal val="#ppt_x"/>
                                          </p:val>
                                        </p:tav>
                                      </p:tavLst>
                                    </p:anim>
                                    <p:anim calcmode="lin" valueType="num">
                                      <p:cBhvr additive="base">
                                        <p:cTn id="44" dur="1000" fill="hold"/>
                                        <p:tgtEl>
                                          <p:spTgt spid="3379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8" grpId="0"/>
      <p:bldP spid="3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C:\Users\ekarcher\Desktop\iStock-624031578.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178" t="6970" b="11423"/>
          <a:stretch/>
        </p:blipFill>
        <p:spPr bwMode="auto">
          <a:xfrm>
            <a:off x="3175" y="0"/>
            <a:ext cx="12188824" cy="68580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3175" y="2173184"/>
            <a:ext cx="12192000" cy="324196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6387" name="Text Placeholder 5"/>
          <p:cNvSpPr txBox="1">
            <a:spLocks/>
          </p:cNvSpPr>
          <p:nvPr/>
        </p:nvSpPr>
        <p:spPr bwMode="auto">
          <a:xfrm>
            <a:off x="1178666" y="4186836"/>
            <a:ext cx="9640888"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itchFamily="34" charset="0"/>
              <a:buChar char="•"/>
              <a:defRPr sz="2800">
                <a:solidFill>
                  <a:schemeClr val="tx1"/>
                </a:solidFill>
                <a:latin typeface="Open Sans Light" pitchFamily="34" charset="0"/>
              </a:defRPr>
            </a:lvl1pPr>
            <a:lvl2pPr marL="685800" indent="-228600">
              <a:lnSpc>
                <a:spcPct val="90000"/>
              </a:lnSpc>
              <a:spcBef>
                <a:spcPts val="500"/>
              </a:spcBef>
              <a:buFont typeface="Arial" pitchFamily="34" charset="0"/>
              <a:buChar char="•"/>
              <a:defRPr sz="2400">
                <a:solidFill>
                  <a:schemeClr val="tx1"/>
                </a:solidFill>
                <a:latin typeface="Open Sans Light" pitchFamily="34" charset="0"/>
              </a:defRPr>
            </a:lvl2pPr>
            <a:lvl3pPr marL="1143000" indent="-228600">
              <a:lnSpc>
                <a:spcPct val="90000"/>
              </a:lnSpc>
              <a:spcBef>
                <a:spcPts val="500"/>
              </a:spcBef>
              <a:buFont typeface="Arial" pitchFamily="34" charset="0"/>
              <a:buChar char="•"/>
              <a:defRPr sz="2000">
                <a:solidFill>
                  <a:schemeClr val="tx1"/>
                </a:solidFill>
                <a:latin typeface="Open Sans Light" pitchFamily="34" charset="0"/>
              </a:defRPr>
            </a:lvl3pPr>
            <a:lvl4pPr marL="1600200" indent="-228600">
              <a:lnSpc>
                <a:spcPct val="90000"/>
              </a:lnSpc>
              <a:spcBef>
                <a:spcPts val="500"/>
              </a:spcBef>
              <a:buFont typeface="Arial" pitchFamily="34" charset="0"/>
              <a:buChar char="•"/>
              <a:defRPr>
                <a:solidFill>
                  <a:schemeClr val="tx1"/>
                </a:solidFill>
                <a:latin typeface="Open Sans Light" pitchFamily="34" charset="0"/>
              </a:defRPr>
            </a:lvl4pPr>
            <a:lvl5pPr marL="2057400" indent="-228600">
              <a:lnSpc>
                <a:spcPct val="90000"/>
              </a:lnSpc>
              <a:spcBef>
                <a:spcPts val="500"/>
              </a:spcBef>
              <a:buFont typeface="Arial" pitchFamily="34" charset="0"/>
              <a:buChar char="•"/>
              <a:defRPr>
                <a:solidFill>
                  <a:schemeClr val="tx1"/>
                </a:solidFill>
                <a:latin typeface="Open Sans Light" pitchFamily="34" charset="0"/>
              </a:defRPr>
            </a:lvl5pPr>
            <a:lvl6pPr marL="2514600" indent="-228600" fontAlgn="base">
              <a:lnSpc>
                <a:spcPct val="90000"/>
              </a:lnSpc>
              <a:spcBef>
                <a:spcPts val="500"/>
              </a:spcBef>
              <a:spcAft>
                <a:spcPct val="0"/>
              </a:spcAft>
              <a:buFont typeface="Arial" pitchFamily="34" charset="0"/>
              <a:buChar char="•"/>
              <a:defRPr>
                <a:solidFill>
                  <a:schemeClr val="tx1"/>
                </a:solidFill>
                <a:latin typeface="Open Sans Light" pitchFamily="34" charset="0"/>
              </a:defRPr>
            </a:lvl6pPr>
            <a:lvl7pPr marL="2971800" indent="-228600" fontAlgn="base">
              <a:lnSpc>
                <a:spcPct val="90000"/>
              </a:lnSpc>
              <a:spcBef>
                <a:spcPts val="500"/>
              </a:spcBef>
              <a:spcAft>
                <a:spcPct val="0"/>
              </a:spcAft>
              <a:buFont typeface="Arial" pitchFamily="34" charset="0"/>
              <a:buChar char="•"/>
              <a:defRPr>
                <a:solidFill>
                  <a:schemeClr val="tx1"/>
                </a:solidFill>
                <a:latin typeface="Open Sans Light" pitchFamily="34" charset="0"/>
              </a:defRPr>
            </a:lvl7pPr>
            <a:lvl8pPr marL="3429000" indent="-228600" fontAlgn="base">
              <a:lnSpc>
                <a:spcPct val="90000"/>
              </a:lnSpc>
              <a:spcBef>
                <a:spcPts val="500"/>
              </a:spcBef>
              <a:spcAft>
                <a:spcPct val="0"/>
              </a:spcAft>
              <a:buFont typeface="Arial" pitchFamily="34" charset="0"/>
              <a:buChar char="•"/>
              <a:defRPr>
                <a:solidFill>
                  <a:schemeClr val="tx1"/>
                </a:solidFill>
                <a:latin typeface="Open Sans Light" pitchFamily="34" charset="0"/>
              </a:defRPr>
            </a:lvl8pPr>
            <a:lvl9pPr marL="3886200" indent="-228600" fontAlgn="base">
              <a:lnSpc>
                <a:spcPct val="90000"/>
              </a:lnSpc>
              <a:spcBef>
                <a:spcPts val="500"/>
              </a:spcBef>
              <a:spcAft>
                <a:spcPct val="0"/>
              </a:spcAft>
              <a:buFont typeface="Arial" pitchFamily="34" charset="0"/>
              <a:buChar char="•"/>
              <a:defRPr>
                <a:solidFill>
                  <a:schemeClr val="tx1"/>
                </a:solidFill>
                <a:latin typeface="Open Sans Light" pitchFamily="34" charset="0"/>
              </a:defRPr>
            </a:lvl9pPr>
          </a:lstStyle>
          <a:p>
            <a:pPr algn="ctr" eaLnBrk="1" hangingPunct="1">
              <a:lnSpc>
                <a:spcPct val="100000"/>
              </a:lnSpc>
              <a:spcAft>
                <a:spcPts val="700"/>
              </a:spcAft>
              <a:buFont typeface="Arial" pitchFamily="34" charset="0"/>
              <a:buNone/>
            </a:pPr>
            <a:endParaRPr lang="id-ID" altLang="en-US" sz="1400" dirty="0">
              <a:solidFill>
                <a:schemeClr val="bg1"/>
              </a:solidFill>
            </a:endParaRPr>
          </a:p>
        </p:txBody>
      </p:sp>
      <p:sp>
        <p:nvSpPr>
          <p:cNvPr id="6" name="TextBox 8"/>
          <p:cNvSpPr>
            <a:spLocks noChangeArrowheads="1"/>
          </p:cNvSpPr>
          <p:nvPr/>
        </p:nvSpPr>
        <p:spPr bwMode="auto">
          <a:xfrm>
            <a:off x="6870850" y="3079916"/>
            <a:ext cx="5032116" cy="1333500"/>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Open Sans Light" pitchFamily="34" charset="0"/>
              </a:defRPr>
            </a:lvl1pPr>
            <a:lvl2pPr marL="742950" indent="-285750">
              <a:defRPr>
                <a:solidFill>
                  <a:schemeClr val="tx1"/>
                </a:solidFill>
                <a:latin typeface="Open Sans Light" pitchFamily="34" charset="0"/>
              </a:defRPr>
            </a:lvl2pPr>
            <a:lvl3pPr marL="1143000" indent="-228600">
              <a:defRPr>
                <a:solidFill>
                  <a:schemeClr val="tx1"/>
                </a:solidFill>
                <a:latin typeface="Open Sans Light" pitchFamily="34" charset="0"/>
              </a:defRPr>
            </a:lvl3pPr>
            <a:lvl4pPr marL="1600200" indent="-228600">
              <a:defRPr>
                <a:solidFill>
                  <a:schemeClr val="tx1"/>
                </a:solidFill>
                <a:latin typeface="Open Sans Light" pitchFamily="34" charset="0"/>
              </a:defRPr>
            </a:lvl4pPr>
            <a:lvl5pPr marL="2057400" indent="-228600">
              <a:defRPr>
                <a:solidFill>
                  <a:schemeClr val="tx1"/>
                </a:solidFill>
                <a:latin typeface="Open Sans Light" pitchFamily="34" charset="0"/>
              </a:defRPr>
            </a:lvl5pPr>
            <a:lvl6pPr marL="2514600" indent="-228600" fontAlgn="base">
              <a:spcBef>
                <a:spcPct val="0"/>
              </a:spcBef>
              <a:spcAft>
                <a:spcPct val="0"/>
              </a:spcAft>
              <a:defRPr>
                <a:solidFill>
                  <a:schemeClr val="tx1"/>
                </a:solidFill>
                <a:latin typeface="Open Sans Light" pitchFamily="34" charset="0"/>
              </a:defRPr>
            </a:lvl6pPr>
            <a:lvl7pPr marL="2971800" indent="-228600" fontAlgn="base">
              <a:spcBef>
                <a:spcPct val="0"/>
              </a:spcBef>
              <a:spcAft>
                <a:spcPct val="0"/>
              </a:spcAft>
              <a:defRPr>
                <a:solidFill>
                  <a:schemeClr val="tx1"/>
                </a:solidFill>
                <a:latin typeface="Open Sans Light" pitchFamily="34" charset="0"/>
              </a:defRPr>
            </a:lvl7pPr>
            <a:lvl8pPr marL="3429000" indent="-228600" fontAlgn="base">
              <a:spcBef>
                <a:spcPct val="0"/>
              </a:spcBef>
              <a:spcAft>
                <a:spcPct val="0"/>
              </a:spcAft>
              <a:defRPr>
                <a:solidFill>
                  <a:schemeClr val="tx1"/>
                </a:solidFill>
                <a:latin typeface="Open Sans Light" pitchFamily="34" charset="0"/>
              </a:defRPr>
            </a:lvl8pPr>
            <a:lvl9pPr marL="3886200" indent="-228600" fontAlgn="base">
              <a:spcBef>
                <a:spcPct val="0"/>
              </a:spcBef>
              <a:spcAft>
                <a:spcPct val="0"/>
              </a:spcAft>
              <a:defRPr>
                <a:solidFill>
                  <a:schemeClr val="tx1"/>
                </a:solidFill>
                <a:latin typeface="Open Sans Light" pitchFamily="34" charset="0"/>
              </a:defRPr>
            </a:lvl9pPr>
          </a:lstStyle>
          <a:p>
            <a:r>
              <a:rPr lang="en-US" sz="3200" dirty="0">
                <a:solidFill>
                  <a:schemeClr val="bg1"/>
                </a:solidFill>
                <a:latin typeface="Arial" panose="020B0604020202020204" pitchFamily="34" charset="0"/>
                <a:cs typeface="Arial" panose="020B0604020202020204" pitchFamily="34" charset="0"/>
              </a:rPr>
              <a:t>Active Commission Oversight with Utility Cooperation Have Produced Better Market Results</a:t>
            </a:r>
          </a:p>
        </p:txBody>
      </p:sp>
    </p:spTree>
    <p:extLst>
      <p:ext uri="{BB962C8B-B14F-4D97-AF65-F5344CB8AC3E}">
        <p14:creationId xmlns:p14="http://schemas.microsoft.com/office/powerpoint/2010/main" val="3749607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551274" y="536575"/>
            <a:ext cx="8642314" cy="738664"/>
          </a:xfrm>
          <a:prstGeom prst="rect">
            <a:avLst/>
          </a:prstGeom>
          <a:solidFill>
            <a:schemeClr val="bg1">
              <a:lumMod val="85000"/>
              <a:alpha val="75000"/>
            </a:schemeClr>
          </a:solidFill>
        </p:spPr>
        <p:txBody>
          <a:bodyPr wrap="square" lIns="268224" tIns="182880" rIns="853440" bIns="182880">
            <a:spAutoFit/>
          </a:bodyPr>
          <a:lstStyle/>
          <a:p>
            <a:pPr eaLnBrk="1" fontAlgn="auto" hangingPunct="1">
              <a:spcBef>
                <a:spcPts val="0"/>
              </a:spcBef>
              <a:spcAft>
                <a:spcPts val="0"/>
              </a:spcAft>
              <a:defRPr/>
            </a:pPr>
            <a:r>
              <a:rPr lang="en-US" sz="2400" b="1" dirty="0"/>
              <a:t>Judging Success in Capital Markets - Focus on Credit Spread</a:t>
            </a:r>
            <a:endParaRPr lang="en-US" sz="2400" b="1" dirty="0">
              <a:latin typeface="+mn-lt"/>
            </a:endParaRPr>
          </a:p>
        </p:txBody>
      </p:sp>
      <p:sp>
        <p:nvSpPr>
          <p:cNvPr id="8" name="Rectangle 7"/>
          <p:cNvSpPr/>
          <p:nvPr/>
        </p:nvSpPr>
        <p:spPr>
          <a:xfrm>
            <a:off x="-55781" y="-3031"/>
            <a:ext cx="12247781" cy="2884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9" name="Rectangle 8"/>
          <p:cNvSpPr/>
          <p:nvPr/>
        </p:nvSpPr>
        <p:spPr>
          <a:xfrm>
            <a:off x="-29347" y="6590681"/>
            <a:ext cx="12247781" cy="26731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10" name="Content Placeholder 6">
            <a:extLst>
              <a:ext uri="{FF2B5EF4-FFF2-40B4-BE49-F238E27FC236}">
                <a16:creationId xmlns:a16="http://schemas.microsoft.com/office/drawing/2014/main" xmlns="" id="{1D6591FE-C597-7141-ABD3-FDABE2086591}"/>
              </a:ext>
            </a:extLst>
          </p:cNvPr>
          <p:cNvPicPr>
            <a:picLocks noGrp="1"/>
          </p:cNvPicPr>
          <p:nvPr>
            <p:ph idx="4294967295"/>
          </p:nvPr>
        </p:nvPicPr>
        <p:blipFill>
          <a:blip r:embed="rId2" cstate="print">
            <a:extLst>
              <a:ext uri="{28A0092B-C50C-407E-A947-70E740481C1C}">
                <a14:useLocalDpi xmlns:a14="http://schemas.microsoft.com/office/drawing/2010/main" val="0"/>
              </a:ext>
            </a:extLst>
          </a:blip>
          <a:srcRect/>
          <a:stretch>
            <a:fillRect/>
          </a:stretch>
        </p:blipFill>
        <p:spPr bwMode="auto">
          <a:xfrm>
            <a:off x="455511" y="1275239"/>
            <a:ext cx="10954943" cy="4862477"/>
          </a:xfrm>
          <a:prstGeom prst="rect">
            <a:avLst/>
          </a:prstGeom>
          <a:noFill/>
          <a:ln>
            <a:noFill/>
          </a:ln>
        </p:spPr>
      </p:pic>
    </p:spTree>
    <p:extLst>
      <p:ext uri="{BB962C8B-B14F-4D97-AF65-F5344CB8AC3E}">
        <p14:creationId xmlns:p14="http://schemas.microsoft.com/office/powerpoint/2010/main" val="23895681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900" fill="hold"/>
                                        <p:tgtEl>
                                          <p:spTgt spid="7"/>
                                        </p:tgtEl>
                                        <p:attrNameLst>
                                          <p:attrName>ppt_x</p:attrName>
                                        </p:attrNameLst>
                                      </p:cBhvr>
                                      <p:tavLst>
                                        <p:tav tm="0">
                                          <p:val>
                                            <p:strVal val="1+#ppt_w/2"/>
                                          </p:val>
                                        </p:tav>
                                        <p:tav tm="100000">
                                          <p:val>
                                            <p:strVal val="#ppt_x"/>
                                          </p:val>
                                        </p:tav>
                                      </p:tavLst>
                                    </p:anim>
                                    <p:anim calcmode="lin" valueType="num">
                                      <p:cBhvr additive="base">
                                        <p:cTn id="8" dur="9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2" name="Straight Connector 51"/>
          <p:cNvCxnSpPr/>
          <p:nvPr/>
        </p:nvCxnSpPr>
        <p:spPr>
          <a:xfrm>
            <a:off x="1901491" y="4065588"/>
            <a:ext cx="0" cy="481805"/>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5741988" y="2927350"/>
            <a:ext cx="5384800" cy="890588"/>
            <a:chOff x="5741988" y="3175000"/>
            <a:chExt cx="5384800" cy="890588"/>
          </a:xfrm>
        </p:grpSpPr>
        <p:grpSp>
          <p:nvGrpSpPr>
            <p:cNvPr id="58" name="Group 57"/>
            <p:cNvGrpSpPr>
              <a:grpSpLocks/>
            </p:cNvGrpSpPr>
            <p:nvPr/>
          </p:nvGrpSpPr>
          <p:grpSpPr bwMode="auto">
            <a:xfrm>
              <a:off x="5741988" y="3175000"/>
              <a:ext cx="890587" cy="890588"/>
              <a:chOff x="1427243" y="3314803"/>
              <a:chExt cx="1016000" cy="1016000"/>
            </a:xfrm>
          </p:grpSpPr>
          <p:sp>
            <p:nvSpPr>
              <p:cNvPr id="59" name="Oval 58"/>
              <p:cNvSpPr/>
              <p:nvPr/>
            </p:nvSpPr>
            <p:spPr>
              <a:xfrm>
                <a:off x="1427243" y="3314803"/>
                <a:ext cx="1016000" cy="1016000"/>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3200" dirty="0"/>
              </a:p>
            </p:txBody>
          </p:sp>
          <p:pic>
            <p:nvPicPr>
              <p:cNvPr id="73760" name="Picture 59"/>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36620" y="3570519"/>
                <a:ext cx="597245" cy="504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8" name="TextBox 67"/>
            <p:cNvSpPr txBox="1">
              <a:spLocks noChangeArrowheads="1"/>
            </p:cNvSpPr>
            <p:nvPr/>
          </p:nvSpPr>
          <p:spPr bwMode="auto">
            <a:xfrm>
              <a:off x="6861175" y="3425864"/>
              <a:ext cx="426561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Light" pitchFamily="34" charset="0"/>
                </a:defRPr>
              </a:lvl1pPr>
              <a:lvl2pPr marL="742950" indent="-285750">
                <a:defRPr>
                  <a:solidFill>
                    <a:schemeClr val="tx1"/>
                  </a:solidFill>
                  <a:latin typeface="Open Sans Light" pitchFamily="34" charset="0"/>
                </a:defRPr>
              </a:lvl2pPr>
              <a:lvl3pPr marL="1143000" indent="-228600">
                <a:defRPr>
                  <a:solidFill>
                    <a:schemeClr val="tx1"/>
                  </a:solidFill>
                  <a:latin typeface="Open Sans Light" pitchFamily="34" charset="0"/>
                </a:defRPr>
              </a:lvl3pPr>
              <a:lvl4pPr marL="1600200" indent="-228600">
                <a:defRPr>
                  <a:solidFill>
                    <a:schemeClr val="tx1"/>
                  </a:solidFill>
                  <a:latin typeface="Open Sans Light" pitchFamily="34" charset="0"/>
                </a:defRPr>
              </a:lvl4pPr>
              <a:lvl5pPr marL="2057400" indent="-228600">
                <a:defRPr>
                  <a:solidFill>
                    <a:schemeClr val="tx1"/>
                  </a:solidFill>
                  <a:latin typeface="Open Sans Light" pitchFamily="34" charset="0"/>
                </a:defRPr>
              </a:lvl5pPr>
              <a:lvl6pPr marL="2514600" indent="-228600" fontAlgn="base">
                <a:spcBef>
                  <a:spcPct val="0"/>
                </a:spcBef>
                <a:spcAft>
                  <a:spcPct val="0"/>
                </a:spcAft>
                <a:defRPr>
                  <a:solidFill>
                    <a:schemeClr val="tx1"/>
                  </a:solidFill>
                  <a:latin typeface="Open Sans Light" pitchFamily="34" charset="0"/>
                </a:defRPr>
              </a:lvl6pPr>
              <a:lvl7pPr marL="2971800" indent="-228600" fontAlgn="base">
                <a:spcBef>
                  <a:spcPct val="0"/>
                </a:spcBef>
                <a:spcAft>
                  <a:spcPct val="0"/>
                </a:spcAft>
                <a:defRPr>
                  <a:solidFill>
                    <a:schemeClr val="tx1"/>
                  </a:solidFill>
                  <a:latin typeface="Open Sans Light" pitchFamily="34" charset="0"/>
                </a:defRPr>
              </a:lvl7pPr>
              <a:lvl8pPr marL="3429000" indent="-228600" fontAlgn="base">
                <a:spcBef>
                  <a:spcPct val="0"/>
                </a:spcBef>
                <a:spcAft>
                  <a:spcPct val="0"/>
                </a:spcAft>
                <a:defRPr>
                  <a:solidFill>
                    <a:schemeClr val="tx1"/>
                  </a:solidFill>
                  <a:latin typeface="Open Sans Light" pitchFamily="34" charset="0"/>
                </a:defRPr>
              </a:lvl8pPr>
              <a:lvl9pPr marL="3886200" indent="-228600" fontAlgn="base">
                <a:spcBef>
                  <a:spcPct val="0"/>
                </a:spcBef>
                <a:spcAft>
                  <a:spcPct val="0"/>
                </a:spcAft>
                <a:defRPr>
                  <a:solidFill>
                    <a:schemeClr val="tx1"/>
                  </a:solidFill>
                  <a:latin typeface="Open Sans Light" pitchFamily="34" charset="0"/>
                </a:defRPr>
              </a:lvl9pPr>
            </a:lstStyle>
            <a:p>
              <a:r>
                <a:rPr lang="en-US" altLang="en-US" sz="2000" b="1" dirty="0">
                  <a:solidFill>
                    <a:schemeClr val="tx1">
                      <a:lumMod val="50000"/>
                    </a:schemeClr>
                  </a:solidFill>
                </a:rPr>
                <a:t>Wide variances in transaction costs.</a:t>
              </a:r>
            </a:p>
          </p:txBody>
        </p:sp>
      </p:grpSp>
      <p:grpSp>
        <p:nvGrpSpPr>
          <p:cNvPr id="6" name="Group 5"/>
          <p:cNvGrpSpPr/>
          <p:nvPr/>
        </p:nvGrpSpPr>
        <p:grpSpPr>
          <a:xfrm>
            <a:off x="5742061" y="1763742"/>
            <a:ext cx="5384726" cy="936973"/>
            <a:chOff x="5742061" y="2011392"/>
            <a:chExt cx="5384726" cy="936973"/>
          </a:xfrm>
        </p:grpSpPr>
        <p:sp>
          <p:nvSpPr>
            <p:cNvPr id="56" name="Oval 55"/>
            <p:cNvSpPr/>
            <p:nvPr/>
          </p:nvSpPr>
          <p:spPr>
            <a:xfrm>
              <a:off x="5742061" y="2011392"/>
              <a:ext cx="890585" cy="890585"/>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3200" dirty="0"/>
            </a:p>
          </p:txBody>
        </p:sp>
        <p:sp>
          <p:nvSpPr>
            <p:cNvPr id="69" name="TextBox 68"/>
            <p:cNvSpPr txBox="1">
              <a:spLocks noChangeArrowheads="1"/>
            </p:cNvSpPr>
            <p:nvPr/>
          </p:nvSpPr>
          <p:spPr bwMode="auto">
            <a:xfrm>
              <a:off x="6861174" y="2240479"/>
              <a:ext cx="426561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Light" pitchFamily="34" charset="0"/>
                </a:defRPr>
              </a:lvl1pPr>
              <a:lvl2pPr marL="742950" indent="-285750">
                <a:defRPr>
                  <a:solidFill>
                    <a:schemeClr val="tx1"/>
                  </a:solidFill>
                  <a:latin typeface="Open Sans Light" pitchFamily="34" charset="0"/>
                </a:defRPr>
              </a:lvl2pPr>
              <a:lvl3pPr marL="1143000" indent="-228600">
                <a:defRPr>
                  <a:solidFill>
                    <a:schemeClr val="tx1"/>
                  </a:solidFill>
                  <a:latin typeface="Open Sans Light" pitchFamily="34" charset="0"/>
                </a:defRPr>
              </a:lvl3pPr>
              <a:lvl4pPr marL="1600200" indent="-228600">
                <a:defRPr>
                  <a:solidFill>
                    <a:schemeClr val="tx1"/>
                  </a:solidFill>
                  <a:latin typeface="Open Sans Light" pitchFamily="34" charset="0"/>
                </a:defRPr>
              </a:lvl4pPr>
              <a:lvl5pPr marL="2057400" indent="-228600">
                <a:defRPr>
                  <a:solidFill>
                    <a:schemeClr val="tx1"/>
                  </a:solidFill>
                  <a:latin typeface="Open Sans Light" pitchFamily="34" charset="0"/>
                </a:defRPr>
              </a:lvl5pPr>
              <a:lvl6pPr marL="2514600" indent="-228600" fontAlgn="base">
                <a:spcBef>
                  <a:spcPct val="0"/>
                </a:spcBef>
                <a:spcAft>
                  <a:spcPct val="0"/>
                </a:spcAft>
                <a:defRPr>
                  <a:solidFill>
                    <a:schemeClr val="tx1"/>
                  </a:solidFill>
                  <a:latin typeface="Open Sans Light" pitchFamily="34" charset="0"/>
                </a:defRPr>
              </a:lvl6pPr>
              <a:lvl7pPr marL="2971800" indent="-228600" fontAlgn="base">
                <a:spcBef>
                  <a:spcPct val="0"/>
                </a:spcBef>
                <a:spcAft>
                  <a:spcPct val="0"/>
                </a:spcAft>
                <a:defRPr>
                  <a:solidFill>
                    <a:schemeClr val="tx1"/>
                  </a:solidFill>
                  <a:latin typeface="Open Sans Light" pitchFamily="34" charset="0"/>
                </a:defRPr>
              </a:lvl7pPr>
              <a:lvl8pPr marL="3429000" indent="-228600" fontAlgn="base">
                <a:spcBef>
                  <a:spcPct val="0"/>
                </a:spcBef>
                <a:spcAft>
                  <a:spcPct val="0"/>
                </a:spcAft>
                <a:defRPr>
                  <a:solidFill>
                    <a:schemeClr val="tx1"/>
                  </a:solidFill>
                  <a:latin typeface="Open Sans Light" pitchFamily="34" charset="0"/>
                </a:defRPr>
              </a:lvl8pPr>
              <a:lvl9pPr marL="3886200" indent="-228600" fontAlgn="base">
                <a:spcBef>
                  <a:spcPct val="0"/>
                </a:spcBef>
                <a:spcAft>
                  <a:spcPct val="0"/>
                </a:spcAft>
                <a:defRPr>
                  <a:solidFill>
                    <a:schemeClr val="tx1"/>
                  </a:solidFill>
                  <a:latin typeface="Open Sans Light" pitchFamily="34" charset="0"/>
                </a:defRPr>
              </a:lvl9pPr>
            </a:lstStyle>
            <a:p>
              <a:r>
                <a:rPr lang="en-US" altLang="en-US" sz="2000" b="1" dirty="0">
                  <a:solidFill>
                    <a:schemeClr val="tx1">
                      <a:lumMod val="50000"/>
                    </a:schemeClr>
                  </a:solidFill>
                </a:rPr>
                <a:t>Wide variances in total cost to ratepayers. </a:t>
              </a:r>
            </a:p>
          </p:txBody>
        </p:sp>
      </p:grpSp>
      <p:grpSp>
        <p:nvGrpSpPr>
          <p:cNvPr id="73747" name="Group 79"/>
          <p:cNvGrpSpPr>
            <a:grpSpLocks/>
          </p:cNvGrpSpPr>
          <p:nvPr/>
        </p:nvGrpSpPr>
        <p:grpSpPr bwMode="auto">
          <a:xfrm>
            <a:off x="3025775" y="2474913"/>
            <a:ext cx="2514600" cy="3581400"/>
            <a:chOff x="3025588" y="2474259"/>
            <a:chExt cx="2514600" cy="3582564"/>
          </a:xfrm>
        </p:grpSpPr>
        <p:cxnSp>
          <p:nvCxnSpPr>
            <p:cNvPr id="70" name="Straight Connector 69"/>
            <p:cNvCxnSpPr/>
            <p:nvPr/>
          </p:nvCxnSpPr>
          <p:spPr>
            <a:xfrm flipH="1">
              <a:off x="5271901" y="2474259"/>
              <a:ext cx="26828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5271901" y="2474259"/>
              <a:ext cx="0" cy="357779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H="1">
              <a:off x="5271901" y="6056823"/>
              <a:ext cx="26828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H="1">
              <a:off x="5271901" y="3649391"/>
              <a:ext cx="26828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H="1">
              <a:off x="5271901" y="4761002"/>
              <a:ext cx="26828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flipV="1">
              <a:off x="3025588" y="2647352"/>
              <a:ext cx="0" cy="25408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3025588" y="2647352"/>
              <a:ext cx="224631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45" name="Rectangle 44"/>
          <p:cNvSpPr/>
          <p:nvPr/>
        </p:nvSpPr>
        <p:spPr>
          <a:xfrm>
            <a:off x="-55781" y="-3031"/>
            <a:ext cx="12247781" cy="2884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0" name="Rectangle 49"/>
          <p:cNvSpPr/>
          <p:nvPr/>
        </p:nvSpPr>
        <p:spPr>
          <a:xfrm>
            <a:off x="-29347" y="6590681"/>
            <a:ext cx="12247781" cy="26731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1" name="TextBox 50"/>
          <p:cNvSpPr txBox="1"/>
          <p:nvPr/>
        </p:nvSpPr>
        <p:spPr>
          <a:xfrm>
            <a:off x="2117231" y="536575"/>
            <a:ext cx="10076356" cy="738664"/>
          </a:xfrm>
          <a:prstGeom prst="rect">
            <a:avLst/>
          </a:prstGeom>
          <a:solidFill>
            <a:schemeClr val="bg1">
              <a:lumMod val="85000"/>
              <a:alpha val="75000"/>
            </a:schemeClr>
          </a:solidFill>
        </p:spPr>
        <p:txBody>
          <a:bodyPr wrap="square" lIns="268224" tIns="182880" rIns="853440" bIns="182880">
            <a:spAutoFit/>
          </a:bodyPr>
          <a:lstStyle/>
          <a:p>
            <a:pPr eaLnBrk="1" fontAlgn="auto" hangingPunct="1">
              <a:spcBef>
                <a:spcPts val="0"/>
              </a:spcBef>
              <a:spcAft>
                <a:spcPts val="0"/>
              </a:spcAft>
              <a:defRPr/>
            </a:pPr>
            <a:r>
              <a:rPr lang="en-US" altLang="en-US" sz="2400" b="1" dirty="0">
                <a:solidFill>
                  <a:schemeClr val="tx1">
                    <a:lumMod val="50000"/>
                  </a:schemeClr>
                </a:solidFill>
              </a:rPr>
              <a:t>Challenges in Structuring, Marketing &amp; Pricing of Utility Securitization</a:t>
            </a:r>
            <a:endParaRPr lang="en-US" sz="2400" b="1" dirty="0">
              <a:solidFill>
                <a:schemeClr val="tx1">
                  <a:lumMod val="50000"/>
                </a:schemeClr>
              </a:solidFill>
              <a:latin typeface="+mn-lt"/>
            </a:endParaRPr>
          </a:p>
        </p:txBody>
      </p:sp>
      <p:sp>
        <p:nvSpPr>
          <p:cNvPr id="60" name="Rectangle 59"/>
          <p:cNvSpPr/>
          <p:nvPr/>
        </p:nvSpPr>
        <p:spPr bwMode="auto">
          <a:xfrm>
            <a:off x="314106" y="1685369"/>
            <a:ext cx="3548446" cy="2389665"/>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txBody>
          <a:bodyPr vert="horz" wrap="square" lIns="91440" tIns="45720" rIns="91440" bIns="45720" numCol="1" rtlCol="0" anchor="t" anchorCtr="0" compatLnSpc="1">
            <a:prstTxWarp prst="textNoShape">
              <a:avLst/>
            </a:prstTxWarp>
          </a:bodyPr>
          <a:lstStyle/>
          <a:p>
            <a:pPr algn="ctr"/>
            <a:endParaRPr lang="en-US" dirty="0"/>
          </a:p>
        </p:txBody>
      </p:sp>
      <p:sp>
        <p:nvSpPr>
          <p:cNvPr id="63" name="Freeform 173"/>
          <p:cNvSpPr>
            <a:spLocks noChangeAspect="1" noEditPoints="1"/>
          </p:cNvSpPr>
          <p:nvPr/>
        </p:nvSpPr>
        <p:spPr bwMode="auto">
          <a:xfrm>
            <a:off x="1587062" y="5125369"/>
            <a:ext cx="501267" cy="486918"/>
          </a:xfrm>
          <a:custGeom>
            <a:avLst/>
            <a:gdLst>
              <a:gd name="T0" fmla="*/ 170442 w 826"/>
              <a:gd name="T1" fmla="*/ 128966 h 802"/>
              <a:gd name="T2" fmla="*/ 177399 w 826"/>
              <a:gd name="T3" fmla="*/ 116390 h 802"/>
              <a:gd name="T4" fmla="*/ 153318 w 826"/>
              <a:gd name="T5" fmla="*/ 132171 h 802"/>
              <a:gd name="T6" fmla="*/ 159739 w 826"/>
              <a:gd name="T7" fmla="*/ 78908 h 802"/>
              <a:gd name="T8" fmla="*/ 204691 w 826"/>
              <a:gd name="T9" fmla="*/ 69291 h 802"/>
              <a:gd name="T10" fmla="*/ 210310 w 826"/>
              <a:gd name="T11" fmla="*/ 22440 h 802"/>
              <a:gd name="T12" fmla="*/ 188905 w 826"/>
              <a:gd name="T13" fmla="*/ 39454 h 802"/>
              <a:gd name="T14" fmla="*/ 174991 w 826"/>
              <a:gd name="T15" fmla="*/ 26878 h 802"/>
              <a:gd name="T16" fmla="*/ 193721 w 826"/>
              <a:gd name="T17" fmla="*/ 6904 h 802"/>
              <a:gd name="T18" fmla="*/ 173653 w 826"/>
              <a:gd name="T19" fmla="*/ 493 h 802"/>
              <a:gd name="T20" fmla="*/ 132180 w 826"/>
              <a:gd name="T21" fmla="*/ 53756 h 802"/>
              <a:gd name="T22" fmla="*/ 49500 w 826"/>
              <a:gd name="T23" fmla="*/ 36495 h 802"/>
              <a:gd name="T24" fmla="*/ 54317 w 826"/>
              <a:gd name="T25" fmla="*/ 30330 h 802"/>
              <a:gd name="T26" fmla="*/ 25419 w 826"/>
              <a:gd name="T27" fmla="*/ 1726 h 802"/>
              <a:gd name="T28" fmla="*/ 4816 w 826"/>
              <a:gd name="T29" fmla="*/ 14302 h 802"/>
              <a:gd name="T30" fmla="*/ 4816 w 826"/>
              <a:gd name="T31" fmla="*/ 20713 h 802"/>
              <a:gd name="T32" fmla="*/ 35854 w 826"/>
              <a:gd name="T33" fmla="*/ 47345 h 802"/>
              <a:gd name="T34" fmla="*/ 42811 w 826"/>
              <a:gd name="T35" fmla="*/ 42906 h 802"/>
              <a:gd name="T36" fmla="*/ 61006 w 826"/>
              <a:gd name="T37" fmla="*/ 119102 h 802"/>
              <a:gd name="T38" fmla="*/ 16322 w 826"/>
              <a:gd name="T39" fmla="*/ 128719 h 802"/>
              <a:gd name="T40" fmla="*/ 10435 w 826"/>
              <a:gd name="T41" fmla="*/ 175818 h 802"/>
              <a:gd name="T42" fmla="*/ 32108 w 826"/>
              <a:gd name="T43" fmla="*/ 158556 h 802"/>
              <a:gd name="T44" fmla="*/ 45755 w 826"/>
              <a:gd name="T45" fmla="*/ 171379 h 802"/>
              <a:gd name="T46" fmla="*/ 27292 w 826"/>
              <a:gd name="T47" fmla="*/ 191106 h 802"/>
              <a:gd name="T48" fmla="*/ 47092 w 826"/>
              <a:gd name="T49" fmla="*/ 197764 h 802"/>
              <a:gd name="T50" fmla="*/ 88566 w 826"/>
              <a:gd name="T51" fmla="*/ 144501 h 802"/>
              <a:gd name="T52" fmla="*/ 146361 w 826"/>
              <a:gd name="T53" fmla="*/ 138583 h 802"/>
              <a:gd name="T54" fmla="*/ 129236 w 826"/>
              <a:gd name="T55" fmla="*/ 160776 h 802"/>
              <a:gd name="T56" fmla="*/ 136193 w 826"/>
              <a:gd name="T57" fmla="*/ 160776 h 802"/>
              <a:gd name="T58" fmla="*/ 184356 w 826"/>
              <a:gd name="T59" fmla="*/ 192339 h 802"/>
              <a:gd name="T60" fmla="*/ 211648 w 826"/>
              <a:gd name="T61" fmla="*/ 192339 h 802"/>
              <a:gd name="T62" fmla="*/ 211648 w 826"/>
              <a:gd name="T63" fmla="*/ 166940 h 802"/>
              <a:gd name="T64" fmla="*/ 15252 w 826"/>
              <a:gd name="T65" fmla="*/ 17508 h 802"/>
              <a:gd name="T66" fmla="*/ 42811 w 826"/>
              <a:gd name="T67" fmla="*/ 30330 h 802"/>
              <a:gd name="T68" fmla="*/ 79468 w 826"/>
              <a:gd name="T69" fmla="*/ 140062 h 802"/>
              <a:gd name="T70" fmla="*/ 71174 w 826"/>
              <a:gd name="T71" fmla="*/ 179516 h 802"/>
              <a:gd name="T72" fmla="*/ 41206 w 826"/>
              <a:gd name="T73" fmla="*/ 188147 h 802"/>
              <a:gd name="T74" fmla="*/ 55387 w 826"/>
              <a:gd name="T75" fmla="*/ 173105 h 802"/>
              <a:gd name="T76" fmla="*/ 50571 w 826"/>
              <a:gd name="T77" fmla="*/ 149679 h 802"/>
              <a:gd name="T78" fmla="*/ 26489 w 826"/>
              <a:gd name="T79" fmla="*/ 150912 h 802"/>
              <a:gd name="T80" fmla="*/ 23011 w 826"/>
              <a:gd name="T81" fmla="*/ 135131 h 802"/>
              <a:gd name="T82" fmla="*/ 60471 w 826"/>
              <a:gd name="T83" fmla="*/ 128473 h 802"/>
              <a:gd name="T84" fmla="*/ 141277 w 826"/>
              <a:gd name="T85" fmla="*/ 57948 h 802"/>
              <a:gd name="T86" fmla="*/ 149572 w 826"/>
              <a:gd name="T87" fmla="*/ 18494 h 802"/>
              <a:gd name="T88" fmla="*/ 179540 w 826"/>
              <a:gd name="T89" fmla="*/ 9864 h 802"/>
              <a:gd name="T90" fmla="*/ 165358 w 826"/>
              <a:gd name="T91" fmla="*/ 24905 h 802"/>
              <a:gd name="T92" fmla="*/ 170175 w 826"/>
              <a:gd name="T93" fmla="*/ 48331 h 802"/>
              <a:gd name="T94" fmla="*/ 194256 w 826"/>
              <a:gd name="T95" fmla="*/ 47098 h 802"/>
              <a:gd name="T96" fmla="*/ 197734 w 826"/>
              <a:gd name="T97" fmla="*/ 62880 h 802"/>
              <a:gd name="T98" fmla="*/ 160275 w 826"/>
              <a:gd name="T99" fmla="*/ 69785 h 802"/>
              <a:gd name="T100" fmla="*/ 79468 w 826"/>
              <a:gd name="T101" fmla="*/ 140062 h 802"/>
              <a:gd name="T102" fmla="*/ 191045 w 826"/>
              <a:gd name="T103" fmla="*/ 186174 h 802"/>
              <a:gd name="T104" fmla="*/ 163485 w 826"/>
              <a:gd name="T105" fmla="*/ 135377 h 802"/>
              <a:gd name="T106" fmla="*/ 207634 w 826"/>
              <a:gd name="T107" fmla="*/ 179763 h 80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826" h="802">
                <a:moveTo>
                  <a:pt x="791" y="677"/>
                </a:moveTo>
                <a:cubicBezTo>
                  <a:pt x="637" y="523"/>
                  <a:pt x="637" y="523"/>
                  <a:pt x="637" y="523"/>
                </a:cubicBezTo>
                <a:cubicBezTo>
                  <a:pt x="663" y="498"/>
                  <a:pt x="663" y="498"/>
                  <a:pt x="663" y="498"/>
                </a:cubicBezTo>
                <a:cubicBezTo>
                  <a:pt x="670" y="490"/>
                  <a:pt x="670" y="479"/>
                  <a:pt x="663" y="472"/>
                </a:cubicBezTo>
                <a:cubicBezTo>
                  <a:pt x="656" y="465"/>
                  <a:pt x="644" y="465"/>
                  <a:pt x="637" y="472"/>
                </a:cubicBezTo>
                <a:cubicBezTo>
                  <a:pt x="573" y="536"/>
                  <a:pt x="573" y="536"/>
                  <a:pt x="573" y="536"/>
                </a:cubicBezTo>
                <a:cubicBezTo>
                  <a:pt x="477" y="440"/>
                  <a:pt x="477" y="440"/>
                  <a:pt x="477" y="440"/>
                </a:cubicBezTo>
                <a:cubicBezTo>
                  <a:pt x="597" y="320"/>
                  <a:pt x="597" y="320"/>
                  <a:pt x="597" y="320"/>
                </a:cubicBezTo>
                <a:cubicBezTo>
                  <a:pt x="614" y="326"/>
                  <a:pt x="631" y="329"/>
                  <a:pt x="649" y="329"/>
                </a:cubicBezTo>
                <a:cubicBezTo>
                  <a:pt x="693" y="329"/>
                  <a:pt x="734" y="312"/>
                  <a:pt x="765" y="281"/>
                </a:cubicBezTo>
                <a:cubicBezTo>
                  <a:pt x="812" y="234"/>
                  <a:pt x="826" y="163"/>
                  <a:pt x="800" y="102"/>
                </a:cubicBezTo>
                <a:cubicBezTo>
                  <a:pt x="797" y="96"/>
                  <a:pt x="792" y="92"/>
                  <a:pt x="786" y="91"/>
                </a:cubicBezTo>
                <a:cubicBezTo>
                  <a:pt x="780" y="90"/>
                  <a:pt x="774" y="92"/>
                  <a:pt x="770" y="96"/>
                </a:cubicBezTo>
                <a:cubicBezTo>
                  <a:pt x="706" y="160"/>
                  <a:pt x="706" y="160"/>
                  <a:pt x="706" y="160"/>
                </a:cubicBezTo>
                <a:cubicBezTo>
                  <a:pt x="654" y="160"/>
                  <a:pt x="654" y="160"/>
                  <a:pt x="654" y="160"/>
                </a:cubicBezTo>
                <a:cubicBezTo>
                  <a:pt x="654" y="109"/>
                  <a:pt x="654" y="109"/>
                  <a:pt x="654" y="109"/>
                </a:cubicBezTo>
                <a:cubicBezTo>
                  <a:pt x="719" y="44"/>
                  <a:pt x="719" y="44"/>
                  <a:pt x="719" y="44"/>
                </a:cubicBezTo>
                <a:cubicBezTo>
                  <a:pt x="723" y="40"/>
                  <a:pt x="725" y="34"/>
                  <a:pt x="724" y="28"/>
                </a:cubicBezTo>
                <a:cubicBezTo>
                  <a:pt x="722" y="22"/>
                  <a:pt x="718" y="17"/>
                  <a:pt x="713" y="15"/>
                </a:cubicBezTo>
                <a:cubicBezTo>
                  <a:pt x="692" y="6"/>
                  <a:pt x="671" y="2"/>
                  <a:pt x="649" y="2"/>
                </a:cubicBezTo>
                <a:cubicBezTo>
                  <a:pt x="605" y="2"/>
                  <a:pt x="564" y="19"/>
                  <a:pt x="533" y="50"/>
                </a:cubicBezTo>
                <a:cubicBezTo>
                  <a:pt x="489" y="94"/>
                  <a:pt x="474" y="159"/>
                  <a:pt x="494" y="218"/>
                </a:cubicBezTo>
                <a:cubicBezTo>
                  <a:pt x="374" y="337"/>
                  <a:pt x="374" y="337"/>
                  <a:pt x="374" y="337"/>
                </a:cubicBezTo>
                <a:cubicBezTo>
                  <a:pt x="185" y="148"/>
                  <a:pt x="185" y="148"/>
                  <a:pt x="185" y="148"/>
                </a:cubicBezTo>
                <a:cubicBezTo>
                  <a:pt x="198" y="136"/>
                  <a:pt x="198" y="136"/>
                  <a:pt x="198" y="136"/>
                </a:cubicBezTo>
                <a:cubicBezTo>
                  <a:pt x="201" y="132"/>
                  <a:pt x="203" y="128"/>
                  <a:pt x="203" y="123"/>
                </a:cubicBezTo>
                <a:cubicBezTo>
                  <a:pt x="203" y="118"/>
                  <a:pt x="201" y="113"/>
                  <a:pt x="198" y="110"/>
                </a:cubicBezTo>
                <a:cubicBezTo>
                  <a:pt x="95" y="7"/>
                  <a:pt x="95" y="7"/>
                  <a:pt x="95" y="7"/>
                </a:cubicBezTo>
                <a:cubicBezTo>
                  <a:pt x="88" y="0"/>
                  <a:pt x="77" y="0"/>
                  <a:pt x="70" y="7"/>
                </a:cubicBezTo>
                <a:cubicBezTo>
                  <a:pt x="18" y="58"/>
                  <a:pt x="18" y="58"/>
                  <a:pt x="18" y="58"/>
                </a:cubicBezTo>
                <a:cubicBezTo>
                  <a:pt x="15" y="62"/>
                  <a:pt x="13" y="66"/>
                  <a:pt x="13" y="71"/>
                </a:cubicBezTo>
                <a:cubicBezTo>
                  <a:pt x="13" y="76"/>
                  <a:pt x="15" y="81"/>
                  <a:pt x="18" y="84"/>
                </a:cubicBezTo>
                <a:cubicBezTo>
                  <a:pt x="121" y="187"/>
                  <a:pt x="121" y="187"/>
                  <a:pt x="121" y="187"/>
                </a:cubicBezTo>
                <a:cubicBezTo>
                  <a:pt x="124" y="191"/>
                  <a:pt x="129" y="192"/>
                  <a:pt x="134" y="192"/>
                </a:cubicBezTo>
                <a:cubicBezTo>
                  <a:pt x="138" y="192"/>
                  <a:pt x="143" y="191"/>
                  <a:pt x="147" y="187"/>
                </a:cubicBezTo>
                <a:cubicBezTo>
                  <a:pt x="160" y="174"/>
                  <a:pt x="160" y="174"/>
                  <a:pt x="160" y="174"/>
                </a:cubicBezTo>
                <a:cubicBezTo>
                  <a:pt x="348" y="363"/>
                  <a:pt x="348" y="363"/>
                  <a:pt x="348" y="363"/>
                </a:cubicBezTo>
                <a:cubicBezTo>
                  <a:pt x="228" y="483"/>
                  <a:pt x="228" y="483"/>
                  <a:pt x="228" y="483"/>
                </a:cubicBezTo>
                <a:cubicBezTo>
                  <a:pt x="212" y="477"/>
                  <a:pt x="194" y="475"/>
                  <a:pt x="176" y="475"/>
                </a:cubicBezTo>
                <a:cubicBezTo>
                  <a:pt x="133" y="475"/>
                  <a:pt x="91" y="492"/>
                  <a:pt x="61" y="522"/>
                </a:cubicBezTo>
                <a:cubicBezTo>
                  <a:pt x="13" y="570"/>
                  <a:pt x="0" y="640"/>
                  <a:pt x="26" y="702"/>
                </a:cubicBezTo>
                <a:cubicBezTo>
                  <a:pt x="28" y="707"/>
                  <a:pt x="33" y="711"/>
                  <a:pt x="39" y="713"/>
                </a:cubicBezTo>
                <a:cubicBezTo>
                  <a:pt x="45" y="714"/>
                  <a:pt x="51" y="712"/>
                  <a:pt x="55" y="708"/>
                </a:cubicBezTo>
                <a:cubicBezTo>
                  <a:pt x="120" y="643"/>
                  <a:pt x="120" y="643"/>
                  <a:pt x="120" y="643"/>
                </a:cubicBezTo>
                <a:cubicBezTo>
                  <a:pt x="171" y="643"/>
                  <a:pt x="171" y="643"/>
                  <a:pt x="171" y="643"/>
                </a:cubicBezTo>
                <a:cubicBezTo>
                  <a:pt x="171" y="695"/>
                  <a:pt x="171" y="695"/>
                  <a:pt x="171" y="695"/>
                </a:cubicBezTo>
                <a:cubicBezTo>
                  <a:pt x="107" y="759"/>
                  <a:pt x="107" y="759"/>
                  <a:pt x="107" y="759"/>
                </a:cubicBezTo>
                <a:cubicBezTo>
                  <a:pt x="102" y="763"/>
                  <a:pt x="101" y="769"/>
                  <a:pt x="102" y="775"/>
                </a:cubicBezTo>
                <a:cubicBezTo>
                  <a:pt x="103" y="781"/>
                  <a:pt x="107" y="786"/>
                  <a:pt x="113" y="789"/>
                </a:cubicBezTo>
                <a:cubicBezTo>
                  <a:pt x="133" y="797"/>
                  <a:pt x="154" y="802"/>
                  <a:pt x="176" y="802"/>
                </a:cubicBezTo>
                <a:cubicBezTo>
                  <a:pt x="220" y="802"/>
                  <a:pt x="261" y="785"/>
                  <a:pt x="292" y="754"/>
                </a:cubicBezTo>
                <a:cubicBezTo>
                  <a:pt x="336" y="709"/>
                  <a:pt x="351" y="645"/>
                  <a:pt x="331" y="586"/>
                </a:cubicBezTo>
                <a:cubicBezTo>
                  <a:pt x="451" y="466"/>
                  <a:pt x="451" y="466"/>
                  <a:pt x="451" y="466"/>
                </a:cubicBezTo>
                <a:cubicBezTo>
                  <a:pt x="547" y="562"/>
                  <a:pt x="547" y="562"/>
                  <a:pt x="547" y="562"/>
                </a:cubicBezTo>
                <a:cubicBezTo>
                  <a:pt x="483" y="626"/>
                  <a:pt x="483" y="626"/>
                  <a:pt x="483" y="626"/>
                </a:cubicBezTo>
                <a:cubicBezTo>
                  <a:pt x="476" y="633"/>
                  <a:pt x="476" y="645"/>
                  <a:pt x="483" y="652"/>
                </a:cubicBezTo>
                <a:cubicBezTo>
                  <a:pt x="486" y="655"/>
                  <a:pt x="491" y="657"/>
                  <a:pt x="496" y="657"/>
                </a:cubicBezTo>
                <a:cubicBezTo>
                  <a:pt x="500" y="657"/>
                  <a:pt x="505" y="655"/>
                  <a:pt x="509" y="652"/>
                </a:cubicBezTo>
                <a:cubicBezTo>
                  <a:pt x="534" y="626"/>
                  <a:pt x="534" y="626"/>
                  <a:pt x="534" y="626"/>
                </a:cubicBezTo>
                <a:cubicBezTo>
                  <a:pt x="689" y="780"/>
                  <a:pt x="689" y="780"/>
                  <a:pt x="689" y="780"/>
                </a:cubicBezTo>
                <a:cubicBezTo>
                  <a:pt x="702" y="794"/>
                  <a:pt x="721" y="802"/>
                  <a:pt x="740" y="802"/>
                </a:cubicBezTo>
                <a:cubicBezTo>
                  <a:pt x="759" y="802"/>
                  <a:pt x="778" y="794"/>
                  <a:pt x="791" y="780"/>
                </a:cubicBezTo>
                <a:cubicBezTo>
                  <a:pt x="805" y="767"/>
                  <a:pt x="813" y="748"/>
                  <a:pt x="813" y="729"/>
                </a:cubicBezTo>
                <a:cubicBezTo>
                  <a:pt x="813" y="709"/>
                  <a:pt x="805" y="691"/>
                  <a:pt x="791" y="677"/>
                </a:cubicBezTo>
                <a:close/>
                <a:moveTo>
                  <a:pt x="134" y="148"/>
                </a:moveTo>
                <a:cubicBezTo>
                  <a:pt x="57" y="71"/>
                  <a:pt x="57" y="71"/>
                  <a:pt x="57" y="71"/>
                </a:cubicBezTo>
                <a:cubicBezTo>
                  <a:pt x="82" y="46"/>
                  <a:pt x="82" y="46"/>
                  <a:pt x="82" y="46"/>
                </a:cubicBezTo>
                <a:cubicBezTo>
                  <a:pt x="160" y="123"/>
                  <a:pt x="160" y="123"/>
                  <a:pt x="160" y="123"/>
                </a:cubicBezTo>
                <a:lnTo>
                  <a:pt x="134" y="148"/>
                </a:lnTo>
                <a:close/>
                <a:moveTo>
                  <a:pt x="297" y="568"/>
                </a:moveTo>
                <a:cubicBezTo>
                  <a:pt x="292" y="574"/>
                  <a:pt x="291" y="582"/>
                  <a:pt x="293" y="588"/>
                </a:cubicBezTo>
                <a:cubicBezTo>
                  <a:pt x="314" y="636"/>
                  <a:pt x="303" y="691"/>
                  <a:pt x="266" y="728"/>
                </a:cubicBezTo>
                <a:cubicBezTo>
                  <a:pt x="242" y="752"/>
                  <a:pt x="210" y="765"/>
                  <a:pt x="176" y="765"/>
                </a:cubicBezTo>
                <a:cubicBezTo>
                  <a:pt x="169" y="765"/>
                  <a:pt x="161" y="765"/>
                  <a:pt x="154" y="763"/>
                </a:cubicBezTo>
                <a:cubicBezTo>
                  <a:pt x="202" y="715"/>
                  <a:pt x="202" y="715"/>
                  <a:pt x="202" y="715"/>
                </a:cubicBezTo>
                <a:cubicBezTo>
                  <a:pt x="205" y="712"/>
                  <a:pt x="207" y="707"/>
                  <a:pt x="207" y="702"/>
                </a:cubicBezTo>
                <a:cubicBezTo>
                  <a:pt x="207" y="625"/>
                  <a:pt x="207" y="625"/>
                  <a:pt x="207" y="625"/>
                </a:cubicBezTo>
                <a:cubicBezTo>
                  <a:pt x="207" y="615"/>
                  <a:pt x="199" y="607"/>
                  <a:pt x="189" y="607"/>
                </a:cubicBezTo>
                <a:cubicBezTo>
                  <a:pt x="112" y="607"/>
                  <a:pt x="112" y="607"/>
                  <a:pt x="112" y="607"/>
                </a:cubicBezTo>
                <a:cubicBezTo>
                  <a:pt x="107" y="607"/>
                  <a:pt x="103" y="609"/>
                  <a:pt x="99" y="612"/>
                </a:cubicBezTo>
                <a:cubicBezTo>
                  <a:pt x="51" y="661"/>
                  <a:pt x="51" y="661"/>
                  <a:pt x="51" y="661"/>
                </a:cubicBezTo>
                <a:cubicBezTo>
                  <a:pt x="44" y="620"/>
                  <a:pt x="56" y="578"/>
                  <a:pt x="86" y="548"/>
                </a:cubicBezTo>
                <a:cubicBezTo>
                  <a:pt x="110" y="524"/>
                  <a:pt x="142" y="511"/>
                  <a:pt x="176" y="511"/>
                </a:cubicBezTo>
                <a:cubicBezTo>
                  <a:pt x="193" y="511"/>
                  <a:pt x="210" y="514"/>
                  <a:pt x="226" y="521"/>
                </a:cubicBezTo>
                <a:cubicBezTo>
                  <a:pt x="233" y="524"/>
                  <a:pt x="241" y="522"/>
                  <a:pt x="246" y="517"/>
                </a:cubicBezTo>
                <a:cubicBezTo>
                  <a:pt x="528" y="235"/>
                  <a:pt x="528" y="235"/>
                  <a:pt x="528" y="235"/>
                </a:cubicBezTo>
                <a:cubicBezTo>
                  <a:pt x="533" y="230"/>
                  <a:pt x="535" y="222"/>
                  <a:pt x="532" y="215"/>
                </a:cubicBezTo>
                <a:cubicBezTo>
                  <a:pt x="512" y="167"/>
                  <a:pt x="522" y="112"/>
                  <a:pt x="559" y="75"/>
                </a:cubicBezTo>
                <a:cubicBezTo>
                  <a:pt x="583" y="51"/>
                  <a:pt x="615" y="38"/>
                  <a:pt x="649" y="38"/>
                </a:cubicBezTo>
                <a:cubicBezTo>
                  <a:pt x="657" y="38"/>
                  <a:pt x="664" y="39"/>
                  <a:pt x="671" y="40"/>
                </a:cubicBezTo>
                <a:cubicBezTo>
                  <a:pt x="623" y="88"/>
                  <a:pt x="623" y="88"/>
                  <a:pt x="623" y="88"/>
                </a:cubicBezTo>
                <a:cubicBezTo>
                  <a:pt x="620" y="92"/>
                  <a:pt x="618" y="96"/>
                  <a:pt x="618" y="101"/>
                </a:cubicBezTo>
                <a:cubicBezTo>
                  <a:pt x="618" y="178"/>
                  <a:pt x="618" y="178"/>
                  <a:pt x="618" y="178"/>
                </a:cubicBezTo>
                <a:cubicBezTo>
                  <a:pt x="618" y="188"/>
                  <a:pt x="626" y="196"/>
                  <a:pt x="636" y="196"/>
                </a:cubicBezTo>
                <a:cubicBezTo>
                  <a:pt x="713" y="196"/>
                  <a:pt x="713" y="196"/>
                  <a:pt x="713" y="196"/>
                </a:cubicBezTo>
                <a:cubicBezTo>
                  <a:pt x="718" y="196"/>
                  <a:pt x="723" y="195"/>
                  <a:pt x="726" y="191"/>
                </a:cubicBezTo>
                <a:cubicBezTo>
                  <a:pt x="774" y="143"/>
                  <a:pt x="774" y="143"/>
                  <a:pt x="774" y="143"/>
                </a:cubicBezTo>
                <a:cubicBezTo>
                  <a:pt x="782" y="183"/>
                  <a:pt x="769" y="225"/>
                  <a:pt x="739" y="255"/>
                </a:cubicBezTo>
                <a:cubicBezTo>
                  <a:pt x="715" y="279"/>
                  <a:pt x="683" y="293"/>
                  <a:pt x="649" y="293"/>
                </a:cubicBezTo>
                <a:cubicBezTo>
                  <a:pt x="632" y="293"/>
                  <a:pt x="615" y="289"/>
                  <a:pt x="599" y="283"/>
                </a:cubicBezTo>
                <a:cubicBezTo>
                  <a:pt x="593" y="280"/>
                  <a:pt x="585" y="281"/>
                  <a:pt x="579" y="286"/>
                </a:cubicBezTo>
                <a:lnTo>
                  <a:pt x="297" y="568"/>
                </a:lnTo>
                <a:close/>
                <a:moveTo>
                  <a:pt x="766" y="755"/>
                </a:moveTo>
                <a:cubicBezTo>
                  <a:pt x="752" y="768"/>
                  <a:pt x="728" y="768"/>
                  <a:pt x="714" y="755"/>
                </a:cubicBezTo>
                <a:cubicBezTo>
                  <a:pt x="560" y="600"/>
                  <a:pt x="560" y="600"/>
                  <a:pt x="560" y="600"/>
                </a:cubicBezTo>
                <a:cubicBezTo>
                  <a:pt x="611" y="549"/>
                  <a:pt x="611" y="549"/>
                  <a:pt x="611" y="549"/>
                </a:cubicBezTo>
                <a:cubicBezTo>
                  <a:pt x="766" y="703"/>
                  <a:pt x="766" y="703"/>
                  <a:pt x="766" y="703"/>
                </a:cubicBezTo>
                <a:cubicBezTo>
                  <a:pt x="773" y="710"/>
                  <a:pt x="776" y="719"/>
                  <a:pt x="776" y="729"/>
                </a:cubicBezTo>
                <a:cubicBezTo>
                  <a:pt x="776" y="739"/>
                  <a:pt x="773" y="748"/>
                  <a:pt x="766" y="75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endParaRPr lang="en-US" dirty="0"/>
          </a:p>
        </p:txBody>
      </p:sp>
      <p:grpSp>
        <p:nvGrpSpPr>
          <p:cNvPr id="66" name="Group 65"/>
          <p:cNvGrpSpPr/>
          <p:nvPr/>
        </p:nvGrpSpPr>
        <p:grpSpPr>
          <a:xfrm>
            <a:off x="439993" y="4626905"/>
            <a:ext cx="397459" cy="1597261"/>
            <a:chOff x="4895850" y="2720976"/>
            <a:chExt cx="423863" cy="1736725"/>
          </a:xfrm>
          <a:solidFill>
            <a:srgbClr val="445469"/>
          </a:solidFill>
        </p:grpSpPr>
        <p:sp>
          <p:nvSpPr>
            <p:cNvPr id="71" name="Freeform 7"/>
            <p:cNvSpPr>
              <a:spLocks/>
            </p:cNvSpPr>
            <p:nvPr/>
          </p:nvSpPr>
          <p:spPr bwMode="auto">
            <a:xfrm>
              <a:off x="4962525" y="2720976"/>
              <a:ext cx="207963" cy="268288"/>
            </a:xfrm>
            <a:custGeom>
              <a:avLst/>
              <a:gdLst>
                <a:gd name="T0" fmla="*/ 0 w 129"/>
                <a:gd name="T1" fmla="*/ 127 h 167"/>
                <a:gd name="T2" fmla="*/ 26 w 129"/>
                <a:gd name="T3" fmla="*/ 143 h 167"/>
                <a:gd name="T4" fmla="*/ 68 w 129"/>
                <a:gd name="T5" fmla="*/ 167 h 167"/>
                <a:gd name="T6" fmla="*/ 95 w 129"/>
                <a:gd name="T7" fmla="*/ 156 h 167"/>
                <a:gd name="T8" fmla="*/ 114 w 129"/>
                <a:gd name="T9" fmla="*/ 101 h 167"/>
                <a:gd name="T10" fmla="*/ 128 w 129"/>
                <a:gd name="T11" fmla="*/ 73 h 167"/>
                <a:gd name="T12" fmla="*/ 125 w 129"/>
                <a:gd name="T13" fmla="*/ 51 h 167"/>
                <a:gd name="T14" fmla="*/ 98 w 129"/>
                <a:gd name="T15" fmla="*/ 18 h 167"/>
                <a:gd name="T16" fmla="*/ 21 w 129"/>
                <a:gd name="T17" fmla="*/ 44 h 167"/>
                <a:gd name="T18" fmla="*/ 8 w 129"/>
                <a:gd name="T19" fmla="*/ 93 h 167"/>
                <a:gd name="T20" fmla="*/ 0 w 129"/>
                <a:gd name="T21" fmla="*/ 127 h 167"/>
                <a:gd name="T22" fmla="*/ 0 w 129"/>
                <a:gd name="T23" fmla="*/ 127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9" h="167">
                  <a:moveTo>
                    <a:pt x="0" y="127"/>
                  </a:moveTo>
                  <a:cubicBezTo>
                    <a:pt x="11" y="127"/>
                    <a:pt x="18" y="138"/>
                    <a:pt x="26" y="143"/>
                  </a:cubicBezTo>
                  <a:cubicBezTo>
                    <a:pt x="40" y="151"/>
                    <a:pt x="54" y="159"/>
                    <a:pt x="68" y="167"/>
                  </a:cubicBezTo>
                  <a:cubicBezTo>
                    <a:pt x="65" y="153"/>
                    <a:pt x="89" y="164"/>
                    <a:pt x="95" y="156"/>
                  </a:cubicBezTo>
                  <a:cubicBezTo>
                    <a:pt x="108" y="142"/>
                    <a:pt x="110" y="118"/>
                    <a:pt x="114" y="101"/>
                  </a:cubicBezTo>
                  <a:cubicBezTo>
                    <a:pt x="117" y="91"/>
                    <a:pt x="121" y="81"/>
                    <a:pt x="128" y="73"/>
                  </a:cubicBezTo>
                  <a:cubicBezTo>
                    <a:pt x="129" y="66"/>
                    <a:pt x="128" y="58"/>
                    <a:pt x="125" y="51"/>
                  </a:cubicBezTo>
                  <a:cubicBezTo>
                    <a:pt x="120" y="37"/>
                    <a:pt x="110" y="26"/>
                    <a:pt x="98" y="18"/>
                  </a:cubicBezTo>
                  <a:cubicBezTo>
                    <a:pt x="68" y="0"/>
                    <a:pt x="37" y="16"/>
                    <a:pt x="21" y="44"/>
                  </a:cubicBezTo>
                  <a:cubicBezTo>
                    <a:pt x="15" y="60"/>
                    <a:pt x="10" y="76"/>
                    <a:pt x="8" y="93"/>
                  </a:cubicBezTo>
                  <a:cubicBezTo>
                    <a:pt x="7" y="104"/>
                    <a:pt x="15" y="123"/>
                    <a:pt x="0" y="127"/>
                  </a:cubicBezTo>
                  <a:cubicBezTo>
                    <a:pt x="11" y="127"/>
                    <a:pt x="17" y="122"/>
                    <a:pt x="0" y="12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US" sz="1351" dirty="0">
                <a:latin typeface="+mn-lt"/>
              </a:endParaRPr>
            </a:p>
          </p:txBody>
        </p:sp>
        <p:sp>
          <p:nvSpPr>
            <p:cNvPr id="76" name="Freeform 8"/>
            <p:cNvSpPr>
              <a:spLocks noEditPoints="1"/>
            </p:cNvSpPr>
            <p:nvPr/>
          </p:nvSpPr>
          <p:spPr bwMode="auto">
            <a:xfrm>
              <a:off x="4895850" y="2947988"/>
              <a:ext cx="423863" cy="1509713"/>
            </a:xfrm>
            <a:custGeom>
              <a:avLst/>
              <a:gdLst>
                <a:gd name="T0" fmla="*/ 190 w 264"/>
                <a:gd name="T1" fmla="*/ 104 h 939"/>
                <a:gd name="T2" fmla="*/ 116 w 264"/>
                <a:gd name="T3" fmla="*/ 33 h 939"/>
                <a:gd name="T4" fmla="*/ 88 w 264"/>
                <a:gd name="T5" fmla="*/ 30 h 939"/>
                <a:gd name="T6" fmla="*/ 11 w 264"/>
                <a:gd name="T7" fmla="*/ 63 h 939"/>
                <a:gd name="T8" fmla="*/ 50 w 264"/>
                <a:gd name="T9" fmla="*/ 243 h 939"/>
                <a:gd name="T10" fmla="*/ 52 w 264"/>
                <a:gd name="T11" fmla="*/ 397 h 939"/>
                <a:gd name="T12" fmla="*/ 77 w 264"/>
                <a:gd name="T13" fmla="*/ 426 h 939"/>
                <a:gd name="T14" fmla="*/ 77 w 264"/>
                <a:gd name="T15" fmla="*/ 630 h 939"/>
                <a:gd name="T16" fmla="*/ 51 w 264"/>
                <a:gd name="T17" fmla="*/ 739 h 939"/>
                <a:gd name="T18" fmla="*/ 46 w 264"/>
                <a:gd name="T19" fmla="*/ 806 h 939"/>
                <a:gd name="T20" fmla="*/ 45 w 264"/>
                <a:gd name="T21" fmla="*/ 810 h 939"/>
                <a:gd name="T22" fmla="*/ 42 w 264"/>
                <a:gd name="T23" fmla="*/ 850 h 939"/>
                <a:gd name="T24" fmla="*/ 44 w 264"/>
                <a:gd name="T25" fmla="*/ 910 h 939"/>
                <a:gd name="T26" fmla="*/ 145 w 264"/>
                <a:gd name="T27" fmla="*/ 935 h 939"/>
                <a:gd name="T28" fmla="*/ 152 w 264"/>
                <a:gd name="T29" fmla="*/ 896 h 939"/>
                <a:gd name="T30" fmla="*/ 148 w 264"/>
                <a:gd name="T31" fmla="*/ 851 h 939"/>
                <a:gd name="T32" fmla="*/ 221 w 264"/>
                <a:gd name="T33" fmla="*/ 848 h 939"/>
                <a:gd name="T34" fmla="*/ 156 w 264"/>
                <a:gd name="T35" fmla="*/ 808 h 939"/>
                <a:gd name="T36" fmla="*/ 151 w 264"/>
                <a:gd name="T37" fmla="*/ 770 h 939"/>
                <a:gd name="T38" fmla="*/ 151 w 264"/>
                <a:gd name="T39" fmla="*/ 712 h 939"/>
                <a:gd name="T40" fmla="*/ 203 w 264"/>
                <a:gd name="T41" fmla="*/ 496 h 939"/>
                <a:gd name="T42" fmla="*/ 238 w 264"/>
                <a:gd name="T43" fmla="*/ 393 h 939"/>
                <a:gd name="T44" fmla="*/ 223 w 264"/>
                <a:gd name="T45" fmla="*/ 298 h 939"/>
                <a:gd name="T46" fmla="*/ 207 w 264"/>
                <a:gd name="T47" fmla="*/ 213 h 939"/>
                <a:gd name="T48" fmla="*/ 263 w 264"/>
                <a:gd name="T49" fmla="*/ 174 h 939"/>
                <a:gd name="T50" fmla="*/ 237 w 264"/>
                <a:gd name="T51" fmla="*/ 145 h 939"/>
                <a:gd name="T52" fmla="*/ 124 w 264"/>
                <a:gd name="T53" fmla="*/ 43 h 939"/>
                <a:gd name="T54" fmla="*/ 168 w 264"/>
                <a:gd name="T55" fmla="*/ 129 h 939"/>
                <a:gd name="T56" fmla="*/ 105 w 264"/>
                <a:gd name="T57" fmla="*/ 43 h 939"/>
                <a:gd name="T58" fmla="*/ 163 w 264"/>
                <a:gd name="T59" fmla="*/ 104 h 939"/>
                <a:gd name="T60" fmla="*/ 168 w 264"/>
                <a:gd name="T61" fmla="*/ 129 h 939"/>
                <a:gd name="T62" fmla="*/ 127 w 264"/>
                <a:gd name="T63" fmla="*/ 45 h 939"/>
                <a:gd name="T64" fmla="*/ 167 w 264"/>
                <a:gd name="T65" fmla="*/ 92 h 939"/>
                <a:gd name="T66" fmla="*/ 188 w 264"/>
                <a:gd name="T67" fmla="*/ 338 h 939"/>
                <a:gd name="T68" fmla="*/ 188 w 264"/>
                <a:gd name="T69" fmla="*/ 338 h 939"/>
                <a:gd name="T70" fmla="*/ 192 w 264"/>
                <a:gd name="T71" fmla="*/ 309 h 939"/>
                <a:gd name="T72" fmla="*/ 198 w 264"/>
                <a:gd name="T73" fmla="*/ 219 h 939"/>
                <a:gd name="T74" fmla="*/ 212 w 264"/>
                <a:gd name="T75" fmla="*/ 314 h 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64" h="939">
                  <a:moveTo>
                    <a:pt x="237" y="145"/>
                  </a:moveTo>
                  <a:cubicBezTo>
                    <a:pt x="220" y="133"/>
                    <a:pt x="200" y="124"/>
                    <a:pt x="190" y="104"/>
                  </a:cubicBezTo>
                  <a:cubicBezTo>
                    <a:pt x="181" y="85"/>
                    <a:pt x="173" y="63"/>
                    <a:pt x="152" y="53"/>
                  </a:cubicBezTo>
                  <a:cubicBezTo>
                    <a:pt x="140" y="46"/>
                    <a:pt x="128" y="40"/>
                    <a:pt x="116" y="33"/>
                  </a:cubicBezTo>
                  <a:cubicBezTo>
                    <a:pt x="108" y="29"/>
                    <a:pt x="109" y="40"/>
                    <a:pt x="101" y="39"/>
                  </a:cubicBezTo>
                  <a:cubicBezTo>
                    <a:pt x="97" y="39"/>
                    <a:pt x="92" y="32"/>
                    <a:pt x="88" y="30"/>
                  </a:cubicBezTo>
                  <a:cubicBezTo>
                    <a:pt x="82" y="25"/>
                    <a:pt x="75" y="21"/>
                    <a:pt x="68" y="17"/>
                  </a:cubicBezTo>
                  <a:cubicBezTo>
                    <a:pt x="36" y="0"/>
                    <a:pt x="18" y="36"/>
                    <a:pt x="11" y="63"/>
                  </a:cubicBezTo>
                  <a:cubicBezTo>
                    <a:pt x="0" y="102"/>
                    <a:pt x="11" y="146"/>
                    <a:pt x="27" y="182"/>
                  </a:cubicBezTo>
                  <a:cubicBezTo>
                    <a:pt x="35" y="202"/>
                    <a:pt x="48" y="221"/>
                    <a:pt x="50" y="243"/>
                  </a:cubicBezTo>
                  <a:cubicBezTo>
                    <a:pt x="53" y="270"/>
                    <a:pt x="51" y="298"/>
                    <a:pt x="51" y="324"/>
                  </a:cubicBezTo>
                  <a:cubicBezTo>
                    <a:pt x="51" y="347"/>
                    <a:pt x="48" y="374"/>
                    <a:pt x="52" y="397"/>
                  </a:cubicBezTo>
                  <a:cubicBezTo>
                    <a:pt x="53" y="403"/>
                    <a:pt x="63" y="401"/>
                    <a:pt x="67" y="401"/>
                  </a:cubicBezTo>
                  <a:cubicBezTo>
                    <a:pt x="82" y="400"/>
                    <a:pt x="77" y="415"/>
                    <a:pt x="77" y="426"/>
                  </a:cubicBezTo>
                  <a:cubicBezTo>
                    <a:pt x="77" y="482"/>
                    <a:pt x="77" y="537"/>
                    <a:pt x="78" y="592"/>
                  </a:cubicBezTo>
                  <a:cubicBezTo>
                    <a:pt x="78" y="604"/>
                    <a:pt x="80" y="618"/>
                    <a:pt x="77" y="630"/>
                  </a:cubicBezTo>
                  <a:cubicBezTo>
                    <a:pt x="75" y="640"/>
                    <a:pt x="70" y="650"/>
                    <a:pt x="67" y="660"/>
                  </a:cubicBezTo>
                  <a:cubicBezTo>
                    <a:pt x="59" y="686"/>
                    <a:pt x="54" y="713"/>
                    <a:pt x="51" y="739"/>
                  </a:cubicBezTo>
                  <a:cubicBezTo>
                    <a:pt x="48" y="762"/>
                    <a:pt x="46" y="786"/>
                    <a:pt x="45" y="809"/>
                  </a:cubicBezTo>
                  <a:cubicBezTo>
                    <a:pt x="46" y="808"/>
                    <a:pt x="46" y="807"/>
                    <a:pt x="46" y="806"/>
                  </a:cubicBezTo>
                  <a:cubicBezTo>
                    <a:pt x="45" y="810"/>
                    <a:pt x="46" y="817"/>
                    <a:pt x="43" y="821"/>
                  </a:cubicBezTo>
                  <a:cubicBezTo>
                    <a:pt x="43" y="817"/>
                    <a:pt x="44" y="814"/>
                    <a:pt x="45" y="810"/>
                  </a:cubicBezTo>
                  <a:cubicBezTo>
                    <a:pt x="43" y="817"/>
                    <a:pt x="33" y="834"/>
                    <a:pt x="36" y="842"/>
                  </a:cubicBezTo>
                  <a:cubicBezTo>
                    <a:pt x="38" y="845"/>
                    <a:pt x="41" y="847"/>
                    <a:pt x="42" y="850"/>
                  </a:cubicBezTo>
                  <a:cubicBezTo>
                    <a:pt x="43" y="856"/>
                    <a:pt x="39" y="864"/>
                    <a:pt x="38" y="870"/>
                  </a:cubicBezTo>
                  <a:cubicBezTo>
                    <a:pt x="36" y="882"/>
                    <a:pt x="34" y="901"/>
                    <a:pt x="44" y="910"/>
                  </a:cubicBezTo>
                  <a:cubicBezTo>
                    <a:pt x="54" y="921"/>
                    <a:pt x="56" y="911"/>
                    <a:pt x="65" y="907"/>
                  </a:cubicBezTo>
                  <a:cubicBezTo>
                    <a:pt x="75" y="936"/>
                    <a:pt x="121" y="935"/>
                    <a:pt x="145" y="935"/>
                  </a:cubicBezTo>
                  <a:cubicBezTo>
                    <a:pt x="154" y="935"/>
                    <a:pt x="189" y="939"/>
                    <a:pt x="183" y="924"/>
                  </a:cubicBezTo>
                  <a:cubicBezTo>
                    <a:pt x="177" y="909"/>
                    <a:pt x="166" y="903"/>
                    <a:pt x="152" y="896"/>
                  </a:cubicBezTo>
                  <a:cubicBezTo>
                    <a:pt x="138" y="889"/>
                    <a:pt x="129" y="880"/>
                    <a:pt x="126" y="864"/>
                  </a:cubicBezTo>
                  <a:cubicBezTo>
                    <a:pt x="123" y="847"/>
                    <a:pt x="135" y="840"/>
                    <a:pt x="148" y="851"/>
                  </a:cubicBezTo>
                  <a:cubicBezTo>
                    <a:pt x="162" y="863"/>
                    <a:pt x="187" y="861"/>
                    <a:pt x="204" y="858"/>
                  </a:cubicBezTo>
                  <a:cubicBezTo>
                    <a:pt x="210" y="857"/>
                    <a:pt x="222" y="856"/>
                    <a:pt x="221" y="848"/>
                  </a:cubicBezTo>
                  <a:cubicBezTo>
                    <a:pt x="221" y="838"/>
                    <a:pt x="216" y="838"/>
                    <a:pt x="208" y="836"/>
                  </a:cubicBezTo>
                  <a:cubicBezTo>
                    <a:pt x="193" y="832"/>
                    <a:pt x="156" y="827"/>
                    <a:pt x="156" y="808"/>
                  </a:cubicBezTo>
                  <a:cubicBezTo>
                    <a:pt x="156" y="800"/>
                    <a:pt x="150" y="798"/>
                    <a:pt x="148" y="792"/>
                  </a:cubicBezTo>
                  <a:cubicBezTo>
                    <a:pt x="145" y="786"/>
                    <a:pt x="154" y="778"/>
                    <a:pt x="151" y="770"/>
                  </a:cubicBezTo>
                  <a:cubicBezTo>
                    <a:pt x="147" y="761"/>
                    <a:pt x="141" y="754"/>
                    <a:pt x="143" y="744"/>
                  </a:cubicBezTo>
                  <a:cubicBezTo>
                    <a:pt x="146" y="733"/>
                    <a:pt x="148" y="723"/>
                    <a:pt x="151" y="712"/>
                  </a:cubicBezTo>
                  <a:cubicBezTo>
                    <a:pt x="158" y="689"/>
                    <a:pt x="171" y="668"/>
                    <a:pt x="177" y="645"/>
                  </a:cubicBezTo>
                  <a:cubicBezTo>
                    <a:pt x="190" y="597"/>
                    <a:pt x="197" y="545"/>
                    <a:pt x="203" y="496"/>
                  </a:cubicBezTo>
                  <a:cubicBezTo>
                    <a:pt x="206" y="472"/>
                    <a:pt x="210" y="447"/>
                    <a:pt x="208" y="423"/>
                  </a:cubicBezTo>
                  <a:cubicBezTo>
                    <a:pt x="207" y="398"/>
                    <a:pt x="213" y="389"/>
                    <a:pt x="238" y="393"/>
                  </a:cubicBezTo>
                  <a:cubicBezTo>
                    <a:pt x="242" y="393"/>
                    <a:pt x="245" y="394"/>
                    <a:pt x="249" y="394"/>
                  </a:cubicBezTo>
                  <a:cubicBezTo>
                    <a:pt x="245" y="361"/>
                    <a:pt x="234" y="329"/>
                    <a:pt x="223" y="298"/>
                  </a:cubicBezTo>
                  <a:cubicBezTo>
                    <a:pt x="219" y="283"/>
                    <a:pt x="214" y="268"/>
                    <a:pt x="210" y="253"/>
                  </a:cubicBezTo>
                  <a:cubicBezTo>
                    <a:pt x="209" y="246"/>
                    <a:pt x="199" y="218"/>
                    <a:pt x="207" y="213"/>
                  </a:cubicBezTo>
                  <a:cubicBezTo>
                    <a:pt x="222" y="204"/>
                    <a:pt x="243" y="220"/>
                    <a:pt x="256" y="205"/>
                  </a:cubicBezTo>
                  <a:cubicBezTo>
                    <a:pt x="263" y="198"/>
                    <a:pt x="264" y="184"/>
                    <a:pt x="263" y="174"/>
                  </a:cubicBezTo>
                  <a:cubicBezTo>
                    <a:pt x="261" y="160"/>
                    <a:pt x="248" y="152"/>
                    <a:pt x="237" y="145"/>
                  </a:cubicBezTo>
                  <a:cubicBezTo>
                    <a:pt x="227" y="139"/>
                    <a:pt x="250" y="154"/>
                    <a:pt x="237" y="145"/>
                  </a:cubicBezTo>
                  <a:moveTo>
                    <a:pt x="127" y="45"/>
                  </a:moveTo>
                  <a:cubicBezTo>
                    <a:pt x="125" y="45"/>
                    <a:pt x="124" y="44"/>
                    <a:pt x="124" y="43"/>
                  </a:cubicBezTo>
                  <a:lnTo>
                    <a:pt x="127" y="45"/>
                  </a:lnTo>
                  <a:close/>
                  <a:moveTo>
                    <a:pt x="168" y="129"/>
                  </a:moveTo>
                  <a:cubicBezTo>
                    <a:pt x="149" y="132"/>
                    <a:pt x="155" y="113"/>
                    <a:pt x="149" y="98"/>
                  </a:cubicBezTo>
                  <a:cubicBezTo>
                    <a:pt x="140" y="76"/>
                    <a:pt x="123" y="59"/>
                    <a:pt x="105" y="43"/>
                  </a:cubicBezTo>
                  <a:cubicBezTo>
                    <a:pt x="122" y="48"/>
                    <a:pt x="132" y="52"/>
                    <a:pt x="145" y="67"/>
                  </a:cubicBezTo>
                  <a:cubicBezTo>
                    <a:pt x="153" y="78"/>
                    <a:pt x="160" y="90"/>
                    <a:pt x="163" y="104"/>
                  </a:cubicBezTo>
                  <a:cubicBezTo>
                    <a:pt x="165" y="109"/>
                    <a:pt x="171" y="125"/>
                    <a:pt x="168" y="129"/>
                  </a:cubicBezTo>
                  <a:cubicBezTo>
                    <a:pt x="158" y="131"/>
                    <a:pt x="169" y="127"/>
                    <a:pt x="168" y="129"/>
                  </a:cubicBezTo>
                  <a:moveTo>
                    <a:pt x="167" y="92"/>
                  </a:moveTo>
                  <a:cubicBezTo>
                    <a:pt x="157" y="74"/>
                    <a:pt x="142" y="60"/>
                    <a:pt x="127" y="45"/>
                  </a:cubicBezTo>
                  <a:cubicBezTo>
                    <a:pt x="154" y="66"/>
                    <a:pt x="186" y="95"/>
                    <a:pt x="190" y="131"/>
                  </a:cubicBezTo>
                  <a:cubicBezTo>
                    <a:pt x="176" y="133"/>
                    <a:pt x="172" y="100"/>
                    <a:pt x="167" y="92"/>
                  </a:cubicBezTo>
                  <a:cubicBezTo>
                    <a:pt x="157" y="74"/>
                    <a:pt x="172" y="100"/>
                    <a:pt x="167" y="92"/>
                  </a:cubicBezTo>
                  <a:moveTo>
                    <a:pt x="188" y="338"/>
                  </a:moveTo>
                  <a:cubicBezTo>
                    <a:pt x="189" y="329"/>
                    <a:pt x="187" y="315"/>
                    <a:pt x="200" y="319"/>
                  </a:cubicBezTo>
                  <a:cubicBezTo>
                    <a:pt x="200" y="333"/>
                    <a:pt x="203" y="338"/>
                    <a:pt x="188" y="338"/>
                  </a:cubicBezTo>
                  <a:moveTo>
                    <a:pt x="212" y="314"/>
                  </a:moveTo>
                  <a:cubicBezTo>
                    <a:pt x="202" y="317"/>
                    <a:pt x="194" y="319"/>
                    <a:pt x="192" y="309"/>
                  </a:cubicBezTo>
                  <a:cubicBezTo>
                    <a:pt x="188" y="297"/>
                    <a:pt x="192" y="284"/>
                    <a:pt x="192" y="272"/>
                  </a:cubicBezTo>
                  <a:cubicBezTo>
                    <a:pt x="191" y="263"/>
                    <a:pt x="186" y="222"/>
                    <a:pt x="198" y="219"/>
                  </a:cubicBezTo>
                  <a:cubicBezTo>
                    <a:pt x="201" y="251"/>
                    <a:pt x="208" y="282"/>
                    <a:pt x="212" y="314"/>
                  </a:cubicBezTo>
                  <a:cubicBezTo>
                    <a:pt x="209" y="315"/>
                    <a:pt x="208" y="283"/>
                    <a:pt x="212" y="31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en-US" sz="1351" dirty="0">
                <a:latin typeface="+mn-lt"/>
              </a:endParaRPr>
            </a:p>
          </p:txBody>
        </p:sp>
      </p:grpSp>
      <p:grpSp>
        <p:nvGrpSpPr>
          <p:cNvPr id="78" name="Group 77"/>
          <p:cNvGrpSpPr/>
          <p:nvPr/>
        </p:nvGrpSpPr>
        <p:grpSpPr>
          <a:xfrm>
            <a:off x="3453069" y="4626905"/>
            <a:ext cx="409483" cy="1646592"/>
            <a:chOff x="4837113" y="1947863"/>
            <a:chExt cx="1050925" cy="4225925"/>
          </a:xfrm>
          <a:solidFill>
            <a:srgbClr val="445469"/>
          </a:solidFill>
        </p:grpSpPr>
        <p:sp>
          <p:nvSpPr>
            <p:cNvPr id="80" name="Freeform 5"/>
            <p:cNvSpPr>
              <a:spLocks/>
            </p:cNvSpPr>
            <p:nvPr/>
          </p:nvSpPr>
          <p:spPr bwMode="auto">
            <a:xfrm>
              <a:off x="5302250" y="5151438"/>
              <a:ext cx="393700" cy="1022350"/>
            </a:xfrm>
            <a:custGeom>
              <a:avLst/>
              <a:gdLst>
                <a:gd name="T0" fmla="*/ 79 w 201"/>
                <a:gd name="T1" fmla="*/ 18 h 522"/>
                <a:gd name="T2" fmla="*/ 79 w 201"/>
                <a:gd name="T3" fmla="*/ 182 h 522"/>
                <a:gd name="T4" fmla="*/ 62 w 201"/>
                <a:gd name="T5" fmla="*/ 319 h 522"/>
                <a:gd name="T6" fmla="*/ 51 w 201"/>
                <a:gd name="T7" fmla="*/ 403 h 522"/>
                <a:gd name="T8" fmla="*/ 15 w 201"/>
                <a:gd name="T9" fmla="*/ 474 h 522"/>
                <a:gd name="T10" fmla="*/ 39 w 201"/>
                <a:gd name="T11" fmla="*/ 520 h 522"/>
                <a:gd name="T12" fmla="*/ 129 w 201"/>
                <a:gd name="T13" fmla="*/ 485 h 522"/>
                <a:gd name="T14" fmla="*/ 146 w 201"/>
                <a:gd name="T15" fmla="*/ 418 h 522"/>
                <a:gd name="T16" fmla="*/ 144 w 201"/>
                <a:gd name="T17" fmla="*/ 353 h 522"/>
                <a:gd name="T18" fmla="*/ 140 w 201"/>
                <a:gd name="T19" fmla="*/ 305 h 522"/>
                <a:gd name="T20" fmla="*/ 183 w 201"/>
                <a:gd name="T21" fmla="*/ 126 h 522"/>
                <a:gd name="T22" fmla="*/ 201 w 201"/>
                <a:gd name="T23" fmla="*/ 0 h 522"/>
                <a:gd name="T24" fmla="*/ 79 w 201"/>
                <a:gd name="T25" fmla="*/ 0 h 522"/>
                <a:gd name="T26" fmla="*/ 79 w 201"/>
                <a:gd name="T27" fmla="*/ 18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1" h="522">
                  <a:moveTo>
                    <a:pt x="79" y="18"/>
                  </a:moveTo>
                  <a:cubicBezTo>
                    <a:pt x="79" y="68"/>
                    <a:pt x="79" y="102"/>
                    <a:pt x="79" y="182"/>
                  </a:cubicBezTo>
                  <a:cubicBezTo>
                    <a:pt x="79" y="260"/>
                    <a:pt x="71" y="290"/>
                    <a:pt x="62" y="319"/>
                  </a:cubicBezTo>
                  <a:cubicBezTo>
                    <a:pt x="54" y="351"/>
                    <a:pt x="60" y="373"/>
                    <a:pt x="51" y="403"/>
                  </a:cubicBezTo>
                  <a:cubicBezTo>
                    <a:pt x="41" y="435"/>
                    <a:pt x="25" y="457"/>
                    <a:pt x="15" y="474"/>
                  </a:cubicBezTo>
                  <a:cubicBezTo>
                    <a:pt x="4" y="491"/>
                    <a:pt x="0" y="518"/>
                    <a:pt x="39" y="520"/>
                  </a:cubicBezTo>
                  <a:cubicBezTo>
                    <a:pt x="81" y="522"/>
                    <a:pt x="129" y="504"/>
                    <a:pt x="129" y="485"/>
                  </a:cubicBezTo>
                  <a:cubicBezTo>
                    <a:pt x="129" y="468"/>
                    <a:pt x="133" y="446"/>
                    <a:pt x="146" y="418"/>
                  </a:cubicBezTo>
                  <a:cubicBezTo>
                    <a:pt x="161" y="388"/>
                    <a:pt x="148" y="364"/>
                    <a:pt x="144" y="353"/>
                  </a:cubicBezTo>
                  <a:cubicBezTo>
                    <a:pt x="139" y="340"/>
                    <a:pt x="140" y="327"/>
                    <a:pt x="140" y="305"/>
                  </a:cubicBezTo>
                  <a:cubicBezTo>
                    <a:pt x="140" y="282"/>
                    <a:pt x="161" y="208"/>
                    <a:pt x="183" y="126"/>
                  </a:cubicBezTo>
                  <a:cubicBezTo>
                    <a:pt x="195" y="82"/>
                    <a:pt x="199" y="35"/>
                    <a:pt x="201" y="0"/>
                  </a:cubicBezTo>
                  <a:cubicBezTo>
                    <a:pt x="79" y="0"/>
                    <a:pt x="79" y="0"/>
                    <a:pt x="79" y="0"/>
                  </a:cubicBezTo>
                  <a:cubicBezTo>
                    <a:pt x="79" y="6"/>
                    <a:pt x="79" y="12"/>
                    <a:pt x="79" y="18"/>
                  </a:cubicBezTo>
                  <a:close/>
                </a:path>
              </a:pathLst>
            </a:custGeom>
            <a:grpFill/>
            <a:ln>
              <a:noFill/>
            </a:ln>
          </p:spPr>
          <p:txBody>
            <a:bodyPr/>
            <a:lstStyle/>
            <a:p>
              <a:pPr eaLnBrk="1" fontAlgn="auto" hangingPunct="1">
                <a:spcBef>
                  <a:spcPts val="0"/>
                </a:spcBef>
                <a:spcAft>
                  <a:spcPts val="0"/>
                </a:spcAft>
                <a:defRPr/>
              </a:pPr>
              <a:endParaRPr lang="id-ID">
                <a:latin typeface="+mn-lt"/>
              </a:endParaRPr>
            </a:p>
          </p:txBody>
        </p:sp>
        <p:sp>
          <p:nvSpPr>
            <p:cNvPr id="81" name="Freeform 6"/>
            <p:cNvSpPr>
              <a:spLocks/>
            </p:cNvSpPr>
            <p:nvPr/>
          </p:nvSpPr>
          <p:spPr bwMode="auto">
            <a:xfrm>
              <a:off x="4935538" y="1947863"/>
              <a:ext cx="952500" cy="1065212"/>
            </a:xfrm>
            <a:custGeom>
              <a:avLst/>
              <a:gdLst>
                <a:gd name="T0" fmla="*/ 319460 w 486"/>
                <a:gd name="T1" fmla="*/ 935977 h 544"/>
                <a:gd name="T2" fmla="*/ 311620 w 486"/>
                <a:gd name="T3" fmla="*/ 796951 h 544"/>
                <a:gd name="T4" fmla="*/ 274383 w 486"/>
                <a:gd name="T5" fmla="*/ 746040 h 544"/>
                <a:gd name="T6" fmla="*/ 356698 w 486"/>
                <a:gd name="T7" fmla="*/ 638344 h 544"/>
                <a:gd name="T8" fmla="*/ 391975 w 486"/>
                <a:gd name="T9" fmla="*/ 812616 h 544"/>
                <a:gd name="T10" fmla="*/ 399815 w 486"/>
                <a:gd name="T11" fmla="*/ 922270 h 544"/>
                <a:gd name="T12" fmla="*/ 458611 w 486"/>
                <a:gd name="T13" fmla="*/ 808700 h 544"/>
                <a:gd name="T14" fmla="*/ 411574 w 486"/>
                <a:gd name="T15" fmla="*/ 714710 h 544"/>
                <a:gd name="T16" fmla="*/ 484090 w 486"/>
                <a:gd name="T17" fmla="*/ 669674 h 544"/>
                <a:gd name="T18" fmla="*/ 568364 w 486"/>
                <a:gd name="T19" fmla="*/ 597224 h 544"/>
                <a:gd name="T20" fmla="*/ 593843 w 486"/>
                <a:gd name="T21" fmla="*/ 642260 h 544"/>
                <a:gd name="T22" fmla="*/ 517407 w 486"/>
                <a:gd name="T23" fmla="*/ 775412 h 544"/>
                <a:gd name="T24" fmla="*/ 395895 w 486"/>
                <a:gd name="T25" fmla="*/ 1037798 h 544"/>
                <a:gd name="T26" fmla="*/ 388056 w 486"/>
                <a:gd name="T27" fmla="*/ 1065212 h 544"/>
                <a:gd name="T28" fmla="*/ 911343 w 486"/>
                <a:gd name="T29" fmla="*/ 1065212 h 544"/>
                <a:gd name="T30" fmla="*/ 927022 w 486"/>
                <a:gd name="T31" fmla="*/ 986888 h 544"/>
                <a:gd name="T32" fmla="*/ 934861 w 486"/>
                <a:gd name="T33" fmla="*/ 724501 h 544"/>
                <a:gd name="T34" fmla="*/ 807469 w 486"/>
                <a:gd name="T35" fmla="*/ 685339 h 544"/>
                <a:gd name="T36" fmla="*/ 729074 w 486"/>
                <a:gd name="T37" fmla="*/ 612889 h 544"/>
                <a:gd name="T38" fmla="*/ 682037 w 486"/>
                <a:gd name="T39" fmla="*/ 491486 h 544"/>
                <a:gd name="T40" fmla="*/ 640880 w 486"/>
                <a:gd name="T41" fmla="*/ 283926 h 544"/>
                <a:gd name="T42" fmla="*/ 564444 w 486"/>
                <a:gd name="T43" fmla="*/ 84199 h 544"/>
                <a:gd name="T44" fmla="*/ 458611 w 486"/>
                <a:gd name="T45" fmla="*/ 62660 h 544"/>
                <a:gd name="T46" fmla="*/ 201867 w 486"/>
                <a:gd name="T47" fmla="*/ 207560 h 544"/>
                <a:gd name="T48" fmla="*/ 184228 w 486"/>
                <a:gd name="T49" fmla="*/ 511067 h 544"/>
                <a:gd name="T50" fmla="*/ 180309 w 486"/>
                <a:gd name="T51" fmla="*/ 689255 h 544"/>
                <a:gd name="T52" fmla="*/ 117593 w 486"/>
                <a:gd name="T53" fmla="*/ 783244 h 544"/>
                <a:gd name="T54" fmla="*/ 48997 w 486"/>
                <a:gd name="T55" fmla="*/ 863527 h 544"/>
                <a:gd name="T56" fmla="*/ 0 w 486"/>
                <a:gd name="T57" fmla="*/ 1065212 h 544"/>
                <a:gd name="T58" fmla="*/ 319460 w 486"/>
                <a:gd name="T59" fmla="*/ 1065212 h 544"/>
                <a:gd name="T60" fmla="*/ 319460 w 486"/>
                <a:gd name="T61" fmla="*/ 935977 h 54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486" h="544">
                  <a:moveTo>
                    <a:pt x="163" y="478"/>
                  </a:moveTo>
                  <a:cubicBezTo>
                    <a:pt x="163" y="441"/>
                    <a:pt x="165" y="409"/>
                    <a:pt x="159" y="407"/>
                  </a:cubicBezTo>
                  <a:cubicBezTo>
                    <a:pt x="152" y="404"/>
                    <a:pt x="140" y="381"/>
                    <a:pt x="140" y="381"/>
                  </a:cubicBezTo>
                  <a:cubicBezTo>
                    <a:pt x="182" y="326"/>
                    <a:pt x="182" y="326"/>
                    <a:pt x="182" y="326"/>
                  </a:cubicBezTo>
                  <a:cubicBezTo>
                    <a:pt x="169" y="406"/>
                    <a:pt x="191" y="391"/>
                    <a:pt x="200" y="415"/>
                  </a:cubicBezTo>
                  <a:cubicBezTo>
                    <a:pt x="208" y="439"/>
                    <a:pt x="198" y="500"/>
                    <a:pt x="204" y="471"/>
                  </a:cubicBezTo>
                  <a:cubicBezTo>
                    <a:pt x="208" y="443"/>
                    <a:pt x="223" y="441"/>
                    <a:pt x="234" y="413"/>
                  </a:cubicBezTo>
                  <a:cubicBezTo>
                    <a:pt x="247" y="385"/>
                    <a:pt x="210" y="365"/>
                    <a:pt x="210" y="365"/>
                  </a:cubicBezTo>
                  <a:cubicBezTo>
                    <a:pt x="210" y="365"/>
                    <a:pt x="230" y="357"/>
                    <a:pt x="247" y="342"/>
                  </a:cubicBezTo>
                  <a:cubicBezTo>
                    <a:pt x="266" y="326"/>
                    <a:pt x="290" y="305"/>
                    <a:pt x="290" y="305"/>
                  </a:cubicBezTo>
                  <a:cubicBezTo>
                    <a:pt x="303" y="328"/>
                    <a:pt x="303" y="328"/>
                    <a:pt x="303" y="328"/>
                  </a:cubicBezTo>
                  <a:cubicBezTo>
                    <a:pt x="303" y="328"/>
                    <a:pt x="283" y="365"/>
                    <a:pt x="264" y="396"/>
                  </a:cubicBezTo>
                  <a:cubicBezTo>
                    <a:pt x="245" y="428"/>
                    <a:pt x="213" y="484"/>
                    <a:pt x="202" y="530"/>
                  </a:cubicBezTo>
                  <a:cubicBezTo>
                    <a:pt x="201" y="535"/>
                    <a:pt x="200" y="539"/>
                    <a:pt x="198" y="544"/>
                  </a:cubicBezTo>
                  <a:cubicBezTo>
                    <a:pt x="465" y="544"/>
                    <a:pt x="465" y="544"/>
                    <a:pt x="465" y="544"/>
                  </a:cubicBezTo>
                  <a:cubicBezTo>
                    <a:pt x="469" y="526"/>
                    <a:pt x="473" y="511"/>
                    <a:pt x="473" y="504"/>
                  </a:cubicBezTo>
                  <a:cubicBezTo>
                    <a:pt x="475" y="478"/>
                    <a:pt x="486" y="398"/>
                    <a:pt x="477" y="370"/>
                  </a:cubicBezTo>
                  <a:cubicBezTo>
                    <a:pt x="468" y="341"/>
                    <a:pt x="412" y="350"/>
                    <a:pt x="412" y="350"/>
                  </a:cubicBezTo>
                  <a:cubicBezTo>
                    <a:pt x="412" y="350"/>
                    <a:pt x="398" y="320"/>
                    <a:pt x="372" y="313"/>
                  </a:cubicBezTo>
                  <a:cubicBezTo>
                    <a:pt x="344" y="305"/>
                    <a:pt x="378" y="270"/>
                    <a:pt x="348" y="251"/>
                  </a:cubicBezTo>
                  <a:cubicBezTo>
                    <a:pt x="329" y="238"/>
                    <a:pt x="335" y="171"/>
                    <a:pt x="327" y="145"/>
                  </a:cubicBezTo>
                  <a:cubicBezTo>
                    <a:pt x="322" y="119"/>
                    <a:pt x="305" y="65"/>
                    <a:pt x="288" y="43"/>
                  </a:cubicBezTo>
                  <a:cubicBezTo>
                    <a:pt x="269" y="19"/>
                    <a:pt x="234" y="32"/>
                    <a:pt x="234" y="32"/>
                  </a:cubicBezTo>
                  <a:cubicBezTo>
                    <a:pt x="152" y="0"/>
                    <a:pt x="111" y="69"/>
                    <a:pt x="103" y="106"/>
                  </a:cubicBezTo>
                  <a:cubicBezTo>
                    <a:pt x="97" y="143"/>
                    <a:pt x="116" y="212"/>
                    <a:pt x="94" y="261"/>
                  </a:cubicBezTo>
                  <a:cubicBezTo>
                    <a:pt x="73" y="307"/>
                    <a:pt x="120" y="324"/>
                    <a:pt x="92" y="352"/>
                  </a:cubicBezTo>
                  <a:cubicBezTo>
                    <a:pt x="62" y="378"/>
                    <a:pt x="88" y="387"/>
                    <a:pt x="60" y="400"/>
                  </a:cubicBezTo>
                  <a:cubicBezTo>
                    <a:pt x="34" y="411"/>
                    <a:pt x="25" y="417"/>
                    <a:pt x="25" y="441"/>
                  </a:cubicBezTo>
                  <a:cubicBezTo>
                    <a:pt x="25" y="459"/>
                    <a:pt x="11" y="501"/>
                    <a:pt x="0" y="544"/>
                  </a:cubicBezTo>
                  <a:cubicBezTo>
                    <a:pt x="163" y="544"/>
                    <a:pt x="163" y="544"/>
                    <a:pt x="163" y="544"/>
                  </a:cubicBezTo>
                  <a:cubicBezTo>
                    <a:pt x="163" y="520"/>
                    <a:pt x="163" y="495"/>
                    <a:pt x="163" y="47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82" name="Freeform 7"/>
            <p:cNvSpPr>
              <a:spLocks/>
            </p:cNvSpPr>
            <p:nvPr/>
          </p:nvSpPr>
          <p:spPr bwMode="auto">
            <a:xfrm>
              <a:off x="4930775" y="5151438"/>
              <a:ext cx="390525" cy="1014412"/>
            </a:xfrm>
            <a:custGeom>
              <a:avLst/>
              <a:gdLst>
                <a:gd name="T0" fmla="*/ 38 w 199"/>
                <a:gd name="T1" fmla="*/ 29 h 518"/>
                <a:gd name="T2" fmla="*/ 92 w 199"/>
                <a:gd name="T3" fmla="*/ 292 h 518"/>
                <a:gd name="T4" fmla="*/ 83 w 199"/>
                <a:gd name="T5" fmla="*/ 394 h 518"/>
                <a:gd name="T6" fmla="*/ 34 w 199"/>
                <a:gd name="T7" fmla="*/ 461 h 518"/>
                <a:gd name="T8" fmla="*/ 4 w 199"/>
                <a:gd name="T9" fmla="*/ 504 h 518"/>
                <a:gd name="T10" fmla="*/ 83 w 199"/>
                <a:gd name="T11" fmla="*/ 513 h 518"/>
                <a:gd name="T12" fmla="*/ 128 w 199"/>
                <a:gd name="T13" fmla="*/ 470 h 518"/>
                <a:gd name="T14" fmla="*/ 154 w 199"/>
                <a:gd name="T15" fmla="*/ 424 h 518"/>
                <a:gd name="T16" fmla="*/ 159 w 199"/>
                <a:gd name="T17" fmla="*/ 444 h 518"/>
                <a:gd name="T18" fmla="*/ 152 w 199"/>
                <a:gd name="T19" fmla="*/ 487 h 518"/>
                <a:gd name="T20" fmla="*/ 171 w 199"/>
                <a:gd name="T21" fmla="*/ 487 h 518"/>
                <a:gd name="T22" fmla="*/ 174 w 199"/>
                <a:gd name="T23" fmla="*/ 470 h 518"/>
                <a:gd name="T24" fmla="*/ 189 w 199"/>
                <a:gd name="T25" fmla="*/ 394 h 518"/>
                <a:gd name="T26" fmla="*/ 171 w 199"/>
                <a:gd name="T27" fmla="*/ 318 h 518"/>
                <a:gd name="T28" fmla="*/ 167 w 199"/>
                <a:gd name="T29" fmla="*/ 176 h 518"/>
                <a:gd name="T30" fmla="*/ 167 w 199"/>
                <a:gd name="T31" fmla="*/ 11 h 518"/>
                <a:gd name="T32" fmla="*/ 165 w 199"/>
                <a:gd name="T33" fmla="*/ 0 h 518"/>
                <a:gd name="T34" fmla="*/ 37 w 199"/>
                <a:gd name="T35" fmla="*/ 0 h 518"/>
                <a:gd name="T36" fmla="*/ 38 w 199"/>
                <a:gd name="T37" fmla="*/ 29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9" h="518">
                  <a:moveTo>
                    <a:pt x="38" y="29"/>
                  </a:moveTo>
                  <a:cubicBezTo>
                    <a:pt x="40" y="81"/>
                    <a:pt x="83" y="251"/>
                    <a:pt x="92" y="292"/>
                  </a:cubicBezTo>
                  <a:cubicBezTo>
                    <a:pt x="99" y="334"/>
                    <a:pt x="98" y="372"/>
                    <a:pt x="83" y="394"/>
                  </a:cubicBezTo>
                  <a:cubicBezTo>
                    <a:pt x="70" y="416"/>
                    <a:pt x="58" y="444"/>
                    <a:pt x="34" y="461"/>
                  </a:cubicBezTo>
                  <a:cubicBezTo>
                    <a:pt x="10" y="479"/>
                    <a:pt x="0" y="487"/>
                    <a:pt x="4" y="504"/>
                  </a:cubicBezTo>
                  <a:cubicBezTo>
                    <a:pt x="8" y="518"/>
                    <a:pt x="38" y="515"/>
                    <a:pt x="83" y="513"/>
                  </a:cubicBezTo>
                  <a:cubicBezTo>
                    <a:pt x="128" y="511"/>
                    <a:pt x="122" y="483"/>
                    <a:pt x="128" y="470"/>
                  </a:cubicBezTo>
                  <a:cubicBezTo>
                    <a:pt x="133" y="457"/>
                    <a:pt x="154" y="424"/>
                    <a:pt x="154" y="424"/>
                  </a:cubicBezTo>
                  <a:cubicBezTo>
                    <a:pt x="154" y="424"/>
                    <a:pt x="159" y="429"/>
                    <a:pt x="159" y="444"/>
                  </a:cubicBezTo>
                  <a:cubicBezTo>
                    <a:pt x="159" y="461"/>
                    <a:pt x="152" y="487"/>
                    <a:pt x="152" y="487"/>
                  </a:cubicBezTo>
                  <a:cubicBezTo>
                    <a:pt x="171" y="487"/>
                    <a:pt x="171" y="487"/>
                    <a:pt x="171" y="487"/>
                  </a:cubicBezTo>
                  <a:cubicBezTo>
                    <a:pt x="171" y="487"/>
                    <a:pt x="176" y="485"/>
                    <a:pt x="174" y="470"/>
                  </a:cubicBezTo>
                  <a:cubicBezTo>
                    <a:pt x="172" y="455"/>
                    <a:pt x="182" y="422"/>
                    <a:pt x="189" y="394"/>
                  </a:cubicBezTo>
                  <a:cubicBezTo>
                    <a:pt x="199" y="364"/>
                    <a:pt x="182" y="331"/>
                    <a:pt x="171" y="318"/>
                  </a:cubicBezTo>
                  <a:cubicBezTo>
                    <a:pt x="161" y="306"/>
                    <a:pt x="165" y="241"/>
                    <a:pt x="167" y="176"/>
                  </a:cubicBezTo>
                  <a:cubicBezTo>
                    <a:pt x="171" y="111"/>
                    <a:pt x="174" y="41"/>
                    <a:pt x="167" y="11"/>
                  </a:cubicBezTo>
                  <a:cubicBezTo>
                    <a:pt x="166" y="7"/>
                    <a:pt x="166" y="4"/>
                    <a:pt x="165" y="0"/>
                  </a:cubicBezTo>
                  <a:cubicBezTo>
                    <a:pt x="37" y="0"/>
                    <a:pt x="37" y="0"/>
                    <a:pt x="37" y="0"/>
                  </a:cubicBezTo>
                  <a:cubicBezTo>
                    <a:pt x="37" y="9"/>
                    <a:pt x="37" y="19"/>
                    <a:pt x="38" y="29"/>
                  </a:cubicBezTo>
                  <a:close/>
                </a:path>
              </a:pathLst>
            </a:custGeom>
            <a:grpFill/>
            <a:ln>
              <a:noFill/>
            </a:ln>
          </p:spPr>
          <p:txBody>
            <a:bodyPr/>
            <a:lstStyle/>
            <a:p>
              <a:pPr eaLnBrk="1" fontAlgn="auto" hangingPunct="1">
                <a:spcBef>
                  <a:spcPts val="0"/>
                </a:spcBef>
                <a:spcAft>
                  <a:spcPts val="0"/>
                </a:spcAft>
                <a:defRPr/>
              </a:pPr>
              <a:endParaRPr lang="id-ID">
                <a:latin typeface="+mn-lt"/>
              </a:endParaRPr>
            </a:p>
          </p:txBody>
        </p:sp>
        <p:sp>
          <p:nvSpPr>
            <p:cNvPr id="83" name="Freeform 8"/>
            <p:cNvSpPr>
              <a:spLocks/>
            </p:cNvSpPr>
            <p:nvPr/>
          </p:nvSpPr>
          <p:spPr bwMode="auto">
            <a:xfrm>
              <a:off x="4921250" y="4083050"/>
              <a:ext cx="855663" cy="1068388"/>
            </a:xfrm>
            <a:custGeom>
              <a:avLst/>
              <a:gdLst>
                <a:gd name="T0" fmla="*/ 394 w 436"/>
                <a:gd name="T1" fmla="*/ 494 h 545"/>
                <a:gd name="T2" fmla="*/ 411 w 436"/>
                <a:gd name="T3" fmla="*/ 494 h 545"/>
                <a:gd name="T4" fmla="*/ 426 w 436"/>
                <a:gd name="T5" fmla="*/ 251 h 545"/>
                <a:gd name="T6" fmla="*/ 423 w 436"/>
                <a:gd name="T7" fmla="*/ 0 h 545"/>
                <a:gd name="T8" fmla="*/ 17 w 436"/>
                <a:gd name="T9" fmla="*/ 0 h 545"/>
                <a:gd name="T10" fmla="*/ 7 w 436"/>
                <a:gd name="T11" fmla="*/ 322 h 545"/>
                <a:gd name="T12" fmla="*/ 7 w 436"/>
                <a:gd name="T13" fmla="*/ 476 h 545"/>
                <a:gd name="T14" fmla="*/ 45 w 436"/>
                <a:gd name="T15" fmla="*/ 478 h 545"/>
                <a:gd name="T16" fmla="*/ 42 w 436"/>
                <a:gd name="T17" fmla="*/ 545 h 545"/>
                <a:gd name="T18" fmla="*/ 170 w 436"/>
                <a:gd name="T19" fmla="*/ 545 h 545"/>
                <a:gd name="T20" fmla="*/ 157 w 436"/>
                <a:gd name="T21" fmla="*/ 483 h 545"/>
                <a:gd name="T22" fmla="*/ 269 w 436"/>
                <a:gd name="T23" fmla="*/ 493 h 545"/>
                <a:gd name="T24" fmla="*/ 273 w 436"/>
                <a:gd name="T25" fmla="*/ 545 h 545"/>
                <a:gd name="T26" fmla="*/ 395 w 436"/>
                <a:gd name="T27" fmla="*/ 545 h 545"/>
                <a:gd name="T28" fmla="*/ 394 w 436"/>
                <a:gd name="T29" fmla="*/ 494 h 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36" h="545">
                  <a:moveTo>
                    <a:pt x="394" y="494"/>
                  </a:moveTo>
                  <a:cubicBezTo>
                    <a:pt x="411" y="494"/>
                    <a:pt x="411" y="494"/>
                    <a:pt x="411" y="494"/>
                  </a:cubicBezTo>
                  <a:cubicBezTo>
                    <a:pt x="411" y="494"/>
                    <a:pt x="413" y="374"/>
                    <a:pt x="426" y="251"/>
                  </a:cubicBezTo>
                  <a:cubicBezTo>
                    <a:pt x="436" y="154"/>
                    <a:pt x="427" y="56"/>
                    <a:pt x="423" y="0"/>
                  </a:cubicBezTo>
                  <a:cubicBezTo>
                    <a:pt x="17" y="0"/>
                    <a:pt x="17" y="0"/>
                    <a:pt x="17" y="0"/>
                  </a:cubicBezTo>
                  <a:cubicBezTo>
                    <a:pt x="12" y="62"/>
                    <a:pt x="7" y="262"/>
                    <a:pt x="7" y="322"/>
                  </a:cubicBezTo>
                  <a:cubicBezTo>
                    <a:pt x="7" y="387"/>
                    <a:pt x="0" y="476"/>
                    <a:pt x="7" y="476"/>
                  </a:cubicBezTo>
                  <a:cubicBezTo>
                    <a:pt x="17" y="476"/>
                    <a:pt x="45" y="478"/>
                    <a:pt x="45" y="478"/>
                  </a:cubicBezTo>
                  <a:cubicBezTo>
                    <a:pt x="45" y="478"/>
                    <a:pt x="42" y="506"/>
                    <a:pt x="42" y="545"/>
                  </a:cubicBezTo>
                  <a:cubicBezTo>
                    <a:pt x="170" y="545"/>
                    <a:pt x="170" y="545"/>
                    <a:pt x="170" y="545"/>
                  </a:cubicBezTo>
                  <a:cubicBezTo>
                    <a:pt x="164" y="516"/>
                    <a:pt x="157" y="483"/>
                    <a:pt x="157" y="483"/>
                  </a:cubicBezTo>
                  <a:cubicBezTo>
                    <a:pt x="269" y="493"/>
                    <a:pt x="269" y="493"/>
                    <a:pt x="269" y="493"/>
                  </a:cubicBezTo>
                  <a:cubicBezTo>
                    <a:pt x="269" y="493"/>
                    <a:pt x="272" y="509"/>
                    <a:pt x="273" y="545"/>
                  </a:cubicBezTo>
                  <a:cubicBezTo>
                    <a:pt x="395" y="545"/>
                    <a:pt x="395" y="545"/>
                    <a:pt x="395" y="545"/>
                  </a:cubicBezTo>
                  <a:cubicBezTo>
                    <a:pt x="395" y="515"/>
                    <a:pt x="394" y="494"/>
                    <a:pt x="394" y="494"/>
                  </a:cubicBezTo>
                  <a:close/>
                </a:path>
              </a:pathLst>
            </a:custGeom>
            <a:grpFill/>
            <a:ln>
              <a:noFill/>
            </a:ln>
          </p:spPr>
          <p:txBody>
            <a:bodyPr/>
            <a:lstStyle/>
            <a:p>
              <a:pPr eaLnBrk="1" fontAlgn="auto" hangingPunct="1">
                <a:spcBef>
                  <a:spcPts val="0"/>
                </a:spcBef>
                <a:spcAft>
                  <a:spcPts val="0"/>
                </a:spcAft>
                <a:defRPr/>
              </a:pPr>
              <a:endParaRPr lang="id-ID">
                <a:latin typeface="+mn-lt"/>
              </a:endParaRPr>
            </a:p>
          </p:txBody>
        </p:sp>
        <p:sp>
          <p:nvSpPr>
            <p:cNvPr id="84" name="Freeform 9"/>
            <p:cNvSpPr>
              <a:spLocks noEditPoints="1"/>
            </p:cNvSpPr>
            <p:nvPr/>
          </p:nvSpPr>
          <p:spPr bwMode="auto">
            <a:xfrm>
              <a:off x="4837113" y="3013075"/>
              <a:ext cx="1016000" cy="1069975"/>
            </a:xfrm>
            <a:custGeom>
              <a:avLst/>
              <a:gdLst>
                <a:gd name="T0" fmla="*/ 463 w 518"/>
                <a:gd name="T1" fmla="*/ 509 h 546"/>
                <a:gd name="T2" fmla="*/ 495 w 518"/>
                <a:gd name="T3" fmla="*/ 451 h 546"/>
                <a:gd name="T4" fmla="*/ 508 w 518"/>
                <a:gd name="T5" fmla="*/ 405 h 546"/>
                <a:gd name="T6" fmla="*/ 482 w 518"/>
                <a:gd name="T7" fmla="*/ 291 h 546"/>
                <a:gd name="T8" fmla="*/ 469 w 518"/>
                <a:gd name="T9" fmla="*/ 245 h 546"/>
                <a:gd name="T10" fmla="*/ 456 w 518"/>
                <a:gd name="T11" fmla="*/ 178 h 546"/>
                <a:gd name="T12" fmla="*/ 480 w 518"/>
                <a:gd name="T13" fmla="*/ 137 h 546"/>
                <a:gd name="T14" fmla="*/ 515 w 518"/>
                <a:gd name="T15" fmla="*/ 0 h 546"/>
                <a:gd name="T16" fmla="*/ 248 w 518"/>
                <a:gd name="T17" fmla="*/ 0 h 546"/>
                <a:gd name="T18" fmla="*/ 219 w 518"/>
                <a:gd name="T19" fmla="*/ 96 h 546"/>
                <a:gd name="T20" fmla="*/ 215 w 518"/>
                <a:gd name="T21" fmla="*/ 68 h 546"/>
                <a:gd name="T22" fmla="*/ 213 w 518"/>
                <a:gd name="T23" fmla="*/ 0 h 546"/>
                <a:gd name="T24" fmla="*/ 50 w 518"/>
                <a:gd name="T25" fmla="*/ 0 h 546"/>
                <a:gd name="T26" fmla="*/ 41 w 518"/>
                <a:gd name="T27" fmla="*/ 40 h 546"/>
                <a:gd name="T28" fmla="*/ 7 w 518"/>
                <a:gd name="T29" fmla="*/ 137 h 546"/>
                <a:gd name="T30" fmla="*/ 7 w 518"/>
                <a:gd name="T31" fmla="*/ 178 h 546"/>
                <a:gd name="T32" fmla="*/ 13 w 518"/>
                <a:gd name="T33" fmla="*/ 222 h 546"/>
                <a:gd name="T34" fmla="*/ 71 w 518"/>
                <a:gd name="T35" fmla="*/ 263 h 546"/>
                <a:gd name="T36" fmla="*/ 75 w 518"/>
                <a:gd name="T37" fmla="*/ 325 h 546"/>
                <a:gd name="T38" fmla="*/ 52 w 518"/>
                <a:gd name="T39" fmla="*/ 457 h 546"/>
                <a:gd name="T40" fmla="*/ 65 w 518"/>
                <a:gd name="T41" fmla="*/ 471 h 546"/>
                <a:gd name="T42" fmla="*/ 61 w 518"/>
                <a:gd name="T43" fmla="*/ 531 h 546"/>
                <a:gd name="T44" fmla="*/ 60 w 518"/>
                <a:gd name="T45" fmla="*/ 546 h 546"/>
                <a:gd name="T46" fmla="*/ 466 w 518"/>
                <a:gd name="T47" fmla="*/ 546 h 546"/>
                <a:gd name="T48" fmla="*/ 463 w 518"/>
                <a:gd name="T49" fmla="*/ 509 h 546"/>
                <a:gd name="T50" fmla="*/ 190 w 518"/>
                <a:gd name="T51" fmla="*/ 297 h 546"/>
                <a:gd name="T52" fmla="*/ 205 w 518"/>
                <a:gd name="T53" fmla="*/ 263 h 546"/>
                <a:gd name="T54" fmla="*/ 213 w 518"/>
                <a:gd name="T55" fmla="*/ 297 h 546"/>
                <a:gd name="T56" fmla="*/ 190 w 518"/>
                <a:gd name="T57" fmla="*/ 297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18" h="546">
                  <a:moveTo>
                    <a:pt x="463" y="509"/>
                  </a:moveTo>
                  <a:cubicBezTo>
                    <a:pt x="463" y="473"/>
                    <a:pt x="477" y="458"/>
                    <a:pt x="495" y="451"/>
                  </a:cubicBezTo>
                  <a:cubicBezTo>
                    <a:pt x="516" y="442"/>
                    <a:pt x="518" y="438"/>
                    <a:pt x="508" y="405"/>
                  </a:cubicBezTo>
                  <a:cubicBezTo>
                    <a:pt x="497" y="371"/>
                    <a:pt x="482" y="291"/>
                    <a:pt x="482" y="291"/>
                  </a:cubicBezTo>
                  <a:cubicBezTo>
                    <a:pt x="482" y="291"/>
                    <a:pt x="480" y="280"/>
                    <a:pt x="469" y="245"/>
                  </a:cubicBezTo>
                  <a:cubicBezTo>
                    <a:pt x="456" y="211"/>
                    <a:pt x="456" y="178"/>
                    <a:pt x="456" y="178"/>
                  </a:cubicBezTo>
                  <a:cubicBezTo>
                    <a:pt x="456" y="178"/>
                    <a:pt x="478" y="159"/>
                    <a:pt x="480" y="137"/>
                  </a:cubicBezTo>
                  <a:cubicBezTo>
                    <a:pt x="482" y="119"/>
                    <a:pt x="503" y="48"/>
                    <a:pt x="515" y="0"/>
                  </a:cubicBezTo>
                  <a:cubicBezTo>
                    <a:pt x="248" y="0"/>
                    <a:pt x="248" y="0"/>
                    <a:pt x="248" y="0"/>
                  </a:cubicBezTo>
                  <a:cubicBezTo>
                    <a:pt x="235" y="43"/>
                    <a:pt x="219" y="96"/>
                    <a:pt x="219" y="96"/>
                  </a:cubicBezTo>
                  <a:cubicBezTo>
                    <a:pt x="219" y="96"/>
                    <a:pt x="217" y="85"/>
                    <a:pt x="215" y="68"/>
                  </a:cubicBezTo>
                  <a:cubicBezTo>
                    <a:pt x="214" y="59"/>
                    <a:pt x="213" y="30"/>
                    <a:pt x="213" y="0"/>
                  </a:cubicBezTo>
                  <a:cubicBezTo>
                    <a:pt x="50" y="0"/>
                    <a:pt x="50" y="0"/>
                    <a:pt x="50" y="0"/>
                  </a:cubicBezTo>
                  <a:cubicBezTo>
                    <a:pt x="47" y="13"/>
                    <a:pt x="44" y="27"/>
                    <a:pt x="41" y="40"/>
                  </a:cubicBezTo>
                  <a:cubicBezTo>
                    <a:pt x="28" y="96"/>
                    <a:pt x="15" y="116"/>
                    <a:pt x="7" y="137"/>
                  </a:cubicBezTo>
                  <a:cubicBezTo>
                    <a:pt x="0" y="159"/>
                    <a:pt x="4" y="167"/>
                    <a:pt x="7" y="178"/>
                  </a:cubicBezTo>
                  <a:cubicBezTo>
                    <a:pt x="11" y="187"/>
                    <a:pt x="13" y="189"/>
                    <a:pt x="13" y="222"/>
                  </a:cubicBezTo>
                  <a:cubicBezTo>
                    <a:pt x="13" y="258"/>
                    <a:pt x="71" y="263"/>
                    <a:pt x="71" y="263"/>
                  </a:cubicBezTo>
                  <a:cubicBezTo>
                    <a:pt x="71" y="263"/>
                    <a:pt x="75" y="295"/>
                    <a:pt x="75" y="325"/>
                  </a:cubicBezTo>
                  <a:cubicBezTo>
                    <a:pt x="75" y="352"/>
                    <a:pt x="56" y="434"/>
                    <a:pt x="52" y="457"/>
                  </a:cubicBezTo>
                  <a:cubicBezTo>
                    <a:pt x="48" y="479"/>
                    <a:pt x="65" y="471"/>
                    <a:pt x="65" y="471"/>
                  </a:cubicBezTo>
                  <a:cubicBezTo>
                    <a:pt x="65" y="471"/>
                    <a:pt x="65" y="496"/>
                    <a:pt x="61" y="531"/>
                  </a:cubicBezTo>
                  <a:cubicBezTo>
                    <a:pt x="61" y="534"/>
                    <a:pt x="60" y="539"/>
                    <a:pt x="60" y="546"/>
                  </a:cubicBezTo>
                  <a:cubicBezTo>
                    <a:pt x="466" y="546"/>
                    <a:pt x="466" y="546"/>
                    <a:pt x="466" y="546"/>
                  </a:cubicBezTo>
                  <a:cubicBezTo>
                    <a:pt x="464" y="529"/>
                    <a:pt x="463" y="517"/>
                    <a:pt x="463" y="509"/>
                  </a:cubicBezTo>
                  <a:close/>
                  <a:moveTo>
                    <a:pt x="190" y="297"/>
                  </a:moveTo>
                  <a:cubicBezTo>
                    <a:pt x="205" y="263"/>
                    <a:pt x="205" y="263"/>
                    <a:pt x="205" y="263"/>
                  </a:cubicBezTo>
                  <a:cubicBezTo>
                    <a:pt x="213" y="297"/>
                    <a:pt x="213" y="297"/>
                    <a:pt x="213" y="297"/>
                  </a:cubicBezTo>
                  <a:lnTo>
                    <a:pt x="190" y="297"/>
                  </a:lnTo>
                  <a:close/>
                </a:path>
              </a:pathLst>
            </a:custGeom>
            <a:grpFill/>
            <a:ln>
              <a:noFill/>
            </a:ln>
          </p:spPr>
          <p:txBody>
            <a:bodyPr/>
            <a:lstStyle/>
            <a:p>
              <a:pPr eaLnBrk="1" fontAlgn="auto" hangingPunct="1">
                <a:spcBef>
                  <a:spcPts val="0"/>
                </a:spcBef>
                <a:spcAft>
                  <a:spcPts val="0"/>
                </a:spcAft>
                <a:defRPr/>
              </a:pPr>
              <a:endParaRPr lang="id-ID">
                <a:latin typeface="+mn-lt"/>
              </a:endParaRPr>
            </a:p>
          </p:txBody>
        </p:sp>
      </p:grpSp>
      <p:grpSp>
        <p:nvGrpSpPr>
          <p:cNvPr id="85" name="Group 84"/>
          <p:cNvGrpSpPr/>
          <p:nvPr/>
        </p:nvGrpSpPr>
        <p:grpSpPr>
          <a:xfrm>
            <a:off x="5958668" y="1919265"/>
            <a:ext cx="457225" cy="516459"/>
            <a:chOff x="4574368" y="4431558"/>
            <a:chExt cx="457225" cy="516459"/>
          </a:xfrm>
        </p:grpSpPr>
        <p:sp>
          <p:nvSpPr>
            <p:cNvPr id="86" name="Freeform 156"/>
            <p:cNvSpPr>
              <a:spLocks noEditPoints="1"/>
            </p:cNvSpPr>
            <p:nvPr/>
          </p:nvSpPr>
          <p:spPr bwMode="auto">
            <a:xfrm>
              <a:off x="4574368" y="4431558"/>
              <a:ext cx="457225" cy="516459"/>
            </a:xfrm>
            <a:custGeom>
              <a:avLst/>
              <a:gdLst>
                <a:gd name="T0" fmla="*/ 289 w 577"/>
                <a:gd name="T1" fmla="*/ 646 h 646"/>
                <a:gd name="T2" fmla="*/ 0 w 577"/>
                <a:gd name="T3" fmla="*/ 462 h 646"/>
                <a:gd name="T4" fmla="*/ 213 w 577"/>
                <a:gd name="T5" fmla="*/ 213 h 646"/>
                <a:gd name="T6" fmla="*/ 134 w 577"/>
                <a:gd name="T7" fmla="*/ 83 h 646"/>
                <a:gd name="T8" fmla="*/ 130 w 577"/>
                <a:gd name="T9" fmla="*/ 80 h 646"/>
                <a:gd name="T10" fmla="*/ 119 w 577"/>
                <a:gd name="T11" fmla="*/ 51 h 646"/>
                <a:gd name="T12" fmla="*/ 147 w 577"/>
                <a:gd name="T13" fmla="*/ 37 h 646"/>
                <a:gd name="T14" fmla="*/ 185 w 577"/>
                <a:gd name="T15" fmla="*/ 47 h 646"/>
                <a:gd name="T16" fmla="*/ 200 w 577"/>
                <a:gd name="T17" fmla="*/ 51 h 646"/>
                <a:gd name="T18" fmla="*/ 200 w 577"/>
                <a:gd name="T19" fmla="*/ 51 h 646"/>
                <a:gd name="T20" fmla="*/ 233 w 577"/>
                <a:gd name="T21" fmla="*/ 31 h 646"/>
                <a:gd name="T22" fmla="*/ 236 w 577"/>
                <a:gd name="T23" fmla="*/ 28 h 646"/>
                <a:gd name="T24" fmla="*/ 289 w 577"/>
                <a:gd name="T25" fmla="*/ 0 h 646"/>
                <a:gd name="T26" fmla="*/ 341 w 577"/>
                <a:gd name="T27" fmla="*/ 28 h 646"/>
                <a:gd name="T28" fmla="*/ 344 w 577"/>
                <a:gd name="T29" fmla="*/ 31 h 646"/>
                <a:gd name="T30" fmla="*/ 377 w 577"/>
                <a:gd name="T31" fmla="*/ 51 h 646"/>
                <a:gd name="T32" fmla="*/ 393 w 577"/>
                <a:gd name="T33" fmla="*/ 47 h 646"/>
                <a:gd name="T34" fmla="*/ 430 w 577"/>
                <a:gd name="T35" fmla="*/ 37 h 646"/>
                <a:gd name="T36" fmla="*/ 458 w 577"/>
                <a:gd name="T37" fmla="*/ 51 h 646"/>
                <a:gd name="T38" fmla="*/ 447 w 577"/>
                <a:gd name="T39" fmla="*/ 80 h 646"/>
                <a:gd name="T40" fmla="*/ 444 w 577"/>
                <a:gd name="T41" fmla="*/ 83 h 646"/>
                <a:gd name="T42" fmla="*/ 365 w 577"/>
                <a:gd name="T43" fmla="*/ 213 h 646"/>
                <a:gd name="T44" fmla="*/ 577 w 577"/>
                <a:gd name="T45" fmla="*/ 462 h 646"/>
                <a:gd name="T46" fmla="*/ 289 w 577"/>
                <a:gd name="T47" fmla="*/ 646 h 646"/>
                <a:gd name="T48" fmla="*/ 147 w 577"/>
                <a:gd name="T49" fmla="*/ 51 h 646"/>
                <a:gd name="T50" fmla="*/ 132 w 577"/>
                <a:gd name="T51" fmla="*/ 56 h 646"/>
                <a:gd name="T52" fmla="*/ 140 w 577"/>
                <a:gd name="T53" fmla="*/ 70 h 646"/>
                <a:gd name="T54" fmla="*/ 143 w 577"/>
                <a:gd name="T55" fmla="*/ 72 h 646"/>
                <a:gd name="T56" fmla="*/ 227 w 577"/>
                <a:gd name="T57" fmla="*/ 218 h 646"/>
                <a:gd name="T58" fmla="*/ 222 w 577"/>
                <a:gd name="T59" fmla="*/ 224 h 646"/>
                <a:gd name="T60" fmla="*/ 14 w 577"/>
                <a:gd name="T61" fmla="*/ 462 h 646"/>
                <a:gd name="T62" fmla="*/ 289 w 577"/>
                <a:gd name="T63" fmla="*/ 632 h 646"/>
                <a:gd name="T64" fmla="*/ 563 w 577"/>
                <a:gd name="T65" fmla="*/ 462 h 646"/>
                <a:gd name="T66" fmla="*/ 355 w 577"/>
                <a:gd name="T67" fmla="*/ 224 h 646"/>
                <a:gd name="T68" fmla="*/ 350 w 577"/>
                <a:gd name="T69" fmla="*/ 218 h 646"/>
                <a:gd name="T70" fmla="*/ 435 w 577"/>
                <a:gd name="T71" fmla="*/ 72 h 646"/>
                <a:gd name="T72" fmla="*/ 438 w 577"/>
                <a:gd name="T73" fmla="*/ 70 h 646"/>
                <a:gd name="T74" fmla="*/ 445 w 577"/>
                <a:gd name="T75" fmla="*/ 56 h 646"/>
                <a:gd name="T76" fmla="*/ 430 w 577"/>
                <a:gd name="T77" fmla="*/ 51 h 646"/>
                <a:gd name="T78" fmla="*/ 399 w 577"/>
                <a:gd name="T79" fmla="*/ 59 h 646"/>
                <a:gd name="T80" fmla="*/ 377 w 577"/>
                <a:gd name="T81" fmla="*/ 65 h 646"/>
                <a:gd name="T82" fmla="*/ 334 w 577"/>
                <a:gd name="T83" fmla="*/ 41 h 646"/>
                <a:gd name="T84" fmla="*/ 331 w 577"/>
                <a:gd name="T85" fmla="*/ 37 h 646"/>
                <a:gd name="T86" fmla="*/ 289 w 577"/>
                <a:gd name="T87" fmla="*/ 14 h 646"/>
                <a:gd name="T88" fmla="*/ 246 w 577"/>
                <a:gd name="T89" fmla="*/ 37 h 646"/>
                <a:gd name="T90" fmla="*/ 243 w 577"/>
                <a:gd name="T91" fmla="*/ 41 h 646"/>
                <a:gd name="T92" fmla="*/ 200 w 577"/>
                <a:gd name="T93" fmla="*/ 65 h 646"/>
                <a:gd name="T94" fmla="*/ 200 w 577"/>
                <a:gd name="T95" fmla="*/ 65 h 646"/>
                <a:gd name="T96" fmla="*/ 179 w 577"/>
                <a:gd name="T97" fmla="*/ 59 h 646"/>
                <a:gd name="T98" fmla="*/ 147 w 577"/>
                <a:gd name="T99" fmla="*/ 51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77" h="646">
                  <a:moveTo>
                    <a:pt x="289" y="646"/>
                  </a:moveTo>
                  <a:cubicBezTo>
                    <a:pt x="47" y="646"/>
                    <a:pt x="0" y="579"/>
                    <a:pt x="0" y="462"/>
                  </a:cubicBezTo>
                  <a:cubicBezTo>
                    <a:pt x="0" y="344"/>
                    <a:pt x="125" y="245"/>
                    <a:pt x="213" y="213"/>
                  </a:cubicBezTo>
                  <a:cubicBezTo>
                    <a:pt x="212" y="181"/>
                    <a:pt x="196" y="134"/>
                    <a:pt x="134" y="83"/>
                  </a:cubicBezTo>
                  <a:cubicBezTo>
                    <a:pt x="132" y="81"/>
                    <a:pt x="131" y="80"/>
                    <a:pt x="130" y="80"/>
                  </a:cubicBezTo>
                  <a:cubicBezTo>
                    <a:pt x="117" y="67"/>
                    <a:pt x="117" y="57"/>
                    <a:pt x="119" y="51"/>
                  </a:cubicBezTo>
                  <a:cubicBezTo>
                    <a:pt x="123" y="42"/>
                    <a:pt x="133" y="37"/>
                    <a:pt x="147" y="37"/>
                  </a:cubicBezTo>
                  <a:cubicBezTo>
                    <a:pt x="159" y="37"/>
                    <a:pt x="172" y="41"/>
                    <a:pt x="185" y="47"/>
                  </a:cubicBezTo>
                  <a:cubicBezTo>
                    <a:pt x="190" y="49"/>
                    <a:pt x="196" y="51"/>
                    <a:pt x="200" y="51"/>
                  </a:cubicBezTo>
                  <a:cubicBezTo>
                    <a:pt x="200" y="51"/>
                    <a:pt x="200" y="51"/>
                    <a:pt x="200" y="51"/>
                  </a:cubicBezTo>
                  <a:cubicBezTo>
                    <a:pt x="212" y="51"/>
                    <a:pt x="222" y="43"/>
                    <a:pt x="233" y="31"/>
                  </a:cubicBezTo>
                  <a:cubicBezTo>
                    <a:pt x="236" y="28"/>
                    <a:pt x="236" y="28"/>
                    <a:pt x="236" y="28"/>
                  </a:cubicBezTo>
                  <a:cubicBezTo>
                    <a:pt x="249" y="15"/>
                    <a:pt x="263" y="0"/>
                    <a:pt x="289" y="0"/>
                  </a:cubicBezTo>
                  <a:cubicBezTo>
                    <a:pt x="314" y="0"/>
                    <a:pt x="329" y="15"/>
                    <a:pt x="341" y="28"/>
                  </a:cubicBezTo>
                  <a:cubicBezTo>
                    <a:pt x="344" y="31"/>
                    <a:pt x="344" y="31"/>
                    <a:pt x="344" y="31"/>
                  </a:cubicBezTo>
                  <a:cubicBezTo>
                    <a:pt x="356" y="43"/>
                    <a:pt x="365" y="51"/>
                    <a:pt x="377" y="51"/>
                  </a:cubicBezTo>
                  <a:cubicBezTo>
                    <a:pt x="382" y="51"/>
                    <a:pt x="387" y="49"/>
                    <a:pt x="393" y="47"/>
                  </a:cubicBezTo>
                  <a:cubicBezTo>
                    <a:pt x="405" y="41"/>
                    <a:pt x="418" y="37"/>
                    <a:pt x="430" y="37"/>
                  </a:cubicBezTo>
                  <a:cubicBezTo>
                    <a:pt x="445" y="37"/>
                    <a:pt x="455" y="42"/>
                    <a:pt x="458" y="51"/>
                  </a:cubicBezTo>
                  <a:cubicBezTo>
                    <a:pt x="461" y="57"/>
                    <a:pt x="461" y="67"/>
                    <a:pt x="447" y="80"/>
                  </a:cubicBezTo>
                  <a:cubicBezTo>
                    <a:pt x="447" y="80"/>
                    <a:pt x="446" y="81"/>
                    <a:pt x="444" y="83"/>
                  </a:cubicBezTo>
                  <a:cubicBezTo>
                    <a:pt x="381" y="134"/>
                    <a:pt x="366" y="181"/>
                    <a:pt x="365" y="213"/>
                  </a:cubicBezTo>
                  <a:cubicBezTo>
                    <a:pt x="452" y="245"/>
                    <a:pt x="577" y="344"/>
                    <a:pt x="577" y="462"/>
                  </a:cubicBezTo>
                  <a:cubicBezTo>
                    <a:pt x="577" y="579"/>
                    <a:pt x="530" y="646"/>
                    <a:pt x="289" y="646"/>
                  </a:cubicBezTo>
                  <a:moveTo>
                    <a:pt x="147" y="51"/>
                  </a:moveTo>
                  <a:cubicBezTo>
                    <a:pt x="138" y="51"/>
                    <a:pt x="133" y="54"/>
                    <a:pt x="132" y="56"/>
                  </a:cubicBezTo>
                  <a:cubicBezTo>
                    <a:pt x="131" y="58"/>
                    <a:pt x="133" y="63"/>
                    <a:pt x="140" y="70"/>
                  </a:cubicBezTo>
                  <a:cubicBezTo>
                    <a:pt x="140" y="70"/>
                    <a:pt x="141" y="71"/>
                    <a:pt x="143" y="72"/>
                  </a:cubicBezTo>
                  <a:cubicBezTo>
                    <a:pt x="212" y="129"/>
                    <a:pt x="227" y="183"/>
                    <a:pt x="227" y="218"/>
                  </a:cubicBezTo>
                  <a:cubicBezTo>
                    <a:pt x="227" y="221"/>
                    <a:pt x="225" y="223"/>
                    <a:pt x="222" y="224"/>
                  </a:cubicBezTo>
                  <a:cubicBezTo>
                    <a:pt x="138" y="253"/>
                    <a:pt x="14" y="349"/>
                    <a:pt x="14" y="462"/>
                  </a:cubicBezTo>
                  <a:cubicBezTo>
                    <a:pt x="14" y="573"/>
                    <a:pt x="58" y="632"/>
                    <a:pt x="289" y="632"/>
                  </a:cubicBezTo>
                  <a:cubicBezTo>
                    <a:pt x="520" y="632"/>
                    <a:pt x="563" y="573"/>
                    <a:pt x="563" y="462"/>
                  </a:cubicBezTo>
                  <a:cubicBezTo>
                    <a:pt x="563" y="349"/>
                    <a:pt x="439" y="253"/>
                    <a:pt x="355" y="224"/>
                  </a:cubicBezTo>
                  <a:cubicBezTo>
                    <a:pt x="352" y="223"/>
                    <a:pt x="350" y="221"/>
                    <a:pt x="350" y="218"/>
                  </a:cubicBezTo>
                  <a:cubicBezTo>
                    <a:pt x="350" y="183"/>
                    <a:pt x="365" y="129"/>
                    <a:pt x="435" y="72"/>
                  </a:cubicBezTo>
                  <a:cubicBezTo>
                    <a:pt x="436" y="71"/>
                    <a:pt x="437" y="70"/>
                    <a:pt x="438" y="70"/>
                  </a:cubicBezTo>
                  <a:cubicBezTo>
                    <a:pt x="445" y="63"/>
                    <a:pt x="446" y="58"/>
                    <a:pt x="445" y="56"/>
                  </a:cubicBezTo>
                  <a:cubicBezTo>
                    <a:pt x="444" y="54"/>
                    <a:pt x="439" y="51"/>
                    <a:pt x="430" y="51"/>
                  </a:cubicBezTo>
                  <a:cubicBezTo>
                    <a:pt x="420" y="51"/>
                    <a:pt x="409" y="54"/>
                    <a:pt x="399" y="59"/>
                  </a:cubicBezTo>
                  <a:cubicBezTo>
                    <a:pt x="391" y="63"/>
                    <a:pt x="384" y="65"/>
                    <a:pt x="377" y="65"/>
                  </a:cubicBezTo>
                  <a:cubicBezTo>
                    <a:pt x="359" y="65"/>
                    <a:pt x="346" y="53"/>
                    <a:pt x="334" y="41"/>
                  </a:cubicBezTo>
                  <a:cubicBezTo>
                    <a:pt x="331" y="37"/>
                    <a:pt x="331" y="37"/>
                    <a:pt x="331" y="37"/>
                  </a:cubicBezTo>
                  <a:cubicBezTo>
                    <a:pt x="319" y="25"/>
                    <a:pt x="308" y="14"/>
                    <a:pt x="289" y="14"/>
                  </a:cubicBezTo>
                  <a:cubicBezTo>
                    <a:pt x="269" y="14"/>
                    <a:pt x="259" y="25"/>
                    <a:pt x="246" y="37"/>
                  </a:cubicBezTo>
                  <a:cubicBezTo>
                    <a:pt x="243" y="41"/>
                    <a:pt x="243" y="41"/>
                    <a:pt x="243" y="41"/>
                  </a:cubicBezTo>
                  <a:cubicBezTo>
                    <a:pt x="231" y="53"/>
                    <a:pt x="218" y="65"/>
                    <a:pt x="200" y="65"/>
                  </a:cubicBezTo>
                  <a:cubicBezTo>
                    <a:pt x="200" y="65"/>
                    <a:pt x="200" y="65"/>
                    <a:pt x="200" y="65"/>
                  </a:cubicBezTo>
                  <a:cubicBezTo>
                    <a:pt x="193" y="65"/>
                    <a:pt x="186" y="63"/>
                    <a:pt x="179" y="59"/>
                  </a:cubicBezTo>
                  <a:cubicBezTo>
                    <a:pt x="168" y="54"/>
                    <a:pt x="157" y="51"/>
                    <a:pt x="147" y="51"/>
                  </a:cubicBez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id-ID">
                <a:latin typeface="+mn-lt"/>
              </a:endParaRPr>
            </a:p>
          </p:txBody>
        </p:sp>
        <p:sp>
          <p:nvSpPr>
            <p:cNvPr id="87" name="Freeform 154"/>
            <p:cNvSpPr>
              <a:spLocks/>
            </p:cNvSpPr>
            <p:nvPr/>
          </p:nvSpPr>
          <p:spPr bwMode="auto">
            <a:xfrm>
              <a:off x="4778217" y="4639429"/>
              <a:ext cx="11206" cy="236805"/>
            </a:xfrm>
            <a:custGeom>
              <a:avLst/>
              <a:gdLst>
                <a:gd name="T0" fmla="*/ 7 w 14"/>
                <a:gd name="T1" fmla="*/ 296 h 296"/>
                <a:gd name="T2" fmla="*/ 0 w 14"/>
                <a:gd name="T3" fmla="*/ 289 h 296"/>
                <a:gd name="T4" fmla="*/ 0 w 14"/>
                <a:gd name="T5" fmla="*/ 7 h 296"/>
                <a:gd name="T6" fmla="*/ 7 w 14"/>
                <a:gd name="T7" fmla="*/ 0 h 296"/>
                <a:gd name="T8" fmla="*/ 14 w 14"/>
                <a:gd name="T9" fmla="*/ 7 h 296"/>
                <a:gd name="T10" fmla="*/ 14 w 14"/>
                <a:gd name="T11" fmla="*/ 289 h 296"/>
                <a:gd name="T12" fmla="*/ 7 w 14"/>
                <a:gd name="T13" fmla="*/ 296 h 296"/>
              </a:gdLst>
              <a:ahLst/>
              <a:cxnLst>
                <a:cxn ang="0">
                  <a:pos x="T0" y="T1"/>
                </a:cxn>
                <a:cxn ang="0">
                  <a:pos x="T2" y="T3"/>
                </a:cxn>
                <a:cxn ang="0">
                  <a:pos x="T4" y="T5"/>
                </a:cxn>
                <a:cxn ang="0">
                  <a:pos x="T6" y="T7"/>
                </a:cxn>
                <a:cxn ang="0">
                  <a:pos x="T8" y="T9"/>
                </a:cxn>
                <a:cxn ang="0">
                  <a:pos x="T10" y="T11"/>
                </a:cxn>
                <a:cxn ang="0">
                  <a:pos x="T12" y="T13"/>
                </a:cxn>
              </a:cxnLst>
              <a:rect l="0" t="0" r="r" b="b"/>
              <a:pathLst>
                <a:path w="14" h="296">
                  <a:moveTo>
                    <a:pt x="7" y="296"/>
                  </a:moveTo>
                  <a:cubicBezTo>
                    <a:pt x="4" y="296"/>
                    <a:pt x="0" y="293"/>
                    <a:pt x="0" y="289"/>
                  </a:cubicBezTo>
                  <a:cubicBezTo>
                    <a:pt x="0" y="7"/>
                    <a:pt x="0" y="7"/>
                    <a:pt x="0" y="7"/>
                  </a:cubicBezTo>
                  <a:cubicBezTo>
                    <a:pt x="0" y="4"/>
                    <a:pt x="4" y="0"/>
                    <a:pt x="7" y="0"/>
                  </a:cubicBezTo>
                  <a:cubicBezTo>
                    <a:pt x="11" y="0"/>
                    <a:pt x="14" y="4"/>
                    <a:pt x="14" y="7"/>
                  </a:cubicBezTo>
                  <a:cubicBezTo>
                    <a:pt x="14" y="289"/>
                    <a:pt x="14" y="289"/>
                    <a:pt x="14" y="289"/>
                  </a:cubicBezTo>
                  <a:cubicBezTo>
                    <a:pt x="14" y="293"/>
                    <a:pt x="11" y="296"/>
                    <a:pt x="7" y="296"/>
                  </a:cubicBez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id-ID">
                <a:latin typeface="+mn-lt"/>
              </a:endParaRPr>
            </a:p>
          </p:txBody>
        </p:sp>
        <p:sp>
          <p:nvSpPr>
            <p:cNvPr id="88" name="Freeform 153"/>
            <p:cNvSpPr>
              <a:spLocks/>
            </p:cNvSpPr>
            <p:nvPr/>
          </p:nvSpPr>
          <p:spPr bwMode="auto">
            <a:xfrm>
              <a:off x="4720283" y="4698175"/>
              <a:ext cx="129995" cy="171401"/>
            </a:xfrm>
            <a:custGeom>
              <a:avLst/>
              <a:gdLst>
                <a:gd name="T0" fmla="*/ 91 w 165"/>
                <a:gd name="T1" fmla="*/ 213 h 213"/>
                <a:gd name="T2" fmla="*/ 4 w 165"/>
                <a:gd name="T3" fmla="*/ 179 h 213"/>
                <a:gd name="T4" fmla="*/ 3 w 165"/>
                <a:gd name="T5" fmla="*/ 169 h 213"/>
                <a:gd name="T6" fmla="*/ 13 w 165"/>
                <a:gd name="T7" fmla="*/ 168 h 213"/>
                <a:gd name="T8" fmla="*/ 91 w 165"/>
                <a:gd name="T9" fmla="*/ 199 h 213"/>
                <a:gd name="T10" fmla="*/ 147 w 165"/>
                <a:gd name="T11" fmla="*/ 160 h 213"/>
                <a:gd name="T12" fmla="*/ 97 w 165"/>
                <a:gd name="T13" fmla="*/ 114 h 213"/>
                <a:gd name="T14" fmla="*/ 90 w 165"/>
                <a:gd name="T15" fmla="*/ 112 h 213"/>
                <a:gd name="T16" fmla="*/ 82 w 165"/>
                <a:gd name="T17" fmla="*/ 110 h 213"/>
                <a:gd name="T18" fmla="*/ 16 w 165"/>
                <a:gd name="T19" fmla="*/ 55 h 213"/>
                <a:gd name="T20" fmla="*/ 89 w 165"/>
                <a:gd name="T21" fmla="*/ 0 h 213"/>
                <a:gd name="T22" fmla="*/ 161 w 165"/>
                <a:gd name="T23" fmla="*/ 25 h 213"/>
                <a:gd name="T24" fmla="*/ 163 w 165"/>
                <a:gd name="T25" fmla="*/ 35 h 213"/>
                <a:gd name="T26" fmla="*/ 154 w 165"/>
                <a:gd name="T27" fmla="*/ 37 h 213"/>
                <a:gd name="T28" fmla="*/ 89 w 165"/>
                <a:gd name="T29" fmla="*/ 14 h 213"/>
                <a:gd name="T30" fmla="*/ 30 w 165"/>
                <a:gd name="T31" fmla="*/ 55 h 213"/>
                <a:gd name="T32" fmla="*/ 85 w 165"/>
                <a:gd name="T33" fmla="*/ 96 h 213"/>
                <a:gd name="T34" fmla="*/ 93 w 165"/>
                <a:gd name="T35" fmla="*/ 98 h 213"/>
                <a:gd name="T36" fmla="*/ 101 w 165"/>
                <a:gd name="T37" fmla="*/ 100 h 213"/>
                <a:gd name="T38" fmla="*/ 161 w 165"/>
                <a:gd name="T39" fmla="*/ 160 h 213"/>
                <a:gd name="T40" fmla="*/ 91 w 165"/>
                <a:gd name="T41" fmla="*/ 213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5" h="213">
                  <a:moveTo>
                    <a:pt x="91" y="213"/>
                  </a:moveTo>
                  <a:cubicBezTo>
                    <a:pt x="66" y="213"/>
                    <a:pt x="27" y="197"/>
                    <a:pt x="4" y="179"/>
                  </a:cubicBezTo>
                  <a:cubicBezTo>
                    <a:pt x="1" y="176"/>
                    <a:pt x="0" y="172"/>
                    <a:pt x="3" y="169"/>
                  </a:cubicBezTo>
                  <a:cubicBezTo>
                    <a:pt x="5" y="166"/>
                    <a:pt x="10" y="165"/>
                    <a:pt x="13" y="168"/>
                  </a:cubicBezTo>
                  <a:cubicBezTo>
                    <a:pt x="33" y="184"/>
                    <a:pt x="69" y="199"/>
                    <a:pt x="91" y="199"/>
                  </a:cubicBezTo>
                  <a:cubicBezTo>
                    <a:pt x="143" y="199"/>
                    <a:pt x="147" y="169"/>
                    <a:pt x="147" y="160"/>
                  </a:cubicBezTo>
                  <a:cubicBezTo>
                    <a:pt x="147" y="128"/>
                    <a:pt x="124" y="120"/>
                    <a:pt x="97" y="114"/>
                  </a:cubicBezTo>
                  <a:cubicBezTo>
                    <a:pt x="95" y="113"/>
                    <a:pt x="92" y="113"/>
                    <a:pt x="90" y="112"/>
                  </a:cubicBezTo>
                  <a:cubicBezTo>
                    <a:pt x="87" y="111"/>
                    <a:pt x="85" y="111"/>
                    <a:pt x="82" y="110"/>
                  </a:cubicBezTo>
                  <a:cubicBezTo>
                    <a:pt x="59" y="105"/>
                    <a:pt x="16" y="95"/>
                    <a:pt x="16" y="55"/>
                  </a:cubicBezTo>
                  <a:cubicBezTo>
                    <a:pt x="16" y="15"/>
                    <a:pt x="56" y="0"/>
                    <a:pt x="89" y="0"/>
                  </a:cubicBezTo>
                  <a:cubicBezTo>
                    <a:pt x="111" y="0"/>
                    <a:pt x="138" y="10"/>
                    <a:pt x="161" y="25"/>
                  </a:cubicBezTo>
                  <a:cubicBezTo>
                    <a:pt x="164" y="27"/>
                    <a:pt x="165" y="32"/>
                    <a:pt x="163" y="35"/>
                  </a:cubicBezTo>
                  <a:cubicBezTo>
                    <a:pt x="161" y="38"/>
                    <a:pt x="157" y="39"/>
                    <a:pt x="154" y="37"/>
                  </a:cubicBezTo>
                  <a:cubicBezTo>
                    <a:pt x="132" y="23"/>
                    <a:pt x="108" y="14"/>
                    <a:pt x="89" y="14"/>
                  </a:cubicBezTo>
                  <a:cubicBezTo>
                    <a:pt x="33" y="14"/>
                    <a:pt x="30" y="48"/>
                    <a:pt x="30" y="55"/>
                  </a:cubicBezTo>
                  <a:cubicBezTo>
                    <a:pt x="30" y="81"/>
                    <a:pt x="57" y="90"/>
                    <a:pt x="85" y="96"/>
                  </a:cubicBezTo>
                  <a:cubicBezTo>
                    <a:pt x="88" y="97"/>
                    <a:pt x="91" y="98"/>
                    <a:pt x="93" y="98"/>
                  </a:cubicBezTo>
                  <a:cubicBezTo>
                    <a:pt x="95" y="99"/>
                    <a:pt x="98" y="100"/>
                    <a:pt x="101" y="100"/>
                  </a:cubicBezTo>
                  <a:cubicBezTo>
                    <a:pt x="122" y="105"/>
                    <a:pt x="161" y="114"/>
                    <a:pt x="161" y="160"/>
                  </a:cubicBezTo>
                  <a:cubicBezTo>
                    <a:pt x="161" y="199"/>
                    <a:pt x="125" y="213"/>
                    <a:pt x="91" y="213"/>
                  </a:cubicBez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id-ID">
                <a:latin typeface="+mn-lt"/>
              </a:endParaRPr>
            </a:p>
          </p:txBody>
        </p:sp>
      </p:grpSp>
      <p:grpSp>
        <p:nvGrpSpPr>
          <p:cNvPr id="9" name="Group 8"/>
          <p:cNvGrpSpPr/>
          <p:nvPr/>
        </p:nvGrpSpPr>
        <p:grpSpPr>
          <a:xfrm>
            <a:off x="5763253" y="5256213"/>
            <a:ext cx="5384800" cy="1276290"/>
            <a:chOff x="5741988" y="5503863"/>
            <a:chExt cx="5384800" cy="1276290"/>
          </a:xfrm>
        </p:grpSpPr>
        <p:sp>
          <p:nvSpPr>
            <p:cNvPr id="54" name="TextBox 53"/>
            <p:cNvSpPr txBox="1">
              <a:spLocks noChangeArrowheads="1"/>
            </p:cNvSpPr>
            <p:nvPr/>
          </p:nvSpPr>
          <p:spPr bwMode="auto">
            <a:xfrm>
              <a:off x="6861175" y="5764490"/>
              <a:ext cx="426561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Light" pitchFamily="34" charset="0"/>
                </a:defRPr>
              </a:lvl1pPr>
              <a:lvl2pPr marL="742950" indent="-285750">
                <a:defRPr>
                  <a:solidFill>
                    <a:schemeClr val="tx1"/>
                  </a:solidFill>
                  <a:latin typeface="Open Sans Light" pitchFamily="34" charset="0"/>
                </a:defRPr>
              </a:lvl2pPr>
              <a:lvl3pPr marL="1143000" indent="-228600">
                <a:defRPr>
                  <a:solidFill>
                    <a:schemeClr val="tx1"/>
                  </a:solidFill>
                  <a:latin typeface="Open Sans Light" pitchFamily="34" charset="0"/>
                </a:defRPr>
              </a:lvl3pPr>
              <a:lvl4pPr marL="1600200" indent="-228600">
                <a:defRPr>
                  <a:solidFill>
                    <a:schemeClr val="tx1"/>
                  </a:solidFill>
                  <a:latin typeface="Open Sans Light" pitchFamily="34" charset="0"/>
                </a:defRPr>
              </a:lvl4pPr>
              <a:lvl5pPr marL="2057400" indent="-228600">
                <a:defRPr>
                  <a:solidFill>
                    <a:schemeClr val="tx1"/>
                  </a:solidFill>
                  <a:latin typeface="Open Sans Light" pitchFamily="34" charset="0"/>
                </a:defRPr>
              </a:lvl5pPr>
              <a:lvl6pPr marL="2514600" indent="-228600" fontAlgn="base">
                <a:spcBef>
                  <a:spcPct val="0"/>
                </a:spcBef>
                <a:spcAft>
                  <a:spcPct val="0"/>
                </a:spcAft>
                <a:defRPr>
                  <a:solidFill>
                    <a:schemeClr val="tx1"/>
                  </a:solidFill>
                  <a:latin typeface="Open Sans Light" pitchFamily="34" charset="0"/>
                </a:defRPr>
              </a:lvl6pPr>
              <a:lvl7pPr marL="2971800" indent="-228600" fontAlgn="base">
                <a:spcBef>
                  <a:spcPct val="0"/>
                </a:spcBef>
                <a:spcAft>
                  <a:spcPct val="0"/>
                </a:spcAft>
                <a:defRPr>
                  <a:solidFill>
                    <a:schemeClr val="tx1"/>
                  </a:solidFill>
                  <a:latin typeface="Open Sans Light" pitchFamily="34" charset="0"/>
                </a:defRPr>
              </a:lvl7pPr>
              <a:lvl8pPr marL="3429000" indent="-228600" fontAlgn="base">
                <a:spcBef>
                  <a:spcPct val="0"/>
                </a:spcBef>
                <a:spcAft>
                  <a:spcPct val="0"/>
                </a:spcAft>
                <a:defRPr>
                  <a:solidFill>
                    <a:schemeClr val="tx1"/>
                  </a:solidFill>
                  <a:latin typeface="Open Sans Light" pitchFamily="34" charset="0"/>
                </a:defRPr>
              </a:lvl8pPr>
              <a:lvl9pPr marL="3886200" indent="-228600" fontAlgn="base">
                <a:spcBef>
                  <a:spcPct val="0"/>
                </a:spcBef>
                <a:spcAft>
                  <a:spcPct val="0"/>
                </a:spcAft>
                <a:defRPr>
                  <a:solidFill>
                    <a:schemeClr val="tx1"/>
                  </a:solidFill>
                  <a:latin typeface="Open Sans Light" pitchFamily="34" charset="0"/>
                </a:defRPr>
              </a:lvl9pPr>
            </a:lstStyle>
            <a:p>
              <a:r>
                <a:rPr lang="en-US" altLang="en-US" sz="2000" b="1" dirty="0">
                  <a:solidFill>
                    <a:schemeClr val="tx1">
                      <a:lumMod val="50000"/>
                    </a:schemeClr>
                  </a:solidFill>
                </a:rPr>
                <a:t>Not all AAA’s price alike.  Debate over relative value of competing investments</a:t>
              </a:r>
            </a:p>
          </p:txBody>
        </p:sp>
        <p:sp>
          <p:nvSpPr>
            <p:cNvPr id="65" name="Oval 64"/>
            <p:cNvSpPr/>
            <p:nvPr/>
          </p:nvSpPr>
          <p:spPr bwMode="auto">
            <a:xfrm>
              <a:off x="5741988" y="5503863"/>
              <a:ext cx="890587" cy="890587"/>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3200" dirty="0"/>
            </a:p>
          </p:txBody>
        </p:sp>
        <p:grpSp>
          <p:nvGrpSpPr>
            <p:cNvPr id="92" name="Group 91"/>
            <p:cNvGrpSpPr/>
            <p:nvPr/>
          </p:nvGrpSpPr>
          <p:grpSpPr>
            <a:xfrm>
              <a:off x="5887384" y="5745629"/>
              <a:ext cx="599791" cy="446348"/>
              <a:chOff x="8236208" y="2550087"/>
              <a:chExt cx="188218" cy="175580"/>
            </a:xfrm>
            <a:solidFill>
              <a:schemeClr val="bg1"/>
            </a:solidFill>
          </p:grpSpPr>
          <p:sp>
            <p:nvSpPr>
              <p:cNvPr id="93" name="Freeform 597"/>
              <p:cNvSpPr>
                <a:spLocks noEditPoints="1"/>
              </p:cNvSpPr>
              <p:nvPr/>
            </p:nvSpPr>
            <p:spPr bwMode="auto">
              <a:xfrm>
                <a:off x="8236208" y="2550087"/>
                <a:ext cx="188218" cy="175580"/>
              </a:xfrm>
              <a:custGeom>
                <a:avLst/>
                <a:gdLst>
                  <a:gd name="T0" fmla="*/ 124 w 125"/>
                  <a:gd name="T1" fmla="*/ 19 h 121"/>
                  <a:gd name="T2" fmla="*/ 121 w 125"/>
                  <a:gd name="T3" fmla="*/ 17 h 121"/>
                  <a:gd name="T4" fmla="*/ 52 w 125"/>
                  <a:gd name="T5" fmla="*/ 1 h 121"/>
                  <a:gd name="T6" fmla="*/ 47 w 125"/>
                  <a:gd name="T7" fmla="*/ 4 h 121"/>
                  <a:gd name="T8" fmla="*/ 20 w 125"/>
                  <a:gd name="T9" fmla="*/ 70 h 121"/>
                  <a:gd name="T10" fmla="*/ 29 w 125"/>
                  <a:gd name="T11" fmla="*/ 74 h 121"/>
                  <a:gd name="T12" fmla="*/ 54 w 125"/>
                  <a:gd name="T13" fmla="*/ 10 h 121"/>
                  <a:gd name="T14" fmla="*/ 114 w 125"/>
                  <a:gd name="T15" fmla="*/ 25 h 121"/>
                  <a:gd name="T16" fmla="*/ 93 w 125"/>
                  <a:gd name="T17" fmla="*/ 84 h 121"/>
                  <a:gd name="T18" fmla="*/ 73 w 125"/>
                  <a:gd name="T19" fmla="*/ 112 h 121"/>
                  <a:gd name="T20" fmla="*/ 73 w 125"/>
                  <a:gd name="T21" fmla="*/ 112 h 121"/>
                  <a:gd name="T22" fmla="*/ 57 w 125"/>
                  <a:gd name="T23" fmla="*/ 93 h 121"/>
                  <a:gd name="T24" fmla="*/ 3 w 125"/>
                  <a:gd name="T25" fmla="*/ 71 h 121"/>
                  <a:gd name="T26" fmla="*/ 18 w 125"/>
                  <a:gd name="T27" fmla="*/ 101 h 121"/>
                  <a:gd name="T28" fmla="*/ 57 w 125"/>
                  <a:gd name="T29" fmla="*/ 119 h 121"/>
                  <a:gd name="T30" fmla="*/ 70 w 125"/>
                  <a:gd name="T31" fmla="*/ 121 h 121"/>
                  <a:gd name="T32" fmla="*/ 102 w 125"/>
                  <a:gd name="T33" fmla="*/ 87 h 121"/>
                  <a:gd name="T34" fmla="*/ 124 w 125"/>
                  <a:gd name="T35" fmla="*/ 23 h 121"/>
                  <a:gd name="T36" fmla="*/ 124 w 125"/>
                  <a:gd name="T37" fmla="*/ 19 h 121"/>
                  <a:gd name="T38" fmla="*/ 124 w 125"/>
                  <a:gd name="T39" fmla="*/ 19 h 121"/>
                  <a:gd name="T40" fmla="*/ 124 w 125"/>
                  <a:gd name="T41" fmla="*/ 19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5" h="121">
                    <a:moveTo>
                      <a:pt x="124" y="19"/>
                    </a:moveTo>
                    <a:cubicBezTo>
                      <a:pt x="123" y="18"/>
                      <a:pt x="122" y="17"/>
                      <a:pt x="121" y="17"/>
                    </a:cubicBezTo>
                    <a:cubicBezTo>
                      <a:pt x="52" y="1"/>
                      <a:pt x="52" y="1"/>
                      <a:pt x="52" y="1"/>
                    </a:cubicBezTo>
                    <a:cubicBezTo>
                      <a:pt x="50" y="0"/>
                      <a:pt x="47" y="1"/>
                      <a:pt x="47" y="4"/>
                    </a:cubicBezTo>
                    <a:cubicBezTo>
                      <a:pt x="20" y="70"/>
                      <a:pt x="20" y="70"/>
                      <a:pt x="20" y="70"/>
                    </a:cubicBezTo>
                    <a:cubicBezTo>
                      <a:pt x="29" y="74"/>
                      <a:pt x="29" y="74"/>
                      <a:pt x="29" y="74"/>
                    </a:cubicBezTo>
                    <a:cubicBezTo>
                      <a:pt x="54" y="10"/>
                      <a:pt x="54" y="10"/>
                      <a:pt x="54" y="10"/>
                    </a:cubicBezTo>
                    <a:cubicBezTo>
                      <a:pt x="114" y="25"/>
                      <a:pt x="114" y="25"/>
                      <a:pt x="114" y="25"/>
                    </a:cubicBezTo>
                    <a:cubicBezTo>
                      <a:pt x="110" y="37"/>
                      <a:pt x="101" y="61"/>
                      <a:pt x="93" y="84"/>
                    </a:cubicBezTo>
                    <a:cubicBezTo>
                      <a:pt x="85" y="103"/>
                      <a:pt x="81" y="110"/>
                      <a:pt x="73" y="112"/>
                    </a:cubicBezTo>
                    <a:cubicBezTo>
                      <a:pt x="73" y="112"/>
                      <a:pt x="73" y="112"/>
                      <a:pt x="73" y="112"/>
                    </a:cubicBezTo>
                    <a:cubicBezTo>
                      <a:pt x="56" y="114"/>
                      <a:pt x="57" y="93"/>
                      <a:pt x="57" y="93"/>
                    </a:cubicBezTo>
                    <a:cubicBezTo>
                      <a:pt x="3" y="71"/>
                      <a:pt x="3" y="71"/>
                      <a:pt x="3" y="71"/>
                    </a:cubicBezTo>
                    <a:cubicBezTo>
                      <a:pt x="0" y="95"/>
                      <a:pt x="18" y="101"/>
                      <a:pt x="18" y="101"/>
                    </a:cubicBezTo>
                    <a:cubicBezTo>
                      <a:pt x="57" y="119"/>
                      <a:pt x="57" y="119"/>
                      <a:pt x="57" y="119"/>
                    </a:cubicBezTo>
                    <a:cubicBezTo>
                      <a:pt x="57" y="119"/>
                      <a:pt x="63" y="121"/>
                      <a:pt x="70" y="121"/>
                    </a:cubicBezTo>
                    <a:cubicBezTo>
                      <a:pt x="87" y="121"/>
                      <a:pt x="94" y="108"/>
                      <a:pt x="102" y="87"/>
                    </a:cubicBezTo>
                    <a:cubicBezTo>
                      <a:pt x="113" y="57"/>
                      <a:pt x="124" y="24"/>
                      <a:pt x="124" y="23"/>
                    </a:cubicBezTo>
                    <a:cubicBezTo>
                      <a:pt x="125" y="22"/>
                      <a:pt x="125" y="21"/>
                      <a:pt x="124" y="19"/>
                    </a:cubicBezTo>
                    <a:close/>
                    <a:moveTo>
                      <a:pt x="124" y="19"/>
                    </a:moveTo>
                    <a:cubicBezTo>
                      <a:pt x="124" y="19"/>
                      <a:pt x="124" y="19"/>
                      <a:pt x="124" y="1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id-ID">
                  <a:latin typeface="+mn-lt"/>
                </a:endParaRPr>
              </a:p>
            </p:txBody>
          </p:sp>
          <p:sp>
            <p:nvSpPr>
              <p:cNvPr id="94" name="Freeform 598"/>
              <p:cNvSpPr>
                <a:spLocks noEditPoints="1"/>
              </p:cNvSpPr>
              <p:nvPr/>
            </p:nvSpPr>
            <p:spPr bwMode="auto">
              <a:xfrm>
                <a:off x="8337556" y="2594679"/>
                <a:ext cx="46331" cy="25083"/>
              </a:xfrm>
              <a:custGeom>
                <a:avLst/>
                <a:gdLst>
                  <a:gd name="T0" fmla="*/ 25 w 31"/>
                  <a:gd name="T1" fmla="*/ 16 h 17"/>
                  <a:gd name="T2" fmla="*/ 26 w 31"/>
                  <a:gd name="T3" fmla="*/ 17 h 17"/>
                  <a:gd name="T4" fmla="*/ 30 w 31"/>
                  <a:gd name="T5" fmla="*/ 13 h 17"/>
                  <a:gd name="T6" fmla="*/ 27 w 31"/>
                  <a:gd name="T7" fmla="*/ 7 h 17"/>
                  <a:gd name="T8" fmla="*/ 7 w 31"/>
                  <a:gd name="T9" fmla="*/ 1 h 17"/>
                  <a:gd name="T10" fmla="*/ 1 w 31"/>
                  <a:gd name="T11" fmla="*/ 4 h 17"/>
                  <a:gd name="T12" fmla="*/ 4 w 31"/>
                  <a:gd name="T13" fmla="*/ 10 h 17"/>
                  <a:gd name="T14" fmla="*/ 25 w 31"/>
                  <a:gd name="T15" fmla="*/ 16 h 17"/>
                  <a:gd name="T16" fmla="*/ 25 w 31"/>
                  <a:gd name="T17" fmla="*/ 16 h 17"/>
                  <a:gd name="T18" fmla="*/ 25 w 31"/>
                  <a:gd name="T19" fmla="*/ 16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17">
                    <a:moveTo>
                      <a:pt x="25" y="16"/>
                    </a:moveTo>
                    <a:cubicBezTo>
                      <a:pt x="25" y="16"/>
                      <a:pt x="25" y="17"/>
                      <a:pt x="26" y="17"/>
                    </a:cubicBezTo>
                    <a:cubicBezTo>
                      <a:pt x="28" y="17"/>
                      <a:pt x="30" y="15"/>
                      <a:pt x="30" y="13"/>
                    </a:cubicBezTo>
                    <a:cubicBezTo>
                      <a:pt x="31" y="11"/>
                      <a:pt x="30" y="8"/>
                      <a:pt x="27" y="7"/>
                    </a:cubicBezTo>
                    <a:cubicBezTo>
                      <a:pt x="7" y="1"/>
                      <a:pt x="7" y="1"/>
                      <a:pt x="7" y="1"/>
                    </a:cubicBezTo>
                    <a:cubicBezTo>
                      <a:pt x="4" y="0"/>
                      <a:pt x="2" y="2"/>
                      <a:pt x="1" y="4"/>
                    </a:cubicBezTo>
                    <a:cubicBezTo>
                      <a:pt x="0" y="7"/>
                      <a:pt x="2" y="9"/>
                      <a:pt x="4" y="10"/>
                    </a:cubicBezTo>
                    <a:lnTo>
                      <a:pt x="25" y="16"/>
                    </a:lnTo>
                    <a:close/>
                    <a:moveTo>
                      <a:pt x="25" y="16"/>
                    </a:moveTo>
                    <a:cubicBezTo>
                      <a:pt x="25" y="16"/>
                      <a:pt x="25" y="16"/>
                      <a:pt x="25" y="1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id-ID">
                  <a:latin typeface="+mn-lt"/>
                </a:endParaRPr>
              </a:p>
            </p:txBody>
          </p:sp>
          <p:sp>
            <p:nvSpPr>
              <p:cNvPr id="95" name="Freeform 599"/>
              <p:cNvSpPr>
                <a:spLocks noEditPoints="1"/>
              </p:cNvSpPr>
              <p:nvPr/>
            </p:nvSpPr>
            <p:spPr bwMode="auto">
              <a:xfrm>
                <a:off x="8325974" y="2622549"/>
                <a:ext cx="46331" cy="22296"/>
              </a:xfrm>
              <a:custGeom>
                <a:avLst/>
                <a:gdLst>
                  <a:gd name="T0" fmla="*/ 1 w 31"/>
                  <a:gd name="T1" fmla="*/ 4 h 17"/>
                  <a:gd name="T2" fmla="*/ 4 w 31"/>
                  <a:gd name="T3" fmla="*/ 10 h 17"/>
                  <a:gd name="T4" fmla="*/ 24 w 31"/>
                  <a:gd name="T5" fmla="*/ 17 h 17"/>
                  <a:gd name="T6" fmla="*/ 25 w 31"/>
                  <a:gd name="T7" fmla="*/ 17 h 17"/>
                  <a:gd name="T8" fmla="*/ 30 w 31"/>
                  <a:gd name="T9" fmla="*/ 14 h 17"/>
                  <a:gd name="T10" fmla="*/ 27 w 31"/>
                  <a:gd name="T11" fmla="*/ 8 h 17"/>
                  <a:gd name="T12" fmla="*/ 7 w 31"/>
                  <a:gd name="T13" fmla="*/ 1 h 17"/>
                  <a:gd name="T14" fmla="*/ 1 w 31"/>
                  <a:gd name="T15" fmla="*/ 4 h 17"/>
                  <a:gd name="T16" fmla="*/ 1 w 31"/>
                  <a:gd name="T17" fmla="*/ 4 h 17"/>
                  <a:gd name="T18" fmla="*/ 1 w 31"/>
                  <a:gd name="T19" fmla="*/ 4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17">
                    <a:moveTo>
                      <a:pt x="1" y="4"/>
                    </a:moveTo>
                    <a:cubicBezTo>
                      <a:pt x="0" y="7"/>
                      <a:pt x="1" y="9"/>
                      <a:pt x="4" y="10"/>
                    </a:cubicBezTo>
                    <a:cubicBezTo>
                      <a:pt x="24" y="17"/>
                      <a:pt x="24" y="17"/>
                      <a:pt x="24" y="17"/>
                    </a:cubicBezTo>
                    <a:cubicBezTo>
                      <a:pt x="25" y="17"/>
                      <a:pt x="25" y="17"/>
                      <a:pt x="25" y="17"/>
                    </a:cubicBezTo>
                    <a:cubicBezTo>
                      <a:pt x="27" y="17"/>
                      <a:pt x="29" y="16"/>
                      <a:pt x="30" y="14"/>
                    </a:cubicBezTo>
                    <a:cubicBezTo>
                      <a:pt x="31" y="12"/>
                      <a:pt x="29" y="9"/>
                      <a:pt x="27" y="8"/>
                    </a:cubicBezTo>
                    <a:cubicBezTo>
                      <a:pt x="7" y="1"/>
                      <a:pt x="7" y="1"/>
                      <a:pt x="7" y="1"/>
                    </a:cubicBezTo>
                    <a:cubicBezTo>
                      <a:pt x="4" y="0"/>
                      <a:pt x="2" y="2"/>
                      <a:pt x="1" y="4"/>
                    </a:cubicBezTo>
                    <a:close/>
                    <a:moveTo>
                      <a:pt x="1" y="4"/>
                    </a:moveTo>
                    <a:cubicBezTo>
                      <a:pt x="1" y="4"/>
                      <a:pt x="1" y="4"/>
                      <a:pt x="1"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id-ID">
                  <a:latin typeface="+mn-lt"/>
                </a:endParaRPr>
              </a:p>
            </p:txBody>
          </p:sp>
          <p:sp>
            <p:nvSpPr>
              <p:cNvPr id="96" name="Freeform 600"/>
              <p:cNvSpPr>
                <a:spLocks noEditPoints="1"/>
              </p:cNvSpPr>
              <p:nvPr/>
            </p:nvSpPr>
            <p:spPr bwMode="auto">
              <a:xfrm>
                <a:off x="8314390" y="2650418"/>
                <a:ext cx="46331" cy="25083"/>
              </a:xfrm>
              <a:custGeom>
                <a:avLst/>
                <a:gdLst>
                  <a:gd name="T0" fmla="*/ 7 w 31"/>
                  <a:gd name="T1" fmla="*/ 1 h 17"/>
                  <a:gd name="T2" fmla="*/ 1 w 31"/>
                  <a:gd name="T3" fmla="*/ 4 h 17"/>
                  <a:gd name="T4" fmla="*/ 4 w 31"/>
                  <a:gd name="T5" fmla="*/ 10 h 17"/>
                  <a:gd name="T6" fmla="*/ 24 w 31"/>
                  <a:gd name="T7" fmla="*/ 17 h 17"/>
                  <a:gd name="T8" fmla="*/ 26 w 31"/>
                  <a:gd name="T9" fmla="*/ 17 h 17"/>
                  <a:gd name="T10" fmla="*/ 30 w 31"/>
                  <a:gd name="T11" fmla="*/ 14 h 17"/>
                  <a:gd name="T12" fmla="*/ 27 w 31"/>
                  <a:gd name="T13" fmla="*/ 8 h 17"/>
                  <a:gd name="T14" fmla="*/ 7 w 31"/>
                  <a:gd name="T15" fmla="*/ 1 h 17"/>
                  <a:gd name="T16" fmla="*/ 7 w 31"/>
                  <a:gd name="T17" fmla="*/ 1 h 17"/>
                  <a:gd name="T18" fmla="*/ 7 w 31"/>
                  <a:gd name="T19" fmla="*/ 1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17">
                    <a:moveTo>
                      <a:pt x="7" y="1"/>
                    </a:moveTo>
                    <a:cubicBezTo>
                      <a:pt x="5" y="0"/>
                      <a:pt x="2" y="1"/>
                      <a:pt x="1" y="4"/>
                    </a:cubicBezTo>
                    <a:cubicBezTo>
                      <a:pt x="0" y="6"/>
                      <a:pt x="2" y="9"/>
                      <a:pt x="4" y="10"/>
                    </a:cubicBezTo>
                    <a:cubicBezTo>
                      <a:pt x="24" y="17"/>
                      <a:pt x="24" y="17"/>
                      <a:pt x="24" y="17"/>
                    </a:cubicBezTo>
                    <a:cubicBezTo>
                      <a:pt x="25" y="17"/>
                      <a:pt x="25" y="17"/>
                      <a:pt x="26" y="17"/>
                    </a:cubicBezTo>
                    <a:cubicBezTo>
                      <a:pt x="28" y="17"/>
                      <a:pt x="30" y="16"/>
                      <a:pt x="30" y="14"/>
                    </a:cubicBezTo>
                    <a:cubicBezTo>
                      <a:pt x="31" y="11"/>
                      <a:pt x="30" y="9"/>
                      <a:pt x="27" y="8"/>
                    </a:cubicBezTo>
                    <a:lnTo>
                      <a:pt x="7" y="1"/>
                    </a:lnTo>
                    <a:close/>
                    <a:moveTo>
                      <a:pt x="7" y="1"/>
                    </a:moveTo>
                    <a:cubicBezTo>
                      <a:pt x="7" y="1"/>
                      <a:pt x="7" y="1"/>
                      <a:pt x="7"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id-ID">
                  <a:latin typeface="+mn-lt"/>
                </a:endParaRPr>
              </a:p>
            </p:txBody>
          </p:sp>
          <p:sp>
            <p:nvSpPr>
              <p:cNvPr id="97" name="Freeform 601"/>
              <p:cNvSpPr>
                <a:spLocks noEditPoints="1"/>
              </p:cNvSpPr>
              <p:nvPr/>
            </p:nvSpPr>
            <p:spPr bwMode="auto">
              <a:xfrm>
                <a:off x="8314390" y="2589106"/>
                <a:ext cx="17374" cy="13935"/>
              </a:xfrm>
              <a:custGeom>
                <a:avLst/>
                <a:gdLst>
                  <a:gd name="T0" fmla="*/ 5 w 11"/>
                  <a:gd name="T1" fmla="*/ 0 h 10"/>
                  <a:gd name="T2" fmla="*/ 11 w 11"/>
                  <a:gd name="T3" fmla="*/ 5 h 10"/>
                  <a:gd name="T4" fmla="*/ 5 w 11"/>
                  <a:gd name="T5" fmla="*/ 10 h 10"/>
                  <a:gd name="T6" fmla="*/ 0 w 11"/>
                  <a:gd name="T7" fmla="*/ 5 h 10"/>
                  <a:gd name="T8" fmla="*/ 5 w 11"/>
                  <a:gd name="T9" fmla="*/ 0 h 10"/>
                  <a:gd name="T10" fmla="*/ 5 w 11"/>
                  <a:gd name="T11" fmla="*/ 0 h 10"/>
                  <a:gd name="T12" fmla="*/ 5 w 11"/>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11" h="10">
                    <a:moveTo>
                      <a:pt x="5" y="0"/>
                    </a:moveTo>
                    <a:cubicBezTo>
                      <a:pt x="8" y="0"/>
                      <a:pt x="11" y="2"/>
                      <a:pt x="11" y="5"/>
                    </a:cubicBezTo>
                    <a:cubicBezTo>
                      <a:pt x="11" y="7"/>
                      <a:pt x="8" y="10"/>
                      <a:pt x="5" y="10"/>
                    </a:cubicBezTo>
                    <a:cubicBezTo>
                      <a:pt x="3" y="10"/>
                      <a:pt x="0" y="7"/>
                      <a:pt x="0" y="5"/>
                    </a:cubicBezTo>
                    <a:cubicBezTo>
                      <a:pt x="0" y="2"/>
                      <a:pt x="3" y="0"/>
                      <a:pt x="5" y="0"/>
                    </a:cubicBezTo>
                    <a:close/>
                    <a:moveTo>
                      <a:pt x="5" y="0"/>
                    </a:moveTo>
                    <a:cubicBezTo>
                      <a:pt x="5" y="0"/>
                      <a:pt x="5" y="0"/>
                      <a:pt x="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id-ID">
                  <a:latin typeface="+mn-lt"/>
                </a:endParaRPr>
              </a:p>
            </p:txBody>
          </p:sp>
          <p:sp>
            <p:nvSpPr>
              <p:cNvPr id="98" name="Freeform 602"/>
              <p:cNvSpPr>
                <a:spLocks noEditPoints="1"/>
              </p:cNvSpPr>
              <p:nvPr/>
            </p:nvSpPr>
            <p:spPr bwMode="auto">
              <a:xfrm>
                <a:off x="8305704" y="2614187"/>
                <a:ext cx="14479" cy="13935"/>
              </a:xfrm>
              <a:custGeom>
                <a:avLst/>
                <a:gdLst>
                  <a:gd name="T0" fmla="*/ 5 w 10"/>
                  <a:gd name="T1" fmla="*/ 0 h 10"/>
                  <a:gd name="T2" fmla="*/ 10 w 10"/>
                  <a:gd name="T3" fmla="*/ 5 h 10"/>
                  <a:gd name="T4" fmla="*/ 5 w 10"/>
                  <a:gd name="T5" fmla="*/ 10 h 10"/>
                  <a:gd name="T6" fmla="*/ 0 w 10"/>
                  <a:gd name="T7" fmla="*/ 5 h 10"/>
                  <a:gd name="T8" fmla="*/ 5 w 10"/>
                  <a:gd name="T9" fmla="*/ 0 h 10"/>
                  <a:gd name="T10" fmla="*/ 5 w 10"/>
                  <a:gd name="T11" fmla="*/ 0 h 10"/>
                  <a:gd name="T12" fmla="*/ 5 w 10"/>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10" h="10">
                    <a:moveTo>
                      <a:pt x="5" y="0"/>
                    </a:moveTo>
                    <a:cubicBezTo>
                      <a:pt x="8" y="0"/>
                      <a:pt x="10" y="3"/>
                      <a:pt x="10" y="5"/>
                    </a:cubicBezTo>
                    <a:cubicBezTo>
                      <a:pt x="10" y="8"/>
                      <a:pt x="8" y="10"/>
                      <a:pt x="5" y="10"/>
                    </a:cubicBezTo>
                    <a:cubicBezTo>
                      <a:pt x="2" y="10"/>
                      <a:pt x="0" y="8"/>
                      <a:pt x="0" y="5"/>
                    </a:cubicBezTo>
                    <a:cubicBezTo>
                      <a:pt x="0" y="3"/>
                      <a:pt x="2" y="0"/>
                      <a:pt x="5" y="0"/>
                    </a:cubicBezTo>
                    <a:close/>
                    <a:moveTo>
                      <a:pt x="5" y="0"/>
                    </a:moveTo>
                    <a:cubicBezTo>
                      <a:pt x="5" y="0"/>
                      <a:pt x="5" y="0"/>
                      <a:pt x="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id-ID">
                  <a:latin typeface="+mn-lt"/>
                </a:endParaRPr>
              </a:p>
            </p:txBody>
          </p:sp>
          <p:sp>
            <p:nvSpPr>
              <p:cNvPr id="99" name="Freeform 603"/>
              <p:cNvSpPr>
                <a:spLocks noEditPoints="1"/>
              </p:cNvSpPr>
              <p:nvPr/>
            </p:nvSpPr>
            <p:spPr bwMode="auto">
              <a:xfrm>
                <a:off x="8291225" y="2642058"/>
                <a:ext cx="17374" cy="16722"/>
              </a:xfrm>
              <a:custGeom>
                <a:avLst/>
                <a:gdLst>
                  <a:gd name="T0" fmla="*/ 5 w 10"/>
                  <a:gd name="T1" fmla="*/ 0 h 10"/>
                  <a:gd name="T2" fmla="*/ 10 w 10"/>
                  <a:gd name="T3" fmla="*/ 5 h 10"/>
                  <a:gd name="T4" fmla="*/ 5 w 10"/>
                  <a:gd name="T5" fmla="*/ 10 h 10"/>
                  <a:gd name="T6" fmla="*/ 0 w 10"/>
                  <a:gd name="T7" fmla="*/ 5 h 10"/>
                  <a:gd name="T8" fmla="*/ 5 w 10"/>
                  <a:gd name="T9" fmla="*/ 0 h 10"/>
                  <a:gd name="T10" fmla="*/ 5 w 10"/>
                  <a:gd name="T11" fmla="*/ 0 h 10"/>
                  <a:gd name="T12" fmla="*/ 5 w 10"/>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10" h="10">
                    <a:moveTo>
                      <a:pt x="5" y="0"/>
                    </a:moveTo>
                    <a:cubicBezTo>
                      <a:pt x="8" y="0"/>
                      <a:pt x="10" y="2"/>
                      <a:pt x="10" y="5"/>
                    </a:cubicBezTo>
                    <a:cubicBezTo>
                      <a:pt x="10" y="8"/>
                      <a:pt x="8" y="10"/>
                      <a:pt x="5" y="10"/>
                    </a:cubicBezTo>
                    <a:cubicBezTo>
                      <a:pt x="2" y="10"/>
                      <a:pt x="0" y="8"/>
                      <a:pt x="0" y="5"/>
                    </a:cubicBezTo>
                    <a:cubicBezTo>
                      <a:pt x="0" y="2"/>
                      <a:pt x="2" y="0"/>
                      <a:pt x="5" y="0"/>
                    </a:cubicBezTo>
                    <a:close/>
                    <a:moveTo>
                      <a:pt x="5" y="0"/>
                    </a:moveTo>
                    <a:cubicBezTo>
                      <a:pt x="5" y="0"/>
                      <a:pt x="5" y="0"/>
                      <a:pt x="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id-ID">
                  <a:latin typeface="+mn-lt"/>
                </a:endParaRPr>
              </a:p>
            </p:txBody>
          </p:sp>
        </p:grpSp>
      </p:grpSp>
      <p:grpSp>
        <p:nvGrpSpPr>
          <p:cNvPr id="8" name="Group 7"/>
          <p:cNvGrpSpPr/>
          <p:nvPr/>
        </p:nvGrpSpPr>
        <p:grpSpPr>
          <a:xfrm>
            <a:off x="5741988" y="4050694"/>
            <a:ext cx="5384800" cy="1231106"/>
            <a:chOff x="5741988" y="4298344"/>
            <a:chExt cx="5384800" cy="1231106"/>
          </a:xfrm>
        </p:grpSpPr>
        <p:sp>
          <p:nvSpPr>
            <p:cNvPr id="62" name="Oval 61"/>
            <p:cNvSpPr/>
            <p:nvPr/>
          </p:nvSpPr>
          <p:spPr bwMode="auto">
            <a:xfrm>
              <a:off x="5741988" y="4340225"/>
              <a:ext cx="890587" cy="890588"/>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3200" dirty="0"/>
            </a:p>
          </p:txBody>
        </p:sp>
        <p:sp>
          <p:nvSpPr>
            <p:cNvPr id="67" name="TextBox 66"/>
            <p:cNvSpPr txBox="1">
              <a:spLocks noChangeArrowheads="1"/>
            </p:cNvSpPr>
            <p:nvPr/>
          </p:nvSpPr>
          <p:spPr bwMode="auto">
            <a:xfrm>
              <a:off x="6861175" y="4298344"/>
              <a:ext cx="4265613"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Light" pitchFamily="34" charset="0"/>
                </a:defRPr>
              </a:lvl1pPr>
              <a:lvl2pPr marL="742950" indent="-285750">
                <a:defRPr>
                  <a:solidFill>
                    <a:schemeClr val="tx1"/>
                  </a:solidFill>
                  <a:latin typeface="Open Sans Light" pitchFamily="34" charset="0"/>
                </a:defRPr>
              </a:lvl2pPr>
              <a:lvl3pPr marL="1143000" indent="-228600">
                <a:defRPr>
                  <a:solidFill>
                    <a:schemeClr val="tx1"/>
                  </a:solidFill>
                  <a:latin typeface="Open Sans Light" pitchFamily="34" charset="0"/>
                </a:defRPr>
              </a:lvl3pPr>
              <a:lvl4pPr marL="1600200" indent="-228600">
                <a:defRPr>
                  <a:solidFill>
                    <a:schemeClr val="tx1"/>
                  </a:solidFill>
                  <a:latin typeface="Open Sans Light" pitchFamily="34" charset="0"/>
                </a:defRPr>
              </a:lvl4pPr>
              <a:lvl5pPr marL="2057400" indent="-228600">
                <a:defRPr>
                  <a:solidFill>
                    <a:schemeClr val="tx1"/>
                  </a:solidFill>
                  <a:latin typeface="Open Sans Light" pitchFamily="34" charset="0"/>
                </a:defRPr>
              </a:lvl5pPr>
              <a:lvl6pPr marL="2514600" indent="-228600" fontAlgn="base">
                <a:spcBef>
                  <a:spcPct val="0"/>
                </a:spcBef>
                <a:spcAft>
                  <a:spcPct val="0"/>
                </a:spcAft>
                <a:defRPr>
                  <a:solidFill>
                    <a:schemeClr val="tx1"/>
                  </a:solidFill>
                  <a:latin typeface="Open Sans Light" pitchFamily="34" charset="0"/>
                </a:defRPr>
              </a:lvl6pPr>
              <a:lvl7pPr marL="2971800" indent="-228600" fontAlgn="base">
                <a:spcBef>
                  <a:spcPct val="0"/>
                </a:spcBef>
                <a:spcAft>
                  <a:spcPct val="0"/>
                </a:spcAft>
                <a:defRPr>
                  <a:solidFill>
                    <a:schemeClr val="tx1"/>
                  </a:solidFill>
                  <a:latin typeface="Open Sans Light" pitchFamily="34" charset="0"/>
                </a:defRPr>
              </a:lvl7pPr>
              <a:lvl8pPr marL="3429000" indent="-228600" fontAlgn="base">
                <a:spcBef>
                  <a:spcPct val="0"/>
                </a:spcBef>
                <a:spcAft>
                  <a:spcPct val="0"/>
                </a:spcAft>
                <a:defRPr>
                  <a:solidFill>
                    <a:schemeClr val="tx1"/>
                  </a:solidFill>
                  <a:latin typeface="Open Sans Light" pitchFamily="34" charset="0"/>
                </a:defRPr>
              </a:lvl8pPr>
              <a:lvl9pPr marL="3886200" indent="-228600" fontAlgn="base">
                <a:spcBef>
                  <a:spcPct val="0"/>
                </a:spcBef>
                <a:spcAft>
                  <a:spcPct val="0"/>
                </a:spcAft>
                <a:defRPr>
                  <a:solidFill>
                    <a:schemeClr val="tx1"/>
                  </a:solidFill>
                  <a:latin typeface="Open Sans Light" pitchFamily="34" charset="0"/>
                </a:defRPr>
              </a:lvl9pPr>
            </a:lstStyle>
            <a:p>
              <a:r>
                <a:rPr lang="en-US" altLang="en-US" sz="2000" b="1" dirty="0">
                  <a:solidFill>
                    <a:schemeClr val="tx1">
                      <a:lumMod val="50000"/>
                    </a:schemeClr>
                  </a:solidFill>
                </a:rPr>
                <a:t>Credit spreads vary dramatically.</a:t>
              </a:r>
            </a:p>
            <a:p>
              <a:pPr lvl="1">
                <a:buFont typeface="Arial" panose="020B0604020202020204" pitchFamily="34" charset="0"/>
                <a:buChar char="•"/>
              </a:pPr>
              <a:r>
                <a:rPr lang="en-US" altLang="en-US" b="1" dirty="0">
                  <a:solidFill>
                    <a:schemeClr val="tx1">
                      <a:lumMod val="50000"/>
                    </a:schemeClr>
                  </a:solidFill>
                </a:rPr>
                <a:t>U.S. Agencies + Sovereigns</a:t>
              </a:r>
            </a:p>
            <a:p>
              <a:pPr lvl="1">
                <a:buFont typeface="Arial" panose="020B0604020202020204" pitchFamily="34" charset="0"/>
                <a:buChar char="•"/>
              </a:pPr>
              <a:r>
                <a:rPr lang="en-US" altLang="en-US" b="1" dirty="0">
                  <a:solidFill>
                    <a:schemeClr val="tx1">
                      <a:lumMod val="50000"/>
                    </a:schemeClr>
                  </a:solidFill>
                </a:rPr>
                <a:t>Mortgage-Backed Securities</a:t>
              </a:r>
            </a:p>
            <a:p>
              <a:pPr lvl="1">
                <a:buFont typeface="Arial" panose="020B0604020202020204" pitchFamily="34" charset="0"/>
                <a:buChar char="•"/>
              </a:pPr>
              <a:r>
                <a:rPr lang="en-US" altLang="en-US" b="1" dirty="0">
                  <a:solidFill>
                    <a:schemeClr val="tx1">
                      <a:lumMod val="50000"/>
                    </a:schemeClr>
                  </a:solidFill>
                </a:rPr>
                <a:t>Pure Corporates + Utilities</a:t>
              </a:r>
            </a:p>
          </p:txBody>
        </p:sp>
        <p:grpSp>
          <p:nvGrpSpPr>
            <p:cNvPr id="100" name="Group 35"/>
            <p:cNvGrpSpPr>
              <a:grpSpLocks/>
            </p:cNvGrpSpPr>
            <p:nvPr/>
          </p:nvGrpSpPr>
          <p:grpSpPr bwMode="auto">
            <a:xfrm>
              <a:off x="5743030" y="4547393"/>
              <a:ext cx="823912" cy="468313"/>
              <a:chOff x="8048185" y="1753515"/>
              <a:chExt cx="1162873" cy="660413"/>
            </a:xfrm>
          </p:grpSpPr>
          <p:sp>
            <p:nvSpPr>
              <p:cNvPr id="101" name="Freeform 205"/>
              <p:cNvSpPr>
                <a:spLocks/>
              </p:cNvSpPr>
              <p:nvPr/>
            </p:nvSpPr>
            <p:spPr bwMode="auto">
              <a:xfrm>
                <a:off x="9003704" y="1753515"/>
                <a:ext cx="207354" cy="224255"/>
              </a:xfrm>
              <a:custGeom>
                <a:avLst/>
                <a:gdLst>
                  <a:gd name="T0" fmla="*/ 207354 w 319"/>
                  <a:gd name="T1" fmla="*/ 224255 h 345"/>
                  <a:gd name="T2" fmla="*/ 174853 w 319"/>
                  <a:gd name="T3" fmla="*/ 0 h 345"/>
                  <a:gd name="T4" fmla="*/ 0 w 319"/>
                  <a:gd name="T5" fmla="*/ 130653 h 345"/>
                  <a:gd name="T6" fmla="*/ 0 60000 65536"/>
                  <a:gd name="T7" fmla="*/ 0 60000 65536"/>
                  <a:gd name="T8" fmla="*/ 0 60000 65536"/>
                </a:gdLst>
                <a:ahLst/>
                <a:cxnLst>
                  <a:cxn ang="T6">
                    <a:pos x="T0" y="T1"/>
                  </a:cxn>
                  <a:cxn ang="T7">
                    <a:pos x="T2" y="T3"/>
                  </a:cxn>
                  <a:cxn ang="T8">
                    <a:pos x="T4" y="T5"/>
                  </a:cxn>
                </a:cxnLst>
                <a:rect l="0" t="0" r="r" b="b"/>
                <a:pathLst>
                  <a:path w="319" h="345">
                    <a:moveTo>
                      <a:pt x="319" y="345"/>
                    </a:moveTo>
                    <a:lnTo>
                      <a:pt x="269" y="0"/>
                    </a:lnTo>
                    <a:lnTo>
                      <a:pt x="0" y="201"/>
                    </a:lnTo>
                  </a:path>
                </a:pathLst>
              </a:custGeom>
              <a:noFill/>
              <a:ln w="127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lIns="121920" tIns="60960" rIns="121920" bIns="60960"/>
              <a:lstStyle/>
              <a:p>
                <a:endParaRPr lang="en-US" dirty="0"/>
              </a:p>
            </p:txBody>
          </p:sp>
          <p:sp>
            <p:nvSpPr>
              <p:cNvPr id="102" name="Line 207"/>
              <p:cNvSpPr>
                <a:spLocks noChangeShapeType="1"/>
              </p:cNvSpPr>
              <p:nvPr/>
            </p:nvSpPr>
            <p:spPr bwMode="auto">
              <a:xfrm flipH="1">
                <a:off x="8048185" y="2120772"/>
                <a:ext cx="169003" cy="219704"/>
              </a:xfrm>
              <a:prstGeom prst="line">
                <a:avLst/>
              </a:prstGeom>
              <a:noFill/>
              <a:ln w="12700" cap="rnd">
                <a:solidFill>
                  <a:srgbClr val="FFFFFF"/>
                </a:solidFill>
                <a:round/>
                <a:headEnd/>
                <a:tailEnd/>
              </a:ln>
              <a:extLst>
                <a:ext uri="{909E8E84-426E-40DD-AFC4-6F175D3DCCD1}">
                  <a14:hiddenFill xmlns:a14="http://schemas.microsoft.com/office/drawing/2010/main">
                    <a:noFill/>
                  </a14:hiddenFill>
                </a:ext>
              </a:extLst>
            </p:spPr>
            <p:txBody>
              <a:bodyPr lIns="121920" tIns="60960" rIns="121920" bIns="60960"/>
              <a:lstStyle/>
              <a:p>
                <a:endParaRPr lang="en-US" dirty="0"/>
              </a:p>
            </p:txBody>
          </p:sp>
          <p:sp>
            <p:nvSpPr>
              <p:cNvPr id="103" name="Line 208"/>
              <p:cNvSpPr>
                <a:spLocks noChangeShapeType="1"/>
              </p:cNvSpPr>
              <p:nvPr/>
            </p:nvSpPr>
            <p:spPr bwMode="auto">
              <a:xfrm flipH="1" flipV="1">
                <a:off x="8315340" y="2119472"/>
                <a:ext cx="150803" cy="165754"/>
              </a:xfrm>
              <a:prstGeom prst="line">
                <a:avLst/>
              </a:prstGeom>
              <a:noFill/>
              <a:ln w="12700" cap="rnd">
                <a:solidFill>
                  <a:srgbClr val="FFFFFF"/>
                </a:solidFill>
                <a:round/>
                <a:headEnd/>
                <a:tailEnd/>
              </a:ln>
              <a:extLst>
                <a:ext uri="{909E8E84-426E-40DD-AFC4-6F175D3DCCD1}">
                  <a14:hiddenFill xmlns:a14="http://schemas.microsoft.com/office/drawing/2010/main">
                    <a:noFill/>
                  </a14:hiddenFill>
                </a:ext>
              </a:extLst>
            </p:spPr>
            <p:txBody>
              <a:bodyPr lIns="121920" tIns="60960" rIns="121920" bIns="60960"/>
              <a:lstStyle/>
              <a:p>
                <a:endParaRPr lang="en-US" dirty="0"/>
              </a:p>
            </p:txBody>
          </p:sp>
          <p:sp>
            <p:nvSpPr>
              <p:cNvPr id="104" name="Line 209"/>
              <p:cNvSpPr>
                <a:spLocks noChangeShapeType="1"/>
              </p:cNvSpPr>
              <p:nvPr/>
            </p:nvSpPr>
            <p:spPr bwMode="auto">
              <a:xfrm flipH="1">
                <a:off x="8548695" y="2057721"/>
                <a:ext cx="104652" cy="216455"/>
              </a:xfrm>
              <a:prstGeom prst="line">
                <a:avLst/>
              </a:prstGeom>
              <a:noFill/>
              <a:ln w="12700" cap="rnd">
                <a:solidFill>
                  <a:srgbClr val="FFFFFF"/>
                </a:solidFill>
                <a:round/>
                <a:headEnd/>
                <a:tailEnd/>
              </a:ln>
              <a:extLst>
                <a:ext uri="{909E8E84-426E-40DD-AFC4-6F175D3DCCD1}">
                  <a14:hiddenFill xmlns:a14="http://schemas.microsoft.com/office/drawing/2010/main">
                    <a:noFill/>
                  </a14:hiddenFill>
                </a:ext>
              </a:extLst>
            </p:spPr>
            <p:txBody>
              <a:bodyPr lIns="121920" tIns="60960" rIns="121920" bIns="60960"/>
              <a:lstStyle/>
              <a:p>
                <a:endParaRPr lang="en-US" dirty="0"/>
              </a:p>
            </p:txBody>
          </p:sp>
          <p:sp>
            <p:nvSpPr>
              <p:cNvPr id="105" name="Line 210"/>
              <p:cNvSpPr>
                <a:spLocks noChangeShapeType="1"/>
              </p:cNvSpPr>
              <p:nvPr/>
            </p:nvSpPr>
            <p:spPr bwMode="auto">
              <a:xfrm flipH="1" flipV="1">
                <a:off x="8763849" y="2019370"/>
                <a:ext cx="169003" cy="96852"/>
              </a:xfrm>
              <a:prstGeom prst="line">
                <a:avLst/>
              </a:prstGeom>
              <a:noFill/>
              <a:ln w="12700" cap="rnd">
                <a:solidFill>
                  <a:srgbClr val="FFFFFF"/>
                </a:solidFill>
                <a:round/>
                <a:headEnd/>
                <a:tailEnd/>
              </a:ln>
              <a:extLst>
                <a:ext uri="{909E8E84-426E-40DD-AFC4-6F175D3DCCD1}">
                  <a14:hiddenFill xmlns:a14="http://schemas.microsoft.com/office/drawing/2010/main">
                    <a:noFill/>
                  </a14:hiddenFill>
                </a:ext>
              </a:extLst>
            </p:spPr>
            <p:txBody>
              <a:bodyPr lIns="121920" tIns="60960" rIns="121920" bIns="60960"/>
              <a:lstStyle/>
              <a:p>
                <a:endParaRPr lang="en-US" dirty="0"/>
              </a:p>
            </p:txBody>
          </p:sp>
          <p:sp>
            <p:nvSpPr>
              <p:cNvPr id="106" name="Line 211"/>
              <p:cNvSpPr>
                <a:spLocks noChangeShapeType="1"/>
              </p:cNvSpPr>
              <p:nvPr/>
            </p:nvSpPr>
            <p:spPr bwMode="auto">
              <a:xfrm flipH="1">
                <a:off x="9038805" y="1753515"/>
                <a:ext cx="139753" cy="325657"/>
              </a:xfrm>
              <a:prstGeom prst="line">
                <a:avLst/>
              </a:prstGeom>
              <a:noFill/>
              <a:ln w="12700" cap="rnd">
                <a:solidFill>
                  <a:srgbClr val="FFFFFF"/>
                </a:solidFill>
                <a:round/>
                <a:headEnd/>
                <a:tailEnd/>
              </a:ln>
              <a:extLst>
                <a:ext uri="{909E8E84-426E-40DD-AFC4-6F175D3DCCD1}">
                  <a14:hiddenFill xmlns:a14="http://schemas.microsoft.com/office/drawing/2010/main">
                    <a:noFill/>
                  </a14:hiddenFill>
                </a:ext>
              </a:extLst>
            </p:spPr>
            <p:txBody>
              <a:bodyPr lIns="121920" tIns="60960" rIns="121920" bIns="60960"/>
              <a:lstStyle/>
              <a:p>
                <a:endParaRPr lang="en-US" dirty="0"/>
              </a:p>
            </p:txBody>
          </p:sp>
          <p:sp>
            <p:nvSpPr>
              <p:cNvPr id="107" name="Oval 212"/>
              <p:cNvSpPr>
                <a:spLocks noChangeArrowheads="1"/>
              </p:cNvSpPr>
              <p:nvPr/>
            </p:nvSpPr>
            <p:spPr bwMode="auto">
              <a:xfrm>
                <a:off x="8927003" y="2070071"/>
                <a:ext cx="146903" cy="147553"/>
              </a:xfrm>
              <a:prstGeom prst="ellipse">
                <a:avLst/>
              </a:prstGeom>
              <a:noFill/>
              <a:ln w="127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121920" tIns="60960" rIns="121920" bIns="60960"/>
              <a:lstStyle>
                <a:lvl1pPr>
                  <a:defRPr>
                    <a:solidFill>
                      <a:schemeClr val="tx1"/>
                    </a:solidFill>
                    <a:latin typeface="Open Sans Light" pitchFamily="34" charset="0"/>
                  </a:defRPr>
                </a:lvl1pPr>
                <a:lvl2pPr marL="742950" indent="-285750">
                  <a:defRPr>
                    <a:solidFill>
                      <a:schemeClr val="tx1"/>
                    </a:solidFill>
                    <a:latin typeface="Open Sans Light" pitchFamily="34" charset="0"/>
                  </a:defRPr>
                </a:lvl2pPr>
                <a:lvl3pPr marL="1143000" indent="-228600">
                  <a:defRPr>
                    <a:solidFill>
                      <a:schemeClr val="tx1"/>
                    </a:solidFill>
                    <a:latin typeface="Open Sans Light" pitchFamily="34" charset="0"/>
                  </a:defRPr>
                </a:lvl3pPr>
                <a:lvl4pPr marL="1600200" indent="-228600">
                  <a:defRPr>
                    <a:solidFill>
                      <a:schemeClr val="tx1"/>
                    </a:solidFill>
                    <a:latin typeface="Open Sans Light" pitchFamily="34" charset="0"/>
                  </a:defRPr>
                </a:lvl4pPr>
                <a:lvl5pPr marL="2057400" indent="-228600">
                  <a:defRPr>
                    <a:solidFill>
                      <a:schemeClr val="tx1"/>
                    </a:solidFill>
                    <a:latin typeface="Open Sans Light" pitchFamily="34" charset="0"/>
                  </a:defRPr>
                </a:lvl5pPr>
                <a:lvl6pPr marL="2514600" indent="-228600" fontAlgn="base">
                  <a:spcBef>
                    <a:spcPct val="0"/>
                  </a:spcBef>
                  <a:spcAft>
                    <a:spcPct val="0"/>
                  </a:spcAft>
                  <a:defRPr>
                    <a:solidFill>
                      <a:schemeClr val="tx1"/>
                    </a:solidFill>
                    <a:latin typeface="Open Sans Light" pitchFamily="34" charset="0"/>
                  </a:defRPr>
                </a:lvl6pPr>
                <a:lvl7pPr marL="2971800" indent="-228600" fontAlgn="base">
                  <a:spcBef>
                    <a:spcPct val="0"/>
                  </a:spcBef>
                  <a:spcAft>
                    <a:spcPct val="0"/>
                  </a:spcAft>
                  <a:defRPr>
                    <a:solidFill>
                      <a:schemeClr val="tx1"/>
                    </a:solidFill>
                    <a:latin typeface="Open Sans Light" pitchFamily="34" charset="0"/>
                  </a:defRPr>
                </a:lvl7pPr>
                <a:lvl8pPr marL="3429000" indent="-228600" fontAlgn="base">
                  <a:spcBef>
                    <a:spcPct val="0"/>
                  </a:spcBef>
                  <a:spcAft>
                    <a:spcPct val="0"/>
                  </a:spcAft>
                  <a:defRPr>
                    <a:solidFill>
                      <a:schemeClr val="tx1"/>
                    </a:solidFill>
                    <a:latin typeface="Open Sans Light" pitchFamily="34" charset="0"/>
                  </a:defRPr>
                </a:lvl8pPr>
                <a:lvl9pPr marL="3886200" indent="-228600" fontAlgn="base">
                  <a:spcBef>
                    <a:spcPct val="0"/>
                  </a:spcBef>
                  <a:spcAft>
                    <a:spcPct val="0"/>
                  </a:spcAft>
                  <a:defRPr>
                    <a:solidFill>
                      <a:schemeClr val="tx1"/>
                    </a:solidFill>
                    <a:latin typeface="Open Sans Light" pitchFamily="34" charset="0"/>
                  </a:defRPr>
                </a:lvl9pPr>
              </a:lstStyle>
              <a:p>
                <a:pPr eaLnBrk="1" hangingPunct="1"/>
                <a:endParaRPr lang="en-US" altLang="en-US" sz="3200" dirty="0"/>
              </a:p>
            </p:txBody>
          </p:sp>
          <p:sp>
            <p:nvSpPr>
              <p:cNvPr id="108" name="Oval 213"/>
              <p:cNvSpPr>
                <a:spLocks noChangeArrowheads="1"/>
              </p:cNvSpPr>
              <p:nvPr/>
            </p:nvSpPr>
            <p:spPr bwMode="auto">
              <a:xfrm>
                <a:off x="8619547" y="1922518"/>
                <a:ext cx="147553" cy="147553"/>
              </a:xfrm>
              <a:prstGeom prst="ellipse">
                <a:avLst/>
              </a:prstGeom>
              <a:noFill/>
              <a:ln w="127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121920" tIns="60960" rIns="121920" bIns="60960"/>
              <a:lstStyle>
                <a:lvl1pPr>
                  <a:defRPr>
                    <a:solidFill>
                      <a:schemeClr val="tx1"/>
                    </a:solidFill>
                    <a:latin typeface="Open Sans Light" pitchFamily="34" charset="0"/>
                  </a:defRPr>
                </a:lvl1pPr>
                <a:lvl2pPr marL="742950" indent="-285750">
                  <a:defRPr>
                    <a:solidFill>
                      <a:schemeClr val="tx1"/>
                    </a:solidFill>
                    <a:latin typeface="Open Sans Light" pitchFamily="34" charset="0"/>
                  </a:defRPr>
                </a:lvl2pPr>
                <a:lvl3pPr marL="1143000" indent="-228600">
                  <a:defRPr>
                    <a:solidFill>
                      <a:schemeClr val="tx1"/>
                    </a:solidFill>
                    <a:latin typeface="Open Sans Light" pitchFamily="34" charset="0"/>
                  </a:defRPr>
                </a:lvl3pPr>
                <a:lvl4pPr marL="1600200" indent="-228600">
                  <a:defRPr>
                    <a:solidFill>
                      <a:schemeClr val="tx1"/>
                    </a:solidFill>
                    <a:latin typeface="Open Sans Light" pitchFamily="34" charset="0"/>
                  </a:defRPr>
                </a:lvl4pPr>
                <a:lvl5pPr marL="2057400" indent="-228600">
                  <a:defRPr>
                    <a:solidFill>
                      <a:schemeClr val="tx1"/>
                    </a:solidFill>
                    <a:latin typeface="Open Sans Light" pitchFamily="34" charset="0"/>
                  </a:defRPr>
                </a:lvl5pPr>
                <a:lvl6pPr marL="2514600" indent="-228600" fontAlgn="base">
                  <a:spcBef>
                    <a:spcPct val="0"/>
                  </a:spcBef>
                  <a:spcAft>
                    <a:spcPct val="0"/>
                  </a:spcAft>
                  <a:defRPr>
                    <a:solidFill>
                      <a:schemeClr val="tx1"/>
                    </a:solidFill>
                    <a:latin typeface="Open Sans Light" pitchFamily="34" charset="0"/>
                  </a:defRPr>
                </a:lvl6pPr>
                <a:lvl7pPr marL="2971800" indent="-228600" fontAlgn="base">
                  <a:spcBef>
                    <a:spcPct val="0"/>
                  </a:spcBef>
                  <a:spcAft>
                    <a:spcPct val="0"/>
                  </a:spcAft>
                  <a:defRPr>
                    <a:solidFill>
                      <a:schemeClr val="tx1"/>
                    </a:solidFill>
                    <a:latin typeface="Open Sans Light" pitchFamily="34" charset="0"/>
                  </a:defRPr>
                </a:lvl7pPr>
                <a:lvl8pPr marL="3429000" indent="-228600" fontAlgn="base">
                  <a:spcBef>
                    <a:spcPct val="0"/>
                  </a:spcBef>
                  <a:spcAft>
                    <a:spcPct val="0"/>
                  </a:spcAft>
                  <a:defRPr>
                    <a:solidFill>
                      <a:schemeClr val="tx1"/>
                    </a:solidFill>
                    <a:latin typeface="Open Sans Light" pitchFamily="34" charset="0"/>
                  </a:defRPr>
                </a:lvl8pPr>
                <a:lvl9pPr marL="3886200" indent="-228600" fontAlgn="base">
                  <a:spcBef>
                    <a:spcPct val="0"/>
                  </a:spcBef>
                  <a:spcAft>
                    <a:spcPct val="0"/>
                  </a:spcAft>
                  <a:defRPr>
                    <a:solidFill>
                      <a:schemeClr val="tx1"/>
                    </a:solidFill>
                    <a:latin typeface="Open Sans Light" pitchFamily="34" charset="0"/>
                  </a:defRPr>
                </a:lvl9pPr>
              </a:lstStyle>
              <a:p>
                <a:pPr eaLnBrk="1" hangingPunct="1"/>
                <a:endParaRPr lang="en-US" altLang="en-US" sz="3200" dirty="0"/>
              </a:p>
            </p:txBody>
          </p:sp>
          <p:sp>
            <p:nvSpPr>
              <p:cNvPr id="109" name="Oval 214"/>
              <p:cNvSpPr>
                <a:spLocks noChangeArrowheads="1"/>
              </p:cNvSpPr>
              <p:nvPr/>
            </p:nvSpPr>
            <p:spPr bwMode="auto">
              <a:xfrm>
                <a:off x="8443393" y="2266375"/>
                <a:ext cx="146903" cy="147553"/>
              </a:xfrm>
              <a:prstGeom prst="ellipse">
                <a:avLst/>
              </a:prstGeom>
              <a:noFill/>
              <a:ln w="127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121920" tIns="60960" rIns="121920" bIns="60960"/>
              <a:lstStyle>
                <a:lvl1pPr>
                  <a:defRPr>
                    <a:solidFill>
                      <a:schemeClr val="tx1"/>
                    </a:solidFill>
                    <a:latin typeface="Open Sans Light" pitchFamily="34" charset="0"/>
                  </a:defRPr>
                </a:lvl1pPr>
                <a:lvl2pPr marL="742950" indent="-285750">
                  <a:defRPr>
                    <a:solidFill>
                      <a:schemeClr val="tx1"/>
                    </a:solidFill>
                    <a:latin typeface="Open Sans Light" pitchFamily="34" charset="0"/>
                  </a:defRPr>
                </a:lvl2pPr>
                <a:lvl3pPr marL="1143000" indent="-228600">
                  <a:defRPr>
                    <a:solidFill>
                      <a:schemeClr val="tx1"/>
                    </a:solidFill>
                    <a:latin typeface="Open Sans Light" pitchFamily="34" charset="0"/>
                  </a:defRPr>
                </a:lvl3pPr>
                <a:lvl4pPr marL="1600200" indent="-228600">
                  <a:defRPr>
                    <a:solidFill>
                      <a:schemeClr val="tx1"/>
                    </a:solidFill>
                    <a:latin typeface="Open Sans Light" pitchFamily="34" charset="0"/>
                  </a:defRPr>
                </a:lvl4pPr>
                <a:lvl5pPr marL="2057400" indent="-228600">
                  <a:defRPr>
                    <a:solidFill>
                      <a:schemeClr val="tx1"/>
                    </a:solidFill>
                    <a:latin typeface="Open Sans Light" pitchFamily="34" charset="0"/>
                  </a:defRPr>
                </a:lvl5pPr>
                <a:lvl6pPr marL="2514600" indent="-228600" fontAlgn="base">
                  <a:spcBef>
                    <a:spcPct val="0"/>
                  </a:spcBef>
                  <a:spcAft>
                    <a:spcPct val="0"/>
                  </a:spcAft>
                  <a:defRPr>
                    <a:solidFill>
                      <a:schemeClr val="tx1"/>
                    </a:solidFill>
                    <a:latin typeface="Open Sans Light" pitchFamily="34" charset="0"/>
                  </a:defRPr>
                </a:lvl6pPr>
                <a:lvl7pPr marL="2971800" indent="-228600" fontAlgn="base">
                  <a:spcBef>
                    <a:spcPct val="0"/>
                  </a:spcBef>
                  <a:spcAft>
                    <a:spcPct val="0"/>
                  </a:spcAft>
                  <a:defRPr>
                    <a:solidFill>
                      <a:schemeClr val="tx1"/>
                    </a:solidFill>
                    <a:latin typeface="Open Sans Light" pitchFamily="34" charset="0"/>
                  </a:defRPr>
                </a:lvl7pPr>
                <a:lvl8pPr marL="3429000" indent="-228600" fontAlgn="base">
                  <a:spcBef>
                    <a:spcPct val="0"/>
                  </a:spcBef>
                  <a:spcAft>
                    <a:spcPct val="0"/>
                  </a:spcAft>
                  <a:defRPr>
                    <a:solidFill>
                      <a:schemeClr val="tx1"/>
                    </a:solidFill>
                    <a:latin typeface="Open Sans Light" pitchFamily="34" charset="0"/>
                  </a:defRPr>
                </a:lvl8pPr>
                <a:lvl9pPr marL="3886200" indent="-228600" fontAlgn="base">
                  <a:spcBef>
                    <a:spcPct val="0"/>
                  </a:spcBef>
                  <a:spcAft>
                    <a:spcPct val="0"/>
                  </a:spcAft>
                  <a:defRPr>
                    <a:solidFill>
                      <a:schemeClr val="tx1"/>
                    </a:solidFill>
                    <a:latin typeface="Open Sans Light" pitchFamily="34" charset="0"/>
                  </a:defRPr>
                </a:lvl9pPr>
              </a:lstStyle>
              <a:p>
                <a:pPr eaLnBrk="1" hangingPunct="1"/>
                <a:endParaRPr lang="en-US" altLang="en-US" sz="3200" dirty="0"/>
              </a:p>
            </p:txBody>
          </p:sp>
          <p:sp>
            <p:nvSpPr>
              <p:cNvPr id="110" name="Oval 215"/>
              <p:cNvSpPr>
                <a:spLocks noChangeArrowheads="1"/>
              </p:cNvSpPr>
              <p:nvPr/>
            </p:nvSpPr>
            <p:spPr bwMode="auto">
              <a:xfrm>
                <a:off x="8191188" y="1990119"/>
                <a:ext cx="147553" cy="147553"/>
              </a:xfrm>
              <a:prstGeom prst="ellipse">
                <a:avLst/>
              </a:prstGeom>
              <a:noFill/>
              <a:ln w="127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121920" tIns="60960" rIns="121920" bIns="60960"/>
              <a:lstStyle>
                <a:lvl1pPr>
                  <a:defRPr>
                    <a:solidFill>
                      <a:schemeClr val="tx1"/>
                    </a:solidFill>
                    <a:latin typeface="Open Sans Light" pitchFamily="34" charset="0"/>
                  </a:defRPr>
                </a:lvl1pPr>
                <a:lvl2pPr marL="742950" indent="-285750">
                  <a:defRPr>
                    <a:solidFill>
                      <a:schemeClr val="tx1"/>
                    </a:solidFill>
                    <a:latin typeface="Open Sans Light" pitchFamily="34" charset="0"/>
                  </a:defRPr>
                </a:lvl2pPr>
                <a:lvl3pPr marL="1143000" indent="-228600">
                  <a:defRPr>
                    <a:solidFill>
                      <a:schemeClr val="tx1"/>
                    </a:solidFill>
                    <a:latin typeface="Open Sans Light" pitchFamily="34" charset="0"/>
                  </a:defRPr>
                </a:lvl3pPr>
                <a:lvl4pPr marL="1600200" indent="-228600">
                  <a:defRPr>
                    <a:solidFill>
                      <a:schemeClr val="tx1"/>
                    </a:solidFill>
                    <a:latin typeface="Open Sans Light" pitchFamily="34" charset="0"/>
                  </a:defRPr>
                </a:lvl4pPr>
                <a:lvl5pPr marL="2057400" indent="-228600">
                  <a:defRPr>
                    <a:solidFill>
                      <a:schemeClr val="tx1"/>
                    </a:solidFill>
                    <a:latin typeface="Open Sans Light" pitchFamily="34" charset="0"/>
                  </a:defRPr>
                </a:lvl5pPr>
                <a:lvl6pPr marL="2514600" indent="-228600" fontAlgn="base">
                  <a:spcBef>
                    <a:spcPct val="0"/>
                  </a:spcBef>
                  <a:spcAft>
                    <a:spcPct val="0"/>
                  </a:spcAft>
                  <a:defRPr>
                    <a:solidFill>
                      <a:schemeClr val="tx1"/>
                    </a:solidFill>
                    <a:latin typeface="Open Sans Light" pitchFamily="34" charset="0"/>
                  </a:defRPr>
                </a:lvl6pPr>
                <a:lvl7pPr marL="2971800" indent="-228600" fontAlgn="base">
                  <a:spcBef>
                    <a:spcPct val="0"/>
                  </a:spcBef>
                  <a:spcAft>
                    <a:spcPct val="0"/>
                  </a:spcAft>
                  <a:defRPr>
                    <a:solidFill>
                      <a:schemeClr val="tx1"/>
                    </a:solidFill>
                    <a:latin typeface="Open Sans Light" pitchFamily="34" charset="0"/>
                  </a:defRPr>
                </a:lvl7pPr>
                <a:lvl8pPr marL="3429000" indent="-228600" fontAlgn="base">
                  <a:spcBef>
                    <a:spcPct val="0"/>
                  </a:spcBef>
                  <a:spcAft>
                    <a:spcPct val="0"/>
                  </a:spcAft>
                  <a:defRPr>
                    <a:solidFill>
                      <a:schemeClr val="tx1"/>
                    </a:solidFill>
                    <a:latin typeface="Open Sans Light" pitchFamily="34" charset="0"/>
                  </a:defRPr>
                </a:lvl8pPr>
                <a:lvl9pPr marL="3886200" indent="-228600" fontAlgn="base">
                  <a:spcBef>
                    <a:spcPct val="0"/>
                  </a:spcBef>
                  <a:spcAft>
                    <a:spcPct val="0"/>
                  </a:spcAft>
                  <a:defRPr>
                    <a:solidFill>
                      <a:schemeClr val="tx1"/>
                    </a:solidFill>
                    <a:latin typeface="Open Sans Light" pitchFamily="34" charset="0"/>
                  </a:defRPr>
                </a:lvl9pPr>
              </a:lstStyle>
              <a:p>
                <a:pPr eaLnBrk="1" hangingPunct="1"/>
                <a:endParaRPr lang="en-US" altLang="en-US" sz="3200" dirty="0"/>
              </a:p>
            </p:txBody>
          </p:sp>
        </p:grpSp>
      </p:grpSp>
      <p:grpSp>
        <p:nvGrpSpPr>
          <p:cNvPr id="64" name="Group 63"/>
          <p:cNvGrpSpPr>
            <a:grpSpLocks noChangeAspect="1"/>
          </p:cNvGrpSpPr>
          <p:nvPr/>
        </p:nvGrpSpPr>
        <p:grpSpPr>
          <a:xfrm>
            <a:off x="882720" y="4381505"/>
            <a:ext cx="2154202" cy="2154712"/>
            <a:chOff x="3861610" y="1537283"/>
            <a:chExt cx="4279900" cy="4278313"/>
          </a:xfrm>
        </p:grpSpPr>
        <p:grpSp>
          <p:nvGrpSpPr>
            <p:cNvPr id="89" name="Group 4"/>
            <p:cNvGrpSpPr>
              <a:grpSpLocks noChangeAspect="1"/>
            </p:cNvGrpSpPr>
            <p:nvPr/>
          </p:nvGrpSpPr>
          <p:grpSpPr bwMode="auto">
            <a:xfrm>
              <a:off x="3861610" y="1537283"/>
              <a:ext cx="4279900" cy="4278313"/>
              <a:chOff x="943" y="1000"/>
              <a:chExt cx="2696" cy="2695"/>
            </a:xfrm>
          </p:grpSpPr>
          <p:sp>
            <p:nvSpPr>
              <p:cNvPr id="112" name="Freeform 5"/>
              <p:cNvSpPr>
                <a:spLocks/>
              </p:cNvSpPr>
              <p:nvPr/>
            </p:nvSpPr>
            <p:spPr bwMode="auto">
              <a:xfrm>
                <a:off x="2362" y="1002"/>
                <a:ext cx="1277" cy="1544"/>
              </a:xfrm>
              <a:custGeom>
                <a:avLst/>
                <a:gdLst>
                  <a:gd name="T0" fmla="*/ 0 w 539"/>
                  <a:gd name="T1" fmla="*/ 322 h 652"/>
                  <a:gd name="T2" fmla="*/ 218 w 539"/>
                  <a:gd name="T3" fmla="*/ 564 h 652"/>
                  <a:gd name="T4" fmla="*/ 379 w 539"/>
                  <a:gd name="T5" fmla="*/ 652 h 652"/>
                  <a:gd name="T6" fmla="*/ 539 w 539"/>
                  <a:gd name="T7" fmla="*/ 564 h 652"/>
                  <a:gd name="T8" fmla="*/ 2 w 539"/>
                  <a:gd name="T9" fmla="*/ 0 h 652"/>
                  <a:gd name="T10" fmla="*/ 89 w 539"/>
                  <a:gd name="T11" fmla="*/ 158 h 652"/>
                  <a:gd name="T12" fmla="*/ 0 w 539"/>
                  <a:gd name="T13" fmla="*/ 322 h 652"/>
                </a:gdLst>
                <a:ahLst/>
                <a:cxnLst>
                  <a:cxn ang="0">
                    <a:pos x="T0" y="T1"/>
                  </a:cxn>
                  <a:cxn ang="0">
                    <a:pos x="T2" y="T3"/>
                  </a:cxn>
                  <a:cxn ang="0">
                    <a:pos x="T4" y="T5"/>
                  </a:cxn>
                  <a:cxn ang="0">
                    <a:pos x="T6" y="T7"/>
                  </a:cxn>
                  <a:cxn ang="0">
                    <a:pos x="T8" y="T9"/>
                  </a:cxn>
                  <a:cxn ang="0">
                    <a:pos x="T10" y="T11"/>
                  </a:cxn>
                  <a:cxn ang="0">
                    <a:pos x="T12" y="T13"/>
                  </a:cxn>
                </a:cxnLst>
                <a:rect l="0" t="0" r="r" b="b"/>
                <a:pathLst>
                  <a:path w="539" h="652">
                    <a:moveTo>
                      <a:pt x="0" y="322"/>
                    </a:moveTo>
                    <a:cubicBezTo>
                      <a:pt x="122" y="337"/>
                      <a:pt x="216" y="439"/>
                      <a:pt x="218" y="564"/>
                    </a:cubicBezTo>
                    <a:cubicBezTo>
                      <a:pt x="379" y="652"/>
                      <a:pt x="379" y="652"/>
                      <a:pt x="379" y="652"/>
                    </a:cubicBezTo>
                    <a:cubicBezTo>
                      <a:pt x="539" y="564"/>
                      <a:pt x="539" y="564"/>
                      <a:pt x="539" y="564"/>
                    </a:cubicBezTo>
                    <a:cubicBezTo>
                      <a:pt x="536" y="263"/>
                      <a:pt x="300" y="17"/>
                      <a:pt x="2" y="0"/>
                    </a:cubicBezTo>
                    <a:cubicBezTo>
                      <a:pt x="89" y="158"/>
                      <a:pt x="89" y="158"/>
                      <a:pt x="89" y="158"/>
                    </a:cubicBezTo>
                    <a:lnTo>
                      <a:pt x="0" y="322"/>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13" name="Freeform 6"/>
              <p:cNvSpPr>
                <a:spLocks/>
              </p:cNvSpPr>
              <p:nvPr/>
            </p:nvSpPr>
            <p:spPr bwMode="auto">
              <a:xfrm>
                <a:off x="943" y="1000"/>
                <a:ext cx="1545" cy="1276"/>
              </a:xfrm>
              <a:custGeom>
                <a:avLst/>
                <a:gdLst>
                  <a:gd name="T0" fmla="*/ 322 w 652"/>
                  <a:gd name="T1" fmla="*/ 539 h 539"/>
                  <a:gd name="T2" fmla="*/ 564 w 652"/>
                  <a:gd name="T3" fmla="*/ 321 h 539"/>
                  <a:gd name="T4" fmla="*/ 652 w 652"/>
                  <a:gd name="T5" fmla="*/ 160 h 539"/>
                  <a:gd name="T6" fmla="*/ 564 w 652"/>
                  <a:gd name="T7" fmla="*/ 0 h 539"/>
                  <a:gd name="T8" fmla="*/ 0 w 652"/>
                  <a:gd name="T9" fmla="*/ 537 h 539"/>
                  <a:gd name="T10" fmla="*/ 159 w 652"/>
                  <a:gd name="T11" fmla="*/ 450 h 539"/>
                  <a:gd name="T12" fmla="*/ 322 w 652"/>
                  <a:gd name="T13" fmla="*/ 539 h 539"/>
                </a:gdLst>
                <a:ahLst/>
                <a:cxnLst>
                  <a:cxn ang="0">
                    <a:pos x="T0" y="T1"/>
                  </a:cxn>
                  <a:cxn ang="0">
                    <a:pos x="T2" y="T3"/>
                  </a:cxn>
                  <a:cxn ang="0">
                    <a:pos x="T4" y="T5"/>
                  </a:cxn>
                  <a:cxn ang="0">
                    <a:pos x="T6" y="T7"/>
                  </a:cxn>
                  <a:cxn ang="0">
                    <a:pos x="T8" y="T9"/>
                  </a:cxn>
                  <a:cxn ang="0">
                    <a:pos x="T10" y="T11"/>
                  </a:cxn>
                  <a:cxn ang="0">
                    <a:pos x="T12" y="T13"/>
                  </a:cxn>
                </a:cxnLst>
                <a:rect l="0" t="0" r="r" b="b"/>
                <a:pathLst>
                  <a:path w="652" h="539">
                    <a:moveTo>
                      <a:pt x="322" y="539"/>
                    </a:moveTo>
                    <a:cubicBezTo>
                      <a:pt x="337" y="417"/>
                      <a:pt x="439" y="323"/>
                      <a:pt x="564" y="321"/>
                    </a:cubicBezTo>
                    <a:cubicBezTo>
                      <a:pt x="652" y="160"/>
                      <a:pt x="652" y="160"/>
                      <a:pt x="652" y="160"/>
                    </a:cubicBezTo>
                    <a:cubicBezTo>
                      <a:pt x="564" y="0"/>
                      <a:pt x="564" y="0"/>
                      <a:pt x="564" y="0"/>
                    </a:cubicBezTo>
                    <a:cubicBezTo>
                      <a:pt x="263" y="3"/>
                      <a:pt x="17" y="239"/>
                      <a:pt x="0" y="537"/>
                    </a:cubicBezTo>
                    <a:cubicBezTo>
                      <a:pt x="159" y="450"/>
                      <a:pt x="159" y="450"/>
                      <a:pt x="159" y="450"/>
                    </a:cubicBezTo>
                    <a:lnTo>
                      <a:pt x="322" y="539"/>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p>
            </p:txBody>
          </p:sp>
          <p:sp>
            <p:nvSpPr>
              <p:cNvPr id="114" name="Freeform 7"/>
              <p:cNvSpPr>
                <a:spLocks/>
              </p:cNvSpPr>
              <p:nvPr/>
            </p:nvSpPr>
            <p:spPr bwMode="auto">
              <a:xfrm>
                <a:off x="2092" y="2421"/>
                <a:ext cx="1544" cy="1274"/>
              </a:xfrm>
              <a:custGeom>
                <a:avLst/>
                <a:gdLst>
                  <a:gd name="T0" fmla="*/ 652 w 652"/>
                  <a:gd name="T1" fmla="*/ 2 h 538"/>
                  <a:gd name="T2" fmla="*/ 494 w 652"/>
                  <a:gd name="T3" fmla="*/ 89 h 538"/>
                  <a:gd name="T4" fmla="*/ 330 w 652"/>
                  <a:gd name="T5" fmla="*/ 0 h 538"/>
                  <a:gd name="T6" fmla="*/ 88 w 652"/>
                  <a:gd name="T7" fmla="*/ 218 h 538"/>
                  <a:gd name="T8" fmla="*/ 0 w 652"/>
                  <a:gd name="T9" fmla="*/ 379 h 538"/>
                  <a:gd name="T10" fmla="*/ 88 w 652"/>
                  <a:gd name="T11" fmla="*/ 538 h 538"/>
                  <a:gd name="T12" fmla="*/ 652 w 652"/>
                  <a:gd name="T13" fmla="*/ 2 h 538"/>
                </a:gdLst>
                <a:ahLst/>
                <a:cxnLst>
                  <a:cxn ang="0">
                    <a:pos x="T0" y="T1"/>
                  </a:cxn>
                  <a:cxn ang="0">
                    <a:pos x="T2" y="T3"/>
                  </a:cxn>
                  <a:cxn ang="0">
                    <a:pos x="T4" y="T5"/>
                  </a:cxn>
                  <a:cxn ang="0">
                    <a:pos x="T6" y="T7"/>
                  </a:cxn>
                  <a:cxn ang="0">
                    <a:pos x="T8" y="T9"/>
                  </a:cxn>
                  <a:cxn ang="0">
                    <a:pos x="T10" y="T11"/>
                  </a:cxn>
                  <a:cxn ang="0">
                    <a:pos x="T12" y="T13"/>
                  </a:cxn>
                </a:cxnLst>
                <a:rect l="0" t="0" r="r" b="b"/>
                <a:pathLst>
                  <a:path w="652" h="538">
                    <a:moveTo>
                      <a:pt x="652" y="2"/>
                    </a:moveTo>
                    <a:cubicBezTo>
                      <a:pt x="494" y="89"/>
                      <a:pt x="494" y="89"/>
                      <a:pt x="494" y="89"/>
                    </a:cubicBezTo>
                    <a:cubicBezTo>
                      <a:pt x="330" y="0"/>
                      <a:pt x="330" y="0"/>
                      <a:pt x="330" y="0"/>
                    </a:cubicBezTo>
                    <a:cubicBezTo>
                      <a:pt x="315" y="122"/>
                      <a:pt x="213" y="216"/>
                      <a:pt x="88" y="218"/>
                    </a:cubicBezTo>
                    <a:cubicBezTo>
                      <a:pt x="0" y="379"/>
                      <a:pt x="0" y="379"/>
                      <a:pt x="0" y="379"/>
                    </a:cubicBezTo>
                    <a:cubicBezTo>
                      <a:pt x="88" y="538"/>
                      <a:pt x="88" y="538"/>
                      <a:pt x="88" y="538"/>
                    </a:cubicBezTo>
                    <a:cubicBezTo>
                      <a:pt x="389" y="536"/>
                      <a:pt x="635" y="300"/>
                      <a:pt x="652" y="2"/>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p>
            </p:txBody>
          </p:sp>
          <p:sp>
            <p:nvSpPr>
              <p:cNvPr id="115" name="Freeform 8"/>
              <p:cNvSpPr>
                <a:spLocks/>
              </p:cNvSpPr>
              <p:nvPr/>
            </p:nvSpPr>
            <p:spPr bwMode="auto">
              <a:xfrm>
                <a:off x="943" y="2151"/>
                <a:ext cx="1275" cy="1544"/>
              </a:xfrm>
              <a:custGeom>
                <a:avLst/>
                <a:gdLst>
                  <a:gd name="T0" fmla="*/ 538 w 538"/>
                  <a:gd name="T1" fmla="*/ 330 h 652"/>
                  <a:gd name="T2" fmla="*/ 320 w 538"/>
                  <a:gd name="T3" fmla="*/ 88 h 652"/>
                  <a:gd name="T4" fmla="*/ 159 w 538"/>
                  <a:gd name="T5" fmla="*/ 0 h 652"/>
                  <a:gd name="T6" fmla="*/ 0 w 538"/>
                  <a:gd name="T7" fmla="*/ 88 h 652"/>
                  <a:gd name="T8" fmla="*/ 536 w 538"/>
                  <a:gd name="T9" fmla="*/ 652 h 652"/>
                  <a:gd name="T10" fmla="*/ 449 w 538"/>
                  <a:gd name="T11" fmla="*/ 493 h 652"/>
                  <a:gd name="T12" fmla="*/ 538 w 538"/>
                  <a:gd name="T13" fmla="*/ 330 h 652"/>
                </a:gdLst>
                <a:ahLst/>
                <a:cxnLst>
                  <a:cxn ang="0">
                    <a:pos x="T0" y="T1"/>
                  </a:cxn>
                  <a:cxn ang="0">
                    <a:pos x="T2" y="T3"/>
                  </a:cxn>
                  <a:cxn ang="0">
                    <a:pos x="T4" y="T5"/>
                  </a:cxn>
                  <a:cxn ang="0">
                    <a:pos x="T6" y="T7"/>
                  </a:cxn>
                  <a:cxn ang="0">
                    <a:pos x="T8" y="T9"/>
                  </a:cxn>
                  <a:cxn ang="0">
                    <a:pos x="T10" y="T11"/>
                  </a:cxn>
                  <a:cxn ang="0">
                    <a:pos x="T12" y="T13"/>
                  </a:cxn>
                </a:cxnLst>
                <a:rect l="0" t="0" r="r" b="b"/>
                <a:pathLst>
                  <a:path w="538" h="652">
                    <a:moveTo>
                      <a:pt x="538" y="330"/>
                    </a:moveTo>
                    <a:cubicBezTo>
                      <a:pt x="416" y="315"/>
                      <a:pt x="322" y="213"/>
                      <a:pt x="320" y="88"/>
                    </a:cubicBezTo>
                    <a:cubicBezTo>
                      <a:pt x="159" y="0"/>
                      <a:pt x="159" y="0"/>
                      <a:pt x="159" y="0"/>
                    </a:cubicBezTo>
                    <a:cubicBezTo>
                      <a:pt x="0" y="88"/>
                      <a:pt x="0" y="88"/>
                      <a:pt x="0" y="88"/>
                    </a:cubicBezTo>
                    <a:cubicBezTo>
                      <a:pt x="2" y="389"/>
                      <a:pt x="238" y="635"/>
                      <a:pt x="536" y="652"/>
                    </a:cubicBezTo>
                    <a:cubicBezTo>
                      <a:pt x="449" y="493"/>
                      <a:pt x="449" y="493"/>
                      <a:pt x="449" y="493"/>
                    </a:cubicBezTo>
                    <a:lnTo>
                      <a:pt x="538" y="330"/>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dirty="0"/>
              </a:p>
            </p:txBody>
          </p:sp>
        </p:grpSp>
        <p:grpSp>
          <p:nvGrpSpPr>
            <p:cNvPr id="90" name="Group 89"/>
            <p:cNvGrpSpPr/>
            <p:nvPr/>
          </p:nvGrpSpPr>
          <p:grpSpPr>
            <a:xfrm>
              <a:off x="5192249" y="2867987"/>
              <a:ext cx="1620000" cy="1620000"/>
              <a:chOff x="6964641" y="2706230"/>
              <a:chExt cx="1620000" cy="1620000"/>
            </a:xfrm>
          </p:grpSpPr>
          <p:sp>
            <p:nvSpPr>
              <p:cNvPr id="91" name="Oval 90"/>
              <p:cNvSpPr>
                <a:spLocks noChangeAspect="1" noChangeArrowheads="1"/>
              </p:cNvSpPr>
              <p:nvPr/>
            </p:nvSpPr>
            <p:spPr bwMode="auto">
              <a:xfrm flipV="1">
                <a:off x="6964641" y="2706230"/>
                <a:ext cx="1620000" cy="1620000"/>
              </a:xfrm>
              <a:prstGeom prst="ellipse">
                <a:avLst/>
              </a:prstGeom>
              <a:gradFill flip="none" rotWithShape="1">
                <a:gsLst>
                  <a:gs pos="0">
                    <a:schemeClr val="bg1">
                      <a:lumMod val="85000"/>
                    </a:schemeClr>
                  </a:gs>
                  <a:gs pos="100000">
                    <a:schemeClr val="bg1"/>
                  </a:gs>
                </a:gsLst>
                <a:lin ang="0" scaled="1"/>
                <a:tileRect/>
              </a:gradFill>
              <a:ln>
                <a:noFill/>
              </a:ln>
            </p:spPr>
            <p:txBody>
              <a:bodyPr vert="horz" wrap="square" lIns="91440" tIns="45720" rIns="91440" bIns="45720" numCol="1" anchor="t" anchorCtr="0" compatLnSpc="1">
                <a:prstTxWarp prst="textNoShape">
                  <a:avLst/>
                </a:prstTxWarp>
              </a:bodyPr>
              <a:lstStyle/>
              <a:p>
                <a:endParaRPr lang="id-ID"/>
              </a:p>
            </p:txBody>
          </p:sp>
          <p:sp>
            <p:nvSpPr>
              <p:cNvPr id="111" name="Oval 110"/>
              <p:cNvSpPr>
                <a:spLocks noChangeAspect="1" noChangeArrowheads="1"/>
              </p:cNvSpPr>
              <p:nvPr/>
            </p:nvSpPr>
            <p:spPr bwMode="auto">
              <a:xfrm flipV="1">
                <a:off x="7084503" y="2832230"/>
                <a:ext cx="1368000" cy="1368000"/>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id-ID"/>
              </a:p>
            </p:txBody>
          </p:sp>
        </p:grpSp>
      </p:grpSp>
      <p:pic>
        <p:nvPicPr>
          <p:cNvPr id="116" name="Picture 115">
            <a:extLst>
              <a:ext uri="{FF2B5EF4-FFF2-40B4-BE49-F238E27FC236}">
                <a16:creationId xmlns:a16="http://schemas.microsoft.com/office/drawing/2014/main" xmlns="" id="{E45883EE-0538-E042-B623-BFC420C283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7867" y="4719062"/>
            <a:ext cx="359336" cy="462285"/>
          </a:xfrm>
          <a:prstGeom prst="rect">
            <a:avLst/>
          </a:prstGeom>
        </p:spPr>
      </p:pic>
      <p:pic>
        <p:nvPicPr>
          <p:cNvPr id="117" name="Graphic 84">
            <a:extLst>
              <a:ext uri="{FF2B5EF4-FFF2-40B4-BE49-F238E27FC236}">
                <a16:creationId xmlns:a16="http://schemas.microsoft.com/office/drawing/2014/main" xmlns="" id="{E44F3031-129F-5245-A50A-B1060B850C5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694403" y="5220277"/>
            <a:ext cx="525352" cy="525352"/>
          </a:xfrm>
          <a:prstGeom prst="rect">
            <a:avLst/>
          </a:prstGeom>
        </p:spPr>
      </p:pic>
      <p:pic>
        <p:nvPicPr>
          <p:cNvPr id="118" name="Graphic 86">
            <a:extLst>
              <a:ext uri="{FF2B5EF4-FFF2-40B4-BE49-F238E27FC236}">
                <a16:creationId xmlns:a16="http://schemas.microsoft.com/office/drawing/2014/main" xmlns="" id="{E08DFB5B-98F1-AF4A-9A31-69B8923F860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2160129" y="5768013"/>
            <a:ext cx="567073" cy="567073"/>
          </a:xfrm>
          <a:prstGeom prst="rect">
            <a:avLst/>
          </a:prstGeom>
        </p:spPr>
      </p:pic>
      <p:pic>
        <p:nvPicPr>
          <p:cNvPr id="119" name="Graphic 88">
            <a:extLst>
              <a:ext uri="{FF2B5EF4-FFF2-40B4-BE49-F238E27FC236}">
                <a16:creationId xmlns:a16="http://schemas.microsoft.com/office/drawing/2014/main" xmlns="" id="{6093EF4F-F03C-0545-B1D2-B76CC3AC6E01}"/>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138842" y="5625553"/>
            <a:ext cx="473959" cy="473959"/>
          </a:xfrm>
          <a:prstGeom prst="rect">
            <a:avLst/>
          </a:prstGeom>
        </p:spPr>
      </p:pic>
      <p:pic>
        <p:nvPicPr>
          <p:cNvPr id="120" name="Picture 119">
            <a:extLst>
              <a:ext uri="{FF2B5EF4-FFF2-40B4-BE49-F238E27FC236}">
                <a16:creationId xmlns:a16="http://schemas.microsoft.com/office/drawing/2014/main" xmlns="" id="{CCB614D5-2897-8F4F-92E5-A965193A82A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301267" y="4606922"/>
            <a:ext cx="355076" cy="442537"/>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750" fill="hold"/>
                                        <p:tgtEl>
                                          <p:spTgt spid="51"/>
                                        </p:tgtEl>
                                        <p:attrNameLst>
                                          <p:attrName>ppt_x</p:attrName>
                                        </p:attrNameLst>
                                      </p:cBhvr>
                                      <p:tavLst>
                                        <p:tav tm="0">
                                          <p:val>
                                            <p:strVal val="1+#ppt_w/2"/>
                                          </p:val>
                                        </p:tav>
                                        <p:tav tm="100000">
                                          <p:val>
                                            <p:strVal val="#ppt_x"/>
                                          </p:val>
                                        </p:tav>
                                      </p:tavLst>
                                    </p:anim>
                                    <p:anim calcmode="lin" valueType="num">
                                      <p:cBhvr additive="base">
                                        <p:cTn id="8" dur="750" fill="hold"/>
                                        <p:tgtEl>
                                          <p:spTgt spid="51"/>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1" presetClass="entr" presetSubtype="0" fill="hold" nodeType="afterEffect">
                                  <p:stCondLst>
                                    <p:cond delay="0"/>
                                  </p:stCondLst>
                                  <p:childTnLst>
                                    <p:set>
                                      <p:cBhvr>
                                        <p:cTn id="11" dur="1" fill="hold">
                                          <p:stCondLst>
                                            <p:cond delay="749"/>
                                          </p:stCondLst>
                                        </p:cTn>
                                        <p:tgtEl>
                                          <p:spTgt spid="6"/>
                                        </p:tgtEl>
                                        <p:attrNameLst>
                                          <p:attrName>style.visibility</p:attrName>
                                        </p:attrNameLst>
                                      </p:cBhvr>
                                      <p:to>
                                        <p:strVal val="visible"/>
                                      </p:to>
                                    </p:set>
                                  </p:childTnLst>
                                </p:cTn>
                              </p:par>
                            </p:childTnLst>
                          </p:cTn>
                        </p:par>
                        <p:par>
                          <p:cTn id="12" fill="hold">
                            <p:stCondLst>
                              <p:cond delay="1500"/>
                            </p:stCondLst>
                            <p:childTnLst>
                              <p:par>
                                <p:cTn id="13" presetID="1" presetClass="entr" presetSubtype="0" fill="hold" nodeType="afterEffect">
                                  <p:stCondLst>
                                    <p:cond delay="0"/>
                                  </p:stCondLst>
                                  <p:childTnLst>
                                    <p:set>
                                      <p:cBhvr>
                                        <p:cTn id="14" dur="1" fill="hold">
                                          <p:stCondLst>
                                            <p:cond delay="999"/>
                                          </p:stCondLst>
                                        </p:cTn>
                                        <p:tgtEl>
                                          <p:spTgt spid="7"/>
                                        </p:tgtEl>
                                        <p:attrNameLst>
                                          <p:attrName>style.visibility</p:attrName>
                                        </p:attrNameLst>
                                      </p:cBhvr>
                                      <p:to>
                                        <p:strVal val="visible"/>
                                      </p:to>
                                    </p:set>
                                  </p:childTnLst>
                                </p:cTn>
                              </p:par>
                            </p:childTnLst>
                          </p:cTn>
                        </p:par>
                        <p:par>
                          <p:cTn id="15" fill="hold">
                            <p:stCondLst>
                              <p:cond delay="2500"/>
                            </p:stCondLst>
                            <p:childTnLst>
                              <p:par>
                                <p:cTn id="16" presetID="1" presetClass="entr" presetSubtype="0" fill="hold" nodeType="afterEffect">
                                  <p:stCondLst>
                                    <p:cond delay="0"/>
                                  </p:stCondLst>
                                  <p:childTnLst>
                                    <p:set>
                                      <p:cBhvr>
                                        <p:cTn id="17" dur="1" fill="hold">
                                          <p:stCondLst>
                                            <p:cond delay="999"/>
                                          </p:stCondLst>
                                        </p:cTn>
                                        <p:tgtEl>
                                          <p:spTgt spid="8"/>
                                        </p:tgtEl>
                                        <p:attrNameLst>
                                          <p:attrName>style.visibility</p:attrName>
                                        </p:attrNameLst>
                                      </p:cBhvr>
                                      <p:to>
                                        <p:strVal val="visible"/>
                                      </p:to>
                                    </p:set>
                                  </p:childTnLst>
                                </p:cTn>
                              </p:par>
                            </p:childTnLst>
                          </p:cTn>
                        </p:par>
                        <p:par>
                          <p:cTn id="18" fill="hold">
                            <p:stCondLst>
                              <p:cond delay="3500"/>
                            </p:stCondLst>
                            <p:childTnLst>
                              <p:par>
                                <p:cTn id="19" presetID="1" presetClass="entr" presetSubtype="0" fill="hold" nodeType="afterEffect">
                                  <p:stCondLst>
                                    <p:cond delay="0"/>
                                  </p:stCondLst>
                                  <p:childTnLst>
                                    <p:set>
                                      <p:cBhvr>
                                        <p:cTn id="20" dur="1" fill="hold">
                                          <p:stCondLst>
                                            <p:cond delay="999"/>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C:\Users\ekarcher\Desktop\iStock-624031578.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178" t="6970" b="11423"/>
          <a:stretch/>
        </p:blipFill>
        <p:spPr bwMode="auto">
          <a:xfrm>
            <a:off x="3175" y="0"/>
            <a:ext cx="12188824" cy="68580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3175" y="2173184"/>
            <a:ext cx="12192000" cy="324196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6387" name="Text Placeholder 5"/>
          <p:cNvSpPr txBox="1">
            <a:spLocks/>
          </p:cNvSpPr>
          <p:nvPr/>
        </p:nvSpPr>
        <p:spPr bwMode="auto">
          <a:xfrm>
            <a:off x="1178666" y="4186836"/>
            <a:ext cx="9640888"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itchFamily="34" charset="0"/>
              <a:buChar char="•"/>
              <a:defRPr sz="2800">
                <a:solidFill>
                  <a:schemeClr val="tx1"/>
                </a:solidFill>
                <a:latin typeface="Open Sans Light" pitchFamily="34" charset="0"/>
              </a:defRPr>
            </a:lvl1pPr>
            <a:lvl2pPr marL="685800" indent="-228600">
              <a:lnSpc>
                <a:spcPct val="90000"/>
              </a:lnSpc>
              <a:spcBef>
                <a:spcPts val="500"/>
              </a:spcBef>
              <a:buFont typeface="Arial" pitchFamily="34" charset="0"/>
              <a:buChar char="•"/>
              <a:defRPr sz="2400">
                <a:solidFill>
                  <a:schemeClr val="tx1"/>
                </a:solidFill>
                <a:latin typeface="Open Sans Light" pitchFamily="34" charset="0"/>
              </a:defRPr>
            </a:lvl2pPr>
            <a:lvl3pPr marL="1143000" indent="-228600">
              <a:lnSpc>
                <a:spcPct val="90000"/>
              </a:lnSpc>
              <a:spcBef>
                <a:spcPts val="500"/>
              </a:spcBef>
              <a:buFont typeface="Arial" pitchFamily="34" charset="0"/>
              <a:buChar char="•"/>
              <a:defRPr sz="2000">
                <a:solidFill>
                  <a:schemeClr val="tx1"/>
                </a:solidFill>
                <a:latin typeface="Open Sans Light" pitchFamily="34" charset="0"/>
              </a:defRPr>
            </a:lvl3pPr>
            <a:lvl4pPr marL="1600200" indent="-228600">
              <a:lnSpc>
                <a:spcPct val="90000"/>
              </a:lnSpc>
              <a:spcBef>
                <a:spcPts val="500"/>
              </a:spcBef>
              <a:buFont typeface="Arial" pitchFamily="34" charset="0"/>
              <a:buChar char="•"/>
              <a:defRPr>
                <a:solidFill>
                  <a:schemeClr val="tx1"/>
                </a:solidFill>
                <a:latin typeface="Open Sans Light" pitchFamily="34" charset="0"/>
              </a:defRPr>
            </a:lvl4pPr>
            <a:lvl5pPr marL="2057400" indent="-228600">
              <a:lnSpc>
                <a:spcPct val="90000"/>
              </a:lnSpc>
              <a:spcBef>
                <a:spcPts val="500"/>
              </a:spcBef>
              <a:buFont typeface="Arial" pitchFamily="34" charset="0"/>
              <a:buChar char="•"/>
              <a:defRPr>
                <a:solidFill>
                  <a:schemeClr val="tx1"/>
                </a:solidFill>
                <a:latin typeface="Open Sans Light" pitchFamily="34" charset="0"/>
              </a:defRPr>
            </a:lvl5pPr>
            <a:lvl6pPr marL="2514600" indent="-228600" fontAlgn="base">
              <a:lnSpc>
                <a:spcPct val="90000"/>
              </a:lnSpc>
              <a:spcBef>
                <a:spcPts val="500"/>
              </a:spcBef>
              <a:spcAft>
                <a:spcPct val="0"/>
              </a:spcAft>
              <a:buFont typeface="Arial" pitchFamily="34" charset="0"/>
              <a:buChar char="•"/>
              <a:defRPr>
                <a:solidFill>
                  <a:schemeClr val="tx1"/>
                </a:solidFill>
                <a:latin typeface="Open Sans Light" pitchFamily="34" charset="0"/>
              </a:defRPr>
            </a:lvl6pPr>
            <a:lvl7pPr marL="2971800" indent="-228600" fontAlgn="base">
              <a:lnSpc>
                <a:spcPct val="90000"/>
              </a:lnSpc>
              <a:spcBef>
                <a:spcPts val="500"/>
              </a:spcBef>
              <a:spcAft>
                <a:spcPct val="0"/>
              </a:spcAft>
              <a:buFont typeface="Arial" pitchFamily="34" charset="0"/>
              <a:buChar char="•"/>
              <a:defRPr>
                <a:solidFill>
                  <a:schemeClr val="tx1"/>
                </a:solidFill>
                <a:latin typeface="Open Sans Light" pitchFamily="34" charset="0"/>
              </a:defRPr>
            </a:lvl7pPr>
            <a:lvl8pPr marL="3429000" indent="-228600" fontAlgn="base">
              <a:lnSpc>
                <a:spcPct val="90000"/>
              </a:lnSpc>
              <a:spcBef>
                <a:spcPts val="500"/>
              </a:spcBef>
              <a:spcAft>
                <a:spcPct val="0"/>
              </a:spcAft>
              <a:buFont typeface="Arial" pitchFamily="34" charset="0"/>
              <a:buChar char="•"/>
              <a:defRPr>
                <a:solidFill>
                  <a:schemeClr val="tx1"/>
                </a:solidFill>
                <a:latin typeface="Open Sans Light" pitchFamily="34" charset="0"/>
              </a:defRPr>
            </a:lvl8pPr>
            <a:lvl9pPr marL="3886200" indent="-228600" fontAlgn="base">
              <a:lnSpc>
                <a:spcPct val="90000"/>
              </a:lnSpc>
              <a:spcBef>
                <a:spcPts val="500"/>
              </a:spcBef>
              <a:spcAft>
                <a:spcPct val="0"/>
              </a:spcAft>
              <a:buFont typeface="Arial" pitchFamily="34" charset="0"/>
              <a:buChar char="•"/>
              <a:defRPr>
                <a:solidFill>
                  <a:schemeClr val="tx1"/>
                </a:solidFill>
                <a:latin typeface="Open Sans Light" pitchFamily="34" charset="0"/>
              </a:defRPr>
            </a:lvl9pPr>
          </a:lstStyle>
          <a:p>
            <a:pPr algn="ctr" eaLnBrk="1" hangingPunct="1">
              <a:lnSpc>
                <a:spcPct val="100000"/>
              </a:lnSpc>
              <a:spcAft>
                <a:spcPts val="700"/>
              </a:spcAft>
              <a:buFont typeface="Arial" pitchFamily="34" charset="0"/>
              <a:buNone/>
            </a:pPr>
            <a:endParaRPr lang="id-ID" altLang="en-US" sz="1400" dirty="0">
              <a:solidFill>
                <a:schemeClr val="bg1"/>
              </a:solidFill>
            </a:endParaRPr>
          </a:p>
        </p:txBody>
      </p:sp>
      <p:sp>
        <p:nvSpPr>
          <p:cNvPr id="6" name="TextBox 8"/>
          <p:cNvSpPr>
            <a:spLocks noChangeArrowheads="1"/>
          </p:cNvSpPr>
          <p:nvPr/>
        </p:nvSpPr>
        <p:spPr bwMode="auto">
          <a:xfrm>
            <a:off x="6096000" y="3079916"/>
            <a:ext cx="5806966" cy="1333500"/>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Open Sans Light" pitchFamily="34" charset="0"/>
              </a:defRPr>
            </a:lvl1pPr>
            <a:lvl2pPr marL="742950" indent="-285750">
              <a:defRPr>
                <a:solidFill>
                  <a:schemeClr val="tx1"/>
                </a:solidFill>
                <a:latin typeface="Open Sans Light" pitchFamily="34" charset="0"/>
              </a:defRPr>
            </a:lvl2pPr>
            <a:lvl3pPr marL="1143000" indent="-228600">
              <a:defRPr>
                <a:solidFill>
                  <a:schemeClr val="tx1"/>
                </a:solidFill>
                <a:latin typeface="Open Sans Light" pitchFamily="34" charset="0"/>
              </a:defRPr>
            </a:lvl3pPr>
            <a:lvl4pPr marL="1600200" indent="-228600">
              <a:defRPr>
                <a:solidFill>
                  <a:schemeClr val="tx1"/>
                </a:solidFill>
                <a:latin typeface="Open Sans Light" pitchFamily="34" charset="0"/>
              </a:defRPr>
            </a:lvl4pPr>
            <a:lvl5pPr marL="2057400" indent="-228600">
              <a:defRPr>
                <a:solidFill>
                  <a:schemeClr val="tx1"/>
                </a:solidFill>
                <a:latin typeface="Open Sans Light" pitchFamily="34" charset="0"/>
              </a:defRPr>
            </a:lvl5pPr>
            <a:lvl6pPr marL="2514600" indent="-228600" fontAlgn="base">
              <a:spcBef>
                <a:spcPct val="0"/>
              </a:spcBef>
              <a:spcAft>
                <a:spcPct val="0"/>
              </a:spcAft>
              <a:defRPr>
                <a:solidFill>
                  <a:schemeClr val="tx1"/>
                </a:solidFill>
                <a:latin typeface="Open Sans Light" pitchFamily="34" charset="0"/>
              </a:defRPr>
            </a:lvl6pPr>
            <a:lvl7pPr marL="2971800" indent="-228600" fontAlgn="base">
              <a:spcBef>
                <a:spcPct val="0"/>
              </a:spcBef>
              <a:spcAft>
                <a:spcPct val="0"/>
              </a:spcAft>
              <a:defRPr>
                <a:solidFill>
                  <a:schemeClr val="tx1"/>
                </a:solidFill>
                <a:latin typeface="Open Sans Light" pitchFamily="34" charset="0"/>
              </a:defRPr>
            </a:lvl7pPr>
            <a:lvl8pPr marL="3429000" indent="-228600" fontAlgn="base">
              <a:spcBef>
                <a:spcPct val="0"/>
              </a:spcBef>
              <a:spcAft>
                <a:spcPct val="0"/>
              </a:spcAft>
              <a:defRPr>
                <a:solidFill>
                  <a:schemeClr val="tx1"/>
                </a:solidFill>
                <a:latin typeface="Open Sans Light" pitchFamily="34" charset="0"/>
              </a:defRPr>
            </a:lvl8pPr>
            <a:lvl9pPr marL="3886200" indent="-228600" fontAlgn="base">
              <a:spcBef>
                <a:spcPct val="0"/>
              </a:spcBef>
              <a:spcAft>
                <a:spcPct val="0"/>
              </a:spcAft>
              <a:defRPr>
                <a:solidFill>
                  <a:schemeClr val="tx1"/>
                </a:solidFill>
                <a:latin typeface="Open Sans Light" pitchFamily="34" charset="0"/>
              </a:defRPr>
            </a:lvl9pPr>
          </a:lstStyle>
          <a:p>
            <a:r>
              <a:rPr lang="en-US" sz="3200" dirty="0">
                <a:solidFill>
                  <a:schemeClr val="bg1"/>
                </a:solidFill>
                <a:latin typeface="Arial" panose="020B0604020202020204" pitchFamily="34" charset="0"/>
                <a:cs typeface="Arial" panose="020B0604020202020204" pitchFamily="34" charset="0"/>
              </a:rPr>
              <a:t>Recent Examples of Different AAA Interest Rates in Market </a:t>
            </a:r>
          </a:p>
        </p:txBody>
      </p:sp>
    </p:spTree>
    <p:extLst>
      <p:ext uri="{BB962C8B-B14F-4D97-AF65-F5344CB8AC3E}">
        <p14:creationId xmlns:p14="http://schemas.microsoft.com/office/powerpoint/2010/main" val="40513282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hape 1677"/>
          <p:cNvSpPr/>
          <p:nvPr/>
        </p:nvSpPr>
        <p:spPr>
          <a:xfrm>
            <a:off x="2524078" y="1356368"/>
            <a:ext cx="994332" cy="737924"/>
          </a:xfrm>
          <a:custGeom>
            <a:avLst/>
            <a:gdLst/>
            <a:ahLst/>
            <a:cxnLst>
              <a:cxn ang="0">
                <a:pos x="wd2" y="hd2"/>
              </a:cxn>
              <a:cxn ang="5400000">
                <a:pos x="wd2" y="hd2"/>
              </a:cxn>
              <a:cxn ang="10800000">
                <a:pos x="wd2" y="hd2"/>
              </a:cxn>
              <a:cxn ang="16200000">
                <a:pos x="wd2" y="hd2"/>
              </a:cxn>
            </a:cxnLst>
            <a:rect l="0" t="0" r="r" b="b"/>
            <a:pathLst>
              <a:path w="21600" h="21600" extrusionOk="0">
                <a:moveTo>
                  <a:pt x="21600" y="5343"/>
                </a:moveTo>
                <a:cubicBezTo>
                  <a:pt x="21600" y="5343"/>
                  <a:pt x="19583" y="18303"/>
                  <a:pt x="19163" y="18985"/>
                </a:cubicBezTo>
                <a:cubicBezTo>
                  <a:pt x="18826" y="19781"/>
                  <a:pt x="19247" y="19554"/>
                  <a:pt x="19247" y="20349"/>
                </a:cubicBezTo>
                <a:cubicBezTo>
                  <a:pt x="19247" y="21032"/>
                  <a:pt x="19079" y="21600"/>
                  <a:pt x="19079" y="21600"/>
                </a:cubicBezTo>
                <a:cubicBezTo>
                  <a:pt x="13532" y="19667"/>
                  <a:pt x="13532" y="19667"/>
                  <a:pt x="13532" y="19667"/>
                </a:cubicBezTo>
                <a:cubicBezTo>
                  <a:pt x="12607" y="19554"/>
                  <a:pt x="12607" y="19554"/>
                  <a:pt x="12607" y="19554"/>
                </a:cubicBezTo>
                <a:cubicBezTo>
                  <a:pt x="12271" y="19667"/>
                  <a:pt x="12271" y="19667"/>
                  <a:pt x="12271" y="19667"/>
                </a:cubicBezTo>
                <a:cubicBezTo>
                  <a:pt x="11851" y="19554"/>
                  <a:pt x="11851" y="19554"/>
                  <a:pt x="11851" y="19554"/>
                </a:cubicBezTo>
                <a:cubicBezTo>
                  <a:pt x="11514" y="19667"/>
                  <a:pt x="11514" y="19667"/>
                  <a:pt x="11514" y="19667"/>
                </a:cubicBezTo>
                <a:cubicBezTo>
                  <a:pt x="9077" y="19781"/>
                  <a:pt x="9077" y="19781"/>
                  <a:pt x="9077" y="19781"/>
                </a:cubicBezTo>
                <a:cubicBezTo>
                  <a:pt x="8825" y="19554"/>
                  <a:pt x="8825" y="19554"/>
                  <a:pt x="8825" y="19554"/>
                </a:cubicBezTo>
                <a:cubicBezTo>
                  <a:pt x="8573" y="19667"/>
                  <a:pt x="8573" y="19667"/>
                  <a:pt x="8573" y="19667"/>
                </a:cubicBezTo>
                <a:cubicBezTo>
                  <a:pt x="8321" y="19781"/>
                  <a:pt x="8321" y="19781"/>
                  <a:pt x="8321" y="19781"/>
                </a:cubicBezTo>
                <a:cubicBezTo>
                  <a:pt x="8153" y="19781"/>
                  <a:pt x="8153" y="19781"/>
                  <a:pt x="8153" y="19781"/>
                </a:cubicBezTo>
                <a:cubicBezTo>
                  <a:pt x="7900" y="19667"/>
                  <a:pt x="7900" y="19667"/>
                  <a:pt x="7900" y="19667"/>
                </a:cubicBezTo>
                <a:cubicBezTo>
                  <a:pt x="7900" y="19554"/>
                  <a:pt x="7900" y="19554"/>
                  <a:pt x="7900" y="19554"/>
                </a:cubicBezTo>
                <a:cubicBezTo>
                  <a:pt x="7480" y="19554"/>
                  <a:pt x="7480" y="19554"/>
                  <a:pt x="7480" y="19554"/>
                </a:cubicBezTo>
                <a:cubicBezTo>
                  <a:pt x="7228" y="19440"/>
                  <a:pt x="7228" y="19440"/>
                  <a:pt x="7228" y="19440"/>
                </a:cubicBezTo>
                <a:cubicBezTo>
                  <a:pt x="7144" y="19213"/>
                  <a:pt x="7144" y="19213"/>
                  <a:pt x="7144" y="19213"/>
                </a:cubicBezTo>
                <a:cubicBezTo>
                  <a:pt x="7144" y="19099"/>
                  <a:pt x="7144" y="19099"/>
                  <a:pt x="7144" y="19099"/>
                </a:cubicBezTo>
                <a:cubicBezTo>
                  <a:pt x="6808" y="18985"/>
                  <a:pt x="6808" y="18985"/>
                  <a:pt x="6808" y="18985"/>
                </a:cubicBezTo>
                <a:cubicBezTo>
                  <a:pt x="6135" y="18758"/>
                  <a:pt x="6135" y="18758"/>
                  <a:pt x="6135" y="18758"/>
                </a:cubicBezTo>
                <a:cubicBezTo>
                  <a:pt x="5715" y="18531"/>
                  <a:pt x="5715" y="18531"/>
                  <a:pt x="5715" y="18531"/>
                </a:cubicBezTo>
                <a:cubicBezTo>
                  <a:pt x="5547" y="18417"/>
                  <a:pt x="5547" y="18417"/>
                  <a:pt x="5547" y="18417"/>
                </a:cubicBezTo>
                <a:cubicBezTo>
                  <a:pt x="5043" y="18531"/>
                  <a:pt x="5043" y="18531"/>
                  <a:pt x="5043" y="18531"/>
                </a:cubicBezTo>
                <a:cubicBezTo>
                  <a:pt x="4286" y="18758"/>
                  <a:pt x="4286" y="18758"/>
                  <a:pt x="4286" y="18758"/>
                </a:cubicBezTo>
                <a:cubicBezTo>
                  <a:pt x="3362" y="18417"/>
                  <a:pt x="3362" y="18417"/>
                  <a:pt x="3362" y="18417"/>
                </a:cubicBezTo>
                <a:cubicBezTo>
                  <a:pt x="2774" y="17735"/>
                  <a:pt x="2774" y="17735"/>
                  <a:pt x="2774" y="17735"/>
                </a:cubicBezTo>
                <a:cubicBezTo>
                  <a:pt x="2774" y="17735"/>
                  <a:pt x="3026" y="16939"/>
                  <a:pt x="2942" y="15916"/>
                </a:cubicBezTo>
                <a:cubicBezTo>
                  <a:pt x="2858" y="14779"/>
                  <a:pt x="2437" y="14552"/>
                  <a:pt x="2437" y="14552"/>
                </a:cubicBezTo>
                <a:cubicBezTo>
                  <a:pt x="2017" y="14552"/>
                  <a:pt x="2017" y="14552"/>
                  <a:pt x="2017" y="14552"/>
                </a:cubicBezTo>
                <a:cubicBezTo>
                  <a:pt x="1681" y="14324"/>
                  <a:pt x="1681" y="14324"/>
                  <a:pt x="1681" y="14324"/>
                </a:cubicBezTo>
                <a:cubicBezTo>
                  <a:pt x="1681" y="14324"/>
                  <a:pt x="1681" y="13642"/>
                  <a:pt x="1261" y="13642"/>
                </a:cubicBezTo>
                <a:cubicBezTo>
                  <a:pt x="840" y="13642"/>
                  <a:pt x="840" y="13642"/>
                  <a:pt x="840" y="13642"/>
                </a:cubicBezTo>
                <a:cubicBezTo>
                  <a:pt x="336" y="13528"/>
                  <a:pt x="336" y="13528"/>
                  <a:pt x="336" y="13528"/>
                </a:cubicBezTo>
                <a:cubicBezTo>
                  <a:pt x="0" y="13187"/>
                  <a:pt x="0" y="13187"/>
                  <a:pt x="0" y="13187"/>
                </a:cubicBezTo>
                <a:cubicBezTo>
                  <a:pt x="84" y="12392"/>
                  <a:pt x="84" y="12392"/>
                  <a:pt x="84" y="12392"/>
                </a:cubicBezTo>
                <a:cubicBezTo>
                  <a:pt x="252" y="11709"/>
                  <a:pt x="252" y="11709"/>
                  <a:pt x="252" y="11709"/>
                </a:cubicBezTo>
                <a:cubicBezTo>
                  <a:pt x="336" y="11596"/>
                  <a:pt x="336" y="11596"/>
                  <a:pt x="336" y="11596"/>
                </a:cubicBezTo>
                <a:cubicBezTo>
                  <a:pt x="420" y="11937"/>
                  <a:pt x="420" y="11937"/>
                  <a:pt x="420" y="11937"/>
                </a:cubicBezTo>
                <a:cubicBezTo>
                  <a:pt x="504" y="12051"/>
                  <a:pt x="504" y="12051"/>
                  <a:pt x="504" y="12051"/>
                </a:cubicBezTo>
                <a:cubicBezTo>
                  <a:pt x="588" y="11937"/>
                  <a:pt x="588" y="11937"/>
                  <a:pt x="588" y="11937"/>
                </a:cubicBezTo>
                <a:cubicBezTo>
                  <a:pt x="588" y="11482"/>
                  <a:pt x="588" y="11482"/>
                  <a:pt x="588" y="11482"/>
                </a:cubicBezTo>
                <a:cubicBezTo>
                  <a:pt x="925" y="11255"/>
                  <a:pt x="925" y="11255"/>
                  <a:pt x="925" y="11255"/>
                </a:cubicBezTo>
                <a:cubicBezTo>
                  <a:pt x="925" y="11141"/>
                  <a:pt x="925" y="11141"/>
                  <a:pt x="925" y="11141"/>
                </a:cubicBezTo>
                <a:cubicBezTo>
                  <a:pt x="756" y="10914"/>
                  <a:pt x="756" y="10914"/>
                  <a:pt x="756" y="10914"/>
                </a:cubicBezTo>
                <a:cubicBezTo>
                  <a:pt x="672" y="10800"/>
                  <a:pt x="672" y="10800"/>
                  <a:pt x="672" y="10800"/>
                </a:cubicBezTo>
                <a:cubicBezTo>
                  <a:pt x="588" y="10004"/>
                  <a:pt x="588" y="10004"/>
                  <a:pt x="588" y="10004"/>
                </a:cubicBezTo>
                <a:cubicBezTo>
                  <a:pt x="1177" y="9891"/>
                  <a:pt x="1177" y="9891"/>
                  <a:pt x="1177" y="9891"/>
                </a:cubicBezTo>
                <a:cubicBezTo>
                  <a:pt x="1345" y="9663"/>
                  <a:pt x="1345" y="9663"/>
                  <a:pt x="1345" y="9663"/>
                </a:cubicBezTo>
                <a:cubicBezTo>
                  <a:pt x="840" y="9095"/>
                  <a:pt x="840" y="9095"/>
                  <a:pt x="840" y="9095"/>
                </a:cubicBezTo>
                <a:cubicBezTo>
                  <a:pt x="672" y="8867"/>
                  <a:pt x="672" y="8867"/>
                  <a:pt x="672" y="8867"/>
                </a:cubicBezTo>
                <a:cubicBezTo>
                  <a:pt x="504" y="7276"/>
                  <a:pt x="504" y="7276"/>
                  <a:pt x="504" y="7276"/>
                </a:cubicBezTo>
                <a:cubicBezTo>
                  <a:pt x="504" y="6821"/>
                  <a:pt x="504" y="6821"/>
                  <a:pt x="504" y="6821"/>
                </a:cubicBezTo>
                <a:cubicBezTo>
                  <a:pt x="672" y="6707"/>
                  <a:pt x="672" y="6707"/>
                  <a:pt x="672" y="6707"/>
                </a:cubicBezTo>
                <a:cubicBezTo>
                  <a:pt x="672" y="4661"/>
                  <a:pt x="672" y="4661"/>
                  <a:pt x="672" y="4661"/>
                </a:cubicBezTo>
                <a:cubicBezTo>
                  <a:pt x="252" y="4206"/>
                  <a:pt x="252" y="4206"/>
                  <a:pt x="252" y="4206"/>
                </a:cubicBezTo>
                <a:cubicBezTo>
                  <a:pt x="252" y="2615"/>
                  <a:pt x="252" y="2615"/>
                  <a:pt x="252" y="2615"/>
                </a:cubicBezTo>
                <a:cubicBezTo>
                  <a:pt x="672" y="1933"/>
                  <a:pt x="672" y="1933"/>
                  <a:pt x="672" y="1933"/>
                </a:cubicBezTo>
                <a:cubicBezTo>
                  <a:pt x="840" y="1137"/>
                  <a:pt x="840" y="1137"/>
                  <a:pt x="840" y="1137"/>
                </a:cubicBezTo>
                <a:cubicBezTo>
                  <a:pt x="1765" y="2387"/>
                  <a:pt x="1765" y="2387"/>
                  <a:pt x="1765" y="2387"/>
                </a:cubicBezTo>
                <a:cubicBezTo>
                  <a:pt x="2774" y="3411"/>
                  <a:pt x="2774" y="3411"/>
                  <a:pt x="2774" y="3411"/>
                </a:cubicBezTo>
                <a:cubicBezTo>
                  <a:pt x="3530" y="3865"/>
                  <a:pt x="3530" y="3865"/>
                  <a:pt x="3530" y="3865"/>
                </a:cubicBezTo>
                <a:cubicBezTo>
                  <a:pt x="4118" y="4093"/>
                  <a:pt x="4118" y="4093"/>
                  <a:pt x="4118" y="4093"/>
                </a:cubicBezTo>
                <a:cubicBezTo>
                  <a:pt x="4370" y="4093"/>
                  <a:pt x="4370" y="4093"/>
                  <a:pt x="4370" y="4093"/>
                </a:cubicBezTo>
                <a:cubicBezTo>
                  <a:pt x="4623" y="4093"/>
                  <a:pt x="4623" y="4093"/>
                  <a:pt x="4623" y="4093"/>
                </a:cubicBezTo>
                <a:cubicBezTo>
                  <a:pt x="4791" y="4888"/>
                  <a:pt x="4791" y="4888"/>
                  <a:pt x="4791" y="4888"/>
                </a:cubicBezTo>
                <a:cubicBezTo>
                  <a:pt x="5463" y="4775"/>
                  <a:pt x="5463" y="4775"/>
                  <a:pt x="5463" y="4775"/>
                </a:cubicBezTo>
                <a:cubicBezTo>
                  <a:pt x="5547" y="5912"/>
                  <a:pt x="5547" y="5912"/>
                  <a:pt x="5547" y="5912"/>
                </a:cubicBezTo>
                <a:cubicBezTo>
                  <a:pt x="5295" y="6366"/>
                  <a:pt x="5295" y="6366"/>
                  <a:pt x="5295" y="6366"/>
                </a:cubicBezTo>
                <a:cubicBezTo>
                  <a:pt x="4539" y="6935"/>
                  <a:pt x="4539" y="6935"/>
                  <a:pt x="4539" y="6935"/>
                </a:cubicBezTo>
                <a:cubicBezTo>
                  <a:pt x="4034" y="7844"/>
                  <a:pt x="4034" y="7844"/>
                  <a:pt x="4034" y="7844"/>
                </a:cubicBezTo>
                <a:cubicBezTo>
                  <a:pt x="3866" y="8299"/>
                  <a:pt x="3866" y="8299"/>
                  <a:pt x="3866" y="8299"/>
                </a:cubicBezTo>
                <a:cubicBezTo>
                  <a:pt x="4034" y="8413"/>
                  <a:pt x="4034" y="8413"/>
                  <a:pt x="4034" y="8413"/>
                </a:cubicBezTo>
                <a:cubicBezTo>
                  <a:pt x="4370" y="7958"/>
                  <a:pt x="4370" y="7958"/>
                  <a:pt x="4370" y="7958"/>
                </a:cubicBezTo>
                <a:cubicBezTo>
                  <a:pt x="4623" y="7503"/>
                  <a:pt x="4623" y="7503"/>
                  <a:pt x="4623" y="7503"/>
                </a:cubicBezTo>
                <a:cubicBezTo>
                  <a:pt x="5379" y="6821"/>
                  <a:pt x="5379" y="6821"/>
                  <a:pt x="5379" y="6821"/>
                </a:cubicBezTo>
                <a:cubicBezTo>
                  <a:pt x="5883" y="6480"/>
                  <a:pt x="5883" y="6480"/>
                  <a:pt x="5883" y="6480"/>
                </a:cubicBezTo>
                <a:cubicBezTo>
                  <a:pt x="5799" y="6935"/>
                  <a:pt x="5799" y="6935"/>
                  <a:pt x="5799" y="6935"/>
                </a:cubicBezTo>
                <a:cubicBezTo>
                  <a:pt x="5547" y="7276"/>
                  <a:pt x="5547" y="7276"/>
                  <a:pt x="5547" y="7276"/>
                </a:cubicBezTo>
                <a:cubicBezTo>
                  <a:pt x="5211" y="8413"/>
                  <a:pt x="5211" y="8413"/>
                  <a:pt x="5211" y="8413"/>
                </a:cubicBezTo>
                <a:cubicBezTo>
                  <a:pt x="4370" y="9095"/>
                  <a:pt x="4370" y="9095"/>
                  <a:pt x="4370" y="9095"/>
                </a:cubicBezTo>
                <a:cubicBezTo>
                  <a:pt x="3866" y="9777"/>
                  <a:pt x="3866" y="9777"/>
                  <a:pt x="3866" y="9777"/>
                </a:cubicBezTo>
                <a:cubicBezTo>
                  <a:pt x="3866" y="10345"/>
                  <a:pt x="3866" y="10345"/>
                  <a:pt x="3866" y="10345"/>
                </a:cubicBezTo>
                <a:cubicBezTo>
                  <a:pt x="4202" y="10459"/>
                  <a:pt x="4202" y="10459"/>
                  <a:pt x="4202" y="10459"/>
                </a:cubicBezTo>
                <a:cubicBezTo>
                  <a:pt x="4623" y="9891"/>
                  <a:pt x="4623" y="9891"/>
                  <a:pt x="4623" y="9891"/>
                </a:cubicBezTo>
                <a:cubicBezTo>
                  <a:pt x="5043" y="9436"/>
                  <a:pt x="5043" y="9436"/>
                  <a:pt x="5043" y="9436"/>
                </a:cubicBezTo>
                <a:cubicBezTo>
                  <a:pt x="5463" y="9322"/>
                  <a:pt x="5463" y="9322"/>
                  <a:pt x="5463" y="9322"/>
                </a:cubicBezTo>
                <a:cubicBezTo>
                  <a:pt x="5799" y="8867"/>
                  <a:pt x="5799" y="8867"/>
                  <a:pt x="5799" y="8867"/>
                </a:cubicBezTo>
                <a:cubicBezTo>
                  <a:pt x="5967" y="7731"/>
                  <a:pt x="5967" y="7731"/>
                  <a:pt x="5967" y="7731"/>
                </a:cubicBezTo>
                <a:cubicBezTo>
                  <a:pt x="6304" y="6821"/>
                  <a:pt x="6304" y="6821"/>
                  <a:pt x="6304" y="6821"/>
                </a:cubicBezTo>
                <a:cubicBezTo>
                  <a:pt x="6724" y="6139"/>
                  <a:pt x="6724" y="6139"/>
                  <a:pt x="6724" y="6139"/>
                </a:cubicBezTo>
                <a:cubicBezTo>
                  <a:pt x="6808" y="5684"/>
                  <a:pt x="6808" y="5684"/>
                  <a:pt x="6808" y="5684"/>
                </a:cubicBezTo>
                <a:cubicBezTo>
                  <a:pt x="6556" y="4775"/>
                  <a:pt x="6556" y="4775"/>
                  <a:pt x="6556" y="4775"/>
                </a:cubicBezTo>
                <a:cubicBezTo>
                  <a:pt x="6556" y="3865"/>
                  <a:pt x="6556" y="3865"/>
                  <a:pt x="6556" y="3865"/>
                </a:cubicBezTo>
                <a:cubicBezTo>
                  <a:pt x="6304" y="3979"/>
                  <a:pt x="6304" y="3979"/>
                  <a:pt x="6304" y="3979"/>
                </a:cubicBezTo>
                <a:cubicBezTo>
                  <a:pt x="6135" y="4320"/>
                  <a:pt x="6135" y="4320"/>
                  <a:pt x="6135" y="4320"/>
                </a:cubicBezTo>
                <a:cubicBezTo>
                  <a:pt x="6219" y="5229"/>
                  <a:pt x="6219" y="5229"/>
                  <a:pt x="6219" y="5229"/>
                </a:cubicBezTo>
                <a:cubicBezTo>
                  <a:pt x="6388" y="5912"/>
                  <a:pt x="6388" y="5912"/>
                  <a:pt x="6388" y="5912"/>
                </a:cubicBezTo>
                <a:cubicBezTo>
                  <a:pt x="6388" y="6139"/>
                  <a:pt x="6388" y="6139"/>
                  <a:pt x="6388" y="6139"/>
                </a:cubicBezTo>
                <a:cubicBezTo>
                  <a:pt x="6219" y="6025"/>
                  <a:pt x="6219" y="6025"/>
                  <a:pt x="6219" y="6025"/>
                </a:cubicBezTo>
                <a:cubicBezTo>
                  <a:pt x="6051" y="5798"/>
                  <a:pt x="6051" y="5798"/>
                  <a:pt x="6051" y="5798"/>
                </a:cubicBezTo>
                <a:cubicBezTo>
                  <a:pt x="5883" y="5229"/>
                  <a:pt x="5883" y="5229"/>
                  <a:pt x="5883" y="5229"/>
                </a:cubicBezTo>
                <a:cubicBezTo>
                  <a:pt x="5715" y="4661"/>
                  <a:pt x="5715" y="4661"/>
                  <a:pt x="5715" y="4661"/>
                </a:cubicBezTo>
                <a:cubicBezTo>
                  <a:pt x="5715" y="4206"/>
                  <a:pt x="5715" y="4206"/>
                  <a:pt x="5715" y="4206"/>
                </a:cubicBezTo>
                <a:cubicBezTo>
                  <a:pt x="6135" y="3638"/>
                  <a:pt x="6135" y="3638"/>
                  <a:pt x="6135" y="3638"/>
                </a:cubicBezTo>
                <a:cubicBezTo>
                  <a:pt x="6304" y="3183"/>
                  <a:pt x="6304" y="3183"/>
                  <a:pt x="6304" y="3183"/>
                </a:cubicBezTo>
                <a:cubicBezTo>
                  <a:pt x="6219" y="2728"/>
                  <a:pt x="6219" y="2728"/>
                  <a:pt x="6219" y="2728"/>
                </a:cubicBezTo>
                <a:cubicBezTo>
                  <a:pt x="6640" y="3297"/>
                  <a:pt x="6640" y="3297"/>
                  <a:pt x="6640" y="3297"/>
                </a:cubicBezTo>
                <a:cubicBezTo>
                  <a:pt x="6724" y="3411"/>
                  <a:pt x="6724" y="3411"/>
                  <a:pt x="6724" y="3411"/>
                </a:cubicBezTo>
                <a:cubicBezTo>
                  <a:pt x="6808" y="2728"/>
                  <a:pt x="6808" y="2728"/>
                  <a:pt x="6808" y="2728"/>
                </a:cubicBezTo>
                <a:cubicBezTo>
                  <a:pt x="6640" y="1705"/>
                  <a:pt x="6640" y="1705"/>
                  <a:pt x="6640" y="1705"/>
                </a:cubicBezTo>
                <a:cubicBezTo>
                  <a:pt x="6724" y="1364"/>
                  <a:pt x="6724" y="1364"/>
                  <a:pt x="6724" y="1364"/>
                </a:cubicBezTo>
                <a:cubicBezTo>
                  <a:pt x="6472" y="1251"/>
                  <a:pt x="6472" y="1251"/>
                  <a:pt x="6472" y="1251"/>
                </a:cubicBezTo>
                <a:cubicBezTo>
                  <a:pt x="6388" y="0"/>
                  <a:pt x="6388" y="0"/>
                  <a:pt x="6388" y="0"/>
                </a:cubicBezTo>
                <a:cubicBezTo>
                  <a:pt x="6388" y="0"/>
                  <a:pt x="11178" y="1819"/>
                  <a:pt x="12187" y="2160"/>
                </a:cubicBezTo>
                <a:cubicBezTo>
                  <a:pt x="13111" y="2501"/>
                  <a:pt x="19331" y="4775"/>
                  <a:pt x="19751" y="4888"/>
                </a:cubicBezTo>
                <a:cubicBezTo>
                  <a:pt x="20171" y="5116"/>
                  <a:pt x="20675" y="5116"/>
                  <a:pt x="20675" y="5116"/>
                </a:cubicBezTo>
                <a:lnTo>
                  <a:pt x="21600" y="5343"/>
                </a:lnTo>
                <a:close/>
              </a:path>
            </a:pathLst>
          </a:custGeom>
          <a:solidFill>
            <a:schemeClr val="accent2">
              <a:lumMod val="75000"/>
            </a:schemeClr>
          </a:solidFill>
          <a:ln w="3175" cap="flat">
            <a:solidFill>
              <a:srgbClr val="BFBFBF"/>
            </a:solidFill>
            <a:prstDash val="solid"/>
            <a:miter lim="800000"/>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dirty="0"/>
          </a:p>
        </p:txBody>
      </p:sp>
      <p:sp>
        <p:nvSpPr>
          <p:cNvPr id="15" name="Shape 1680"/>
          <p:cNvSpPr/>
          <p:nvPr/>
        </p:nvSpPr>
        <p:spPr>
          <a:xfrm>
            <a:off x="3160996" y="3843729"/>
            <a:ext cx="1003495" cy="1182508"/>
          </a:xfrm>
          <a:custGeom>
            <a:avLst/>
            <a:gdLst/>
            <a:ahLst/>
            <a:cxnLst>
              <a:cxn ang="0">
                <a:pos x="wd2" y="hd2"/>
              </a:cxn>
              <a:cxn ang="5400000">
                <a:pos x="wd2" y="hd2"/>
              </a:cxn>
              <a:cxn ang="10800000">
                <a:pos x="wd2" y="hd2"/>
              </a:cxn>
              <a:cxn ang="16200000">
                <a:pos x="wd2" y="hd2"/>
              </a:cxn>
            </a:cxnLst>
            <a:rect l="0" t="0" r="r" b="b"/>
            <a:pathLst>
              <a:path w="21600" h="21600" extrusionOk="0">
                <a:moveTo>
                  <a:pt x="6088" y="0"/>
                </a:moveTo>
                <a:cubicBezTo>
                  <a:pt x="6088" y="0"/>
                  <a:pt x="5754" y="1350"/>
                  <a:pt x="5671" y="1776"/>
                </a:cubicBezTo>
                <a:cubicBezTo>
                  <a:pt x="5504" y="2061"/>
                  <a:pt x="5171" y="3055"/>
                  <a:pt x="5171" y="3055"/>
                </a:cubicBezTo>
                <a:cubicBezTo>
                  <a:pt x="4920" y="3197"/>
                  <a:pt x="4920" y="3197"/>
                  <a:pt x="4920" y="3197"/>
                </a:cubicBezTo>
                <a:cubicBezTo>
                  <a:pt x="4670" y="3055"/>
                  <a:pt x="4670" y="3055"/>
                  <a:pt x="4670" y="3055"/>
                </a:cubicBezTo>
                <a:cubicBezTo>
                  <a:pt x="4253" y="2771"/>
                  <a:pt x="4253" y="2771"/>
                  <a:pt x="4253" y="2771"/>
                </a:cubicBezTo>
                <a:cubicBezTo>
                  <a:pt x="3920" y="2913"/>
                  <a:pt x="3920" y="2913"/>
                  <a:pt x="3920" y="2913"/>
                </a:cubicBezTo>
                <a:cubicBezTo>
                  <a:pt x="3753" y="2629"/>
                  <a:pt x="3753" y="2629"/>
                  <a:pt x="3753" y="2629"/>
                </a:cubicBezTo>
                <a:cubicBezTo>
                  <a:pt x="3169" y="2771"/>
                  <a:pt x="3169" y="2771"/>
                  <a:pt x="3169" y="2771"/>
                </a:cubicBezTo>
                <a:cubicBezTo>
                  <a:pt x="2919" y="2984"/>
                  <a:pt x="2919" y="2984"/>
                  <a:pt x="2919" y="2984"/>
                </a:cubicBezTo>
                <a:cubicBezTo>
                  <a:pt x="2919" y="3766"/>
                  <a:pt x="2919" y="3766"/>
                  <a:pt x="2919" y="3766"/>
                </a:cubicBezTo>
                <a:cubicBezTo>
                  <a:pt x="2919" y="4761"/>
                  <a:pt x="2919" y="4761"/>
                  <a:pt x="2919" y="4761"/>
                </a:cubicBezTo>
                <a:cubicBezTo>
                  <a:pt x="2919" y="5684"/>
                  <a:pt x="2919" y="5684"/>
                  <a:pt x="2919" y="5684"/>
                </a:cubicBezTo>
                <a:cubicBezTo>
                  <a:pt x="2836" y="5968"/>
                  <a:pt x="2836" y="5968"/>
                  <a:pt x="2836" y="5968"/>
                </a:cubicBezTo>
                <a:cubicBezTo>
                  <a:pt x="2585" y="6324"/>
                  <a:pt x="2585" y="6324"/>
                  <a:pt x="2585" y="6324"/>
                </a:cubicBezTo>
                <a:cubicBezTo>
                  <a:pt x="2502" y="6679"/>
                  <a:pt x="2502" y="6679"/>
                  <a:pt x="2502" y="6679"/>
                </a:cubicBezTo>
                <a:cubicBezTo>
                  <a:pt x="2502" y="7176"/>
                  <a:pt x="2502" y="7176"/>
                  <a:pt x="2502" y="7176"/>
                </a:cubicBezTo>
                <a:cubicBezTo>
                  <a:pt x="2836" y="7816"/>
                  <a:pt x="2836" y="7816"/>
                  <a:pt x="2836" y="7816"/>
                </a:cubicBezTo>
                <a:cubicBezTo>
                  <a:pt x="2919" y="8455"/>
                  <a:pt x="2919" y="8455"/>
                  <a:pt x="2919" y="8455"/>
                </a:cubicBezTo>
                <a:cubicBezTo>
                  <a:pt x="3086" y="8668"/>
                  <a:pt x="3086" y="8668"/>
                  <a:pt x="3086" y="8668"/>
                </a:cubicBezTo>
                <a:cubicBezTo>
                  <a:pt x="3503" y="9095"/>
                  <a:pt x="3503" y="9095"/>
                  <a:pt x="3503" y="9095"/>
                </a:cubicBezTo>
                <a:cubicBezTo>
                  <a:pt x="3253" y="9237"/>
                  <a:pt x="3253" y="9237"/>
                  <a:pt x="3253" y="9237"/>
                </a:cubicBezTo>
                <a:cubicBezTo>
                  <a:pt x="2836" y="9521"/>
                  <a:pt x="2836" y="9521"/>
                  <a:pt x="2836" y="9521"/>
                </a:cubicBezTo>
                <a:cubicBezTo>
                  <a:pt x="2002" y="10018"/>
                  <a:pt x="2002" y="10018"/>
                  <a:pt x="2002" y="10018"/>
                </a:cubicBezTo>
                <a:cubicBezTo>
                  <a:pt x="1751" y="10942"/>
                  <a:pt x="1751" y="10942"/>
                  <a:pt x="1751" y="10942"/>
                </a:cubicBezTo>
                <a:cubicBezTo>
                  <a:pt x="1418" y="11511"/>
                  <a:pt x="1418" y="11511"/>
                  <a:pt x="1418" y="11511"/>
                </a:cubicBezTo>
                <a:cubicBezTo>
                  <a:pt x="1084" y="11795"/>
                  <a:pt x="1084" y="11795"/>
                  <a:pt x="1084" y="11795"/>
                </a:cubicBezTo>
                <a:cubicBezTo>
                  <a:pt x="917" y="11866"/>
                  <a:pt x="917" y="11866"/>
                  <a:pt x="917" y="11866"/>
                </a:cubicBezTo>
                <a:cubicBezTo>
                  <a:pt x="751" y="12150"/>
                  <a:pt x="751" y="12150"/>
                  <a:pt x="751" y="12150"/>
                </a:cubicBezTo>
                <a:cubicBezTo>
                  <a:pt x="834" y="12647"/>
                  <a:pt x="834" y="12647"/>
                  <a:pt x="834" y="12647"/>
                </a:cubicBezTo>
                <a:cubicBezTo>
                  <a:pt x="751" y="13003"/>
                  <a:pt x="751" y="13003"/>
                  <a:pt x="751" y="13003"/>
                </a:cubicBezTo>
                <a:cubicBezTo>
                  <a:pt x="1251" y="13358"/>
                  <a:pt x="1251" y="13358"/>
                  <a:pt x="1251" y="13358"/>
                </a:cubicBezTo>
                <a:cubicBezTo>
                  <a:pt x="1084" y="13642"/>
                  <a:pt x="1084" y="13642"/>
                  <a:pt x="1084" y="13642"/>
                </a:cubicBezTo>
                <a:cubicBezTo>
                  <a:pt x="417" y="13926"/>
                  <a:pt x="417" y="13926"/>
                  <a:pt x="417" y="13926"/>
                </a:cubicBezTo>
                <a:cubicBezTo>
                  <a:pt x="250" y="14211"/>
                  <a:pt x="250" y="14211"/>
                  <a:pt x="250" y="14211"/>
                </a:cubicBezTo>
                <a:cubicBezTo>
                  <a:pt x="0" y="14637"/>
                  <a:pt x="0" y="14637"/>
                  <a:pt x="0" y="14637"/>
                </a:cubicBezTo>
                <a:cubicBezTo>
                  <a:pt x="11592" y="20676"/>
                  <a:pt x="11592" y="20676"/>
                  <a:pt x="11592" y="20676"/>
                </a:cubicBezTo>
                <a:cubicBezTo>
                  <a:pt x="15178" y="21245"/>
                  <a:pt x="15178" y="21245"/>
                  <a:pt x="15178" y="21245"/>
                </a:cubicBezTo>
                <a:cubicBezTo>
                  <a:pt x="18181" y="21600"/>
                  <a:pt x="18181" y="21600"/>
                  <a:pt x="18181" y="21600"/>
                </a:cubicBezTo>
                <a:cubicBezTo>
                  <a:pt x="18264" y="21600"/>
                  <a:pt x="18264" y="21600"/>
                  <a:pt x="18264" y="21600"/>
                </a:cubicBezTo>
                <a:cubicBezTo>
                  <a:pt x="21600" y="2345"/>
                  <a:pt x="21600" y="2345"/>
                  <a:pt x="21600" y="2345"/>
                </a:cubicBezTo>
                <a:lnTo>
                  <a:pt x="6088" y="0"/>
                </a:lnTo>
                <a:close/>
              </a:path>
            </a:pathLst>
          </a:custGeom>
          <a:solidFill>
            <a:srgbClr val="D9DCE1"/>
          </a:solidFill>
          <a:ln w="3175" cap="flat">
            <a:solidFill>
              <a:srgbClr val="BFBFBF"/>
            </a:solidFill>
            <a:prstDash val="solid"/>
            <a:miter lim="800000"/>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dirty="0"/>
          </a:p>
        </p:txBody>
      </p:sp>
      <p:sp>
        <p:nvSpPr>
          <p:cNvPr id="17" name="Shape 1682"/>
          <p:cNvSpPr/>
          <p:nvPr/>
        </p:nvSpPr>
        <p:spPr>
          <a:xfrm>
            <a:off x="5035108" y="4077484"/>
            <a:ext cx="1287591" cy="692092"/>
          </a:xfrm>
          <a:custGeom>
            <a:avLst/>
            <a:gdLst/>
            <a:ahLst/>
            <a:cxnLst>
              <a:cxn ang="0">
                <a:pos x="wd2" y="hd2"/>
              </a:cxn>
              <a:cxn ang="5400000">
                <a:pos x="wd2" y="hd2"/>
              </a:cxn>
              <a:cxn ang="10800000">
                <a:pos x="wd2" y="hd2"/>
              </a:cxn>
              <a:cxn ang="16200000">
                <a:pos x="wd2" y="hd2"/>
              </a:cxn>
            </a:cxnLst>
            <a:rect l="0" t="0" r="r" b="b"/>
            <a:pathLst>
              <a:path w="21600" h="21600" extrusionOk="0">
                <a:moveTo>
                  <a:pt x="0" y="3034"/>
                </a:moveTo>
                <a:cubicBezTo>
                  <a:pt x="0" y="3398"/>
                  <a:pt x="0" y="3398"/>
                  <a:pt x="0" y="3398"/>
                </a:cubicBezTo>
                <a:cubicBezTo>
                  <a:pt x="0" y="3034"/>
                  <a:pt x="0" y="3034"/>
                  <a:pt x="0" y="3034"/>
                </a:cubicBezTo>
                <a:cubicBezTo>
                  <a:pt x="7677" y="3883"/>
                  <a:pt x="7677" y="3883"/>
                  <a:pt x="7677" y="3883"/>
                </a:cubicBezTo>
                <a:cubicBezTo>
                  <a:pt x="7352" y="14926"/>
                  <a:pt x="7352" y="14926"/>
                  <a:pt x="7352" y="14926"/>
                </a:cubicBezTo>
                <a:cubicBezTo>
                  <a:pt x="7872" y="15897"/>
                  <a:pt x="7872" y="15897"/>
                  <a:pt x="7872" y="15897"/>
                </a:cubicBezTo>
                <a:cubicBezTo>
                  <a:pt x="8067" y="16261"/>
                  <a:pt x="8067" y="16261"/>
                  <a:pt x="8067" y="16261"/>
                </a:cubicBezTo>
                <a:cubicBezTo>
                  <a:pt x="8263" y="16261"/>
                  <a:pt x="8263" y="16261"/>
                  <a:pt x="8263" y="16261"/>
                </a:cubicBezTo>
                <a:cubicBezTo>
                  <a:pt x="8523" y="16139"/>
                  <a:pt x="8523" y="16139"/>
                  <a:pt x="8523" y="16139"/>
                </a:cubicBezTo>
                <a:cubicBezTo>
                  <a:pt x="8718" y="16261"/>
                  <a:pt x="8718" y="16261"/>
                  <a:pt x="8718" y="16261"/>
                </a:cubicBezTo>
                <a:cubicBezTo>
                  <a:pt x="8913" y="16139"/>
                  <a:pt x="8913" y="16139"/>
                  <a:pt x="8913" y="16139"/>
                </a:cubicBezTo>
                <a:cubicBezTo>
                  <a:pt x="9173" y="16382"/>
                  <a:pt x="9173" y="16382"/>
                  <a:pt x="9173" y="16382"/>
                </a:cubicBezTo>
                <a:cubicBezTo>
                  <a:pt x="9369" y="17474"/>
                  <a:pt x="9369" y="17474"/>
                  <a:pt x="9369" y="17474"/>
                </a:cubicBezTo>
                <a:cubicBezTo>
                  <a:pt x="9954" y="17474"/>
                  <a:pt x="9954" y="17474"/>
                  <a:pt x="9954" y="17474"/>
                </a:cubicBezTo>
                <a:cubicBezTo>
                  <a:pt x="10410" y="17960"/>
                  <a:pt x="10410" y="17960"/>
                  <a:pt x="10410" y="17960"/>
                </a:cubicBezTo>
                <a:cubicBezTo>
                  <a:pt x="10800" y="17838"/>
                  <a:pt x="10800" y="17838"/>
                  <a:pt x="10800" y="17838"/>
                </a:cubicBezTo>
                <a:cubicBezTo>
                  <a:pt x="10865" y="17838"/>
                  <a:pt x="10865" y="17838"/>
                  <a:pt x="10865" y="17838"/>
                </a:cubicBezTo>
                <a:cubicBezTo>
                  <a:pt x="11125" y="18324"/>
                  <a:pt x="11125" y="18324"/>
                  <a:pt x="11125" y="18324"/>
                </a:cubicBezTo>
                <a:cubicBezTo>
                  <a:pt x="11386" y="17960"/>
                  <a:pt x="11386" y="17960"/>
                  <a:pt x="11386" y="17960"/>
                </a:cubicBezTo>
                <a:cubicBezTo>
                  <a:pt x="11971" y="18081"/>
                  <a:pt x="11971" y="18081"/>
                  <a:pt x="11971" y="18081"/>
                </a:cubicBezTo>
                <a:cubicBezTo>
                  <a:pt x="12231" y="18930"/>
                  <a:pt x="12231" y="18930"/>
                  <a:pt x="12231" y="18930"/>
                </a:cubicBezTo>
                <a:cubicBezTo>
                  <a:pt x="12427" y="18930"/>
                  <a:pt x="12427" y="18930"/>
                  <a:pt x="12427" y="18930"/>
                </a:cubicBezTo>
                <a:cubicBezTo>
                  <a:pt x="12492" y="19658"/>
                  <a:pt x="12492" y="19658"/>
                  <a:pt x="12492" y="19658"/>
                </a:cubicBezTo>
                <a:cubicBezTo>
                  <a:pt x="12752" y="19780"/>
                  <a:pt x="12752" y="19780"/>
                  <a:pt x="12752" y="19780"/>
                </a:cubicBezTo>
                <a:cubicBezTo>
                  <a:pt x="13012" y="19416"/>
                  <a:pt x="13012" y="19416"/>
                  <a:pt x="13012" y="19416"/>
                </a:cubicBezTo>
                <a:cubicBezTo>
                  <a:pt x="13142" y="19052"/>
                  <a:pt x="13142" y="19052"/>
                  <a:pt x="13142" y="19052"/>
                </a:cubicBezTo>
                <a:cubicBezTo>
                  <a:pt x="13272" y="19052"/>
                  <a:pt x="13272" y="19052"/>
                  <a:pt x="13272" y="19052"/>
                </a:cubicBezTo>
                <a:cubicBezTo>
                  <a:pt x="13728" y="19658"/>
                  <a:pt x="13728" y="19658"/>
                  <a:pt x="13728" y="19658"/>
                </a:cubicBezTo>
                <a:cubicBezTo>
                  <a:pt x="13858" y="20144"/>
                  <a:pt x="13858" y="20144"/>
                  <a:pt x="13858" y="20144"/>
                </a:cubicBezTo>
                <a:cubicBezTo>
                  <a:pt x="14313" y="19658"/>
                  <a:pt x="14313" y="19658"/>
                  <a:pt x="14313" y="19658"/>
                </a:cubicBezTo>
                <a:cubicBezTo>
                  <a:pt x="14443" y="19901"/>
                  <a:pt x="14443" y="19901"/>
                  <a:pt x="14443" y="19901"/>
                </a:cubicBezTo>
                <a:cubicBezTo>
                  <a:pt x="14508" y="20629"/>
                  <a:pt x="14508" y="20629"/>
                  <a:pt x="14508" y="20629"/>
                </a:cubicBezTo>
                <a:cubicBezTo>
                  <a:pt x="14639" y="20508"/>
                  <a:pt x="14639" y="20508"/>
                  <a:pt x="14639" y="20508"/>
                </a:cubicBezTo>
                <a:cubicBezTo>
                  <a:pt x="14834" y="19901"/>
                  <a:pt x="14834" y="19901"/>
                  <a:pt x="14834" y="19901"/>
                </a:cubicBezTo>
                <a:cubicBezTo>
                  <a:pt x="15159" y="19780"/>
                  <a:pt x="15159" y="19780"/>
                  <a:pt x="15159" y="19780"/>
                </a:cubicBezTo>
                <a:cubicBezTo>
                  <a:pt x="15549" y="20144"/>
                  <a:pt x="15549" y="20144"/>
                  <a:pt x="15549" y="20144"/>
                </a:cubicBezTo>
                <a:cubicBezTo>
                  <a:pt x="16135" y="20022"/>
                  <a:pt x="16135" y="20022"/>
                  <a:pt x="16135" y="20022"/>
                </a:cubicBezTo>
                <a:cubicBezTo>
                  <a:pt x="16395" y="20508"/>
                  <a:pt x="16395" y="20508"/>
                  <a:pt x="16395" y="20508"/>
                </a:cubicBezTo>
                <a:cubicBezTo>
                  <a:pt x="16525" y="20872"/>
                  <a:pt x="16525" y="20872"/>
                  <a:pt x="16525" y="20872"/>
                </a:cubicBezTo>
                <a:cubicBezTo>
                  <a:pt x="16851" y="20751"/>
                  <a:pt x="16851" y="20751"/>
                  <a:pt x="16851" y="20751"/>
                </a:cubicBezTo>
                <a:cubicBezTo>
                  <a:pt x="17176" y="20265"/>
                  <a:pt x="17176" y="20265"/>
                  <a:pt x="17176" y="20265"/>
                </a:cubicBezTo>
                <a:cubicBezTo>
                  <a:pt x="17371" y="19901"/>
                  <a:pt x="17371" y="19901"/>
                  <a:pt x="17371" y="19901"/>
                </a:cubicBezTo>
                <a:cubicBezTo>
                  <a:pt x="17631" y="19901"/>
                  <a:pt x="17631" y="19901"/>
                  <a:pt x="17631" y="19901"/>
                </a:cubicBezTo>
                <a:cubicBezTo>
                  <a:pt x="17892" y="20144"/>
                  <a:pt x="17892" y="20144"/>
                  <a:pt x="17892" y="20144"/>
                </a:cubicBezTo>
                <a:cubicBezTo>
                  <a:pt x="18087" y="20022"/>
                  <a:pt x="18087" y="20022"/>
                  <a:pt x="18087" y="20022"/>
                </a:cubicBezTo>
                <a:cubicBezTo>
                  <a:pt x="18347" y="19658"/>
                  <a:pt x="18347" y="19658"/>
                  <a:pt x="18347" y="19658"/>
                </a:cubicBezTo>
                <a:cubicBezTo>
                  <a:pt x="18737" y="19780"/>
                  <a:pt x="18737" y="19780"/>
                  <a:pt x="18737" y="19780"/>
                </a:cubicBezTo>
                <a:cubicBezTo>
                  <a:pt x="18933" y="19901"/>
                  <a:pt x="18933" y="19901"/>
                  <a:pt x="18933" y="19901"/>
                </a:cubicBezTo>
                <a:cubicBezTo>
                  <a:pt x="19518" y="19537"/>
                  <a:pt x="19518" y="19537"/>
                  <a:pt x="19518" y="19537"/>
                </a:cubicBezTo>
                <a:cubicBezTo>
                  <a:pt x="19908" y="19780"/>
                  <a:pt x="19908" y="19780"/>
                  <a:pt x="19908" y="19780"/>
                </a:cubicBezTo>
                <a:cubicBezTo>
                  <a:pt x="20234" y="20387"/>
                  <a:pt x="20234" y="20387"/>
                  <a:pt x="20234" y="20387"/>
                </a:cubicBezTo>
                <a:cubicBezTo>
                  <a:pt x="20689" y="20993"/>
                  <a:pt x="20689" y="20993"/>
                  <a:pt x="20689" y="20993"/>
                </a:cubicBezTo>
                <a:cubicBezTo>
                  <a:pt x="21080" y="20993"/>
                  <a:pt x="21080" y="20993"/>
                  <a:pt x="21080" y="20993"/>
                </a:cubicBezTo>
                <a:cubicBezTo>
                  <a:pt x="21340" y="21357"/>
                  <a:pt x="21340" y="21357"/>
                  <a:pt x="21340" y="21357"/>
                </a:cubicBezTo>
                <a:cubicBezTo>
                  <a:pt x="21535" y="21600"/>
                  <a:pt x="21535" y="21600"/>
                  <a:pt x="21535" y="21600"/>
                </a:cubicBezTo>
                <a:cubicBezTo>
                  <a:pt x="21600" y="10679"/>
                  <a:pt x="21600" y="10679"/>
                  <a:pt x="21600" y="10679"/>
                </a:cubicBezTo>
                <a:cubicBezTo>
                  <a:pt x="21080" y="4490"/>
                  <a:pt x="21080" y="4490"/>
                  <a:pt x="21080" y="4490"/>
                </a:cubicBezTo>
                <a:cubicBezTo>
                  <a:pt x="21080" y="1456"/>
                  <a:pt x="21080" y="1456"/>
                  <a:pt x="21080" y="1456"/>
                </a:cubicBezTo>
                <a:cubicBezTo>
                  <a:pt x="21080" y="1456"/>
                  <a:pt x="13728" y="1213"/>
                  <a:pt x="11386" y="1092"/>
                </a:cubicBezTo>
                <a:cubicBezTo>
                  <a:pt x="8523" y="849"/>
                  <a:pt x="260" y="0"/>
                  <a:pt x="260" y="0"/>
                </a:cubicBezTo>
                <a:cubicBezTo>
                  <a:pt x="195" y="3034"/>
                  <a:pt x="195" y="3034"/>
                  <a:pt x="195" y="3034"/>
                </a:cubicBezTo>
                <a:lnTo>
                  <a:pt x="0" y="3034"/>
                </a:lnTo>
                <a:close/>
              </a:path>
            </a:pathLst>
          </a:custGeom>
          <a:solidFill>
            <a:schemeClr val="accent2">
              <a:lumMod val="75000"/>
            </a:schemeClr>
          </a:solidFill>
          <a:ln w="3175" cap="flat">
            <a:solidFill>
              <a:srgbClr val="BFBFBF"/>
            </a:solidFill>
            <a:prstDash val="solid"/>
            <a:miter lim="800000"/>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dirty="0"/>
          </a:p>
        </p:txBody>
      </p:sp>
      <p:sp>
        <p:nvSpPr>
          <p:cNvPr id="18" name="Shape 1683"/>
          <p:cNvSpPr/>
          <p:nvPr/>
        </p:nvSpPr>
        <p:spPr>
          <a:xfrm>
            <a:off x="5200066" y="3518314"/>
            <a:ext cx="1090557" cy="60500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7200"/>
                  <a:pt x="21600" y="7200"/>
                  <a:pt x="21600" y="7200"/>
                </a:cubicBezTo>
                <a:cubicBezTo>
                  <a:pt x="21140" y="6785"/>
                  <a:pt x="21140" y="6785"/>
                  <a:pt x="21140" y="6785"/>
                </a:cubicBezTo>
                <a:cubicBezTo>
                  <a:pt x="20911" y="6508"/>
                  <a:pt x="20911" y="6508"/>
                  <a:pt x="20911" y="6508"/>
                </a:cubicBezTo>
                <a:cubicBezTo>
                  <a:pt x="20757" y="5677"/>
                  <a:pt x="20757" y="5677"/>
                  <a:pt x="20757" y="5677"/>
                </a:cubicBezTo>
                <a:cubicBezTo>
                  <a:pt x="20298" y="4846"/>
                  <a:pt x="20298" y="4846"/>
                  <a:pt x="20298" y="4846"/>
                </a:cubicBezTo>
                <a:cubicBezTo>
                  <a:pt x="20528" y="4154"/>
                  <a:pt x="20528" y="4154"/>
                  <a:pt x="20528" y="4154"/>
                </a:cubicBezTo>
                <a:cubicBezTo>
                  <a:pt x="20757" y="3323"/>
                  <a:pt x="20757" y="3323"/>
                  <a:pt x="20757" y="3323"/>
                </a:cubicBezTo>
                <a:cubicBezTo>
                  <a:pt x="20757" y="2631"/>
                  <a:pt x="20757" y="2631"/>
                  <a:pt x="20757" y="2631"/>
                </a:cubicBezTo>
                <a:cubicBezTo>
                  <a:pt x="20604" y="2631"/>
                  <a:pt x="20604" y="2631"/>
                  <a:pt x="20604" y="2631"/>
                </a:cubicBezTo>
                <a:cubicBezTo>
                  <a:pt x="19915" y="2631"/>
                  <a:pt x="19915" y="2631"/>
                  <a:pt x="19915" y="2631"/>
                </a:cubicBezTo>
                <a:cubicBezTo>
                  <a:pt x="19762" y="2077"/>
                  <a:pt x="19762" y="2077"/>
                  <a:pt x="19762" y="2077"/>
                </a:cubicBezTo>
                <a:cubicBezTo>
                  <a:pt x="19455" y="1246"/>
                  <a:pt x="19455" y="1246"/>
                  <a:pt x="19455" y="1246"/>
                </a:cubicBezTo>
                <a:cubicBezTo>
                  <a:pt x="19455" y="1246"/>
                  <a:pt x="14323" y="969"/>
                  <a:pt x="12638" y="831"/>
                </a:cubicBezTo>
                <a:cubicBezTo>
                  <a:pt x="9651" y="692"/>
                  <a:pt x="766" y="0"/>
                  <a:pt x="766" y="0"/>
                </a:cubicBezTo>
                <a:cubicBezTo>
                  <a:pt x="0" y="20215"/>
                  <a:pt x="0" y="20215"/>
                  <a:pt x="0" y="20215"/>
                </a:cubicBezTo>
                <a:cubicBezTo>
                  <a:pt x="3140" y="20492"/>
                  <a:pt x="7966" y="20908"/>
                  <a:pt x="10187" y="21185"/>
                </a:cubicBezTo>
                <a:cubicBezTo>
                  <a:pt x="12945" y="21323"/>
                  <a:pt x="21600" y="21600"/>
                  <a:pt x="21600" y="21600"/>
                </a:cubicBezTo>
                <a:close/>
              </a:path>
            </a:pathLst>
          </a:custGeom>
          <a:solidFill>
            <a:srgbClr val="D9DCE1"/>
          </a:solidFill>
          <a:ln w="3175" cap="flat">
            <a:solidFill>
              <a:srgbClr val="BFBFBF"/>
            </a:solidFill>
            <a:prstDash val="solid"/>
            <a:miter lim="800000"/>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dirty="0"/>
          </a:p>
        </p:txBody>
      </p:sp>
      <p:sp>
        <p:nvSpPr>
          <p:cNvPr id="19" name="Shape 1684"/>
          <p:cNvSpPr/>
          <p:nvPr/>
        </p:nvSpPr>
        <p:spPr>
          <a:xfrm>
            <a:off x="4970957" y="2940810"/>
            <a:ext cx="1214276" cy="61417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21600"/>
                  <a:pt x="21600" y="21600"/>
                  <a:pt x="21600" y="21600"/>
                </a:cubicBezTo>
                <a:cubicBezTo>
                  <a:pt x="21600" y="21600"/>
                  <a:pt x="21600" y="21600"/>
                  <a:pt x="21600" y="21600"/>
                </a:cubicBezTo>
                <a:cubicBezTo>
                  <a:pt x="21462" y="21053"/>
                  <a:pt x="21462" y="21053"/>
                  <a:pt x="21462" y="21053"/>
                </a:cubicBezTo>
                <a:cubicBezTo>
                  <a:pt x="21393" y="20233"/>
                  <a:pt x="21393" y="20233"/>
                  <a:pt x="21393" y="20233"/>
                </a:cubicBezTo>
                <a:cubicBezTo>
                  <a:pt x="21393" y="20233"/>
                  <a:pt x="21048" y="20096"/>
                  <a:pt x="20979" y="19959"/>
                </a:cubicBezTo>
                <a:cubicBezTo>
                  <a:pt x="20910" y="19823"/>
                  <a:pt x="20979" y="19823"/>
                  <a:pt x="20979" y="19823"/>
                </a:cubicBezTo>
                <a:cubicBezTo>
                  <a:pt x="20841" y="19413"/>
                  <a:pt x="20841" y="19413"/>
                  <a:pt x="20841" y="19413"/>
                </a:cubicBezTo>
                <a:cubicBezTo>
                  <a:pt x="20979" y="19139"/>
                  <a:pt x="20979" y="19139"/>
                  <a:pt x="20979" y="19139"/>
                </a:cubicBezTo>
                <a:cubicBezTo>
                  <a:pt x="20910" y="18456"/>
                  <a:pt x="20910" y="18456"/>
                  <a:pt x="20910" y="18456"/>
                </a:cubicBezTo>
                <a:cubicBezTo>
                  <a:pt x="20703" y="18182"/>
                  <a:pt x="20703" y="18182"/>
                  <a:pt x="20703" y="18182"/>
                </a:cubicBezTo>
                <a:cubicBezTo>
                  <a:pt x="20634" y="17772"/>
                  <a:pt x="20634" y="17772"/>
                  <a:pt x="20634" y="17772"/>
                </a:cubicBezTo>
                <a:cubicBezTo>
                  <a:pt x="20496" y="16815"/>
                  <a:pt x="20496" y="16815"/>
                  <a:pt x="20496" y="16815"/>
                </a:cubicBezTo>
                <a:cubicBezTo>
                  <a:pt x="20496" y="15448"/>
                  <a:pt x="20496" y="15448"/>
                  <a:pt x="20496" y="15448"/>
                </a:cubicBezTo>
                <a:cubicBezTo>
                  <a:pt x="20427" y="15175"/>
                  <a:pt x="20427" y="15175"/>
                  <a:pt x="20427" y="15175"/>
                </a:cubicBezTo>
                <a:cubicBezTo>
                  <a:pt x="20289" y="14765"/>
                  <a:pt x="20289" y="14765"/>
                  <a:pt x="20289" y="14765"/>
                </a:cubicBezTo>
                <a:cubicBezTo>
                  <a:pt x="20358" y="14218"/>
                  <a:pt x="20358" y="14218"/>
                  <a:pt x="20358" y="14218"/>
                </a:cubicBezTo>
                <a:cubicBezTo>
                  <a:pt x="20358" y="12851"/>
                  <a:pt x="20358" y="12851"/>
                  <a:pt x="20358" y="12851"/>
                </a:cubicBezTo>
                <a:cubicBezTo>
                  <a:pt x="20220" y="11894"/>
                  <a:pt x="20220" y="11894"/>
                  <a:pt x="20220" y="11894"/>
                </a:cubicBezTo>
                <a:cubicBezTo>
                  <a:pt x="20082" y="11620"/>
                  <a:pt x="20082" y="11620"/>
                  <a:pt x="20082" y="11620"/>
                </a:cubicBezTo>
                <a:cubicBezTo>
                  <a:pt x="19944" y="11620"/>
                  <a:pt x="19944" y="11620"/>
                  <a:pt x="19944" y="11620"/>
                </a:cubicBezTo>
                <a:cubicBezTo>
                  <a:pt x="19875" y="11347"/>
                  <a:pt x="19875" y="11347"/>
                  <a:pt x="19875" y="11347"/>
                </a:cubicBezTo>
                <a:cubicBezTo>
                  <a:pt x="19806" y="10663"/>
                  <a:pt x="19806" y="10663"/>
                  <a:pt x="19806" y="10663"/>
                </a:cubicBezTo>
                <a:cubicBezTo>
                  <a:pt x="19737" y="10116"/>
                  <a:pt x="19737" y="10116"/>
                  <a:pt x="19737" y="10116"/>
                </a:cubicBezTo>
                <a:cubicBezTo>
                  <a:pt x="19944" y="9980"/>
                  <a:pt x="19944" y="9980"/>
                  <a:pt x="19944" y="9980"/>
                </a:cubicBezTo>
                <a:cubicBezTo>
                  <a:pt x="19944" y="9843"/>
                  <a:pt x="19944" y="9843"/>
                  <a:pt x="19944" y="9843"/>
                </a:cubicBezTo>
                <a:cubicBezTo>
                  <a:pt x="19875" y="9706"/>
                  <a:pt x="19875" y="9706"/>
                  <a:pt x="19875" y="9706"/>
                </a:cubicBezTo>
                <a:cubicBezTo>
                  <a:pt x="19806" y="9296"/>
                  <a:pt x="19806" y="9296"/>
                  <a:pt x="19806" y="9296"/>
                </a:cubicBezTo>
                <a:cubicBezTo>
                  <a:pt x="19668" y="8886"/>
                  <a:pt x="19668" y="8886"/>
                  <a:pt x="19668" y="8886"/>
                </a:cubicBezTo>
                <a:cubicBezTo>
                  <a:pt x="19530" y="8203"/>
                  <a:pt x="19530" y="8203"/>
                  <a:pt x="19530" y="8203"/>
                </a:cubicBezTo>
                <a:cubicBezTo>
                  <a:pt x="19392" y="7382"/>
                  <a:pt x="19392" y="7382"/>
                  <a:pt x="19392" y="7382"/>
                </a:cubicBezTo>
                <a:cubicBezTo>
                  <a:pt x="19185" y="6699"/>
                  <a:pt x="19185" y="6699"/>
                  <a:pt x="19185" y="6699"/>
                </a:cubicBezTo>
                <a:cubicBezTo>
                  <a:pt x="18978" y="5468"/>
                  <a:pt x="18978" y="5468"/>
                  <a:pt x="18978" y="5468"/>
                </a:cubicBezTo>
                <a:cubicBezTo>
                  <a:pt x="18771" y="4922"/>
                  <a:pt x="18771" y="4922"/>
                  <a:pt x="18771" y="4922"/>
                </a:cubicBezTo>
                <a:cubicBezTo>
                  <a:pt x="18702" y="4785"/>
                  <a:pt x="18702" y="4785"/>
                  <a:pt x="18702" y="4785"/>
                </a:cubicBezTo>
                <a:cubicBezTo>
                  <a:pt x="18426" y="4375"/>
                  <a:pt x="18426" y="4375"/>
                  <a:pt x="18426" y="4375"/>
                </a:cubicBezTo>
                <a:cubicBezTo>
                  <a:pt x="17942" y="3691"/>
                  <a:pt x="17942" y="3691"/>
                  <a:pt x="17942" y="3691"/>
                </a:cubicBezTo>
                <a:cubicBezTo>
                  <a:pt x="17597" y="3418"/>
                  <a:pt x="17597" y="3418"/>
                  <a:pt x="17597" y="3418"/>
                </a:cubicBezTo>
                <a:cubicBezTo>
                  <a:pt x="17252" y="3144"/>
                  <a:pt x="17252" y="3144"/>
                  <a:pt x="17252" y="3144"/>
                </a:cubicBezTo>
                <a:cubicBezTo>
                  <a:pt x="16976" y="2597"/>
                  <a:pt x="16976" y="2597"/>
                  <a:pt x="16976" y="2597"/>
                </a:cubicBezTo>
                <a:cubicBezTo>
                  <a:pt x="16493" y="2461"/>
                  <a:pt x="16493" y="2461"/>
                  <a:pt x="16493" y="2461"/>
                </a:cubicBezTo>
                <a:cubicBezTo>
                  <a:pt x="15872" y="2597"/>
                  <a:pt x="15872" y="2597"/>
                  <a:pt x="15872" y="2597"/>
                </a:cubicBezTo>
                <a:cubicBezTo>
                  <a:pt x="15665" y="2597"/>
                  <a:pt x="15665" y="2597"/>
                  <a:pt x="15665" y="2597"/>
                </a:cubicBezTo>
                <a:cubicBezTo>
                  <a:pt x="15458" y="2734"/>
                  <a:pt x="15458" y="2734"/>
                  <a:pt x="15458" y="2734"/>
                </a:cubicBezTo>
                <a:cubicBezTo>
                  <a:pt x="15320" y="3008"/>
                  <a:pt x="15320" y="3008"/>
                  <a:pt x="15320" y="3008"/>
                </a:cubicBezTo>
                <a:cubicBezTo>
                  <a:pt x="15113" y="2871"/>
                  <a:pt x="15113" y="2871"/>
                  <a:pt x="15113" y="2871"/>
                </a:cubicBezTo>
                <a:cubicBezTo>
                  <a:pt x="14906" y="2597"/>
                  <a:pt x="14906" y="2597"/>
                  <a:pt x="14906" y="2597"/>
                </a:cubicBezTo>
                <a:cubicBezTo>
                  <a:pt x="14492" y="2187"/>
                  <a:pt x="14492" y="2187"/>
                  <a:pt x="14492" y="2187"/>
                </a:cubicBezTo>
                <a:cubicBezTo>
                  <a:pt x="13940" y="1641"/>
                  <a:pt x="13940" y="1641"/>
                  <a:pt x="13940" y="1641"/>
                </a:cubicBezTo>
                <a:cubicBezTo>
                  <a:pt x="690" y="0"/>
                  <a:pt x="690" y="0"/>
                  <a:pt x="690" y="0"/>
                </a:cubicBezTo>
                <a:cubicBezTo>
                  <a:pt x="0" y="12987"/>
                  <a:pt x="0" y="12987"/>
                  <a:pt x="0" y="12987"/>
                </a:cubicBezTo>
                <a:cubicBezTo>
                  <a:pt x="5038" y="13944"/>
                  <a:pt x="5038" y="13944"/>
                  <a:pt x="5038" y="13944"/>
                </a:cubicBezTo>
                <a:cubicBezTo>
                  <a:pt x="4762" y="20370"/>
                  <a:pt x="4762" y="20370"/>
                  <a:pt x="4762" y="20370"/>
                </a:cubicBezTo>
                <a:cubicBezTo>
                  <a:pt x="4762" y="20370"/>
                  <a:pt x="4762" y="20370"/>
                  <a:pt x="4762" y="20370"/>
                </a:cubicBezTo>
                <a:cubicBezTo>
                  <a:pt x="5176" y="20370"/>
                  <a:pt x="12836" y="21053"/>
                  <a:pt x="15458" y="21190"/>
                </a:cubicBezTo>
                <a:cubicBezTo>
                  <a:pt x="16976" y="21327"/>
                  <a:pt x="21600" y="21600"/>
                  <a:pt x="21600" y="21600"/>
                </a:cubicBezTo>
                <a:close/>
              </a:path>
            </a:pathLst>
          </a:custGeom>
          <a:solidFill>
            <a:srgbClr val="D9DCE1"/>
          </a:solidFill>
          <a:ln w="3175" cap="flat">
            <a:solidFill>
              <a:srgbClr val="BFBFBF"/>
            </a:solidFill>
            <a:prstDash val="solid"/>
            <a:miter lim="800000"/>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dirty="0"/>
          </a:p>
        </p:txBody>
      </p:sp>
      <p:sp>
        <p:nvSpPr>
          <p:cNvPr id="20" name="Shape 1685"/>
          <p:cNvSpPr/>
          <p:nvPr/>
        </p:nvSpPr>
        <p:spPr>
          <a:xfrm>
            <a:off x="5007613" y="2390806"/>
            <a:ext cx="1044737" cy="696674"/>
          </a:xfrm>
          <a:custGeom>
            <a:avLst/>
            <a:gdLst/>
            <a:ahLst/>
            <a:cxnLst>
              <a:cxn ang="0">
                <a:pos x="wd2" y="hd2"/>
              </a:cxn>
              <a:cxn ang="5400000">
                <a:pos x="wd2" y="hd2"/>
              </a:cxn>
              <a:cxn ang="10800000">
                <a:pos x="wd2" y="hd2"/>
              </a:cxn>
              <a:cxn ang="16200000">
                <a:pos x="wd2" y="hd2"/>
              </a:cxn>
            </a:cxnLst>
            <a:rect l="0" t="0" r="r" b="b"/>
            <a:pathLst>
              <a:path w="21600" h="21600" extrusionOk="0">
                <a:moveTo>
                  <a:pt x="16059" y="18960"/>
                </a:moveTo>
                <a:cubicBezTo>
                  <a:pt x="16541" y="19320"/>
                  <a:pt x="16541" y="19320"/>
                  <a:pt x="16541" y="19320"/>
                </a:cubicBezTo>
                <a:cubicBezTo>
                  <a:pt x="16782" y="19560"/>
                  <a:pt x="16782" y="19560"/>
                  <a:pt x="16782" y="19560"/>
                </a:cubicBezTo>
                <a:cubicBezTo>
                  <a:pt x="17023" y="19680"/>
                  <a:pt x="17023" y="19680"/>
                  <a:pt x="17023" y="19680"/>
                </a:cubicBezTo>
                <a:cubicBezTo>
                  <a:pt x="17184" y="19440"/>
                  <a:pt x="17184" y="19440"/>
                  <a:pt x="17184" y="19440"/>
                </a:cubicBezTo>
                <a:cubicBezTo>
                  <a:pt x="17425" y="19320"/>
                  <a:pt x="17425" y="19320"/>
                  <a:pt x="17425" y="19320"/>
                </a:cubicBezTo>
                <a:cubicBezTo>
                  <a:pt x="17665" y="19320"/>
                  <a:pt x="17665" y="19320"/>
                  <a:pt x="17665" y="19320"/>
                </a:cubicBezTo>
                <a:cubicBezTo>
                  <a:pt x="18388" y="19200"/>
                  <a:pt x="18388" y="19200"/>
                  <a:pt x="18388" y="19200"/>
                </a:cubicBezTo>
                <a:cubicBezTo>
                  <a:pt x="18950" y="19320"/>
                  <a:pt x="18950" y="19320"/>
                  <a:pt x="18950" y="19320"/>
                </a:cubicBezTo>
                <a:cubicBezTo>
                  <a:pt x="19271" y="19800"/>
                  <a:pt x="19271" y="19800"/>
                  <a:pt x="19271" y="19800"/>
                </a:cubicBezTo>
                <a:cubicBezTo>
                  <a:pt x="19673" y="20040"/>
                  <a:pt x="19673" y="20040"/>
                  <a:pt x="19673" y="20040"/>
                </a:cubicBezTo>
                <a:cubicBezTo>
                  <a:pt x="20074" y="20280"/>
                  <a:pt x="20074" y="20280"/>
                  <a:pt x="20074" y="20280"/>
                </a:cubicBezTo>
                <a:cubicBezTo>
                  <a:pt x="20636" y="20880"/>
                  <a:pt x="20636" y="20880"/>
                  <a:pt x="20636" y="20880"/>
                </a:cubicBezTo>
                <a:cubicBezTo>
                  <a:pt x="20958" y="21240"/>
                  <a:pt x="20958" y="21240"/>
                  <a:pt x="20958" y="21240"/>
                </a:cubicBezTo>
                <a:cubicBezTo>
                  <a:pt x="21038" y="21360"/>
                  <a:pt x="21038" y="21360"/>
                  <a:pt x="21038" y="21360"/>
                </a:cubicBezTo>
                <a:cubicBezTo>
                  <a:pt x="21118" y="21600"/>
                  <a:pt x="21118" y="21600"/>
                  <a:pt x="21118" y="21600"/>
                </a:cubicBezTo>
                <a:cubicBezTo>
                  <a:pt x="21118" y="21600"/>
                  <a:pt x="21118" y="21600"/>
                  <a:pt x="21118" y="21600"/>
                </a:cubicBezTo>
                <a:cubicBezTo>
                  <a:pt x="21118" y="21240"/>
                  <a:pt x="21118" y="21240"/>
                  <a:pt x="21118" y="21240"/>
                </a:cubicBezTo>
                <a:cubicBezTo>
                  <a:pt x="21118" y="20760"/>
                  <a:pt x="21118" y="20760"/>
                  <a:pt x="21118" y="20760"/>
                </a:cubicBezTo>
                <a:cubicBezTo>
                  <a:pt x="20797" y="20400"/>
                  <a:pt x="20797" y="20400"/>
                  <a:pt x="20797" y="20400"/>
                </a:cubicBezTo>
                <a:cubicBezTo>
                  <a:pt x="20797" y="20040"/>
                  <a:pt x="20797" y="20040"/>
                  <a:pt x="20797" y="20040"/>
                </a:cubicBezTo>
                <a:cubicBezTo>
                  <a:pt x="20877" y="19680"/>
                  <a:pt x="20877" y="19680"/>
                  <a:pt x="20877" y="19680"/>
                </a:cubicBezTo>
                <a:cubicBezTo>
                  <a:pt x="21118" y="19560"/>
                  <a:pt x="21118" y="19560"/>
                  <a:pt x="21118" y="19560"/>
                </a:cubicBezTo>
                <a:cubicBezTo>
                  <a:pt x="21118" y="18720"/>
                  <a:pt x="21118" y="18720"/>
                  <a:pt x="21118" y="18720"/>
                </a:cubicBezTo>
                <a:cubicBezTo>
                  <a:pt x="21199" y="18360"/>
                  <a:pt x="21199" y="18360"/>
                  <a:pt x="21199" y="18360"/>
                </a:cubicBezTo>
                <a:cubicBezTo>
                  <a:pt x="21359" y="18240"/>
                  <a:pt x="21359" y="18240"/>
                  <a:pt x="21359" y="18240"/>
                </a:cubicBezTo>
                <a:cubicBezTo>
                  <a:pt x="21359" y="17760"/>
                  <a:pt x="21359" y="17760"/>
                  <a:pt x="21359" y="17760"/>
                </a:cubicBezTo>
                <a:cubicBezTo>
                  <a:pt x="21199" y="17160"/>
                  <a:pt x="21199" y="17160"/>
                  <a:pt x="21199" y="17160"/>
                </a:cubicBezTo>
                <a:cubicBezTo>
                  <a:pt x="21038" y="17040"/>
                  <a:pt x="21038" y="17040"/>
                  <a:pt x="21038" y="17040"/>
                </a:cubicBezTo>
                <a:cubicBezTo>
                  <a:pt x="21118" y="16440"/>
                  <a:pt x="21118" y="16440"/>
                  <a:pt x="21118" y="16440"/>
                </a:cubicBezTo>
                <a:cubicBezTo>
                  <a:pt x="21118" y="16080"/>
                  <a:pt x="21118" y="16080"/>
                  <a:pt x="21118" y="16080"/>
                </a:cubicBezTo>
                <a:cubicBezTo>
                  <a:pt x="21359" y="16080"/>
                  <a:pt x="21359" y="16080"/>
                  <a:pt x="21359" y="16080"/>
                </a:cubicBezTo>
                <a:cubicBezTo>
                  <a:pt x="21600" y="5640"/>
                  <a:pt x="21600" y="5640"/>
                  <a:pt x="21600" y="5640"/>
                </a:cubicBezTo>
                <a:cubicBezTo>
                  <a:pt x="21359" y="5280"/>
                  <a:pt x="21359" y="5280"/>
                  <a:pt x="21359" y="5280"/>
                </a:cubicBezTo>
                <a:cubicBezTo>
                  <a:pt x="21199" y="4920"/>
                  <a:pt x="21199" y="4920"/>
                  <a:pt x="21199" y="4920"/>
                </a:cubicBezTo>
                <a:cubicBezTo>
                  <a:pt x="20797" y="4680"/>
                  <a:pt x="20797" y="4680"/>
                  <a:pt x="20797" y="4680"/>
                </a:cubicBezTo>
                <a:cubicBezTo>
                  <a:pt x="20717" y="4320"/>
                  <a:pt x="20717" y="4320"/>
                  <a:pt x="20717" y="4320"/>
                </a:cubicBezTo>
                <a:cubicBezTo>
                  <a:pt x="20476" y="3960"/>
                  <a:pt x="20476" y="3960"/>
                  <a:pt x="20476" y="3960"/>
                </a:cubicBezTo>
                <a:cubicBezTo>
                  <a:pt x="20396" y="3720"/>
                  <a:pt x="20396" y="3720"/>
                  <a:pt x="20396" y="3720"/>
                </a:cubicBezTo>
                <a:cubicBezTo>
                  <a:pt x="20396" y="3480"/>
                  <a:pt x="20396" y="3480"/>
                  <a:pt x="20396" y="3480"/>
                </a:cubicBezTo>
                <a:cubicBezTo>
                  <a:pt x="20396" y="3240"/>
                  <a:pt x="20396" y="3240"/>
                  <a:pt x="20396" y="3240"/>
                </a:cubicBezTo>
                <a:cubicBezTo>
                  <a:pt x="20636" y="2880"/>
                  <a:pt x="20636" y="2880"/>
                  <a:pt x="20636" y="2880"/>
                </a:cubicBezTo>
                <a:cubicBezTo>
                  <a:pt x="20877" y="2520"/>
                  <a:pt x="20877" y="2520"/>
                  <a:pt x="20877" y="2520"/>
                </a:cubicBezTo>
                <a:cubicBezTo>
                  <a:pt x="21199" y="2040"/>
                  <a:pt x="21199" y="2040"/>
                  <a:pt x="21199" y="2040"/>
                </a:cubicBezTo>
                <a:cubicBezTo>
                  <a:pt x="21118" y="1800"/>
                  <a:pt x="21118" y="1800"/>
                  <a:pt x="21118" y="1800"/>
                </a:cubicBezTo>
                <a:cubicBezTo>
                  <a:pt x="21118" y="1680"/>
                  <a:pt x="21118" y="1680"/>
                  <a:pt x="21118" y="1680"/>
                </a:cubicBezTo>
                <a:cubicBezTo>
                  <a:pt x="21118" y="1680"/>
                  <a:pt x="13410" y="1200"/>
                  <a:pt x="10920" y="960"/>
                </a:cubicBezTo>
                <a:cubicBezTo>
                  <a:pt x="8431" y="720"/>
                  <a:pt x="1124" y="0"/>
                  <a:pt x="1124" y="0"/>
                </a:cubicBezTo>
                <a:cubicBezTo>
                  <a:pt x="0" y="17040"/>
                  <a:pt x="0" y="17040"/>
                  <a:pt x="0" y="17040"/>
                </a:cubicBezTo>
                <a:cubicBezTo>
                  <a:pt x="15417" y="18480"/>
                  <a:pt x="15417" y="18480"/>
                  <a:pt x="15417" y="18480"/>
                </a:cubicBezTo>
                <a:lnTo>
                  <a:pt x="16059" y="18960"/>
                </a:lnTo>
                <a:close/>
              </a:path>
            </a:pathLst>
          </a:custGeom>
          <a:solidFill>
            <a:srgbClr val="D9DCE1"/>
          </a:solidFill>
          <a:ln w="3175" cap="flat">
            <a:solidFill>
              <a:srgbClr val="BFBFBF"/>
            </a:solidFill>
            <a:prstDash val="solid"/>
            <a:miter lim="800000"/>
          </a:ln>
          <a:effectLst/>
        </p:spPr>
        <p:txBody>
          <a:bodyPr wrap="square" lIns="45719" tIns="45719" rIns="45719" bIns="45719" numCol="1" anchor="t">
            <a:noAutofit/>
          </a:bodyPr>
          <a:lstStyle/>
          <a:p>
            <a:endParaRPr dirty="0">
              <a:latin typeface="Calibri"/>
              <a:ea typeface="Calibri"/>
              <a:cs typeface="Calibri"/>
            </a:endParaRPr>
          </a:p>
        </p:txBody>
      </p:sp>
      <p:sp>
        <p:nvSpPr>
          <p:cNvPr id="21" name="Shape 1686"/>
          <p:cNvSpPr/>
          <p:nvPr/>
        </p:nvSpPr>
        <p:spPr>
          <a:xfrm>
            <a:off x="3999536" y="2441221"/>
            <a:ext cx="1049318" cy="866257"/>
          </a:xfrm>
          <a:custGeom>
            <a:avLst/>
            <a:gdLst/>
            <a:ahLst/>
            <a:cxnLst>
              <a:cxn ang="0">
                <a:pos x="wd2" y="hd2"/>
              </a:cxn>
              <a:cxn ang="5400000">
                <a:pos x="wd2" y="hd2"/>
              </a:cxn>
              <a:cxn ang="10800000">
                <a:pos x="wd2" y="hd2"/>
              </a:cxn>
              <a:cxn ang="16200000">
                <a:pos x="wd2" y="hd2"/>
              </a:cxn>
            </a:cxnLst>
            <a:rect l="0" t="0" r="r" b="b"/>
            <a:pathLst>
              <a:path w="21600" h="21600" extrusionOk="0">
                <a:moveTo>
                  <a:pt x="21600" y="3086"/>
                </a:moveTo>
                <a:lnTo>
                  <a:pt x="21506" y="3086"/>
                </a:lnTo>
                <a:lnTo>
                  <a:pt x="2641" y="0"/>
                </a:lnTo>
                <a:lnTo>
                  <a:pt x="2264" y="2629"/>
                </a:lnTo>
                <a:lnTo>
                  <a:pt x="660" y="13943"/>
                </a:lnTo>
                <a:lnTo>
                  <a:pt x="0" y="18514"/>
                </a:lnTo>
                <a:lnTo>
                  <a:pt x="5754" y="19657"/>
                </a:lnTo>
                <a:lnTo>
                  <a:pt x="19997" y="21600"/>
                </a:lnTo>
                <a:lnTo>
                  <a:pt x="20751" y="12457"/>
                </a:lnTo>
                <a:lnTo>
                  <a:pt x="21600" y="3086"/>
                </a:lnTo>
                <a:close/>
              </a:path>
            </a:pathLst>
          </a:custGeom>
          <a:solidFill>
            <a:srgbClr val="D9DCE1"/>
          </a:solidFill>
          <a:ln w="3175" cap="flat">
            <a:solidFill>
              <a:srgbClr val="BFBFBF"/>
            </a:solidFill>
            <a:prstDash val="solid"/>
            <a:miter lim="800000"/>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dirty="0"/>
          </a:p>
        </p:txBody>
      </p:sp>
      <p:sp>
        <p:nvSpPr>
          <p:cNvPr id="22" name="Shape 1687"/>
          <p:cNvSpPr/>
          <p:nvPr/>
        </p:nvSpPr>
        <p:spPr>
          <a:xfrm>
            <a:off x="5062602" y="1817884"/>
            <a:ext cx="976003" cy="627925"/>
          </a:xfrm>
          <a:custGeom>
            <a:avLst/>
            <a:gdLst/>
            <a:ahLst/>
            <a:cxnLst>
              <a:cxn ang="0">
                <a:pos x="wd2" y="hd2"/>
              </a:cxn>
              <a:cxn ang="5400000">
                <a:pos x="wd2" y="hd2"/>
              </a:cxn>
              <a:cxn ang="10800000">
                <a:pos x="wd2" y="hd2"/>
              </a:cxn>
              <a:cxn ang="16200000">
                <a:pos x="wd2" y="hd2"/>
              </a:cxn>
            </a:cxnLst>
            <a:rect l="0" t="0" r="r" b="b"/>
            <a:pathLst>
              <a:path w="21600" h="21600" extrusionOk="0">
                <a:moveTo>
                  <a:pt x="21428" y="21467"/>
                </a:moveTo>
                <a:cubicBezTo>
                  <a:pt x="21428" y="21600"/>
                  <a:pt x="21428" y="21600"/>
                  <a:pt x="21428" y="21600"/>
                </a:cubicBezTo>
                <a:cubicBezTo>
                  <a:pt x="21428" y="21600"/>
                  <a:pt x="21428" y="21600"/>
                  <a:pt x="21428" y="21600"/>
                </a:cubicBezTo>
                <a:cubicBezTo>
                  <a:pt x="21600" y="21333"/>
                  <a:pt x="21600" y="21333"/>
                  <a:pt x="21600" y="21333"/>
                </a:cubicBezTo>
                <a:cubicBezTo>
                  <a:pt x="21600" y="20667"/>
                  <a:pt x="21600" y="20667"/>
                  <a:pt x="21600" y="20667"/>
                </a:cubicBezTo>
                <a:cubicBezTo>
                  <a:pt x="21600" y="20000"/>
                  <a:pt x="21600" y="20000"/>
                  <a:pt x="21600" y="20000"/>
                </a:cubicBezTo>
                <a:cubicBezTo>
                  <a:pt x="21514" y="19200"/>
                  <a:pt x="21514" y="19200"/>
                  <a:pt x="21514" y="19200"/>
                </a:cubicBezTo>
                <a:cubicBezTo>
                  <a:pt x="21342" y="18800"/>
                  <a:pt x="21342" y="18800"/>
                  <a:pt x="21342" y="18800"/>
                </a:cubicBezTo>
                <a:cubicBezTo>
                  <a:pt x="21084" y="18400"/>
                  <a:pt x="21084" y="18400"/>
                  <a:pt x="21084" y="18400"/>
                </a:cubicBezTo>
                <a:cubicBezTo>
                  <a:pt x="21084" y="17467"/>
                  <a:pt x="21084" y="17467"/>
                  <a:pt x="21084" y="17467"/>
                </a:cubicBezTo>
                <a:cubicBezTo>
                  <a:pt x="20998" y="17200"/>
                  <a:pt x="20998" y="17200"/>
                  <a:pt x="20998" y="17200"/>
                </a:cubicBezTo>
                <a:cubicBezTo>
                  <a:pt x="20825" y="16800"/>
                  <a:pt x="20825" y="16800"/>
                  <a:pt x="20825" y="16800"/>
                </a:cubicBezTo>
                <a:cubicBezTo>
                  <a:pt x="20825" y="15600"/>
                  <a:pt x="20825" y="15600"/>
                  <a:pt x="20825" y="15600"/>
                </a:cubicBezTo>
                <a:cubicBezTo>
                  <a:pt x="20825" y="13733"/>
                  <a:pt x="20825" y="13733"/>
                  <a:pt x="20825" y="13733"/>
                </a:cubicBezTo>
                <a:cubicBezTo>
                  <a:pt x="20739" y="11467"/>
                  <a:pt x="20739" y="11467"/>
                  <a:pt x="20739" y="11467"/>
                </a:cubicBezTo>
                <a:cubicBezTo>
                  <a:pt x="20739" y="10267"/>
                  <a:pt x="20739" y="10267"/>
                  <a:pt x="20739" y="10267"/>
                </a:cubicBezTo>
                <a:cubicBezTo>
                  <a:pt x="20395" y="9333"/>
                  <a:pt x="20395" y="9333"/>
                  <a:pt x="20395" y="9333"/>
                </a:cubicBezTo>
                <a:cubicBezTo>
                  <a:pt x="20137" y="8000"/>
                  <a:pt x="20137" y="8000"/>
                  <a:pt x="20137" y="8000"/>
                </a:cubicBezTo>
                <a:cubicBezTo>
                  <a:pt x="19965" y="7200"/>
                  <a:pt x="19965" y="7200"/>
                  <a:pt x="19965" y="7200"/>
                </a:cubicBezTo>
                <a:cubicBezTo>
                  <a:pt x="20137" y="6267"/>
                  <a:pt x="20137" y="6267"/>
                  <a:pt x="20137" y="6267"/>
                </a:cubicBezTo>
                <a:cubicBezTo>
                  <a:pt x="20051" y="5467"/>
                  <a:pt x="20051" y="5467"/>
                  <a:pt x="20051" y="5467"/>
                </a:cubicBezTo>
                <a:cubicBezTo>
                  <a:pt x="19965" y="5200"/>
                  <a:pt x="19965" y="5200"/>
                  <a:pt x="19965" y="5200"/>
                </a:cubicBezTo>
                <a:cubicBezTo>
                  <a:pt x="19965" y="4533"/>
                  <a:pt x="19965" y="4533"/>
                  <a:pt x="19965" y="4533"/>
                </a:cubicBezTo>
                <a:cubicBezTo>
                  <a:pt x="19965" y="4400"/>
                  <a:pt x="19965" y="4400"/>
                  <a:pt x="19965" y="4400"/>
                </a:cubicBezTo>
                <a:cubicBezTo>
                  <a:pt x="20137" y="4133"/>
                  <a:pt x="20137" y="4133"/>
                  <a:pt x="20137" y="4133"/>
                </a:cubicBezTo>
                <a:cubicBezTo>
                  <a:pt x="20223" y="3867"/>
                  <a:pt x="20223" y="3867"/>
                  <a:pt x="20223" y="3867"/>
                </a:cubicBezTo>
                <a:cubicBezTo>
                  <a:pt x="20223" y="3333"/>
                  <a:pt x="20223" y="3333"/>
                  <a:pt x="20223" y="3333"/>
                </a:cubicBezTo>
                <a:cubicBezTo>
                  <a:pt x="19965" y="2933"/>
                  <a:pt x="19965" y="2933"/>
                  <a:pt x="19965" y="2933"/>
                </a:cubicBezTo>
                <a:cubicBezTo>
                  <a:pt x="19965" y="2800"/>
                  <a:pt x="19965" y="2800"/>
                  <a:pt x="19965" y="2800"/>
                </a:cubicBezTo>
                <a:cubicBezTo>
                  <a:pt x="19879" y="2400"/>
                  <a:pt x="19879" y="2400"/>
                  <a:pt x="19879" y="2400"/>
                </a:cubicBezTo>
                <a:cubicBezTo>
                  <a:pt x="19793" y="1733"/>
                  <a:pt x="19793" y="1733"/>
                  <a:pt x="19793" y="1733"/>
                </a:cubicBezTo>
                <a:cubicBezTo>
                  <a:pt x="19793" y="1733"/>
                  <a:pt x="11187" y="1200"/>
                  <a:pt x="8347" y="933"/>
                </a:cubicBezTo>
                <a:cubicBezTo>
                  <a:pt x="6540" y="800"/>
                  <a:pt x="1205" y="0"/>
                  <a:pt x="1205" y="0"/>
                </a:cubicBezTo>
                <a:cubicBezTo>
                  <a:pt x="0" y="19600"/>
                  <a:pt x="0" y="19600"/>
                  <a:pt x="0" y="19600"/>
                </a:cubicBezTo>
                <a:cubicBezTo>
                  <a:pt x="0" y="19600"/>
                  <a:pt x="7831" y="20400"/>
                  <a:pt x="10499" y="20667"/>
                </a:cubicBezTo>
                <a:cubicBezTo>
                  <a:pt x="13167" y="20933"/>
                  <a:pt x="21428" y="21467"/>
                  <a:pt x="21428" y="21467"/>
                </a:cubicBezTo>
                <a:close/>
              </a:path>
            </a:pathLst>
          </a:custGeom>
          <a:solidFill>
            <a:srgbClr val="D9DCE1"/>
          </a:solidFill>
          <a:ln w="12700" cap="flat">
            <a:noFill/>
            <a:miter lim="400000"/>
          </a:ln>
          <a:effectLst/>
        </p:spPr>
        <p:txBody>
          <a:bodyPr wrap="square" lIns="45719" tIns="45719" rIns="45719" bIns="45719" numCol="1" anchor="t">
            <a:noAutofit/>
          </a:bodyPr>
          <a:lstStyle/>
          <a:p>
            <a:endParaRPr dirty="0">
              <a:latin typeface="Calibri"/>
              <a:ea typeface="Calibri"/>
              <a:cs typeface="Calibri"/>
            </a:endParaRPr>
          </a:p>
        </p:txBody>
      </p:sp>
      <p:sp>
        <p:nvSpPr>
          <p:cNvPr id="23" name="Shape 1688"/>
          <p:cNvSpPr/>
          <p:nvPr/>
        </p:nvSpPr>
        <p:spPr>
          <a:xfrm>
            <a:off x="4164495" y="3229562"/>
            <a:ext cx="1090557" cy="857090"/>
          </a:xfrm>
          <a:custGeom>
            <a:avLst/>
            <a:gdLst/>
            <a:ahLst/>
            <a:cxnLst>
              <a:cxn ang="0">
                <a:pos x="wd2" y="hd2"/>
              </a:cxn>
              <a:cxn ang="5400000">
                <a:pos x="wd2" y="hd2"/>
              </a:cxn>
              <a:cxn ang="10800000">
                <a:pos x="wd2" y="hd2"/>
              </a:cxn>
              <a:cxn ang="16200000">
                <a:pos x="wd2" y="hd2"/>
              </a:cxn>
            </a:cxnLst>
            <a:rect l="0" t="0" r="r" b="b"/>
            <a:pathLst>
              <a:path w="21600" h="21600" extrusionOk="0">
                <a:moveTo>
                  <a:pt x="20524" y="21600"/>
                </a:moveTo>
                <a:cubicBezTo>
                  <a:pt x="21293" y="7330"/>
                  <a:pt x="21293" y="7330"/>
                  <a:pt x="21293" y="7330"/>
                </a:cubicBezTo>
                <a:cubicBezTo>
                  <a:pt x="21293" y="7330"/>
                  <a:pt x="21293" y="7330"/>
                  <a:pt x="21293" y="7330"/>
                </a:cubicBezTo>
                <a:cubicBezTo>
                  <a:pt x="21293" y="7330"/>
                  <a:pt x="21293" y="7330"/>
                  <a:pt x="21293" y="7330"/>
                </a:cubicBezTo>
                <a:cubicBezTo>
                  <a:pt x="21600" y="2737"/>
                  <a:pt x="21600" y="2737"/>
                  <a:pt x="21600" y="2737"/>
                </a:cubicBezTo>
                <a:cubicBezTo>
                  <a:pt x="15989" y="2052"/>
                  <a:pt x="15989" y="2052"/>
                  <a:pt x="15989" y="2052"/>
                </a:cubicBezTo>
                <a:cubicBezTo>
                  <a:pt x="2306" y="0"/>
                  <a:pt x="2306" y="0"/>
                  <a:pt x="2306" y="0"/>
                </a:cubicBezTo>
                <a:cubicBezTo>
                  <a:pt x="0" y="18766"/>
                  <a:pt x="0" y="18766"/>
                  <a:pt x="0" y="18766"/>
                </a:cubicBezTo>
                <a:cubicBezTo>
                  <a:pt x="17603" y="21405"/>
                  <a:pt x="17603" y="21405"/>
                  <a:pt x="17603" y="21405"/>
                </a:cubicBezTo>
                <a:cubicBezTo>
                  <a:pt x="17603" y="21405"/>
                  <a:pt x="18833" y="21502"/>
                  <a:pt x="20524" y="21600"/>
                </a:cubicBezTo>
                <a:close/>
              </a:path>
            </a:pathLst>
          </a:custGeom>
          <a:solidFill>
            <a:srgbClr val="D9DCE1"/>
          </a:solidFill>
          <a:ln w="3175" cap="flat">
            <a:solidFill>
              <a:srgbClr val="BFBFBF"/>
            </a:solidFill>
            <a:prstDash val="solid"/>
            <a:miter lim="800000"/>
          </a:ln>
          <a:effectLst/>
        </p:spPr>
        <p:txBody>
          <a:bodyPr wrap="square" lIns="45719" tIns="45719" rIns="45719" bIns="45719" numCol="1" anchor="t">
            <a:noAutofit/>
          </a:bodyPr>
          <a:lstStyle/>
          <a:p>
            <a:endParaRPr dirty="0">
              <a:latin typeface="Calibri"/>
              <a:ea typeface="Calibri"/>
              <a:cs typeface="Calibri"/>
            </a:endParaRPr>
          </a:p>
        </p:txBody>
      </p:sp>
      <p:sp>
        <p:nvSpPr>
          <p:cNvPr id="24" name="Shape 1689"/>
          <p:cNvSpPr/>
          <p:nvPr/>
        </p:nvSpPr>
        <p:spPr>
          <a:xfrm>
            <a:off x="3440511" y="2922476"/>
            <a:ext cx="838538" cy="1049593"/>
          </a:xfrm>
          <a:custGeom>
            <a:avLst/>
            <a:gdLst/>
            <a:ahLst/>
            <a:cxnLst>
              <a:cxn ang="0">
                <a:pos x="wd2" y="hd2"/>
              </a:cxn>
              <a:cxn ang="5400000">
                <a:pos x="wd2" y="hd2"/>
              </a:cxn>
              <a:cxn ang="10800000">
                <a:pos x="wd2" y="hd2"/>
              </a:cxn>
              <a:cxn ang="16200000">
                <a:pos x="wd2" y="hd2"/>
              </a:cxn>
            </a:cxnLst>
            <a:rect l="0" t="0" r="r" b="b"/>
            <a:pathLst>
              <a:path w="21600" h="21600" extrusionOk="0">
                <a:moveTo>
                  <a:pt x="21600" y="6320"/>
                </a:moveTo>
                <a:lnTo>
                  <a:pt x="14400" y="5376"/>
                </a:lnTo>
                <a:lnTo>
                  <a:pt x="15226" y="1603"/>
                </a:lnTo>
                <a:lnTo>
                  <a:pt x="4603" y="0"/>
                </a:lnTo>
                <a:lnTo>
                  <a:pt x="0" y="18959"/>
                </a:lnTo>
                <a:lnTo>
                  <a:pt x="18649" y="21600"/>
                </a:lnTo>
                <a:lnTo>
                  <a:pt x="21600" y="6320"/>
                </a:lnTo>
                <a:close/>
              </a:path>
            </a:pathLst>
          </a:custGeom>
          <a:solidFill>
            <a:srgbClr val="D9DCE1"/>
          </a:solidFill>
          <a:ln w="3175" cap="flat">
            <a:solidFill>
              <a:srgbClr val="BFBFBF"/>
            </a:solidFill>
            <a:prstDash val="solid"/>
            <a:miter lim="800000"/>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dirty="0"/>
          </a:p>
        </p:txBody>
      </p:sp>
      <p:sp>
        <p:nvSpPr>
          <p:cNvPr id="25" name="Shape 1690"/>
          <p:cNvSpPr/>
          <p:nvPr/>
        </p:nvSpPr>
        <p:spPr>
          <a:xfrm>
            <a:off x="2656959" y="2729976"/>
            <a:ext cx="962257" cy="1457508"/>
          </a:xfrm>
          <a:custGeom>
            <a:avLst/>
            <a:gdLst/>
            <a:ahLst/>
            <a:cxnLst>
              <a:cxn ang="0">
                <a:pos x="wd2" y="hd2"/>
              </a:cxn>
              <a:cxn ang="5400000">
                <a:pos x="wd2" y="hd2"/>
              </a:cxn>
              <a:cxn ang="10800000">
                <a:pos x="wd2" y="hd2"/>
              </a:cxn>
              <a:cxn ang="16200000">
                <a:pos x="wd2" y="hd2"/>
              </a:cxn>
            </a:cxnLst>
            <a:rect l="0" t="0" r="r" b="b"/>
            <a:pathLst>
              <a:path w="21600" h="21600" extrusionOk="0">
                <a:moveTo>
                  <a:pt x="435" y="7546"/>
                </a:moveTo>
                <a:cubicBezTo>
                  <a:pt x="87" y="7603"/>
                  <a:pt x="87" y="7603"/>
                  <a:pt x="87" y="7603"/>
                </a:cubicBezTo>
                <a:cubicBezTo>
                  <a:pt x="0" y="7776"/>
                  <a:pt x="0" y="7776"/>
                  <a:pt x="0" y="7776"/>
                </a:cubicBezTo>
                <a:cubicBezTo>
                  <a:pt x="87" y="8006"/>
                  <a:pt x="87" y="8006"/>
                  <a:pt x="87" y="8006"/>
                </a:cubicBezTo>
                <a:cubicBezTo>
                  <a:pt x="174" y="8179"/>
                  <a:pt x="174" y="8179"/>
                  <a:pt x="174" y="8179"/>
                </a:cubicBezTo>
                <a:cubicBezTo>
                  <a:pt x="261" y="8237"/>
                  <a:pt x="261" y="8237"/>
                  <a:pt x="261" y="8237"/>
                </a:cubicBezTo>
                <a:cubicBezTo>
                  <a:pt x="610" y="8352"/>
                  <a:pt x="610" y="8352"/>
                  <a:pt x="610" y="8352"/>
                </a:cubicBezTo>
                <a:cubicBezTo>
                  <a:pt x="13935" y="21600"/>
                  <a:pt x="13935" y="21600"/>
                  <a:pt x="13935" y="21600"/>
                </a:cubicBezTo>
                <a:cubicBezTo>
                  <a:pt x="14197" y="21370"/>
                  <a:pt x="14197" y="21370"/>
                  <a:pt x="14197" y="21370"/>
                </a:cubicBezTo>
                <a:cubicBezTo>
                  <a:pt x="14284" y="21139"/>
                  <a:pt x="14284" y="21139"/>
                  <a:pt x="14284" y="21139"/>
                </a:cubicBezTo>
                <a:cubicBezTo>
                  <a:pt x="14284" y="20390"/>
                  <a:pt x="14284" y="20390"/>
                  <a:pt x="14284" y="20390"/>
                </a:cubicBezTo>
                <a:cubicBezTo>
                  <a:pt x="14284" y="19584"/>
                  <a:pt x="14284" y="19584"/>
                  <a:pt x="14284" y="19584"/>
                </a:cubicBezTo>
                <a:cubicBezTo>
                  <a:pt x="14284" y="18950"/>
                  <a:pt x="14284" y="18950"/>
                  <a:pt x="14284" y="18950"/>
                </a:cubicBezTo>
                <a:cubicBezTo>
                  <a:pt x="14545" y="18778"/>
                  <a:pt x="14545" y="18778"/>
                  <a:pt x="14545" y="18778"/>
                </a:cubicBezTo>
                <a:cubicBezTo>
                  <a:pt x="15155" y="18662"/>
                  <a:pt x="15155" y="18662"/>
                  <a:pt x="15155" y="18662"/>
                </a:cubicBezTo>
                <a:cubicBezTo>
                  <a:pt x="15329" y="18893"/>
                  <a:pt x="15329" y="18893"/>
                  <a:pt x="15329" y="18893"/>
                </a:cubicBezTo>
                <a:cubicBezTo>
                  <a:pt x="15677" y="18778"/>
                  <a:pt x="15677" y="18778"/>
                  <a:pt x="15677" y="18778"/>
                </a:cubicBezTo>
                <a:cubicBezTo>
                  <a:pt x="16113" y="19008"/>
                  <a:pt x="16113" y="19008"/>
                  <a:pt x="16113" y="19008"/>
                </a:cubicBezTo>
                <a:cubicBezTo>
                  <a:pt x="16374" y="19123"/>
                  <a:pt x="16374" y="19123"/>
                  <a:pt x="16374" y="19123"/>
                </a:cubicBezTo>
                <a:cubicBezTo>
                  <a:pt x="16635" y="19008"/>
                  <a:pt x="16635" y="19008"/>
                  <a:pt x="16635" y="19008"/>
                </a:cubicBezTo>
                <a:cubicBezTo>
                  <a:pt x="16635" y="19008"/>
                  <a:pt x="16984" y="18202"/>
                  <a:pt x="17158" y="17971"/>
                </a:cubicBezTo>
                <a:cubicBezTo>
                  <a:pt x="17245" y="17626"/>
                  <a:pt x="17594" y="16531"/>
                  <a:pt x="17594" y="16531"/>
                </a:cubicBezTo>
                <a:cubicBezTo>
                  <a:pt x="21600" y="2822"/>
                  <a:pt x="21600" y="2822"/>
                  <a:pt x="21600" y="2822"/>
                </a:cubicBezTo>
                <a:cubicBezTo>
                  <a:pt x="21600" y="2822"/>
                  <a:pt x="14197" y="1786"/>
                  <a:pt x="11671" y="1382"/>
                </a:cubicBezTo>
                <a:cubicBezTo>
                  <a:pt x="9668" y="1094"/>
                  <a:pt x="3658" y="0"/>
                  <a:pt x="3658" y="0"/>
                </a:cubicBezTo>
                <a:cubicBezTo>
                  <a:pt x="697" y="7488"/>
                  <a:pt x="697" y="7488"/>
                  <a:pt x="697" y="7488"/>
                </a:cubicBezTo>
                <a:lnTo>
                  <a:pt x="435" y="7546"/>
                </a:lnTo>
                <a:close/>
              </a:path>
            </a:pathLst>
          </a:custGeom>
          <a:solidFill>
            <a:srgbClr val="D9DCE1"/>
          </a:solidFill>
          <a:ln w="3175" cap="flat">
            <a:solidFill>
              <a:srgbClr val="BFBFBF"/>
            </a:solidFill>
            <a:prstDash val="solid"/>
            <a:miter lim="800000"/>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dirty="0"/>
          </a:p>
        </p:txBody>
      </p:sp>
      <p:sp>
        <p:nvSpPr>
          <p:cNvPr id="26" name="Shape 1691"/>
          <p:cNvSpPr/>
          <p:nvPr/>
        </p:nvSpPr>
        <p:spPr>
          <a:xfrm>
            <a:off x="2249146" y="1822469"/>
            <a:ext cx="1195947" cy="1012924"/>
          </a:xfrm>
          <a:custGeom>
            <a:avLst/>
            <a:gdLst/>
            <a:ahLst/>
            <a:cxnLst>
              <a:cxn ang="0">
                <a:pos x="wd2" y="hd2"/>
              </a:cxn>
              <a:cxn ang="5400000">
                <a:pos x="wd2" y="hd2"/>
              </a:cxn>
              <a:cxn ang="10800000">
                <a:pos x="wd2" y="hd2"/>
              </a:cxn>
              <a:cxn ang="16200000">
                <a:pos x="wd2" y="hd2"/>
              </a:cxn>
            </a:cxnLst>
            <a:rect l="0" t="0" r="r" b="b"/>
            <a:pathLst>
              <a:path w="21600" h="21600" extrusionOk="0">
                <a:moveTo>
                  <a:pt x="17603" y="21600"/>
                </a:moveTo>
                <a:cubicBezTo>
                  <a:pt x="18865" y="15062"/>
                  <a:pt x="18865" y="15062"/>
                  <a:pt x="18865" y="15062"/>
                </a:cubicBezTo>
                <a:cubicBezTo>
                  <a:pt x="18865" y="14648"/>
                  <a:pt x="18865" y="14648"/>
                  <a:pt x="18865" y="14648"/>
                </a:cubicBezTo>
                <a:cubicBezTo>
                  <a:pt x="18935" y="14483"/>
                  <a:pt x="18935" y="14483"/>
                  <a:pt x="18935" y="14483"/>
                </a:cubicBezTo>
                <a:cubicBezTo>
                  <a:pt x="19286" y="14317"/>
                  <a:pt x="19286" y="14317"/>
                  <a:pt x="19286" y="14317"/>
                </a:cubicBezTo>
                <a:cubicBezTo>
                  <a:pt x="19286" y="14152"/>
                  <a:pt x="19286" y="14152"/>
                  <a:pt x="19286" y="14152"/>
                </a:cubicBezTo>
                <a:cubicBezTo>
                  <a:pt x="19356" y="13821"/>
                  <a:pt x="19356" y="13821"/>
                  <a:pt x="19356" y="13821"/>
                </a:cubicBezTo>
                <a:cubicBezTo>
                  <a:pt x="19356" y="13159"/>
                  <a:pt x="19356" y="13159"/>
                  <a:pt x="19356" y="13159"/>
                </a:cubicBezTo>
                <a:cubicBezTo>
                  <a:pt x="19426" y="12993"/>
                  <a:pt x="19426" y="12993"/>
                  <a:pt x="19426" y="12993"/>
                </a:cubicBezTo>
                <a:cubicBezTo>
                  <a:pt x="19216" y="12745"/>
                  <a:pt x="19216" y="12745"/>
                  <a:pt x="19216" y="12745"/>
                </a:cubicBezTo>
                <a:cubicBezTo>
                  <a:pt x="19145" y="12745"/>
                  <a:pt x="19145" y="12745"/>
                  <a:pt x="19145" y="12745"/>
                </a:cubicBezTo>
                <a:cubicBezTo>
                  <a:pt x="19005" y="12662"/>
                  <a:pt x="19005" y="12662"/>
                  <a:pt x="19005" y="12662"/>
                </a:cubicBezTo>
                <a:cubicBezTo>
                  <a:pt x="18865" y="12414"/>
                  <a:pt x="18865" y="12414"/>
                  <a:pt x="18865" y="12414"/>
                </a:cubicBezTo>
                <a:cubicBezTo>
                  <a:pt x="18935" y="12000"/>
                  <a:pt x="18935" y="12000"/>
                  <a:pt x="18935" y="12000"/>
                </a:cubicBezTo>
                <a:cubicBezTo>
                  <a:pt x="19005" y="11752"/>
                  <a:pt x="19005" y="11752"/>
                  <a:pt x="19005" y="11752"/>
                </a:cubicBezTo>
                <a:cubicBezTo>
                  <a:pt x="19426" y="11338"/>
                  <a:pt x="19426" y="11338"/>
                  <a:pt x="19426" y="11338"/>
                </a:cubicBezTo>
                <a:cubicBezTo>
                  <a:pt x="19987" y="10676"/>
                  <a:pt x="19987" y="10676"/>
                  <a:pt x="19987" y="10676"/>
                </a:cubicBezTo>
                <a:cubicBezTo>
                  <a:pt x="20197" y="10345"/>
                  <a:pt x="20197" y="10345"/>
                  <a:pt x="20197" y="10345"/>
                </a:cubicBezTo>
                <a:cubicBezTo>
                  <a:pt x="20268" y="10014"/>
                  <a:pt x="20268" y="10014"/>
                  <a:pt x="20268" y="10014"/>
                </a:cubicBezTo>
                <a:cubicBezTo>
                  <a:pt x="20408" y="9931"/>
                  <a:pt x="20408" y="9931"/>
                  <a:pt x="20408" y="9931"/>
                </a:cubicBezTo>
                <a:cubicBezTo>
                  <a:pt x="20548" y="9517"/>
                  <a:pt x="20548" y="9517"/>
                  <a:pt x="20548" y="9517"/>
                </a:cubicBezTo>
                <a:cubicBezTo>
                  <a:pt x="20829" y="9186"/>
                  <a:pt x="20829" y="9186"/>
                  <a:pt x="20829" y="9186"/>
                </a:cubicBezTo>
                <a:cubicBezTo>
                  <a:pt x="21039" y="8855"/>
                  <a:pt x="21039" y="8855"/>
                  <a:pt x="21039" y="8855"/>
                </a:cubicBezTo>
                <a:cubicBezTo>
                  <a:pt x="21319" y="8607"/>
                  <a:pt x="21319" y="8607"/>
                  <a:pt x="21319" y="8607"/>
                </a:cubicBezTo>
                <a:cubicBezTo>
                  <a:pt x="21390" y="8193"/>
                  <a:pt x="21390" y="8193"/>
                  <a:pt x="21390" y="8193"/>
                </a:cubicBezTo>
                <a:cubicBezTo>
                  <a:pt x="21600" y="8110"/>
                  <a:pt x="21600" y="8110"/>
                  <a:pt x="21600" y="8110"/>
                </a:cubicBezTo>
                <a:cubicBezTo>
                  <a:pt x="21600" y="7779"/>
                  <a:pt x="21600" y="7779"/>
                  <a:pt x="21600" y="7779"/>
                </a:cubicBezTo>
                <a:cubicBezTo>
                  <a:pt x="21530" y="7448"/>
                  <a:pt x="21530" y="7448"/>
                  <a:pt x="21530" y="7448"/>
                </a:cubicBezTo>
                <a:cubicBezTo>
                  <a:pt x="21390" y="7200"/>
                  <a:pt x="21390" y="7200"/>
                  <a:pt x="21390" y="7200"/>
                </a:cubicBezTo>
                <a:cubicBezTo>
                  <a:pt x="21039" y="6869"/>
                  <a:pt x="21039" y="6869"/>
                  <a:pt x="21039" y="6869"/>
                </a:cubicBezTo>
                <a:cubicBezTo>
                  <a:pt x="20829" y="6455"/>
                  <a:pt x="20829" y="6455"/>
                  <a:pt x="20829" y="6455"/>
                </a:cubicBezTo>
                <a:cubicBezTo>
                  <a:pt x="20829" y="6124"/>
                  <a:pt x="20829" y="6124"/>
                  <a:pt x="20829" y="6124"/>
                </a:cubicBezTo>
                <a:cubicBezTo>
                  <a:pt x="16200" y="4717"/>
                  <a:pt x="16200" y="4717"/>
                  <a:pt x="16200" y="4717"/>
                </a:cubicBezTo>
                <a:cubicBezTo>
                  <a:pt x="15429" y="4634"/>
                  <a:pt x="15429" y="4634"/>
                  <a:pt x="15429" y="4634"/>
                </a:cubicBezTo>
                <a:cubicBezTo>
                  <a:pt x="15148" y="4717"/>
                  <a:pt x="15148" y="4717"/>
                  <a:pt x="15148" y="4717"/>
                </a:cubicBezTo>
                <a:cubicBezTo>
                  <a:pt x="14797" y="4634"/>
                  <a:pt x="14797" y="4634"/>
                  <a:pt x="14797" y="4634"/>
                </a:cubicBezTo>
                <a:cubicBezTo>
                  <a:pt x="14517" y="4717"/>
                  <a:pt x="14517" y="4717"/>
                  <a:pt x="14517" y="4717"/>
                </a:cubicBezTo>
                <a:cubicBezTo>
                  <a:pt x="12483" y="4800"/>
                  <a:pt x="12483" y="4800"/>
                  <a:pt x="12483" y="4800"/>
                </a:cubicBezTo>
                <a:cubicBezTo>
                  <a:pt x="12273" y="4634"/>
                  <a:pt x="12273" y="4634"/>
                  <a:pt x="12273" y="4634"/>
                </a:cubicBezTo>
                <a:cubicBezTo>
                  <a:pt x="12062" y="4717"/>
                  <a:pt x="12062" y="4717"/>
                  <a:pt x="12062" y="4717"/>
                </a:cubicBezTo>
                <a:cubicBezTo>
                  <a:pt x="11852" y="4800"/>
                  <a:pt x="11852" y="4800"/>
                  <a:pt x="11852" y="4800"/>
                </a:cubicBezTo>
                <a:cubicBezTo>
                  <a:pt x="11712" y="4800"/>
                  <a:pt x="11712" y="4800"/>
                  <a:pt x="11712" y="4800"/>
                </a:cubicBezTo>
                <a:cubicBezTo>
                  <a:pt x="11501" y="4717"/>
                  <a:pt x="11501" y="4717"/>
                  <a:pt x="11501" y="4717"/>
                </a:cubicBezTo>
                <a:cubicBezTo>
                  <a:pt x="11501" y="4634"/>
                  <a:pt x="11501" y="4634"/>
                  <a:pt x="11501" y="4634"/>
                </a:cubicBezTo>
                <a:cubicBezTo>
                  <a:pt x="11151" y="4634"/>
                  <a:pt x="11151" y="4634"/>
                  <a:pt x="11151" y="4634"/>
                </a:cubicBezTo>
                <a:cubicBezTo>
                  <a:pt x="10940" y="4552"/>
                  <a:pt x="10940" y="4552"/>
                  <a:pt x="10940" y="4552"/>
                </a:cubicBezTo>
                <a:cubicBezTo>
                  <a:pt x="10870" y="4386"/>
                  <a:pt x="10870" y="4386"/>
                  <a:pt x="10870" y="4386"/>
                </a:cubicBezTo>
                <a:cubicBezTo>
                  <a:pt x="10870" y="4303"/>
                  <a:pt x="10870" y="4303"/>
                  <a:pt x="10870" y="4303"/>
                </a:cubicBezTo>
                <a:cubicBezTo>
                  <a:pt x="10590" y="4221"/>
                  <a:pt x="10590" y="4221"/>
                  <a:pt x="10590" y="4221"/>
                </a:cubicBezTo>
                <a:cubicBezTo>
                  <a:pt x="10029" y="4055"/>
                  <a:pt x="10029" y="4055"/>
                  <a:pt x="10029" y="4055"/>
                </a:cubicBezTo>
                <a:cubicBezTo>
                  <a:pt x="9678" y="3890"/>
                  <a:pt x="9678" y="3890"/>
                  <a:pt x="9678" y="3890"/>
                </a:cubicBezTo>
                <a:cubicBezTo>
                  <a:pt x="9538" y="3807"/>
                  <a:pt x="9538" y="3807"/>
                  <a:pt x="9538" y="3807"/>
                </a:cubicBezTo>
                <a:cubicBezTo>
                  <a:pt x="9117" y="3890"/>
                  <a:pt x="9117" y="3890"/>
                  <a:pt x="9117" y="3890"/>
                </a:cubicBezTo>
                <a:cubicBezTo>
                  <a:pt x="8486" y="4055"/>
                  <a:pt x="8486" y="4055"/>
                  <a:pt x="8486" y="4055"/>
                </a:cubicBezTo>
                <a:cubicBezTo>
                  <a:pt x="7714" y="3807"/>
                  <a:pt x="7714" y="3807"/>
                  <a:pt x="7714" y="3807"/>
                </a:cubicBezTo>
                <a:cubicBezTo>
                  <a:pt x="7223" y="3310"/>
                  <a:pt x="7223" y="3310"/>
                  <a:pt x="7223" y="3310"/>
                </a:cubicBezTo>
                <a:cubicBezTo>
                  <a:pt x="7223" y="3310"/>
                  <a:pt x="7434" y="2731"/>
                  <a:pt x="7364" y="1986"/>
                </a:cubicBezTo>
                <a:cubicBezTo>
                  <a:pt x="7294" y="1159"/>
                  <a:pt x="6943" y="993"/>
                  <a:pt x="6943" y="993"/>
                </a:cubicBezTo>
                <a:cubicBezTo>
                  <a:pt x="6592" y="993"/>
                  <a:pt x="6592" y="993"/>
                  <a:pt x="6592" y="993"/>
                </a:cubicBezTo>
                <a:cubicBezTo>
                  <a:pt x="6312" y="828"/>
                  <a:pt x="6312" y="828"/>
                  <a:pt x="6312" y="828"/>
                </a:cubicBezTo>
                <a:cubicBezTo>
                  <a:pt x="6312" y="828"/>
                  <a:pt x="6312" y="331"/>
                  <a:pt x="5961" y="331"/>
                </a:cubicBezTo>
                <a:cubicBezTo>
                  <a:pt x="5610" y="331"/>
                  <a:pt x="5610" y="331"/>
                  <a:pt x="5610" y="331"/>
                </a:cubicBezTo>
                <a:cubicBezTo>
                  <a:pt x="5190" y="248"/>
                  <a:pt x="5190" y="248"/>
                  <a:pt x="5190" y="248"/>
                </a:cubicBezTo>
                <a:cubicBezTo>
                  <a:pt x="4909" y="0"/>
                  <a:pt x="4909" y="0"/>
                  <a:pt x="4909" y="0"/>
                </a:cubicBezTo>
                <a:cubicBezTo>
                  <a:pt x="4909" y="579"/>
                  <a:pt x="4909" y="579"/>
                  <a:pt x="4909" y="579"/>
                </a:cubicBezTo>
                <a:cubicBezTo>
                  <a:pt x="4769" y="1076"/>
                  <a:pt x="4769" y="1076"/>
                  <a:pt x="4769" y="1076"/>
                </a:cubicBezTo>
                <a:cubicBezTo>
                  <a:pt x="4418" y="1821"/>
                  <a:pt x="4418" y="1821"/>
                  <a:pt x="4418" y="1821"/>
                </a:cubicBezTo>
                <a:cubicBezTo>
                  <a:pt x="4488" y="2317"/>
                  <a:pt x="4488" y="2317"/>
                  <a:pt x="4488" y="2317"/>
                </a:cubicBezTo>
                <a:cubicBezTo>
                  <a:pt x="4418" y="2731"/>
                  <a:pt x="4418" y="2731"/>
                  <a:pt x="4418" y="2731"/>
                </a:cubicBezTo>
                <a:cubicBezTo>
                  <a:pt x="4208" y="3145"/>
                  <a:pt x="4208" y="3145"/>
                  <a:pt x="4208" y="3145"/>
                </a:cubicBezTo>
                <a:cubicBezTo>
                  <a:pt x="4068" y="3559"/>
                  <a:pt x="4068" y="3559"/>
                  <a:pt x="4068" y="3559"/>
                </a:cubicBezTo>
                <a:cubicBezTo>
                  <a:pt x="3857" y="4138"/>
                  <a:pt x="3857" y="4138"/>
                  <a:pt x="3857" y="4138"/>
                </a:cubicBezTo>
                <a:cubicBezTo>
                  <a:pt x="3717" y="4552"/>
                  <a:pt x="3717" y="4552"/>
                  <a:pt x="3717" y="4552"/>
                </a:cubicBezTo>
                <a:cubicBezTo>
                  <a:pt x="3296" y="5545"/>
                  <a:pt x="3296" y="5545"/>
                  <a:pt x="3296" y="5545"/>
                </a:cubicBezTo>
                <a:cubicBezTo>
                  <a:pt x="2805" y="7034"/>
                  <a:pt x="2805" y="7034"/>
                  <a:pt x="2805" y="7034"/>
                </a:cubicBezTo>
                <a:cubicBezTo>
                  <a:pt x="2455" y="8110"/>
                  <a:pt x="2455" y="8110"/>
                  <a:pt x="2455" y="8110"/>
                </a:cubicBezTo>
                <a:cubicBezTo>
                  <a:pt x="2104" y="9186"/>
                  <a:pt x="2104" y="9186"/>
                  <a:pt x="2104" y="9186"/>
                </a:cubicBezTo>
                <a:cubicBezTo>
                  <a:pt x="1683" y="9931"/>
                  <a:pt x="1683" y="9931"/>
                  <a:pt x="1683" y="9931"/>
                </a:cubicBezTo>
                <a:cubicBezTo>
                  <a:pt x="1543" y="10262"/>
                  <a:pt x="1543" y="10262"/>
                  <a:pt x="1543" y="10262"/>
                </a:cubicBezTo>
                <a:cubicBezTo>
                  <a:pt x="1262" y="10759"/>
                  <a:pt x="1262" y="10759"/>
                  <a:pt x="1262" y="10759"/>
                </a:cubicBezTo>
                <a:cubicBezTo>
                  <a:pt x="1052" y="11007"/>
                  <a:pt x="1052" y="11007"/>
                  <a:pt x="1052" y="11007"/>
                </a:cubicBezTo>
                <a:cubicBezTo>
                  <a:pt x="982" y="11255"/>
                  <a:pt x="982" y="11255"/>
                  <a:pt x="982" y="11255"/>
                </a:cubicBezTo>
                <a:cubicBezTo>
                  <a:pt x="771" y="11669"/>
                  <a:pt x="771" y="11669"/>
                  <a:pt x="771" y="11669"/>
                </a:cubicBezTo>
                <a:cubicBezTo>
                  <a:pt x="351" y="12248"/>
                  <a:pt x="351" y="12248"/>
                  <a:pt x="351" y="12248"/>
                </a:cubicBezTo>
                <a:cubicBezTo>
                  <a:pt x="210" y="12579"/>
                  <a:pt x="210" y="12579"/>
                  <a:pt x="210" y="12579"/>
                </a:cubicBezTo>
                <a:cubicBezTo>
                  <a:pt x="351" y="13241"/>
                  <a:pt x="351" y="13241"/>
                  <a:pt x="351" y="13241"/>
                </a:cubicBezTo>
                <a:cubicBezTo>
                  <a:pt x="351" y="13407"/>
                  <a:pt x="351" y="13407"/>
                  <a:pt x="351" y="13407"/>
                </a:cubicBezTo>
                <a:cubicBezTo>
                  <a:pt x="351" y="13572"/>
                  <a:pt x="351" y="13572"/>
                  <a:pt x="351" y="13572"/>
                </a:cubicBezTo>
                <a:cubicBezTo>
                  <a:pt x="281" y="13655"/>
                  <a:pt x="281" y="13655"/>
                  <a:pt x="281" y="13655"/>
                </a:cubicBezTo>
                <a:cubicBezTo>
                  <a:pt x="210" y="13986"/>
                  <a:pt x="210" y="13986"/>
                  <a:pt x="210" y="13986"/>
                </a:cubicBezTo>
                <a:cubicBezTo>
                  <a:pt x="70" y="14069"/>
                  <a:pt x="70" y="14069"/>
                  <a:pt x="70" y="14069"/>
                </a:cubicBezTo>
                <a:cubicBezTo>
                  <a:pt x="70" y="14400"/>
                  <a:pt x="70" y="14400"/>
                  <a:pt x="70" y="14400"/>
                </a:cubicBezTo>
                <a:cubicBezTo>
                  <a:pt x="0" y="15062"/>
                  <a:pt x="0" y="15062"/>
                  <a:pt x="0" y="15062"/>
                </a:cubicBezTo>
                <a:cubicBezTo>
                  <a:pt x="0" y="15476"/>
                  <a:pt x="0" y="15476"/>
                  <a:pt x="0" y="15476"/>
                </a:cubicBezTo>
                <a:cubicBezTo>
                  <a:pt x="140" y="15724"/>
                  <a:pt x="140" y="15724"/>
                  <a:pt x="140" y="15724"/>
                </a:cubicBezTo>
                <a:cubicBezTo>
                  <a:pt x="210" y="15972"/>
                  <a:pt x="210" y="15972"/>
                  <a:pt x="210" y="15972"/>
                </a:cubicBezTo>
                <a:cubicBezTo>
                  <a:pt x="10309" y="19366"/>
                  <a:pt x="10309" y="19366"/>
                  <a:pt x="10309" y="19366"/>
                </a:cubicBezTo>
                <a:cubicBezTo>
                  <a:pt x="10309" y="19366"/>
                  <a:pt x="15148" y="20938"/>
                  <a:pt x="16761" y="21352"/>
                </a:cubicBezTo>
                <a:cubicBezTo>
                  <a:pt x="16971" y="21434"/>
                  <a:pt x="17252" y="21517"/>
                  <a:pt x="17603" y="21600"/>
                </a:cubicBezTo>
                <a:close/>
              </a:path>
            </a:pathLst>
          </a:custGeom>
          <a:solidFill>
            <a:srgbClr val="D9DCE1"/>
          </a:solidFill>
          <a:ln w="3175" cap="flat">
            <a:solidFill>
              <a:srgbClr val="BFBFBF"/>
            </a:solidFill>
            <a:prstDash val="solid"/>
            <a:miter lim="800000"/>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dirty="0"/>
          </a:p>
        </p:txBody>
      </p:sp>
      <p:sp>
        <p:nvSpPr>
          <p:cNvPr id="28" name="Shape 1693"/>
          <p:cNvSpPr/>
          <p:nvPr/>
        </p:nvSpPr>
        <p:spPr>
          <a:xfrm>
            <a:off x="3612813" y="1592917"/>
            <a:ext cx="1516699" cy="980841"/>
          </a:xfrm>
          <a:custGeom>
            <a:avLst/>
            <a:gdLst/>
            <a:ahLst/>
            <a:cxnLst>
              <a:cxn ang="0">
                <a:pos x="wd2" y="hd2"/>
              </a:cxn>
              <a:cxn ang="5400000">
                <a:pos x="wd2" y="hd2"/>
              </a:cxn>
              <a:cxn ang="10800000">
                <a:pos x="wd2" y="hd2"/>
              </a:cxn>
              <a:cxn ang="16200000">
                <a:pos x="wd2" y="hd2"/>
              </a:cxn>
            </a:cxnLst>
            <a:rect l="0" t="0" r="r" b="b"/>
            <a:pathLst>
              <a:path w="21600" h="21600" extrusionOk="0">
                <a:moveTo>
                  <a:pt x="21600" y="5143"/>
                </a:moveTo>
                <a:cubicBezTo>
                  <a:pt x="21600" y="5143"/>
                  <a:pt x="13424" y="3600"/>
                  <a:pt x="10165" y="2829"/>
                </a:cubicBezTo>
                <a:cubicBezTo>
                  <a:pt x="6187" y="1886"/>
                  <a:pt x="608" y="0"/>
                  <a:pt x="608" y="0"/>
                </a:cubicBezTo>
                <a:cubicBezTo>
                  <a:pt x="497" y="857"/>
                  <a:pt x="497" y="857"/>
                  <a:pt x="497" y="857"/>
                </a:cubicBezTo>
                <a:cubicBezTo>
                  <a:pt x="387" y="1457"/>
                  <a:pt x="387" y="1457"/>
                  <a:pt x="387" y="1457"/>
                </a:cubicBezTo>
                <a:cubicBezTo>
                  <a:pt x="221" y="2400"/>
                  <a:pt x="221" y="2400"/>
                  <a:pt x="221" y="2400"/>
                </a:cubicBezTo>
                <a:cubicBezTo>
                  <a:pt x="55" y="3429"/>
                  <a:pt x="55" y="3429"/>
                  <a:pt x="55" y="3429"/>
                </a:cubicBezTo>
                <a:cubicBezTo>
                  <a:pt x="0" y="4371"/>
                  <a:pt x="0" y="4371"/>
                  <a:pt x="0" y="4371"/>
                </a:cubicBezTo>
                <a:cubicBezTo>
                  <a:pt x="0" y="4629"/>
                  <a:pt x="0" y="4629"/>
                  <a:pt x="0" y="4629"/>
                </a:cubicBezTo>
                <a:cubicBezTo>
                  <a:pt x="110" y="4800"/>
                  <a:pt x="110" y="4800"/>
                  <a:pt x="110" y="4800"/>
                </a:cubicBezTo>
                <a:cubicBezTo>
                  <a:pt x="221" y="5229"/>
                  <a:pt x="221" y="5229"/>
                  <a:pt x="221" y="5229"/>
                </a:cubicBezTo>
                <a:cubicBezTo>
                  <a:pt x="221" y="5486"/>
                  <a:pt x="221" y="5486"/>
                  <a:pt x="221" y="5486"/>
                </a:cubicBezTo>
                <a:cubicBezTo>
                  <a:pt x="221" y="5829"/>
                  <a:pt x="221" y="5829"/>
                  <a:pt x="221" y="5829"/>
                </a:cubicBezTo>
                <a:cubicBezTo>
                  <a:pt x="387" y="6086"/>
                  <a:pt x="387" y="6086"/>
                  <a:pt x="387" y="6086"/>
                </a:cubicBezTo>
                <a:cubicBezTo>
                  <a:pt x="387" y="6343"/>
                  <a:pt x="387" y="6343"/>
                  <a:pt x="387" y="6343"/>
                </a:cubicBezTo>
                <a:cubicBezTo>
                  <a:pt x="608" y="6857"/>
                  <a:pt x="608" y="6857"/>
                  <a:pt x="608" y="6857"/>
                </a:cubicBezTo>
                <a:cubicBezTo>
                  <a:pt x="663" y="7286"/>
                  <a:pt x="663" y="7286"/>
                  <a:pt x="663" y="7286"/>
                </a:cubicBezTo>
                <a:cubicBezTo>
                  <a:pt x="939" y="7971"/>
                  <a:pt x="939" y="7971"/>
                  <a:pt x="939" y="7971"/>
                </a:cubicBezTo>
                <a:cubicBezTo>
                  <a:pt x="1215" y="8400"/>
                  <a:pt x="1215" y="8400"/>
                  <a:pt x="1215" y="8400"/>
                </a:cubicBezTo>
                <a:cubicBezTo>
                  <a:pt x="1381" y="8829"/>
                  <a:pt x="1381" y="8829"/>
                  <a:pt x="1381" y="8829"/>
                </a:cubicBezTo>
                <a:cubicBezTo>
                  <a:pt x="1436" y="9429"/>
                  <a:pt x="1436" y="9429"/>
                  <a:pt x="1436" y="9429"/>
                </a:cubicBezTo>
                <a:cubicBezTo>
                  <a:pt x="1547" y="9943"/>
                  <a:pt x="1547" y="9943"/>
                  <a:pt x="1547" y="9943"/>
                </a:cubicBezTo>
                <a:cubicBezTo>
                  <a:pt x="1713" y="10286"/>
                  <a:pt x="1713" y="10286"/>
                  <a:pt x="1713" y="10286"/>
                </a:cubicBezTo>
                <a:cubicBezTo>
                  <a:pt x="1713" y="10371"/>
                  <a:pt x="1713" y="10371"/>
                  <a:pt x="1713" y="10371"/>
                </a:cubicBezTo>
                <a:cubicBezTo>
                  <a:pt x="2210" y="10543"/>
                  <a:pt x="2210" y="10543"/>
                  <a:pt x="2210" y="10543"/>
                </a:cubicBezTo>
                <a:cubicBezTo>
                  <a:pt x="2210" y="10886"/>
                  <a:pt x="2210" y="10886"/>
                  <a:pt x="2210" y="10886"/>
                </a:cubicBezTo>
                <a:cubicBezTo>
                  <a:pt x="2044" y="11400"/>
                  <a:pt x="2044" y="11400"/>
                  <a:pt x="2044" y="11400"/>
                </a:cubicBezTo>
                <a:cubicBezTo>
                  <a:pt x="1878" y="11914"/>
                  <a:pt x="1878" y="11914"/>
                  <a:pt x="1878" y="11914"/>
                </a:cubicBezTo>
                <a:cubicBezTo>
                  <a:pt x="1713" y="12514"/>
                  <a:pt x="1713" y="12514"/>
                  <a:pt x="1713" y="12514"/>
                </a:cubicBezTo>
                <a:cubicBezTo>
                  <a:pt x="1657" y="13029"/>
                  <a:pt x="1657" y="13029"/>
                  <a:pt x="1657" y="13029"/>
                </a:cubicBezTo>
                <a:cubicBezTo>
                  <a:pt x="1768" y="13543"/>
                  <a:pt x="1768" y="13543"/>
                  <a:pt x="1768" y="13543"/>
                </a:cubicBezTo>
                <a:cubicBezTo>
                  <a:pt x="1713" y="13714"/>
                  <a:pt x="1713" y="13714"/>
                  <a:pt x="1713" y="13714"/>
                </a:cubicBezTo>
                <a:cubicBezTo>
                  <a:pt x="1547" y="13714"/>
                  <a:pt x="1547" y="13714"/>
                  <a:pt x="1547" y="13714"/>
                </a:cubicBezTo>
                <a:cubicBezTo>
                  <a:pt x="1381" y="14057"/>
                  <a:pt x="1381" y="14057"/>
                  <a:pt x="1381" y="14057"/>
                </a:cubicBezTo>
                <a:cubicBezTo>
                  <a:pt x="1215" y="14657"/>
                  <a:pt x="1215" y="14657"/>
                  <a:pt x="1215" y="14657"/>
                </a:cubicBezTo>
                <a:cubicBezTo>
                  <a:pt x="1326" y="14829"/>
                  <a:pt x="1326" y="14829"/>
                  <a:pt x="1326" y="14829"/>
                </a:cubicBezTo>
                <a:cubicBezTo>
                  <a:pt x="1547" y="15000"/>
                  <a:pt x="1547" y="15000"/>
                  <a:pt x="1547" y="15000"/>
                </a:cubicBezTo>
                <a:cubicBezTo>
                  <a:pt x="1547" y="15257"/>
                  <a:pt x="1547" y="15257"/>
                  <a:pt x="1547" y="15257"/>
                </a:cubicBezTo>
                <a:cubicBezTo>
                  <a:pt x="1657" y="15257"/>
                  <a:pt x="1657" y="15257"/>
                  <a:pt x="1657" y="15257"/>
                </a:cubicBezTo>
                <a:cubicBezTo>
                  <a:pt x="1823" y="15000"/>
                  <a:pt x="1823" y="15000"/>
                  <a:pt x="1823" y="15000"/>
                </a:cubicBezTo>
                <a:cubicBezTo>
                  <a:pt x="1989" y="14914"/>
                  <a:pt x="1989" y="14914"/>
                  <a:pt x="1989" y="14914"/>
                </a:cubicBezTo>
                <a:cubicBezTo>
                  <a:pt x="2099" y="14914"/>
                  <a:pt x="2099" y="14914"/>
                  <a:pt x="2099" y="14914"/>
                </a:cubicBezTo>
                <a:cubicBezTo>
                  <a:pt x="2320" y="14657"/>
                  <a:pt x="2320" y="14657"/>
                  <a:pt x="2320" y="14657"/>
                </a:cubicBezTo>
                <a:cubicBezTo>
                  <a:pt x="2431" y="14657"/>
                  <a:pt x="2431" y="14657"/>
                  <a:pt x="2431" y="14657"/>
                </a:cubicBezTo>
                <a:cubicBezTo>
                  <a:pt x="2486" y="15000"/>
                  <a:pt x="2486" y="15000"/>
                  <a:pt x="2486" y="15000"/>
                </a:cubicBezTo>
                <a:cubicBezTo>
                  <a:pt x="2596" y="15343"/>
                  <a:pt x="2596" y="15343"/>
                  <a:pt x="2596" y="15343"/>
                </a:cubicBezTo>
                <a:cubicBezTo>
                  <a:pt x="2652" y="16029"/>
                  <a:pt x="2652" y="16029"/>
                  <a:pt x="2652" y="16029"/>
                </a:cubicBezTo>
                <a:cubicBezTo>
                  <a:pt x="2652" y="16543"/>
                  <a:pt x="2652" y="16543"/>
                  <a:pt x="2652" y="16543"/>
                </a:cubicBezTo>
                <a:cubicBezTo>
                  <a:pt x="2652" y="16800"/>
                  <a:pt x="2652" y="16800"/>
                  <a:pt x="2652" y="16800"/>
                </a:cubicBezTo>
                <a:cubicBezTo>
                  <a:pt x="2873" y="17143"/>
                  <a:pt x="2873" y="17143"/>
                  <a:pt x="2873" y="17143"/>
                </a:cubicBezTo>
                <a:cubicBezTo>
                  <a:pt x="2873" y="17571"/>
                  <a:pt x="2873" y="17571"/>
                  <a:pt x="2873" y="17571"/>
                </a:cubicBezTo>
                <a:cubicBezTo>
                  <a:pt x="2873" y="18000"/>
                  <a:pt x="2873" y="18000"/>
                  <a:pt x="2873" y="18000"/>
                </a:cubicBezTo>
                <a:cubicBezTo>
                  <a:pt x="2873" y="18171"/>
                  <a:pt x="2873" y="18171"/>
                  <a:pt x="2873" y="18171"/>
                </a:cubicBezTo>
                <a:cubicBezTo>
                  <a:pt x="2983" y="18429"/>
                  <a:pt x="2983" y="18429"/>
                  <a:pt x="2983" y="18429"/>
                </a:cubicBezTo>
                <a:cubicBezTo>
                  <a:pt x="3259" y="18686"/>
                  <a:pt x="3259" y="18686"/>
                  <a:pt x="3259" y="18686"/>
                </a:cubicBezTo>
                <a:cubicBezTo>
                  <a:pt x="3480" y="18686"/>
                  <a:pt x="3480" y="18686"/>
                  <a:pt x="3480" y="18686"/>
                </a:cubicBezTo>
                <a:cubicBezTo>
                  <a:pt x="3480" y="19200"/>
                  <a:pt x="3480" y="19200"/>
                  <a:pt x="3480" y="19200"/>
                </a:cubicBezTo>
                <a:cubicBezTo>
                  <a:pt x="3591" y="19714"/>
                  <a:pt x="3591" y="19714"/>
                  <a:pt x="3591" y="19714"/>
                </a:cubicBezTo>
                <a:cubicBezTo>
                  <a:pt x="3591" y="20057"/>
                  <a:pt x="3591" y="20057"/>
                  <a:pt x="3591" y="20057"/>
                </a:cubicBezTo>
                <a:cubicBezTo>
                  <a:pt x="3591" y="20314"/>
                  <a:pt x="3591" y="20314"/>
                  <a:pt x="3591" y="20314"/>
                </a:cubicBezTo>
                <a:cubicBezTo>
                  <a:pt x="3701" y="20657"/>
                  <a:pt x="3701" y="20657"/>
                  <a:pt x="3701" y="20657"/>
                </a:cubicBezTo>
                <a:cubicBezTo>
                  <a:pt x="3922" y="20657"/>
                  <a:pt x="3922" y="20657"/>
                  <a:pt x="3922" y="20657"/>
                </a:cubicBezTo>
                <a:cubicBezTo>
                  <a:pt x="3922" y="20486"/>
                  <a:pt x="3922" y="20486"/>
                  <a:pt x="3922" y="20486"/>
                </a:cubicBezTo>
                <a:cubicBezTo>
                  <a:pt x="3977" y="20229"/>
                  <a:pt x="3977" y="20229"/>
                  <a:pt x="3977" y="20229"/>
                </a:cubicBezTo>
                <a:cubicBezTo>
                  <a:pt x="4088" y="20229"/>
                  <a:pt x="4088" y="20229"/>
                  <a:pt x="4088" y="20229"/>
                </a:cubicBezTo>
                <a:cubicBezTo>
                  <a:pt x="4254" y="20229"/>
                  <a:pt x="4254" y="20229"/>
                  <a:pt x="4254" y="20229"/>
                </a:cubicBezTo>
                <a:cubicBezTo>
                  <a:pt x="4530" y="20486"/>
                  <a:pt x="4530" y="20486"/>
                  <a:pt x="4530" y="20486"/>
                </a:cubicBezTo>
                <a:cubicBezTo>
                  <a:pt x="4806" y="20657"/>
                  <a:pt x="4806" y="20657"/>
                  <a:pt x="4806" y="20657"/>
                </a:cubicBezTo>
                <a:cubicBezTo>
                  <a:pt x="4806" y="20486"/>
                  <a:pt x="4806" y="20486"/>
                  <a:pt x="4806" y="20486"/>
                </a:cubicBezTo>
                <a:cubicBezTo>
                  <a:pt x="4861" y="20314"/>
                  <a:pt x="4861" y="20314"/>
                  <a:pt x="4861" y="20314"/>
                </a:cubicBezTo>
                <a:cubicBezTo>
                  <a:pt x="5082" y="20314"/>
                  <a:pt x="5082" y="20314"/>
                  <a:pt x="5082" y="20314"/>
                </a:cubicBezTo>
                <a:cubicBezTo>
                  <a:pt x="5524" y="20400"/>
                  <a:pt x="5524" y="20400"/>
                  <a:pt x="5524" y="20400"/>
                </a:cubicBezTo>
                <a:cubicBezTo>
                  <a:pt x="5801" y="20571"/>
                  <a:pt x="5801" y="20571"/>
                  <a:pt x="5801" y="20571"/>
                </a:cubicBezTo>
                <a:cubicBezTo>
                  <a:pt x="6353" y="20657"/>
                  <a:pt x="6353" y="20657"/>
                  <a:pt x="6353" y="20657"/>
                </a:cubicBezTo>
                <a:cubicBezTo>
                  <a:pt x="6408" y="20400"/>
                  <a:pt x="6408" y="20400"/>
                  <a:pt x="6408" y="20400"/>
                </a:cubicBezTo>
                <a:cubicBezTo>
                  <a:pt x="6463" y="19971"/>
                  <a:pt x="6463" y="19971"/>
                  <a:pt x="6463" y="19971"/>
                </a:cubicBezTo>
                <a:cubicBezTo>
                  <a:pt x="6684" y="19971"/>
                  <a:pt x="6684" y="19971"/>
                  <a:pt x="6684" y="19971"/>
                </a:cubicBezTo>
                <a:cubicBezTo>
                  <a:pt x="6850" y="20229"/>
                  <a:pt x="6850" y="20229"/>
                  <a:pt x="6850" y="20229"/>
                </a:cubicBezTo>
                <a:cubicBezTo>
                  <a:pt x="6961" y="20486"/>
                  <a:pt x="6961" y="20486"/>
                  <a:pt x="6961" y="20486"/>
                </a:cubicBezTo>
                <a:cubicBezTo>
                  <a:pt x="7016" y="20829"/>
                  <a:pt x="7016" y="20829"/>
                  <a:pt x="7016" y="20829"/>
                </a:cubicBezTo>
                <a:cubicBezTo>
                  <a:pt x="7016" y="20914"/>
                  <a:pt x="7016" y="20914"/>
                  <a:pt x="7016" y="20914"/>
                </a:cubicBezTo>
                <a:cubicBezTo>
                  <a:pt x="7126" y="21086"/>
                  <a:pt x="7126" y="21086"/>
                  <a:pt x="7126" y="21086"/>
                </a:cubicBezTo>
                <a:cubicBezTo>
                  <a:pt x="7237" y="21257"/>
                  <a:pt x="7237" y="21257"/>
                  <a:pt x="7237" y="21257"/>
                </a:cubicBezTo>
                <a:cubicBezTo>
                  <a:pt x="7513" y="18943"/>
                  <a:pt x="7513" y="18943"/>
                  <a:pt x="7513" y="18943"/>
                </a:cubicBezTo>
                <a:cubicBezTo>
                  <a:pt x="20550" y="21600"/>
                  <a:pt x="20550" y="21600"/>
                  <a:pt x="20550" y="21600"/>
                </a:cubicBezTo>
                <a:cubicBezTo>
                  <a:pt x="20606" y="21600"/>
                  <a:pt x="20606" y="21600"/>
                  <a:pt x="20606" y="21600"/>
                </a:cubicBezTo>
                <a:cubicBezTo>
                  <a:pt x="20827" y="17743"/>
                  <a:pt x="20827" y="17743"/>
                  <a:pt x="20827" y="17743"/>
                </a:cubicBezTo>
                <a:lnTo>
                  <a:pt x="21600" y="5143"/>
                </a:lnTo>
                <a:close/>
              </a:path>
            </a:pathLst>
          </a:custGeom>
          <a:solidFill>
            <a:schemeClr val="accent2">
              <a:lumMod val="75000"/>
            </a:schemeClr>
          </a:solidFill>
          <a:ln w="12700" cap="flat">
            <a:solidFill>
              <a:schemeClr val="bg2">
                <a:lumMod val="75000"/>
              </a:schemeClr>
            </a:solidFill>
            <a:miter lim="400000"/>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dirty="0"/>
          </a:p>
        </p:txBody>
      </p:sp>
      <p:sp>
        <p:nvSpPr>
          <p:cNvPr id="29" name="Shape 1694"/>
          <p:cNvSpPr/>
          <p:nvPr/>
        </p:nvSpPr>
        <p:spPr>
          <a:xfrm>
            <a:off x="9365259" y="1703303"/>
            <a:ext cx="536115" cy="857090"/>
          </a:xfrm>
          <a:custGeom>
            <a:avLst/>
            <a:gdLst/>
            <a:ahLst/>
            <a:cxnLst>
              <a:cxn ang="0">
                <a:pos x="wd2" y="hd2"/>
              </a:cxn>
              <a:cxn ang="5400000">
                <a:pos x="wd2" y="hd2"/>
              </a:cxn>
              <a:cxn ang="10800000">
                <a:pos x="wd2" y="hd2"/>
              </a:cxn>
              <a:cxn ang="16200000">
                <a:pos x="wd2" y="hd2"/>
              </a:cxn>
            </a:cxnLst>
            <a:rect l="0" t="0" r="r" b="b"/>
            <a:pathLst>
              <a:path w="21600" h="21600" extrusionOk="0">
                <a:moveTo>
                  <a:pt x="6092" y="21600"/>
                </a:moveTo>
                <a:lnTo>
                  <a:pt x="6092" y="21369"/>
                </a:lnTo>
                <a:lnTo>
                  <a:pt x="6277" y="21022"/>
                </a:lnTo>
                <a:lnTo>
                  <a:pt x="6277" y="20329"/>
                </a:lnTo>
                <a:lnTo>
                  <a:pt x="6462" y="20098"/>
                </a:lnTo>
                <a:lnTo>
                  <a:pt x="6831" y="20098"/>
                </a:lnTo>
                <a:lnTo>
                  <a:pt x="6831" y="19752"/>
                </a:lnTo>
                <a:lnTo>
                  <a:pt x="7015" y="19521"/>
                </a:lnTo>
                <a:lnTo>
                  <a:pt x="7015" y="19174"/>
                </a:lnTo>
                <a:lnTo>
                  <a:pt x="8123" y="19174"/>
                </a:lnTo>
                <a:lnTo>
                  <a:pt x="8123" y="18597"/>
                </a:lnTo>
                <a:lnTo>
                  <a:pt x="7385" y="18597"/>
                </a:lnTo>
                <a:lnTo>
                  <a:pt x="7385" y="18250"/>
                </a:lnTo>
                <a:lnTo>
                  <a:pt x="7754" y="18019"/>
                </a:lnTo>
                <a:lnTo>
                  <a:pt x="7754" y="17904"/>
                </a:lnTo>
                <a:lnTo>
                  <a:pt x="8123" y="17673"/>
                </a:lnTo>
                <a:lnTo>
                  <a:pt x="8308" y="17788"/>
                </a:lnTo>
                <a:lnTo>
                  <a:pt x="8308" y="17904"/>
                </a:lnTo>
                <a:lnTo>
                  <a:pt x="8677" y="17788"/>
                </a:lnTo>
                <a:lnTo>
                  <a:pt x="8862" y="17673"/>
                </a:lnTo>
                <a:lnTo>
                  <a:pt x="8862" y="17326"/>
                </a:lnTo>
                <a:lnTo>
                  <a:pt x="9415" y="17673"/>
                </a:lnTo>
                <a:lnTo>
                  <a:pt x="9600" y="17673"/>
                </a:lnTo>
                <a:lnTo>
                  <a:pt x="9600" y="17211"/>
                </a:lnTo>
                <a:lnTo>
                  <a:pt x="9415" y="17211"/>
                </a:lnTo>
                <a:lnTo>
                  <a:pt x="9231" y="16980"/>
                </a:lnTo>
                <a:lnTo>
                  <a:pt x="9969" y="16980"/>
                </a:lnTo>
                <a:lnTo>
                  <a:pt x="10338" y="17095"/>
                </a:lnTo>
                <a:lnTo>
                  <a:pt x="10892" y="16980"/>
                </a:lnTo>
                <a:lnTo>
                  <a:pt x="11077" y="16633"/>
                </a:lnTo>
                <a:lnTo>
                  <a:pt x="10892" y="16056"/>
                </a:lnTo>
                <a:lnTo>
                  <a:pt x="11262" y="16056"/>
                </a:lnTo>
                <a:lnTo>
                  <a:pt x="11815" y="16402"/>
                </a:lnTo>
                <a:lnTo>
                  <a:pt x="12369" y="16287"/>
                </a:lnTo>
                <a:lnTo>
                  <a:pt x="12554" y="16056"/>
                </a:lnTo>
                <a:lnTo>
                  <a:pt x="12738" y="15594"/>
                </a:lnTo>
                <a:lnTo>
                  <a:pt x="12554" y="15247"/>
                </a:lnTo>
                <a:lnTo>
                  <a:pt x="12738" y="14785"/>
                </a:lnTo>
                <a:lnTo>
                  <a:pt x="12738" y="14554"/>
                </a:lnTo>
                <a:lnTo>
                  <a:pt x="12554" y="14207"/>
                </a:lnTo>
                <a:lnTo>
                  <a:pt x="12554" y="13976"/>
                </a:lnTo>
                <a:lnTo>
                  <a:pt x="12738" y="13630"/>
                </a:lnTo>
                <a:lnTo>
                  <a:pt x="12738" y="13399"/>
                </a:lnTo>
                <a:lnTo>
                  <a:pt x="13477" y="13861"/>
                </a:lnTo>
                <a:lnTo>
                  <a:pt x="13662" y="14092"/>
                </a:lnTo>
                <a:lnTo>
                  <a:pt x="14585" y="14092"/>
                </a:lnTo>
                <a:lnTo>
                  <a:pt x="14585" y="13399"/>
                </a:lnTo>
                <a:lnTo>
                  <a:pt x="14954" y="13283"/>
                </a:lnTo>
                <a:lnTo>
                  <a:pt x="15508" y="13399"/>
                </a:lnTo>
                <a:lnTo>
                  <a:pt x="15508" y="14092"/>
                </a:lnTo>
                <a:lnTo>
                  <a:pt x="16062" y="13976"/>
                </a:lnTo>
                <a:lnTo>
                  <a:pt x="16615" y="13630"/>
                </a:lnTo>
                <a:lnTo>
                  <a:pt x="15877" y="13168"/>
                </a:lnTo>
                <a:lnTo>
                  <a:pt x="15877" y="12937"/>
                </a:lnTo>
                <a:lnTo>
                  <a:pt x="16062" y="12821"/>
                </a:lnTo>
                <a:lnTo>
                  <a:pt x="16615" y="13168"/>
                </a:lnTo>
                <a:lnTo>
                  <a:pt x="17169" y="13399"/>
                </a:lnTo>
                <a:lnTo>
                  <a:pt x="17538" y="13283"/>
                </a:lnTo>
                <a:lnTo>
                  <a:pt x="17354" y="12821"/>
                </a:lnTo>
                <a:lnTo>
                  <a:pt x="17908" y="12821"/>
                </a:lnTo>
                <a:lnTo>
                  <a:pt x="17908" y="12128"/>
                </a:lnTo>
                <a:lnTo>
                  <a:pt x="19015" y="12128"/>
                </a:lnTo>
                <a:lnTo>
                  <a:pt x="19200" y="12013"/>
                </a:lnTo>
                <a:lnTo>
                  <a:pt x="19200" y="11666"/>
                </a:lnTo>
                <a:lnTo>
                  <a:pt x="19569" y="11666"/>
                </a:lnTo>
                <a:lnTo>
                  <a:pt x="20308" y="11204"/>
                </a:lnTo>
                <a:lnTo>
                  <a:pt x="21046" y="11204"/>
                </a:lnTo>
                <a:lnTo>
                  <a:pt x="21415" y="10973"/>
                </a:lnTo>
                <a:lnTo>
                  <a:pt x="21600" y="10280"/>
                </a:lnTo>
                <a:lnTo>
                  <a:pt x="21415" y="10165"/>
                </a:lnTo>
                <a:lnTo>
                  <a:pt x="20862" y="10165"/>
                </a:lnTo>
                <a:lnTo>
                  <a:pt x="20677" y="9934"/>
                </a:lnTo>
                <a:lnTo>
                  <a:pt x="21046" y="9703"/>
                </a:lnTo>
                <a:lnTo>
                  <a:pt x="21046" y="9587"/>
                </a:lnTo>
                <a:lnTo>
                  <a:pt x="20677" y="9472"/>
                </a:lnTo>
                <a:lnTo>
                  <a:pt x="20308" y="8894"/>
                </a:lnTo>
                <a:lnTo>
                  <a:pt x="19200" y="8894"/>
                </a:lnTo>
                <a:lnTo>
                  <a:pt x="18831" y="8432"/>
                </a:lnTo>
                <a:lnTo>
                  <a:pt x="18646" y="7855"/>
                </a:lnTo>
                <a:lnTo>
                  <a:pt x="18646" y="7393"/>
                </a:lnTo>
                <a:lnTo>
                  <a:pt x="18462" y="7046"/>
                </a:lnTo>
                <a:lnTo>
                  <a:pt x="17908" y="7161"/>
                </a:lnTo>
                <a:lnTo>
                  <a:pt x="17538" y="7277"/>
                </a:lnTo>
                <a:lnTo>
                  <a:pt x="16800" y="7277"/>
                </a:lnTo>
                <a:lnTo>
                  <a:pt x="16062" y="7046"/>
                </a:lnTo>
                <a:lnTo>
                  <a:pt x="15508" y="6468"/>
                </a:lnTo>
                <a:lnTo>
                  <a:pt x="15323" y="5660"/>
                </a:lnTo>
                <a:lnTo>
                  <a:pt x="14585" y="4620"/>
                </a:lnTo>
                <a:lnTo>
                  <a:pt x="14215" y="3581"/>
                </a:lnTo>
                <a:lnTo>
                  <a:pt x="13846" y="3003"/>
                </a:lnTo>
                <a:lnTo>
                  <a:pt x="13477" y="2079"/>
                </a:lnTo>
                <a:lnTo>
                  <a:pt x="13108" y="1271"/>
                </a:lnTo>
                <a:lnTo>
                  <a:pt x="12738" y="924"/>
                </a:lnTo>
                <a:lnTo>
                  <a:pt x="10338" y="0"/>
                </a:lnTo>
                <a:lnTo>
                  <a:pt x="9785" y="347"/>
                </a:lnTo>
                <a:lnTo>
                  <a:pt x="9231" y="809"/>
                </a:lnTo>
                <a:lnTo>
                  <a:pt x="8308" y="1271"/>
                </a:lnTo>
                <a:lnTo>
                  <a:pt x="7754" y="1271"/>
                </a:lnTo>
                <a:lnTo>
                  <a:pt x="7200" y="1040"/>
                </a:lnTo>
                <a:lnTo>
                  <a:pt x="6277" y="693"/>
                </a:lnTo>
                <a:lnTo>
                  <a:pt x="5538" y="578"/>
                </a:lnTo>
                <a:lnTo>
                  <a:pt x="5354" y="578"/>
                </a:lnTo>
                <a:lnTo>
                  <a:pt x="4985" y="809"/>
                </a:lnTo>
                <a:lnTo>
                  <a:pt x="4062" y="2541"/>
                </a:lnTo>
                <a:lnTo>
                  <a:pt x="3692" y="3812"/>
                </a:lnTo>
                <a:lnTo>
                  <a:pt x="2769" y="5198"/>
                </a:lnTo>
                <a:lnTo>
                  <a:pt x="2400" y="6237"/>
                </a:lnTo>
                <a:lnTo>
                  <a:pt x="2215" y="7393"/>
                </a:lnTo>
                <a:lnTo>
                  <a:pt x="2400" y="7970"/>
                </a:lnTo>
                <a:lnTo>
                  <a:pt x="2769" y="8201"/>
                </a:lnTo>
                <a:lnTo>
                  <a:pt x="2585" y="8432"/>
                </a:lnTo>
                <a:lnTo>
                  <a:pt x="2215" y="8779"/>
                </a:lnTo>
                <a:lnTo>
                  <a:pt x="2215" y="9472"/>
                </a:lnTo>
                <a:lnTo>
                  <a:pt x="1846" y="10049"/>
                </a:lnTo>
                <a:lnTo>
                  <a:pt x="1846" y="10858"/>
                </a:lnTo>
                <a:lnTo>
                  <a:pt x="1292" y="10973"/>
                </a:lnTo>
                <a:lnTo>
                  <a:pt x="1292" y="11551"/>
                </a:lnTo>
                <a:lnTo>
                  <a:pt x="185" y="11551"/>
                </a:lnTo>
                <a:lnTo>
                  <a:pt x="0" y="11897"/>
                </a:lnTo>
                <a:lnTo>
                  <a:pt x="4246" y="20560"/>
                </a:lnTo>
                <a:lnTo>
                  <a:pt x="6092" y="21600"/>
                </a:lnTo>
                <a:close/>
              </a:path>
            </a:pathLst>
          </a:custGeom>
          <a:solidFill>
            <a:srgbClr val="D9DCE1"/>
          </a:solidFill>
          <a:ln w="3175" cap="flat">
            <a:solidFill>
              <a:srgbClr val="BFBFBF"/>
            </a:solidFill>
            <a:prstDash val="solid"/>
            <a:miter lim="800000"/>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dirty="0"/>
          </a:p>
        </p:txBody>
      </p:sp>
      <p:sp>
        <p:nvSpPr>
          <p:cNvPr id="30" name="Shape 1695"/>
          <p:cNvSpPr/>
          <p:nvPr/>
        </p:nvSpPr>
        <p:spPr>
          <a:xfrm>
            <a:off x="8334271" y="2289974"/>
            <a:ext cx="1108887" cy="815840"/>
          </a:xfrm>
          <a:custGeom>
            <a:avLst/>
            <a:gdLst/>
            <a:ahLst/>
            <a:cxnLst>
              <a:cxn ang="0">
                <a:pos x="wd2" y="hd2"/>
              </a:cxn>
              <a:cxn ang="5400000">
                <a:pos x="wd2" y="hd2"/>
              </a:cxn>
              <a:cxn ang="10800000">
                <a:pos x="wd2" y="hd2"/>
              </a:cxn>
              <a:cxn ang="16200000">
                <a:pos x="wd2" y="hd2"/>
              </a:cxn>
            </a:cxnLst>
            <a:rect l="0" t="0" r="r" b="b"/>
            <a:pathLst>
              <a:path w="21600" h="21600" extrusionOk="0">
                <a:moveTo>
                  <a:pt x="0" y="17717"/>
                </a:moveTo>
                <a:lnTo>
                  <a:pt x="893" y="16503"/>
                </a:lnTo>
                <a:lnTo>
                  <a:pt x="1071" y="16139"/>
                </a:lnTo>
                <a:lnTo>
                  <a:pt x="1607" y="15411"/>
                </a:lnTo>
                <a:lnTo>
                  <a:pt x="1964" y="15047"/>
                </a:lnTo>
                <a:lnTo>
                  <a:pt x="1964" y="14440"/>
                </a:lnTo>
                <a:lnTo>
                  <a:pt x="1517" y="13227"/>
                </a:lnTo>
                <a:lnTo>
                  <a:pt x="1250" y="12378"/>
                </a:lnTo>
                <a:lnTo>
                  <a:pt x="1607" y="12013"/>
                </a:lnTo>
                <a:lnTo>
                  <a:pt x="2767" y="11649"/>
                </a:lnTo>
                <a:lnTo>
                  <a:pt x="4998" y="11649"/>
                </a:lnTo>
                <a:lnTo>
                  <a:pt x="5623" y="11285"/>
                </a:lnTo>
                <a:lnTo>
                  <a:pt x="5980" y="11285"/>
                </a:lnTo>
                <a:lnTo>
                  <a:pt x="6873" y="10921"/>
                </a:lnTo>
                <a:lnTo>
                  <a:pt x="7408" y="10072"/>
                </a:lnTo>
                <a:lnTo>
                  <a:pt x="7944" y="9708"/>
                </a:lnTo>
                <a:lnTo>
                  <a:pt x="8301" y="9344"/>
                </a:lnTo>
                <a:lnTo>
                  <a:pt x="8301" y="8616"/>
                </a:lnTo>
                <a:lnTo>
                  <a:pt x="7944" y="8009"/>
                </a:lnTo>
                <a:lnTo>
                  <a:pt x="8301" y="7645"/>
                </a:lnTo>
                <a:lnTo>
                  <a:pt x="8390" y="7160"/>
                </a:lnTo>
                <a:lnTo>
                  <a:pt x="7944" y="7402"/>
                </a:lnTo>
                <a:lnTo>
                  <a:pt x="7765" y="7160"/>
                </a:lnTo>
                <a:lnTo>
                  <a:pt x="7587" y="6674"/>
                </a:lnTo>
                <a:lnTo>
                  <a:pt x="8033" y="6189"/>
                </a:lnTo>
                <a:lnTo>
                  <a:pt x="8747" y="5339"/>
                </a:lnTo>
                <a:lnTo>
                  <a:pt x="9015" y="4611"/>
                </a:lnTo>
                <a:lnTo>
                  <a:pt x="9104" y="4004"/>
                </a:lnTo>
                <a:lnTo>
                  <a:pt x="9818" y="2791"/>
                </a:lnTo>
                <a:lnTo>
                  <a:pt x="10354" y="1820"/>
                </a:lnTo>
                <a:lnTo>
                  <a:pt x="10979" y="1213"/>
                </a:lnTo>
                <a:lnTo>
                  <a:pt x="11603" y="971"/>
                </a:lnTo>
                <a:lnTo>
                  <a:pt x="12585" y="607"/>
                </a:lnTo>
                <a:lnTo>
                  <a:pt x="13121" y="243"/>
                </a:lnTo>
                <a:lnTo>
                  <a:pt x="14549" y="0"/>
                </a:lnTo>
                <a:lnTo>
                  <a:pt x="14549" y="1335"/>
                </a:lnTo>
                <a:lnTo>
                  <a:pt x="14727" y="1942"/>
                </a:lnTo>
                <a:lnTo>
                  <a:pt x="14995" y="2791"/>
                </a:lnTo>
                <a:lnTo>
                  <a:pt x="15263" y="2912"/>
                </a:lnTo>
                <a:lnTo>
                  <a:pt x="15531" y="3883"/>
                </a:lnTo>
                <a:lnTo>
                  <a:pt x="15263" y="4126"/>
                </a:lnTo>
                <a:lnTo>
                  <a:pt x="15174" y="4975"/>
                </a:lnTo>
                <a:lnTo>
                  <a:pt x="15531" y="5825"/>
                </a:lnTo>
                <a:lnTo>
                  <a:pt x="15798" y="6796"/>
                </a:lnTo>
                <a:lnTo>
                  <a:pt x="16155" y="7160"/>
                </a:lnTo>
                <a:lnTo>
                  <a:pt x="16245" y="8494"/>
                </a:lnTo>
                <a:lnTo>
                  <a:pt x="16423" y="9587"/>
                </a:lnTo>
                <a:lnTo>
                  <a:pt x="16780" y="10679"/>
                </a:lnTo>
                <a:lnTo>
                  <a:pt x="16780" y="14562"/>
                </a:lnTo>
                <a:lnTo>
                  <a:pt x="17137" y="16867"/>
                </a:lnTo>
                <a:lnTo>
                  <a:pt x="17137" y="17717"/>
                </a:lnTo>
                <a:lnTo>
                  <a:pt x="17494" y="18445"/>
                </a:lnTo>
                <a:lnTo>
                  <a:pt x="17137" y="19173"/>
                </a:lnTo>
                <a:lnTo>
                  <a:pt x="17226" y="19537"/>
                </a:lnTo>
                <a:lnTo>
                  <a:pt x="16602" y="20751"/>
                </a:lnTo>
                <a:lnTo>
                  <a:pt x="17226" y="20387"/>
                </a:lnTo>
                <a:lnTo>
                  <a:pt x="17673" y="20144"/>
                </a:lnTo>
                <a:lnTo>
                  <a:pt x="18208" y="19658"/>
                </a:lnTo>
                <a:lnTo>
                  <a:pt x="18387" y="19416"/>
                </a:lnTo>
                <a:lnTo>
                  <a:pt x="18922" y="19294"/>
                </a:lnTo>
                <a:lnTo>
                  <a:pt x="19369" y="19173"/>
                </a:lnTo>
                <a:lnTo>
                  <a:pt x="19547" y="18930"/>
                </a:lnTo>
                <a:lnTo>
                  <a:pt x="20083" y="18566"/>
                </a:lnTo>
                <a:lnTo>
                  <a:pt x="20529" y="17838"/>
                </a:lnTo>
                <a:lnTo>
                  <a:pt x="20083" y="19052"/>
                </a:lnTo>
                <a:lnTo>
                  <a:pt x="20529" y="18809"/>
                </a:lnTo>
                <a:lnTo>
                  <a:pt x="20797" y="18324"/>
                </a:lnTo>
                <a:lnTo>
                  <a:pt x="21064" y="18202"/>
                </a:lnTo>
                <a:lnTo>
                  <a:pt x="21421" y="18081"/>
                </a:lnTo>
                <a:lnTo>
                  <a:pt x="21600" y="18081"/>
                </a:lnTo>
                <a:lnTo>
                  <a:pt x="20797" y="19052"/>
                </a:lnTo>
                <a:lnTo>
                  <a:pt x="20083" y="19780"/>
                </a:lnTo>
                <a:lnTo>
                  <a:pt x="19547" y="20144"/>
                </a:lnTo>
                <a:lnTo>
                  <a:pt x="19101" y="20751"/>
                </a:lnTo>
                <a:lnTo>
                  <a:pt x="18387" y="20993"/>
                </a:lnTo>
                <a:lnTo>
                  <a:pt x="17583" y="21357"/>
                </a:lnTo>
                <a:lnTo>
                  <a:pt x="16869" y="21600"/>
                </a:lnTo>
                <a:lnTo>
                  <a:pt x="16423" y="21236"/>
                </a:lnTo>
                <a:lnTo>
                  <a:pt x="16245" y="20751"/>
                </a:lnTo>
                <a:lnTo>
                  <a:pt x="16245" y="20265"/>
                </a:lnTo>
                <a:lnTo>
                  <a:pt x="16066" y="20022"/>
                </a:lnTo>
                <a:lnTo>
                  <a:pt x="14906" y="19537"/>
                </a:lnTo>
                <a:lnTo>
                  <a:pt x="13835" y="19173"/>
                </a:lnTo>
                <a:lnTo>
                  <a:pt x="14013" y="18566"/>
                </a:lnTo>
                <a:lnTo>
                  <a:pt x="13745" y="18324"/>
                </a:lnTo>
                <a:lnTo>
                  <a:pt x="13478" y="18324"/>
                </a:lnTo>
                <a:lnTo>
                  <a:pt x="13210" y="18202"/>
                </a:lnTo>
                <a:lnTo>
                  <a:pt x="12853" y="17353"/>
                </a:lnTo>
                <a:lnTo>
                  <a:pt x="12496" y="16746"/>
                </a:lnTo>
                <a:lnTo>
                  <a:pt x="11782" y="16139"/>
                </a:lnTo>
                <a:lnTo>
                  <a:pt x="179" y="18930"/>
                </a:lnTo>
                <a:lnTo>
                  <a:pt x="0" y="17717"/>
                </a:lnTo>
                <a:close/>
              </a:path>
            </a:pathLst>
          </a:custGeom>
          <a:solidFill>
            <a:schemeClr val="accent2">
              <a:lumMod val="75000"/>
            </a:schemeClr>
          </a:solidFill>
          <a:ln w="3175" cap="flat">
            <a:solidFill>
              <a:srgbClr val="BFBFBF"/>
            </a:solidFill>
            <a:prstDash val="solid"/>
            <a:miter lim="800000"/>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dirty="0"/>
          </a:p>
        </p:txBody>
      </p:sp>
      <p:sp>
        <p:nvSpPr>
          <p:cNvPr id="31" name="Shape 1696"/>
          <p:cNvSpPr/>
          <p:nvPr/>
        </p:nvSpPr>
        <p:spPr>
          <a:xfrm>
            <a:off x="9081165" y="2234972"/>
            <a:ext cx="256603" cy="462921"/>
          </a:xfrm>
          <a:custGeom>
            <a:avLst/>
            <a:gdLst/>
            <a:ahLst/>
            <a:cxnLst>
              <a:cxn ang="0">
                <a:pos x="wd2" y="hd2"/>
              </a:cxn>
              <a:cxn ang="5400000">
                <a:pos x="wd2" y="hd2"/>
              </a:cxn>
              <a:cxn ang="10800000">
                <a:pos x="wd2" y="hd2"/>
              </a:cxn>
              <a:cxn ang="16200000">
                <a:pos x="wd2" y="hd2"/>
              </a:cxn>
            </a:cxnLst>
            <a:rect l="0" t="0" r="r" b="b"/>
            <a:pathLst>
              <a:path w="21600" h="21600" extrusionOk="0">
                <a:moveTo>
                  <a:pt x="0" y="4919"/>
                </a:moveTo>
                <a:lnTo>
                  <a:pt x="771" y="5988"/>
                </a:lnTo>
                <a:lnTo>
                  <a:pt x="1929" y="7485"/>
                </a:lnTo>
                <a:lnTo>
                  <a:pt x="3086" y="7699"/>
                </a:lnTo>
                <a:lnTo>
                  <a:pt x="4243" y="9410"/>
                </a:lnTo>
                <a:lnTo>
                  <a:pt x="3086" y="9838"/>
                </a:lnTo>
                <a:lnTo>
                  <a:pt x="2700" y="11335"/>
                </a:lnTo>
                <a:lnTo>
                  <a:pt x="4243" y="12832"/>
                </a:lnTo>
                <a:lnTo>
                  <a:pt x="5400" y="14543"/>
                </a:lnTo>
                <a:lnTo>
                  <a:pt x="6943" y="15184"/>
                </a:lnTo>
                <a:lnTo>
                  <a:pt x="7329" y="17537"/>
                </a:lnTo>
                <a:lnTo>
                  <a:pt x="8100" y="19461"/>
                </a:lnTo>
                <a:lnTo>
                  <a:pt x="9643" y="21386"/>
                </a:lnTo>
                <a:lnTo>
                  <a:pt x="9643" y="21600"/>
                </a:lnTo>
                <a:lnTo>
                  <a:pt x="18129" y="20958"/>
                </a:lnTo>
                <a:lnTo>
                  <a:pt x="17357" y="19461"/>
                </a:lnTo>
                <a:lnTo>
                  <a:pt x="17743" y="17537"/>
                </a:lnTo>
                <a:lnTo>
                  <a:pt x="16971" y="12832"/>
                </a:lnTo>
                <a:lnTo>
                  <a:pt x="18129" y="9624"/>
                </a:lnTo>
                <a:lnTo>
                  <a:pt x="18129" y="6844"/>
                </a:lnTo>
                <a:lnTo>
                  <a:pt x="21600" y="5347"/>
                </a:lnTo>
                <a:lnTo>
                  <a:pt x="21600" y="4491"/>
                </a:lnTo>
                <a:lnTo>
                  <a:pt x="20443" y="3636"/>
                </a:lnTo>
                <a:lnTo>
                  <a:pt x="20443" y="855"/>
                </a:lnTo>
                <a:lnTo>
                  <a:pt x="19286" y="0"/>
                </a:lnTo>
                <a:lnTo>
                  <a:pt x="13886" y="855"/>
                </a:lnTo>
                <a:lnTo>
                  <a:pt x="8486" y="1283"/>
                </a:lnTo>
                <a:lnTo>
                  <a:pt x="5786" y="1711"/>
                </a:lnTo>
                <a:lnTo>
                  <a:pt x="1929" y="2566"/>
                </a:lnTo>
                <a:lnTo>
                  <a:pt x="0" y="2566"/>
                </a:lnTo>
                <a:lnTo>
                  <a:pt x="0" y="4919"/>
                </a:lnTo>
                <a:close/>
              </a:path>
            </a:pathLst>
          </a:custGeom>
          <a:solidFill>
            <a:schemeClr val="accent2">
              <a:lumMod val="75000"/>
            </a:schemeClr>
          </a:solidFill>
          <a:ln w="3175" cap="flat">
            <a:solidFill>
              <a:srgbClr val="BFBFBF"/>
            </a:solidFill>
            <a:prstDash val="solid"/>
            <a:miter lim="800000"/>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dirty="0"/>
          </a:p>
        </p:txBody>
      </p:sp>
      <p:sp>
        <p:nvSpPr>
          <p:cNvPr id="32" name="Shape 1697"/>
          <p:cNvSpPr/>
          <p:nvPr/>
        </p:nvSpPr>
        <p:spPr>
          <a:xfrm>
            <a:off x="9282779" y="2175388"/>
            <a:ext cx="229109" cy="508754"/>
          </a:xfrm>
          <a:custGeom>
            <a:avLst/>
            <a:gdLst/>
            <a:ahLst/>
            <a:cxnLst>
              <a:cxn ang="0">
                <a:pos x="wd2" y="hd2"/>
              </a:cxn>
              <a:cxn ang="5400000">
                <a:pos x="wd2" y="hd2"/>
              </a:cxn>
              <a:cxn ang="10800000">
                <a:pos x="wd2" y="hd2"/>
              </a:cxn>
              <a:cxn ang="16200000">
                <a:pos x="wd2" y="hd2"/>
              </a:cxn>
            </a:cxnLst>
            <a:rect l="0" t="0" r="r" b="b"/>
            <a:pathLst>
              <a:path w="21600" h="21600" extrusionOk="0">
                <a:moveTo>
                  <a:pt x="7776" y="0"/>
                </a:moveTo>
                <a:lnTo>
                  <a:pt x="6048" y="195"/>
                </a:lnTo>
                <a:lnTo>
                  <a:pt x="3888" y="195"/>
                </a:lnTo>
                <a:lnTo>
                  <a:pt x="3888" y="1168"/>
                </a:lnTo>
                <a:lnTo>
                  <a:pt x="3456" y="1751"/>
                </a:lnTo>
                <a:lnTo>
                  <a:pt x="2592" y="2530"/>
                </a:lnTo>
                <a:lnTo>
                  <a:pt x="3888" y="3308"/>
                </a:lnTo>
                <a:lnTo>
                  <a:pt x="3888" y="5838"/>
                </a:lnTo>
                <a:lnTo>
                  <a:pt x="5184" y="6616"/>
                </a:lnTo>
                <a:lnTo>
                  <a:pt x="5184" y="7395"/>
                </a:lnTo>
                <a:lnTo>
                  <a:pt x="1296" y="8757"/>
                </a:lnTo>
                <a:lnTo>
                  <a:pt x="1296" y="11286"/>
                </a:lnTo>
                <a:lnTo>
                  <a:pt x="0" y="14205"/>
                </a:lnTo>
                <a:lnTo>
                  <a:pt x="864" y="18486"/>
                </a:lnTo>
                <a:lnTo>
                  <a:pt x="432" y="20238"/>
                </a:lnTo>
                <a:lnTo>
                  <a:pt x="1296" y="21600"/>
                </a:lnTo>
                <a:lnTo>
                  <a:pt x="17280" y="19849"/>
                </a:lnTo>
                <a:lnTo>
                  <a:pt x="17712" y="18876"/>
                </a:lnTo>
                <a:lnTo>
                  <a:pt x="21168" y="18292"/>
                </a:lnTo>
                <a:lnTo>
                  <a:pt x="20736" y="17708"/>
                </a:lnTo>
                <a:lnTo>
                  <a:pt x="21600" y="16151"/>
                </a:lnTo>
                <a:lnTo>
                  <a:pt x="17712" y="14595"/>
                </a:lnTo>
                <a:lnTo>
                  <a:pt x="7776" y="0"/>
                </a:lnTo>
                <a:close/>
              </a:path>
            </a:pathLst>
          </a:custGeom>
          <a:solidFill>
            <a:schemeClr val="accent2">
              <a:lumMod val="75000"/>
            </a:schemeClr>
          </a:solidFill>
          <a:ln w="3175" cap="flat">
            <a:solidFill>
              <a:srgbClr val="BFBFBF"/>
            </a:solidFill>
            <a:prstDash val="solid"/>
            <a:miter lim="800000"/>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dirty="0"/>
          </a:p>
        </p:txBody>
      </p:sp>
      <p:sp>
        <p:nvSpPr>
          <p:cNvPr id="33" name="Shape 1698"/>
          <p:cNvSpPr/>
          <p:nvPr/>
        </p:nvSpPr>
        <p:spPr>
          <a:xfrm>
            <a:off x="9195723" y="2794142"/>
            <a:ext cx="256603" cy="233754"/>
          </a:xfrm>
          <a:custGeom>
            <a:avLst/>
            <a:gdLst/>
            <a:ahLst/>
            <a:cxnLst>
              <a:cxn ang="0">
                <a:pos x="wd2" y="hd2"/>
              </a:cxn>
              <a:cxn ang="5400000">
                <a:pos x="wd2" y="hd2"/>
              </a:cxn>
              <a:cxn ang="10800000">
                <a:pos x="wd2" y="hd2"/>
              </a:cxn>
              <a:cxn ang="16200000">
                <a:pos x="wd2" y="hd2"/>
              </a:cxn>
            </a:cxnLst>
            <a:rect l="0" t="0" r="r" b="b"/>
            <a:pathLst>
              <a:path w="21600" h="21600" extrusionOk="0">
                <a:moveTo>
                  <a:pt x="1543" y="12282"/>
                </a:moveTo>
                <a:lnTo>
                  <a:pt x="1543" y="15247"/>
                </a:lnTo>
                <a:lnTo>
                  <a:pt x="3086" y="17788"/>
                </a:lnTo>
                <a:lnTo>
                  <a:pt x="1543" y="20329"/>
                </a:lnTo>
                <a:lnTo>
                  <a:pt x="1929" y="21600"/>
                </a:lnTo>
                <a:lnTo>
                  <a:pt x="3471" y="21176"/>
                </a:lnTo>
                <a:lnTo>
                  <a:pt x="5014" y="19059"/>
                </a:lnTo>
                <a:lnTo>
                  <a:pt x="5786" y="18635"/>
                </a:lnTo>
                <a:lnTo>
                  <a:pt x="7714" y="16518"/>
                </a:lnTo>
                <a:lnTo>
                  <a:pt x="9643" y="15247"/>
                </a:lnTo>
                <a:lnTo>
                  <a:pt x="12729" y="15247"/>
                </a:lnTo>
                <a:lnTo>
                  <a:pt x="14271" y="14400"/>
                </a:lnTo>
                <a:lnTo>
                  <a:pt x="15043" y="13553"/>
                </a:lnTo>
                <a:lnTo>
                  <a:pt x="18900" y="11859"/>
                </a:lnTo>
                <a:lnTo>
                  <a:pt x="21214" y="11859"/>
                </a:lnTo>
                <a:lnTo>
                  <a:pt x="21600" y="11012"/>
                </a:lnTo>
                <a:lnTo>
                  <a:pt x="19286" y="0"/>
                </a:lnTo>
                <a:lnTo>
                  <a:pt x="9257" y="2118"/>
                </a:lnTo>
                <a:lnTo>
                  <a:pt x="0" y="3812"/>
                </a:lnTo>
                <a:lnTo>
                  <a:pt x="0" y="4235"/>
                </a:lnTo>
                <a:lnTo>
                  <a:pt x="1543" y="12282"/>
                </a:lnTo>
                <a:close/>
              </a:path>
            </a:pathLst>
          </a:custGeom>
          <a:solidFill>
            <a:schemeClr val="accent2">
              <a:lumMod val="75000"/>
            </a:schemeClr>
          </a:solidFill>
          <a:ln w="3175" cap="flat">
            <a:solidFill>
              <a:srgbClr val="BFBFBF"/>
            </a:solidFill>
            <a:prstDash val="solid"/>
            <a:miter lim="800000"/>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dirty="0"/>
          </a:p>
        </p:txBody>
      </p:sp>
      <p:sp>
        <p:nvSpPr>
          <p:cNvPr id="34" name="Shape 1699"/>
          <p:cNvSpPr/>
          <p:nvPr/>
        </p:nvSpPr>
        <p:spPr>
          <a:xfrm>
            <a:off x="9424831" y="2771224"/>
            <a:ext cx="109974" cy="142085"/>
          </a:xfrm>
          <a:custGeom>
            <a:avLst/>
            <a:gdLst/>
            <a:ahLst/>
            <a:cxnLst>
              <a:cxn ang="0">
                <a:pos x="wd2" y="hd2"/>
              </a:cxn>
              <a:cxn ang="5400000">
                <a:pos x="wd2" y="hd2"/>
              </a:cxn>
              <a:cxn ang="10800000">
                <a:pos x="wd2" y="hd2"/>
              </a:cxn>
              <a:cxn ang="16200000">
                <a:pos x="wd2" y="hd2"/>
              </a:cxn>
            </a:cxnLst>
            <a:rect l="0" t="0" r="r" b="b"/>
            <a:pathLst>
              <a:path w="21600" h="21600" extrusionOk="0">
                <a:moveTo>
                  <a:pt x="20700" y="10452"/>
                </a:moveTo>
                <a:lnTo>
                  <a:pt x="18900" y="9058"/>
                </a:lnTo>
                <a:lnTo>
                  <a:pt x="18900" y="8361"/>
                </a:lnTo>
                <a:lnTo>
                  <a:pt x="16200" y="7665"/>
                </a:lnTo>
                <a:lnTo>
                  <a:pt x="14400" y="6968"/>
                </a:lnTo>
                <a:lnTo>
                  <a:pt x="14400" y="4877"/>
                </a:lnTo>
                <a:lnTo>
                  <a:pt x="11700" y="3484"/>
                </a:lnTo>
                <a:lnTo>
                  <a:pt x="9000" y="0"/>
                </a:lnTo>
                <a:lnTo>
                  <a:pt x="0" y="3484"/>
                </a:lnTo>
                <a:lnTo>
                  <a:pt x="5400" y="21600"/>
                </a:lnTo>
                <a:lnTo>
                  <a:pt x="7200" y="20206"/>
                </a:lnTo>
                <a:lnTo>
                  <a:pt x="12600" y="18116"/>
                </a:lnTo>
                <a:lnTo>
                  <a:pt x="12600" y="9755"/>
                </a:lnTo>
                <a:lnTo>
                  <a:pt x="13500" y="9058"/>
                </a:lnTo>
                <a:lnTo>
                  <a:pt x="14400" y="9058"/>
                </a:lnTo>
                <a:lnTo>
                  <a:pt x="17100" y="9755"/>
                </a:lnTo>
                <a:lnTo>
                  <a:pt x="17100" y="11148"/>
                </a:lnTo>
                <a:lnTo>
                  <a:pt x="18900" y="13935"/>
                </a:lnTo>
                <a:lnTo>
                  <a:pt x="18900" y="14632"/>
                </a:lnTo>
                <a:lnTo>
                  <a:pt x="19800" y="15329"/>
                </a:lnTo>
                <a:lnTo>
                  <a:pt x="21600" y="14632"/>
                </a:lnTo>
                <a:lnTo>
                  <a:pt x="21600" y="13239"/>
                </a:lnTo>
                <a:lnTo>
                  <a:pt x="20700" y="10452"/>
                </a:lnTo>
                <a:close/>
              </a:path>
            </a:pathLst>
          </a:custGeom>
          <a:solidFill>
            <a:schemeClr val="accent2">
              <a:lumMod val="75000"/>
            </a:schemeClr>
          </a:solidFill>
          <a:ln w="3175" cap="flat">
            <a:solidFill>
              <a:srgbClr val="BFBFBF"/>
            </a:solidFill>
            <a:prstDash val="solid"/>
            <a:miter lim="800000"/>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dirty="0"/>
          </a:p>
        </p:txBody>
      </p:sp>
      <p:sp>
        <p:nvSpPr>
          <p:cNvPr id="35" name="Shape 1700"/>
          <p:cNvSpPr/>
          <p:nvPr/>
        </p:nvSpPr>
        <p:spPr>
          <a:xfrm>
            <a:off x="9195723" y="2606223"/>
            <a:ext cx="499457" cy="252087"/>
          </a:xfrm>
          <a:custGeom>
            <a:avLst/>
            <a:gdLst/>
            <a:ahLst/>
            <a:cxnLst>
              <a:cxn ang="0">
                <a:pos x="wd2" y="hd2"/>
              </a:cxn>
              <a:cxn ang="5400000">
                <a:pos x="wd2" y="hd2"/>
              </a:cxn>
              <a:cxn ang="10800000">
                <a:pos x="wd2" y="hd2"/>
              </a:cxn>
              <a:cxn ang="16200000">
                <a:pos x="wd2" y="hd2"/>
              </a:cxn>
            </a:cxnLst>
            <a:rect l="0" t="0" r="r" b="b"/>
            <a:pathLst>
              <a:path w="21600" h="21600" extrusionOk="0">
                <a:moveTo>
                  <a:pt x="21204" y="13745"/>
                </a:moveTo>
                <a:lnTo>
                  <a:pt x="20807" y="12567"/>
                </a:lnTo>
                <a:lnTo>
                  <a:pt x="20609" y="12175"/>
                </a:lnTo>
                <a:lnTo>
                  <a:pt x="19420" y="10604"/>
                </a:lnTo>
                <a:lnTo>
                  <a:pt x="19222" y="9818"/>
                </a:lnTo>
                <a:lnTo>
                  <a:pt x="19024" y="10604"/>
                </a:lnTo>
                <a:lnTo>
                  <a:pt x="19222" y="11389"/>
                </a:lnTo>
                <a:lnTo>
                  <a:pt x="19817" y="12567"/>
                </a:lnTo>
                <a:lnTo>
                  <a:pt x="20213" y="13745"/>
                </a:lnTo>
                <a:lnTo>
                  <a:pt x="19618" y="14138"/>
                </a:lnTo>
                <a:lnTo>
                  <a:pt x="18826" y="14138"/>
                </a:lnTo>
                <a:lnTo>
                  <a:pt x="17637" y="15316"/>
                </a:lnTo>
                <a:lnTo>
                  <a:pt x="17439" y="14531"/>
                </a:lnTo>
                <a:lnTo>
                  <a:pt x="17240" y="14138"/>
                </a:lnTo>
                <a:lnTo>
                  <a:pt x="16844" y="13745"/>
                </a:lnTo>
                <a:lnTo>
                  <a:pt x="16250" y="12960"/>
                </a:lnTo>
                <a:lnTo>
                  <a:pt x="16051" y="12567"/>
                </a:lnTo>
                <a:lnTo>
                  <a:pt x="16250" y="11782"/>
                </a:lnTo>
                <a:lnTo>
                  <a:pt x="16051" y="10604"/>
                </a:lnTo>
                <a:lnTo>
                  <a:pt x="15259" y="9425"/>
                </a:lnTo>
                <a:lnTo>
                  <a:pt x="14466" y="8640"/>
                </a:lnTo>
                <a:lnTo>
                  <a:pt x="13673" y="8640"/>
                </a:lnTo>
                <a:lnTo>
                  <a:pt x="13475" y="7855"/>
                </a:lnTo>
                <a:lnTo>
                  <a:pt x="13475" y="6284"/>
                </a:lnTo>
                <a:lnTo>
                  <a:pt x="14466" y="4320"/>
                </a:lnTo>
                <a:lnTo>
                  <a:pt x="15259" y="3535"/>
                </a:lnTo>
                <a:lnTo>
                  <a:pt x="15259" y="3142"/>
                </a:lnTo>
                <a:lnTo>
                  <a:pt x="15061" y="2356"/>
                </a:lnTo>
                <a:lnTo>
                  <a:pt x="14070" y="2356"/>
                </a:lnTo>
                <a:lnTo>
                  <a:pt x="13872" y="1178"/>
                </a:lnTo>
                <a:lnTo>
                  <a:pt x="13475" y="0"/>
                </a:lnTo>
                <a:lnTo>
                  <a:pt x="11890" y="1178"/>
                </a:lnTo>
                <a:lnTo>
                  <a:pt x="11692" y="3142"/>
                </a:lnTo>
                <a:lnTo>
                  <a:pt x="4360" y="6676"/>
                </a:lnTo>
                <a:lnTo>
                  <a:pt x="0" y="7855"/>
                </a:lnTo>
                <a:lnTo>
                  <a:pt x="0" y="19636"/>
                </a:lnTo>
                <a:lnTo>
                  <a:pt x="4756" y="18065"/>
                </a:lnTo>
                <a:lnTo>
                  <a:pt x="9908" y="16102"/>
                </a:lnTo>
                <a:lnTo>
                  <a:pt x="11890" y="14138"/>
                </a:lnTo>
                <a:lnTo>
                  <a:pt x="12484" y="16102"/>
                </a:lnTo>
                <a:lnTo>
                  <a:pt x="13079" y="16887"/>
                </a:lnTo>
                <a:lnTo>
                  <a:pt x="13079" y="18065"/>
                </a:lnTo>
                <a:lnTo>
                  <a:pt x="13475" y="18458"/>
                </a:lnTo>
                <a:lnTo>
                  <a:pt x="14070" y="18851"/>
                </a:lnTo>
                <a:lnTo>
                  <a:pt x="14070" y="19244"/>
                </a:lnTo>
                <a:lnTo>
                  <a:pt x="14466" y="20029"/>
                </a:lnTo>
                <a:lnTo>
                  <a:pt x="14664" y="21600"/>
                </a:lnTo>
                <a:lnTo>
                  <a:pt x="15259" y="21600"/>
                </a:lnTo>
                <a:lnTo>
                  <a:pt x="15655" y="20815"/>
                </a:lnTo>
                <a:lnTo>
                  <a:pt x="15655" y="19244"/>
                </a:lnTo>
                <a:lnTo>
                  <a:pt x="16250" y="18458"/>
                </a:lnTo>
                <a:lnTo>
                  <a:pt x="16250" y="17673"/>
                </a:lnTo>
                <a:lnTo>
                  <a:pt x="16844" y="16887"/>
                </a:lnTo>
                <a:lnTo>
                  <a:pt x="17240" y="19244"/>
                </a:lnTo>
                <a:lnTo>
                  <a:pt x="17240" y="20029"/>
                </a:lnTo>
                <a:lnTo>
                  <a:pt x="17835" y="19244"/>
                </a:lnTo>
                <a:lnTo>
                  <a:pt x="18231" y="18458"/>
                </a:lnTo>
                <a:lnTo>
                  <a:pt x="18231" y="17673"/>
                </a:lnTo>
                <a:lnTo>
                  <a:pt x="18628" y="17673"/>
                </a:lnTo>
                <a:lnTo>
                  <a:pt x="19222" y="16887"/>
                </a:lnTo>
                <a:lnTo>
                  <a:pt x="20015" y="16887"/>
                </a:lnTo>
                <a:lnTo>
                  <a:pt x="20411" y="16102"/>
                </a:lnTo>
                <a:lnTo>
                  <a:pt x="21006" y="15709"/>
                </a:lnTo>
                <a:lnTo>
                  <a:pt x="21402" y="14924"/>
                </a:lnTo>
                <a:lnTo>
                  <a:pt x="21600" y="14138"/>
                </a:lnTo>
                <a:lnTo>
                  <a:pt x="21204" y="13745"/>
                </a:lnTo>
                <a:close/>
              </a:path>
            </a:pathLst>
          </a:custGeom>
          <a:solidFill>
            <a:schemeClr val="accent2">
              <a:lumMod val="75000"/>
            </a:schemeClr>
          </a:solidFill>
          <a:ln w="3175" cap="flat">
            <a:solidFill>
              <a:srgbClr val="BFBFBF"/>
            </a:solidFill>
            <a:prstDash val="solid"/>
            <a:miter lim="800000"/>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dirty="0"/>
          </a:p>
        </p:txBody>
      </p:sp>
      <p:sp>
        <p:nvSpPr>
          <p:cNvPr id="36" name="Shape 1701"/>
          <p:cNvSpPr/>
          <p:nvPr/>
        </p:nvSpPr>
        <p:spPr>
          <a:xfrm>
            <a:off x="9580625" y="2842542"/>
            <a:ext cx="45821" cy="29520"/>
          </a:xfrm>
          <a:custGeom>
            <a:avLst/>
            <a:gdLst/>
            <a:ahLst/>
            <a:cxnLst>
              <a:cxn ang="0">
                <a:pos x="wd2" y="hd2"/>
              </a:cxn>
              <a:cxn ang="5400000">
                <a:pos x="wd2" y="hd2"/>
              </a:cxn>
              <a:cxn ang="10800000">
                <a:pos x="wd2" y="hd2"/>
              </a:cxn>
              <a:cxn ang="16200000">
                <a:pos x="wd2" y="hd2"/>
              </a:cxn>
            </a:cxnLst>
            <a:rect l="0" t="0" r="r" b="b"/>
            <a:pathLst>
              <a:path w="21600" h="19872" extrusionOk="0">
                <a:moveTo>
                  <a:pt x="5400" y="19872"/>
                </a:moveTo>
                <a:cubicBezTo>
                  <a:pt x="12600" y="19872"/>
                  <a:pt x="12600" y="19872"/>
                  <a:pt x="12600" y="19872"/>
                </a:cubicBezTo>
                <a:cubicBezTo>
                  <a:pt x="18000" y="12672"/>
                  <a:pt x="18000" y="12672"/>
                  <a:pt x="18000" y="12672"/>
                </a:cubicBezTo>
                <a:cubicBezTo>
                  <a:pt x="21600" y="7872"/>
                  <a:pt x="21600" y="7872"/>
                  <a:pt x="21600" y="7872"/>
                </a:cubicBezTo>
                <a:cubicBezTo>
                  <a:pt x="14400" y="3072"/>
                  <a:pt x="14400" y="3072"/>
                  <a:pt x="14400" y="3072"/>
                </a:cubicBezTo>
                <a:cubicBezTo>
                  <a:pt x="14400" y="3072"/>
                  <a:pt x="9000" y="-1728"/>
                  <a:pt x="7200" y="672"/>
                </a:cubicBezTo>
                <a:cubicBezTo>
                  <a:pt x="7200" y="3072"/>
                  <a:pt x="0" y="15072"/>
                  <a:pt x="0" y="15072"/>
                </a:cubicBezTo>
                <a:lnTo>
                  <a:pt x="5400" y="19872"/>
                </a:lnTo>
                <a:close/>
              </a:path>
            </a:pathLst>
          </a:custGeom>
          <a:solidFill>
            <a:srgbClr val="D9DCE1"/>
          </a:solidFill>
          <a:ln w="3175" cap="flat">
            <a:solidFill>
              <a:srgbClr val="BFBFBF"/>
            </a:solidFill>
            <a:prstDash val="solid"/>
            <a:miter lim="800000"/>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dirty="0"/>
          </a:p>
        </p:txBody>
      </p:sp>
      <p:sp>
        <p:nvSpPr>
          <p:cNvPr id="37" name="Shape 1702"/>
          <p:cNvSpPr/>
          <p:nvPr/>
        </p:nvSpPr>
        <p:spPr>
          <a:xfrm>
            <a:off x="9003269" y="3014146"/>
            <a:ext cx="192450" cy="430835"/>
          </a:xfrm>
          <a:custGeom>
            <a:avLst/>
            <a:gdLst/>
            <a:ahLst/>
            <a:cxnLst>
              <a:cxn ang="0">
                <a:pos x="wd2" y="hd2"/>
              </a:cxn>
              <a:cxn ang="5400000">
                <a:pos x="wd2" y="hd2"/>
              </a:cxn>
              <a:cxn ang="10800000">
                <a:pos x="wd2" y="hd2"/>
              </a:cxn>
              <a:cxn ang="16200000">
                <a:pos x="wd2" y="hd2"/>
              </a:cxn>
            </a:cxnLst>
            <a:rect l="0" t="0" r="r" b="b"/>
            <a:pathLst>
              <a:path w="21600" h="21600" extrusionOk="0">
                <a:moveTo>
                  <a:pt x="18514" y="2987"/>
                </a:moveTo>
                <a:lnTo>
                  <a:pt x="18514" y="2068"/>
                </a:lnTo>
                <a:lnTo>
                  <a:pt x="17486" y="1609"/>
                </a:lnTo>
                <a:lnTo>
                  <a:pt x="10800" y="689"/>
                </a:lnTo>
                <a:lnTo>
                  <a:pt x="4629" y="0"/>
                </a:lnTo>
                <a:lnTo>
                  <a:pt x="4114" y="689"/>
                </a:lnTo>
                <a:lnTo>
                  <a:pt x="3086" y="1609"/>
                </a:lnTo>
                <a:lnTo>
                  <a:pt x="1543" y="2068"/>
                </a:lnTo>
                <a:lnTo>
                  <a:pt x="1029" y="3217"/>
                </a:lnTo>
                <a:lnTo>
                  <a:pt x="1543" y="4596"/>
                </a:lnTo>
                <a:lnTo>
                  <a:pt x="1543" y="5745"/>
                </a:lnTo>
                <a:lnTo>
                  <a:pt x="1029" y="6894"/>
                </a:lnTo>
                <a:lnTo>
                  <a:pt x="2571" y="7353"/>
                </a:lnTo>
                <a:lnTo>
                  <a:pt x="4629" y="7813"/>
                </a:lnTo>
                <a:lnTo>
                  <a:pt x="5657" y="8732"/>
                </a:lnTo>
                <a:lnTo>
                  <a:pt x="7714" y="9651"/>
                </a:lnTo>
                <a:lnTo>
                  <a:pt x="10286" y="10570"/>
                </a:lnTo>
                <a:lnTo>
                  <a:pt x="10286" y="10800"/>
                </a:lnTo>
                <a:lnTo>
                  <a:pt x="9257" y="12179"/>
                </a:lnTo>
                <a:lnTo>
                  <a:pt x="5143" y="13328"/>
                </a:lnTo>
                <a:lnTo>
                  <a:pt x="1543" y="14706"/>
                </a:lnTo>
                <a:lnTo>
                  <a:pt x="1029" y="15396"/>
                </a:lnTo>
                <a:lnTo>
                  <a:pt x="0" y="16545"/>
                </a:lnTo>
                <a:lnTo>
                  <a:pt x="514" y="17234"/>
                </a:lnTo>
                <a:lnTo>
                  <a:pt x="1543" y="18153"/>
                </a:lnTo>
                <a:lnTo>
                  <a:pt x="4114" y="19072"/>
                </a:lnTo>
                <a:lnTo>
                  <a:pt x="6171" y="19532"/>
                </a:lnTo>
                <a:lnTo>
                  <a:pt x="7714" y="19762"/>
                </a:lnTo>
                <a:lnTo>
                  <a:pt x="12857" y="19762"/>
                </a:lnTo>
                <a:lnTo>
                  <a:pt x="12343" y="20681"/>
                </a:lnTo>
                <a:lnTo>
                  <a:pt x="12343" y="21370"/>
                </a:lnTo>
                <a:lnTo>
                  <a:pt x="12857" y="21600"/>
                </a:lnTo>
                <a:lnTo>
                  <a:pt x="13371" y="21600"/>
                </a:lnTo>
                <a:lnTo>
                  <a:pt x="13886" y="19991"/>
                </a:lnTo>
                <a:lnTo>
                  <a:pt x="14400" y="19762"/>
                </a:lnTo>
                <a:lnTo>
                  <a:pt x="15943" y="18843"/>
                </a:lnTo>
                <a:lnTo>
                  <a:pt x="18514" y="17923"/>
                </a:lnTo>
                <a:lnTo>
                  <a:pt x="18514" y="14936"/>
                </a:lnTo>
                <a:lnTo>
                  <a:pt x="20571" y="14017"/>
                </a:lnTo>
                <a:lnTo>
                  <a:pt x="21086" y="12179"/>
                </a:lnTo>
                <a:lnTo>
                  <a:pt x="21600" y="11030"/>
                </a:lnTo>
                <a:lnTo>
                  <a:pt x="21600" y="8272"/>
                </a:lnTo>
                <a:lnTo>
                  <a:pt x="20571" y="6894"/>
                </a:lnTo>
                <a:lnTo>
                  <a:pt x="17486" y="6894"/>
                </a:lnTo>
                <a:lnTo>
                  <a:pt x="18000" y="5745"/>
                </a:lnTo>
                <a:lnTo>
                  <a:pt x="19029" y="4596"/>
                </a:lnTo>
                <a:lnTo>
                  <a:pt x="20057" y="4136"/>
                </a:lnTo>
                <a:lnTo>
                  <a:pt x="19543" y="3906"/>
                </a:lnTo>
                <a:lnTo>
                  <a:pt x="18514" y="2987"/>
                </a:lnTo>
                <a:close/>
              </a:path>
            </a:pathLst>
          </a:custGeom>
          <a:solidFill>
            <a:schemeClr val="accent2">
              <a:lumMod val="75000"/>
            </a:schemeClr>
          </a:solidFill>
          <a:ln w="3175" cap="flat">
            <a:solidFill>
              <a:srgbClr val="BFBFBF"/>
            </a:solidFill>
            <a:prstDash val="solid"/>
            <a:miter lim="800000"/>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dirty="0"/>
          </a:p>
        </p:txBody>
      </p:sp>
      <p:sp>
        <p:nvSpPr>
          <p:cNvPr id="38" name="Shape 1703"/>
          <p:cNvSpPr/>
          <p:nvPr/>
        </p:nvSpPr>
        <p:spPr>
          <a:xfrm>
            <a:off x="8966614" y="3312063"/>
            <a:ext cx="151211" cy="247502"/>
          </a:xfrm>
          <a:custGeom>
            <a:avLst/>
            <a:gdLst/>
            <a:ahLst/>
            <a:cxnLst>
              <a:cxn ang="0">
                <a:pos x="wd2" y="hd2"/>
              </a:cxn>
              <a:cxn ang="5400000">
                <a:pos x="wd2" y="hd2"/>
              </a:cxn>
              <a:cxn ang="10800000">
                <a:pos x="wd2" y="hd2"/>
              </a:cxn>
              <a:cxn ang="16200000">
                <a:pos x="wd2" y="hd2"/>
              </a:cxn>
            </a:cxnLst>
            <a:rect l="0" t="0" r="r" b="b"/>
            <a:pathLst>
              <a:path w="21600" h="21600" extrusionOk="0">
                <a:moveTo>
                  <a:pt x="5891" y="4000"/>
                </a:moveTo>
                <a:lnTo>
                  <a:pt x="5236" y="2800"/>
                </a:lnTo>
                <a:lnTo>
                  <a:pt x="6545" y="800"/>
                </a:lnTo>
                <a:lnTo>
                  <a:pt x="7200" y="400"/>
                </a:lnTo>
                <a:lnTo>
                  <a:pt x="5891" y="0"/>
                </a:lnTo>
                <a:lnTo>
                  <a:pt x="3273" y="0"/>
                </a:lnTo>
                <a:lnTo>
                  <a:pt x="1309" y="800"/>
                </a:lnTo>
                <a:lnTo>
                  <a:pt x="0" y="2000"/>
                </a:lnTo>
                <a:lnTo>
                  <a:pt x="7855" y="21600"/>
                </a:lnTo>
                <a:lnTo>
                  <a:pt x="21600" y="20400"/>
                </a:lnTo>
                <a:lnTo>
                  <a:pt x="20945" y="17200"/>
                </a:lnTo>
                <a:lnTo>
                  <a:pt x="18982" y="16000"/>
                </a:lnTo>
                <a:lnTo>
                  <a:pt x="18327" y="15200"/>
                </a:lnTo>
                <a:lnTo>
                  <a:pt x="17018" y="14800"/>
                </a:lnTo>
                <a:lnTo>
                  <a:pt x="15055" y="13600"/>
                </a:lnTo>
                <a:lnTo>
                  <a:pt x="13091" y="12800"/>
                </a:lnTo>
                <a:lnTo>
                  <a:pt x="9164" y="8000"/>
                </a:lnTo>
                <a:lnTo>
                  <a:pt x="10473" y="6800"/>
                </a:lnTo>
                <a:lnTo>
                  <a:pt x="7200" y="5600"/>
                </a:lnTo>
                <a:lnTo>
                  <a:pt x="5891" y="4000"/>
                </a:lnTo>
                <a:close/>
              </a:path>
            </a:pathLst>
          </a:custGeom>
          <a:solidFill>
            <a:srgbClr val="D9DCE1"/>
          </a:solidFill>
          <a:ln w="3175" cap="flat">
            <a:solidFill>
              <a:srgbClr val="BFBFBF"/>
            </a:solidFill>
            <a:prstDash val="solid"/>
            <a:miter lim="800000"/>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dirty="0"/>
          </a:p>
        </p:txBody>
      </p:sp>
      <p:sp>
        <p:nvSpPr>
          <p:cNvPr id="39" name="Shape 1704"/>
          <p:cNvSpPr/>
          <p:nvPr/>
        </p:nvSpPr>
        <p:spPr>
          <a:xfrm>
            <a:off x="8233465" y="2899557"/>
            <a:ext cx="861449" cy="559171"/>
          </a:xfrm>
          <a:custGeom>
            <a:avLst/>
            <a:gdLst/>
            <a:ahLst/>
            <a:cxnLst>
              <a:cxn ang="0">
                <a:pos x="wd2" y="hd2"/>
              </a:cxn>
              <a:cxn ang="5400000">
                <a:pos x="wd2" y="hd2"/>
              </a:cxn>
              <a:cxn ang="10800000">
                <a:pos x="wd2" y="hd2"/>
              </a:cxn>
              <a:cxn ang="16200000">
                <a:pos x="wd2" y="hd2"/>
              </a:cxn>
            </a:cxnLst>
            <a:rect l="0" t="0" r="r" b="b"/>
            <a:pathLst>
              <a:path w="21600" h="21600" extrusionOk="0">
                <a:moveTo>
                  <a:pt x="18957" y="15934"/>
                </a:moveTo>
                <a:lnTo>
                  <a:pt x="19417" y="15934"/>
                </a:lnTo>
                <a:lnTo>
                  <a:pt x="19647" y="16111"/>
                </a:lnTo>
                <a:lnTo>
                  <a:pt x="19647" y="15757"/>
                </a:lnTo>
                <a:lnTo>
                  <a:pt x="20451" y="14695"/>
                </a:lnTo>
                <a:lnTo>
                  <a:pt x="21370" y="13810"/>
                </a:lnTo>
                <a:lnTo>
                  <a:pt x="21600" y="12748"/>
                </a:lnTo>
                <a:lnTo>
                  <a:pt x="21600" y="12570"/>
                </a:lnTo>
                <a:lnTo>
                  <a:pt x="21026" y="11862"/>
                </a:lnTo>
                <a:lnTo>
                  <a:pt x="20566" y="11154"/>
                </a:lnTo>
                <a:lnTo>
                  <a:pt x="20336" y="10446"/>
                </a:lnTo>
                <a:lnTo>
                  <a:pt x="19877" y="10092"/>
                </a:lnTo>
                <a:lnTo>
                  <a:pt x="19532" y="9738"/>
                </a:lnTo>
                <a:lnTo>
                  <a:pt x="19647" y="8852"/>
                </a:lnTo>
                <a:lnTo>
                  <a:pt x="19647" y="7967"/>
                </a:lnTo>
                <a:lnTo>
                  <a:pt x="19532" y="6905"/>
                </a:lnTo>
                <a:lnTo>
                  <a:pt x="19647" y="6020"/>
                </a:lnTo>
                <a:lnTo>
                  <a:pt x="19991" y="5666"/>
                </a:lnTo>
                <a:lnTo>
                  <a:pt x="20221" y="4957"/>
                </a:lnTo>
                <a:lnTo>
                  <a:pt x="20336" y="4426"/>
                </a:lnTo>
                <a:lnTo>
                  <a:pt x="20566" y="3541"/>
                </a:lnTo>
                <a:lnTo>
                  <a:pt x="20221" y="3187"/>
                </a:lnTo>
                <a:lnTo>
                  <a:pt x="19877" y="3187"/>
                </a:lnTo>
                <a:lnTo>
                  <a:pt x="19532" y="3010"/>
                </a:lnTo>
                <a:lnTo>
                  <a:pt x="19072" y="1770"/>
                </a:lnTo>
                <a:lnTo>
                  <a:pt x="18613" y="885"/>
                </a:lnTo>
                <a:lnTo>
                  <a:pt x="17694" y="0"/>
                </a:lnTo>
                <a:lnTo>
                  <a:pt x="2757" y="4072"/>
                </a:lnTo>
                <a:lnTo>
                  <a:pt x="2528" y="2302"/>
                </a:lnTo>
                <a:lnTo>
                  <a:pt x="1838" y="3010"/>
                </a:lnTo>
                <a:lnTo>
                  <a:pt x="1264" y="3718"/>
                </a:lnTo>
                <a:lnTo>
                  <a:pt x="689" y="4249"/>
                </a:lnTo>
                <a:lnTo>
                  <a:pt x="0" y="4957"/>
                </a:lnTo>
                <a:lnTo>
                  <a:pt x="1838" y="21600"/>
                </a:lnTo>
                <a:lnTo>
                  <a:pt x="18383" y="16820"/>
                </a:lnTo>
                <a:lnTo>
                  <a:pt x="18613" y="16289"/>
                </a:lnTo>
                <a:lnTo>
                  <a:pt x="18957" y="15934"/>
                </a:lnTo>
                <a:close/>
              </a:path>
            </a:pathLst>
          </a:custGeom>
          <a:solidFill>
            <a:schemeClr val="accent2">
              <a:lumMod val="75000"/>
            </a:schemeClr>
          </a:solidFill>
          <a:ln w="3175" cap="flat">
            <a:solidFill>
              <a:srgbClr val="BFBFBF"/>
            </a:solidFill>
            <a:prstDash val="solid"/>
            <a:miter lim="800000"/>
          </a:ln>
          <a:effectLst/>
        </p:spPr>
        <p:txBody>
          <a:bodyPr wrap="square" lIns="45719" tIns="45719" rIns="45719" bIns="45719" numCol="1" anchor="t">
            <a:noAutofit/>
          </a:bodyPr>
          <a:lstStyle/>
          <a:p>
            <a:endParaRPr dirty="0">
              <a:latin typeface="Calibri"/>
              <a:ea typeface="Calibri"/>
              <a:cs typeface="Calibri"/>
            </a:endParaRPr>
          </a:p>
        </p:txBody>
      </p:sp>
      <p:sp>
        <p:nvSpPr>
          <p:cNvPr id="41" name="Shape 1706"/>
          <p:cNvSpPr/>
          <p:nvPr/>
        </p:nvSpPr>
        <p:spPr>
          <a:xfrm>
            <a:off x="6391431" y="4865820"/>
            <a:ext cx="833957" cy="737924"/>
          </a:xfrm>
          <a:custGeom>
            <a:avLst/>
            <a:gdLst/>
            <a:ahLst/>
            <a:cxnLst>
              <a:cxn ang="0">
                <a:pos x="wd2" y="hd2"/>
              </a:cxn>
              <a:cxn ang="5400000">
                <a:pos x="wd2" y="hd2"/>
              </a:cxn>
              <a:cxn ang="10800000">
                <a:pos x="wd2" y="hd2"/>
              </a:cxn>
              <a:cxn ang="16200000">
                <a:pos x="wd2" y="hd2"/>
              </a:cxn>
            </a:cxnLst>
            <a:rect l="0" t="0" r="r" b="b"/>
            <a:pathLst>
              <a:path w="21600" h="21600" extrusionOk="0">
                <a:moveTo>
                  <a:pt x="21481" y="19990"/>
                </a:moveTo>
                <a:lnTo>
                  <a:pt x="21244" y="19990"/>
                </a:lnTo>
                <a:lnTo>
                  <a:pt x="20888" y="19722"/>
                </a:lnTo>
                <a:lnTo>
                  <a:pt x="20532" y="19722"/>
                </a:lnTo>
                <a:lnTo>
                  <a:pt x="20295" y="19588"/>
                </a:lnTo>
                <a:lnTo>
                  <a:pt x="19701" y="19185"/>
                </a:lnTo>
                <a:lnTo>
                  <a:pt x="19582" y="19185"/>
                </a:lnTo>
                <a:lnTo>
                  <a:pt x="18989" y="18648"/>
                </a:lnTo>
                <a:lnTo>
                  <a:pt x="18752" y="18380"/>
                </a:lnTo>
                <a:lnTo>
                  <a:pt x="18396" y="18246"/>
                </a:lnTo>
                <a:lnTo>
                  <a:pt x="18040" y="17978"/>
                </a:lnTo>
                <a:lnTo>
                  <a:pt x="17802" y="17709"/>
                </a:lnTo>
                <a:lnTo>
                  <a:pt x="18158" y="17709"/>
                </a:lnTo>
                <a:lnTo>
                  <a:pt x="18396" y="17441"/>
                </a:lnTo>
                <a:lnTo>
                  <a:pt x="18989" y="17441"/>
                </a:lnTo>
                <a:lnTo>
                  <a:pt x="19108" y="17173"/>
                </a:lnTo>
                <a:lnTo>
                  <a:pt x="19701" y="17173"/>
                </a:lnTo>
                <a:lnTo>
                  <a:pt x="19938" y="16904"/>
                </a:lnTo>
                <a:lnTo>
                  <a:pt x="19582" y="16234"/>
                </a:lnTo>
                <a:lnTo>
                  <a:pt x="19226" y="15831"/>
                </a:lnTo>
                <a:lnTo>
                  <a:pt x="19108" y="15831"/>
                </a:lnTo>
                <a:lnTo>
                  <a:pt x="17921" y="16234"/>
                </a:lnTo>
                <a:lnTo>
                  <a:pt x="17565" y="16368"/>
                </a:lnTo>
                <a:lnTo>
                  <a:pt x="17209" y="16368"/>
                </a:lnTo>
                <a:lnTo>
                  <a:pt x="17209" y="16234"/>
                </a:lnTo>
                <a:lnTo>
                  <a:pt x="17565" y="15965"/>
                </a:lnTo>
                <a:lnTo>
                  <a:pt x="17921" y="15831"/>
                </a:lnTo>
                <a:lnTo>
                  <a:pt x="18277" y="15563"/>
                </a:lnTo>
                <a:lnTo>
                  <a:pt x="18277" y="14758"/>
                </a:lnTo>
                <a:lnTo>
                  <a:pt x="18158" y="13819"/>
                </a:lnTo>
                <a:lnTo>
                  <a:pt x="17802" y="13282"/>
                </a:lnTo>
                <a:lnTo>
                  <a:pt x="17565" y="12745"/>
                </a:lnTo>
                <a:lnTo>
                  <a:pt x="17684" y="10599"/>
                </a:lnTo>
                <a:lnTo>
                  <a:pt x="9969" y="11001"/>
                </a:lnTo>
                <a:lnTo>
                  <a:pt x="9851" y="10465"/>
                </a:lnTo>
                <a:lnTo>
                  <a:pt x="9851" y="10062"/>
                </a:lnTo>
                <a:lnTo>
                  <a:pt x="9969" y="9794"/>
                </a:lnTo>
                <a:lnTo>
                  <a:pt x="10325" y="9525"/>
                </a:lnTo>
                <a:lnTo>
                  <a:pt x="10325" y="8586"/>
                </a:lnTo>
                <a:lnTo>
                  <a:pt x="10444" y="8184"/>
                </a:lnTo>
                <a:lnTo>
                  <a:pt x="10563" y="8050"/>
                </a:lnTo>
                <a:lnTo>
                  <a:pt x="10681" y="7781"/>
                </a:lnTo>
                <a:lnTo>
                  <a:pt x="10800" y="6842"/>
                </a:lnTo>
                <a:lnTo>
                  <a:pt x="11037" y="6574"/>
                </a:lnTo>
                <a:lnTo>
                  <a:pt x="11512" y="5769"/>
                </a:lnTo>
                <a:lnTo>
                  <a:pt x="11631" y="5501"/>
                </a:lnTo>
                <a:lnTo>
                  <a:pt x="11631" y="4964"/>
                </a:lnTo>
                <a:lnTo>
                  <a:pt x="11749" y="4964"/>
                </a:lnTo>
                <a:lnTo>
                  <a:pt x="12105" y="4561"/>
                </a:lnTo>
                <a:lnTo>
                  <a:pt x="12224" y="3488"/>
                </a:lnTo>
                <a:lnTo>
                  <a:pt x="12105" y="3086"/>
                </a:lnTo>
                <a:lnTo>
                  <a:pt x="11749" y="2817"/>
                </a:lnTo>
                <a:lnTo>
                  <a:pt x="11749" y="2549"/>
                </a:lnTo>
                <a:lnTo>
                  <a:pt x="11631" y="1878"/>
                </a:lnTo>
                <a:lnTo>
                  <a:pt x="11631" y="1744"/>
                </a:lnTo>
                <a:lnTo>
                  <a:pt x="11512" y="1476"/>
                </a:lnTo>
                <a:lnTo>
                  <a:pt x="11156" y="1207"/>
                </a:lnTo>
                <a:lnTo>
                  <a:pt x="11631" y="939"/>
                </a:lnTo>
                <a:lnTo>
                  <a:pt x="11631" y="671"/>
                </a:lnTo>
                <a:lnTo>
                  <a:pt x="11512" y="268"/>
                </a:lnTo>
                <a:lnTo>
                  <a:pt x="11156" y="0"/>
                </a:lnTo>
                <a:lnTo>
                  <a:pt x="0" y="402"/>
                </a:lnTo>
                <a:lnTo>
                  <a:pt x="0" y="6306"/>
                </a:lnTo>
                <a:lnTo>
                  <a:pt x="831" y="7111"/>
                </a:lnTo>
                <a:lnTo>
                  <a:pt x="831" y="7379"/>
                </a:lnTo>
                <a:lnTo>
                  <a:pt x="1305" y="8586"/>
                </a:lnTo>
                <a:lnTo>
                  <a:pt x="1424" y="8855"/>
                </a:lnTo>
                <a:lnTo>
                  <a:pt x="1424" y="9660"/>
                </a:lnTo>
                <a:lnTo>
                  <a:pt x="1543" y="10062"/>
                </a:lnTo>
                <a:lnTo>
                  <a:pt x="1780" y="11135"/>
                </a:lnTo>
                <a:lnTo>
                  <a:pt x="2018" y="11940"/>
                </a:lnTo>
                <a:lnTo>
                  <a:pt x="1543" y="12611"/>
                </a:lnTo>
                <a:lnTo>
                  <a:pt x="1305" y="13684"/>
                </a:lnTo>
                <a:lnTo>
                  <a:pt x="1305" y="14087"/>
                </a:lnTo>
                <a:lnTo>
                  <a:pt x="1068" y="14758"/>
                </a:lnTo>
                <a:lnTo>
                  <a:pt x="1424" y="15697"/>
                </a:lnTo>
                <a:lnTo>
                  <a:pt x="1424" y="16234"/>
                </a:lnTo>
                <a:lnTo>
                  <a:pt x="1068" y="17575"/>
                </a:lnTo>
                <a:lnTo>
                  <a:pt x="712" y="18246"/>
                </a:lnTo>
                <a:lnTo>
                  <a:pt x="1780" y="18246"/>
                </a:lnTo>
                <a:lnTo>
                  <a:pt x="2136" y="17978"/>
                </a:lnTo>
                <a:lnTo>
                  <a:pt x="2967" y="17978"/>
                </a:lnTo>
                <a:lnTo>
                  <a:pt x="4035" y="18246"/>
                </a:lnTo>
                <a:lnTo>
                  <a:pt x="4629" y="18380"/>
                </a:lnTo>
                <a:lnTo>
                  <a:pt x="5222" y="18648"/>
                </a:lnTo>
                <a:lnTo>
                  <a:pt x="6053" y="19051"/>
                </a:lnTo>
                <a:lnTo>
                  <a:pt x="9376" y="19051"/>
                </a:lnTo>
                <a:lnTo>
                  <a:pt x="9495" y="18917"/>
                </a:lnTo>
                <a:lnTo>
                  <a:pt x="9257" y="18514"/>
                </a:lnTo>
                <a:lnTo>
                  <a:pt x="8545" y="18514"/>
                </a:lnTo>
                <a:lnTo>
                  <a:pt x="8308" y="18380"/>
                </a:lnTo>
                <a:lnTo>
                  <a:pt x="8426" y="17978"/>
                </a:lnTo>
                <a:lnTo>
                  <a:pt x="8545" y="17709"/>
                </a:lnTo>
                <a:lnTo>
                  <a:pt x="9138" y="17709"/>
                </a:lnTo>
                <a:lnTo>
                  <a:pt x="9969" y="18112"/>
                </a:lnTo>
                <a:lnTo>
                  <a:pt x="10800" y="18917"/>
                </a:lnTo>
                <a:lnTo>
                  <a:pt x="11512" y="19051"/>
                </a:lnTo>
                <a:lnTo>
                  <a:pt x="11987" y="18783"/>
                </a:lnTo>
                <a:lnTo>
                  <a:pt x="11868" y="19319"/>
                </a:lnTo>
                <a:lnTo>
                  <a:pt x="11631" y="20124"/>
                </a:lnTo>
                <a:lnTo>
                  <a:pt x="11868" y="20527"/>
                </a:lnTo>
                <a:lnTo>
                  <a:pt x="12580" y="20795"/>
                </a:lnTo>
                <a:lnTo>
                  <a:pt x="13174" y="20795"/>
                </a:lnTo>
                <a:lnTo>
                  <a:pt x="13648" y="21198"/>
                </a:lnTo>
                <a:lnTo>
                  <a:pt x="14123" y="21198"/>
                </a:lnTo>
                <a:lnTo>
                  <a:pt x="14360" y="20661"/>
                </a:lnTo>
                <a:lnTo>
                  <a:pt x="14835" y="20124"/>
                </a:lnTo>
                <a:lnTo>
                  <a:pt x="15191" y="19990"/>
                </a:lnTo>
                <a:lnTo>
                  <a:pt x="15666" y="20124"/>
                </a:lnTo>
                <a:lnTo>
                  <a:pt x="16141" y="20795"/>
                </a:lnTo>
                <a:lnTo>
                  <a:pt x="16615" y="20795"/>
                </a:lnTo>
                <a:lnTo>
                  <a:pt x="16853" y="20527"/>
                </a:lnTo>
                <a:lnTo>
                  <a:pt x="16615" y="19453"/>
                </a:lnTo>
                <a:lnTo>
                  <a:pt x="16615" y="19185"/>
                </a:lnTo>
                <a:lnTo>
                  <a:pt x="16853" y="18917"/>
                </a:lnTo>
                <a:lnTo>
                  <a:pt x="17327" y="18917"/>
                </a:lnTo>
                <a:lnTo>
                  <a:pt x="17802" y="19185"/>
                </a:lnTo>
                <a:lnTo>
                  <a:pt x="17802" y="19722"/>
                </a:lnTo>
                <a:lnTo>
                  <a:pt x="18752" y="19856"/>
                </a:lnTo>
                <a:lnTo>
                  <a:pt x="19582" y="20258"/>
                </a:lnTo>
                <a:lnTo>
                  <a:pt x="19938" y="20661"/>
                </a:lnTo>
                <a:lnTo>
                  <a:pt x="19701" y="21063"/>
                </a:lnTo>
                <a:lnTo>
                  <a:pt x="19582" y="21600"/>
                </a:lnTo>
                <a:lnTo>
                  <a:pt x="20057" y="21600"/>
                </a:lnTo>
                <a:lnTo>
                  <a:pt x="20295" y="21198"/>
                </a:lnTo>
                <a:lnTo>
                  <a:pt x="20532" y="20929"/>
                </a:lnTo>
                <a:lnTo>
                  <a:pt x="20888" y="21198"/>
                </a:lnTo>
                <a:lnTo>
                  <a:pt x="20888" y="21466"/>
                </a:lnTo>
                <a:lnTo>
                  <a:pt x="21125" y="21063"/>
                </a:lnTo>
                <a:lnTo>
                  <a:pt x="21600" y="20527"/>
                </a:lnTo>
                <a:lnTo>
                  <a:pt x="21481" y="19990"/>
                </a:lnTo>
                <a:close/>
              </a:path>
            </a:pathLst>
          </a:custGeom>
          <a:solidFill>
            <a:schemeClr val="accent2">
              <a:lumMod val="75000"/>
            </a:schemeClr>
          </a:solidFill>
          <a:ln w="3175" cap="flat">
            <a:solidFill>
              <a:srgbClr val="BFBFBF"/>
            </a:solidFill>
            <a:prstDash val="solid"/>
            <a:miter lim="800000"/>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dirty="0"/>
          </a:p>
        </p:txBody>
      </p:sp>
      <p:sp>
        <p:nvSpPr>
          <p:cNvPr id="42" name="Shape 1707"/>
          <p:cNvSpPr/>
          <p:nvPr/>
        </p:nvSpPr>
        <p:spPr>
          <a:xfrm>
            <a:off x="6290623" y="4205818"/>
            <a:ext cx="746895" cy="673758"/>
          </a:xfrm>
          <a:custGeom>
            <a:avLst/>
            <a:gdLst/>
            <a:ahLst/>
            <a:cxnLst>
              <a:cxn ang="0">
                <a:pos x="wd2" y="hd2"/>
              </a:cxn>
              <a:cxn ang="5400000">
                <a:pos x="wd2" y="hd2"/>
              </a:cxn>
              <a:cxn ang="10800000">
                <a:pos x="wd2" y="hd2"/>
              </a:cxn>
              <a:cxn ang="16200000">
                <a:pos x="wd2" y="hd2"/>
              </a:cxn>
            </a:cxnLst>
            <a:rect l="0" t="0" r="r" b="b"/>
            <a:pathLst>
              <a:path w="21600" h="21600" extrusionOk="0">
                <a:moveTo>
                  <a:pt x="795" y="18073"/>
                </a:moveTo>
                <a:lnTo>
                  <a:pt x="530" y="17780"/>
                </a:lnTo>
                <a:lnTo>
                  <a:pt x="928" y="18220"/>
                </a:lnTo>
                <a:lnTo>
                  <a:pt x="1325" y="18367"/>
                </a:lnTo>
                <a:lnTo>
                  <a:pt x="1590" y="18073"/>
                </a:lnTo>
                <a:lnTo>
                  <a:pt x="2915" y="18220"/>
                </a:lnTo>
                <a:lnTo>
                  <a:pt x="2915" y="21600"/>
                </a:lnTo>
                <a:lnTo>
                  <a:pt x="15372" y="21159"/>
                </a:lnTo>
                <a:lnTo>
                  <a:pt x="15504" y="21159"/>
                </a:lnTo>
                <a:lnTo>
                  <a:pt x="15769" y="20424"/>
                </a:lnTo>
                <a:lnTo>
                  <a:pt x="15902" y="19984"/>
                </a:lnTo>
                <a:lnTo>
                  <a:pt x="15769" y="19543"/>
                </a:lnTo>
                <a:lnTo>
                  <a:pt x="15769" y="18367"/>
                </a:lnTo>
                <a:lnTo>
                  <a:pt x="15504" y="17927"/>
                </a:lnTo>
                <a:lnTo>
                  <a:pt x="15372" y="17780"/>
                </a:lnTo>
                <a:lnTo>
                  <a:pt x="15372" y="17486"/>
                </a:lnTo>
                <a:lnTo>
                  <a:pt x="15504" y="17192"/>
                </a:lnTo>
                <a:lnTo>
                  <a:pt x="15372" y="17045"/>
                </a:lnTo>
                <a:lnTo>
                  <a:pt x="15637" y="16604"/>
                </a:lnTo>
                <a:lnTo>
                  <a:pt x="16034" y="16016"/>
                </a:lnTo>
                <a:lnTo>
                  <a:pt x="16167" y="16016"/>
                </a:lnTo>
                <a:lnTo>
                  <a:pt x="16034" y="15722"/>
                </a:lnTo>
                <a:lnTo>
                  <a:pt x="16299" y="15135"/>
                </a:lnTo>
                <a:lnTo>
                  <a:pt x="16564" y="14694"/>
                </a:lnTo>
                <a:lnTo>
                  <a:pt x="16299" y="14547"/>
                </a:lnTo>
                <a:lnTo>
                  <a:pt x="16432" y="13959"/>
                </a:lnTo>
                <a:lnTo>
                  <a:pt x="16829" y="13518"/>
                </a:lnTo>
                <a:lnTo>
                  <a:pt x="17492" y="12637"/>
                </a:lnTo>
                <a:lnTo>
                  <a:pt x="17890" y="11902"/>
                </a:lnTo>
                <a:lnTo>
                  <a:pt x="17890" y="11314"/>
                </a:lnTo>
                <a:lnTo>
                  <a:pt x="18155" y="10580"/>
                </a:lnTo>
                <a:lnTo>
                  <a:pt x="18287" y="10580"/>
                </a:lnTo>
                <a:lnTo>
                  <a:pt x="18552" y="10286"/>
                </a:lnTo>
                <a:lnTo>
                  <a:pt x="18685" y="9845"/>
                </a:lnTo>
                <a:lnTo>
                  <a:pt x="18950" y="9551"/>
                </a:lnTo>
                <a:lnTo>
                  <a:pt x="19480" y="9257"/>
                </a:lnTo>
                <a:lnTo>
                  <a:pt x="19347" y="8816"/>
                </a:lnTo>
                <a:lnTo>
                  <a:pt x="19612" y="8522"/>
                </a:lnTo>
                <a:lnTo>
                  <a:pt x="19877" y="7935"/>
                </a:lnTo>
                <a:lnTo>
                  <a:pt x="19877" y="6318"/>
                </a:lnTo>
                <a:lnTo>
                  <a:pt x="20275" y="5731"/>
                </a:lnTo>
                <a:lnTo>
                  <a:pt x="20672" y="5437"/>
                </a:lnTo>
                <a:lnTo>
                  <a:pt x="20672" y="5143"/>
                </a:lnTo>
                <a:lnTo>
                  <a:pt x="20805" y="4849"/>
                </a:lnTo>
                <a:lnTo>
                  <a:pt x="20805" y="4261"/>
                </a:lnTo>
                <a:lnTo>
                  <a:pt x="21202" y="4114"/>
                </a:lnTo>
                <a:lnTo>
                  <a:pt x="21600" y="3233"/>
                </a:lnTo>
                <a:lnTo>
                  <a:pt x="21600" y="2792"/>
                </a:lnTo>
                <a:lnTo>
                  <a:pt x="18287" y="2939"/>
                </a:lnTo>
                <a:lnTo>
                  <a:pt x="19612" y="735"/>
                </a:lnTo>
                <a:lnTo>
                  <a:pt x="19480" y="0"/>
                </a:lnTo>
                <a:lnTo>
                  <a:pt x="0" y="588"/>
                </a:lnTo>
                <a:lnTo>
                  <a:pt x="928" y="6906"/>
                </a:lnTo>
                <a:lnTo>
                  <a:pt x="795" y="18073"/>
                </a:lnTo>
                <a:close/>
              </a:path>
            </a:pathLst>
          </a:custGeom>
          <a:solidFill>
            <a:schemeClr val="accent2">
              <a:lumMod val="75000"/>
            </a:schemeClr>
          </a:solidFill>
          <a:ln w="3175" cap="flat">
            <a:solidFill>
              <a:srgbClr val="BFBFBF"/>
            </a:solidFill>
            <a:prstDash val="solid"/>
            <a:miter lim="800000"/>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dirty="0"/>
          </a:p>
        </p:txBody>
      </p:sp>
      <p:sp>
        <p:nvSpPr>
          <p:cNvPr id="43" name="Shape 1708"/>
          <p:cNvSpPr/>
          <p:nvPr/>
        </p:nvSpPr>
        <p:spPr>
          <a:xfrm>
            <a:off x="6959621" y="4068318"/>
            <a:ext cx="1264680" cy="412501"/>
          </a:xfrm>
          <a:custGeom>
            <a:avLst/>
            <a:gdLst/>
            <a:ahLst/>
            <a:cxnLst>
              <a:cxn ang="0">
                <a:pos x="wd2" y="hd2"/>
              </a:cxn>
              <a:cxn ang="5400000">
                <a:pos x="wd2" y="hd2"/>
              </a:cxn>
              <a:cxn ang="10800000">
                <a:pos x="wd2" y="hd2"/>
              </a:cxn>
              <a:cxn ang="16200000">
                <a:pos x="wd2" y="hd2"/>
              </a:cxn>
            </a:cxnLst>
            <a:rect l="0" t="0" r="r" b="b"/>
            <a:pathLst>
              <a:path w="21600" h="21600" extrusionOk="0">
                <a:moveTo>
                  <a:pt x="12788" y="2826"/>
                </a:moveTo>
                <a:cubicBezTo>
                  <a:pt x="5499" y="4239"/>
                  <a:pt x="5499" y="4239"/>
                  <a:pt x="5499" y="4239"/>
                </a:cubicBezTo>
                <a:cubicBezTo>
                  <a:pt x="5632" y="6258"/>
                  <a:pt x="5632" y="6258"/>
                  <a:pt x="5632" y="6258"/>
                </a:cubicBezTo>
                <a:cubicBezTo>
                  <a:pt x="1723" y="6460"/>
                  <a:pt x="1723" y="6460"/>
                  <a:pt x="1723" y="6460"/>
                </a:cubicBezTo>
                <a:cubicBezTo>
                  <a:pt x="1590" y="6662"/>
                  <a:pt x="1590" y="6662"/>
                  <a:pt x="1590" y="6662"/>
                </a:cubicBezTo>
                <a:cubicBezTo>
                  <a:pt x="1590" y="7267"/>
                  <a:pt x="1590" y="7267"/>
                  <a:pt x="1590" y="7267"/>
                </a:cubicBezTo>
                <a:cubicBezTo>
                  <a:pt x="1590" y="7873"/>
                  <a:pt x="1590" y="7873"/>
                  <a:pt x="1590" y="7873"/>
                </a:cubicBezTo>
                <a:cubicBezTo>
                  <a:pt x="1524" y="8479"/>
                  <a:pt x="1524" y="8479"/>
                  <a:pt x="1524" y="8479"/>
                </a:cubicBezTo>
                <a:cubicBezTo>
                  <a:pt x="1391" y="8680"/>
                  <a:pt x="1391" y="8680"/>
                  <a:pt x="1391" y="8680"/>
                </a:cubicBezTo>
                <a:cubicBezTo>
                  <a:pt x="1325" y="9084"/>
                  <a:pt x="1325" y="9084"/>
                  <a:pt x="1325" y="9084"/>
                </a:cubicBezTo>
                <a:cubicBezTo>
                  <a:pt x="1391" y="9286"/>
                  <a:pt x="1391" y="9286"/>
                  <a:pt x="1391" y="9286"/>
                </a:cubicBezTo>
                <a:cubicBezTo>
                  <a:pt x="1391" y="9286"/>
                  <a:pt x="1524" y="9892"/>
                  <a:pt x="1524" y="10093"/>
                </a:cubicBezTo>
                <a:cubicBezTo>
                  <a:pt x="1590" y="10295"/>
                  <a:pt x="1458" y="10497"/>
                  <a:pt x="1458" y="10497"/>
                </a:cubicBezTo>
                <a:cubicBezTo>
                  <a:pt x="1325" y="11103"/>
                  <a:pt x="1325" y="11103"/>
                  <a:pt x="1325" y="11103"/>
                </a:cubicBezTo>
                <a:cubicBezTo>
                  <a:pt x="1259" y="11708"/>
                  <a:pt x="1259" y="11708"/>
                  <a:pt x="1259" y="11708"/>
                </a:cubicBezTo>
                <a:cubicBezTo>
                  <a:pt x="1325" y="11708"/>
                  <a:pt x="1325" y="11708"/>
                  <a:pt x="1325" y="11708"/>
                </a:cubicBezTo>
                <a:cubicBezTo>
                  <a:pt x="1325" y="12516"/>
                  <a:pt x="1325" y="12516"/>
                  <a:pt x="1325" y="12516"/>
                </a:cubicBezTo>
                <a:cubicBezTo>
                  <a:pt x="1259" y="12920"/>
                  <a:pt x="1259" y="12920"/>
                  <a:pt x="1259" y="12920"/>
                </a:cubicBezTo>
                <a:cubicBezTo>
                  <a:pt x="1193" y="13323"/>
                  <a:pt x="1193" y="13323"/>
                  <a:pt x="1193" y="13323"/>
                </a:cubicBezTo>
                <a:cubicBezTo>
                  <a:pt x="1060" y="13929"/>
                  <a:pt x="1060" y="13929"/>
                  <a:pt x="1060" y="13929"/>
                </a:cubicBezTo>
                <a:cubicBezTo>
                  <a:pt x="861" y="14131"/>
                  <a:pt x="861" y="14131"/>
                  <a:pt x="861" y="14131"/>
                </a:cubicBezTo>
                <a:cubicBezTo>
                  <a:pt x="861" y="15140"/>
                  <a:pt x="861" y="15140"/>
                  <a:pt x="861" y="15140"/>
                </a:cubicBezTo>
                <a:cubicBezTo>
                  <a:pt x="795" y="15544"/>
                  <a:pt x="795" y="15544"/>
                  <a:pt x="795" y="15544"/>
                </a:cubicBezTo>
                <a:cubicBezTo>
                  <a:pt x="795" y="15948"/>
                  <a:pt x="795" y="15948"/>
                  <a:pt x="795" y="15948"/>
                </a:cubicBezTo>
                <a:cubicBezTo>
                  <a:pt x="530" y="16553"/>
                  <a:pt x="530" y="16553"/>
                  <a:pt x="530" y="16553"/>
                </a:cubicBezTo>
                <a:cubicBezTo>
                  <a:pt x="331" y="17563"/>
                  <a:pt x="331" y="17563"/>
                  <a:pt x="331" y="17563"/>
                </a:cubicBezTo>
                <a:cubicBezTo>
                  <a:pt x="331" y="18572"/>
                  <a:pt x="331" y="18572"/>
                  <a:pt x="331" y="18572"/>
                </a:cubicBezTo>
                <a:cubicBezTo>
                  <a:pt x="331" y="19985"/>
                  <a:pt x="331" y="19985"/>
                  <a:pt x="331" y="19985"/>
                </a:cubicBezTo>
                <a:cubicBezTo>
                  <a:pt x="133" y="20994"/>
                  <a:pt x="133" y="20994"/>
                  <a:pt x="133" y="20994"/>
                </a:cubicBezTo>
                <a:cubicBezTo>
                  <a:pt x="0" y="21600"/>
                  <a:pt x="0" y="21600"/>
                  <a:pt x="0" y="21600"/>
                </a:cubicBezTo>
                <a:cubicBezTo>
                  <a:pt x="0" y="21600"/>
                  <a:pt x="0" y="21600"/>
                  <a:pt x="0" y="21600"/>
                </a:cubicBezTo>
                <a:cubicBezTo>
                  <a:pt x="15372" y="17966"/>
                  <a:pt x="15372" y="17966"/>
                  <a:pt x="15372" y="17966"/>
                </a:cubicBezTo>
                <a:cubicBezTo>
                  <a:pt x="15372" y="17966"/>
                  <a:pt x="15372" y="17966"/>
                  <a:pt x="15372" y="17966"/>
                </a:cubicBezTo>
                <a:cubicBezTo>
                  <a:pt x="15372" y="17764"/>
                  <a:pt x="15372" y="17764"/>
                  <a:pt x="15372" y="17764"/>
                </a:cubicBezTo>
                <a:cubicBezTo>
                  <a:pt x="15438" y="16553"/>
                  <a:pt x="15438" y="16553"/>
                  <a:pt x="15438" y="16553"/>
                </a:cubicBezTo>
                <a:cubicBezTo>
                  <a:pt x="15438" y="15948"/>
                  <a:pt x="15438" y="15948"/>
                  <a:pt x="15438" y="15948"/>
                </a:cubicBezTo>
                <a:cubicBezTo>
                  <a:pt x="15703" y="15140"/>
                  <a:pt x="15703" y="15140"/>
                  <a:pt x="15703" y="15140"/>
                </a:cubicBezTo>
                <a:cubicBezTo>
                  <a:pt x="15902" y="15140"/>
                  <a:pt x="15902" y="15140"/>
                  <a:pt x="15902" y="15140"/>
                </a:cubicBezTo>
                <a:cubicBezTo>
                  <a:pt x="16167" y="14535"/>
                  <a:pt x="16167" y="14535"/>
                  <a:pt x="16167" y="14535"/>
                </a:cubicBezTo>
                <a:cubicBezTo>
                  <a:pt x="16101" y="13727"/>
                  <a:pt x="16101" y="13727"/>
                  <a:pt x="16101" y="13727"/>
                </a:cubicBezTo>
                <a:cubicBezTo>
                  <a:pt x="16299" y="12920"/>
                  <a:pt x="16299" y="12920"/>
                  <a:pt x="16299" y="12920"/>
                </a:cubicBezTo>
                <a:cubicBezTo>
                  <a:pt x="18552" y="8882"/>
                  <a:pt x="18552" y="8882"/>
                  <a:pt x="18552" y="8882"/>
                </a:cubicBezTo>
                <a:cubicBezTo>
                  <a:pt x="18883" y="8277"/>
                  <a:pt x="18883" y="8277"/>
                  <a:pt x="18883" y="8277"/>
                </a:cubicBezTo>
                <a:cubicBezTo>
                  <a:pt x="19016" y="7469"/>
                  <a:pt x="19016" y="7469"/>
                  <a:pt x="19016" y="7469"/>
                </a:cubicBezTo>
                <a:cubicBezTo>
                  <a:pt x="19281" y="6258"/>
                  <a:pt x="19281" y="6258"/>
                  <a:pt x="19281" y="6258"/>
                </a:cubicBezTo>
                <a:cubicBezTo>
                  <a:pt x="19480" y="6258"/>
                  <a:pt x="19480" y="6258"/>
                  <a:pt x="19480" y="6258"/>
                </a:cubicBezTo>
                <a:cubicBezTo>
                  <a:pt x="19679" y="7065"/>
                  <a:pt x="19679" y="7065"/>
                  <a:pt x="19679" y="7065"/>
                </a:cubicBezTo>
                <a:cubicBezTo>
                  <a:pt x="19944" y="6258"/>
                  <a:pt x="19944" y="6258"/>
                  <a:pt x="19944" y="6258"/>
                </a:cubicBezTo>
                <a:cubicBezTo>
                  <a:pt x="20275" y="5047"/>
                  <a:pt x="20275" y="5047"/>
                  <a:pt x="20275" y="5047"/>
                </a:cubicBezTo>
                <a:cubicBezTo>
                  <a:pt x="21004" y="4643"/>
                  <a:pt x="21004" y="4643"/>
                  <a:pt x="21004" y="4643"/>
                </a:cubicBezTo>
                <a:cubicBezTo>
                  <a:pt x="21070" y="3836"/>
                  <a:pt x="21070" y="3836"/>
                  <a:pt x="21070" y="3836"/>
                </a:cubicBezTo>
                <a:cubicBezTo>
                  <a:pt x="21269" y="2826"/>
                  <a:pt x="21269" y="2826"/>
                  <a:pt x="21269" y="2826"/>
                </a:cubicBezTo>
                <a:cubicBezTo>
                  <a:pt x="21534" y="2422"/>
                  <a:pt x="21534" y="2422"/>
                  <a:pt x="21534" y="2422"/>
                </a:cubicBezTo>
                <a:cubicBezTo>
                  <a:pt x="21600" y="2422"/>
                  <a:pt x="21600" y="2422"/>
                  <a:pt x="21600" y="2422"/>
                </a:cubicBezTo>
                <a:cubicBezTo>
                  <a:pt x="21600" y="0"/>
                  <a:pt x="21600" y="0"/>
                  <a:pt x="21600" y="0"/>
                </a:cubicBezTo>
                <a:lnTo>
                  <a:pt x="12788" y="2826"/>
                </a:lnTo>
                <a:close/>
              </a:path>
            </a:pathLst>
          </a:custGeom>
          <a:solidFill>
            <a:srgbClr val="D9DCE1"/>
          </a:solidFill>
          <a:ln w="3175" cap="flat">
            <a:solidFill>
              <a:srgbClr val="BFBFBF"/>
            </a:solidFill>
            <a:prstDash val="solid"/>
            <a:miter lim="800000"/>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dirty="0"/>
          </a:p>
        </p:txBody>
      </p:sp>
      <p:sp>
        <p:nvSpPr>
          <p:cNvPr id="44" name="Shape 1709"/>
          <p:cNvSpPr/>
          <p:nvPr/>
        </p:nvSpPr>
        <p:spPr>
          <a:xfrm>
            <a:off x="7857728" y="3930815"/>
            <a:ext cx="1264680" cy="559171"/>
          </a:xfrm>
          <a:custGeom>
            <a:avLst/>
            <a:gdLst/>
            <a:ahLst/>
            <a:cxnLst>
              <a:cxn ang="0">
                <a:pos x="wd2" y="hd2"/>
              </a:cxn>
              <a:cxn ang="5400000">
                <a:pos x="wd2" y="hd2"/>
              </a:cxn>
              <a:cxn ang="10800000">
                <a:pos x="wd2" y="hd2"/>
              </a:cxn>
              <a:cxn ang="16200000">
                <a:pos x="wd2" y="hd2"/>
              </a:cxn>
            </a:cxnLst>
            <a:rect l="0" t="0" r="r" b="b"/>
            <a:pathLst>
              <a:path w="21600" h="21600" extrusionOk="0">
                <a:moveTo>
                  <a:pt x="21467" y="5100"/>
                </a:moveTo>
                <a:cubicBezTo>
                  <a:pt x="21335" y="4650"/>
                  <a:pt x="21335" y="4650"/>
                  <a:pt x="21335" y="4650"/>
                </a:cubicBezTo>
                <a:cubicBezTo>
                  <a:pt x="21202" y="4200"/>
                  <a:pt x="21202" y="4200"/>
                  <a:pt x="21202" y="4200"/>
                </a:cubicBezTo>
                <a:cubicBezTo>
                  <a:pt x="21004" y="4200"/>
                  <a:pt x="21004" y="4200"/>
                  <a:pt x="21004" y="4200"/>
                </a:cubicBezTo>
                <a:cubicBezTo>
                  <a:pt x="20937" y="4350"/>
                  <a:pt x="20937" y="4350"/>
                  <a:pt x="20937" y="4350"/>
                </a:cubicBezTo>
                <a:cubicBezTo>
                  <a:pt x="20871" y="5700"/>
                  <a:pt x="20871" y="5700"/>
                  <a:pt x="20871" y="5700"/>
                </a:cubicBezTo>
                <a:cubicBezTo>
                  <a:pt x="20871" y="6000"/>
                  <a:pt x="20871" y="6000"/>
                  <a:pt x="20871" y="6000"/>
                </a:cubicBezTo>
                <a:cubicBezTo>
                  <a:pt x="20672" y="5700"/>
                  <a:pt x="20672" y="5700"/>
                  <a:pt x="20672" y="5700"/>
                </a:cubicBezTo>
                <a:cubicBezTo>
                  <a:pt x="20606" y="4800"/>
                  <a:pt x="20606" y="4800"/>
                  <a:pt x="20606" y="4800"/>
                </a:cubicBezTo>
                <a:cubicBezTo>
                  <a:pt x="20474" y="4200"/>
                  <a:pt x="20474" y="4200"/>
                  <a:pt x="20474" y="4200"/>
                </a:cubicBezTo>
                <a:cubicBezTo>
                  <a:pt x="20275" y="4050"/>
                  <a:pt x="20275" y="4050"/>
                  <a:pt x="20275" y="4050"/>
                </a:cubicBezTo>
                <a:cubicBezTo>
                  <a:pt x="19877" y="4500"/>
                  <a:pt x="19877" y="4500"/>
                  <a:pt x="19877" y="4500"/>
                </a:cubicBezTo>
                <a:cubicBezTo>
                  <a:pt x="19745" y="4500"/>
                  <a:pt x="19745" y="4500"/>
                  <a:pt x="19745" y="4500"/>
                </a:cubicBezTo>
                <a:cubicBezTo>
                  <a:pt x="19347" y="4800"/>
                  <a:pt x="19347" y="4800"/>
                  <a:pt x="19347" y="4800"/>
                </a:cubicBezTo>
                <a:cubicBezTo>
                  <a:pt x="19148" y="5250"/>
                  <a:pt x="19148" y="5250"/>
                  <a:pt x="19148" y="5250"/>
                </a:cubicBezTo>
                <a:cubicBezTo>
                  <a:pt x="18950" y="5850"/>
                  <a:pt x="18950" y="5850"/>
                  <a:pt x="18950" y="5850"/>
                </a:cubicBezTo>
                <a:cubicBezTo>
                  <a:pt x="18883" y="5550"/>
                  <a:pt x="18883" y="5550"/>
                  <a:pt x="18883" y="5550"/>
                </a:cubicBezTo>
                <a:cubicBezTo>
                  <a:pt x="18883" y="4800"/>
                  <a:pt x="18883" y="4800"/>
                  <a:pt x="18883" y="4800"/>
                </a:cubicBezTo>
                <a:cubicBezTo>
                  <a:pt x="18883" y="4500"/>
                  <a:pt x="18883" y="4500"/>
                  <a:pt x="18883" y="4500"/>
                </a:cubicBezTo>
                <a:cubicBezTo>
                  <a:pt x="18751" y="4050"/>
                  <a:pt x="18751" y="4050"/>
                  <a:pt x="18751" y="4050"/>
                </a:cubicBezTo>
                <a:cubicBezTo>
                  <a:pt x="18685" y="3750"/>
                  <a:pt x="18685" y="3750"/>
                  <a:pt x="18685" y="3750"/>
                </a:cubicBezTo>
                <a:cubicBezTo>
                  <a:pt x="18618" y="3450"/>
                  <a:pt x="18618" y="3450"/>
                  <a:pt x="18618" y="3450"/>
                </a:cubicBezTo>
                <a:cubicBezTo>
                  <a:pt x="18618" y="3000"/>
                  <a:pt x="18618" y="3000"/>
                  <a:pt x="18618" y="3000"/>
                </a:cubicBezTo>
                <a:cubicBezTo>
                  <a:pt x="18618" y="2700"/>
                  <a:pt x="18618" y="2700"/>
                  <a:pt x="18618" y="2700"/>
                </a:cubicBezTo>
                <a:cubicBezTo>
                  <a:pt x="18751" y="2400"/>
                  <a:pt x="18751" y="2400"/>
                  <a:pt x="18751" y="2400"/>
                </a:cubicBezTo>
                <a:cubicBezTo>
                  <a:pt x="18751" y="2400"/>
                  <a:pt x="18751" y="2400"/>
                  <a:pt x="18751" y="2400"/>
                </a:cubicBezTo>
                <a:cubicBezTo>
                  <a:pt x="18817" y="3000"/>
                  <a:pt x="18817" y="3000"/>
                  <a:pt x="18817" y="3000"/>
                </a:cubicBezTo>
                <a:cubicBezTo>
                  <a:pt x="18883" y="3900"/>
                  <a:pt x="18883" y="3900"/>
                  <a:pt x="18883" y="3900"/>
                </a:cubicBezTo>
                <a:cubicBezTo>
                  <a:pt x="19016" y="4650"/>
                  <a:pt x="19016" y="4650"/>
                  <a:pt x="19016" y="4650"/>
                </a:cubicBezTo>
                <a:cubicBezTo>
                  <a:pt x="19215" y="4350"/>
                  <a:pt x="19215" y="4350"/>
                  <a:pt x="19215" y="4350"/>
                </a:cubicBezTo>
                <a:cubicBezTo>
                  <a:pt x="19281" y="4200"/>
                  <a:pt x="19281" y="4200"/>
                  <a:pt x="19281" y="4200"/>
                </a:cubicBezTo>
                <a:cubicBezTo>
                  <a:pt x="19480" y="3900"/>
                  <a:pt x="19480" y="3900"/>
                  <a:pt x="19480" y="3900"/>
                </a:cubicBezTo>
                <a:cubicBezTo>
                  <a:pt x="19546" y="3900"/>
                  <a:pt x="19546" y="3900"/>
                  <a:pt x="19546" y="3900"/>
                </a:cubicBezTo>
                <a:cubicBezTo>
                  <a:pt x="19811" y="3600"/>
                  <a:pt x="19811" y="3600"/>
                  <a:pt x="19811" y="3600"/>
                </a:cubicBezTo>
                <a:cubicBezTo>
                  <a:pt x="19877" y="3300"/>
                  <a:pt x="19877" y="3300"/>
                  <a:pt x="19877" y="3300"/>
                </a:cubicBezTo>
                <a:cubicBezTo>
                  <a:pt x="20209" y="3300"/>
                  <a:pt x="20209" y="3300"/>
                  <a:pt x="20209" y="3300"/>
                </a:cubicBezTo>
                <a:cubicBezTo>
                  <a:pt x="20275" y="2850"/>
                  <a:pt x="20275" y="2850"/>
                  <a:pt x="20275" y="2850"/>
                </a:cubicBezTo>
                <a:cubicBezTo>
                  <a:pt x="20341" y="2700"/>
                  <a:pt x="20341" y="2700"/>
                  <a:pt x="20341" y="2700"/>
                </a:cubicBezTo>
                <a:cubicBezTo>
                  <a:pt x="20341" y="2700"/>
                  <a:pt x="20275" y="2550"/>
                  <a:pt x="20275" y="2400"/>
                </a:cubicBezTo>
                <a:cubicBezTo>
                  <a:pt x="20209" y="2400"/>
                  <a:pt x="20209" y="2400"/>
                  <a:pt x="20209" y="2400"/>
                </a:cubicBezTo>
                <a:cubicBezTo>
                  <a:pt x="20076" y="1950"/>
                  <a:pt x="20076" y="1950"/>
                  <a:pt x="20076" y="1950"/>
                </a:cubicBezTo>
                <a:cubicBezTo>
                  <a:pt x="20076" y="1800"/>
                  <a:pt x="20076" y="1800"/>
                  <a:pt x="20076" y="1800"/>
                </a:cubicBezTo>
                <a:cubicBezTo>
                  <a:pt x="20142" y="1800"/>
                  <a:pt x="20142" y="1800"/>
                  <a:pt x="20142" y="1800"/>
                </a:cubicBezTo>
                <a:cubicBezTo>
                  <a:pt x="20474" y="2100"/>
                  <a:pt x="20474" y="2100"/>
                  <a:pt x="20474" y="2100"/>
                </a:cubicBezTo>
                <a:cubicBezTo>
                  <a:pt x="20672" y="2100"/>
                  <a:pt x="20672" y="2100"/>
                  <a:pt x="20672" y="2100"/>
                </a:cubicBezTo>
                <a:cubicBezTo>
                  <a:pt x="20672" y="1650"/>
                  <a:pt x="20672" y="1650"/>
                  <a:pt x="20672" y="1650"/>
                </a:cubicBezTo>
                <a:cubicBezTo>
                  <a:pt x="20474" y="1050"/>
                  <a:pt x="20474" y="1050"/>
                  <a:pt x="20474" y="1050"/>
                </a:cubicBezTo>
                <a:cubicBezTo>
                  <a:pt x="20407" y="600"/>
                  <a:pt x="20407" y="600"/>
                  <a:pt x="20407" y="600"/>
                </a:cubicBezTo>
                <a:cubicBezTo>
                  <a:pt x="20209" y="0"/>
                  <a:pt x="20209" y="0"/>
                  <a:pt x="20209" y="0"/>
                </a:cubicBezTo>
                <a:cubicBezTo>
                  <a:pt x="14444" y="2700"/>
                  <a:pt x="14444" y="2700"/>
                  <a:pt x="14444" y="2700"/>
                </a:cubicBezTo>
                <a:cubicBezTo>
                  <a:pt x="10270" y="4200"/>
                  <a:pt x="10270" y="4200"/>
                  <a:pt x="10270" y="4200"/>
                </a:cubicBezTo>
                <a:cubicBezTo>
                  <a:pt x="6228" y="5250"/>
                  <a:pt x="6228" y="5250"/>
                  <a:pt x="6228" y="5250"/>
                </a:cubicBezTo>
                <a:cubicBezTo>
                  <a:pt x="6228" y="7050"/>
                  <a:pt x="6228" y="7050"/>
                  <a:pt x="6228" y="7050"/>
                </a:cubicBezTo>
                <a:cubicBezTo>
                  <a:pt x="6162" y="7050"/>
                  <a:pt x="6162" y="7050"/>
                  <a:pt x="6162" y="7050"/>
                </a:cubicBezTo>
                <a:cubicBezTo>
                  <a:pt x="5897" y="7350"/>
                  <a:pt x="5897" y="7350"/>
                  <a:pt x="5897" y="7350"/>
                </a:cubicBezTo>
                <a:cubicBezTo>
                  <a:pt x="5698" y="8100"/>
                  <a:pt x="5698" y="8100"/>
                  <a:pt x="5698" y="8100"/>
                </a:cubicBezTo>
                <a:cubicBezTo>
                  <a:pt x="5632" y="8700"/>
                  <a:pt x="5632" y="8700"/>
                  <a:pt x="5632" y="8700"/>
                </a:cubicBezTo>
                <a:cubicBezTo>
                  <a:pt x="4903" y="9000"/>
                  <a:pt x="4903" y="9000"/>
                  <a:pt x="4903" y="9000"/>
                </a:cubicBezTo>
                <a:cubicBezTo>
                  <a:pt x="4572" y="9900"/>
                  <a:pt x="4572" y="9900"/>
                  <a:pt x="4572" y="9900"/>
                </a:cubicBezTo>
                <a:cubicBezTo>
                  <a:pt x="4307" y="10500"/>
                  <a:pt x="4307" y="10500"/>
                  <a:pt x="4307" y="10500"/>
                </a:cubicBezTo>
                <a:cubicBezTo>
                  <a:pt x="4108" y="9900"/>
                  <a:pt x="4108" y="9900"/>
                  <a:pt x="4108" y="9900"/>
                </a:cubicBezTo>
                <a:cubicBezTo>
                  <a:pt x="3909" y="9900"/>
                  <a:pt x="3909" y="9900"/>
                  <a:pt x="3909" y="9900"/>
                </a:cubicBezTo>
                <a:cubicBezTo>
                  <a:pt x="3644" y="10800"/>
                  <a:pt x="3644" y="10800"/>
                  <a:pt x="3644" y="10800"/>
                </a:cubicBezTo>
                <a:cubicBezTo>
                  <a:pt x="3512" y="11400"/>
                  <a:pt x="3512" y="11400"/>
                  <a:pt x="3512" y="11400"/>
                </a:cubicBezTo>
                <a:cubicBezTo>
                  <a:pt x="3180" y="11850"/>
                  <a:pt x="3180" y="11850"/>
                  <a:pt x="3180" y="11850"/>
                </a:cubicBezTo>
                <a:cubicBezTo>
                  <a:pt x="928" y="14850"/>
                  <a:pt x="928" y="14850"/>
                  <a:pt x="928" y="14850"/>
                </a:cubicBezTo>
                <a:cubicBezTo>
                  <a:pt x="729" y="15450"/>
                  <a:pt x="729" y="15450"/>
                  <a:pt x="729" y="15450"/>
                </a:cubicBezTo>
                <a:cubicBezTo>
                  <a:pt x="795" y="16050"/>
                  <a:pt x="795" y="16050"/>
                  <a:pt x="795" y="16050"/>
                </a:cubicBezTo>
                <a:cubicBezTo>
                  <a:pt x="530" y="16500"/>
                  <a:pt x="530" y="16500"/>
                  <a:pt x="530" y="16500"/>
                </a:cubicBezTo>
                <a:cubicBezTo>
                  <a:pt x="331" y="16500"/>
                  <a:pt x="331" y="16500"/>
                  <a:pt x="331" y="16500"/>
                </a:cubicBezTo>
                <a:cubicBezTo>
                  <a:pt x="66" y="17100"/>
                  <a:pt x="66" y="17100"/>
                  <a:pt x="66" y="17100"/>
                </a:cubicBezTo>
                <a:cubicBezTo>
                  <a:pt x="66" y="17550"/>
                  <a:pt x="66" y="17550"/>
                  <a:pt x="66" y="17550"/>
                </a:cubicBezTo>
                <a:cubicBezTo>
                  <a:pt x="0" y="18450"/>
                  <a:pt x="0" y="18450"/>
                  <a:pt x="0" y="18450"/>
                </a:cubicBezTo>
                <a:cubicBezTo>
                  <a:pt x="0" y="18600"/>
                  <a:pt x="0" y="18600"/>
                  <a:pt x="0" y="18600"/>
                </a:cubicBezTo>
                <a:cubicBezTo>
                  <a:pt x="0" y="18600"/>
                  <a:pt x="0" y="18600"/>
                  <a:pt x="0" y="18600"/>
                </a:cubicBezTo>
                <a:cubicBezTo>
                  <a:pt x="3710" y="17700"/>
                  <a:pt x="3710" y="17700"/>
                  <a:pt x="3710" y="17700"/>
                </a:cubicBezTo>
                <a:cubicBezTo>
                  <a:pt x="4837" y="15750"/>
                  <a:pt x="4837" y="15750"/>
                  <a:pt x="4837" y="15750"/>
                </a:cubicBezTo>
                <a:cubicBezTo>
                  <a:pt x="5499" y="15600"/>
                  <a:pt x="5499" y="15600"/>
                  <a:pt x="5499" y="15600"/>
                </a:cubicBezTo>
                <a:cubicBezTo>
                  <a:pt x="5963" y="15600"/>
                  <a:pt x="5963" y="15600"/>
                  <a:pt x="5963" y="15600"/>
                </a:cubicBezTo>
                <a:cubicBezTo>
                  <a:pt x="6758" y="15900"/>
                  <a:pt x="6758" y="15900"/>
                  <a:pt x="6758" y="15900"/>
                </a:cubicBezTo>
                <a:cubicBezTo>
                  <a:pt x="7156" y="15750"/>
                  <a:pt x="7156" y="15750"/>
                  <a:pt x="7156" y="15750"/>
                </a:cubicBezTo>
                <a:cubicBezTo>
                  <a:pt x="7355" y="15600"/>
                  <a:pt x="7355" y="15600"/>
                  <a:pt x="7355" y="15600"/>
                </a:cubicBezTo>
                <a:cubicBezTo>
                  <a:pt x="7686" y="15150"/>
                  <a:pt x="7686" y="15150"/>
                  <a:pt x="7686" y="15150"/>
                </a:cubicBezTo>
                <a:cubicBezTo>
                  <a:pt x="8150" y="15000"/>
                  <a:pt x="8150" y="15000"/>
                  <a:pt x="8150" y="15000"/>
                </a:cubicBezTo>
                <a:cubicBezTo>
                  <a:pt x="8746" y="15150"/>
                  <a:pt x="8746" y="15150"/>
                  <a:pt x="8746" y="15150"/>
                </a:cubicBezTo>
                <a:cubicBezTo>
                  <a:pt x="9144" y="15600"/>
                  <a:pt x="9144" y="15600"/>
                  <a:pt x="9144" y="15600"/>
                </a:cubicBezTo>
                <a:cubicBezTo>
                  <a:pt x="9409" y="17100"/>
                  <a:pt x="9409" y="17100"/>
                  <a:pt x="9409" y="17100"/>
                </a:cubicBezTo>
                <a:cubicBezTo>
                  <a:pt x="12059" y="15900"/>
                  <a:pt x="12059" y="15900"/>
                  <a:pt x="12059" y="15900"/>
                </a:cubicBezTo>
                <a:cubicBezTo>
                  <a:pt x="15504" y="21600"/>
                  <a:pt x="15504" y="21600"/>
                  <a:pt x="15504" y="21600"/>
                </a:cubicBezTo>
                <a:cubicBezTo>
                  <a:pt x="16101" y="21000"/>
                  <a:pt x="16101" y="21000"/>
                  <a:pt x="16101" y="21000"/>
                </a:cubicBezTo>
                <a:cubicBezTo>
                  <a:pt x="16233" y="21000"/>
                  <a:pt x="16233" y="21000"/>
                  <a:pt x="16233" y="21000"/>
                </a:cubicBezTo>
                <a:cubicBezTo>
                  <a:pt x="16829" y="20850"/>
                  <a:pt x="16829" y="20850"/>
                  <a:pt x="16829" y="20850"/>
                </a:cubicBezTo>
                <a:cubicBezTo>
                  <a:pt x="16962" y="20400"/>
                  <a:pt x="16962" y="20400"/>
                  <a:pt x="16962" y="20400"/>
                </a:cubicBezTo>
                <a:cubicBezTo>
                  <a:pt x="17161" y="19950"/>
                  <a:pt x="17161" y="19950"/>
                  <a:pt x="17161" y="19950"/>
                </a:cubicBezTo>
                <a:cubicBezTo>
                  <a:pt x="17227" y="18600"/>
                  <a:pt x="17227" y="18600"/>
                  <a:pt x="17227" y="18600"/>
                </a:cubicBezTo>
                <a:cubicBezTo>
                  <a:pt x="17426" y="17550"/>
                  <a:pt x="17426" y="17550"/>
                  <a:pt x="17426" y="17550"/>
                </a:cubicBezTo>
                <a:cubicBezTo>
                  <a:pt x="17691" y="16650"/>
                  <a:pt x="17691" y="16650"/>
                  <a:pt x="17691" y="16650"/>
                </a:cubicBezTo>
                <a:cubicBezTo>
                  <a:pt x="17956" y="16200"/>
                  <a:pt x="17956" y="16200"/>
                  <a:pt x="17956" y="16200"/>
                </a:cubicBezTo>
                <a:cubicBezTo>
                  <a:pt x="17956" y="15900"/>
                  <a:pt x="17956" y="15900"/>
                  <a:pt x="17956" y="15900"/>
                </a:cubicBezTo>
                <a:cubicBezTo>
                  <a:pt x="17890" y="15450"/>
                  <a:pt x="17890" y="15450"/>
                  <a:pt x="17890" y="15450"/>
                </a:cubicBezTo>
                <a:cubicBezTo>
                  <a:pt x="17823" y="15150"/>
                  <a:pt x="17823" y="15150"/>
                  <a:pt x="17823" y="15150"/>
                </a:cubicBezTo>
                <a:cubicBezTo>
                  <a:pt x="17890" y="15000"/>
                  <a:pt x="17890" y="15000"/>
                  <a:pt x="17890" y="15000"/>
                </a:cubicBezTo>
                <a:cubicBezTo>
                  <a:pt x="17890" y="14700"/>
                  <a:pt x="17890" y="14700"/>
                  <a:pt x="17890" y="14700"/>
                </a:cubicBezTo>
                <a:cubicBezTo>
                  <a:pt x="17956" y="14550"/>
                  <a:pt x="17956" y="14550"/>
                  <a:pt x="17956" y="14550"/>
                </a:cubicBezTo>
                <a:cubicBezTo>
                  <a:pt x="18022" y="14550"/>
                  <a:pt x="18022" y="14550"/>
                  <a:pt x="18022" y="14550"/>
                </a:cubicBezTo>
                <a:cubicBezTo>
                  <a:pt x="18088" y="14700"/>
                  <a:pt x="18088" y="14700"/>
                  <a:pt x="18088" y="14700"/>
                </a:cubicBezTo>
                <a:cubicBezTo>
                  <a:pt x="18155" y="15300"/>
                  <a:pt x="18155" y="15300"/>
                  <a:pt x="18155" y="15300"/>
                </a:cubicBezTo>
                <a:cubicBezTo>
                  <a:pt x="18420" y="15000"/>
                  <a:pt x="18420" y="15000"/>
                  <a:pt x="18420" y="15000"/>
                </a:cubicBezTo>
                <a:cubicBezTo>
                  <a:pt x="18618" y="14850"/>
                  <a:pt x="18618" y="14850"/>
                  <a:pt x="18618" y="14850"/>
                </a:cubicBezTo>
                <a:cubicBezTo>
                  <a:pt x="18618" y="14550"/>
                  <a:pt x="18618" y="14550"/>
                  <a:pt x="18618" y="14550"/>
                </a:cubicBezTo>
                <a:cubicBezTo>
                  <a:pt x="18618" y="14250"/>
                  <a:pt x="18618" y="14250"/>
                  <a:pt x="18618" y="14250"/>
                </a:cubicBezTo>
                <a:cubicBezTo>
                  <a:pt x="18751" y="14100"/>
                  <a:pt x="18751" y="14100"/>
                  <a:pt x="18751" y="14100"/>
                </a:cubicBezTo>
                <a:cubicBezTo>
                  <a:pt x="18751" y="13950"/>
                  <a:pt x="18751" y="13950"/>
                  <a:pt x="18751" y="13950"/>
                </a:cubicBezTo>
                <a:cubicBezTo>
                  <a:pt x="18883" y="14250"/>
                  <a:pt x="18883" y="14250"/>
                  <a:pt x="18883" y="14250"/>
                </a:cubicBezTo>
                <a:cubicBezTo>
                  <a:pt x="19215" y="13950"/>
                  <a:pt x="19215" y="13950"/>
                  <a:pt x="19215" y="13950"/>
                </a:cubicBezTo>
                <a:cubicBezTo>
                  <a:pt x="19480" y="13650"/>
                  <a:pt x="19480" y="13650"/>
                  <a:pt x="19480" y="13650"/>
                </a:cubicBezTo>
                <a:cubicBezTo>
                  <a:pt x="19612" y="13650"/>
                  <a:pt x="19612" y="13650"/>
                  <a:pt x="19612" y="13650"/>
                </a:cubicBezTo>
                <a:cubicBezTo>
                  <a:pt x="19811" y="13350"/>
                  <a:pt x="19811" y="13350"/>
                  <a:pt x="19811" y="13350"/>
                </a:cubicBezTo>
                <a:cubicBezTo>
                  <a:pt x="19944" y="13200"/>
                  <a:pt x="19944" y="13200"/>
                  <a:pt x="19944" y="13200"/>
                </a:cubicBezTo>
                <a:cubicBezTo>
                  <a:pt x="19944" y="13050"/>
                  <a:pt x="19944" y="13050"/>
                  <a:pt x="19944" y="13050"/>
                </a:cubicBezTo>
                <a:cubicBezTo>
                  <a:pt x="20209" y="13500"/>
                  <a:pt x="20209" y="13500"/>
                  <a:pt x="20209" y="13500"/>
                </a:cubicBezTo>
                <a:cubicBezTo>
                  <a:pt x="20341" y="12900"/>
                  <a:pt x="20341" y="12900"/>
                  <a:pt x="20341" y="12900"/>
                </a:cubicBezTo>
                <a:cubicBezTo>
                  <a:pt x="20407" y="12150"/>
                  <a:pt x="20407" y="12150"/>
                  <a:pt x="20407" y="12150"/>
                </a:cubicBezTo>
                <a:cubicBezTo>
                  <a:pt x="20474" y="11850"/>
                  <a:pt x="20474" y="11850"/>
                  <a:pt x="20474" y="11850"/>
                </a:cubicBezTo>
                <a:cubicBezTo>
                  <a:pt x="20540" y="11550"/>
                  <a:pt x="20540" y="11550"/>
                  <a:pt x="20540" y="11550"/>
                </a:cubicBezTo>
                <a:cubicBezTo>
                  <a:pt x="20540" y="11550"/>
                  <a:pt x="20474" y="11100"/>
                  <a:pt x="20407" y="11250"/>
                </a:cubicBezTo>
                <a:cubicBezTo>
                  <a:pt x="20341" y="11250"/>
                  <a:pt x="20142" y="11400"/>
                  <a:pt x="20142" y="11400"/>
                </a:cubicBezTo>
                <a:cubicBezTo>
                  <a:pt x="20076" y="11700"/>
                  <a:pt x="20076" y="11700"/>
                  <a:pt x="20076" y="11700"/>
                </a:cubicBezTo>
                <a:cubicBezTo>
                  <a:pt x="19944" y="11700"/>
                  <a:pt x="19944" y="11700"/>
                  <a:pt x="19944" y="11700"/>
                </a:cubicBezTo>
                <a:cubicBezTo>
                  <a:pt x="19811" y="12000"/>
                  <a:pt x="19811" y="12000"/>
                  <a:pt x="19811" y="12000"/>
                </a:cubicBezTo>
                <a:cubicBezTo>
                  <a:pt x="19480" y="12450"/>
                  <a:pt x="19480" y="12450"/>
                  <a:pt x="19480" y="12450"/>
                </a:cubicBezTo>
                <a:cubicBezTo>
                  <a:pt x="19281" y="12450"/>
                  <a:pt x="19281" y="12450"/>
                  <a:pt x="19281" y="12450"/>
                </a:cubicBezTo>
                <a:cubicBezTo>
                  <a:pt x="18751" y="12150"/>
                  <a:pt x="18751" y="12150"/>
                  <a:pt x="18751" y="12150"/>
                </a:cubicBezTo>
                <a:cubicBezTo>
                  <a:pt x="18751" y="11850"/>
                  <a:pt x="18751" y="11850"/>
                  <a:pt x="18751" y="11850"/>
                </a:cubicBezTo>
                <a:cubicBezTo>
                  <a:pt x="18751" y="11550"/>
                  <a:pt x="18751" y="11550"/>
                  <a:pt x="18751" y="11550"/>
                </a:cubicBezTo>
                <a:cubicBezTo>
                  <a:pt x="18817" y="11400"/>
                  <a:pt x="18817" y="11400"/>
                  <a:pt x="18817" y="11400"/>
                </a:cubicBezTo>
                <a:cubicBezTo>
                  <a:pt x="18950" y="11400"/>
                  <a:pt x="18950" y="11400"/>
                  <a:pt x="18950" y="11400"/>
                </a:cubicBezTo>
                <a:cubicBezTo>
                  <a:pt x="19082" y="11550"/>
                  <a:pt x="19082" y="11550"/>
                  <a:pt x="19082" y="11550"/>
                </a:cubicBezTo>
                <a:cubicBezTo>
                  <a:pt x="19413" y="11550"/>
                  <a:pt x="19413" y="11550"/>
                  <a:pt x="19413" y="11550"/>
                </a:cubicBezTo>
                <a:cubicBezTo>
                  <a:pt x="19612" y="11250"/>
                  <a:pt x="19612" y="11250"/>
                  <a:pt x="19612" y="11250"/>
                </a:cubicBezTo>
                <a:cubicBezTo>
                  <a:pt x="19612" y="10950"/>
                  <a:pt x="19612" y="10950"/>
                  <a:pt x="19612" y="10950"/>
                </a:cubicBezTo>
                <a:cubicBezTo>
                  <a:pt x="19546" y="10650"/>
                  <a:pt x="19546" y="10650"/>
                  <a:pt x="19546" y="10650"/>
                </a:cubicBezTo>
                <a:cubicBezTo>
                  <a:pt x="19612" y="10200"/>
                  <a:pt x="19612" y="10200"/>
                  <a:pt x="19612" y="10200"/>
                </a:cubicBezTo>
                <a:cubicBezTo>
                  <a:pt x="19679" y="10200"/>
                  <a:pt x="19679" y="10200"/>
                  <a:pt x="19679" y="10200"/>
                </a:cubicBezTo>
                <a:cubicBezTo>
                  <a:pt x="19811" y="9900"/>
                  <a:pt x="19811" y="9900"/>
                  <a:pt x="19811" y="9900"/>
                </a:cubicBezTo>
                <a:cubicBezTo>
                  <a:pt x="19811" y="9600"/>
                  <a:pt x="19811" y="9600"/>
                  <a:pt x="19811" y="9600"/>
                </a:cubicBezTo>
                <a:cubicBezTo>
                  <a:pt x="19612" y="9600"/>
                  <a:pt x="19612" y="9600"/>
                  <a:pt x="19612" y="9600"/>
                </a:cubicBezTo>
                <a:cubicBezTo>
                  <a:pt x="19215" y="9150"/>
                  <a:pt x="19215" y="9150"/>
                  <a:pt x="19215" y="9150"/>
                </a:cubicBezTo>
                <a:cubicBezTo>
                  <a:pt x="18751" y="9000"/>
                  <a:pt x="18751" y="9000"/>
                  <a:pt x="18751" y="9000"/>
                </a:cubicBezTo>
                <a:cubicBezTo>
                  <a:pt x="18552" y="8700"/>
                  <a:pt x="18552" y="8700"/>
                  <a:pt x="18552" y="8700"/>
                </a:cubicBezTo>
                <a:cubicBezTo>
                  <a:pt x="18552" y="8550"/>
                  <a:pt x="18552" y="8550"/>
                  <a:pt x="18552" y="8550"/>
                </a:cubicBezTo>
                <a:cubicBezTo>
                  <a:pt x="18817" y="8550"/>
                  <a:pt x="18817" y="8550"/>
                  <a:pt x="18817" y="8550"/>
                </a:cubicBezTo>
                <a:cubicBezTo>
                  <a:pt x="19215" y="8550"/>
                  <a:pt x="19215" y="8550"/>
                  <a:pt x="19215" y="8550"/>
                </a:cubicBezTo>
                <a:cubicBezTo>
                  <a:pt x="19480" y="8850"/>
                  <a:pt x="19480" y="8850"/>
                  <a:pt x="19480" y="8850"/>
                </a:cubicBezTo>
                <a:cubicBezTo>
                  <a:pt x="19546" y="8550"/>
                  <a:pt x="19546" y="8550"/>
                  <a:pt x="19546" y="8550"/>
                </a:cubicBezTo>
                <a:cubicBezTo>
                  <a:pt x="19480" y="8250"/>
                  <a:pt x="19480" y="8250"/>
                  <a:pt x="19480" y="8250"/>
                </a:cubicBezTo>
                <a:cubicBezTo>
                  <a:pt x="19413" y="8100"/>
                  <a:pt x="19413" y="8100"/>
                  <a:pt x="19413" y="8100"/>
                </a:cubicBezTo>
                <a:cubicBezTo>
                  <a:pt x="19347" y="7800"/>
                  <a:pt x="19347" y="7800"/>
                  <a:pt x="19347" y="7800"/>
                </a:cubicBezTo>
                <a:cubicBezTo>
                  <a:pt x="19480" y="7650"/>
                  <a:pt x="19480" y="7650"/>
                  <a:pt x="19480" y="7650"/>
                </a:cubicBezTo>
                <a:cubicBezTo>
                  <a:pt x="19679" y="7650"/>
                  <a:pt x="19679" y="7650"/>
                  <a:pt x="19679" y="7650"/>
                </a:cubicBezTo>
                <a:cubicBezTo>
                  <a:pt x="19745" y="8400"/>
                  <a:pt x="19745" y="8400"/>
                  <a:pt x="19745" y="8400"/>
                </a:cubicBezTo>
                <a:cubicBezTo>
                  <a:pt x="19877" y="8700"/>
                  <a:pt x="19877" y="8700"/>
                  <a:pt x="19877" y="8700"/>
                </a:cubicBezTo>
                <a:cubicBezTo>
                  <a:pt x="20076" y="8700"/>
                  <a:pt x="20076" y="8700"/>
                  <a:pt x="20076" y="8700"/>
                </a:cubicBezTo>
                <a:cubicBezTo>
                  <a:pt x="20142" y="8550"/>
                  <a:pt x="20142" y="8550"/>
                  <a:pt x="20142" y="8550"/>
                </a:cubicBezTo>
                <a:cubicBezTo>
                  <a:pt x="20275" y="8700"/>
                  <a:pt x="20275" y="8700"/>
                  <a:pt x="20275" y="8700"/>
                </a:cubicBezTo>
                <a:cubicBezTo>
                  <a:pt x="20540" y="8700"/>
                  <a:pt x="20540" y="8700"/>
                  <a:pt x="20540" y="8700"/>
                </a:cubicBezTo>
                <a:cubicBezTo>
                  <a:pt x="20937" y="8700"/>
                  <a:pt x="20937" y="8700"/>
                  <a:pt x="20937" y="8700"/>
                </a:cubicBezTo>
                <a:cubicBezTo>
                  <a:pt x="21004" y="8550"/>
                  <a:pt x="21004" y="8550"/>
                  <a:pt x="21004" y="8550"/>
                </a:cubicBezTo>
                <a:cubicBezTo>
                  <a:pt x="21004" y="7950"/>
                  <a:pt x="21004" y="7950"/>
                  <a:pt x="21004" y="7950"/>
                </a:cubicBezTo>
                <a:cubicBezTo>
                  <a:pt x="21070" y="7650"/>
                  <a:pt x="21070" y="7650"/>
                  <a:pt x="21070" y="7650"/>
                </a:cubicBezTo>
                <a:cubicBezTo>
                  <a:pt x="21136" y="7200"/>
                  <a:pt x="21136" y="7200"/>
                  <a:pt x="21136" y="7200"/>
                </a:cubicBezTo>
                <a:cubicBezTo>
                  <a:pt x="21136" y="6900"/>
                  <a:pt x="21136" y="6900"/>
                  <a:pt x="21136" y="6900"/>
                </a:cubicBezTo>
                <a:cubicBezTo>
                  <a:pt x="21202" y="6300"/>
                  <a:pt x="21202" y="6300"/>
                  <a:pt x="21202" y="6300"/>
                </a:cubicBezTo>
                <a:cubicBezTo>
                  <a:pt x="21335" y="6300"/>
                  <a:pt x="21335" y="6300"/>
                  <a:pt x="21335" y="6300"/>
                </a:cubicBezTo>
                <a:cubicBezTo>
                  <a:pt x="21401" y="6600"/>
                  <a:pt x="21401" y="6600"/>
                  <a:pt x="21401" y="6600"/>
                </a:cubicBezTo>
                <a:cubicBezTo>
                  <a:pt x="21534" y="6300"/>
                  <a:pt x="21534" y="6300"/>
                  <a:pt x="21534" y="6300"/>
                </a:cubicBezTo>
                <a:cubicBezTo>
                  <a:pt x="21534" y="5850"/>
                  <a:pt x="21534" y="5850"/>
                  <a:pt x="21534" y="5850"/>
                </a:cubicBezTo>
                <a:cubicBezTo>
                  <a:pt x="21600" y="5550"/>
                  <a:pt x="21600" y="5550"/>
                  <a:pt x="21600" y="5550"/>
                </a:cubicBezTo>
                <a:lnTo>
                  <a:pt x="21467" y="5100"/>
                </a:lnTo>
                <a:close/>
              </a:path>
            </a:pathLst>
          </a:custGeom>
          <a:solidFill>
            <a:srgbClr val="D9DCE1"/>
          </a:solidFill>
          <a:ln w="3175" cap="flat">
            <a:solidFill>
              <a:srgbClr val="BFBFBF"/>
            </a:solidFill>
            <a:prstDash val="solid"/>
            <a:miter lim="800000"/>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dirty="0"/>
          </a:p>
        </p:txBody>
      </p:sp>
      <p:sp>
        <p:nvSpPr>
          <p:cNvPr id="45" name="Shape 1710"/>
          <p:cNvSpPr/>
          <p:nvPr/>
        </p:nvSpPr>
        <p:spPr>
          <a:xfrm>
            <a:off x="7674440" y="4389153"/>
            <a:ext cx="778970" cy="838759"/>
          </a:xfrm>
          <a:custGeom>
            <a:avLst/>
            <a:gdLst/>
            <a:ahLst/>
            <a:cxnLst>
              <a:cxn ang="0">
                <a:pos x="wd2" y="hd2"/>
              </a:cxn>
              <a:cxn ang="5400000">
                <a:pos x="wd2" y="hd2"/>
              </a:cxn>
              <a:cxn ang="10800000">
                <a:pos x="wd2" y="hd2"/>
              </a:cxn>
              <a:cxn ang="16200000">
                <a:pos x="wd2" y="hd2"/>
              </a:cxn>
            </a:cxnLst>
            <a:rect l="0" t="0" r="r" b="b"/>
            <a:pathLst>
              <a:path w="21600" h="21600" extrusionOk="0">
                <a:moveTo>
                  <a:pt x="21278" y="12800"/>
                </a:moveTo>
                <a:cubicBezTo>
                  <a:pt x="21063" y="12700"/>
                  <a:pt x="21063" y="12700"/>
                  <a:pt x="21063" y="12700"/>
                </a:cubicBezTo>
                <a:cubicBezTo>
                  <a:pt x="20955" y="12400"/>
                  <a:pt x="20955" y="12400"/>
                  <a:pt x="20955" y="12400"/>
                </a:cubicBezTo>
                <a:cubicBezTo>
                  <a:pt x="20955" y="12000"/>
                  <a:pt x="20955" y="12000"/>
                  <a:pt x="20955" y="12000"/>
                </a:cubicBezTo>
                <a:cubicBezTo>
                  <a:pt x="20955" y="11900"/>
                  <a:pt x="20955" y="11900"/>
                  <a:pt x="20955" y="11900"/>
                </a:cubicBezTo>
                <a:cubicBezTo>
                  <a:pt x="20525" y="11500"/>
                  <a:pt x="20525" y="11500"/>
                  <a:pt x="20525" y="11500"/>
                </a:cubicBezTo>
                <a:cubicBezTo>
                  <a:pt x="20418" y="11200"/>
                  <a:pt x="20418" y="11200"/>
                  <a:pt x="20418" y="11200"/>
                </a:cubicBezTo>
                <a:cubicBezTo>
                  <a:pt x="20418" y="11000"/>
                  <a:pt x="20418" y="11000"/>
                  <a:pt x="20418" y="11000"/>
                </a:cubicBezTo>
                <a:cubicBezTo>
                  <a:pt x="20418" y="10900"/>
                  <a:pt x="20418" y="10900"/>
                  <a:pt x="20418" y="10900"/>
                </a:cubicBezTo>
                <a:cubicBezTo>
                  <a:pt x="20096" y="10700"/>
                  <a:pt x="20096" y="10700"/>
                  <a:pt x="20096" y="10700"/>
                </a:cubicBezTo>
                <a:cubicBezTo>
                  <a:pt x="19773" y="10600"/>
                  <a:pt x="19773" y="10600"/>
                  <a:pt x="19773" y="10600"/>
                </a:cubicBezTo>
                <a:cubicBezTo>
                  <a:pt x="19666" y="10600"/>
                  <a:pt x="19666" y="10600"/>
                  <a:pt x="19666" y="10600"/>
                </a:cubicBezTo>
                <a:cubicBezTo>
                  <a:pt x="19558" y="10400"/>
                  <a:pt x="19558" y="10400"/>
                  <a:pt x="19558" y="10400"/>
                </a:cubicBezTo>
                <a:cubicBezTo>
                  <a:pt x="19451" y="10100"/>
                  <a:pt x="19451" y="10100"/>
                  <a:pt x="19451" y="10100"/>
                </a:cubicBezTo>
                <a:cubicBezTo>
                  <a:pt x="19451" y="9900"/>
                  <a:pt x="19451" y="9900"/>
                  <a:pt x="19451" y="9900"/>
                </a:cubicBezTo>
                <a:cubicBezTo>
                  <a:pt x="19236" y="9600"/>
                  <a:pt x="19236" y="9600"/>
                  <a:pt x="19236" y="9600"/>
                </a:cubicBezTo>
                <a:cubicBezTo>
                  <a:pt x="18913" y="9100"/>
                  <a:pt x="18913" y="9100"/>
                  <a:pt x="18913" y="9100"/>
                </a:cubicBezTo>
                <a:cubicBezTo>
                  <a:pt x="18699" y="8900"/>
                  <a:pt x="18699" y="8900"/>
                  <a:pt x="18699" y="8900"/>
                </a:cubicBezTo>
                <a:cubicBezTo>
                  <a:pt x="18376" y="8700"/>
                  <a:pt x="18376" y="8700"/>
                  <a:pt x="18376" y="8700"/>
                </a:cubicBezTo>
                <a:cubicBezTo>
                  <a:pt x="18054" y="8400"/>
                  <a:pt x="18054" y="8400"/>
                  <a:pt x="18054" y="8400"/>
                </a:cubicBezTo>
                <a:cubicBezTo>
                  <a:pt x="17731" y="8100"/>
                  <a:pt x="17731" y="8100"/>
                  <a:pt x="17731" y="8100"/>
                </a:cubicBezTo>
                <a:cubicBezTo>
                  <a:pt x="16979" y="7800"/>
                  <a:pt x="16979" y="7800"/>
                  <a:pt x="16979" y="7800"/>
                </a:cubicBezTo>
                <a:cubicBezTo>
                  <a:pt x="16442" y="7100"/>
                  <a:pt x="16442" y="7100"/>
                  <a:pt x="16442" y="7100"/>
                </a:cubicBezTo>
                <a:cubicBezTo>
                  <a:pt x="15797" y="6300"/>
                  <a:pt x="15797" y="6300"/>
                  <a:pt x="15797" y="6300"/>
                </a:cubicBezTo>
                <a:cubicBezTo>
                  <a:pt x="15260" y="5900"/>
                  <a:pt x="15260" y="5900"/>
                  <a:pt x="15260" y="5900"/>
                </a:cubicBezTo>
                <a:cubicBezTo>
                  <a:pt x="13540" y="4600"/>
                  <a:pt x="13540" y="4600"/>
                  <a:pt x="13540" y="4600"/>
                </a:cubicBezTo>
                <a:cubicBezTo>
                  <a:pt x="13003" y="4000"/>
                  <a:pt x="13003" y="4000"/>
                  <a:pt x="13003" y="4000"/>
                </a:cubicBezTo>
                <a:cubicBezTo>
                  <a:pt x="12466" y="3500"/>
                  <a:pt x="12466" y="3500"/>
                  <a:pt x="12466" y="3500"/>
                </a:cubicBezTo>
                <a:cubicBezTo>
                  <a:pt x="12251" y="3100"/>
                  <a:pt x="12251" y="3100"/>
                  <a:pt x="12251" y="3100"/>
                </a:cubicBezTo>
                <a:cubicBezTo>
                  <a:pt x="11928" y="2700"/>
                  <a:pt x="11928" y="2700"/>
                  <a:pt x="11928" y="2700"/>
                </a:cubicBezTo>
                <a:cubicBezTo>
                  <a:pt x="11606" y="2400"/>
                  <a:pt x="11606" y="2400"/>
                  <a:pt x="11606" y="2400"/>
                </a:cubicBezTo>
                <a:cubicBezTo>
                  <a:pt x="10316" y="1900"/>
                  <a:pt x="10316" y="1900"/>
                  <a:pt x="10316" y="1900"/>
                </a:cubicBezTo>
                <a:cubicBezTo>
                  <a:pt x="10101" y="1600"/>
                  <a:pt x="10101" y="1600"/>
                  <a:pt x="10101" y="1600"/>
                </a:cubicBezTo>
                <a:cubicBezTo>
                  <a:pt x="9887" y="1400"/>
                  <a:pt x="9887" y="1400"/>
                  <a:pt x="9887" y="1400"/>
                </a:cubicBezTo>
                <a:cubicBezTo>
                  <a:pt x="9887" y="1100"/>
                  <a:pt x="9887" y="1100"/>
                  <a:pt x="9887" y="1100"/>
                </a:cubicBezTo>
                <a:cubicBezTo>
                  <a:pt x="10424" y="800"/>
                  <a:pt x="10424" y="800"/>
                  <a:pt x="10424" y="800"/>
                </a:cubicBezTo>
                <a:cubicBezTo>
                  <a:pt x="10854" y="500"/>
                  <a:pt x="10854" y="500"/>
                  <a:pt x="10854" y="500"/>
                </a:cubicBezTo>
                <a:cubicBezTo>
                  <a:pt x="11069" y="400"/>
                  <a:pt x="11069" y="400"/>
                  <a:pt x="11069" y="400"/>
                </a:cubicBezTo>
                <a:cubicBezTo>
                  <a:pt x="11069" y="200"/>
                  <a:pt x="11069" y="200"/>
                  <a:pt x="11069" y="200"/>
                </a:cubicBezTo>
                <a:cubicBezTo>
                  <a:pt x="11176" y="0"/>
                  <a:pt x="11176" y="0"/>
                  <a:pt x="11176" y="0"/>
                </a:cubicBezTo>
                <a:cubicBezTo>
                  <a:pt x="11176" y="0"/>
                  <a:pt x="11176" y="0"/>
                  <a:pt x="11176" y="0"/>
                </a:cubicBezTo>
                <a:cubicBezTo>
                  <a:pt x="5158" y="600"/>
                  <a:pt x="5158" y="600"/>
                  <a:pt x="5158" y="600"/>
                </a:cubicBezTo>
                <a:cubicBezTo>
                  <a:pt x="5158" y="600"/>
                  <a:pt x="5158" y="600"/>
                  <a:pt x="5158" y="600"/>
                </a:cubicBezTo>
                <a:cubicBezTo>
                  <a:pt x="0" y="1000"/>
                  <a:pt x="0" y="1000"/>
                  <a:pt x="0" y="1000"/>
                </a:cubicBezTo>
                <a:cubicBezTo>
                  <a:pt x="322" y="2400"/>
                  <a:pt x="322" y="2400"/>
                  <a:pt x="322" y="2400"/>
                </a:cubicBezTo>
                <a:cubicBezTo>
                  <a:pt x="1182" y="5800"/>
                  <a:pt x="1182" y="5800"/>
                  <a:pt x="1182" y="5800"/>
                </a:cubicBezTo>
                <a:cubicBezTo>
                  <a:pt x="2472" y="9800"/>
                  <a:pt x="2472" y="9800"/>
                  <a:pt x="2472" y="9800"/>
                </a:cubicBezTo>
                <a:cubicBezTo>
                  <a:pt x="2687" y="10700"/>
                  <a:pt x="2687" y="10700"/>
                  <a:pt x="2687" y="10700"/>
                </a:cubicBezTo>
                <a:cubicBezTo>
                  <a:pt x="3546" y="12200"/>
                  <a:pt x="3546" y="12200"/>
                  <a:pt x="3546" y="12200"/>
                </a:cubicBezTo>
                <a:cubicBezTo>
                  <a:pt x="4084" y="12800"/>
                  <a:pt x="4084" y="12800"/>
                  <a:pt x="4084" y="12800"/>
                </a:cubicBezTo>
                <a:cubicBezTo>
                  <a:pt x="4084" y="13200"/>
                  <a:pt x="4084" y="13200"/>
                  <a:pt x="4084" y="13200"/>
                </a:cubicBezTo>
                <a:cubicBezTo>
                  <a:pt x="4191" y="13700"/>
                  <a:pt x="4191" y="13700"/>
                  <a:pt x="4191" y="13700"/>
                </a:cubicBezTo>
                <a:cubicBezTo>
                  <a:pt x="4513" y="13900"/>
                  <a:pt x="4513" y="13900"/>
                  <a:pt x="4513" y="13900"/>
                </a:cubicBezTo>
                <a:cubicBezTo>
                  <a:pt x="4299" y="14400"/>
                  <a:pt x="4299" y="14400"/>
                  <a:pt x="4299" y="14400"/>
                </a:cubicBezTo>
                <a:cubicBezTo>
                  <a:pt x="3761" y="14700"/>
                  <a:pt x="3761" y="14700"/>
                  <a:pt x="3761" y="14700"/>
                </a:cubicBezTo>
                <a:cubicBezTo>
                  <a:pt x="4191" y="15000"/>
                  <a:pt x="4191" y="15000"/>
                  <a:pt x="4191" y="15000"/>
                </a:cubicBezTo>
                <a:cubicBezTo>
                  <a:pt x="4084" y="15500"/>
                  <a:pt x="4084" y="15500"/>
                  <a:pt x="4084" y="15500"/>
                </a:cubicBezTo>
                <a:cubicBezTo>
                  <a:pt x="3761" y="15700"/>
                  <a:pt x="3761" y="15700"/>
                  <a:pt x="3761" y="15700"/>
                </a:cubicBezTo>
                <a:cubicBezTo>
                  <a:pt x="3761" y="16300"/>
                  <a:pt x="3761" y="16300"/>
                  <a:pt x="3761" y="16300"/>
                </a:cubicBezTo>
                <a:cubicBezTo>
                  <a:pt x="3976" y="17200"/>
                  <a:pt x="3976" y="17200"/>
                  <a:pt x="3976" y="17200"/>
                </a:cubicBezTo>
                <a:cubicBezTo>
                  <a:pt x="4191" y="17600"/>
                  <a:pt x="4191" y="17600"/>
                  <a:pt x="4191" y="17600"/>
                </a:cubicBezTo>
                <a:cubicBezTo>
                  <a:pt x="4299" y="18200"/>
                  <a:pt x="4299" y="18200"/>
                  <a:pt x="4299" y="18200"/>
                </a:cubicBezTo>
                <a:cubicBezTo>
                  <a:pt x="4084" y="18400"/>
                  <a:pt x="4084" y="18400"/>
                  <a:pt x="4084" y="18400"/>
                </a:cubicBezTo>
                <a:cubicBezTo>
                  <a:pt x="3976" y="18600"/>
                  <a:pt x="3976" y="18600"/>
                  <a:pt x="3976" y="18600"/>
                </a:cubicBezTo>
                <a:cubicBezTo>
                  <a:pt x="4191" y="19000"/>
                  <a:pt x="4191" y="19000"/>
                  <a:pt x="4191" y="19000"/>
                </a:cubicBezTo>
                <a:cubicBezTo>
                  <a:pt x="4406" y="19300"/>
                  <a:pt x="4406" y="19300"/>
                  <a:pt x="4406" y="19300"/>
                </a:cubicBezTo>
                <a:cubicBezTo>
                  <a:pt x="4836" y="19900"/>
                  <a:pt x="4836" y="19900"/>
                  <a:pt x="4836" y="19900"/>
                </a:cubicBezTo>
                <a:cubicBezTo>
                  <a:pt x="4943" y="20100"/>
                  <a:pt x="4943" y="20100"/>
                  <a:pt x="4943" y="20100"/>
                </a:cubicBezTo>
                <a:cubicBezTo>
                  <a:pt x="5588" y="21300"/>
                  <a:pt x="5588" y="21300"/>
                  <a:pt x="5588" y="21300"/>
                </a:cubicBezTo>
                <a:cubicBezTo>
                  <a:pt x="17194" y="20700"/>
                  <a:pt x="17194" y="20700"/>
                  <a:pt x="17194" y="20700"/>
                </a:cubicBezTo>
                <a:cubicBezTo>
                  <a:pt x="17301" y="21600"/>
                  <a:pt x="17301" y="21600"/>
                  <a:pt x="17301" y="21600"/>
                </a:cubicBezTo>
                <a:cubicBezTo>
                  <a:pt x="18161" y="21600"/>
                  <a:pt x="18161" y="21600"/>
                  <a:pt x="18161" y="21600"/>
                </a:cubicBezTo>
                <a:cubicBezTo>
                  <a:pt x="17839" y="19300"/>
                  <a:pt x="17839" y="19300"/>
                  <a:pt x="17839" y="19300"/>
                </a:cubicBezTo>
                <a:cubicBezTo>
                  <a:pt x="17839" y="19300"/>
                  <a:pt x="17839" y="19300"/>
                  <a:pt x="17839" y="19300"/>
                </a:cubicBezTo>
                <a:cubicBezTo>
                  <a:pt x="18591" y="19400"/>
                  <a:pt x="18591" y="19400"/>
                  <a:pt x="18591" y="19400"/>
                </a:cubicBezTo>
                <a:cubicBezTo>
                  <a:pt x="19666" y="19600"/>
                  <a:pt x="19666" y="19600"/>
                  <a:pt x="19666" y="19600"/>
                </a:cubicBezTo>
                <a:cubicBezTo>
                  <a:pt x="19773" y="19300"/>
                  <a:pt x="19773" y="19300"/>
                  <a:pt x="19773" y="19300"/>
                </a:cubicBezTo>
                <a:cubicBezTo>
                  <a:pt x="19773" y="19300"/>
                  <a:pt x="19881" y="18900"/>
                  <a:pt x="19881" y="18900"/>
                </a:cubicBezTo>
                <a:cubicBezTo>
                  <a:pt x="19881" y="18800"/>
                  <a:pt x="19773" y="18800"/>
                  <a:pt x="19773" y="18800"/>
                </a:cubicBezTo>
                <a:cubicBezTo>
                  <a:pt x="19773" y="18800"/>
                  <a:pt x="19666" y="18700"/>
                  <a:pt x="19558" y="18700"/>
                </a:cubicBezTo>
                <a:cubicBezTo>
                  <a:pt x="19451" y="18600"/>
                  <a:pt x="19451" y="18500"/>
                  <a:pt x="19343" y="18400"/>
                </a:cubicBezTo>
                <a:cubicBezTo>
                  <a:pt x="19236" y="18300"/>
                  <a:pt x="19343" y="18300"/>
                  <a:pt x="19343" y="18300"/>
                </a:cubicBezTo>
                <a:cubicBezTo>
                  <a:pt x="19558" y="18300"/>
                  <a:pt x="19558" y="18300"/>
                  <a:pt x="19558" y="18300"/>
                </a:cubicBezTo>
                <a:cubicBezTo>
                  <a:pt x="19881" y="18300"/>
                  <a:pt x="19881" y="18300"/>
                  <a:pt x="19881" y="18300"/>
                </a:cubicBezTo>
                <a:cubicBezTo>
                  <a:pt x="19881" y="18300"/>
                  <a:pt x="19773" y="18100"/>
                  <a:pt x="19773" y="17900"/>
                </a:cubicBezTo>
                <a:cubicBezTo>
                  <a:pt x="19666" y="17700"/>
                  <a:pt x="19666" y="17700"/>
                  <a:pt x="19666" y="17700"/>
                </a:cubicBezTo>
                <a:cubicBezTo>
                  <a:pt x="19988" y="17600"/>
                  <a:pt x="19988" y="17600"/>
                  <a:pt x="19988" y="17600"/>
                </a:cubicBezTo>
                <a:cubicBezTo>
                  <a:pt x="20203" y="17400"/>
                  <a:pt x="20203" y="17400"/>
                  <a:pt x="20203" y="17400"/>
                </a:cubicBezTo>
                <a:cubicBezTo>
                  <a:pt x="20418" y="16900"/>
                  <a:pt x="20418" y="16900"/>
                  <a:pt x="20418" y="16900"/>
                </a:cubicBezTo>
                <a:cubicBezTo>
                  <a:pt x="20096" y="16800"/>
                  <a:pt x="20096" y="16800"/>
                  <a:pt x="20096" y="16800"/>
                </a:cubicBezTo>
                <a:cubicBezTo>
                  <a:pt x="20096" y="16800"/>
                  <a:pt x="20096" y="16700"/>
                  <a:pt x="20096" y="16700"/>
                </a:cubicBezTo>
                <a:cubicBezTo>
                  <a:pt x="20096" y="16600"/>
                  <a:pt x="20203" y="16600"/>
                  <a:pt x="20203" y="16500"/>
                </a:cubicBezTo>
                <a:cubicBezTo>
                  <a:pt x="20203" y="16500"/>
                  <a:pt x="20310" y="16400"/>
                  <a:pt x="20310" y="16400"/>
                </a:cubicBezTo>
                <a:cubicBezTo>
                  <a:pt x="20310" y="16100"/>
                  <a:pt x="20310" y="16100"/>
                  <a:pt x="20310" y="16100"/>
                </a:cubicBezTo>
                <a:cubicBezTo>
                  <a:pt x="20310" y="15400"/>
                  <a:pt x="20310" y="15400"/>
                  <a:pt x="20310" y="15400"/>
                </a:cubicBezTo>
                <a:cubicBezTo>
                  <a:pt x="20310" y="15100"/>
                  <a:pt x="20310" y="15100"/>
                  <a:pt x="20310" y="15100"/>
                </a:cubicBezTo>
                <a:cubicBezTo>
                  <a:pt x="20310" y="15100"/>
                  <a:pt x="20525" y="15100"/>
                  <a:pt x="20633" y="15100"/>
                </a:cubicBezTo>
                <a:cubicBezTo>
                  <a:pt x="20633" y="15100"/>
                  <a:pt x="20848" y="15200"/>
                  <a:pt x="20848" y="15200"/>
                </a:cubicBezTo>
                <a:cubicBezTo>
                  <a:pt x="20848" y="15200"/>
                  <a:pt x="20955" y="15100"/>
                  <a:pt x="20955" y="15000"/>
                </a:cubicBezTo>
                <a:cubicBezTo>
                  <a:pt x="20955" y="15000"/>
                  <a:pt x="20955" y="15000"/>
                  <a:pt x="20740" y="14900"/>
                </a:cubicBezTo>
                <a:cubicBezTo>
                  <a:pt x="20633" y="14800"/>
                  <a:pt x="20418" y="14700"/>
                  <a:pt x="20418" y="14700"/>
                </a:cubicBezTo>
                <a:cubicBezTo>
                  <a:pt x="20418" y="14600"/>
                  <a:pt x="20310" y="14400"/>
                  <a:pt x="20310" y="14400"/>
                </a:cubicBezTo>
                <a:cubicBezTo>
                  <a:pt x="20525" y="14400"/>
                  <a:pt x="20525" y="14400"/>
                  <a:pt x="20525" y="14400"/>
                </a:cubicBezTo>
                <a:cubicBezTo>
                  <a:pt x="21063" y="14400"/>
                  <a:pt x="21063" y="14400"/>
                  <a:pt x="21063" y="14400"/>
                </a:cubicBezTo>
                <a:cubicBezTo>
                  <a:pt x="21170" y="14100"/>
                  <a:pt x="21170" y="14100"/>
                  <a:pt x="21170" y="14100"/>
                </a:cubicBezTo>
                <a:cubicBezTo>
                  <a:pt x="21170" y="14100"/>
                  <a:pt x="20740" y="14100"/>
                  <a:pt x="20740" y="14100"/>
                </a:cubicBezTo>
                <a:cubicBezTo>
                  <a:pt x="20740" y="14100"/>
                  <a:pt x="20525" y="13900"/>
                  <a:pt x="20525" y="13900"/>
                </a:cubicBezTo>
                <a:cubicBezTo>
                  <a:pt x="20633" y="13700"/>
                  <a:pt x="20633" y="13700"/>
                  <a:pt x="20633" y="13700"/>
                </a:cubicBezTo>
                <a:cubicBezTo>
                  <a:pt x="20740" y="13800"/>
                  <a:pt x="20740" y="13800"/>
                  <a:pt x="20740" y="13800"/>
                </a:cubicBezTo>
                <a:cubicBezTo>
                  <a:pt x="21170" y="13800"/>
                  <a:pt x="21170" y="13800"/>
                  <a:pt x="21170" y="13800"/>
                </a:cubicBezTo>
                <a:cubicBezTo>
                  <a:pt x="21385" y="13700"/>
                  <a:pt x="21385" y="13700"/>
                  <a:pt x="21385" y="13700"/>
                </a:cubicBezTo>
                <a:cubicBezTo>
                  <a:pt x="21385" y="13400"/>
                  <a:pt x="21385" y="13400"/>
                  <a:pt x="21385" y="13400"/>
                </a:cubicBezTo>
                <a:cubicBezTo>
                  <a:pt x="21385" y="13200"/>
                  <a:pt x="21385" y="13200"/>
                  <a:pt x="21385" y="13200"/>
                </a:cubicBezTo>
                <a:cubicBezTo>
                  <a:pt x="21600" y="13000"/>
                  <a:pt x="21600" y="13000"/>
                  <a:pt x="21600" y="13000"/>
                </a:cubicBezTo>
                <a:cubicBezTo>
                  <a:pt x="21493" y="12900"/>
                  <a:pt x="21493" y="12900"/>
                  <a:pt x="21493" y="12900"/>
                </a:cubicBezTo>
                <a:lnTo>
                  <a:pt x="21278" y="12800"/>
                </a:lnTo>
                <a:close/>
              </a:path>
            </a:pathLst>
          </a:custGeom>
          <a:solidFill>
            <a:srgbClr val="D9DCE1"/>
          </a:solidFill>
          <a:ln w="3175" cap="flat">
            <a:solidFill>
              <a:srgbClr val="BFBFBF"/>
            </a:solidFill>
            <a:prstDash val="solid"/>
            <a:miter lim="800000"/>
          </a:ln>
          <a:effectLst/>
        </p:spPr>
        <p:txBody>
          <a:bodyPr wrap="square" lIns="45719" tIns="45719" rIns="45719" bIns="45719" numCol="1" anchor="t">
            <a:noAutofit/>
          </a:bodyPr>
          <a:lstStyle/>
          <a:p>
            <a:pPr algn="l" defTabSz="914400">
              <a:defRPr sz="1800">
                <a:solidFill>
                  <a:srgbClr val="70AD47"/>
                </a:solidFill>
                <a:latin typeface="Calibri"/>
                <a:ea typeface="Calibri"/>
                <a:cs typeface="Calibri"/>
                <a:sym typeface="Calibri"/>
              </a:defRPr>
            </a:pPr>
            <a:endParaRPr dirty="0"/>
          </a:p>
        </p:txBody>
      </p:sp>
      <p:sp>
        <p:nvSpPr>
          <p:cNvPr id="46" name="Shape 1711"/>
          <p:cNvSpPr/>
          <p:nvPr/>
        </p:nvSpPr>
        <p:spPr>
          <a:xfrm>
            <a:off x="7931042" y="3458730"/>
            <a:ext cx="1136380" cy="637089"/>
          </a:xfrm>
          <a:custGeom>
            <a:avLst/>
            <a:gdLst/>
            <a:ahLst/>
            <a:cxnLst>
              <a:cxn ang="0">
                <a:pos x="wd2" y="hd2"/>
              </a:cxn>
              <a:cxn ang="5400000">
                <a:pos x="wd2" y="hd2"/>
              </a:cxn>
              <a:cxn ang="10800000">
                <a:pos x="wd2" y="hd2"/>
              </a:cxn>
              <a:cxn ang="16200000">
                <a:pos x="wd2" y="hd2"/>
              </a:cxn>
            </a:cxnLst>
            <a:rect l="0" t="0" r="r" b="b"/>
            <a:pathLst>
              <a:path w="21600" h="21600" extrusionOk="0">
                <a:moveTo>
                  <a:pt x="10103" y="19735"/>
                </a:moveTo>
                <a:lnTo>
                  <a:pt x="14719" y="18337"/>
                </a:lnTo>
                <a:lnTo>
                  <a:pt x="21165" y="16006"/>
                </a:lnTo>
                <a:lnTo>
                  <a:pt x="21600" y="15695"/>
                </a:lnTo>
                <a:lnTo>
                  <a:pt x="21600" y="15229"/>
                </a:lnTo>
                <a:lnTo>
                  <a:pt x="21426" y="14452"/>
                </a:lnTo>
                <a:lnTo>
                  <a:pt x="21165" y="13830"/>
                </a:lnTo>
                <a:lnTo>
                  <a:pt x="20816" y="13364"/>
                </a:lnTo>
                <a:lnTo>
                  <a:pt x="20642" y="13364"/>
                </a:lnTo>
                <a:lnTo>
                  <a:pt x="20206" y="12898"/>
                </a:lnTo>
                <a:lnTo>
                  <a:pt x="20119" y="12432"/>
                </a:lnTo>
                <a:lnTo>
                  <a:pt x="19858" y="12121"/>
                </a:lnTo>
                <a:lnTo>
                  <a:pt x="19684" y="11499"/>
                </a:lnTo>
                <a:lnTo>
                  <a:pt x="19510" y="11188"/>
                </a:lnTo>
                <a:lnTo>
                  <a:pt x="19510" y="10878"/>
                </a:lnTo>
                <a:lnTo>
                  <a:pt x="19684" y="10567"/>
                </a:lnTo>
                <a:lnTo>
                  <a:pt x="20032" y="10878"/>
                </a:lnTo>
                <a:lnTo>
                  <a:pt x="19684" y="9945"/>
                </a:lnTo>
                <a:lnTo>
                  <a:pt x="19510" y="9790"/>
                </a:lnTo>
                <a:lnTo>
                  <a:pt x="18726" y="9324"/>
                </a:lnTo>
                <a:lnTo>
                  <a:pt x="18377" y="8391"/>
                </a:lnTo>
                <a:lnTo>
                  <a:pt x="18377" y="8236"/>
                </a:lnTo>
                <a:lnTo>
                  <a:pt x="18726" y="8547"/>
                </a:lnTo>
                <a:lnTo>
                  <a:pt x="19161" y="8702"/>
                </a:lnTo>
                <a:lnTo>
                  <a:pt x="19248" y="9168"/>
                </a:lnTo>
                <a:lnTo>
                  <a:pt x="19771" y="9324"/>
                </a:lnTo>
                <a:lnTo>
                  <a:pt x="19597" y="8702"/>
                </a:lnTo>
                <a:lnTo>
                  <a:pt x="19597" y="7459"/>
                </a:lnTo>
                <a:lnTo>
                  <a:pt x="19248" y="7614"/>
                </a:lnTo>
                <a:lnTo>
                  <a:pt x="18726" y="6993"/>
                </a:lnTo>
                <a:lnTo>
                  <a:pt x="18465" y="6371"/>
                </a:lnTo>
                <a:lnTo>
                  <a:pt x="18377" y="6371"/>
                </a:lnTo>
                <a:lnTo>
                  <a:pt x="18290" y="6682"/>
                </a:lnTo>
                <a:lnTo>
                  <a:pt x="18029" y="6682"/>
                </a:lnTo>
                <a:lnTo>
                  <a:pt x="17681" y="6060"/>
                </a:lnTo>
                <a:lnTo>
                  <a:pt x="17332" y="5750"/>
                </a:lnTo>
                <a:lnTo>
                  <a:pt x="16984" y="5594"/>
                </a:lnTo>
                <a:lnTo>
                  <a:pt x="16810" y="5750"/>
                </a:lnTo>
                <a:lnTo>
                  <a:pt x="16548" y="5905"/>
                </a:lnTo>
                <a:lnTo>
                  <a:pt x="16374" y="5594"/>
                </a:lnTo>
                <a:lnTo>
                  <a:pt x="16374" y="3885"/>
                </a:lnTo>
                <a:lnTo>
                  <a:pt x="16635" y="3729"/>
                </a:lnTo>
                <a:lnTo>
                  <a:pt x="16810" y="3263"/>
                </a:lnTo>
                <a:lnTo>
                  <a:pt x="16723" y="2642"/>
                </a:lnTo>
                <a:lnTo>
                  <a:pt x="16374" y="2176"/>
                </a:lnTo>
                <a:lnTo>
                  <a:pt x="15939" y="1554"/>
                </a:lnTo>
                <a:lnTo>
                  <a:pt x="15068" y="622"/>
                </a:lnTo>
                <a:lnTo>
                  <a:pt x="14894" y="777"/>
                </a:lnTo>
                <a:lnTo>
                  <a:pt x="14632" y="1243"/>
                </a:lnTo>
                <a:lnTo>
                  <a:pt x="14458" y="1243"/>
                </a:lnTo>
                <a:lnTo>
                  <a:pt x="13935" y="777"/>
                </a:lnTo>
                <a:lnTo>
                  <a:pt x="13152" y="0"/>
                </a:lnTo>
                <a:lnTo>
                  <a:pt x="13152" y="1243"/>
                </a:lnTo>
                <a:lnTo>
                  <a:pt x="12977" y="2331"/>
                </a:lnTo>
                <a:lnTo>
                  <a:pt x="12803" y="2797"/>
                </a:lnTo>
                <a:lnTo>
                  <a:pt x="12542" y="3263"/>
                </a:lnTo>
                <a:lnTo>
                  <a:pt x="12106" y="4662"/>
                </a:lnTo>
                <a:lnTo>
                  <a:pt x="12019" y="4351"/>
                </a:lnTo>
                <a:lnTo>
                  <a:pt x="11671" y="4351"/>
                </a:lnTo>
                <a:lnTo>
                  <a:pt x="11584" y="4973"/>
                </a:lnTo>
                <a:lnTo>
                  <a:pt x="11410" y="5594"/>
                </a:lnTo>
                <a:lnTo>
                  <a:pt x="11148" y="6837"/>
                </a:lnTo>
                <a:lnTo>
                  <a:pt x="11061" y="7148"/>
                </a:lnTo>
                <a:lnTo>
                  <a:pt x="10887" y="6993"/>
                </a:lnTo>
                <a:lnTo>
                  <a:pt x="10452" y="6682"/>
                </a:lnTo>
                <a:lnTo>
                  <a:pt x="10103" y="6371"/>
                </a:lnTo>
                <a:lnTo>
                  <a:pt x="10016" y="7459"/>
                </a:lnTo>
                <a:lnTo>
                  <a:pt x="9755" y="9324"/>
                </a:lnTo>
                <a:lnTo>
                  <a:pt x="9494" y="10567"/>
                </a:lnTo>
                <a:lnTo>
                  <a:pt x="9058" y="11344"/>
                </a:lnTo>
                <a:lnTo>
                  <a:pt x="8971" y="12121"/>
                </a:lnTo>
                <a:lnTo>
                  <a:pt x="9058" y="13364"/>
                </a:lnTo>
                <a:lnTo>
                  <a:pt x="8710" y="13830"/>
                </a:lnTo>
                <a:lnTo>
                  <a:pt x="7752" y="14763"/>
                </a:lnTo>
                <a:lnTo>
                  <a:pt x="7142" y="15695"/>
                </a:lnTo>
                <a:lnTo>
                  <a:pt x="6358" y="16006"/>
                </a:lnTo>
                <a:lnTo>
                  <a:pt x="6010" y="15540"/>
                </a:lnTo>
                <a:lnTo>
                  <a:pt x="5487" y="16627"/>
                </a:lnTo>
                <a:lnTo>
                  <a:pt x="5313" y="16627"/>
                </a:lnTo>
                <a:lnTo>
                  <a:pt x="4877" y="16317"/>
                </a:lnTo>
                <a:lnTo>
                  <a:pt x="4355" y="15540"/>
                </a:lnTo>
                <a:lnTo>
                  <a:pt x="4268" y="15073"/>
                </a:lnTo>
                <a:lnTo>
                  <a:pt x="4006" y="15073"/>
                </a:lnTo>
                <a:lnTo>
                  <a:pt x="3745" y="16006"/>
                </a:lnTo>
                <a:lnTo>
                  <a:pt x="3397" y="16938"/>
                </a:lnTo>
                <a:lnTo>
                  <a:pt x="2439" y="17560"/>
                </a:lnTo>
                <a:lnTo>
                  <a:pt x="2177" y="18337"/>
                </a:lnTo>
                <a:lnTo>
                  <a:pt x="1916" y="19735"/>
                </a:lnTo>
                <a:lnTo>
                  <a:pt x="1568" y="19891"/>
                </a:lnTo>
                <a:lnTo>
                  <a:pt x="1306" y="20201"/>
                </a:lnTo>
                <a:lnTo>
                  <a:pt x="871" y="20668"/>
                </a:lnTo>
                <a:lnTo>
                  <a:pt x="523" y="21134"/>
                </a:lnTo>
                <a:lnTo>
                  <a:pt x="0" y="21600"/>
                </a:lnTo>
                <a:lnTo>
                  <a:pt x="5574" y="20668"/>
                </a:lnTo>
                <a:lnTo>
                  <a:pt x="10103" y="19735"/>
                </a:lnTo>
                <a:close/>
              </a:path>
            </a:pathLst>
          </a:custGeom>
          <a:solidFill>
            <a:srgbClr val="D9DCE1"/>
          </a:solidFill>
          <a:ln w="3175" cap="flat">
            <a:solidFill>
              <a:srgbClr val="BFBFBF"/>
            </a:solidFill>
            <a:prstDash val="solid"/>
            <a:miter lim="800000"/>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dirty="0"/>
          </a:p>
        </p:txBody>
      </p:sp>
      <p:sp>
        <p:nvSpPr>
          <p:cNvPr id="47" name="Shape 1712"/>
          <p:cNvSpPr/>
          <p:nvPr/>
        </p:nvSpPr>
        <p:spPr>
          <a:xfrm>
            <a:off x="8031848" y="4320402"/>
            <a:ext cx="733149" cy="568338"/>
          </a:xfrm>
          <a:custGeom>
            <a:avLst/>
            <a:gdLst/>
            <a:ahLst/>
            <a:cxnLst>
              <a:cxn ang="0">
                <a:pos x="wd2" y="hd2"/>
              </a:cxn>
              <a:cxn ang="5400000">
                <a:pos x="wd2" y="hd2"/>
              </a:cxn>
              <a:cxn ang="10800000">
                <a:pos x="wd2" y="hd2"/>
              </a:cxn>
              <a:cxn ang="16200000">
                <a:pos x="wd2" y="hd2"/>
              </a:cxn>
            </a:cxnLst>
            <a:rect l="0" t="0" r="r" b="b"/>
            <a:pathLst>
              <a:path w="21600" h="21600" extrusionOk="0">
                <a:moveTo>
                  <a:pt x="11200" y="2057"/>
                </a:moveTo>
                <a:cubicBezTo>
                  <a:pt x="10743" y="588"/>
                  <a:pt x="10743" y="588"/>
                  <a:pt x="10743" y="588"/>
                </a:cubicBezTo>
                <a:cubicBezTo>
                  <a:pt x="10057" y="147"/>
                  <a:pt x="10057" y="147"/>
                  <a:pt x="10057" y="147"/>
                </a:cubicBezTo>
                <a:cubicBezTo>
                  <a:pt x="9029" y="0"/>
                  <a:pt x="9029" y="0"/>
                  <a:pt x="9029" y="0"/>
                </a:cubicBezTo>
                <a:cubicBezTo>
                  <a:pt x="8229" y="147"/>
                  <a:pt x="8229" y="147"/>
                  <a:pt x="8229" y="147"/>
                </a:cubicBezTo>
                <a:cubicBezTo>
                  <a:pt x="7657" y="588"/>
                  <a:pt x="7657" y="588"/>
                  <a:pt x="7657" y="588"/>
                </a:cubicBezTo>
                <a:cubicBezTo>
                  <a:pt x="7314" y="735"/>
                  <a:pt x="7314" y="735"/>
                  <a:pt x="7314" y="735"/>
                </a:cubicBezTo>
                <a:cubicBezTo>
                  <a:pt x="6629" y="882"/>
                  <a:pt x="6629" y="882"/>
                  <a:pt x="6629" y="882"/>
                </a:cubicBezTo>
                <a:cubicBezTo>
                  <a:pt x="5257" y="588"/>
                  <a:pt x="5257" y="588"/>
                  <a:pt x="5257" y="588"/>
                </a:cubicBezTo>
                <a:cubicBezTo>
                  <a:pt x="4457" y="588"/>
                  <a:pt x="4457" y="588"/>
                  <a:pt x="4457" y="588"/>
                </a:cubicBezTo>
                <a:cubicBezTo>
                  <a:pt x="3543" y="735"/>
                  <a:pt x="3543" y="735"/>
                  <a:pt x="3543" y="735"/>
                </a:cubicBezTo>
                <a:cubicBezTo>
                  <a:pt x="2971" y="1029"/>
                  <a:pt x="2971" y="1029"/>
                  <a:pt x="2971" y="1029"/>
                </a:cubicBezTo>
                <a:cubicBezTo>
                  <a:pt x="1371" y="2645"/>
                  <a:pt x="1371" y="2645"/>
                  <a:pt x="1371" y="2645"/>
                </a:cubicBezTo>
                <a:cubicBezTo>
                  <a:pt x="1371" y="2645"/>
                  <a:pt x="1371" y="2645"/>
                  <a:pt x="1371" y="2645"/>
                </a:cubicBezTo>
                <a:cubicBezTo>
                  <a:pt x="1257" y="2939"/>
                  <a:pt x="1257" y="2939"/>
                  <a:pt x="1257" y="2939"/>
                </a:cubicBezTo>
                <a:cubicBezTo>
                  <a:pt x="1257" y="3233"/>
                  <a:pt x="1257" y="3233"/>
                  <a:pt x="1257" y="3233"/>
                </a:cubicBezTo>
                <a:cubicBezTo>
                  <a:pt x="1029" y="3380"/>
                  <a:pt x="1029" y="3380"/>
                  <a:pt x="1029" y="3380"/>
                </a:cubicBezTo>
                <a:cubicBezTo>
                  <a:pt x="571" y="3820"/>
                  <a:pt x="571" y="3820"/>
                  <a:pt x="571" y="3820"/>
                </a:cubicBezTo>
                <a:cubicBezTo>
                  <a:pt x="0" y="4261"/>
                  <a:pt x="0" y="4261"/>
                  <a:pt x="0" y="4261"/>
                </a:cubicBezTo>
                <a:cubicBezTo>
                  <a:pt x="0" y="4702"/>
                  <a:pt x="0" y="4702"/>
                  <a:pt x="0" y="4702"/>
                </a:cubicBezTo>
                <a:cubicBezTo>
                  <a:pt x="229" y="4996"/>
                  <a:pt x="229" y="4996"/>
                  <a:pt x="229" y="4996"/>
                </a:cubicBezTo>
                <a:cubicBezTo>
                  <a:pt x="457" y="5437"/>
                  <a:pt x="457" y="5437"/>
                  <a:pt x="457" y="5437"/>
                </a:cubicBezTo>
                <a:cubicBezTo>
                  <a:pt x="1829" y="6171"/>
                  <a:pt x="1829" y="6171"/>
                  <a:pt x="1829" y="6171"/>
                </a:cubicBezTo>
                <a:cubicBezTo>
                  <a:pt x="2171" y="6612"/>
                  <a:pt x="2171" y="6612"/>
                  <a:pt x="2171" y="6612"/>
                </a:cubicBezTo>
                <a:cubicBezTo>
                  <a:pt x="2514" y="7200"/>
                  <a:pt x="2514" y="7200"/>
                  <a:pt x="2514" y="7200"/>
                </a:cubicBezTo>
                <a:cubicBezTo>
                  <a:pt x="2743" y="7788"/>
                  <a:pt x="2743" y="7788"/>
                  <a:pt x="2743" y="7788"/>
                </a:cubicBezTo>
                <a:cubicBezTo>
                  <a:pt x="3314" y="8522"/>
                  <a:pt x="3314" y="8522"/>
                  <a:pt x="3314" y="8522"/>
                </a:cubicBezTo>
                <a:cubicBezTo>
                  <a:pt x="3886" y="9404"/>
                  <a:pt x="3886" y="9404"/>
                  <a:pt x="3886" y="9404"/>
                </a:cubicBezTo>
                <a:cubicBezTo>
                  <a:pt x="5714" y="11314"/>
                  <a:pt x="5714" y="11314"/>
                  <a:pt x="5714" y="11314"/>
                </a:cubicBezTo>
                <a:cubicBezTo>
                  <a:pt x="6286" y="11902"/>
                  <a:pt x="6286" y="11902"/>
                  <a:pt x="6286" y="11902"/>
                </a:cubicBezTo>
                <a:cubicBezTo>
                  <a:pt x="6971" y="13078"/>
                  <a:pt x="6971" y="13078"/>
                  <a:pt x="6971" y="13078"/>
                </a:cubicBezTo>
                <a:cubicBezTo>
                  <a:pt x="7543" y="14106"/>
                  <a:pt x="7543" y="14106"/>
                  <a:pt x="7543" y="14106"/>
                </a:cubicBezTo>
                <a:cubicBezTo>
                  <a:pt x="8343" y="14547"/>
                  <a:pt x="8343" y="14547"/>
                  <a:pt x="8343" y="14547"/>
                </a:cubicBezTo>
                <a:cubicBezTo>
                  <a:pt x="8686" y="14988"/>
                  <a:pt x="8686" y="14988"/>
                  <a:pt x="8686" y="14988"/>
                </a:cubicBezTo>
                <a:cubicBezTo>
                  <a:pt x="9029" y="15429"/>
                  <a:pt x="9029" y="15429"/>
                  <a:pt x="9029" y="15429"/>
                </a:cubicBezTo>
                <a:cubicBezTo>
                  <a:pt x="9371" y="15722"/>
                  <a:pt x="9371" y="15722"/>
                  <a:pt x="9371" y="15722"/>
                </a:cubicBezTo>
                <a:cubicBezTo>
                  <a:pt x="9600" y="16016"/>
                  <a:pt x="9600" y="16016"/>
                  <a:pt x="9600" y="16016"/>
                </a:cubicBezTo>
                <a:cubicBezTo>
                  <a:pt x="9943" y="16751"/>
                  <a:pt x="9943" y="16751"/>
                  <a:pt x="9943" y="16751"/>
                </a:cubicBezTo>
                <a:cubicBezTo>
                  <a:pt x="10171" y="17192"/>
                  <a:pt x="10171" y="17192"/>
                  <a:pt x="10171" y="17192"/>
                </a:cubicBezTo>
                <a:cubicBezTo>
                  <a:pt x="10171" y="17486"/>
                  <a:pt x="10171" y="17486"/>
                  <a:pt x="10171" y="17486"/>
                </a:cubicBezTo>
                <a:cubicBezTo>
                  <a:pt x="10286" y="17927"/>
                  <a:pt x="10286" y="17927"/>
                  <a:pt x="10286" y="17927"/>
                </a:cubicBezTo>
                <a:cubicBezTo>
                  <a:pt x="10400" y="18220"/>
                  <a:pt x="10400" y="18220"/>
                  <a:pt x="10400" y="18220"/>
                </a:cubicBezTo>
                <a:cubicBezTo>
                  <a:pt x="10514" y="18220"/>
                  <a:pt x="10514" y="18220"/>
                  <a:pt x="10514" y="18220"/>
                </a:cubicBezTo>
                <a:cubicBezTo>
                  <a:pt x="10857" y="18367"/>
                  <a:pt x="10857" y="18367"/>
                  <a:pt x="10857" y="18367"/>
                </a:cubicBezTo>
                <a:cubicBezTo>
                  <a:pt x="11200" y="18661"/>
                  <a:pt x="11200" y="18661"/>
                  <a:pt x="11200" y="18661"/>
                </a:cubicBezTo>
                <a:cubicBezTo>
                  <a:pt x="11200" y="18808"/>
                  <a:pt x="11200" y="18808"/>
                  <a:pt x="11200" y="18808"/>
                </a:cubicBezTo>
                <a:cubicBezTo>
                  <a:pt x="11200" y="19102"/>
                  <a:pt x="11200" y="19102"/>
                  <a:pt x="11200" y="19102"/>
                </a:cubicBezTo>
                <a:cubicBezTo>
                  <a:pt x="11314" y="19543"/>
                  <a:pt x="11314" y="19543"/>
                  <a:pt x="11314" y="19543"/>
                </a:cubicBezTo>
                <a:cubicBezTo>
                  <a:pt x="11771" y="20131"/>
                  <a:pt x="11771" y="20131"/>
                  <a:pt x="11771" y="20131"/>
                </a:cubicBezTo>
                <a:cubicBezTo>
                  <a:pt x="11771" y="20278"/>
                  <a:pt x="11771" y="20278"/>
                  <a:pt x="11771" y="20278"/>
                </a:cubicBezTo>
                <a:cubicBezTo>
                  <a:pt x="11771" y="20865"/>
                  <a:pt x="11771" y="20865"/>
                  <a:pt x="11771" y="20865"/>
                </a:cubicBezTo>
                <a:cubicBezTo>
                  <a:pt x="11886" y="21306"/>
                  <a:pt x="11886" y="21306"/>
                  <a:pt x="11886" y="21306"/>
                </a:cubicBezTo>
                <a:cubicBezTo>
                  <a:pt x="12114" y="21453"/>
                  <a:pt x="12114" y="21453"/>
                  <a:pt x="12114" y="21453"/>
                </a:cubicBezTo>
                <a:cubicBezTo>
                  <a:pt x="12343" y="21600"/>
                  <a:pt x="12343" y="21600"/>
                  <a:pt x="12343" y="21600"/>
                </a:cubicBezTo>
                <a:cubicBezTo>
                  <a:pt x="12343" y="20718"/>
                  <a:pt x="12343" y="20718"/>
                  <a:pt x="12343" y="20718"/>
                </a:cubicBezTo>
                <a:cubicBezTo>
                  <a:pt x="12571" y="20571"/>
                  <a:pt x="12571" y="20571"/>
                  <a:pt x="12571" y="20571"/>
                </a:cubicBezTo>
                <a:cubicBezTo>
                  <a:pt x="13143" y="20571"/>
                  <a:pt x="13143" y="20571"/>
                  <a:pt x="13143" y="20571"/>
                </a:cubicBezTo>
                <a:cubicBezTo>
                  <a:pt x="13257" y="20571"/>
                  <a:pt x="13257" y="20571"/>
                  <a:pt x="13257" y="20571"/>
                </a:cubicBezTo>
                <a:cubicBezTo>
                  <a:pt x="13257" y="20571"/>
                  <a:pt x="13486" y="20424"/>
                  <a:pt x="13486" y="20424"/>
                </a:cubicBezTo>
                <a:cubicBezTo>
                  <a:pt x="13486" y="20278"/>
                  <a:pt x="13371" y="20131"/>
                  <a:pt x="13371" y="20131"/>
                </a:cubicBezTo>
                <a:cubicBezTo>
                  <a:pt x="13257" y="20131"/>
                  <a:pt x="13257" y="20131"/>
                  <a:pt x="13257" y="20131"/>
                </a:cubicBezTo>
                <a:cubicBezTo>
                  <a:pt x="13257" y="20131"/>
                  <a:pt x="12800" y="19984"/>
                  <a:pt x="12800" y="19984"/>
                </a:cubicBezTo>
                <a:cubicBezTo>
                  <a:pt x="12686" y="19984"/>
                  <a:pt x="12571" y="19690"/>
                  <a:pt x="12571" y="19690"/>
                </a:cubicBezTo>
                <a:cubicBezTo>
                  <a:pt x="12571" y="19543"/>
                  <a:pt x="12571" y="19543"/>
                  <a:pt x="12571" y="19543"/>
                </a:cubicBezTo>
                <a:cubicBezTo>
                  <a:pt x="12686" y="18955"/>
                  <a:pt x="12686" y="18955"/>
                  <a:pt x="12686" y="18955"/>
                </a:cubicBezTo>
                <a:cubicBezTo>
                  <a:pt x="13143" y="19396"/>
                  <a:pt x="13143" y="19396"/>
                  <a:pt x="13143" y="19396"/>
                </a:cubicBezTo>
                <a:cubicBezTo>
                  <a:pt x="13257" y="19543"/>
                  <a:pt x="13257" y="19543"/>
                  <a:pt x="13257" y="19543"/>
                </a:cubicBezTo>
                <a:cubicBezTo>
                  <a:pt x="13600" y="19837"/>
                  <a:pt x="13600" y="19837"/>
                  <a:pt x="13600" y="19837"/>
                </a:cubicBezTo>
                <a:cubicBezTo>
                  <a:pt x="14057" y="19690"/>
                  <a:pt x="14057" y="19690"/>
                  <a:pt x="14057" y="19690"/>
                </a:cubicBezTo>
                <a:cubicBezTo>
                  <a:pt x="14171" y="18808"/>
                  <a:pt x="14171" y="18808"/>
                  <a:pt x="14171" y="18808"/>
                </a:cubicBezTo>
                <a:cubicBezTo>
                  <a:pt x="14171" y="18661"/>
                  <a:pt x="14171" y="18661"/>
                  <a:pt x="14171" y="18661"/>
                </a:cubicBezTo>
                <a:cubicBezTo>
                  <a:pt x="14057" y="18073"/>
                  <a:pt x="14057" y="18073"/>
                  <a:pt x="14057" y="18073"/>
                </a:cubicBezTo>
                <a:cubicBezTo>
                  <a:pt x="14400" y="18073"/>
                  <a:pt x="14400" y="18073"/>
                  <a:pt x="14400" y="18073"/>
                </a:cubicBezTo>
                <a:cubicBezTo>
                  <a:pt x="14857" y="18073"/>
                  <a:pt x="14857" y="18073"/>
                  <a:pt x="14857" y="18073"/>
                </a:cubicBezTo>
                <a:cubicBezTo>
                  <a:pt x="15429" y="17633"/>
                  <a:pt x="15429" y="17633"/>
                  <a:pt x="15429" y="17633"/>
                </a:cubicBezTo>
                <a:cubicBezTo>
                  <a:pt x="15429" y="17486"/>
                  <a:pt x="15429" y="17486"/>
                  <a:pt x="15429" y="17486"/>
                </a:cubicBezTo>
                <a:cubicBezTo>
                  <a:pt x="15200" y="17339"/>
                  <a:pt x="15200" y="17339"/>
                  <a:pt x="15200" y="17339"/>
                </a:cubicBezTo>
                <a:cubicBezTo>
                  <a:pt x="14971" y="17339"/>
                  <a:pt x="14971" y="17339"/>
                  <a:pt x="14971" y="17339"/>
                </a:cubicBezTo>
                <a:cubicBezTo>
                  <a:pt x="14743" y="17192"/>
                  <a:pt x="14743" y="17192"/>
                  <a:pt x="14743" y="17192"/>
                </a:cubicBezTo>
                <a:cubicBezTo>
                  <a:pt x="14743" y="16898"/>
                  <a:pt x="14743" y="16898"/>
                  <a:pt x="14743" y="16898"/>
                </a:cubicBezTo>
                <a:cubicBezTo>
                  <a:pt x="15086" y="16751"/>
                  <a:pt x="15086" y="16751"/>
                  <a:pt x="15086" y="16751"/>
                </a:cubicBezTo>
                <a:cubicBezTo>
                  <a:pt x="15200" y="16898"/>
                  <a:pt x="15200" y="16898"/>
                  <a:pt x="15200" y="16898"/>
                </a:cubicBezTo>
                <a:cubicBezTo>
                  <a:pt x="15543" y="17192"/>
                  <a:pt x="15543" y="17192"/>
                  <a:pt x="15543" y="17192"/>
                </a:cubicBezTo>
                <a:cubicBezTo>
                  <a:pt x="15771" y="17192"/>
                  <a:pt x="15771" y="17192"/>
                  <a:pt x="15771" y="17192"/>
                </a:cubicBezTo>
                <a:cubicBezTo>
                  <a:pt x="16229" y="16751"/>
                  <a:pt x="16229" y="16751"/>
                  <a:pt x="16229" y="16751"/>
                </a:cubicBezTo>
                <a:cubicBezTo>
                  <a:pt x="16571" y="16163"/>
                  <a:pt x="16571" y="16163"/>
                  <a:pt x="16571" y="16163"/>
                </a:cubicBezTo>
                <a:cubicBezTo>
                  <a:pt x="16457" y="15722"/>
                  <a:pt x="16457" y="15722"/>
                  <a:pt x="16457" y="15722"/>
                </a:cubicBezTo>
                <a:cubicBezTo>
                  <a:pt x="16114" y="15429"/>
                  <a:pt x="16114" y="15429"/>
                  <a:pt x="16114" y="15429"/>
                </a:cubicBezTo>
                <a:cubicBezTo>
                  <a:pt x="16114" y="15282"/>
                  <a:pt x="16114" y="15282"/>
                  <a:pt x="16114" y="15282"/>
                </a:cubicBezTo>
                <a:cubicBezTo>
                  <a:pt x="16343" y="15135"/>
                  <a:pt x="16343" y="15135"/>
                  <a:pt x="16343" y="15135"/>
                </a:cubicBezTo>
                <a:cubicBezTo>
                  <a:pt x="16800" y="15429"/>
                  <a:pt x="16800" y="15429"/>
                  <a:pt x="16800" y="15429"/>
                </a:cubicBezTo>
                <a:cubicBezTo>
                  <a:pt x="17029" y="15135"/>
                  <a:pt x="17029" y="15135"/>
                  <a:pt x="17029" y="15135"/>
                </a:cubicBezTo>
                <a:cubicBezTo>
                  <a:pt x="17257" y="14694"/>
                  <a:pt x="17257" y="14694"/>
                  <a:pt x="17257" y="14694"/>
                </a:cubicBezTo>
                <a:cubicBezTo>
                  <a:pt x="17714" y="13665"/>
                  <a:pt x="17714" y="13665"/>
                  <a:pt x="17714" y="13665"/>
                </a:cubicBezTo>
                <a:cubicBezTo>
                  <a:pt x="18171" y="13224"/>
                  <a:pt x="18171" y="13224"/>
                  <a:pt x="18171" y="13224"/>
                </a:cubicBezTo>
                <a:cubicBezTo>
                  <a:pt x="18743" y="13078"/>
                  <a:pt x="18743" y="13078"/>
                  <a:pt x="18743" y="13078"/>
                </a:cubicBezTo>
                <a:cubicBezTo>
                  <a:pt x="19086" y="12343"/>
                  <a:pt x="19086" y="12343"/>
                  <a:pt x="19086" y="12343"/>
                </a:cubicBezTo>
                <a:cubicBezTo>
                  <a:pt x="19314" y="11902"/>
                  <a:pt x="19314" y="11902"/>
                  <a:pt x="19314" y="11902"/>
                </a:cubicBezTo>
                <a:cubicBezTo>
                  <a:pt x="19086" y="11608"/>
                  <a:pt x="19086" y="11608"/>
                  <a:pt x="19086" y="11608"/>
                </a:cubicBezTo>
                <a:cubicBezTo>
                  <a:pt x="18857" y="11020"/>
                  <a:pt x="18857" y="11020"/>
                  <a:pt x="18857" y="11020"/>
                </a:cubicBezTo>
                <a:cubicBezTo>
                  <a:pt x="19086" y="11020"/>
                  <a:pt x="19086" y="11020"/>
                  <a:pt x="19086" y="11020"/>
                </a:cubicBezTo>
                <a:cubicBezTo>
                  <a:pt x="19314" y="11020"/>
                  <a:pt x="19314" y="11020"/>
                  <a:pt x="19314" y="11020"/>
                </a:cubicBezTo>
                <a:cubicBezTo>
                  <a:pt x="19314" y="10580"/>
                  <a:pt x="19314" y="10580"/>
                  <a:pt x="19314" y="10580"/>
                </a:cubicBezTo>
                <a:cubicBezTo>
                  <a:pt x="19429" y="10286"/>
                  <a:pt x="19429" y="10286"/>
                  <a:pt x="19429" y="10286"/>
                </a:cubicBezTo>
                <a:cubicBezTo>
                  <a:pt x="19771" y="9698"/>
                  <a:pt x="19771" y="9698"/>
                  <a:pt x="19771" y="9698"/>
                </a:cubicBezTo>
                <a:cubicBezTo>
                  <a:pt x="20000" y="8816"/>
                  <a:pt x="20000" y="8816"/>
                  <a:pt x="20000" y="8816"/>
                </a:cubicBezTo>
                <a:cubicBezTo>
                  <a:pt x="20229" y="8229"/>
                  <a:pt x="20229" y="8229"/>
                  <a:pt x="20229" y="8229"/>
                </a:cubicBezTo>
                <a:cubicBezTo>
                  <a:pt x="20343" y="7935"/>
                  <a:pt x="20343" y="7935"/>
                  <a:pt x="20343" y="7935"/>
                </a:cubicBezTo>
                <a:cubicBezTo>
                  <a:pt x="20571" y="7641"/>
                  <a:pt x="20571" y="7641"/>
                  <a:pt x="20571" y="7641"/>
                </a:cubicBezTo>
                <a:cubicBezTo>
                  <a:pt x="21371" y="6759"/>
                  <a:pt x="21371" y="6759"/>
                  <a:pt x="21371" y="6759"/>
                </a:cubicBezTo>
                <a:cubicBezTo>
                  <a:pt x="21600" y="6465"/>
                  <a:pt x="21600" y="6465"/>
                  <a:pt x="21600" y="6465"/>
                </a:cubicBezTo>
                <a:cubicBezTo>
                  <a:pt x="15771" y="882"/>
                  <a:pt x="15771" y="882"/>
                  <a:pt x="15771" y="882"/>
                </a:cubicBezTo>
                <a:lnTo>
                  <a:pt x="11200" y="2057"/>
                </a:lnTo>
                <a:close/>
              </a:path>
            </a:pathLst>
          </a:custGeom>
          <a:solidFill>
            <a:srgbClr val="D9DCE1"/>
          </a:solidFill>
          <a:ln w="3175" cap="flat">
            <a:solidFill>
              <a:srgbClr val="BFBFBF"/>
            </a:solidFill>
            <a:prstDash val="solid"/>
            <a:miter lim="800000"/>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dirty="0"/>
          </a:p>
        </p:txBody>
      </p:sp>
      <p:sp>
        <p:nvSpPr>
          <p:cNvPr id="48" name="Shape 1713"/>
          <p:cNvSpPr/>
          <p:nvPr/>
        </p:nvSpPr>
        <p:spPr>
          <a:xfrm>
            <a:off x="7275789" y="4425819"/>
            <a:ext cx="577355" cy="925839"/>
          </a:xfrm>
          <a:custGeom>
            <a:avLst/>
            <a:gdLst/>
            <a:ahLst/>
            <a:cxnLst>
              <a:cxn ang="0">
                <a:pos x="wd2" y="hd2"/>
              </a:cxn>
              <a:cxn ang="5400000">
                <a:pos x="wd2" y="hd2"/>
              </a:cxn>
              <a:cxn ang="10800000">
                <a:pos x="wd2" y="hd2"/>
              </a:cxn>
              <a:cxn ang="16200000">
                <a:pos x="wd2" y="hd2"/>
              </a:cxn>
            </a:cxnLst>
            <a:rect l="0" t="0" r="r" b="b"/>
            <a:pathLst>
              <a:path w="21600" h="21600" extrusionOk="0">
                <a:moveTo>
                  <a:pt x="6857" y="20103"/>
                </a:moveTo>
                <a:lnTo>
                  <a:pt x="6686" y="19568"/>
                </a:lnTo>
                <a:lnTo>
                  <a:pt x="6000" y="19034"/>
                </a:lnTo>
                <a:lnTo>
                  <a:pt x="5657" y="18820"/>
                </a:lnTo>
                <a:lnTo>
                  <a:pt x="5657" y="18499"/>
                </a:lnTo>
                <a:lnTo>
                  <a:pt x="6171" y="18392"/>
                </a:lnTo>
                <a:lnTo>
                  <a:pt x="7371" y="18178"/>
                </a:lnTo>
                <a:lnTo>
                  <a:pt x="8743" y="17964"/>
                </a:lnTo>
                <a:lnTo>
                  <a:pt x="21600" y="17323"/>
                </a:lnTo>
                <a:lnTo>
                  <a:pt x="21429" y="17216"/>
                </a:lnTo>
                <a:lnTo>
                  <a:pt x="20743" y="16681"/>
                </a:lnTo>
                <a:lnTo>
                  <a:pt x="20571" y="16360"/>
                </a:lnTo>
                <a:lnTo>
                  <a:pt x="20229" y="16040"/>
                </a:lnTo>
                <a:lnTo>
                  <a:pt x="20400" y="15826"/>
                </a:lnTo>
                <a:lnTo>
                  <a:pt x="20743" y="15612"/>
                </a:lnTo>
                <a:lnTo>
                  <a:pt x="20571" y="15077"/>
                </a:lnTo>
                <a:lnTo>
                  <a:pt x="20229" y="14756"/>
                </a:lnTo>
                <a:lnTo>
                  <a:pt x="19886" y="13901"/>
                </a:lnTo>
                <a:lnTo>
                  <a:pt x="19886" y="13366"/>
                </a:lnTo>
                <a:lnTo>
                  <a:pt x="20400" y="13152"/>
                </a:lnTo>
                <a:lnTo>
                  <a:pt x="20571" y="12725"/>
                </a:lnTo>
                <a:lnTo>
                  <a:pt x="19886" y="12511"/>
                </a:lnTo>
                <a:lnTo>
                  <a:pt x="20743" y="12190"/>
                </a:lnTo>
                <a:lnTo>
                  <a:pt x="20914" y="11762"/>
                </a:lnTo>
                <a:lnTo>
                  <a:pt x="20571" y="11549"/>
                </a:lnTo>
                <a:lnTo>
                  <a:pt x="20400" y="11121"/>
                </a:lnTo>
                <a:lnTo>
                  <a:pt x="20400" y="10693"/>
                </a:lnTo>
                <a:lnTo>
                  <a:pt x="19714" y="10158"/>
                </a:lnTo>
                <a:lnTo>
                  <a:pt x="18514" y="8875"/>
                </a:lnTo>
                <a:lnTo>
                  <a:pt x="18171" y="8020"/>
                </a:lnTo>
                <a:lnTo>
                  <a:pt x="16457" y="4384"/>
                </a:lnTo>
                <a:lnTo>
                  <a:pt x="15257" y="1283"/>
                </a:lnTo>
                <a:lnTo>
                  <a:pt x="14914" y="0"/>
                </a:lnTo>
                <a:lnTo>
                  <a:pt x="16114" y="0"/>
                </a:lnTo>
                <a:lnTo>
                  <a:pt x="171" y="749"/>
                </a:lnTo>
                <a:lnTo>
                  <a:pt x="171" y="1497"/>
                </a:lnTo>
                <a:lnTo>
                  <a:pt x="0" y="11335"/>
                </a:lnTo>
                <a:lnTo>
                  <a:pt x="0" y="16574"/>
                </a:lnTo>
                <a:lnTo>
                  <a:pt x="1029" y="20958"/>
                </a:lnTo>
                <a:lnTo>
                  <a:pt x="1371" y="20958"/>
                </a:lnTo>
                <a:lnTo>
                  <a:pt x="1886" y="21065"/>
                </a:lnTo>
                <a:lnTo>
                  <a:pt x="2571" y="21172"/>
                </a:lnTo>
                <a:lnTo>
                  <a:pt x="2743" y="20851"/>
                </a:lnTo>
                <a:lnTo>
                  <a:pt x="2571" y="20424"/>
                </a:lnTo>
                <a:lnTo>
                  <a:pt x="2743" y="19996"/>
                </a:lnTo>
                <a:lnTo>
                  <a:pt x="3086" y="19782"/>
                </a:lnTo>
                <a:lnTo>
                  <a:pt x="3600" y="19675"/>
                </a:lnTo>
                <a:lnTo>
                  <a:pt x="3771" y="19889"/>
                </a:lnTo>
                <a:lnTo>
                  <a:pt x="3771" y="20210"/>
                </a:lnTo>
                <a:lnTo>
                  <a:pt x="3600" y="20424"/>
                </a:lnTo>
                <a:lnTo>
                  <a:pt x="3771" y="20638"/>
                </a:lnTo>
                <a:lnTo>
                  <a:pt x="3943" y="20745"/>
                </a:lnTo>
                <a:lnTo>
                  <a:pt x="4286" y="20851"/>
                </a:lnTo>
                <a:lnTo>
                  <a:pt x="4629" y="21065"/>
                </a:lnTo>
                <a:lnTo>
                  <a:pt x="4629" y="21386"/>
                </a:lnTo>
                <a:lnTo>
                  <a:pt x="4286" y="21600"/>
                </a:lnTo>
                <a:lnTo>
                  <a:pt x="4629" y="21493"/>
                </a:lnTo>
                <a:lnTo>
                  <a:pt x="5314" y="21386"/>
                </a:lnTo>
                <a:lnTo>
                  <a:pt x="6171" y="21279"/>
                </a:lnTo>
                <a:lnTo>
                  <a:pt x="6514" y="21065"/>
                </a:lnTo>
                <a:lnTo>
                  <a:pt x="6686" y="21065"/>
                </a:lnTo>
                <a:lnTo>
                  <a:pt x="7371" y="20958"/>
                </a:lnTo>
                <a:lnTo>
                  <a:pt x="7543" y="20851"/>
                </a:lnTo>
                <a:lnTo>
                  <a:pt x="6857" y="20103"/>
                </a:lnTo>
                <a:close/>
              </a:path>
            </a:pathLst>
          </a:custGeom>
          <a:solidFill>
            <a:srgbClr val="D9DCE1"/>
          </a:solidFill>
          <a:ln w="3175" cap="flat">
            <a:solidFill>
              <a:srgbClr val="BFBFBF"/>
            </a:solidFill>
            <a:prstDash val="solid"/>
            <a:miter lim="800000"/>
          </a:ln>
          <a:effectLst/>
        </p:spPr>
        <p:txBody>
          <a:bodyPr wrap="square" lIns="45719" tIns="45719" rIns="45719" bIns="45719" numCol="1" anchor="t">
            <a:noAutofit/>
          </a:bodyPr>
          <a:lstStyle/>
          <a:p>
            <a:endParaRPr dirty="0">
              <a:latin typeface="Calibri"/>
              <a:ea typeface="Calibri"/>
              <a:cs typeface="Calibri"/>
            </a:endParaRPr>
          </a:p>
        </p:txBody>
      </p:sp>
      <p:sp>
        <p:nvSpPr>
          <p:cNvPr id="49" name="Shape 1714"/>
          <p:cNvSpPr/>
          <p:nvPr/>
        </p:nvSpPr>
        <p:spPr>
          <a:xfrm>
            <a:off x="6771750" y="4457902"/>
            <a:ext cx="531535" cy="930423"/>
          </a:xfrm>
          <a:custGeom>
            <a:avLst/>
            <a:gdLst/>
            <a:ahLst/>
            <a:cxnLst>
              <a:cxn ang="0">
                <a:pos x="wd2" y="hd2"/>
              </a:cxn>
              <a:cxn ang="5400000">
                <a:pos x="wd2" y="hd2"/>
              </a:cxn>
              <a:cxn ang="10800000">
                <a:pos x="wd2" y="hd2"/>
              </a:cxn>
              <a:cxn ang="16200000">
                <a:pos x="wd2" y="hd2"/>
              </a:cxn>
            </a:cxnLst>
            <a:rect l="0" t="0" r="r" b="b"/>
            <a:pathLst>
              <a:path w="21600" h="21600" extrusionOk="0">
                <a:moveTo>
                  <a:pt x="20483" y="15748"/>
                </a:moveTo>
                <a:lnTo>
                  <a:pt x="20483" y="10534"/>
                </a:lnTo>
                <a:lnTo>
                  <a:pt x="20669" y="745"/>
                </a:lnTo>
                <a:lnTo>
                  <a:pt x="20669" y="0"/>
                </a:lnTo>
                <a:lnTo>
                  <a:pt x="7634" y="532"/>
                </a:lnTo>
                <a:lnTo>
                  <a:pt x="7821" y="851"/>
                </a:lnTo>
                <a:lnTo>
                  <a:pt x="7076" y="1064"/>
                </a:lnTo>
                <a:lnTo>
                  <a:pt x="6703" y="1277"/>
                </a:lnTo>
                <a:lnTo>
                  <a:pt x="6517" y="1596"/>
                </a:lnTo>
                <a:lnTo>
                  <a:pt x="6145" y="1809"/>
                </a:lnTo>
                <a:lnTo>
                  <a:pt x="5959" y="1809"/>
                </a:lnTo>
                <a:lnTo>
                  <a:pt x="5586" y="2341"/>
                </a:lnTo>
                <a:lnTo>
                  <a:pt x="5586" y="2767"/>
                </a:lnTo>
                <a:lnTo>
                  <a:pt x="5028" y="3299"/>
                </a:lnTo>
                <a:lnTo>
                  <a:pt x="4097" y="3937"/>
                </a:lnTo>
                <a:lnTo>
                  <a:pt x="3538" y="4256"/>
                </a:lnTo>
                <a:lnTo>
                  <a:pt x="3352" y="4682"/>
                </a:lnTo>
                <a:lnTo>
                  <a:pt x="3724" y="4788"/>
                </a:lnTo>
                <a:lnTo>
                  <a:pt x="3352" y="5107"/>
                </a:lnTo>
                <a:lnTo>
                  <a:pt x="2979" y="5533"/>
                </a:lnTo>
                <a:lnTo>
                  <a:pt x="3166" y="5746"/>
                </a:lnTo>
                <a:lnTo>
                  <a:pt x="2979" y="5746"/>
                </a:lnTo>
                <a:lnTo>
                  <a:pt x="2421" y="6171"/>
                </a:lnTo>
                <a:lnTo>
                  <a:pt x="2048" y="6491"/>
                </a:lnTo>
                <a:lnTo>
                  <a:pt x="2234" y="6597"/>
                </a:lnTo>
                <a:lnTo>
                  <a:pt x="2048" y="6810"/>
                </a:lnTo>
                <a:lnTo>
                  <a:pt x="2048" y="7023"/>
                </a:lnTo>
                <a:lnTo>
                  <a:pt x="2234" y="7129"/>
                </a:lnTo>
                <a:lnTo>
                  <a:pt x="2607" y="7448"/>
                </a:lnTo>
                <a:lnTo>
                  <a:pt x="2607" y="8300"/>
                </a:lnTo>
                <a:lnTo>
                  <a:pt x="2793" y="8619"/>
                </a:lnTo>
                <a:lnTo>
                  <a:pt x="2607" y="8938"/>
                </a:lnTo>
                <a:lnTo>
                  <a:pt x="2234" y="9470"/>
                </a:lnTo>
                <a:lnTo>
                  <a:pt x="2048" y="9470"/>
                </a:lnTo>
                <a:lnTo>
                  <a:pt x="2607" y="9683"/>
                </a:lnTo>
                <a:lnTo>
                  <a:pt x="2793" y="10002"/>
                </a:lnTo>
                <a:lnTo>
                  <a:pt x="2793" y="10215"/>
                </a:lnTo>
                <a:lnTo>
                  <a:pt x="2048" y="10428"/>
                </a:lnTo>
                <a:lnTo>
                  <a:pt x="2607" y="10640"/>
                </a:lnTo>
                <a:lnTo>
                  <a:pt x="2793" y="10853"/>
                </a:lnTo>
                <a:lnTo>
                  <a:pt x="2793" y="10960"/>
                </a:lnTo>
                <a:lnTo>
                  <a:pt x="2979" y="11492"/>
                </a:lnTo>
                <a:lnTo>
                  <a:pt x="2979" y="11704"/>
                </a:lnTo>
                <a:lnTo>
                  <a:pt x="3538" y="11917"/>
                </a:lnTo>
                <a:lnTo>
                  <a:pt x="3724" y="12236"/>
                </a:lnTo>
                <a:lnTo>
                  <a:pt x="3538" y="13088"/>
                </a:lnTo>
                <a:lnTo>
                  <a:pt x="2979" y="13407"/>
                </a:lnTo>
                <a:lnTo>
                  <a:pt x="2793" y="13407"/>
                </a:lnTo>
                <a:lnTo>
                  <a:pt x="2793" y="13833"/>
                </a:lnTo>
                <a:lnTo>
                  <a:pt x="2607" y="14045"/>
                </a:lnTo>
                <a:lnTo>
                  <a:pt x="1862" y="14684"/>
                </a:lnTo>
                <a:lnTo>
                  <a:pt x="1490" y="14897"/>
                </a:lnTo>
                <a:lnTo>
                  <a:pt x="1303" y="15641"/>
                </a:lnTo>
                <a:lnTo>
                  <a:pt x="1117" y="15854"/>
                </a:lnTo>
                <a:lnTo>
                  <a:pt x="931" y="15961"/>
                </a:lnTo>
                <a:lnTo>
                  <a:pt x="745" y="16280"/>
                </a:lnTo>
                <a:lnTo>
                  <a:pt x="745" y="17025"/>
                </a:lnTo>
                <a:lnTo>
                  <a:pt x="186" y="17237"/>
                </a:lnTo>
                <a:lnTo>
                  <a:pt x="0" y="17450"/>
                </a:lnTo>
                <a:lnTo>
                  <a:pt x="0" y="17769"/>
                </a:lnTo>
                <a:lnTo>
                  <a:pt x="186" y="18195"/>
                </a:lnTo>
                <a:lnTo>
                  <a:pt x="12290" y="17876"/>
                </a:lnTo>
                <a:lnTo>
                  <a:pt x="12103" y="19578"/>
                </a:lnTo>
                <a:lnTo>
                  <a:pt x="12476" y="20004"/>
                </a:lnTo>
                <a:lnTo>
                  <a:pt x="13034" y="20430"/>
                </a:lnTo>
                <a:lnTo>
                  <a:pt x="13221" y="21174"/>
                </a:lnTo>
                <a:lnTo>
                  <a:pt x="13221" y="21600"/>
                </a:lnTo>
                <a:lnTo>
                  <a:pt x="13407" y="21600"/>
                </a:lnTo>
                <a:lnTo>
                  <a:pt x="14338" y="21281"/>
                </a:lnTo>
                <a:lnTo>
                  <a:pt x="14710" y="21174"/>
                </a:lnTo>
                <a:lnTo>
                  <a:pt x="15269" y="20962"/>
                </a:lnTo>
                <a:lnTo>
                  <a:pt x="15269" y="20536"/>
                </a:lnTo>
                <a:lnTo>
                  <a:pt x="16572" y="20536"/>
                </a:lnTo>
                <a:lnTo>
                  <a:pt x="17317" y="20430"/>
                </a:lnTo>
                <a:lnTo>
                  <a:pt x="18248" y="20217"/>
                </a:lnTo>
                <a:lnTo>
                  <a:pt x="20297" y="20217"/>
                </a:lnTo>
                <a:lnTo>
                  <a:pt x="21041" y="20430"/>
                </a:lnTo>
                <a:lnTo>
                  <a:pt x="21600" y="20110"/>
                </a:lnTo>
                <a:lnTo>
                  <a:pt x="20483" y="15748"/>
                </a:lnTo>
                <a:close/>
              </a:path>
            </a:pathLst>
          </a:custGeom>
          <a:solidFill>
            <a:schemeClr val="accent2">
              <a:lumMod val="75000"/>
            </a:schemeClr>
          </a:solidFill>
          <a:ln w="3175" cap="flat">
            <a:solidFill>
              <a:srgbClr val="BFBFBF"/>
            </a:solidFill>
            <a:prstDash val="solid"/>
            <a:miter lim="800000"/>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dirty="0"/>
          </a:p>
        </p:txBody>
      </p:sp>
      <p:sp>
        <p:nvSpPr>
          <p:cNvPr id="50" name="Shape 1715"/>
          <p:cNvSpPr/>
          <p:nvPr/>
        </p:nvSpPr>
        <p:spPr>
          <a:xfrm>
            <a:off x="8448828" y="3334979"/>
            <a:ext cx="659834" cy="481256"/>
          </a:xfrm>
          <a:custGeom>
            <a:avLst/>
            <a:gdLst/>
            <a:ahLst/>
            <a:cxnLst>
              <a:cxn ang="0">
                <a:pos x="wd2" y="hd2"/>
              </a:cxn>
              <a:cxn ang="5400000">
                <a:pos x="wd2" y="hd2"/>
              </a:cxn>
              <a:cxn ang="10800000">
                <a:pos x="wd2" y="hd2"/>
              </a:cxn>
              <a:cxn ang="16200000">
                <a:pos x="wd2" y="hd2"/>
              </a:cxn>
            </a:cxnLst>
            <a:rect l="0" t="0" r="r" b="b"/>
            <a:pathLst>
              <a:path w="21600" h="21600" extrusionOk="0">
                <a:moveTo>
                  <a:pt x="17026" y="0"/>
                </a:moveTo>
                <a:cubicBezTo>
                  <a:pt x="0" y="4215"/>
                  <a:pt x="0" y="4215"/>
                  <a:pt x="0" y="4215"/>
                </a:cubicBezTo>
                <a:cubicBezTo>
                  <a:pt x="0" y="4215"/>
                  <a:pt x="0" y="4215"/>
                  <a:pt x="0" y="4215"/>
                </a:cubicBezTo>
                <a:cubicBezTo>
                  <a:pt x="381" y="7727"/>
                  <a:pt x="381" y="7727"/>
                  <a:pt x="381" y="7727"/>
                </a:cubicBezTo>
                <a:cubicBezTo>
                  <a:pt x="889" y="7727"/>
                  <a:pt x="889" y="7727"/>
                  <a:pt x="889" y="7727"/>
                </a:cubicBezTo>
                <a:cubicBezTo>
                  <a:pt x="2033" y="5795"/>
                  <a:pt x="2033" y="5795"/>
                  <a:pt x="2033" y="5795"/>
                </a:cubicBezTo>
                <a:cubicBezTo>
                  <a:pt x="2795" y="5795"/>
                  <a:pt x="2795" y="5795"/>
                  <a:pt x="2795" y="5795"/>
                </a:cubicBezTo>
                <a:cubicBezTo>
                  <a:pt x="3558" y="4390"/>
                  <a:pt x="3558" y="4390"/>
                  <a:pt x="3558" y="4390"/>
                </a:cubicBezTo>
                <a:cubicBezTo>
                  <a:pt x="3812" y="4390"/>
                  <a:pt x="3812" y="4390"/>
                  <a:pt x="3812" y="4390"/>
                </a:cubicBezTo>
                <a:cubicBezTo>
                  <a:pt x="3939" y="4741"/>
                  <a:pt x="3939" y="4741"/>
                  <a:pt x="3939" y="4741"/>
                </a:cubicBezTo>
                <a:cubicBezTo>
                  <a:pt x="4828" y="3863"/>
                  <a:pt x="4828" y="3863"/>
                  <a:pt x="4828" y="3863"/>
                </a:cubicBezTo>
                <a:cubicBezTo>
                  <a:pt x="5209" y="3863"/>
                  <a:pt x="5209" y="3863"/>
                  <a:pt x="5209" y="3863"/>
                </a:cubicBezTo>
                <a:cubicBezTo>
                  <a:pt x="6226" y="3161"/>
                  <a:pt x="6226" y="3161"/>
                  <a:pt x="6226" y="3161"/>
                </a:cubicBezTo>
                <a:cubicBezTo>
                  <a:pt x="8005" y="3863"/>
                  <a:pt x="8005" y="3863"/>
                  <a:pt x="8005" y="3863"/>
                </a:cubicBezTo>
                <a:cubicBezTo>
                  <a:pt x="8513" y="4917"/>
                  <a:pt x="8513" y="4917"/>
                  <a:pt x="8513" y="4917"/>
                </a:cubicBezTo>
                <a:cubicBezTo>
                  <a:pt x="8894" y="6322"/>
                  <a:pt x="8894" y="6322"/>
                  <a:pt x="8894" y="6322"/>
                </a:cubicBezTo>
                <a:cubicBezTo>
                  <a:pt x="9021" y="6322"/>
                  <a:pt x="9021" y="6322"/>
                  <a:pt x="9021" y="6322"/>
                </a:cubicBezTo>
                <a:cubicBezTo>
                  <a:pt x="10546" y="7551"/>
                  <a:pt x="10546" y="7551"/>
                  <a:pt x="10546" y="7551"/>
                </a:cubicBezTo>
                <a:cubicBezTo>
                  <a:pt x="11181" y="8429"/>
                  <a:pt x="11181" y="8429"/>
                  <a:pt x="11181" y="8429"/>
                </a:cubicBezTo>
                <a:cubicBezTo>
                  <a:pt x="11816" y="8956"/>
                  <a:pt x="11816" y="8956"/>
                  <a:pt x="11816" y="8956"/>
                </a:cubicBezTo>
                <a:cubicBezTo>
                  <a:pt x="11944" y="9834"/>
                  <a:pt x="11944" y="9834"/>
                  <a:pt x="11944" y="9834"/>
                </a:cubicBezTo>
                <a:cubicBezTo>
                  <a:pt x="11689" y="10537"/>
                  <a:pt x="11689" y="10537"/>
                  <a:pt x="11689" y="10537"/>
                </a:cubicBezTo>
                <a:cubicBezTo>
                  <a:pt x="11181" y="10712"/>
                  <a:pt x="11181" y="10712"/>
                  <a:pt x="11181" y="10712"/>
                </a:cubicBezTo>
                <a:cubicBezTo>
                  <a:pt x="11308" y="12995"/>
                  <a:pt x="11308" y="12995"/>
                  <a:pt x="11308" y="12995"/>
                </a:cubicBezTo>
                <a:cubicBezTo>
                  <a:pt x="11562" y="13346"/>
                  <a:pt x="11562" y="13346"/>
                  <a:pt x="11562" y="13346"/>
                </a:cubicBezTo>
                <a:cubicBezTo>
                  <a:pt x="11944" y="13171"/>
                  <a:pt x="11944" y="13171"/>
                  <a:pt x="11944" y="13171"/>
                </a:cubicBezTo>
                <a:cubicBezTo>
                  <a:pt x="12325" y="12995"/>
                  <a:pt x="12325" y="12995"/>
                  <a:pt x="12325" y="12995"/>
                </a:cubicBezTo>
                <a:cubicBezTo>
                  <a:pt x="12833" y="13171"/>
                  <a:pt x="12833" y="13171"/>
                  <a:pt x="12833" y="13171"/>
                </a:cubicBezTo>
                <a:cubicBezTo>
                  <a:pt x="12960" y="13346"/>
                  <a:pt x="12960" y="13346"/>
                  <a:pt x="12960" y="13346"/>
                </a:cubicBezTo>
                <a:cubicBezTo>
                  <a:pt x="13468" y="13171"/>
                  <a:pt x="13468" y="13171"/>
                  <a:pt x="13468" y="13171"/>
                </a:cubicBezTo>
                <a:cubicBezTo>
                  <a:pt x="15120" y="13346"/>
                  <a:pt x="15120" y="13346"/>
                  <a:pt x="15120" y="13346"/>
                </a:cubicBezTo>
                <a:cubicBezTo>
                  <a:pt x="15501" y="13698"/>
                  <a:pt x="15501" y="13698"/>
                  <a:pt x="15501" y="13698"/>
                </a:cubicBezTo>
                <a:cubicBezTo>
                  <a:pt x="16009" y="14049"/>
                  <a:pt x="16009" y="14049"/>
                  <a:pt x="16009" y="14049"/>
                </a:cubicBezTo>
                <a:cubicBezTo>
                  <a:pt x="16391" y="13873"/>
                  <a:pt x="16391" y="13873"/>
                  <a:pt x="16391" y="13873"/>
                </a:cubicBezTo>
                <a:cubicBezTo>
                  <a:pt x="16136" y="13171"/>
                  <a:pt x="16136" y="13171"/>
                  <a:pt x="16136" y="13171"/>
                </a:cubicBezTo>
                <a:cubicBezTo>
                  <a:pt x="15755" y="12644"/>
                  <a:pt x="15755" y="12644"/>
                  <a:pt x="15755" y="12644"/>
                </a:cubicBezTo>
                <a:cubicBezTo>
                  <a:pt x="15755" y="12117"/>
                  <a:pt x="15755" y="12117"/>
                  <a:pt x="15755" y="12117"/>
                </a:cubicBezTo>
                <a:cubicBezTo>
                  <a:pt x="15755" y="11941"/>
                  <a:pt x="15755" y="11941"/>
                  <a:pt x="15755" y="11941"/>
                </a:cubicBezTo>
                <a:cubicBezTo>
                  <a:pt x="14993" y="10537"/>
                  <a:pt x="14993" y="10537"/>
                  <a:pt x="14993" y="10537"/>
                </a:cubicBezTo>
                <a:cubicBezTo>
                  <a:pt x="14739" y="10010"/>
                  <a:pt x="14739" y="10010"/>
                  <a:pt x="14739" y="10010"/>
                </a:cubicBezTo>
                <a:cubicBezTo>
                  <a:pt x="14739" y="8780"/>
                  <a:pt x="14739" y="8780"/>
                  <a:pt x="14739" y="8780"/>
                </a:cubicBezTo>
                <a:cubicBezTo>
                  <a:pt x="14612" y="7551"/>
                  <a:pt x="14612" y="7551"/>
                  <a:pt x="14612" y="7551"/>
                </a:cubicBezTo>
                <a:cubicBezTo>
                  <a:pt x="14739" y="6322"/>
                  <a:pt x="14739" y="6322"/>
                  <a:pt x="14739" y="6322"/>
                </a:cubicBezTo>
                <a:cubicBezTo>
                  <a:pt x="14358" y="5444"/>
                  <a:pt x="14358" y="5444"/>
                  <a:pt x="14358" y="5444"/>
                </a:cubicBezTo>
                <a:cubicBezTo>
                  <a:pt x="14104" y="4917"/>
                  <a:pt x="14104" y="4917"/>
                  <a:pt x="14104" y="4917"/>
                </a:cubicBezTo>
                <a:cubicBezTo>
                  <a:pt x="14612" y="4917"/>
                  <a:pt x="14612" y="4917"/>
                  <a:pt x="14612" y="4917"/>
                </a:cubicBezTo>
                <a:cubicBezTo>
                  <a:pt x="14993" y="3863"/>
                  <a:pt x="14993" y="3863"/>
                  <a:pt x="14993" y="3863"/>
                </a:cubicBezTo>
                <a:cubicBezTo>
                  <a:pt x="15755" y="3161"/>
                  <a:pt x="15755" y="3161"/>
                  <a:pt x="15755" y="3161"/>
                </a:cubicBezTo>
                <a:cubicBezTo>
                  <a:pt x="16136" y="2107"/>
                  <a:pt x="16136" y="2107"/>
                  <a:pt x="16136" y="2107"/>
                </a:cubicBezTo>
                <a:cubicBezTo>
                  <a:pt x="16391" y="2283"/>
                  <a:pt x="16391" y="2283"/>
                  <a:pt x="16391" y="2283"/>
                </a:cubicBezTo>
                <a:cubicBezTo>
                  <a:pt x="16264" y="3512"/>
                  <a:pt x="16264" y="3512"/>
                  <a:pt x="16264" y="3512"/>
                </a:cubicBezTo>
                <a:cubicBezTo>
                  <a:pt x="15882" y="3688"/>
                  <a:pt x="15882" y="3688"/>
                  <a:pt x="15882" y="3688"/>
                </a:cubicBezTo>
                <a:cubicBezTo>
                  <a:pt x="15628" y="4741"/>
                  <a:pt x="15628" y="4741"/>
                  <a:pt x="15628" y="4741"/>
                </a:cubicBezTo>
                <a:cubicBezTo>
                  <a:pt x="15628" y="5444"/>
                  <a:pt x="15628" y="5444"/>
                  <a:pt x="15628" y="5444"/>
                </a:cubicBezTo>
                <a:cubicBezTo>
                  <a:pt x="16136" y="5444"/>
                  <a:pt x="16136" y="5444"/>
                  <a:pt x="16136" y="5444"/>
                </a:cubicBezTo>
                <a:cubicBezTo>
                  <a:pt x="15501" y="6322"/>
                  <a:pt x="15501" y="6322"/>
                  <a:pt x="15501" y="6322"/>
                </a:cubicBezTo>
                <a:cubicBezTo>
                  <a:pt x="15247" y="6849"/>
                  <a:pt x="15247" y="6849"/>
                  <a:pt x="15247" y="6849"/>
                </a:cubicBezTo>
                <a:cubicBezTo>
                  <a:pt x="16009" y="7200"/>
                  <a:pt x="16009" y="7200"/>
                  <a:pt x="16009" y="7200"/>
                </a:cubicBezTo>
                <a:cubicBezTo>
                  <a:pt x="16264" y="7376"/>
                  <a:pt x="16264" y="7376"/>
                  <a:pt x="16264" y="7376"/>
                </a:cubicBezTo>
                <a:cubicBezTo>
                  <a:pt x="16645" y="8078"/>
                  <a:pt x="16645" y="8078"/>
                  <a:pt x="16645" y="8078"/>
                </a:cubicBezTo>
                <a:cubicBezTo>
                  <a:pt x="16518" y="8254"/>
                  <a:pt x="16518" y="8254"/>
                  <a:pt x="16518" y="8254"/>
                </a:cubicBezTo>
                <a:cubicBezTo>
                  <a:pt x="17026" y="8956"/>
                  <a:pt x="17026" y="8956"/>
                  <a:pt x="17026" y="8956"/>
                </a:cubicBezTo>
                <a:cubicBezTo>
                  <a:pt x="17026" y="9307"/>
                  <a:pt x="17026" y="9307"/>
                  <a:pt x="17026" y="9307"/>
                </a:cubicBezTo>
                <a:cubicBezTo>
                  <a:pt x="16518" y="10010"/>
                  <a:pt x="16518" y="10010"/>
                  <a:pt x="16518" y="10010"/>
                </a:cubicBezTo>
                <a:cubicBezTo>
                  <a:pt x="16136" y="10010"/>
                  <a:pt x="16136" y="10010"/>
                  <a:pt x="16136" y="10010"/>
                </a:cubicBezTo>
                <a:cubicBezTo>
                  <a:pt x="16264" y="10712"/>
                  <a:pt x="16264" y="10712"/>
                  <a:pt x="16264" y="10712"/>
                </a:cubicBezTo>
                <a:cubicBezTo>
                  <a:pt x="16136" y="11063"/>
                  <a:pt x="16136" y="11063"/>
                  <a:pt x="16136" y="11063"/>
                </a:cubicBezTo>
                <a:cubicBezTo>
                  <a:pt x="16391" y="11415"/>
                  <a:pt x="16391" y="11415"/>
                  <a:pt x="16391" y="11415"/>
                </a:cubicBezTo>
                <a:cubicBezTo>
                  <a:pt x="16899" y="11590"/>
                  <a:pt x="16899" y="11590"/>
                  <a:pt x="16899" y="11590"/>
                </a:cubicBezTo>
                <a:cubicBezTo>
                  <a:pt x="17661" y="11590"/>
                  <a:pt x="17661" y="11590"/>
                  <a:pt x="17661" y="11590"/>
                </a:cubicBezTo>
                <a:cubicBezTo>
                  <a:pt x="18169" y="12117"/>
                  <a:pt x="18169" y="12117"/>
                  <a:pt x="18169" y="12117"/>
                </a:cubicBezTo>
                <a:cubicBezTo>
                  <a:pt x="18551" y="13171"/>
                  <a:pt x="18551" y="13171"/>
                  <a:pt x="18551" y="13171"/>
                </a:cubicBezTo>
                <a:cubicBezTo>
                  <a:pt x="18805" y="14049"/>
                  <a:pt x="18805" y="14049"/>
                  <a:pt x="18805" y="14049"/>
                </a:cubicBezTo>
                <a:cubicBezTo>
                  <a:pt x="18678" y="14224"/>
                  <a:pt x="18678" y="14224"/>
                  <a:pt x="18678" y="14224"/>
                </a:cubicBezTo>
                <a:cubicBezTo>
                  <a:pt x="19059" y="14751"/>
                  <a:pt x="19059" y="14751"/>
                  <a:pt x="19059" y="14751"/>
                </a:cubicBezTo>
                <a:cubicBezTo>
                  <a:pt x="19313" y="15629"/>
                  <a:pt x="19313" y="15629"/>
                  <a:pt x="19313" y="15629"/>
                </a:cubicBezTo>
                <a:cubicBezTo>
                  <a:pt x="18932" y="17210"/>
                  <a:pt x="18932" y="17210"/>
                  <a:pt x="18932" y="17210"/>
                </a:cubicBezTo>
                <a:cubicBezTo>
                  <a:pt x="18805" y="18263"/>
                  <a:pt x="18805" y="18263"/>
                  <a:pt x="18805" y="18263"/>
                </a:cubicBezTo>
                <a:cubicBezTo>
                  <a:pt x="18805" y="20020"/>
                  <a:pt x="18805" y="20020"/>
                  <a:pt x="18805" y="20020"/>
                </a:cubicBezTo>
                <a:cubicBezTo>
                  <a:pt x="18932" y="21073"/>
                  <a:pt x="18932" y="21073"/>
                  <a:pt x="18932" y="21073"/>
                </a:cubicBezTo>
                <a:cubicBezTo>
                  <a:pt x="19186" y="21600"/>
                  <a:pt x="19186" y="21600"/>
                  <a:pt x="19186" y="21600"/>
                </a:cubicBezTo>
                <a:cubicBezTo>
                  <a:pt x="19440" y="20371"/>
                  <a:pt x="19440" y="20371"/>
                  <a:pt x="19440" y="20371"/>
                </a:cubicBezTo>
                <a:cubicBezTo>
                  <a:pt x="19567" y="18439"/>
                  <a:pt x="19567" y="18439"/>
                  <a:pt x="19567" y="18439"/>
                </a:cubicBezTo>
                <a:cubicBezTo>
                  <a:pt x="19948" y="17912"/>
                  <a:pt x="19948" y="17912"/>
                  <a:pt x="19948" y="17912"/>
                </a:cubicBezTo>
                <a:cubicBezTo>
                  <a:pt x="19948" y="17385"/>
                  <a:pt x="19948" y="17385"/>
                  <a:pt x="19948" y="17385"/>
                </a:cubicBezTo>
                <a:cubicBezTo>
                  <a:pt x="19948" y="17034"/>
                  <a:pt x="19948" y="17034"/>
                  <a:pt x="19948" y="17034"/>
                </a:cubicBezTo>
                <a:cubicBezTo>
                  <a:pt x="20329" y="16683"/>
                  <a:pt x="20329" y="16683"/>
                  <a:pt x="20329" y="16683"/>
                </a:cubicBezTo>
                <a:cubicBezTo>
                  <a:pt x="20711" y="15980"/>
                  <a:pt x="20711" y="15980"/>
                  <a:pt x="20711" y="15980"/>
                </a:cubicBezTo>
                <a:cubicBezTo>
                  <a:pt x="20711" y="14400"/>
                  <a:pt x="20711" y="14400"/>
                  <a:pt x="20711" y="14400"/>
                </a:cubicBezTo>
                <a:cubicBezTo>
                  <a:pt x="20711" y="13873"/>
                  <a:pt x="20711" y="13873"/>
                  <a:pt x="20711" y="13873"/>
                </a:cubicBezTo>
                <a:cubicBezTo>
                  <a:pt x="20711" y="13171"/>
                  <a:pt x="20711" y="13171"/>
                  <a:pt x="20711" y="13171"/>
                </a:cubicBezTo>
                <a:cubicBezTo>
                  <a:pt x="21219" y="12468"/>
                  <a:pt x="21219" y="12468"/>
                  <a:pt x="21219" y="12468"/>
                </a:cubicBezTo>
                <a:cubicBezTo>
                  <a:pt x="21346" y="12995"/>
                  <a:pt x="21346" y="12995"/>
                  <a:pt x="21346" y="12995"/>
                </a:cubicBezTo>
                <a:cubicBezTo>
                  <a:pt x="21219" y="13522"/>
                  <a:pt x="21219" y="13522"/>
                  <a:pt x="21219" y="13522"/>
                </a:cubicBezTo>
                <a:cubicBezTo>
                  <a:pt x="21219" y="13522"/>
                  <a:pt x="20965" y="14049"/>
                  <a:pt x="20965" y="14049"/>
                </a:cubicBezTo>
                <a:cubicBezTo>
                  <a:pt x="21092" y="14224"/>
                  <a:pt x="21346" y="14400"/>
                  <a:pt x="21346" y="14400"/>
                </a:cubicBezTo>
                <a:cubicBezTo>
                  <a:pt x="21600" y="13522"/>
                  <a:pt x="21600" y="13522"/>
                  <a:pt x="21600" y="13522"/>
                </a:cubicBezTo>
                <a:cubicBezTo>
                  <a:pt x="21600" y="11941"/>
                  <a:pt x="21600" y="11941"/>
                  <a:pt x="21600" y="11941"/>
                </a:cubicBezTo>
                <a:cubicBezTo>
                  <a:pt x="21473" y="9483"/>
                  <a:pt x="21473" y="9483"/>
                  <a:pt x="21473" y="9483"/>
                </a:cubicBezTo>
                <a:cubicBezTo>
                  <a:pt x="21473" y="9483"/>
                  <a:pt x="21473" y="9483"/>
                  <a:pt x="21473" y="9483"/>
                </a:cubicBezTo>
                <a:cubicBezTo>
                  <a:pt x="18805" y="10010"/>
                  <a:pt x="18805" y="10010"/>
                  <a:pt x="18805" y="10010"/>
                </a:cubicBezTo>
                <a:lnTo>
                  <a:pt x="17026" y="0"/>
                </a:lnTo>
                <a:close/>
              </a:path>
            </a:pathLst>
          </a:custGeom>
          <a:solidFill>
            <a:schemeClr val="accent2">
              <a:lumMod val="75000"/>
            </a:schemeClr>
          </a:solidFill>
          <a:ln w="3175" cap="flat">
            <a:solidFill>
              <a:srgbClr val="BFBFBF"/>
            </a:solidFill>
            <a:prstDash val="solid"/>
            <a:miter lim="800000"/>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dirty="0"/>
          </a:p>
        </p:txBody>
      </p:sp>
      <p:sp>
        <p:nvSpPr>
          <p:cNvPr id="51" name="Shape 1716"/>
          <p:cNvSpPr/>
          <p:nvPr/>
        </p:nvSpPr>
        <p:spPr>
          <a:xfrm>
            <a:off x="8045594" y="3279980"/>
            <a:ext cx="678164" cy="669172"/>
          </a:xfrm>
          <a:custGeom>
            <a:avLst/>
            <a:gdLst/>
            <a:ahLst/>
            <a:cxnLst>
              <a:cxn ang="0">
                <a:pos x="wd2" y="hd2"/>
              </a:cxn>
              <a:cxn ang="5400000">
                <a:pos x="wd2" y="hd2"/>
              </a:cxn>
              <a:cxn ang="10800000">
                <a:pos x="wd2" y="hd2"/>
              </a:cxn>
              <a:cxn ang="16200000">
                <a:pos x="wd2" y="hd2"/>
              </a:cxn>
            </a:cxnLst>
            <a:rect l="0" t="0" r="r" b="b"/>
            <a:pathLst>
              <a:path w="21600" h="21600" extrusionOk="0">
                <a:moveTo>
                  <a:pt x="3065" y="20121"/>
                </a:moveTo>
                <a:lnTo>
                  <a:pt x="3503" y="20121"/>
                </a:lnTo>
                <a:lnTo>
                  <a:pt x="3649" y="20564"/>
                </a:lnTo>
                <a:lnTo>
                  <a:pt x="4524" y="21304"/>
                </a:lnTo>
                <a:lnTo>
                  <a:pt x="5254" y="21600"/>
                </a:lnTo>
                <a:lnTo>
                  <a:pt x="5546" y="21600"/>
                </a:lnTo>
                <a:lnTo>
                  <a:pt x="6422" y="20564"/>
                </a:lnTo>
                <a:lnTo>
                  <a:pt x="7005" y="21008"/>
                </a:lnTo>
                <a:lnTo>
                  <a:pt x="8319" y="20712"/>
                </a:lnTo>
                <a:lnTo>
                  <a:pt x="9341" y="19825"/>
                </a:lnTo>
                <a:lnTo>
                  <a:pt x="10946" y="18937"/>
                </a:lnTo>
                <a:lnTo>
                  <a:pt x="11530" y="18493"/>
                </a:lnTo>
                <a:lnTo>
                  <a:pt x="11384" y="17310"/>
                </a:lnTo>
                <a:lnTo>
                  <a:pt x="11530" y="16570"/>
                </a:lnTo>
                <a:lnTo>
                  <a:pt x="12259" y="15830"/>
                </a:lnTo>
                <a:lnTo>
                  <a:pt x="12697" y="14647"/>
                </a:lnTo>
                <a:lnTo>
                  <a:pt x="13135" y="12871"/>
                </a:lnTo>
                <a:lnTo>
                  <a:pt x="13281" y="11836"/>
                </a:lnTo>
                <a:lnTo>
                  <a:pt x="13865" y="12132"/>
                </a:lnTo>
                <a:lnTo>
                  <a:pt x="14595" y="12427"/>
                </a:lnTo>
                <a:lnTo>
                  <a:pt x="14886" y="12575"/>
                </a:lnTo>
                <a:lnTo>
                  <a:pt x="15032" y="12279"/>
                </a:lnTo>
                <a:lnTo>
                  <a:pt x="15470" y="11096"/>
                </a:lnTo>
                <a:lnTo>
                  <a:pt x="15762" y="10504"/>
                </a:lnTo>
                <a:lnTo>
                  <a:pt x="15908" y="9912"/>
                </a:lnTo>
                <a:lnTo>
                  <a:pt x="16492" y="9912"/>
                </a:lnTo>
                <a:lnTo>
                  <a:pt x="16638" y="10208"/>
                </a:lnTo>
                <a:lnTo>
                  <a:pt x="17368" y="8877"/>
                </a:lnTo>
                <a:lnTo>
                  <a:pt x="17805" y="8433"/>
                </a:lnTo>
                <a:lnTo>
                  <a:pt x="18097" y="7989"/>
                </a:lnTo>
                <a:lnTo>
                  <a:pt x="18389" y="6953"/>
                </a:lnTo>
                <a:lnTo>
                  <a:pt x="18389" y="5770"/>
                </a:lnTo>
                <a:lnTo>
                  <a:pt x="19703" y="6510"/>
                </a:lnTo>
                <a:lnTo>
                  <a:pt x="20578" y="6953"/>
                </a:lnTo>
                <a:lnTo>
                  <a:pt x="20870" y="6953"/>
                </a:lnTo>
                <a:lnTo>
                  <a:pt x="21308" y="6510"/>
                </a:lnTo>
                <a:lnTo>
                  <a:pt x="21600" y="6362"/>
                </a:lnTo>
                <a:lnTo>
                  <a:pt x="21454" y="6362"/>
                </a:lnTo>
                <a:lnTo>
                  <a:pt x="21162" y="5326"/>
                </a:lnTo>
                <a:lnTo>
                  <a:pt x="20578" y="4586"/>
                </a:lnTo>
                <a:lnTo>
                  <a:pt x="18973" y="4142"/>
                </a:lnTo>
                <a:lnTo>
                  <a:pt x="17951" y="4586"/>
                </a:lnTo>
                <a:lnTo>
                  <a:pt x="17514" y="4586"/>
                </a:lnTo>
                <a:lnTo>
                  <a:pt x="16638" y="5178"/>
                </a:lnTo>
                <a:lnTo>
                  <a:pt x="16492" y="5030"/>
                </a:lnTo>
                <a:lnTo>
                  <a:pt x="16346" y="5030"/>
                </a:lnTo>
                <a:lnTo>
                  <a:pt x="15616" y="5918"/>
                </a:lnTo>
                <a:lnTo>
                  <a:pt x="14886" y="5918"/>
                </a:lnTo>
                <a:lnTo>
                  <a:pt x="13719" y="7397"/>
                </a:lnTo>
                <a:lnTo>
                  <a:pt x="13281" y="7397"/>
                </a:lnTo>
                <a:lnTo>
                  <a:pt x="12843" y="4882"/>
                </a:lnTo>
                <a:lnTo>
                  <a:pt x="8319" y="5770"/>
                </a:lnTo>
                <a:lnTo>
                  <a:pt x="7443" y="0"/>
                </a:lnTo>
                <a:lnTo>
                  <a:pt x="7005" y="0"/>
                </a:lnTo>
                <a:lnTo>
                  <a:pt x="6859" y="444"/>
                </a:lnTo>
                <a:lnTo>
                  <a:pt x="7005" y="888"/>
                </a:lnTo>
                <a:lnTo>
                  <a:pt x="7005" y="2811"/>
                </a:lnTo>
                <a:lnTo>
                  <a:pt x="6859" y="3255"/>
                </a:lnTo>
                <a:lnTo>
                  <a:pt x="6859" y="4142"/>
                </a:lnTo>
                <a:lnTo>
                  <a:pt x="6714" y="5326"/>
                </a:lnTo>
                <a:lnTo>
                  <a:pt x="6714" y="5770"/>
                </a:lnTo>
                <a:lnTo>
                  <a:pt x="6422" y="6510"/>
                </a:lnTo>
                <a:lnTo>
                  <a:pt x="5254" y="7545"/>
                </a:lnTo>
                <a:lnTo>
                  <a:pt x="4816" y="8137"/>
                </a:lnTo>
                <a:lnTo>
                  <a:pt x="4086" y="8137"/>
                </a:lnTo>
                <a:lnTo>
                  <a:pt x="3503" y="9025"/>
                </a:lnTo>
                <a:lnTo>
                  <a:pt x="3065" y="9616"/>
                </a:lnTo>
                <a:lnTo>
                  <a:pt x="2919" y="11096"/>
                </a:lnTo>
                <a:lnTo>
                  <a:pt x="2773" y="11244"/>
                </a:lnTo>
                <a:lnTo>
                  <a:pt x="2189" y="10800"/>
                </a:lnTo>
                <a:lnTo>
                  <a:pt x="1751" y="11244"/>
                </a:lnTo>
                <a:lnTo>
                  <a:pt x="1314" y="12871"/>
                </a:lnTo>
                <a:lnTo>
                  <a:pt x="1314" y="13463"/>
                </a:lnTo>
                <a:lnTo>
                  <a:pt x="1022" y="13907"/>
                </a:lnTo>
                <a:lnTo>
                  <a:pt x="0" y="14942"/>
                </a:lnTo>
                <a:lnTo>
                  <a:pt x="438" y="16866"/>
                </a:lnTo>
                <a:lnTo>
                  <a:pt x="730" y="17753"/>
                </a:lnTo>
                <a:lnTo>
                  <a:pt x="1459" y="18789"/>
                </a:lnTo>
                <a:lnTo>
                  <a:pt x="2189" y="19529"/>
                </a:lnTo>
                <a:lnTo>
                  <a:pt x="2773" y="20416"/>
                </a:lnTo>
                <a:lnTo>
                  <a:pt x="2919" y="20416"/>
                </a:lnTo>
                <a:lnTo>
                  <a:pt x="3065" y="20121"/>
                </a:lnTo>
                <a:close/>
              </a:path>
            </a:pathLst>
          </a:custGeom>
          <a:solidFill>
            <a:schemeClr val="accent2">
              <a:lumMod val="75000"/>
            </a:schemeClr>
          </a:solidFill>
          <a:ln w="3175" cap="flat">
            <a:solidFill>
              <a:srgbClr val="BFBFBF"/>
            </a:solidFill>
            <a:prstDash val="solid"/>
            <a:miter lim="800000"/>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dirty="0"/>
          </a:p>
        </p:txBody>
      </p:sp>
      <p:sp>
        <p:nvSpPr>
          <p:cNvPr id="52" name="Shape 1717"/>
          <p:cNvSpPr/>
          <p:nvPr/>
        </p:nvSpPr>
        <p:spPr>
          <a:xfrm>
            <a:off x="7051265" y="3637481"/>
            <a:ext cx="1081393" cy="559171"/>
          </a:xfrm>
          <a:custGeom>
            <a:avLst/>
            <a:gdLst/>
            <a:ahLst/>
            <a:cxnLst>
              <a:cxn ang="0">
                <a:pos x="wd2" y="hd2"/>
              </a:cxn>
              <a:cxn ang="5400000">
                <a:pos x="wd2" y="hd2"/>
              </a:cxn>
              <a:cxn ang="10800000">
                <a:pos x="wd2" y="hd2"/>
              </a:cxn>
              <a:cxn ang="16200000">
                <a:pos x="wd2" y="hd2"/>
              </a:cxn>
            </a:cxnLst>
            <a:rect l="0" t="0" r="r" b="b"/>
            <a:pathLst>
              <a:path w="21600" h="21600" extrusionOk="0">
                <a:moveTo>
                  <a:pt x="18488" y="16643"/>
                </a:moveTo>
                <a:lnTo>
                  <a:pt x="18946" y="16111"/>
                </a:lnTo>
                <a:lnTo>
                  <a:pt x="19220" y="15757"/>
                </a:lnTo>
                <a:lnTo>
                  <a:pt x="19586" y="15580"/>
                </a:lnTo>
                <a:lnTo>
                  <a:pt x="19861" y="13987"/>
                </a:lnTo>
                <a:lnTo>
                  <a:pt x="20136" y="13102"/>
                </a:lnTo>
                <a:lnTo>
                  <a:pt x="21142" y="12393"/>
                </a:lnTo>
                <a:lnTo>
                  <a:pt x="21508" y="11331"/>
                </a:lnTo>
                <a:lnTo>
                  <a:pt x="21600" y="10623"/>
                </a:lnTo>
                <a:lnTo>
                  <a:pt x="21234" y="9561"/>
                </a:lnTo>
                <a:lnTo>
                  <a:pt x="20776" y="8675"/>
                </a:lnTo>
                <a:lnTo>
                  <a:pt x="20319" y="7436"/>
                </a:lnTo>
                <a:lnTo>
                  <a:pt x="20136" y="6374"/>
                </a:lnTo>
                <a:lnTo>
                  <a:pt x="19861" y="4072"/>
                </a:lnTo>
                <a:lnTo>
                  <a:pt x="19953" y="3895"/>
                </a:lnTo>
                <a:lnTo>
                  <a:pt x="19678" y="3895"/>
                </a:lnTo>
                <a:lnTo>
                  <a:pt x="19312" y="3187"/>
                </a:lnTo>
                <a:lnTo>
                  <a:pt x="18946" y="2302"/>
                </a:lnTo>
                <a:lnTo>
                  <a:pt x="18671" y="1770"/>
                </a:lnTo>
                <a:lnTo>
                  <a:pt x="18580" y="1948"/>
                </a:lnTo>
                <a:lnTo>
                  <a:pt x="18397" y="2125"/>
                </a:lnTo>
                <a:lnTo>
                  <a:pt x="18214" y="2656"/>
                </a:lnTo>
                <a:lnTo>
                  <a:pt x="18122" y="2833"/>
                </a:lnTo>
                <a:lnTo>
                  <a:pt x="17573" y="3010"/>
                </a:lnTo>
                <a:lnTo>
                  <a:pt x="17115" y="2656"/>
                </a:lnTo>
                <a:lnTo>
                  <a:pt x="16841" y="2302"/>
                </a:lnTo>
                <a:lnTo>
                  <a:pt x="16566" y="2833"/>
                </a:lnTo>
                <a:lnTo>
                  <a:pt x="16566" y="3010"/>
                </a:lnTo>
                <a:lnTo>
                  <a:pt x="16292" y="3187"/>
                </a:lnTo>
                <a:lnTo>
                  <a:pt x="16108" y="2833"/>
                </a:lnTo>
                <a:lnTo>
                  <a:pt x="15925" y="2656"/>
                </a:lnTo>
                <a:lnTo>
                  <a:pt x="15651" y="2479"/>
                </a:lnTo>
                <a:lnTo>
                  <a:pt x="15193" y="2302"/>
                </a:lnTo>
                <a:lnTo>
                  <a:pt x="14919" y="1239"/>
                </a:lnTo>
                <a:lnTo>
                  <a:pt x="14553" y="708"/>
                </a:lnTo>
                <a:lnTo>
                  <a:pt x="14095" y="0"/>
                </a:lnTo>
                <a:lnTo>
                  <a:pt x="14003" y="177"/>
                </a:lnTo>
                <a:lnTo>
                  <a:pt x="13546" y="531"/>
                </a:lnTo>
                <a:lnTo>
                  <a:pt x="13088" y="177"/>
                </a:lnTo>
                <a:lnTo>
                  <a:pt x="12905" y="354"/>
                </a:lnTo>
                <a:lnTo>
                  <a:pt x="12997" y="1062"/>
                </a:lnTo>
                <a:lnTo>
                  <a:pt x="13180" y="1239"/>
                </a:lnTo>
                <a:lnTo>
                  <a:pt x="13088" y="1593"/>
                </a:lnTo>
                <a:lnTo>
                  <a:pt x="13180" y="2656"/>
                </a:lnTo>
                <a:lnTo>
                  <a:pt x="12997" y="3010"/>
                </a:lnTo>
                <a:lnTo>
                  <a:pt x="12631" y="3010"/>
                </a:lnTo>
                <a:lnTo>
                  <a:pt x="12264" y="3364"/>
                </a:lnTo>
                <a:lnTo>
                  <a:pt x="11532" y="3541"/>
                </a:lnTo>
                <a:lnTo>
                  <a:pt x="11441" y="3718"/>
                </a:lnTo>
                <a:lnTo>
                  <a:pt x="11441" y="4072"/>
                </a:lnTo>
                <a:lnTo>
                  <a:pt x="11349" y="4426"/>
                </a:lnTo>
                <a:lnTo>
                  <a:pt x="11349" y="5134"/>
                </a:lnTo>
                <a:lnTo>
                  <a:pt x="10983" y="6551"/>
                </a:lnTo>
                <a:lnTo>
                  <a:pt x="10800" y="6905"/>
                </a:lnTo>
                <a:lnTo>
                  <a:pt x="10525" y="6905"/>
                </a:lnTo>
                <a:lnTo>
                  <a:pt x="10251" y="7790"/>
                </a:lnTo>
                <a:lnTo>
                  <a:pt x="10251" y="8321"/>
                </a:lnTo>
                <a:lnTo>
                  <a:pt x="10068" y="9030"/>
                </a:lnTo>
                <a:lnTo>
                  <a:pt x="9519" y="9207"/>
                </a:lnTo>
                <a:lnTo>
                  <a:pt x="9153" y="8498"/>
                </a:lnTo>
                <a:lnTo>
                  <a:pt x="9061" y="7790"/>
                </a:lnTo>
                <a:lnTo>
                  <a:pt x="8878" y="7790"/>
                </a:lnTo>
                <a:lnTo>
                  <a:pt x="8786" y="8498"/>
                </a:lnTo>
                <a:lnTo>
                  <a:pt x="8512" y="9030"/>
                </a:lnTo>
                <a:lnTo>
                  <a:pt x="8512" y="9738"/>
                </a:lnTo>
                <a:lnTo>
                  <a:pt x="8420" y="10269"/>
                </a:lnTo>
                <a:lnTo>
                  <a:pt x="8054" y="10092"/>
                </a:lnTo>
                <a:lnTo>
                  <a:pt x="7871" y="9738"/>
                </a:lnTo>
                <a:lnTo>
                  <a:pt x="7505" y="9738"/>
                </a:lnTo>
                <a:lnTo>
                  <a:pt x="7322" y="9915"/>
                </a:lnTo>
                <a:lnTo>
                  <a:pt x="6956" y="10092"/>
                </a:lnTo>
                <a:lnTo>
                  <a:pt x="6956" y="10800"/>
                </a:lnTo>
                <a:lnTo>
                  <a:pt x="6864" y="10977"/>
                </a:lnTo>
                <a:lnTo>
                  <a:pt x="6498" y="10623"/>
                </a:lnTo>
                <a:lnTo>
                  <a:pt x="6224" y="10092"/>
                </a:lnTo>
                <a:lnTo>
                  <a:pt x="5492" y="10092"/>
                </a:lnTo>
                <a:lnTo>
                  <a:pt x="5217" y="10800"/>
                </a:lnTo>
                <a:lnTo>
                  <a:pt x="4485" y="10800"/>
                </a:lnTo>
                <a:lnTo>
                  <a:pt x="4485" y="11685"/>
                </a:lnTo>
                <a:lnTo>
                  <a:pt x="4210" y="11685"/>
                </a:lnTo>
                <a:lnTo>
                  <a:pt x="3936" y="11862"/>
                </a:lnTo>
                <a:lnTo>
                  <a:pt x="3936" y="13279"/>
                </a:lnTo>
                <a:lnTo>
                  <a:pt x="4027" y="13810"/>
                </a:lnTo>
                <a:lnTo>
                  <a:pt x="3844" y="13987"/>
                </a:lnTo>
                <a:lnTo>
                  <a:pt x="3295" y="14341"/>
                </a:lnTo>
                <a:lnTo>
                  <a:pt x="3020" y="14695"/>
                </a:lnTo>
                <a:lnTo>
                  <a:pt x="3020" y="15580"/>
                </a:lnTo>
                <a:lnTo>
                  <a:pt x="3203" y="16466"/>
                </a:lnTo>
                <a:lnTo>
                  <a:pt x="3020" y="16643"/>
                </a:lnTo>
                <a:lnTo>
                  <a:pt x="2471" y="16643"/>
                </a:lnTo>
                <a:lnTo>
                  <a:pt x="2105" y="16111"/>
                </a:lnTo>
                <a:lnTo>
                  <a:pt x="1739" y="15757"/>
                </a:lnTo>
                <a:lnTo>
                  <a:pt x="1556" y="15934"/>
                </a:lnTo>
                <a:lnTo>
                  <a:pt x="1281" y="16466"/>
                </a:lnTo>
                <a:lnTo>
                  <a:pt x="1007" y="16643"/>
                </a:lnTo>
                <a:lnTo>
                  <a:pt x="915" y="17174"/>
                </a:lnTo>
                <a:lnTo>
                  <a:pt x="915" y="17705"/>
                </a:lnTo>
                <a:lnTo>
                  <a:pt x="1281" y="18059"/>
                </a:lnTo>
                <a:lnTo>
                  <a:pt x="1281" y="19830"/>
                </a:lnTo>
                <a:lnTo>
                  <a:pt x="1098" y="20361"/>
                </a:lnTo>
                <a:lnTo>
                  <a:pt x="915" y="20538"/>
                </a:lnTo>
                <a:lnTo>
                  <a:pt x="641" y="20538"/>
                </a:lnTo>
                <a:lnTo>
                  <a:pt x="458" y="20715"/>
                </a:lnTo>
                <a:lnTo>
                  <a:pt x="0" y="20715"/>
                </a:lnTo>
                <a:lnTo>
                  <a:pt x="0" y="21600"/>
                </a:lnTo>
                <a:lnTo>
                  <a:pt x="183" y="21423"/>
                </a:lnTo>
                <a:lnTo>
                  <a:pt x="4759" y="21246"/>
                </a:lnTo>
                <a:lnTo>
                  <a:pt x="4576" y="19652"/>
                </a:lnTo>
                <a:lnTo>
                  <a:pt x="13088" y="18590"/>
                </a:lnTo>
                <a:lnTo>
                  <a:pt x="17573" y="17705"/>
                </a:lnTo>
                <a:lnTo>
                  <a:pt x="18122" y="17174"/>
                </a:lnTo>
                <a:lnTo>
                  <a:pt x="18488" y="16643"/>
                </a:lnTo>
                <a:close/>
              </a:path>
            </a:pathLst>
          </a:custGeom>
          <a:solidFill>
            <a:srgbClr val="D9DCE1"/>
          </a:solidFill>
          <a:ln w="3175" cap="flat">
            <a:solidFill>
              <a:srgbClr val="BFBFBF"/>
            </a:solidFill>
            <a:prstDash val="solid"/>
            <a:miter lim="800000"/>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dirty="0"/>
          </a:p>
        </p:txBody>
      </p:sp>
      <p:sp>
        <p:nvSpPr>
          <p:cNvPr id="53" name="Shape 1718"/>
          <p:cNvSpPr/>
          <p:nvPr/>
        </p:nvSpPr>
        <p:spPr>
          <a:xfrm>
            <a:off x="6130245" y="3440396"/>
            <a:ext cx="985168" cy="857090"/>
          </a:xfrm>
          <a:custGeom>
            <a:avLst/>
            <a:gdLst/>
            <a:ahLst/>
            <a:cxnLst>
              <a:cxn ang="0">
                <a:pos x="wd2" y="hd2"/>
              </a:cxn>
              <a:cxn ang="5400000">
                <a:pos x="wd2" y="hd2"/>
              </a:cxn>
              <a:cxn ang="10800000">
                <a:pos x="wd2" y="hd2"/>
              </a:cxn>
              <a:cxn ang="16200000">
                <a:pos x="wd2" y="hd2"/>
              </a:cxn>
            </a:cxnLst>
            <a:rect l="0" t="0" r="r" b="b"/>
            <a:pathLst>
              <a:path w="21600" h="21600" extrusionOk="0">
                <a:moveTo>
                  <a:pt x="20239" y="18863"/>
                </a:moveTo>
                <a:cubicBezTo>
                  <a:pt x="20239" y="18570"/>
                  <a:pt x="20239" y="18570"/>
                  <a:pt x="20239" y="18570"/>
                </a:cubicBezTo>
                <a:cubicBezTo>
                  <a:pt x="20239" y="18472"/>
                  <a:pt x="20239" y="18472"/>
                  <a:pt x="20239" y="18472"/>
                </a:cubicBezTo>
                <a:cubicBezTo>
                  <a:pt x="20580" y="18472"/>
                  <a:pt x="20580" y="18472"/>
                  <a:pt x="20580" y="18472"/>
                </a:cubicBezTo>
                <a:cubicBezTo>
                  <a:pt x="20665" y="18472"/>
                  <a:pt x="20665" y="18472"/>
                  <a:pt x="20665" y="18472"/>
                </a:cubicBezTo>
                <a:cubicBezTo>
                  <a:pt x="20750" y="18375"/>
                  <a:pt x="20750" y="18375"/>
                  <a:pt x="20750" y="18375"/>
                </a:cubicBezTo>
                <a:cubicBezTo>
                  <a:pt x="20920" y="18277"/>
                  <a:pt x="20920" y="18277"/>
                  <a:pt x="20920" y="18277"/>
                </a:cubicBezTo>
                <a:cubicBezTo>
                  <a:pt x="21175" y="18277"/>
                  <a:pt x="21175" y="18277"/>
                  <a:pt x="21175" y="18277"/>
                </a:cubicBezTo>
                <a:cubicBezTo>
                  <a:pt x="21430" y="18179"/>
                  <a:pt x="21430" y="18179"/>
                  <a:pt x="21430" y="18179"/>
                </a:cubicBezTo>
                <a:cubicBezTo>
                  <a:pt x="21600" y="17886"/>
                  <a:pt x="21600" y="17886"/>
                  <a:pt x="21600" y="17886"/>
                </a:cubicBezTo>
                <a:cubicBezTo>
                  <a:pt x="21600" y="17300"/>
                  <a:pt x="21600" y="17300"/>
                  <a:pt x="21600" y="17300"/>
                </a:cubicBezTo>
                <a:cubicBezTo>
                  <a:pt x="21600" y="16909"/>
                  <a:pt x="21600" y="16909"/>
                  <a:pt x="21600" y="16909"/>
                </a:cubicBezTo>
                <a:cubicBezTo>
                  <a:pt x="21600" y="16713"/>
                  <a:pt x="21600" y="16713"/>
                  <a:pt x="21600" y="16713"/>
                </a:cubicBezTo>
                <a:cubicBezTo>
                  <a:pt x="21260" y="16420"/>
                  <a:pt x="21260" y="16420"/>
                  <a:pt x="21260" y="16420"/>
                </a:cubicBezTo>
                <a:cubicBezTo>
                  <a:pt x="21260" y="16127"/>
                  <a:pt x="21260" y="16127"/>
                  <a:pt x="21260" y="16127"/>
                </a:cubicBezTo>
                <a:cubicBezTo>
                  <a:pt x="21345" y="15736"/>
                  <a:pt x="21345" y="15736"/>
                  <a:pt x="21345" y="15736"/>
                </a:cubicBezTo>
                <a:cubicBezTo>
                  <a:pt x="20920" y="15736"/>
                  <a:pt x="20920" y="15736"/>
                  <a:pt x="20920" y="15736"/>
                </a:cubicBezTo>
                <a:cubicBezTo>
                  <a:pt x="20665" y="16224"/>
                  <a:pt x="20665" y="16224"/>
                  <a:pt x="20665" y="16224"/>
                </a:cubicBezTo>
                <a:cubicBezTo>
                  <a:pt x="20665" y="15736"/>
                  <a:pt x="20665" y="15736"/>
                  <a:pt x="20665" y="15736"/>
                </a:cubicBezTo>
                <a:cubicBezTo>
                  <a:pt x="20239" y="15247"/>
                  <a:pt x="20239" y="15247"/>
                  <a:pt x="20239" y="15247"/>
                </a:cubicBezTo>
                <a:cubicBezTo>
                  <a:pt x="20324" y="14856"/>
                  <a:pt x="20324" y="14856"/>
                  <a:pt x="20324" y="14856"/>
                </a:cubicBezTo>
                <a:cubicBezTo>
                  <a:pt x="20409" y="14270"/>
                  <a:pt x="20409" y="14270"/>
                  <a:pt x="20409" y="14270"/>
                </a:cubicBezTo>
                <a:cubicBezTo>
                  <a:pt x="20069" y="13195"/>
                  <a:pt x="20069" y="13195"/>
                  <a:pt x="20069" y="13195"/>
                </a:cubicBezTo>
                <a:cubicBezTo>
                  <a:pt x="19729" y="12804"/>
                  <a:pt x="19729" y="12804"/>
                  <a:pt x="19729" y="12804"/>
                </a:cubicBezTo>
                <a:cubicBezTo>
                  <a:pt x="18624" y="11924"/>
                  <a:pt x="18624" y="11924"/>
                  <a:pt x="18624" y="11924"/>
                </a:cubicBezTo>
                <a:cubicBezTo>
                  <a:pt x="18369" y="12119"/>
                  <a:pt x="18369" y="12119"/>
                  <a:pt x="18369" y="12119"/>
                </a:cubicBezTo>
                <a:cubicBezTo>
                  <a:pt x="17688" y="11533"/>
                  <a:pt x="17688" y="11533"/>
                  <a:pt x="17688" y="11533"/>
                </a:cubicBezTo>
                <a:cubicBezTo>
                  <a:pt x="17178" y="10947"/>
                  <a:pt x="17178" y="10947"/>
                  <a:pt x="17178" y="10947"/>
                </a:cubicBezTo>
                <a:cubicBezTo>
                  <a:pt x="17178" y="10360"/>
                  <a:pt x="17178" y="10360"/>
                  <a:pt x="17178" y="10360"/>
                </a:cubicBezTo>
                <a:cubicBezTo>
                  <a:pt x="17348" y="9774"/>
                  <a:pt x="17348" y="9774"/>
                  <a:pt x="17348" y="9774"/>
                </a:cubicBezTo>
                <a:cubicBezTo>
                  <a:pt x="17433" y="9383"/>
                  <a:pt x="17433" y="9383"/>
                  <a:pt x="17433" y="9383"/>
                </a:cubicBezTo>
                <a:cubicBezTo>
                  <a:pt x="17518" y="8894"/>
                  <a:pt x="17518" y="8894"/>
                  <a:pt x="17518" y="8894"/>
                </a:cubicBezTo>
                <a:cubicBezTo>
                  <a:pt x="17773" y="8210"/>
                  <a:pt x="17773" y="8210"/>
                  <a:pt x="17773" y="8210"/>
                </a:cubicBezTo>
                <a:cubicBezTo>
                  <a:pt x="17518" y="7819"/>
                  <a:pt x="17518" y="7819"/>
                  <a:pt x="17518" y="7819"/>
                </a:cubicBezTo>
                <a:cubicBezTo>
                  <a:pt x="17178" y="7428"/>
                  <a:pt x="17178" y="7428"/>
                  <a:pt x="17178" y="7428"/>
                </a:cubicBezTo>
                <a:cubicBezTo>
                  <a:pt x="16668" y="7428"/>
                  <a:pt x="16668" y="7428"/>
                  <a:pt x="16668" y="7428"/>
                </a:cubicBezTo>
                <a:cubicBezTo>
                  <a:pt x="16413" y="7624"/>
                  <a:pt x="16413" y="7624"/>
                  <a:pt x="16413" y="7624"/>
                </a:cubicBezTo>
                <a:cubicBezTo>
                  <a:pt x="16243" y="7917"/>
                  <a:pt x="16243" y="7917"/>
                  <a:pt x="16243" y="7917"/>
                </a:cubicBezTo>
                <a:cubicBezTo>
                  <a:pt x="15817" y="7428"/>
                  <a:pt x="15817" y="7428"/>
                  <a:pt x="15817" y="7428"/>
                </a:cubicBezTo>
                <a:cubicBezTo>
                  <a:pt x="15817" y="6548"/>
                  <a:pt x="15817" y="6548"/>
                  <a:pt x="15817" y="6548"/>
                </a:cubicBezTo>
                <a:cubicBezTo>
                  <a:pt x="15392" y="5864"/>
                  <a:pt x="15392" y="5864"/>
                  <a:pt x="15392" y="5864"/>
                </a:cubicBezTo>
                <a:cubicBezTo>
                  <a:pt x="13861" y="4398"/>
                  <a:pt x="13861" y="4398"/>
                  <a:pt x="13861" y="4398"/>
                </a:cubicBezTo>
                <a:cubicBezTo>
                  <a:pt x="13266" y="3225"/>
                  <a:pt x="13266" y="3225"/>
                  <a:pt x="13266" y="3225"/>
                </a:cubicBezTo>
                <a:cubicBezTo>
                  <a:pt x="13266" y="2150"/>
                  <a:pt x="13266" y="2150"/>
                  <a:pt x="13266" y="2150"/>
                </a:cubicBezTo>
                <a:cubicBezTo>
                  <a:pt x="13266" y="1075"/>
                  <a:pt x="13266" y="1075"/>
                  <a:pt x="13266" y="1075"/>
                </a:cubicBezTo>
                <a:cubicBezTo>
                  <a:pt x="13436" y="977"/>
                  <a:pt x="13436" y="977"/>
                  <a:pt x="13436" y="977"/>
                </a:cubicBezTo>
                <a:cubicBezTo>
                  <a:pt x="12416" y="0"/>
                  <a:pt x="12416" y="0"/>
                  <a:pt x="12416" y="0"/>
                </a:cubicBezTo>
                <a:cubicBezTo>
                  <a:pt x="0" y="195"/>
                  <a:pt x="0" y="195"/>
                  <a:pt x="0" y="195"/>
                </a:cubicBezTo>
                <a:cubicBezTo>
                  <a:pt x="85" y="391"/>
                  <a:pt x="85" y="391"/>
                  <a:pt x="85" y="391"/>
                </a:cubicBezTo>
                <a:cubicBezTo>
                  <a:pt x="340" y="586"/>
                  <a:pt x="340" y="586"/>
                  <a:pt x="340" y="586"/>
                </a:cubicBezTo>
                <a:cubicBezTo>
                  <a:pt x="425" y="1075"/>
                  <a:pt x="425" y="1075"/>
                  <a:pt x="425" y="1075"/>
                </a:cubicBezTo>
                <a:cubicBezTo>
                  <a:pt x="255" y="1271"/>
                  <a:pt x="255" y="1271"/>
                  <a:pt x="255" y="1271"/>
                </a:cubicBezTo>
                <a:cubicBezTo>
                  <a:pt x="425" y="1564"/>
                  <a:pt x="425" y="1564"/>
                  <a:pt x="425" y="1564"/>
                </a:cubicBezTo>
                <a:cubicBezTo>
                  <a:pt x="425" y="1564"/>
                  <a:pt x="340" y="1564"/>
                  <a:pt x="425" y="1662"/>
                </a:cubicBezTo>
                <a:cubicBezTo>
                  <a:pt x="510" y="1759"/>
                  <a:pt x="935" y="1857"/>
                  <a:pt x="935" y="1857"/>
                </a:cubicBezTo>
                <a:cubicBezTo>
                  <a:pt x="1020" y="2443"/>
                  <a:pt x="1020" y="2443"/>
                  <a:pt x="1020" y="2443"/>
                </a:cubicBezTo>
                <a:cubicBezTo>
                  <a:pt x="1191" y="2834"/>
                  <a:pt x="1191" y="2834"/>
                  <a:pt x="1191" y="2834"/>
                </a:cubicBezTo>
                <a:cubicBezTo>
                  <a:pt x="1191" y="2834"/>
                  <a:pt x="1191" y="2834"/>
                  <a:pt x="1191" y="2834"/>
                </a:cubicBezTo>
                <a:cubicBezTo>
                  <a:pt x="1531" y="3421"/>
                  <a:pt x="1531" y="3421"/>
                  <a:pt x="1531" y="3421"/>
                </a:cubicBezTo>
                <a:cubicBezTo>
                  <a:pt x="1701" y="3812"/>
                  <a:pt x="1701" y="3812"/>
                  <a:pt x="1701" y="3812"/>
                </a:cubicBezTo>
                <a:cubicBezTo>
                  <a:pt x="2466" y="3812"/>
                  <a:pt x="2466" y="3812"/>
                  <a:pt x="2466" y="3812"/>
                </a:cubicBezTo>
                <a:cubicBezTo>
                  <a:pt x="2636" y="3812"/>
                  <a:pt x="2636" y="3812"/>
                  <a:pt x="2636" y="3812"/>
                </a:cubicBezTo>
                <a:cubicBezTo>
                  <a:pt x="2636" y="4300"/>
                  <a:pt x="2636" y="4300"/>
                  <a:pt x="2636" y="4300"/>
                </a:cubicBezTo>
                <a:cubicBezTo>
                  <a:pt x="2381" y="4887"/>
                  <a:pt x="2381" y="4887"/>
                  <a:pt x="2381" y="4887"/>
                </a:cubicBezTo>
                <a:cubicBezTo>
                  <a:pt x="2126" y="5376"/>
                  <a:pt x="2126" y="5376"/>
                  <a:pt x="2126" y="5376"/>
                </a:cubicBezTo>
                <a:cubicBezTo>
                  <a:pt x="2636" y="5962"/>
                  <a:pt x="2636" y="5962"/>
                  <a:pt x="2636" y="5962"/>
                </a:cubicBezTo>
                <a:cubicBezTo>
                  <a:pt x="2806" y="6548"/>
                  <a:pt x="2806" y="6548"/>
                  <a:pt x="2806" y="6548"/>
                </a:cubicBezTo>
                <a:cubicBezTo>
                  <a:pt x="3061" y="6744"/>
                  <a:pt x="3061" y="6744"/>
                  <a:pt x="3061" y="6744"/>
                </a:cubicBezTo>
                <a:cubicBezTo>
                  <a:pt x="3572" y="7037"/>
                  <a:pt x="3572" y="7037"/>
                  <a:pt x="3572" y="7037"/>
                </a:cubicBezTo>
                <a:cubicBezTo>
                  <a:pt x="3572" y="17202"/>
                  <a:pt x="3572" y="17202"/>
                  <a:pt x="3572" y="17202"/>
                </a:cubicBezTo>
                <a:cubicBezTo>
                  <a:pt x="3572" y="19645"/>
                  <a:pt x="3572" y="19645"/>
                  <a:pt x="3572" y="19645"/>
                </a:cubicBezTo>
                <a:cubicBezTo>
                  <a:pt x="18283" y="19254"/>
                  <a:pt x="18283" y="19254"/>
                  <a:pt x="18283" y="19254"/>
                </a:cubicBezTo>
                <a:cubicBezTo>
                  <a:pt x="18369" y="19841"/>
                  <a:pt x="18369" y="19841"/>
                  <a:pt x="18369" y="19841"/>
                </a:cubicBezTo>
                <a:cubicBezTo>
                  <a:pt x="17433" y="21600"/>
                  <a:pt x="17433" y="21600"/>
                  <a:pt x="17433" y="21600"/>
                </a:cubicBezTo>
                <a:cubicBezTo>
                  <a:pt x="19814" y="21405"/>
                  <a:pt x="19814" y="21405"/>
                  <a:pt x="19814" y="21405"/>
                </a:cubicBezTo>
                <a:cubicBezTo>
                  <a:pt x="19899" y="21111"/>
                  <a:pt x="19899" y="21111"/>
                  <a:pt x="19899" y="21111"/>
                </a:cubicBezTo>
                <a:cubicBezTo>
                  <a:pt x="20069" y="20818"/>
                  <a:pt x="20069" y="20818"/>
                  <a:pt x="20069" y="20818"/>
                </a:cubicBezTo>
                <a:cubicBezTo>
                  <a:pt x="20069" y="20818"/>
                  <a:pt x="20239" y="20720"/>
                  <a:pt x="20154" y="20623"/>
                </a:cubicBezTo>
                <a:cubicBezTo>
                  <a:pt x="20154" y="20525"/>
                  <a:pt x="19984" y="20232"/>
                  <a:pt x="19984" y="20232"/>
                </a:cubicBezTo>
                <a:cubicBezTo>
                  <a:pt x="19899" y="20134"/>
                  <a:pt x="19899" y="20134"/>
                  <a:pt x="19899" y="20134"/>
                </a:cubicBezTo>
                <a:cubicBezTo>
                  <a:pt x="19984" y="19938"/>
                  <a:pt x="19984" y="19938"/>
                  <a:pt x="19984" y="19938"/>
                </a:cubicBezTo>
                <a:cubicBezTo>
                  <a:pt x="20154" y="19841"/>
                  <a:pt x="20154" y="19841"/>
                  <a:pt x="20154" y="19841"/>
                </a:cubicBezTo>
                <a:cubicBezTo>
                  <a:pt x="20239" y="19548"/>
                  <a:pt x="20239" y="19548"/>
                  <a:pt x="20239" y="19548"/>
                </a:cubicBezTo>
                <a:cubicBezTo>
                  <a:pt x="20239" y="19254"/>
                  <a:pt x="20239" y="19254"/>
                  <a:pt x="20239" y="19254"/>
                </a:cubicBezTo>
                <a:cubicBezTo>
                  <a:pt x="20239" y="18961"/>
                  <a:pt x="20239" y="18961"/>
                  <a:pt x="20239" y="18961"/>
                </a:cubicBezTo>
                <a:lnTo>
                  <a:pt x="20239" y="18863"/>
                </a:lnTo>
                <a:close/>
              </a:path>
            </a:pathLst>
          </a:custGeom>
          <a:solidFill>
            <a:srgbClr val="D9DCE1"/>
          </a:solidFill>
          <a:ln w="3175" cap="flat">
            <a:solidFill>
              <a:srgbClr val="BFBFBF"/>
            </a:solidFill>
            <a:prstDash val="solid"/>
            <a:miter lim="800000"/>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dirty="0"/>
          </a:p>
        </p:txBody>
      </p:sp>
      <p:sp>
        <p:nvSpPr>
          <p:cNvPr id="54" name="Shape 1719"/>
          <p:cNvSpPr/>
          <p:nvPr/>
        </p:nvSpPr>
        <p:spPr>
          <a:xfrm>
            <a:off x="5956123" y="1794968"/>
            <a:ext cx="953093" cy="1109174"/>
          </a:xfrm>
          <a:custGeom>
            <a:avLst/>
            <a:gdLst/>
            <a:ahLst/>
            <a:cxnLst>
              <a:cxn ang="0">
                <a:pos x="wd2" y="hd2"/>
              </a:cxn>
              <a:cxn ang="5400000">
                <a:pos x="wd2" y="hd2"/>
              </a:cxn>
              <a:cxn ang="10800000">
                <a:pos x="wd2" y="hd2"/>
              </a:cxn>
              <a:cxn ang="16200000">
                <a:pos x="wd2" y="hd2"/>
              </a:cxn>
            </a:cxnLst>
            <a:rect l="0" t="0" r="r" b="b"/>
            <a:pathLst>
              <a:path w="21600" h="21600" extrusionOk="0">
                <a:moveTo>
                  <a:pt x="13292" y="12585"/>
                </a:moveTo>
                <a:lnTo>
                  <a:pt x="14435" y="12050"/>
                </a:lnTo>
                <a:lnTo>
                  <a:pt x="14435" y="9907"/>
                </a:lnTo>
                <a:lnTo>
                  <a:pt x="14954" y="9550"/>
                </a:lnTo>
                <a:lnTo>
                  <a:pt x="16719" y="8122"/>
                </a:lnTo>
                <a:lnTo>
                  <a:pt x="17550" y="7140"/>
                </a:lnTo>
                <a:lnTo>
                  <a:pt x="19212" y="6159"/>
                </a:lnTo>
                <a:lnTo>
                  <a:pt x="21600" y="4909"/>
                </a:lnTo>
                <a:lnTo>
                  <a:pt x="20769" y="4731"/>
                </a:lnTo>
                <a:lnTo>
                  <a:pt x="19004" y="4641"/>
                </a:lnTo>
                <a:lnTo>
                  <a:pt x="17550" y="4374"/>
                </a:lnTo>
                <a:lnTo>
                  <a:pt x="17238" y="4641"/>
                </a:lnTo>
                <a:lnTo>
                  <a:pt x="16823" y="4909"/>
                </a:lnTo>
                <a:lnTo>
                  <a:pt x="15992" y="4909"/>
                </a:lnTo>
                <a:lnTo>
                  <a:pt x="15681" y="4552"/>
                </a:lnTo>
                <a:lnTo>
                  <a:pt x="15265" y="4284"/>
                </a:lnTo>
                <a:lnTo>
                  <a:pt x="14123" y="4017"/>
                </a:lnTo>
                <a:lnTo>
                  <a:pt x="13812" y="4017"/>
                </a:lnTo>
                <a:lnTo>
                  <a:pt x="13396" y="3838"/>
                </a:lnTo>
                <a:lnTo>
                  <a:pt x="13292" y="3749"/>
                </a:lnTo>
                <a:lnTo>
                  <a:pt x="12358" y="3660"/>
                </a:lnTo>
                <a:lnTo>
                  <a:pt x="11838" y="3213"/>
                </a:lnTo>
                <a:lnTo>
                  <a:pt x="12462" y="3481"/>
                </a:lnTo>
                <a:lnTo>
                  <a:pt x="12773" y="3213"/>
                </a:lnTo>
                <a:lnTo>
                  <a:pt x="12358" y="3124"/>
                </a:lnTo>
                <a:lnTo>
                  <a:pt x="10385" y="3124"/>
                </a:lnTo>
                <a:lnTo>
                  <a:pt x="10073" y="3481"/>
                </a:lnTo>
                <a:lnTo>
                  <a:pt x="9658" y="3481"/>
                </a:lnTo>
                <a:lnTo>
                  <a:pt x="9035" y="3035"/>
                </a:lnTo>
                <a:lnTo>
                  <a:pt x="8308" y="3035"/>
                </a:lnTo>
                <a:lnTo>
                  <a:pt x="7581" y="2856"/>
                </a:lnTo>
                <a:lnTo>
                  <a:pt x="7062" y="2142"/>
                </a:lnTo>
                <a:lnTo>
                  <a:pt x="6854" y="1785"/>
                </a:lnTo>
                <a:lnTo>
                  <a:pt x="5712" y="1785"/>
                </a:lnTo>
                <a:lnTo>
                  <a:pt x="5608" y="1428"/>
                </a:lnTo>
                <a:lnTo>
                  <a:pt x="5919" y="1071"/>
                </a:lnTo>
                <a:lnTo>
                  <a:pt x="6023" y="714"/>
                </a:lnTo>
                <a:lnTo>
                  <a:pt x="6438" y="446"/>
                </a:lnTo>
                <a:lnTo>
                  <a:pt x="6231" y="179"/>
                </a:lnTo>
                <a:lnTo>
                  <a:pt x="5815" y="0"/>
                </a:lnTo>
                <a:lnTo>
                  <a:pt x="5815" y="893"/>
                </a:lnTo>
                <a:lnTo>
                  <a:pt x="5608" y="1071"/>
                </a:lnTo>
                <a:lnTo>
                  <a:pt x="5400" y="1428"/>
                </a:lnTo>
                <a:lnTo>
                  <a:pt x="0" y="1428"/>
                </a:lnTo>
                <a:lnTo>
                  <a:pt x="104" y="1785"/>
                </a:lnTo>
                <a:lnTo>
                  <a:pt x="104" y="2142"/>
                </a:lnTo>
                <a:lnTo>
                  <a:pt x="415" y="2321"/>
                </a:lnTo>
                <a:lnTo>
                  <a:pt x="415" y="2678"/>
                </a:lnTo>
                <a:lnTo>
                  <a:pt x="104" y="2945"/>
                </a:lnTo>
                <a:lnTo>
                  <a:pt x="104" y="3392"/>
                </a:lnTo>
                <a:lnTo>
                  <a:pt x="208" y="3570"/>
                </a:lnTo>
                <a:lnTo>
                  <a:pt x="312" y="4017"/>
                </a:lnTo>
                <a:lnTo>
                  <a:pt x="104" y="4552"/>
                </a:lnTo>
                <a:lnTo>
                  <a:pt x="312" y="4998"/>
                </a:lnTo>
                <a:lnTo>
                  <a:pt x="623" y="5712"/>
                </a:lnTo>
                <a:lnTo>
                  <a:pt x="935" y="6248"/>
                </a:lnTo>
                <a:lnTo>
                  <a:pt x="935" y="6962"/>
                </a:lnTo>
                <a:lnTo>
                  <a:pt x="1038" y="8212"/>
                </a:lnTo>
                <a:lnTo>
                  <a:pt x="1038" y="9997"/>
                </a:lnTo>
                <a:lnTo>
                  <a:pt x="1246" y="10175"/>
                </a:lnTo>
                <a:lnTo>
                  <a:pt x="1246" y="10889"/>
                </a:lnTo>
                <a:lnTo>
                  <a:pt x="1558" y="11068"/>
                </a:lnTo>
                <a:lnTo>
                  <a:pt x="1765" y="11336"/>
                </a:lnTo>
                <a:lnTo>
                  <a:pt x="1869" y="11782"/>
                </a:lnTo>
                <a:lnTo>
                  <a:pt x="1869" y="12585"/>
                </a:lnTo>
                <a:lnTo>
                  <a:pt x="1662" y="12674"/>
                </a:lnTo>
                <a:lnTo>
                  <a:pt x="1765" y="12853"/>
                </a:lnTo>
                <a:lnTo>
                  <a:pt x="1350" y="13121"/>
                </a:lnTo>
                <a:lnTo>
                  <a:pt x="1142" y="13388"/>
                </a:lnTo>
                <a:lnTo>
                  <a:pt x="831" y="13567"/>
                </a:lnTo>
                <a:lnTo>
                  <a:pt x="831" y="13924"/>
                </a:lnTo>
                <a:lnTo>
                  <a:pt x="935" y="14102"/>
                </a:lnTo>
                <a:lnTo>
                  <a:pt x="1246" y="14281"/>
                </a:lnTo>
                <a:lnTo>
                  <a:pt x="1246" y="14549"/>
                </a:lnTo>
                <a:lnTo>
                  <a:pt x="1765" y="14638"/>
                </a:lnTo>
                <a:lnTo>
                  <a:pt x="1869" y="14906"/>
                </a:lnTo>
                <a:lnTo>
                  <a:pt x="2181" y="15084"/>
                </a:lnTo>
                <a:lnTo>
                  <a:pt x="1869" y="21600"/>
                </a:lnTo>
                <a:lnTo>
                  <a:pt x="17862" y="21332"/>
                </a:lnTo>
                <a:lnTo>
                  <a:pt x="17965" y="20797"/>
                </a:lnTo>
                <a:lnTo>
                  <a:pt x="17862" y="20261"/>
                </a:lnTo>
                <a:lnTo>
                  <a:pt x="17238" y="19636"/>
                </a:lnTo>
                <a:lnTo>
                  <a:pt x="16615" y="19279"/>
                </a:lnTo>
                <a:lnTo>
                  <a:pt x="16304" y="19012"/>
                </a:lnTo>
                <a:lnTo>
                  <a:pt x="15577" y="18208"/>
                </a:lnTo>
                <a:lnTo>
                  <a:pt x="14331" y="17583"/>
                </a:lnTo>
                <a:lnTo>
                  <a:pt x="13500" y="17226"/>
                </a:lnTo>
                <a:lnTo>
                  <a:pt x="12981" y="16869"/>
                </a:lnTo>
                <a:lnTo>
                  <a:pt x="13085" y="15531"/>
                </a:lnTo>
                <a:lnTo>
                  <a:pt x="13292" y="14192"/>
                </a:lnTo>
                <a:lnTo>
                  <a:pt x="13085" y="14192"/>
                </a:lnTo>
                <a:lnTo>
                  <a:pt x="12669" y="13745"/>
                </a:lnTo>
                <a:lnTo>
                  <a:pt x="13085" y="12942"/>
                </a:lnTo>
                <a:lnTo>
                  <a:pt x="13292" y="12585"/>
                </a:lnTo>
                <a:close/>
              </a:path>
            </a:pathLst>
          </a:custGeom>
          <a:solidFill>
            <a:srgbClr val="D9DCE1"/>
          </a:solidFill>
          <a:ln w="3175" cap="flat">
            <a:solidFill>
              <a:srgbClr val="BFBFBF"/>
            </a:solidFill>
            <a:prstDash val="solid"/>
            <a:miter lim="800000"/>
          </a:ln>
          <a:effectLst/>
        </p:spPr>
        <p:txBody>
          <a:bodyPr wrap="square" lIns="45719" tIns="45719" rIns="45719" bIns="45719" numCol="1" anchor="t">
            <a:noAutofit/>
          </a:bodyPr>
          <a:lstStyle/>
          <a:p>
            <a:endParaRPr dirty="0">
              <a:latin typeface="Calibri"/>
              <a:ea typeface="Calibri"/>
              <a:cs typeface="Calibri"/>
            </a:endParaRPr>
          </a:p>
        </p:txBody>
      </p:sp>
      <p:sp>
        <p:nvSpPr>
          <p:cNvPr id="55" name="Shape 1720"/>
          <p:cNvSpPr/>
          <p:nvPr/>
        </p:nvSpPr>
        <p:spPr>
          <a:xfrm>
            <a:off x="6831321" y="2120388"/>
            <a:ext cx="1113467" cy="1049592"/>
          </a:xfrm>
          <a:custGeom>
            <a:avLst/>
            <a:gdLst/>
            <a:ahLst/>
            <a:cxnLst>
              <a:cxn ang="0">
                <a:pos x="wd2" y="hd2"/>
              </a:cxn>
              <a:cxn ang="5400000">
                <a:pos x="wd2" y="hd2"/>
              </a:cxn>
              <a:cxn ang="10800000">
                <a:pos x="wd2" y="hd2"/>
              </a:cxn>
              <a:cxn ang="16200000">
                <a:pos x="wd2" y="hd2"/>
              </a:cxn>
            </a:cxnLst>
            <a:rect l="0" t="0" r="r" b="b"/>
            <a:pathLst>
              <a:path w="21600" h="21600" extrusionOk="0">
                <a:moveTo>
                  <a:pt x="0" y="4080"/>
                </a:moveTo>
                <a:cubicBezTo>
                  <a:pt x="151" y="3920"/>
                  <a:pt x="151" y="3920"/>
                  <a:pt x="151" y="3920"/>
                </a:cubicBezTo>
                <a:cubicBezTo>
                  <a:pt x="452" y="3920"/>
                  <a:pt x="452" y="3920"/>
                  <a:pt x="452" y="3920"/>
                </a:cubicBezTo>
                <a:cubicBezTo>
                  <a:pt x="828" y="3680"/>
                  <a:pt x="828" y="3680"/>
                  <a:pt x="828" y="3680"/>
                </a:cubicBezTo>
                <a:cubicBezTo>
                  <a:pt x="903" y="3520"/>
                  <a:pt x="903" y="3520"/>
                  <a:pt x="903" y="3520"/>
                </a:cubicBezTo>
                <a:cubicBezTo>
                  <a:pt x="1054" y="3200"/>
                  <a:pt x="1054" y="3200"/>
                  <a:pt x="1054" y="3200"/>
                </a:cubicBezTo>
                <a:cubicBezTo>
                  <a:pt x="1279" y="2960"/>
                  <a:pt x="1279" y="2960"/>
                  <a:pt x="1279" y="2960"/>
                </a:cubicBezTo>
                <a:cubicBezTo>
                  <a:pt x="1505" y="2880"/>
                  <a:pt x="1505" y="2880"/>
                  <a:pt x="1505" y="2880"/>
                </a:cubicBezTo>
                <a:cubicBezTo>
                  <a:pt x="1731" y="2880"/>
                  <a:pt x="1731" y="2880"/>
                  <a:pt x="1731" y="2880"/>
                </a:cubicBezTo>
                <a:cubicBezTo>
                  <a:pt x="2183" y="2880"/>
                  <a:pt x="2183" y="2880"/>
                  <a:pt x="2183" y="2880"/>
                </a:cubicBezTo>
                <a:cubicBezTo>
                  <a:pt x="2408" y="2720"/>
                  <a:pt x="2408" y="2720"/>
                  <a:pt x="2408" y="2720"/>
                </a:cubicBezTo>
                <a:cubicBezTo>
                  <a:pt x="3161" y="2160"/>
                  <a:pt x="3161" y="2160"/>
                  <a:pt x="3161" y="2160"/>
                </a:cubicBezTo>
                <a:cubicBezTo>
                  <a:pt x="3387" y="2080"/>
                  <a:pt x="3387" y="2080"/>
                  <a:pt x="3387" y="2080"/>
                </a:cubicBezTo>
                <a:cubicBezTo>
                  <a:pt x="3688" y="1760"/>
                  <a:pt x="3688" y="1760"/>
                  <a:pt x="3688" y="1760"/>
                </a:cubicBezTo>
                <a:cubicBezTo>
                  <a:pt x="3914" y="1360"/>
                  <a:pt x="3914" y="1360"/>
                  <a:pt x="3914" y="1360"/>
                </a:cubicBezTo>
                <a:cubicBezTo>
                  <a:pt x="4215" y="1120"/>
                  <a:pt x="4215" y="1120"/>
                  <a:pt x="4215" y="1120"/>
                </a:cubicBezTo>
                <a:cubicBezTo>
                  <a:pt x="4591" y="720"/>
                  <a:pt x="4591" y="720"/>
                  <a:pt x="4591" y="720"/>
                </a:cubicBezTo>
                <a:cubicBezTo>
                  <a:pt x="4892" y="320"/>
                  <a:pt x="4892" y="320"/>
                  <a:pt x="4892" y="320"/>
                </a:cubicBezTo>
                <a:cubicBezTo>
                  <a:pt x="5268" y="80"/>
                  <a:pt x="5268" y="80"/>
                  <a:pt x="5268" y="80"/>
                </a:cubicBezTo>
                <a:cubicBezTo>
                  <a:pt x="5795" y="0"/>
                  <a:pt x="5795" y="0"/>
                  <a:pt x="5795" y="0"/>
                </a:cubicBezTo>
                <a:cubicBezTo>
                  <a:pt x="6021" y="0"/>
                  <a:pt x="6021" y="0"/>
                  <a:pt x="6021" y="0"/>
                </a:cubicBezTo>
                <a:cubicBezTo>
                  <a:pt x="6397" y="160"/>
                  <a:pt x="6397" y="160"/>
                  <a:pt x="6397" y="160"/>
                </a:cubicBezTo>
                <a:cubicBezTo>
                  <a:pt x="6247" y="240"/>
                  <a:pt x="6247" y="240"/>
                  <a:pt x="6247" y="240"/>
                </a:cubicBezTo>
                <a:cubicBezTo>
                  <a:pt x="5946" y="400"/>
                  <a:pt x="5946" y="400"/>
                  <a:pt x="5946" y="400"/>
                </a:cubicBezTo>
                <a:cubicBezTo>
                  <a:pt x="5645" y="480"/>
                  <a:pt x="5645" y="480"/>
                  <a:pt x="5645" y="480"/>
                </a:cubicBezTo>
                <a:cubicBezTo>
                  <a:pt x="5720" y="640"/>
                  <a:pt x="5720" y="640"/>
                  <a:pt x="5720" y="640"/>
                </a:cubicBezTo>
                <a:cubicBezTo>
                  <a:pt x="5268" y="1120"/>
                  <a:pt x="5268" y="1120"/>
                  <a:pt x="5268" y="1120"/>
                </a:cubicBezTo>
                <a:cubicBezTo>
                  <a:pt x="5268" y="1120"/>
                  <a:pt x="5118" y="1120"/>
                  <a:pt x="5118" y="1200"/>
                </a:cubicBezTo>
                <a:cubicBezTo>
                  <a:pt x="5118" y="1280"/>
                  <a:pt x="4892" y="1840"/>
                  <a:pt x="4892" y="1840"/>
                </a:cubicBezTo>
                <a:cubicBezTo>
                  <a:pt x="4892" y="1520"/>
                  <a:pt x="4892" y="1520"/>
                  <a:pt x="4892" y="1520"/>
                </a:cubicBezTo>
                <a:cubicBezTo>
                  <a:pt x="4741" y="1360"/>
                  <a:pt x="4741" y="1360"/>
                  <a:pt x="4741" y="1360"/>
                </a:cubicBezTo>
                <a:cubicBezTo>
                  <a:pt x="4666" y="2160"/>
                  <a:pt x="4666" y="2160"/>
                  <a:pt x="4666" y="2160"/>
                </a:cubicBezTo>
                <a:cubicBezTo>
                  <a:pt x="4666" y="2640"/>
                  <a:pt x="4666" y="2640"/>
                  <a:pt x="4666" y="2640"/>
                </a:cubicBezTo>
                <a:cubicBezTo>
                  <a:pt x="4892" y="2480"/>
                  <a:pt x="4892" y="2480"/>
                  <a:pt x="4892" y="2480"/>
                </a:cubicBezTo>
                <a:cubicBezTo>
                  <a:pt x="5043" y="2320"/>
                  <a:pt x="5043" y="2320"/>
                  <a:pt x="5043" y="2320"/>
                </a:cubicBezTo>
                <a:cubicBezTo>
                  <a:pt x="5118" y="2320"/>
                  <a:pt x="5118" y="2320"/>
                  <a:pt x="5118" y="2320"/>
                </a:cubicBezTo>
                <a:cubicBezTo>
                  <a:pt x="5193" y="2480"/>
                  <a:pt x="5193" y="2480"/>
                  <a:pt x="5193" y="2480"/>
                </a:cubicBezTo>
                <a:cubicBezTo>
                  <a:pt x="5419" y="2480"/>
                  <a:pt x="5419" y="2480"/>
                  <a:pt x="5419" y="2480"/>
                </a:cubicBezTo>
                <a:cubicBezTo>
                  <a:pt x="5569" y="2400"/>
                  <a:pt x="5569" y="2400"/>
                  <a:pt x="5569" y="2400"/>
                </a:cubicBezTo>
                <a:cubicBezTo>
                  <a:pt x="5795" y="2240"/>
                  <a:pt x="5795" y="2240"/>
                  <a:pt x="5795" y="2240"/>
                </a:cubicBezTo>
                <a:cubicBezTo>
                  <a:pt x="6171" y="2320"/>
                  <a:pt x="6171" y="2320"/>
                  <a:pt x="6171" y="2320"/>
                </a:cubicBezTo>
                <a:cubicBezTo>
                  <a:pt x="6924" y="2720"/>
                  <a:pt x="6924" y="2720"/>
                  <a:pt x="6924" y="2720"/>
                </a:cubicBezTo>
                <a:cubicBezTo>
                  <a:pt x="7376" y="3280"/>
                  <a:pt x="7376" y="3280"/>
                  <a:pt x="7376" y="3280"/>
                </a:cubicBezTo>
                <a:cubicBezTo>
                  <a:pt x="7677" y="3520"/>
                  <a:pt x="7677" y="3520"/>
                  <a:pt x="7677" y="3520"/>
                </a:cubicBezTo>
                <a:cubicBezTo>
                  <a:pt x="8354" y="3600"/>
                  <a:pt x="8354" y="3600"/>
                  <a:pt x="8354" y="3600"/>
                </a:cubicBezTo>
                <a:cubicBezTo>
                  <a:pt x="8580" y="3520"/>
                  <a:pt x="8580" y="3520"/>
                  <a:pt x="8580" y="3520"/>
                </a:cubicBezTo>
                <a:cubicBezTo>
                  <a:pt x="9107" y="3680"/>
                  <a:pt x="9107" y="3680"/>
                  <a:pt x="9107" y="3680"/>
                </a:cubicBezTo>
                <a:cubicBezTo>
                  <a:pt x="9558" y="3840"/>
                  <a:pt x="9558" y="3840"/>
                  <a:pt x="9558" y="3840"/>
                </a:cubicBezTo>
                <a:cubicBezTo>
                  <a:pt x="9784" y="3520"/>
                  <a:pt x="9784" y="3520"/>
                  <a:pt x="9784" y="3520"/>
                </a:cubicBezTo>
                <a:cubicBezTo>
                  <a:pt x="10160" y="3120"/>
                  <a:pt x="10160" y="3120"/>
                  <a:pt x="10160" y="3120"/>
                </a:cubicBezTo>
                <a:cubicBezTo>
                  <a:pt x="10461" y="2800"/>
                  <a:pt x="10461" y="2800"/>
                  <a:pt x="10461" y="2800"/>
                </a:cubicBezTo>
                <a:cubicBezTo>
                  <a:pt x="11139" y="2640"/>
                  <a:pt x="11139" y="2640"/>
                  <a:pt x="11139" y="2640"/>
                </a:cubicBezTo>
                <a:cubicBezTo>
                  <a:pt x="11590" y="2480"/>
                  <a:pt x="11590" y="2480"/>
                  <a:pt x="11590" y="2480"/>
                </a:cubicBezTo>
                <a:cubicBezTo>
                  <a:pt x="12042" y="2480"/>
                  <a:pt x="12042" y="2480"/>
                  <a:pt x="12042" y="2480"/>
                </a:cubicBezTo>
                <a:cubicBezTo>
                  <a:pt x="12719" y="2240"/>
                  <a:pt x="12719" y="2240"/>
                  <a:pt x="12719" y="2240"/>
                </a:cubicBezTo>
                <a:cubicBezTo>
                  <a:pt x="13171" y="2080"/>
                  <a:pt x="13171" y="2080"/>
                  <a:pt x="13171" y="2080"/>
                </a:cubicBezTo>
                <a:cubicBezTo>
                  <a:pt x="13397" y="2240"/>
                  <a:pt x="13397" y="2240"/>
                  <a:pt x="13397" y="2240"/>
                </a:cubicBezTo>
                <a:cubicBezTo>
                  <a:pt x="13547" y="2880"/>
                  <a:pt x="13547" y="2880"/>
                  <a:pt x="13547" y="2880"/>
                </a:cubicBezTo>
                <a:cubicBezTo>
                  <a:pt x="14375" y="3040"/>
                  <a:pt x="14375" y="3040"/>
                  <a:pt x="14375" y="3040"/>
                </a:cubicBezTo>
                <a:cubicBezTo>
                  <a:pt x="14902" y="3040"/>
                  <a:pt x="14902" y="3040"/>
                  <a:pt x="14902" y="3040"/>
                </a:cubicBezTo>
                <a:cubicBezTo>
                  <a:pt x="15278" y="3120"/>
                  <a:pt x="15278" y="3120"/>
                  <a:pt x="15278" y="3120"/>
                </a:cubicBezTo>
                <a:cubicBezTo>
                  <a:pt x="15579" y="3520"/>
                  <a:pt x="15579" y="3520"/>
                  <a:pt x="15579" y="3520"/>
                </a:cubicBezTo>
                <a:cubicBezTo>
                  <a:pt x="16031" y="4080"/>
                  <a:pt x="16031" y="4080"/>
                  <a:pt x="16031" y="4080"/>
                </a:cubicBezTo>
                <a:cubicBezTo>
                  <a:pt x="16181" y="4240"/>
                  <a:pt x="16181" y="4240"/>
                  <a:pt x="16181" y="4240"/>
                </a:cubicBezTo>
                <a:cubicBezTo>
                  <a:pt x="16181" y="4240"/>
                  <a:pt x="16256" y="4320"/>
                  <a:pt x="16332" y="4400"/>
                </a:cubicBezTo>
                <a:cubicBezTo>
                  <a:pt x="16407" y="4480"/>
                  <a:pt x="16482" y="4640"/>
                  <a:pt x="16482" y="4640"/>
                </a:cubicBezTo>
                <a:cubicBezTo>
                  <a:pt x="16859" y="4720"/>
                  <a:pt x="16859" y="4720"/>
                  <a:pt x="16859" y="4720"/>
                </a:cubicBezTo>
                <a:cubicBezTo>
                  <a:pt x="16859" y="4720"/>
                  <a:pt x="17009" y="4560"/>
                  <a:pt x="17009" y="4560"/>
                </a:cubicBezTo>
                <a:cubicBezTo>
                  <a:pt x="17009" y="4480"/>
                  <a:pt x="17310" y="4320"/>
                  <a:pt x="17310" y="4320"/>
                </a:cubicBezTo>
                <a:cubicBezTo>
                  <a:pt x="17461" y="4480"/>
                  <a:pt x="17461" y="4480"/>
                  <a:pt x="17461" y="4480"/>
                </a:cubicBezTo>
                <a:cubicBezTo>
                  <a:pt x="17461" y="4480"/>
                  <a:pt x="17611" y="4560"/>
                  <a:pt x="17461" y="4640"/>
                </a:cubicBezTo>
                <a:cubicBezTo>
                  <a:pt x="17385" y="4640"/>
                  <a:pt x="17310" y="4800"/>
                  <a:pt x="17235" y="4800"/>
                </a:cubicBezTo>
                <a:cubicBezTo>
                  <a:pt x="17084" y="4800"/>
                  <a:pt x="16934" y="4800"/>
                  <a:pt x="16934" y="4800"/>
                </a:cubicBezTo>
                <a:cubicBezTo>
                  <a:pt x="16633" y="4800"/>
                  <a:pt x="16633" y="4800"/>
                  <a:pt x="16633" y="4800"/>
                </a:cubicBezTo>
                <a:cubicBezTo>
                  <a:pt x="16482" y="4960"/>
                  <a:pt x="16482" y="4960"/>
                  <a:pt x="16482" y="4960"/>
                </a:cubicBezTo>
                <a:cubicBezTo>
                  <a:pt x="15654" y="4960"/>
                  <a:pt x="15654" y="4960"/>
                  <a:pt x="15654" y="4960"/>
                </a:cubicBezTo>
                <a:cubicBezTo>
                  <a:pt x="15429" y="5040"/>
                  <a:pt x="15429" y="5040"/>
                  <a:pt x="15429" y="5040"/>
                </a:cubicBezTo>
                <a:cubicBezTo>
                  <a:pt x="15128" y="4880"/>
                  <a:pt x="15128" y="4880"/>
                  <a:pt x="15128" y="4880"/>
                </a:cubicBezTo>
                <a:cubicBezTo>
                  <a:pt x="14826" y="4720"/>
                  <a:pt x="14826" y="4720"/>
                  <a:pt x="14826" y="4720"/>
                </a:cubicBezTo>
                <a:cubicBezTo>
                  <a:pt x="14525" y="5120"/>
                  <a:pt x="14525" y="5120"/>
                  <a:pt x="14525" y="5120"/>
                </a:cubicBezTo>
                <a:cubicBezTo>
                  <a:pt x="14601" y="5360"/>
                  <a:pt x="14601" y="5360"/>
                  <a:pt x="14601" y="5360"/>
                </a:cubicBezTo>
                <a:cubicBezTo>
                  <a:pt x="14601" y="5520"/>
                  <a:pt x="14601" y="5520"/>
                  <a:pt x="14601" y="5520"/>
                </a:cubicBezTo>
                <a:cubicBezTo>
                  <a:pt x="14601" y="5520"/>
                  <a:pt x="14601" y="5680"/>
                  <a:pt x="14676" y="5680"/>
                </a:cubicBezTo>
                <a:cubicBezTo>
                  <a:pt x="14676" y="5680"/>
                  <a:pt x="14751" y="5760"/>
                  <a:pt x="14751" y="5760"/>
                </a:cubicBezTo>
                <a:cubicBezTo>
                  <a:pt x="15128" y="5920"/>
                  <a:pt x="15128" y="5920"/>
                  <a:pt x="15128" y="5920"/>
                </a:cubicBezTo>
                <a:cubicBezTo>
                  <a:pt x="15278" y="5760"/>
                  <a:pt x="15278" y="5760"/>
                  <a:pt x="15278" y="5760"/>
                </a:cubicBezTo>
                <a:cubicBezTo>
                  <a:pt x="15278" y="5760"/>
                  <a:pt x="15052" y="5600"/>
                  <a:pt x="15128" y="5600"/>
                </a:cubicBezTo>
                <a:cubicBezTo>
                  <a:pt x="15203" y="5600"/>
                  <a:pt x="15504" y="5760"/>
                  <a:pt x="15504" y="5760"/>
                </a:cubicBezTo>
                <a:cubicBezTo>
                  <a:pt x="15504" y="5760"/>
                  <a:pt x="15429" y="5920"/>
                  <a:pt x="15429" y="5920"/>
                </a:cubicBezTo>
                <a:cubicBezTo>
                  <a:pt x="15353" y="6000"/>
                  <a:pt x="15353" y="6000"/>
                  <a:pt x="15353" y="6000"/>
                </a:cubicBezTo>
                <a:cubicBezTo>
                  <a:pt x="15429" y="6080"/>
                  <a:pt x="15805" y="6160"/>
                  <a:pt x="15805" y="6160"/>
                </a:cubicBezTo>
                <a:cubicBezTo>
                  <a:pt x="15880" y="6160"/>
                  <a:pt x="16106" y="6320"/>
                  <a:pt x="16106" y="6320"/>
                </a:cubicBezTo>
                <a:cubicBezTo>
                  <a:pt x="16482" y="6560"/>
                  <a:pt x="16482" y="6560"/>
                  <a:pt x="16482" y="6560"/>
                </a:cubicBezTo>
                <a:cubicBezTo>
                  <a:pt x="17009" y="6800"/>
                  <a:pt x="17009" y="6800"/>
                  <a:pt x="17009" y="6800"/>
                </a:cubicBezTo>
                <a:cubicBezTo>
                  <a:pt x="17611" y="7040"/>
                  <a:pt x="17611" y="7040"/>
                  <a:pt x="17611" y="7040"/>
                </a:cubicBezTo>
                <a:cubicBezTo>
                  <a:pt x="18213" y="7680"/>
                  <a:pt x="18213" y="7680"/>
                  <a:pt x="18213" y="7680"/>
                </a:cubicBezTo>
                <a:cubicBezTo>
                  <a:pt x="18514" y="8080"/>
                  <a:pt x="18514" y="8080"/>
                  <a:pt x="18514" y="8080"/>
                </a:cubicBezTo>
                <a:cubicBezTo>
                  <a:pt x="18364" y="8240"/>
                  <a:pt x="18364" y="8240"/>
                  <a:pt x="18364" y="8240"/>
                </a:cubicBezTo>
                <a:cubicBezTo>
                  <a:pt x="18364" y="8240"/>
                  <a:pt x="18289" y="8240"/>
                  <a:pt x="18289" y="8320"/>
                </a:cubicBezTo>
                <a:cubicBezTo>
                  <a:pt x="18364" y="8400"/>
                  <a:pt x="18514" y="8720"/>
                  <a:pt x="18514" y="8720"/>
                </a:cubicBezTo>
                <a:cubicBezTo>
                  <a:pt x="18439" y="8800"/>
                  <a:pt x="18590" y="9040"/>
                  <a:pt x="18590" y="9040"/>
                </a:cubicBezTo>
                <a:cubicBezTo>
                  <a:pt x="18740" y="9920"/>
                  <a:pt x="18740" y="9920"/>
                  <a:pt x="18740" y="9920"/>
                </a:cubicBezTo>
                <a:cubicBezTo>
                  <a:pt x="18815" y="10400"/>
                  <a:pt x="18815" y="10400"/>
                  <a:pt x="18815" y="10400"/>
                </a:cubicBezTo>
                <a:cubicBezTo>
                  <a:pt x="18740" y="10880"/>
                  <a:pt x="18740" y="10880"/>
                  <a:pt x="18740" y="10880"/>
                </a:cubicBezTo>
                <a:cubicBezTo>
                  <a:pt x="18439" y="11280"/>
                  <a:pt x="18439" y="11280"/>
                  <a:pt x="18439" y="11280"/>
                </a:cubicBezTo>
                <a:cubicBezTo>
                  <a:pt x="18213" y="11760"/>
                  <a:pt x="18213" y="11760"/>
                  <a:pt x="18213" y="11760"/>
                </a:cubicBezTo>
                <a:cubicBezTo>
                  <a:pt x="18213" y="11760"/>
                  <a:pt x="18063" y="12080"/>
                  <a:pt x="17987" y="12160"/>
                </a:cubicBezTo>
                <a:cubicBezTo>
                  <a:pt x="17987" y="12160"/>
                  <a:pt x="17686" y="12400"/>
                  <a:pt x="17686" y="12480"/>
                </a:cubicBezTo>
                <a:cubicBezTo>
                  <a:pt x="17686" y="12480"/>
                  <a:pt x="17536" y="12800"/>
                  <a:pt x="17536" y="12800"/>
                </a:cubicBezTo>
                <a:cubicBezTo>
                  <a:pt x="17536" y="13440"/>
                  <a:pt x="17536" y="13440"/>
                  <a:pt x="17536" y="13440"/>
                </a:cubicBezTo>
                <a:cubicBezTo>
                  <a:pt x="17686" y="13600"/>
                  <a:pt x="17686" y="13600"/>
                  <a:pt x="17686" y="13600"/>
                </a:cubicBezTo>
                <a:cubicBezTo>
                  <a:pt x="18063" y="13760"/>
                  <a:pt x="18063" y="13760"/>
                  <a:pt x="18063" y="13760"/>
                </a:cubicBezTo>
                <a:cubicBezTo>
                  <a:pt x="18213" y="13600"/>
                  <a:pt x="18213" y="13600"/>
                  <a:pt x="18213" y="13600"/>
                </a:cubicBezTo>
                <a:cubicBezTo>
                  <a:pt x="18213" y="13600"/>
                  <a:pt x="18364" y="13520"/>
                  <a:pt x="18364" y="13440"/>
                </a:cubicBezTo>
                <a:cubicBezTo>
                  <a:pt x="18439" y="13440"/>
                  <a:pt x="18514" y="13280"/>
                  <a:pt x="18514" y="13280"/>
                </a:cubicBezTo>
                <a:cubicBezTo>
                  <a:pt x="18514" y="13280"/>
                  <a:pt x="18740" y="13120"/>
                  <a:pt x="18740" y="13120"/>
                </a:cubicBezTo>
                <a:cubicBezTo>
                  <a:pt x="18740" y="13120"/>
                  <a:pt x="18740" y="12880"/>
                  <a:pt x="18740" y="12880"/>
                </a:cubicBezTo>
                <a:cubicBezTo>
                  <a:pt x="18740" y="12880"/>
                  <a:pt x="18815" y="12560"/>
                  <a:pt x="18815" y="12560"/>
                </a:cubicBezTo>
                <a:cubicBezTo>
                  <a:pt x="18815" y="12560"/>
                  <a:pt x="18966" y="12480"/>
                  <a:pt x="18966" y="12480"/>
                </a:cubicBezTo>
                <a:cubicBezTo>
                  <a:pt x="18966" y="12400"/>
                  <a:pt x="19192" y="12240"/>
                  <a:pt x="19192" y="12240"/>
                </a:cubicBezTo>
                <a:cubicBezTo>
                  <a:pt x="19192" y="12240"/>
                  <a:pt x="19493" y="12000"/>
                  <a:pt x="19493" y="12000"/>
                </a:cubicBezTo>
                <a:cubicBezTo>
                  <a:pt x="19568" y="12000"/>
                  <a:pt x="19718" y="11760"/>
                  <a:pt x="19718" y="11760"/>
                </a:cubicBezTo>
                <a:cubicBezTo>
                  <a:pt x="19944" y="11760"/>
                  <a:pt x="19944" y="11760"/>
                  <a:pt x="19944" y="11760"/>
                </a:cubicBezTo>
                <a:cubicBezTo>
                  <a:pt x="20245" y="11840"/>
                  <a:pt x="20245" y="11840"/>
                  <a:pt x="20245" y="11840"/>
                </a:cubicBezTo>
                <a:cubicBezTo>
                  <a:pt x="20697" y="12320"/>
                  <a:pt x="20697" y="12320"/>
                  <a:pt x="20697" y="12320"/>
                </a:cubicBezTo>
                <a:cubicBezTo>
                  <a:pt x="20998" y="12960"/>
                  <a:pt x="20998" y="12960"/>
                  <a:pt x="20998" y="12960"/>
                </a:cubicBezTo>
                <a:cubicBezTo>
                  <a:pt x="21299" y="14720"/>
                  <a:pt x="21299" y="14720"/>
                  <a:pt x="21299" y="14720"/>
                </a:cubicBezTo>
                <a:cubicBezTo>
                  <a:pt x="21525" y="15120"/>
                  <a:pt x="21525" y="15120"/>
                  <a:pt x="21525" y="15120"/>
                </a:cubicBezTo>
                <a:cubicBezTo>
                  <a:pt x="21525" y="15440"/>
                  <a:pt x="21525" y="15440"/>
                  <a:pt x="21525" y="15440"/>
                </a:cubicBezTo>
                <a:cubicBezTo>
                  <a:pt x="21525" y="15440"/>
                  <a:pt x="21600" y="15680"/>
                  <a:pt x="21600" y="15760"/>
                </a:cubicBezTo>
                <a:cubicBezTo>
                  <a:pt x="21600" y="15840"/>
                  <a:pt x="21600" y="17040"/>
                  <a:pt x="21600" y="17040"/>
                </a:cubicBezTo>
                <a:cubicBezTo>
                  <a:pt x="21073" y="17040"/>
                  <a:pt x="21073" y="17040"/>
                  <a:pt x="21073" y="17040"/>
                </a:cubicBezTo>
                <a:cubicBezTo>
                  <a:pt x="20923" y="17040"/>
                  <a:pt x="20923" y="17040"/>
                  <a:pt x="20923" y="17040"/>
                </a:cubicBezTo>
                <a:cubicBezTo>
                  <a:pt x="20923" y="17280"/>
                  <a:pt x="20923" y="17280"/>
                  <a:pt x="20923" y="17280"/>
                </a:cubicBezTo>
                <a:cubicBezTo>
                  <a:pt x="20697" y="17600"/>
                  <a:pt x="20697" y="17600"/>
                  <a:pt x="20697" y="17600"/>
                </a:cubicBezTo>
                <a:cubicBezTo>
                  <a:pt x="20622" y="18000"/>
                  <a:pt x="20622" y="18000"/>
                  <a:pt x="20622" y="18000"/>
                </a:cubicBezTo>
                <a:cubicBezTo>
                  <a:pt x="20471" y="18320"/>
                  <a:pt x="20471" y="18320"/>
                  <a:pt x="20471" y="18320"/>
                </a:cubicBezTo>
                <a:cubicBezTo>
                  <a:pt x="20245" y="18640"/>
                  <a:pt x="20245" y="18640"/>
                  <a:pt x="20245" y="18640"/>
                </a:cubicBezTo>
                <a:cubicBezTo>
                  <a:pt x="20020" y="19440"/>
                  <a:pt x="20020" y="19440"/>
                  <a:pt x="20020" y="19440"/>
                </a:cubicBezTo>
                <a:cubicBezTo>
                  <a:pt x="20020" y="19920"/>
                  <a:pt x="20020" y="19920"/>
                  <a:pt x="20020" y="19920"/>
                </a:cubicBezTo>
                <a:cubicBezTo>
                  <a:pt x="19718" y="20320"/>
                  <a:pt x="19718" y="20320"/>
                  <a:pt x="19718" y="20320"/>
                </a:cubicBezTo>
                <a:cubicBezTo>
                  <a:pt x="19493" y="20720"/>
                  <a:pt x="19493" y="20720"/>
                  <a:pt x="19493" y="20720"/>
                </a:cubicBezTo>
                <a:cubicBezTo>
                  <a:pt x="16031" y="21360"/>
                  <a:pt x="16031" y="21360"/>
                  <a:pt x="16031" y="21360"/>
                </a:cubicBezTo>
                <a:cubicBezTo>
                  <a:pt x="15955" y="21200"/>
                  <a:pt x="15955" y="21200"/>
                  <a:pt x="15955" y="21200"/>
                </a:cubicBezTo>
                <a:cubicBezTo>
                  <a:pt x="10612" y="21600"/>
                  <a:pt x="10612" y="21600"/>
                  <a:pt x="10612" y="21600"/>
                </a:cubicBezTo>
                <a:cubicBezTo>
                  <a:pt x="10988" y="21200"/>
                  <a:pt x="10988" y="21200"/>
                  <a:pt x="10988" y="21200"/>
                </a:cubicBezTo>
                <a:cubicBezTo>
                  <a:pt x="11139" y="20880"/>
                  <a:pt x="11139" y="20880"/>
                  <a:pt x="11139" y="20880"/>
                </a:cubicBezTo>
                <a:cubicBezTo>
                  <a:pt x="11440" y="20320"/>
                  <a:pt x="11440" y="20320"/>
                  <a:pt x="11440" y="20320"/>
                </a:cubicBezTo>
                <a:cubicBezTo>
                  <a:pt x="11741" y="19600"/>
                  <a:pt x="11741" y="19600"/>
                  <a:pt x="11741" y="19600"/>
                </a:cubicBezTo>
                <a:cubicBezTo>
                  <a:pt x="11891" y="18800"/>
                  <a:pt x="11891" y="18800"/>
                  <a:pt x="11891" y="18800"/>
                </a:cubicBezTo>
                <a:cubicBezTo>
                  <a:pt x="11816" y="17360"/>
                  <a:pt x="11816" y="17360"/>
                  <a:pt x="11816" y="17360"/>
                </a:cubicBezTo>
                <a:cubicBezTo>
                  <a:pt x="11816" y="16720"/>
                  <a:pt x="11816" y="16720"/>
                  <a:pt x="11816" y="16720"/>
                </a:cubicBezTo>
                <a:cubicBezTo>
                  <a:pt x="11515" y="16240"/>
                  <a:pt x="11515" y="16240"/>
                  <a:pt x="11515" y="16240"/>
                </a:cubicBezTo>
                <a:cubicBezTo>
                  <a:pt x="11214" y="15600"/>
                  <a:pt x="11214" y="15600"/>
                  <a:pt x="11214" y="15600"/>
                </a:cubicBezTo>
                <a:cubicBezTo>
                  <a:pt x="10913" y="15280"/>
                  <a:pt x="10913" y="15280"/>
                  <a:pt x="10913" y="15280"/>
                </a:cubicBezTo>
                <a:cubicBezTo>
                  <a:pt x="10687" y="14720"/>
                  <a:pt x="10687" y="14720"/>
                  <a:pt x="10687" y="14720"/>
                </a:cubicBezTo>
                <a:cubicBezTo>
                  <a:pt x="10838" y="14320"/>
                  <a:pt x="10838" y="14320"/>
                  <a:pt x="10838" y="14320"/>
                </a:cubicBezTo>
                <a:cubicBezTo>
                  <a:pt x="10988" y="14160"/>
                  <a:pt x="10988" y="14160"/>
                  <a:pt x="10988" y="14160"/>
                </a:cubicBezTo>
                <a:cubicBezTo>
                  <a:pt x="10988" y="13840"/>
                  <a:pt x="10988" y="13840"/>
                  <a:pt x="10988" y="13840"/>
                </a:cubicBezTo>
                <a:cubicBezTo>
                  <a:pt x="10838" y="13200"/>
                  <a:pt x="10838" y="13200"/>
                  <a:pt x="10838" y="13200"/>
                </a:cubicBezTo>
                <a:cubicBezTo>
                  <a:pt x="10612" y="12960"/>
                  <a:pt x="10612" y="12960"/>
                  <a:pt x="10612" y="12960"/>
                </a:cubicBezTo>
                <a:cubicBezTo>
                  <a:pt x="10838" y="12800"/>
                  <a:pt x="10838" y="12800"/>
                  <a:pt x="10838" y="12800"/>
                </a:cubicBezTo>
                <a:cubicBezTo>
                  <a:pt x="10913" y="12400"/>
                  <a:pt x="10913" y="12400"/>
                  <a:pt x="10913" y="12400"/>
                </a:cubicBezTo>
                <a:cubicBezTo>
                  <a:pt x="10988" y="12000"/>
                  <a:pt x="10988" y="12000"/>
                  <a:pt x="10988" y="12000"/>
                </a:cubicBezTo>
                <a:cubicBezTo>
                  <a:pt x="11139" y="11760"/>
                  <a:pt x="11139" y="11760"/>
                  <a:pt x="11139" y="11760"/>
                </a:cubicBezTo>
                <a:cubicBezTo>
                  <a:pt x="11139" y="11120"/>
                  <a:pt x="11139" y="11120"/>
                  <a:pt x="11139" y="11120"/>
                </a:cubicBezTo>
                <a:cubicBezTo>
                  <a:pt x="11063" y="10800"/>
                  <a:pt x="11063" y="10800"/>
                  <a:pt x="11063" y="10800"/>
                </a:cubicBezTo>
                <a:cubicBezTo>
                  <a:pt x="11139" y="10400"/>
                  <a:pt x="11139" y="10400"/>
                  <a:pt x="11139" y="10400"/>
                </a:cubicBezTo>
                <a:cubicBezTo>
                  <a:pt x="11364" y="10080"/>
                  <a:pt x="11364" y="10080"/>
                  <a:pt x="11364" y="10080"/>
                </a:cubicBezTo>
                <a:cubicBezTo>
                  <a:pt x="11515" y="9760"/>
                  <a:pt x="11515" y="9760"/>
                  <a:pt x="11515" y="9760"/>
                </a:cubicBezTo>
                <a:cubicBezTo>
                  <a:pt x="11515" y="9360"/>
                  <a:pt x="11515" y="9360"/>
                  <a:pt x="11515" y="9360"/>
                </a:cubicBezTo>
                <a:cubicBezTo>
                  <a:pt x="11816" y="9280"/>
                  <a:pt x="11816" y="9280"/>
                  <a:pt x="11816" y="9280"/>
                </a:cubicBezTo>
                <a:cubicBezTo>
                  <a:pt x="12268" y="9280"/>
                  <a:pt x="12268" y="9280"/>
                  <a:pt x="12268" y="9280"/>
                </a:cubicBezTo>
                <a:cubicBezTo>
                  <a:pt x="12418" y="8640"/>
                  <a:pt x="12418" y="8640"/>
                  <a:pt x="12418" y="8640"/>
                </a:cubicBezTo>
                <a:cubicBezTo>
                  <a:pt x="12493" y="8480"/>
                  <a:pt x="12493" y="8480"/>
                  <a:pt x="12493" y="8480"/>
                </a:cubicBezTo>
                <a:cubicBezTo>
                  <a:pt x="12644" y="8400"/>
                  <a:pt x="12644" y="8400"/>
                  <a:pt x="12644" y="8400"/>
                </a:cubicBezTo>
                <a:cubicBezTo>
                  <a:pt x="12870" y="9120"/>
                  <a:pt x="12870" y="9120"/>
                  <a:pt x="12870" y="9120"/>
                </a:cubicBezTo>
                <a:cubicBezTo>
                  <a:pt x="12569" y="9520"/>
                  <a:pt x="12569" y="9520"/>
                  <a:pt x="12569" y="9520"/>
                </a:cubicBezTo>
                <a:cubicBezTo>
                  <a:pt x="12569" y="9680"/>
                  <a:pt x="12569" y="9680"/>
                  <a:pt x="12569" y="9680"/>
                </a:cubicBezTo>
                <a:cubicBezTo>
                  <a:pt x="12569" y="9680"/>
                  <a:pt x="12644" y="9760"/>
                  <a:pt x="12719" y="9760"/>
                </a:cubicBezTo>
                <a:cubicBezTo>
                  <a:pt x="12794" y="9760"/>
                  <a:pt x="12794" y="9760"/>
                  <a:pt x="12794" y="9760"/>
                </a:cubicBezTo>
                <a:cubicBezTo>
                  <a:pt x="12794" y="9760"/>
                  <a:pt x="12945" y="9680"/>
                  <a:pt x="12945" y="9680"/>
                </a:cubicBezTo>
                <a:cubicBezTo>
                  <a:pt x="12945" y="9600"/>
                  <a:pt x="13020" y="9360"/>
                  <a:pt x="13020" y="9360"/>
                </a:cubicBezTo>
                <a:cubicBezTo>
                  <a:pt x="13095" y="9280"/>
                  <a:pt x="13095" y="9280"/>
                  <a:pt x="13095" y="9280"/>
                </a:cubicBezTo>
                <a:cubicBezTo>
                  <a:pt x="13171" y="8880"/>
                  <a:pt x="13171" y="8880"/>
                  <a:pt x="13171" y="8880"/>
                </a:cubicBezTo>
                <a:cubicBezTo>
                  <a:pt x="13171" y="8640"/>
                  <a:pt x="13171" y="8640"/>
                  <a:pt x="13171" y="8640"/>
                </a:cubicBezTo>
                <a:cubicBezTo>
                  <a:pt x="13171" y="8320"/>
                  <a:pt x="13171" y="8320"/>
                  <a:pt x="13171" y="8320"/>
                </a:cubicBezTo>
                <a:cubicBezTo>
                  <a:pt x="13171" y="8000"/>
                  <a:pt x="13171" y="8000"/>
                  <a:pt x="13171" y="8000"/>
                </a:cubicBezTo>
                <a:cubicBezTo>
                  <a:pt x="13397" y="7680"/>
                  <a:pt x="13397" y="7680"/>
                  <a:pt x="13397" y="7680"/>
                </a:cubicBezTo>
                <a:cubicBezTo>
                  <a:pt x="13547" y="7520"/>
                  <a:pt x="13547" y="7520"/>
                  <a:pt x="13547" y="7520"/>
                </a:cubicBezTo>
                <a:cubicBezTo>
                  <a:pt x="13923" y="7440"/>
                  <a:pt x="13923" y="7440"/>
                  <a:pt x="13923" y="7440"/>
                </a:cubicBezTo>
                <a:cubicBezTo>
                  <a:pt x="14074" y="7280"/>
                  <a:pt x="14074" y="7280"/>
                  <a:pt x="14074" y="7280"/>
                </a:cubicBezTo>
                <a:cubicBezTo>
                  <a:pt x="13773" y="6960"/>
                  <a:pt x="13773" y="6960"/>
                  <a:pt x="13773" y="6960"/>
                </a:cubicBezTo>
                <a:cubicBezTo>
                  <a:pt x="13698" y="6720"/>
                  <a:pt x="13698" y="6720"/>
                  <a:pt x="13698" y="6720"/>
                </a:cubicBezTo>
                <a:cubicBezTo>
                  <a:pt x="13848" y="6480"/>
                  <a:pt x="13848" y="6480"/>
                  <a:pt x="13848" y="6480"/>
                </a:cubicBezTo>
                <a:cubicBezTo>
                  <a:pt x="13999" y="6240"/>
                  <a:pt x="13999" y="6240"/>
                  <a:pt x="13999" y="6240"/>
                </a:cubicBezTo>
                <a:cubicBezTo>
                  <a:pt x="14074" y="6160"/>
                  <a:pt x="14074" y="6160"/>
                  <a:pt x="14074" y="6160"/>
                </a:cubicBezTo>
                <a:cubicBezTo>
                  <a:pt x="14074" y="6000"/>
                  <a:pt x="14074" y="6000"/>
                  <a:pt x="14074" y="6000"/>
                </a:cubicBezTo>
                <a:cubicBezTo>
                  <a:pt x="14149" y="5920"/>
                  <a:pt x="14149" y="5920"/>
                  <a:pt x="14149" y="5920"/>
                </a:cubicBezTo>
                <a:cubicBezTo>
                  <a:pt x="14149" y="5920"/>
                  <a:pt x="14149" y="5920"/>
                  <a:pt x="14224" y="5920"/>
                </a:cubicBezTo>
                <a:cubicBezTo>
                  <a:pt x="14224" y="5920"/>
                  <a:pt x="14525" y="5840"/>
                  <a:pt x="14525" y="5840"/>
                </a:cubicBezTo>
                <a:cubicBezTo>
                  <a:pt x="14676" y="5840"/>
                  <a:pt x="14676" y="5840"/>
                  <a:pt x="14676" y="5840"/>
                </a:cubicBezTo>
                <a:cubicBezTo>
                  <a:pt x="14525" y="5600"/>
                  <a:pt x="14525" y="5600"/>
                  <a:pt x="14525" y="5600"/>
                </a:cubicBezTo>
                <a:cubicBezTo>
                  <a:pt x="14224" y="5360"/>
                  <a:pt x="14224" y="5360"/>
                  <a:pt x="14224" y="5360"/>
                </a:cubicBezTo>
                <a:cubicBezTo>
                  <a:pt x="14074" y="5200"/>
                  <a:pt x="14074" y="5200"/>
                  <a:pt x="14074" y="5200"/>
                </a:cubicBezTo>
                <a:cubicBezTo>
                  <a:pt x="13848" y="5040"/>
                  <a:pt x="13848" y="5040"/>
                  <a:pt x="13848" y="5040"/>
                </a:cubicBezTo>
                <a:cubicBezTo>
                  <a:pt x="13472" y="4880"/>
                  <a:pt x="13472" y="4880"/>
                  <a:pt x="13472" y="4880"/>
                </a:cubicBezTo>
                <a:cubicBezTo>
                  <a:pt x="12794" y="4800"/>
                  <a:pt x="12794" y="4800"/>
                  <a:pt x="12794" y="4800"/>
                </a:cubicBezTo>
                <a:cubicBezTo>
                  <a:pt x="12268" y="5120"/>
                  <a:pt x="12268" y="5120"/>
                  <a:pt x="12268" y="5120"/>
                </a:cubicBezTo>
                <a:cubicBezTo>
                  <a:pt x="11967" y="5440"/>
                  <a:pt x="11967" y="5440"/>
                  <a:pt x="11967" y="5440"/>
                </a:cubicBezTo>
                <a:cubicBezTo>
                  <a:pt x="11440" y="5520"/>
                  <a:pt x="11440" y="5520"/>
                  <a:pt x="11440" y="5520"/>
                </a:cubicBezTo>
                <a:cubicBezTo>
                  <a:pt x="10838" y="5520"/>
                  <a:pt x="10838" y="5520"/>
                  <a:pt x="10838" y="5520"/>
                </a:cubicBezTo>
                <a:cubicBezTo>
                  <a:pt x="10537" y="5760"/>
                  <a:pt x="10537" y="5760"/>
                  <a:pt x="10537" y="5760"/>
                </a:cubicBezTo>
                <a:cubicBezTo>
                  <a:pt x="10160" y="6480"/>
                  <a:pt x="10160" y="6480"/>
                  <a:pt x="10160" y="6480"/>
                </a:cubicBezTo>
                <a:cubicBezTo>
                  <a:pt x="9709" y="6800"/>
                  <a:pt x="9709" y="6800"/>
                  <a:pt x="9709" y="6800"/>
                </a:cubicBezTo>
                <a:cubicBezTo>
                  <a:pt x="9633" y="6720"/>
                  <a:pt x="9633" y="6720"/>
                  <a:pt x="9633" y="6720"/>
                </a:cubicBezTo>
                <a:cubicBezTo>
                  <a:pt x="9784" y="6400"/>
                  <a:pt x="9784" y="6400"/>
                  <a:pt x="9784" y="6400"/>
                </a:cubicBezTo>
                <a:cubicBezTo>
                  <a:pt x="10010" y="6160"/>
                  <a:pt x="10010" y="6160"/>
                  <a:pt x="10010" y="6160"/>
                </a:cubicBezTo>
                <a:cubicBezTo>
                  <a:pt x="9859" y="5920"/>
                  <a:pt x="9859" y="5920"/>
                  <a:pt x="9859" y="5920"/>
                </a:cubicBezTo>
                <a:cubicBezTo>
                  <a:pt x="9558" y="6080"/>
                  <a:pt x="9558" y="6080"/>
                  <a:pt x="9558" y="6080"/>
                </a:cubicBezTo>
                <a:cubicBezTo>
                  <a:pt x="9408" y="6160"/>
                  <a:pt x="9408" y="6160"/>
                  <a:pt x="9408" y="6160"/>
                </a:cubicBezTo>
                <a:cubicBezTo>
                  <a:pt x="9257" y="6480"/>
                  <a:pt x="9257" y="6480"/>
                  <a:pt x="9257" y="6480"/>
                </a:cubicBezTo>
                <a:cubicBezTo>
                  <a:pt x="9107" y="6560"/>
                  <a:pt x="9107" y="6560"/>
                  <a:pt x="9107" y="6560"/>
                </a:cubicBezTo>
                <a:cubicBezTo>
                  <a:pt x="9031" y="6560"/>
                  <a:pt x="9031" y="6560"/>
                  <a:pt x="9031" y="6560"/>
                </a:cubicBezTo>
                <a:cubicBezTo>
                  <a:pt x="8881" y="6000"/>
                  <a:pt x="8881" y="6000"/>
                  <a:pt x="8881" y="6000"/>
                </a:cubicBezTo>
                <a:cubicBezTo>
                  <a:pt x="8806" y="6000"/>
                  <a:pt x="8806" y="6000"/>
                  <a:pt x="8806" y="6000"/>
                </a:cubicBezTo>
                <a:cubicBezTo>
                  <a:pt x="8655" y="6480"/>
                  <a:pt x="8655" y="6480"/>
                  <a:pt x="8655" y="6480"/>
                </a:cubicBezTo>
                <a:cubicBezTo>
                  <a:pt x="8580" y="6800"/>
                  <a:pt x="8580" y="6800"/>
                  <a:pt x="8580" y="6800"/>
                </a:cubicBezTo>
                <a:cubicBezTo>
                  <a:pt x="8279" y="7200"/>
                  <a:pt x="8279" y="7200"/>
                  <a:pt x="8279" y="7200"/>
                </a:cubicBezTo>
                <a:cubicBezTo>
                  <a:pt x="8053" y="8080"/>
                  <a:pt x="8053" y="8080"/>
                  <a:pt x="8053" y="8080"/>
                </a:cubicBezTo>
                <a:cubicBezTo>
                  <a:pt x="7902" y="8560"/>
                  <a:pt x="7902" y="8560"/>
                  <a:pt x="7902" y="8560"/>
                </a:cubicBezTo>
                <a:cubicBezTo>
                  <a:pt x="7451" y="8960"/>
                  <a:pt x="7451" y="8960"/>
                  <a:pt x="7451" y="8960"/>
                </a:cubicBezTo>
                <a:cubicBezTo>
                  <a:pt x="7300" y="8640"/>
                  <a:pt x="7300" y="8640"/>
                  <a:pt x="7300" y="8640"/>
                </a:cubicBezTo>
                <a:cubicBezTo>
                  <a:pt x="7225" y="8080"/>
                  <a:pt x="7225" y="8080"/>
                  <a:pt x="7225" y="8080"/>
                </a:cubicBezTo>
                <a:cubicBezTo>
                  <a:pt x="7150" y="8000"/>
                  <a:pt x="7150" y="8000"/>
                  <a:pt x="7150" y="8000"/>
                </a:cubicBezTo>
                <a:cubicBezTo>
                  <a:pt x="6999" y="7760"/>
                  <a:pt x="6999" y="7760"/>
                  <a:pt x="6999" y="7760"/>
                </a:cubicBezTo>
                <a:cubicBezTo>
                  <a:pt x="7075" y="7520"/>
                  <a:pt x="7075" y="7520"/>
                  <a:pt x="7075" y="7520"/>
                </a:cubicBezTo>
                <a:cubicBezTo>
                  <a:pt x="6999" y="7040"/>
                  <a:pt x="6999" y="7040"/>
                  <a:pt x="6999" y="7040"/>
                </a:cubicBezTo>
                <a:cubicBezTo>
                  <a:pt x="6774" y="6800"/>
                  <a:pt x="6774" y="6800"/>
                  <a:pt x="6774" y="6800"/>
                </a:cubicBezTo>
                <a:cubicBezTo>
                  <a:pt x="6322" y="6480"/>
                  <a:pt x="6322" y="6480"/>
                  <a:pt x="6322" y="6480"/>
                </a:cubicBezTo>
                <a:cubicBezTo>
                  <a:pt x="6171" y="6160"/>
                  <a:pt x="6171" y="6160"/>
                  <a:pt x="6171" y="6160"/>
                </a:cubicBezTo>
                <a:cubicBezTo>
                  <a:pt x="5645" y="6080"/>
                  <a:pt x="5645" y="6080"/>
                  <a:pt x="5645" y="6080"/>
                </a:cubicBezTo>
                <a:cubicBezTo>
                  <a:pt x="4967" y="6080"/>
                  <a:pt x="4967" y="6080"/>
                  <a:pt x="4967" y="6080"/>
                </a:cubicBezTo>
                <a:cubicBezTo>
                  <a:pt x="4817" y="5920"/>
                  <a:pt x="4817" y="5920"/>
                  <a:pt x="4817" y="5920"/>
                </a:cubicBezTo>
                <a:cubicBezTo>
                  <a:pt x="4365" y="5920"/>
                  <a:pt x="4365" y="5920"/>
                  <a:pt x="4365" y="5920"/>
                </a:cubicBezTo>
                <a:cubicBezTo>
                  <a:pt x="3763" y="5840"/>
                  <a:pt x="3763" y="5840"/>
                  <a:pt x="3763" y="5840"/>
                </a:cubicBezTo>
                <a:cubicBezTo>
                  <a:pt x="3688" y="5680"/>
                  <a:pt x="3688" y="5680"/>
                  <a:pt x="3688" y="5680"/>
                </a:cubicBezTo>
                <a:cubicBezTo>
                  <a:pt x="3236" y="5440"/>
                  <a:pt x="3236" y="5440"/>
                  <a:pt x="3236" y="5440"/>
                </a:cubicBezTo>
                <a:cubicBezTo>
                  <a:pt x="2709" y="5360"/>
                  <a:pt x="2709" y="5360"/>
                  <a:pt x="2709" y="5360"/>
                </a:cubicBezTo>
                <a:cubicBezTo>
                  <a:pt x="2183" y="5200"/>
                  <a:pt x="2183" y="5200"/>
                  <a:pt x="2183" y="5200"/>
                </a:cubicBezTo>
                <a:cubicBezTo>
                  <a:pt x="1580" y="4960"/>
                  <a:pt x="1580" y="4960"/>
                  <a:pt x="1580" y="4960"/>
                </a:cubicBezTo>
                <a:cubicBezTo>
                  <a:pt x="1204" y="4720"/>
                  <a:pt x="1204" y="4720"/>
                  <a:pt x="1204" y="4720"/>
                </a:cubicBezTo>
                <a:cubicBezTo>
                  <a:pt x="903" y="4720"/>
                  <a:pt x="903" y="4720"/>
                  <a:pt x="903" y="4720"/>
                </a:cubicBezTo>
                <a:cubicBezTo>
                  <a:pt x="828" y="4720"/>
                  <a:pt x="828" y="4720"/>
                  <a:pt x="828" y="4720"/>
                </a:cubicBezTo>
                <a:cubicBezTo>
                  <a:pt x="677" y="4560"/>
                  <a:pt x="677" y="4560"/>
                  <a:pt x="677" y="4560"/>
                </a:cubicBezTo>
                <a:cubicBezTo>
                  <a:pt x="527" y="4320"/>
                  <a:pt x="527" y="4320"/>
                  <a:pt x="527" y="4320"/>
                </a:cubicBezTo>
                <a:cubicBezTo>
                  <a:pt x="0" y="4160"/>
                  <a:pt x="0" y="4160"/>
                  <a:pt x="0" y="4160"/>
                </a:cubicBezTo>
                <a:lnTo>
                  <a:pt x="0" y="4080"/>
                </a:lnTo>
                <a:close/>
              </a:path>
            </a:pathLst>
          </a:custGeom>
          <a:solidFill>
            <a:schemeClr val="accent2">
              <a:lumMod val="75000"/>
            </a:schemeClr>
          </a:solidFill>
          <a:ln w="3175" cap="flat">
            <a:solidFill>
              <a:srgbClr val="BFBFBF"/>
            </a:solidFill>
            <a:prstDash val="solid"/>
            <a:miter lim="800000"/>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dirty="0"/>
          </a:p>
        </p:txBody>
      </p:sp>
      <p:sp>
        <p:nvSpPr>
          <p:cNvPr id="56" name="Shape 1721"/>
          <p:cNvSpPr/>
          <p:nvPr/>
        </p:nvSpPr>
        <p:spPr>
          <a:xfrm>
            <a:off x="6515150" y="2244139"/>
            <a:ext cx="778970" cy="829592"/>
          </a:xfrm>
          <a:custGeom>
            <a:avLst/>
            <a:gdLst/>
            <a:ahLst/>
            <a:cxnLst>
              <a:cxn ang="0">
                <a:pos x="wd2" y="hd2"/>
              </a:cxn>
              <a:cxn ang="5400000">
                <a:pos x="wd2" y="hd2"/>
              </a:cxn>
              <a:cxn ang="10800000">
                <a:pos x="wd2" y="hd2"/>
              </a:cxn>
              <a:cxn ang="16200000">
                <a:pos x="wd2" y="hd2"/>
              </a:cxn>
            </a:cxnLst>
            <a:rect l="0" t="0" r="r" b="b"/>
            <a:pathLst>
              <a:path w="21600" h="21600" extrusionOk="0">
                <a:moveTo>
                  <a:pt x="19128" y="6997"/>
                </a:moveTo>
                <a:cubicBezTo>
                  <a:pt x="19021" y="6896"/>
                  <a:pt x="19021" y="6896"/>
                  <a:pt x="19021" y="6896"/>
                </a:cubicBezTo>
                <a:cubicBezTo>
                  <a:pt x="18806" y="6592"/>
                  <a:pt x="18806" y="6592"/>
                  <a:pt x="18806" y="6592"/>
                </a:cubicBezTo>
                <a:cubicBezTo>
                  <a:pt x="18913" y="6287"/>
                  <a:pt x="18913" y="6287"/>
                  <a:pt x="18913" y="6287"/>
                </a:cubicBezTo>
                <a:cubicBezTo>
                  <a:pt x="18806" y="5679"/>
                  <a:pt x="18806" y="5679"/>
                  <a:pt x="18806" y="5679"/>
                </a:cubicBezTo>
                <a:cubicBezTo>
                  <a:pt x="18484" y="5375"/>
                  <a:pt x="18484" y="5375"/>
                  <a:pt x="18484" y="5375"/>
                </a:cubicBezTo>
                <a:cubicBezTo>
                  <a:pt x="17839" y="4969"/>
                  <a:pt x="17839" y="4969"/>
                  <a:pt x="17839" y="4969"/>
                </a:cubicBezTo>
                <a:cubicBezTo>
                  <a:pt x="17624" y="4563"/>
                  <a:pt x="17624" y="4563"/>
                  <a:pt x="17624" y="4563"/>
                </a:cubicBezTo>
                <a:cubicBezTo>
                  <a:pt x="16872" y="4462"/>
                  <a:pt x="16872" y="4462"/>
                  <a:pt x="16872" y="4462"/>
                </a:cubicBezTo>
                <a:cubicBezTo>
                  <a:pt x="15904" y="4462"/>
                  <a:pt x="15904" y="4462"/>
                  <a:pt x="15904" y="4462"/>
                </a:cubicBezTo>
                <a:cubicBezTo>
                  <a:pt x="15690" y="4259"/>
                  <a:pt x="15690" y="4259"/>
                  <a:pt x="15690" y="4259"/>
                </a:cubicBezTo>
                <a:cubicBezTo>
                  <a:pt x="15045" y="4259"/>
                  <a:pt x="15045" y="4259"/>
                  <a:pt x="15045" y="4259"/>
                </a:cubicBezTo>
                <a:cubicBezTo>
                  <a:pt x="14185" y="4158"/>
                  <a:pt x="14185" y="4158"/>
                  <a:pt x="14185" y="4158"/>
                </a:cubicBezTo>
                <a:cubicBezTo>
                  <a:pt x="14078" y="3955"/>
                  <a:pt x="14078" y="3955"/>
                  <a:pt x="14078" y="3955"/>
                </a:cubicBezTo>
                <a:cubicBezTo>
                  <a:pt x="13433" y="3651"/>
                  <a:pt x="13433" y="3651"/>
                  <a:pt x="13433" y="3651"/>
                </a:cubicBezTo>
                <a:cubicBezTo>
                  <a:pt x="12681" y="3549"/>
                  <a:pt x="12681" y="3549"/>
                  <a:pt x="12681" y="3549"/>
                </a:cubicBezTo>
                <a:cubicBezTo>
                  <a:pt x="11928" y="3346"/>
                  <a:pt x="11928" y="3346"/>
                  <a:pt x="11928" y="3346"/>
                </a:cubicBezTo>
                <a:cubicBezTo>
                  <a:pt x="11069" y="3042"/>
                  <a:pt x="11069" y="3042"/>
                  <a:pt x="11069" y="3042"/>
                </a:cubicBezTo>
                <a:cubicBezTo>
                  <a:pt x="10531" y="2738"/>
                  <a:pt x="10531" y="2738"/>
                  <a:pt x="10531" y="2738"/>
                </a:cubicBezTo>
                <a:cubicBezTo>
                  <a:pt x="10101" y="2738"/>
                  <a:pt x="10101" y="2738"/>
                  <a:pt x="10101" y="2738"/>
                </a:cubicBezTo>
                <a:cubicBezTo>
                  <a:pt x="9994" y="2738"/>
                  <a:pt x="9994" y="2738"/>
                  <a:pt x="9994" y="2738"/>
                </a:cubicBezTo>
                <a:cubicBezTo>
                  <a:pt x="9779" y="2535"/>
                  <a:pt x="9779" y="2535"/>
                  <a:pt x="9779" y="2535"/>
                </a:cubicBezTo>
                <a:cubicBezTo>
                  <a:pt x="9564" y="2231"/>
                  <a:pt x="9564" y="2231"/>
                  <a:pt x="9564" y="2231"/>
                </a:cubicBezTo>
                <a:cubicBezTo>
                  <a:pt x="8812" y="2028"/>
                  <a:pt x="8812" y="2028"/>
                  <a:pt x="8812" y="2028"/>
                </a:cubicBezTo>
                <a:cubicBezTo>
                  <a:pt x="8812" y="2028"/>
                  <a:pt x="8812" y="2028"/>
                  <a:pt x="8812" y="2028"/>
                </a:cubicBezTo>
                <a:cubicBezTo>
                  <a:pt x="8704" y="2028"/>
                  <a:pt x="8704" y="2028"/>
                  <a:pt x="8704" y="2028"/>
                </a:cubicBezTo>
                <a:cubicBezTo>
                  <a:pt x="8382" y="1825"/>
                  <a:pt x="8382" y="1825"/>
                  <a:pt x="8382" y="1825"/>
                </a:cubicBezTo>
                <a:cubicBezTo>
                  <a:pt x="8060" y="1623"/>
                  <a:pt x="8060" y="1623"/>
                  <a:pt x="8060" y="1623"/>
                </a:cubicBezTo>
                <a:cubicBezTo>
                  <a:pt x="7737" y="1521"/>
                  <a:pt x="7737" y="1521"/>
                  <a:pt x="7737" y="1521"/>
                </a:cubicBezTo>
                <a:cubicBezTo>
                  <a:pt x="7522" y="1724"/>
                  <a:pt x="7522" y="1724"/>
                  <a:pt x="7522" y="1724"/>
                </a:cubicBezTo>
                <a:cubicBezTo>
                  <a:pt x="7200" y="1825"/>
                  <a:pt x="7200" y="1825"/>
                  <a:pt x="7200" y="1825"/>
                </a:cubicBezTo>
                <a:cubicBezTo>
                  <a:pt x="7093" y="1724"/>
                  <a:pt x="7093" y="1724"/>
                  <a:pt x="7093" y="1724"/>
                </a:cubicBezTo>
                <a:cubicBezTo>
                  <a:pt x="7200" y="1521"/>
                  <a:pt x="7200" y="1521"/>
                  <a:pt x="7200" y="1521"/>
                </a:cubicBezTo>
                <a:cubicBezTo>
                  <a:pt x="7307" y="913"/>
                  <a:pt x="7307" y="913"/>
                  <a:pt x="7307" y="913"/>
                </a:cubicBezTo>
                <a:cubicBezTo>
                  <a:pt x="7415" y="710"/>
                  <a:pt x="7415" y="710"/>
                  <a:pt x="7415" y="710"/>
                </a:cubicBezTo>
                <a:cubicBezTo>
                  <a:pt x="7522" y="203"/>
                  <a:pt x="7522" y="203"/>
                  <a:pt x="7522" y="203"/>
                </a:cubicBezTo>
                <a:cubicBezTo>
                  <a:pt x="7200" y="0"/>
                  <a:pt x="7200" y="0"/>
                  <a:pt x="7200" y="0"/>
                </a:cubicBezTo>
                <a:cubicBezTo>
                  <a:pt x="6985" y="101"/>
                  <a:pt x="6985" y="101"/>
                  <a:pt x="6985" y="101"/>
                </a:cubicBezTo>
                <a:cubicBezTo>
                  <a:pt x="6555" y="304"/>
                  <a:pt x="6555" y="304"/>
                  <a:pt x="6555" y="304"/>
                </a:cubicBezTo>
                <a:cubicBezTo>
                  <a:pt x="6125" y="406"/>
                  <a:pt x="6125" y="406"/>
                  <a:pt x="6125" y="406"/>
                </a:cubicBezTo>
                <a:cubicBezTo>
                  <a:pt x="5588" y="608"/>
                  <a:pt x="5588" y="608"/>
                  <a:pt x="5588" y="608"/>
                </a:cubicBezTo>
                <a:cubicBezTo>
                  <a:pt x="5051" y="913"/>
                  <a:pt x="5051" y="913"/>
                  <a:pt x="5051" y="913"/>
                </a:cubicBezTo>
                <a:cubicBezTo>
                  <a:pt x="4191" y="1318"/>
                  <a:pt x="4191" y="1318"/>
                  <a:pt x="4191" y="1318"/>
                </a:cubicBezTo>
                <a:cubicBezTo>
                  <a:pt x="3976" y="1623"/>
                  <a:pt x="3976" y="1623"/>
                  <a:pt x="3976" y="1623"/>
                </a:cubicBezTo>
                <a:cubicBezTo>
                  <a:pt x="3546" y="1623"/>
                  <a:pt x="3546" y="1623"/>
                  <a:pt x="3546" y="1623"/>
                </a:cubicBezTo>
                <a:cubicBezTo>
                  <a:pt x="3009" y="1420"/>
                  <a:pt x="3009" y="1420"/>
                  <a:pt x="3009" y="1420"/>
                </a:cubicBezTo>
                <a:cubicBezTo>
                  <a:pt x="2687" y="1115"/>
                  <a:pt x="2687" y="1115"/>
                  <a:pt x="2687" y="1115"/>
                </a:cubicBezTo>
                <a:cubicBezTo>
                  <a:pt x="2257" y="1521"/>
                  <a:pt x="2257" y="1521"/>
                  <a:pt x="2257" y="1521"/>
                </a:cubicBezTo>
                <a:cubicBezTo>
                  <a:pt x="2149" y="4361"/>
                  <a:pt x="2149" y="4361"/>
                  <a:pt x="2149" y="4361"/>
                </a:cubicBezTo>
                <a:cubicBezTo>
                  <a:pt x="752" y="5172"/>
                  <a:pt x="752" y="5172"/>
                  <a:pt x="752" y="5172"/>
                </a:cubicBezTo>
                <a:cubicBezTo>
                  <a:pt x="537" y="5577"/>
                  <a:pt x="537" y="5577"/>
                  <a:pt x="537" y="5577"/>
                </a:cubicBezTo>
                <a:cubicBezTo>
                  <a:pt x="0" y="6693"/>
                  <a:pt x="0" y="6693"/>
                  <a:pt x="0" y="6693"/>
                </a:cubicBezTo>
                <a:cubicBezTo>
                  <a:pt x="537" y="7301"/>
                  <a:pt x="537" y="7301"/>
                  <a:pt x="537" y="7301"/>
                </a:cubicBezTo>
                <a:cubicBezTo>
                  <a:pt x="752" y="7301"/>
                  <a:pt x="752" y="7301"/>
                  <a:pt x="752" y="7301"/>
                </a:cubicBezTo>
                <a:cubicBezTo>
                  <a:pt x="537" y="9025"/>
                  <a:pt x="537" y="9025"/>
                  <a:pt x="537" y="9025"/>
                </a:cubicBezTo>
                <a:cubicBezTo>
                  <a:pt x="430" y="10851"/>
                  <a:pt x="430" y="10851"/>
                  <a:pt x="430" y="10851"/>
                </a:cubicBezTo>
                <a:cubicBezTo>
                  <a:pt x="1075" y="11358"/>
                  <a:pt x="1075" y="11358"/>
                  <a:pt x="1075" y="11358"/>
                </a:cubicBezTo>
                <a:cubicBezTo>
                  <a:pt x="2042" y="11865"/>
                  <a:pt x="2042" y="11865"/>
                  <a:pt x="2042" y="11865"/>
                </a:cubicBezTo>
                <a:cubicBezTo>
                  <a:pt x="3546" y="12676"/>
                  <a:pt x="3546" y="12676"/>
                  <a:pt x="3546" y="12676"/>
                </a:cubicBezTo>
                <a:cubicBezTo>
                  <a:pt x="4513" y="13690"/>
                  <a:pt x="4513" y="13690"/>
                  <a:pt x="4513" y="13690"/>
                </a:cubicBezTo>
                <a:cubicBezTo>
                  <a:pt x="4836" y="14096"/>
                  <a:pt x="4836" y="14096"/>
                  <a:pt x="4836" y="14096"/>
                </a:cubicBezTo>
                <a:cubicBezTo>
                  <a:pt x="5588" y="14603"/>
                  <a:pt x="5588" y="14603"/>
                  <a:pt x="5588" y="14603"/>
                </a:cubicBezTo>
                <a:cubicBezTo>
                  <a:pt x="6448" y="15414"/>
                  <a:pt x="6448" y="15414"/>
                  <a:pt x="6448" y="15414"/>
                </a:cubicBezTo>
                <a:cubicBezTo>
                  <a:pt x="6555" y="16124"/>
                  <a:pt x="6555" y="16124"/>
                  <a:pt x="6555" y="16124"/>
                </a:cubicBezTo>
                <a:cubicBezTo>
                  <a:pt x="6448" y="16834"/>
                  <a:pt x="6448" y="16834"/>
                  <a:pt x="6448" y="16834"/>
                </a:cubicBezTo>
                <a:cubicBezTo>
                  <a:pt x="6770" y="17544"/>
                  <a:pt x="6770" y="17544"/>
                  <a:pt x="6770" y="17544"/>
                </a:cubicBezTo>
                <a:cubicBezTo>
                  <a:pt x="6985" y="17848"/>
                  <a:pt x="6985" y="17848"/>
                  <a:pt x="6985" y="17848"/>
                </a:cubicBezTo>
                <a:cubicBezTo>
                  <a:pt x="6985" y="18558"/>
                  <a:pt x="6985" y="18558"/>
                  <a:pt x="6985" y="18558"/>
                </a:cubicBezTo>
                <a:cubicBezTo>
                  <a:pt x="6985" y="18963"/>
                  <a:pt x="6985" y="18963"/>
                  <a:pt x="6985" y="18963"/>
                </a:cubicBezTo>
                <a:cubicBezTo>
                  <a:pt x="6985" y="19572"/>
                  <a:pt x="6985" y="19572"/>
                  <a:pt x="6985" y="19572"/>
                </a:cubicBezTo>
                <a:cubicBezTo>
                  <a:pt x="7200" y="20079"/>
                  <a:pt x="7200" y="20079"/>
                  <a:pt x="7200" y="20079"/>
                </a:cubicBezTo>
                <a:cubicBezTo>
                  <a:pt x="7200" y="20586"/>
                  <a:pt x="7200" y="20586"/>
                  <a:pt x="7200" y="20586"/>
                </a:cubicBezTo>
                <a:cubicBezTo>
                  <a:pt x="7737" y="20586"/>
                  <a:pt x="7737" y="20586"/>
                  <a:pt x="7737" y="20586"/>
                </a:cubicBezTo>
                <a:cubicBezTo>
                  <a:pt x="7737" y="20586"/>
                  <a:pt x="8167" y="20992"/>
                  <a:pt x="8275" y="20992"/>
                </a:cubicBezTo>
                <a:cubicBezTo>
                  <a:pt x="8382" y="20992"/>
                  <a:pt x="8812" y="21194"/>
                  <a:pt x="8812" y="21194"/>
                </a:cubicBezTo>
                <a:cubicBezTo>
                  <a:pt x="9134" y="21600"/>
                  <a:pt x="9134" y="21600"/>
                  <a:pt x="9134" y="21600"/>
                </a:cubicBezTo>
                <a:cubicBezTo>
                  <a:pt x="19773" y="20992"/>
                  <a:pt x="19773" y="20992"/>
                  <a:pt x="19773" y="20992"/>
                </a:cubicBezTo>
                <a:cubicBezTo>
                  <a:pt x="19773" y="19775"/>
                  <a:pt x="19773" y="19775"/>
                  <a:pt x="19773" y="19775"/>
                </a:cubicBezTo>
                <a:cubicBezTo>
                  <a:pt x="19773" y="19369"/>
                  <a:pt x="19773" y="19369"/>
                  <a:pt x="19773" y="19369"/>
                </a:cubicBezTo>
                <a:cubicBezTo>
                  <a:pt x="19236" y="18152"/>
                  <a:pt x="19236" y="18152"/>
                  <a:pt x="19236" y="18152"/>
                </a:cubicBezTo>
                <a:cubicBezTo>
                  <a:pt x="19128" y="17442"/>
                  <a:pt x="19128" y="17442"/>
                  <a:pt x="19128" y="17442"/>
                </a:cubicBezTo>
                <a:cubicBezTo>
                  <a:pt x="19236" y="16631"/>
                  <a:pt x="19236" y="16631"/>
                  <a:pt x="19236" y="16631"/>
                </a:cubicBezTo>
                <a:cubicBezTo>
                  <a:pt x="19451" y="16023"/>
                  <a:pt x="19451" y="16023"/>
                  <a:pt x="19451" y="16023"/>
                </a:cubicBezTo>
                <a:cubicBezTo>
                  <a:pt x="19558" y="15718"/>
                  <a:pt x="19558" y="15718"/>
                  <a:pt x="19558" y="15718"/>
                </a:cubicBezTo>
                <a:cubicBezTo>
                  <a:pt x="19773" y="15414"/>
                  <a:pt x="19773" y="15414"/>
                  <a:pt x="19773" y="15414"/>
                </a:cubicBezTo>
                <a:cubicBezTo>
                  <a:pt x="19558" y="14907"/>
                  <a:pt x="19558" y="14907"/>
                  <a:pt x="19558" y="14907"/>
                </a:cubicBezTo>
                <a:cubicBezTo>
                  <a:pt x="19558" y="14197"/>
                  <a:pt x="19558" y="14197"/>
                  <a:pt x="19558" y="14197"/>
                </a:cubicBezTo>
                <a:cubicBezTo>
                  <a:pt x="19558" y="13792"/>
                  <a:pt x="19558" y="13792"/>
                  <a:pt x="19558" y="13792"/>
                </a:cubicBezTo>
                <a:cubicBezTo>
                  <a:pt x="19773" y="13487"/>
                  <a:pt x="19773" y="13487"/>
                  <a:pt x="19773" y="13487"/>
                </a:cubicBezTo>
                <a:cubicBezTo>
                  <a:pt x="19773" y="13285"/>
                  <a:pt x="19773" y="13285"/>
                  <a:pt x="19773" y="13285"/>
                </a:cubicBezTo>
                <a:cubicBezTo>
                  <a:pt x="20203" y="12879"/>
                  <a:pt x="20203" y="12879"/>
                  <a:pt x="20203" y="12879"/>
                </a:cubicBezTo>
                <a:cubicBezTo>
                  <a:pt x="20203" y="12676"/>
                  <a:pt x="20203" y="12676"/>
                  <a:pt x="20203" y="12676"/>
                </a:cubicBezTo>
                <a:cubicBezTo>
                  <a:pt x="19988" y="12270"/>
                  <a:pt x="19988" y="12270"/>
                  <a:pt x="19988" y="12270"/>
                </a:cubicBezTo>
                <a:cubicBezTo>
                  <a:pt x="19988" y="11966"/>
                  <a:pt x="19988" y="11966"/>
                  <a:pt x="19988" y="11966"/>
                </a:cubicBezTo>
                <a:cubicBezTo>
                  <a:pt x="20096" y="11155"/>
                  <a:pt x="20096" y="11155"/>
                  <a:pt x="20096" y="11155"/>
                </a:cubicBezTo>
                <a:cubicBezTo>
                  <a:pt x="20203" y="10648"/>
                  <a:pt x="20203" y="10648"/>
                  <a:pt x="20203" y="10648"/>
                </a:cubicBezTo>
                <a:cubicBezTo>
                  <a:pt x="20525" y="10039"/>
                  <a:pt x="20525" y="10039"/>
                  <a:pt x="20525" y="10039"/>
                </a:cubicBezTo>
                <a:cubicBezTo>
                  <a:pt x="21063" y="9025"/>
                  <a:pt x="21063" y="9025"/>
                  <a:pt x="21063" y="9025"/>
                </a:cubicBezTo>
                <a:cubicBezTo>
                  <a:pt x="21170" y="8620"/>
                  <a:pt x="21170" y="8620"/>
                  <a:pt x="21170" y="8620"/>
                </a:cubicBezTo>
                <a:cubicBezTo>
                  <a:pt x="21170" y="8315"/>
                  <a:pt x="21170" y="8315"/>
                  <a:pt x="21170" y="8315"/>
                </a:cubicBezTo>
                <a:cubicBezTo>
                  <a:pt x="21600" y="8214"/>
                  <a:pt x="21600" y="8214"/>
                  <a:pt x="21600" y="8214"/>
                </a:cubicBezTo>
                <a:cubicBezTo>
                  <a:pt x="21600" y="8011"/>
                  <a:pt x="21600" y="8011"/>
                  <a:pt x="21600" y="8011"/>
                </a:cubicBezTo>
                <a:cubicBezTo>
                  <a:pt x="21600" y="7808"/>
                  <a:pt x="21600" y="7808"/>
                  <a:pt x="21600" y="7808"/>
                </a:cubicBezTo>
                <a:cubicBezTo>
                  <a:pt x="21600" y="7606"/>
                  <a:pt x="21600" y="7606"/>
                  <a:pt x="21600" y="7606"/>
                </a:cubicBezTo>
                <a:cubicBezTo>
                  <a:pt x="21600" y="7403"/>
                  <a:pt x="21600" y="7403"/>
                  <a:pt x="21600" y="7403"/>
                </a:cubicBezTo>
                <a:cubicBezTo>
                  <a:pt x="21600" y="7200"/>
                  <a:pt x="21600" y="7200"/>
                  <a:pt x="21600" y="7200"/>
                </a:cubicBezTo>
                <a:cubicBezTo>
                  <a:pt x="21170" y="7606"/>
                  <a:pt x="21170" y="7606"/>
                  <a:pt x="21170" y="7606"/>
                </a:cubicBezTo>
                <a:cubicBezTo>
                  <a:pt x="20848" y="8011"/>
                  <a:pt x="20848" y="8011"/>
                  <a:pt x="20848" y="8011"/>
                </a:cubicBezTo>
                <a:cubicBezTo>
                  <a:pt x="20740" y="8518"/>
                  <a:pt x="20740" y="8518"/>
                  <a:pt x="20740" y="8518"/>
                </a:cubicBezTo>
                <a:cubicBezTo>
                  <a:pt x="20418" y="9127"/>
                  <a:pt x="20418" y="9127"/>
                  <a:pt x="20418" y="9127"/>
                </a:cubicBezTo>
                <a:cubicBezTo>
                  <a:pt x="20096" y="9330"/>
                  <a:pt x="20096" y="9330"/>
                  <a:pt x="20096" y="9330"/>
                </a:cubicBezTo>
                <a:cubicBezTo>
                  <a:pt x="19451" y="9634"/>
                  <a:pt x="19451" y="9634"/>
                  <a:pt x="19451" y="9634"/>
                </a:cubicBezTo>
                <a:cubicBezTo>
                  <a:pt x="19128" y="10039"/>
                  <a:pt x="19128" y="10039"/>
                  <a:pt x="19128" y="10039"/>
                </a:cubicBezTo>
                <a:cubicBezTo>
                  <a:pt x="19021" y="10242"/>
                  <a:pt x="19021" y="10242"/>
                  <a:pt x="19021" y="10242"/>
                </a:cubicBezTo>
                <a:cubicBezTo>
                  <a:pt x="18806" y="10648"/>
                  <a:pt x="18806" y="10648"/>
                  <a:pt x="18806" y="10648"/>
                </a:cubicBezTo>
                <a:cubicBezTo>
                  <a:pt x="18376" y="11155"/>
                  <a:pt x="18376" y="11155"/>
                  <a:pt x="18376" y="11155"/>
                </a:cubicBezTo>
                <a:cubicBezTo>
                  <a:pt x="18054" y="10851"/>
                  <a:pt x="18054" y="10851"/>
                  <a:pt x="18054" y="10851"/>
                </a:cubicBezTo>
                <a:cubicBezTo>
                  <a:pt x="18376" y="10445"/>
                  <a:pt x="18376" y="10445"/>
                  <a:pt x="18376" y="10445"/>
                </a:cubicBezTo>
                <a:cubicBezTo>
                  <a:pt x="18591" y="9735"/>
                  <a:pt x="18591" y="9735"/>
                  <a:pt x="18591" y="9735"/>
                </a:cubicBezTo>
                <a:cubicBezTo>
                  <a:pt x="18699" y="9431"/>
                  <a:pt x="18699" y="9431"/>
                  <a:pt x="18699" y="9431"/>
                </a:cubicBezTo>
                <a:cubicBezTo>
                  <a:pt x="18806" y="9228"/>
                  <a:pt x="18806" y="9228"/>
                  <a:pt x="18806" y="9228"/>
                </a:cubicBezTo>
                <a:cubicBezTo>
                  <a:pt x="19021" y="9025"/>
                  <a:pt x="19021" y="9025"/>
                  <a:pt x="19021" y="9025"/>
                </a:cubicBezTo>
                <a:cubicBezTo>
                  <a:pt x="19236" y="8823"/>
                  <a:pt x="19236" y="8823"/>
                  <a:pt x="19236" y="8823"/>
                </a:cubicBezTo>
                <a:cubicBezTo>
                  <a:pt x="19343" y="8620"/>
                  <a:pt x="19343" y="8620"/>
                  <a:pt x="19343" y="8620"/>
                </a:cubicBezTo>
                <a:cubicBezTo>
                  <a:pt x="19236" y="8113"/>
                  <a:pt x="19236" y="8113"/>
                  <a:pt x="19236" y="8113"/>
                </a:cubicBezTo>
                <a:cubicBezTo>
                  <a:pt x="19343" y="7910"/>
                  <a:pt x="19343" y="7910"/>
                  <a:pt x="19343" y="7910"/>
                </a:cubicBezTo>
                <a:cubicBezTo>
                  <a:pt x="19236" y="7707"/>
                  <a:pt x="19236" y="7707"/>
                  <a:pt x="19236" y="7707"/>
                </a:cubicBezTo>
                <a:lnTo>
                  <a:pt x="19128" y="6997"/>
                </a:lnTo>
                <a:close/>
              </a:path>
            </a:pathLst>
          </a:custGeom>
          <a:solidFill>
            <a:schemeClr val="accent2">
              <a:lumMod val="75000"/>
            </a:schemeClr>
          </a:solidFill>
          <a:ln w="3175" cap="flat">
            <a:solidFill>
              <a:srgbClr val="BFBFBF"/>
            </a:solidFill>
            <a:prstDash val="solid"/>
            <a:miter lim="800000"/>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dirty="0"/>
          </a:p>
        </p:txBody>
      </p:sp>
      <p:sp>
        <p:nvSpPr>
          <p:cNvPr id="57" name="Shape 1722"/>
          <p:cNvSpPr/>
          <p:nvPr/>
        </p:nvSpPr>
        <p:spPr>
          <a:xfrm>
            <a:off x="7656111" y="3027893"/>
            <a:ext cx="623179" cy="715005"/>
          </a:xfrm>
          <a:custGeom>
            <a:avLst/>
            <a:gdLst/>
            <a:ahLst/>
            <a:cxnLst>
              <a:cxn ang="0">
                <a:pos x="wd2" y="hd2"/>
              </a:cxn>
              <a:cxn ang="5400000">
                <a:pos x="wd2" y="hd2"/>
              </a:cxn>
              <a:cxn ang="10800000">
                <a:pos x="wd2" y="hd2"/>
              </a:cxn>
              <a:cxn ang="16200000">
                <a:pos x="wd2" y="hd2"/>
              </a:cxn>
            </a:cxnLst>
            <a:rect l="0" t="0" r="r" b="b"/>
            <a:pathLst>
              <a:path w="21600" h="21600" extrusionOk="0">
                <a:moveTo>
                  <a:pt x="19218" y="692"/>
                </a:moveTo>
                <a:lnTo>
                  <a:pt x="18106" y="1108"/>
                </a:lnTo>
                <a:lnTo>
                  <a:pt x="17153" y="1800"/>
                </a:lnTo>
                <a:lnTo>
                  <a:pt x="16041" y="2354"/>
                </a:lnTo>
                <a:lnTo>
                  <a:pt x="15247" y="2908"/>
                </a:lnTo>
                <a:lnTo>
                  <a:pt x="14771" y="3046"/>
                </a:lnTo>
                <a:lnTo>
                  <a:pt x="13976" y="3738"/>
                </a:lnTo>
                <a:lnTo>
                  <a:pt x="13024" y="3738"/>
                </a:lnTo>
                <a:lnTo>
                  <a:pt x="12388" y="4015"/>
                </a:lnTo>
                <a:lnTo>
                  <a:pt x="11753" y="4569"/>
                </a:lnTo>
                <a:lnTo>
                  <a:pt x="10800" y="4569"/>
                </a:lnTo>
                <a:lnTo>
                  <a:pt x="10324" y="4292"/>
                </a:lnTo>
                <a:lnTo>
                  <a:pt x="9847" y="3877"/>
                </a:lnTo>
                <a:lnTo>
                  <a:pt x="9529" y="4015"/>
                </a:lnTo>
                <a:lnTo>
                  <a:pt x="8894" y="3877"/>
                </a:lnTo>
                <a:lnTo>
                  <a:pt x="8735" y="3738"/>
                </a:lnTo>
                <a:lnTo>
                  <a:pt x="8100" y="3323"/>
                </a:lnTo>
                <a:lnTo>
                  <a:pt x="7465" y="3185"/>
                </a:lnTo>
                <a:lnTo>
                  <a:pt x="6194" y="3046"/>
                </a:lnTo>
                <a:lnTo>
                  <a:pt x="0" y="3877"/>
                </a:lnTo>
                <a:lnTo>
                  <a:pt x="1747" y="18554"/>
                </a:lnTo>
                <a:lnTo>
                  <a:pt x="2541" y="18831"/>
                </a:lnTo>
                <a:lnTo>
                  <a:pt x="3335" y="18554"/>
                </a:lnTo>
                <a:lnTo>
                  <a:pt x="3494" y="18415"/>
                </a:lnTo>
                <a:lnTo>
                  <a:pt x="4288" y="18969"/>
                </a:lnTo>
                <a:lnTo>
                  <a:pt x="4924" y="19385"/>
                </a:lnTo>
                <a:lnTo>
                  <a:pt x="5400" y="20215"/>
                </a:lnTo>
                <a:lnTo>
                  <a:pt x="6194" y="20354"/>
                </a:lnTo>
                <a:lnTo>
                  <a:pt x="6671" y="20492"/>
                </a:lnTo>
                <a:lnTo>
                  <a:pt x="6988" y="20631"/>
                </a:lnTo>
                <a:lnTo>
                  <a:pt x="7306" y="20908"/>
                </a:lnTo>
                <a:lnTo>
                  <a:pt x="7782" y="20769"/>
                </a:lnTo>
                <a:lnTo>
                  <a:pt x="7782" y="20631"/>
                </a:lnTo>
                <a:lnTo>
                  <a:pt x="8259" y="20215"/>
                </a:lnTo>
                <a:lnTo>
                  <a:pt x="8735" y="20492"/>
                </a:lnTo>
                <a:lnTo>
                  <a:pt x="9529" y="20769"/>
                </a:lnTo>
                <a:lnTo>
                  <a:pt x="10482" y="20631"/>
                </a:lnTo>
                <a:lnTo>
                  <a:pt x="10641" y="20492"/>
                </a:lnTo>
                <a:lnTo>
                  <a:pt x="10959" y="20077"/>
                </a:lnTo>
                <a:lnTo>
                  <a:pt x="11276" y="19938"/>
                </a:lnTo>
                <a:lnTo>
                  <a:pt x="11435" y="19800"/>
                </a:lnTo>
                <a:lnTo>
                  <a:pt x="11912" y="20215"/>
                </a:lnTo>
                <a:lnTo>
                  <a:pt x="12547" y="20908"/>
                </a:lnTo>
                <a:lnTo>
                  <a:pt x="13182" y="21462"/>
                </a:lnTo>
                <a:lnTo>
                  <a:pt x="13659" y="21462"/>
                </a:lnTo>
                <a:lnTo>
                  <a:pt x="13500" y="21600"/>
                </a:lnTo>
                <a:lnTo>
                  <a:pt x="14612" y="20631"/>
                </a:lnTo>
                <a:lnTo>
                  <a:pt x="14929" y="20215"/>
                </a:lnTo>
                <a:lnTo>
                  <a:pt x="14929" y="19662"/>
                </a:lnTo>
                <a:lnTo>
                  <a:pt x="15406" y="18138"/>
                </a:lnTo>
                <a:lnTo>
                  <a:pt x="15882" y="17723"/>
                </a:lnTo>
                <a:lnTo>
                  <a:pt x="16518" y="18138"/>
                </a:lnTo>
                <a:lnTo>
                  <a:pt x="16676" y="18000"/>
                </a:lnTo>
                <a:lnTo>
                  <a:pt x="16835" y="16615"/>
                </a:lnTo>
                <a:lnTo>
                  <a:pt x="17312" y="16062"/>
                </a:lnTo>
                <a:lnTo>
                  <a:pt x="17947" y="15231"/>
                </a:lnTo>
                <a:lnTo>
                  <a:pt x="18741" y="15231"/>
                </a:lnTo>
                <a:lnTo>
                  <a:pt x="19218" y="14677"/>
                </a:lnTo>
                <a:lnTo>
                  <a:pt x="20488" y="13708"/>
                </a:lnTo>
                <a:lnTo>
                  <a:pt x="20806" y="13015"/>
                </a:lnTo>
                <a:lnTo>
                  <a:pt x="20806" y="12600"/>
                </a:lnTo>
                <a:lnTo>
                  <a:pt x="20965" y="11492"/>
                </a:lnTo>
                <a:lnTo>
                  <a:pt x="20965" y="10662"/>
                </a:lnTo>
                <a:lnTo>
                  <a:pt x="21124" y="10246"/>
                </a:lnTo>
                <a:lnTo>
                  <a:pt x="21124" y="8446"/>
                </a:lnTo>
                <a:lnTo>
                  <a:pt x="20965" y="8031"/>
                </a:lnTo>
                <a:lnTo>
                  <a:pt x="21124" y="7615"/>
                </a:lnTo>
                <a:lnTo>
                  <a:pt x="21600" y="7615"/>
                </a:lnTo>
                <a:lnTo>
                  <a:pt x="20012" y="0"/>
                </a:lnTo>
                <a:lnTo>
                  <a:pt x="19218" y="692"/>
                </a:lnTo>
                <a:close/>
              </a:path>
            </a:pathLst>
          </a:custGeom>
          <a:solidFill>
            <a:schemeClr val="accent2">
              <a:lumMod val="75000"/>
            </a:schemeClr>
          </a:solidFill>
          <a:ln w="3175" cap="flat">
            <a:solidFill>
              <a:srgbClr val="BFBFBF"/>
            </a:solidFill>
            <a:prstDash val="solid"/>
            <a:miter lim="800000"/>
          </a:ln>
          <a:effectLst/>
        </p:spPr>
        <p:txBody>
          <a:bodyPr wrap="square" lIns="45719" tIns="45719" rIns="45719" bIns="45719" numCol="1" anchor="t">
            <a:noAutofit/>
          </a:bodyPr>
          <a:lstStyle/>
          <a:p>
            <a:endParaRPr dirty="0">
              <a:latin typeface="Calibri"/>
              <a:ea typeface="Calibri"/>
              <a:cs typeface="Calibri"/>
            </a:endParaRPr>
          </a:p>
        </p:txBody>
      </p:sp>
      <p:sp>
        <p:nvSpPr>
          <p:cNvPr id="58" name="Shape 1723"/>
          <p:cNvSpPr/>
          <p:nvPr/>
        </p:nvSpPr>
        <p:spPr>
          <a:xfrm>
            <a:off x="7252879" y="3151646"/>
            <a:ext cx="458217" cy="788339"/>
          </a:xfrm>
          <a:custGeom>
            <a:avLst/>
            <a:gdLst/>
            <a:ahLst/>
            <a:cxnLst>
              <a:cxn ang="0">
                <a:pos x="wd2" y="hd2"/>
              </a:cxn>
              <a:cxn ang="5400000">
                <a:pos x="wd2" y="hd2"/>
              </a:cxn>
              <a:cxn ang="10800000">
                <a:pos x="wd2" y="hd2"/>
              </a:cxn>
              <a:cxn ang="16200000">
                <a:pos x="wd2" y="hd2"/>
              </a:cxn>
            </a:cxnLst>
            <a:rect l="0" t="0" r="r" b="b"/>
            <a:pathLst>
              <a:path w="21600" h="21600" extrusionOk="0">
                <a:moveTo>
                  <a:pt x="1080" y="21600"/>
                </a:moveTo>
                <a:lnTo>
                  <a:pt x="1080" y="20972"/>
                </a:lnTo>
                <a:lnTo>
                  <a:pt x="2808" y="20972"/>
                </a:lnTo>
                <a:lnTo>
                  <a:pt x="3456" y="20470"/>
                </a:lnTo>
                <a:lnTo>
                  <a:pt x="5184" y="20470"/>
                </a:lnTo>
                <a:lnTo>
                  <a:pt x="5832" y="20847"/>
                </a:lnTo>
                <a:lnTo>
                  <a:pt x="6696" y="21098"/>
                </a:lnTo>
                <a:lnTo>
                  <a:pt x="6912" y="20972"/>
                </a:lnTo>
                <a:lnTo>
                  <a:pt x="6912" y="20470"/>
                </a:lnTo>
                <a:lnTo>
                  <a:pt x="7776" y="20344"/>
                </a:lnTo>
                <a:lnTo>
                  <a:pt x="8208" y="20219"/>
                </a:lnTo>
                <a:lnTo>
                  <a:pt x="9072" y="20219"/>
                </a:lnTo>
                <a:lnTo>
                  <a:pt x="9504" y="20470"/>
                </a:lnTo>
                <a:lnTo>
                  <a:pt x="10368" y="20595"/>
                </a:lnTo>
                <a:lnTo>
                  <a:pt x="10584" y="20219"/>
                </a:lnTo>
                <a:lnTo>
                  <a:pt x="10584" y="19716"/>
                </a:lnTo>
                <a:lnTo>
                  <a:pt x="11232" y="19340"/>
                </a:lnTo>
                <a:lnTo>
                  <a:pt x="11448" y="18837"/>
                </a:lnTo>
                <a:lnTo>
                  <a:pt x="11880" y="18837"/>
                </a:lnTo>
                <a:lnTo>
                  <a:pt x="12096" y="19340"/>
                </a:lnTo>
                <a:lnTo>
                  <a:pt x="12960" y="19842"/>
                </a:lnTo>
                <a:lnTo>
                  <a:pt x="14256" y="19716"/>
                </a:lnTo>
                <a:lnTo>
                  <a:pt x="14688" y="19214"/>
                </a:lnTo>
                <a:lnTo>
                  <a:pt x="14688" y="18837"/>
                </a:lnTo>
                <a:lnTo>
                  <a:pt x="15336" y="18209"/>
                </a:lnTo>
                <a:lnTo>
                  <a:pt x="15984" y="18209"/>
                </a:lnTo>
                <a:lnTo>
                  <a:pt x="16416" y="17958"/>
                </a:lnTo>
                <a:lnTo>
                  <a:pt x="17280" y="16953"/>
                </a:lnTo>
                <a:lnTo>
                  <a:pt x="17280" y="16451"/>
                </a:lnTo>
                <a:lnTo>
                  <a:pt x="17496" y="16200"/>
                </a:lnTo>
                <a:lnTo>
                  <a:pt x="17496" y="15949"/>
                </a:lnTo>
                <a:lnTo>
                  <a:pt x="17712" y="15823"/>
                </a:lnTo>
                <a:lnTo>
                  <a:pt x="19440" y="15698"/>
                </a:lnTo>
                <a:lnTo>
                  <a:pt x="20304" y="15447"/>
                </a:lnTo>
                <a:lnTo>
                  <a:pt x="21168" y="15447"/>
                </a:lnTo>
                <a:lnTo>
                  <a:pt x="21600" y="15195"/>
                </a:lnTo>
                <a:lnTo>
                  <a:pt x="21384" y="14442"/>
                </a:lnTo>
                <a:lnTo>
                  <a:pt x="21600" y="14191"/>
                </a:lnTo>
                <a:lnTo>
                  <a:pt x="21168" y="14065"/>
                </a:lnTo>
                <a:lnTo>
                  <a:pt x="20952" y="13563"/>
                </a:lnTo>
                <a:lnTo>
                  <a:pt x="21384" y="13437"/>
                </a:lnTo>
                <a:lnTo>
                  <a:pt x="19008" y="126"/>
                </a:lnTo>
                <a:lnTo>
                  <a:pt x="19008" y="0"/>
                </a:lnTo>
                <a:lnTo>
                  <a:pt x="5832" y="502"/>
                </a:lnTo>
                <a:lnTo>
                  <a:pt x="5832" y="628"/>
                </a:lnTo>
                <a:lnTo>
                  <a:pt x="4320" y="1130"/>
                </a:lnTo>
                <a:lnTo>
                  <a:pt x="3456" y="1507"/>
                </a:lnTo>
                <a:lnTo>
                  <a:pt x="2808" y="1633"/>
                </a:lnTo>
                <a:lnTo>
                  <a:pt x="1728" y="1507"/>
                </a:lnTo>
                <a:lnTo>
                  <a:pt x="2376" y="12935"/>
                </a:lnTo>
                <a:lnTo>
                  <a:pt x="2160" y="13312"/>
                </a:lnTo>
                <a:lnTo>
                  <a:pt x="2160" y="14191"/>
                </a:lnTo>
                <a:lnTo>
                  <a:pt x="2376" y="14693"/>
                </a:lnTo>
                <a:lnTo>
                  <a:pt x="3240" y="15572"/>
                </a:lnTo>
                <a:lnTo>
                  <a:pt x="3456" y="16326"/>
                </a:lnTo>
                <a:lnTo>
                  <a:pt x="3456" y="16828"/>
                </a:lnTo>
                <a:lnTo>
                  <a:pt x="2808" y="17079"/>
                </a:lnTo>
                <a:lnTo>
                  <a:pt x="2376" y="17581"/>
                </a:lnTo>
                <a:lnTo>
                  <a:pt x="2160" y="18209"/>
                </a:lnTo>
                <a:lnTo>
                  <a:pt x="1080" y="18837"/>
                </a:lnTo>
                <a:lnTo>
                  <a:pt x="864" y="19591"/>
                </a:lnTo>
                <a:lnTo>
                  <a:pt x="432" y="19716"/>
                </a:lnTo>
                <a:lnTo>
                  <a:pt x="0" y="20219"/>
                </a:lnTo>
                <a:lnTo>
                  <a:pt x="0" y="20972"/>
                </a:lnTo>
                <a:lnTo>
                  <a:pt x="216" y="21474"/>
                </a:lnTo>
                <a:lnTo>
                  <a:pt x="432" y="21600"/>
                </a:lnTo>
                <a:lnTo>
                  <a:pt x="1080" y="21600"/>
                </a:lnTo>
                <a:close/>
              </a:path>
            </a:pathLst>
          </a:custGeom>
          <a:solidFill>
            <a:srgbClr val="D9DCE1"/>
          </a:solidFill>
          <a:ln w="3175" cap="flat">
            <a:solidFill>
              <a:srgbClr val="BFBFBF"/>
            </a:solidFill>
            <a:prstDash val="solid"/>
            <a:miter lim="800000"/>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dirty="0"/>
          </a:p>
        </p:txBody>
      </p:sp>
      <p:sp>
        <p:nvSpPr>
          <p:cNvPr id="59" name="Shape 1724"/>
          <p:cNvSpPr/>
          <p:nvPr/>
        </p:nvSpPr>
        <p:spPr>
          <a:xfrm>
            <a:off x="6735094" y="3050812"/>
            <a:ext cx="591101" cy="1035840"/>
          </a:xfrm>
          <a:custGeom>
            <a:avLst/>
            <a:gdLst/>
            <a:ahLst/>
            <a:cxnLst>
              <a:cxn ang="0">
                <a:pos x="wd2" y="hd2"/>
              </a:cxn>
              <a:cxn ang="5400000">
                <a:pos x="wd2" y="hd2"/>
              </a:cxn>
              <a:cxn ang="10800000">
                <a:pos x="wd2" y="hd2"/>
              </a:cxn>
              <a:cxn ang="16200000">
                <a:pos x="wd2" y="hd2"/>
              </a:cxn>
            </a:cxnLst>
            <a:rect l="0" t="0" r="r" b="b"/>
            <a:pathLst>
              <a:path w="21600" h="21600" extrusionOk="0">
                <a:moveTo>
                  <a:pt x="14400" y="20835"/>
                </a:moveTo>
                <a:lnTo>
                  <a:pt x="14735" y="20740"/>
                </a:lnTo>
                <a:lnTo>
                  <a:pt x="15405" y="20931"/>
                </a:lnTo>
                <a:lnTo>
                  <a:pt x="16074" y="21218"/>
                </a:lnTo>
                <a:lnTo>
                  <a:pt x="17079" y="21218"/>
                </a:lnTo>
                <a:lnTo>
                  <a:pt x="17414" y="21122"/>
                </a:lnTo>
                <a:lnTo>
                  <a:pt x="17079" y="20644"/>
                </a:lnTo>
                <a:lnTo>
                  <a:pt x="17079" y="20166"/>
                </a:lnTo>
                <a:lnTo>
                  <a:pt x="17581" y="19975"/>
                </a:lnTo>
                <a:lnTo>
                  <a:pt x="18586" y="19784"/>
                </a:lnTo>
                <a:lnTo>
                  <a:pt x="18921" y="19688"/>
                </a:lnTo>
                <a:lnTo>
                  <a:pt x="18753" y="19402"/>
                </a:lnTo>
                <a:lnTo>
                  <a:pt x="18753" y="18637"/>
                </a:lnTo>
                <a:lnTo>
                  <a:pt x="19256" y="18542"/>
                </a:lnTo>
                <a:lnTo>
                  <a:pt x="19088" y="18446"/>
                </a:lnTo>
                <a:lnTo>
                  <a:pt x="18921" y="18064"/>
                </a:lnTo>
                <a:lnTo>
                  <a:pt x="18921" y="17490"/>
                </a:lnTo>
                <a:lnTo>
                  <a:pt x="19256" y="17108"/>
                </a:lnTo>
                <a:lnTo>
                  <a:pt x="19591" y="17012"/>
                </a:lnTo>
                <a:lnTo>
                  <a:pt x="19758" y="16439"/>
                </a:lnTo>
                <a:lnTo>
                  <a:pt x="20595" y="15961"/>
                </a:lnTo>
                <a:lnTo>
                  <a:pt x="20763" y="15483"/>
                </a:lnTo>
                <a:lnTo>
                  <a:pt x="21098" y="15101"/>
                </a:lnTo>
                <a:lnTo>
                  <a:pt x="21600" y="14910"/>
                </a:lnTo>
                <a:lnTo>
                  <a:pt x="21600" y="14527"/>
                </a:lnTo>
                <a:lnTo>
                  <a:pt x="21433" y="13954"/>
                </a:lnTo>
                <a:lnTo>
                  <a:pt x="20763" y="13285"/>
                </a:lnTo>
                <a:lnTo>
                  <a:pt x="20595" y="12903"/>
                </a:lnTo>
                <a:lnTo>
                  <a:pt x="20595" y="12234"/>
                </a:lnTo>
                <a:lnTo>
                  <a:pt x="20763" y="11947"/>
                </a:lnTo>
                <a:lnTo>
                  <a:pt x="20260" y="3250"/>
                </a:lnTo>
                <a:lnTo>
                  <a:pt x="20428" y="3250"/>
                </a:lnTo>
                <a:lnTo>
                  <a:pt x="19758" y="2963"/>
                </a:lnTo>
                <a:lnTo>
                  <a:pt x="19423" y="2485"/>
                </a:lnTo>
                <a:lnTo>
                  <a:pt x="19088" y="2198"/>
                </a:lnTo>
                <a:lnTo>
                  <a:pt x="18921" y="1625"/>
                </a:lnTo>
                <a:lnTo>
                  <a:pt x="18251" y="1242"/>
                </a:lnTo>
                <a:lnTo>
                  <a:pt x="17916" y="287"/>
                </a:lnTo>
                <a:lnTo>
                  <a:pt x="17916" y="0"/>
                </a:lnTo>
                <a:lnTo>
                  <a:pt x="4019" y="478"/>
                </a:lnTo>
                <a:lnTo>
                  <a:pt x="3684" y="287"/>
                </a:lnTo>
                <a:lnTo>
                  <a:pt x="3516" y="573"/>
                </a:lnTo>
                <a:lnTo>
                  <a:pt x="3516" y="765"/>
                </a:lnTo>
                <a:lnTo>
                  <a:pt x="4019" y="1051"/>
                </a:lnTo>
                <a:lnTo>
                  <a:pt x="4688" y="1338"/>
                </a:lnTo>
                <a:lnTo>
                  <a:pt x="5526" y="1720"/>
                </a:lnTo>
                <a:lnTo>
                  <a:pt x="6363" y="2198"/>
                </a:lnTo>
                <a:lnTo>
                  <a:pt x="6363" y="2485"/>
                </a:lnTo>
                <a:lnTo>
                  <a:pt x="6028" y="3058"/>
                </a:lnTo>
                <a:lnTo>
                  <a:pt x="5693" y="3345"/>
                </a:lnTo>
                <a:lnTo>
                  <a:pt x="5191" y="4110"/>
                </a:lnTo>
                <a:lnTo>
                  <a:pt x="4521" y="4492"/>
                </a:lnTo>
                <a:lnTo>
                  <a:pt x="3516" y="4779"/>
                </a:lnTo>
                <a:lnTo>
                  <a:pt x="2512" y="4779"/>
                </a:lnTo>
                <a:lnTo>
                  <a:pt x="2009" y="4874"/>
                </a:lnTo>
                <a:lnTo>
                  <a:pt x="2009" y="5543"/>
                </a:lnTo>
                <a:lnTo>
                  <a:pt x="2512" y="6212"/>
                </a:lnTo>
                <a:lnTo>
                  <a:pt x="2847" y="6404"/>
                </a:lnTo>
                <a:lnTo>
                  <a:pt x="2177" y="6690"/>
                </a:lnTo>
                <a:lnTo>
                  <a:pt x="2177" y="7359"/>
                </a:lnTo>
                <a:lnTo>
                  <a:pt x="1842" y="7359"/>
                </a:lnTo>
                <a:lnTo>
                  <a:pt x="335" y="8219"/>
                </a:lnTo>
                <a:lnTo>
                  <a:pt x="502" y="8793"/>
                </a:lnTo>
                <a:lnTo>
                  <a:pt x="0" y="9080"/>
                </a:lnTo>
                <a:lnTo>
                  <a:pt x="0" y="10800"/>
                </a:lnTo>
                <a:lnTo>
                  <a:pt x="1005" y="11756"/>
                </a:lnTo>
                <a:lnTo>
                  <a:pt x="3516" y="12998"/>
                </a:lnTo>
                <a:lnTo>
                  <a:pt x="4186" y="13572"/>
                </a:lnTo>
                <a:lnTo>
                  <a:pt x="4186" y="14336"/>
                </a:lnTo>
                <a:lnTo>
                  <a:pt x="5023" y="14719"/>
                </a:lnTo>
                <a:lnTo>
                  <a:pt x="5191" y="14432"/>
                </a:lnTo>
                <a:lnTo>
                  <a:pt x="5693" y="14336"/>
                </a:lnTo>
                <a:lnTo>
                  <a:pt x="6530" y="14336"/>
                </a:lnTo>
                <a:lnTo>
                  <a:pt x="7535" y="14910"/>
                </a:lnTo>
                <a:lnTo>
                  <a:pt x="7033" y="15483"/>
                </a:lnTo>
                <a:lnTo>
                  <a:pt x="6865" y="15961"/>
                </a:lnTo>
                <a:lnTo>
                  <a:pt x="6865" y="16248"/>
                </a:lnTo>
                <a:lnTo>
                  <a:pt x="6530" y="16726"/>
                </a:lnTo>
                <a:lnTo>
                  <a:pt x="6530" y="17204"/>
                </a:lnTo>
                <a:lnTo>
                  <a:pt x="7367" y="17681"/>
                </a:lnTo>
                <a:lnTo>
                  <a:pt x="8540" y="18159"/>
                </a:lnTo>
                <a:lnTo>
                  <a:pt x="8874" y="18064"/>
                </a:lnTo>
                <a:lnTo>
                  <a:pt x="10716" y="18733"/>
                </a:lnTo>
                <a:lnTo>
                  <a:pt x="11386" y="19115"/>
                </a:lnTo>
                <a:lnTo>
                  <a:pt x="11888" y="19975"/>
                </a:lnTo>
                <a:lnTo>
                  <a:pt x="11721" y="20453"/>
                </a:lnTo>
                <a:lnTo>
                  <a:pt x="11553" y="20740"/>
                </a:lnTo>
                <a:lnTo>
                  <a:pt x="12391" y="21218"/>
                </a:lnTo>
                <a:lnTo>
                  <a:pt x="12391" y="21600"/>
                </a:lnTo>
                <a:lnTo>
                  <a:pt x="12726" y="21218"/>
                </a:lnTo>
                <a:lnTo>
                  <a:pt x="13395" y="21218"/>
                </a:lnTo>
                <a:lnTo>
                  <a:pt x="13898" y="21122"/>
                </a:lnTo>
                <a:lnTo>
                  <a:pt x="14400" y="20835"/>
                </a:lnTo>
                <a:close/>
              </a:path>
            </a:pathLst>
          </a:custGeom>
          <a:solidFill>
            <a:schemeClr val="accent2">
              <a:lumMod val="75000"/>
            </a:schemeClr>
          </a:solidFill>
          <a:ln w="3175" cap="flat">
            <a:solidFill>
              <a:srgbClr val="BFBFBF"/>
            </a:solidFill>
            <a:prstDash val="solid"/>
            <a:miter lim="800000"/>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dirty="0"/>
          </a:p>
        </p:txBody>
      </p:sp>
      <p:sp>
        <p:nvSpPr>
          <p:cNvPr id="60" name="Shape 1725"/>
          <p:cNvSpPr/>
          <p:nvPr/>
        </p:nvSpPr>
        <p:spPr>
          <a:xfrm>
            <a:off x="6011110" y="2821641"/>
            <a:ext cx="898108" cy="660005"/>
          </a:xfrm>
          <a:custGeom>
            <a:avLst/>
            <a:gdLst/>
            <a:ahLst/>
            <a:cxnLst>
              <a:cxn ang="0">
                <a:pos x="wd2" y="hd2"/>
              </a:cxn>
              <a:cxn ang="5400000">
                <a:pos x="wd2" y="hd2"/>
              </a:cxn>
              <a:cxn ang="10800000">
                <a:pos x="wd2" y="hd2"/>
              </a:cxn>
              <a:cxn ang="16200000">
                <a:pos x="wd2" y="hd2"/>
              </a:cxn>
            </a:cxnLst>
            <a:rect l="0" t="0" r="r" b="b"/>
            <a:pathLst>
              <a:path w="21600" h="21600" extrusionOk="0">
                <a:moveTo>
                  <a:pt x="17673" y="20456"/>
                </a:moveTo>
                <a:cubicBezTo>
                  <a:pt x="18327" y="19567"/>
                  <a:pt x="18327" y="19567"/>
                  <a:pt x="18327" y="19567"/>
                </a:cubicBezTo>
                <a:cubicBezTo>
                  <a:pt x="18608" y="19059"/>
                  <a:pt x="18608" y="19059"/>
                  <a:pt x="18608" y="19059"/>
                </a:cubicBezTo>
                <a:cubicBezTo>
                  <a:pt x="18795" y="19059"/>
                  <a:pt x="18795" y="19059"/>
                  <a:pt x="18795" y="19059"/>
                </a:cubicBezTo>
                <a:cubicBezTo>
                  <a:pt x="18888" y="18042"/>
                  <a:pt x="18888" y="18042"/>
                  <a:pt x="18888" y="18042"/>
                </a:cubicBezTo>
                <a:cubicBezTo>
                  <a:pt x="19262" y="17661"/>
                  <a:pt x="19262" y="17661"/>
                  <a:pt x="19262" y="17661"/>
                </a:cubicBezTo>
                <a:cubicBezTo>
                  <a:pt x="19075" y="17280"/>
                  <a:pt x="19075" y="17280"/>
                  <a:pt x="19075" y="17280"/>
                </a:cubicBezTo>
                <a:cubicBezTo>
                  <a:pt x="18701" y="16264"/>
                  <a:pt x="18701" y="16264"/>
                  <a:pt x="18701" y="16264"/>
                </a:cubicBezTo>
                <a:cubicBezTo>
                  <a:pt x="18701" y="15755"/>
                  <a:pt x="18701" y="15755"/>
                  <a:pt x="18701" y="15755"/>
                </a:cubicBezTo>
                <a:cubicBezTo>
                  <a:pt x="18701" y="15247"/>
                  <a:pt x="18701" y="15247"/>
                  <a:pt x="18701" y="15247"/>
                </a:cubicBezTo>
                <a:cubicBezTo>
                  <a:pt x="19075" y="14993"/>
                  <a:pt x="19075" y="14993"/>
                  <a:pt x="19075" y="14993"/>
                </a:cubicBezTo>
                <a:cubicBezTo>
                  <a:pt x="19730" y="14993"/>
                  <a:pt x="19730" y="14993"/>
                  <a:pt x="19730" y="14993"/>
                </a:cubicBezTo>
                <a:cubicBezTo>
                  <a:pt x="20384" y="14612"/>
                  <a:pt x="20384" y="14612"/>
                  <a:pt x="20384" y="14612"/>
                </a:cubicBezTo>
                <a:cubicBezTo>
                  <a:pt x="20571" y="14358"/>
                  <a:pt x="20571" y="14358"/>
                  <a:pt x="20571" y="14358"/>
                </a:cubicBezTo>
                <a:cubicBezTo>
                  <a:pt x="20852" y="13976"/>
                  <a:pt x="20852" y="13976"/>
                  <a:pt x="20852" y="13976"/>
                </a:cubicBezTo>
                <a:cubicBezTo>
                  <a:pt x="21132" y="12833"/>
                  <a:pt x="21132" y="12833"/>
                  <a:pt x="21132" y="12833"/>
                </a:cubicBezTo>
                <a:cubicBezTo>
                  <a:pt x="21413" y="12325"/>
                  <a:pt x="21413" y="12325"/>
                  <a:pt x="21413" y="12325"/>
                </a:cubicBezTo>
                <a:cubicBezTo>
                  <a:pt x="21600" y="11435"/>
                  <a:pt x="21600" y="11435"/>
                  <a:pt x="21600" y="11435"/>
                </a:cubicBezTo>
                <a:cubicBezTo>
                  <a:pt x="21600" y="11054"/>
                  <a:pt x="21600" y="11054"/>
                  <a:pt x="21600" y="11054"/>
                </a:cubicBezTo>
                <a:cubicBezTo>
                  <a:pt x="21039" y="10292"/>
                  <a:pt x="21039" y="10292"/>
                  <a:pt x="21039" y="10292"/>
                </a:cubicBezTo>
                <a:cubicBezTo>
                  <a:pt x="20478" y="9656"/>
                  <a:pt x="20478" y="9656"/>
                  <a:pt x="20478" y="9656"/>
                </a:cubicBezTo>
                <a:cubicBezTo>
                  <a:pt x="20104" y="9148"/>
                  <a:pt x="20104" y="9148"/>
                  <a:pt x="20104" y="9148"/>
                </a:cubicBezTo>
                <a:cubicBezTo>
                  <a:pt x="19730" y="8767"/>
                  <a:pt x="19730" y="8767"/>
                  <a:pt x="19730" y="8767"/>
                </a:cubicBezTo>
                <a:cubicBezTo>
                  <a:pt x="19730" y="8386"/>
                  <a:pt x="19730" y="8386"/>
                  <a:pt x="19730" y="8386"/>
                </a:cubicBezTo>
                <a:cubicBezTo>
                  <a:pt x="19823" y="8005"/>
                  <a:pt x="19823" y="8005"/>
                  <a:pt x="19823" y="8005"/>
                </a:cubicBezTo>
                <a:cubicBezTo>
                  <a:pt x="20010" y="8259"/>
                  <a:pt x="20010" y="8259"/>
                  <a:pt x="20010" y="8259"/>
                </a:cubicBezTo>
                <a:cubicBezTo>
                  <a:pt x="19730" y="7751"/>
                  <a:pt x="19730" y="7751"/>
                  <a:pt x="19730" y="7751"/>
                </a:cubicBezTo>
                <a:cubicBezTo>
                  <a:pt x="19730" y="7751"/>
                  <a:pt x="19356" y="7496"/>
                  <a:pt x="19262" y="7496"/>
                </a:cubicBezTo>
                <a:cubicBezTo>
                  <a:pt x="19169" y="7496"/>
                  <a:pt x="18795" y="6988"/>
                  <a:pt x="18795" y="6988"/>
                </a:cubicBezTo>
                <a:cubicBezTo>
                  <a:pt x="18327" y="6988"/>
                  <a:pt x="18327" y="6988"/>
                  <a:pt x="18327" y="6988"/>
                </a:cubicBezTo>
                <a:cubicBezTo>
                  <a:pt x="18327" y="6353"/>
                  <a:pt x="18327" y="6353"/>
                  <a:pt x="18327" y="6353"/>
                </a:cubicBezTo>
                <a:cubicBezTo>
                  <a:pt x="18140" y="5718"/>
                  <a:pt x="18140" y="5718"/>
                  <a:pt x="18140" y="5718"/>
                </a:cubicBezTo>
                <a:cubicBezTo>
                  <a:pt x="18140" y="4955"/>
                  <a:pt x="18140" y="4955"/>
                  <a:pt x="18140" y="4955"/>
                </a:cubicBezTo>
                <a:cubicBezTo>
                  <a:pt x="18140" y="4447"/>
                  <a:pt x="18140" y="4447"/>
                  <a:pt x="18140" y="4447"/>
                </a:cubicBezTo>
                <a:cubicBezTo>
                  <a:pt x="18140" y="3558"/>
                  <a:pt x="18140" y="3558"/>
                  <a:pt x="18140" y="3558"/>
                </a:cubicBezTo>
                <a:cubicBezTo>
                  <a:pt x="17953" y="3176"/>
                  <a:pt x="17953" y="3176"/>
                  <a:pt x="17953" y="3176"/>
                </a:cubicBezTo>
                <a:cubicBezTo>
                  <a:pt x="17673" y="2287"/>
                  <a:pt x="17673" y="2287"/>
                  <a:pt x="17673" y="2287"/>
                </a:cubicBezTo>
                <a:cubicBezTo>
                  <a:pt x="655" y="2795"/>
                  <a:pt x="655" y="2795"/>
                  <a:pt x="655" y="2795"/>
                </a:cubicBezTo>
                <a:cubicBezTo>
                  <a:pt x="748" y="0"/>
                  <a:pt x="748" y="0"/>
                  <a:pt x="748" y="0"/>
                </a:cubicBezTo>
                <a:cubicBezTo>
                  <a:pt x="748" y="0"/>
                  <a:pt x="748" y="0"/>
                  <a:pt x="748" y="0"/>
                </a:cubicBezTo>
                <a:cubicBezTo>
                  <a:pt x="655" y="2922"/>
                  <a:pt x="655" y="2922"/>
                  <a:pt x="655" y="2922"/>
                </a:cubicBezTo>
                <a:cubicBezTo>
                  <a:pt x="374" y="2922"/>
                  <a:pt x="374" y="2922"/>
                  <a:pt x="374" y="2922"/>
                </a:cubicBezTo>
                <a:cubicBezTo>
                  <a:pt x="374" y="3304"/>
                  <a:pt x="374" y="3304"/>
                  <a:pt x="374" y="3304"/>
                </a:cubicBezTo>
                <a:cubicBezTo>
                  <a:pt x="281" y="3939"/>
                  <a:pt x="281" y="3939"/>
                  <a:pt x="281" y="3939"/>
                </a:cubicBezTo>
                <a:cubicBezTo>
                  <a:pt x="468" y="4066"/>
                  <a:pt x="468" y="4066"/>
                  <a:pt x="468" y="4066"/>
                </a:cubicBezTo>
                <a:cubicBezTo>
                  <a:pt x="655" y="4701"/>
                  <a:pt x="655" y="4701"/>
                  <a:pt x="655" y="4701"/>
                </a:cubicBezTo>
                <a:cubicBezTo>
                  <a:pt x="655" y="5209"/>
                  <a:pt x="655" y="5209"/>
                  <a:pt x="655" y="5209"/>
                </a:cubicBezTo>
                <a:cubicBezTo>
                  <a:pt x="468" y="5336"/>
                  <a:pt x="468" y="5336"/>
                  <a:pt x="468" y="5336"/>
                </a:cubicBezTo>
                <a:cubicBezTo>
                  <a:pt x="374" y="5718"/>
                  <a:pt x="374" y="5718"/>
                  <a:pt x="374" y="5718"/>
                </a:cubicBezTo>
                <a:cubicBezTo>
                  <a:pt x="374" y="6607"/>
                  <a:pt x="374" y="6607"/>
                  <a:pt x="374" y="6607"/>
                </a:cubicBezTo>
                <a:cubicBezTo>
                  <a:pt x="94" y="6734"/>
                  <a:pt x="94" y="6734"/>
                  <a:pt x="94" y="6734"/>
                </a:cubicBezTo>
                <a:cubicBezTo>
                  <a:pt x="0" y="7115"/>
                  <a:pt x="0" y="7115"/>
                  <a:pt x="0" y="7115"/>
                </a:cubicBezTo>
                <a:cubicBezTo>
                  <a:pt x="0" y="7496"/>
                  <a:pt x="0" y="7496"/>
                  <a:pt x="0" y="7496"/>
                </a:cubicBezTo>
                <a:cubicBezTo>
                  <a:pt x="374" y="7878"/>
                  <a:pt x="374" y="7878"/>
                  <a:pt x="374" y="7878"/>
                </a:cubicBezTo>
                <a:cubicBezTo>
                  <a:pt x="374" y="8386"/>
                  <a:pt x="374" y="8386"/>
                  <a:pt x="374" y="8386"/>
                </a:cubicBezTo>
                <a:cubicBezTo>
                  <a:pt x="374" y="8767"/>
                  <a:pt x="374" y="8767"/>
                  <a:pt x="374" y="8767"/>
                </a:cubicBezTo>
                <a:cubicBezTo>
                  <a:pt x="281" y="8513"/>
                  <a:pt x="281" y="8513"/>
                  <a:pt x="281" y="8513"/>
                </a:cubicBezTo>
                <a:cubicBezTo>
                  <a:pt x="561" y="9021"/>
                  <a:pt x="561" y="9021"/>
                  <a:pt x="561" y="9021"/>
                </a:cubicBezTo>
                <a:cubicBezTo>
                  <a:pt x="842" y="10165"/>
                  <a:pt x="842" y="10165"/>
                  <a:pt x="842" y="10165"/>
                </a:cubicBezTo>
                <a:cubicBezTo>
                  <a:pt x="1122" y="10800"/>
                  <a:pt x="1122" y="10800"/>
                  <a:pt x="1122" y="10800"/>
                </a:cubicBezTo>
                <a:cubicBezTo>
                  <a:pt x="1309" y="11562"/>
                  <a:pt x="1309" y="11562"/>
                  <a:pt x="1309" y="11562"/>
                </a:cubicBezTo>
                <a:cubicBezTo>
                  <a:pt x="1496" y="12198"/>
                  <a:pt x="1496" y="12198"/>
                  <a:pt x="1496" y="12198"/>
                </a:cubicBezTo>
                <a:cubicBezTo>
                  <a:pt x="1683" y="12579"/>
                  <a:pt x="1683" y="12579"/>
                  <a:pt x="1683" y="12579"/>
                </a:cubicBezTo>
                <a:cubicBezTo>
                  <a:pt x="1777" y="12960"/>
                  <a:pt x="1777" y="12960"/>
                  <a:pt x="1777" y="12960"/>
                </a:cubicBezTo>
                <a:cubicBezTo>
                  <a:pt x="1870" y="13087"/>
                  <a:pt x="1870" y="13087"/>
                  <a:pt x="1870" y="13087"/>
                </a:cubicBezTo>
                <a:cubicBezTo>
                  <a:pt x="1870" y="13214"/>
                  <a:pt x="1870" y="13214"/>
                  <a:pt x="1870" y="13214"/>
                </a:cubicBezTo>
                <a:cubicBezTo>
                  <a:pt x="1590" y="13341"/>
                  <a:pt x="1590" y="13341"/>
                  <a:pt x="1590" y="13341"/>
                </a:cubicBezTo>
                <a:cubicBezTo>
                  <a:pt x="1683" y="13849"/>
                  <a:pt x="1683" y="13849"/>
                  <a:pt x="1683" y="13849"/>
                </a:cubicBezTo>
                <a:cubicBezTo>
                  <a:pt x="1777" y="14485"/>
                  <a:pt x="1777" y="14485"/>
                  <a:pt x="1777" y="14485"/>
                </a:cubicBezTo>
                <a:cubicBezTo>
                  <a:pt x="1870" y="14739"/>
                  <a:pt x="1870" y="14739"/>
                  <a:pt x="1870" y="14739"/>
                </a:cubicBezTo>
                <a:cubicBezTo>
                  <a:pt x="2057" y="14739"/>
                  <a:pt x="2057" y="14739"/>
                  <a:pt x="2057" y="14739"/>
                </a:cubicBezTo>
                <a:cubicBezTo>
                  <a:pt x="2244" y="14993"/>
                  <a:pt x="2244" y="14993"/>
                  <a:pt x="2244" y="14993"/>
                </a:cubicBezTo>
                <a:cubicBezTo>
                  <a:pt x="2431" y="15882"/>
                  <a:pt x="2431" y="15882"/>
                  <a:pt x="2431" y="15882"/>
                </a:cubicBezTo>
                <a:cubicBezTo>
                  <a:pt x="2431" y="17153"/>
                  <a:pt x="2431" y="17153"/>
                  <a:pt x="2431" y="17153"/>
                </a:cubicBezTo>
                <a:cubicBezTo>
                  <a:pt x="2338" y="17661"/>
                  <a:pt x="2338" y="17661"/>
                  <a:pt x="2338" y="17661"/>
                </a:cubicBezTo>
                <a:cubicBezTo>
                  <a:pt x="2525" y="18042"/>
                  <a:pt x="2525" y="18042"/>
                  <a:pt x="2525" y="18042"/>
                </a:cubicBezTo>
                <a:cubicBezTo>
                  <a:pt x="2618" y="18296"/>
                  <a:pt x="2618" y="18296"/>
                  <a:pt x="2618" y="18296"/>
                </a:cubicBezTo>
                <a:cubicBezTo>
                  <a:pt x="2618" y="19567"/>
                  <a:pt x="2618" y="19567"/>
                  <a:pt x="2618" y="19567"/>
                </a:cubicBezTo>
                <a:cubicBezTo>
                  <a:pt x="2805" y="20456"/>
                  <a:pt x="2805" y="20456"/>
                  <a:pt x="2805" y="20456"/>
                </a:cubicBezTo>
                <a:cubicBezTo>
                  <a:pt x="2805" y="20584"/>
                  <a:pt x="2805" y="20584"/>
                  <a:pt x="2805" y="20584"/>
                </a:cubicBezTo>
                <a:cubicBezTo>
                  <a:pt x="16457" y="20329"/>
                  <a:pt x="16457" y="20329"/>
                  <a:pt x="16457" y="20329"/>
                </a:cubicBezTo>
                <a:cubicBezTo>
                  <a:pt x="17579" y="21600"/>
                  <a:pt x="17579" y="21600"/>
                  <a:pt x="17579" y="21600"/>
                </a:cubicBezTo>
                <a:cubicBezTo>
                  <a:pt x="17766" y="21346"/>
                  <a:pt x="17766" y="21346"/>
                  <a:pt x="17766" y="21346"/>
                </a:cubicBezTo>
                <a:lnTo>
                  <a:pt x="17673" y="20456"/>
                </a:lnTo>
                <a:close/>
              </a:path>
            </a:pathLst>
          </a:custGeom>
          <a:solidFill>
            <a:srgbClr val="D9DCE1"/>
          </a:solidFill>
          <a:ln w="3175" cap="flat">
            <a:solidFill>
              <a:srgbClr val="BFBFBF"/>
            </a:solidFill>
            <a:prstDash val="solid"/>
            <a:miter lim="800000"/>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dirty="0"/>
          </a:p>
        </p:txBody>
      </p:sp>
      <p:sp>
        <p:nvSpPr>
          <p:cNvPr id="61" name="Shape 1726"/>
          <p:cNvSpPr/>
          <p:nvPr/>
        </p:nvSpPr>
        <p:spPr>
          <a:xfrm>
            <a:off x="1923074" y="5035406"/>
            <a:ext cx="1998565" cy="1553761"/>
          </a:xfrm>
          <a:custGeom>
            <a:avLst/>
            <a:gdLst/>
            <a:ahLst/>
            <a:cxnLst>
              <a:cxn ang="0">
                <a:pos x="wd2" y="hd2"/>
              </a:cxn>
              <a:cxn ang="5400000">
                <a:pos x="wd2" y="hd2"/>
              </a:cxn>
              <a:cxn ang="10800000">
                <a:pos x="wd2" y="hd2"/>
              </a:cxn>
              <a:cxn ang="16200000">
                <a:pos x="wd2" y="hd2"/>
              </a:cxn>
            </a:cxnLst>
            <a:rect l="0" t="0" r="r" b="b"/>
            <a:pathLst>
              <a:path w="21559" h="21600" extrusionOk="0">
                <a:moveTo>
                  <a:pt x="8461" y="17395"/>
                </a:moveTo>
                <a:lnTo>
                  <a:pt x="8609" y="17586"/>
                </a:lnTo>
                <a:lnTo>
                  <a:pt x="8905" y="17841"/>
                </a:lnTo>
                <a:lnTo>
                  <a:pt x="8708" y="17904"/>
                </a:lnTo>
                <a:lnTo>
                  <a:pt x="8609" y="17904"/>
                </a:lnTo>
                <a:lnTo>
                  <a:pt x="8411" y="18096"/>
                </a:lnTo>
                <a:lnTo>
                  <a:pt x="8411" y="18350"/>
                </a:lnTo>
                <a:lnTo>
                  <a:pt x="8510" y="18350"/>
                </a:lnTo>
                <a:lnTo>
                  <a:pt x="8708" y="18669"/>
                </a:lnTo>
                <a:lnTo>
                  <a:pt x="8708" y="18796"/>
                </a:lnTo>
                <a:lnTo>
                  <a:pt x="8559" y="18860"/>
                </a:lnTo>
                <a:lnTo>
                  <a:pt x="8461" y="18860"/>
                </a:lnTo>
                <a:lnTo>
                  <a:pt x="8362" y="18924"/>
                </a:lnTo>
                <a:lnTo>
                  <a:pt x="8312" y="18924"/>
                </a:lnTo>
                <a:lnTo>
                  <a:pt x="8164" y="19051"/>
                </a:lnTo>
                <a:lnTo>
                  <a:pt x="8164" y="19306"/>
                </a:lnTo>
                <a:lnTo>
                  <a:pt x="8065" y="19497"/>
                </a:lnTo>
                <a:lnTo>
                  <a:pt x="7917" y="19179"/>
                </a:lnTo>
                <a:lnTo>
                  <a:pt x="7917" y="19242"/>
                </a:lnTo>
                <a:lnTo>
                  <a:pt x="7867" y="19370"/>
                </a:lnTo>
                <a:lnTo>
                  <a:pt x="7719" y="19561"/>
                </a:lnTo>
                <a:lnTo>
                  <a:pt x="7620" y="19816"/>
                </a:lnTo>
                <a:lnTo>
                  <a:pt x="7620" y="20135"/>
                </a:lnTo>
                <a:lnTo>
                  <a:pt x="7175" y="20135"/>
                </a:lnTo>
                <a:lnTo>
                  <a:pt x="7521" y="20007"/>
                </a:lnTo>
                <a:lnTo>
                  <a:pt x="7571" y="19880"/>
                </a:lnTo>
                <a:lnTo>
                  <a:pt x="7620" y="19752"/>
                </a:lnTo>
                <a:lnTo>
                  <a:pt x="7571" y="19561"/>
                </a:lnTo>
                <a:lnTo>
                  <a:pt x="7472" y="19497"/>
                </a:lnTo>
                <a:lnTo>
                  <a:pt x="7423" y="19497"/>
                </a:lnTo>
                <a:lnTo>
                  <a:pt x="7324" y="19370"/>
                </a:lnTo>
                <a:lnTo>
                  <a:pt x="7324" y="19306"/>
                </a:lnTo>
                <a:lnTo>
                  <a:pt x="7274" y="18924"/>
                </a:lnTo>
                <a:lnTo>
                  <a:pt x="7373" y="18796"/>
                </a:lnTo>
                <a:lnTo>
                  <a:pt x="7423" y="18669"/>
                </a:lnTo>
                <a:lnTo>
                  <a:pt x="7571" y="18542"/>
                </a:lnTo>
                <a:lnTo>
                  <a:pt x="7620" y="18605"/>
                </a:lnTo>
                <a:lnTo>
                  <a:pt x="7769" y="18796"/>
                </a:lnTo>
                <a:lnTo>
                  <a:pt x="7867" y="19051"/>
                </a:lnTo>
                <a:lnTo>
                  <a:pt x="7867" y="18796"/>
                </a:lnTo>
                <a:lnTo>
                  <a:pt x="7818" y="18542"/>
                </a:lnTo>
                <a:lnTo>
                  <a:pt x="7719" y="18350"/>
                </a:lnTo>
                <a:lnTo>
                  <a:pt x="7867" y="18287"/>
                </a:lnTo>
                <a:lnTo>
                  <a:pt x="8065" y="18414"/>
                </a:lnTo>
                <a:lnTo>
                  <a:pt x="8164" y="18414"/>
                </a:lnTo>
                <a:lnTo>
                  <a:pt x="8164" y="17904"/>
                </a:lnTo>
                <a:lnTo>
                  <a:pt x="8115" y="17777"/>
                </a:lnTo>
                <a:lnTo>
                  <a:pt x="8312" y="17586"/>
                </a:lnTo>
                <a:close/>
                <a:moveTo>
                  <a:pt x="1541" y="13508"/>
                </a:moveTo>
                <a:lnTo>
                  <a:pt x="1640" y="13508"/>
                </a:lnTo>
                <a:lnTo>
                  <a:pt x="1788" y="13890"/>
                </a:lnTo>
                <a:lnTo>
                  <a:pt x="1788" y="14081"/>
                </a:lnTo>
                <a:lnTo>
                  <a:pt x="1689" y="14273"/>
                </a:lnTo>
                <a:lnTo>
                  <a:pt x="1442" y="14273"/>
                </a:lnTo>
                <a:lnTo>
                  <a:pt x="1244" y="14081"/>
                </a:lnTo>
                <a:lnTo>
                  <a:pt x="997" y="13827"/>
                </a:lnTo>
                <a:lnTo>
                  <a:pt x="1244" y="13635"/>
                </a:lnTo>
                <a:lnTo>
                  <a:pt x="1392" y="13635"/>
                </a:lnTo>
                <a:close/>
                <a:moveTo>
                  <a:pt x="125" y="8092"/>
                </a:moveTo>
                <a:cubicBezTo>
                  <a:pt x="125" y="8092"/>
                  <a:pt x="125" y="8092"/>
                  <a:pt x="166" y="8309"/>
                </a:cubicBezTo>
                <a:cubicBezTo>
                  <a:pt x="166" y="8309"/>
                  <a:pt x="166" y="8309"/>
                  <a:pt x="249" y="8418"/>
                </a:cubicBezTo>
                <a:cubicBezTo>
                  <a:pt x="249" y="8418"/>
                  <a:pt x="249" y="8418"/>
                  <a:pt x="456" y="8472"/>
                </a:cubicBezTo>
                <a:cubicBezTo>
                  <a:pt x="456" y="8472"/>
                  <a:pt x="456" y="8472"/>
                  <a:pt x="664" y="8472"/>
                </a:cubicBezTo>
                <a:cubicBezTo>
                  <a:pt x="664" y="8472"/>
                  <a:pt x="664" y="8472"/>
                  <a:pt x="788" y="8581"/>
                </a:cubicBezTo>
                <a:cubicBezTo>
                  <a:pt x="788" y="8581"/>
                  <a:pt x="788" y="8581"/>
                  <a:pt x="788" y="8743"/>
                </a:cubicBezTo>
                <a:cubicBezTo>
                  <a:pt x="788" y="8743"/>
                  <a:pt x="788" y="8743"/>
                  <a:pt x="871" y="8852"/>
                </a:cubicBezTo>
                <a:cubicBezTo>
                  <a:pt x="871" y="8852"/>
                  <a:pt x="871" y="8852"/>
                  <a:pt x="1037" y="9069"/>
                </a:cubicBezTo>
                <a:cubicBezTo>
                  <a:pt x="1037" y="9069"/>
                  <a:pt x="1037" y="9069"/>
                  <a:pt x="1244" y="9449"/>
                </a:cubicBezTo>
                <a:cubicBezTo>
                  <a:pt x="1244" y="9449"/>
                  <a:pt x="1244" y="9449"/>
                  <a:pt x="1120" y="9449"/>
                </a:cubicBezTo>
                <a:cubicBezTo>
                  <a:pt x="1120" y="9449"/>
                  <a:pt x="1120" y="9449"/>
                  <a:pt x="871" y="9449"/>
                </a:cubicBezTo>
                <a:lnTo>
                  <a:pt x="830" y="9558"/>
                </a:lnTo>
                <a:cubicBezTo>
                  <a:pt x="830" y="9558"/>
                  <a:pt x="830" y="9558"/>
                  <a:pt x="664" y="9340"/>
                </a:cubicBezTo>
                <a:cubicBezTo>
                  <a:pt x="664" y="9340"/>
                  <a:pt x="664" y="9340"/>
                  <a:pt x="581" y="9015"/>
                </a:cubicBezTo>
                <a:cubicBezTo>
                  <a:pt x="581" y="9015"/>
                  <a:pt x="581" y="9015"/>
                  <a:pt x="539" y="8906"/>
                </a:cubicBezTo>
                <a:cubicBezTo>
                  <a:pt x="539" y="8906"/>
                  <a:pt x="539" y="8906"/>
                  <a:pt x="456" y="8798"/>
                </a:cubicBezTo>
                <a:cubicBezTo>
                  <a:pt x="456" y="8798"/>
                  <a:pt x="456" y="8798"/>
                  <a:pt x="415" y="8798"/>
                </a:cubicBezTo>
                <a:cubicBezTo>
                  <a:pt x="415" y="8798"/>
                  <a:pt x="415" y="8798"/>
                  <a:pt x="374" y="8798"/>
                </a:cubicBezTo>
                <a:cubicBezTo>
                  <a:pt x="374" y="8798"/>
                  <a:pt x="291" y="8798"/>
                  <a:pt x="291" y="8798"/>
                </a:cubicBezTo>
                <a:cubicBezTo>
                  <a:pt x="249" y="8743"/>
                  <a:pt x="249" y="8798"/>
                  <a:pt x="249" y="8798"/>
                </a:cubicBezTo>
                <a:cubicBezTo>
                  <a:pt x="249" y="8798"/>
                  <a:pt x="249" y="8798"/>
                  <a:pt x="125" y="8798"/>
                </a:cubicBezTo>
                <a:cubicBezTo>
                  <a:pt x="-41" y="8743"/>
                  <a:pt x="83" y="8743"/>
                  <a:pt x="83" y="8743"/>
                </a:cubicBezTo>
                <a:cubicBezTo>
                  <a:pt x="42" y="8689"/>
                  <a:pt x="42" y="8689"/>
                  <a:pt x="42" y="8635"/>
                </a:cubicBezTo>
                <a:cubicBezTo>
                  <a:pt x="42" y="8635"/>
                  <a:pt x="0" y="8526"/>
                  <a:pt x="0" y="8472"/>
                </a:cubicBezTo>
                <a:cubicBezTo>
                  <a:pt x="0" y="8472"/>
                  <a:pt x="0" y="8309"/>
                  <a:pt x="0" y="8309"/>
                </a:cubicBezTo>
                <a:cubicBezTo>
                  <a:pt x="0" y="8309"/>
                  <a:pt x="0" y="8309"/>
                  <a:pt x="125" y="8092"/>
                </a:cubicBezTo>
                <a:close/>
                <a:moveTo>
                  <a:pt x="7752" y="0"/>
                </a:moveTo>
                <a:cubicBezTo>
                  <a:pt x="7752" y="0"/>
                  <a:pt x="7752" y="0"/>
                  <a:pt x="7920" y="215"/>
                </a:cubicBezTo>
                <a:cubicBezTo>
                  <a:pt x="7920" y="215"/>
                  <a:pt x="7920" y="215"/>
                  <a:pt x="8003" y="377"/>
                </a:cubicBezTo>
                <a:cubicBezTo>
                  <a:pt x="8003" y="377"/>
                  <a:pt x="8003" y="377"/>
                  <a:pt x="7920" y="377"/>
                </a:cubicBezTo>
                <a:cubicBezTo>
                  <a:pt x="7920" y="377"/>
                  <a:pt x="7920" y="377"/>
                  <a:pt x="7920" y="539"/>
                </a:cubicBezTo>
                <a:cubicBezTo>
                  <a:pt x="7920" y="539"/>
                  <a:pt x="7920" y="539"/>
                  <a:pt x="8045" y="646"/>
                </a:cubicBezTo>
                <a:cubicBezTo>
                  <a:pt x="8045" y="646"/>
                  <a:pt x="8045" y="646"/>
                  <a:pt x="8212" y="646"/>
                </a:cubicBezTo>
                <a:cubicBezTo>
                  <a:pt x="8212" y="646"/>
                  <a:pt x="8212" y="646"/>
                  <a:pt x="8212" y="485"/>
                </a:cubicBezTo>
                <a:cubicBezTo>
                  <a:pt x="8212" y="485"/>
                  <a:pt x="8212" y="485"/>
                  <a:pt x="8296" y="377"/>
                </a:cubicBezTo>
                <a:cubicBezTo>
                  <a:pt x="8296" y="377"/>
                  <a:pt x="8296" y="377"/>
                  <a:pt x="8380" y="485"/>
                </a:cubicBezTo>
                <a:cubicBezTo>
                  <a:pt x="8380" y="485"/>
                  <a:pt x="8380" y="485"/>
                  <a:pt x="8505" y="700"/>
                </a:cubicBezTo>
                <a:cubicBezTo>
                  <a:pt x="8505" y="700"/>
                  <a:pt x="8505" y="700"/>
                  <a:pt x="8756" y="646"/>
                </a:cubicBezTo>
                <a:cubicBezTo>
                  <a:pt x="8756" y="646"/>
                  <a:pt x="8756" y="646"/>
                  <a:pt x="9091" y="754"/>
                </a:cubicBezTo>
                <a:cubicBezTo>
                  <a:pt x="9091" y="754"/>
                  <a:pt x="9091" y="754"/>
                  <a:pt x="9091" y="916"/>
                </a:cubicBezTo>
                <a:cubicBezTo>
                  <a:pt x="9091" y="916"/>
                  <a:pt x="9091" y="916"/>
                  <a:pt x="9175" y="1131"/>
                </a:cubicBezTo>
                <a:cubicBezTo>
                  <a:pt x="9175" y="1131"/>
                  <a:pt x="9175" y="1131"/>
                  <a:pt x="9384" y="1347"/>
                </a:cubicBezTo>
                <a:cubicBezTo>
                  <a:pt x="9384" y="1347"/>
                  <a:pt x="9384" y="1347"/>
                  <a:pt x="9844" y="1347"/>
                </a:cubicBezTo>
                <a:cubicBezTo>
                  <a:pt x="9844" y="1347"/>
                  <a:pt x="9844" y="1347"/>
                  <a:pt x="9970" y="1347"/>
                </a:cubicBezTo>
                <a:cubicBezTo>
                  <a:pt x="9970" y="1347"/>
                  <a:pt x="9970" y="1347"/>
                  <a:pt x="10095" y="1239"/>
                </a:cubicBezTo>
                <a:cubicBezTo>
                  <a:pt x="10095" y="1239"/>
                  <a:pt x="10095" y="1239"/>
                  <a:pt x="10262" y="1239"/>
                </a:cubicBezTo>
                <a:cubicBezTo>
                  <a:pt x="10262" y="1239"/>
                  <a:pt x="10262" y="1239"/>
                  <a:pt x="10472" y="1400"/>
                </a:cubicBezTo>
                <a:cubicBezTo>
                  <a:pt x="10472" y="1400"/>
                  <a:pt x="10472" y="1400"/>
                  <a:pt x="10514" y="1562"/>
                </a:cubicBezTo>
                <a:cubicBezTo>
                  <a:pt x="10514" y="1562"/>
                  <a:pt x="10514" y="1562"/>
                  <a:pt x="10514" y="1724"/>
                </a:cubicBezTo>
                <a:cubicBezTo>
                  <a:pt x="10514" y="1724"/>
                  <a:pt x="10514" y="1724"/>
                  <a:pt x="10514" y="1751"/>
                </a:cubicBezTo>
                <a:lnTo>
                  <a:pt x="10514" y="1831"/>
                </a:lnTo>
                <a:cubicBezTo>
                  <a:pt x="10514" y="1831"/>
                  <a:pt x="10514" y="1831"/>
                  <a:pt x="10723" y="1670"/>
                </a:cubicBezTo>
                <a:cubicBezTo>
                  <a:pt x="10723" y="1670"/>
                  <a:pt x="10723" y="1670"/>
                  <a:pt x="10974" y="1562"/>
                </a:cubicBezTo>
                <a:cubicBezTo>
                  <a:pt x="10974" y="1562"/>
                  <a:pt x="10974" y="1562"/>
                  <a:pt x="11141" y="1562"/>
                </a:cubicBezTo>
                <a:cubicBezTo>
                  <a:pt x="11141" y="1562"/>
                  <a:pt x="11141" y="1562"/>
                  <a:pt x="11476" y="1724"/>
                </a:cubicBezTo>
                <a:cubicBezTo>
                  <a:pt x="11476" y="1724"/>
                  <a:pt x="11476" y="1724"/>
                  <a:pt x="11769" y="1831"/>
                </a:cubicBezTo>
                <a:cubicBezTo>
                  <a:pt x="11769" y="1831"/>
                  <a:pt x="11769" y="1831"/>
                  <a:pt x="12103" y="1724"/>
                </a:cubicBezTo>
                <a:cubicBezTo>
                  <a:pt x="12103" y="1724"/>
                  <a:pt x="12103" y="1724"/>
                  <a:pt x="12271" y="1562"/>
                </a:cubicBezTo>
                <a:cubicBezTo>
                  <a:pt x="12271" y="1562"/>
                  <a:pt x="12271" y="1562"/>
                  <a:pt x="12438" y="1562"/>
                </a:cubicBezTo>
                <a:cubicBezTo>
                  <a:pt x="12438" y="1562"/>
                  <a:pt x="12438" y="1562"/>
                  <a:pt x="12522" y="1562"/>
                </a:cubicBezTo>
                <a:cubicBezTo>
                  <a:pt x="12522" y="1562"/>
                  <a:pt x="12522" y="1562"/>
                  <a:pt x="12731" y="1831"/>
                </a:cubicBezTo>
                <a:cubicBezTo>
                  <a:pt x="12731" y="1831"/>
                  <a:pt x="12731" y="1831"/>
                  <a:pt x="12940" y="2047"/>
                </a:cubicBezTo>
                <a:cubicBezTo>
                  <a:pt x="12940" y="2047"/>
                  <a:pt x="12940" y="2047"/>
                  <a:pt x="13317" y="2101"/>
                </a:cubicBezTo>
                <a:lnTo>
                  <a:pt x="13484" y="3986"/>
                </a:lnTo>
                <a:cubicBezTo>
                  <a:pt x="13484" y="3986"/>
                  <a:pt x="13484" y="3986"/>
                  <a:pt x="13986" y="8726"/>
                </a:cubicBezTo>
                <a:cubicBezTo>
                  <a:pt x="13986" y="8726"/>
                  <a:pt x="13986" y="8726"/>
                  <a:pt x="14572" y="14436"/>
                </a:cubicBezTo>
                <a:cubicBezTo>
                  <a:pt x="14572" y="14436"/>
                  <a:pt x="14572" y="14436"/>
                  <a:pt x="14697" y="14759"/>
                </a:cubicBezTo>
                <a:cubicBezTo>
                  <a:pt x="14697" y="14759"/>
                  <a:pt x="14697" y="14759"/>
                  <a:pt x="15116" y="14759"/>
                </a:cubicBezTo>
                <a:cubicBezTo>
                  <a:pt x="15116" y="14759"/>
                  <a:pt x="15116" y="14759"/>
                  <a:pt x="15199" y="14436"/>
                </a:cubicBezTo>
                <a:cubicBezTo>
                  <a:pt x="15199" y="14436"/>
                  <a:pt x="15199" y="14436"/>
                  <a:pt x="15534" y="14436"/>
                </a:cubicBezTo>
                <a:cubicBezTo>
                  <a:pt x="15534" y="14436"/>
                  <a:pt x="15534" y="14436"/>
                  <a:pt x="15534" y="14598"/>
                </a:cubicBezTo>
                <a:cubicBezTo>
                  <a:pt x="15534" y="14598"/>
                  <a:pt x="15534" y="14598"/>
                  <a:pt x="15660" y="14813"/>
                </a:cubicBezTo>
                <a:cubicBezTo>
                  <a:pt x="15660" y="14813"/>
                  <a:pt x="15660" y="14813"/>
                  <a:pt x="16204" y="15298"/>
                </a:cubicBezTo>
                <a:cubicBezTo>
                  <a:pt x="16204" y="15298"/>
                  <a:pt x="16204" y="15298"/>
                  <a:pt x="16664" y="15944"/>
                </a:cubicBezTo>
                <a:cubicBezTo>
                  <a:pt x="16664" y="15944"/>
                  <a:pt x="16664" y="15944"/>
                  <a:pt x="16915" y="15675"/>
                </a:cubicBezTo>
                <a:cubicBezTo>
                  <a:pt x="16915" y="15675"/>
                  <a:pt x="16915" y="15675"/>
                  <a:pt x="17082" y="15136"/>
                </a:cubicBezTo>
                <a:cubicBezTo>
                  <a:pt x="17082" y="15136"/>
                  <a:pt x="17082" y="15136"/>
                  <a:pt x="17291" y="14867"/>
                </a:cubicBezTo>
                <a:cubicBezTo>
                  <a:pt x="17291" y="14867"/>
                  <a:pt x="17291" y="14867"/>
                  <a:pt x="17501" y="14705"/>
                </a:cubicBezTo>
                <a:cubicBezTo>
                  <a:pt x="17501" y="14705"/>
                  <a:pt x="17501" y="14705"/>
                  <a:pt x="17877" y="14921"/>
                </a:cubicBezTo>
                <a:cubicBezTo>
                  <a:pt x="17877" y="14921"/>
                  <a:pt x="17877" y="14921"/>
                  <a:pt x="18337" y="15352"/>
                </a:cubicBezTo>
                <a:cubicBezTo>
                  <a:pt x="18337" y="15352"/>
                  <a:pt x="18337" y="15352"/>
                  <a:pt x="18798" y="15944"/>
                </a:cubicBezTo>
                <a:cubicBezTo>
                  <a:pt x="18798" y="15944"/>
                  <a:pt x="18798" y="15944"/>
                  <a:pt x="19132" y="16429"/>
                </a:cubicBezTo>
                <a:cubicBezTo>
                  <a:pt x="19132" y="16429"/>
                  <a:pt x="19132" y="16429"/>
                  <a:pt x="19802" y="17291"/>
                </a:cubicBezTo>
                <a:cubicBezTo>
                  <a:pt x="19802" y="17291"/>
                  <a:pt x="19802" y="17291"/>
                  <a:pt x="20220" y="18045"/>
                </a:cubicBezTo>
                <a:cubicBezTo>
                  <a:pt x="20220" y="18045"/>
                  <a:pt x="20220" y="18045"/>
                  <a:pt x="20471" y="18099"/>
                </a:cubicBezTo>
                <a:cubicBezTo>
                  <a:pt x="20471" y="18099"/>
                  <a:pt x="20471" y="18099"/>
                  <a:pt x="20764" y="18153"/>
                </a:cubicBezTo>
                <a:cubicBezTo>
                  <a:pt x="20764" y="18153"/>
                  <a:pt x="20764" y="18153"/>
                  <a:pt x="21266" y="18368"/>
                </a:cubicBezTo>
                <a:cubicBezTo>
                  <a:pt x="21266" y="18368"/>
                  <a:pt x="21266" y="18368"/>
                  <a:pt x="21475" y="18530"/>
                </a:cubicBezTo>
                <a:cubicBezTo>
                  <a:pt x="21475" y="18530"/>
                  <a:pt x="21475" y="18530"/>
                  <a:pt x="21475" y="18745"/>
                </a:cubicBezTo>
                <a:cubicBezTo>
                  <a:pt x="21475" y="18745"/>
                  <a:pt x="21475" y="18745"/>
                  <a:pt x="21559" y="19230"/>
                </a:cubicBezTo>
                <a:cubicBezTo>
                  <a:pt x="21559" y="19230"/>
                  <a:pt x="21559" y="19230"/>
                  <a:pt x="21559" y="19445"/>
                </a:cubicBezTo>
                <a:cubicBezTo>
                  <a:pt x="21559" y="19445"/>
                  <a:pt x="21559" y="19445"/>
                  <a:pt x="21559" y="19661"/>
                </a:cubicBezTo>
                <a:cubicBezTo>
                  <a:pt x="21559" y="19661"/>
                  <a:pt x="21559" y="19661"/>
                  <a:pt x="21559" y="20146"/>
                </a:cubicBezTo>
                <a:cubicBezTo>
                  <a:pt x="21559" y="20146"/>
                  <a:pt x="21559" y="20146"/>
                  <a:pt x="21392" y="20307"/>
                </a:cubicBezTo>
                <a:cubicBezTo>
                  <a:pt x="21392" y="20307"/>
                  <a:pt x="21392" y="20307"/>
                  <a:pt x="21266" y="20092"/>
                </a:cubicBezTo>
                <a:cubicBezTo>
                  <a:pt x="21266" y="20092"/>
                  <a:pt x="21266" y="20092"/>
                  <a:pt x="21141" y="19822"/>
                </a:cubicBezTo>
                <a:cubicBezTo>
                  <a:pt x="21141" y="19822"/>
                  <a:pt x="21141" y="19822"/>
                  <a:pt x="21015" y="19930"/>
                </a:cubicBezTo>
                <a:cubicBezTo>
                  <a:pt x="21015" y="19930"/>
                  <a:pt x="21015" y="19930"/>
                  <a:pt x="21141" y="20200"/>
                </a:cubicBezTo>
                <a:cubicBezTo>
                  <a:pt x="21141" y="20200"/>
                  <a:pt x="21141" y="20200"/>
                  <a:pt x="21057" y="20253"/>
                </a:cubicBezTo>
                <a:cubicBezTo>
                  <a:pt x="21057" y="20253"/>
                  <a:pt x="21057" y="20253"/>
                  <a:pt x="20931" y="20146"/>
                </a:cubicBezTo>
                <a:cubicBezTo>
                  <a:pt x="20931" y="20146"/>
                  <a:pt x="20931" y="20146"/>
                  <a:pt x="20680" y="20038"/>
                </a:cubicBezTo>
                <a:cubicBezTo>
                  <a:pt x="20680" y="20038"/>
                  <a:pt x="20680" y="20038"/>
                  <a:pt x="20680" y="19822"/>
                </a:cubicBezTo>
                <a:cubicBezTo>
                  <a:pt x="20680" y="19822"/>
                  <a:pt x="20680" y="19822"/>
                  <a:pt x="20597" y="19553"/>
                </a:cubicBezTo>
                <a:cubicBezTo>
                  <a:pt x="20597" y="19553"/>
                  <a:pt x="20597" y="19553"/>
                  <a:pt x="20471" y="19445"/>
                </a:cubicBezTo>
                <a:cubicBezTo>
                  <a:pt x="20471" y="19445"/>
                  <a:pt x="20471" y="19445"/>
                  <a:pt x="20388" y="19230"/>
                </a:cubicBezTo>
                <a:cubicBezTo>
                  <a:pt x="20388" y="19230"/>
                  <a:pt x="20388" y="19230"/>
                  <a:pt x="20053" y="18907"/>
                </a:cubicBezTo>
                <a:cubicBezTo>
                  <a:pt x="20053" y="18907"/>
                  <a:pt x="20053" y="18907"/>
                  <a:pt x="19760" y="18961"/>
                </a:cubicBezTo>
                <a:cubicBezTo>
                  <a:pt x="19760" y="18961"/>
                  <a:pt x="19760" y="18961"/>
                  <a:pt x="19844" y="19122"/>
                </a:cubicBezTo>
                <a:cubicBezTo>
                  <a:pt x="19844" y="19122"/>
                  <a:pt x="19844" y="19122"/>
                  <a:pt x="19927" y="19230"/>
                </a:cubicBezTo>
                <a:cubicBezTo>
                  <a:pt x="19927" y="19230"/>
                  <a:pt x="19927" y="19230"/>
                  <a:pt x="20220" y="19445"/>
                </a:cubicBezTo>
                <a:cubicBezTo>
                  <a:pt x="20220" y="19445"/>
                  <a:pt x="20220" y="19445"/>
                  <a:pt x="20388" y="19661"/>
                </a:cubicBezTo>
                <a:cubicBezTo>
                  <a:pt x="20388" y="19661"/>
                  <a:pt x="20388" y="19661"/>
                  <a:pt x="20388" y="19822"/>
                </a:cubicBezTo>
                <a:cubicBezTo>
                  <a:pt x="20388" y="19822"/>
                  <a:pt x="20388" y="19822"/>
                  <a:pt x="20513" y="19984"/>
                </a:cubicBezTo>
                <a:cubicBezTo>
                  <a:pt x="20513" y="19984"/>
                  <a:pt x="20513" y="19984"/>
                  <a:pt x="20597" y="20146"/>
                </a:cubicBezTo>
                <a:cubicBezTo>
                  <a:pt x="20597" y="20146"/>
                  <a:pt x="20597" y="20146"/>
                  <a:pt x="20680" y="20523"/>
                </a:cubicBezTo>
                <a:cubicBezTo>
                  <a:pt x="20680" y="20523"/>
                  <a:pt x="20680" y="20523"/>
                  <a:pt x="20680" y="20630"/>
                </a:cubicBezTo>
                <a:cubicBezTo>
                  <a:pt x="20680" y="20630"/>
                  <a:pt x="20680" y="20630"/>
                  <a:pt x="20555" y="20684"/>
                </a:cubicBezTo>
                <a:cubicBezTo>
                  <a:pt x="20555" y="20684"/>
                  <a:pt x="20555" y="20684"/>
                  <a:pt x="20471" y="20415"/>
                </a:cubicBezTo>
                <a:cubicBezTo>
                  <a:pt x="20471" y="20415"/>
                  <a:pt x="20471" y="20415"/>
                  <a:pt x="20471" y="20684"/>
                </a:cubicBezTo>
                <a:cubicBezTo>
                  <a:pt x="20471" y="20684"/>
                  <a:pt x="20471" y="20684"/>
                  <a:pt x="20388" y="20900"/>
                </a:cubicBezTo>
                <a:cubicBezTo>
                  <a:pt x="20388" y="20900"/>
                  <a:pt x="20388" y="20900"/>
                  <a:pt x="20262" y="20846"/>
                </a:cubicBezTo>
                <a:cubicBezTo>
                  <a:pt x="20262" y="20846"/>
                  <a:pt x="20262" y="20846"/>
                  <a:pt x="20053" y="20577"/>
                </a:cubicBezTo>
                <a:cubicBezTo>
                  <a:pt x="20053" y="20577"/>
                  <a:pt x="20053" y="20577"/>
                  <a:pt x="19844" y="20253"/>
                </a:cubicBezTo>
                <a:cubicBezTo>
                  <a:pt x="19844" y="20253"/>
                  <a:pt x="19844" y="20253"/>
                  <a:pt x="19676" y="20361"/>
                </a:cubicBezTo>
                <a:cubicBezTo>
                  <a:pt x="19676" y="20361"/>
                  <a:pt x="19676" y="20361"/>
                  <a:pt x="19551" y="20361"/>
                </a:cubicBezTo>
                <a:cubicBezTo>
                  <a:pt x="19551" y="20361"/>
                  <a:pt x="19551" y="20361"/>
                  <a:pt x="19634" y="20038"/>
                </a:cubicBezTo>
                <a:cubicBezTo>
                  <a:pt x="19634" y="20038"/>
                  <a:pt x="19634" y="20038"/>
                  <a:pt x="19844" y="19984"/>
                </a:cubicBezTo>
                <a:cubicBezTo>
                  <a:pt x="19844" y="19984"/>
                  <a:pt x="19844" y="19984"/>
                  <a:pt x="19760" y="19661"/>
                </a:cubicBezTo>
                <a:cubicBezTo>
                  <a:pt x="19760" y="19661"/>
                  <a:pt x="19760" y="19661"/>
                  <a:pt x="19509" y="19822"/>
                </a:cubicBezTo>
                <a:cubicBezTo>
                  <a:pt x="19509" y="19822"/>
                  <a:pt x="19509" y="19822"/>
                  <a:pt x="19593" y="19499"/>
                </a:cubicBezTo>
                <a:cubicBezTo>
                  <a:pt x="19593" y="19499"/>
                  <a:pt x="19593" y="19499"/>
                  <a:pt x="19467" y="19284"/>
                </a:cubicBezTo>
                <a:cubicBezTo>
                  <a:pt x="19467" y="19284"/>
                  <a:pt x="19467" y="19284"/>
                  <a:pt x="19425" y="19122"/>
                </a:cubicBezTo>
                <a:cubicBezTo>
                  <a:pt x="19425" y="19122"/>
                  <a:pt x="19425" y="19122"/>
                  <a:pt x="19425" y="18961"/>
                </a:cubicBezTo>
                <a:cubicBezTo>
                  <a:pt x="19425" y="18961"/>
                  <a:pt x="19425" y="18961"/>
                  <a:pt x="19593" y="18637"/>
                </a:cubicBezTo>
                <a:cubicBezTo>
                  <a:pt x="19593" y="18637"/>
                  <a:pt x="19593" y="18637"/>
                  <a:pt x="19383" y="18637"/>
                </a:cubicBezTo>
                <a:cubicBezTo>
                  <a:pt x="19383" y="18637"/>
                  <a:pt x="19383" y="18637"/>
                  <a:pt x="19300" y="18745"/>
                </a:cubicBezTo>
                <a:cubicBezTo>
                  <a:pt x="19300" y="18745"/>
                  <a:pt x="19300" y="18745"/>
                  <a:pt x="19300" y="18853"/>
                </a:cubicBezTo>
                <a:cubicBezTo>
                  <a:pt x="19300" y="18853"/>
                  <a:pt x="19300" y="18853"/>
                  <a:pt x="19300" y="19176"/>
                </a:cubicBezTo>
                <a:cubicBezTo>
                  <a:pt x="19300" y="19176"/>
                  <a:pt x="19300" y="19176"/>
                  <a:pt x="19174" y="19284"/>
                </a:cubicBezTo>
                <a:cubicBezTo>
                  <a:pt x="19174" y="19284"/>
                  <a:pt x="19174" y="19284"/>
                  <a:pt x="19091" y="19392"/>
                </a:cubicBezTo>
                <a:cubicBezTo>
                  <a:pt x="19091" y="19392"/>
                  <a:pt x="19091" y="19284"/>
                  <a:pt x="19091" y="19230"/>
                </a:cubicBezTo>
                <a:cubicBezTo>
                  <a:pt x="19091" y="19176"/>
                  <a:pt x="19049" y="19014"/>
                  <a:pt x="19049" y="19014"/>
                </a:cubicBezTo>
                <a:cubicBezTo>
                  <a:pt x="19049" y="19014"/>
                  <a:pt x="19007" y="18853"/>
                  <a:pt x="19007" y="18745"/>
                </a:cubicBezTo>
                <a:cubicBezTo>
                  <a:pt x="19007" y="18691"/>
                  <a:pt x="18965" y="18584"/>
                  <a:pt x="18965" y="18584"/>
                </a:cubicBezTo>
                <a:cubicBezTo>
                  <a:pt x="18965" y="18584"/>
                  <a:pt x="18923" y="18476"/>
                  <a:pt x="18923" y="18422"/>
                </a:cubicBezTo>
                <a:cubicBezTo>
                  <a:pt x="18923" y="18314"/>
                  <a:pt x="18923" y="18260"/>
                  <a:pt x="18923" y="18260"/>
                </a:cubicBezTo>
                <a:cubicBezTo>
                  <a:pt x="18923" y="18260"/>
                  <a:pt x="18965" y="18153"/>
                  <a:pt x="19049" y="18153"/>
                </a:cubicBezTo>
                <a:cubicBezTo>
                  <a:pt x="19091" y="18099"/>
                  <a:pt x="19132" y="17991"/>
                  <a:pt x="19132" y="17991"/>
                </a:cubicBezTo>
                <a:cubicBezTo>
                  <a:pt x="19132" y="17991"/>
                  <a:pt x="19132" y="17991"/>
                  <a:pt x="19300" y="17776"/>
                </a:cubicBezTo>
                <a:cubicBezTo>
                  <a:pt x="19300" y="17776"/>
                  <a:pt x="19300" y="17776"/>
                  <a:pt x="19132" y="17399"/>
                </a:cubicBezTo>
                <a:cubicBezTo>
                  <a:pt x="19132" y="17399"/>
                  <a:pt x="19132" y="17399"/>
                  <a:pt x="19049" y="17452"/>
                </a:cubicBezTo>
                <a:cubicBezTo>
                  <a:pt x="19049" y="17452"/>
                  <a:pt x="19049" y="17452"/>
                  <a:pt x="18965" y="17722"/>
                </a:cubicBezTo>
                <a:cubicBezTo>
                  <a:pt x="18965" y="17722"/>
                  <a:pt x="18965" y="17722"/>
                  <a:pt x="18798" y="17991"/>
                </a:cubicBezTo>
                <a:cubicBezTo>
                  <a:pt x="18798" y="17991"/>
                  <a:pt x="18798" y="17991"/>
                  <a:pt x="18672" y="18099"/>
                </a:cubicBezTo>
                <a:cubicBezTo>
                  <a:pt x="18672" y="18099"/>
                  <a:pt x="18672" y="18099"/>
                  <a:pt x="18630" y="18206"/>
                </a:cubicBezTo>
                <a:cubicBezTo>
                  <a:pt x="18630" y="18206"/>
                  <a:pt x="18630" y="18206"/>
                  <a:pt x="18714" y="18637"/>
                </a:cubicBezTo>
                <a:cubicBezTo>
                  <a:pt x="18714" y="18637"/>
                  <a:pt x="18714" y="18637"/>
                  <a:pt x="18881" y="19230"/>
                </a:cubicBezTo>
                <a:cubicBezTo>
                  <a:pt x="18881" y="19230"/>
                  <a:pt x="18881" y="19230"/>
                  <a:pt x="18714" y="19176"/>
                </a:cubicBezTo>
                <a:cubicBezTo>
                  <a:pt x="18714" y="19176"/>
                  <a:pt x="18714" y="19176"/>
                  <a:pt x="18463" y="18530"/>
                </a:cubicBezTo>
                <a:cubicBezTo>
                  <a:pt x="18463" y="18530"/>
                  <a:pt x="18463" y="18530"/>
                  <a:pt x="18170" y="17991"/>
                </a:cubicBezTo>
                <a:cubicBezTo>
                  <a:pt x="18170" y="17991"/>
                  <a:pt x="18170" y="17991"/>
                  <a:pt x="18086" y="18314"/>
                </a:cubicBezTo>
                <a:cubicBezTo>
                  <a:pt x="18086" y="18314"/>
                  <a:pt x="18086" y="18314"/>
                  <a:pt x="18003" y="18260"/>
                </a:cubicBezTo>
                <a:cubicBezTo>
                  <a:pt x="18003" y="18260"/>
                  <a:pt x="18003" y="18260"/>
                  <a:pt x="17877" y="17883"/>
                </a:cubicBezTo>
                <a:cubicBezTo>
                  <a:pt x="17877" y="17883"/>
                  <a:pt x="17877" y="17883"/>
                  <a:pt x="17710" y="17722"/>
                </a:cubicBezTo>
                <a:cubicBezTo>
                  <a:pt x="17710" y="17722"/>
                  <a:pt x="17710" y="17722"/>
                  <a:pt x="17291" y="17129"/>
                </a:cubicBezTo>
                <a:cubicBezTo>
                  <a:pt x="17291" y="17129"/>
                  <a:pt x="17291" y="17129"/>
                  <a:pt x="17291" y="16752"/>
                </a:cubicBezTo>
                <a:cubicBezTo>
                  <a:pt x="17291" y="16752"/>
                  <a:pt x="17291" y="16752"/>
                  <a:pt x="17208" y="16968"/>
                </a:cubicBezTo>
                <a:cubicBezTo>
                  <a:pt x="17208" y="16968"/>
                  <a:pt x="17208" y="16968"/>
                  <a:pt x="16999" y="16860"/>
                </a:cubicBezTo>
                <a:cubicBezTo>
                  <a:pt x="16999" y="16860"/>
                  <a:pt x="16999" y="16860"/>
                  <a:pt x="16538" y="16321"/>
                </a:cubicBezTo>
                <a:cubicBezTo>
                  <a:pt x="16538" y="16321"/>
                  <a:pt x="16538" y="16321"/>
                  <a:pt x="16245" y="15890"/>
                </a:cubicBezTo>
                <a:cubicBezTo>
                  <a:pt x="16245" y="15890"/>
                  <a:pt x="16245" y="15890"/>
                  <a:pt x="16078" y="15944"/>
                </a:cubicBezTo>
                <a:cubicBezTo>
                  <a:pt x="16078" y="15944"/>
                  <a:pt x="16078" y="15944"/>
                  <a:pt x="15702" y="15836"/>
                </a:cubicBezTo>
                <a:cubicBezTo>
                  <a:pt x="15702" y="15836"/>
                  <a:pt x="15702" y="15836"/>
                  <a:pt x="15451" y="15513"/>
                </a:cubicBezTo>
                <a:cubicBezTo>
                  <a:pt x="15451" y="15513"/>
                  <a:pt x="15451" y="15513"/>
                  <a:pt x="15451" y="15136"/>
                </a:cubicBezTo>
                <a:cubicBezTo>
                  <a:pt x="15451" y="15136"/>
                  <a:pt x="15451" y="15136"/>
                  <a:pt x="15325" y="15244"/>
                </a:cubicBezTo>
                <a:cubicBezTo>
                  <a:pt x="15325" y="15244"/>
                  <a:pt x="15325" y="15244"/>
                  <a:pt x="14823" y="15244"/>
                </a:cubicBezTo>
                <a:cubicBezTo>
                  <a:pt x="14823" y="15244"/>
                  <a:pt x="14823" y="15244"/>
                  <a:pt x="14572" y="15190"/>
                </a:cubicBezTo>
                <a:cubicBezTo>
                  <a:pt x="14572" y="15190"/>
                  <a:pt x="14572" y="15190"/>
                  <a:pt x="14279" y="15082"/>
                </a:cubicBezTo>
                <a:cubicBezTo>
                  <a:pt x="14279" y="15082"/>
                  <a:pt x="14279" y="15082"/>
                  <a:pt x="13735" y="15028"/>
                </a:cubicBezTo>
                <a:cubicBezTo>
                  <a:pt x="13735" y="15028"/>
                  <a:pt x="13735" y="15028"/>
                  <a:pt x="13191" y="15190"/>
                </a:cubicBezTo>
                <a:cubicBezTo>
                  <a:pt x="13191" y="15190"/>
                  <a:pt x="13191" y="15190"/>
                  <a:pt x="12815" y="15298"/>
                </a:cubicBezTo>
                <a:cubicBezTo>
                  <a:pt x="12815" y="15298"/>
                  <a:pt x="12815" y="15298"/>
                  <a:pt x="12898" y="14867"/>
                </a:cubicBezTo>
                <a:cubicBezTo>
                  <a:pt x="12898" y="14867"/>
                  <a:pt x="12898" y="14867"/>
                  <a:pt x="12773" y="14975"/>
                </a:cubicBezTo>
                <a:cubicBezTo>
                  <a:pt x="12773" y="14975"/>
                  <a:pt x="12773" y="14975"/>
                  <a:pt x="12564" y="14813"/>
                </a:cubicBezTo>
                <a:cubicBezTo>
                  <a:pt x="12564" y="14813"/>
                  <a:pt x="12564" y="14813"/>
                  <a:pt x="12396" y="14705"/>
                </a:cubicBezTo>
                <a:cubicBezTo>
                  <a:pt x="12396" y="14705"/>
                  <a:pt x="12396" y="14705"/>
                  <a:pt x="12229" y="14705"/>
                </a:cubicBezTo>
                <a:cubicBezTo>
                  <a:pt x="12229" y="14705"/>
                  <a:pt x="12229" y="14705"/>
                  <a:pt x="12103" y="14705"/>
                </a:cubicBezTo>
                <a:cubicBezTo>
                  <a:pt x="12103" y="14705"/>
                  <a:pt x="12103" y="14705"/>
                  <a:pt x="11894" y="14867"/>
                </a:cubicBezTo>
                <a:cubicBezTo>
                  <a:pt x="11894" y="14867"/>
                  <a:pt x="11894" y="14867"/>
                  <a:pt x="11727" y="14975"/>
                </a:cubicBezTo>
                <a:cubicBezTo>
                  <a:pt x="11727" y="14975"/>
                  <a:pt x="11727" y="14975"/>
                  <a:pt x="11559" y="15244"/>
                </a:cubicBezTo>
                <a:cubicBezTo>
                  <a:pt x="11559" y="15244"/>
                  <a:pt x="11559" y="15244"/>
                  <a:pt x="11476" y="15352"/>
                </a:cubicBezTo>
                <a:cubicBezTo>
                  <a:pt x="11476" y="15352"/>
                  <a:pt x="11476" y="15352"/>
                  <a:pt x="11267" y="15298"/>
                </a:cubicBezTo>
                <a:cubicBezTo>
                  <a:pt x="11267" y="15298"/>
                  <a:pt x="11267" y="15298"/>
                  <a:pt x="11476" y="15082"/>
                </a:cubicBezTo>
                <a:cubicBezTo>
                  <a:pt x="11476" y="15082"/>
                  <a:pt x="11476" y="15082"/>
                  <a:pt x="11727" y="14759"/>
                </a:cubicBezTo>
                <a:cubicBezTo>
                  <a:pt x="11727" y="14759"/>
                  <a:pt x="11727" y="14759"/>
                  <a:pt x="11894" y="14544"/>
                </a:cubicBezTo>
                <a:cubicBezTo>
                  <a:pt x="11894" y="14544"/>
                  <a:pt x="11894" y="14544"/>
                  <a:pt x="12020" y="14328"/>
                </a:cubicBezTo>
                <a:cubicBezTo>
                  <a:pt x="12020" y="14328"/>
                  <a:pt x="12020" y="14328"/>
                  <a:pt x="11936" y="14328"/>
                </a:cubicBezTo>
                <a:cubicBezTo>
                  <a:pt x="11936" y="14328"/>
                  <a:pt x="11936" y="14328"/>
                  <a:pt x="11769" y="14220"/>
                </a:cubicBezTo>
                <a:cubicBezTo>
                  <a:pt x="11769" y="14220"/>
                  <a:pt x="11769" y="14220"/>
                  <a:pt x="11769" y="13843"/>
                </a:cubicBezTo>
                <a:cubicBezTo>
                  <a:pt x="11769" y="13843"/>
                  <a:pt x="11769" y="13843"/>
                  <a:pt x="11601" y="14005"/>
                </a:cubicBezTo>
                <a:cubicBezTo>
                  <a:pt x="11601" y="14005"/>
                  <a:pt x="11601" y="14005"/>
                  <a:pt x="11559" y="14059"/>
                </a:cubicBezTo>
                <a:cubicBezTo>
                  <a:pt x="11559" y="14059"/>
                  <a:pt x="11559" y="14059"/>
                  <a:pt x="11267" y="14059"/>
                </a:cubicBezTo>
                <a:cubicBezTo>
                  <a:pt x="11267" y="14059"/>
                  <a:pt x="11267" y="14059"/>
                  <a:pt x="11016" y="14005"/>
                </a:cubicBezTo>
                <a:cubicBezTo>
                  <a:pt x="11016" y="14005"/>
                  <a:pt x="11016" y="14005"/>
                  <a:pt x="10890" y="14167"/>
                </a:cubicBezTo>
                <a:cubicBezTo>
                  <a:pt x="10890" y="14167"/>
                  <a:pt x="10890" y="14167"/>
                  <a:pt x="10806" y="14490"/>
                </a:cubicBezTo>
                <a:cubicBezTo>
                  <a:pt x="10806" y="14490"/>
                  <a:pt x="10806" y="14490"/>
                  <a:pt x="10974" y="14759"/>
                </a:cubicBezTo>
                <a:cubicBezTo>
                  <a:pt x="10974" y="14759"/>
                  <a:pt x="10974" y="14759"/>
                  <a:pt x="10890" y="15190"/>
                </a:cubicBezTo>
                <a:cubicBezTo>
                  <a:pt x="10890" y="15190"/>
                  <a:pt x="10890" y="15190"/>
                  <a:pt x="10681" y="15459"/>
                </a:cubicBezTo>
                <a:cubicBezTo>
                  <a:pt x="10681" y="15459"/>
                  <a:pt x="10681" y="15459"/>
                  <a:pt x="10472" y="15459"/>
                </a:cubicBezTo>
                <a:cubicBezTo>
                  <a:pt x="10472" y="15459"/>
                  <a:pt x="10472" y="15459"/>
                  <a:pt x="10221" y="15459"/>
                </a:cubicBezTo>
                <a:cubicBezTo>
                  <a:pt x="10221" y="15459"/>
                  <a:pt x="10221" y="15459"/>
                  <a:pt x="10137" y="15836"/>
                </a:cubicBezTo>
                <a:cubicBezTo>
                  <a:pt x="10137" y="15836"/>
                  <a:pt x="10137" y="15836"/>
                  <a:pt x="9802" y="15998"/>
                </a:cubicBezTo>
                <a:cubicBezTo>
                  <a:pt x="9802" y="15998"/>
                  <a:pt x="9802" y="15998"/>
                  <a:pt x="9760" y="16106"/>
                </a:cubicBezTo>
                <a:cubicBezTo>
                  <a:pt x="9760" y="16106"/>
                  <a:pt x="9760" y="16106"/>
                  <a:pt x="9468" y="16375"/>
                </a:cubicBezTo>
                <a:cubicBezTo>
                  <a:pt x="9468" y="16375"/>
                  <a:pt x="9468" y="16375"/>
                  <a:pt x="9175" y="16483"/>
                </a:cubicBezTo>
                <a:cubicBezTo>
                  <a:pt x="9175" y="16483"/>
                  <a:pt x="9175" y="16483"/>
                  <a:pt x="9007" y="16537"/>
                </a:cubicBezTo>
                <a:cubicBezTo>
                  <a:pt x="9007" y="16537"/>
                  <a:pt x="9007" y="16537"/>
                  <a:pt x="8924" y="16375"/>
                </a:cubicBezTo>
                <a:cubicBezTo>
                  <a:pt x="8924" y="16375"/>
                  <a:pt x="8924" y="16375"/>
                  <a:pt x="8882" y="16267"/>
                </a:cubicBezTo>
                <a:cubicBezTo>
                  <a:pt x="8882" y="16267"/>
                  <a:pt x="8882" y="16267"/>
                  <a:pt x="9091" y="16160"/>
                </a:cubicBezTo>
                <a:cubicBezTo>
                  <a:pt x="9091" y="16160"/>
                  <a:pt x="9091" y="16160"/>
                  <a:pt x="9258" y="15890"/>
                </a:cubicBezTo>
                <a:cubicBezTo>
                  <a:pt x="9258" y="15890"/>
                  <a:pt x="9258" y="15890"/>
                  <a:pt x="9049" y="15890"/>
                </a:cubicBezTo>
                <a:cubicBezTo>
                  <a:pt x="9049" y="15890"/>
                  <a:pt x="9049" y="15890"/>
                  <a:pt x="8965" y="15729"/>
                </a:cubicBezTo>
                <a:cubicBezTo>
                  <a:pt x="8965" y="15729"/>
                  <a:pt x="8965" y="15729"/>
                  <a:pt x="9175" y="15352"/>
                </a:cubicBezTo>
                <a:cubicBezTo>
                  <a:pt x="9175" y="15352"/>
                  <a:pt x="9175" y="15352"/>
                  <a:pt x="9258" y="14975"/>
                </a:cubicBezTo>
                <a:cubicBezTo>
                  <a:pt x="9258" y="14975"/>
                  <a:pt x="9258" y="14975"/>
                  <a:pt x="9384" y="14436"/>
                </a:cubicBezTo>
                <a:cubicBezTo>
                  <a:pt x="9384" y="14436"/>
                  <a:pt x="9384" y="14436"/>
                  <a:pt x="9593" y="14113"/>
                </a:cubicBezTo>
                <a:cubicBezTo>
                  <a:pt x="9593" y="14113"/>
                  <a:pt x="9593" y="14113"/>
                  <a:pt x="10346" y="14220"/>
                </a:cubicBezTo>
                <a:cubicBezTo>
                  <a:pt x="10346" y="14220"/>
                  <a:pt x="10346" y="14220"/>
                  <a:pt x="10221" y="14005"/>
                </a:cubicBezTo>
                <a:cubicBezTo>
                  <a:pt x="10221" y="14005"/>
                  <a:pt x="10221" y="14005"/>
                  <a:pt x="10011" y="13951"/>
                </a:cubicBezTo>
                <a:cubicBezTo>
                  <a:pt x="10011" y="13951"/>
                  <a:pt x="10011" y="13951"/>
                  <a:pt x="9635" y="13736"/>
                </a:cubicBezTo>
                <a:cubicBezTo>
                  <a:pt x="9635" y="13736"/>
                  <a:pt x="9635" y="13736"/>
                  <a:pt x="9342" y="13897"/>
                </a:cubicBezTo>
                <a:cubicBezTo>
                  <a:pt x="9342" y="13897"/>
                  <a:pt x="9342" y="13897"/>
                  <a:pt x="9091" y="14167"/>
                </a:cubicBezTo>
                <a:cubicBezTo>
                  <a:pt x="9091" y="14167"/>
                  <a:pt x="9091" y="14167"/>
                  <a:pt x="8840" y="14436"/>
                </a:cubicBezTo>
                <a:cubicBezTo>
                  <a:pt x="8840" y="14436"/>
                  <a:pt x="8840" y="14436"/>
                  <a:pt x="8714" y="14759"/>
                </a:cubicBezTo>
                <a:cubicBezTo>
                  <a:pt x="8714" y="14759"/>
                  <a:pt x="8714" y="14759"/>
                  <a:pt x="8673" y="15028"/>
                </a:cubicBezTo>
                <a:cubicBezTo>
                  <a:pt x="8673" y="15028"/>
                  <a:pt x="8673" y="15028"/>
                  <a:pt x="8505" y="15028"/>
                </a:cubicBezTo>
                <a:cubicBezTo>
                  <a:pt x="8505" y="15028"/>
                  <a:pt x="8505" y="15028"/>
                  <a:pt x="8505" y="15136"/>
                </a:cubicBezTo>
                <a:cubicBezTo>
                  <a:pt x="8505" y="15136"/>
                  <a:pt x="8505" y="15136"/>
                  <a:pt x="8589" y="15352"/>
                </a:cubicBezTo>
                <a:cubicBezTo>
                  <a:pt x="8589" y="15352"/>
                  <a:pt x="8589" y="15352"/>
                  <a:pt x="8547" y="15513"/>
                </a:cubicBezTo>
                <a:cubicBezTo>
                  <a:pt x="8547" y="15513"/>
                  <a:pt x="8547" y="15513"/>
                  <a:pt x="8422" y="15675"/>
                </a:cubicBezTo>
                <a:cubicBezTo>
                  <a:pt x="8422" y="15675"/>
                  <a:pt x="8422" y="15675"/>
                  <a:pt x="8129" y="15890"/>
                </a:cubicBezTo>
                <a:cubicBezTo>
                  <a:pt x="8129" y="15890"/>
                  <a:pt x="8129" y="15890"/>
                  <a:pt x="7961" y="16052"/>
                </a:cubicBezTo>
                <a:cubicBezTo>
                  <a:pt x="7961" y="16052"/>
                  <a:pt x="7961" y="16052"/>
                  <a:pt x="7752" y="16321"/>
                </a:cubicBezTo>
                <a:cubicBezTo>
                  <a:pt x="7752" y="16321"/>
                  <a:pt x="7752" y="16321"/>
                  <a:pt x="7710" y="16591"/>
                </a:cubicBezTo>
                <a:cubicBezTo>
                  <a:pt x="7710" y="16591"/>
                  <a:pt x="7710" y="16591"/>
                  <a:pt x="8003" y="16698"/>
                </a:cubicBezTo>
                <a:cubicBezTo>
                  <a:pt x="8003" y="16698"/>
                  <a:pt x="8003" y="16698"/>
                  <a:pt x="8045" y="17075"/>
                </a:cubicBezTo>
                <a:cubicBezTo>
                  <a:pt x="8045" y="17075"/>
                  <a:pt x="8045" y="17075"/>
                  <a:pt x="7920" y="17291"/>
                </a:cubicBezTo>
                <a:cubicBezTo>
                  <a:pt x="7920" y="17291"/>
                  <a:pt x="7920" y="17291"/>
                  <a:pt x="7710" y="17452"/>
                </a:cubicBezTo>
                <a:cubicBezTo>
                  <a:pt x="7710" y="17452"/>
                  <a:pt x="7710" y="17452"/>
                  <a:pt x="7459" y="17883"/>
                </a:cubicBezTo>
                <a:cubicBezTo>
                  <a:pt x="7459" y="17883"/>
                  <a:pt x="7459" y="17883"/>
                  <a:pt x="7083" y="18206"/>
                </a:cubicBezTo>
                <a:cubicBezTo>
                  <a:pt x="7083" y="18206"/>
                  <a:pt x="7083" y="18206"/>
                  <a:pt x="6330" y="18691"/>
                </a:cubicBezTo>
                <a:cubicBezTo>
                  <a:pt x="6330" y="18691"/>
                  <a:pt x="6330" y="18691"/>
                  <a:pt x="6288" y="19122"/>
                </a:cubicBezTo>
                <a:cubicBezTo>
                  <a:pt x="6288" y="19122"/>
                  <a:pt x="6288" y="19122"/>
                  <a:pt x="5995" y="19284"/>
                </a:cubicBezTo>
                <a:cubicBezTo>
                  <a:pt x="5995" y="19284"/>
                  <a:pt x="5995" y="19284"/>
                  <a:pt x="5702" y="19499"/>
                </a:cubicBezTo>
                <a:cubicBezTo>
                  <a:pt x="5702" y="19499"/>
                  <a:pt x="5702" y="19499"/>
                  <a:pt x="5325" y="19661"/>
                </a:cubicBezTo>
                <a:cubicBezTo>
                  <a:pt x="5325" y="19661"/>
                  <a:pt x="5325" y="19661"/>
                  <a:pt x="5200" y="19769"/>
                </a:cubicBezTo>
                <a:cubicBezTo>
                  <a:pt x="5200" y="19769"/>
                  <a:pt x="5200" y="19769"/>
                  <a:pt x="5033" y="19930"/>
                </a:cubicBezTo>
                <a:cubicBezTo>
                  <a:pt x="5033" y="19930"/>
                  <a:pt x="5033" y="19930"/>
                  <a:pt x="4907" y="20092"/>
                </a:cubicBezTo>
                <a:cubicBezTo>
                  <a:pt x="4907" y="20092"/>
                  <a:pt x="4907" y="20092"/>
                  <a:pt x="4823" y="20415"/>
                </a:cubicBezTo>
                <a:cubicBezTo>
                  <a:pt x="4823" y="20415"/>
                  <a:pt x="4823" y="20415"/>
                  <a:pt x="4614" y="20469"/>
                </a:cubicBezTo>
                <a:cubicBezTo>
                  <a:pt x="4614" y="20469"/>
                  <a:pt x="4614" y="20469"/>
                  <a:pt x="4321" y="20577"/>
                </a:cubicBezTo>
                <a:cubicBezTo>
                  <a:pt x="4321" y="20577"/>
                  <a:pt x="4321" y="20577"/>
                  <a:pt x="4112" y="20577"/>
                </a:cubicBezTo>
                <a:cubicBezTo>
                  <a:pt x="4112" y="20577"/>
                  <a:pt x="4112" y="20577"/>
                  <a:pt x="3903" y="20684"/>
                </a:cubicBezTo>
                <a:cubicBezTo>
                  <a:pt x="3903" y="20684"/>
                  <a:pt x="3903" y="20684"/>
                  <a:pt x="3610" y="20900"/>
                </a:cubicBezTo>
                <a:cubicBezTo>
                  <a:pt x="3610" y="20900"/>
                  <a:pt x="3610" y="20900"/>
                  <a:pt x="3694" y="21169"/>
                </a:cubicBezTo>
                <a:cubicBezTo>
                  <a:pt x="3694" y="21169"/>
                  <a:pt x="3694" y="21169"/>
                  <a:pt x="3610" y="21223"/>
                </a:cubicBezTo>
                <a:cubicBezTo>
                  <a:pt x="3610" y="21223"/>
                  <a:pt x="3610" y="21223"/>
                  <a:pt x="3401" y="21061"/>
                </a:cubicBezTo>
                <a:cubicBezTo>
                  <a:pt x="3401" y="21061"/>
                  <a:pt x="3401" y="21061"/>
                  <a:pt x="3192" y="20954"/>
                </a:cubicBezTo>
                <a:cubicBezTo>
                  <a:pt x="3192" y="20954"/>
                  <a:pt x="3192" y="20954"/>
                  <a:pt x="3024" y="20630"/>
                </a:cubicBezTo>
                <a:cubicBezTo>
                  <a:pt x="3024" y="20630"/>
                  <a:pt x="3024" y="20630"/>
                  <a:pt x="2983" y="20738"/>
                </a:cubicBezTo>
                <a:cubicBezTo>
                  <a:pt x="2983" y="20738"/>
                  <a:pt x="2983" y="20738"/>
                  <a:pt x="2983" y="21169"/>
                </a:cubicBezTo>
                <a:cubicBezTo>
                  <a:pt x="2983" y="21169"/>
                  <a:pt x="2983" y="21169"/>
                  <a:pt x="2731" y="21169"/>
                </a:cubicBezTo>
                <a:cubicBezTo>
                  <a:pt x="2731" y="21169"/>
                  <a:pt x="2731" y="21169"/>
                  <a:pt x="2731" y="21331"/>
                </a:cubicBezTo>
                <a:cubicBezTo>
                  <a:pt x="2731" y="21331"/>
                  <a:pt x="2731" y="21331"/>
                  <a:pt x="2480" y="21331"/>
                </a:cubicBezTo>
                <a:cubicBezTo>
                  <a:pt x="2480" y="21331"/>
                  <a:pt x="2480" y="21331"/>
                  <a:pt x="2480" y="21277"/>
                </a:cubicBezTo>
                <a:cubicBezTo>
                  <a:pt x="2480" y="21223"/>
                  <a:pt x="2355" y="21223"/>
                  <a:pt x="2355" y="21223"/>
                </a:cubicBezTo>
                <a:cubicBezTo>
                  <a:pt x="2355" y="21223"/>
                  <a:pt x="2355" y="21223"/>
                  <a:pt x="2188" y="21223"/>
                </a:cubicBezTo>
                <a:cubicBezTo>
                  <a:pt x="2188" y="21223"/>
                  <a:pt x="2188" y="21223"/>
                  <a:pt x="1978" y="21277"/>
                </a:cubicBezTo>
                <a:cubicBezTo>
                  <a:pt x="1978" y="21277"/>
                  <a:pt x="1978" y="21277"/>
                  <a:pt x="1727" y="21600"/>
                </a:cubicBezTo>
                <a:cubicBezTo>
                  <a:pt x="1727" y="21600"/>
                  <a:pt x="1727" y="21600"/>
                  <a:pt x="1267" y="21600"/>
                </a:cubicBezTo>
                <a:cubicBezTo>
                  <a:pt x="1267" y="21600"/>
                  <a:pt x="1267" y="21600"/>
                  <a:pt x="849" y="21600"/>
                </a:cubicBezTo>
                <a:cubicBezTo>
                  <a:pt x="849" y="21600"/>
                  <a:pt x="849" y="21600"/>
                  <a:pt x="849" y="21385"/>
                </a:cubicBezTo>
                <a:cubicBezTo>
                  <a:pt x="849" y="21385"/>
                  <a:pt x="849" y="21385"/>
                  <a:pt x="1142" y="20954"/>
                </a:cubicBezTo>
                <a:cubicBezTo>
                  <a:pt x="1142" y="20954"/>
                  <a:pt x="1142" y="20954"/>
                  <a:pt x="1644" y="20954"/>
                </a:cubicBezTo>
                <a:cubicBezTo>
                  <a:pt x="1644" y="20954"/>
                  <a:pt x="1644" y="20954"/>
                  <a:pt x="1853" y="20954"/>
                </a:cubicBezTo>
                <a:cubicBezTo>
                  <a:pt x="1853" y="20954"/>
                  <a:pt x="1853" y="20954"/>
                  <a:pt x="2062" y="20792"/>
                </a:cubicBezTo>
                <a:cubicBezTo>
                  <a:pt x="2062" y="20792"/>
                  <a:pt x="2062" y="20792"/>
                  <a:pt x="2355" y="20684"/>
                </a:cubicBezTo>
                <a:cubicBezTo>
                  <a:pt x="2355" y="20684"/>
                  <a:pt x="2355" y="20684"/>
                  <a:pt x="2480" y="20577"/>
                </a:cubicBezTo>
                <a:cubicBezTo>
                  <a:pt x="2480" y="20577"/>
                  <a:pt x="2480" y="20577"/>
                  <a:pt x="2606" y="20307"/>
                </a:cubicBezTo>
                <a:cubicBezTo>
                  <a:pt x="2606" y="20307"/>
                  <a:pt x="2606" y="20307"/>
                  <a:pt x="2857" y="20146"/>
                </a:cubicBezTo>
                <a:cubicBezTo>
                  <a:pt x="2857" y="20146"/>
                  <a:pt x="2857" y="20146"/>
                  <a:pt x="3234" y="20092"/>
                </a:cubicBezTo>
                <a:cubicBezTo>
                  <a:pt x="3234" y="20092"/>
                  <a:pt x="3234" y="20092"/>
                  <a:pt x="3443" y="20092"/>
                </a:cubicBezTo>
                <a:cubicBezTo>
                  <a:pt x="3443" y="20092"/>
                  <a:pt x="3443" y="20092"/>
                  <a:pt x="3610" y="20307"/>
                </a:cubicBezTo>
                <a:cubicBezTo>
                  <a:pt x="3610" y="20307"/>
                  <a:pt x="3610" y="20307"/>
                  <a:pt x="3777" y="20146"/>
                </a:cubicBezTo>
                <a:cubicBezTo>
                  <a:pt x="3777" y="20146"/>
                  <a:pt x="3777" y="20146"/>
                  <a:pt x="3945" y="19822"/>
                </a:cubicBezTo>
                <a:cubicBezTo>
                  <a:pt x="3945" y="19822"/>
                  <a:pt x="3945" y="19822"/>
                  <a:pt x="4154" y="19553"/>
                </a:cubicBezTo>
                <a:cubicBezTo>
                  <a:pt x="4154" y="19553"/>
                  <a:pt x="4154" y="19553"/>
                  <a:pt x="4363" y="19392"/>
                </a:cubicBezTo>
                <a:cubicBezTo>
                  <a:pt x="4363" y="19392"/>
                  <a:pt x="4363" y="19392"/>
                  <a:pt x="4782" y="19284"/>
                </a:cubicBezTo>
                <a:cubicBezTo>
                  <a:pt x="4782" y="19284"/>
                  <a:pt x="4782" y="19284"/>
                  <a:pt x="4949" y="19068"/>
                </a:cubicBezTo>
                <a:cubicBezTo>
                  <a:pt x="4949" y="19068"/>
                  <a:pt x="4949" y="19068"/>
                  <a:pt x="5158" y="18799"/>
                </a:cubicBezTo>
                <a:cubicBezTo>
                  <a:pt x="5158" y="18799"/>
                  <a:pt x="5158" y="18799"/>
                  <a:pt x="5409" y="18530"/>
                </a:cubicBezTo>
                <a:cubicBezTo>
                  <a:pt x="5409" y="18530"/>
                  <a:pt x="5409" y="18530"/>
                  <a:pt x="5618" y="18368"/>
                </a:cubicBezTo>
                <a:cubicBezTo>
                  <a:pt x="5618" y="18368"/>
                  <a:pt x="5618" y="18368"/>
                  <a:pt x="5702" y="18045"/>
                </a:cubicBezTo>
                <a:cubicBezTo>
                  <a:pt x="5702" y="18045"/>
                  <a:pt x="5702" y="18045"/>
                  <a:pt x="5744" y="17560"/>
                </a:cubicBezTo>
                <a:cubicBezTo>
                  <a:pt x="5744" y="17560"/>
                  <a:pt x="5744" y="17560"/>
                  <a:pt x="5828" y="17237"/>
                </a:cubicBezTo>
                <a:cubicBezTo>
                  <a:pt x="5828" y="17237"/>
                  <a:pt x="5828" y="17237"/>
                  <a:pt x="5869" y="17129"/>
                </a:cubicBezTo>
                <a:cubicBezTo>
                  <a:pt x="5869" y="17129"/>
                  <a:pt x="5869" y="17129"/>
                  <a:pt x="6079" y="16752"/>
                </a:cubicBezTo>
                <a:cubicBezTo>
                  <a:pt x="6079" y="16752"/>
                  <a:pt x="6079" y="16752"/>
                  <a:pt x="5953" y="16752"/>
                </a:cubicBezTo>
                <a:cubicBezTo>
                  <a:pt x="5953" y="16752"/>
                  <a:pt x="5953" y="16752"/>
                  <a:pt x="5744" y="16806"/>
                </a:cubicBezTo>
                <a:cubicBezTo>
                  <a:pt x="5744" y="16806"/>
                  <a:pt x="5744" y="16806"/>
                  <a:pt x="5618" y="16806"/>
                </a:cubicBezTo>
                <a:cubicBezTo>
                  <a:pt x="5618" y="16806"/>
                  <a:pt x="5618" y="16806"/>
                  <a:pt x="5409" y="16752"/>
                </a:cubicBezTo>
                <a:cubicBezTo>
                  <a:pt x="5409" y="16752"/>
                  <a:pt x="5409" y="16752"/>
                  <a:pt x="5325" y="16644"/>
                </a:cubicBezTo>
                <a:cubicBezTo>
                  <a:pt x="5325" y="16644"/>
                  <a:pt x="5325" y="16644"/>
                  <a:pt x="5535" y="16375"/>
                </a:cubicBezTo>
                <a:cubicBezTo>
                  <a:pt x="5535" y="16375"/>
                  <a:pt x="5535" y="16375"/>
                  <a:pt x="5325" y="16429"/>
                </a:cubicBezTo>
                <a:cubicBezTo>
                  <a:pt x="5325" y="16429"/>
                  <a:pt x="5325" y="16429"/>
                  <a:pt x="5200" y="16591"/>
                </a:cubicBezTo>
                <a:cubicBezTo>
                  <a:pt x="5200" y="16591"/>
                  <a:pt x="5200" y="16591"/>
                  <a:pt x="5116" y="16968"/>
                </a:cubicBezTo>
                <a:cubicBezTo>
                  <a:pt x="5116" y="16968"/>
                  <a:pt x="5116" y="16968"/>
                  <a:pt x="4991" y="17129"/>
                </a:cubicBezTo>
                <a:cubicBezTo>
                  <a:pt x="4991" y="17129"/>
                  <a:pt x="4991" y="17129"/>
                  <a:pt x="4949" y="16968"/>
                </a:cubicBezTo>
                <a:cubicBezTo>
                  <a:pt x="4949" y="16968"/>
                  <a:pt x="4949" y="16968"/>
                  <a:pt x="4823" y="16752"/>
                </a:cubicBezTo>
                <a:cubicBezTo>
                  <a:pt x="4823" y="16752"/>
                  <a:pt x="4823" y="16752"/>
                  <a:pt x="4614" y="16483"/>
                </a:cubicBezTo>
                <a:cubicBezTo>
                  <a:pt x="4614" y="16483"/>
                  <a:pt x="4614" y="16483"/>
                  <a:pt x="4280" y="16213"/>
                </a:cubicBezTo>
                <a:cubicBezTo>
                  <a:pt x="4280" y="16213"/>
                  <a:pt x="4280" y="16213"/>
                  <a:pt x="4196" y="16213"/>
                </a:cubicBezTo>
                <a:cubicBezTo>
                  <a:pt x="4196" y="16213"/>
                  <a:pt x="4196" y="16213"/>
                  <a:pt x="3903" y="16483"/>
                </a:cubicBezTo>
                <a:cubicBezTo>
                  <a:pt x="3903" y="16483"/>
                  <a:pt x="3903" y="16483"/>
                  <a:pt x="3736" y="16483"/>
                </a:cubicBezTo>
                <a:cubicBezTo>
                  <a:pt x="3736" y="16483"/>
                  <a:pt x="3736" y="16483"/>
                  <a:pt x="3485" y="16483"/>
                </a:cubicBezTo>
                <a:cubicBezTo>
                  <a:pt x="3485" y="16483"/>
                  <a:pt x="3485" y="16483"/>
                  <a:pt x="3526" y="15783"/>
                </a:cubicBezTo>
                <a:cubicBezTo>
                  <a:pt x="3526" y="15783"/>
                  <a:pt x="3526" y="15783"/>
                  <a:pt x="3568" y="15567"/>
                </a:cubicBezTo>
                <a:cubicBezTo>
                  <a:pt x="3568" y="15567"/>
                  <a:pt x="3568" y="15567"/>
                  <a:pt x="3694" y="15352"/>
                </a:cubicBezTo>
                <a:cubicBezTo>
                  <a:pt x="3694" y="15352"/>
                  <a:pt x="3694" y="15352"/>
                  <a:pt x="3694" y="15082"/>
                </a:cubicBezTo>
                <a:cubicBezTo>
                  <a:pt x="3694" y="15082"/>
                  <a:pt x="3694" y="15082"/>
                  <a:pt x="3652" y="14651"/>
                </a:cubicBezTo>
                <a:cubicBezTo>
                  <a:pt x="3652" y="14651"/>
                  <a:pt x="3652" y="14651"/>
                  <a:pt x="3568" y="14220"/>
                </a:cubicBezTo>
                <a:cubicBezTo>
                  <a:pt x="3568" y="14220"/>
                  <a:pt x="3568" y="14220"/>
                  <a:pt x="3485" y="14328"/>
                </a:cubicBezTo>
                <a:cubicBezTo>
                  <a:pt x="3485" y="14328"/>
                  <a:pt x="3485" y="14328"/>
                  <a:pt x="3317" y="14544"/>
                </a:cubicBezTo>
                <a:cubicBezTo>
                  <a:pt x="3317" y="14544"/>
                  <a:pt x="3317" y="14544"/>
                  <a:pt x="3192" y="14651"/>
                </a:cubicBezTo>
                <a:cubicBezTo>
                  <a:pt x="3192" y="14651"/>
                  <a:pt x="3192" y="14651"/>
                  <a:pt x="3066" y="14651"/>
                </a:cubicBezTo>
                <a:cubicBezTo>
                  <a:pt x="3066" y="14651"/>
                  <a:pt x="3066" y="14651"/>
                  <a:pt x="2941" y="14490"/>
                </a:cubicBezTo>
                <a:cubicBezTo>
                  <a:pt x="2941" y="14490"/>
                  <a:pt x="2941" y="14490"/>
                  <a:pt x="2857" y="14490"/>
                </a:cubicBezTo>
                <a:cubicBezTo>
                  <a:pt x="2857" y="14490"/>
                  <a:pt x="2857" y="14490"/>
                  <a:pt x="2690" y="14382"/>
                </a:cubicBezTo>
                <a:cubicBezTo>
                  <a:pt x="2690" y="14382"/>
                  <a:pt x="2690" y="14382"/>
                  <a:pt x="2564" y="14220"/>
                </a:cubicBezTo>
                <a:cubicBezTo>
                  <a:pt x="2564" y="14220"/>
                  <a:pt x="2564" y="14220"/>
                  <a:pt x="2439" y="14113"/>
                </a:cubicBezTo>
                <a:cubicBezTo>
                  <a:pt x="2439" y="14113"/>
                  <a:pt x="2439" y="14113"/>
                  <a:pt x="2313" y="13951"/>
                </a:cubicBezTo>
                <a:cubicBezTo>
                  <a:pt x="2313" y="13951"/>
                  <a:pt x="2313" y="13951"/>
                  <a:pt x="2271" y="13790"/>
                </a:cubicBezTo>
                <a:cubicBezTo>
                  <a:pt x="2271" y="13790"/>
                  <a:pt x="2271" y="13790"/>
                  <a:pt x="2229" y="13412"/>
                </a:cubicBezTo>
                <a:cubicBezTo>
                  <a:pt x="2229" y="13412"/>
                  <a:pt x="2229" y="13412"/>
                  <a:pt x="2397" y="13251"/>
                </a:cubicBezTo>
                <a:cubicBezTo>
                  <a:pt x="2397" y="13251"/>
                  <a:pt x="2397" y="13251"/>
                  <a:pt x="2564" y="13251"/>
                </a:cubicBezTo>
                <a:cubicBezTo>
                  <a:pt x="2564" y="13251"/>
                  <a:pt x="2564" y="13251"/>
                  <a:pt x="2773" y="13251"/>
                </a:cubicBezTo>
                <a:cubicBezTo>
                  <a:pt x="2773" y="13251"/>
                  <a:pt x="2773" y="13251"/>
                  <a:pt x="2983" y="13412"/>
                </a:cubicBezTo>
                <a:cubicBezTo>
                  <a:pt x="2983" y="13412"/>
                  <a:pt x="2983" y="13412"/>
                  <a:pt x="3066" y="13143"/>
                </a:cubicBezTo>
                <a:cubicBezTo>
                  <a:pt x="3066" y="13143"/>
                  <a:pt x="3066" y="13143"/>
                  <a:pt x="2941" y="12982"/>
                </a:cubicBezTo>
                <a:cubicBezTo>
                  <a:pt x="2941" y="12982"/>
                  <a:pt x="2941" y="12982"/>
                  <a:pt x="2899" y="12982"/>
                </a:cubicBezTo>
                <a:cubicBezTo>
                  <a:pt x="2899" y="12982"/>
                  <a:pt x="2899" y="12982"/>
                  <a:pt x="2690" y="12982"/>
                </a:cubicBezTo>
                <a:cubicBezTo>
                  <a:pt x="2690" y="12982"/>
                  <a:pt x="2690" y="12982"/>
                  <a:pt x="2564" y="12982"/>
                </a:cubicBezTo>
                <a:cubicBezTo>
                  <a:pt x="2564" y="12982"/>
                  <a:pt x="2564" y="12982"/>
                  <a:pt x="2313" y="12766"/>
                </a:cubicBezTo>
                <a:cubicBezTo>
                  <a:pt x="2313" y="12766"/>
                  <a:pt x="2313" y="12766"/>
                  <a:pt x="2229" y="12551"/>
                </a:cubicBezTo>
                <a:cubicBezTo>
                  <a:pt x="2229" y="12551"/>
                  <a:pt x="2229" y="12551"/>
                  <a:pt x="2146" y="12281"/>
                </a:cubicBezTo>
                <a:cubicBezTo>
                  <a:pt x="2146" y="12281"/>
                  <a:pt x="2146" y="12281"/>
                  <a:pt x="2062" y="12012"/>
                </a:cubicBezTo>
                <a:cubicBezTo>
                  <a:pt x="2062" y="12012"/>
                  <a:pt x="2062" y="12012"/>
                  <a:pt x="2062" y="11904"/>
                </a:cubicBezTo>
                <a:cubicBezTo>
                  <a:pt x="2062" y="11904"/>
                  <a:pt x="2062" y="11904"/>
                  <a:pt x="2146" y="11797"/>
                </a:cubicBezTo>
                <a:cubicBezTo>
                  <a:pt x="2146" y="11797"/>
                  <a:pt x="2146" y="11797"/>
                  <a:pt x="2271" y="11527"/>
                </a:cubicBezTo>
                <a:cubicBezTo>
                  <a:pt x="2271" y="11527"/>
                  <a:pt x="2271" y="11527"/>
                  <a:pt x="2480" y="11204"/>
                </a:cubicBezTo>
                <a:cubicBezTo>
                  <a:pt x="2480" y="11204"/>
                  <a:pt x="2480" y="11204"/>
                  <a:pt x="2731" y="10989"/>
                </a:cubicBezTo>
                <a:cubicBezTo>
                  <a:pt x="2731" y="10989"/>
                  <a:pt x="2731" y="10989"/>
                  <a:pt x="2899" y="10719"/>
                </a:cubicBezTo>
                <a:cubicBezTo>
                  <a:pt x="2899" y="10719"/>
                  <a:pt x="2899" y="10719"/>
                  <a:pt x="2941" y="10450"/>
                </a:cubicBezTo>
                <a:cubicBezTo>
                  <a:pt x="2941" y="10450"/>
                  <a:pt x="2941" y="10450"/>
                  <a:pt x="3150" y="10181"/>
                </a:cubicBezTo>
                <a:cubicBezTo>
                  <a:pt x="3150" y="10181"/>
                  <a:pt x="3150" y="10181"/>
                  <a:pt x="3317" y="10127"/>
                </a:cubicBezTo>
                <a:cubicBezTo>
                  <a:pt x="3317" y="10127"/>
                  <a:pt x="3317" y="10127"/>
                  <a:pt x="3443" y="10234"/>
                </a:cubicBezTo>
                <a:cubicBezTo>
                  <a:pt x="3443" y="10234"/>
                  <a:pt x="3443" y="10234"/>
                  <a:pt x="3568" y="10450"/>
                </a:cubicBezTo>
                <a:cubicBezTo>
                  <a:pt x="3568" y="10450"/>
                  <a:pt x="3568" y="10450"/>
                  <a:pt x="3652" y="10450"/>
                </a:cubicBezTo>
                <a:cubicBezTo>
                  <a:pt x="3652" y="10450"/>
                  <a:pt x="3652" y="10450"/>
                  <a:pt x="3819" y="10450"/>
                </a:cubicBezTo>
                <a:cubicBezTo>
                  <a:pt x="3819" y="10450"/>
                  <a:pt x="3819" y="10450"/>
                  <a:pt x="3903" y="10450"/>
                </a:cubicBezTo>
                <a:cubicBezTo>
                  <a:pt x="3903" y="10450"/>
                  <a:pt x="3903" y="10450"/>
                  <a:pt x="4028" y="10234"/>
                </a:cubicBezTo>
                <a:cubicBezTo>
                  <a:pt x="4028" y="10234"/>
                  <a:pt x="4028" y="10234"/>
                  <a:pt x="4154" y="10234"/>
                </a:cubicBezTo>
                <a:cubicBezTo>
                  <a:pt x="4154" y="10234"/>
                  <a:pt x="4154" y="10234"/>
                  <a:pt x="4196" y="10127"/>
                </a:cubicBezTo>
                <a:cubicBezTo>
                  <a:pt x="4196" y="10127"/>
                  <a:pt x="4196" y="10127"/>
                  <a:pt x="4280" y="9965"/>
                </a:cubicBezTo>
                <a:cubicBezTo>
                  <a:pt x="4280" y="9965"/>
                  <a:pt x="4280" y="9965"/>
                  <a:pt x="4321" y="10127"/>
                </a:cubicBezTo>
                <a:cubicBezTo>
                  <a:pt x="4321" y="10127"/>
                  <a:pt x="4321" y="10127"/>
                  <a:pt x="4447" y="10127"/>
                </a:cubicBezTo>
                <a:cubicBezTo>
                  <a:pt x="4447" y="10127"/>
                  <a:pt x="4447" y="10127"/>
                  <a:pt x="4531" y="10127"/>
                </a:cubicBezTo>
                <a:cubicBezTo>
                  <a:pt x="4531" y="10127"/>
                  <a:pt x="4531" y="10127"/>
                  <a:pt x="4698" y="10127"/>
                </a:cubicBezTo>
                <a:cubicBezTo>
                  <a:pt x="4698" y="10127"/>
                  <a:pt x="4698" y="10127"/>
                  <a:pt x="4823" y="9965"/>
                </a:cubicBezTo>
                <a:cubicBezTo>
                  <a:pt x="4823" y="9965"/>
                  <a:pt x="4823" y="9965"/>
                  <a:pt x="4949" y="9965"/>
                </a:cubicBezTo>
                <a:cubicBezTo>
                  <a:pt x="4949" y="9965"/>
                  <a:pt x="4949" y="9965"/>
                  <a:pt x="4991" y="9588"/>
                </a:cubicBezTo>
                <a:cubicBezTo>
                  <a:pt x="4991" y="9588"/>
                  <a:pt x="4991" y="9588"/>
                  <a:pt x="4907" y="9319"/>
                </a:cubicBezTo>
                <a:cubicBezTo>
                  <a:pt x="4907" y="9319"/>
                  <a:pt x="4907" y="9319"/>
                  <a:pt x="4823" y="8888"/>
                </a:cubicBezTo>
                <a:cubicBezTo>
                  <a:pt x="4823" y="8888"/>
                  <a:pt x="4823" y="8888"/>
                  <a:pt x="4991" y="8888"/>
                </a:cubicBezTo>
                <a:cubicBezTo>
                  <a:pt x="4991" y="8888"/>
                  <a:pt x="4991" y="8888"/>
                  <a:pt x="5158" y="8672"/>
                </a:cubicBezTo>
                <a:cubicBezTo>
                  <a:pt x="5158" y="8672"/>
                  <a:pt x="5158" y="8672"/>
                  <a:pt x="5116" y="8349"/>
                </a:cubicBezTo>
                <a:cubicBezTo>
                  <a:pt x="5116" y="8349"/>
                  <a:pt x="5116" y="8349"/>
                  <a:pt x="4865" y="8295"/>
                </a:cubicBezTo>
                <a:cubicBezTo>
                  <a:pt x="4865" y="8295"/>
                  <a:pt x="4865" y="8295"/>
                  <a:pt x="4740" y="8295"/>
                </a:cubicBezTo>
                <a:cubicBezTo>
                  <a:pt x="4740" y="8295"/>
                  <a:pt x="4740" y="8295"/>
                  <a:pt x="4614" y="8349"/>
                </a:cubicBezTo>
                <a:cubicBezTo>
                  <a:pt x="4614" y="8349"/>
                  <a:pt x="4614" y="8349"/>
                  <a:pt x="4489" y="8457"/>
                </a:cubicBezTo>
                <a:cubicBezTo>
                  <a:pt x="4489" y="8457"/>
                  <a:pt x="4489" y="8457"/>
                  <a:pt x="4405" y="8672"/>
                </a:cubicBezTo>
                <a:cubicBezTo>
                  <a:pt x="4405" y="8672"/>
                  <a:pt x="4405" y="8672"/>
                  <a:pt x="4280" y="8672"/>
                </a:cubicBezTo>
                <a:cubicBezTo>
                  <a:pt x="4280" y="8672"/>
                  <a:pt x="4280" y="8672"/>
                  <a:pt x="4154" y="8349"/>
                </a:cubicBezTo>
                <a:cubicBezTo>
                  <a:pt x="4154" y="8349"/>
                  <a:pt x="4154" y="8349"/>
                  <a:pt x="3819" y="8349"/>
                </a:cubicBezTo>
                <a:cubicBezTo>
                  <a:pt x="3819" y="8349"/>
                  <a:pt x="3819" y="8349"/>
                  <a:pt x="3443" y="8349"/>
                </a:cubicBezTo>
                <a:cubicBezTo>
                  <a:pt x="3443" y="8349"/>
                  <a:pt x="3443" y="8349"/>
                  <a:pt x="3150" y="8241"/>
                </a:cubicBezTo>
                <a:cubicBezTo>
                  <a:pt x="3150" y="8241"/>
                  <a:pt x="3150" y="8241"/>
                  <a:pt x="2857" y="8080"/>
                </a:cubicBezTo>
                <a:cubicBezTo>
                  <a:pt x="2857" y="8080"/>
                  <a:pt x="2857" y="8080"/>
                  <a:pt x="2690" y="7810"/>
                </a:cubicBezTo>
                <a:cubicBezTo>
                  <a:pt x="2690" y="7810"/>
                  <a:pt x="2690" y="7810"/>
                  <a:pt x="2648" y="7272"/>
                </a:cubicBezTo>
                <a:cubicBezTo>
                  <a:pt x="2648" y="7272"/>
                  <a:pt x="2648" y="7272"/>
                  <a:pt x="2857" y="7164"/>
                </a:cubicBezTo>
                <a:cubicBezTo>
                  <a:pt x="2857" y="7164"/>
                  <a:pt x="2857" y="7164"/>
                  <a:pt x="2983" y="7056"/>
                </a:cubicBezTo>
                <a:cubicBezTo>
                  <a:pt x="2983" y="7056"/>
                  <a:pt x="2983" y="7056"/>
                  <a:pt x="2690" y="6895"/>
                </a:cubicBezTo>
                <a:cubicBezTo>
                  <a:pt x="2690" y="6895"/>
                  <a:pt x="2690" y="6895"/>
                  <a:pt x="2522" y="6733"/>
                </a:cubicBezTo>
                <a:cubicBezTo>
                  <a:pt x="2522" y="6733"/>
                  <a:pt x="2522" y="6733"/>
                  <a:pt x="2313" y="6518"/>
                </a:cubicBezTo>
                <a:cubicBezTo>
                  <a:pt x="2313" y="6518"/>
                  <a:pt x="2313" y="6518"/>
                  <a:pt x="2271" y="6410"/>
                </a:cubicBezTo>
                <a:cubicBezTo>
                  <a:pt x="2271" y="6410"/>
                  <a:pt x="2271" y="6410"/>
                  <a:pt x="2439" y="6248"/>
                </a:cubicBezTo>
                <a:cubicBezTo>
                  <a:pt x="2439" y="6248"/>
                  <a:pt x="2439" y="6248"/>
                  <a:pt x="2564" y="6248"/>
                </a:cubicBezTo>
                <a:cubicBezTo>
                  <a:pt x="2564" y="6248"/>
                  <a:pt x="2564" y="6248"/>
                  <a:pt x="2815" y="6194"/>
                </a:cubicBezTo>
                <a:cubicBezTo>
                  <a:pt x="2815" y="6194"/>
                  <a:pt x="2815" y="6194"/>
                  <a:pt x="3150" y="5925"/>
                </a:cubicBezTo>
                <a:cubicBezTo>
                  <a:pt x="3150" y="5925"/>
                  <a:pt x="3150" y="5925"/>
                  <a:pt x="3192" y="6033"/>
                </a:cubicBezTo>
                <a:cubicBezTo>
                  <a:pt x="3192" y="6033"/>
                  <a:pt x="3192" y="6033"/>
                  <a:pt x="3401" y="5925"/>
                </a:cubicBezTo>
                <a:cubicBezTo>
                  <a:pt x="3401" y="5925"/>
                  <a:pt x="3401" y="5925"/>
                  <a:pt x="3401" y="5871"/>
                </a:cubicBezTo>
                <a:cubicBezTo>
                  <a:pt x="3401" y="5871"/>
                  <a:pt x="3401" y="5871"/>
                  <a:pt x="3526" y="5817"/>
                </a:cubicBezTo>
                <a:cubicBezTo>
                  <a:pt x="3526" y="5817"/>
                  <a:pt x="3526" y="5817"/>
                  <a:pt x="3777" y="5764"/>
                </a:cubicBezTo>
                <a:cubicBezTo>
                  <a:pt x="3777" y="5764"/>
                  <a:pt x="3777" y="5764"/>
                  <a:pt x="4070" y="5764"/>
                </a:cubicBezTo>
                <a:cubicBezTo>
                  <a:pt x="4070" y="5764"/>
                  <a:pt x="4070" y="5764"/>
                  <a:pt x="4196" y="5871"/>
                </a:cubicBezTo>
                <a:cubicBezTo>
                  <a:pt x="4196" y="5871"/>
                  <a:pt x="4196" y="5871"/>
                  <a:pt x="4112" y="6141"/>
                </a:cubicBezTo>
                <a:cubicBezTo>
                  <a:pt x="4112" y="6141"/>
                  <a:pt x="4112" y="6141"/>
                  <a:pt x="4112" y="6248"/>
                </a:cubicBezTo>
                <a:cubicBezTo>
                  <a:pt x="4112" y="6248"/>
                  <a:pt x="4112" y="6248"/>
                  <a:pt x="4238" y="6356"/>
                </a:cubicBezTo>
                <a:cubicBezTo>
                  <a:pt x="4238" y="6356"/>
                  <a:pt x="4238" y="6356"/>
                  <a:pt x="4363" y="6518"/>
                </a:cubicBezTo>
                <a:cubicBezTo>
                  <a:pt x="4363" y="6518"/>
                  <a:pt x="4363" y="6518"/>
                  <a:pt x="4614" y="6518"/>
                </a:cubicBezTo>
                <a:cubicBezTo>
                  <a:pt x="4614" y="6518"/>
                  <a:pt x="4614" y="6518"/>
                  <a:pt x="4949" y="6625"/>
                </a:cubicBezTo>
                <a:cubicBezTo>
                  <a:pt x="4949" y="6625"/>
                  <a:pt x="4949" y="6625"/>
                  <a:pt x="5200" y="6464"/>
                </a:cubicBezTo>
                <a:cubicBezTo>
                  <a:pt x="5200" y="6464"/>
                  <a:pt x="5200" y="6464"/>
                  <a:pt x="5367" y="6248"/>
                </a:cubicBezTo>
                <a:cubicBezTo>
                  <a:pt x="5367" y="6248"/>
                  <a:pt x="5367" y="6248"/>
                  <a:pt x="5577" y="6087"/>
                </a:cubicBezTo>
                <a:cubicBezTo>
                  <a:pt x="5577" y="6087"/>
                  <a:pt x="5409" y="5979"/>
                  <a:pt x="5367" y="5979"/>
                </a:cubicBezTo>
                <a:cubicBezTo>
                  <a:pt x="5284" y="5979"/>
                  <a:pt x="5200" y="5871"/>
                  <a:pt x="5200" y="5871"/>
                </a:cubicBezTo>
                <a:cubicBezTo>
                  <a:pt x="5200" y="5871"/>
                  <a:pt x="5200" y="5871"/>
                  <a:pt x="5074" y="5764"/>
                </a:cubicBezTo>
                <a:cubicBezTo>
                  <a:pt x="5074" y="5764"/>
                  <a:pt x="5074" y="5764"/>
                  <a:pt x="5074" y="5548"/>
                </a:cubicBezTo>
                <a:cubicBezTo>
                  <a:pt x="5074" y="5548"/>
                  <a:pt x="5074" y="5548"/>
                  <a:pt x="5033" y="5279"/>
                </a:cubicBezTo>
                <a:cubicBezTo>
                  <a:pt x="5033" y="5279"/>
                  <a:pt x="5033" y="5279"/>
                  <a:pt x="4405" y="5063"/>
                </a:cubicBezTo>
                <a:cubicBezTo>
                  <a:pt x="4405" y="5063"/>
                  <a:pt x="4405" y="5063"/>
                  <a:pt x="4405" y="4255"/>
                </a:cubicBezTo>
                <a:cubicBezTo>
                  <a:pt x="4405" y="4255"/>
                  <a:pt x="4405" y="4255"/>
                  <a:pt x="4112" y="3878"/>
                </a:cubicBezTo>
                <a:cubicBezTo>
                  <a:pt x="4112" y="3878"/>
                  <a:pt x="4112" y="3878"/>
                  <a:pt x="3526" y="3070"/>
                </a:cubicBezTo>
                <a:cubicBezTo>
                  <a:pt x="3526" y="3070"/>
                  <a:pt x="3526" y="3070"/>
                  <a:pt x="3610" y="3070"/>
                </a:cubicBezTo>
                <a:cubicBezTo>
                  <a:pt x="3610" y="3070"/>
                  <a:pt x="3610" y="3070"/>
                  <a:pt x="3610" y="2909"/>
                </a:cubicBezTo>
                <a:cubicBezTo>
                  <a:pt x="3610" y="2909"/>
                  <a:pt x="3610" y="2909"/>
                  <a:pt x="3819" y="2909"/>
                </a:cubicBezTo>
                <a:cubicBezTo>
                  <a:pt x="3819" y="2909"/>
                  <a:pt x="3819" y="2909"/>
                  <a:pt x="3819" y="2693"/>
                </a:cubicBezTo>
                <a:cubicBezTo>
                  <a:pt x="3819" y="2693"/>
                  <a:pt x="3819" y="2693"/>
                  <a:pt x="3861" y="2424"/>
                </a:cubicBezTo>
                <a:cubicBezTo>
                  <a:pt x="3861" y="2424"/>
                  <a:pt x="3861" y="2424"/>
                  <a:pt x="3987" y="2424"/>
                </a:cubicBezTo>
                <a:cubicBezTo>
                  <a:pt x="3987" y="2424"/>
                  <a:pt x="3987" y="2424"/>
                  <a:pt x="4112" y="2532"/>
                </a:cubicBezTo>
                <a:cubicBezTo>
                  <a:pt x="4112" y="2532"/>
                  <a:pt x="4112" y="2532"/>
                  <a:pt x="4321" y="2532"/>
                </a:cubicBezTo>
                <a:cubicBezTo>
                  <a:pt x="4321" y="2532"/>
                  <a:pt x="4321" y="2532"/>
                  <a:pt x="4405" y="2532"/>
                </a:cubicBezTo>
                <a:cubicBezTo>
                  <a:pt x="4405" y="2532"/>
                  <a:pt x="4405" y="2532"/>
                  <a:pt x="4614" y="2532"/>
                </a:cubicBezTo>
                <a:cubicBezTo>
                  <a:pt x="4614" y="2532"/>
                  <a:pt x="4614" y="2532"/>
                  <a:pt x="4991" y="2370"/>
                </a:cubicBezTo>
                <a:cubicBezTo>
                  <a:pt x="4991" y="2370"/>
                  <a:pt x="4991" y="2370"/>
                  <a:pt x="5116" y="2208"/>
                </a:cubicBezTo>
                <a:cubicBezTo>
                  <a:pt x="5116" y="2208"/>
                  <a:pt x="5116" y="2208"/>
                  <a:pt x="5242" y="1939"/>
                </a:cubicBezTo>
                <a:cubicBezTo>
                  <a:pt x="5242" y="1939"/>
                  <a:pt x="5242" y="1939"/>
                  <a:pt x="5242" y="1508"/>
                </a:cubicBezTo>
                <a:cubicBezTo>
                  <a:pt x="5242" y="1508"/>
                  <a:pt x="5242" y="1508"/>
                  <a:pt x="5367" y="1508"/>
                </a:cubicBezTo>
                <a:cubicBezTo>
                  <a:pt x="5367" y="1508"/>
                  <a:pt x="5367" y="1508"/>
                  <a:pt x="5493" y="1347"/>
                </a:cubicBezTo>
                <a:cubicBezTo>
                  <a:pt x="5493" y="1347"/>
                  <a:pt x="5493" y="1347"/>
                  <a:pt x="5744" y="1077"/>
                </a:cubicBezTo>
                <a:cubicBezTo>
                  <a:pt x="5744" y="1077"/>
                  <a:pt x="5744" y="1077"/>
                  <a:pt x="6204" y="970"/>
                </a:cubicBezTo>
                <a:cubicBezTo>
                  <a:pt x="6204" y="970"/>
                  <a:pt x="6204" y="970"/>
                  <a:pt x="6371" y="700"/>
                </a:cubicBezTo>
                <a:cubicBezTo>
                  <a:pt x="6371" y="700"/>
                  <a:pt x="6371" y="700"/>
                  <a:pt x="6539" y="593"/>
                </a:cubicBezTo>
                <a:cubicBezTo>
                  <a:pt x="6539" y="593"/>
                  <a:pt x="6539" y="593"/>
                  <a:pt x="6664" y="431"/>
                </a:cubicBezTo>
                <a:cubicBezTo>
                  <a:pt x="6664" y="431"/>
                  <a:pt x="6664" y="431"/>
                  <a:pt x="7334" y="485"/>
                </a:cubicBezTo>
                <a:cubicBezTo>
                  <a:pt x="7334" y="485"/>
                  <a:pt x="7334" y="485"/>
                  <a:pt x="7417" y="215"/>
                </a:cubicBezTo>
                <a:cubicBezTo>
                  <a:pt x="7417" y="215"/>
                  <a:pt x="7417" y="215"/>
                  <a:pt x="7752" y="0"/>
                </a:cubicBezTo>
                <a:close/>
              </a:path>
            </a:pathLst>
          </a:custGeom>
          <a:solidFill>
            <a:srgbClr val="D9DCE1"/>
          </a:solidFill>
          <a:ln w="3175" cap="flat">
            <a:solidFill>
              <a:srgbClr val="BFBFBF"/>
            </a:solidFill>
            <a:prstDash val="solid"/>
            <a:miter lim="800000"/>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dirty="0"/>
          </a:p>
        </p:txBody>
      </p:sp>
      <p:sp>
        <p:nvSpPr>
          <p:cNvPr id="62" name="Shape 1727"/>
          <p:cNvSpPr/>
          <p:nvPr/>
        </p:nvSpPr>
        <p:spPr>
          <a:xfrm>
            <a:off x="4095762" y="5768742"/>
            <a:ext cx="1218857" cy="774592"/>
          </a:xfrm>
          <a:custGeom>
            <a:avLst/>
            <a:gdLst/>
            <a:ahLst/>
            <a:cxnLst>
              <a:cxn ang="0">
                <a:pos x="wd2" y="hd2"/>
              </a:cxn>
              <a:cxn ang="5400000">
                <a:pos x="wd2" y="hd2"/>
              </a:cxn>
              <a:cxn ang="10800000">
                <a:pos x="wd2" y="hd2"/>
              </a:cxn>
              <a:cxn ang="16200000">
                <a:pos x="wd2" y="hd2"/>
              </a:cxn>
            </a:cxnLst>
            <a:rect l="0" t="0" r="r" b="b"/>
            <a:pathLst>
              <a:path w="21600" h="21600" extrusionOk="0">
                <a:moveTo>
                  <a:pt x="17176" y="12909"/>
                </a:moveTo>
                <a:cubicBezTo>
                  <a:pt x="17314" y="12909"/>
                  <a:pt x="17314" y="12909"/>
                  <a:pt x="17314" y="12909"/>
                </a:cubicBezTo>
                <a:cubicBezTo>
                  <a:pt x="17590" y="12909"/>
                  <a:pt x="17590" y="12909"/>
                  <a:pt x="17590" y="12909"/>
                </a:cubicBezTo>
                <a:cubicBezTo>
                  <a:pt x="18005" y="13338"/>
                  <a:pt x="18005" y="13338"/>
                  <a:pt x="18005" y="13338"/>
                </a:cubicBezTo>
                <a:cubicBezTo>
                  <a:pt x="18351" y="13875"/>
                  <a:pt x="18351" y="13875"/>
                  <a:pt x="18351" y="13875"/>
                </a:cubicBezTo>
                <a:cubicBezTo>
                  <a:pt x="18351" y="13875"/>
                  <a:pt x="18558" y="13982"/>
                  <a:pt x="18627" y="13982"/>
                </a:cubicBezTo>
                <a:cubicBezTo>
                  <a:pt x="18696" y="13982"/>
                  <a:pt x="18766" y="13982"/>
                  <a:pt x="18835" y="13982"/>
                </a:cubicBezTo>
                <a:cubicBezTo>
                  <a:pt x="18904" y="13982"/>
                  <a:pt x="19180" y="13982"/>
                  <a:pt x="19180" y="13982"/>
                </a:cubicBezTo>
                <a:cubicBezTo>
                  <a:pt x="19872" y="14411"/>
                  <a:pt x="19872" y="14411"/>
                  <a:pt x="19872" y="14411"/>
                </a:cubicBezTo>
                <a:cubicBezTo>
                  <a:pt x="20287" y="14948"/>
                  <a:pt x="20287" y="14948"/>
                  <a:pt x="20287" y="14948"/>
                </a:cubicBezTo>
                <a:cubicBezTo>
                  <a:pt x="20287" y="15377"/>
                  <a:pt x="20287" y="15377"/>
                  <a:pt x="20287" y="15377"/>
                </a:cubicBezTo>
                <a:cubicBezTo>
                  <a:pt x="20425" y="16342"/>
                  <a:pt x="20425" y="16342"/>
                  <a:pt x="20425" y="16342"/>
                </a:cubicBezTo>
                <a:cubicBezTo>
                  <a:pt x="20632" y="16342"/>
                  <a:pt x="20632" y="16342"/>
                  <a:pt x="20632" y="16342"/>
                </a:cubicBezTo>
                <a:cubicBezTo>
                  <a:pt x="20770" y="16342"/>
                  <a:pt x="20770" y="16342"/>
                  <a:pt x="20770" y="16342"/>
                </a:cubicBezTo>
                <a:cubicBezTo>
                  <a:pt x="20770" y="16986"/>
                  <a:pt x="20770" y="16986"/>
                  <a:pt x="20770" y="16986"/>
                </a:cubicBezTo>
                <a:cubicBezTo>
                  <a:pt x="20978" y="16986"/>
                  <a:pt x="20978" y="16986"/>
                  <a:pt x="20978" y="16986"/>
                </a:cubicBezTo>
                <a:cubicBezTo>
                  <a:pt x="21254" y="17415"/>
                  <a:pt x="21254" y="17415"/>
                  <a:pt x="21254" y="17415"/>
                </a:cubicBezTo>
                <a:cubicBezTo>
                  <a:pt x="21600" y="17415"/>
                  <a:pt x="21600" y="17415"/>
                  <a:pt x="21600" y="17415"/>
                </a:cubicBezTo>
                <a:cubicBezTo>
                  <a:pt x="21254" y="18166"/>
                  <a:pt x="21254" y="18166"/>
                  <a:pt x="21254" y="18166"/>
                </a:cubicBezTo>
                <a:cubicBezTo>
                  <a:pt x="20978" y="18381"/>
                  <a:pt x="20978" y="18381"/>
                  <a:pt x="20978" y="18381"/>
                </a:cubicBezTo>
                <a:cubicBezTo>
                  <a:pt x="20632" y="19347"/>
                  <a:pt x="20632" y="19347"/>
                  <a:pt x="20632" y="19347"/>
                </a:cubicBezTo>
                <a:cubicBezTo>
                  <a:pt x="20217" y="19561"/>
                  <a:pt x="20217" y="19561"/>
                  <a:pt x="20217" y="19561"/>
                </a:cubicBezTo>
                <a:cubicBezTo>
                  <a:pt x="19388" y="19561"/>
                  <a:pt x="19388" y="19561"/>
                  <a:pt x="19388" y="19561"/>
                </a:cubicBezTo>
                <a:cubicBezTo>
                  <a:pt x="19250" y="19883"/>
                  <a:pt x="19250" y="19883"/>
                  <a:pt x="19250" y="19883"/>
                </a:cubicBezTo>
                <a:cubicBezTo>
                  <a:pt x="18696" y="19883"/>
                  <a:pt x="18696" y="19883"/>
                  <a:pt x="18696" y="19883"/>
                </a:cubicBezTo>
                <a:cubicBezTo>
                  <a:pt x="18558" y="20634"/>
                  <a:pt x="18558" y="20634"/>
                  <a:pt x="18558" y="20634"/>
                </a:cubicBezTo>
                <a:cubicBezTo>
                  <a:pt x="18489" y="21171"/>
                  <a:pt x="18489" y="21171"/>
                  <a:pt x="18489" y="21171"/>
                </a:cubicBezTo>
                <a:cubicBezTo>
                  <a:pt x="18351" y="21385"/>
                  <a:pt x="18351" y="21385"/>
                  <a:pt x="18351" y="21385"/>
                </a:cubicBezTo>
                <a:cubicBezTo>
                  <a:pt x="18213" y="21600"/>
                  <a:pt x="18213" y="21600"/>
                  <a:pt x="18213" y="21600"/>
                </a:cubicBezTo>
                <a:cubicBezTo>
                  <a:pt x="18005" y="21600"/>
                  <a:pt x="18005" y="21600"/>
                  <a:pt x="18005" y="21600"/>
                </a:cubicBezTo>
                <a:cubicBezTo>
                  <a:pt x="17798" y="21064"/>
                  <a:pt x="17798" y="21064"/>
                  <a:pt x="17798" y="21064"/>
                </a:cubicBezTo>
                <a:cubicBezTo>
                  <a:pt x="17314" y="20742"/>
                  <a:pt x="17314" y="20742"/>
                  <a:pt x="17314" y="20742"/>
                </a:cubicBezTo>
                <a:cubicBezTo>
                  <a:pt x="17037" y="20312"/>
                  <a:pt x="17037" y="20312"/>
                  <a:pt x="17037" y="20312"/>
                </a:cubicBezTo>
                <a:cubicBezTo>
                  <a:pt x="17037" y="20098"/>
                  <a:pt x="17037" y="20098"/>
                  <a:pt x="17037" y="20098"/>
                </a:cubicBezTo>
                <a:cubicBezTo>
                  <a:pt x="17037" y="19776"/>
                  <a:pt x="17037" y="19776"/>
                  <a:pt x="17037" y="19776"/>
                </a:cubicBezTo>
                <a:cubicBezTo>
                  <a:pt x="17037" y="19347"/>
                  <a:pt x="17037" y="19347"/>
                  <a:pt x="17037" y="19347"/>
                </a:cubicBezTo>
                <a:cubicBezTo>
                  <a:pt x="17037" y="19132"/>
                  <a:pt x="17037" y="19132"/>
                  <a:pt x="17037" y="19132"/>
                </a:cubicBezTo>
                <a:cubicBezTo>
                  <a:pt x="17037" y="18274"/>
                  <a:pt x="17037" y="18274"/>
                  <a:pt x="17037" y="18274"/>
                </a:cubicBezTo>
                <a:cubicBezTo>
                  <a:pt x="17037" y="18059"/>
                  <a:pt x="17037" y="18059"/>
                  <a:pt x="17037" y="18059"/>
                </a:cubicBezTo>
                <a:cubicBezTo>
                  <a:pt x="17037" y="17523"/>
                  <a:pt x="17037" y="17523"/>
                  <a:pt x="17037" y="17523"/>
                </a:cubicBezTo>
                <a:cubicBezTo>
                  <a:pt x="16692" y="16772"/>
                  <a:pt x="16692" y="16772"/>
                  <a:pt x="16692" y="16772"/>
                </a:cubicBezTo>
                <a:cubicBezTo>
                  <a:pt x="16484" y="16450"/>
                  <a:pt x="16484" y="16450"/>
                  <a:pt x="16484" y="16450"/>
                </a:cubicBezTo>
                <a:cubicBezTo>
                  <a:pt x="16484" y="16128"/>
                  <a:pt x="16484" y="16128"/>
                  <a:pt x="16484" y="16128"/>
                </a:cubicBezTo>
                <a:cubicBezTo>
                  <a:pt x="16484" y="15913"/>
                  <a:pt x="16484" y="15913"/>
                  <a:pt x="16484" y="15913"/>
                </a:cubicBezTo>
                <a:cubicBezTo>
                  <a:pt x="16692" y="15484"/>
                  <a:pt x="16692" y="15484"/>
                  <a:pt x="16692" y="15484"/>
                </a:cubicBezTo>
                <a:cubicBezTo>
                  <a:pt x="17037" y="15377"/>
                  <a:pt x="17037" y="15377"/>
                  <a:pt x="17037" y="15377"/>
                </a:cubicBezTo>
                <a:cubicBezTo>
                  <a:pt x="17314" y="14948"/>
                  <a:pt x="17314" y="14948"/>
                  <a:pt x="17314" y="14948"/>
                </a:cubicBezTo>
                <a:lnTo>
                  <a:pt x="17314" y="14411"/>
                </a:lnTo>
                <a:cubicBezTo>
                  <a:pt x="17176" y="13445"/>
                  <a:pt x="17176" y="13445"/>
                  <a:pt x="17176" y="13445"/>
                </a:cubicBezTo>
                <a:cubicBezTo>
                  <a:pt x="17176" y="13231"/>
                  <a:pt x="17176" y="13231"/>
                  <a:pt x="17176" y="13231"/>
                </a:cubicBezTo>
                <a:cubicBezTo>
                  <a:pt x="17176" y="12909"/>
                  <a:pt x="17176" y="12909"/>
                  <a:pt x="17176" y="12909"/>
                </a:cubicBezTo>
                <a:close/>
                <a:moveTo>
                  <a:pt x="12668" y="8435"/>
                </a:moveTo>
                <a:lnTo>
                  <a:pt x="13074" y="8435"/>
                </a:lnTo>
                <a:lnTo>
                  <a:pt x="13236" y="8691"/>
                </a:lnTo>
                <a:lnTo>
                  <a:pt x="13398" y="9075"/>
                </a:lnTo>
                <a:lnTo>
                  <a:pt x="13398" y="9458"/>
                </a:lnTo>
                <a:lnTo>
                  <a:pt x="13074" y="9714"/>
                </a:lnTo>
                <a:lnTo>
                  <a:pt x="12911" y="9458"/>
                </a:lnTo>
                <a:lnTo>
                  <a:pt x="12911" y="9075"/>
                </a:lnTo>
                <a:lnTo>
                  <a:pt x="12668" y="8819"/>
                </a:lnTo>
                <a:lnTo>
                  <a:pt x="12668" y="8691"/>
                </a:lnTo>
                <a:close/>
                <a:moveTo>
                  <a:pt x="14211" y="7796"/>
                </a:moveTo>
                <a:lnTo>
                  <a:pt x="14454" y="7796"/>
                </a:lnTo>
                <a:lnTo>
                  <a:pt x="14860" y="8435"/>
                </a:lnTo>
                <a:lnTo>
                  <a:pt x="15185" y="8691"/>
                </a:lnTo>
                <a:lnTo>
                  <a:pt x="15185" y="8435"/>
                </a:lnTo>
                <a:lnTo>
                  <a:pt x="15835" y="8435"/>
                </a:lnTo>
                <a:lnTo>
                  <a:pt x="16159" y="8819"/>
                </a:lnTo>
                <a:lnTo>
                  <a:pt x="16728" y="9458"/>
                </a:lnTo>
                <a:lnTo>
                  <a:pt x="16728" y="10097"/>
                </a:lnTo>
                <a:lnTo>
                  <a:pt x="16484" y="10480"/>
                </a:lnTo>
                <a:lnTo>
                  <a:pt x="15997" y="10480"/>
                </a:lnTo>
                <a:lnTo>
                  <a:pt x="15997" y="10608"/>
                </a:lnTo>
                <a:lnTo>
                  <a:pt x="15104" y="10608"/>
                </a:lnTo>
                <a:lnTo>
                  <a:pt x="14941" y="10225"/>
                </a:lnTo>
                <a:lnTo>
                  <a:pt x="14860" y="9714"/>
                </a:lnTo>
                <a:lnTo>
                  <a:pt x="14941" y="9202"/>
                </a:lnTo>
                <a:lnTo>
                  <a:pt x="14535" y="9202"/>
                </a:lnTo>
                <a:lnTo>
                  <a:pt x="14211" y="9075"/>
                </a:lnTo>
                <a:lnTo>
                  <a:pt x="14211" y="8052"/>
                </a:lnTo>
                <a:close/>
                <a:moveTo>
                  <a:pt x="11856" y="6774"/>
                </a:moveTo>
                <a:lnTo>
                  <a:pt x="12911" y="6774"/>
                </a:lnTo>
                <a:lnTo>
                  <a:pt x="12992" y="7285"/>
                </a:lnTo>
                <a:lnTo>
                  <a:pt x="13886" y="7285"/>
                </a:lnTo>
                <a:lnTo>
                  <a:pt x="13480" y="7669"/>
                </a:lnTo>
                <a:lnTo>
                  <a:pt x="13398" y="7797"/>
                </a:lnTo>
                <a:lnTo>
                  <a:pt x="13398" y="7541"/>
                </a:lnTo>
                <a:lnTo>
                  <a:pt x="12180" y="7541"/>
                </a:lnTo>
                <a:lnTo>
                  <a:pt x="11856" y="7413"/>
                </a:lnTo>
                <a:lnTo>
                  <a:pt x="11856" y="7030"/>
                </a:lnTo>
                <a:close/>
                <a:moveTo>
                  <a:pt x="8608" y="3707"/>
                </a:moveTo>
                <a:lnTo>
                  <a:pt x="9095" y="3707"/>
                </a:lnTo>
                <a:lnTo>
                  <a:pt x="9257" y="3834"/>
                </a:lnTo>
                <a:lnTo>
                  <a:pt x="9338" y="4090"/>
                </a:lnTo>
                <a:lnTo>
                  <a:pt x="9582" y="4729"/>
                </a:lnTo>
                <a:lnTo>
                  <a:pt x="9826" y="4729"/>
                </a:lnTo>
                <a:lnTo>
                  <a:pt x="9988" y="5368"/>
                </a:lnTo>
                <a:lnTo>
                  <a:pt x="9988" y="6263"/>
                </a:lnTo>
                <a:lnTo>
                  <a:pt x="9744" y="6263"/>
                </a:lnTo>
                <a:lnTo>
                  <a:pt x="9501" y="5879"/>
                </a:lnTo>
                <a:lnTo>
                  <a:pt x="9338" y="5624"/>
                </a:lnTo>
                <a:lnTo>
                  <a:pt x="8932" y="5879"/>
                </a:lnTo>
                <a:lnTo>
                  <a:pt x="8608" y="6007"/>
                </a:lnTo>
                <a:lnTo>
                  <a:pt x="8364" y="5751"/>
                </a:lnTo>
                <a:lnTo>
                  <a:pt x="8202" y="5368"/>
                </a:lnTo>
                <a:lnTo>
                  <a:pt x="7795" y="4985"/>
                </a:lnTo>
                <a:lnTo>
                  <a:pt x="7795" y="4090"/>
                </a:lnTo>
                <a:lnTo>
                  <a:pt x="8283" y="4090"/>
                </a:lnTo>
                <a:lnTo>
                  <a:pt x="8283" y="3834"/>
                </a:lnTo>
                <a:close/>
                <a:moveTo>
                  <a:pt x="568" y="1150"/>
                </a:moveTo>
                <a:lnTo>
                  <a:pt x="568" y="1789"/>
                </a:lnTo>
                <a:lnTo>
                  <a:pt x="406" y="2045"/>
                </a:lnTo>
                <a:lnTo>
                  <a:pt x="325" y="2301"/>
                </a:lnTo>
                <a:lnTo>
                  <a:pt x="325" y="2812"/>
                </a:lnTo>
                <a:lnTo>
                  <a:pt x="0" y="2556"/>
                </a:lnTo>
                <a:lnTo>
                  <a:pt x="0" y="2045"/>
                </a:lnTo>
                <a:lnTo>
                  <a:pt x="325" y="1534"/>
                </a:lnTo>
                <a:close/>
                <a:moveTo>
                  <a:pt x="2680" y="0"/>
                </a:moveTo>
                <a:lnTo>
                  <a:pt x="3817" y="0"/>
                </a:lnTo>
                <a:lnTo>
                  <a:pt x="4060" y="639"/>
                </a:lnTo>
                <a:lnTo>
                  <a:pt x="4060" y="1150"/>
                </a:lnTo>
                <a:lnTo>
                  <a:pt x="3979" y="1534"/>
                </a:lnTo>
                <a:lnTo>
                  <a:pt x="3979" y="1662"/>
                </a:lnTo>
                <a:lnTo>
                  <a:pt x="3735" y="2045"/>
                </a:lnTo>
                <a:lnTo>
                  <a:pt x="3167" y="2045"/>
                </a:lnTo>
                <a:lnTo>
                  <a:pt x="2761" y="1662"/>
                </a:lnTo>
                <a:lnTo>
                  <a:pt x="2680" y="1662"/>
                </a:lnTo>
                <a:lnTo>
                  <a:pt x="2274" y="1150"/>
                </a:lnTo>
                <a:lnTo>
                  <a:pt x="2274" y="256"/>
                </a:lnTo>
                <a:close/>
              </a:path>
            </a:pathLst>
          </a:custGeom>
          <a:solidFill>
            <a:schemeClr val="accent2"/>
          </a:solidFill>
          <a:ln w="3175" cap="flat">
            <a:solidFill>
              <a:srgbClr val="BFBFBF"/>
            </a:solidFill>
            <a:prstDash val="solid"/>
            <a:miter lim="800000"/>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dirty="0"/>
          </a:p>
        </p:txBody>
      </p:sp>
      <p:pic>
        <p:nvPicPr>
          <p:cNvPr id="63" name="Picture 62" descr="A close up of a map&#10;&#10;Description automatically generated">
            <a:extLst>
              <a:ext uri="{FF2B5EF4-FFF2-40B4-BE49-F238E27FC236}">
                <a16:creationId xmlns:a16="http://schemas.microsoft.com/office/drawing/2014/main" xmlns="" id="{0C0F5756-5482-486C-8E1A-EE01DD334B60}"/>
              </a:ext>
            </a:extLst>
          </p:cNvPr>
          <p:cNvPicPr>
            <a:picLocks noChangeAspect="1"/>
          </p:cNvPicPr>
          <p:nvPr/>
        </p:nvPicPr>
        <p:blipFill>
          <a:blip r:embed="rId3"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7215126" y="6061475"/>
            <a:ext cx="1119132" cy="369228"/>
          </a:xfrm>
          <a:prstGeom prst="rect">
            <a:avLst/>
          </a:prstGeom>
          <a:solidFill>
            <a:schemeClr val="accent3"/>
          </a:solidFill>
        </p:spPr>
      </p:pic>
      <p:sp>
        <p:nvSpPr>
          <p:cNvPr id="64" name="Oval 63"/>
          <p:cNvSpPr/>
          <p:nvPr/>
        </p:nvSpPr>
        <p:spPr bwMode="auto">
          <a:xfrm>
            <a:off x="3772721" y="3522899"/>
            <a:ext cx="87059" cy="91665"/>
          </a:xfrm>
          <a:prstGeom prst="ellipse">
            <a:avLst/>
          </a:prstGeom>
          <a:solidFill>
            <a:schemeClr val="accent5">
              <a:lumMod val="75000"/>
            </a:schemeClr>
          </a:solidFill>
          <a:ln>
            <a:noFill/>
          </a:ln>
        </p:spPr>
        <p:txBody>
          <a:bodyPr vert="horz" wrap="square" lIns="91440" tIns="45720" rIns="91440" bIns="45720" numCol="1" rtlCol="0" anchor="t" anchorCtr="0" compatLnSpc="1">
            <a:prstTxWarp prst="textNoShape">
              <a:avLst/>
            </a:prstTxWarp>
          </a:bodyPr>
          <a:lstStyle/>
          <a:p>
            <a:pPr algn="ctr"/>
            <a:endParaRPr lang="en-US" dirty="0"/>
          </a:p>
        </p:txBody>
      </p:sp>
      <p:sp>
        <p:nvSpPr>
          <p:cNvPr id="65" name="Oval 64"/>
          <p:cNvSpPr/>
          <p:nvPr/>
        </p:nvSpPr>
        <p:spPr bwMode="auto">
          <a:xfrm>
            <a:off x="4709773" y="3630845"/>
            <a:ext cx="87059" cy="91665"/>
          </a:xfrm>
          <a:prstGeom prst="ellipse">
            <a:avLst/>
          </a:prstGeom>
          <a:solidFill>
            <a:schemeClr val="accent5">
              <a:lumMod val="75000"/>
            </a:schemeClr>
          </a:solidFill>
          <a:ln>
            <a:noFill/>
          </a:ln>
        </p:spPr>
        <p:txBody>
          <a:bodyPr vert="horz" wrap="square" lIns="91440" tIns="45720" rIns="91440" bIns="45720" numCol="1" rtlCol="0" anchor="t" anchorCtr="0" compatLnSpc="1">
            <a:prstTxWarp prst="textNoShape">
              <a:avLst/>
            </a:prstTxWarp>
          </a:bodyPr>
          <a:lstStyle/>
          <a:p>
            <a:pPr algn="ctr"/>
            <a:endParaRPr lang="en-US" dirty="0"/>
          </a:p>
        </p:txBody>
      </p:sp>
      <p:sp>
        <p:nvSpPr>
          <p:cNvPr id="66" name="Oval 65"/>
          <p:cNvSpPr/>
          <p:nvPr/>
        </p:nvSpPr>
        <p:spPr bwMode="auto">
          <a:xfrm>
            <a:off x="5726621" y="3813091"/>
            <a:ext cx="87059" cy="91665"/>
          </a:xfrm>
          <a:prstGeom prst="ellipse">
            <a:avLst/>
          </a:prstGeom>
          <a:solidFill>
            <a:schemeClr val="accent5">
              <a:lumMod val="75000"/>
            </a:schemeClr>
          </a:solidFill>
          <a:ln>
            <a:noFill/>
          </a:ln>
        </p:spPr>
        <p:txBody>
          <a:bodyPr vert="horz" wrap="square" lIns="91440" tIns="45720" rIns="91440" bIns="45720" numCol="1" rtlCol="0" anchor="t" anchorCtr="0" compatLnSpc="1">
            <a:prstTxWarp prst="textNoShape">
              <a:avLst/>
            </a:prstTxWarp>
          </a:bodyPr>
          <a:lstStyle/>
          <a:p>
            <a:pPr algn="ctr"/>
            <a:endParaRPr lang="en-US" dirty="0"/>
          </a:p>
        </p:txBody>
      </p:sp>
      <p:sp>
        <p:nvSpPr>
          <p:cNvPr id="67" name="Oval 66"/>
          <p:cNvSpPr/>
          <p:nvPr/>
        </p:nvSpPr>
        <p:spPr bwMode="auto">
          <a:xfrm>
            <a:off x="6535770" y="3813091"/>
            <a:ext cx="87059" cy="91665"/>
          </a:xfrm>
          <a:prstGeom prst="ellipse">
            <a:avLst/>
          </a:prstGeom>
          <a:solidFill>
            <a:schemeClr val="accent5">
              <a:lumMod val="75000"/>
            </a:schemeClr>
          </a:solidFill>
          <a:ln>
            <a:noFill/>
          </a:ln>
        </p:spPr>
        <p:txBody>
          <a:bodyPr vert="horz" wrap="square" lIns="91440" tIns="45720" rIns="91440" bIns="45720" numCol="1" rtlCol="0" anchor="t" anchorCtr="0" compatLnSpc="1">
            <a:prstTxWarp prst="textNoShape">
              <a:avLst/>
            </a:prstTxWarp>
          </a:bodyPr>
          <a:lstStyle/>
          <a:p>
            <a:pPr algn="ctr"/>
            <a:endParaRPr lang="en-US" dirty="0"/>
          </a:p>
        </p:txBody>
      </p:sp>
      <p:sp>
        <p:nvSpPr>
          <p:cNvPr id="68" name="Oval 67"/>
          <p:cNvSpPr/>
          <p:nvPr/>
        </p:nvSpPr>
        <p:spPr bwMode="auto">
          <a:xfrm>
            <a:off x="8490068" y="4542697"/>
            <a:ext cx="87059" cy="91665"/>
          </a:xfrm>
          <a:prstGeom prst="ellipse">
            <a:avLst/>
          </a:prstGeom>
          <a:solidFill>
            <a:schemeClr val="accent5">
              <a:lumMod val="75000"/>
            </a:schemeClr>
          </a:solidFill>
          <a:ln>
            <a:noFill/>
          </a:ln>
        </p:spPr>
        <p:txBody>
          <a:bodyPr vert="horz" wrap="square" lIns="91440" tIns="45720" rIns="91440" bIns="45720" numCol="1" rtlCol="0" anchor="t" anchorCtr="0" compatLnSpc="1">
            <a:prstTxWarp prst="textNoShape">
              <a:avLst/>
            </a:prstTxWarp>
          </a:bodyPr>
          <a:lstStyle/>
          <a:p>
            <a:pPr algn="ctr"/>
            <a:endParaRPr lang="en-US" dirty="0"/>
          </a:p>
        </p:txBody>
      </p:sp>
      <p:sp>
        <p:nvSpPr>
          <p:cNvPr id="69" name="Oval 68"/>
          <p:cNvSpPr/>
          <p:nvPr/>
        </p:nvSpPr>
        <p:spPr bwMode="auto">
          <a:xfrm>
            <a:off x="8633138" y="4187484"/>
            <a:ext cx="87059" cy="91665"/>
          </a:xfrm>
          <a:prstGeom prst="ellipse">
            <a:avLst/>
          </a:prstGeom>
          <a:solidFill>
            <a:schemeClr val="accent5">
              <a:lumMod val="75000"/>
            </a:schemeClr>
          </a:solidFill>
          <a:ln>
            <a:noFill/>
          </a:ln>
        </p:spPr>
        <p:txBody>
          <a:bodyPr vert="horz" wrap="square" lIns="91440" tIns="45720" rIns="91440" bIns="45720" numCol="1" rtlCol="0" anchor="t" anchorCtr="0" compatLnSpc="1">
            <a:prstTxWarp prst="textNoShape">
              <a:avLst/>
            </a:prstTxWarp>
          </a:bodyPr>
          <a:lstStyle/>
          <a:p>
            <a:pPr algn="ctr"/>
            <a:endParaRPr lang="en-US" dirty="0"/>
          </a:p>
        </p:txBody>
      </p:sp>
      <p:sp>
        <p:nvSpPr>
          <p:cNvPr id="70" name="Oval 69"/>
          <p:cNvSpPr/>
          <p:nvPr/>
        </p:nvSpPr>
        <p:spPr bwMode="auto">
          <a:xfrm>
            <a:off x="6279169" y="2429765"/>
            <a:ext cx="87059" cy="91665"/>
          </a:xfrm>
          <a:prstGeom prst="ellipse">
            <a:avLst/>
          </a:prstGeom>
          <a:solidFill>
            <a:schemeClr val="accent5">
              <a:lumMod val="75000"/>
            </a:schemeClr>
          </a:solidFill>
          <a:ln>
            <a:noFill/>
          </a:ln>
        </p:spPr>
        <p:txBody>
          <a:bodyPr vert="horz" wrap="square" lIns="91440" tIns="45720" rIns="91440" bIns="45720" numCol="1" rtlCol="0" anchor="t" anchorCtr="0" compatLnSpc="1">
            <a:prstTxWarp prst="textNoShape">
              <a:avLst/>
            </a:prstTxWarp>
          </a:bodyPr>
          <a:lstStyle/>
          <a:p>
            <a:pPr algn="ctr"/>
            <a:endParaRPr lang="en-US" dirty="0"/>
          </a:p>
        </p:txBody>
      </p:sp>
      <p:grpSp>
        <p:nvGrpSpPr>
          <p:cNvPr id="17408" name="Group 17407"/>
          <p:cNvGrpSpPr/>
          <p:nvPr/>
        </p:nvGrpSpPr>
        <p:grpSpPr>
          <a:xfrm>
            <a:off x="4008701" y="3972065"/>
            <a:ext cx="1044736" cy="1072506"/>
            <a:chOff x="4008701" y="3768869"/>
            <a:chExt cx="1044736" cy="1072506"/>
          </a:xfrm>
        </p:grpSpPr>
        <p:sp>
          <p:nvSpPr>
            <p:cNvPr id="13" name="Shape 1678"/>
            <p:cNvSpPr/>
            <p:nvPr/>
          </p:nvSpPr>
          <p:spPr>
            <a:xfrm>
              <a:off x="4008701" y="3768869"/>
              <a:ext cx="1044736" cy="1072506"/>
            </a:xfrm>
            <a:custGeom>
              <a:avLst/>
              <a:gdLst/>
              <a:ahLst/>
              <a:cxnLst>
                <a:cxn ang="0">
                  <a:pos x="wd2" y="hd2"/>
                </a:cxn>
                <a:cxn ang="5400000">
                  <a:pos x="wd2" y="hd2"/>
                </a:cxn>
                <a:cxn ang="10800000">
                  <a:pos x="wd2" y="hd2"/>
                </a:cxn>
                <a:cxn ang="16200000">
                  <a:pos x="wd2" y="hd2"/>
                </a:cxn>
              </a:cxnLst>
              <a:rect l="0" t="0" r="r" b="b"/>
              <a:pathLst>
                <a:path w="21600" h="21600" extrusionOk="0">
                  <a:moveTo>
                    <a:pt x="3221" y="0"/>
                  </a:moveTo>
                  <a:lnTo>
                    <a:pt x="21600" y="2123"/>
                  </a:lnTo>
                  <a:lnTo>
                    <a:pt x="21505" y="4062"/>
                  </a:lnTo>
                  <a:lnTo>
                    <a:pt x="21221" y="4062"/>
                  </a:lnTo>
                  <a:lnTo>
                    <a:pt x="19895" y="20862"/>
                  </a:lnTo>
                  <a:lnTo>
                    <a:pt x="8621" y="19846"/>
                  </a:lnTo>
                  <a:lnTo>
                    <a:pt x="8526" y="20677"/>
                  </a:lnTo>
                  <a:lnTo>
                    <a:pt x="3032" y="20123"/>
                  </a:lnTo>
                  <a:lnTo>
                    <a:pt x="2747" y="21600"/>
                  </a:lnTo>
                  <a:lnTo>
                    <a:pt x="0" y="21231"/>
                  </a:lnTo>
                  <a:lnTo>
                    <a:pt x="3221" y="0"/>
                  </a:lnTo>
                  <a:close/>
                </a:path>
              </a:pathLst>
            </a:custGeom>
            <a:solidFill>
              <a:schemeClr val="accent2">
                <a:lumMod val="75000"/>
              </a:schemeClr>
            </a:solidFill>
            <a:ln w="3175" cap="flat">
              <a:solidFill>
                <a:srgbClr val="BFBFBF"/>
              </a:solidFill>
              <a:prstDash val="solid"/>
              <a:miter lim="800000"/>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dirty="0"/>
            </a:p>
          </p:txBody>
        </p:sp>
        <p:sp>
          <p:nvSpPr>
            <p:cNvPr id="71" name="Rectangle 70">
              <a:extLst>
                <a:ext uri="{FF2B5EF4-FFF2-40B4-BE49-F238E27FC236}">
                  <a16:creationId xmlns:a16="http://schemas.microsoft.com/office/drawing/2014/main" xmlns="" id="{8FEFF4E8-476D-4DA1-B5D6-AF923B76974F}"/>
                </a:ext>
              </a:extLst>
            </p:cNvPr>
            <p:cNvSpPr/>
            <p:nvPr/>
          </p:nvSpPr>
          <p:spPr>
            <a:xfrm>
              <a:off x="4351713" y="4149513"/>
              <a:ext cx="479618" cy="379976"/>
            </a:xfrm>
            <a:prstGeom prst="rect">
              <a:avLst/>
            </a:prstGeom>
          </p:spPr>
          <p:txBody>
            <a:bodyPr wrap="none">
              <a:spAutoFit/>
            </a:bodyPr>
            <a:lstStyle/>
            <a:p>
              <a:r>
                <a:rPr lang="en-US" sz="1869" b="1" kern="0" dirty="0">
                  <a:solidFill>
                    <a:srgbClr val="FF0000"/>
                  </a:solidFill>
                  <a:latin typeface="Bookman Old Style" panose="02050604050505020204" pitchFamily="18" charset="0"/>
                </a:rPr>
                <a:t> √ </a:t>
              </a:r>
              <a:endParaRPr lang="en-US" sz="1869" dirty="0"/>
            </a:p>
          </p:txBody>
        </p:sp>
      </p:grpSp>
      <p:grpSp>
        <p:nvGrpSpPr>
          <p:cNvPr id="17409" name="Group 17408"/>
          <p:cNvGrpSpPr/>
          <p:nvPr/>
        </p:nvGrpSpPr>
        <p:grpSpPr>
          <a:xfrm>
            <a:off x="4398182" y="4173735"/>
            <a:ext cx="2071143" cy="2044179"/>
            <a:chOff x="4398182" y="3970539"/>
            <a:chExt cx="2071143" cy="2044179"/>
          </a:xfrm>
        </p:grpSpPr>
        <p:sp>
          <p:nvSpPr>
            <p:cNvPr id="14" name="Shape 1679"/>
            <p:cNvSpPr/>
            <p:nvPr/>
          </p:nvSpPr>
          <p:spPr>
            <a:xfrm>
              <a:off x="4398182" y="3970539"/>
              <a:ext cx="2071143" cy="2044179"/>
            </a:xfrm>
            <a:custGeom>
              <a:avLst/>
              <a:gdLst/>
              <a:ahLst/>
              <a:cxnLst>
                <a:cxn ang="0">
                  <a:pos x="wd2" y="hd2"/>
                </a:cxn>
                <a:cxn ang="5400000">
                  <a:pos x="wd2" y="hd2"/>
                </a:cxn>
                <a:cxn ang="10800000">
                  <a:pos x="wd2" y="hd2"/>
                </a:cxn>
                <a:cxn ang="16200000">
                  <a:pos x="wd2" y="hd2"/>
                </a:cxn>
              </a:cxnLst>
              <a:rect l="0" t="0" r="r" b="b"/>
              <a:pathLst>
                <a:path w="21600" h="21600" extrusionOk="0">
                  <a:moveTo>
                    <a:pt x="21313" y="12253"/>
                  </a:moveTo>
                  <a:lnTo>
                    <a:pt x="21409" y="11865"/>
                  </a:lnTo>
                  <a:lnTo>
                    <a:pt x="21600" y="11623"/>
                  </a:lnTo>
                  <a:lnTo>
                    <a:pt x="21504" y="11333"/>
                  </a:lnTo>
                  <a:lnTo>
                    <a:pt x="21409" y="10945"/>
                  </a:lnTo>
                  <a:lnTo>
                    <a:pt x="21361" y="10800"/>
                  </a:lnTo>
                  <a:lnTo>
                    <a:pt x="21361" y="10509"/>
                  </a:lnTo>
                  <a:lnTo>
                    <a:pt x="21313" y="10413"/>
                  </a:lnTo>
                  <a:lnTo>
                    <a:pt x="21122" y="9977"/>
                  </a:lnTo>
                  <a:lnTo>
                    <a:pt x="21122" y="9880"/>
                  </a:lnTo>
                  <a:lnTo>
                    <a:pt x="20788" y="9589"/>
                  </a:lnTo>
                  <a:lnTo>
                    <a:pt x="20788" y="6344"/>
                  </a:lnTo>
                  <a:lnTo>
                    <a:pt x="20310" y="6296"/>
                  </a:lnTo>
                  <a:lnTo>
                    <a:pt x="20214" y="6393"/>
                  </a:lnTo>
                  <a:lnTo>
                    <a:pt x="20071" y="6344"/>
                  </a:lnTo>
                  <a:lnTo>
                    <a:pt x="19927" y="6199"/>
                  </a:lnTo>
                  <a:lnTo>
                    <a:pt x="19736" y="6102"/>
                  </a:lnTo>
                  <a:lnTo>
                    <a:pt x="19497" y="6102"/>
                  </a:lnTo>
                  <a:lnTo>
                    <a:pt x="19211" y="5909"/>
                  </a:lnTo>
                  <a:lnTo>
                    <a:pt x="19019" y="5666"/>
                  </a:lnTo>
                  <a:lnTo>
                    <a:pt x="18781" y="5618"/>
                  </a:lnTo>
                  <a:lnTo>
                    <a:pt x="18398" y="5715"/>
                  </a:lnTo>
                  <a:lnTo>
                    <a:pt x="18303" y="5666"/>
                  </a:lnTo>
                  <a:lnTo>
                    <a:pt x="18064" y="5618"/>
                  </a:lnTo>
                  <a:lnTo>
                    <a:pt x="17873" y="5763"/>
                  </a:lnTo>
                  <a:lnTo>
                    <a:pt x="17777" y="5812"/>
                  </a:lnTo>
                  <a:lnTo>
                    <a:pt x="17634" y="5715"/>
                  </a:lnTo>
                  <a:lnTo>
                    <a:pt x="17442" y="5715"/>
                  </a:lnTo>
                  <a:lnTo>
                    <a:pt x="17347" y="5860"/>
                  </a:lnTo>
                  <a:lnTo>
                    <a:pt x="17108" y="6005"/>
                  </a:lnTo>
                  <a:lnTo>
                    <a:pt x="16917" y="6054"/>
                  </a:lnTo>
                  <a:lnTo>
                    <a:pt x="16821" y="5909"/>
                  </a:lnTo>
                  <a:lnTo>
                    <a:pt x="16678" y="5763"/>
                  </a:lnTo>
                  <a:lnTo>
                    <a:pt x="16296" y="5812"/>
                  </a:lnTo>
                  <a:lnTo>
                    <a:pt x="16057" y="5666"/>
                  </a:lnTo>
                  <a:lnTo>
                    <a:pt x="15865" y="5715"/>
                  </a:lnTo>
                  <a:lnTo>
                    <a:pt x="15770" y="5909"/>
                  </a:lnTo>
                  <a:lnTo>
                    <a:pt x="15674" y="5957"/>
                  </a:lnTo>
                  <a:lnTo>
                    <a:pt x="15627" y="5715"/>
                  </a:lnTo>
                  <a:lnTo>
                    <a:pt x="15531" y="5618"/>
                  </a:lnTo>
                  <a:lnTo>
                    <a:pt x="15244" y="5812"/>
                  </a:lnTo>
                  <a:lnTo>
                    <a:pt x="15196" y="5618"/>
                  </a:lnTo>
                  <a:lnTo>
                    <a:pt x="14910" y="5424"/>
                  </a:lnTo>
                  <a:lnTo>
                    <a:pt x="14814" y="5424"/>
                  </a:lnTo>
                  <a:lnTo>
                    <a:pt x="14719" y="5570"/>
                  </a:lnTo>
                  <a:lnTo>
                    <a:pt x="14575" y="5666"/>
                  </a:lnTo>
                  <a:lnTo>
                    <a:pt x="14432" y="5618"/>
                  </a:lnTo>
                  <a:lnTo>
                    <a:pt x="14384" y="5376"/>
                  </a:lnTo>
                  <a:lnTo>
                    <a:pt x="14241" y="5376"/>
                  </a:lnTo>
                  <a:lnTo>
                    <a:pt x="14097" y="5085"/>
                  </a:lnTo>
                  <a:lnTo>
                    <a:pt x="13715" y="5085"/>
                  </a:lnTo>
                  <a:lnTo>
                    <a:pt x="13572" y="5182"/>
                  </a:lnTo>
                  <a:lnTo>
                    <a:pt x="13428" y="5037"/>
                  </a:lnTo>
                  <a:lnTo>
                    <a:pt x="13381" y="5037"/>
                  </a:lnTo>
                  <a:lnTo>
                    <a:pt x="13142" y="5085"/>
                  </a:lnTo>
                  <a:lnTo>
                    <a:pt x="12855" y="4891"/>
                  </a:lnTo>
                  <a:lnTo>
                    <a:pt x="12473" y="4891"/>
                  </a:lnTo>
                  <a:lnTo>
                    <a:pt x="12377" y="4552"/>
                  </a:lnTo>
                  <a:lnTo>
                    <a:pt x="12186" y="4456"/>
                  </a:lnTo>
                  <a:lnTo>
                    <a:pt x="12090" y="4504"/>
                  </a:lnTo>
                  <a:lnTo>
                    <a:pt x="11947" y="4456"/>
                  </a:lnTo>
                  <a:lnTo>
                    <a:pt x="11804" y="4504"/>
                  </a:lnTo>
                  <a:lnTo>
                    <a:pt x="11660" y="4504"/>
                  </a:lnTo>
                  <a:lnTo>
                    <a:pt x="11565" y="4359"/>
                  </a:lnTo>
                  <a:lnTo>
                    <a:pt x="11230" y="4020"/>
                  </a:lnTo>
                  <a:lnTo>
                    <a:pt x="11421" y="291"/>
                  </a:lnTo>
                  <a:lnTo>
                    <a:pt x="6642" y="0"/>
                  </a:lnTo>
                  <a:lnTo>
                    <a:pt x="5973" y="8814"/>
                  </a:lnTo>
                  <a:lnTo>
                    <a:pt x="287" y="8282"/>
                  </a:lnTo>
                  <a:lnTo>
                    <a:pt x="239" y="8717"/>
                  </a:lnTo>
                  <a:lnTo>
                    <a:pt x="0" y="8717"/>
                  </a:lnTo>
                  <a:lnTo>
                    <a:pt x="96" y="8863"/>
                  </a:lnTo>
                  <a:lnTo>
                    <a:pt x="335" y="9008"/>
                  </a:lnTo>
                  <a:lnTo>
                    <a:pt x="478" y="9202"/>
                  </a:lnTo>
                  <a:lnTo>
                    <a:pt x="526" y="9347"/>
                  </a:lnTo>
                  <a:lnTo>
                    <a:pt x="621" y="9541"/>
                  </a:lnTo>
                  <a:lnTo>
                    <a:pt x="717" y="9589"/>
                  </a:lnTo>
                  <a:lnTo>
                    <a:pt x="1004" y="9783"/>
                  </a:lnTo>
                  <a:lnTo>
                    <a:pt x="1051" y="9928"/>
                  </a:lnTo>
                  <a:lnTo>
                    <a:pt x="1242" y="10170"/>
                  </a:lnTo>
                  <a:lnTo>
                    <a:pt x="1434" y="10316"/>
                  </a:lnTo>
                  <a:lnTo>
                    <a:pt x="1816" y="10848"/>
                  </a:lnTo>
                  <a:lnTo>
                    <a:pt x="1959" y="10848"/>
                  </a:lnTo>
                  <a:lnTo>
                    <a:pt x="2103" y="10994"/>
                  </a:lnTo>
                  <a:lnTo>
                    <a:pt x="2294" y="11139"/>
                  </a:lnTo>
                  <a:lnTo>
                    <a:pt x="2533" y="11333"/>
                  </a:lnTo>
                  <a:lnTo>
                    <a:pt x="2628" y="11526"/>
                  </a:lnTo>
                  <a:lnTo>
                    <a:pt x="2628" y="11865"/>
                  </a:lnTo>
                  <a:lnTo>
                    <a:pt x="2819" y="12156"/>
                  </a:lnTo>
                  <a:lnTo>
                    <a:pt x="2867" y="12350"/>
                  </a:lnTo>
                  <a:lnTo>
                    <a:pt x="2819" y="12543"/>
                  </a:lnTo>
                  <a:lnTo>
                    <a:pt x="2819" y="12786"/>
                  </a:lnTo>
                  <a:lnTo>
                    <a:pt x="2867" y="13076"/>
                  </a:lnTo>
                  <a:lnTo>
                    <a:pt x="3106" y="13318"/>
                  </a:lnTo>
                  <a:lnTo>
                    <a:pt x="3154" y="13464"/>
                  </a:lnTo>
                  <a:lnTo>
                    <a:pt x="3536" y="13851"/>
                  </a:lnTo>
                  <a:lnTo>
                    <a:pt x="3727" y="13996"/>
                  </a:lnTo>
                  <a:lnTo>
                    <a:pt x="3871" y="14142"/>
                  </a:lnTo>
                  <a:lnTo>
                    <a:pt x="4014" y="14190"/>
                  </a:lnTo>
                  <a:lnTo>
                    <a:pt x="4205" y="14335"/>
                  </a:lnTo>
                  <a:lnTo>
                    <a:pt x="4492" y="14481"/>
                  </a:lnTo>
                  <a:lnTo>
                    <a:pt x="4827" y="14723"/>
                  </a:lnTo>
                  <a:lnTo>
                    <a:pt x="4970" y="14771"/>
                  </a:lnTo>
                  <a:lnTo>
                    <a:pt x="5209" y="14868"/>
                  </a:lnTo>
                  <a:lnTo>
                    <a:pt x="5400" y="14868"/>
                  </a:lnTo>
                  <a:lnTo>
                    <a:pt x="5496" y="14674"/>
                  </a:lnTo>
                  <a:lnTo>
                    <a:pt x="5735" y="14432"/>
                  </a:lnTo>
                  <a:lnTo>
                    <a:pt x="5878" y="14384"/>
                  </a:lnTo>
                  <a:lnTo>
                    <a:pt x="5878" y="14142"/>
                  </a:lnTo>
                  <a:lnTo>
                    <a:pt x="5973" y="13948"/>
                  </a:lnTo>
                  <a:lnTo>
                    <a:pt x="6069" y="13706"/>
                  </a:lnTo>
                  <a:lnTo>
                    <a:pt x="6308" y="13415"/>
                  </a:lnTo>
                  <a:lnTo>
                    <a:pt x="6642" y="13367"/>
                  </a:lnTo>
                  <a:lnTo>
                    <a:pt x="6834" y="13318"/>
                  </a:lnTo>
                  <a:lnTo>
                    <a:pt x="7073" y="13318"/>
                  </a:lnTo>
                  <a:lnTo>
                    <a:pt x="7312" y="13415"/>
                  </a:lnTo>
                  <a:lnTo>
                    <a:pt x="7598" y="13464"/>
                  </a:lnTo>
                  <a:lnTo>
                    <a:pt x="7742" y="13464"/>
                  </a:lnTo>
                  <a:lnTo>
                    <a:pt x="8124" y="13512"/>
                  </a:lnTo>
                  <a:lnTo>
                    <a:pt x="8267" y="13609"/>
                  </a:lnTo>
                  <a:lnTo>
                    <a:pt x="8411" y="13900"/>
                  </a:lnTo>
                  <a:lnTo>
                    <a:pt x="8506" y="13900"/>
                  </a:lnTo>
                  <a:lnTo>
                    <a:pt x="8745" y="14142"/>
                  </a:lnTo>
                  <a:lnTo>
                    <a:pt x="8936" y="14239"/>
                  </a:lnTo>
                  <a:lnTo>
                    <a:pt x="9080" y="14529"/>
                  </a:lnTo>
                  <a:lnTo>
                    <a:pt x="9366" y="14917"/>
                  </a:lnTo>
                  <a:lnTo>
                    <a:pt x="9558" y="15498"/>
                  </a:lnTo>
                  <a:lnTo>
                    <a:pt x="9701" y="15691"/>
                  </a:lnTo>
                  <a:lnTo>
                    <a:pt x="9892" y="16079"/>
                  </a:lnTo>
                  <a:lnTo>
                    <a:pt x="9892" y="16224"/>
                  </a:lnTo>
                  <a:lnTo>
                    <a:pt x="10035" y="16612"/>
                  </a:lnTo>
                  <a:lnTo>
                    <a:pt x="10418" y="16951"/>
                  </a:lnTo>
                  <a:lnTo>
                    <a:pt x="10513" y="17338"/>
                  </a:lnTo>
                  <a:lnTo>
                    <a:pt x="10991" y="17919"/>
                  </a:lnTo>
                  <a:lnTo>
                    <a:pt x="11230" y="18016"/>
                  </a:lnTo>
                  <a:lnTo>
                    <a:pt x="11182" y="18452"/>
                  </a:lnTo>
                  <a:lnTo>
                    <a:pt x="11087" y="18549"/>
                  </a:lnTo>
                  <a:lnTo>
                    <a:pt x="11326" y="18791"/>
                  </a:lnTo>
                  <a:lnTo>
                    <a:pt x="11326" y="19082"/>
                  </a:lnTo>
                  <a:lnTo>
                    <a:pt x="11612" y="19614"/>
                  </a:lnTo>
                  <a:lnTo>
                    <a:pt x="11756" y="19905"/>
                  </a:lnTo>
                  <a:lnTo>
                    <a:pt x="11899" y="20147"/>
                  </a:lnTo>
                  <a:lnTo>
                    <a:pt x="11995" y="20389"/>
                  </a:lnTo>
                  <a:lnTo>
                    <a:pt x="12377" y="20438"/>
                  </a:lnTo>
                  <a:lnTo>
                    <a:pt x="12616" y="20680"/>
                  </a:lnTo>
                  <a:lnTo>
                    <a:pt x="13046" y="20680"/>
                  </a:lnTo>
                  <a:lnTo>
                    <a:pt x="13381" y="21019"/>
                  </a:lnTo>
                  <a:lnTo>
                    <a:pt x="13572" y="21019"/>
                  </a:lnTo>
                  <a:lnTo>
                    <a:pt x="13667" y="21164"/>
                  </a:lnTo>
                  <a:lnTo>
                    <a:pt x="13906" y="21213"/>
                  </a:lnTo>
                  <a:lnTo>
                    <a:pt x="13954" y="21116"/>
                  </a:lnTo>
                  <a:lnTo>
                    <a:pt x="14432" y="21213"/>
                  </a:lnTo>
                  <a:lnTo>
                    <a:pt x="14432" y="21261"/>
                  </a:lnTo>
                  <a:lnTo>
                    <a:pt x="14575" y="21406"/>
                  </a:lnTo>
                  <a:lnTo>
                    <a:pt x="14814" y="21600"/>
                  </a:lnTo>
                  <a:lnTo>
                    <a:pt x="14958" y="21503"/>
                  </a:lnTo>
                  <a:lnTo>
                    <a:pt x="15005" y="21406"/>
                  </a:lnTo>
                  <a:lnTo>
                    <a:pt x="15340" y="21358"/>
                  </a:lnTo>
                  <a:lnTo>
                    <a:pt x="15244" y="21116"/>
                  </a:lnTo>
                  <a:lnTo>
                    <a:pt x="15244" y="20970"/>
                  </a:lnTo>
                  <a:lnTo>
                    <a:pt x="15149" y="20583"/>
                  </a:lnTo>
                  <a:lnTo>
                    <a:pt x="15005" y="20486"/>
                  </a:lnTo>
                  <a:lnTo>
                    <a:pt x="14910" y="20196"/>
                  </a:lnTo>
                  <a:lnTo>
                    <a:pt x="14862" y="19905"/>
                  </a:lnTo>
                  <a:lnTo>
                    <a:pt x="14719" y="19566"/>
                  </a:lnTo>
                  <a:lnTo>
                    <a:pt x="14719" y="19275"/>
                  </a:lnTo>
                  <a:lnTo>
                    <a:pt x="15005" y="18404"/>
                  </a:lnTo>
                  <a:lnTo>
                    <a:pt x="15196" y="17919"/>
                  </a:lnTo>
                  <a:lnTo>
                    <a:pt x="15149" y="17822"/>
                  </a:lnTo>
                  <a:lnTo>
                    <a:pt x="15005" y="17726"/>
                  </a:lnTo>
                  <a:lnTo>
                    <a:pt x="14862" y="17580"/>
                  </a:lnTo>
                  <a:lnTo>
                    <a:pt x="14862" y="17483"/>
                  </a:lnTo>
                  <a:lnTo>
                    <a:pt x="14958" y="17532"/>
                  </a:lnTo>
                  <a:lnTo>
                    <a:pt x="15388" y="17483"/>
                  </a:lnTo>
                  <a:lnTo>
                    <a:pt x="15435" y="17483"/>
                  </a:lnTo>
                  <a:lnTo>
                    <a:pt x="15579" y="17193"/>
                  </a:lnTo>
                  <a:lnTo>
                    <a:pt x="15435" y="17193"/>
                  </a:lnTo>
                  <a:lnTo>
                    <a:pt x="15388" y="17096"/>
                  </a:lnTo>
                  <a:lnTo>
                    <a:pt x="15388" y="16999"/>
                  </a:lnTo>
                  <a:lnTo>
                    <a:pt x="15483" y="16951"/>
                  </a:lnTo>
                  <a:lnTo>
                    <a:pt x="15913" y="16951"/>
                  </a:lnTo>
                  <a:lnTo>
                    <a:pt x="16009" y="16999"/>
                  </a:lnTo>
                  <a:lnTo>
                    <a:pt x="16152" y="16951"/>
                  </a:lnTo>
                  <a:lnTo>
                    <a:pt x="16391" y="16757"/>
                  </a:lnTo>
                  <a:lnTo>
                    <a:pt x="16296" y="16757"/>
                  </a:lnTo>
                  <a:lnTo>
                    <a:pt x="16104" y="16902"/>
                  </a:lnTo>
                  <a:lnTo>
                    <a:pt x="16057" y="16709"/>
                  </a:lnTo>
                  <a:lnTo>
                    <a:pt x="16152" y="16418"/>
                  </a:lnTo>
                  <a:lnTo>
                    <a:pt x="16248" y="16515"/>
                  </a:lnTo>
                  <a:lnTo>
                    <a:pt x="16343" y="16563"/>
                  </a:lnTo>
                  <a:lnTo>
                    <a:pt x="16582" y="16563"/>
                  </a:lnTo>
                  <a:lnTo>
                    <a:pt x="16678" y="16466"/>
                  </a:lnTo>
                  <a:lnTo>
                    <a:pt x="16630" y="16273"/>
                  </a:lnTo>
                  <a:lnTo>
                    <a:pt x="16487" y="16079"/>
                  </a:lnTo>
                  <a:lnTo>
                    <a:pt x="16535" y="16030"/>
                  </a:lnTo>
                  <a:lnTo>
                    <a:pt x="16678" y="16030"/>
                  </a:lnTo>
                  <a:lnTo>
                    <a:pt x="16821" y="15934"/>
                  </a:lnTo>
                  <a:lnTo>
                    <a:pt x="16917" y="16030"/>
                  </a:lnTo>
                  <a:lnTo>
                    <a:pt x="17060" y="15934"/>
                  </a:lnTo>
                  <a:lnTo>
                    <a:pt x="17108" y="16030"/>
                  </a:lnTo>
                  <a:lnTo>
                    <a:pt x="17251" y="16127"/>
                  </a:lnTo>
                  <a:lnTo>
                    <a:pt x="17538" y="15934"/>
                  </a:lnTo>
                  <a:lnTo>
                    <a:pt x="17873" y="15837"/>
                  </a:lnTo>
                  <a:lnTo>
                    <a:pt x="18207" y="15788"/>
                  </a:lnTo>
                  <a:lnTo>
                    <a:pt x="18733" y="15498"/>
                  </a:lnTo>
                  <a:lnTo>
                    <a:pt x="18876" y="15207"/>
                  </a:lnTo>
                  <a:lnTo>
                    <a:pt x="18924" y="14965"/>
                  </a:lnTo>
                  <a:lnTo>
                    <a:pt x="19067" y="14868"/>
                  </a:lnTo>
                  <a:lnTo>
                    <a:pt x="19211" y="14820"/>
                  </a:lnTo>
                  <a:lnTo>
                    <a:pt x="19258" y="14771"/>
                  </a:lnTo>
                  <a:lnTo>
                    <a:pt x="19402" y="14674"/>
                  </a:lnTo>
                  <a:lnTo>
                    <a:pt x="19306" y="14384"/>
                  </a:lnTo>
                  <a:lnTo>
                    <a:pt x="19258" y="14335"/>
                  </a:lnTo>
                  <a:lnTo>
                    <a:pt x="19211" y="14239"/>
                  </a:lnTo>
                  <a:lnTo>
                    <a:pt x="19258" y="14093"/>
                  </a:lnTo>
                  <a:lnTo>
                    <a:pt x="19450" y="13948"/>
                  </a:lnTo>
                  <a:lnTo>
                    <a:pt x="19593" y="13851"/>
                  </a:lnTo>
                  <a:lnTo>
                    <a:pt x="19688" y="13851"/>
                  </a:lnTo>
                  <a:lnTo>
                    <a:pt x="19688" y="14481"/>
                  </a:lnTo>
                  <a:lnTo>
                    <a:pt x="19736" y="14529"/>
                  </a:lnTo>
                  <a:lnTo>
                    <a:pt x="20023" y="14287"/>
                  </a:lnTo>
                  <a:lnTo>
                    <a:pt x="20262" y="14239"/>
                  </a:lnTo>
                  <a:lnTo>
                    <a:pt x="20979" y="13948"/>
                  </a:lnTo>
                  <a:lnTo>
                    <a:pt x="21074" y="13900"/>
                  </a:lnTo>
                  <a:lnTo>
                    <a:pt x="21218" y="13657"/>
                  </a:lnTo>
                  <a:lnTo>
                    <a:pt x="21361" y="13173"/>
                  </a:lnTo>
                  <a:lnTo>
                    <a:pt x="21361" y="12979"/>
                  </a:lnTo>
                  <a:lnTo>
                    <a:pt x="21218" y="12640"/>
                  </a:lnTo>
                  <a:lnTo>
                    <a:pt x="21313" y="12398"/>
                  </a:lnTo>
                  <a:lnTo>
                    <a:pt x="21313" y="12253"/>
                  </a:lnTo>
                  <a:close/>
                </a:path>
              </a:pathLst>
            </a:custGeom>
            <a:solidFill>
              <a:schemeClr val="accent2">
                <a:lumMod val="75000"/>
              </a:schemeClr>
            </a:solidFill>
            <a:ln w="3175" cap="flat">
              <a:solidFill>
                <a:srgbClr val="BFBFBF"/>
              </a:solidFill>
              <a:prstDash val="solid"/>
              <a:miter lim="800000"/>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dirty="0"/>
            </a:p>
          </p:txBody>
        </p:sp>
        <p:sp>
          <p:nvSpPr>
            <p:cNvPr id="72" name="Rectangle 71">
              <a:extLst>
                <a:ext uri="{FF2B5EF4-FFF2-40B4-BE49-F238E27FC236}">
                  <a16:creationId xmlns:a16="http://schemas.microsoft.com/office/drawing/2014/main" xmlns="" id="{8FEFF4E8-476D-4DA1-B5D6-AF923B76974F}"/>
                </a:ext>
              </a:extLst>
            </p:cNvPr>
            <p:cNvSpPr/>
            <p:nvPr/>
          </p:nvSpPr>
          <p:spPr>
            <a:xfrm>
              <a:off x="5493515" y="4855308"/>
              <a:ext cx="479618" cy="379976"/>
            </a:xfrm>
            <a:prstGeom prst="rect">
              <a:avLst/>
            </a:prstGeom>
          </p:spPr>
          <p:txBody>
            <a:bodyPr wrap="none">
              <a:spAutoFit/>
            </a:bodyPr>
            <a:lstStyle/>
            <a:p>
              <a:r>
                <a:rPr lang="en-US" sz="1869" b="1" kern="0" dirty="0">
                  <a:solidFill>
                    <a:srgbClr val="FF0000"/>
                  </a:solidFill>
                  <a:latin typeface="Bookman Old Style" panose="02050604050505020204" pitchFamily="18" charset="0"/>
                </a:rPr>
                <a:t> √ </a:t>
              </a:r>
              <a:endParaRPr lang="en-US" sz="1869" dirty="0"/>
            </a:p>
          </p:txBody>
        </p:sp>
      </p:grpSp>
      <p:grpSp>
        <p:nvGrpSpPr>
          <p:cNvPr id="17412" name="Group 17411"/>
          <p:cNvGrpSpPr/>
          <p:nvPr/>
        </p:nvGrpSpPr>
        <p:grpSpPr>
          <a:xfrm>
            <a:off x="3225146" y="1552051"/>
            <a:ext cx="884359" cy="1448341"/>
            <a:chOff x="3225146" y="1348855"/>
            <a:chExt cx="884359" cy="1448341"/>
          </a:xfrm>
        </p:grpSpPr>
        <p:sp>
          <p:nvSpPr>
            <p:cNvPr id="27" name="Shape 1692"/>
            <p:cNvSpPr/>
            <p:nvPr/>
          </p:nvSpPr>
          <p:spPr>
            <a:xfrm>
              <a:off x="3225146" y="1348855"/>
              <a:ext cx="884359" cy="1448341"/>
            </a:xfrm>
            <a:custGeom>
              <a:avLst/>
              <a:gdLst/>
              <a:ahLst/>
              <a:cxnLst>
                <a:cxn ang="0">
                  <a:pos x="wd2" y="hd2"/>
                </a:cxn>
                <a:cxn ang="5400000">
                  <a:pos x="wd2" y="hd2"/>
                </a:cxn>
                <a:cxn ang="10800000">
                  <a:pos x="wd2" y="hd2"/>
                </a:cxn>
                <a:cxn ang="16200000">
                  <a:pos x="wd2" y="hd2"/>
                </a:cxn>
              </a:cxnLst>
              <a:rect l="0" t="0" r="r" b="b"/>
              <a:pathLst>
                <a:path w="21600" h="21600" extrusionOk="0">
                  <a:moveTo>
                    <a:pt x="4547" y="7644"/>
                  </a:moveTo>
                  <a:cubicBezTo>
                    <a:pt x="4547" y="7991"/>
                    <a:pt x="4358" y="8281"/>
                    <a:pt x="4358" y="8281"/>
                  </a:cubicBezTo>
                  <a:cubicBezTo>
                    <a:pt x="4358" y="8513"/>
                    <a:pt x="4358" y="8513"/>
                    <a:pt x="4358" y="8513"/>
                  </a:cubicBezTo>
                  <a:cubicBezTo>
                    <a:pt x="4642" y="8802"/>
                    <a:pt x="4642" y="8802"/>
                    <a:pt x="4642" y="8802"/>
                  </a:cubicBezTo>
                  <a:cubicBezTo>
                    <a:pt x="5116" y="9034"/>
                    <a:pt x="5116" y="9034"/>
                    <a:pt x="5116" y="9034"/>
                  </a:cubicBezTo>
                  <a:cubicBezTo>
                    <a:pt x="5305" y="9208"/>
                    <a:pt x="5305" y="9208"/>
                    <a:pt x="5305" y="9208"/>
                  </a:cubicBezTo>
                  <a:cubicBezTo>
                    <a:pt x="5400" y="9439"/>
                    <a:pt x="5400" y="9439"/>
                    <a:pt x="5400" y="9439"/>
                  </a:cubicBezTo>
                  <a:cubicBezTo>
                    <a:pt x="5400" y="9671"/>
                    <a:pt x="5400" y="9671"/>
                    <a:pt x="5400" y="9671"/>
                  </a:cubicBezTo>
                  <a:cubicBezTo>
                    <a:pt x="5116" y="9729"/>
                    <a:pt x="5116" y="9729"/>
                    <a:pt x="5116" y="9729"/>
                  </a:cubicBezTo>
                  <a:cubicBezTo>
                    <a:pt x="5021" y="10018"/>
                    <a:pt x="5021" y="10018"/>
                    <a:pt x="5021" y="10018"/>
                  </a:cubicBezTo>
                  <a:cubicBezTo>
                    <a:pt x="4642" y="10192"/>
                    <a:pt x="4642" y="10192"/>
                    <a:pt x="4642" y="10192"/>
                  </a:cubicBezTo>
                  <a:cubicBezTo>
                    <a:pt x="4358" y="10424"/>
                    <a:pt x="4358" y="10424"/>
                    <a:pt x="4358" y="10424"/>
                  </a:cubicBezTo>
                  <a:cubicBezTo>
                    <a:pt x="3979" y="10655"/>
                    <a:pt x="3979" y="10655"/>
                    <a:pt x="3979" y="10655"/>
                  </a:cubicBezTo>
                  <a:cubicBezTo>
                    <a:pt x="3789" y="10945"/>
                    <a:pt x="3789" y="10945"/>
                    <a:pt x="3789" y="10945"/>
                  </a:cubicBezTo>
                  <a:cubicBezTo>
                    <a:pt x="3600" y="11003"/>
                    <a:pt x="3600" y="11003"/>
                    <a:pt x="3600" y="11003"/>
                  </a:cubicBezTo>
                  <a:cubicBezTo>
                    <a:pt x="3505" y="11234"/>
                    <a:pt x="3505" y="11234"/>
                    <a:pt x="3505" y="11234"/>
                  </a:cubicBezTo>
                  <a:cubicBezTo>
                    <a:pt x="3221" y="11466"/>
                    <a:pt x="3221" y="11466"/>
                    <a:pt x="3221" y="11466"/>
                  </a:cubicBezTo>
                  <a:cubicBezTo>
                    <a:pt x="2463" y="11929"/>
                    <a:pt x="2463" y="11929"/>
                    <a:pt x="2463" y="11929"/>
                  </a:cubicBezTo>
                  <a:cubicBezTo>
                    <a:pt x="1895" y="12219"/>
                    <a:pt x="1895" y="12219"/>
                    <a:pt x="1895" y="12219"/>
                  </a:cubicBezTo>
                  <a:cubicBezTo>
                    <a:pt x="1800" y="12392"/>
                    <a:pt x="1800" y="12392"/>
                    <a:pt x="1800" y="12392"/>
                  </a:cubicBezTo>
                  <a:cubicBezTo>
                    <a:pt x="1705" y="12682"/>
                    <a:pt x="1705" y="12682"/>
                    <a:pt x="1705" y="12682"/>
                  </a:cubicBezTo>
                  <a:cubicBezTo>
                    <a:pt x="1895" y="12856"/>
                    <a:pt x="1895" y="12856"/>
                    <a:pt x="1895" y="12856"/>
                  </a:cubicBezTo>
                  <a:cubicBezTo>
                    <a:pt x="2084" y="12914"/>
                    <a:pt x="2084" y="12914"/>
                    <a:pt x="2084" y="12914"/>
                  </a:cubicBezTo>
                  <a:cubicBezTo>
                    <a:pt x="2179" y="12914"/>
                    <a:pt x="2179" y="12914"/>
                    <a:pt x="2179" y="12914"/>
                  </a:cubicBezTo>
                  <a:cubicBezTo>
                    <a:pt x="2463" y="13087"/>
                    <a:pt x="2463" y="13087"/>
                    <a:pt x="2463" y="13087"/>
                  </a:cubicBezTo>
                  <a:cubicBezTo>
                    <a:pt x="2368" y="13203"/>
                    <a:pt x="2368" y="13203"/>
                    <a:pt x="2368" y="13203"/>
                  </a:cubicBezTo>
                  <a:cubicBezTo>
                    <a:pt x="2368" y="13666"/>
                    <a:pt x="2368" y="13666"/>
                    <a:pt x="2368" y="13666"/>
                  </a:cubicBezTo>
                  <a:cubicBezTo>
                    <a:pt x="2274" y="13898"/>
                    <a:pt x="2274" y="13898"/>
                    <a:pt x="2274" y="13898"/>
                  </a:cubicBezTo>
                  <a:cubicBezTo>
                    <a:pt x="2274" y="14014"/>
                    <a:pt x="2274" y="14014"/>
                    <a:pt x="2274" y="14014"/>
                  </a:cubicBezTo>
                  <a:cubicBezTo>
                    <a:pt x="1800" y="14130"/>
                    <a:pt x="1800" y="14130"/>
                    <a:pt x="1800" y="14130"/>
                  </a:cubicBezTo>
                  <a:cubicBezTo>
                    <a:pt x="1705" y="14246"/>
                    <a:pt x="1705" y="14246"/>
                    <a:pt x="1705" y="14246"/>
                  </a:cubicBezTo>
                  <a:cubicBezTo>
                    <a:pt x="1705" y="14535"/>
                    <a:pt x="1705" y="14535"/>
                    <a:pt x="1705" y="14535"/>
                  </a:cubicBezTo>
                  <a:cubicBezTo>
                    <a:pt x="0" y="19110"/>
                    <a:pt x="0" y="19110"/>
                    <a:pt x="0" y="19110"/>
                  </a:cubicBezTo>
                  <a:cubicBezTo>
                    <a:pt x="3316" y="19573"/>
                    <a:pt x="9663" y="20384"/>
                    <a:pt x="9663" y="20384"/>
                  </a:cubicBezTo>
                  <a:cubicBezTo>
                    <a:pt x="19705" y="21600"/>
                    <a:pt x="19705" y="21600"/>
                    <a:pt x="19705" y="21600"/>
                  </a:cubicBezTo>
                  <a:cubicBezTo>
                    <a:pt x="21600" y="14825"/>
                    <a:pt x="21600" y="14825"/>
                    <a:pt x="21600" y="14825"/>
                  </a:cubicBezTo>
                  <a:cubicBezTo>
                    <a:pt x="21411" y="14709"/>
                    <a:pt x="21411" y="14709"/>
                    <a:pt x="21411" y="14709"/>
                  </a:cubicBezTo>
                  <a:cubicBezTo>
                    <a:pt x="21221" y="14593"/>
                    <a:pt x="21221" y="14593"/>
                    <a:pt x="21221" y="14593"/>
                  </a:cubicBezTo>
                  <a:cubicBezTo>
                    <a:pt x="21221" y="14535"/>
                    <a:pt x="21221" y="14535"/>
                    <a:pt x="21221" y="14535"/>
                  </a:cubicBezTo>
                  <a:cubicBezTo>
                    <a:pt x="21126" y="14303"/>
                    <a:pt x="21126" y="14303"/>
                    <a:pt x="21126" y="14303"/>
                  </a:cubicBezTo>
                  <a:cubicBezTo>
                    <a:pt x="20937" y="14130"/>
                    <a:pt x="20937" y="14130"/>
                    <a:pt x="20937" y="14130"/>
                  </a:cubicBezTo>
                  <a:cubicBezTo>
                    <a:pt x="20653" y="13956"/>
                    <a:pt x="20653" y="13956"/>
                    <a:pt x="20653" y="13956"/>
                  </a:cubicBezTo>
                  <a:cubicBezTo>
                    <a:pt x="20274" y="13956"/>
                    <a:pt x="20274" y="13956"/>
                    <a:pt x="20274" y="13956"/>
                  </a:cubicBezTo>
                  <a:cubicBezTo>
                    <a:pt x="20179" y="14246"/>
                    <a:pt x="20179" y="14246"/>
                    <a:pt x="20179" y="14246"/>
                  </a:cubicBezTo>
                  <a:cubicBezTo>
                    <a:pt x="20084" y="14419"/>
                    <a:pt x="20084" y="14419"/>
                    <a:pt x="20084" y="14419"/>
                  </a:cubicBezTo>
                  <a:cubicBezTo>
                    <a:pt x="19137" y="14361"/>
                    <a:pt x="19137" y="14361"/>
                    <a:pt x="19137" y="14361"/>
                  </a:cubicBezTo>
                  <a:cubicBezTo>
                    <a:pt x="18663" y="14246"/>
                    <a:pt x="18663" y="14246"/>
                    <a:pt x="18663" y="14246"/>
                  </a:cubicBezTo>
                  <a:cubicBezTo>
                    <a:pt x="17905" y="14188"/>
                    <a:pt x="17905" y="14188"/>
                    <a:pt x="17905" y="14188"/>
                  </a:cubicBezTo>
                  <a:cubicBezTo>
                    <a:pt x="17526" y="14188"/>
                    <a:pt x="17526" y="14188"/>
                    <a:pt x="17526" y="14188"/>
                  </a:cubicBezTo>
                  <a:cubicBezTo>
                    <a:pt x="17432" y="14303"/>
                    <a:pt x="17432" y="14303"/>
                    <a:pt x="17432" y="14303"/>
                  </a:cubicBezTo>
                  <a:cubicBezTo>
                    <a:pt x="17432" y="14419"/>
                    <a:pt x="17432" y="14419"/>
                    <a:pt x="17432" y="14419"/>
                  </a:cubicBezTo>
                  <a:cubicBezTo>
                    <a:pt x="16958" y="14303"/>
                    <a:pt x="16958" y="14303"/>
                    <a:pt x="16958" y="14303"/>
                  </a:cubicBezTo>
                  <a:cubicBezTo>
                    <a:pt x="16484" y="14130"/>
                    <a:pt x="16484" y="14130"/>
                    <a:pt x="16484" y="14130"/>
                  </a:cubicBezTo>
                  <a:cubicBezTo>
                    <a:pt x="16200" y="14130"/>
                    <a:pt x="16200" y="14130"/>
                    <a:pt x="16200" y="14130"/>
                  </a:cubicBezTo>
                  <a:cubicBezTo>
                    <a:pt x="16011" y="14130"/>
                    <a:pt x="16011" y="14130"/>
                    <a:pt x="16011" y="14130"/>
                  </a:cubicBezTo>
                  <a:cubicBezTo>
                    <a:pt x="15916" y="14303"/>
                    <a:pt x="15916" y="14303"/>
                    <a:pt x="15916" y="14303"/>
                  </a:cubicBezTo>
                  <a:cubicBezTo>
                    <a:pt x="15916" y="14419"/>
                    <a:pt x="15916" y="14419"/>
                    <a:pt x="15916" y="14419"/>
                  </a:cubicBezTo>
                  <a:cubicBezTo>
                    <a:pt x="15537" y="14419"/>
                    <a:pt x="15537" y="14419"/>
                    <a:pt x="15537" y="14419"/>
                  </a:cubicBezTo>
                  <a:cubicBezTo>
                    <a:pt x="15347" y="14188"/>
                    <a:pt x="15347" y="14188"/>
                    <a:pt x="15347" y="14188"/>
                  </a:cubicBezTo>
                  <a:cubicBezTo>
                    <a:pt x="15347" y="14014"/>
                    <a:pt x="15347" y="14014"/>
                    <a:pt x="15347" y="14014"/>
                  </a:cubicBezTo>
                  <a:cubicBezTo>
                    <a:pt x="15347" y="13782"/>
                    <a:pt x="15347" y="13782"/>
                    <a:pt x="15347" y="13782"/>
                  </a:cubicBezTo>
                  <a:cubicBezTo>
                    <a:pt x="15158" y="13435"/>
                    <a:pt x="15158" y="13435"/>
                    <a:pt x="15158" y="13435"/>
                  </a:cubicBezTo>
                  <a:cubicBezTo>
                    <a:pt x="15158" y="13087"/>
                    <a:pt x="15158" y="13087"/>
                    <a:pt x="15158" y="13087"/>
                  </a:cubicBezTo>
                  <a:cubicBezTo>
                    <a:pt x="14779" y="13087"/>
                    <a:pt x="14779" y="13087"/>
                    <a:pt x="14779" y="13087"/>
                  </a:cubicBezTo>
                  <a:cubicBezTo>
                    <a:pt x="14305" y="12914"/>
                    <a:pt x="14305" y="12914"/>
                    <a:pt x="14305" y="12914"/>
                  </a:cubicBezTo>
                  <a:cubicBezTo>
                    <a:pt x="14116" y="12740"/>
                    <a:pt x="14116" y="12740"/>
                    <a:pt x="14116" y="12740"/>
                  </a:cubicBezTo>
                  <a:cubicBezTo>
                    <a:pt x="14116" y="12624"/>
                    <a:pt x="14116" y="12624"/>
                    <a:pt x="14116" y="12624"/>
                  </a:cubicBezTo>
                  <a:cubicBezTo>
                    <a:pt x="14116" y="12335"/>
                    <a:pt x="14116" y="12335"/>
                    <a:pt x="14116" y="12335"/>
                  </a:cubicBezTo>
                  <a:cubicBezTo>
                    <a:pt x="14116" y="12045"/>
                    <a:pt x="14116" y="12045"/>
                    <a:pt x="14116" y="12045"/>
                  </a:cubicBezTo>
                  <a:cubicBezTo>
                    <a:pt x="13737" y="11813"/>
                    <a:pt x="13737" y="11813"/>
                    <a:pt x="13737" y="11813"/>
                  </a:cubicBezTo>
                  <a:cubicBezTo>
                    <a:pt x="13737" y="11640"/>
                    <a:pt x="13737" y="11640"/>
                    <a:pt x="13737" y="11640"/>
                  </a:cubicBezTo>
                  <a:cubicBezTo>
                    <a:pt x="13737" y="11292"/>
                    <a:pt x="13737" y="11292"/>
                    <a:pt x="13737" y="11292"/>
                  </a:cubicBezTo>
                  <a:cubicBezTo>
                    <a:pt x="13642" y="10829"/>
                    <a:pt x="13642" y="10829"/>
                    <a:pt x="13642" y="10829"/>
                  </a:cubicBezTo>
                  <a:cubicBezTo>
                    <a:pt x="13453" y="10597"/>
                    <a:pt x="13453" y="10597"/>
                    <a:pt x="13453" y="10597"/>
                  </a:cubicBezTo>
                  <a:cubicBezTo>
                    <a:pt x="13358" y="10366"/>
                    <a:pt x="13358" y="10366"/>
                    <a:pt x="13358" y="10366"/>
                  </a:cubicBezTo>
                  <a:cubicBezTo>
                    <a:pt x="13168" y="10366"/>
                    <a:pt x="13168" y="10366"/>
                    <a:pt x="13168" y="10366"/>
                  </a:cubicBezTo>
                  <a:cubicBezTo>
                    <a:pt x="12789" y="10539"/>
                    <a:pt x="12789" y="10539"/>
                    <a:pt x="12789" y="10539"/>
                  </a:cubicBezTo>
                  <a:cubicBezTo>
                    <a:pt x="12600" y="10539"/>
                    <a:pt x="12600" y="10539"/>
                    <a:pt x="12600" y="10539"/>
                  </a:cubicBezTo>
                  <a:cubicBezTo>
                    <a:pt x="12316" y="10597"/>
                    <a:pt x="12316" y="10597"/>
                    <a:pt x="12316" y="10597"/>
                  </a:cubicBezTo>
                  <a:cubicBezTo>
                    <a:pt x="12032" y="10771"/>
                    <a:pt x="12032" y="10771"/>
                    <a:pt x="12032" y="10771"/>
                  </a:cubicBezTo>
                  <a:cubicBezTo>
                    <a:pt x="11842" y="10771"/>
                    <a:pt x="11842" y="10771"/>
                    <a:pt x="11842" y="10771"/>
                  </a:cubicBezTo>
                  <a:cubicBezTo>
                    <a:pt x="11842" y="10597"/>
                    <a:pt x="11842" y="10597"/>
                    <a:pt x="11842" y="10597"/>
                  </a:cubicBezTo>
                  <a:cubicBezTo>
                    <a:pt x="11463" y="10482"/>
                    <a:pt x="11463" y="10482"/>
                    <a:pt x="11463" y="10482"/>
                  </a:cubicBezTo>
                  <a:cubicBezTo>
                    <a:pt x="11274" y="10366"/>
                    <a:pt x="11274" y="10366"/>
                    <a:pt x="11274" y="10366"/>
                  </a:cubicBezTo>
                  <a:cubicBezTo>
                    <a:pt x="11558" y="9960"/>
                    <a:pt x="11558" y="9960"/>
                    <a:pt x="11558" y="9960"/>
                  </a:cubicBezTo>
                  <a:cubicBezTo>
                    <a:pt x="11842" y="9729"/>
                    <a:pt x="11842" y="9729"/>
                    <a:pt x="11842" y="9729"/>
                  </a:cubicBezTo>
                  <a:cubicBezTo>
                    <a:pt x="12126" y="9729"/>
                    <a:pt x="12126" y="9729"/>
                    <a:pt x="12126" y="9729"/>
                  </a:cubicBezTo>
                  <a:cubicBezTo>
                    <a:pt x="12221" y="9613"/>
                    <a:pt x="12221" y="9613"/>
                    <a:pt x="12221" y="9613"/>
                  </a:cubicBezTo>
                  <a:cubicBezTo>
                    <a:pt x="12032" y="9265"/>
                    <a:pt x="12032" y="9265"/>
                    <a:pt x="12032" y="9265"/>
                  </a:cubicBezTo>
                  <a:cubicBezTo>
                    <a:pt x="12126" y="8918"/>
                    <a:pt x="12126" y="8918"/>
                    <a:pt x="12126" y="8918"/>
                  </a:cubicBezTo>
                  <a:cubicBezTo>
                    <a:pt x="12411" y="8513"/>
                    <a:pt x="12411" y="8513"/>
                    <a:pt x="12411" y="8513"/>
                  </a:cubicBezTo>
                  <a:cubicBezTo>
                    <a:pt x="12695" y="8165"/>
                    <a:pt x="12695" y="8165"/>
                    <a:pt x="12695" y="8165"/>
                  </a:cubicBezTo>
                  <a:cubicBezTo>
                    <a:pt x="12979" y="7818"/>
                    <a:pt x="12979" y="7818"/>
                    <a:pt x="12979" y="7818"/>
                  </a:cubicBezTo>
                  <a:cubicBezTo>
                    <a:pt x="12979" y="7586"/>
                    <a:pt x="12979" y="7586"/>
                    <a:pt x="12979" y="7586"/>
                  </a:cubicBezTo>
                  <a:cubicBezTo>
                    <a:pt x="12126" y="7470"/>
                    <a:pt x="12126" y="7470"/>
                    <a:pt x="12126" y="7470"/>
                  </a:cubicBezTo>
                  <a:cubicBezTo>
                    <a:pt x="12126" y="7412"/>
                    <a:pt x="12126" y="7412"/>
                    <a:pt x="12126" y="7412"/>
                  </a:cubicBezTo>
                  <a:cubicBezTo>
                    <a:pt x="11842" y="7181"/>
                    <a:pt x="11842" y="7181"/>
                    <a:pt x="11842" y="7181"/>
                  </a:cubicBezTo>
                  <a:cubicBezTo>
                    <a:pt x="11653" y="6833"/>
                    <a:pt x="11653" y="6833"/>
                    <a:pt x="11653" y="6833"/>
                  </a:cubicBezTo>
                  <a:cubicBezTo>
                    <a:pt x="11558" y="6428"/>
                    <a:pt x="11558" y="6428"/>
                    <a:pt x="11558" y="6428"/>
                  </a:cubicBezTo>
                  <a:cubicBezTo>
                    <a:pt x="11274" y="6138"/>
                    <a:pt x="11274" y="6138"/>
                    <a:pt x="11274" y="6138"/>
                  </a:cubicBezTo>
                  <a:cubicBezTo>
                    <a:pt x="10800" y="5849"/>
                    <a:pt x="10800" y="5849"/>
                    <a:pt x="10800" y="5849"/>
                  </a:cubicBezTo>
                  <a:cubicBezTo>
                    <a:pt x="10326" y="5386"/>
                    <a:pt x="10326" y="5386"/>
                    <a:pt x="10326" y="5386"/>
                  </a:cubicBezTo>
                  <a:cubicBezTo>
                    <a:pt x="10232" y="5096"/>
                    <a:pt x="10232" y="5096"/>
                    <a:pt x="10232" y="5096"/>
                  </a:cubicBezTo>
                  <a:cubicBezTo>
                    <a:pt x="9853" y="4749"/>
                    <a:pt x="9853" y="4749"/>
                    <a:pt x="9853" y="4749"/>
                  </a:cubicBezTo>
                  <a:cubicBezTo>
                    <a:pt x="9853" y="4575"/>
                    <a:pt x="9853" y="4575"/>
                    <a:pt x="9853" y="4575"/>
                  </a:cubicBezTo>
                  <a:cubicBezTo>
                    <a:pt x="9568" y="4401"/>
                    <a:pt x="9568" y="4401"/>
                    <a:pt x="9568" y="4401"/>
                  </a:cubicBezTo>
                  <a:cubicBezTo>
                    <a:pt x="9568" y="4169"/>
                    <a:pt x="9568" y="4169"/>
                    <a:pt x="9568" y="4169"/>
                  </a:cubicBezTo>
                  <a:cubicBezTo>
                    <a:pt x="9568" y="3996"/>
                    <a:pt x="9568" y="3996"/>
                    <a:pt x="9568" y="3996"/>
                  </a:cubicBezTo>
                  <a:cubicBezTo>
                    <a:pt x="9379" y="3706"/>
                    <a:pt x="9379" y="3706"/>
                    <a:pt x="9379" y="3706"/>
                  </a:cubicBezTo>
                  <a:cubicBezTo>
                    <a:pt x="9189" y="3590"/>
                    <a:pt x="9189" y="3590"/>
                    <a:pt x="9189" y="3590"/>
                  </a:cubicBezTo>
                  <a:cubicBezTo>
                    <a:pt x="9189" y="3417"/>
                    <a:pt x="9189" y="3417"/>
                    <a:pt x="9189" y="3417"/>
                  </a:cubicBezTo>
                  <a:cubicBezTo>
                    <a:pt x="9284" y="2780"/>
                    <a:pt x="9284" y="2780"/>
                    <a:pt x="9284" y="2780"/>
                  </a:cubicBezTo>
                  <a:cubicBezTo>
                    <a:pt x="9568" y="2085"/>
                    <a:pt x="9568" y="2085"/>
                    <a:pt x="9568" y="2085"/>
                  </a:cubicBezTo>
                  <a:cubicBezTo>
                    <a:pt x="9853" y="1448"/>
                    <a:pt x="9853" y="1448"/>
                    <a:pt x="9853" y="1448"/>
                  </a:cubicBezTo>
                  <a:cubicBezTo>
                    <a:pt x="10042" y="1042"/>
                    <a:pt x="10042" y="1042"/>
                    <a:pt x="10042" y="1042"/>
                  </a:cubicBezTo>
                  <a:cubicBezTo>
                    <a:pt x="10232" y="463"/>
                    <a:pt x="10232" y="463"/>
                    <a:pt x="10232" y="463"/>
                  </a:cubicBezTo>
                  <a:cubicBezTo>
                    <a:pt x="7200" y="0"/>
                    <a:pt x="7200" y="0"/>
                    <a:pt x="7200" y="0"/>
                  </a:cubicBezTo>
                  <a:cubicBezTo>
                    <a:pt x="7200" y="0"/>
                    <a:pt x="4926" y="6602"/>
                    <a:pt x="4453" y="6949"/>
                  </a:cubicBezTo>
                  <a:cubicBezTo>
                    <a:pt x="4074" y="7354"/>
                    <a:pt x="4547" y="7239"/>
                    <a:pt x="4547" y="7644"/>
                  </a:cubicBezTo>
                  <a:close/>
                </a:path>
              </a:pathLst>
            </a:custGeom>
            <a:solidFill>
              <a:schemeClr val="accent2">
                <a:lumMod val="75000"/>
              </a:schemeClr>
            </a:solidFill>
            <a:ln w="3175" cap="flat">
              <a:solidFill>
                <a:srgbClr val="BFBFBF"/>
              </a:solidFill>
              <a:prstDash val="solid"/>
              <a:miter lim="800000"/>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dirty="0"/>
            </a:p>
          </p:txBody>
        </p:sp>
        <p:sp>
          <p:nvSpPr>
            <p:cNvPr id="125" name="Rectangle 124">
              <a:extLst>
                <a:ext uri="{FF2B5EF4-FFF2-40B4-BE49-F238E27FC236}">
                  <a16:creationId xmlns:a16="http://schemas.microsoft.com/office/drawing/2014/main" xmlns="" id="{8FEFF4E8-476D-4DA1-B5D6-AF923B76974F}"/>
                </a:ext>
              </a:extLst>
            </p:cNvPr>
            <p:cNvSpPr/>
            <p:nvPr/>
          </p:nvSpPr>
          <p:spPr>
            <a:xfrm>
              <a:off x="3407881" y="2260572"/>
              <a:ext cx="479618" cy="379976"/>
            </a:xfrm>
            <a:prstGeom prst="rect">
              <a:avLst/>
            </a:prstGeom>
          </p:spPr>
          <p:txBody>
            <a:bodyPr wrap="none">
              <a:spAutoFit/>
            </a:bodyPr>
            <a:lstStyle/>
            <a:p>
              <a:r>
                <a:rPr lang="en-US" sz="1869" b="1" kern="0" dirty="0">
                  <a:solidFill>
                    <a:srgbClr val="FF0000"/>
                  </a:solidFill>
                  <a:latin typeface="Bookman Old Style" panose="02050604050505020204" pitchFamily="18" charset="0"/>
                </a:rPr>
                <a:t> √ </a:t>
              </a:r>
              <a:endParaRPr lang="en-US" sz="1869" dirty="0"/>
            </a:p>
          </p:txBody>
        </p:sp>
      </p:grpSp>
      <p:grpSp>
        <p:nvGrpSpPr>
          <p:cNvPr id="128" name="Group 127"/>
          <p:cNvGrpSpPr/>
          <p:nvPr/>
        </p:nvGrpSpPr>
        <p:grpSpPr>
          <a:xfrm>
            <a:off x="2132880" y="2554234"/>
            <a:ext cx="1177617" cy="2039597"/>
            <a:chOff x="1334265" y="2357197"/>
            <a:chExt cx="1177617" cy="2039597"/>
          </a:xfrm>
        </p:grpSpPr>
        <p:sp>
          <p:nvSpPr>
            <p:cNvPr id="16" name="Shape 1681"/>
            <p:cNvSpPr/>
            <p:nvPr/>
          </p:nvSpPr>
          <p:spPr>
            <a:xfrm>
              <a:off x="1334265" y="2357197"/>
              <a:ext cx="1177617" cy="2039597"/>
            </a:xfrm>
            <a:custGeom>
              <a:avLst/>
              <a:gdLst/>
              <a:ahLst/>
              <a:cxnLst>
                <a:cxn ang="0">
                  <a:pos x="wd2" y="hd2"/>
                </a:cxn>
                <a:cxn ang="5400000">
                  <a:pos x="wd2" y="hd2"/>
                </a:cxn>
                <a:cxn ang="10800000">
                  <a:pos x="wd2" y="hd2"/>
                </a:cxn>
                <a:cxn ang="16200000">
                  <a:pos x="wd2" y="hd2"/>
                </a:cxn>
              </a:cxnLst>
              <a:rect l="0" t="0" r="r" b="b"/>
              <a:pathLst>
                <a:path w="21600" h="21600" extrusionOk="0">
                  <a:moveTo>
                    <a:pt x="19583" y="21406"/>
                  </a:moveTo>
                  <a:lnTo>
                    <a:pt x="19667" y="21260"/>
                  </a:lnTo>
                  <a:lnTo>
                    <a:pt x="19247" y="21018"/>
                  </a:lnTo>
                  <a:lnTo>
                    <a:pt x="19331" y="20823"/>
                  </a:lnTo>
                  <a:lnTo>
                    <a:pt x="19247" y="20532"/>
                  </a:lnTo>
                  <a:lnTo>
                    <a:pt x="19415" y="20387"/>
                  </a:lnTo>
                  <a:lnTo>
                    <a:pt x="19583" y="20338"/>
                  </a:lnTo>
                  <a:lnTo>
                    <a:pt x="19835" y="20192"/>
                  </a:lnTo>
                  <a:lnTo>
                    <a:pt x="20087" y="19853"/>
                  </a:lnTo>
                  <a:lnTo>
                    <a:pt x="20339" y="19319"/>
                  </a:lnTo>
                  <a:lnTo>
                    <a:pt x="21012" y="19027"/>
                  </a:lnTo>
                  <a:lnTo>
                    <a:pt x="21432" y="18833"/>
                  </a:lnTo>
                  <a:lnTo>
                    <a:pt x="21600" y="18785"/>
                  </a:lnTo>
                  <a:lnTo>
                    <a:pt x="21264" y="18542"/>
                  </a:lnTo>
                  <a:lnTo>
                    <a:pt x="21096" y="18396"/>
                  </a:lnTo>
                  <a:lnTo>
                    <a:pt x="21012" y="18057"/>
                  </a:lnTo>
                  <a:lnTo>
                    <a:pt x="20760" y="17668"/>
                  </a:lnTo>
                  <a:lnTo>
                    <a:pt x="20760" y="17377"/>
                  </a:lnTo>
                  <a:lnTo>
                    <a:pt x="20844" y="17183"/>
                  </a:lnTo>
                  <a:lnTo>
                    <a:pt x="20844" y="17134"/>
                  </a:lnTo>
                  <a:lnTo>
                    <a:pt x="9918" y="7669"/>
                  </a:lnTo>
                  <a:lnTo>
                    <a:pt x="9665" y="7572"/>
                  </a:lnTo>
                  <a:lnTo>
                    <a:pt x="9581" y="7524"/>
                  </a:lnTo>
                  <a:lnTo>
                    <a:pt x="9497" y="7427"/>
                  </a:lnTo>
                  <a:lnTo>
                    <a:pt x="9413" y="7281"/>
                  </a:lnTo>
                  <a:lnTo>
                    <a:pt x="9497" y="7135"/>
                  </a:lnTo>
                  <a:lnTo>
                    <a:pt x="9833" y="7087"/>
                  </a:lnTo>
                  <a:lnTo>
                    <a:pt x="10002" y="7038"/>
                  </a:lnTo>
                  <a:lnTo>
                    <a:pt x="12439" y="1699"/>
                  </a:lnTo>
                  <a:lnTo>
                    <a:pt x="2185" y="0"/>
                  </a:lnTo>
                  <a:lnTo>
                    <a:pt x="2101" y="194"/>
                  </a:lnTo>
                  <a:lnTo>
                    <a:pt x="1933" y="243"/>
                  </a:lnTo>
                  <a:lnTo>
                    <a:pt x="1933" y="1019"/>
                  </a:lnTo>
                  <a:lnTo>
                    <a:pt x="1849" y="1213"/>
                  </a:lnTo>
                  <a:lnTo>
                    <a:pt x="1597" y="1456"/>
                  </a:lnTo>
                  <a:lnTo>
                    <a:pt x="1429" y="1602"/>
                  </a:lnTo>
                  <a:lnTo>
                    <a:pt x="1429" y="1942"/>
                  </a:lnTo>
                  <a:lnTo>
                    <a:pt x="1093" y="2184"/>
                  </a:lnTo>
                  <a:lnTo>
                    <a:pt x="588" y="2427"/>
                  </a:lnTo>
                  <a:lnTo>
                    <a:pt x="168" y="2670"/>
                  </a:lnTo>
                  <a:lnTo>
                    <a:pt x="84" y="2767"/>
                  </a:lnTo>
                  <a:lnTo>
                    <a:pt x="0" y="3009"/>
                  </a:lnTo>
                  <a:lnTo>
                    <a:pt x="0" y="3204"/>
                  </a:lnTo>
                  <a:lnTo>
                    <a:pt x="84" y="3446"/>
                  </a:lnTo>
                  <a:lnTo>
                    <a:pt x="252" y="3640"/>
                  </a:lnTo>
                  <a:lnTo>
                    <a:pt x="588" y="3932"/>
                  </a:lnTo>
                  <a:lnTo>
                    <a:pt x="672" y="4126"/>
                  </a:lnTo>
                  <a:lnTo>
                    <a:pt x="756" y="4369"/>
                  </a:lnTo>
                  <a:lnTo>
                    <a:pt x="756" y="4757"/>
                  </a:lnTo>
                  <a:lnTo>
                    <a:pt x="504" y="5048"/>
                  </a:lnTo>
                  <a:lnTo>
                    <a:pt x="420" y="5339"/>
                  </a:lnTo>
                  <a:lnTo>
                    <a:pt x="420" y="5679"/>
                  </a:lnTo>
                  <a:lnTo>
                    <a:pt x="336" y="5825"/>
                  </a:lnTo>
                  <a:lnTo>
                    <a:pt x="168" y="5922"/>
                  </a:lnTo>
                  <a:lnTo>
                    <a:pt x="252" y="6116"/>
                  </a:lnTo>
                  <a:lnTo>
                    <a:pt x="588" y="6456"/>
                  </a:lnTo>
                  <a:lnTo>
                    <a:pt x="925" y="7038"/>
                  </a:lnTo>
                  <a:lnTo>
                    <a:pt x="1261" y="7427"/>
                  </a:lnTo>
                  <a:lnTo>
                    <a:pt x="1429" y="7572"/>
                  </a:lnTo>
                  <a:lnTo>
                    <a:pt x="1429" y="7815"/>
                  </a:lnTo>
                  <a:lnTo>
                    <a:pt x="1345" y="7960"/>
                  </a:lnTo>
                  <a:lnTo>
                    <a:pt x="1177" y="8058"/>
                  </a:lnTo>
                  <a:lnTo>
                    <a:pt x="1177" y="8203"/>
                  </a:lnTo>
                  <a:lnTo>
                    <a:pt x="1513" y="8203"/>
                  </a:lnTo>
                  <a:lnTo>
                    <a:pt x="1681" y="8349"/>
                  </a:lnTo>
                  <a:lnTo>
                    <a:pt x="1933" y="8543"/>
                  </a:lnTo>
                  <a:lnTo>
                    <a:pt x="2017" y="8640"/>
                  </a:lnTo>
                  <a:lnTo>
                    <a:pt x="2269" y="8689"/>
                  </a:lnTo>
                  <a:lnTo>
                    <a:pt x="2437" y="8494"/>
                  </a:lnTo>
                  <a:lnTo>
                    <a:pt x="2437" y="8252"/>
                  </a:lnTo>
                  <a:lnTo>
                    <a:pt x="2858" y="8203"/>
                  </a:lnTo>
                  <a:lnTo>
                    <a:pt x="3110" y="8349"/>
                  </a:lnTo>
                  <a:lnTo>
                    <a:pt x="3698" y="8349"/>
                  </a:lnTo>
                  <a:lnTo>
                    <a:pt x="4034" y="8543"/>
                  </a:lnTo>
                  <a:lnTo>
                    <a:pt x="4286" y="8591"/>
                  </a:lnTo>
                  <a:lnTo>
                    <a:pt x="4454" y="8640"/>
                  </a:lnTo>
                  <a:lnTo>
                    <a:pt x="4286" y="8737"/>
                  </a:lnTo>
                  <a:lnTo>
                    <a:pt x="3782" y="8591"/>
                  </a:lnTo>
                  <a:lnTo>
                    <a:pt x="3698" y="8591"/>
                  </a:lnTo>
                  <a:lnTo>
                    <a:pt x="3362" y="8543"/>
                  </a:lnTo>
                  <a:lnTo>
                    <a:pt x="3194" y="8494"/>
                  </a:lnTo>
                  <a:lnTo>
                    <a:pt x="2942" y="8446"/>
                  </a:lnTo>
                  <a:lnTo>
                    <a:pt x="2774" y="8494"/>
                  </a:lnTo>
                  <a:lnTo>
                    <a:pt x="2774" y="8931"/>
                  </a:lnTo>
                  <a:lnTo>
                    <a:pt x="2942" y="9077"/>
                  </a:lnTo>
                  <a:lnTo>
                    <a:pt x="2858" y="9417"/>
                  </a:lnTo>
                  <a:lnTo>
                    <a:pt x="2774" y="9417"/>
                  </a:lnTo>
                  <a:lnTo>
                    <a:pt x="2521" y="9320"/>
                  </a:lnTo>
                  <a:lnTo>
                    <a:pt x="2437" y="9222"/>
                  </a:lnTo>
                  <a:lnTo>
                    <a:pt x="2437" y="8980"/>
                  </a:lnTo>
                  <a:lnTo>
                    <a:pt x="2353" y="8931"/>
                  </a:lnTo>
                  <a:lnTo>
                    <a:pt x="2101" y="8883"/>
                  </a:lnTo>
                  <a:lnTo>
                    <a:pt x="2017" y="9077"/>
                  </a:lnTo>
                  <a:lnTo>
                    <a:pt x="1933" y="9174"/>
                  </a:lnTo>
                  <a:lnTo>
                    <a:pt x="1933" y="10145"/>
                  </a:lnTo>
                  <a:lnTo>
                    <a:pt x="2185" y="10387"/>
                  </a:lnTo>
                  <a:lnTo>
                    <a:pt x="2858" y="10679"/>
                  </a:lnTo>
                  <a:lnTo>
                    <a:pt x="2942" y="10921"/>
                  </a:lnTo>
                  <a:lnTo>
                    <a:pt x="2942" y="11116"/>
                  </a:lnTo>
                  <a:lnTo>
                    <a:pt x="2858" y="11310"/>
                  </a:lnTo>
                  <a:lnTo>
                    <a:pt x="2605" y="11358"/>
                  </a:lnTo>
                  <a:lnTo>
                    <a:pt x="2353" y="11358"/>
                  </a:lnTo>
                  <a:lnTo>
                    <a:pt x="2353" y="11844"/>
                  </a:lnTo>
                  <a:lnTo>
                    <a:pt x="2437" y="11989"/>
                  </a:lnTo>
                  <a:lnTo>
                    <a:pt x="2858" y="12378"/>
                  </a:lnTo>
                  <a:lnTo>
                    <a:pt x="2942" y="12669"/>
                  </a:lnTo>
                  <a:lnTo>
                    <a:pt x="3362" y="13009"/>
                  </a:lnTo>
                  <a:lnTo>
                    <a:pt x="3530" y="13348"/>
                  </a:lnTo>
                  <a:lnTo>
                    <a:pt x="3782" y="13591"/>
                  </a:lnTo>
                  <a:lnTo>
                    <a:pt x="4034" y="13931"/>
                  </a:lnTo>
                  <a:lnTo>
                    <a:pt x="4202" y="13979"/>
                  </a:lnTo>
                  <a:lnTo>
                    <a:pt x="4202" y="14465"/>
                  </a:lnTo>
                  <a:lnTo>
                    <a:pt x="4370" y="14562"/>
                  </a:lnTo>
                  <a:lnTo>
                    <a:pt x="4454" y="14707"/>
                  </a:lnTo>
                  <a:lnTo>
                    <a:pt x="4454" y="14902"/>
                  </a:lnTo>
                  <a:lnTo>
                    <a:pt x="4370" y="15338"/>
                  </a:lnTo>
                  <a:lnTo>
                    <a:pt x="4286" y="15630"/>
                  </a:lnTo>
                  <a:lnTo>
                    <a:pt x="4202" y="15872"/>
                  </a:lnTo>
                  <a:lnTo>
                    <a:pt x="4959" y="16115"/>
                  </a:lnTo>
                  <a:lnTo>
                    <a:pt x="5631" y="16261"/>
                  </a:lnTo>
                  <a:lnTo>
                    <a:pt x="6135" y="16455"/>
                  </a:lnTo>
                  <a:lnTo>
                    <a:pt x="6892" y="16600"/>
                  </a:lnTo>
                  <a:lnTo>
                    <a:pt x="7144" y="16746"/>
                  </a:lnTo>
                  <a:lnTo>
                    <a:pt x="7648" y="17231"/>
                  </a:lnTo>
                  <a:lnTo>
                    <a:pt x="8321" y="17571"/>
                  </a:lnTo>
                  <a:lnTo>
                    <a:pt x="9329" y="17717"/>
                  </a:lnTo>
                  <a:lnTo>
                    <a:pt x="9413" y="18154"/>
                  </a:lnTo>
                  <a:lnTo>
                    <a:pt x="9581" y="18348"/>
                  </a:lnTo>
                  <a:lnTo>
                    <a:pt x="10170" y="18445"/>
                  </a:lnTo>
                  <a:lnTo>
                    <a:pt x="10758" y="18833"/>
                  </a:lnTo>
                  <a:lnTo>
                    <a:pt x="11430" y="19416"/>
                  </a:lnTo>
                  <a:lnTo>
                    <a:pt x="11767" y="19658"/>
                  </a:lnTo>
                  <a:lnTo>
                    <a:pt x="12019" y="20095"/>
                  </a:lnTo>
                  <a:lnTo>
                    <a:pt x="11767" y="20484"/>
                  </a:lnTo>
                  <a:lnTo>
                    <a:pt x="11767" y="20726"/>
                  </a:lnTo>
                  <a:lnTo>
                    <a:pt x="12019" y="21066"/>
                  </a:lnTo>
                  <a:lnTo>
                    <a:pt x="12355" y="21115"/>
                  </a:lnTo>
                  <a:lnTo>
                    <a:pt x="18911" y="21600"/>
                  </a:lnTo>
                  <a:lnTo>
                    <a:pt x="18995" y="21551"/>
                  </a:lnTo>
                  <a:lnTo>
                    <a:pt x="19583" y="21406"/>
                  </a:lnTo>
                  <a:close/>
                </a:path>
              </a:pathLst>
            </a:custGeom>
            <a:solidFill>
              <a:schemeClr val="accent2">
                <a:lumMod val="75000"/>
              </a:schemeClr>
            </a:solidFill>
            <a:ln w="3175" cap="flat">
              <a:solidFill>
                <a:srgbClr val="BFBFBF"/>
              </a:solidFill>
              <a:prstDash val="solid"/>
              <a:miter lim="800000"/>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dirty="0"/>
            </a:p>
          </p:txBody>
        </p:sp>
        <p:sp>
          <p:nvSpPr>
            <p:cNvPr id="126" name="Rectangle 125">
              <a:extLst>
                <a:ext uri="{FF2B5EF4-FFF2-40B4-BE49-F238E27FC236}">
                  <a16:creationId xmlns:a16="http://schemas.microsoft.com/office/drawing/2014/main" xmlns="" id="{8FEFF4E8-476D-4DA1-B5D6-AF923B76974F}"/>
                </a:ext>
              </a:extLst>
            </p:cNvPr>
            <p:cNvSpPr/>
            <p:nvPr/>
          </p:nvSpPr>
          <p:spPr>
            <a:xfrm>
              <a:off x="1710412" y="3500049"/>
              <a:ext cx="479618" cy="379976"/>
            </a:xfrm>
            <a:prstGeom prst="rect">
              <a:avLst/>
            </a:prstGeom>
          </p:spPr>
          <p:txBody>
            <a:bodyPr wrap="none">
              <a:spAutoFit/>
            </a:bodyPr>
            <a:lstStyle/>
            <a:p>
              <a:r>
                <a:rPr lang="en-US" sz="1869" b="1" kern="0" dirty="0">
                  <a:solidFill>
                    <a:srgbClr val="FF0000"/>
                  </a:solidFill>
                  <a:latin typeface="Bookman Old Style" panose="02050604050505020204" pitchFamily="18" charset="0"/>
                </a:rPr>
                <a:t> √ </a:t>
              </a:r>
              <a:endParaRPr lang="en-US" sz="1869" dirty="0"/>
            </a:p>
          </p:txBody>
        </p:sp>
      </p:grpSp>
      <p:grpSp>
        <p:nvGrpSpPr>
          <p:cNvPr id="17410" name="Group 17409"/>
          <p:cNvGrpSpPr/>
          <p:nvPr/>
        </p:nvGrpSpPr>
        <p:grpSpPr>
          <a:xfrm>
            <a:off x="7427003" y="5140826"/>
            <a:ext cx="1333411" cy="1045007"/>
            <a:chOff x="7427003" y="4937630"/>
            <a:chExt cx="1333411" cy="1045007"/>
          </a:xfrm>
        </p:grpSpPr>
        <p:sp>
          <p:nvSpPr>
            <p:cNvPr id="40" name="Shape 1705"/>
            <p:cNvSpPr/>
            <p:nvPr/>
          </p:nvSpPr>
          <p:spPr>
            <a:xfrm>
              <a:off x="7427003" y="4937630"/>
              <a:ext cx="1333411" cy="1045007"/>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14845" y="0"/>
                  </a:lnTo>
                  <a:lnTo>
                    <a:pt x="15513" y="189"/>
                  </a:lnTo>
                  <a:lnTo>
                    <a:pt x="15588" y="663"/>
                  </a:lnTo>
                  <a:lnTo>
                    <a:pt x="15662" y="947"/>
                  </a:lnTo>
                  <a:lnTo>
                    <a:pt x="15959" y="1137"/>
                  </a:lnTo>
                  <a:lnTo>
                    <a:pt x="16181" y="1611"/>
                  </a:lnTo>
                  <a:lnTo>
                    <a:pt x="16553" y="2842"/>
                  </a:lnTo>
                  <a:lnTo>
                    <a:pt x="16998" y="3789"/>
                  </a:lnTo>
                  <a:lnTo>
                    <a:pt x="17592" y="5211"/>
                  </a:lnTo>
                  <a:lnTo>
                    <a:pt x="17889" y="5874"/>
                  </a:lnTo>
                  <a:lnTo>
                    <a:pt x="18631" y="7295"/>
                  </a:lnTo>
                  <a:lnTo>
                    <a:pt x="19002" y="7674"/>
                  </a:lnTo>
                  <a:lnTo>
                    <a:pt x="19225" y="7958"/>
                  </a:lnTo>
                  <a:lnTo>
                    <a:pt x="19225" y="9095"/>
                  </a:lnTo>
                  <a:lnTo>
                    <a:pt x="19002" y="8147"/>
                  </a:lnTo>
                  <a:lnTo>
                    <a:pt x="18928" y="9095"/>
                  </a:lnTo>
                  <a:lnTo>
                    <a:pt x="19373" y="10042"/>
                  </a:lnTo>
                  <a:lnTo>
                    <a:pt x="19893" y="10989"/>
                  </a:lnTo>
                  <a:lnTo>
                    <a:pt x="20412" y="12221"/>
                  </a:lnTo>
                  <a:lnTo>
                    <a:pt x="20784" y="12979"/>
                  </a:lnTo>
                  <a:lnTo>
                    <a:pt x="21229" y="13642"/>
                  </a:lnTo>
                  <a:lnTo>
                    <a:pt x="21452" y="14495"/>
                  </a:lnTo>
                  <a:lnTo>
                    <a:pt x="21600" y="15916"/>
                  </a:lnTo>
                  <a:lnTo>
                    <a:pt x="21600" y="18284"/>
                  </a:lnTo>
                  <a:lnTo>
                    <a:pt x="21377" y="18568"/>
                  </a:lnTo>
                  <a:lnTo>
                    <a:pt x="21229" y="18947"/>
                  </a:lnTo>
                  <a:lnTo>
                    <a:pt x="21229" y="19421"/>
                  </a:lnTo>
                  <a:lnTo>
                    <a:pt x="21303" y="19989"/>
                  </a:lnTo>
                  <a:lnTo>
                    <a:pt x="21229" y="20653"/>
                  </a:lnTo>
                  <a:lnTo>
                    <a:pt x="21006" y="21316"/>
                  </a:lnTo>
                  <a:lnTo>
                    <a:pt x="20784" y="21505"/>
                  </a:lnTo>
                  <a:lnTo>
                    <a:pt x="20561" y="21600"/>
                  </a:lnTo>
                  <a:lnTo>
                    <a:pt x="20709" y="21221"/>
                  </a:lnTo>
                  <a:lnTo>
                    <a:pt x="20858" y="21032"/>
                  </a:lnTo>
                  <a:lnTo>
                    <a:pt x="20858" y="20558"/>
                  </a:lnTo>
                  <a:lnTo>
                    <a:pt x="20784" y="20558"/>
                  </a:lnTo>
                  <a:lnTo>
                    <a:pt x="20338" y="20937"/>
                  </a:lnTo>
                  <a:lnTo>
                    <a:pt x="20041" y="21032"/>
                  </a:lnTo>
                  <a:lnTo>
                    <a:pt x="19819" y="20937"/>
                  </a:lnTo>
                  <a:lnTo>
                    <a:pt x="19596" y="21032"/>
                  </a:lnTo>
                  <a:lnTo>
                    <a:pt x="19373" y="21221"/>
                  </a:lnTo>
                  <a:lnTo>
                    <a:pt x="19225" y="21126"/>
                  </a:lnTo>
                  <a:lnTo>
                    <a:pt x="18928" y="21032"/>
                  </a:lnTo>
                  <a:lnTo>
                    <a:pt x="18779" y="20747"/>
                  </a:lnTo>
                  <a:lnTo>
                    <a:pt x="18854" y="20558"/>
                  </a:lnTo>
                  <a:lnTo>
                    <a:pt x="18928" y="20558"/>
                  </a:lnTo>
                  <a:lnTo>
                    <a:pt x="19447" y="20653"/>
                  </a:lnTo>
                  <a:lnTo>
                    <a:pt x="19596" y="20558"/>
                  </a:lnTo>
                  <a:lnTo>
                    <a:pt x="19522" y="20463"/>
                  </a:lnTo>
                  <a:lnTo>
                    <a:pt x="19299" y="20274"/>
                  </a:lnTo>
                  <a:lnTo>
                    <a:pt x="19002" y="20368"/>
                  </a:lnTo>
                  <a:lnTo>
                    <a:pt x="18779" y="20084"/>
                  </a:lnTo>
                  <a:lnTo>
                    <a:pt x="18557" y="19611"/>
                  </a:lnTo>
                  <a:lnTo>
                    <a:pt x="18260" y="19232"/>
                  </a:lnTo>
                  <a:lnTo>
                    <a:pt x="18186" y="18947"/>
                  </a:lnTo>
                  <a:lnTo>
                    <a:pt x="17963" y="18568"/>
                  </a:lnTo>
                  <a:lnTo>
                    <a:pt x="17592" y="18474"/>
                  </a:lnTo>
                  <a:lnTo>
                    <a:pt x="17295" y="18284"/>
                  </a:lnTo>
                  <a:lnTo>
                    <a:pt x="16998" y="18189"/>
                  </a:lnTo>
                  <a:lnTo>
                    <a:pt x="16701" y="17147"/>
                  </a:lnTo>
                  <a:lnTo>
                    <a:pt x="16553" y="16768"/>
                  </a:lnTo>
                  <a:lnTo>
                    <a:pt x="16330" y="16484"/>
                  </a:lnTo>
                  <a:lnTo>
                    <a:pt x="16256" y="16295"/>
                  </a:lnTo>
                  <a:lnTo>
                    <a:pt x="16033" y="16011"/>
                  </a:lnTo>
                  <a:lnTo>
                    <a:pt x="15810" y="15821"/>
                  </a:lnTo>
                  <a:lnTo>
                    <a:pt x="15885" y="15442"/>
                  </a:lnTo>
                  <a:lnTo>
                    <a:pt x="15959" y="15253"/>
                  </a:lnTo>
                  <a:lnTo>
                    <a:pt x="15736" y="14684"/>
                  </a:lnTo>
                  <a:lnTo>
                    <a:pt x="15513" y="14779"/>
                  </a:lnTo>
                  <a:lnTo>
                    <a:pt x="15513" y="15442"/>
                  </a:lnTo>
                  <a:lnTo>
                    <a:pt x="15365" y="15442"/>
                  </a:lnTo>
                  <a:lnTo>
                    <a:pt x="14994" y="14968"/>
                  </a:lnTo>
                  <a:lnTo>
                    <a:pt x="14623" y="14211"/>
                  </a:lnTo>
                  <a:lnTo>
                    <a:pt x="14326" y="13832"/>
                  </a:lnTo>
                  <a:lnTo>
                    <a:pt x="14400" y="13642"/>
                  </a:lnTo>
                  <a:lnTo>
                    <a:pt x="14252" y="13263"/>
                  </a:lnTo>
                  <a:lnTo>
                    <a:pt x="14029" y="13168"/>
                  </a:lnTo>
                  <a:lnTo>
                    <a:pt x="14252" y="12600"/>
                  </a:lnTo>
                  <a:lnTo>
                    <a:pt x="14400" y="12316"/>
                  </a:lnTo>
                  <a:lnTo>
                    <a:pt x="14548" y="11747"/>
                  </a:lnTo>
                  <a:lnTo>
                    <a:pt x="14400" y="11463"/>
                  </a:lnTo>
                  <a:lnTo>
                    <a:pt x="14326" y="11842"/>
                  </a:lnTo>
                  <a:lnTo>
                    <a:pt x="14177" y="11747"/>
                  </a:lnTo>
                  <a:lnTo>
                    <a:pt x="14177" y="11558"/>
                  </a:lnTo>
                  <a:lnTo>
                    <a:pt x="13955" y="11179"/>
                  </a:lnTo>
                  <a:lnTo>
                    <a:pt x="13880" y="11179"/>
                  </a:lnTo>
                  <a:lnTo>
                    <a:pt x="13880" y="11274"/>
                  </a:lnTo>
                  <a:lnTo>
                    <a:pt x="13955" y="11463"/>
                  </a:lnTo>
                  <a:lnTo>
                    <a:pt x="14029" y="11747"/>
                  </a:lnTo>
                  <a:lnTo>
                    <a:pt x="14029" y="12126"/>
                  </a:lnTo>
                  <a:lnTo>
                    <a:pt x="13880" y="12316"/>
                  </a:lnTo>
                  <a:lnTo>
                    <a:pt x="13658" y="12032"/>
                  </a:lnTo>
                  <a:lnTo>
                    <a:pt x="13435" y="11558"/>
                  </a:lnTo>
                  <a:lnTo>
                    <a:pt x="13361" y="11368"/>
                  </a:lnTo>
                  <a:lnTo>
                    <a:pt x="13361" y="10421"/>
                  </a:lnTo>
                  <a:lnTo>
                    <a:pt x="13509" y="10042"/>
                  </a:lnTo>
                  <a:lnTo>
                    <a:pt x="13584" y="9284"/>
                  </a:lnTo>
                  <a:lnTo>
                    <a:pt x="13584" y="8811"/>
                  </a:lnTo>
                  <a:lnTo>
                    <a:pt x="13509" y="8147"/>
                  </a:lnTo>
                  <a:lnTo>
                    <a:pt x="13361" y="7484"/>
                  </a:lnTo>
                  <a:lnTo>
                    <a:pt x="13138" y="7295"/>
                  </a:lnTo>
                  <a:lnTo>
                    <a:pt x="12915" y="6821"/>
                  </a:lnTo>
                  <a:lnTo>
                    <a:pt x="12470" y="6726"/>
                  </a:lnTo>
                  <a:lnTo>
                    <a:pt x="12247" y="6726"/>
                  </a:lnTo>
                  <a:lnTo>
                    <a:pt x="12099" y="6347"/>
                  </a:lnTo>
                  <a:lnTo>
                    <a:pt x="11876" y="6253"/>
                  </a:lnTo>
                  <a:lnTo>
                    <a:pt x="11579" y="5779"/>
                  </a:lnTo>
                  <a:lnTo>
                    <a:pt x="11282" y="5684"/>
                  </a:lnTo>
                  <a:lnTo>
                    <a:pt x="11208" y="5211"/>
                  </a:lnTo>
                  <a:lnTo>
                    <a:pt x="11060" y="5021"/>
                  </a:lnTo>
                  <a:lnTo>
                    <a:pt x="10614" y="4547"/>
                  </a:lnTo>
                  <a:lnTo>
                    <a:pt x="10243" y="4168"/>
                  </a:lnTo>
                  <a:lnTo>
                    <a:pt x="9946" y="3979"/>
                  </a:lnTo>
                  <a:lnTo>
                    <a:pt x="9649" y="3695"/>
                  </a:lnTo>
                  <a:lnTo>
                    <a:pt x="9427" y="3600"/>
                  </a:lnTo>
                  <a:lnTo>
                    <a:pt x="9056" y="3600"/>
                  </a:lnTo>
                  <a:lnTo>
                    <a:pt x="8685" y="3695"/>
                  </a:lnTo>
                  <a:lnTo>
                    <a:pt x="8610" y="3979"/>
                  </a:lnTo>
                  <a:lnTo>
                    <a:pt x="8685" y="4263"/>
                  </a:lnTo>
                  <a:lnTo>
                    <a:pt x="8610" y="4453"/>
                  </a:lnTo>
                  <a:lnTo>
                    <a:pt x="8462" y="4453"/>
                  </a:lnTo>
                  <a:lnTo>
                    <a:pt x="8313" y="4263"/>
                  </a:lnTo>
                  <a:lnTo>
                    <a:pt x="7942" y="4642"/>
                  </a:lnTo>
                  <a:lnTo>
                    <a:pt x="7497" y="5116"/>
                  </a:lnTo>
                  <a:lnTo>
                    <a:pt x="6977" y="5305"/>
                  </a:lnTo>
                  <a:lnTo>
                    <a:pt x="6161" y="5589"/>
                  </a:lnTo>
                  <a:lnTo>
                    <a:pt x="6161" y="5021"/>
                  </a:lnTo>
                  <a:lnTo>
                    <a:pt x="5938" y="4737"/>
                  </a:lnTo>
                  <a:lnTo>
                    <a:pt x="5715" y="4642"/>
                  </a:lnTo>
                  <a:lnTo>
                    <a:pt x="5344" y="4358"/>
                  </a:lnTo>
                  <a:lnTo>
                    <a:pt x="5641" y="4168"/>
                  </a:lnTo>
                  <a:lnTo>
                    <a:pt x="5715" y="4074"/>
                  </a:lnTo>
                  <a:lnTo>
                    <a:pt x="5196" y="3979"/>
                  </a:lnTo>
                  <a:lnTo>
                    <a:pt x="5196" y="3695"/>
                  </a:lnTo>
                  <a:lnTo>
                    <a:pt x="5344" y="3695"/>
                  </a:lnTo>
                  <a:lnTo>
                    <a:pt x="5419" y="3505"/>
                  </a:lnTo>
                  <a:lnTo>
                    <a:pt x="5419" y="3316"/>
                  </a:lnTo>
                  <a:lnTo>
                    <a:pt x="5344" y="3316"/>
                  </a:lnTo>
                  <a:lnTo>
                    <a:pt x="5196" y="3411"/>
                  </a:lnTo>
                  <a:lnTo>
                    <a:pt x="5196" y="3505"/>
                  </a:lnTo>
                  <a:lnTo>
                    <a:pt x="5122" y="3600"/>
                  </a:lnTo>
                  <a:lnTo>
                    <a:pt x="4973" y="3411"/>
                  </a:lnTo>
                  <a:lnTo>
                    <a:pt x="4602" y="3411"/>
                  </a:lnTo>
                  <a:lnTo>
                    <a:pt x="4751" y="3695"/>
                  </a:lnTo>
                  <a:lnTo>
                    <a:pt x="4825" y="3695"/>
                  </a:lnTo>
                  <a:lnTo>
                    <a:pt x="4899" y="4074"/>
                  </a:lnTo>
                  <a:lnTo>
                    <a:pt x="4825" y="4074"/>
                  </a:lnTo>
                  <a:lnTo>
                    <a:pt x="4528" y="3884"/>
                  </a:lnTo>
                  <a:lnTo>
                    <a:pt x="4231" y="3600"/>
                  </a:lnTo>
                  <a:lnTo>
                    <a:pt x="3934" y="3505"/>
                  </a:lnTo>
                  <a:lnTo>
                    <a:pt x="3266" y="3505"/>
                  </a:lnTo>
                  <a:lnTo>
                    <a:pt x="3043" y="3316"/>
                  </a:lnTo>
                  <a:lnTo>
                    <a:pt x="2895" y="3126"/>
                  </a:lnTo>
                  <a:lnTo>
                    <a:pt x="2672" y="3126"/>
                  </a:lnTo>
                  <a:lnTo>
                    <a:pt x="1930" y="3316"/>
                  </a:lnTo>
                  <a:lnTo>
                    <a:pt x="1410" y="3316"/>
                  </a:lnTo>
                  <a:lnTo>
                    <a:pt x="1039" y="3600"/>
                  </a:lnTo>
                  <a:lnTo>
                    <a:pt x="816" y="3695"/>
                  </a:lnTo>
                  <a:lnTo>
                    <a:pt x="520" y="3032"/>
                  </a:lnTo>
                  <a:lnTo>
                    <a:pt x="445" y="2558"/>
                  </a:lnTo>
                  <a:lnTo>
                    <a:pt x="148" y="2084"/>
                  </a:lnTo>
                  <a:lnTo>
                    <a:pt x="0" y="1895"/>
                  </a:lnTo>
                  <a:lnTo>
                    <a:pt x="0" y="1611"/>
                  </a:lnTo>
                  <a:lnTo>
                    <a:pt x="223" y="1516"/>
                  </a:lnTo>
                  <a:lnTo>
                    <a:pt x="742" y="1326"/>
                  </a:lnTo>
                  <a:lnTo>
                    <a:pt x="1336" y="1137"/>
                  </a:lnTo>
                  <a:lnTo>
                    <a:pt x="6903" y="568"/>
                  </a:lnTo>
                  <a:lnTo>
                    <a:pt x="7274" y="1516"/>
                  </a:lnTo>
                  <a:lnTo>
                    <a:pt x="14029" y="1042"/>
                  </a:lnTo>
                  <a:lnTo>
                    <a:pt x="14103" y="1800"/>
                  </a:lnTo>
                  <a:lnTo>
                    <a:pt x="14623" y="1800"/>
                  </a:lnTo>
                  <a:lnTo>
                    <a:pt x="14400" y="0"/>
                  </a:lnTo>
                  <a:close/>
                </a:path>
              </a:pathLst>
            </a:custGeom>
            <a:solidFill>
              <a:schemeClr val="accent2">
                <a:lumMod val="75000"/>
              </a:schemeClr>
            </a:solidFill>
            <a:ln w="3175" cap="flat">
              <a:solidFill>
                <a:srgbClr val="BFBFBF"/>
              </a:solidFill>
              <a:prstDash val="solid"/>
              <a:miter lim="800000"/>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dirty="0"/>
            </a:p>
          </p:txBody>
        </p:sp>
        <p:sp>
          <p:nvSpPr>
            <p:cNvPr id="127" name="Rectangle 126">
              <a:extLst>
                <a:ext uri="{FF2B5EF4-FFF2-40B4-BE49-F238E27FC236}">
                  <a16:creationId xmlns:a16="http://schemas.microsoft.com/office/drawing/2014/main" xmlns="" id="{8FEFF4E8-476D-4DA1-B5D6-AF923B76974F}"/>
                </a:ext>
              </a:extLst>
            </p:cNvPr>
            <p:cNvSpPr/>
            <p:nvPr/>
          </p:nvSpPr>
          <p:spPr>
            <a:xfrm>
              <a:off x="8234300" y="5216107"/>
              <a:ext cx="479618" cy="379976"/>
            </a:xfrm>
            <a:prstGeom prst="rect">
              <a:avLst/>
            </a:prstGeom>
          </p:spPr>
          <p:txBody>
            <a:bodyPr wrap="none">
              <a:spAutoFit/>
            </a:bodyPr>
            <a:lstStyle/>
            <a:p>
              <a:r>
                <a:rPr lang="en-US" sz="1869" b="1" kern="0" dirty="0">
                  <a:solidFill>
                    <a:srgbClr val="FF0000"/>
                  </a:solidFill>
                  <a:latin typeface="Bookman Old Style" panose="02050604050505020204" pitchFamily="18" charset="0"/>
                </a:rPr>
                <a:t> √ </a:t>
              </a:r>
              <a:endParaRPr lang="en-US" sz="1869" dirty="0"/>
            </a:p>
          </p:txBody>
        </p:sp>
      </p:grpSp>
      <p:sp>
        <p:nvSpPr>
          <p:cNvPr id="4" name="Rectangle 3"/>
          <p:cNvSpPr/>
          <p:nvPr/>
        </p:nvSpPr>
        <p:spPr bwMode="auto">
          <a:xfrm>
            <a:off x="9218637" y="4957001"/>
            <a:ext cx="2868486" cy="332596"/>
          </a:xfrm>
          <a:prstGeom prst="rect">
            <a:avLst/>
          </a:prstGeom>
          <a:solidFill>
            <a:schemeClr val="accent2">
              <a:lumMod val="75000"/>
            </a:schemeClr>
          </a:solidFill>
          <a:ln>
            <a:noFill/>
          </a:ln>
        </p:spPr>
        <p:txBody>
          <a:bodyPr vert="horz" wrap="square" lIns="91440" tIns="45720" rIns="91440" bIns="45720" numCol="1" rtlCol="0" anchor="t" anchorCtr="0" compatLnSpc="1">
            <a:prstTxWarp prst="textNoShape">
              <a:avLst/>
            </a:prstTxWarp>
          </a:bodyPr>
          <a:lstStyle/>
          <a:p>
            <a:pPr algn="ctr"/>
            <a:endParaRPr lang="en-US" dirty="0"/>
          </a:p>
        </p:txBody>
      </p:sp>
      <p:sp>
        <p:nvSpPr>
          <p:cNvPr id="6" name="TextBox 5"/>
          <p:cNvSpPr txBox="1"/>
          <p:nvPr/>
        </p:nvSpPr>
        <p:spPr>
          <a:xfrm>
            <a:off x="9209466" y="4934294"/>
            <a:ext cx="2969908" cy="307777"/>
          </a:xfrm>
          <a:prstGeom prst="rect">
            <a:avLst/>
          </a:prstGeom>
          <a:noFill/>
        </p:spPr>
        <p:txBody>
          <a:bodyPr wrap="square" rtlCol="0">
            <a:spAutoFit/>
          </a:bodyPr>
          <a:lstStyle/>
          <a:p>
            <a:r>
              <a:rPr lang="en-US" sz="1400" b="1" dirty="0">
                <a:solidFill>
                  <a:schemeClr val="bg1"/>
                </a:solidFill>
              </a:rPr>
              <a:t>States with Previous Legislation </a:t>
            </a:r>
          </a:p>
        </p:txBody>
      </p:sp>
      <p:sp>
        <p:nvSpPr>
          <p:cNvPr id="129" name="Oval 128"/>
          <p:cNvSpPr/>
          <p:nvPr/>
        </p:nvSpPr>
        <p:spPr bwMode="auto">
          <a:xfrm flipV="1">
            <a:off x="9209465" y="5603744"/>
            <a:ext cx="155793" cy="130840"/>
          </a:xfrm>
          <a:prstGeom prst="ellipse">
            <a:avLst/>
          </a:prstGeom>
          <a:solidFill>
            <a:schemeClr val="accent5">
              <a:lumMod val="75000"/>
            </a:schemeClr>
          </a:solidFill>
          <a:ln>
            <a:noFill/>
          </a:ln>
        </p:spPr>
        <p:txBody>
          <a:bodyPr vert="horz" wrap="square" lIns="91440" tIns="45720" rIns="91440" bIns="45720" numCol="1" rtlCol="0" anchor="t" anchorCtr="0" compatLnSpc="1">
            <a:prstTxWarp prst="textNoShape">
              <a:avLst/>
            </a:prstTxWarp>
          </a:bodyPr>
          <a:lstStyle/>
          <a:p>
            <a:pPr algn="ctr"/>
            <a:endParaRPr lang="en-US" dirty="0"/>
          </a:p>
        </p:txBody>
      </p:sp>
      <p:sp>
        <p:nvSpPr>
          <p:cNvPr id="130" name="TextBox 129"/>
          <p:cNvSpPr txBox="1"/>
          <p:nvPr/>
        </p:nvSpPr>
        <p:spPr>
          <a:xfrm>
            <a:off x="9424831" y="5432261"/>
            <a:ext cx="2868486" cy="523220"/>
          </a:xfrm>
          <a:prstGeom prst="rect">
            <a:avLst/>
          </a:prstGeom>
          <a:noFill/>
        </p:spPr>
        <p:txBody>
          <a:bodyPr wrap="square" rtlCol="0">
            <a:spAutoFit/>
          </a:bodyPr>
          <a:lstStyle/>
          <a:p>
            <a:r>
              <a:rPr lang="en-US" sz="1400" b="1" dirty="0">
                <a:solidFill>
                  <a:schemeClr val="tx1">
                    <a:lumMod val="50000"/>
                  </a:schemeClr>
                </a:solidFill>
              </a:rPr>
              <a:t>States Securitization Being Considered</a:t>
            </a:r>
          </a:p>
        </p:txBody>
      </p:sp>
      <p:sp>
        <p:nvSpPr>
          <p:cNvPr id="183" name="Rectangle 182">
            <a:extLst>
              <a:ext uri="{FF2B5EF4-FFF2-40B4-BE49-F238E27FC236}">
                <a16:creationId xmlns:a16="http://schemas.microsoft.com/office/drawing/2014/main" xmlns="" id="{8FEFF4E8-476D-4DA1-B5D6-AF923B76974F}"/>
              </a:ext>
            </a:extLst>
          </p:cNvPr>
          <p:cNvSpPr/>
          <p:nvPr/>
        </p:nvSpPr>
        <p:spPr>
          <a:xfrm>
            <a:off x="7388054" y="2756579"/>
            <a:ext cx="479618" cy="379976"/>
          </a:xfrm>
          <a:prstGeom prst="rect">
            <a:avLst/>
          </a:prstGeom>
        </p:spPr>
        <p:txBody>
          <a:bodyPr wrap="none">
            <a:spAutoFit/>
          </a:bodyPr>
          <a:lstStyle/>
          <a:p>
            <a:r>
              <a:rPr lang="en-US" sz="1869" b="1" kern="0" dirty="0">
                <a:solidFill>
                  <a:srgbClr val="FF0000"/>
                </a:solidFill>
                <a:latin typeface="Bookman Old Style" panose="02050604050505020204" pitchFamily="18" charset="0"/>
              </a:rPr>
              <a:t> √ </a:t>
            </a:r>
            <a:endParaRPr lang="en-US" sz="1869" dirty="0"/>
          </a:p>
        </p:txBody>
      </p:sp>
      <p:sp>
        <p:nvSpPr>
          <p:cNvPr id="184" name="TextBox 183"/>
          <p:cNvSpPr txBox="1"/>
          <p:nvPr/>
        </p:nvSpPr>
        <p:spPr>
          <a:xfrm>
            <a:off x="9391113" y="6043087"/>
            <a:ext cx="2868486" cy="523220"/>
          </a:xfrm>
          <a:prstGeom prst="rect">
            <a:avLst/>
          </a:prstGeom>
          <a:noFill/>
        </p:spPr>
        <p:txBody>
          <a:bodyPr wrap="square" rtlCol="0">
            <a:spAutoFit/>
          </a:bodyPr>
          <a:lstStyle/>
          <a:p>
            <a:r>
              <a:rPr lang="en-US" sz="1400" b="1" dirty="0">
                <a:solidFill>
                  <a:schemeClr val="tx1">
                    <a:lumMod val="50000"/>
                  </a:schemeClr>
                </a:solidFill>
              </a:rPr>
              <a:t>States Securitization Active Legislation</a:t>
            </a:r>
          </a:p>
        </p:txBody>
      </p:sp>
      <p:sp>
        <p:nvSpPr>
          <p:cNvPr id="194" name="Rectangle 193"/>
          <p:cNvSpPr/>
          <p:nvPr/>
        </p:nvSpPr>
        <p:spPr>
          <a:xfrm>
            <a:off x="-87258" y="6679477"/>
            <a:ext cx="12463751" cy="26731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96" name="Rectangle 195"/>
          <p:cNvSpPr/>
          <p:nvPr/>
        </p:nvSpPr>
        <p:spPr>
          <a:xfrm>
            <a:off x="-55781" y="-3031"/>
            <a:ext cx="12247781" cy="26731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81" name="TextBox 80"/>
          <p:cNvSpPr txBox="1"/>
          <p:nvPr/>
        </p:nvSpPr>
        <p:spPr>
          <a:xfrm>
            <a:off x="1557867" y="346075"/>
            <a:ext cx="10635721" cy="1107996"/>
          </a:xfrm>
          <a:prstGeom prst="rect">
            <a:avLst/>
          </a:prstGeom>
          <a:solidFill>
            <a:schemeClr val="bg1">
              <a:lumMod val="85000"/>
              <a:alpha val="75000"/>
            </a:schemeClr>
          </a:solidFill>
        </p:spPr>
        <p:txBody>
          <a:bodyPr wrap="square" lIns="268224" tIns="182880" rIns="853440" bIns="182880">
            <a:spAutoFit/>
          </a:bodyPr>
          <a:lstStyle/>
          <a:p>
            <a:pPr eaLnBrk="1" fontAlgn="auto" hangingPunct="1">
              <a:spcBef>
                <a:spcPts val="0"/>
              </a:spcBef>
              <a:spcAft>
                <a:spcPts val="0"/>
              </a:spcAft>
              <a:defRPr/>
            </a:pPr>
            <a:r>
              <a:rPr lang="en-US" altLang="en-US" sz="2400" dirty="0">
                <a:solidFill>
                  <a:schemeClr val="tx1">
                    <a:lumMod val="50000"/>
                  </a:schemeClr>
                </a:solidFill>
                <a:latin typeface="Arial" panose="020B0604020202020204" pitchFamily="34" charset="0"/>
                <a:cs typeface="Arial" panose="020B0604020202020204" pitchFamily="34" charset="0"/>
              </a:rPr>
              <a:t>Since 1997 Utility Securitization Laws: 22 States + DC + Puerto Rico</a:t>
            </a:r>
          </a:p>
          <a:p>
            <a:pPr eaLnBrk="1" fontAlgn="auto" hangingPunct="1">
              <a:spcBef>
                <a:spcPts val="0"/>
              </a:spcBef>
              <a:spcAft>
                <a:spcPts val="0"/>
              </a:spcAft>
              <a:defRPr/>
            </a:pPr>
            <a:r>
              <a:rPr lang="en-US" sz="2400" dirty="0">
                <a:solidFill>
                  <a:schemeClr val="tx1">
                    <a:lumMod val="50000"/>
                  </a:schemeClr>
                </a:solidFill>
                <a:latin typeface="Arial" panose="020B0604020202020204" pitchFamily="34" charset="0"/>
                <a:cs typeface="Arial" panose="020B0604020202020204" pitchFamily="34" charset="0"/>
              </a:rPr>
              <a:t>Only 7 Active, 9 Considering</a:t>
            </a:r>
            <a:endParaRPr lang="en-US" sz="2400" dirty="0">
              <a:solidFill>
                <a:schemeClr val="tx1">
                  <a:lumMod val="50000"/>
                </a:schemeClr>
              </a:solidFill>
              <a:latin typeface="+mn-lt"/>
            </a:endParaRPr>
          </a:p>
        </p:txBody>
      </p:sp>
      <p:sp>
        <p:nvSpPr>
          <p:cNvPr id="84" name="Oval 83">
            <a:extLst>
              <a:ext uri="{FF2B5EF4-FFF2-40B4-BE49-F238E27FC236}">
                <a16:creationId xmlns:a16="http://schemas.microsoft.com/office/drawing/2014/main" xmlns="" id="{D5B9605A-9355-124D-81C5-AD8E954CF238}"/>
              </a:ext>
            </a:extLst>
          </p:cNvPr>
          <p:cNvSpPr/>
          <p:nvPr/>
        </p:nvSpPr>
        <p:spPr bwMode="auto">
          <a:xfrm>
            <a:off x="4202520" y="1973239"/>
            <a:ext cx="96943" cy="101233"/>
          </a:xfrm>
          <a:prstGeom prst="ellipse">
            <a:avLst/>
          </a:prstGeom>
          <a:solidFill>
            <a:schemeClr val="accent5">
              <a:lumMod val="75000"/>
            </a:schemeClr>
          </a:solidFill>
          <a:ln>
            <a:noFill/>
          </a:ln>
        </p:spPr>
        <p:txBody>
          <a:bodyPr vert="horz" wrap="square" lIns="91440" tIns="45720" rIns="91440" bIns="45720" numCol="1" rtlCol="0" anchor="t" anchorCtr="0" compatLnSpc="1">
            <a:prstTxWarp prst="textNoShape">
              <a:avLst/>
            </a:prstTxWarp>
          </a:bodyPr>
          <a:lstStyle/>
          <a:p>
            <a:pPr algn="ctr"/>
            <a:endParaRPr lang="en-US" dirty="0"/>
          </a:p>
        </p:txBody>
      </p:sp>
      <p:sp>
        <p:nvSpPr>
          <p:cNvPr id="85" name="Rectangle 84">
            <a:extLst>
              <a:ext uri="{FF2B5EF4-FFF2-40B4-BE49-F238E27FC236}">
                <a16:creationId xmlns:a16="http://schemas.microsoft.com/office/drawing/2014/main" xmlns="" id="{EC91DE1C-0140-DC4D-B302-2D3BE653A92E}"/>
              </a:ext>
            </a:extLst>
          </p:cNvPr>
          <p:cNvSpPr/>
          <p:nvPr/>
        </p:nvSpPr>
        <p:spPr>
          <a:xfrm>
            <a:off x="9003269" y="6000011"/>
            <a:ext cx="561372" cy="461665"/>
          </a:xfrm>
          <a:prstGeom prst="rect">
            <a:avLst/>
          </a:prstGeom>
        </p:spPr>
        <p:txBody>
          <a:bodyPr wrap="none">
            <a:spAutoFit/>
          </a:bodyPr>
          <a:lstStyle/>
          <a:p>
            <a:r>
              <a:rPr lang="en-US" sz="2400" b="1" kern="0" dirty="0">
                <a:solidFill>
                  <a:srgbClr val="FF0000"/>
                </a:solidFill>
                <a:latin typeface="Bookman Old Style" panose="02050604050505020204" pitchFamily="18" charset="0"/>
              </a:rPr>
              <a:t> √ </a:t>
            </a:r>
            <a:endParaRPr lang="en-US" sz="2400" dirty="0"/>
          </a:p>
        </p:txBody>
      </p:sp>
      <p:sp>
        <p:nvSpPr>
          <p:cNvPr id="86" name="Rectangle 85">
            <a:extLst>
              <a:ext uri="{FF2B5EF4-FFF2-40B4-BE49-F238E27FC236}">
                <a16:creationId xmlns:a16="http://schemas.microsoft.com/office/drawing/2014/main" xmlns="" id="{AE043522-4EF8-3747-8E2C-45AF47C220D4}"/>
              </a:ext>
            </a:extLst>
          </p:cNvPr>
          <p:cNvSpPr/>
          <p:nvPr/>
        </p:nvSpPr>
        <p:spPr>
          <a:xfrm>
            <a:off x="7416302" y="6011665"/>
            <a:ext cx="479618" cy="379976"/>
          </a:xfrm>
          <a:prstGeom prst="rect">
            <a:avLst/>
          </a:prstGeom>
        </p:spPr>
        <p:txBody>
          <a:bodyPr wrap="none">
            <a:spAutoFit/>
          </a:bodyPr>
          <a:lstStyle/>
          <a:p>
            <a:r>
              <a:rPr lang="en-US" sz="1869" b="1" kern="0" dirty="0">
                <a:solidFill>
                  <a:srgbClr val="FF0000"/>
                </a:solidFill>
                <a:latin typeface="Bookman Old Style" panose="02050604050505020204" pitchFamily="18" charset="0"/>
              </a:rPr>
              <a:t> √ </a:t>
            </a:r>
            <a:endParaRPr lang="en-US" sz="1869" dirty="0"/>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1"/>
                                        </p:tgtEl>
                                        <p:attrNameLst>
                                          <p:attrName>style.visibility</p:attrName>
                                        </p:attrNameLst>
                                      </p:cBhvr>
                                      <p:to>
                                        <p:strVal val="visible"/>
                                      </p:to>
                                    </p:set>
                                    <p:anim calcmode="lin" valueType="num">
                                      <p:cBhvr additive="base">
                                        <p:cTn id="7" dur="900" fill="hold"/>
                                        <p:tgtEl>
                                          <p:spTgt spid="81"/>
                                        </p:tgtEl>
                                        <p:attrNameLst>
                                          <p:attrName>ppt_x</p:attrName>
                                        </p:attrNameLst>
                                      </p:cBhvr>
                                      <p:tavLst>
                                        <p:tav tm="0">
                                          <p:val>
                                            <p:strVal val="1+#ppt_w/2"/>
                                          </p:val>
                                        </p:tav>
                                        <p:tav tm="100000">
                                          <p:val>
                                            <p:strVal val="#ppt_x"/>
                                          </p:val>
                                        </p:tav>
                                      </p:tavLst>
                                    </p:anim>
                                    <p:anim calcmode="lin" valueType="num">
                                      <p:cBhvr additive="base">
                                        <p:cTn id="8" dur="900" fill="hold"/>
                                        <p:tgtEl>
                                          <p:spTgt spid="81"/>
                                        </p:tgtEl>
                                        <p:attrNameLst>
                                          <p:attrName>ppt_y</p:attrName>
                                        </p:attrNameLst>
                                      </p:cBhvr>
                                      <p:tavLst>
                                        <p:tav tm="0">
                                          <p:val>
                                            <p:strVal val="#ppt_y"/>
                                          </p:val>
                                        </p:tav>
                                        <p:tav tm="100000">
                                          <p:val>
                                            <p:strVal val="#ppt_y"/>
                                          </p:val>
                                        </p:tav>
                                      </p:tavLst>
                                    </p:anim>
                                  </p:childTnLst>
                                </p:cTn>
                              </p:par>
                            </p:childTnLst>
                          </p:cTn>
                        </p:par>
                        <p:par>
                          <p:cTn id="9" fill="hold">
                            <p:stCondLst>
                              <p:cond delay="900"/>
                            </p:stCondLst>
                            <p:childTnLst>
                              <p:par>
                                <p:cTn id="10" presetID="26" presetClass="emph" presetSubtype="0" fill="hold" nodeType="afterEffect">
                                  <p:stCondLst>
                                    <p:cond delay="0"/>
                                  </p:stCondLst>
                                  <p:childTnLst>
                                    <p:animEffect transition="out" filter="fade">
                                      <p:cBhvr>
                                        <p:cTn id="11" dur="1000" tmFilter="0, 0; .2, .5; .8, .5; 1, 0"/>
                                        <p:tgtEl>
                                          <p:spTgt spid="128"/>
                                        </p:tgtEl>
                                      </p:cBhvr>
                                    </p:animEffect>
                                    <p:animScale>
                                      <p:cBhvr>
                                        <p:cTn id="12" dur="500" autoRev="1" fill="hold"/>
                                        <p:tgtEl>
                                          <p:spTgt spid="128"/>
                                        </p:tgtEl>
                                      </p:cBhvr>
                                      <p:by x="105000" y="105000"/>
                                    </p:animScale>
                                  </p:childTnLst>
                                </p:cTn>
                              </p:par>
                            </p:childTnLst>
                          </p:cTn>
                        </p:par>
                        <p:par>
                          <p:cTn id="13" fill="hold">
                            <p:stCondLst>
                              <p:cond delay="1900"/>
                            </p:stCondLst>
                            <p:childTnLst>
                              <p:par>
                                <p:cTn id="14" presetID="26" presetClass="emph" presetSubtype="0" fill="hold" nodeType="afterEffect">
                                  <p:stCondLst>
                                    <p:cond delay="0"/>
                                  </p:stCondLst>
                                  <p:childTnLst>
                                    <p:animEffect transition="out" filter="fade">
                                      <p:cBhvr>
                                        <p:cTn id="15" dur="1000" tmFilter="0, 0; .2, .5; .8, .5; 1, 0"/>
                                        <p:tgtEl>
                                          <p:spTgt spid="17408"/>
                                        </p:tgtEl>
                                      </p:cBhvr>
                                    </p:animEffect>
                                    <p:animScale>
                                      <p:cBhvr>
                                        <p:cTn id="16" dur="500" autoRev="1" fill="hold"/>
                                        <p:tgtEl>
                                          <p:spTgt spid="17408"/>
                                        </p:tgtEl>
                                      </p:cBhvr>
                                      <p:by x="105000" y="105000"/>
                                    </p:animScale>
                                  </p:childTnLst>
                                </p:cTn>
                              </p:par>
                            </p:childTnLst>
                          </p:cTn>
                        </p:par>
                        <p:par>
                          <p:cTn id="17" fill="hold">
                            <p:stCondLst>
                              <p:cond delay="2900"/>
                            </p:stCondLst>
                            <p:childTnLst>
                              <p:par>
                                <p:cTn id="18" presetID="26" presetClass="emph" presetSubtype="0" fill="hold" nodeType="afterEffect">
                                  <p:stCondLst>
                                    <p:cond delay="0"/>
                                  </p:stCondLst>
                                  <p:childTnLst>
                                    <p:animEffect transition="out" filter="fade">
                                      <p:cBhvr>
                                        <p:cTn id="19" dur="750" tmFilter="0, 0; .2, .5; .8, .5; 1, 0"/>
                                        <p:tgtEl>
                                          <p:spTgt spid="17409"/>
                                        </p:tgtEl>
                                      </p:cBhvr>
                                    </p:animEffect>
                                    <p:animScale>
                                      <p:cBhvr>
                                        <p:cTn id="20" dur="375" autoRev="1" fill="hold"/>
                                        <p:tgtEl>
                                          <p:spTgt spid="17409"/>
                                        </p:tgtEl>
                                      </p:cBhvr>
                                      <p:by x="105000" y="105000"/>
                                    </p:animScale>
                                  </p:childTnLst>
                                </p:cTn>
                              </p:par>
                            </p:childTnLst>
                          </p:cTn>
                        </p:par>
                        <p:par>
                          <p:cTn id="21" fill="hold">
                            <p:stCondLst>
                              <p:cond delay="3650"/>
                            </p:stCondLst>
                            <p:childTnLst>
                              <p:par>
                                <p:cTn id="22" presetID="26" presetClass="emph" presetSubtype="0" fill="hold" nodeType="afterEffect">
                                  <p:stCondLst>
                                    <p:cond delay="0"/>
                                  </p:stCondLst>
                                  <p:childTnLst>
                                    <p:animEffect transition="out" filter="fade">
                                      <p:cBhvr>
                                        <p:cTn id="23" dur="1000" tmFilter="0, 0; .2, .5; .8, .5; 1, 0"/>
                                        <p:tgtEl>
                                          <p:spTgt spid="17410"/>
                                        </p:tgtEl>
                                      </p:cBhvr>
                                    </p:animEffect>
                                    <p:animScale>
                                      <p:cBhvr>
                                        <p:cTn id="24" dur="500" autoRev="1" fill="hold"/>
                                        <p:tgtEl>
                                          <p:spTgt spid="17410"/>
                                        </p:tgtEl>
                                      </p:cBhvr>
                                      <p:by x="105000" y="105000"/>
                                    </p:animScale>
                                  </p:childTnLst>
                                </p:cTn>
                              </p:par>
                            </p:childTnLst>
                          </p:cTn>
                        </p:par>
                        <p:par>
                          <p:cTn id="25" fill="hold">
                            <p:stCondLst>
                              <p:cond delay="4650"/>
                            </p:stCondLst>
                            <p:childTnLst>
                              <p:par>
                                <p:cTn id="26" presetID="26" presetClass="emph" presetSubtype="0" fill="hold" nodeType="afterEffect">
                                  <p:stCondLst>
                                    <p:cond delay="0"/>
                                  </p:stCondLst>
                                  <p:childTnLst>
                                    <p:animEffect transition="out" filter="fade">
                                      <p:cBhvr>
                                        <p:cTn id="27" dur="1000" tmFilter="0, 0; .2, .5; .8, .5; 1, 0"/>
                                        <p:tgtEl>
                                          <p:spTgt spid="17412"/>
                                        </p:tgtEl>
                                      </p:cBhvr>
                                    </p:animEffect>
                                    <p:animScale>
                                      <p:cBhvr>
                                        <p:cTn id="28" dur="500" autoRev="1" fill="hold"/>
                                        <p:tgtEl>
                                          <p:spTgt spid="17412"/>
                                        </p:tgtEl>
                                      </p:cBhvr>
                                      <p:by x="105000" y="105000"/>
                                    </p:animScale>
                                  </p:childTnLst>
                                </p:cTn>
                              </p:par>
                              <p:par>
                                <p:cTn id="29" presetID="26" presetClass="emph" presetSubtype="0" fill="hold" grpId="0" nodeType="withEffect">
                                  <p:stCondLst>
                                    <p:cond delay="0"/>
                                  </p:stCondLst>
                                  <p:childTnLst>
                                    <p:animEffect transition="out" filter="fade">
                                      <p:cBhvr>
                                        <p:cTn id="30" dur="500" tmFilter="0, 0; .2, .5; .8, .5; 1, 0"/>
                                        <p:tgtEl>
                                          <p:spTgt spid="55"/>
                                        </p:tgtEl>
                                      </p:cBhvr>
                                    </p:animEffect>
                                    <p:animScale>
                                      <p:cBhvr>
                                        <p:cTn id="31" dur="250" autoRev="1" fill="hold"/>
                                        <p:tgtEl>
                                          <p:spTgt spid="55"/>
                                        </p:tgtEl>
                                      </p:cBhvr>
                                      <p:by x="105000" y="105000"/>
                                    </p:animScale>
                                  </p:childTnLst>
                                </p:cTn>
                              </p:par>
                              <p:par>
                                <p:cTn id="32" presetID="26" presetClass="emph" presetSubtype="0" fill="hold" nodeType="withEffect">
                                  <p:stCondLst>
                                    <p:cond delay="0"/>
                                  </p:stCondLst>
                                  <p:childTnLst>
                                    <p:animEffect transition="out" filter="fade">
                                      <p:cBhvr>
                                        <p:cTn id="33" dur="500" tmFilter="0, 0; .2, .5; .8, .5; 1, 0"/>
                                        <p:tgtEl>
                                          <p:spTgt spid="63"/>
                                        </p:tgtEl>
                                      </p:cBhvr>
                                    </p:animEffect>
                                    <p:animScale>
                                      <p:cBhvr>
                                        <p:cTn id="34" dur="250" autoRev="1" fill="hold"/>
                                        <p:tgtEl>
                                          <p:spTgt spid="6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8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p:nvPr/>
        </p:nvSpPr>
        <p:spPr>
          <a:xfrm>
            <a:off x="-55781" y="-3031"/>
            <a:ext cx="12247781" cy="2884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0" name="Rectangle 49"/>
          <p:cNvSpPr/>
          <p:nvPr/>
        </p:nvSpPr>
        <p:spPr>
          <a:xfrm>
            <a:off x="-29347" y="6590681"/>
            <a:ext cx="12247781" cy="26731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1" name="TextBox 50"/>
          <p:cNvSpPr txBox="1"/>
          <p:nvPr/>
        </p:nvSpPr>
        <p:spPr>
          <a:xfrm>
            <a:off x="443323" y="340714"/>
            <a:ext cx="11582510" cy="984885"/>
          </a:xfrm>
          <a:prstGeom prst="rect">
            <a:avLst/>
          </a:prstGeom>
          <a:solidFill>
            <a:schemeClr val="bg1">
              <a:lumMod val="85000"/>
              <a:alpha val="75000"/>
            </a:schemeClr>
          </a:solidFill>
        </p:spPr>
        <p:txBody>
          <a:bodyPr wrap="square" lIns="268224" tIns="182880" rIns="853440" bIns="182880">
            <a:spAutoFit/>
          </a:bodyPr>
          <a:lstStyle/>
          <a:p>
            <a:r>
              <a:rPr lang="en-US" sz="2000" dirty="0"/>
              <a:t>All AAA rated securities do not price alike, as evidenced by pricing variations across various long-dated AAA rated corporate, agency, ABS / </a:t>
            </a:r>
            <a:r>
              <a:rPr lang="en-US" sz="2000" dirty="0" err="1"/>
              <a:t>CMBS</a:t>
            </a:r>
            <a:r>
              <a:rPr lang="en-US" sz="2000" dirty="0"/>
              <a:t>, and municipal bonds shown below</a:t>
            </a:r>
          </a:p>
        </p:txBody>
      </p:sp>
      <p:sp>
        <p:nvSpPr>
          <p:cNvPr id="63" name="Freeform 173"/>
          <p:cNvSpPr>
            <a:spLocks noChangeAspect="1" noEditPoints="1"/>
          </p:cNvSpPr>
          <p:nvPr/>
        </p:nvSpPr>
        <p:spPr bwMode="auto">
          <a:xfrm>
            <a:off x="1587062" y="5125369"/>
            <a:ext cx="501267" cy="486918"/>
          </a:xfrm>
          <a:custGeom>
            <a:avLst/>
            <a:gdLst>
              <a:gd name="T0" fmla="*/ 170442 w 826"/>
              <a:gd name="T1" fmla="*/ 128966 h 802"/>
              <a:gd name="T2" fmla="*/ 177399 w 826"/>
              <a:gd name="T3" fmla="*/ 116390 h 802"/>
              <a:gd name="T4" fmla="*/ 153318 w 826"/>
              <a:gd name="T5" fmla="*/ 132171 h 802"/>
              <a:gd name="T6" fmla="*/ 159739 w 826"/>
              <a:gd name="T7" fmla="*/ 78908 h 802"/>
              <a:gd name="T8" fmla="*/ 204691 w 826"/>
              <a:gd name="T9" fmla="*/ 69291 h 802"/>
              <a:gd name="T10" fmla="*/ 210310 w 826"/>
              <a:gd name="T11" fmla="*/ 22440 h 802"/>
              <a:gd name="T12" fmla="*/ 188905 w 826"/>
              <a:gd name="T13" fmla="*/ 39454 h 802"/>
              <a:gd name="T14" fmla="*/ 174991 w 826"/>
              <a:gd name="T15" fmla="*/ 26878 h 802"/>
              <a:gd name="T16" fmla="*/ 193721 w 826"/>
              <a:gd name="T17" fmla="*/ 6904 h 802"/>
              <a:gd name="T18" fmla="*/ 173653 w 826"/>
              <a:gd name="T19" fmla="*/ 493 h 802"/>
              <a:gd name="T20" fmla="*/ 132180 w 826"/>
              <a:gd name="T21" fmla="*/ 53756 h 802"/>
              <a:gd name="T22" fmla="*/ 49500 w 826"/>
              <a:gd name="T23" fmla="*/ 36495 h 802"/>
              <a:gd name="T24" fmla="*/ 54317 w 826"/>
              <a:gd name="T25" fmla="*/ 30330 h 802"/>
              <a:gd name="T26" fmla="*/ 25419 w 826"/>
              <a:gd name="T27" fmla="*/ 1726 h 802"/>
              <a:gd name="T28" fmla="*/ 4816 w 826"/>
              <a:gd name="T29" fmla="*/ 14302 h 802"/>
              <a:gd name="T30" fmla="*/ 4816 w 826"/>
              <a:gd name="T31" fmla="*/ 20713 h 802"/>
              <a:gd name="T32" fmla="*/ 35854 w 826"/>
              <a:gd name="T33" fmla="*/ 47345 h 802"/>
              <a:gd name="T34" fmla="*/ 42811 w 826"/>
              <a:gd name="T35" fmla="*/ 42906 h 802"/>
              <a:gd name="T36" fmla="*/ 61006 w 826"/>
              <a:gd name="T37" fmla="*/ 119102 h 802"/>
              <a:gd name="T38" fmla="*/ 16322 w 826"/>
              <a:gd name="T39" fmla="*/ 128719 h 802"/>
              <a:gd name="T40" fmla="*/ 10435 w 826"/>
              <a:gd name="T41" fmla="*/ 175818 h 802"/>
              <a:gd name="T42" fmla="*/ 32108 w 826"/>
              <a:gd name="T43" fmla="*/ 158556 h 802"/>
              <a:gd name="T44" fmla="*/ 45755 w 826"/>
              <a:gd name="T45" fmla="*/ 171379 h 802"/>
              <a:gd name="T46" fmla="*/ 27292 w 826"/>
              <a:gd name="T47" fmla="*/ 191106 h 802"/>
              <a:gd name="T48" fmla="*/ 47092 w 826"/>
              <a:gd name="T49" fmla="*/ 197764 h 802"/>
              <a:gd name="T50" fmla="*/ 88566 w 826"/>
              <a:gd name="T51" fmla="*/ 144501 h 802"/>
              <a:gd name="T52" fmla="*/ 146361 w 826"/>
              <a:gd name="T53" fmla="*/ 138583 h 802"/>
              <a:gd name="T54" fmla="*/ 129236 w 826"/>
              <a:gd name="T55" fmla="*/ 160776 h 802"/>
              <a:gd name="T56" fmla="*/ 136193 w 826"/>
              <a:gd name="T57" fmla="*/ 160776 h 802"/>
              <a:gd name="T58" fmla="*/ 184356 w 826"/>
              <a:gd name="T59" fmla="*/ 192339 h 802"/>
              <a:gd name="T60" fmla="*/ 211648 w 826"/>
              <a:gd name="T61" fmla="*/ 192339 h 802"/>
              <a:gd name="T62" fmla="*/ 211648 w 826"/>
              <a:gd name="T63" fmla="*/ 166940 h 802"/>
              <a:gd name="T64" fmla="*/ 15252 w 826"/>
              <a:gd name="T65" fmla="*/ 17508 h 802"/>
              <a:gd name="T66" fmla="*/ 42811 w 826"/>
              <a:gd name="T67" fmla="*/ 30330 h 802"/>
              <a:gd name="T68" fmla="*/ 79468 w 826"/>
              <a:gd name="T69" fmla="*/ 140062 h 802"/>
              <a:gd name="T70" fmla="*/ 71174 w 826"/>
              <a:gd name="T71" fmla="*/ 179516 h 802"/>
              <a:gd name="T72" fmla="*/ 41206 w 826"/>
              <a:gd name="T73" fmla="*/ 188147 h 802"/>
              <a:gd name="T74" fmla="*/ 55387 w 826"/>
              <a:gd name="T75" fmla="*/ 173105 h 802"/>
              <a:gd name="T76" fmla="*/ 50571 w 826"/>
              <a:gd name="T77" fmla="*/ 149679 h 802"/>
              <a:gd name="T78" fmla="*/ 26489 w 826"/>
              <a:gd name="T79" fmla="*/ 150912 h 802"/>
              <a:gd name="T80" fmla="*/ 23011 w 826"/>
              <a:gd name="T81" fmla="*/ 135131 h 802"/>
              <a:gd name="T82" fmla="*/ 60471 w 826"/>
              <a:gd name="T83" fmla="*/ 128473 h 802"/>
              <a:gd name="T84" fmla="*/ 141277 w 826"/>
              <a:gd name="T85" fmla="*/ 57948 h 802"/>
              <a:gd name="T86" fmla="*/ 149572 w 826"/>
              <a:gd name="T87" fmla="*/ 18494 h 802"/>
              <a:gd name="T88" fmla="*/ 179540 w 826"/>
              <a:gd name="T89" fmla="*/ 9864 h 802"/>
              <a:gd name="T90" fmla="*/ 165358 w 826"/>
              <a:gd name="T91" fmla="*/ 24905 h 802"/>
              <a:gd name="T92" fmla="*/ 170175 w 826"/>
              <a:gd name="T93" fmla="*/ 48331 h 802"/>
              <a:gd name="T94" fmla="*/ 194256 w 826"/>
              <a:gd name="T95" fmla="*/ 47098 h 802"/>
              <a:gd name="T96" fmla="*/ 197734 w 826"/>
              <a:gd name="T97" fmla="*/ 62880 h 802"/>
              <a:gd name="T98" fmla="*/ 160275 w 826"/>
              <a:gd name="T99" fmla="*/ 69785 h 802"/>
              <a:gd name="T100" fmla="*/ 79468 w 826"/>
              <a:gd name="T101" fmla="*/ 140062 h 802"/>
              <a:gd name="T102" fmla="*/ 191045 w 826"/>
              <a:gd name="T103" fmla="*/ 186174 h 802"/>
              <a:gd name="T104" fmla="*/ 163485 w 826"/>
              <a:gd name="T105" fmla="*/ 135377 h 802"/>
              <a:gd name="T106" fmla="*/ 207634 w 826"/>
              <a:gd name="T107" fmla="*/ 179763 h 80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826" h="802">
                <a:moveTo>
                  <a:pt x="791" y="677"/>
                </a:moveTo>
                <a:cubicBezTo>
                  <a:pt x="637" y="523"/>
                  <a:pt x="637" y="523"/>
                  <a:pt x="637" y="523"/>
                </a:cubicBezTo>
                <a:cubicBezTo>
                  <a:pt x="663" y="498"/>
                  <a:pt x="663" y="498"/>
                  <a:pt x="663" y="498"/>
                </a:cubicBezTo>
                <a:cubicBezTo>
                  <a:pt x="670" y="490"/>
                  <a:pt x="670" y="479"/>
                  <a:pt x="663" y="472"/>
                </a:cubicBezTo>
                <a:cubicBezTo>
                  <a:pt x="656" y="465"/>
                  <a:pt x="644" y="465"/>
                  <a:pt x="637" y="472"/>
                </a:cubicBezTo>
                <a:cubicBezTo>
                  <a:pt x="573" y="536"/>
                  <a:pt x="573" y="536"/>
                  <a:pt x="573" y="536"/>
                </a:cubicBezTo>
                <a:cubicBezTo>
                  <a:pt x="477" y="440"/>
                  <a:pt x="477" y="440"/>
                  <a:pt x="477" y="440"/>
                </a:cubicBezTo>
                <a:cubicBezTo>
                  <a:pt x="597" y="320"/>
                  <a:pt x="597" y="320"/>
                  <a:pt x="597" y="320"/>
                </a:cubicBezTo>
                <a:cubicBezTo>
                  <a:pt x="614" y="326"/>
                  <a:pt x="631" y="329"/>
                  <a:pt x="649" y="329"/>
                </a:cubicBezTo>
                <a:cubicBezTo>
                  <a:pt x="693" y="329"/>
                  <a:pt x="734" y="312"/>
                  <a:pt x="765" y="281"/>
                </a:cubicBezTo>
                <a:cubicBezTo>
                  <a:pt x="812" y="234"/>
                  <a:pt x="826" y="163"/>
                  <a:pt x="800" y="102"/>
                </a:cubicBezTo>
                <a:cubicBezTo>
                  <a:pt x="797" y="96"/>
                  <a:pt x="792" y="92"/>
                  <a:pt x="786" y="91"/>
                </a:cubicBezTo>
                <a:cubicBezTo>
                  <a:pt x="780" y="90"/>
                  <a:pt x="774" y="92"/>
                  <a:pt x="770" y="96"/>
                </a:cubicBezTo>
                <a:cubicBezTo>
                  <a:pt x="706" y="160"/>
                  <a:pt x="706" y="160"/>
                  <a:pt x="706" y="160"/>
                </a:cubicBezTo>
                <a:cubicBezTo>
                  <a:pt x="654" y="160"/>
                  <a:pt x="654" y="160"/>
                  <a:pt x="654" y="160"/>
                </a:cubicBezTo>
                <a:cubicBezTo>
                  <a:pt x="654" y="109"/>
                  <a:pt x="654" y="109"/>
                  <a:pt x="654" y="109"/>
                </a:cubicBezTo>
                <a:cubicBezTo>
                  <a:pt x="719" y="44"/>
                  <a:pt x="719" y="44"/>
                  <a:pt x="719" y="44"/>
                </a:cubicBezTo>
                <a:cubicBezTo>
                  <a:pt x="723" y="40"/>
                  <a:pt x="725" y="34"/>
                  <a:pt x="724" y="28"/>
                </a:cubicBezTo>
                <a:cubicBezTo>
                  <a:pt x="722" y="22"/>
                  <a:pt x="718" y="17"/>
                  <a:pt x="713" y="15"/>
                </a:cubicBezTo>
                <a:cubicBezTo>
                  <a:pt x="692" y="6"/>
                  <a:pt x="671" y="2"/>
                  <a:pt x="649" y="2"/>
                </a:cubicBezTo>
                <a:cubicBezTo>
                  <a:pt x="605" y="2"/>
                  <a:pt x="564" y="19"/>
                  <a:pt x="533" y="50"/>
                </a:cubicBezTo>
                <a:cubicBezTo>
                  <a:pt x="489" y="94"/>
                  <a:pt x="474" y="159"/>
                  <a:pt x="494" y="218"/>
                </a:cubicBezTo>
                <a:cubicBezTo>
                  <a:pt x="374" y="337"/>
                  <a:pt x="374" y="337"/>
                  <a:pt x="374" y="337"/>
                </a:cubicBezTo>
                <a:cubicBezTo>
                  <a:pt x="185" y="148"/>
                  <a:pt x="185" y="148"/>
                  <a:pt x="185" y="148"/>
                </a:cubicBezTo>
                <a:cubicBezTo>
                  <a:pt x="198" y="136"/>
                  <a:pt x="198" y="136"/>
                  <a:pt x="198" y="136"/>
                </a:cubicBezTo>
                <a:cubicBezTo>
                  <a:pt x="201" y="132"/>
                  <a:pt x="203" y="128"/>
                  <a:pt x="203" y="123"/>
                </a:cubicBezTo>
                <a:cubicBezTo>
                  <a:pt x="203" y="118"/>
                  <a:pt x="201" y="113"/>
                  <a:pt x="198" y="110"/>
                </a:cubicBezTo>
                <a:cubicBezTo>
                  <a:pt x="95" y="7"/>
                  <a:pt x="95" y="7"/>
                  <a:pt x="95" y="7"/>
                </a:cubicBezTo>
                <a:cubicBezTo>
                  <a:pt x="88" y="0"/>
                  <a:pt x="77" y="0"/>
                  <a:pt x="70" y="7"/>
                </a:cubicBezTo>
                <a:cubicBezTo>
                  <a:pt x="18" y="58"/>
                  <a:pt x="18" y="58"/>
                  <a:pt x="18" y="58"/>
                </a:cubicBezTo>
                <a:cubicBezTo>
                  <a:pt x="15" y="62"/>
                  <a:pt x="13" y="66"/>
                  <a:pt x="13" y="71"/>
                </a:cubicBezTo>
                <a:cubicBezTo>
                  <a:pt x="13" y="76"/>
                  <a:pt x="15" y="81"/>
                  <a:pt x="18" y="84"/>
                </a:cubicBezTo>
                <a:cubicBezTo>
                  <a:pt x="121" y="187"/>
                  <a:pt x="121" y="187"/>
                  <a:pt x="121" y="187"/>
                </a:cubicBezTo>
                <a:cubicBezTo>
                  <a:pt x="124" y="191"/>
                  <a:pt x="129" y="192"/>
                  <a:pt x="134" y="192"/>
                </a:cubicBezTo>
                <a:cubicBezTo>
                  <a:pt x="138" y="192"/>
                  <a:pt x="143" y="191"/>
                  <a:pt x="147" y="187"/>
                </a:cubicBezTo>
                <a:cubicBezTo>
                  <a:pt x="160" y="174"/>
                  <a:pt x="160" y="174"/>
                  <a:pt x="160" y="174"/>
                </a:cubicBezTo>
                <a:cubicBezTo>
                  <a:pt x="348" y="363"/>
                  <a:pt x="348" y="363"/>
                  <a:pt x="348" y="363"/>
                </a:cubicBezTo>
                <a:cubicBezTo>
                  <a:pt x="228" y="483"/>
                  <a:pt x="228" y="483"/>
                  <a:pt x="228" y="483"/>
                </a:cubicBezTo>
                <a:cubicBezTo>
                  <a:pt x="212" y="477"/>
                  <a:pt x="194" y="475"/>
                  <a:pt x="176" y="475"/>
                </a:cubicBezTo>
                <a:cubicBezTo>
                  <a:pt x="133" y="475"/>
                  <a:pt x="91" y="492"/>
                  <a:pt x="61" y="522"/>
                </a:cubicBezTo>
                <a:cubicBezTo>
                  <a:pt x="13" y="570"/>
                  <a:pt x="0" y="640"/>
                  <a:pt x="26" y="702"/>
                </a:cubicBezTo>
                <a:cubicBezTo>
                  <a:pt x="28" y="707"/>
                  <a:pt x="33" y="711"/>
                  <a:pt x="39" y="713"/>
                </a:cubicBezTo>
                <a:cubicBezTo>
                  <a:pt x="45" y="714"/>
                  <a:pt x="51" y="712"/>
                  <a:pt x="55" y="708"/>
                </a:cubicBezTo>
                <a:cubicBezTo>
                  <a:pt x="120" y="643"/>
                  <a:pt x="120" y="643"/>
                  <a:pt x="120" y="643"/>
                </a:cubicBezTo>
                <a:cubicBezTo>
                  <a:pt x="171" y="643"/>
                  <a:pt x="171" y="643"/>
                  <a:pt x="171" y="643"/>
                </a:cubicBezTo>
                <a:cubicBezTo>
                  <a:pt x="171" y="695"/>
                  <a:pt x="171" y="695"/>
                  <a:pt x="171" y="695"/>
                </a:cubicBezTo>
                <a:cubicBezTo>
                  <a:pt x="107" y="759"/>
                  <a:pt x="107" y="759"/>
                  <a:pt x="107" y="759"/>
                </a:cubicBezTo>
                <a:cubicBezTo>
                  <a:pt x="102" y="763"/>
                  <a:pt x="101" y="769"/>
                  <a:pt x="102" y="775"/>
                </a:cubicBezTo>
                <a:cubicBezTo>
                  <a:pt x="103" y="781"/>
                  <a:pt x="107" y="786"/>
                  <a:pt x="113" y="789"/>
                </a:cubicBezTo>
                <a:cubicBezTo>
                  <a:pt x="133" y="797"/>
                  <a:pt x="154" y="802"/>
                  <a:pt x="176" y="802"/>
                </a:cubicBezTo>
                <a:cubicBezTo>
                  <a:pt x="220" y="802"/>
                  <a:pt x="261" y="785"/>
                  <a:pt x="292" y="754"/>
                </a:cubicBezTo>
                <a:cubicBezTo>
                  <a:pt x="336" y="709"/>
                  <a:pt x="351" y="645"/>
                  <a:pt x="331" y="586"/>
                </a:cubicBezTo>
                <a:cubicBezTo>
                  <a:pt x="451" y="466"/>
                  <a:pt x="451" y="466"/>
                  <a:pt x="451" y="466"/>
                </a:cubicBezTo>
                <a:cubicBezTo>
                  <a:pt x="547" y="562"/>
                  <a:pt x="547" y="562"/>
                  <a:pt x="547" y="562"/>
                </a:cubicBezTo>
                <a:cubicBezTo>
                  <a:pt x="483" y="626"/>
                  <a:pt x="483" y="626"/>
                  <a:pt x="483" y="626"/>
                </a:cubicBezTo>
                <a:cubicBezTo>
                  <a:pt x="476" y="633"/>
                  <a:pt x="476" y="645"/>
                  <a:pt x="483" y="652"/>
                </a:cubicBezTo>
                <a:cubicBezTo>
                  <a:pt x="486" y="655"/>
                  <a:pt x="491" y="657"/>
                  <a:pt x="496" y="657"/>
                </a:cubicBezTo>
                <a:cubicBezTo>
                  <a:pt x="500" y="657"/>
                  <a:pt x="505" y="655"/>
                  <a:pt x="509" y="652"/>
                </a:cubicBezTo>
                <a:cubicBezTo>
                  <a:pt x="534" y="626"/>
                  <a:pt x="534" y="626"/>
                  <a:pt x="534" y="626"/>
                </a:cubicBezTo>
                <a:cubicBezTo>
                  <a:pt x="689" y="780"/>
                  <a:pt x="689" y="780"/>
                  <a:pt x="689" y="780"/>
                </a:cubicBezTo>
                <a:cubicBezTo>
                  <a:pt x="702" y="794"/>
                  <a:pt x="721" y="802"/>
                  <a:pt x="740" y="802"/>
                </a:cubicBezTo>
                <a:cubicBezTo>
                  <a:pt x="759" y="802"/>
                  <a:pt x="778" y="794"/>
                  <a:pt x="791" y="780"/>
                </a:cubicBezTo>
                <a:cubicBezTo>
                  <a:pt x="805" y="767"/>
                  <a:pt x="813" y="748"/>
                  <a:pt x="813" y="729"/>
                </a:cubicBezTo>
                <a:cubicBezTo>
                  <a:pt x="813" y="709"/>
                  <a:pt x="805" y="691"/>
                  <a:pt x="791" y="677"/>
                </a:cubicBezTo>
                <a:close/>
                <a:moveTo>
                  <a:pt x="134" y="148"/>
                </a:moveTo>
                <a:cubicBezTo>
                  <a:pt x="57" y="71"/>
                  <a:pt x="57" y="71"/>
                  <a:pt x="57" y="71"/>
                </a:cubicBezTo>
                <a:cubicBezTo>
                  <a:pt x="82" y="46"/>
                  <a:pt x="82" y="46"/>
                  <a:pt x="82" y="46"/>
                </a:cubicBezTo>
                <a:cubicBezTo>
                  <a:pt x="160" y="123"/>
                  <a:pt x="160" y="123"/>
                  <a:pt x="160" y="123"/>
                </a:cubicBezTo>
                <a:lnTo>
                  <a:pt x="134" y="148"/>
                </a:lnTo>
                <a:close/>
                <a:moveTo>
                  <a:pt x="297" y="568"/>
                </a:moveTo>
                <a:cubicBezTo>
                  <a:pt x="292" y="574"/>
                  <a:pt x="291" y="582"/>
                  <a:pt x="293" y="588"/>
                </a:cubicBezTo>
                <a:cubicBezTo>
                  <a:pt x="314" y="636"/>
                  <a:pt x="303" y="691"/>
                  <a:pt x="266" y="728"/>
                </a:cubicBezTo>
                <a:cubicBezTo>
                  <a:pt x="242" y="752"/>
                  <a:pt x="210" y="765"/>
                  <a:pt x="176" y="765"/>
                </a:cubicBezTo>
                <a:cubicBezTo>
                  <a:pt x="169" y="765"/>
                  <a:pt x="161" y="765"/>
                  <a:pt x="154" y="763"/>
                </a:cubicBezTo>
                <a:cubicBezTo>
                  <a:pt x="202" y="715"/>
                  <a:pt x="202" y="715"/>
                  <a:pt x="202" y="715"/>
                </a:cubicBezTo>
                <a:cubicBezTo>
                  <a:pt x="205" y="712"/>
                  <a:pt x="207" y="707"/>
                  <a:pt x="207" y="702"/>
                </a:cubicBezTo>
                <a:cubicBezTo>
                  <a:pt x="207" y="625"/>
                  <a:pt x="207" y="625"/>
                  <a:pt x="207" y="625"/>
                </a:cubicBezTo>
                <a:cubicBezTo>
                  <a:pt x="207" y="615"/>
                  <a:pt x="199" y="607"/>
                  <a:pt x="189" y="607"/>
                </a:cubicBezTo>
                <a:cubicBezTo>
                  <a:pt x="112" y="607"/>
                  <a:pt x="112" y="607"/>
                  <a:pt x="112" y="607"/>
                </a:cubicBezTo>
                <a:cubicBezTo>
                  <a:pt x="107" y="607"/>
                  <a:pt x="103" y="609"/>
                  <a:pt x="99" y="612"/>
                </a:cubicBezTo>
                <a:cubicBezTo>
                  <a:pt x="51" y="661"/>
                  <a:pt x="51" y="661"/>
                  <a:pt x="51" y="661"/>
                </a:cubicBezTo>
                <a:cubicBezTo>
                  <a:pt x="44" y="620"/>
                  <a:pt x="56" y="578"/>
                  <a:pt x="86" y="548"/>
                </a:cubicBezTo>
                <a:cubicBezTo>
                  <a:pt x="110" y="524"/>
                  <a:pt x="142" y="511"/>
                  <a:pt x="176" y="511"/>
                </a:cubicBezTo>
                <a:cubicBezTo>
                  <a:pt x="193" y="511"/>
                  <a:pt x="210" y="514"/>
                  <a:pt x="226" y="521"/>
                </a:cubicBezTo>
                <a:cubicBezTo>
                  <a:pt x="233" y="524"/>
                  <a:pt x="241" y="522"/>
                  <a:pt x="246" y="517"/>
                </a:cubicBezTo>
                <a:cubicBezTo>
                  <a:pt x="528" y="235"/>
                  <a:pt x="528" y="235"/>
                  <a:pt x="528" y="235"/>
                </a:cubicBezTo>
                <a:cubicBezTo>
                  <a:pt x="533" y="230"/>
                  <a:pt x="535" y="222"/>
                  <a:pt x="532" y="215"/>
                </a:cubicBezTo>
                <a:cubicBezTo>
                  <a:pt x="512" y="167"/>
                  <a:pt x="522" y="112"/>
                  <a:pt x="559" y="75"/>
                </a:cubicBezTo>
                <a:cubicBezTo>
                  <a:pt x="583" y="51"/>
                  <a:pt x="615" y="38"/>
                  <a:pt x="649" y="38"/>
                </a:cubicBezTo>
                <a:cubicBezTo>
                  <a:pt x="657" y="38"/>
                  <a:pt x="664" y="39"/>
                  <a:pt x="671" y="40"/>
                </a:cubicBezTo>
                <a:cubicBezTo>
                  <a:pt x="623" y="88"/>
                  <a:pt x="623" y="88"/>
                  <a:pt x="623" y="88"/>
                </a:cubicBezTo>
                <a:cubicBezTo>
                  <a:pt x="620" y="92"/>
                  <a:pt x="618" y="96"/>
                  <a:pt x="618" y="101"/>
                </a:cubicBezTo>
                <a:cubicBezTo>
                  <a:pt x="618" y="178"/>
                  <a:pt x="618" y="178"/>
                  <a:pt x="618" y="178"/>
                </a:cubicBezTo>
                <a:cubicBezTo>
                  <a:pt x="618" y="188"/>
                  <a:pt x="626" y="196"/>
                  <a:pt x="636" y="196"/>
                </a:cubicBezTo>
                <a:cubicBezTo>
                  <a:pt x="713" y="196"/>
                  <a:pt x="713" y="196"/>
                  <a:pt x="713" y="196"/>
                </a:cubicBezTo>
                <a:cubicBezTo>
                  <a:pt x="718" y="196"/>
                  <a:pt x="723" y="195"/>
                  <a:pt x="726" y="191"/>
                </a:cubicBezTo>
                <a:cubicBezTo>
                  <a:pt x="774" y="143"/>
                  <a:pt x="774" y="143"/>
                  <a:pt x="774" y="143"/>
                </a:cubicBezTo>
                <a:cubicBezTo>
                  <a:pt x="782" y="183"/>
                  <a:pt x="769" y="225"/>
                  <a:pt x="739" y="255"/>
                </a:cubicBezTo>
                <a:cubicBezTo>
                  <a:pt x="715" y="279"/>
                  <a:pt x="683" y="293"/>
                  <a:pt x="649" y="293"/>
                </a:cubicBezTo>
                <a:cubicBezTo>
                  <a:pt x="632" y="293"/>
                  <a:pt x="615" y="289"/>
                  <a:pt x="599" y="283"/>
                </a:cubicBezTo>
                <a:cubicBezTo>
                  <a:pt x="593" y="280"/>
                  <a:pt x="585" y="281"/>
                  <a:pt x="579" y="286"/>
                </a:cubicBezTo>
                <a:lnTo>
                  <a:pt x="297" y="568"/>
                </a:lnTo>
                <a:close/>
                <a:moveTo>
                  <a:pt x="766" y="755"/>
                </a:moveTo>
                <a:cubicBezTo>
                  <a:pt x="752" y="768"/>
                  <a:pt x="728" y="768"/>
                  <a:pt x="714" y="755"/>
                </a:cubicBezTo>
                <a:cubicBezTo>
                  <a:pt x="560" y="600"/>
                  <a:pt x="560" y="600"/>
                  <a:pt x="560" y="600"/>
                </a:cubicBezTo>
                <a:cubicBezTo>
                  <a:pt x="611" y="549"/>
                  <a:pt x="611" y="549"/>
                  <a:pt x="611" y="549"/>
                </a:cubicBezTo>
                <a:cubicBezTo>
                  <a:pt x="766" y="703"/>
                  <a:pt x="766" y="703"/>
                  <a:pt x="766" y="703"/>
                </a:cubicBezTo>
                <a:cubicBezTo>
                  <a:pt x="773" y="710"/>
                  <a:pt x="776" y="719"/>
                  <a:pt x="776" y="729"/>
                </a:cubicBezTo>
                <a:cubicBezTo>
                  <a:pt x="776" y="739"/>
                  <a:pt x="773" y="748"/>
                  <a:pt x="766" y="75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endParaRPr lang="en-US" dirty="0"/>
          </a:p>
        </p:txBody>
      </p:sp>
      <p:grpSp>
        <p:nvGrpSpPr>
          <p:cNvPr id="85" name="Group 84"/>
          <p:cNvGrpSpPr/>
          <p:nvPr/>
        </p:nvGrpSpPr>
        <p:grpSpPr>
          <a:xfrm>
            <a:off x="5958668" y="2166915"/>
            <a:ext cx="457225" cy="516459"/>
            <a:chOff x="4574368" y="4431558"/>
            <a:chExt cx="457225" cy="516459"/>
          </a:xfrm>
        </p:grpSpPr>
        <p:sp>
          <p:nvSpPr>
            <p:cNvPr id="86" name="Freeform 156"/>
            <p:cNvSpPr>
              <a:spLocks noEditPoints="1"/>
            </p:cNvSpPr>
            <p:nvPr/>
          </p:nvSpPr>
          <p:spPr bwMode="auto">
            <a:xfrm>
              <a:off x="4574368" y="4431558"/>
              <a:ext cx="457225" cy="516459"/>
            </a:xfrm>
            <a:custGeom>
              <a:avLst/>
              <a:gdLst>
                <a:gd name="T0" fmla="*/ 289 w 577"/>
                <a:gd name="T1" fmla="*/ 646 h 646"/>
                <a:gd name="T2" fmla="*/ 0 w 577"/>
                <a:gd name="T3" fmla="*/ 462 h 646"/>
                <a:gd name="T4" fmla="*/ 213 w 577"/>
                <a:gd name="T5" fmla="*/ 213 h 646"/>
                <a:gd name="T6" fmla="*/ 134 w 577"/>
                <a:gd name="T7" fmla="*/ 83 h 646"/>
                <a:gd name="T8" fmla="*/ 130 w 577"/>
                <a:gd name="T9" fmla="*/ 80 h 646"/>
                <a:gd name="T10" fmla="*/ 119 w 577"/>
                <a:gd name="T11" fmla="*/ 51 h 646"/>
                <a:gd name="T12" fmla="*/ 147 w 577"/>
                <a:gd name="T13" fmla="*/ 37 h 646"/>
                <a:gd name="T14" fmla="*/ 185 w 577"/>
                <a:gd name="T15" fmla="*/ 47 h 646"/>
                <a:gd name="T16" fmla="*/ 200 w 577"/>
                <a:gd name="T17" fmla="*/ 51 h 646"/>
                <a:gd name="T18" fmla="*/ 200 w 577"/>
                <a:gd name="T19" fmla="*/ 51 h 646"/>
                <a:gd name="T20" fmla="*/ 233 w 577"/>
                <a:gd name="T21" fmla="*/ 31 h 646"/>
                <a:gd name="T22" fmla="*/ 236 w 577"/>
                <a:gd name="T23" fmla="*/ 28 h 646"/>
                <a:gd name="T24" fmla="*/ 289 w 577"/>
                <a:gd name="T25" fmla="*/ 0 h 646"/>
                <a:gd name="T26" fmla="*/ 341 w 577"/>
                <a:gd name="T27" fmla="*/ 28 h 646"/>
                <a:gd name="T28" fmla="*/ 344 w 577"/>
                <a:gd name="T29" fmla="*/ 31 h 646"/>
                <a:gd name="T30" fmla="*/ 377 w 577"/>
                <a:gd name="T31" fmla="*/ 51 h 646"/>
                <a:gd name="T32" fmla="*/ 393 w 577"/>
                <a:gd name="T33" fmla="*/ 47 h 646"/>
                <a:gd name="T34" fmla="*/ 430 w 577"/>
                <a:gd name="T35" fmla="*/ 37 h 646"/>
                <a:gd name="T36" fmla="*/ 458 w 577"/>
                <a:gd name="T37" fmla="*/ 51 h 646"/>
                <a:gd name="T38" fmla="*/ 447 w 577"/>
                <a:gd name="T39" fmla="*/ 80 h 646"/>
                <a:gd name="T40" fmla="*/ 444 w 577"/>
                <a:gd name="T41" fmla="*/ 83 h 646"/>
                <a:gd name="T42" fmla="*/ 365 w 577"/>
                <a:gd name="T43" fmla="*/ 213 h 646"/>
                <a:gd name="T44" fmla="*/ 577 w 577"/>
                <a:gd name="T45" fmla="*/ 462 h 646"/>
                <a:gd name="T46" fmla="*/ 289 w 577"/>
                <a:gd name="T47" fmla="*/ 646 h 646"/>
                <a:gd name="T48" fmla="*/ 147 w 577"/>
                <a:gd name="T49" fmla="*/ 51 h 646"/>
                <a:gd name="T50" fmla="*/ 132 w 577"/>
                <a:gd name="T51" fmla="*/ 56 h 646"/>
                <a:gd name="T52" fmla="*/ 140 w 577"/>
                <a:gd name="T53" fmla="*/ 70 h 646"/>
                <a:gd name="T54" fmla="*/ 143 w 577"/>
                <a:gd name="T55" fmla="*/ 72 h 646"/>
                <a:gd name="T56" fmla="*/ 227 w 577"/>
                <a:gd name="T57" fmla="*/ 218 h 646"/>
                <a:gd name="T58" fmla="*/ 222 w 577"/>
                <a:gd name="T59" fmla="*/ 224 h 646"/>
                <a:gd name="T60" fmla="*/ 14 w 577"/>
                <a:gd name="T61" fmla="*/ 462 h 646"/>
                <a:gd name="T62" fmla="*/ 289 w 577"/>
                <a:gd name="T63" fmla="*/ 632 h 646"/>
                <a:gd name="T64" fmla="*/ 563 w 577"/>
                <a:gd name="T65" fmla="*/ 462 h 646"/>
                <a:gd name="T66" fmla="*/ 355 w 577"/>
                <a:gd name="T67" fmla="*/ 224 h 646"/>
                <a:gd name="T68" fmla="*/ 350 w 577"/>
                <a:gd name="T69" fmla="*/ 218 h 646"/>
                <a:gd name="T70" fmla="*/ 435 w 577"/>
                <a:gd name="T71" fmla="*/ 72 h 646"/>
                <a:gd name="T72" fmla="*/ 438 w 577"/>
                <a:gd name="T73" fmla="*/ 70 h 646"/>
                <a:gd name="T74" fmla="*/ 445 w 577"/>
                <a:gd name="T75" fmla="*/ 56 h 646"/>
                <a:gd name="T76" fmla="*/ 430 w 577"/>
                <a:gd name="T77" fmla="*/ 51 h 646"/>
                <a:gd name="T78" fmla="*/ 399 w 577"/>
                <a:gd name="T79" fmla="*/ 59 h 646"/>
                <a:gd name="T80" fmla="*/ 377 w 577"/>
                <a:gd name="T81" fmla="*/ 65 h 646"/>
                <a:gd name="T82" fmla="*/ 334 w 577"/>
                <a:gd name="T83" fmla="*/ 41 h 646"/>
                <a:gd name="T84" fmla="*/ 331 w 577"/>
                <a:gd name="T85" fmla="*/ 37 h 646"/>
                <a:gd name="T86" fmla="*/ 289 w 577"/>
                <a:gd name="T87" fmla="*/ 14 h 646"/>
                <a:gd name="T88" fmla="*/ 246 w 577"/>
                <a:gd name="T89" fmla="*/ 37 h 646"/>
                <a:gd name="T90" fmla="*/ 243 w 577"/>
                <a:gd name="T91" fmla="*/ 41 h 646"/>
                <a:gd name="T92" fmla="*/ 200 w 577"/>
                <a:gd name="T93" fmla="*/ 65 h 646"/>
                <a:gd name="T94" fmla="*/ 200 w 577"/>
                <a:gd name="T95" fmla="*/ 65 h 646"/>
                <a:gd name="T96" fmla="*/ 179 w 577"/>
                <a:gd name="T97" fmla="*/ 59 h 646"/>
                <a:gd name="T98" fmla="*/ 147 w 577"/>
                <a:gd name="T99" fmla="*/ 51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77" h="646">
                  <a:moveTo>
                    <a:pt x="289" y="646"/>
                  </a:moveTo>
                  <a:cubicBezTo>
                    <a:pt x="47" y="646"/>
                    <a:pt x="0" y="579"/>
                    <a:pt x="0" y="462"/>
                  </a:cubicBezTo>
                  <a:cubicBezTo>
                    <a:pt x="0" y="344"/>
                    <a:pt x="125" y="245"/>
                    <a:pt x="213" y="213"/>
                  </a:cubicBezTo>
                  <a:cubicBezTo>
                    <a:pt x="212" y="181"/>
                    <a:pt x="196" y="134"/>
                    <a:pt x="134" y="83"/>
                  </a:cubicBezTo>
                  <a:cubicBezTo>
                    <a:pt x="132" y="81"/>
                    <a:pt x="131" y="80"/>
                    <a:pt x="130" y="80"/>
                  </a:cubicBezTo>
                  <a:cubicBezTo>
                    <a:pt x="117" y="67"/>
                    <a:pt x="117" y="57"/>
                    <a:pt x="119" y="51"/>
                  </a:cubicBezTo>
                  <a:cubicBezTo>
                    <a:pt x="123" y="42"/>
                    <a:pt x="133" y="37"/>
                    <a:pt x="147" y="37"/>
                  </a:cubicBezTo>
                  <a:cubicBezTo>
                    <a:pt x="159" y="37"/>
                    <a:pt x="172" y="41"/>
                    <a:pt x="185" y="47"/>
                  </a:cubicBezTo>
                  <a:cubicBezTo>
                    <a:pt x="190" y="49"/>
                    <a:pt x="196" y="51"/>
                    <a:pt x="200" y="51"/>
                  </a:cubicBezTo>
                  <a:cubicBezTo>
                    <a:pt x="200" y="51"/>
                    <a:pt x="200" y="51"/>
                    <a:pt x="200" y="51"/>
                  </a:cubicBezTo>
                  <a:cubicBezTo>
                    <a:pt x="212" y="51"/>
                    <a:pt x="222" y="43"/>
                    <a:pt x="233" y="31"/>
                  </a:cubicBezTo>
                  <a:cubicBezTo>
                    <a:pt x="236" y="28"/>
                    <a:pt x="236" y="28"/>
                    <a:pt x="236" y="28"/>
                  </a:cubicBezTo>
                  <a:cubicBezTo>
                    <a:pt x="249" y="15"/>
                    <a:pt x="263" y="0"/>
                    <a:pt x="289" y="0"/>
                  </a:cubicBezTo>
                  <a:cubicBezTo>
                    <a:pt x="314" y="0"/>
                    <a:pt x="329" y="15"/>
                    <a:pt x="341" y="28"/>
                  </a:cubicBezTo>
                  <a:cubicBezTo>
                    <a:pt x="344" y="31"/>
                    <a:pt x="344" y="31"/>
                    <a:pt x="344" y="31"/>
                  </a:cubicBezTo>
                  <a:cubicBezTo>
                    <a:pt x="356" y="43"/>
                    <a:pt x="365" y="51"/>
                    <a:pt x="377" y="51"/>
                  </a:cubicBezTo>
                  <a:cubicBezTo>
                    <a:pt x="382" y="51"/>
                    <a:pt x="387" y="49"/>
                    <a:pt x="393" y="47"/>
                  </a:cubicBezTo>
                  <a:cubicBezTo>
                    <a:pt x="405" y="41"/>
                    <a:pt x="418" y="37"/>
                    <a:pt x="430" y="37"/>
                  </a:cubicBezTo>
                  <a:cubicBezTo>
                    <a:pt x="445" y="37"/>
                    <a:pt x="455" y="42"/>
                    <a:pt x="458" y="51"/>
                  </a:cubicBezTo>
                  <a:cubicBezTo>
                    <a:pt x="461" y="57"/>
                    <a:pt x="461" y="67"/>
                    <a:pt x="447" y="80"/>
                  </a:cubicBezTo>
                  <a:cubicBezTo>
                    <a:pt x="447" y="80"/>
                    <a:pt x="446" y="81"/>
                    <a:pt x="444" y="83"/>
                  </a:cubicBezTo>
                  <a:cubicBezTo>
                    <a:pt x="381" y="134"/>
                    <a:pt x="366" y="181"/>
                    <a:pt x="365" y="213"/>
                  </a:cubicBezTo>
                  <a:cubicBezTo>
                    <a:pt x="452" y="245"/>
                    <a:pt x="577" y="344"/>
                    <a:pt x="577" y="462"/>
                  </a:cubicBezTo>
                  <a:cubicBezTo>
                    <a:pt x="577" y="579"/>
                    <a:pt x="530" y="646"/>
                    <a:pt x="289" y="646"/>
                  </a:cubicBezTo>
                  <a:moveTo>
                    <a:pt x="147" y="51"/>
                  </a:moveTo>
                  <a:cubicBezTo>
                    <a:pt x="138" y="51"/>
                    <a:pt x="133" y="54"/>
                    <a:pt x="132" y="56"/>
                  </a:cubicBezTo>
                  <a:cubicBezTo>
                    <a:pt x="131" y="58"/>
                    <a:pt x="133" y="63"/>
                    <a:pt x="140" y="70"/>
                  </a:cubicBezTo>
                  <a:cubicBezTo>
                    <a:pt x="140" y="70"/>
                    <a:pt x="141" y="71"/>
                    <a:pt x="143" y="72"/>
                  </a:cubicBezTo>
                  <a:cubicBezTo>
                    <a:pt x="212" y="129"/>
                    <a:pt x="227" y="183"/>
                    <a:pt x="227" y="218"/>
                  </a:cubicBezTo>
                  <a:cubicBezTo>
                    <a:pt x="227" y="221"/>
                    <a:pt x="225" y="223"/>
                    <a:pt x="222" y="224"/>
                  </a:cubicBezTo>
                  <a:cubicBezTo>
                    <a:pt x="138" y="253"/>
                    <a:pt x="14" y="349"/>
                    <a:pt x="14" y="462"/>
                  </a:cubicBezTo>
                  <a:cubicBezTo>
                    <a:pt x="14" y="573"/>
                    <a:pt x="58" y="632"/>
                    <a:pt x="289" y="632"/>
                  </a:cubicBezTo>
                  <a:cubicBezTo>
                    <a:pt x="520" y="632"/>
                    <a:pt x="563" y="573"/>
                    <a:pt x="563" y="462"/>
                  </a:cubicBezTo>
                  <a:cubicBezTo>
                    <a:pt x="563" y="349"/>
                    <a:pt x="439" y="253"/>
                    <a:pt x="355" y="224"/>
                  </a:cubicBezTo>
                  <a:cubicBezTo>
                    <a:pt x="352" y="223"/>
                    <a:pt x="350" y="221"/>
                    <a:pt x="350" y="218"/>
                  </a:cubicBezTo>
                  <a:cubicBezTo>
                    <a:pt x="350" y="183"/>
                    <a:pt x="365" y="129"/>
                    <a:pt x="435" y="72"/>
                  </a:cubicBezTo>
                  <a:cubicBezTo>
                    <a:pt x="436" y="71"/>
                    <a:pt x="437" y="70"/>
                    <a:pt x="438" y="70"/>
                  </a:cubicBezTo>
                  <a:cubicBezTo>
                    <a:pt x="445" y="63"/>
                    <a:pt x="446" y="58"/>
                    <a:pt x="445" y="56"/>
                  </a:cubicBezTo>
                  <a:cubicBezTo>
                    <a:pt x="444" y="54"/>
                    <a:pt x="439" y="51"/>
                    <a:pt x="430" y="51"/>
                  </a:cubicBezTo>
                  <a:cubicBezTo>
                    <a:pt x="420" y="51"/>
                    <a:pt x="409" y="54"/>
                    <a:pt x="399" y="59"/>
                  </a:cubicBezTo>
                  <a:cubicBezTo>
                    <a:pt x="391" y="63"/>
                    <a:pt x="384" y="65"/>
                    <a:pt x="377" y="65"/>
                  </a:cubicBezTo>
                  <a:cubicBezTo>
                    <a:pt x="359" y="65"/>
                    <a:pt x="346" y="53"/>
                    <a:pt x="334" y="41"/>
                  </a:cubicBezTo>
                  <a:cubicBezTo>
                    <a:pt x="331" y="37"/>
                    <a:pt x="331" y="37"/>
                    <a:pt x="331" y="37"/>
                  </a:cubicBezTo>
                  <a:cubicBezTo>
                    <a:pt x="319" y="25"/>
                    <a:pt x="308" y="14"/>
                    <a:pt x="289" y="14"/>
                  </a:cubicBezTo>
                  <a:cubicBezTo>
                    <a:pt x="269" y="14"/>
                    <a:pt x="259" y="25"/>
                    <a:pt x="246" y="37"/>
                  </a:cubicBezTo>
                  <a:cubicBezTo>
                    <a:pt x="243" y="41"/>
                    <a:pt x="243" y="41"/>
                    <a:pt x="243" y="41"/>
                  </a:cubicBezTo>
                  <a:cubicBezTo>
                    <a:pt x="231" y="53"/>
                    <a:pt x="218" y="65"/>
                    <a:pt x="200" y="65"/>
                  </a:cubicBezTo>
                  <a:cubicBezTo>
                    <a:pt x="200" y="65"/>
                    <a:pt x="200" y="65"/>
                    <a:pt x="200" y="65"/>
                  </a:cubicBezTo>
                  <a:cubicBezTo>
                    <a:pt x="193" y="65"/>
                    <a:pt x="186" y="63"/>
                    <a:pt x="179" y="59"/>
                  </a:cubicBezTo>
                  <a:cubicBezTo>
                    <a:pt x="168" y="54"/>
                    <a:pt x="157" y="51"/>
                    <a:pt x="147" y="51"/>
                  </a:cubicBez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id-ID">
                <a:latin typeface="+mn-lt"/>
              </a:endParaRPr>
            </a:p>
          </p:txBody>
        </p:sp>
        <p:sp>
          <p:nvSpPr>
            <p:cNvPr id="87" name="Freeform 154"/>
            <p:cNvSpPr>
              <a:spLocks/>
            </p:cNvSpPr>
            <p:nvPr/>
          </p:nvSpPr>
          <p:spPr bwMode="auto">
            <a:xfrm>
              <a:off x="4778217" y="4639429"/>
              <a:ext cx="11206" cy="236805"/>
            </a:xfrm>
            <a:custGeom>
              <a:avLst/>
              <a:gdLst>
                <a:gd name="T0" fmla="*/ 7 w 14"/>
                <a:gd name="T1" fmla="*/ 296 h 296"/>
                <a:gd name="T2" fmla="*/ 0 w 14"/>
                <a:gd name="T3" fmla="*/ 289 h 296"/>
                <a:gd name="T4" fmla="*/ 0 w 14"/>
                <a:gd name="T5" fmla="*/ 7 h 296"/>
                <a:gd name="T6" fmla="*/ 7 w 14"/>
                <a:gd name="T7" fmla="*/ 0 h 296"/>
                <a:gd name="T8" fmla="*/ 14 w 14"/>
                <a:gd name="T9" fmla="*/ 7 h 296"/>
                <a:gd name="T10" fmla="*/ 14 w 14"/>
                <a:gd name="T11" fmla="*/ 289 h 296"/>
                <a:gd name="T12" fmla="*/ 7 w 14"/>
                <a:gd name="T13" fmla="*/ 296 h 296"/>
              </a:gdLst>
              <a:ahLst/>
              <a:cxnLst>
                <a:cxn ang="0">
                  <a:pos x="T0" y="T1"/>
                </a:cxn>
                <a:cxn ang="0">
                  <a:pos x="T2" y="T3"/>
                </a:cxn>
                <a:cxn ang="0">
                  <a:pos x="T4" y="T5"/>
                </a:cxn>
                <a:cxn ang="0">
                  <a:pos x="T6" y="T7"/>
                </a:cxn>
                <a:cxn ang="0">
                  <a:pos x="T8" y="T9"/>
                </a:cxn>
                <a:cxn ang="0">
                  <a:pos x="T10" y="T11"/>
                </a:cxn>
                <a:cxn ang="0">
                  <a:pos x="T12" y="T13"/>
                </a:cxn>
              </a:cxnLst>
              <a:rect l="0" t="0" r="r" b="b"/>
              <a:pathLst>
                <a:path w="14" h="296">
                  <a:moveTo>
                    <a:pt x="7" y="296"/>
                  </a:moveTo>
                  <a:cubicBezTo>
                    <a:pt x="4" y="296"/>
                    <a:pt x="0" y="293"/>
                    <a:pt x="0" y="289"/>
                  </a:cubicBezTo>
                  <a:cubicBezTo>
                    <a:pt x="0" y="7"/>
                    <a:pt x="0" y="7"/>
                    <a:pt x="0" y="7"/>
                  </a:cubicBezTo>
                  <a:cubicBezTo>
                    <a:pt x="0" y="4"/>
                    <a:pt x="4" y="0"/>
                    <a:pt x="7" y="0"/>
                  </a:cubicBezTo>
                  <a:cubicBezTo>
                    <a:pt x="11" y="0"/>
                    <a:pt x="14" y="4"/>
                    <a:pt x="14" y="7"/>
                  </a:cubicBezTo>
                  <a:cubicBezTo>
                    <a:pt x="14" y="289"/>
                    <a:pt x="14" y="289"/>
                    <a:pt x="14" y="289"/>
                  </a:cubicBezTo>
                  <a:cubicBezTo>
                    <a:pt x="14" y="293"/>
                    <a:pt x="11" y="296"/>
                    <a:pt x="7" y="296"/>
                  </a:cubicBez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id-ID">
                <a:latin typeface="+mn-lt"/>
              </a:endParaRPr>
            </a:p>
          </p:txBody>
        </p:sp>
        <p:sp>
          <p:nvSpPr>
            <p:cNvPr id="88" name="Freeform 153"/>
            <p:cNvSpPr>
              <a:spLocks/>
            </p:cNvSpPr>
            <p:nvPr/>
          </p:nvSpPr>
          <p:spPr bwMode="auto">
            <a:xfrm>
              <a:off x="4720283" y="4698175"/>
              <a:ext cx="129995" cy="171401"/>
            </a:xfrm>
            <a:custGeom>
              <a:avLst/>
              <a:gdLst>
                <a:gd name="T0" fmla="*/ 91 w 165"/>
                <a:gd name="T1" fmla="*/ 213 h 213"/>
                <a:gd name="T2" fmla="*/ 4 w 165"/>
                <a:gd name="T3" fmla="*/ 179 h 213"/>
                <a:gd name="T4" fmla="*/ 3 w 165"/>
                <a:gd name="T5" fmla="*/ 169 h 213"/>
                <a:gd name="T6" fmla="*/ 13 w 165"/>
                <a:gd name="T7" fmla="*/ 168 h 213"/>
                <a:gd name="T8" fmla="*/ 91 w 165"/>
                <a:gd name="T9" fmla="*/ 199 h 213"/>
                <a:gd name="T10" fmla="*/ 147 w 165"/>
                <a:gd name="T11" fmla="*/ 160 h 213"/>
                <a:gd name="T12" fmla="*/ 97 w 165"/>
                <a:gd name="T13" fmla="*/ 114 h 213"/>
                <a:gd name="T14" fmla="*/ 90 w 165"/>
                <a:gd name="T15" fmla="*/ 112 h 213"/>
                <a:gd name="T16" fmla="*/ 82 w 165"/>
                <a:gd name="T17" fmla="*/ 110 h 213"/>
                <a:gd name="T18" fmla="*/ 16 w 165"/>
                <a:gd name="T19" fmla="*/ 55 h 213"/>
                <a:gd name="T20" fmla="*/ 89 w 165"/>
                <a:gd name="T21" fmla="*/ 0 h 213"/>
                <a:gd name="T22" fmla="*/ 161 w 165"/>
                <a:gd name="T23" fmla="*/ 25 h 213"/>
                <a:gd name="T24" fmla="*/ 163 w 165"/>
                <a:gd name="T25" fmla="*/ 35 h 213"/>
                <a:gd name="T26" fmla="*/ 154 w 165"/>
                <a:gd name="T27" fmla="*/ 37 h 213"/>
                <a:gd name="T28" fmla="*/ 89 w 165"/>
                <a:gd name="T29" fmla="*/ 14 h 213"/>
                <a:gd name="T30" fmla="*/ 30 w 165"/>
                <a:gd name="T31" fmla="*/ 55 h 213"/>
                <a:gd name="T32" fmla="*/ 85 w 165"/>
                <a:gd name="T33" fmla="*/ 96 h 213"/>
                <a:gd name="T34" fmla="*/ 93 w 165"/>
                <a:gd name="T35" fmla="*/ 98 h 213"/>
                <a:gd name="T36" fmla="*/ 101 w 165"/>
                <a:gd name="T37" fmla="*/ 100 h 213"/>
                <a:gd name="T38" fmla="*/ 161 w 165"/>
                <a:gd name="T39" fmla="*/ 160 h 213"/>
                <a:gd name="T40" fmla="*/ 91 w 165"/>
                <a:gd name="T41" fmla="*/ 213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5" h="213">
                  <a:moveTo>
                    <a:pt x="91" y="213"/>
                  </a:moveTo>
                  <a:cubicBezTo>
                    <a:pt x="66" y="213"/>
                    <a:pt x="27" y="197"/>
                    <a:pt x="4" y="179"/>
                  </a:cubicBezTo>
                  <a:cubicBezTo>
                    <a:pt x="1" y="176"/>
                    <a:pt x="0" y="172"/>
                    <a:pt x="3" y="169"/>
                  </a:cubicBezTo>
                  <a:cubicBezTo>
                    <a:pt x="5" y="166"/>
                    <a:pt x="10" y="165"/>
                    <a:pt x="13" y="168"/>
                  </a:cubicBezTo>
                  <a:cubicBezTo>
                    <a:pt x="33" y="184"/>
                    <a:pt x="69" y="199"/>
                    <a:pt x="91" y="199"/>
                  </a:cubicBezTo>
                  <a:cubicBezTo>
                    <a:pt x="143" y="199"/>
                    <a:pt x="147" y="169"/>
                    <a:pt x="147" y="160"/>
                  </a:cubicBezTo>
                  <a:cubicBezTo>
                    <a:pt x="147" y="128"/>
                    <a:pt x="124" y="120"/>
                    <a:pt x="97" y="114"/>
                  </a:cubicBezTo>
                  <a:cubicBezTo>
                    <a:pt x="95" y="113"/>
                    <a:pt x="92" y="113"/>
                    <a:pt x="90" y="112"/>
                  </a:cubicBezTo>
                  <a:cubicBezTo>
                    <a:pt x="87" y="111"/>
                    <a:pt x="85" y="111"/>
                    <a:pt x="82" y="110"/>
                  </a:cubicBezTo>
                  <a:cubicBezTo>
                    <a:pt x="59" y="105"/>
                    <a:pt x="16" y="95"/>
                    <a:pt x="16" y="55"/>
                  </a:cubicBezTo>
                  <a:cubicBezTo>
                    <a:pt x="16" y="15"/>
                    <a:pt x="56" y="0"/>
                    <a:pt x="89" y="0"/>
                  </a:cubicBezTo>
                  <a:cubicBezTo>
                    <a:pt x="111" y="0"/>
                    <a:pt x="138" y="10"/>
                    <a:pt x="161" y="25"/>
                  </a:cubicBezTo>
                  <a:cubicBezTo>
                    <a:pt x="164" y="27"/>
                    <a:pt x="165" y="32"/>
                    <a:pt x="163" y="35"/>
                  </a:cubicBezTo>
                  <a:cubicBezTo>
                    <a:pt x="161" y="38"/>
                    <a:pt x="157" y="39"/>
                    <a:pt x="154" y="37"/>
                  </a:cubicBezTo>
                  <a:cubicBezTo>
                    <a:pt x="132" y="23"/>
                    <a:pt x="108" y="14"/>
                    <a:pt x="89" y="14"/>
                  </a:cubicBezTo>
                  <a:cubicBezTo>
                    <a:pt x="33" y="14"/>
                    <a:pt x="30" y="48"/>
                    <a:pt x="30" y="55"/>
                  </a:cubicBezTo>
                  <a:cubicBezTo>
                    <a:pt x="30" y="81"/>
                    <a:pt x="57" y="90"/>
                    <a:pt x="85" y="96"/>
                  </a:cubicBezTo>
                  <a:cubicBezTo>
                    <a:pt x="88" y="97"/>
                    <a:pt x="91" y="98"/>
                    <a:pt x="93" y="98"/>
                  </a:cubicBezTo>
                  <a:cubicBezTo>
                    <a:pt x="95" y="99"/>
                    <a:pt x="98" y="100"/>
                    <a:pt x="101" y="100"/>
                  </a:cubicBezTo>
                  <a:cubicBezTo>
                    <a:pt x="122" y="105"/>
                    <a:pt x="161" y="114"/>
                    <a:pt x="161" y="160"/>
                  </a:cubicBezTo>
                  <a:cubicBezTo>
                    <a:pt x="161" y="199"/>
                    <a:pt x="125" y="213"/>
                    <a:pt x="91" y="213"/>
                  </a:cubicBez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id-ID">
                <a:latin typeface="+mn-lt"/>
              </a:endParaRPr>
            </a:p>
          </p:txBody>
        </p:sp>
      </p:grpSp>
      <p:pic>
        <p:nvPicPr>
          <p:cNvPr id="117" name="Graphic 84">
            <a:extLst>
              <a:ext uri="{FF2B5EF4-FFF2-40B4-BE49-F238E27FC236}">
                <a16:creationId xmlns:a16="http://schemas.microsoft.com/office/drawing/2014/main" xmlns="" id="{E44F3031-129F-5245-A50A-B1060B850C5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1694403" y="5220277"/>
            <a:ext cx="525352" cy="525352"/>
          </a:xfrm>
          <a:prstGeom prst="rect">
            <a:avLst/>
          </a:prstGeom>
        </p:spPr>
      </p:pic>
      <p:pic>
        <p:nvPicPr>
          <p:cNvPr id="118" name="Graphic 86">
            <a:extLst>
              <a:ext uri="{FF2B5EF4-FFF2-40B4-BE49-F238E27FC236}">
                <a16:creationId xmlns:a16="http://schemas.microsoft.com/office/drawing/2014/main" xmlns="" id="{E08DFB5B-98F1-AF4A-9A31-69B8923F860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2160129" y="5768013"/>
            <a:ext cx="567073" cy="567073"/>
          </a:xfrm>
          <a:prstGeom prst="rect">
            <a:avLst/>
          </a:prstGeom>
        </p:spPr>
      </p:pic>
      <p:pic>
        <p:nvPicPr>
          <p:cNvPr id="119" name="Graphic 88">
            <a:extLst>
              <a:ext uri="{FF2B5EF4-FFF2-40B4-BE49-F238E27FC236}">
                <a16:creationId xmlns:a16="http://schemas.microsoft.com/office/drawing/2014/main" xmlns="" id="{6093EF4F-F03C-0545-B1D2-B76CC3AC6E0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138842" y="5625553"/>
            <a:ext cx="473959" cy="473959"/>
          </a:xfrm>
          <a:prstGeom prst="rect">
            <a:avLst/>
          </a:prstGeom>
        </p:spPr>
      </p:pic>
      <p:pic>
        <p:nvPicPr>
          <p:cNvPr id="120" name="Picture 119">
            <a:extLst>
              <a:ext uri="{FF2B5EF4-FFF2-40B4-BE49-F238E27FC236}">
                <a16:creationId xmlns:a16="http://schemas.microsoft.com/office/drawing/2014/main" xmlns="" id="{CCB614D5-2897-8F4F-92E5-A965193A82A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01267" y="4606922"/>
            <a:ext cx="355076" cy="442537"/>
          </a:xfrm>
          <a:prstGeom prst="rect">
            <a:avLst/>
          </a:prstGeom>
        </p:spPr>
      </p:pic>
      <p:grpSp>
        <p:nvGrpSpPr>
          <p:cNvPr id="121" name="Group 120">
            <a:extLst>
              <a:ext uri="{FF2B5EF4-FFF2-40B4-BE49-F238E27FC236}">
                <a16:creationId xmlns:a16="http://schemas.microsoft.com/office/drawing/2014/main" xmlns="" id="{8826E895-7A23-4A86-BB67-0A1F7F379879}"/>
              </a:ext>
            </a:extLst>
          </p:cNvPr>
          <p:cNvGrpSpPr/>
          <p:nvPr/>
        </p:nvGrpSpPr>
        <p:grpSpPr>
          <a:xfrm>
            <a:off x="443323" y="1402127"/>
            <a:ext cx="11149963" cy="5115159"/>
            <a:chOff x="457196" y="1682115"/>
            <a:chExt cx="9144002" cy="5457679"/>
          </a:xfrm>
        </p:grpSpPr>
        <p:sp>
          <p:nvSpPr>
            <p:cNvPr id="122" name="Rectangle 121">
              <a:extLst>
                <a:ext uri="{FF2B5EF4-FFF2-40B4-BE49-F238E27FC236}">
                  <a16:creationId xmlns:a16="http://schemas.microsoft.com/office/drawing/2014/main" xmlns="" id="{E88E03B9-5EA1-4072-8488-D759920365AA}"/>
                </a:ext>
              </a:extLst>
            </p:cNvPr>
            <p:cNvSpPr/>
            <p:nvPr/>
          </p:nvSpPr>
          <p:spPr>
            <a:xfrm>
              <a:off x="457200" y="1682115"/>
              <a:ext cx="9143998" cy="274320"/>
            </a:xfrm>
            <a:prstGeom prst="rect">
              <a:avLst/>
            </a:prstGeom>
            <a:solidFill>
              <a:schemeClr val="accent1"/>
            </a:solidFill>
            <a:ln w="127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45720" tIns="18288" rIns="45720" bIns="18288" rtlCol="0" anchor="ctr"/>
            <a:lstStyle/>
            <a:p>
              <a:pPr algn="ctr"/>
              <a:r>
                <a:rPr lang="en-US" sz="2000" b="1" dirty="0">
                  <a:solidFill>
                    <a:schemeClr val="bg1"/>
                  </a:solidFill>
                </a:rPr>
                <a:t>Secondary Trading Spreads – 10-Year AAA Comparables MARCH 29, 2019</a:t>
              </a:r>
            </a:p>
          </p:txBody>
        </p:sp>
        <p:cxnSp>
          <p:nvCxnSpPr>
            <p:cNvPr id="123" name="Straight Connector 122">
              <a:extLst>
                <a:ext uri="{FF2B5EF4-FFF2-40B4-BE49-F238E27FC236}">
                  <a16:creationId xmlns:a16="http://schemas.microsoft.com/office/drawing/2014/main" xmlns="" id="{D3C85FDD-E671-4A1C-AD3E-CF95926B2D4E}"/>
                </a:ext>
              </a:extLst>
            </p:cNvPr>
            <p:cNvCxnSpPr/>
            <p:nvPr/>
          </p:nvCxnSpPr>
          <p:spPr>
            <a:xfrm>
              <a:off x="457200" y="4754398"/>
              <a:ext cx="9143996"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4" name="TextBox 123">
              <a:extLst>
                <a:ext uri="{FF2B5EF4-FFF2-40B4-BE49-F238E27FC236}">
                  <a16:creationId xmlns:a16="http://schemas.microsoft.com/office/drawing/2014/main" xmlns="" id="{CB673E5B-7C34-4BD1-B3AC-9B62D88722B1}"/>
                </a:ext>
              </a:extLst>
            </p:cNvPr>
            <p:cNvSpPr txBox="1"/>
            <p:nvPr/>
          </p:nvSpPr>
          <p:spPr>
            <a:xfrm>
              <a:off x="457196" y="6893573"/>
              <a:ext cx="9143999" cy="246221"/>
            </a:xfrm>
            <a:prstGeom prst="rect">
              <a:avLst/>
            </a:prstGeom>
            <a:noFill/>
          </p:spPr>
          <p:txBody>
            <a:bodyPr wrap="square" lIns="45720" tIns="0" rIns="45720" bIns="0" rtlCol="0">
              <a:spAutoFit/>
            </a:bodyPr>
            <a:lstStyle/>
            <a:p>
              <a:r>
                <a:rPr lang="en-US" sz="800" dirty="0">
                  <a:latin typeface="Arial Narrow" panose="020B0606020202030204" pitchFamily="34" charset="0"/>
                </a:rPr>
                <a:t>Source: Bloomberg; TRACE. Includes trades of $1 million or more.</a:t>
              </a:r>
            </a:p>
            <a:p>
              <a:r>
                <a:rPr lang="en-US" sz="800" dirty="0">
                  <a:latin typeface="Arial Narrow" panose="020B0606020202030204" pitchFamily="34" charset="0"/>
                </a:rPr>
                <a:t>(1)  Represents new-issue transaction and associated pricing.</a:t>
              </a:r>
            </a:p>
          </p:txBody>
        </p:sp>
        <p:graphicFrame>
          <p:nvGraphicFramePr>
            <p:cNvPr id="125" name="Chart 124">
              <a:extLst>
                <a:ext uri="{FF2B5EF4-FFF2-40B4-BE49-F238E27FC236}">
                  <a16:creationId xmlns:a16="http://schemas.microsoft.com/office/drawing/2014/main" xmlns="" id="{16C834B2-138A-468C-A1EE-E95434D44823}"/>
                </a:ext>
              </a:extLst>
            </p:cNvPr>
            <p:cNvGraphicFramePr>
              <a:graphicFrameLocks/>
            </p:cNvGraphicFramePr>
            <p:nvPr>
              <p:extLst>
                <p:ext uri="{D42A27DB-BD31-4B8C-83A1-F6EECF244321}">
                  <p14:modId xmlns:p14="http://schemas.microsoft.com/office/powerpoint/2010/main" val="2787437012"/>
                </p:ext>
              </p:extLst>
            </p:nvPr>
          </p:nvGraphicFramePr>
          <p:xfrm>
            <a:off x="457202" y="1929884"/>
            <a:ext cx="9143995" cy="4785705"/>
          </p:xfrm>
          <a:graphic>
            <a:graphicData uri="http://schemas.openxmlformats.org/drawingml/2006/chart">
              <c:chart xmlns:c="http://schemas.openxmlformats.org/drawingml/2006/chart" xmlns:r="http://schemas.openxmlformats.org/officeDocument/2006/relationships" r:id="rId9"/>
            </a:graphicData>
          </a:graphic>
        </p:graphicFrame>
        <p:pic>
          <p:nvPicPr>
            <p:cNvPr id="126" name="Picture 2" descr="Image result for exxon mobil">
              <a:extLst>
                <a:ext uri="{FF2B5EF4-FFF2-40B4-BE49-F238E27FC236}">
                  <a16:creationId xmlns:a16="http://schemas.microsoft.com/office/drawing/2014/main" xmlns="" id="{F7315F3D-297E-4181-9C54-1F125F1EDB0E}"/>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40641" b="40128"/>
            <a:stretch/>
          </p:blipFill>
          <p:spPr bwMode="auto">
            <a:xfrm>
              <a:off x="1821452" y="4883731"/>
              <a:ext cx="1231750" cy="236874"/>
            </a:xfrm>
            <a:prstGeom prst="rect">
              <a:avLst/>
            </a:prstGeom>
            <a:noFill/>
            <a:extLst>
              <a:ext uri="{909E8E84-426E-40DD-AFC4-6F175D3DCCD1}">
                <a14:hiddenFill xmlns:a14="http://schemas.microsoft.com/office/drawing/2010/main">
                  <a:solidFill>
                    <a:srgbClr val="FFFFFF"/>
                  </a:solidFill>
                </a14:hiddenFill>
              </a:ext>
            </a:extLst>
          </p:spPr>
        </p:pic>
        <p:pic>
          <p:nvPicPr>
            <p:cNvPr id="127" name="Picture 4" descr="Image result for microsoft">
              <a:extLst>
                <a:ext uri="{FF2B5EF4-FFF2-40B4-BE49-F238E27FC236}">
                  <a16:creationId xmlns:a16="http://schemas.microsoft.com/office/drawing/2014/main" xmlns="" id="{F9895442-C039-48BC-8517-D2058135D1C1}"/>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4789" t="35883" r="14013" b="34986"/>
            <a:stretch/>
          </p:blipFill>
          <p:spPr bwMode="auto">
            <a:xfrm>
              <a:off x="3270908" y="3995792"/>
              <a:ext cx="1400081" cy="330930"/>
            </a:xfrm>
            <a:prstGeom prst="rect">
              <a:avLst/>
            </a:prstGeom>
            <a:noFill/>
            <a:extLst>
              <a:ext uri="{909E8E84-426E-40DD-AFC4-6F175D3DCCD1}">
                <a14:hiddenFill xmlns:a14="http://schemas.microsoft.com/office/drawing/2010/main">
                  <a:solidFill>
                    <a:srgbClr val="FFFFFF"/>
                  </a:solidFill>
                </a14:hiddenFill>
              </a:ext>
            </a:extLst>
          </p:spPr>
        </p:pic>
        <p:pic>
          <p:nvPicPr>
            <p:cNvPr id="128" name="Picture 14" descr="Image result for freddie mac">
              <a:extLst>
                <a:ext uri="{FF2B5EF4-FFF2-40B4-BE49-F238E27FC236}">
                  <a16:creationId xmlns:a16="http://schemas.microsoft.com/office/drawing/2014/main" xmlns="" id="{282BF1E3-6793-4653-975D-BD863DEAC075}"/>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3866" t="37067" r="3600" b="38933"/>
            <a:stretch/>
          </p:blipFill>
          <p:spPr bwMode="auto">
            <a:xfrm>
              <a:off x="5371030" y="4022245"/>
              <a:ext cx="1308885" cy="339479"/>
            </a:xfrm>
            <a:prstGeom prst="rect">
              <a:avLst/>
            </a:prstGeom>
            <a:noFill/>
            <a:extLst>
              <a:ext uri="{909E8E84-426E-40DD-AFC4-6F175D3DCCD1}">
                <a14:hiddenFill xmlns:a14="http://schemas.microsoft.com/office/drawing/2010/main">
                  <a:solidFill>
                    <a:srgbClr val="FFFFFF"/>
                  </a:solidFill>
                </a14:hiddenFill>
              </a:ext>
            </a:extLst>
          </p:spPr>
        </p:pic>
        <p:pic>
          <p:nvPicPr>
            <p:cNvPr id="129" name="Picture 16" descr="Image result for johnson and johnson">
              <a:extLst>
                <a:ext uri="{FF2B5EF4-FFF2-40B4-BE49-F238E27FC236}">
                  <a16:creationId xmlns:a16="http://schemas.microsoft.com/office/drawing/2014/main" xmlns="" id="{42B89999-ACE1-4526-A4DF-9C8FF3EE3B2B}"/>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744794" y="3509678"/>
              <a:ext cx="1588439" cy="305064"/>
            </a:xfrm>
            <a:prstGeom prst="rect">
              <a:avLst/>
            </a:prstGeom>
            <a:noFill/>
            <a:extLst>
              <a:ext uri="{909E8E84-426E-40DD-AFC4-6F175D3DCCD1}">
                <a14:hiddenFill xmlns:a14="http://schemas.microsoft.com/office/drawing/2010/main">
                  <a:solidFill>
                    <a:srgbClr val="FFFFFF"/>
                  </a:solidFill>
                </a14:hiddenFill>
              </a:ext>
            </a:extLst>
          </p:spPr>
        </p:pic>
        <p:pic>
          <p:nvPicPr>
            <p:cNvPr id="130" name="Picture 129">
              <a:extLst>
                <a:ext uri="{FF2B5EF4-FFF2-40B4-BE49-F238E27FC236}">
                  <a16:creationId xmlns:a16="http://schemas.microsoft.com/office/drawing/2014/main" xmlns="" id="{BF5B1958-E830-4147-A5DF-B33E2F038DCB}"/>
                </a:ext>
              </a:extLst>
            </p:cNvPr>
            <p:cNvPicPr>
              <a:picLocks noChangeAspect="1"/>
            </p:cNvPicPr>
            <p:nvPr/>
          </p:nvPicPr>
          <p:blipFill rotWithShape="1">
            <a:blip r:embed="rId14"/>
            <a:srcRect r="476"/>
            <a:stretch/>
          </p:blipFill>
          <p:spPr>
            <a:xfrm>
              <a:off x="7326229" y="2168082"/>
              <a:ext cx="1514007" cy="325983"/>
            </a:xfrm>
            <a:prstGeom prst="rect">
              <a:avLst/>
            </a:prstGeom>
          </p:spPr>
        </p:pic>
        <p:pic>
          <p:nvPicPr>
            <p:cNvPr id="131" name="Picture 22" descr="Image result for tennessee valley authority">
              <a:extLst>
                <a:ext uri="{FF2B5EF4-FFF2-40B4-BE49-F238E27FC236}">
                  <a16:creationId xmlns:a16="http://schemas.microsoft.com/office/drawing/2014/main" xmlns="" id="{BCD3F9E2-E30A-4CD6-90B1-BAE6AE9D599A}"/>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365163" y="4957994"/>
              <a:ext cx="493082" cy="493083"/>
            </a:xfrm>
            <a:prstGeom prst="rect">
              <a:avLst/>
            </a:prstGeom>
            <a:noFill/>
            <a:extLst>
              <a:ext uri="{909E8E84-426E-40DD-AFC4-6F175D3DCCD1}">
                <a14:hiddenFill xmlns:a14="http://schemas.microsoft.com/office/drawing/2010/main">
                  <a:solidFill>
                    <a:srgbClr val="FFFFFF"/>
                  </a:solidFill>
                </a14:hiddenFill>
              </a:ext>
            </a:extLst>
          </p:spPr>
        </p:pic>
        <p:pic>
          <p:nvPicPr>
            <p:cNvPr id="132" name="Picture 131">
              <a:extLst>
                <a:ext uri="{FF2B5EF4-FFF2-40B4-BE49-F238E27FC236}">
                  <a16:creationId xmlns:a16="http://schemas.microsoft.com/office/drawing/2014/main" xmlns="" id="{DD074FBB-3DFF-4F7D-AE1E-3F3B3DFAF4E8}"/>
                </a:ext>
              </a:extLst>
            </p:cNvPr>
            <p:cNvPicPr>
              <a:picLocks noChangeAspect="1"/>
            </p:cNvPicPr>
            <p:nvPr/>
          </p:nvPicPr>
          <p:blipFill>
            <a:blip r:embed="rId16"/>
            <a:stretch>
              <a:fillRect/>
            </a:stretch>
          </p:blipFill>
          <p:spPr>
            <a:xfrm>
              <a:off x="7625592" y="4322736"/>
              <a:ext cx="1214645" cy="318122"/>
            </a:xfrm>
            <a:prstGeom prst="rect">
              <a:avLst/>
            </a:prstGeom>
          </p:spPr>
        </p:pic>
        <p:pic>
          <p:nvPicPr>
            <p:cNvPr id="133" name="Picture 4" descr="Federal Farm Credit Banks Funding Corporation">
              <a:extLst>
                <a:ext uri="{FF2B5EF4-FFF2-40B4-BE49-F238E27FC236}">
                  <a16:creationId xmlns:a16="http://schemas.microsoft.com/office/drawing/2014/main" xmlns="" id="{0DEEBA16-856A-4B23-8141-6EDCBEFB2D3E}"/>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422064" y="5200269"/>
              <a:ext cx="2242578" cy="37670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668573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900" fill="hold"/>
                                        <p:tgtEl>
                                          <p:spTgt spid="51"/>
                                        </p:tgtEl>
                                        <p:attrNameLst>
                                          <p:attrName>ppt_x</p:attrName>
                                        </p:attrNameLst>
                                      </p:cBhvr>
                                      <p:tavLst>
                                        <p:tav tm="0">
                                          <p:val>
                                            <p:strVal val="1+#ppt_w/2"/>
                                          </p:val>
                                        </p:tav>
                                        <p:tav tm="100000">
                                          <p:val>
                                            <p:strVal val="#ppt_x"/>
                                          </p:val>
                                        </p:tav>
                                      </p:tavLst>
                                    </p:anim>
                                    <p:anim calcmode="lin" valueType="num">
                                      <p:cBhvr additive="base">
                                        <p:cTn id="8" dur="900" fill="hold"/>
                                        <p:tgtEl>
                                          <p:spTgt spid="5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C:\Users\ekarcher\Desktop\iStock-624031578.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178" t="6970" b="11423"/>
          <a:stretch/>
        </p:blipFill>
        <p:spPr bwMode="auto">
          <a:xfrm>
            <a:off x="3175" y="0"/>
            <a:ext cx="12188824" cy="68580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3175" y="2173184"/>
            <a:ext cx="12192000" cy="324196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6387" name="Text Placeholder 5"/>
          <p:cNvSpPr txBox="1">
            <a:spLocks/>
          </p:cNvSpPr>
          <p:nvPr/>
        </p:nvSpPr>
        <p:spPr bwMode="auto">
          <a:xfrm>
            <a:off x="1178666" y="4186836"/>
            <a:ext cx="9640888"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itchFamily="34" charset="0"/>
              <a:buChar char="•"/>
              <a:defRPr sz="2800">
                <a:solidFill>
                  <a:schemeClr val="tx1"/>
                </a:solidFill>
                <a:latin typeface="Open Sans Light" pitchFamily="34" charset="0"/>
              </a:defRPr>
            </a:lvl1pPr>
            <a:lvl2pPr marL="685800" indent="-228600">
              <a:lnSpc>
                <a:spcPct val="90000"/>
              </a:lnSpc>
              <a:spcBef>
                <a:spcPts val="500"/>
              </a:spcBef>
              <a:buFont typeface="Arial" pitchFamily="34" charset="0"/>
              <a:buChar char="•"/>
              <a:defRPr sz="2400">
                <a:solidFill>
                  <a:schemeClr val="tx1"/>
                </a:solidFill>
                <a:latin typeface="Open Sans Light" pitchFamily="34" charset="0"/>
              </a:defRPr>
            </a:lvl2pPr>
            <a:lvl3pPr marL="1143000" indent="-228600">
              <a:lnSpc>
                <a:spcPct val="90000"/>
              </a:lnSpc>
              <a:spcBef>
                <a:spcPts val="500"/>
              </a:spcBef>
              <a:buFont typeface="Arial" pitchFamily="34" charset="0"/>
              <a:buChar char="•"/>
              <a:defRPr sz="2000">
                <a:solidFill>
                  <a:schemeClr val="tx1"/>
                </a:solidFill>
                <a:latin typeface="Open Sans Light" pitchFamily="34" charset="0"/>
              </a:defRPr>
            </a:lvl3pPr>
            <a:lvl4pPr marL="1600200" indent="-228600">
              <a:lnSpc>
                <a:spcPct val="90000"/>
              </a:lnSpc>
              <a:spcBef>
                <a:spcPts val="500"/>
              </a:spcBef>
              <a:buFont typeface="Arial" pitchFamily="34" charset="0"/>
              <a:buChar char="•"/>
              <a:defRPr>
                <a:solidFill>
                  <a:schemeClr val="tx1"/>
                </a:solidFill>
                <a:latin typeface="Open Sans Light" pitchFamily="34" charset="0"/>
              </a:defRPr>
            </a:lvl4pPr>
            <a:lvl5pPr marL="2057400" indent="-228600">
              <a:lnSpc>
                <a:spcPct val="90000"/>
              </a:lnSpc>
              <a:spcBef>
                <a:spcPts val="500"/>
              </a:spcBef>
              <a:buFont typeface="Arial" pitchFamily="34" charset="0"/>
              <a:buChar char="•"/>
              <a:defRPr>
                <a:solidFill>
                  <a:schemeClr val="tx1"/>
                </a:solidFill>
                <a:latin typeface="Open Sans Light" pitchFamily="34" charset="0"/>
              </a:defRPr>
            </a:lvl5pPr>
            <a:lvl6pPr marL="2514600" indent="-228600" fontAlgn="base">
              <a:lnSpc>
                <a:spcPct val="90000"/>
              </a:lnSpc>
              <a:spcBef>
                <a:spcPts val="500"/>
              </a:spcBef>
              <a:spcAft>
                <a:spcPct val="0"/>
              </a:spcAft>
              <a:buFont typeface="Arial" pitchFamily="34" charset="0"/>
              <a:buChar char="•"/>
              <a:defRPr>
                <a:solidFill>
                  <a:schemeClr val="tx1"/>
                </a:solidFill>
                <a:latin typeface="Open Sans Light" pitchFamily="34" charset="0"/>
              </a:defRPr>
            </a:lvl6pPr>
            <a:lvl7pPr marL="2971800" indent="-228600" fontAlgn="base">
              <a:lnSpc>
                <a:spcPct val="90000"/>
              </a:lnSpc>
              <a:spcBef>
                <a:spcPts val="500"/>
              </a:spcBef>
              <a:spcAft>
                <a:spcPct val="0"/>
              </a:spcAft>
              <a:buFont typeface="Arial" pitchFamily="34" charset="0"/>
              <a:buChar char="•"/>
              <a:defRPr>
                <a:solidFill>
                  <a:schemeClr val="tx1"/>
                </a:solidFill>
                <a:latin typeface="Open Sans Light" pitchFamily="34" charset="0"/>
              </a:defRPr>
            </a:lvl7pPr>
            <a:lvl8pPr marL="3429000" indent="-228600" fontAlgn="base">
              <a:lnSpc>
                <a:spcPct val="90000"/>
              </a:lnSpc>
              <a:spcBef>
                <a:spcPts val="500"/>
              </a:spcBef>
              <a:spcAft>
                <a:spcPct val="0"/>
              </a:spcAft>
              <a:buFont typeface="Arial" pitchFamily="34" charset="0"/>
              <a:buChar char="•"/>
              <a:defRPr>
                <a:solidFill>
                  <a:schemeClr val="tx1"/>
                </a:solidFill>
                <a:latin typeface="Open Sans Light" pitchFamily="34" charset="0"/>
              </a:defRPr>
            </a:lvl8pPr>
            <a:lvl9pPr marL="3886200" indent="-228600" fontAlgn="base">
              <a:lnSpc>
                <a:spcPct val="90000"/>
              </a:lnSpc>
              <a:spcBef>
                <a:spcPts val="500"/>
              </a:spcBef>
              <a:spcAft>
                <a:spcPct val="0"/>
              </a:spcAft>
              <a:buFont typeface="Arial" pitchFamily="34" charset="0"/>
              <a:buChar char="•"/>
              <a:defRPr>
                <a:solidFill>
                  <a:schemeClr val="tx1"/>
                </a:solidFill>
                <a:latin typeface="Open Sans Light" pitchFamily="34" charset="0"/>
              </a:defRPr>
            </a:lvl9pPr>
          </a:lstStyle>
          <a:p>
            <a:pPr algn="ctr" eaLnBrk="1" hangingPunct="1">
              <a:lnSpc>
                <a:spcPct val="100000"/>
              </a:lnSpc>
              <a:spcAft>
                <a:spcPts val="700"/>
              </a:spcAft>
              <a:buFont typeface="Arial" pitchFamily="34" charset="0"/>
              <a:buNone/>
            </a:pPr>
            <a:endParaRPr lang="id-ID" altLang="en-US" sz="1400" dirty="0">
              <a:solidFill>
                <a:schemeClr val="bg1"/>
              </a:solidFill>
            </a:endParaRPr>
          </a:p>
        </p:txBody>
      </p:sp>
      <p:sp>
        <p:nvSpPr>
          <p:cNvPr id="6" name="TextBox 8"/>
          <p:cNvSpPr>
            <a:spLocks noChangeArrowheads="1"/>
          </p:cNvSpPr>
          <p:nvPr/>
        </p:nvSpPr>
        <p:spPr bwMode="auto">
          <a:xfrm>
            <a:off x="6096000" y="3079916"/>
            <a:ext cx="5806966" cy="1333500"/>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Open Sans Light" pitchFamily="34" charset="0"/>
              </a:defRPr>
            </a:lvl1pPr>
            <a:lvl2pPr marL="742950" indent="-285750">
              <a:defRPr>
                <a:solidFill>
                  <a:schemeClr val="tx1"/>
                </a:solidFill>
                <a:latin typeface="Open Sans Light" pitchFamily="34" charset="0"/>
              </a:defRPr>
            </a:lvl2pPr>
            <a:lvl3pPr marL="1143000" indent="-228600">
              <a:defRPr>
                <a:solidFill>
                  <a:schemeClr val="tx1"/>
                </a:solidFill>
                <a:latin typeface="Open Sans Light" pitchFamily="34" charset="0"/>
              </a:defRPr>
            </a:lvl3pPr>
            <a:lvl4pPr marL="1600200" indent="-228600">
              <a:defRPr>
                <a:solidFill>
                  <a:schemeClr val="tx1"/>
                </a:solidFill>
                <a:latin typeface="Open Sans Light" pitchFamily="34" charset="0"/>
              </a:defRPr>
            </a:lvl4pPr>
            <a:lvl5pPr marL="2057400" indent="-228600">
              <a:defRPr>
                <a:solidFill>
                  <a:schemeClr val="tx1"/>
                </a:solidFill>
                <a:latin typeface="Open Sans Light" pitchFamily="34" charset="0"/>
              </a:defRPr>
            </a:lvl5pPr>
            <a:lvl6pPr marL="2514600" indent="-228600" fontAlgn="base">
              <a:spcBef>
                <a:spcPct val="0"/>
              </a:spcBef>
              <a:spcAft>
                <a:spcPct val="0"/>
              </a:spcAft>
              <a:defRPr>
                <a:solidFill>
                  <a:schemeClr val="tx1"/>
                </a:solidFill>
                <a:latin typeface="Open Sans Light" pitchFamily="34" charset="0"/>
              </a:defRPr>
            </a:lvl6pPr>
            <a:lvl7pPr marL="2971800" indent="-228600" fontAlgn="base">
              <a:spcBef>
                <a:spcPct val="0"/>
              </a:spcBef>
              <a:spcAft>
                <a:spcPct val="0"/>
              </a:spcAft>
              <a:defRPr>
                <a:solidFill>
                  <a:schemeClr val="tx1"/>
                </a:solidFill>
                <a:latin typeface="Open Sans Light" pitchFamily="34" charset="0"/>
              </a:defRPr>
            </a:lvl7pPr>
            <a:lvl8pPr marL="3429000" indent="-228600" fontAlgn="base">
              <a:spcBef>
                <a:spcPct val="0"/>
              </a:spcBef>
              <a:spcAft>
                <a:spcPct val="0"/>
              </a:spcAft>
              <a:defRPr>
                <a:solidFill>
                  <a:schemeClr val="tx1"/>
                </a:solidFill>
                <a:latin typeface="Open Sans Light" pitchFamily="34" charset="0"/>
              </a:defRPr>
            </a:lvl8pPr>
            <a:lvl9pPr marL="3886200" indent="-228600" fontAlgn="base">
              <a:spcBef>
                <a:spcPct val="0"/>
              </a:spcBef>
              <a:spcAft>
                <a:spcPct val="0"/>
              </a:spcAft>
              <a:defRPr>
                <a:solidFill>
                  <a:schemeClr val="tx1"/>
                </a:solidFill>
                <a:latin typeface="Open Sans Light" pitchFamily="34" charset="0"/>
              </a:defRPr>
            </a:lvl9pPr>
          </a:lstStyle>
          <a:p>
            <a:r>
              <a:rPr lang="en-US" sz="3200" dirty="0">
                <a:solidFill>
                  <a:schemeClr val="bg1"/>
                </a:solidFill>
                <a:latin typeface="Arial" panose="020B0604020202020204" pitchFamily="34" charset="0"/>
                <a:cs typeface="Arial" panose="020B0604020202020204" pitchFamily="34" charset="0"/>
              </a:rPr>
              <a:t>Best Practice Examples</a:t>
            </a:r>
          </a:p>
        </p:txBody>
      </p:sp>
    </p:spTree>
    <p:extLst>
      <p:ext uri="{BB962C8B-B14F-4D97-AF65-F5344CB8AC3E}">
        <p14:creationId xmlns:p14="http://schemas.microsoft.com/office/powerpoint/2010/main" val="1861529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55781" y="-3031"/>
            <a:ext cx="12247781" cy="26731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2" name="Rectangle 21"/>
          <p:cNvSpPr/>
          <p:nvPr/>
        </p:nvSpPr>
        <p:spPr>
          <a:xfrm>
            <a:off x="-55782" y="6590681"/>
            <a:ext cx="12247781" cy="26731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extBox 1"/>
          <p:cNvSpPr txBox="1"/>
          <p:nvPr/>
        </p:nvSpPr>
        <p:spPr>
          <a:xfrm>
            <a:off x="409431" y="522926"/>
            <a:ext cx="11791667" cy="1107996"/>
          </a:xfrm>
          <a:prstGeom prst="rect">
            <a:avLst/>
          </a:prstGeom>
          <a:solidFill>
            <a:schemeClr val="bg1">
              <a:lumMod val="85000"/>
              <a:alpha val="75000"/>
            </a:schemeClr>
          </a:solidFill>
        </p:spPr>
        <p:txBody>
          <a:bodyPr wrap="square" lIns="268224" tIns="182880" rIns="853440" bIns="182880">
            <a:spAutoFit/>
          </a:bodyPr>
          <a:lstStyle/>
          <a:p>
            <a:pPr eaLnBrk="1" fontAlgn="auto" hangingPunct="1">
              <a:spcAft>
                <a:spcPts val="0"/>
              </a:spcAft>
              <a:defRPr/>
            </a:pPr>
            <a:r>
              <a:rPr lang="en-US" sz="2400" b="1" dirty="0">
                <a:solidFill>
                  <a:schemeClr val="tx1">
                    <a:lumMod val="50000"/>
                  </a:schemeClr>
                </a:solidFill>
              </a:rPr>
              <a:t>1999 Texas Public Utilities Regulatory Act (PURA) Mandate – </a:t>
            </a:r>
          </a:p>
          <a:p>
            <a:pPr eaLnBrk="1" fontAlgn="auto" hangingPunct="1">
              <a:spcAft>
                <a:spcPts val="0"/>
              </a:spcAft>
              <a:defRPr/>
            </a:pPr>
            <a:r>
              <a:rPr lang="en-US" sz="2400" b="1" dirty="0">
                <a:solidFill>
                  <a:schemeClr val="tx1">
                    <a:lumMod val="50000"/>
                  </a:schemeClr>
                </a:solidFill>
              </a:rPr>
              <a:t>Began the “Active Commission Involvement” Practice  - A Best Practice</a:t>
            </a:r>
            <a:endParaRPr lang="id-ID" sz="2400" b="1" dirty="0">
              <a:solidFill>
                <a:schemeClr val="tx1">
                  <a:lumMod val="50000"/>
                </a:schemeClr>
              </a:solidFill>
            </a:endParaRPr>
          </a:p>
        </p:txBody>
      </p:sp>
      <p:sp>
        <p:nvSpPr>
          <p:cNvPr id="6" name="TextBox 5"/>
          <p:cNvSpPr txBox="1"/>
          <p:nvPr/>
        </p:nvSpPr>
        <p:spPr>
          <a:xfrm>
            <a:off x="6428097" y="2020348"/>
            <a:ext cx="5486400" cy="3754874"/>
          </a:xfrm>
          <a:prstGeom prst="rect">
            <a:avLst/>
          </a:prstGeom>
          <a:noFill/>
        </p:spPr>
        <p:txBody>
          <a:bodyPr wrap="square" rtlCol="0">
            <a:spAutoFit/>
          </a:bodyPr>
          <a:lstStyle/>
          <a:p>
            <a:r>
              <a:rPr lang="en-US" sz="2000" dirty="0">
                <a:solidFill>
                  <a:schemeClr val="tx1">
                    <a:lumMod val="50000"/>
                  </a:schemeClr>
                </a:solidFill>
              </a:rPr>
              <a:t>“The </a:t>
            </a:r>
            <a:r>
              <a:rPr lang="en-US" sz="2000" b="1" dirty="0">
                <a:solidFill>
                  <a:schemeClr val="tx1">
                    <a:lumMod val="50000"/>
                  </a:schemeClr>
                </a:solidFill>
              </a:rPr>
              <a:t>commission shall ensure</a:t>
            </a:r>
            <a:r>
              <a:rPr lang="en-US" sz="2000" dirty="0">
                <a:solidFill>
                  <a:schemeClr val="tx1">
                    <a:lumMod val="50000"/>
                  </a:schemeClr>
                </a:solidFill>
              </a:rPr>
              <a:t> that securitization provides tangible and quantifiable benefits to ratepayers, greater than would have been achieved absent the issuance of transition bonds.”</a:t>
            </a:r>
          </a:p>
          <a:p>
            <a:endParaRPr lang="en-US" sz="2000" dirty="0">
              <a:solidFill>
                <a:schemeClr val="tx1">
                  <a:lumMod val="50000"/>
                </a:schemeClr>
              </a:solidFill>
            </a:endParaRPr>
          </a:p>
          <a:p>
            <a:r>
              <a:rPr lang="en-US" sz="2000" dirty="0">
                <a:solidFill>
                  <a:schemeClr val="tx1">
                    <a:lumMod val="50000"/>
                  </a:schemeClr>
                </a:solidFill>
              </a:rPr>
              <a:t>“The </a:t>
            </a:r>
            <a:r>
              <a:rPr lang="en-US" sz="2000" b="1" dirty="0">
                <a:solidFill>
                  <a:schemeClr val="tx1">
                    <a:lumMod val="50000"/>
                  </a:schemeClr>
                </a:solidFill>
              </a:rPr>
              <a:t>commission shall ensure</a:t>
            </a:r>
            <a:r>
              <a:rPr lang="en-US" sz="2000" dirty="0">
                <a:solidFill>
                  <a:schemeClr val="tx1">
                    <a:lumMod val="50000"/>
                  </a:schemeClr>
                </a:solidFill>
              </a:rPr>
              <a:t> that the </a:t>
            </a:r>
            <a:r>
              <a:rPr lang="en-US" sz="2000" b="1" dirty="0">
                <a:solidFill>
                  <a:schemeClr val="tx1">
                    <a:lumMod val="50000"/>
                  </a:schemeClr>
                </a:solidFill>
              </a:rPr>
              <a:t>structuring and pricing</a:t>
            </a:r>
            <a:r>
              <a:rPr lang="en-US" sz="2000" dirty="0">
                <a:solidFill>
                  <a:schemeClr val="tx1">
                    <a:lumMod val="50000"/>
                  </a:schemeClr>
                </a:solidFill>
              </a:rPr>
              <a:t> of the transition bonds result in the </a:t>
            </a:r>
            <a:r>
              <a:rPr lang="en-US" sz="2000" b="1" dirty="0">
                <a:solidFill>
                  <a:schemeClr val="tx1">
                    <a:lumMod val="50000"/>
                  </a:schemeClr>
                </a:solidFill>
              </a:rPr>
              <a:t>lowest transition bond charges </a:t>
            </a:r>
            <a:r>
              <a:rPr lang="en-US" sz="2000" dirty="0">
                <a:solidFill>
                  <a:schemeClr val="tx1">
                    <a:lumMod val="50000"/>
                  </a:schemeClr>
                </a:solidFill>
              </a:rPr>
              <a:t>consistent with market conditions and the terms of the financing order.” </a:t>
            </a:r>
          </a:p>
          <a:p>
            <a:endParaRPr lang="en-US" sz="2000" dirty="0"/>
          </a:p>
        </p:txBody>
      </p:sp>
      <p:sp>
        <p:nvSpPr>
          <p:cNvPr id="49" name="Shape 1682"/>
          <p:cNvSpPr/>
          <p:nvPr/>
        </p:nvSpPr>
        <p:spPr>
          <a:xfrm>
            <a:off x="2040673" y="2287283"/>
            <a:ext cx="2158376" cy="1160147"/>
          </a:xfrm>
          <a:custGeom>
            <a:avLst/>
            <a:gdLst/>
            <a:ahLst/>
            <a:cxnLst>
              <a:cxn ang="0">
                <a:pos x="wd2" y="hd2"/>
              </a:cxn>
              <a:cxn ang="5400000">
                <a:pos x="wd2" y="hd2"/>
              </a:cxn>
              <a:cxn ang="10800000">
                <a:pos x="wd2" y="hd2"/>
              </a:cxn>
              <a:cxn ang="16200000">
                <a:pos x="wd2" y="hd2"/>
              </a:cxn>
            </a:cxnLst>
            <a:rect l="0" t="0" r="r" b="b"/>
            <a:pathLst>
              <a:path w="21600" h="21600" extrusionOk="0">
                <a:moveTo>
                  <a:pt x="0" y="3034"/>
                </a:moveTo>
                <a:cubicBezTo>
                  <a:pt x="0" y="3398"/>
                  <a:pt x="0" y="3398"/>
                  <a:pt x="0" y="3398"/>
                </a:cubicBezTo>
                <a:cubicBezTo>
                  <a:pt x="0" y="3034"/>
                  <a:pt x="0" y="3034"/>
                  <a:pt x="0" y="3034"/>
                </a:cubicBezTo>
                <a:cubicBezTo>
                  <a:pt x="7677" y="3883"/>
                  <a:pt x="7677" y="3883"/>
                  <a:pt x="7677" y="3883"/>
                </a:cubicBezTo>
                <a:cubicBezTo>
                  <a:pt x="7352" y="14926"/>
                  <a:pt x="7352" y="14926"/>
                  <a:pt x="7352" y="14926"/>
                </a:cubicBezTo>
                <a:cubicBezTo>
                  <a:pt x="7872" y="15897"/>
                  <a:pt x="7872" y="15897"/>
                  <a:pt x="7872" y="15897"/>
                </a:cubicBezTo>
                <a:cubicBezTo>
                  <a:pt x="8067" y="16261"/>
                  <a:pt x="8067" y="16261"/>
                  <a:pt x="8067" y="16261"/>
                </a:cubicBezTo>
                <a:cubicBezTo>
                  <a:pt x="8263" y="16261"/>
                  <a:pt x="8263" y="16261"/>
                  <a:pt x="8263" y="16261"/>
                </a:cubicBezTo>
                <a:cubicBezTo>
                  <a:pt x="8523" y="16139"/>
                  <a:pt x="8523" y="16139"/>
                  <a:pt x="8523" y="16139"/>
                </a:cubicBezTo>
                <a:cubicBezTo>
                  <a:pt x="8718" y="16261"/>
                  <a:pt x="8718" y="16261"/>
                  <a:pt x="8718" y="16261"/>
                </a:cubicBezTo>
                <a:cubicBezTo>
                  <a:pt x="8913" y="16139"/>
                  <a:pt x="8913" y="16139"/>
                  <a:pt x="8913" y="16139"/>
                </a:cubicBezTo>
                <a:cubicBezTo>
                  <a:pt x="9173" y="16382"/>
                  <a:pt x="9173" y="16382"/>
                  <a:pt x="9173" y="16382"/>
                </a:cubicBezTo>
                <a:cubicBezTo>
                  <a:pt x="9369" y="17474"/>
                  <a:pt x="9369" y="17474"/>
                  <a:pt x="9369" y="17474"/>
                </a:cubicBezTo>
                <a:cubicBezTo>
                  <a:pt x="9954" y="17474"/>
                  <a:pt x="9954" y="17474"/>
                  <a:pt x="9954" y="17474"/>
                </a:cubicBezTo>
                <a:cubicBezTo>
                  <a:pt x="10410" y="17960"/>
                  <a:pt x="10410" y="17960"/>
                  <a:pt x="10410" y="17960"/>
                </a:cubicBezTo>
                <a:cubicBezTo>
                  <a:pt x="10800" y="17838"/>
                  <a:pt x="10800" y="17838"/>
                  <a:pt x="10800" y="17838"/>
                </a:cubicBezTo>
                <a:cubicBezTo>
                  <a:pt x="10865" y="17838"/>
                  <a:pt x="10865" y="17838"/>
                  <a:pt x="10865" y="17838"/>
                </a:cubicBezTo>
                <a:cubicBezTo>
                  <a:pt x="11125" y="18324"/>
                  <a:pt x="11125" y="18324"/>
                  <a:pt x="11125" y="18324"/>
                </a:cubicBezTo>
                <a:cubicBezTo>
                  <a:pt x="11386" y="17960"/>
                  <a:pt x="11386" y="17960"/>
                  <a:pt x="11386" y="17960"/>
                </a:cubicBezTo>
                <a:cubicBezTo>
                  <a:pt x="11971" y="18081"/>
                  <a:pt x="11971" y="18081"/>
                  <a:pt x="11971" y="18081"/>
                </a:cubicBezTo>
                <a:cubicBezTo>
                  <a:pt x="12231" y="18930"/>
                  <a:pt x="12231" y="18930"/>
                  <a:pt x="12231" y="18930"/>
                </a:cubicBezTo>
                <a:cubicBezTo>
                  <a:pt x="12427" y="18930"/>
                  <a:pt x="12427" y="18930"/>
                  <a:pt x="12427" y="18930"/>
                </a:cubicBezTo>
                <a:cubicBezTo>
                  <a:pt x="12492" y="19658"/>
                  <a:pt x="12492" y="19658"/>
                  <a:pt x="12492" y="19658"/>
                </a:cubicBezTo>
                <a:cubicBezTo>
                  <a:pt x="12752" y="19780"/>
                  <a:pt x="12752" y="19780"/>
                  <a:pt x="12752" y="19780"/>
                </a:cubicBezTo>
                <a:cubicBezTo>
                  <a:pt x="13012" y="19416"/>
                  <a:pt x="13012" y="19416"/>
                  <a:pt x="13012" y="19416"/>
                </a:cubicBezTo>
                <a:cubicBezTo>
                  <a:pt x="13142" y="19052"/>
                  <a:pt x="13142" y="19052"/>
                  <a:pt x="13142" y="19052"/>
                </a:cubicBezTo>
                <a:cubicBezTo>
                  <a:pt x="13272" y="19052"/>
                  <a:pt x="13272" y="19052"/>
                  <a:pt x="13272" y="19052"/>
                </a:cubicBezTo>
                <a:cubicBezTo>
                  <a:pt x="13728" y="19658"/>
                  <a:pt x="13728" y="19658"/>
                  <a:pt x="13728" y="19658"/>
                </a:cubicBezTo>
                <a:cubicBezTo>
                  <a:pt x="13858" y="20144"/>
                  <a:pt x="13858" y="20144"/>
                  <a:pt x="13858" y="20144"/>
                </a:cubicBezTo>
                <a:cubicBezTo>
                  <a:pt x="14313" y="19658"/>
                  <a:pt x="14313" y="19658"/>
                  <a:pt x="14313" y="19658"/>
                </a:cubicBezTo>
                <a:cubicBezTo>
                  <a:pt x="14443" y="19901"/>
                  <a:pt x="14443" y="19901"/>
                  <a:pt x="14443" y="19901"/>
                </a:cubicBezTo>
                <a:cubicBezTo>
                  <a:pt x="14508" y="20629"/>
                  <a:pt x="14508" y="20629"/>
                  <a:pt x="14508" y="20629"/>
                </a:cubicBezTo>
                <a:cubicBezTo>
                  <a:pt x="14639" y="20508"/>
                  <a:pt x="14639" y="20508"/>
                  <a:pt x="14639" y="20508"/>
                </a:cubicBezTo>
                <a:cubicBezTo>
                  <a:pt x="14834" y="19901"/>
                  <a:pt x="14834" y="19901"/>
                  <a:pt x="14834" y="19901"/>
                </a:cubicBezTo>
                <a:cubicBezTo>
                  <a:pt x="15159" y="19780"/>
                  <a:pt x="15159" y="19780"/>
                  <a:pt x="15159" y="19780"/>
                </a:cubicBezTo>
                <a:cubicBezTo>
                  <a:pt x="15549" y="20144"/>
                  <a:pt x="15549" y="20144"/>
                  <a:pt x="15549" y="20144"/>
                </a:cubicBezTo>
                <a:cubicBezTo>
                  <a:pt x="16135" y="20022"/>
                  <a:pt x="16135" y="20022"/>
                  <a:pt x="16135" y="20022"/>
                </a:cubicBezTo>
                <a:cubicBezTo>
                  <a:pt x="16395" y="20508"/>
                  <a:pt x="16395" y="20508"/>
                  <a:pt x="16395" y="20508"/>
                </a:cubicBezTo>
                <a:cubicBezTo>
                  <a:pt x="16525" y="20872"/>
                  <a:pt x="16525" y="20872"/>
                  <a:pt x="16525" y="20872"/>
                </a:cubicBezTo>
                <a:cubicBezTo>
                  <a:pt x="16851" y="20751"/>
                  <a:pt x="16851" y="20751"/>
                  <a:pt x="16851" y="20751"/>
                </a:cubicBezTo>
                <a:cubicBezTo>
                  <a:pt x="17176" y="20265"/>
                  <a:pt x="17176" y="20265"/>
                  <a:pt x="17176" y="20265"/>
                </a:cubicBezTo>
                <a:cubicBezTo>
                  <a:pt x="17371" y="19901"/>
                  <a:pt x="17371" y="19901"/>
                  <a:pt x="17371" y="19901"/>
                </a:cubicBezTo>
                <a:cubicBezTo>
                  <a:pt x="17631" y="19901"/>
                  <a:pt x="17631" y="19901"/>
                  <a:pt x="17631" y="19901"/>
                </a:cubicBezTo>
                <a:cubicBezTo>
                  <a:pt x="17892" y="20144"/>
                  <a:pt x="17892" y="20144"/>
                  <a:pt x="17892" y="20144"/>
                </a:cubicBezTo>
                <a:cubicBezTo>
                  <a:pt x="18087" y="20022"/>
                  <a:pt x="18087" y="20022"/>
                  <a:pt x="18087" y="20022"/>
                </a:cubicBezTo>
                <a:cubicBezTo>
                  <a:pt x="18347" y="19658"/>
                  <a:pt x="18347" y="19658"/>
                  <a:pt x="18347" y="19658"/>
                </a:cubicBezTo>
                <a:cubicBezTo>
                  <a:pt x="18737" y="19780"/>
                  <a:pt x="18737" y="19780"/>
                  <a:pt x="18737" y="19780"/>
                </a:cubicBezTo>
                <a:cubicBezTo>
                  <a:pt x="18933" y="19901"/>
                  <a:pt x="18933" y="19901"/>
                  <a:pt x="18933" y="19901"/>
                </a:cubicBezTo>
                <a:cubicBezTo>
                  <a:pt x="19518" y="19537"/>
                  <a:pt x="19518" y="19537"/>
                  <a:pt x="19518" y="19537"/>
                </a:cubicBezTo>
                <a:cubicBezTo>
                  <a:pt x="19908" y="19780"/>
                  <a:pt x="19908" y="19780"/>
                  <a:pt x="19908" y="19780"/>
                </a:cubicBezTo>
                <a:cubicBezTo>
                  <a:pt x="20234" y="20387"/>
                  <a:pt x="20234" y="20387"/>
                  <a:pt x="20234" y="20387"/>
                </a:cubicBezTo>
                <a:cubicBezTo>
                  <a:pt x="20689" y="20993"/>
                  <a:pt x="20689" y="20993"/>
                  <a:pt x="20689" y="20993"/>
                </a:cubicBezTo>
                <a:cubicBezTo>
                  <a:pt x="21080" y="20993"/>
                  <a:pt x="21080" y="20993"/>
                  <a:pt x="21080" y="20993"/>
                </a:cubicBezTo>
                <a:cubicBezTo>
                  <a:pt x="21340" y="21357"/>
                  <a:pt x="21340" y="21357"/>
                  <a:pt x="21340" y="21357"/>
                </a:cubicBezTo>
                <a:cubicBezTo>
                  <a:pt x="21535" y="21600"/>
                  <a:pt x="21535" y="21600"/>
                  <a:pt x="21535" y="21600"/>
                </a:cubicBezTo>
                <a:cubicBezTo>
                  <a:pt x="21600" y="10679"/>
                  <a:pt x="21600" y="10679"/>
                  <a:pt x="21600" y="10679"/>
                </a:cubicBezTo>
                <a:cubicBezTo>
                  <a:pt x="21080" y="4490"/>
                  <a:pt x="21080" y="4490"/>
                  <a:pt x="21080" y="4490"/>
                </a:cubicBezTo>
                <a:cubicBezTo>
                  <a:pt x="21080" y="1456"/>
                  <a:pt x="21080" y="1456"/>
                  <a:pt x="21080" y="1456"/>
                </a:cubicBezTo>
                <a:cubicBezTo>
                  <a:pt x="21080" y="1456"/>
                  <a:pt x="13728" y="1213"/>
                  <a:pt x="11386" y="1092"/>
                </a:cubicBezTo>
                <a:cubicBezTo>
                  <a:pt x="8523" y="849"/>
                  <a:pt x="260" y="0"/>
                  <a:pt x="260" y="0"/>
                </a:cubicBezTo>
                <a:cubicBezTo>
                  <a:pt x="195" y="3034"/>
                  <a:pt x="195" y="3034"/>
                  <a:pt x="195" y="3034"/>
                </a:cubicBezTo>
                <a:lnTo>
                  <a:pt x="0" y="3034"/>
                </a:lnTo>
                <a:close/>
              </a:path>
            </a:pathLst>
          </a:custGeom>
          <a:solidFill>
            <a:srgbClr val="1D647D"/>
          </a:solidFill>
          <a:ln w="3175" cap="flat">
            <a:solidFill>
              <a:srgbClr val="BFBFBF"/>
            </a:solidFill>
            <a:prstDash val="solid"/>
            <a:miter lim="800000"/>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a:p>
        </p:txBody>
      </p:sp>
      <p:sp>
        <p:nvSpPr>
          <p:cNvPr id="50" name="Shape 1706"/>
          <p:cNvSpPr/>
          <p:nvPr/>
        </p:nvSpPr>
        <p:spPr>
          <a:xfrm>
            <a:off x="4314264" y="3608763"/>
            <a:ext cx="1397954" cy="1236975"/>
          </a:xfrm>
          <a:custGeom>
            <a:avLst/>
            <a:gdLst/>
            <a:ahLst/>
            <a:cxnLst>
              <a:cxn ang="0">
                <a:pos x="wd2" y="hd2"/>
              </a:cxn>
              <a:cxn ang="5400000">
                <a:pos x="wd2" y="hd2"/>
              </a:cxn>
              <a:cxn ang="10800000">
                <a:pos x="wd2" y="hd2"/>
              </a:cxn>
              <a:cxn ang="16200000">
                <a:pos x="wd2" y="hd2"/>
              </a:cxn>
            </a:cxnLst>
            <a:rect l="0" t="0" r="r" b="b"/>
            <a:pathLst>
              <a:path w="21600" h="21600" extrusionOk="0">
                <a:moveTo>
                  <a:pt x="21481" y="19990"/>
                </a:moveTo>
                <a:lnTo>
                  <a:pt x="21244" y="19990"/>
                </a:lnTo>
                <a:lnTo>
                  <a:pt x="20888" y="19722"/>
                </a:lnTo>
                <a:lnTo>
                  <a:pt x="20532" y="19722"/>
                </a:lnTo>
                <a:lnTo>
                  <a:pt x="20295" y="19588"/>
                </a:lnTo>
                <a:lnTo>
                  <a:pt x="19701" y="19185"/>
                </a:lnTo>
                <a:lnTo>
                  <a:pt x="19582" y="19185"/>
                </a:lnTo>
                <a:lnTo>
                  <a:pt x="18989" y="18648"/>
                </a:lnTo>
                <a:lnTo>
                  <a:pt x="18752" y="18380"/>
                </a:lnTo>
                <a:lnTo>
                  <a:pt x="18396" y="18246"/>
                </a:lnTo>
                <a:lnTo>
                  <a:pt x="18040" y="17978"/>
                </a:lnTo>
                <a:lnTo>
                  <a:pt x="17802" y="17709"/>
                </a:lnTo>
                <a:lnTo>
                  <a:pt x="18158" y="17709"/>
                </a:lnTo>
                <a:lnTo>
                  <a:pt x="18396" y="17441"/>
                </a:lnTo>
                <a:lnTo>
                  <a:pt x="18989" y="17441"/>
                </a:lnTo>
                <a:lnTo>
                  <a:pt x="19108" y="17173"/>
                </a:lnTo>
                <a:lnTo>
                  <a:pt x="19701" y="17173"/>
                </a:lnTo>
                <a:lnTo>
                  <a:pt x="19938" y="16904"/>
                </a:lnTo>
                <a:lnTo>
                  <a:pt x="19582" y="16234"/>
                </a:lnTo>
                <a:lnTo>
                  <a:pt x="19226" y="15831"/>
                </a:lnTo>
                <a:lnTo>
                  <a:pt x="19108" y="15831"/>
                </a:lnTo>
                <a:lnTo>
                  <a:pt x="17921" y="16234"/>
                </a:lnTo>
                <a:lnTo>
                  <a:pt x="17565" y="16368"/>
                </a:lnTo>
                <a:lnTo>
                  <a:pt x="17209" y="16368"/>
                </a:lnTo>
                <a:lnTo>
                  <a:pt x="17209" y="16234"/>
                </a:lnTo>
                <a:lnTo>
                  <a:pt x="17565" y="15965"/>
                </a:lnTo>
                <a:lnTo>
                  <a:pt x="17921" y="15831"/>
                </a:lnTo>
                <a:lnTo>
                  <a:pt x="18277" y="15563"/>
                </a:lnTo>
                <a:lnTo>
                  <a:pt x="18277" y="14758"/>
                </a:lnTo>
                <a:lnTo>
                  <a:pt x="18158" y="13819"/>
                </a:lnTo>
                <a:lnTo>
                  <a:pt x="17802" y="13282"/>
                </a:lnTo>
                <a:lnTo>
                  <a:pt x="17565" y="12745"/>
                </a:lnTo>
                <a:lnTo>
                  <a:pt x="17684" y="10599"/>
                </a:lnTo>
                <a:lnTo>
                  <a:pt x="9969" y="11001"/>
                </a:lnTo>
                <a:lnTo>
                  <a:pt x="9851" y="10465"/>
                </a:lnTo>
                <a:lnTo>
                  <a:pt x="9851" y="10062"/>
                </a:lnTo>
                <a:lnTo>
                  <a:pt x="9969" y="9794"/>
                </a:lnTo>
                <a:lnTo>
                  <a:pt x="10325" y="9525"/>
                </a:lnTo>
                <a:lnTo>
                  <a:pt x="10325" y="8586"/>
                </a:lnTo>
                <a:lnTo>
                  <a:pt x="10444" y="8184"/>
                </a:lnTo>
                <a:lnTo>
                  <a:pt x="10563" y="8050"/>
                </a:lnTo>
                <a:lnTo>
                  <a:pt x="10681" y="7781"/>
                </a:lnTo>
                <a:lnTo>
                  <a:pt x="10800" y="6842"/>
                </a:lnTo>
                <a:lnTo>
                  <a:pt x="11037" y="6574"/>
                </a:lnTo>
                <a:lnTo>
                  <a:pt x="11512" y="5769"/>
                </a:lnTo>
                <a:lnTo>
                  <a:pt x="11631" y="5501"/>
                </a:lnTo>
                <a:lnTo>
                  <a:pt x="11631" y="4964"/>
                </a:lnTo>
                <a:lnTo>
                  <a:pt x="11749" y="4964"/>
                </a:lnTo>
                <a:lnTo>
                  <a:pt x="12105" y="4561"/>
                </a:lnTo>
                <a:lnTo>
                  <a:pt x="12224" y="3488"/>
                </a:lnTo>
                <a:lnTo>
                  <a:pt x="12105" y="3086"/>
                </a:lnTo>
                <a:lnTo>
                  <a:pt x="11749" y="2817"/>
                </a:lnTo>
                <a:lnTo>
                  <a:pt x="11749" y="2549"/>
                </a:lnTo>
                <a:lnTo>
                  <a:pt x="11631" y="1878"/>
                </a:lnTo>
                <a:lnTo>
                  <a:pt x="11631" y="1744"/>
                </a:lnTo>
                <a:lnTo>
                  <a:pt x="11512" y="1476"/>
                </a:lnTo>
                <a:lnTo>
                  <a:pt x="11156" y="1207"/>
                </a:lnTo>
                <a:lnTo>
                  <a:pt x="11631" y="939"/>
                </a:lnTo>
                <a:lnTo>
                  <a:pt x="11631" y="671"/>
                </a:lnTo>
                <a:lnTo>
                  <a:pt x="11512" y="268"/>
                </a:lnTo>
                <a:lnTo>
                  <a:pt x="11156" y="0"/>
                </a:lnTo>
                <a:lnTo>
                  <a:pt x="0" y="402"/>
                </a:lnTo>
                <a:lnTo>
                  <a:pt x="0" y="6306"/>
                </a:lnTo>
                <a:lnTo>
                  <a:pt x="831" y="7111"/>
                </a:lnTo>
                <a:lnTo>
                  <a:pt x="831" y="7379"/>
                </a:lnTo>
                <a:lnTo>
                  <a:pt x="1305" y="8586"/>
                </a:lnTo>
                <a:lnTo>
                  <a:pt x="1424" y="8855"/>
                </a:lnTo>
                <a:lnTo>
                  <a:pt x="1424" y="9660"/>
                </a:lnTo>
                <a:lnTo>
                  <a:pt x="1543" y="10062"/>
                </a:lnTo>
                <a:lnTo>
                  <a:pt x="1780" y="11135"/>
                </a:lnTo>
                <a:lnTo>
                  <a:pt x="2018" y="11940"/>
                </a:lnTo>
                <a:lnTo>
                  <a:pt x="1543" y="12611"/>
                </a:lnTo>
                <a:lnTo>
                  <a:pt x="1305" y="13684"/>
                </a:lnTo>
                <a:lnTo>
                  <a:pt x="1305" y="14087"/>
                </a:lnTo>
                <a:lnTo>
                  <a:pt x="1068" y="14758"/>
                </a:lnTo>
                <a:lnTo>
                  <a:pt x="1424" y="15697"/>
                </a:lnTo>
                <a:lnTo>
                  <a:pt x="1424" y="16234"/>
                </a:lnTo>
                <a:lnTo>
                  <a:pt x="1068" y="17575"/>
                </a:lnTo>
                <a:lnTo>
                  <a:pt x="712" y="18246"/>
                </a:lnTo>
                <a:lnTo>
                  <a:pt x="1780" y="18246"/>
                </a:lnTo>
                <a:lnTo>
                  <a:pt x="2136" y="17978"/>
                </a:lnTo>
                <a:lnTo>
                  <a:pt x="2967" y="17978"/>
                </a:lnTo>
                <a:lnTo>
                  <a:pt x="4035" y="18246"/>
                </a:lnTo>
                <a:lnTo>
                  <a:pt x="4629" y="18380"/>
                </a:lnTo>
                <a:lnTo>
                  <a:pt x="5222" y="18648"/>
                </a:lnTo>
                <a:lnTo>
                  <a:pt x="6053" y="19051"/>
                </a:lnTo>
                <a:lnTo>
                  <a:pt x="9376" y="19051"/>
                </a:lnTo>
                <a:lnTo>
                  <a:pt x="9495" y="18917"/>
                </a:lnTo>
                <a:lnTo>
                  <a:pt x="9257" y="18514"/>
                </a:lnTo>
                <a:lnTo>
                  <a:pt x="8545" y="18514"/>
                </a:lnTo>
                <a:lnTo>
                  <a:pt x="8308" y="18380"/>
                </a:lnTo>
                <a:lnTo>
                  <a:pt x="8426" y="17978"/>
                </a:lnTo>
                <a:lnTo>
                  <a:pt x="8545" y="17709"/>
                </a:lnTo>
                <a:lnTo>
                  <a:pt x="9138" y="17709"/>
                </a:lnTo>
                <a:lnTo>
                  <a:pt x="9969" y="18112"/>
                </a:lnTo>
                <a:lnTo>
                  <a:pt x="10800" y="18917"/>
                </a:lnTo>
                <a:lnTo>
                  <a:pt x="11512" y="19051"/>
                </a:lnTo>
                <a:lnTo>
                  <a:pt x="11987" y="18783"/>
                </a:lnTo>
                <a:lnTo>
                  <a:pt x="11868" y="19319"/>
                </a:lnTo>
                <a:lnTo>
                  <a:pt x="11631" y="20124"/>
                </a:lnTo>
                <a:lnTo>
                  <a:pt x="11868" y="20527"/>
                </a:lnTo>
                <a:lnTo>
                  <a:pt x="12580" y="20795"/>
                </a:lnTo>
                <a:lnTo>
                  <a:pt x="13174" y="20795"/>
                </a:lnTo>
                <a:lnTo>
                  <a:pt x="13648" y="21198"/>
                </a:lnTo>
                <a:lnTo>
                  <a:pt x="14123" y="21198"/>
                </a:lnTo>
                <a:lnTo>
                  <a:pt x="14360" y="20661"/>
                </a:lnTo>
                <a:lnTo>
                  <a:pt x="14835" y="20124"/>
                </a:lnTo>
                <a:lnTo>
                  <a:pt x="15191" y="19990"/>
                </a:lnTo>
                <a:lnTo>
                  <a:pt x="15666" y="20124"/>
                </a:lnTo>
                <a:lnTo>
                  <a:pt x="16141" y="20795"/>
                </a:lnTo>
                <a:lnTo>
                  <a:pt x="16615" y="20795"/>
                </a:lnTo>
                <a:lnTo>
                  <a:pt x="16853" y="20527"/>
                </a:lnTo>
                <a:lnTo>
                  <a:pt x="16615" y="19453"/>
                </a:lnTo>
                <a:lnTo>
                  <a:pt x="16615" y="19185"/>
                </a:lnTo>
                <a:lnTo>
                  <a:pt x="16853" y="18917"/>
                </a:lnTo>
                <a:lnTo>
                  <a:pt x="17327" y="18917"/>
                </a:lnTo>
                <a:lnTo>
                  <a:pt x="17802" y="19185"/>
                </a:lnTo>
                <a:lnTo>
                  <a:pt x="17802" y="19722"/>
                </a:lnTo>
                <a:lnTo>
                  <a:pt x="18752" y="19856"/>
                </a:lnTo>
                <a:lnTo>
                  <a:pt x="19582" y="20258"/>
                </a:lnTo>
                <a:lnTo>
                  <a:pt x="19938" y="20661"/>
                </a:lnTo>
                <a:lnTo>
                  <a:pt x="19701" y="21063"/>
                </a:lnTo>
                <a:lnTo>
                  <a:pt x="19582" y="21600"/>
                </a:lnTo>
                <a:lnTo>
                  <a:pt x="20057" y="21600"/>
                </a:lnTo>
                <a:lnTo>
                  <a:pt x="20295" y="21198"/>
                </a:lnTo>
                <a:lnTo>
                  <a:pt x="20532" y="20929"/>
                </a:lnTo>
                <a:lnTo>
                  <a:pt x="20888" y="21198"/>
                </a:lnTo>
                <a:lnTo>
                  <a:pt x="20888" y="21466"/>
                </a:lnTo>
                <a:lnTo>
                  <a:pt x="21125" y="21063"/>
                </a:lnTo>
                <a:lnTo>
                  <a:pt x="21600" y="20527"/>
                </a:lnTo>
                <a:lnTo>
                  <a:pt x="21481" y="19990"/>
                </a:lnTo>
                <a:close/>
              </a:path>
            </a:pathLst>
          </a:custGeom>
          <a:solidFill>
            <a:srgbClr val="1D647D"/>
          </a:solidFill>
          <a:ln w="3175" cap="flat">
            <a:solidFill>
              <a:srgbClr val="BFBFBF"/>
            </a:solidFill>
            <a:prstDash val="solid"/>
            <a:miter lim="800000"/>
          </a:ln>
          <a:effectLst/>
        </p:spPr>
        <p:txBody>
          <a:bodyPr wrap="square" lIns="45719" tIns="45719" rIns="45719" bIns="45719" numCol="1" anchor="t">
            <a:noAutofit/>
          </a:bodyPr>
          <a:lstStyle/>
          <a:p>
            <a:endParaRPr>
              <a:latin typeface="Calibri"/>
              <a:ea typeface="Calibri"/>
              <a:cs typeface="Calibri"/>
            </a:endParaRPr>
          </a:p>
        </p:txBody>
      </p:sp>
      <p:sp>
        <p:nvSpPr>
          <p:cNvPr id="51" name="Shape 1707"/>
          <p:cNvSpPr/>
          <p:nvPr/>
        </p:nvSpPr>
        <p:spPr>
          <a:xfrm>
            <a:off x="4145281" y="2502408"/>
            <a:ext cx="1252013" cy="1129414"/>
          </a:xfrm>
          <a:custGeom>
            <a:avLst/>
            <a:gdLst/>
            <a:ahLst/>
            <a:cxnLst>
              <a:cxn ang="0">
                <a:pos x="wd2" y="hd2"/>
              </a:cxn>
              <a:cxn ang="5400000">
                <a:pos x="wd2" y="hd2"/>
              </a:cxn>
              <a:cxn ang="10800000">
                <a:pos x="wd2" y="hd2"/>
              </a:cxn>
              <a:cxn ang="16200000">
                <a:pos x="wd2" y="hd2"/>
              </a:cxn>
            </a:cxnLst>
            <a:rect l="0" t="0" r="r" b="b"/>
            <a:pathLst>
              <a:path w="21600" h="21600" extrusionOk="0">
                <a:moveTo>
                  <a:pt x="795" y="18073"/>
                </a:moveTo>
                <a:lnTo>
                  <a:pt x="530" y="17780"/>
                </a:lnTo>
                <a:lnTo>
                  <a:pt x="928" y="18220"/>
                </a:lnTo>
                <a:lnTo>
                  <a:pt x="1325" y="18367"/>
                </a:lnTo>
                <a:lnTo>
                  <a:pt x="1590" y="18073"/>
                </a:lnTo>
                <a:lnTo>
                  <a:pt x="2915" y="18220"/>
                </a:lnTo>
                <a:lnTo>
                  <a:pt x="2915" y="21600"/>
                </a:lnTo>
                <a:lnTo>
                  <a:pt x="15372" y="21159"/>
                </a:lnTo>
                <a:lnTo>
                  <a:pt x="15504" y="21159"/>
                </a:lnTo>
                <a:lnTo>
                  <a:pt x="15769" y="20424"/>
                </a:lnTo>
                <a:lnTo>
                  <a:pt x="15902" y="19984"/>
                </a:lnTo>
                <a:lnTo>
                  <a:pt x="15769" y="19543"/>
                </a:lnTo>
                <a:lnTo>
                  <a:pt x="15769" y="18367"/>
                </a:lnTo>
                <a:lnTo>
                  <a:pt x="15504" y="17927"/>
                </a:lnTo>
                <a:lnTo>
                  <a:pt x="15372" y="17780"/>
                </a:lnTo>
                <a:lnTo>
                  <a:pt x="15372" y="17486"/>
                </a:lnTo>
                <a:lnTo>
                  <a:pt x="15504" y="17192"/>
                </a:lnTo>
                <a:lnTo>
                  <a:pt x="15372" y="17045"/>
                </a:lnTo>
                <a:lnTo>
                  <a:pt x="15637" y="16604"/>
                </a:lnTo>
                <a:lnTo>
                  <a:pt x="16034" y="16016"/>
                </a:lnTo>
                <a:lnTo>
                  <a:pt x="16167" y="16016"/>
                </a:lnTo>
                <a:lnTo>
                  <a:pt x="16034" y="15722"/>
                </a:lnTo>
                <a:lnTo>
                  <a:pt x="16299" y="15135"/>
                </a:lnTo>
                <a:lnTo>
                  <a:pt x="16564" y="14694"/>
                </a:lnTo>
                <a:lnTo>
                  <a:pt x="16299" y="14547"/>
                </a:lnTo>
                <a:lnTo>
                  <a:pt x="16432" y="13959"/>
                </a:lnTo>
                <a:lnTo>
                  <a:pt x="16829" y="13518"/>
                </a:lnTo>
                <a:lnTo>
                  <a:pt x="17492" y="12637"/>
                </a:lnTo>
                <a:lnTo>
                  <a:pt x="17890" y="11902"/>
                </a:lnTo>
                <a:lnTo>
                  <a:pt x="17890" y="11314"/>
                </a:lnTo>
                <a:lnTo>
                  <a:pt x="18155" y="10580"/>
                </a:lnTo>
                <a:lnTo>
                  <a:pt x="18287" y="10580"/>
                </a:lnTo>
                <a:lnTo>
                  <a:pt x="18552" y="10286"/>
                </a:lnTo>
                <a:lnTo>
                  <a:pt x="18685" y="9845"/>
                </a:lnTo>
                <a:lnTo>
                  <a:pt x="18950" y="9551"/>
                </a:lnTo>
                <a:lnTo>
                  <a:pt x="19480" y="9257"/>
                </a:lnTo>
                <a:lnTo>
                  <a:pt x="19347" y="8816"/>
                </a:lnTo>
                <a:lnTo>
                  <a:pt x="19612" y="8522"/>
                </a:lnTo>
                <a:lnTo>
                  <a:pt x="19877" y="7935"/>
                </a:lnTo>
                <a:lnTo>
                  <a:pt x="19877" y="6318"/>
                </a:lnTo>
                <a:lnTo>
                  <a:pt x="20275" y="5731"/>
                </a:lnTo>
                <a:lnTo>
                  <a:pt x="20672" y="5437"/>
                </a:lnTo>
                <a:lnTo>
                  <a:pt x="20672" y="5143"/>
                </a:lnTo>
                <a:lnTo>
                  <a:pt x="20805" y="4849"/>
                </a:lnTo>
                <a:lnTo>
                  <a:pt x="20805" y="4261"/>
                </a:lnTo>
                <a:lnTo>
                  <a:pt x="21202" y="4114"/>
                </a:lnTo>
                <a:lnTo>
                  <a:pt x="21600" y="3233"/>
                </a:lnTo>
                <a:lnTo>
                  <a:pt x="21600" y="2792"/>
                </a:lnTo>
                <a:lnTo>
                  <a:pt x="18287" y="2939"/>
                </a:lnTo>
                <a:lnTo>
                  <a:pt x="19612" y="735"/>
                </a:lnTo>
                <a:lnTo>
                  <a:pt x="19480" y="0"/>
                </a:lnTo>
                <a:lnTo>
                  <a:pt x="0" y="588"/>
                </a:lnTo>
                <a:lnTo>
                  <a:pt x="928" y="6906"/>
                </a:lnTo>
                <a:lnTo>
                  <a:pt x="795" y="18073"/>
                </a:lnTo>
                <a:close/>
              </a:path>
            </a:pathLst>
          </a:custGeom>
          <a:solidFill>
            <a:srgbClr val="1D647D"/>
          </a:solidFill>
          <a:ln w="3175" cap="flat">
            <a:solidFill>
              <a:srgbClr val="BFBFBF"/>
            </a:solidFill>
            <a:prstDash val="solid"/>
            <a:miter lim="800000"/>
          </a:ln>
          <a:effectLst/>
        </p:spPr>
        <p:txBody>
          <a:bodyPr wrap="square" lIns="45719" tIns="45719" rIns="45719" bIns="45719" numCol="1" anchor="t">
            <a:noAutofit/>
          </a:bodyPr>
          <a:lstStyle/>
          <a:p>
            <a:endParaRPr>
              <a:latin typeface="Calibri"/>
              <a:ea typeface="Calibri"/>
              <a:cs typeface="Calibri"/>
            </a:endParaRPr>
          </a:p>
        </p:txBody>
      </p:sp>
      <p:sp>
        <p:nvSpPr>
          <p:cNvPr id="53" name="Shape 1678"/>
          <p:cNvSpPr/>
          <p:nvPr/>
        </p:nvSpPr>
        <p:spPr>
          <a:xfrm>
            <a:off x="306469" y="2110570"/>
            <a:ext cx="1751281" cy="1797831"/>
          </a:xfrm>
          <a:custGeom>
            <a:avLst/>
            <a:gdLst/>
            <a:ahLst/>
            <a:cxnLst>
              <a:cxn ang="0">
                <a:pos x="wd2" y="hd2"/>
              </a:cxn>
              <a:cxn ang="5400000">
                <a:pos x="wd2" y="hd2"/>
              </a:cxn>
              <a:cxn ang="10800000">
                <a:pos x="wd2" y="hd2"/>
              </a:cxn>
              <a:cxn ang="16200000">
                <a:pos x="wd2" y="hd2"/>
              </a:cxn>
            </a:cxnLst>
            <a:rect l="0" t="0" r="r" b="b"/>
            <a:pathLst>
              <a:path w="21600" h="21600" extrusionOk="0">
                <a:moveTo>
                  <a:pt x="3221" y="0"/>
                </a:moveTo>
                <a:lnTo>
                  <a:pt x="21600" y="2123"/>
                </a:lnTo>
                <a:lnTo>
                  <a:pt x="21505" y="4062"/>
                </a:lnTo>
                <a:lnTo>
                  <a:pt x="21221" y="4062"/>
                </a:lnTo>
                <a:lnTo>
                  <a:pt x="19895" y="20862"/>
                </a:lnTo>
                <a:lnTo>
                  <a:pt x="8621" y="19846"/>
                </a:lnTo>
                <a:lnTo>
                  <a:pt x="8526" y="20677"/>
                </a:lnTo>
                <a:lnTo>
                  <a:pt x="3032" y="20123"/>
                </a:lnTo>
                <a:lnTo>
                  <a:pt x="2747" y="21600"/>
                </a:lnTo>
                <a:lnTo>
                  <a:pt x="0" y="21231"/>
                </a:lnTo>
                <a:lnTo>
                  <a:pt x="3221" y="0"/>
                </a:lnTo>
                <a:close/>
              </a:path>
            </a:pathLst>
          </a:custGeom>
          <a:solidFill>
            <a:srgbClr val="1D647D"/>
          </a:solidFill>
          <a:ln w="3175" cap="flat">
            <a:solidFill>
              <a:srgbClr val="BFBFBF"/>
            </a:solidFill>
            <a:prstDash val="solid"/>
            <a:miter lim="800000"/>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a:p>
        </p:txBody>
      </p:sp>
      <p:sp>
        <p:nvSpPr>
          <p:cNvPr id="56" name="Shape 1679"/>
          <p:cNvSpPr/>
          <p:nvPr/>
        </p:nvSpPr>
        <p:spPr>
          <a:xfrm>
            <a:off x="967092" y="2443033"/>
            <a:ext cx="3471837" cy="3426638"/>
          </a:xfrm>
          <a:custGeom>
            <a:avLst/>
            <a:gdLst/>
            <a:ahLst/>
            <a:cxnLst>
              <a:cxn ang="0">
                <a:pos x="wd2" y="hd2"/>
              </a:cxn>
              <a:cxn ang="5400000">
                <a:pos x="wd2" y="hd2"/>
              </a:cxn>
              <a:cxn ang="10800000">
                <a:pos x="wd2" y="hd2"/>
              </a:cxn>
              <a:cxn ang="16200000">
                <a:pos x="wd2" y="hd2"/>
              </a:cxn>
            </a:cxnLst>
            <a:rect l="0" t="0" r="r" b="b"/>
            <a:pathLst>
              <a:path w="21600" h="21600" extrusionOk="0">
                <a:moveTo>
                  <a:pt x="21313" y="12253"/>
                </a:moveTo>
                <a:lnTo>
                  <a:pt x="21409" y="11865"/>
                </a:lnTo>
                <a:lnTo>
                  <a:pt x="21600" y="11623"/>
                </a:lnTo>
                <a:lnTo>
                  <a:pt x="21504" y="11333"/>
                </a:lnTo>
                <a:lnTo>
                  <a:pt x="21409" y="10945"/>
                </a:lnTo>
                <a:lnTo>
                  <a:pt x="21361" y="10800"/>
                </a:lnTo>
                <a:lnTo>
                  <a:pt x="21361" y="10509"/>
                </a:lnTo>
                <a:lnTo>
                  <a:pt x="21313" y="10413"/>
                </a:lnTo>
                <a:lnTo>
                  <a:pt x="21122" y="9977"/>
                </a:lnTo>
                <a:lnTo>
                  <a:pt x="21122" y="9880"/>
                </a:lnTo>
                <a:lnTo>
                  <a:pt x="20788" y="9589"/>
                </a:lnTo>
                <a:lnTo>
                  <a:pt x="20788" y="6344"/>
                </a:lnTo>
                <a:lnTo>
                  <a:pt x="20310" y="6296"/>
                </a:lnTo>
                <a:lnTo>
                  <a:pt x="20214" y="6393"/>
                </a:lnTo>
                <a:lnTo>
                  <a:pt x="20071" y="6344"/>
                </a:lnTo>
                <a:lnTo>
                  <a:pt x="19927" y="6199"/>
                </a:lnTo>
                <a:lnTo>
                  <a:pt x="19736" y="6102"/>
                </a:lnTo>
                <a:lnTo>
                  <a:pt x="19497" y="6102"/>
                </a:lnTo>
                <a:lnTo>
                  <a:pt x="19211" y="5909"/>
                </a:lnTo>
                <a:lnTo>
                  <a:pt x="19019" y="5666"/>
                </a:lnTo>
                <a:lnTo>
                  <a:pt x="18781" y="5618"/>
                </a:lnTo>
                <a:lnTo>
                  <a:pt x="18398" y="5715"/>
                </a:lnTo>
                <a:lnTo>
                  <a:pt x="18303" y="5666"/>
                </a:lnTo>
                <a:lnTo>
                  <a:pt x="18064" y="5618"/>
                </a:lnTo>
                <a:lnTo>
                  <a:pt x="17873" y="5763"/>
                </a:lnTo>
                <a:lnTo>
                  <a:pt x="17777" y="5812"/>
                </a:lnTo>
                <a:lnTo>
                  <a:pt x="17634" y="5715"/>
                </a:lnTo>
                <a:lnTo>
                  <a:pt x="17442" y="5715"/>
                </a:lnTo>
                <a:lnTo>
                  <a:pt x="17347" y="5860"/>
                </a:lnTo>
                <a:lnTo>
                  <a:pt x="17108" y="6005"/>
                </a:lnTo>
                <a:lnTo>
                  <a:pt x="16917" y="6054"/>
                </a:lnTo>
                <a:lnTo>
                  <a:pt x="16821" y="5909"/>
                </a:lnTo>
                <a:lnTo>
                  <a:pt x="16678" y="5763"/>
                </a:lnTo>
                <a:lnTo>
                  <a:pt x="16296" y="5812"/>
                </a:lnTo>
                <a:lnTo>
                  <a:pt x="16057" y="5666"/>
                </a:lnTo>
                <a:lnTo>
                  <a:pt x="15865" y="5715"/>
                </a:lnTo>
                <a:lnTo>
                  <a:pt x="15770" y="5909"/>
                </a:lnTo>
                <a:lnTo>
                  <a:pt x="15674" y="5957"/>
                </a:lnTo>
                <a:lnTo>
                  <a:pt x="15627" y="5715"/>
                </a:lnTo>
                <a:lnTo>
                  <a:pt x="15531" y="5618"/>
                </a:lnTo>
                <a:lnTo>
                  <a:pt x="15244" y="5812"/>
                </a:lnTo>
                <a:lnTo>
                  <a:pt x="15196" y="5618"/>
                </a:lnTo>
                <a:lnTo>
                  <a:pt x="14910" y="5424"/>
                </a:lnTo>
                <a:lnTo>
                  <a:pt x="14814" y="5424"/>
                </a:lnTo>
                <a:lnTo>
                  <a:pt x="14719" y="5570"/>
                </a:lnTo>
                <a:lnTo>
                  <a:pt x="14575" y="5666"/>
                </a:lnTo>
                <a:lnTo>
                  <a:pt x="14432" y="5618"/>
                </a:lnTo>
                <a:lnTo>
                  <a:pt x="14384" y="5376"/>
                </a:lnTo>
                <a:lnTo>
                  <a:pt x="14241" y="5376"/>
                </a:lnTo>
                <a:lnTo>
                  <a:pt x="14097" y="5085"/>
                </a:lnTo>
                <a:lnTo>
                  <a:pt x="13715" y="5085"/>
                </a:lnTo>
                <a:lnTo>
                  <a:pt x="13572" y="5182"/>
                </a:lnTo>
                <a:lnTo>
                  <a:pt x="13428" y="5037"/>
                </a:lnTo>
                <a:lnTo>
                  <a:pt x="13381" y="5037"/>
                </a:lnTo>
                <a:lnTo>
                  <a:pt x="13142" y="5085"/>
                </a:lnTo>
                <a:lnTo>
                  <a:pt x="12855" y="4891"/>
                </a:lnTo>
                <a:lnTo>
                  <a:pt x="12473" y="4891"/>
                </a:lnTo>
                <a:lnTo>
                  <a:pt x="12377" y="4552"/>
                </a:lnTo>
                <a:lnTo>
                  <a:pt x="12186" y="4456"/>
                </a:lnTo>
                <a:lnTo>
                  <a:pt x="12090" y="4504"/>
                </a:lnTo>
                <a:lnTo>
                  <a:pt x="11947" y="4456"/>
                </a:lnTo>
                <a:lnTo>
                  <a:pt x="11804" y="4504"/>
                </a:lnTo>
                <a:lnTo>
                  <a:pt x="11660" y="4504"/>
                </a:lnTo>
                <a:lnTo>
                  <a:pt x="11565" y="4359"/>
                </a:lnTo>
                <a:lnTo>
                  <a:pt x="11230" y="4020"/>
                </a:lnTo>
                <a:lnTo>
                  <a:pt x="11421" y="291"/>
                </a:lnTo>
                <a:lnTo>
                  <a:pt x="6642" y="0"/>
                </a:lnTo>
                <a:lnTo>
                  <a:pt x="5973" y="8814"/>
                </a:lnTo>
                <a:lnTo>
                  <a:pt x="287" y="8282"/>
                </a:lnTo>
                <a:lnTo>
                  <a:pt x="239" y="8717"/>
                </a:lnTo>
                <a:lnTo>
                  <a:pt x="0" y="8717"/>
                </a:lnTo>
                <a:lnTo>
                  <a:pt x="96" y="8863"/>
                </a:lnTo>
                <a:lnTo>
                  <a:pt x="335" y="9008"/>
                </a:lnTo>
                <a:lnTo>
                  <a:pt x="478" y="9202"/>
                </a:lnTo>
                <a:lnTo>
                  <a:pt x="526" y="9347"/>
                </a:lnTo>
                <a:lnTo>
                  <a:pt x="621" y="9541"/>
                </a:lnTo>
                <a:lnTo>
                  <a:pt x="717" y="9589"/>
                </a:lnTo>
                <a:lnTo>
                  <a:pt x="1004" y="9783"/>
                </a:lnTo>
                <a:lnTo>
                  <a:pt x="1051" y="9928"/>
                </a:lnTo>
                <a:lnTo>
                  <a:pt x="1242" y="10170"/>
                </a:lnTo>
                <a:lnTo>
                  <a:pt x="1434" y="10316"/>
                </a:lnTo>
                <a:lnTo>
                  <a:pt x="1816" y="10848"/>
                </a:lnTo>
                <a:lnTo>
                  <a:pt x="1959" y="10848"/>
                </a:lnTo>
                <a:lnTo>
                  <a:pt x="2103" y="10994"/>
                </a:lnTo>
                <a:lnTo>
                  <a:pt x="2294" y="11139"/>
                </a:lnTo>
                <a:lnTo>
                  <a:pt x="2533" y="11333"/>
                </a:lnTo>
                <a:lnTo>
                  <a:pt x="2628" y="11526"/>
                </a:lnTo>
                <a:lnTo>
                  <a:pt x="2628" y="11865"/>
                </a:lnTo>
                <a:lnTo>
                  <a:pt x="2819" y="12156"/>
                </a:lnTo>
                <a:lnTo>
                  <a:pt x="2867" y="12350"/>
                </a:lnTo>
                <a:lnTo>
                  <a:pt x="2819" y="12543"/>
                </a:lnTo>
                <a:lnTo>
                  <a:pt x="2819" y="12786"/>
                </a:lnTo>
                <a:lnTo>
                  <a:pt x="2867" y="13076"/>
                </a:lnTo>
                <a:lnTo>
                  <a:pt x="3106" y="13318"/>
                </a:lnTo>
                <a:lnTo>
                  <a:pt x="3154" y="13464"/>
                </a:lnTo>
                <a:lnTo>
                  <a:pt x="3536" y="13851"/>
                </a:lnTo>
                <a:lnTo>
                  <a:pt x="3727" y="13996"/>
                </a:lnTo>
                <a:lnTo>
                  <a:pt x="3871" y="14142"/>
                </a:lnTo>
                <a:lnTo>
                  <a:pt x="4014" y="14190"/>
                </a:lnTo>
                <a:lnTo>
                  <a:pt x="4205" y="14335"/>
                </a:lnTo>
                <a:lnTo>
                  <a:pt x="4492" y="14481"/>
                </a:lnTo>
                <a:lnTo>
                  <a:pt x="4827" y="14723"/>
                </a:lnTo>
                <a:lnTo>
                  <a:pt x="4970" y="14771"/>
                </a:lnTo>
                <a:lnTo>
                  <a:pt x="5209" y="14868"/>
                </a:lnTo>
                <a:lnTo>
                  <a:pt x="5400" y="14868"/>
                </a:lnTo>
                <a:lnTo>
                  <a:pt x="5496" y="14674"/>
                </a:lnTo>
                <a:lnTo>
                  <a:pt x="5735" y="14432"/>
                </a:lnTo>
                <a:lnTo>
                  <a:pt x="5878" y="14384"/>
                </a:lnTo>
                <a:lnTo>
                  <a:pt x="5878" y="14142"/>
                </a:lnTo>
                <a:lnTo>
                  <a:pt x="5973" y="13948"/>
                </a:lnTo>
                <a:lnTo>
                  <a:pt x="6069" y="13706"/>
                </a:lnTo>
                <a:lnTo>
                  <a:pt x="6308" y="13415"/>
                </a:lnTo>
                <a:lnTo>
                  <a:pt x="6642" y="13367"/>
                </a:lnTo>
                <a:lnTo>
                  <a:pt x="6834" y="13318"/>
                </a:lnTo>
                <a:lnTo>
                  <a:pt x="7073" y="13318"/>
                </a:lnTo>
                <a:lnTo>
                  <a:pt x="7312" y="13415"/>
                </a:lnTo>
                <a:lnTo>
                  <a:pt x="7598" y="13464"/>
                </a:lnTo>
                <a:lnTo>
                  <a:pt x="7742" y="13464"/>
                </a:lnTo>
                <a:lnTo>
                  <a:pt x="8124" y="13512"/>
                </a:lnTo>
                <a:lnTo>
                  <a:pt x="8267" y="13609"/>
                </a:lnTo>
                <a:lnTo>
                  <a:pt x="8411" y="13900"/>
                </a:lnTo>
                <a:lnTo>
                  <a:pt x="8506" y="13900"/>
                </a:lnTo>
                <a:lnTo>
                  <a:pt x="8745" y="14142"/>
                </a:lnTo>
                <a:lnTo>
                  <a:pt x="8936" y="14239"/>
                </a:lnTo>
                <a:lnTo>
                  <a:pt x="9080" y="14529"/>
                </a:lnTo>
                <a:lnTo>
                  <a:pt x="9366" y="14917"/>
                </a:lnTo>
                <a:lnTo>
                  <a:pt x="9558" y="15498"/>
                </a:lnTo>
                <a:lnTo>
                  <a:pt x="9701" y="15691"/>
                </a:lnTo>
                <a:lnTo>
                  <a:pt x="9892" y="16079"/>
                </a:lnTo>
                <a:lnTo>
                  <a:pt x="9892" y="16224"/>
                </a:lnTo>
                <a:lnTo>
                  <a:pt x="10035" y="16612"/>
                </a:lnTo>
                <a:lnTo>
                  <a:pt x="10418" y="16951"/>
                </a:lnTo>
                <a:lnTo>
                  <a:pt x="10513" y="17338"/>
                </a:lnTo>
                <a:lnTo>
                  <a:pt x="10991" y="17919"/>
                </a:lnTo>
                <a:lnTo>
                  <a:pt x="11230" y="18016"/>
                </a:lnTo>
                <a:lnTo>
                  <a:pt x="11182" y="18452"/>
                </a:lnTo>
                <a:lnTo>
                  <a:pt x="11087" y="18549"/>
                </a:lnTo>
                <a:lnTo>
                  <a:pt x="11326" y="18791"/>
                </a:lnTo>
                <a:lnTo>
                  <a:pt x="11326" y="19082"/>
                </a:lnTo>
                <a:lnTo>
                  <a:pt x="11612" y="19614"/>
                </a:lnTo>
                <a:lnTo>
                  <a:pt x="11756" y="19905"/>
                </a:lnTo>
                <a:lnTo>
                  <a:pt x="11899" y="20147"/>
                </a:lnTo>
                <a:lnTo>
                  <a:pt x="11995" y="20389"/>
                </a:lnTo>
                <a:lnTo>
                  <a:pt x="12377" y="20438"/>
                </a:lnTo>
                <a:lnTo>
                  <a:pt x="12616" y="20680"/>
                </a:lnTo>
                <a:lnTo>
                  <a:pt x="13046" y="20680"/>
                </a:lnTo>
                <a:lnTo>
                  <a:pt x="13381" y="21019"/>
                </a:lnTo>
                <a:lnTo>
                  <a:pt x="13572" y="21019"/>
                </a:lnTo>
                <a:lnTo>
                  <a:pt x="13667" y="21164"/>
                </a:lnTo>
                <a:lnTo>
                  <a:pt x="13906" y="21213"/>
                </a:lnTo>
                <a:lnTo>
                  <a:pt x="13954" y="21116"/>
                </a:lnTo>
                <a:lnTo>
                  <a:pt x="14432" y="21213"/>
                </a:lnTo>
                <a:lnTo>
                  <a:pt x="14432" y="21261"/>
                </a:lnTo>
                <a:lnTo>
                  <a:pt x="14575" y="21406"/>
                </a:lnTo>
                <a:lnTo>
                  <a:pt x="14814" y="21600"/>
                </a:lnTo>
                <a:lnTo>
                  <a:pt x="14958" y="21503"/>
                </a:lnTo>
                <a:lnTo>
                  <a:pt x="15005" y="21406"/>
                </a:lnTo>
                <a:lnTo>
                  <a:pt x="15340" y="21358"/>
                </a:lnTo>
                <a:lnTo>
                  <a:pt x="15244" y="21116"/>
                </a:lnTo>
                <a:lnTo>
                  <a:pt x="15244" y="20970"/>
                </a:lnTo>
                <a:lnTo>
                  <a:pt x="15149" y="20583"/>
                </a:lnTo>
                <a:lnTo>
                  <a:pt x="15005" y="20486"/>
                </a:lnTo>
                <a:lnTo>
                  <a:pt x="14910" y="20196"/>
                </a:lnTo>
                <a:lnTo>
                  <a:pt x="14862" y="19905"/>
                </a:lnTo>
                <a:lnTo>
                  <a:pt x="14719" y="19566"/>
                </a:lnTo>
                <a:lnTo>
                  <a:pt x="14719" y="19275"/>
                </a:lnTo>
                <a:lnTo>
                  <a:pt x="15005" y="18404"/>
                </a:lnTo>
                <a:lnTo>
                  <a:pt x="15196" y="17919"/>
                </a:lnTo>
                <a:lnTo>
                  <a:pt x="15149" y="17822"/>
                </a:lnTo>
                <a:lnTo>
                  <a:pt x="15005" y="17726"/>
                </a:lnTo>
                <a:lnTo>
                  <a:pt x="14862" y="17580"/>
                </a:lnTo>
                <a:lnTo>
                  <a:pt x="14862" y="17483"/>
                </a:lnTo>
                <a:lnTo>
                  <a:pt x="14958" y="17532"/>
                </a:lnTo>
                <a:lnTo>
                  <a:pt x="15388" y="17483"/>
                </a:lnTo>
                <a:lnTo>
                  <a:pt x="15435" y="17483"/>
                </a:lnTo>
                <a:lnTo>
                  <a:pt x="15579" y="17193"/>
                </a:lnTo>
                <a:lnTo>
                  <a:pt x="15435" y="17193"/>
                </a:lnTo>
                <a:lnTo>
                  <a:pt x="15388" y="17096"/>
                </a:lnTo>
                <a:lnTo>
                  <a:pt x="15388" y="16999"/>
                </a:lnTo>
                <a:lnTo>
                  <a:pt x="15483" y="16951"/>
                </a:lnTo>
                <a:lnTo>
                  <a:pt x="15913" y="16951"/>
                </a:lnTo>
                <a:lnTo>
                  <a:pt x="16009" y="16999"/>
                </a:lnTo>
                <a:lnTo>
                  <a:pt x="16152" y="16951"/>
                </a:lnTo>
                <a:lnTo>
                  <a:pt x="16391" y="16757"/>
                </a:lnTo>
                <a:lnTo>
                  <a:pt x="16296" y="16757"/>
                </a:lnTo>
                <a:lnTo>
                  <a:pt x="16104" y="16902"/>
                </a:lnTo>
                <a:lnTo>
                  <a:pt x="16057" y="16709"/>
                </a:lnTo>
                <a:lnTo>
                  <a:pt x="16152" y="16418"/>
                </a:lnTo>
                <a:lnTo>
                  <a:pt x="16248" y="16515"/>
                </a:lnTo>
                <a:lnTo>
                  <a:pt x="16343" y="16563"/>
                </a:lnTo>
                <a:lnTo>
                  <a:pt x="16582" y="16563"/>
                </a:lnTo>
                <a:lnTo>
                  <a:pt x="16678" y="16466"/>
                </a:lnTo>
                <a:lnTo>
                  <a:pt x="16630" y="16273"/>
                </a:lnTo>
                <a:lnTo>
                  <a:pt x="16487" y="16079"/>
                </a:lnTo>
                <a:lnTo>
                  <a:pt x="16535" y="16030"/>
                </a:lnTo>
                <a:lnTo>
                  <a:pt x="16678" y="16030"/>
                </a:lnTo>
                <a:lnTo>
                  <a:pt x="16821" y="15934"/>
                </a:lnTo>
                <a:lnTo>
                  <a:pt x="16917" y="16030"/>
                </a:lnTo>
                <a:lnTo>
                  <a:pt x="17060" y="15934"/>
                </a:lnTo>
                <a:lnTo>
                  <a:pt x="17108" y="16030"/>
                </a:lnTo>
                <a:lnTo>
                  <a:pt x="17251" y="16127"/>
                </a:lnTo>
                <a:lnTo>
                  <a:pt x="17538" y="15934"/>
                </a:lnTo>
                <a:lnTo>
                  <a:pt x="17873" y="15837"/>
                </a:lnTo>
                <a:lnTo>
                  <a:pt x="18207" y="15788"/>
                </a:lnTo>
                <a:lnTo>
                  <a:pt x="18733" y="15498"/>
                </a:lnTo>
                <a:lnTo>
                  <a:pt x="18876" y="15207"/>
                </a:lnTo>
                <a:lnTo>
                  <a:pt x="18924" y="14965"/>
                </a:lnTo>
                <a:lnTo>
                  <a:pt x="19067" y="14868"/>
                </a:lnTo>
                <a:lnTo>
                  <a:pt x="19211" y="14820"/>
                </a:lnTo>
                <a:lnTo>
                  <a:pt x="19258" y="14771"/>
                </a:lnTo>
                <a:lnTo>
                  <a:pt x="19402" y="14674"/>
                </a:lnTo>
                <a:lnTo>
                  <a:pt x="19306" y="14384"/>
                </a:lnTo>
                <a:lnTo>
                  <a:pt x="19258" y="14335"/>
                </a:lnTo>
                <a:lnTo>
                  <a:pt x="19211" y="14239"/>
                </a:lnTo>
                <a:lnTo>
                  <a:pt x="19258" y="14093"/>
                </a:lnTo>
                <a:lnTo>
                  <a:pt x="19450" y="13948"/>
                </a:lnTo>
                <a:lnTo>
                  <a:pt x="19593" y="13851"/>
                </a:lnTo>
                <a:lnTo>
                  <a:pt x="19688" y="13851"/>
                </a:lnTo>
                <a:lnTo>
                  <a:pt x="19688" y="14481"/>
                </a:lnTo>
                <a:lnTo>
                  <a:pt x="19736" y="14529"/>
                </a:lnTo>
                <a:lnTo>
                  <a:pt x="20023" y="14287"/>
                </a:lnTo>
                <a:lnTo>
                  <a:pt x="20262" y="14239"/>
                </a:lnTo>
                <a:lnTo>
                  <a:pt x="20979" y="13948"/>
                </a:lnTo>
                <a:lnTo>
                  <a:pt x="21074" y="13900"/>
                </a:lnTo>
                <a:lnTo>
                  <a:pt x="21218" y="13657"/>
                </a:lnTo>
                <a:lnTo>
                  <a:pt x="21361" y="13173"/>
                </a:lnTo>
                <a:lnTo>
                  <a:pt x="21361" y="12979"/>
                </a:lnTo>
                <a:lnTo>
                  <a:pt x="21218" y="12640"/>
                </a:lnTo>
                <a:lnTo>
                  <a:pt x="21313" y="12398"/>
                </a:lnTo>
                <a:lnTo>
                  <a:pt x="21313" y="12253"/>
                </a:lnTo>
                <a:close/>
              </a:path>
            </a:pathLst>
          </a:custGeom>
          <a:solidFill>
            <a:srgbClr val="5DB9D9"/>
          </a:solidFill>
          <a:ln w="3175" cap="flat">
            <a:solidFill>
              <a:srgbClr val="BFBFBF"/>
            </a:solidFill>
            <a:prstDash val="solid"/>
            <a:miter lim="800000"/>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a:p>
        </p:txBody>
      </p:sp>
      <p:grpSp>
        <p:nvGrpSpPr>
          <p:cNvPr id="59" name="Group 58"/>
          <p:cNvGrpSpPr>
            <a:grpSpLocks/>
          </p:cNvGrpSpPr>
          <p:nvPr/>
        </p:nvGrpSpPr>
        <p:grpSpPr bwMode="auto">
          <a:xfrm>
            <a:off x="3084256" y="4191241"/>
            <a:ext cx="396875" cy="398463"/>
            <a:chOff x="2134497" y="2419863"/>
            <a:chExt cx="346262" cy="346262"/>
          </a:xfrm>
        </p:grpSpPr>
        <p:sp>
          <p:nvSpPr>
            <p:cNvPr id="60" name="Teardrop 59"/>
            <p:cNvSpPr/>
            <p:nvPr/>
          </p:nvSpPr>
          <p:spPr>
            <a:xfrm rot="7994273">
              <a:off x="2134497" y="2419863"/>
              <a:ext cx="346262" cy="346262"/>
            </a:xfrm>
            <a:prstGeom prst="teardrop">
              <a:avLst/>
            </a:prstGeom>
            <a:solidFill>
              <a:schemeClr val="bg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3200"/>
            </a:p>
          </p:txBody>
        </p:sp>
        <p:sp>
          <p:nvSpPr>
            <p:cNvPr id="61" name="Oval 60"/>
            <p:cNvSpPr/>
            <p:nvPr/>
          </p:nvSpPr>
          <p:spPr>
            <a:xfrm>
              <a:off x="2174663" y="2459870"/>
              <a:ext cx="265929" cy="266248"/>
            </a:xfrm>
            <a:prstGeom prst="ellipse">
              <a:avLst/>
            </a:prstGeom>
            <a:solidFill>
              <a:schemeClr val="bg1"/>
            </a:solidFill>
            <a:ln w="38100">
              <a:solidFill>
                <a:schemeClr val="tx2">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3200" dirty="0"/>
            </a:p>
          </p:txBody>
        </p:sp>
      </p:grpSp>
      <p:grpSp>
        <p:nvGrpSpPr>
          <p:cNvPr id="4" name="Group 3"/>
          <p:cNvGrpSpPr/>
          <p:nvPr/>
        </p:nvGrpSpPr>
        <p:grpSpPr>
          <a:xfrm>
            <a:off x="3435093" y="1666639"/>
            <a:ext cx="3115832" cy="4129850"/>
            <a:chOff x="3352589" y="1666638"/>
            <a:chExt cx="3198336" cy="4270133"/>
          </a:xfrm>
        </p:grpSpPr>
        <p:grpSp>
          <p:nvGrpSpPr>
            <p:cNvPr id="12" name="Group 403"/>
            <p:cNvGrpSpPr>
              <a:grpSpLocks/>
            </p:cNvGrpSpPr>
            <p:nvPr/>
          </p:nvGrpSpPr>
          <p:grpSpPr bwMode="auto">
            <a:xfrm>
              <a:off x="3352589" y="3624069"/>
              <a:ext cx="2672518" cy="854874"/>
              <a:chOff x="7528087" y="2680840"/>
              <a:chExt cx="2803259" cy="316190"/>
            </a:xfrm>
          </p:grpSpPr>
          <p:cxnSp>
            <p:nvCxnSpPr>
              <p:cNvPr id="13" name="Straight Connector 12"/>
              <p:cNvCxnSpPr/>
              <p:nvPr/>
            </p:nvCxnSpPr>
            <p:spPr>
              <a:xfrm flipV="1">
                <a:off x="7528087" y="2680840"/>
                <a:ext cx="496229" cy="316190"/>
              </a:xfrm>
              <a:prstGeom prst="line">
                <a:avLst/>
              </a:prstGeom>
              <a:ln w="28575">
                <a:solidFill>
                  <a:srgbClr val="445469"/>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024316" y="2680840"/>
                <a:ext cx="2307030" cy="0"/>
              </a:xfrm>
              <a:prstGeom prst="line">
                <a:avLst/>
              </a:prstGeom>
              <a:ln w="28575">
                <a:solidFill>
                  <a:srgbClr val="445469"/>
                </a:solidFill>
                <a:tailEnd type="oval"/>
              </a:ln>
            </p:spPr>
            <p:style>
              <a:lnRef idx="1">
                <a:schemeClr val="accent1"/>
              </a:lnRef>
              <a:fillRef idx="0">
                <a:schemeClr val="accent1"/>
              </a:fillRef>
              <a:effectRef idx="0">
                <a:schemeClr val="accent1"/>
              </a:effectRef>
              <a:fontRef idx="minor">
                <a:schemeClr val="tx1"/>
              </a:fontRef>
            </p:style>
          </p:cxnSp>
        </p:grpSp>
        <p:grpSp>
          <p:nvGrpSpPr>
            <p:cNvPr id="3" name="Group 2"/>
            <p:cNvGrpSpPr/>
            <p:nvPr/>
          </p:nvGrpSpPr>
          <p:grpSpPr>
            <a:xfrm>
              <a:off x="6182437" y="1666638"/>
              <a:ext cx="368488" cy="4270133"/>
              <a:chOff x="6182437" y="1666638"/>
              <a:chExt cx="368488" cy="4270133"/>
            </a:xfrm>
          </p:grpSpPr>
          <p:cxnSp>
            <p:nvCxnSpPr>
              <p:cNvPr id="62" name="Straight Connector 61"/>
              <p:cNvCxnSpPr/>
              <p:nvPr/>
            </p:nvCxnSpPr>
            <p:spPr>
              <a:xfrm flipV="1">
                <a:off x="6196085" y="1666638"/>
                <a:ext cx="0" cy="4270133"/>
              </a:xfrm>
              <a:prstGeom prst="line">
                <a:avLst/>
              </a:prstGeom>
              <a:ln w="28575">
                <a:solidFill>
                  <a:srgbClr val="445469"/>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H="1">
                <a:off x="6198361" y="1684173"/>
                <a:ext cx="352564" cy="0"/>
              </a:xfrm>
              <a:prstGeom prst="line">
                <a:avLst/>
              </a:prstGeom>
              <a:ln w="28575">
                <a:solidFill>
                  <a:srgbClr val="445469"/>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H="1">
                <a:off x="6182437" y="5930896"/>
                <a:ext cx="352564" cy="0"/>
              </a:xfrm>
              <a:prstGeom prst="line">
                <a:avLst/>
              </a:prstGeom>
              <a:ln w="28575">
                <a:solidFill>
                  <a:srgbClr val="445469"/>
                </a:solidFill>
              </a:ln>
            </p:spPr>
            <p:style>
              <a:lnRef idx="1">
                <a:schemeClr val="accent1"/>
              </a:lnRef>
              <a:fillRef idx="0">
                <a:schemeClr val="accent1"/>
              </a:fillRef>
              <a:effectRef idx="0">
                <a:schemeClr val="accent1"/>
              </a:effectRef>
              <a:fontRef idx="minor">
                <a:schemeClr val="tx1"/>
              </a:fontRef>
            </p:style>
          </p:cxnSp>
        </p:grpSp>
      </p:grpSp>
      <p:sp>
        <p:nvSpPr>
          <p:cNvPr id="24" name="Rectangle 23">
            <a:extLst>
              <a:ext uri="{FF2B5EF4-FFF2-40B4-BE49-F238E27FC236}">
                <a16:creationId xmlns:a16="http://schemas.microsoft.com/office/drawing/2014/main" xmlns="" id="{27BD8928-E7D9-4D47-916E-B97BD294D4C7}"/>
              </a:ext>
            </a:extLst>
          </p:cNvPr>
          <p:cNvSpPr/>
          <p:nvPr/>
        </p:nvSpPr>
        <p:spPr>
          <a:xfrm>
            <a:off x="0" y="6519446"/>
            <a:ext cx="8138510" cy="276999"/>
          </a:xfrm>
          <a:prstGeom prst="rect">
            <a:avLst/>
          </a:prstGeom>
        </p:spPr>
        <p:txBody>
          <a:bodyPr wrap="square">
            <a:spAutoFit/>
          </a:bodyPr>
          <a:lstStyle/>
          <a:p>
            <a:r>
              <a:rPr lang="en-US" sz="1200" i="1" dirty="0"/>
              <a:t>See</a:t>
            </a:r>
            <a:r>
              <a:rPr lang="en-US" sz="1200" dirty="0"/>
              <a:t> </a:t>
            </a:r>
            <a:r>
              <a:rPr lang="en-US" sz="1200" dirty="0">
                <a:hlinkClick r:id="rId3"/>
              </a:rPr>
              <a:t>https://statutes.capitol.texas.gov/Docs/UT/htm/UT.39.htm</a:t>
            </a:r>
            <a:r>
              <a:rPr lang="en-US" sz="1200" dirty="0"/>
              <a:t> </a:t>
            </a:r>
          </a:p>
        </p:txBody>
      </p:sp>
    </p:spTree>
    <p:extLst>
      <p:ext uri="{BB962C8B-B14F-4D97-AF65-F5344CB8AC3E}">
        <p14:creationId xmlns:p14="http://schemas.microsoft.com/office/powerpoint/2010/main" val="3421248876"/>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900" fill="hold"/>
                                        <p:tgtEl>
                                          <p:spTgt spid="2"/>
                                        </p:tgtEl>
                                        <p:attrNameLst>
                                          <p:attrName>ppt_x</p:attrName>
                                        </p:attrNameLst>
                                      </p:cBhvr>
                                      <p:tavLst>
                                        <p:tav tm="0">
                                          <p:val>
                                            <p:strVal val="1+#ppt_w/2"/>
                                          </p:val>
                                        </p:tav>
                                        <p:tav tm="100000">
                                          <p:val>
                                            <p:strVal val="#ppt_x"/>
                                          </p:val>
                                        </p:tav>
                                      </p:tavLst>
                                    </p:anim>
                                    <p:anim calcmode="lin" valueType="num">
                                      <p:cBhvr additive="base">
                                        <p:cTn id="8" dur="900" fill="hold"/>
                                        <p:tgtEl>
                                          <p:spTgt spid="2"/>
                                        </p:tgtEl>
                                        <p:attrNameLst>
                                          <p:attrName>ppt_y</p:attrName>
                                        </p:attrNameLst>
                                      </p:cBhvr>
                                      <p:tavLst>
                                        <p:tav tm="0">
                                          <p:val>
                                            <p:strVal val="#ppt_y"/>
                                          </p:val>
                                        </p:tav>
                                        <p:tav tm="100000">
                                          <p:val>
                                            <p:strVal val="#ppt_y"/>
                                          </p:val>
                                        </p:tav>
                                      </p:tavLst>
                                    </p:anim>
                                  </p:childTnLst>
                                </p:cTn>
                              </p:par>
                              <p:par>
                                <p:cTn id="9" presetID="6" presetClass="entr" presetSubtype="16"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1000"/>
                                        <p:tgtEl>
                                          <p:spTgt spid="4"/>
                                        </p:tgtEl>
                                      </p:cBhvr>
                                    </p:animEffect>
                                  </p:childTnLst>
                                </p:cTn>
                              </p:par>
                              <p:par>
                                <p:cTn id="12" presetID="27" presetClass="emph" presetSubtype="0" fill="remove" grpId="0" nodeType="withEffect">
                                  <p:stCondLst>
                                    <p:cond delay="1500"/>
                                  </p:stCondLst>
                                  <p:childTnLst>
                                    <p:animClr clrSpc="rgb" dir="cw">
                                      <p:cBhvr override="childStyle">
                                        <p:cTn id="13" dur="500" autoRev="1" fill="remove"/>
                                        <p:tgtEl>
                                          <p:spTgt spid="56"/>
                                        </p:tgtEl>
                                        <p:attrNameLst>
                                          <p:attrName>style.color</p:attrName>
                                        </p:attrNameLst>
                                      </p:cBhvr>
                                      <p:to>
                                        <a:schemeClr val="bg1"/>
                                      </p:to>
                                    </p:animClr>
                                    <p:animClr clrSpc="rgb" dir="cw">
                                      <p:cBhvr>
                                        <p:cTn id="14" dur="500" autoRev="1" fill="remove"/>
                                        <p:tgtEl>
                                          <p:spTgt spid="56"/>
                                        </p:tgtEl>
                                        <p:attrNameLst>
                                          <p:attrName>fillcolor</p:attrName>
                                        </p:attrNameLst>
                                      </p:cBhvr>
                                      <p:to>
                                        <a:schemeClr val="bg1"/>
                                      </p:to>
                                    </p:animClr>
                                    <p:set>
                                      <p:cBhvr>
                                        <p:cTn id="15" dur="500" autoRev="1" fill="remove"/>
                                        <p:tgtEl>
                                          <p:spTgt spid="56"/>
                                        </p:tgtEl>
                                        <p:attrNameLst>
                                          <p:attrName>fill.type</p:attrName>
                                        </p:attrNameLst>
                                      </p:cBhvr>
                                      <p:to>
                                        <p:strVal val="solid"/>
                                      </p:to>
                                    </p:set>
                                    <p:set>
                                      <p:cBhvr>
                                        <p:cTn id="16" dur="500" autoRev="1" fill="remove"/>
                                        <p:tgtEl>
                                          <p:spTgt spid="5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8" name="Rectangle 43"/>
          <p:cNvSpPr>
            <a:spLocks noChangeArrowheads="1"/>
          </p:cNvSpPr>
          <p:nvPr/>
        </p:nvSpPr>
        <p:spPr bwMode="auto">
          <a:xfrm>
            <a:off x="5252484" y="1840340"/>
            <a:ext cx="6245249"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Open Sans Light" pitchFamily="34" charset="0"/>
              </a:defRPr>
            </a:lvl1pPr>
            <a:lvl2pPr marL="742950" indent="-285750">
              <a:defRPr>
                <a:solidFill>
                  <a:schemeClr val="tx1"/>
                </a:solidFill>
                <a:latin typeface="Open Sans Light" pitchFamily="34" charset="0"/>
              </a:defRPr>
            </a:lvl2pPr>
            <a:lvl3pPr marL="1143000" indent="-228600">
              <a:defRPr>
                <a:solidFill>
                  <a:schemeClr val="tx1"/>
                </a:solidFill>
                <a:latin typeface="Open Sans Light" pitchFamily="34" charset="0"/>
              </a:defRPr>
            </a:lvl3pPr>
            <a:lvl4pPr marL="1600200" indent="-228600">
              <a:defRPr>
                <a:solidFill>
                  <a:schemeClr val="tx1"/>
                </a:solidFill>
                <a:latin typeface="Open Sans Light" pitchFamily="34" charset="0"/>
              </a:defRPr>
            </a:lvl4pPr>
            <a:lvl5pPr marL="2057400" indent="-228600">
              <a:defRPr>
                <a:solidFill>
                  <a:schemeClr val="tx1"/>
                </a:solidFill>
                <a:latin typeface="Open Sans Light" pitchFamily="34" charset="0"/>
              </a:defRPr>
            </a:lvl5pPr>
            <a:lvl6pPr marL="2514600" indent="-228600" fontAlgn="base">
              <a:spcBef>
                <a:spcPct val="0"/>
              </a:spcBef>
              <a:spcAft>
                <a:spcPct val="0"/>
              </a:spcAft>
              <a:defRPr>
                <a:solidFill>
                  <a:schemeClr val="tx1"/>
                </a:solidFill>
                <a:latin typeface="Open Sans Light" pitchFamily="34" charset="0"/>
              </a:defRPr>
            </a:lvl6pPr>
            <a:lvl7pPr marL="2971800" indent="-228600" fontAlgn="base">
              <a:spcBef>
                <a:spcPct val="0"/>
              </a:spcBef>
              <a:spcAft>
                <a:spcPct val="0"/>
              </a:spcAft>
              <a:defRPr>
                <a:solidFill>
                  <a:schemeClr val="tx1"/>
                </a:solidFill>
                <a:latin typeface="Open Sans Light" pitchFamily="34" charset="0"/>
              </a:defRPr>
            </a:lvl7pPr>
            <a:lvl8pPr marL="3429000" indent="-228600" fontAlgn="base">
              <a:spcBef>
                <a:spcPct val="0"/>
              </a:spcBef>
              <a:spcAft>
                <a:spcPct val="0"/>
              </a:spcAft>
              <a:defRPr>
                <a:solidFill>
                  <a:schemeClr val="tx1"/>
                </a:solidFill>
                <a:latin typeface="Open Sans Light" pitchFamily="34" charset="0"/>
              </a:defRPr>
            </a:lvl8pPr>
            <a:lvl9pPr marL="3886200" indent="-228600" fontAlgn="base">
              <a:spcBef>
                <a:spcPct val="0"/>
              </a:spcBef>
              <a:spcAft>
                <a:spcPct val="0"/>
              </a:spcAft>
              <a:defRPr>
                <a:solidFill>
                  <a:schemeClr val="tx1"/>
                </a:solidFill>
                <a:latin typeface="Open Sans Light" pitchFamily="34" charset="0"/>
              </a:defRPr>
            </a:lvl9pPr>
          </a:lstStyle>
          <a:p>
            <a:pPr marL="0" indent="0">
              <a:buNone/>
            </a:pPr>
            <a:r>
              <a:rPr lang="en-US" sz="2400" b="1" i="1" dirty="0">
                <a:solidFill>
                  <a:schemeClr val="tx1">
                    <a:lumMod val="50000"/>
                  </a:schemeClr>
                </a:solidFill>
              </a:rPr>
              <a:t>Prior to the first Texas sale in 2001, $21 billion utility securitization bonds were sold with no active Commission involvement…</a:t>
            </a:r>
          </a:p>
          <a:p>
            <a:pPr marL="0" indent="0">
              <a:buNone/>
            </a:pPr>
            <a:endParaRPr lang="en-US" sz="2400" b="1" dirty="0">
              <a:solidFill>
                <a:schemeClr val="tx1">
                  <a:lumMod val="50000"/>
                </a:schemeClr>
              </a:solidFill>
            </a:endParaRPr>
          </a:p>
        </p:txBody>
      </p:sp>
      <p:pic>
        <p:nvPicPr>
          <p:cNvPr id="12" name="Picture 3" descr="C:\Users\ekarcher\Desktop\citi-logo-transparen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55980" y="4902305"/>
            <a:ext cx="2232122" cy="144994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5036022" y="255702"/>
            <a:ext cx="7160324" cy="1477328"/>
          </a:xfrm>
          <a:prstGeom prst="rect">
            <a:avLst/>
          </a:prstGeom>
          <a:solidFill>
            <a:schemeClr val="bg1">
              <a:lumMod val="85000"/>
              <a:alpha val="75000"/>
            </a:schemeClr>
          </a:solidFill>
        </p:spPr>
        <p:txBody>
          <a:bodyPr wrap="square" lIns="268224" tIns="182880" rIns="853440" bIns="182880">
            <a:spAutoFit/>
          </a:bodyPr>
          <a:lstStyle/>
          <a:p>
            <a:pPr eaLnBrk="1" fontAlgn="auto" hangingPunct="1">
              <a:spcBef>
                <a:spcPts val="0"/>
              </a:spcBef>
              <a:spcAft>
                <a:spcPts val="0"/>
              </a:spcAft>
              <a:defRPr/>
            </a:pPr>
            <a:r>
              <a:rPr lang="en-US" sz="2400" dirty="0">
                <a:solidFill>
                  <a:schemeClr val="tx1">
                    <a:lumMod val="50000"/>
                  </a:schemeClr>
                </a:solidFill>
              </a:rPr>
              <a:t>Example: Citigroup and Other Studies Confirmed Savings </a:t>
            </a:r>
            <a:r>
              <a:rPr lang="en-US" sz="2400" b="1" dirty="0">
                <a:solidFill>
                  <a:schemeClr val="tx1">
                    <a:lumMod val="50000"/>
                  </a:schemeClr>
                </a:solidFill>
              </a:rPr>
              <a:t>From Active Commission Oversight </a:t>
            </a:r>
            <a:r>
              <a:rPr lang="en-US" sz="2400" dirty="0">
                <a:solidFill>
                  <a:schemeClr val="tx1">
                    <a:lumMod val="50000"/>
                  </a:schemeClr>
                </a:solidFill>
              </a:rPr>
              <a:t>– First 3 Texas Deals 2001-2003</a:t>
            </a:r>
            <a:endParaRPr lang="id-ID" sz="2400" dirty="0">
              <a:solidFill>
                <a:schemeClr val="tx1">
                  <a:lumMod val="50000"/>
                </a:schemeClr>
              </a:solidFill>
            </a:endParaRPr>
          </a:p>
        </p:txBody>
      </p:sp>
      <p:sp>
        <p:nvSpPr>
          <p:cNvPr id="16" name="Rectangle 15"/>
          <p:cNvSpPr/>
          <p:nvPr/>
        </p:nvSpPr>
        <p:spPr>
          <a:xfrm>
            <a:off x="-14837" y="-3031"/>
            <a:ext cx="12247781" cy="26731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7" name="Rectangle 16"/>
          <p:cNvSpPr/>
          <p:nvPr/>
        </p:nvSpPr>
        <p:spPr>
          <a:xfrm>
            <a:off x="-14837" y="6604329"/>
            <a:ext cx="12206836" cy="26731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8" name="Content Placeholder 5">
            <a:extLst>
              <a:ext uri="{FF2B5EF4-FFF2-40B4-BE49-F238E27FC236}">
                <a16:creationId xmlns:a16="http://schemas.microsoft.com/office/drawing/2014/main" xmlns="" id="{91281360-F358-44D8-88B6-2F96F2628CAF}"/>
              </a:ext>
            </a:extLst>
          </p:cNvPr>
          <p:cNvSpPr txBox="1">
            <a:spLocks/>
          </p:cNvSpPr>
          <p:nvPr/>
        </p:nvSpPr>
        <p:spPr>
          <a:xfrm>
            <a:off x="122961" y="313779"/>
            <a:ext cx="4913061" cy="6119677"/>
          </a:xfrm>
          <a:prstGeom prst="rect">
            <a:avLst/>
          </a:prstGeom>
          <a:ln>
            <a:solidFill>
              <a:schemeClr val="accent3">
                <a:lumMod val="50000"/>
              </a:schemeClr>
            </a:solidFill>
          </a:ln>
        </p:spPr>
        <p:txBody>
          <a:bodyPr/>
          <a:lstStyle>
            <a:lvl1pPr marL="228600" indent="-228600" algn="l" rtl="0" fontAlgn="base">
              <a:lnSpc>
                <a:spcPct val="90000"/>
              </a:lnSpc>
              <a:spcBef>
                <a:spcPts val="1000"/>
              </a:spcBef>
              <a:spcAft>
                <a:spcPct val="0"/>
              </a:spcAft>
              <a:buFont typeface="Arial" pitchFamily="34" charset="0"/>
              <a:buChar char="•"/>
              <a:defRPr sz="16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16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16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sz="1600"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buFont typeface="Arial" pitchFamily="34" charset="0"/>
              <a:buNone/>
            </a:pPr>
            <a:endParaRPr lang="en-US" sz="1800" b="1" dirty="0"/>
          </a:p>
          <a:p>
            <a:pPr marL="0" indent="0" eaLnBrk="1" hangingPunct="1">
              <a:buFont typeface="Arial" pitchFamily="34" charset="0"/>
              <a:buNone/>
            </a:pPr>
            <a:r>
              <a:rPr lang="en-US" sz="1800" b="1" dirty="0"/>
              <a:t>Subject: TX savings summary (revised)</a:t>
            </a:r>
          </a:p>
          <a:p>
            <a:pPr marL="0" indent="0" eaLnBrk="1" hangingPunct="1">
              <a:buFont typeface="Arial" pitchFamily="34" charset="0"/>
              <a:buNone/>
            </a:pPr>
            <a:r>
              <a:rPr lang="en-US" sz="1800" dirty="0"/>
              <a:t>Date: Fri, 19 Sep 2003 17:44:00 -0400</a:t>
            </a:r>
          </a:p>
          <a:p>
            <a:pPr marL="0" indent="0" eaLnBrk="1" hangingPunct="1">
              <a:buFont typeface="Arial" pitchFamily="34" charset="0"/>
              <a:buNone/>
            </a:pPr>
            <a:r>
              <a:rPr lang="en-US" sz="1800" b="1" dirty="0"/>
              <a:t>From: "</a:t>
            </a:r>
            <a:r>
              <a:rPr lang="en-US" sz="1800" b="1" dirty="0" err="1"/>
              <a:t>Donskaya</a:t>
            </a:r>
            <a:r>
              <a:rPr lang="en-US" sz="1800" b="1" dirty="0"/>
              <a:t>, Marina [FI]" </a:t>
            </a:r>
            <a:r>
              <a:rPr lang="en-US" sz="1800" b="1" dirty="0">
                <a:solidFill>
                  <a:schemeClr val="accent6">
                    <a:lumMod val="75000"/>
                    <a:lumOff val="25000"/>
                  </a:schemeClr>
                </a:solidFill>
                <a:hlinkClick r:id="rId4">
                  <a:extLst>
                    <a:ext uri="{A12FA001-AC4F-418D-AE19-62706E023703}">
                      <ahyp:hlinkClr xmlns:ahyp="http://schemas.microsoft.com/office/drawing/2018/hyperlinkcolor" xmlns="" val="tx"/>
                    </a:ext>
                  </a:extLst>
                </a:hlinkClick>
              </a:rPr>
              <a:t>marina.donskaya@citigroup.com</a:t>
            </a:r>
            <a:r>
              <a:rPr lang="en-US" sz="1800" b="1" dirty="0">
                <a:solidFill>
                  <a:schemeClr val="accent6">
                    <a:lumMod val="75000"/>
                    <a:lumOff val="25000"/>
                  </a:schemeClr>
                </a:solidFill>
              </a:rPr>
              <a:t> </a:t>
            </a:r>
          </a:p>
          <a:p>
            <a:pPr marL="0" indent="0" eaLnBrk="1" hangingPunct="1">
              <a:buFont typeface="Arial" pitchFamily="34" charset="0"/>
              <a:buNone/>
            </a:pPr>
            <a:r>
              <a:rPr lang="en-US" sz="1800" dirty="0"/>
              <a:t>To: "Joseph Fichera (E-mail)" </a:t>
            </a:r>
            <a:r>
              <a:rPr lang="en-US" sz="1800" dirty="0">
                <a:solidFill>
                  <a:schemeClr val="accent6">
                    <a:lumMod val="75000"/>
                    <a:lumOff val="25000"/>
                  </a:schemeClr>
                </a:solidFill>
                <a:hlinkClick r:id="rId5">
                  <a:extLst>
                    <a:ext uri="{A12FA001-AC4F-418D-AE19-62706E023703}">
                      <ahyp:hlinkClr xmlns:ahyp="http://schemas.microsoft.com/office/drawing/2018/hyperlinkcolor" xmlns="" val="tx"/>
                    </a:ext>
                  </a:extLst>
                </a:hlinkClick>
              </a:rPr>
              <a:t>jfichera@saberpartners.com</a:t>
            </a:r>
            <a:r>
              <a:rPr lang="en-US" sz="1800" dirty="0">
                <a:solidFill>
                  <a:schemeClr val="accent6">
                    <a:lumMod val="75000"/>
                    <a:lumOff val="25000"/>
                  </a:schemeClr>
                </a:solidFill>
              </a:rPr>
              <a:t> </a:t>
            </a:r>
          </a:p>
          <a:p>
            <a:pPr marL="0" indent="0" eaLnBrk="1" hangingPunct="1">
              <a:buFont typeface="Arial" pitchFamily="34" charset="0"/>
              <a:buNone/>
            </a:pPr>
            <a:r>
              <a:rPr lang="en-US" sz="1800" dirty="0"/>
              <a:t>Cc: "Humphrey, Paul G [FI]" </a:t>
            </a:r>
            <a:r>
              <a:rPr lang="en-US" sz="1800" dirty="0">
                <a:solidFill>
                  <a:schemeClr val="accent6">
                    <a:lumMod val="75000"/>
                    <a:lumOff val="25000"/>
                  </a:schemeClr>
                </a:solidFill>
                <a:hlinkClick r:id="rId6">
                  <a:extLst>
                    <a:ext uri="{A12FA001-AC4F-418D-AE19-62706E023703}">
                      <ahyp:hlinkClr xmlns:ahyp="http://schemas.microsoft.com/office/drawing/2018/hyperlinkcolor" xmlns="" val="tx"/>
                    </a:ext>
                  </a:extLst>
                </a:hlinkClick>
              </a:rPr>
              <a:t>paul.g.humphrey@citigroup.com</a:t>
            </a:r>
            <a:r>
              <a:rPr lang="en-US" sz="1800" dirty="0">
                <a:solidFill>
                  <a:schemeClr val="accent6">
                    <a:lumMod val="75000"/>
                    <a:lumOff val="25000"/>
                  </a:schemeClr>
                </a:solidFill>
              </a:rPr>
              <a:t>...</a:t>
            </a:r>
          </a:p>
          <a:p>
            <a:pPr marL="0" indent="0" eaLnBrk="1" hangingPunct="1">
              <a:buFont typeface="Arial" pitchFamily="34" charset="0"/>
              <a:buNone/>
            </a:pPr>
            <a:endParaRPr lang="en-US" sz="200" dirty="0"/>
          </a:p>
          <a:p>
            <a:pPr marL="0" indent="0" eaLnBrk="1" hangingPunct="1">
              <a:buFont typeface="Arial" pitchFamily="34" charset="0"/>
              <a:buNone/>
            </a:pPr>
            <a:r>
              <a:rPr lang="en-US" sz="1800" b="1" i="1" dirty="0"/>
              <a:t>“To summarize, the difference in total savings vs other transition bonds</a:t>
            </a:r>
          </a:p>
          <a:p>
            <a:pPr marL="302575" indent="-302575" eaLnBrk="1" hangingPunct="1">
              <a:buFont typeface="+mj-lt"/>
              <a:buAutoNum type="arabicPeriod"/>
            </a:pPr>
            <a:r>
              <a:rPr lang="en-US" sz="1800" b="1" i="1" dirty="0"/>
              <a:t>Reliant: $3,773,775 or 6.5 bps/</a:t>
            </a:r>
            <a:r>
              <a:rPr lang="en-US" sz="1800" b="1" i="1" dirty="0" err="1"/>
              <a:t>yr</a:t>
            </a:r>
            <a:r>
              <a:rPr lang="en-US" sz="1800" b="1" i="1" dirty="0"/>
              <a:t> (nominal), $2,955,295 or 5.1 bps/</a:t>
            </a:r>
            <a:r>
              <a:rPr lang="en-US" sz="1800" b="1" i="1" dirty="0" err="1"/>
              <a:t>yr</a:t>
            </a:r>
            <a:r>
              <a:rPr lang="en-US" sz="1800" b="1" i="1" dirty="0"/>
              <a:t> (PV)</a:t>
            </a:r>
          </a:p>
          <a:p>
            <a:pPr marL="302575" indent="-302575" eaLnBrk="1" hangingPunct="1">
              <a:buFont typeface="+mj-lt"/>
              <a:buAutoNum type="arabicPeriod"/>
            </a:pPr>
            <a:r>
              <a:rPr lang="en-US" sz="1800" b="1" i="1" dirty="0" err="1"/>
              <a:t>CPL</a:t>
            </a:r>
            <a:r>
              <a:rPr lang="en-US" sz="1800" b="1" i="1" dirty="0"/>
              <a:t>: $12,951,663 or 20.3 bps/</a:t>
            </a:r>
            <a:r>
              <a:rPr lang="en-US" sz="1800" b="1" i="1" dirty="0" err="1"/>
              <a:t>yr</a:t>
            </a:r>
            <a:r>
              <a:rPr lang="en-US" sz="1800" b="1" i="1" dirty="0"/>
              <a:t> (nominal), $9,748,976 or 15.3 bps/</a:t>
            </a:r>
            <a:r>
              <a:rPr lang="en-US" sz="1800" b="1" i="1" dirty="0" err="1"/>
              <a:t>yr</a:t>
            </a:r>
            <a:r>
              <a:rPr lang="en-US" sz="1800" b="1" i="1" dirty="0"/>
              <a:t> (PV)</a:t>
            </a:r>
          </a:p>
          <a:p>
            <a:pPr marL="302575" indent="-302575" eaLnBrk="1" hangingPunct="1">
              <a:buFont typeface="+mj-lt"/>
              <a:buAutoNum type="arabicPeriod"/>
            </a:pPr>
            <a:r>
              <a:rPr lang="en-US" sz="1800" b="1" i="1" dirty="0"/>
              <a:t>Oncor: $6,629,694 or 19.4 bps/</a:t>
            </a:r>
            <a:r>
              <a:rPr lang="en-US" sz="1800" b="1" i="1" dirty="0" err="1"/>
              <a:t>yr</a:t>
            </a:r>
            <a:r>
              <a:rPr lang="en-US" sz="1800" b="1" i="1" dirty="0"/>
              <a:t> (nominal), $5,278,669 or 15.4 bps/</a:t>
            </a:r>
            <a:r>
              <a:rPr lang="en-US" sz="1800" b="1" i="1" dirty="0" err="1"/>
              <a:t>yr</a:t>
            </a:r>
            <a:r>
              <a:rPr lang="en-US" sz="1800" b="1" i="1" dirty="0"/>
              <a:t> (PV)</a:t>
            </a:r>
          </a:p>
          <a:p>
            <a:pPr marL="0" indent="0" eaLnBrk="1" hangingPunct="1">
              <a:buFont typeface="Arial" pitchFamily="34" charset="0"/>
              <a:buNone/>
            </a:pPr>
            <a:r>
              <a:rPr lang="en-US" sz="1800" b="1" i="1" dirty="0"/>
              <a:t>Total: 23,355,132 (nominal), 17,982,941 (PV)”</a:t>
            </a:r>
          </a:p>
          <a:p>
            <a:pPr eaLnBrk="1" hangingPunct="1"/>
            <a:endParaRPr lang="en-US" dirty="0">
              <a:solidFill>
                <a:schemeClr val="accent3">
                  <a:lumMod val="75000"/>
                </a:schemeClr>
              </a:solidFill>
            </a:endParaRPr>
          </a:p>
          <a:p>
            <a:pPr eaLnBrk="1" hangingPunct="1"/>
            <a:endParaRPr lang="en-US" sz="2000" dirty="0"/>
          </a:p>
        </p:txBody>
      </p:sp>
      <p:sp>
        <p:nvSpPr>
          <p:cNvPr id="2" name="TextBox 1">
            <a:extLst>
              <a:ext uri="{FF2B5EF4-FFF2-40B4-BE49-F238E27FC236}">
                <a16:creationId xmlns:a16="http://schemas.microsoft.com/office/drawing/2014/main" xmlns="" id="{CDCC0799-9093-E249-8A3D-E5D2349E54CE}"/>
              </a:ext>
            </a:extLst>
          </p:cNvPr>
          <p:cNvSpPr txBox="1"/>
          <p:nvPr/>
        </p:nvSpPr>
        <p:spPr>
          <a:xfrm>
            <a:off x="5252484" y="3317667"/>
            <a:ext cx="6634716" cy="1938992"/>
          </a:xfrm>
          <a:prstGeom prst="rect">
            <a:avLst/>
          </a:prstGeom>
          <a:noFill/>
        </p:spPr>
        <p:txBody>
          <a:bodyPr wrap="square" rtlCol="0">
            <a:spAutoFit/>
          </a:bodyPr>
          <a:lstStyle/>
          <a:p>
            <a:r>
              <a:rPr lang="en-US" sz="2400" b="1" dirty="0">
                <a:solidFill>
                  <a:schemeClr val="tx1">
                    <a:lumMod val="50000"/>
                  </a:schemeClr>
                </a:solidFill>
              </a:rPr>
              <a:t>Citi’s analysis showed $23 million+ </a:t>
            </a:r>
            <a:r>
              <a:rPr lang="en-US" sz="2400" dirty="0">
                <a:solidFill>
                  <a:schemeClr val="tx1">
                    <a:lumMod val="50000"/>
                  </a:schemeClr>
                </a:solidFill>
              </a:rPr>
              <a:t>savings to Texas customers from active PUC Texas oversight with their advisors on Texas’ first three securitization offerings.</a:t>
            </a:r>
          </a:p>
          <a:p>
            <a:endParaRPr lang="en-US" sz="2400" dirty="0"/>
          </a:p>
        </p:txBody>
      </p:sp>
    </p:spTree>
    <p:extLst>
      <p:ext uri="{BB962C8B-B14F-4D97-AF65-F5344CB8AC3E}">
        <p14:creationId xmlns:p14="http://schemas.microsoft.com/office/powerpoint/2010/main" val="13431763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900" fill="hold"/>
                                        <p:tgtEl>
                                          <p:spTgt spid="14"/>
                                        </p:tgtEl>
                                        <p:attrNameLst>
                                          <p:attrName>ppt_x</p:attrName>
                                        </p:attrNameLst>
                                      </p:cBhvr>
                                      <p:tavLst>
                                        <p:tav tm="0">
                                          <p:val>
                                            <p:strVal val="1+#ppt_w/2"/>
                                          </p:val>
                                        </p:tav>
                                        <p:tav tm="100000">
                                          <p:val>
                                            <p:strVal val="#ppt_x"/>
                                          </p:val>
                                        </p:tav>
                                      </p:tavLst>
                                    </p:anim>
                                    <p:anim calcmode="lin" valueType="num">
                                      <p:cBhvr additive="base">
                                        <p:cTn id="8" dur="900" fill="hold"/>
                                        <p:tgtEl>
                                          <p:spTgt spid="14"/>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1000" fill="hold"/>
                                        <p:tgtEl>
                                          <p:spTgt spid="12"/>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1" presetClass="entr" presetSubtype="0" fill="hold" grpId="0" nodeType="afterEffect">
                                  <p:stCondLst>
                                    <p:cond delay="1000"/>
                                  </p:stCondLst>
                                  <p:childTnLst>
                                    <p:set>
                                      <p:cBhvr>
                                        <p:cTn id="16" dur="1" fill="hold">
                                          <p:stCondLst>
                                            <p:cond delay="0"/>
                                          </p:stCondLst>
                                        </p:cTn>
                                        <p:tgtEl>
                                          <p:spTgt spid="8">
                                            <p:bg/>
                                          </p:spTgt>
                                        </p:tgtEl>
                                        <p:attrNameLst>
                                          <p:attrName>style.visibility</p:attrName>
                                        </p:attrNameLst>
                                      </p:cBhvr>
                                      <p:to>
                                        <p:strVal val="visible"/>
                                      </p:to>
                                    </p:set>
                                  </p:childTnLst>
                                </p:cTn>
                              </p:par>
                              <p:par>
                                <p:cTn id="17" presetID="1" presetClass="entr" presetSubtype="0" fill="hold" grpId="0" nodeType="withEffect">
                                  <p:stCondLst>
                                    <p:cond delay="1000"/>
                                  </p:stCondLst>
                                  <p:childTnLst>
                                    <p:set>
                                      <p:cBhvr>
                                        <p:cTn id="18" dur="1" fill="hold">
                                          <p:stCondLst>
                                            <p:cond delay="0"/>
                                          </p:stCondLst>
                                        </p:cTn>
                                        <p:tgtEl>
                                          <p:spTgt spid="8">
                                            <p:txEl>
                                              <p:pRg st="1" end="1"/>
                                            </p:txEl>
                                          </p:spTgt>
                                        </p:tgtEl>
                                        <p:attrNameLst>
                                          <p:attrName>style.visibility</p:attrName>
                                        </p:attrNameLst>
                                      </p:cBhvr>
                                      <p:to>
                                        <p:strVal val="visible"/>
                                      </p:to>
                                    </p:set>
                                  </p:childTnLst>
                                </p:cTn>
                              </p:par>
                              <p:par>
                                <p:cTn id="19" presetID="1" presetClass="entr" presetSubtype="0" fill="hold" grpId="0" nodeType="withEffect">
                                  <p:stCondLst>
                                    <p:cond delay="1000"/>
                                  </p:stCondLst>
                                  <p:childTnLst>
                                    <p:set>
                                      <p:cBhvr>
                                        <p:cTn id="20" dur="1" fill="hold">
                                          <p:stCondLst>
                                            <p:cond delay="0"/>
                                          </p:stCondLst>
                                        </p:cTn>
                                        <p:tgtEl>
                                          <p:spTgt spid="8">
                                            <p:txEl>
                                              <p:pRg st="2" end="2"/>
                                            </p:txEl>
                                          </p:spTgt>
                                        </p:tgtEl>
                                        <p:attrNameLst>
                                          <p:attrName>style.visibility</p:attrName>
                                        </p:attrNameLst>
                                      </p:cBhvr>
                                      <p:to>
                                        <p:strVal val="visible"/>
                                      </p:to>
                                    </p:set>
                                  </p:childTnLst>
                                </p:cTn>
                              </p:par>
                              <p:par>
                                <p:cTn id="21" presetID="1" presetClass="entr" presetSubtype="0" fill="hold" grpId="0" nodeType="withEffect">
                                  <p:stCondLst>
                                    <p:cond delay="1000"/>
                                  </p:stCondLst>
                                  <p:childTnLst>
                                    <p:set>
                                      <p:cBhvr>
                                        <p:cTn id="22" dur="1" fill="hold">
                                          <p:stCondLst>
                                            <p:cond delay="0"/>
                                          </p:stCondLst>
                                        </p:cTn>
                                        <p:tgtEl>
                                          <p:spTgt spid="8">
                                            <p:txEl>
                                              <p:pRg st="3" end="3"/>
                                            </p:txEl>
                                          </p:spTgt>
                                        </p:tgtEl>
                                        <p:attrNameLst>
                                          <p:attrName>style.visibility</p:attrName>
                                        </p:attrNameLst>
                                      </p:cBhvr>
                                      <p:to>
                                        <p:strVal val="visible"/>
                                      </p:to>
                                    </p:set>
                                  </p:childTnLst>
                                </p:cTn>
                              </p:par>
                            </p:childTnLst>
                          </p:cTn>
                        </p:par>
                        <p:par>
                          <p:cTn id="23" fill="hold">
                            <p:stCondLst>
                              <p:cond delay="2000"/>
                            </p:stCondLst>
                            <p:childTnLst>
                              <p:par>
                                <p:cTn id="24" presetID="1" presetClass="entr" presetSubtype="0" fill="hold" grpId="0" nodeType="afterEffect">
                                  <p:stCondLst>
                                    <p:cond delay="0"/>
                                  </p:stCondLst>
                                  <p:childTnLst>
                                    <p:set>
                                      <p:cBhvr>
                                        <p:cTn id="25" dur="1" fill="hold">
                                          <p:stCondLst>
                                            <p:cond delay="0"/>
                                          </p:stCondLst>
                                        </p:cTn>
                                        <p:tgtEl>
                                          <p:spTgt spid="8">
                                            <p:txEl>
                                              <p:pRg st="4" end="4"/>
                                            </p:txEl>
                                          </p:spTgt>
                                        </p:tgtEl>
                                        <p:attrNameLst>
                                          <p:attrName>style.visibility</p:attrName>
                                        </p:attrNameLst>
                                      </p:cBhvr>
                                      <p:to>
                                        <p:strVal val="visible"/>
                                      </p:to>
                                    </p:set>
                                  </p:childTnLst>
                                </p:cTn>
                              </p:par>
                              <p:par>
                                <p:cTn id="26" presetID="1" presetClass="entr" presetSubtype="0" fill="hold" grpId="0" nodeType="withEffect">
                                  <p:stCondLst>
                                    <p:cond delay="1000"/>
                                  </p:stCondLst>
                                  <p:childTnLst>
                                    <p:set>
                                      <p:cBhvr>
                                        <p:cTn id="27" dur="1" fill="hold">
                                          <p:stCondLst>
                                            <p:cond delay="0"/>
                                          </p:stCondLst>
                                        </p:cTn>
                                        <p:tgtEl>
                                          <p:spTgt spid="8">
                                            <p:txEl>
                                              <p:pRg st="5" end="5"/>
                                            </p:txEl>
                                          </p:spTgt>
                                        </p:tgtEl>
                                        <p:attrNameLst>
                                          <p:attrName>style.visibility</p:attrName>
                                        </p:attrNameLst>
                                      </p:cBhvr>
                                      <p:to>
                                        <p:strVal val="visible"/>
                                      </p:to>
                                    </p:set>
                                  </p:childTnLst>
                                </p:cTn>
                              </p:par>
                              <p:par>
                                <p:cTn id="28" presetID="1" presetClass="entr" presetSubtype="0" fill="hold" grpId="0" nodeType="withEffect">
                                  <p:stCondLst>
                                    <p:cond delay="1000"/>
                                  </p:stCondLst>
                                  <p:childTnLst>
                                    <p:set>
                                      <p:cBhvr>
                                        <p:cTn id="29" dur="1" fill="hold">
                                          <p:stCondLst>
                                            <p:cond delay="0"/>
                                          </p:stCondLst>
                                        </p:cTn>
                                        <p:tgtEl>
                                          <p:spTgt spid="8">
                                            <p:txEl>
                                              <p:pRg st="7" end="7"/>
                                            </p:txEl>
                                          </p:spTgt>
                                        </p:tgtEl>
                                        <p:attrNameLst>
                                          <p:attrName>style.visibility</p:attrName>
                                        </p:attrNameLst>
                                      </p:cBhvr>
                                      <p:to>
                                        <p:strVal val="visible"/>
                                      </p:to>
                                    </p:set>
                                  </p:childTnLst>
                                </p:cTn>
                              </p:par>
                              <p:par>
                                <p:cTn id="30" presetID="1" presetClass="entr" presetSubtype="0" fill="hold" grpId="0" nodeType="withEffect">
                                  <p:stCondLst>
                                    <p:cond delay="1000"/>
                                  </p:stCondLst>
                                  <p:childTnLst>
                                    <p:set>
                                      <p:cBhvr>
                                        <p:cTn id="31" dur="1" fill="hold">
                                          <p:stCondLst>
                                            <p:cond delay="0"/>
                                          </p:stCondLst>
                                        </p:cTn>
                                        <p:tgtEl>
                                          <p:spTgt spid="8">
                                            <p:txEl>
                                              <p:pRg st="8" end="8"/>
                                            </p:txEl>
                                          </p:spTgt>
                                        </p:tgtEl>
                                        <p:attrNameLst>
                                          <p:attrName>style.visibility</p:attrName>
                                        </p:attrNameLst>
                                      </p:cBhvr>
                                      <p:to>
                                        <p:strVal val="visible"/>
                                      </p:to>
                                    </p:set>
                                  </p:childTnLst>
                                </p:cTn>
                              </p:par>
                              <p:par>
                                <p:cTn id="32" presetID="1" presetClass="entr" presetSubtype="0" fill="hold" grpId="0" nodeType="withEffect">
                                  <p:stCondLst>
                                    <p:cond delay="1000"/>
                                  </p:stCondLst>
                                  <p:childTnLst>
                                    <p:set>
                                      <p:cBhvr>
                                        <p:cTn id="33" dur="1" fill="hold">
                                          <p:stCondLst>
                                            <p:cond delay="0"/>
                                          </p:stCondLst>
                                        </p:cTn>
                                        <p:tgtEl>
                                          <p:spTgt spid="8">
                                            <p:txEl>
                                              <p:pRg st="9" end="9"/>
                                            </p:txEl>
                                          </p:spTgt>
                                        </p:tgtEl>
                                        <p:attrNameLst>
                                          <p:attrName>style.visibility</p:attrName>
                                        </p:attrNameLst>
                                      </p:cBhvr>
                                      <p:to>
                                        <p:strVal val="visible"/>
                                      </p:to>
                                    </p:set>
                                  </p:childTnLst>
                                </p:cTn>
                              </p:par>
                              <p:par>
                                <p:cTn id="34" presetID="1" presetClass="entr" presetSubtype="0" fill="hold" grpId="0" nodeType="withEffect">
                                  <p:stCondLst>
                                    <p:cond delay="1000"/>
                                  </p:stCondLst>
                                  <p:childTnLst>
                                    <p:set>
                                      <p:cBhvr>
                                        <p:cTn id="35" dur="1" fill="hold">
                                          <p:stCondLst>
                                            <p:cond delay="0"/>
                                          </p:stCondLst>
                                        </p:cTn>
                                        <p:tgtEl>
                                          <p:spTgt spid="8">
                                            <p:txEl>
                                              <p:pRg st="10" end="10"/>
                                            </p:txEl>
                                          </p:spTgt>
                                        </p:tgtEl>
                                        <p:attrNameLst>
                                          <p:attrName>style.visibility</p:attrName>
                                        </p:attrNameLst>
                                      </p:cBhvr>
                                      <p:to>
                                        <p:strVal val="visible"/>
                                      </p:to>
                                    </p:set>
                                  </p:childTnLst>
                                </p:cTn>
                              </p:par>
                              <p:par>
                                <p:cTn id="36" presetID="1" presetClass="entr" presetSubtype="0" fill="hold" grpId="0" nodeType="withEffect">
                                  <p:stCondLst>
                                    <p:cond delay="1000"/>
                                  </p:stCondLst>
                                  <p:childTnLst>
                                    <p:set>
                                      <p:cBhvr>
                                        <p:cTn id="37" dur="1" fill="hold">
                                          <p:stCondLst>
                                            <p:cond delay="0"/>
                                          </p:stCondLst>
                                        </p:cTn>
                                        <p:tgtEl>
                                          <p:spTgt spid="8">
                                            <p:txEl>
                                              <p:pRg st="11" end="11"/>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72708"/>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dissolve">
                                      <p:cBhvr>
                                        <p:cTn id="4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8" grpId="0"/>
      <p:bldP spid="14" grpId="0" animBg="1"/>
      <p:bldP spid="8" grpId="0" uiExpand="1" build="p" animBg="1"/>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837" y="-3031"/>
            <a:ext cx="12247781" cy="26731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Rectangle 2"/>
          <p:cNvSpPr/>
          <p:nvPr/>
        </p:nvSpPr>
        <p:spPr>
          <a:xfrm>
            <a:off x="-14837" y="6604329"/>
            <a:ext cx="12247781" cy="26731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aphicFrame>
        <p:nvGraphicFramePr>
          <p:cNvPr id="4" name="Content Placeholder 3">
            <a:extLst>
              <a:ext uri="{FF2B5EF4-FFF2-40B4-BE49-F238E27FC236}">
                <a16:creationId xmlns:a16="http://schemas.microsoft.com/office/drawing/2014/main" xmlns="" id="{78C4B9E0-63E9-45FD-A8A7-AAF1DE318544}"/>
              </a:ext>
            </a:extLst>
          </p:cNvPr>
          <p:cNvGraphicFramePr>
            <a:graphicFrameLocks/>
          </p:cNvGraphicFramePr>
          <p:nvPr>
            <p:extLst>
              <p:ext uri="{D42A27DB-BD31-4B8C-83A1-F6EECF244321}">
                <p14:modId xmlns:p14="http://schemas.microsoft.com/office/powerpoint/2010/main" val="2406670934"/>
              </p:ext>
            </p:extLst>
          </p:nvPr>
        </p:nvGraphicFramePr>
        <p:xfrm>
          <a:off x="336050" y="991687"/>
          <a:ext cx="11546006" cy="52578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xmlns="" id="{838BA010-B37B-6343-A687-F4829B50005E}"/>
              </a:ext>
            </a:extLst>
          </p:cNvPr>
          <p:cNvSpPr txBox="1"/>
          <p:nvPr/>
        </p:nvSpPr>
        <p:spPr>
          <a:xfrm>
            <a:off x="693594" y="5445722"/>
            <a:ext cx="1661637" cy="526939"/>
          </a:xfrm>
          <a:prstGeom prst="rect">
            <a:avLst/>
          </a:prstGeom>
          <a:noFill/>
        </p:spPr>
        <p:txBody>
          <a:bodyPr wrap="square" rtlCol="0">
            <a:spAutoFit/>
          </a:bodyPr>
          <a:lstStyle/>
          <a:p>
            <a:r>
              <a:rPr lang="en-US" sz="1412" dirty="0">
                <a:solidFill>
                  <a:schemeClr val="tx1">
                    <a:lumMod val="50000"/>
                  </a:schemeClr>
                </a:solidFill>
              </a:rPr>
              <a:t>Basis points (bps) = .001</a:t>
            </a:r>
            <a:r>
              <a:rPr lang="en-US" sz="1412" baseline="30000" dirty="0">
                <a:solidFill>
                  <a:schemeClr val="tx1">
                    <a:lumMod val="50000"/>
                  </a:schemeClr>
                </a:solidFill>
              </a:rPr>
              <a:t>th</a:t>
            </a:r>
            <a:r>
              <a:rPr lang="en-US" sz="1412" dirty="0">
                <a:solidFill>
                  <a:schemeClr val="tx1">
                    <a:lumMod val="50000"/>
                  </a:schemeClr>
                </a:solidFill>
              </a:rPr>
              <a:t>%</a:t>
            </a:r>
          </a:p>
        </p:txBody>
      </p:sp>
      <p:sp>
        <p:nvSpPr>
          <p:cNvPr id="7" name="TextBox 6"/>
          <p:cNvSpPr txBox="1"/>
          <p:nvPr/>
        </p:nvSpPr>
        <p:spPr>
          <a:xfrm>
            <a:off x="2785404" y="563869"/>
            <a:ext cx="9408184" cy="1107996"/>
          </a:xfrm>
          <a:prstGeom prst="rect">
            <a:avLst/>
          </a:prstGeom>
          <a:solidFill>
            <a:schemeClr val="bg1">
              <a:lumMod val="85000"/>
              <a:alpha val="75000"/>
            </a:schemeClr>
          </a:solidFill>
        </p:spPr>
        <p:txBody>
          <a:bodyPr wrap="square" lIns="268224" tIns="182880" rIns="853440" bIns="182880">
            <a:spAutoFit/>
          </a:bodyPr>
          <a:lstStyle/>
          <a:p>
            <a:pPr eaLnBrk="1" fontAlgn="auto" hangingPunct="1">
              <a:spcAft>
                <a:spcPts val="0"/>
              </a:spcAft>
              <a:defRPr/>
            </a:pPr>
            <a:r>
              <a:rPr lang="en-US" sz="2400" dirty="0">
                <a:solidFill>
                  <a:schemeClr val="tx1">
                    <a:lumMod val="50000"/>
                  </a:schemeClr>
                </a:solidFill>
              </a:rPr>
              <a:t>Best Practice Example: </a:t>
            </a:r>
            <a:r>
              <a:rPr lang="en-US" sz="2400" b="1" dirty="0">
                <a:solidFill>
                  <a:schemeClr val="tx1">
                    <a:lumMod val="50000"/>
                  </a:schemeClr>
                </a:solidFill>
              </a:rPr>
              <a:t>Active</a:t>
            </a:r>
            <a:r>
              <a:rPr lang="en-US" sz="2400" dirty="0">
                <a:solidFill>
                  <a:schemeClr val="tx1">
                    <a:lumMod val="50000"/>
                  </a:schemeClr>
                </a:solidFill>
              </a:rPr>
              <a:t> Commission Ratepayer Savings 2001-2005  </a:t>
            </a:r>
            <a:endParaRPr lang="id-ID" sz="2400" dirty="0">
              <a:solidFill>
                <a:schemeClr val="tx1">
                  <a:lumMod val="50000"/>
                </a:schemeClr>
              </a:solidFill>
            </a:endParaRPr>
          </a:p>
        </p:txBody>
      </p:sp>
    </p:spTree>
    <p:extLst>
      <p:ext uri="{BB962C8B-B14F-4D97-AF65-F5344CB8AC3E}">
        <p14:creationId xmlns:p14="http://schemas.microsoft.com/office/powerpoint/2010/main" val="917134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900" fill="hold"/>
                                        <p:tgtEl>
                                          <p:spTgt spid="7"/>
                                        </p:tgtEl>
                                        <p:attrNameLst>
                                          <p:attrName>ppt_x</p:attrName>
                                        </p:attrNameLst>
                                      </p:cBhvr>
                                      <p:tavLst>
                                        <p:tav tm="0">
                                          <p:val>
                                            <p:strVal val="1+#ppt_w/2"/>
                                          </p:val>
                                        </p:tav>
                                        <p:tav tm="100000">
                                          <p:val>
                                            <p:strVal val="#ppt_x"/>
                                          </p:val>
                                        </p:tav>
                                      </p:tavLst>
                                    </p:anim>
                                    <p:anim calcmode="lin" valueType="num">
                                      <p:cBhvr additive="base">
                                        <p:cTn id="8" dur="9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par>
                                <p:cTn id="14" presetID="1" presetClass="entr" presetSubtype="0" fill="hold" grpId="0" nodeType="withEffect">
                                  <p:stCondLst>
                                    <p:cond delay="50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8484" name="Group 1"/>
          <p:cNvGrpSpPr>
            <a:grpSpLocks/>
          </p:cNvGrpSpPr>
          <p:nvPr/>
        </p:nvGrpSpPr>
        <p:grpSpPr bwMode="auto">
          <a:xfrm>
            <a:off x="358216" y="1963737"/>
            <a:ext cx="3693513" cy="3833813"/>
            <a:chOff x="680033" y="1896788"/>
            <a:chExt cx="3186329" cy="3833675"/>
          </a:xfrm>
        </p:grpSpPr>
        <p:sp>
          <p:nvSpPr>
            <p:cNvPr id="24" name="Rectangle 23"/>
            <p:cNvSpPr/>
            <p:nvPr/>
          </p:nvSpPr>
          <p:spPr>
            <a:xfrm>
              <a:off x="680033" y="2660349"/>
              <a:ext cx="3186329" cy="3070114"/>
            </a:xfrm>
            <a:prstGeom prst="rect">
              <a:avLst/>
            </a:prstGeom>
            <a:solidFill>
              <a:schemeClr val="tx1">
                <a:alpha val="10000"/>
              </a:schemeClr>
            </a:solidFill>
            <a:ln>
              <a:noFill/>
            </a:ln>
            <a:effectLst/>
          </p:spPr>
          <p:style>
            <a:lnRef idx="2">
              <a:schemeClr val="accen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lIns="243840" tIns="243840" rIns="243840" bIns="243840" spcCol="1270"/>
            <a:lstStyle/>
            <a:p>
              <a:pPr defTabSz="888978" eaLnBrk="1" fontAlgn="auto" hangingPunct="1">
                <a:lnSpc>
                  <a:spcPct val="90000"/>
                </a:lnSpc>
                <a:spcAft>
                  <a:spcPts val="267"/>
                </a:spcAft>
                <a:defRPr/>
              </a:pPr>
              <a:endParaRPr lang="en-US" sz="1400" dirty="0">
                <a:solidFill>
                  <a:schemeClr val="tx1"/>
                </a:solidFill>
              </a:endParaRPr>
            </a:p>
          </p:txBody>
        </p:sp>
        <p:sp>
          <p:nvSpPr>
            <p:cNvPr id="25" name="Rectangle 24"/>
            <p:cNvSpPr/>
            <p:nvPr/>
          </p:nvSpPr>
          <p:spPr>
            <a:xfrm>
              <a:off x="680033" y="1896788"/>
              <a:ext cx="3186329" cy="757210"/>
            </a:xfrm>
            <a:prstGeom prst="rect">
              <a:avLst/>
            </a:prstGeom>
            <a:solidFill>
              <a:schemeClr val="accent1"/>
            </a:solidFill>
            <a:ln>
              <a:noFill/>
            </a:ln>
            <a:effectLst/>
          </p:spPr>
          <p:style>
            <a:lnRef idx="2">
              <a:schemeClr val="accen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lIns="243840" tIns="121920" rIns="243840" bIns="243840" spcCol="1270">
              <a:spAutoFit/>
            </a:bodyPr>
            <a:lstStyle/>
            <a:p>
              <a:pPr algn="r" defTabSz="888978" eaLnBrk="1" fontAlgn="auto" hangingPunct="1">
                <a:lnSpc>
                  <a:spcPct val="90000"/>
                </a:lnSpc>
                <a:spcAft>
                  <a:spcPts val="267"/>
                </a:spcAft>
                <a:defRPr/>
              </a:pPr>
              <a:endParaRPr lang="en-US" sz="2800" dirty="0">
                <a:solidFill>
                  <a:srgbClr val="FFFFFF"/>
                </a:solidFill>
              </a:endParaRPr>
            </a:p>
          </p:txBody>
        </p:sp>
        <p:sp>
          <p:nvSpPr>
            <p:cNvPr id="148502" name="Rectangle 25"/>
            <p:cNvSpPr>
              <a:spLocks noChangeArrowheads="1"/>
            </p:cNvSpPr>
            <p:nvPr/>
          </p:nvSpPr>
          <p:spPr bwMode="auto">
            <a:xfrm>
              <a:off x="814504" y="2941771"/>
              <a:ext cx="2917387" cy="263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defRPr>
                  <a:solidFill>
                    <a:schemeClr val="tx1"/>
                  </a:solidFill>
                  <a:latin typeface="Open Sans Light" pitchFamily="34" charset="0"/>
                </a:defRPr>
              </a:lvl1pPr>
              <a:lvl2pPr marL="742950" indent="-285750">
                <a:defRPr>
                  <a:solidFill>
                    <a:schemeClr val="tx1"/>
                  </a:solidFill>
                  <a:latin typeface="Open Sans Light" pitchFamily="34" charset="0"/>
                </a:defRPr>
              </a:lvl2pPr>
              <a:lvl3pPr marL="1143000" indent="-228600">
                <a:defRPr>
                  <a:solidFill>
                    <a:schemeClr val="tx1"/>
                  </a:solidFill>
                  <a:latin typeface="Open Sans Light" pitchFamily="34" charset="0"/>
                </a:defRPr>
              </a:lvl3pPr>
              <a:lvl4pPr marL="1600200" indent="-228600">
                <a:defRPr>
                  <a:solidFill>
                    <a:schemeClr val="tx1"/>
                  </a:solidFill>
                  <a:latin typeface="Open Sans Light" pitchFamily="34" charset="0"/>
                </a:defRPr>
              </a:lvl4pPr>
              <a:lvl5pPr marL="2057400" indent="-228600">
                <a:defRPr>
                  <a:solidFill>
                    <a:schemeClr val="tx1"/>
                  </a:solidFill>
                  <a:latin typeface="Open Sans Light" pitchFamily="34" charset="0"/>
                </a:defRPr>
              </a:lvl5pPr>
              <a:lvl6pPr marL="2514600" indent="-228600" fontAlgn="base">
                <a:spcBef>
                  <a:spcPct val="0"/>
                </a:spcBef>
                <a:spcAft>
                  <a:spcPct val="0"/>
                </a:spcAft>
                <a:defRPr>
                  <a:solidFill>
                    <a:schemeClr val="tx1"/>
                  </a:solidFill>
                  <a:latin typeface="Open Sans Light" pitchFamily="34" charset="0"/>
                </a:defRPr>
              </a:lvl6pPr>
              <a:lvl7pPr marL="2971800" indent="-228600" fontAlgn="base">
                <a:spcBef>
                  <a:spcPct val="0"/>
                </a:spcBef>
                <a:spcAft>
                  <a:spcPct val="0"/>
                </a:spcAft>
                <a:defRPr>
                  <a:solidFill>
                    <a:schemeClr val="tx1"/>
                  </a:solidFill>
                  <a:latin typeface="Open Sans Light" pitchFamily="34" charset="0"/>
                </a:defRPr>
              </a:lvl7pPr>
              <a:lvl8pPr marL="3429000" indent="-228600" fontAlgn="base">
                <a:spcBef>
                  <a:spcPct val="0"/>
                </a:spcBef>
                <a:spcAft>
                  <a:spcPct val="0"/>
                </a:spcAft>
                <a:defRPr>
                  <a:solidFill>
                    <a:schemeClr val="tx1"/>
                  </a:solidFill>
                  <a:latin typeface="Open Sans Light" pitchFamily="34" charset="0"/>
                </a:defRPr>
              </a:lvl8pPr>
              <a:lvl9pPr marL="3886200" indent="-228600" fontAlgn="base">
                <a:spcBef>
                  <a:spcPct val="0"/>
                </a:spcBef>
                <a:spcAft>
                  <a:spcPct val="0"/>
                </a:spcAft>
                <a:defRPr>
                  <a:solidFill>
                    <a:schemeClr val="tx1"/>
                  </a:solidFill>
                  <a:latin typeface="Open Sans Light" pitchFamily="34" charset="0"/>
                </a:defRPr>
              </a:lvl9pPr>
            </a:lstStyle>
            <a:p>
              <a:pPr marL="285750" indent="-285750">
                <a:buFont typeface="Arial" panose="020B0604020202020204" pitchFamily="34" charset="0"/>
                <a:buChar char="•"/>
              </a:pPr>
              <a:r>
                <a:rPr lang="en-US" dirty="0">
                  <a:solidFill>
                    <a:schemeClr val="tx1">
                      <a:lumMod val="50000"/>
                    </a:schemeClr>
                  </a:solidFill>
                </a:rPr>
                <a:t>Established </a:t>
              </a:r>
              <a:r>
                <a:rPr lang="en-US" b="1" dirty="0">
                  <a:solidFill>
                    <a:schemeClr val="tx1">
                      <a:lumMod val="50000"/>
                    </a:schemeClr>
                  </a:solidFill>
                </a:rPr>
                <a:t>Lowest Cost Objective</a:t>
              </a:r>
            </a:p>
            <a:p>
              <a:pPr marL="285750" indent="-285750">
                <a:buFont typeface="Arial" panose="020B0604020202020204" pitchFamily="34" charset="0"/>
                <a:buChar char="•"/>
              </a:pPr>
              <a:r>
                <a:rPr lang="en-US" dirty="0">
                  <a:solidFill>
                    <a:schemeClr val="tx1">
                      <a:lumMod val="50000"/>
                    </a:schemeClr>
                  </a:solidFill>
                </a:rPr>
                <a:t>Created </a:t>
              </a:r>
              <a:r>
                <a:rPr lang="en-US" b="1" dirty="0">
                  <a:solidFill>
                    <a:schemeClr val="tx1">
                      <a:lumMod val="50000"/>
                    </a:schemeClr>
                  </a:solidFill>
                </a:rPr>
                <a:t>Bond Team – Commission and  Utility</a:t>
              </a:r>
            </a:p>
            <a:p>
              <a:pPr marL="285750" indent="-285750">
                <a:buFont typeface="Arial" panose="020B0604020202020204" pitchFamily="34" charset="0"/>
                <a:buChar char="•"/>
              </a:pPr>
              <a:r>
                <a:rPr lang="en-US" dirty="0">
                  <a:solidFill>
                    <a:schemeClr val="tx1">
                      <a:lumMod val="50000"/>
                    </a:schemeClr>
                  </a:solidFill>
                </a:rPr>
                <a:t>Sold $500+ million LONG Duration 15-20 years </a:t>
              </a:r>
            </a:p>
            <a:p>
              <a:pPr eaLnBrk="1" hangingPunct="1">
                <a:lnSpc>
                  <a:spcPct val="94000"/>
                </a:lnSpc>
                <a:spcAft>
                  <a:spcPts val="800"/>
                </a:spcAft>
                <a:buClr>
                  <a:schemeClr val="accent1"/>
                </a:buClr>
                <a:buFont typeface="Arial" pitchFamily="34" charset="0"/>
                <a:buChar char="•"/>
              </a:pPr>
              <a:r>
                <a:rPr lang="en-US" altLang="en-US" dirty="0"/>
                <a:t>Largest offering of its kind to date</a:t>
              </a:r>
            </a:p>
            <a:p>
              <a:pPr eaLnBrk="1" hangingPunct="1">
                <a:lnSpc>
                  <a:spcPct val="94000"/>
                </a:lnSpc>
                <a:spcAft>
                  <a:spcPts val="800"/>
                </a:spcAft>
                <a:buClr>
                  <a:schemeClr val="accent1"/>
                </a:buClr>
                <a:buFont typeface="Arial" pitchFamily="34" charset="0"/>
                <a:buChar char="•"/>
              </a:pPr>
              <a:r>
                <a:rPr lang="en-US" altLang="en-US" dirty="0"/>
                <a:t>Untested long term market</a:t>
              </a:r>
            </a:p>
          </p:txBody>
        </p:sp>
        <p:sp>
          <p:nvSpPr>
            <p:cNvPr id="148504" name="TextBox 27"/>
            <p:cNvSpPr txBox="1">
              <a:spLocks noChangeArrowheads="1"/>
            </p:cNvSpPr>
            <p:nvPr/>
          </p:nvSpPr>
          <p:spPr bwMode="auto">
            <a:xfrm>
              <a:off x="732112" y="1967396"/>
              <a:ext cx="2708514" cy="707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Open Sans Light" pitchFamily="34" charset="0"/>
                </a:defRPr>
              </a:lvl1pPr>
              <a:lvl2pPr marL="742950" indent="-285750">
                <a:defRPr>
                  <a:solidFill>
                    <a:schemeClr val="tx1"/>
                  </a:solidFill>
                  <a:latin typeface="Open Sans Light" pitchFamily="34" charset="0"/>
                </a:defRPr>
              </a:lvl2pPr>
              <a:lvl3pPr marL="1143000" indent="-228600">
                <a:defRPr>
                  <a:solidFill>
                    <a:schemeClr val="tx1"/>
                  </a:solidFill>
                  <a:latin typeface="Open Sans Light" pitchFamily="34" charset="0"/>
                </a:defRPr>
              </a:lvl3pPr>
              <a:lvl4pPr marL="1600200" indent="-228600">
                <a:defRPr>
                  <a:solidFill>
                    <a:schemeClr val="tx1"/>
                  </a:solidFill>
                  <a:latin typeface="Open Sans Light" pitchFamily="34" charset="0"/>
                </a:defRPr>
              </a:lvl4pPr>
              <a:lvl5pPr marL="2057400" indent="-228600">
                <a:defRPr>
                  <a:solidFill>
                    <a:schemeClr val="tx1"/>
                  </a:solidFill>
                  <a:latin typeface="Open Sans Light" pitchFamily="34" charset="0"/>
                </a:defRPr>
              </a:lvl5pPr>
              <a:lvl6pPr marL="2514600" indent="-228600" fontAlgn="base">
                <a:spcBef>
                  <a:spcPct val="0"/>
                </a:spcBef>
                <a:spcAft>
                  <a:spcPct val="0"/>
                </a:spcAft>
                <a:defRPr>
                  <a:solidFill>
                    <a:schemeClr val="tx1"/>
                  </a:solidFill>
                  <a:latin typeface="Open Sans Light" pitchFamily="34" charset="0"/>
                </a:defRPr>
              </a:lvl6pPr>
              <a:lvl7pPr marL="2971800" indent="-228600" fontAlgn="base">
                <a:spcBef>
                  <a:spcPct val="0"/>
                </a:spcBef>
                <a:spcAft>
                  <a:spcPct val="0"/>
                </a:spcAft>
                <a:defRPr>
                  <a:solidFill>
                    <a:schemeClr val="tx1"/>
                  </a:solidFill>
                  <a:latin typeface="Open Sans Light" pitchFamily="34" charset="0"/>
                </a:defRPr>
              </a:lvl7pPr>
              <a:lvl8pPr marL="3429000" indent="-228600" fontAlgn="base">
                <a:spcBef>
                  <a:spcPct val="0"/>
                </a:spcBef>
                <a:spcAft>
                  <a:spcPct val="0"/>
                </a:spcAft>
                <a:defRPr>
                  <a:solidFill>
                    <a:schemeClr val="tx1"/>
                  </a:solidFill>
                  <a:latin typeface="Open Sans Light" pitchFamily="34" charset="0"/>
                </a:defRPr>
              </a:lvl8pPr>
              <a:lvl9pPr marL="3886200" indent="-228600" fontAlgn="base">
                <a:spcBef>
                  <a:spcPct val="0"/>
                </a:spcBef>
                <a:spcAft>
                  <a:spcPct val="0"/>
                </a:spcAft>
                <a:defRPr>
                  <a:solidFill>
                    <a:schemeClr val="tx1"/>
                  </a:solidFill>
                  <a:latin typeface="Open Sans Light" pitchFamily="34" charset="0"/>
                </a:defRPr>
              </a:lvl9pPr>
            </a:lstStyle>
            <a:p>
              <a:pPr eaLnBrk="1" hangingPunct="1"/>
              <a:r>
                <a:rPr lang="en-US" altLang="en-US" sz="2000" b="1" dirty="0">
                  <a:solidFill>
                    <a:schemeClr val="bg1"/>
                  </a:solidFill>
                </a:rPr>
                <a:t>2016 Florida  Public Service </a:t>
              </a:r>
            </a:p>
            <a:p>
              <a:pPr eaLnBrk="1" hangingPunct="1"/>
              <a:r>
                <a:rPr lang="en-US" altLang="en-US" sz="2000" b="1" dirty="0">
                  <a:solidFill>
                    <a:schemeClr val="bg1"/>
                  </a:solidFill>
                </a:rPr>
                <a:t>Commission</a:t>
              </a:r>
              <a:endParaRPr lang="id-ID" altLang="en-US" sz="1600" b="1" dirty="0">
                <a:solidFill>
                  <a:schemeClr val="bg1"/>
                </a:solidFill>
              </a:endParaRPr>
            </a:p>
          </p:txBody>
        </p:sp>
      </p:grpSp>
      <p:sp>
        <p:nvSpPr>
          <p:cNvPr id="108" name="Shape 1705"/>
          <p:cNvSpPr/>
          <p:nvPr/>
        </p:nvSpPr>
        <p:spPr>
          <a:xfrm>
            <a:off x="887916" y="606830"/>
            <a:ext cx="1972775" cy="114679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14845" y="0"/>
                </a:lnTo>
                <a:lnTo>
                  <a:pt x="15513" y="189"/>
                </a:lnTo>
                <a:lnTo>
                  <a:pt x="15588" y="663"/>
                </a:lnTo>
                <a:lnTo>
                  <a:pt x="15662" y="947"/>
                </a:lnTo>
                <a:lnTo>
                  <a:pt x="15959" y="1137"/>
                </a:lnTo>
                <a:lnTo>
                  <a:pt x="16181" y="1611"/>
                </a:lnTo>
                <a:lnTo>
                  <a:pt x="16553" y="2842"/>
                </a:lnTo>
                <a:lnTo>
                  <a:pt x="16998" y="3789"/>
                </a:lnTo>
                <a:lnTo>
                  <a:pt x="17592" y="5211"/>
                </a:lnTo>
                <a:lnTo>
                  <a:pt x="17889" y="5874"/>
                </a:lnTo>
                <a:lnTo>
                  <a:pt x="18631" y="7295"/>
                </a:lnTo>
                <a:lnTo>
                  <a:pt x="19002" y="7674"/>
                </a:lnTo>
                <a:lnTo>
                  <a:pt x="19225" y="7958"/>
                </a:lnTo>
                <a:lnTo>
                  <a:pt x="19225" y="9095"/>
                </a:lnTo>
                <a:lnTo>
                  <a:pt x="19002" y="8147"/>
                </a:lnTo>
                <a:lnTo>
                  <a:pt x="18928" y="9095"/>
                </a:lnTo>
                <a:lnTo>
                  <a:pt x="19373" y="10042"/>
                </a:lnTo>
                <a:lnTo>
                  <a:pt x="19893" y="10989"/>
                </a:lnTo>
                <a:lnTo>
                  <a:pt x="20412" y="12221"/>
                </a:lnTo>
                <a:lnTo>
                  <a:pt x="20784" y="12979"/>
                </a:lnTo>
                <a:lnTo>
                  <a:pt x="21229" y="13642"/>
                </a:lnTo>
                <a:lnTo>
                  <a:pt x="21452" y="14495"/>
                </a:lnTo>
                <a:lnTo>
                  <a:pt x="21600" y="15916"/>
                </a:lnTo>
                <a:lnTo>
                  <a:pt x="21600" y="18284"/>
                </a:lnTo>
                <a:lnTo>
                  <a:pt x="21377" y="18568"/>
                </a:lnTo>
                <a:lnTo>
                  <a:pt x="21229" y="18947"/>
                </a:lnTo>
                <a:lnTo>
                  <a:pt x="21229" y="19421"/>
                </a:lnTo>
                <a:lnTo>
                  <a:pt x="21303" y="19989"/>
                </a:lnTo>
                <a:lnTo>
                  <a:pt x="21229" y="20653"/>
                </a:lnTo>
                <a:lnTo>
                  <a:pt x="21006" y="21316"/>
                </a:lnTo>
                <a:lnTo>
                  <a:pt x="20784" y="21505"/>
                </a:lnTo>
                <a:lnTo>
                  <a:pt x="20561" y="21600"/>
                </a:lnTo>
                <a:lnTo>
                  <a:pt x="20709" y="21221"/>
                </a:lnTo>
                <a:lnTo>
                  <a:pt x="20858" y="21032"/>
                </a:lnTo>
                <a:lnTo>
                  <a:pt x="20858" y="20558"/>
                </a:lnTo>
                <a:lnTo>
                  <a:pt x="20784" y="20558"/>
                </a:lnTo>
                <a:lnTo>
                  <a:pt x="20338" y="20937"/>
                </a:lnTo>
                <a:lnTo>
                  <a:pt x="20041" y="21032"/>
                </a:lnTo>
                <a:lnTo>
                  <a:pt x="19819" y="20937"/>
                </a:lnTo>
                <a:lnTo>
                  <a:pt x="19596" y="21032"/>
                </a:lnTo>
                <a:lnTo>
                  <a:pt x="19373" y="21221"/>
                </a:lnTo>
                <a:lnTo>
                  <a:pt x="19225" y="21126"/>
                </a:lnTo>
                <a:lnTo>
                  <a:pt x="18928" y="21032"/>
                </a:lnTo>
                <a:lnTo>
                  <a:pt x="18779" y="20747"/>
                </a:lnTo>
                <a:lnTo>
                  <a:pt x="18854" y="20558"/>
                </a:lnTo>
                <a:lnTo>
                  <a:pt x="18928" y="20558"/>
                </a:lnTo>
                <a:lnTo>
                  <a:pt x="19447" y="20653"/>
                </a:lnTo>
                <a:lnTo>
                  <a:pt x="19596" y="20558"/>
                </a:lnTo>
                <a:lnTo>
                  <a:pt x="19522" y="20463"/>
                </a:lnTo>
                <a:lnTo>
                  <a:pt x="19299" y="20274"/>
                </a:lnTo>
                <a:lnTo>
                  <a:pt x="19002" y="20368"/>
                </a:lnTo>
                <a:lnTo>
                  <a:pt x="18779" y="20084"/>
                </a:lnTo>
                <a:lnTo>
                  <a:pt x="18557" y="19611"/>
                </a:lnTo>
                <a:lnTo>
                  <a:pt x="18260" y="19232"/>
                </a:lnTo>
                <a:lnTo>
                  <a:pt x="18186" y="18947"/>
                </a:lnTo>
                <a:lnTo>
                  <a:pt x="17963" y="18568"/>
                </a:lnTo>
                <a:lnTo>
                  <a:pt x="17592" y="18474"/>
                </a:lnTo>
                <a:lnTo>
                  <a:pt x="17295" y="18284"/>
                </a:lnTo>
                <a:lnTo>
                  <a:pt x="16998" y="18189"/>
                </a:lnTo>
                <a:lnTo>
                  <a:pt x="16701" y="17147"/>
                </a:lnTo>
                <a:lnTo>
                  <a:pt x="16553" y="16768"/>
                </a:lnTo>
                <a:lnTo>
                  <a:pt x="16330" y="16484"/>
                </a:lnTo>
                <a:lnTo>
                  <a:pt x="16256" y="16295"/>
                </a:lnTo>
                <a:lnTo>
                  <a:pt x="16033" y="16011"/>
                </a:lnTo>
                <a:lnTo>
                  <a:pt x="15810" y="15821"/>
                </a:lnTo>
                <a:lnTo>
                  <a:pt x="15885" y="15442"/>
                </a:lnTo>
                <a:lnTo>
                  <a:pt x="15959" y="15253"/>
                </a:lnTo>
                <a:lnTo>
                  <a:pt x="15736" y="14684"/>
                </a:lnTo>
                <a:lnTo>
                  <a:pt x="15513" y="14779"/>
                </a:lnTo>
                <a:lnTo>
                  <a:pt x="15513" y="15442"/>
                </a:lnTo>
                <a:lnTo>
                  <a:pt x="15365" y="15442"/>
                </a:lnTo>
                <a:lnTo>
                  <a:pt x="14994" y="14968"/>
                </a:lnTo>
                <a:lnTo>
                  <a:pt x="14623" y="14211"/>
                </a:lnTo>
                <a:lnTo>
                  <a:pt x="14326" y="13832"/>
                </a:lnTo>
                <a:lnTo>
                  <a:pt x="14400" y="13642"/>
                </a:lnTo>
                <a:lnTo>
                  <a:pt x="14252" y="13263"/>
                </a:lnTo>
                <a:lnTo>
                  <a:pt x="14029" y="13168"/>
                </a:lnTo>
                <a:lnTo>
                  <a:pt x="14252" y="12600"/>
                </a:lnTo>
                <a:lnTo>
                  <a:pt x="14400" y="12316"/>
                </a:lnTo>
                <a:lnTo>
                  <a:pt x="14548" y="11747"/>
                </a:lnTo>
                <a:lnTo>
                  <a:pt x="14400" y="11463"/>
                </a:lnTo>
                <a:lnTo>
                  <a:pt x="14326" y="11842"/>
                </a:lnTo>
                <a:lnTo>
                  <a:pt x="14177" y="11747"/>
                </a:lnTo>
                <a:lnTo>
                  <a:pt x="14177" y="11558"/>
                </a:lnTo>
                <a:lnTo>
                  <a:pt x="13955" y="11179"/>
                </a:lnTo>
                <a:lnTo>
                  <a:pt x="13880" y="11179"/>
                </a:lnTo>
                <a:lnTo>
                  <a:pt x="13880" y="11274"/>
                </a:lnTo>
                <a:lnTo>
                  <a:pt x="13955" y="11463"/>
                </a:lnTo>
                <a:lnTo>
                  <a:pt x="14029" y="11747"/>
                </a:lnTo>
                <a:lnTo>
                  <a:pt x="14029" y="12126"/>
                </a:lnTo>
                <a:lnTo>
                  <a:pt x="13880" y="12316"/>
                </a:lnTo>
                <a:lnTo>
                  <a:pt x="13658" y="12032"/>
                </a:lnTo>
                <a:lnTo>
                  <a:pt x="13435" y="11558"/>
                </a:lnTo>
                <a:lnTo>
                  <a:pt x="13361" y="11368"/>
                </a:lnTo>
                <a:lnTo>
                  <a:pt x="13361" y="10421"/>
                </a:lnTo>
                <a:lnTo>
                  <a:pt x="13509" y="10042"/>
                </a:lnTo>
                <a:lnTo>
                  <a:pt x="13584" y="9284"/>
                </a:lnTo>
                <a:lnTo>
                  <a:pt x="13584" y="8811"/>
                </a:lnTo>
                <a:lnTo>
                  <a:pt x="13509" y="8147"/>
                </a:lnTo>
                <a:lnTo>
                  <a:pt x="13361" y="7484"/>
                </a:lnTo>
                <a:lnTo>
                  <a:pt x="13138" y="7295"/>
                </a:lnTo>
                <a:lnTo>
                  <a:pt x="12915" y="6821"/>
                </a:lnTo>
                <a:lnTo>
                  <a:pt x="12470" y="6726"/>
                </a:lnTo>
                <a:lnTo>
                  <a:pt x="12247" y="6726"/>
                </a:lnTo>
                <a:lnTo>
                  <a:pt x="12099" y="6347"/>
                </a:lnTo>
                <a:lnTo>
                  <a:pt x="11876" y="6253"/>
                </a:lnTo>
                <a:lnTo>
                  <a:pt x="11579" y="5779"/>
                </a:lnTo>
                <a:lnTo>
                  <a:pt x="11282" y="5684"/>
                </a:lnTo>
                <a:lnTo>
                  <a:pt x="11208" y="5211"/>
                </a:lnTo>
                <a:lnTo>
                  <a:pt x="11060" y="5021"/>
                </a:lnTo>
                <a:lnTo>
                  <a:pt x="10614" y="4547"/>
                </a:lnTo>
                <a:lnTo>
                  <a:pt x="10243" y="4168"/>
                </a:lnTo>
                <a:lnTo>
                  <a:pt x="9946" y="3979"/>
                </a:lnTo>
                <a:lnTo>
                  <a:pt x="9649" y="3695"/>
                </a:lnTo>
                <a:lnTo>
                  <a:pt x="9427" y="3600"/>
                </a:lnTo>
                <a:lnTo>
                  <a:pt x="9056" y="3600"/>
                </a:lnTo>
                <a:lnTo>
                  <a:pt x="8685" y="3695"/>
                </a:lnTo>
                <a:lnTo>
                  <a:pt x="8610" y="3979"/>
                </a:lnTo>
                <a:lnTo>
                  <a:pt x="8685" y="4263"/>
                </a:lnTo>
                <a:lnTo>
                  <a:pt x="8610" y="4453"/>
                </a:lnTo>
                <a:lnTo>
                  <a:pt x="8462" y="4453"/>
                </a:lnTo>
                <a:lnTo>
                  <a:pt x="8313" y="4263"/>
                </a:lnTo>
                <a:lnTo>
                  <a:pt x="7942" y="4642"/>
                </a:lnTo>
                <a:lnTo>
                  <a:pt x="7497" y="5116"/>
                </a:lnTo>
                <a:lnTo>
                  <a:pt x="6977" y="5305"/>
                </a:lnTo>
                <a:lnTo>
                  <a:pt x="6161" y="5589"/>
                </a:lnTo>
                <a:lnTo>
                  <a:pt x="6161" y="5021"/>
                </a:lnTo>
                <a:lnTo>
                  <a:pt x="5938" y="4737"/>
                </a:lnTo>
                <a:lnTo>
                  <a:pt x="5715" y="4642"/>
                </a:lnTo>
                <a:lnTo>
                  <a:pt x="5344" y="4358"/>
                </a:lnTo>
                <a:lnTo>
                  <a:pt x="5641" y="4168"/>
                </a:lnTo>
                <a:lnTo>
                  <a:pt x="5715" y="4074"/>
                </a:lnTo>
                <a:lnTo>
                  <a:pt x="5196" y="3979"/>
                </a:lnTo>
                <a:lnTo>
                  <a:pt x="5196" y="3695"/>
                </a:lnTo>
                <a:lnTo>
                  <a:pt x="5344" y="3695"/>
                </a:lnTo>
                <a:lnTo>
                  <a:pt x="5419" y="3505"/>
                </a:lnTo>
                <a:lnTo>
                  <a:pt x="5419" y="3316"/>
                </a:lnTo>
                <a:lnTo>
                  <a:pt x="5344" y="3316"/>
                </a:lnTo>
                <a:lnTo>
                  <a:pt x="5196" y="3411"/>
                </a:lnTo>
                <a:lnTo>
                  <a:pt x="5196" y="3505"/>
                </a:lnTo>
                <a:lnTo>
                  <a:pt x="5122" y="3600"/>
                </a:lnTo>
                <a:lnTo>
                  <a:pt x="4973" y="3411"/>
                </a:lnTo>
                <a:lnTo>
                  <a:pt x="4602" y="3411"/>
                </a:lnTo>
                <a:lnTo>
                  <a:pt x="4751" y="3695"/>
                </a:lnTo>
                <a:lnTo>
                  <a:pt x="4825" y="3695"/>
                </a:lnTo>
                <a:lnTo>
                  <a:pt x="4899" y="4074"/>
                </a:lnTo>
                <a:lnTo>
                  <a:pt x="4825" y="4074"/>
                </a:lnTo>
                <a:lnTo>
                  <a:pt x="4528" y="3884"/>
                </a:lnTo>
                <a:lnTo>
                  <a:pt x="4231" y="3600"/>
                </a:lnTo>
                <a:lnTo>
                  <a:pt x="3934" y="3505"/>
                </a:lnTo>
                <a:lnTo>
                  <a:pt x="3266" y="3505"/>
                </a:lnTo>
                <a:lnTo>
                  <a:pt x="3043" y="3316"/>
                </a:lnTo>
                <a:lnTo>
                  <a:pt x="2895" y="3126"/>
                </a:lnTo>
                <a:lnTo>
                  <a:pt x="2672" y="3126"/>
                </a:lnTo>
                <a:lnTo>
                  <a:pt x="1930" y="3316"/>
                </a:lnTo>
                <a:lnTo>
                  <a:pt x="1410" y="3316"/>
                </a:lnTo>
                <a:lnTo>
                  <a:pt x="1039" y="3600"/>
                </a:lnTo>
                <a:lnTo>
                  <a:pt x="816" y="3695"/>
                </a:lnTo>
                <a:lnTo>
                  <a:pt x="520" y="3032"/>
                </a:lnTo>
                <a:lnTo>
                  <a:pt x="445" y="2558"/>
                </a:lnTo>
                <a:lnTo>
                  <a:pt x="148" y="2084"/>
                </a:lnTo>
                <a:lnTo>
                  <a:pt x="0" y="1895"/>
                </a:lnTo>
                <a:lnTo>
                  <a:pt x="0" y="1611"/>
                </a:lnTo>
                <a:lnTo>
                  <a:pt x="223" y="1516"/>
                </a:lnTo>
                <a:lnTo>
                  <a:pt x="742" y="1326"/>
                </a:lnTo>
                <a:lnTo>
                  <a:pt x="1336" y="1137"/>
                </a:lnTo>
                <a:lnTo>
                  <a:pt x="6903" y="568"/>
                </a:lnTo>
                <a:lnTo>
                  <a:pt x="7274" y="1516"/>
                </a:lnTo>
                <a:lnTo>
                  <a:pt x="14029" y="1042"/>
                </a:lnTo>
                <a:lnTo>
                  <a:pt x="14103" y="1800"/>
                </a:lnTo>
                <a:lnTo>
                  <a:pt x="14623" y="1800"/>
                </a:lnTo>
                <a:lnTo>
                  <a:pt x="14400" y="0"/>
                </a:lnTo>
                <a:close/>
              </a:path>
            </a:pathLst>
          </a:custGeom>
          <a:solidFill>
            <a:schemeClr val="bg1">
              <a:lumMod val="65000"/>
            </a:schemeClr>
          </a:solidFill>
          <a:ln w="3175" cap="flat">
            <a:solidFill>
              <a:srgbClr val="BFBFBF"/>
            </a:solidFill>
            <a:prstDash val="solid"/>
            <a:miter lim="800000"/>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a:p>
        </p:txBody>
      </p:sp>
      <p:sp>
        <p:nvSpPr>
          <p:cNvPr id="111" name="Rectangle 110"/>
          <p:cNvSpPr/>
          <p:nvPr/>
        </p:nvSpPr>
        <p:spPr>
          <a:xfrm>
            <a:off x="-55781" y="-3031"/>
            <a:ext cx="12247781" cy="26731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2" name="Rectangle 111"/>
          <p:cNvSpPr/>
          <p:nvPr/>
        </p:nvSpPr>
        <p:spPr>
          <a:xfrm>
            <a:off x="-55782" y="6590681"/>
            <a:ext cx="12247781" cy="26731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2" name="Group 1">
            <a:extLst>
              <a:ext uri="{FF2B5EF4-FFF2-40B4-BE49-F238E27FC236}">
                <a16:creationId xmlns:a16="http://schemas.microsoft.com/office/drawing/2014/main" xmlns="" id="{CB61578C-59EE-AE4C-B4BB-A5F18CA3B562}"/>
              </a:ext>
            </a:extLst>
          </p:cNvPr>
          <p:cNvGrpSpPr/>
          <p:nvPr/>
        </p:nvGrpSpPr>
        <p:grpSpPr>
          <a:xfrm>
            <a:off x="4051728" y="1963737"/>
            <a:ext cx="7910733" cy="4680117"/>
            <a:chOff x="4051728" y="1568022"/>
            <a:chExt cx="7910733" cy="4680117"/>
          </a:xfrm>
        </p:grpSpPr>
        <p:graphicFrame>
          <p:nvGraphicFramePr>
            <p:cNvPr id="115" name="Content Placeholder 15">
              <a:extLst>
                <a:ext uri="{FF2B5EF4-FFF2-40B4-BE49-F238E27FC236}">
                  <a16:creationId xmlns:a16="http://schemas.microsoft.com/office/drawing/2014/main" xmlns="" id="{00000000-0008-0000-0100-000008000000}"/>
                </a:ext>
              </a:extLst>
            </p:cNvPr>
            <p:cNvGraphicFramePr>
              <a:graphicFrameLocks/>
            </p:cNvGraphicFramePr>
            <p:nvPr>
              <p:extLst>
                <p:ext uri="{D42A27DB-BD31-4B8C-83A1-F6EECF244321}">
                  <p14:modId xmlns:p14="http://schemas.microsoft.com/office/powerpoint/2010/main" val="711459367"/>
                </p:ext>
              </p:extLst>
            </p:nvPr>
          </p:nvGraphicFramePr>
          <p:xfrm>
            <a:off x="4051728" y="1568022"/>
            <a:ext cx="7910733" cy="4680117"/>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5444797" y="3252083"/>
              <a:ext cx="1460970" cy="338554"/>
            </a:xfrm>
            <a:prstGeom prst="rect">
              <a:avLst/>
            </a:prstGeom>
            <a:solidFill>
              <a:schemeClr val="accent5"/>
            </a:solidFill>
          </p:spPr>
          <p:txBody>
            <a:bodyPr wrap="square" rtlCol="0">
              <a:spAutoFit/>
            </a:bodyPr>
            <a:lstStyle/>
            <a:p>
              <a:pPr algn="ctr"/>
              <a:r>
                <a:rPr lang="en-US" sz="1600" b="1" dirty="0">
                  <a:solidFill>
                    <a:schemeClr val="bg1"/>
                  </a:solidFill>
                </a:rPr>
                <a:t>Other States</a:t>
              </a:r>
            </a:p>
          </p:txBody>
        </p:sp>
        <p:cxnSp>
          <p:nvCxnSpPr>
            <p:cNvPr id="10" name="Straight Arrow Connector 9"/>
            <p:cNvCxnSpPr/>
            <p:nvPr/>
          </p:nvCxnSpPr>
          <p:spPr>
            <a:xfrm>
              <a:off x="6905767" y="3590637"/>
              <a:ext cx="1062074" cy="498871"/>
            </a:xfrm>
            <a:prstGeom prst="straightConnector1">
              <a:avLst/>
            </a:prstGeom>
            <a:ln>
              <a:solidFill>
                <a:srgbClr val="ED423D"/>
              </a:solidFill>
              <a:tailEnd type="arrow"/>
            </a:ln>
          </p:spPr>
          <p:style>
            <a:lnRef idx="1">
              <a:schemeClr val="accent1"/>
            </a:lnRef>
            <a:fillRef idx="0">
              <a:schemeClr val="accent1"/>
            </a:fillRef>
            <a:effectRef idx="0">
              <a:schemeClr val="accent1"/>
            </a:effectRef>
            <a:fontRef idx="minor">
              <a:schemeClr val="tx1"/>
            </a:fontRef>
          </p:style>
        </p:cxnSp>
        <p:sp>
          <p:nvSpPr>
            <p:cNvPr id="116" name="TextBox 115"/>
            <p:cNvSpPr txBox="1"/>
            <p:nvPr/>
          </p:nvSpPr>
          <p:spPr>
            <a:xfrm>
              <a:off x="5485854" y="3704297"/>
              <a:ext cx="928594" cy="338554"/>
            </a:xfrm>
            <a:prstGeom prst="rect">
              <a:avLst/>
            </a:prstGeom>
            <a:solidFill>
              <a:srgbClr val="2686A7"/>
            </a:solidFill>
          </p:spPr>
          <p:txBody>
            <a:bodyPr wrap="square" rtlCol="0">
              <a:spAutoFit/>
            </a:bodyPr>
            <a:lstStyle/>
            <a:p>
              <a:pPr algn="ctr"/>
              <a:r>
                <a:rPr lang="en-US" sz="1600" b="1" dirty="0">
                  <a:solidFill>
                    <a:schemeClr val="bg1"/>
                  </a:solidFill>
                </a:rPr>
                <a:t>Florida </a:t>
              </a:r>
            </a:p>
          </p:txBody>
        </p:sp>
        <p:cxnSp>
          <p:nvCxnSpPr>
            <p:cNvPr id="117" name="Straight Arrow Connector 116"/>
            <p:cNvCxnSpPr/>
            <p:nvPr/>
          </p:nvCxnSpPr>
          <p:spPr>
            <a:xfrm>
              <a:off x="6414448" y="4017944"/>
              <a:ext cx="1097821" cy="380635"/>
            </a:xfrm>
            <a:prstGeom prst="straightConnector1">
              <a:avLst/>
            </a:prstGeom>
            <a:ln>
              <a:solidFill>
                <a:srgbClr val="2686A7"/>
              </a:solidFill>
              <a:tailEnd type="arrow"/>
            </a:ln>
          </p:spPr>
          <p:style>
            <a:lnRef idx="1">
              <a:schemeClr val="accent1"/>
            </a:lnRef>
            <a:fillRef idx="0">
              <a:schemeClr val="accent1"/>
            </a:fillRef>
            <a:effectRef idx="0">
              <a:schemeClr val="accent1"/>
            </a:effectRef>
            <a:fontRef idx="minor">
              <a:schemeClr val="tx1"/>
            </a:fontRef>
          </p:style>
        </p:cxnSp>
      </p:grpSp>
      <p:sp>
        <p:nvSpPr>
          <p:cNvPr id="127" name="TextBox 126"/>
          <p:cNvSpPr txBox="1"/>
          <p:nvPr/>
        </p:nvSpPr>
        <p:spPr>
          <a:xfrm>
            <a:off x="4176214" y="304805"/>
            <a:ext cx="8015785" cy="1477328"/>
          </a:xfrm>
          <a:prstGeom prst="rect">
            <a:avLst/>
          </a:prstGeom>
          <a:solidFill>
            <a:schemeClr val="bg1">
              <a:lumMod val="85000"/>
              <a:alpha val="75000"/>
            </a:schemeClr>
          </a:solidFill>
        </p:spPr>
        <p:txBody>
          <a:bodyPr wrap="square" lIns="268224" tIns="182880" rIns="853440" bIns="182880">
            <a:spAutoFit/>
          </a:bodyPr>
          <a:lstStyle/>
          <a:p>
            <a:pPr eaLnBrk="1" fontAlgn="auto" hangingPunct="1">
              <a:spcBef>
                <a:spcPts val="0"/>
              </a:spcBef>
              <a:spcAft>
                <a:spcPts val="0"/>
              </a:spcAft>
              <a:defRPr/>
            </a:pPr>
            <a:r>
              <a:rPr lang="en-US" sz="2400" dirty="0">
                <a:solidFill>
                  <a:schemeClr val="tx1">
                    <a:lumMod val="50000"/>
                  </a:schemeClr>
                </a:solidFill>
              </a:rPr>
              <a:t>Best Practice Example: Florida Ratepayer Savings From An ACTIVE Commission Vs. Other States 2010-2016</a:t>
            </a:r>
            <a:endParaRPr lang="id-ID" sz="2400" dirty="0">
              <a:solidFill>
                <a:schemeClr val="tx1">
                  <a:lumMod val="50000"/>
                </a:schemeClr>
              </a:solidFill>
            </a:endParaRPr>
          </a:p>
        </p:txBody>
      </p:sp>
    </p:spTree>
    <p:extLst>
      <p:ext uri="{BB962C8B-B14F-4D97-AF65-F5344CB8AC3E}">
        <p14:creationId xmlns:p14="http://schemas.microsoft.com/office/powerpoint/2010/main" val="15869100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27"/>
                                        </p:tgtEl>
                                        <p:attrNameLst>
                                          <p:attrName>style.visibility</p:attrName>
                                        </p:attrNameLst>
                                      </p:cBhvr>
                                      <p:to>
                                        <p:strVal val="visible"/>
                                      </p:to>
                                    </p:set>
                                    <p:anim calcmode="lin" valueType="num">
                                      <p:cBhvr additive="base">
                                        <p:cTn id="7" dur="900" fill="hold"/>
                                        <p:tgtEl>
                                          <p:spTgt spid="127"/>
                                        </p:tgtEl>
                                        <p:attrNameLst>
                                          <p:attrName>ppt_x</p:attrName>
                                        </p:attrNameLst>
                                      </p:cBhvr>
                                      <p:tavLst>
                                        <p:tav tm="0">
                                          <p:val>
                                            <p:strVal val="1+#ppt_w/2"/>
                                          </p:val>
                                        </p:tav>
                                        <p:tav tm="100000">
                                          <p:val>
                                            <p:strVal val="#ppt_x"/>
                                          </p:val>
                                        </p:tav>
                                      </p:tavLst>
                                    </p:anim>
                                    <p:anim calcmode="lin" valueType="num">
                                      <p:cBhvr additive="base">
                                        <p:cTn id="8" dur="900" fill="hold"/>
                                        <p:tgtEl>
                                          <p:spTgt spid="127"/>
                                        </p:tgtEl>
                                        <p:attrNameLst>
                                          <p:attrName>ppt_y</p:attrName>
                                        </p:attrNameLst>
                                      </p:cBhvr>
                                      <p:tavLst>
                                        <p:tav tm="0">
                                          <p:val>
                                            <p:strVal val="#ppt_y"/>
                                          </p:val>
                                        </p:tav>
                                        <p:tav tm="100000">
                                          <p:val>
                                            <p:strVal val="#ppt_y"/>
                                          </p:val>
                                        </p:tav>
                                      </p:tavLst>
                                    </p:anim>
                                  </p:childTnLst>
                                </p:cTn>
                              </p:par>
                            </p:childTnLst>
                          </p:cTn>
                        </p:par>
                        <p:par>
                          <p:cTn id="9" fill="hold">
                            <p:stCondLst>
                              <p:cond delay="900"/>
                            </p:stCondLst>
                            <p:childTnLst>
                              <p:par>
                                <p:cTn id="10" presetID="27" presetClass="emph" presetSubtype="0" fill="remove" grpId="0" nodeType="afterEffect">
                                  <p:stCondLst>
                                    <p:cond delay="0"/>
                                  </p:stCondLst>
                                  <p:childTnLst>
                                    <p:animClr clrSpc="rgb" dir="cw">
                                      <p:cBhvr override="childStyle">
                                        <p:cTn id="11" dur="500" autoRev="1" fill="remove"/>
                                        <p:tgtEl>
                                          <p:spTgt spid="108"/>
                                        </p:tgtEl>
                                        <p:attrNameLst>
                                          <p:attrName>style.color</p:attrName>
                                        </p:attrNameLst>
                                      </p:cBhvr>
                                      <p:to>
                                        <a:schemeClr val="bg1"/>
                                      </p:to>
                                    </p:animClr>
                                    <p:animClr clrSpc="rgb" dir="cw">
                                      <p:cBhvr>
                                        <p:cTn id="12" dur="500" autoRev="1" fill="remove"/>
                                        <p:tgtEl>
                                          <p:spTgt spid="108"/>
                                        </p:tgtEl>
                                        <p:attrNameLst>
                                          <p:attrName>fillcolor</p:attrName>
                                        </p:attrNameLst>
                                      </p:cBhvr>
                                      <p:to>
                                        <a:schemeClr val="bg1"/>
                                      </p:to>
                                    </p:animClr>
                                    <p:set>
                                      <p:cBhvr>
                                        <p:cTn id="13" dur="500" autoRev="1" fill="remove"/>
                                        <p:tgtEl>
                                          <p:spTgt spid="108"/>
                                        </p:tgtEl>
                                        <p:attrNameLst>
                                          <p:attrName>fill.type</p:attrName>
                                        </p:attrNameLst>
                                      </p:cBhvr>
                                      <p:to>
                                        <p:strVal val="solid"/>
                                      </p:to>
                                    </p:set>
                                    <p:set>
                                      <p:cBhvr>
                                        <p:cTn id="14" dur="500" autoRev="1" fill="remove"/>
                                        <p:tgtEl>
                                          <p:spTgt spid="108"/>
                                        </p:tgtEl>
                                        <p:attrNameLst>
                                          <p:attrName>fill.on</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848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left)">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animBg="1"/>
      <p:bldP spid="12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Shape 1705"/>
          <p:cNvSpPr/>
          <p:nvPr/>
        </p:nvSpPr>
        <p:spPr>
          <a:xfrm>
            <a:off x="887916" y="606830"/>
            <a:ext cx="1972775" cy="1146791"/>
          </a:xfrm>
          <a:custGeom>
            <a:avLst/>
            <a:gdLst/>
            <a:ahLst/>
            <a:cxnLst>
              <a:cxn ang="0">
                <a:pos x="wd2" y="hd2"/>
              </a:cxn>
              <a:cxn ang="5400000">
                <a:pos x="wd2" y="hd2"/>
              </a:cxn>
              <a:cxn ang="10800000">
                <a:pos x="wd2" y="hd2"/>
              </a:cxn>
              <a:cxn ang="16200000">
                <a:pos x="wd2" y="hd2"/>
              </a:cxn>
            </a:cxnLst>
            <a:rect l="0" t="0" r="r" b="b"/>
            <a:pathLst>
              <a:path w="21600" h="21600" extrusionOk="0">
                <a:moveTo>
                  <a:pt x="14400" y="0"/>
                </a:moveTo>
                <a:lnTo>
                  <a:pt x="14845" y="0"/>
                </a:lnTo>
                <a:lnTo>
                  <a:pt x="15513" y="189"/>
                </a:lnTo>
                <a:lnTo>
                  <a:pt x="15588" y="663"/>
                </a:lnTo>
                <a:lnTo>
                  <a:pt x="15662" y="947"/>
                </a:lnTo>
                <a:lnTo>
                  <a:pt x="15959" y="1137"/>
                </a:lnTo>
                <a:lnTo>
                  <a:pt x="16181" y="1611"/>
                </a:lnTo>
                <a:lnTo>
                  <a:pt x="16553" y="2842"/>
                </a:lnTo>
                <a:lnTo>
                  <a:pt x="16998" y="3789"/>
                </a:lnTo>
                <a:lnTo>
                  <a:pt x="17592" y="5211"/>
                </a:lnTo>
                <a:lnTo>
                  <a:pt x="17889" y="5874"/>
                </a:lnTo>
                <a:lnTo>
                  <a:pt x="18631" y="7295"/>
                </a:lnTo>
                <a:lnTo>
                  <a:pt x="19002" y="7674"/>
                </a:lnTo>
                <a:lnTo>
                  <a:pt x="19225" y="7958"/>
                </a:lnTo>
                <a:lnTo>
                  <a:pt x="19225" y="9095"/>
                </a:lnTo>
                <a:lnTo>
                  <a:pt x="19002" y="8147"/>
                </a:lnTo>
                <a:lnTo>
                  <a:pt x="18928" y="9095"/>
                </a:lnTo>
                <a:lnTo>
                  <a:pt x="19373" y="10042"/>
                </a:lnTo>
                <a:lnTo>
                  <a:pt x="19893" y="10989"/>
                </a:lnTo>
                <a:lnTo>
                  <a:pt x="20412" y="12221"/>
                </a:lnTo>
                <a:lnTo>
                  <a:pt x="20784" y="12979"/>
                </a:lnTo>
                <a:lnTo>
                  <a:pt x="21229" y="13642"/>
                </a:lnTo>
                <a:lnTo>
                  <a:pt x="21452" y="14495"/>
                </a:lnTo>
                <a:lnTo>
                  <a:pt x="21600" y="15916"/>
                </a:lnTo>
                <a:lnTo>
                  <a:pt x="21600" y="18284"/>
                </a:lnTo>
                <a:lnTo>
                  <a:pt x="21377" y="18568"/>
                </a:lnTo>
                <a:lnTo>
                  <a:pt x="21229" y="18947"/>
                </a:lnTo>
                <a:lnTo>
                  <a:pt x="21229" y="19421"/>
                </a:lnTo>
                <a:lnTo>
                  <a:pt x="21303" y="19989"/>
                </a:lnTo>
                <a:lnTo>
                  <a:pt x="21229" y="20653"/>
                </a:lnTo>
                <a:lnTo>
                  <a:pt x="21006" y="21316"/>
                </a:lnTo>
                <a:lnTo>
                  <a:pt x="20784" y="21505"/>
                </a:lnTo>
                <a:lnTo>
                  <a:pt x="20561" y="21600"/>
                </a:lnTo>
                <a:lnTo>
                  <a:pt x="20709" y="21221"/>
                </a:lnTo>
                <a:lnTo>
                  <a:pt x="20858" y="21032"/>
                </a:lnTo>
                <a:lnTo>
                  <a:pt x="20858" y="20558"/>
                </a:lnTo>
                <a:lnTo>
                  <a:pt x="20784" y="20558"/>
                </a:lnTo>
                <a:lnTo>
                  <a:pt x="20338" y="20937"/>
                </a:lnTo>
                <a:lnTo>
                  <a:pt x="20041" y="21032"/>
                </a:lnTo>
                <a:lnTo>
                  <a:pt x="19819" y="20937"/>
                </a:lnTo>
                <a:lnTo>
                  <a:pt x="19596" y="21032"/>
                </a:lnTo>
                <a:lnTo>
                  <a:pt x="19373" y="21221"/>
                </a:lnTo>
                <a:lnTo>
                  <a:pt x="19225" y="21126"/>
                </a:lnTo>
                <a:lnTo>
                  <a:pt x="18928" y="21032"/>
                </a:lnTo>
                <a:lnTo>
                  <a:pt x="18779" y="20747"/>
                </a:lnTo>
                <a:lnTo>
                  <a:pt x="18854" y="20558"/>
                </a:lnTo>
                <a:lnTo>
                  <a:pt x="18928" y="20558"/>
                </a:lnTo>
                <a:lnTo>
                  <a:pt x="19447" y="20653"/>
                </a:lnTo>
                <a:lnTo>
                  <a:pt x="19596" y="20558"/>
                </a:lnTo>
                <a:lnTo>
                  <a:pt x="19522" y="20463"/>
                </a:lnTo>
                <a:lnTo>
                  <a:pt x="19299" y="20274"/>
                </a:lnTo>
                <a:lnTo>
                  <a:pt x="19002" y="20368"/>
                </a:lnTo>
                <a:lnTo>
                  <a:pt x="18779" y="20084"/>
                </a:lnTo>
                <a:lnTo>
                  <a:pt x="18557" y="19611"/>
                </a:lnTo>
                <a:lnTo>
                  <a:pt x="18260" y="19232"/>
                </a:lnTo>
                <a:lnTo>
                  <a:pt x="18186" y="18947"/>
                </a:lnTo>
                <a:lnTo>
                  <a:pt x="17963" y="18568"/>
                </a:lnTo>
                <a:lnTo>
                  <a:pt x="17592" y="18474"/>
                </a:lnTo>
                <a:lnTo>
                  <a:pt x="17295" y="18284"/>
                </a:lnTo>
                <a:lnTo>
                  <a:pt x="16998" y="18189"/>
                </a:lnTo>
                <a:lnTo>
                  <a:pt x="16701" y="17147"/>
                </a:lnTo>
                <a:lnTo>
                  <a:pt x="16553" y="16768"/>
                </a:lnTo>
                <a:lnTo>
                  <a:pt x="16330" y="16484"/>
                </a:lnTo>
                <a:lnTo>
                  <a:pt x="16256" y="16295"/>
                </a:lnTo>
                <a:lnTo>
                  <a:pt x="16033" y="16011"/>
                </a:lnTo>
                <a:lnTo>
                  <a:pt x="15810" y="15821"/>
                </a:lnTo>
                <a:lnTo>
                  <a:pt x="15885" y="15442"/>
                </a:lnTo>
                <a:lnTo>
                  <a:pt x="15959" y="15253"/>
                </a:lnTo>
                <a:lnTo>
                  <a:pt x="15736" y="14684"/>
                </a:lnTo>
                <a:lnTo>
                  <a:pt x="15513" y="14779"/>
                </a:lnTo>
                <a:lnTo>
                  <a:pt x="15513" y="15442"/>
                </a:lnTo>
                <a:lnTo>
                  <a:pt x="15365" y="15442"/>
                </a:lnTo>
                <a:lnTo>
                  <a:pt x="14994" y="14968"/>
                </a:lnTo>
                <a:lnTo>
                  <a:pt x="14623" y="14211"/>
                </a:lnTo>
                <a:lnTo>
                  <a:pt x="14326" y="13832"/>
                </a:lnTo>
                <a:lnTo>
                  <a:pt x="14400" y="13642"/>
                </a:lnTo>
                <a:lnTo>
                  <a:pt x="14252" y="13263"/>
                </a:lnTo>
                <a:lnTo>
                  <a:pt x="14029" y="13168"/>
                </a:lnTo>
                <a:lnTo>
                  <a:pt x="14252" y="12600"/>
                </a:lnTo>
                <a:lnTo>
                  <a:pt x="14400" y="12316"/>
                </a:lnTo>
                <a:lnTo>
                  <a:pt x="14548" y="11747"/>
                </a:lnTo>
                <a:lnTo>
                  <a:pt x="14400" y="11463"/>
                </a:lnTo>
                <a:lnTo>
                  <a:pt x="14326" y="11842"/>
                </a:lnTo>
                <a:lnTo>
                  <a:pt x="14177" y="11747"/>
                </a:lnTo>
                <a:lnTo>
                  <a:pt x="14177" y="11558"/>
                </a:lnTo>
                <a:lnTo>
                  <a:pt x="13955" y="11179"/>
                </a:lnTo>
                <a:lnTo>
                  <a:pt x="13880" y="11179"/>
                </a:lnTo>
                <a:lnTo>
                  <a:pt x="13880" y="11274"/>
                </a:lnTo>
                <a:lnTo>
                  <a:pt x="13955" y="11463"/>
                </a:lnTo>
                <a:lnTo>
                  <a:pt x="14029" y="11747"/>
                </a:lnTo>
                <a:lnTo>
                  <a:pt x="14029" y="12126"/>
                </a:lnTo>
                <a:lnTo>
                  <a:pt x="13880" y="12316"/>
                </a:lnTo>
                <a:lnTo>
                  <a:pt x="13658" y="12032"/>
                </a:lnTo>
                <a:lnTo>
                  <a:pt x="13435" y="11558"/>
                </a:lnTo>
                <a:lnTo>
                  <a:pt x="13361" y="11368"/>
                </a:lnTo>
                <a:lnTo>
                  <a:pt x="13361" y="10421"/>
                </a:lnTo>
                <a:lnTo>
                  <a:pt x="13509" y="10042"/>
                </a:lnTo>
                <a:lnTo>
                  <a:pt x="13584" y="9284"/>
                </a:lnTo>
                <a:lnTo>
                  <a:pt x="13584" y="8811"/>
                </a:lnTo>
                <a:lnTo>
                  <a:pt x="13509" y="8147"/>
                </a:lnTo>
                <a:lnTo>
                  <a:pt x="13361" y="7484"/>
                </a:lnTo>
                <a:lnTo>
                  <a:pt x="13138" y="7295"/>
                </a:lnTo>
                <a:lnTo>
                  <a:pt x="12915" y="6821"/>
                </a:lnTo>
                <a:lnTo>
                  <a:pt x="12470" y="6726"/>
                </a:lnTo>
                <a:lnTo>
                  <a:pt x="12247" y="6726"/>
                </a:lnTo>
                <a:lnTo>
                  <a:pt x="12099" y="6347"/>
                </a:lnTo>
                <a:lnTo>
                  <a:pt x="11876" y="6253"/>
                </a:lnTo>
                <a:lnTo>
                  <a:pt x="11579" y="5779"/>
                </a:lnTo>
                <a:lnTo>
                  <a:pt x="11282" y="5684"/>
                </a:lnTo>
                <a:lnTo>
                  <a:pt x="11208" y="5211"/>
                </a:lnTo>
                <a:lnTo>
                  <a:pt x="11060" y="5021"/>
                </a:lnTo>
                <a:lnTo>
                  <a:pt x="10614" y="4547"/>
                </a:lnTo>
                <a:lnTo>
                  <a:pt x="10243" y="4168"/>
                </a:lnTo>
                <a:lnTo>
                  <a:pt x="9946" y="3979"/>
                </a:lnTo>
                <a:lnTo>
                  <a:pt x="9649" y="3695"/>
                </a:lnTo>
                <a:lnTo>
                  <a:pt x="9427" y="3600"/>
                </a:lnTo>
                <a:lnTo>
                  <a:pt x="9056" y="3600"/>
                </a:lnTo>
                <a:lnTo>
                  <a:pt x="8685" y="3695"/>
                </a:lnTo>
                <a:lnTo>
                  <a:pt x="8610" y="3979"/>
                </a:lnTo>
                <a:lnTo>
                  <a:pt x="8685" y="4263"/>
                </a:lnTo>
                <a:lnTo>
                  <a:pt x="8610" y="4453"/>
                </a:lnTo>
                <a:lnTo>
                  <a:pt x="8462" y="4453"/>
                </a:lnTo>
                <a:lnTo>
                  <a:pt x="8313" y="4263"/>
                </a:lnTo>
                <a:lnTo>
                  <a:pt x="7942" y="4642"/>
                </a:lnTo>
                <a:lnTo>
                  <a:pt x="7497" y="5116"/>
                </a:lnTo>
                <a:lnTo>
                  <a:pt x="6977" y="5305"/>
                </a:lnTo>
                <a:lnTo>
                  <a:pt x="6161" y="5589"/>
                </a:lnTo>
                <a:lnTo>
                  <a:pt x="6161" y="5021"/>
                </a:lnTo>
                <a:lnTo>
                  <a:pt x="5938" y="4737"/>
                </a:lnTo>
                <a:lnTo>
                  <a:pt x="5715" y="4642"/>
                </a:lnTo>
                <a:lnTo>
                  <a:pt x="5344" y="4358"/>
                </a:lnTo>
                <a:lnTo>
                  <a:pt x="5641" y="4168"/>
                </a:lnTo>
                <a:lnTo>
                  <a:pt x="5715" y="4074"/>
                </a:lnTo>
                <a:lnTo>
                  <a:pt x="5196" y="3979"/>
                </a:lnTo>
                <a:lnTo>
                  <a:pt x="5196" y="3695"/>
                </a:lnTo>
                <a:lnTo>
                  <a:pt x="5344" y="3695"/>
                </a:lnTo>
                <a:lnTo>
                  <a:pt x="5419" y="3505"/>
                </a:lnTo>
                <a:lnTo>
                  <a:pt x="5419" y="3316"/>
                </a:lnTo>
                <a:lnTo>
                  <a:pt x="5344" y="3316"/>
                </a:lnTo>
                <a:lnTo>
                  <a:pt x="5196" y="3411"/>
                </a:lnTo>
                <a:lnTo>
                  <a:pt x="5196" y="3505"/>
                </a:lnTo>
                <a:lnTo>
                  <a:pt x="5122" y="3600"/>
                </a:lnTo>
                <a:lnTo>
                  <a:pt x="4973" y="3411"/>
                </a:lnTo>
                <a:lnTo>
                  <a:pt x="4602" y="3411"/>
                </a:lnTo>
                <a:lnTo>
                  <a:pt x="4751" y="3695"/>
                </a:lnTo>
                <a:lnTo>
                  <a:pt x="4825" y="3695"/>
                </a:lnTo>
                <a:lnTo>
                  <a:pt x="4899" y="4074"/>
                </a:lnTo>
                <a:lnTo>
                  <a:pt x="4825" y="4074"/>
                </a:lnTo>
                <a:lnTo>
                  <a:pt x="4528" y="3884"/>
                </a:lnTo>
                <a:lnTo>
                  <a:pt x="4231" y="3600"/>
                </a:lnTo>
                <a:lnTo>
                  <a:pt x="3934" y="3505"/>
                </a:lnTo>
                <a:lnTo>
                  <a:pt x="3266" y="3505"/>
                </a:lnTo>
                <a:lnTo>
                  <a:pt x="3043" y="3316"/>
                </a:lnTo>
                <a:lnTo>
                  <a:pt x="2895" y="3126"/>
                </a:lnTo>
                <a:lnTo>
                  <a:pt x="2672" y="3126"/>
                </a:lnTo>
                <a:lnTo>
                  <a:pt x="1930" y="3316"/>
                </a:lnTo>
                <a:lnTo>
                  <a:pt x="1410" y="3316"/>
                </a:lnTo>
                <a:lnTo>
                  <a:pt x="1039" y="3600"/>
                </a:lnTo>
                <a:lnTo>
                  <a:pt x="816" y="3695"/>
                </a:lnTo>
                <a:lnTo>
                  <a:pt x="520" y="3032"/>
                </a:lnTo>
                <a:lnTo>
                  <a:pt x="445" y="2558"/>
                </a:lnTo>
                <a:lnTo>
                  <a:pt x="148" y="2084"/>
                </a:lnTo>
                <a:lnTo>
                  <a:pt x="0" y="1895"/>
                </a:lnTo>
                <a:lnTo>
                  <a:pt x="0" y="1611"/>
                </a:lnTo>
                <a:lnTo>
                  <a:pt x="223" y="1516"/>
                </a:lnTo>
                <a:lnTo>
                  <a:pt x="742" y="1326"/>
                </a:lnTo>
                <a:lnTo>
                  <a:pt x="1336" y="1137"/>
                </a:lnTo>
                <a:lnTo>
                  <a:pt x="6903" y="568"/>
                </a:lnTo>
                <a:lnTo>
                  <a:pt x="7274" y="1516"/>
                </a:lnTo>
                <a:lnTo>
                  <a:pt x="14029" y="1042"/>
                </a:lnTo>
                <a:lnTo>
                  <a:pt x="14103" y="1800"/>
                </a:lnTo>
                <a:lnTo>
                  <a:pt x="14623" y="1800"/>
                </a:lnTo>
                <a:lnTo>
                  <a:pt x="14400" y="0"/>
                </a:lnTo>
                <a:close/>
              </a:path>
            </a:pathLst>
          </a:custGeom>
          <a:solidFill>
            <a:schemeClr val="bg1">
              <a:lumMod val="65000"/>
            </a:schemeClr>
          </a:solidFill>
          <a:ln w="3175" cap="flat">
            <a:solidFill>
              <a:srgbClr val="BFBFBF"/>
            </a:solidFill>
            <a:prstDash val="solid"/>
            <a:miter lim="800000"/>
          </a:ln>
          <a:effectLst/>
        </p:spPr>
        <p:txBody>
          <a:bodyPr wrap="square" lIns="45719" tIns="45719" rIns="45719" bIns="45719" numCol="1" anchor="t">
            <a:noAutofit/>
          </a:bodyPr>
          <a:lstStyle/>
          <a:p>
            <a:pPr algn="l" defTabSz="914400">
              <a:defRPr sz="1800">
                <a:latin typeface="Calibri"/>
                <a:ea typeface="Calibri"/>
                <a:cs typeface="Calibri"/>
                <a:sym typeface="Calibri"/>
              </a:defRPr>
            </a:pPr>
            <a:endParaRPr/>
          </a:p>
        </p:txBody>
      </p:sp>
      <p:sp>
        <p:nvSpPr>
          <p:cNvPr id="111" name="Rectangle 110"/>
          <p:cNvSpPr/>
          <p:nvPr/>
        </p:nvSpPr>
        <p:spPr>
          <a:xfrm>
            <a:off x="-55781" y="-3031"/>
            <a:ext cx="12247781" cy="26731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2" name="Rectangle 111"/>
          <p:cNvSpPr/>
          <p:nvPr/>
        </p:nvSpPr>
        <p:spPr>
          <a:xfrm>
            <a:off x="-55782" y="6590681"/>
            <a:ext cx="12247781" cy="26731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7" name="TextBox 126"/>
          <p:cNvSpPr txBox="1"/>
          <p:nvPr/>
        </p:nvSpPr>
        <p:spPr>
          <a:xfrm>
            <a:off x="4176214" y="304805"/>
            <a:ext cx="8015785" cy="1477328"/>
          </a:xfrm>
          <a:prstGeom prst="rect">
            <a:avLst/>
          </a:prstGeom>
          <a:solidFill>
            <a:schemeClr val="bg1">
              <a:lumMod val="85000"/>
              <a:alpha val="75000"/>
            </a:schemeClr>
          </a:solidFill>
        </p:spPr>
        <p:txBody>
          <a:bodyPr wrap="square" lIns="268224" tIns="182880" rIns="853440" bIns="182880">
            <a:spAutoFit/>
          </a:bodyPr>
          <a:lstStyle/>
          <a:p>
            <a:pPr eaLnBrk="1" fontAlgn="auto" hangingPunct="1">
              <a:spcBef>
                <a:spcPts val="0"/>
              </a:spcBef>
              <a:spcAft>
                <a:spcPts val="0"/>
              </a:spcAft>
              <a:defRPr/>
            </a:pPr>
            <a:r>
              <a:rPr lang="en-US" sz="2400" dirty="0">
                <a:solidFill>
                  <a:schemeClr val="tx1">
                    <a:lumMod val="50000"/>
                  </a:schemeClr>
                </a:solidFill>
              </a:rPr>
              <a:t>Best Practice Example: Florida Ratepayer Savings From An ACTIVE Commission Vs. Other States 2010-2016</a:t>
            </a:r>
            <a:endParaRPr lang="id-ID" sz="2400" dirty="0">
              <a:solidFill>
                <a:schemeClr val="tx1">
                  <a:lumMod val="50000"/>
                </a:schemeClr>
              </a:solidFill>
            </a:endParaRPr>
          </a:p>
        </p:txBody>
      </p:sp>
      <p:pic>
        <p:nvPicPr>
          <p:cNvPr id="17" name="Picture 16">
            <a:extLst>
              <a:ext uri="{FF2B5EF4-FFF2-40B4-BE49-F238E27FC236}">
                <a16:creationId xmlns:a16="http://schemas.microsoft.com/office/drawing/2014/main" xmlns="" id="{5122BC72-CD0C-6A42-8831-802867DF5AC8}"/>
              </a:ext>
            </a:extLst>
          </p:cNvPr>
          <p:cNvPicPr>
            <a:picLocks noChangeAspect="1"/>
          </p:cNvPicPr>
          <p:nvPr/>
        </p:nvPicPr>
        <p:blipFill>
          <a:blip r:embed="rId3"/>
          <a:stretch>
            <a:fillRect/>
          </a:stretch>
        </p:blipFill>
        <p:spPr>
          <a:xfrm>
            <a:off x="6004839" y="1756126"/>
            <a:ext cx="6064222" cy="4295491"/>
          </a:xfrm>
          <a:prstGeom prst="rect">
            <a:avLst/>
          </a:prstGeom>
        </p:spPr>
      </p:pic>
      <p:pic>
        <p:nvPicPr>
          <p:cNvPr id="3" name="Picture 2">
            <a:extLst>
              <a:ext uri="{FF2B5EF4-FFF2-40B4-BE49-F238E27FC236}">
                <a16:creationId xmlns:a16="http://schemas.microsoft.com/office/drawing/2014/main" xmlns="" id="{AFBE9454-3BBD-C94C-9FE5-FC968410B3AD}"/>
              </a:ext>
            </a:extLst>
          </p:cNvPr>
          <p:cNvPicPr>
            <a:picLocks noChangeAspect="1"/>
          </p:cNvPicPr>
          <p:nvPr/>
        </p:nvPicPr>
        <p:blipFill>
          <a:blip r:embed="rId4"/>
          <a:stretch>
            <a:fillRect/>
          </a:stretch>
        </p:blipFill>
        <p:spPr>
          <a:xfrm>
            <a:off x="110436" y="2260244"/>
            <a:ext cx="5799792" cy="3857897"/>
          </a:xfrm>
          <a:prstGeom prst="rect">
            <a:avLst/>
          </a:prstGeom>
          <a:ln>
            <a:noFill/>
          </a:ln>
        </p:spPr>
      </p:pic>
    </p:spTree>
    <p:extLst>
      <p:ext uri="{BB962C8B-B14F-4D97-AF65-F5344CB8AC3E}">
        <p14:creationId xmlns:p14="http://schemas.microsoft.com/office/powerpoint/2010/main" val="3637764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C:\Users\ekarcher\Desktop\iStock-624031578.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178" t="6970" b="11423"/>
          <a:stretch/>
        </p:blipFill>
        <p:spPr bwMode="auto">
          <a:xfrm>
            <a:off x="3175" y="0"/>
            <a:ext cx="12188824" cy="68580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3175" y="2173184"/>
            <a:ext cx="12192000" cy="324196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6387" name="Text Placeholder 5"/>
          <p:cNvSpPr txBox="1">
            <a:spLocks/>
          </p:cNvSpPr>
          <p:nvPr/>
        </p:nvSpPr>
        <p:spPr bwMode="auto">
          <a:xfrm>
            <a:off x="1178666" y="4186836"/>
            <a:ext cx="9640888"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itchFamily="34" charset="0"/>
              <a:buChar char="•"/>
              <a:defRPr sz="2800">
                <a:solidFill>
                  <a:schemeClr val="tx1"/>
                </a:solidFill>
                <a:latin typeface="Open Sans Light" pitchFamily="34" charset="0"/>
              </a:defRPr>
            </a:lvl1pPr>
            <a:lvl2pPr marL="685800" indent="-228600">
              <a:lnSpc>
                <a:spcPct val="90000"/>
              </a:lnSpc>
              <a:spcBef>
                <a:spcPts val="500"/>
              </a:spcBef>
              <a:buFont typeface="Arial" pitchFamily="34" charset="0"/>
              <a:buChar char="•"/>
              <a:defRPr sz="2400">
                <a:solidFill>
                  <a:schemeClr val="tx1"/>
                </a:solidFill>
                <a:latin typeface="Open Sans Light" pitchFamily="34" charset="0"/>
              </a:defRPr>
            </a:lvl2pPr>
            <a:lvl3pPr marL="1143000" indent="-228600">
              <a:lnSpc>
                <a:spcPct val="90000"/>
              </a:lnSpc>
              <a:spcBef>
                <a:spcPts val="500"/>
              </a:spcBef>
              <a:buFont typeface="Arial" pitchFamily="34" charset="0"/>
              <a:buChar char="•"/>
              <a:defRPr sz="2000">
                <a:solidFill>
                  <a:schemeClr val="tx1"/>
                </a:solidFill>
                <a:latin typeface="Open Sans Light" pitchFamily="34" charset="0"/>
              </a:defRPr>
            </a:lvl3pPr>
            <a:lvl4pPr marL="1600200" indent="-228600">
              <a:lnSpc>
                <a:spcPct val="90000"/>
              </a:lnSpc>
              <a:spcBef>
                <a:spcPts val="500"/>
              </a:spcBef>
              <a:buFont typeface="Arial" pitchFamily="34" charset="0"/>
              <a:buChar char="•"/>
              <a:defRPr>
                <a:solidFill>
                  <a:schemeClr val="tx1"/>
                </a:solidFill>
                <a:latin typeface="Open Sans Light" pitchFamily="34" charset="0"/>
              </a:defRPr>
            </a:lvl4pPr>
            <a:lvl5pPr marL="2057400" indent="-228600">
              <a:lnSpc>
                <a:spcPct val="90000"/>
              </a:lnSpc>
              <a:spcBef>
                <a:spcPts val="500"/>
              </a:spcBef>
              <a:buFont typeface="Arial" pitchFamily="34" charset="0"/>
              <a:buChar char="•"/>
              <a:defRPr>
                <a:solidFill>
                  <a:schemeClr val="tx1"/>
                </a:solidFill>
                <a:latin typeface="Open Sans Light" pitchFamily="34" charset="0"/>
              </a:defRPr>
            </a:lvl5pPr>
            <a:lvl6pPr marL="2514600" indent="-228600" fontAlgn="base">
              <a:lnSpc>
                <a:spcPct val="90000"/>
              </a:lnSpc>
              <a:spcBef>
                <a:spcPts val="500"/>
              </a:spcBef>
              <a:spcAft>
                <a:spcPct val="0"/>
              </a:spcAft>
              <a:buFont typeface="Arial" pitchFamily="34" charset="0"/>
              <a:buChar char="•"/>
              <a:defRPr>
                <a:solidFill>
                  <a:schemeClr val="tx1"/>
                </a:solidFill>
                <a:latin typeface="Open Sans Light" pitchFamily="34" charset="0"/>
              </a:defRPr>
            </a:lvl6pPr>
            <a:lvl7pPr marL="2971800" indent="-228600" fontAlgn="base">
              <a:lnSpc>
                <a:spcPct val="90000"/>
              </a:lnSpc>
              <a:spcBef>
                <a:spcPts val="500"/>
              </a:spcBef>
              <a:spcAft>
                <a:spcPct val="0"/>
              </a:spcAft>
              <a:buFont typeface="Arial" pitchFamily="34" charset="0"/>
              <a:buChar char="•"/>
              <a:defRPr>
                <a:solidFill>
                  <a:schemeClr val="tx1"/>
                </a:solidFill>
                <a:latin typeface="Open Sans Light" pitchFamily="34" charset="0"/>
              </a:defRPr>
            </a:lvl7pPr>
            <a:lvl8pPr marL="3429000" indent="-228600" fontAlgn="base">
              <a:lnSpc>
                <a:spcPct val="90000"/>
              </a:lnSpc>
              <a:spcBef>
                <a:spcPts val="500"/>
              </a:spcBef>
              <a:spcAft>
                <a:spcPct val="0"/>
              </a:spcAft>
              <a:buFont typeface="Arial" pitchFamily="34" charset="0"/>
              <a:buChar char="•"/>
              <a:defRPr>
                <a:solidFill>
                  <a:schemeClr val="tx1"/>
                </a:solidFill>
                <a:latin typeface="Open Sans Light" pitchFamily="34" charset="0"/>
              </a:defRPr>
            </a:lvl8pPr>
            <a:lvl9pPr marL="3886200" indent="-228600" fontAlgn="base">
              <a:lnSpc>
                <a:spcPct val="90000"/>
              </a:lnSpc>
              <a:spcBef>
                <a:spcPts val="500"/>
              </a:spcBef>
              <a:spcAft>
                <a:spcPct val="0"/>
              </a:spcAft>
              <a:buFont typeface="Arial" pitchFamily="34" charset="0"/>
              <a:buChar char="•"/>
              <a:defRPr>
                <a:solidFill>
                  <a:schemeClr val="tx1"/>
                </a:solidFill>
                <a:latin typeface="Open Sans Light" pitchFamily="34" charset="0"/>
              </a:defRPr>
            </a:lvl9pPr>
          </a:lstStyle>
          <a:p>
            <a:pPr algn="ctr" eaLnBrk="1" hangingPunct="1">
              <a:lnSpc>
                <a:spcPct val="100000"/>
              </a:lnSpc>
              <a:spcAft>
                <a:spcPts val="700"/>
              </a:spcAft>
              <a:buFont typeface="Arial" pitchFamily="34" charset="0"/>
              <a:buNone/>
            </a:pPr>
            <a:endParaRPr lang="id-ID" altLang="en-US" sz="1400" dirty="0">
              <a:solidFill>
                <a:schemeClr val="bg1"/>
              </a:solidFill>
            </a:endParaRPr>
          </a:p>
        </p:txBody>
      </p:sp>
      <p:sp>
        <p:nvSpPr>
          <p:cNvPr id="6" name="TextBox 8"/>
          <p:cNvSpPr>
            <a:spLocks noChangeArrowheads="1"/>
          </p:cNvSpPr>
          <p:nvPr/>
        </p:nvSpPr>
        <p:spPr bwMode="auto">
          <a:xfrm>
            <a:off x="5999109" y="3202655"/>
            <a:ext cx="5995935" cy="1333500"/>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Open Sans Light" pitchFamily="34" charset="0"/>
              </a:defRPr>
            </a:lvl1pPr>
            <a:lvl2pPr marL="742950" indent="-285750">
              <a:defRPr>
                <a:solidFill>
                  <a:schemeClr val="tx1"/>
                </a:solidFill>
                <a:latin typeface="Open Sans Light" pitchFamily="34" charset="0"/>
              </a:defRPr>
            </a:lvl2pPr>
            <a:lvl3pPr marL="1143000" indent="-228600">
              <a:defRPr>
                <a:solidFill>
                  <a:schemeClr val="tx1"/>
                </a:solidFill>
                <a:latin typeface="Open Sans Light" pitchFamily="34" charset="0"/>
              </a:defRPr>
            </a:lvl3pPr>
            <a:lvl4pPr marL="1600200" indent="-228600">
              <a:defRPr>
                <a:solidFill>
                  <a:schemeClr val="tx1"/>
                </a:solidFill>
                <a:latin typeface="Open Sans Light" pitchFamily="34" charset="0"/>
              </a:defRPr>
            </a:lvl4pPr>
            <a:lvl5pPr marL="2057400" indent="-228600">
              <a:defRPr>
                <a:solidFill>
                  <a:schemeClr val="tx1"/>
                </a:solidFill>
                <a:latin typeface="Open Sans Light" pitchFamily="34" charset="0"/>
              </a:defRPr>
            </a:lvl5pPr>
            <a:lvl6pPr marL="2514600" indent="-228600" fontAlgn="base">
              <a:spcBef>
                <a:spcPct val="0"/>
              </a:spcBef>
              <a:spcAft>
                <a:spcPct val="0"/>
              </a:spcAft>
              <a:defRPr>
                <a:solidFill>
                  <a:schemeClr val="tx1"/>
                </a:solidFill>
                <a:latin typeface="Open Sans Light" pitchFamily="34" charset="0"/>
              </a:defRPr>
            </a:lvl6pPr>
            <a:lvl7pPr marL="2971800" indent="-228600" fontAlgn="base">
              <a:spcBef>
                <a:spcPct val="0"/>
              </a:spcBef>
              <a:spcAft>
                <a:spcPct val="0"/>
              </a:spcAft>
              <a:defRPr>
                <a:solidFill>
                  <a:schemeClr val="tx1"/>
                </a:solidFill>
                <a:latin typeface="Open Sans Light" pitchFamily="34" charset="0"/>
              </a:defRPr>
            </a:lvl7pPr>
            <a:lvl8pPr marL="3429000" indent="-228600" fontAlgn="base">
              <a:spcBef>
                <a:spcPct val="0"/>
              </a:spcBef>
              <a:spcAft>
                <a:spcPct val="0"/>
              </a:spcAft>
              <a:defRPr>
                <a:solidFill>
                  <a:schemeClr val="tx1"/>
                </a:solidFill>
                <a:latin typeface="Open Sans Light" pitchFamily="34" charset="0"/>
              </a:defRPr>
            </a:lvl8pPr>
            <a:lvl9pPr marL="3886200" indent="-228600" fontAlgn="base">
              <a:spcBef>
                <a:spcPct val="0"/>
              </a:spcBef>
              <a:spcAft>
                <a:spcPct val="0"/>
              </a:spcAft>
              <a:defRPr>
                <a:solidFill>
                  <a:schemeClr val="tx1"/>
                </a:solidFill>
                <a:latin typeface="Open Sans Light" pitchFamily="34" charset="0"/>
              </a:defRPr>
            </a:lvl9pPr>
          </a:lstStyle>
          <a:p>
            <a:r>
              <a:rPr lang="en-US" sz="3200" dirty="0">
                <a:solidFill>
                  <a:schemeClr val="bg1"/>
                </a:solidFill>
                <a:latin typeface="Arial" panose="020B0604020202020204" pitchFamily="34" charset="0"/>
                <a:cs typeface="Arial" panose="020B0604020202020204" pitchFamily="34" charset="0"/>
              </a:rPr>
              <a:t>Transparency, Oversight, Cooperation, Collaboration</a:t>
            </a:r>
          </a:p>
        </p:txBody>
      </p:sp>
    </p:spTree>
    <p:extLst>
      <p:ext uri="{BB962C8B-B14F-4D97-AF65-F5344CB8AC3E}">
        <p14:creationId xmlns:p14="http://schemas.microsoft.com/office/powerpoint/2010/main" val="41755775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xmlns="" id="{3217FF6E-1C35-3C41-9BB7-C3B1CE6796E4}"/>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1271" b="11271"/>
          <a:stretch>
            <a:fillRect/>
          </a:stretch>
        </p:blipFill>
        <p:spPr>
          <a:xfrm>
            <a:off x="870122" y="1981835"/>
            <a:ext cx="5165035" cy="4248314"/>
          </a:xfrm>
        </p:spPr>
      </p:pic>
      <p:sp>
        <p:nvSpPr>
          <p:cNvPr id="7" name="TextBox 6"/>
          <p:cNvSpPr txBox="1"/>
          <p:nvPr/>
        </p:nvSpPr>
        <p:spPr>
          <a:xfrm>
            <a:off x="6096000" y="1975973"/>
            <a:ext cx="6122434" cy="1846659"/>
          </a:xfrm>
          <a:prstGeom prst="rect">
            <a:avLst/>
          </a:prstGeom>
          <a:solidFill>
            <a:schemeClr val="accent5"/>
          </a:solidFill>
        </p:spPr>
        <p:txBody>
          <a:bodyPr wrap="square" lIns="268224" tIns="182880" rIns="853440" bIns="182880" rtlCol="0">
            <a:spAutoFit/>
          </a:bodyPr>
          <a:lstStyle/>
          <a:p>
            <a:r>
              <a:rPr lang="en-US" sz="2400" dirty="0">
                <a:solidFill>
                  <a:schemeClr val="bg1"/>
                </a:solidFill>
                <a:ea typeface="Roboto" panose="02000000000000000000" pitchFamily="2" charset="0"/>
                <a:cs typeface="Lato" panose="020F0502020204030203" pitchFamily="34" charset="0"/>
              </a:rPr>
              <a:t>Should securitization be a permanent part of ongoing capital structure or “one-off”? Smaller balance sheet? Safer? </a:t>
            </a:r>
            <a:endParaRPr lang="en-US" sz="1400" dirty="0">
              <a:solidFill>
                <a:schemeClr val="bg1"/>
              </a:solidFill>
            </a:endParaRPr>
          </a:p>
        </p:txBody>
      </p:sp>
      <p:sp>
        <p:nvSpPr>
          <p:cNvPr id="10" name="TextBox 9">
            <a:extLst>
              <a:ext uri="{FF2B5EF4-FFF2-40B4-BE49-F238E27FC236}">
                <a16:creationId xmlns:a16="http://schemas.microsoft.com/office/drawing/2014/main" xmlns="" id="{F283247A-C01D-9B47-972F-D5772F523F82}"/>
              </a:ext>
            </a:extLst>
          </p:cNvPr>
          <p:cNvSpPr txBox="1"/>
          <p:nvPr/>
        </p:nvSpPr>
        <p:spPr>
          <a:xfrm>
            <a:off x="6096000" y="3903849"/>
            <a:ext cx="6095999" cy="1107996"/>
          </a:xfrm>
          <a:prstGeom prst="rect">
            <a:avLst/>
          </a:prstGeom>
          <a:solidFill>
            <a:schemeClr val="accent5"/>
          </a:solidFill>
        </p:spPr>
        <p:txBody>
          <a:bodyPr wrap="square" lIns="268224" tIns="182880" rIns="853440" bIns="182880" rtlCol="0">
            <a:spAutoFit/>
          </a:bodyPr>
          <a:lstStyle/>
          <a:p>
            <a:r>
              <a:rPr lang="en-US" sz="2400" dirty="0">
                <a:solidFill>
                  <a:schemeClr val="bg1"/>
                </a:solidFill>
                <a:ea typeface="Roboto" panose="02000000000000000000" pitchFamily="2" charset="0"/>
                <a:cs typeface="Lato" panose="020F0502020204030203" pitchFamily="34" charset="0"/>
              </a:rPr>
              <a:t>Always voluntary at will of utility or can it be mandated?”</a:t>
            </a:r>
            <a:endParaRPr lang="en-US" sz="1400" dirty="0">
              <a:solidFill>
                <a:schemeClr val="bg1"/>
              </a:solidFill>
            </a:endParaRPr>
          </a:p>
        </p:txBody>
      </p:sp>
      <p:sp>
        <p:nvSpPr>
          <p:cNvPr id="8" name="Rectangle 7"/>
          <p:cNvSpPr/>
          <p:nvPr/>
        </p:nvSpPr>
        <p:spPr>
          <a:xfrm>
            <a:off x="-55781" y="-3031"/>
            <a:ext cx="12247781" cy="26731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9" name="Rectangle 8"/>
          <p:cNvSpPr/>
          <p:nvPr/>
        </p:nvSpPr>
        <p:spPr>
          <a:xfrm>
            <a:off x="-29347" y="6590681"/>
            <a:ext cx="12247781" cy="26731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1" name="TextBox 10"/>
          <p:cNvSpPr txBox="1"/>
          <p:nvPr/>
        </p:nvSpPr>
        <p:spPr>
          <a:xfrm>
            <a:off x="3181350" y="368329"/>
            <a:ext cx="9010650" cy="800219"/>
          </a:xfrm>
          <a:prstGeom prst="rect">
            <a:avLst/>
          </a:prstGeom>
          <a:solidFill>
            <a:schemeClr val="bg1">
              <a:lumMod val="85000"/>
              <a:alpha val="75000"/>
            </a:schemeClr>
          </a:solidFill>
        </p:spPr>
        <p:txBody>
          <a:bodyPr wrap="square" lIns="268224" tIns="182880" rIns="853440" bIns="182880">
            <a:spAutoFit/>
          </a:bodyPr>
          <a:lstStyle/>
          <a:p>
            <a:r>
              <a:rPr lang="en-US" sz="2800" b="1" dirty="0">
                <a:solidFill>
                  <a:schemeClr val="tx1">
                    <a:lumMod val="50000"/>
                  </a:schemeClr>
                </a:solidFill>
              </a:rPr>
              <a:t>Besides Pricing, Emerging Utility Securitization Issues</a:t>
            </a:r>
          </a:p>
        </p:txBody>
      </p:sp>
      <p:sp>
        <p:nvSpPr>
          <p:cNvPr id="13" name="TextBox 12">
            <a:extLst>
              <a:ext uri="{FF2B5EF4-FFF2-40B4-BE49-F238E27FC236}">
                <a16:creationId xmlns:a16="http://schemas.microsoft.com/office/drawing/2014/main" xmlns="" id="{63B9D8DF-B772-9041-B67B-80745A402810}"/>
              </a:ext>
            </a:extLst>
          </p:cNvPr>
          <p:cNvSpPr txBox="1"/>
          <p:nvPr/>
        </p:nvSpPr>
        <p:spPr>
          <a:xfrm>
            <a:off x="6156844" y="5122153"/>
            <a:ext cx="6061589" cy="1107996"/>
          </a:xfrm>
          <a:prstGeom prst="rect">
            <a:avLst/>
          </a:prstGeom>
          <a:solidFill>
            <a:schemeClr val="accent5"/>
          </a:solidFill>
        </p:spPr>
        <p:txBody>
          <a:bodyPr wrap="square" lIns="268224" tIns="182880" rIns="853440" bIns="182880" rtlCol="0">
            <a:spAutoFit/>
          </a:bodyPr>
          <a:lstStyle/>
          <a:p>
            <a:r>
              <a:rPr lang="en-US" sz="2400" dirty="0">
                <a:solidFill>
                  <a:srgbClr val="FFFFFF"/>
                </a:solidFill>
                <a:latin typeface="Open Sans Light" panose="020B0306030504020204"/>
              </a:rPr>
              <a:t>How much securitization is too much? </a:t>
            </a:r>
          </a:p>
          <a:p>
            <a:endParaRPr lang="en-US" sz="2400" dirty="0">
              <a:solidFill>
                <a:schemeClr val="bg1"/>
              </a:solidFill>
            </a:endParaRPr>
          </a:p>
        </p:txBody>
      </p:sp>
    </p:spTree>
    <p:extLst>
      <p:ext uri="{BB962C8B-B14F-4D97-AF65-F5344CB8AC3E}">
        <p14:creationId xmlns:p14="http://schemas.microsoft.com/office/powerpoint/2010/main" val="901921190"/>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900" fill="hold"/>
                                            <p:tgtEl>
                                              <p:spTgt spid="11"/>
                                            </p:tgtEl>
                                            <p:attrNameLst>
                                              <p:attrName>ppt_x</p:attrName>
                                            </p:attrNameLst>
                                          </p:cBhvr>
                                          <p:tavLst>
                                            <p:tav tm="0">
                                              <p:val>
                                                <p:strVal val="1+#ppt_w/2"/>
                                              </p:val>
                                            </p:tav>
                                            <p:tav tm="100000">
                                              <p:val>
                                                <p:strVal val="#ppt_x"/>
                                              </p:val>
                                            </p:tav>
                                          </p:tavLst>
                                        </p:anim>
                                        <p:anim calcmode="lin" valueType="num">
                                          <p:cBhvr additive="base">
                                            <p:cTn id="8" dur="9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14:presetBounceEnd="66667">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14:bounceEnd="66667">
                                          <p:cBhvr additive="base">
                                            <p:cTn id="13" dur="900" fill="hold"/>
                                            <p:tgtEl>
                                              <p:spTgt spid="7"/>
                                            </p:tgtEl>
                                            <p:attrNameLst>
                                              <p:attrName>ppt_x</p:attrName>
                                            </p:attrNameLst>
                                          </p:cBhvr>
                                          <p:tavLst>
                                            <p:tav tm="0">
                                              <p:val>
                                                <p:strVal val="1+#ppt_w/2"/>
                                              </p:val>
                                            </p:tav>
                                            <p:tav tm="100000">
                                              <p:val>
                                                <p:strVal val="#ppt_x"/>
                                              </p:val>
                                            </p:tav>
                                          </p:tavLst>
                                        </p:anim>
                                        <p:anim calcmode="lin" valueType="num" p14:bounceEnd="66667">
                                          <p:cBhvr additive="base">
                                            <p:cTn id="14" dur="9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14:presetBounceEnd="66667">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14:bounceEnd="66667">
                                          <p:cBhvr additive="base">
                                            <p:cTn id="19" dur="900" fill="hold"/>
                                            <p:tgtEl>
                                              <p:spTgt spid="10"/>
                                            </p:tgtEl>
                                            <p:attrNameLst>
                                              <p:attrName>ppt_x</p:attrName>
                                            </p:attrNameLst>
                                          </p:cBhvr>
                                          <p:tavLst>
                                            <p:tav tm="0">
                                              <p:val>
                                                <p:strVal val="1+#ppt_w/2"/>
                                              </p:val>
                                            </p:tav>
                                            <p:tav tm="100000">
                                              <p:val>
                                                <p:strVal val="#ppt_x"/>
                                              </p:val>
                                            </p:tav>
                                          </p:tavLst>
                                        </p:anim>
                                        <p:anim calcmode="lin" valueType="num" p14:bounceEnd="66667">
                                          <p:cBhvr additive="base">
                                            <p:cTn id="20" dur="9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14:presetBounceEnd="66667">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14:bounceEnd="66667">
                                          <p:cBhvr additive="base">
                                            <p:cTn id="25" dur="900" fill="hold"/>
                                            <p:tgtEl>
                                              <p:spTgt spid="13"/>
                                            </p:tgtEl>
                                            <p:attrNameLst>
                                              <p:attrName>ppt_x</p:attrName>
                                            </p:attrNameLst>
                                          </p:cBhvr>
                                          <p:tavLst>
                                            <p:tav tm="0">
                                              <p:val>
                                                <p:strVal val="1+#ppt_w/2"/>
                                              </p:val>
                                            </p:tav>
                                            <p:tav tm="100000">
                                              <p:val>
                                                <p:strVal val="#ppt_x"/>
                                              </p:val>
                                            </p:tav>
                                          </p:tavLst>
                                        </p:anim>
                                        <p:anim calcmode="lin" valueType="num" p14:bounceEnd="66667">
                                          <p:cBhvr additive="base">
                                            <p:cTn id="26" dur="9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P spid="1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900" fill="hold"/>
                                            <p:tgtEl>
                                              <p:spTgt spid="11"/>
                                            </p:tgtEl>
                                            <p:attrNameLst>
                                              <p:attrName>ppt_x</p:attrName>
                                            </p:attrNameLst>
                                          </p:cBhvr>
                                          <p:tavLst>
                                            <p:tav tm="0">
                                              <p:val>
                                                <p:strVal val="1+#ppt_w/2"/>
                                              </p:val>
                                            </p:tav>
                                            <p:tav tm="100000">
                                              <p:val>
                                                <p:strVal val="#ppt_x"/>
                                              </p:val>
                                            </p:tav>
                                          </p:tavLst>
                                        </p:anim>
                                        <p:anim calcmode="lin" valueType="num">
                                          <p:cBhvr additive="base">
                                            <p:cTn id="8" dur="9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900" fill="hold"/>
                                            <p:tgtEl>
                                              <p:spTgt spid="7"/>
                                            </p:tgtEl>
                                            <p:attrNameLst>
                                              <p:attrName>ppt_x</p:attrName>
                                            </p:attrNameLst>
                                          </p:cBhvr>
                                          <p:tavLst>
                                            <p:tav tm="0">
                                              <p:val>
                                                <p:strVal val="1+#ppt_w/2"/>
                                              </p:val>
                                            </p:tav>
                                            <p:tav tm="100000">
                                              <p:val>
                                                <p:strVal val="#ppt_x"/>
                                              </p:val>
                                            </p:tav>
                                          </p:tavLst>
                                        </p:anim>
                                        <p:anim calcmode="lin" valueType="num">
                                          <p:cBhvr additive="base">
                                            <p:cTn id="14" dur="9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900" fill="hold"/>
                                            <p:tgtEl>
                                              <p:spTgt spid="10"/>
                                            </p:tgtEl>
                                            <p:attrNameLst>
                                              <p:attrName>ppt_x</p:attrName>
                                            </p:attrNameLst>
                                          </p:cBhvr>
                                          <p:tavLst>
                                            <p:tav tm="0">
                                              <p:val>
                                                <p:strVal val="1+#ppt_w/2"/>
                                              </p:val>
                                            </p:tav>
                                            <p:tav tm="100000">
                                              <p:val>
                                                <p:strVal val="#ppt_x"/>
                                              </p:val>
                                            </p:tav>
                                          </p:tavLst>
                                        </p:anim>
                                        <p:anim calcmode="lin" valueType="num">
                                          <p:cBhvr additive="base">
                                            <p:cTn id="20" dur="9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900" fill="hold"/>
                                            <p:tgtEl>
                                              <p:spTgt spid="13"/>
                                            </p:tgtEl>
                                            <p:attrNameLst>
                                              <p:attrName>ppt_x</p:attrName>
                                            </p:attrNameLst>
                                          </p:cBhvr>
                                          <p:tavLst>
                                            <p:tav tm="0">
                                              <p:val>
                                                <p:strVal val="1+#ppt_w/2"/>
                                              </p:val>
                                            </p:tav>
                                            <p:tav tm="100000">
                                              <p:val>
                                                <p:strVal val="#ppt_x"/>
                                              </p:val>
                                            </p:tav>
                                          </p:tavLst>
                                        </p:anim>
                                        <p:anim calcmode="lin" valueType="num">
                                          <p:cBhvr additive="base">
                                            <p:cTn id="26" dur="9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P spid="13" grpId="0" animBg="1"/>
        </p:bldLst>
      </p:timing>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C:\Users\ekarcher\Desktop\iStock-624031578.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178" t="6970" b="11423"/>
          <a:stretch/>
        </p:blipFill>
        <p:spPr bwMode="auto">
          <a:xfrm>
            <a:off x="3175" y="0"/>
            <a:ext cx="12188824" cy="68580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3175" y="2173184"/>
            <a:ext cx="12192000" cy="324196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6387" name="Text Placeholder 5"/>
          <p:cNvSpPr txBox="1">
            <a:spLocks/>
          </p:cNvSpPr>
          <p:nvPr/>
        </p:nvSpPr>
        <p:spPr bwMode="auto">
          <a:xfrm>
            <a:off x="1178666" y="4186836"/>
            <a:ext cx="9640888"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itchFamily="34" charset="0"/>
              <a:buChar char="•"/>
              <a:defRPr sz="2800">
                <a:solidFill>
                  <a:schemeClr val="tx1"/>
                </a:solidFill>
                <a:latin typeface="Open Sans Light" pitchFamily="34" charset="0"/>
              </a:defRPr>
            </a:lvl1pPr>
            <a:lvl2pPr marL="685800" indent="-228600">
              <a:lnSpc>
                <a:spcPct val="90000"/>
              </a:lnSpc>
              <a:spcBef>
                <a:spcPts val="500"/>
              </a:spcBef>
              <a:buFont typeface="Arial" pitchFamily="34" charset="0"/>
              <a:buChar char="•"/>
              <a:defRPr sz="2400">
                <a:solidFill>
                  <a:schemeClr val="tx1"/>
                </a:solidFill>
                <a:latin typeface="Open Sans Light" pitchFamily="34" charset="0"/>
              </a:defRPr>
            </a:lvl2pPr>
            <a:lvl3pPr marL="1143000" indent="-228600">
              <a:lnSpc>
                <a:spcPct val="90000"/>
              </a:lnSpc>
              <a:spcBef>
                <a:spcPts val="500"/>
              </a:spcBef>
              <a:buFont typeface="Arial" pitchFamily="34" charset="0"/>
              <a:buChar char="•"/>
              <a:defRPr sz="2000">
                <a:solidFill>
                  <a:schemeClr val="tx1"/>
                </a:solidFill>
                <a:latin typeface="Open Sans Light" pitchFamily="34" charset="0"/>
              </a:defRPr>
            </a:lvl3pPr>
            <a:lvl4pPr marL="1600200" indent="-228600">
              <a:lnSpc>
                <a:spcPct val="90000"/>
              </a:lnSpc>
              <a:spcBef>
                <a:spcPts val="500"/>
              </a:spcBef>
              <a:buFont typeface="Arial" pitchFamily="34" charset="0"/>
              <a:buChar char="•"/>
              <a:defRPr>
                <a:solidFill>
                  <a:schemeClr val="tx1"/>
                </a:solidFill>
                <a:latin typeface="Open Sans Light" pitchFamily="34" charset="0"/>
              </a:defRPr>
            </a:lvl4pPr>
            <a:lvl5pPr marL="2057400" indent="-228600">
              <a:lnSpc>
                <a:spcPct val="90000"/>
              </a:lnSpc>
              <a:spcBef>
                <a:spcPts val="500"/>
              </a:spcBef>
              <a:buFont typeface="Arial" pitchFamily="34" charset="0"/>
              <a:buChar char="•"/>
              <a:defRPr>
                <a:solidFill>
                  <a:schemeClr val="tx1"/>
                </a:solidFill>
                <a:latin typeface="Open Sans Light" pitchFamily="34" charset="0"/>
              </a:defRPr>
            </a:lvl5pPr>
            <a:lvl6pPr marL="2514600" indent="-228600" fontAlgn="base">
              <a:lnSpc>
                <a:spcPct val="90000"/>
              </a:lnSpc>
              <a:spcBef>
                <a:spcPts val="500"/>
              </a:spcBef>
              <a:spcAft>
                <a:spcPct val="0"/>
              </a:spcAft>
              <a:buFont typeface="Arial" pitchFamily="34" charset="0"/>
              <a:buChar char="•"/>
              <a:defRPr>
                <a:solidFill>
                  <a:schemeClr val="tx1"/>
                </a:solidFill>
                <a:latin typeface="Open Sans Light" pitchFamily="34" charset="0"/>
              </a:defRPr>
            </a:lvl6pPr>
            <a:lvl7pPr marL="2971800" indent="-228600" fontAlgn="base">
              <a:lnSpc>
                <a:spcPct val="90000"/>
              </a:lnSpc>
              <a:spcBef>
                <a:spcPts val="500"/>
              </a:spcBef>
              <a:spcAft>
                <a:spcPct val="0"/>
              </a:spcAft>
              <a:buFont typeface="Arial" pitchFamily="34" charset="0"/>
              <a:buChar char="•"/>
              <a:defRPr>
                <a:solidFill>
                  <a:schemeClr val="tx1"/>
                </a:solidFill>
                <a:latin typeface="Open Sans Light" pitchFamily="34" charset="0"/>
              </a:defRPr>
            </a:lvl7pPr>
            <a:lvl8pPr marL="3429000" indent="-228600" fontAlgn="base">
              <a:lnSpc>
                <a:spcPct val="90000"/>
              </a:lnSpc>
              <a:spcBef>
                <a:spcPts val="500"/>
              </a:spcBef>
              <a:spcAft>
                <a:spcPct val="0"/>
              </a:spcAft>
              <a:buFont typeface="Arial" pitchFamily="34" charset="0"/>
              <a:buChar char="•"/>
              <a:defRPr>
                <a:solidFill>
                  <a:schemeClr val="tx1"/>
                </a:solidFill>
                <a:latin typeface="Open Sans Light" pitchFamily="34" charset="0"/>
              </a:defRPr>
            </a:lvl8pPr>
            <a:lvl9pPr marL="3886200" indent="-228600" fontAlgn="base">
              <a:lnSpc>
                <a:spcPct val="90000"/>
              </a:lnSpc>
              <a:spcBef>
                <a:spcPts val="500"/>
              </a:spcBef>
              <a:spcAft>
                <a:spcPct val="0"/>
              </a:spcAft>
              <a:buFont typeface="Arial" pitchFamily="34" charset="0"/>
              <a:buChar char="•"/>
              <a:defRPr>
                <a:solidFill>
                  <a:schemeClr val="tx1"/>
                </a:solidFill>
                <a:latin typeface="Open Sans Light" pitchFamily="34" charset="0"/>
              </a:defRPr>
            </a:lvl9pPr>
          </a:lstStyle>
          <a:p>
            <a:pPr algn="ctr" eaLnBrk="1" hangingPunct="1">
              <a:lnSpc>
                <a:spcPct val="100000"/>
              </a:lnSpc>
              <a:spcAft>
                <a:spcPts val="700"/>
              </a:spcAft>
              <a:buFont typeface="Arial" pitchFamily="34" charset="0"/>
              <a:buNone/>
            </a:pPr>
            <a:endParaRPr lang="id-ID" altLang="en-US" sz="1400" dirty="0">
              <a:solidFill>
                <a:schemeClr val="bg1"/>
              </a:solidFill>
            </a:endParaRPr>
          </a:p>
        </p:txBody>
      </p:sp>
      <p:sp>
        <p:nvSpPr>
          <p:cNvPr id="8" name="TextBox 8"/>
          <p:cNvSpPr>
            <a:spLocks noChangeArrowheads="1"/>
          </p:cNvSpPr>
          <p:nvPr/>
        </p:nvSpPr>
        <p:spPr bwMode="auto">
          <a:xfrm>
            <a:off x="333416" y="3079916"/>
            <a:ext cx="5665694" cy="1333500"/>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Open Sans Light" pitchFamily="34" charset="0"/>
              </a:defRPr>
            </a:lvl1pPr>
            <a:lvl2pPr marL="742950" indent="-285750">
              <a:defRPr>
                <a:solidFill>
                  <a:schemeClr val="tx1"/>
                </a:solidFill>
                <a:latin typeface="Open Sans Light" pitchFamily="34" charset="0"/>
              </a:defRPr>
            </a:lvl2pPr>
            <a:lvl3pPr marL="1143000" indent="-228600">
              <a:defRPr>
                <a:solidFill>
                  <a:schemeClr val="tx1"/>
                </a:solidFill>
                <a:latin typeface="Open Sans Light" pitchFamily="34" charset="0"/>
              </a:defRPr>
            </a:lvl3pPr>
            <a:lvl4pPr marL="1600200" indent="-228600">
              <a:defRPr>
                <a:solidFill>
                  <a:schemeClr val="tx1"/>
                </a:solidFill>
                <a:latin typeface="Open Sans Light" pitchFamily="34" charset="0"/>
              </a:defRPr>
            </a:lvl4pPr>
            <a:lvl5pPr marL="2057400" indent="-228600">
              <a:defRPr>
                <a:solidFill>
                  <a:schemeClr val="tx1"/>
                </a:solidFill>
                <a:latin typeface="Open Sans Light" pitchFamily="34" charset="0"/>
              </a:defRPr>
            </a:lvl5pPr>
            <a:lvl6pPr marL="2514600" indent="-228600" fontAlgn="base">
              <a:spcBef>
                <a:spcPct val="0"/>
              </a:spcBef>
              <a:spcAft>
                <a:spcPct val="0"/>
              </a:spcAft>
              <a:defRPr>
                <a:solidFill>
                  <a:schemeClr val="tx1"/>
                </a:solidFill>
                <a:latin typeface="Open Sans Light" pitchFamily="34" charset="0"/>
              </a:defRPr>
            </a:lvl6pPr>
            <a:lvl7pPr marL="2971800" indent="-228600" fontAlgn="base">
              <a:spcBef>
                <a:spcPct val="0"/>
              </a:spcBef>
              <a:spcAft>
                <a:spcPct val="0"/>
              </a:spcAft>
              <a:defRPr>
                <a:solidFill>
                  <a:schemeClr val="tx1"/>
                </a:solidFill>
                <a:latin typeface="Open Sans Light" pitchFamily="34" charset="0"/>
              </a:defRPr>
            </a:lvl7pPr>
            <a:lvl8pPr marL="3429000" indent="-228600" fontAlgn="base">
              <a:spcBef>
                <a:spcPct val="0"/>
              </a:spcBef>
              <a:spcAft>
                <a:spcPct val="0"/>
              </a:spcAft>
              <a:defRPr>
                <a:solidFill>
                  <a:schemeClr val="tx1"/>
                </a:solidFill>
                <a:latin typeface="Open Sans Light" pitchFamily="34" charset="0"/>
              </a:defRPr>
            </a:lvl8pPr>
            <a:lvl9pPr marL="3886200" indent="-228600" fontAlgn="base">
              <a:spcBef>
                <a:spcPct val="0"/>
              </a:spcBef>
              <a:spcAft>
                <a:spcPct val="0"/>
              </a:spcAft>
              <a:defRPr>
                <a:solidFill>
                  <a:schemeClr val="tx1"/>
                </a:solidFill>
                <a:latin typeface="Open Sans Light" pitchFamily="34" charset="0"/>
              </a:defRPr>
            </a:lvl9pPr>
          </a:lstStyle>
          <a:p>
            <a:r>
              <a:rPr lang="en-US" sz="3600" dirty="0">
                <a:solidFill>
                  <a:schemeClr val="bg1"/>
                </a:solidFill>
                <a:latin typeface="Arial" panose="020B0604020202020204" pitchFamily="34" charset="0"/>
                <a:cs typeface="Arial" panose="020B0604020202020204" pitchFamily="34" charset="0"/>
              </a:rPr>
              <a:t>Joseph S. Fichera</a:t>
            </a:r>
          </a:p>
          <a:p>
            <a:r>
              <a:rPr lang="en-US" sz="2400" dirty="0">
                <a:solidFill>
                  <a:schemeClr val="bg1"/>
                </a:solidFill>
                <a:latin typeface="Arial" panose="020B0604020202020204" pitchFamily="34" charset="0"/>
                <a:cs typeface="Arial" panose="020B0604020202020204" pitchFamily="34" charset="0"/>
              </a:rPr>
              <a:t>CEO, </a:t>
            </a:r>
            <a:r>
              <a:rPr lang="en-US" sz="2400" cap="none" dirty="0">
                <a:solidFill>
                  <a:schemeClr val="bg1"/>
                </a:solidFill>
                <a:latin typeface="Arial" panose="020B0604020202020204" pitchFamily="34" charset="0"/>
                <a:cs typeface="Arial" panose="020B0604020202020204" pitchFamily="34" charset="0"/>
              </a:rPr>
              <a:t>Saber Partners, LLC</a:t>
            </a:r>
          </a:p>
          <a:p>
            <a:r>
              <a:rPr lang="en-US" sz="2400" cap="none" dirty="0">
                <a:solidFill>
                  <a:schemeClr val="bg1"/>
                </a:solidFill>
                <a:latin typeface="Arial" panose="020B0604020202020204" pitchFamily="34" charset="0"/>
                <a:cs typeface="Arial" panose="020B0604020202020204" pitchFamily="34" charset="0"/>
              </a:rPr>
              <a:t>NRRI Fellow</a:t>
            </a:r>
            <a:endParaRPr lang="en-US" sz="2400" dirty="0">
              <a:solidFill>
                <a:schemeClr val="bg1"/>
              </a:solidFill>
              <a:latin typeface="Arial" panose="020B0604020202020204" pitchFamily="34" charset="0"/>
              <a:cs typeface="Arial" panose="020B0604020202020204" pitchFamily="34" charset="0"/>
            </a:endParaRPr>
          </a:p>
        </p:txBody>
      </p:sp>
      <p:sp>
        <p:nvSpPr>
          <p:cNvPr id="9" name="TextBox 8"/>
          <p:cNvSpPr>
            <a:spLocks noChangeArrowheads="1"/>
          </p:cNvSpPr>
          <p:nvPr/>
        </p:nvSpPr>
        <p:spPr bwMode="auto">
          <a:xfrm>
            <a:off x="6870850" y="3079916"/>
            <a:ext cx="5032116" cy="1333500"/>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Open Sans Light" pitchFamily="34" charset="0"/>
              </a:defRPr>
            </a:lvl1pPr>
            <a:lvl2pPr marL="742950" indent="-285750">
              <a:defRPr>
                <a:solidFill>
                  <a:schemeClr val="tx1"/>
                </a:solidFill>
                <a:latin typeface="Open Sans Light" pitchFamily="34" charset="0"/>
              </a:defRPr>
            </a:lvl2pPr>
            <a:lvl3pPr marL="1143000" indent="-228600">
              <a:defRPr>
                <a:solidFill>
                  <a:schemeClr val="tx1"/>
                </a:solidFill>
                <a:latin typeface="Open Sans Light" pitchFamily="34" charset="0"/>
              </a:defRPr>
            </a:lvl3pPr>
            <a:lvl4pPr marL="1600200" indent="-228600">
              <a:defRPr>
                <a:solidFill>
                  <a:schemeClr val="tx1"/>
                </a:solidFill>
                <a:latin typeface="Open Sans Light" pitchFamily="34" charset="0"/>
              </a:defRPr>
            </a:lvl4pPr>
            <a:lvl5pPr marL="2057400" indent="-228600">
              <a:defRPr>
                <a:solidFill>
                  <a:schemeClr val="tx1"/>
                </a:solidFill>
                <a:latin typeface="Open Sans Light" pitchFamily="34" charset="0"/>
              </a:defRPr>
            </a:lvl5pPr>
            <a:lvl6pPr marL="2514600" indent="-228600" fontAlgn="base">
              <a:spcBef>
                <a:spcPct val="0"/>
              </a:spcBef>
              <a:spcAft>
                <a:spcPct val="0"/>
              </a:spcAft>
              <a:defRPr>
                <a:solidFill>
                  <a:schemeClr val="tx1"/>
                </a:solidFill>
                <a:latin typeface="Open Sans Light" pitchFamily="34" charset="0"/>
              </a:defRPr>
            </a:lvl6pPr>
            <a:lvl7pPr marL="2971800" indent="-228600" fontAlgn="base">
              <a:spcBef>
                <a:spcPct val="0"/>
              </a:spcBef>
              <a:spcAft>
                <a:spcPct val="0"/>
              </a:spcAft>
              <a:defRPr>
                <a:solidFill>
                  <a:schemeClr val="tx1"/>
                </a:solidFill>
                <a:latin typeface="Open Sans Light" pitchFamily="34" charset="0"/>
              </a:defRPr>
            </a:lvl7pPr>
            <a:lvl8pPr marL="3429000" indent="-228600" fontAlgn="base">
              <a:spcBef>
                <a:spcPct val="0"/>
              </a:spcBef>
              <a:spcAft>
                <a:spcPct val="0"/>
              </a:spcAft>
              <a:defRPr>
                <a:solidFill>
                  <a:schemeClr val="tx1"/>
                </a:solidFill>
                <a:latin typeface="Open Sans Light" pitchFamily="34" charset="0"/>
              </a:defRPr>
            </a:lvl8pPr>
            <a:lvl9pPr marL="3886200" indent="-228600" fontAlgn="base">
              <a:spcBef>
                <a:spcPct val="0"/>
              </a:spcBef>
              <a:spcAft>
                <a:spcPct val="0"/>
              </a:spcAft>
              <a:defRPr>
                <a:solidFill>
                  <a:schemeClr val="tx1"/>
                </a:solidFill>
                <a:latin typeface="Open Sans Light" pitchFamily="34" charset="0"/>
              </a:defRPr>
            </a:lvl9pPr>
          </a:lstStyle>
          <a:p>
            <a:r>
              <a:rPr lang="en-US" sz="4400" dirty="0">
                <a:solidFill>
                  <a:schemeClr val="bg1"/>
                </a:solidFill>
                <a:latin typeface="Arial" panose="020B0604020202020204" pitchFamily="34" charset="0"/>
                <a:cs typeface="Arial" panose="020B0604020202020204" pitchFamily="34" charset="0"/>
              </a:rPr>
              <a:t>Investor-Owned Securitization</a:t>
            </a:r>
          </a:p>
          <a:p>
            <a:r>
              <a:rPr lang="en-US" sz="4400" dirty="0">
                <a:solidFill>
                  <a:schemeClr val="bg1"/>
                </a:solidFill>
                <a:latin typeface="Arial" panose="020B0604020202020204" pitchFamily="34" charset="0"/>
                <a:cs typeface="Arial" panose="020B0604020202020204" pitchFamily="34" charset="0"/>
              </a:rPr>
              <a:t>Debt for Equity</a:t>
            </a:r>
            <a:endParaRPr lang="en-US" sz="3200" dirty="0">
              <a:solidFill>
                <a:schemeClr val="bg1"/>
              </a:solidFill>
              <a:latin typeface="Arial" panose="020B0604020202020204" pitchFamily="34" charset="0"/>
              <a:cs typeface="Arial" panose="020B0604020202020204" pitchFamily="34" charset="0"/>
            </a:endParaRPr>
          </a:p>
        </p:txBody>
      </p:sp>
      <p:pic>
        <p:nvPicPr>
          <p:cNvPr id="10" name="Picture 2" descr="https://saberpartners.com/wp-content/uploads/2017/03/saber-logo-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4968" y="224111"/>
            <a:ext cx="2771775" cy="55245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64EBDAB8-6DC9-294A-B3F2-49C655C63F32}"/>
              </a:ext>
            </a:extLst>
          </p:cNvPr>
          <p:cNvSpPr txBox="1"/>
          <p:nvPr/>
        </p:nvSpPr>
        <p:spPr>
          <a:xfrm>
            <a:off x="3150402" y="4934787"/>
            <a:ext cx="5697416" cy="400110"/>
          </a:xfrm>
          <a:prstGeom prst="rect">
            <a:avLst/>
          </a:prstGeom>
          <a:noFill/>
        </p:spPr>
        <p:txBody>
          <a:bodyPr wrap="square" rtlCol="0">
            <a:spAutoFit/>
          </a:bodyPr>
          <a:lstStyle/>
          <a:p>
            <a:pPr algn="ctr"/>
            <a:r>
              <a:rPr lang="en-US" sz="2000" dirty="0">
                <a:solidFill>
                  <a:schemeClr val="bg1"/>
                </a:solidFill>
              </a:rPr>
              <a:t>Thank you for the privilege of your time.</a:t>
            </a:r>
          </a:p>
        </p:txBody>
      </p:sp>
    </p:spTree>
    <p:extLst>
      <p:ext uri="{BB962C8B-B14F-4D97-AF65-F5344CB8AC3E}">
        <p14:creationId xmlns:p14="http://schemas.microsoft.com/office/powerpoint/2010/main" val="34272605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xmlns="" id="{36F2B363-76A5-419C-9702-699189F3A9EA}"/>
              </a:ext>
            </a:extLst>
          </p:cNvPr>
          <p:cNvGraphicFramePr>
            <a:graphicFrameLocks noGrp="1"/>
          </p:cNvGraphicFramePr>
          <p:nvPr>
            <p:extLst>
              <p:ext uri="{D42A27DB-BD31-4B8C-83A1-F6EECF244321}">
                <p14:modId xmlns:p14="http://schemas.microsoft.com/office/powerpoint/2010/main" val="2856022125"/>
              </p:ext>
            </p:extLst>
          </p:nvPr>
        </p:nvGraphicFramePr>
        <p:xfrm>
          <a:off x="0" y="701737"/>
          <a:ext cx="12065330" cy="5722814"/>
        </p:xfrm>
        <a:graphic>
          <a:graphicData uri="http://schemas.openxmlformats.org/drawingml/2006/chart">
            <c:chart xmlns:c="http://schemas.openxmlformats.org/drawingml/2006/chart" xmlns:r="http://schemas.openxmlformats.org/officeDocument/2006/relationships" r:id="rId2"/>
          </a:graphicData>
        </a:graphic>
      </p:graphicFrame>
      <p:sp>
        <p:nvSpPr>
          <p:cNvPr id="5" name="Title 4"/>
          <p:cNvSpPr txBox="1">
            <a:spLocks/>
          </p:cNvSpPr>
          <p:nvPr/>
        </p:nvSpPr>
        <p:spPr>
          <a:xfrm>
            <a:off x="329951" y="380269"/>
            <a:ext cx="10515600" cy="642937"/>
          </a:xfrm>
          <a:prstGeom prst="rect">
            <a:avLst/>
          </a:prstGeom>
        </p:spPr>
        <p:txBody>
          <a:bodyPr/>
          <a:lstStyle>
            <a:lvl1pPr algn="ctr" rtl="0" fontAlgn="base">
              <a:lnSpc>
                <a:spcPct val="90000"/>
              </a:lnSpc>
              <a:spcBef>
                <a:spcPct val="0"/>
              </a:spcBef>
              <a:spcAft>
                <a:spcPct val="0"/>
              </a:spcAft>
              <a:defRPr sz="2800" kern="1200">
                <a:solidFill>
                  <a:schemeClr val="tx1"/>
                </a:solidFill>
                <a:latin typeface="Bebas Neue" panose="020B0606020202050201" pitchFamily="34" charset="0"/>
                <a:ea typeface="+mj-ea"/>
                <a:cs typeface="+mj-cs"/>
              </a:defRPr>
            </a:lvl1pPr>
            <a:lvl2pPr algn="ctr" rtl="0" fontAlgn="base">
              <a:lnSpc>
                <a:spcPct val="90000"/>
              </a:lnSpc>
              <a:spcBef>
                <a:spcPct val="0"/>
              </a:spcBef>
              <a:spcAft>
                <a:spcPct val="0"/>
              </a:spcAft>
              <a:defRPr sz="2800">
                <a:solidFill>
                  <a:schemeClr val="tx1"/>
                </a:solidFill>
                <a:latin typeface="Bebas Neue" pitchFamily="34" charset="0"/>
              </a:defRPr>
            </a:lvl2pPr>
            <a:lvl3pPr algn="ctr" rtl="0" fontAlgn="base">
              <a:lnSpc>
                <a:spcPct val="90000"/>
              </a:lnSpc>
              <a:spcBef>
                <a:spcPct val="0"/>
              </a:spcBef>
              <a:spcAft>
                <a:spcPct val="0"/>
              </a:spcAft>
              <a:defRPr sz="2800">
                <a:solidFill>
                  <a:schemeClr val="tx1"/>
                </a:solidFill>
                <a:latin typeface="Bebas Neue" pitchFamily="34" charset="0"/>
              </a:defRPr>
            </a:lvl3pPr>
            <a:lvl4pPr algn="ctr" rtl="0" fontAlgn="base">
              <a:lnSpc>
                <a:spcPct val="90000"/>
              </a:lnSpc>
              <a:spcBef>
                <a:spcPct val="0"/>
              </a:spcBef>
              <a:spcAft>
                <a:spcPct val="0"/>
              </a:spcAft>
              <a:defRPr sz="2800">
                <a:solidFill>
                  <a:schemeClr val="tx1"/>
                </a:solidFill>
                <a:latin typeface="Bebas Neue" pitchFamily="34" charset="0"/>
              </a:defRPr>
            </a:lvl4pPr>
            <a:lvl5pPr algn="ctr" rtl="0" fontAlgn="base">
              <a:lnSpc>
                <a:spcPct val="90000"/>
              </a:lnSpc>
              <a:spcBef>
                <a:spcPct val="0"/>
              </a:spcBef>
              <a:spcAft>
                <a:spcPct val="0"/>
              </a:spcAft>
              <a:defRPr sz="2800">
                <a:solidFill>
                  <a:schemeClr val="tx1"/>
                </a:solidFill>
                <a:latin typeface="Bebas Neue" pitchFamily="34" charset="0"/>
              </a:defRPr>
            </a:lvl5pPr>
            <a:lvl6pPr marL="457200" algn="ctr" rtl="0" fontAlgn="base">
              <a:lnSpc>
                <a:spcPct val="90000"/>
              </a:lnSpc>
              <a:spcBef>
                <a:spcPct val="0"/>
              </a:spcBef>
              <a:spcAft>
                <a:spcPct val="0"/>
              </a:spcAft>
              <a:defRPr sz="2800">
                <a:solidFill>
                  <a:schemeClr val="tx1"/>
                </a:solidFill>
                <a:latin typeface="Bebas Neue" pitchFamily="34" charset="0"/>
              </a:defRPr>
            </a:lvl6pPr>
            <a:lvl7pPr marL="914400" algn="ctr" rtl="0" fontAlgn="base">
              <a:lnSpc>
                <a:spcPct val="90000"/>
              </a:lnSpc>
              <a:spcBef>
                <a:spcPct val="0"/>
              </a:spcBef>
              <a:spcAft>
                <a:spcPct val="0"/>
              </a:spcAft>
              <a:defRPr sz="2800">
                <a:solidFill>
                  <a:schemeClr val="tx1"/>
                </a:solidFill>
                <a:latin typeface="Bebas Neue" pitchFamily="34" charset="0"/>
              </a:defRPr>
            </a:lvl7pPr>
            <a:lvl8pPr marL="1371600" algn="ctr" rtl="0" fontAlgn="base">
              <a:lnSpc>
                <a:spcPct val="90000"/>
              </a:lnSpc>
              <a:spcBef>
                <a:spcPct val="0"/>
              </a:spcBef>
              <a:spcAft>
                <a:spcPct val="0"/>
              </a:spcAft>
              <a:defRPr sz="2800">
                <a:solidFill>
                  <a:schemeClr val="tx1"/>
                </a:solidFill>
                <a:latin typeface="Bebas Neue" pitchFamily="34" charset="0"/>
              </a:defRPr>
            </a:lvl8pPr>
            <a:lvl9pPr marL="1828800" algn="ctr" rtl="0" fontAlgn="base">
              <a:lnSpc>
                <a:spcPct val="90000"/>
              </a:lnSpc>
              <a:spcBef>
                <a:spcPct val="0"/>
              </a:spcBef>
              <a:spcAft>
                <a:spcPct val="0"/>
              </a:spcAft>
              <a:defRPr sz="2800">
                <a:solidFill>
                  <a:schemeClr val="tx1"/>
                </a:solidFill>
                <a:latin typeface="Bebas Neue" pitchFamily="34" charset="0"/>
              </a:defRPr>
            </a:lvl9pPr>
          </a:lstStyle>
          <a:p>
            <a:pPr algn="l" eaLnBrk="1" fontAlgn="auto" hangingPunct="1">
              <a:spcAft>
                <a:spcPts val="0"/>
              </a:spcAft>
              <a:defRPr/>
            </a:pPr>
            <a:endParaRPr lang="id-ID" dirty="0"/>
          </a:p>
        </p:txBody>
      </p:sp>
      <p:sp>
        <p:nvSpPr>
          <p:cNvPr id="6" name="Rectangle 5"/>
          <p:cNvSpPr/>
          <p:nvPr/>
        </p:nvSpPr>
        <p:spPr>
          <a:xfrm>
            <a:off x="-55781" y="-3031"/>
            <a:ext cx="12247781" cy="26731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Rectangle 6"/>
          <p:cNvSpPr/>
          <p:nvPr/>
        </p:nvSpPr>
        <p:spPr>
          <a:xfrm>
            <a:off x="0" y="6612451"/>
            <a:ext cx="12247781" cy="26731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9" name="Group 8"/>
          <p:cNvGrpSpPr/>
          <p:nvPr/>
        </p:nvGrpSpPr>
        <p:grpSpPr>
          <a:xfrm>
            <a:off x="3704898" y="1391572"/>
            <a:ext cx="5486399" cy="1020552"/>
            <a:chOff x="3704898" y="1391572"/>
            <a:chExt cx="5486399" cy="1020552"/>
          </a:xfrm>
        </p:grpSpPr>
        <p:sp>
          <p:nvSpPr>
            <p:cNvPr id="2" name="TextBox 1"/>
            <p:cNvSpPr txBox="1"/>
            <p:nvPr/>
          </p:nvSpPr>
          <p:spPr>
            <a:xfrm>
              <a:off x="5587751" y="1391572"/>
              <a:ext cx="3603546" cy="338554"/>
            </a:xfrm>
            <a:prstGeom prst="rect">
              <a:avLst/>
            </a:prstGeom>
            <a:noFill/>
          </p:spPr>
          <p:txBody>
            <a:bodyPr wrap="square" rtlCol="0">
              <a:spAutoFit/>
            </a:bodyPr>
            <a:lstStyle/>
            <a:p>
              <a:r>
                <a:rPr lang="en-US" sz="1600" b="1" dirty="0">
                  <a:solidFill>
                    <a:schemeClr val="tx1">
                      <a:lumMod val="50000"/>
                    </a:schemeClr>
                  </a:solidFill>
                  <a:latin typeface="Arial" panose="020B0604020202020204" pitchFamily="34" charset="0"/>
                  <a:cs typeface="Arial" panose="020B0604020202020204" pitchFamily="34" charset="0"/>
                </a:rPr>
                <a:t>Deregulation – Stranded Costs</a:t>
              </a:r>
            </a:p>
          </p:txBody>
        </p:sp>
        <p:cxnSp>
          <p:nvCxnSpPr>
            <p:cNvPr id="8" name="Straight Arrow Connector 7"/>
            <p:cNvCxnSpPr>
              <a:cxnSpLocks/>
            </p:cNvCxnSpPr>
            <p:nvPr/>
          </p:nvCxnSpPr>
          <p:spPr>
            <a:xfrm flipH="1">
              <a:off x="3704898" y="1596707"/>
              <a:ext cx="1882853" cy="815417"/>
            </a:xfrm>
            <a:prstGeom prst="straightConnector1">
              <a:avLst/>
            </a:prstGeom>
            <a:ln w="38100">
              <a:solidFill>
                <a:schemeClr val="tx1">
                  <a:lumMod val="50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p:nvGrpSpPr>
        <p:grpSpPr>
          <a:xfrm>
            <a:off x="5761173" y="1965039"/>
            <a:ext cx="4716139" cy="1093416"/>
            <a:chOff x="5761173" y="1965039"/>
            <a:chExt cx="4716139" cy="1093416"/>
          </a:xfrm>
        </p:grpSpPr>
        <p:sp>
          <p:nvSpPr>
            <p:cNvPr id="10" name="TextBox 9"/>
            <p:cNvSpPr txBox="1"/>
            <p:nvPr/>
          </p:nvSpPr>
          <p:spPr>
            <a:xfrm>
              <a:off x="6873766" y="1965039"/>
              <a:ext cx="3603546" cy="584775"/>
            </a:xfrm>
            <a:prstGeom prst="rect">
              <a:avLst/>
            </a:prstGeom>
            <a:noFill/>
          </p:spPr>
          <p:txBody>
            <a:bodyPr wrap="square" rtlCol="0">
              <a:spAutoFit/>
            </a:bodyPr>
            <a:lstStyle/>
            <a:p>
              <a:r>
                <a:rPr lang="en-US" sz="1600" b="1" dirty="0">
                  <a:solidFill>
                    <a:schemeClr val="tx1">
                      <a:lumMod val="50000"/>
                    </a:schemeClr>
                  </a:solidFill>
                  <a:latin typeface="Arial" panose="020B0604020202020204" pitchFamily="34" charset="0"/>
                  <a:cs typeface="Arial" panose="020B0604020202020204" pitchFamily="34" charset="0"/>
                </a:rPr>
                <a:t>PG&amp;E Bankruptcy Exit – Regulatory Asset Refinancing</a:t>
              </a:r>
              <a:endParaRPr lang="en-US" sz="1400" b="1" dirty="0">
                <a:solidFill>
                  <a:schemeClr val="tx1">
                    <a:lumMod val="50000"/>
                  </a:schemeClr>
                </a:solidFill>
                <a:latin typeface="Arial" panose="020B0604020202020204" pitchFamily="34" charset="0"/>
                <a:cs typeface="Arial" panose="020B0604020202020204" pitchFamily="34" charset="0"/>
              </a:endParaRPr>
            </a:p>
          </p:txBody>
        </p:sp>
        <p:cxnSp>
          <p:nvCxnSpPr>
            <p:cNvPr id="11" name="Straight Arrow Connector 10"/>
            <p:cNvCxnSpPr/>
            <p:nvPr/>
          </p:nvCxnSpPr>
          <p:spPr>
            <a:xfrm flipH="1">
              <a:off x="5761173" y="2412124"/>
              <a:ext cx="1112593" cy="646331"/>
            </a:xfrm>
            <a:prstGeom prst="straightConnector1">
              <a:avLst/>
            </a:prstGeom>
            <a:ln w="38100">
              <a:solidFill>
                <a:schemeClr val="tx1">
                  <a:lumMod val="50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p:nvGrpSpPr>
        <p:grpSpPr>
          <a:xfrm>
            <a:off x="6686084" y="2754710"/>
            <a:ext cx="4848268" cy="1105075"/>
            <a:chOff x="6686084" y="2754710"/>
            <a:chExt cx="4848268" cy="1105075"/>
          </a:xfrm>
        </p:grpSpPr>
        <p:sp>
          <p:nvSpPr>
            <p:cNvPr id="16" name="TextBox 15"/>
            <p:cNvSpPr txBox="1"/>
            <p:nvPr/>
          </p:nvSpPr>
          <p:spPr>
            <a:xfrm>
              <a:off x="7930806" y="2754710"/>
              <a:ext cx="3603546" cy="584775"/>
            </a:xfrm>
            <a:prstGeom prst="rect">
              <a:avLst/>
            </a:prstGeom>
            <a:noFill/>
          </p:spPr>
          <p:txBody>
            <a:bodyPr wrap="square" rtlCol="0">
              <a:spAutoFit/>
            </a:bodyPr>
            <a:lstStyle/>
            <a:p>
              <a:r>
                <a:rPr lang="en-US" sz="1600" b="1" dirty="0">
                  <a:solidFill>
                    <a:schemeClr val="tx1">
                      <a:lumMod val="50000"/>
                    </a:schemeClr>
                  </a:solidFill>
                  <a:latin typeface="Arial" panose="020B0604020202020204" pitchFamily="34" charset="0"/>
                  <a:cs typeface="Arial" panose="020B0604020202020204" pitchFamily="34" charset="0"/>
                </a:rPr>
                <a:t>First Use of Securitization for Storm Recovery / Environmental</a:t>
              </a:r>
              <a:endParaRPr lang="en-US" sz="1400" b="1" dirty="0">
                <a:solidFill>
                  <a:schemeClr val="tx1">
                    <a:lumMod val="50000"/>
                  </a:schemeClr>
                </a:solidFill>
                <a:latin typeface="Arial" panose="020B0604020202020204" pitchFamily="34" charset="0"/>
                <a:cs typeface="Arial" panose="020B0604020202020204" pitchFamily="34" charset="0"/>
              </a:endParaRPr>
            </a:p>
          </p:txBody>
        </p:sp>
        <p:cxnSp>
          <p:nvCxnSpPr>
            <p:cNvPr id="17" name="Straight Arrow Connector 16"/>
            <p:cNvCxnSpPr>
              <a:cxnSpLocks/>
            </p:cNvCxnSpPr>
            <p:nvPr/>
          </p:nvCxnSpPr>
          <p:spPr>
            <a:xfrm flipH="1">
              <a:off x="6686084" y="3067118"/>
              <a:ext cx="1228959" cy="792667"/>
            </a:xfrm>
            <a:prstGeom prst="straightConnector1">
              <a:avLst/>
            </a:prstGeom>
            <a:ln w="38100">
              <a:solidFill>
                <a:schemeClr val="tx1">
                  <a:lumMod val="50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p:nvGrpSpPr>
        <p:grpSpPr>
          <a:xfrm>
            <a:off x="7798678" y="3428585"/>
            <a:ext cx="4948868" cy="890887"/>
            <a:chOff x="7798678" y="3428585"/>
            <a:chExt cx="4948868" cy="890887"/>
          </a:xfrm>
        </p:grpSpPr>
        <p:cxnSp>
          <p:nvCxnSpPr>
            <p:cNvPr id="18" name="Straight Arrow Connector 17"/>
            <p:cNvCxnSpPr>
              <a:cxnSpLocks/>
            </p:cNvCxnSpPr>
            <p:nvPr/>
          </p:nvCxnSpPr>
          <p:spPr>
            <a:xfrm flipH="1">
              <a:off x="7798678" y="3559857"/>
              <a:ext cx="1345322" cy="759615"/>
            </a:xfrm>
            <a:prstGeom prst="straightConnector1">
              <a:avLst/>
            </a:prstGeom>
            <a:ln w="38100">
              <a:solidFill>
                <a:schemeClr val="tx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9144000" y="3428585"/>
              <a:ext cx="3603546" cy="338554"/>
            </a:xfrm>
            <a:prstGeom prst="rect">
              <a:avLst/>
            </a:prstGeom>
            <a:noFill/>
          </p:spPr>
          <p:txBody>
            <a:bodyPr wrap="square" rtlCol="0">
              <a:spAutoFit/>
            </a:bodyPr>
            <a:lstStyle/>
            <a:p>
              <a:r>
                <a:rPr lang="en-US" sz="1600" b="1" dirty="0">
                  <a:solidFill>
                    <a:schemeClr val="tx1">
                      <a:lumMod val="50000"/>
                    </a:schemeClr>
                  </a:solidFill>
                  <a:latin typeface="Arial" panose="020B0604020202020204" pitchFamily="34" charset="0"/>
                  <a:cs typeface="Arial" panose="020B0604020202020204" pitchFamily="34" charset="0"/>
                </a:rPr>
                <a:t>Financial Crisis</a:t>
              </a:r>
              <a:endParaRPr lang="en-US" sz="1400" b="1" dirty="0">
                <a:solidFill>
                  <a:schemeClr val="tx1">
                    <a:lumMod val="50000"/>
                  </a:schemeClr>
                </a:solidFill>
                <a:latin typeface="Arial" panose="020B0604020202020204" pitchFamily="34" charset="0"/>
                <a:cs typeface="Arial" panose="020B0604020202020204" pitchFamily="34" charset="0"/>
              </a:endParaRPr>
            </a:p>
          </p:txBody>
        </p:sp>
      </p:grpSp>
      <p:sp>
        <p:nvSpPr>
          <p:cNvPr id="24" name="TextBox 23"/>
          <p:cNvSpPr txBox="1"/>
          <p:nvPr/>
        </p:nvSpPr>
        <p:spPr>
          <a:xfrm>
            <a:off x="4555068" y="536575"/>
            <a:ext cx="7638520" cy="738664"/>
          </a:xfrm>
          <a:prstGeom prst="rect">
            <a:avLst/>
          </a:prstGeom>
          <a:solidFill>
            <a:schemeClr val="bg1">
              <a:lumMod val="85000"/>
              <a:alpha val="75000"/>
            </a:schemeClr>
          </a:solidFill>
        </p:spPr>
        <p:txBody>
          <a:bodyPr wrap="square" lIns="268224" tIns="182880" rIns="853440" bIns="182880">
            <a:spAutoFit/>
          </a:bodyPr>
          <a:lstStyle/>
          <a:p>
            <a:pPr eaLnBrk="1" fontAlgn="auto" hangingPunct="1">
              <a:spcAft>
                <a:spcPts val="0"/>
              </a:spcAft>
              <a:defRPr/>
            </a:pPr>
            <a:r>
              <a:rPr lang="en-US" sz="2400" b="1" dirty="0">
                <a:solidFill>
                  <a:schemeClr val="tx1">
                    <a:lumMod val="50000"/>
                  </a:schemeClr>
                </a:solidFill>
                <a:latin typeface="+mj-lt"/>
                <a:ea typeface="Kozuka Gothic Pro H" pitchFamily="34" charset="-128"/>
                <a:cs typeface="Arial" panose="020B0604020202020204" pitchFamily="34" charset="0"/>
              </a:rPr>
              <a:t>Total ~$50.9 billion ISSUED, 65 Transactions</a:t>
            </a:r>
            <a:endParaRPr lang="id-ID" sz="2400" b="1" dirty="0">
              <a:solidFill>
                <a:schemeClr val="tx1">
                  <a:lumMod val="50000"/>
                </a:schemeClr>
              </a:solidFill>
              <a:latin typeface="+mj-lt"/>
            </a:endParaRPr>
          </a:p>
        </p:txBody>
      </p:sp>
    </p:spTree>
    <p:extLst>
      <p:ext uri="{BB962C8B-B14F-4D97-AF65-F5344CB8AC3E}">
        <p14:creationId xmlns:p14="http://schemas.microsoft.com/office/powerpoint/2010/main" val="29188506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1+#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graphicEl>
                                              <a:chart seriesIdx="-3" categoryIdx="-3" bldStep="gridLegend"/>
                                            </p:graphicEl>
                                          </p:spTgt>
                                        </p:tgtEl>
                                        <p:attrNameLst>
                                          <p:attrName>style.visibility</p:attrName>
                                        </p:attrNameLst>
                                      </p:cBhvr>
                                      <p:to>
                                        <p:strVal val="visible"/>
                                      </p:to>
                                    </p:set>
                                    <p:animEffect transition="in" filter="wipe(down)">
                                      <p:cBhvr>
                                        <p:cTn id="13" dur="2250"/>
                                        <p:tgtEl>
                                          <p:spTgt spid="3">
                                            <p:graphicEl>
                                              <a:chart seriesIdx="-3" categoryIdx="-3" bldStep="gridLegend"/>
                                            </p:graphic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
                                            <p:graphicEl>
                                              <a:chart seriesIdx="0" categoryIdx="-4" bldStep="series"/>
                                            </p:graphicEl>
                                          </p:spTgt>
                                        </p:tgtEl>
                                        <p:attrNameLst>
                                          <p:attrName>style.visibility</p:attrName>
                                        </p:attrNameLst>
                                      </p:cBhvr>
                                      <p:to>
                                        <p:strVal val="visible"/>
                                      </p:to>
                                    </p:set>
                                    <p:animEffect transition="in" filter="wipe(down)">
                                      <p:cBhvr>
                                        <p:cTn id="16" dur="2250"/>
                                        <p:tgtEl>
                                          <p:spTgt spid="3">
                                            <p:graphicEl>
                                              <a:chart seriesIdx="0" categoryIdx="-4" bldStep="series"/>
                                            </p:graphicEl>
                                          </p:spTgt>
                                        </p:tgtEl>
                                      </p:cBhvr>
                                    </p:animEffect>
                                  </p:childTnLst>
                                </p:cTn>
                              </p:par>
                            </p:childTnLst>
                          </p:cTn>
                        </p:par>
                        <p:par>
                          <p:cTn id="17" fill="hold">
                            <p:stCondLst>
                              <p:cond delay="2250"/>
                            </p:stCondLst>
                            <p:childTnLst>
                              <p:par>
                                <p:cTn id="18" presetID="22" presetClass="entr" presetSubtype="4" fill="hold" grpId="0" nodeType="afterEffect">
                                  <p:stCondLst>
                                    <p:cond delay="0"/>
                                  </p:stCondLst>
                                  <p:childTnLst>
                                    <p:set>
                                      <p:cBhvr>
                                        <p:cTn id="19" dur="1" fill="hold">
                                          <p:stCondLst>
                                            <p:cond delay="0"/>
                                          </p:stCondLst>
                                        </p:cTn>
                                        <p:tgtEl>
                                          <p:spTgt spid="3">
                                            <p:graphicEl>
                                              <a:chart seriesIdx="1" categoryIdx="-4" bldStep="series"/>
                                            </p:graphicEl>
                                          </p:spTgt>
                                        </p:tgtEl>
                                        <p:attrNameLst>
                                          <p:attrName>style.visibility</p:attrName>
                                        </p:attrNameLst>
                                      </p:cBhvr>
                                      <p:to>
                                        <p:strVal val="visible"/>
                                      </p:to>
                                    </p:set>
                                    <p:animEffect transition="in" filter="wipe(down)">
                                      <p:cBhvr>
                                        <p:cTn id="20" dur="2000"/>
                                        <p:tgtEl>
                                          <p:spTgt spid="3">
                                            <p:graphicEl>
                                              <a:chart seriesIdx="1" categoryIdx="-4" bldStep="series"/>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999"/>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999"/>
                                          </p:stCondLst>
                                        </p:cTn>
                                        <p:tgtEl>
                                          <p:spTgt spid="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999"/>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999"/>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Chart bld="series"/>
        </p:bldSub>
      </p:bldGraphic>
      <p:bldP spid="2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1" name="Group 110"/>
          <p:cNvGrpSpPr/>
          <p:nvPr/>
        </p:nvGrpSpPr>
        <p:grpSpPr>
          <a:xfrm>
            <a:off x="-55781" y="-3031"/>
            <a:ext cx="12303562" cy="6882801"/>
            <a:chOff x="-55781" y="-3031"/>
            <a:chExt cx="12303562" cy="6882801"/>
          </a:xfrm>
        </p:grpSpPr>
        <p:sp>
          <p:nvSpPr>
            <p:cNvPr id="4" name="Freeform 6"/>
            <p:cNvSpPr>
              <a:spLocks/>
            </p:cNvSpPr>
            <p:nvPr/>
          </p:nvSpPr>
          <p:spPr bwMode="auto">
            <a:xfrm>
              <a:off x="8033820" y="3442617"/>
              <a:ext cx="19969" cy="11809"/>
            </a:xfrm>
            <a:custGeom>
              <a:avLst/>
              <a:gdLst/>
              <a:ahLst/>
              <a:cxnLst>
                <a:cxn ang="0">
                  <a:pos x="1" y="0"/>
                </a:cxn>
                <a:cxn ang="0">
                  <a:pos x="5" y="0"/>
                </a:cxn>
                <a:cxn ang="0">
                  <a:pos x="6" y="1"/>
                </a:cxn>
                <a:cxn ang="0">
                  <a:pos x="8" y="3"/>
                </a:cxn>
                <a:cxn ang="0">
                  <a:pos x="9" y="3"/>
                </a:cxn>
                <a:cxn ang="0">
                  <a:pos x="9" y="5"/>
                </a:cxn>
                <a:cxn ang="0">
                  <a:pos x="8" y="6"/>
                </a:cxn>
                <a:cxn ang="0">
                  <a:pos x="2" y="6"/>
                </a:cxn>
                <a:cxn ang="0">
                  <a:pos x="1" y="5"/>
                </a:cxn>
                <a:cxn ang="0">
                  <a:pos x="0" y="3"/>
                </a:cxn>
                <a:cxn ang="0">
                  <a:pos x="1" y="0"/>
                </a:cxn>
              </a:cxnLst>
              <a:rect l="0" t="0" r="r" b="b"/>
              <a:pathLst>
                <a:path w="9" h="6">
                  <a:moveTo>
                    <a:pt x="1" y="0"/>
                  </a:moveTo>
                  <a:lnTo>
                    <a:pt x="5" y="0"/>
                  </a:lnTo>
                  <a:lnTo>
                    <a:pt x="6" y="1"/>
                  </a:lnTo>
                  <a:lnTo>
                    <a:pt x="8" y="3"/>
                  </a:lnTo>
                  <a:lnTo>
                    <a:pt x="9" y="3"/>
                  </a:lnTo>
                  <a:lnTo>
                    <a:pt x="9" y="5"/>
                  </a:lnTo>
                  <a:lnTo>
                    <a:pt x="8" y="6"/>
                  </a:lnTo>
                  <a:lnTo>
                    <a:pt x="2" y="6"/>
                  </a:lnTo>
                  <a:lnTo>
                    <a:pt x="1" y="5"/>
                  </a:lnTo>
                  <a:lnTo>
                    <a:pt x="0" y="3"/>
                  </a:lnTo>
                  <a:lnTo>
                    <a:pt x="1"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 name="Freeform 7"/>
            <p:cNvSpPr>
              <a:spLocks noEditPoints="1"/>
            </p:cNvSpPr>
            <p:nvPr/>
          </p:nvSpPr>
          <p:spPr bwMode="auto">
            <a:xfrm>
              <a:off x="8892457" y="3820520"/>
              <a:ext cx="809827" cy="549141"/>
            </a:xfrm>
            <a:custGeom>
              <a:avLst/>
              <a:gdLst/>
              <a:ahLst/>
              <a:cxnLst>
                <a:cxn ang="0">
                  <a:pos x="158" y="0"/>
                </a:cxn>
                <a:cxn ang="0">
                  <a:pos x="172" y="3"/>
                </a:cxn>
                <a:cxn ang="0">
                  <a:pos x="206" y="23"/>
                </a:cxn>
                <a:cxn ang="0">
                  <a:pos x="220" y="19"/>
                </a:cxn>
                <a:cxn ang="0">
                  <a:pos x="271" y="15"/>
                </a:cxn>
                <a:cxn ang="0">
                  <a:pos x="272" y="19"/>
                </a:cxn>
                <a:cxn ang="0">
                  <a:pos x="280" y="23"/>
                </a:cxn>
                <a:cxn ang="0">
                  <a:pos x="300" y="35"/>
                </a:cxn>
                <a:cxn ang="0">
                  <a:pos x="304" y="37"/>
                </a:cxn>
                <a:cxn ang="0">
                  <a:pos x="315" y="45"/>
                </a:cxn>
                <a:cxn ang="0">
                  <a:pos x="327" y="54"/>
                </a:cxn>
                <a:cxn ang="0">
                  <a:pos x="337" y="65"/>
                </a:cxn>
                <a:cxn ang="0">
                  <a:pos x="357" y="74"/>
                </a:cxn>
                <a:cxn ang="0">
                  <a:pos x="365" y="79"/>
                </a:cxn>
                <a:cxn ang="0">
                  <a:pos x="348" y="96"/>
                </a:cxn>
                <a:cxn ang="0">
                  <a:pos x="337" y="123"/>
                </a:cxn>
                <a:cxn ang="0">
                  <a:pos x="333" y="123"/>
                </a:cxn>
                <a:cxn ang="0">
                  <a:pos x="323" y="130"/>
                </a:cxn>
                <a:cxn ang="0">
                  <a:pos x="320" y="149"/>
                </a:cxn>
                <a:cxn ang="0">
                  <a:pos x="331" y="152"/>
                </a:cxn>
                <a:cxn ang="0">
                  <a:pos x="322" y="157"/>
                </a:cxn>
                <a:cxn ang="0">
                  <a:pos x="320" y="163"/>
                </a:cxn>
                <a:cxn ang="0">
                  <a:pos x="307" y="170"/>
                </a:cxn>
                <a:cxn ang="0">
                  <a:pos x="306" y="175"/>
                </a:cxn>
                <a:cxn ang="0">
                  <a:pos x="302" y="176"/>
                </a:cxn>
                <a:cxn ang="0">
                  <a:pos x="299" y="190"/>
                </a:cxn>
                <a:cxn ang="0">
                  <a:pos x="286" y="191"/>
                </a:cxn>
                <a:cxn ang="0">
                  <a:pos x="283" y="211"/>
                </a:cxn>
                <a:cxn ang="0">
                  <a:pos x="272" y="217"/>
                </a:cxn>
                <a:cxn ang="0">
                  <a:pos x="262" y="228"/>
                </a:cxn>
                <a:cxn ang="0">
                  <a:pos x="227" y="241"/>
                </a:cxn>
                <a:cxn ang="0">
                  <a:pos x="228" y="260"/>
                </a:cxn>
                <a:cxn ang="0">
                  <a:pos x="228" y="264"/>
                </a:cxn>
                <a:cxn ang="0">
                  <a:pos x="220" y="270"/>
                </a:cxn>
                <a:cxn ang="0">
                  <a:pos x="213" y="278"/>
                </a:cxn>
                <a:cxn ang="0">
                  <a:pos x="195" y="250"/>
                </a:cxn>
                <a:cxn ang="0">
                  <a:pos x="187" y="239"/>
                </a:cxn>
                <a:cxn ang="0">
                  <a:pos x="174" y="229"/>
                </a:cxn>
                <a:cxn ang="0">
                  <a:pos x="166" y="207"/>
                </a:cxn>
                <a:cxn ang="0">
                  <a:pos x="152" y="193"/>
                </a:cxn>
                <a:cxn ang="0">
                  <a:pos x="141" y="187"/>
                </a:cxn>
                <a:cxn ang="0">
                  <a:pos x="134" y="180"/>
                </a:cxn>
                <a:cxn ang="0">
                  <a:pos x="127" y="171"/>
                </a:cxn>
                <a:cxn ang="0">
                  <a:pos x="127" y="168"/>
                </a:cxn>
                <a:cxn ang="0">
                  <a:pos x="120" y="158"/>
                </a:cxn>
                <a:cxn ang="0">
                  <a:pos x="118" y="156"/>
                </a:cxn>
                <a:cxn ang="0">
                  <a:pos x="101" y="152"/>
                </a:cxn>
                <a:cxn ang="0">
                  <a:pos x="88" y="134"/>
                </a:cxn>
                <a:cxn ang="0">
                  <a:pos x="56" y="109"/>
                </a:cxn>
                <a:cxn ang="0">
                  <a:pos x="49" y="100"/>
                </a:cxn>
                <a:cxn ang="0">
                  <a:pos x="46" y="87"/>
                </a:cxn>
                <a:cxn ang="0">
                  <a:pos x="44" y="82"/>
                </a:cxn>
                <a:cxn ang="0">
                  <a:pos x="42" y="85"/>
                </a:cxn>
                <a:cxn ang="0">
                  <a:pos x="14" y="67"/>
                </a:cxn>
                <a:cxn ang="0">
                  <a:pos x="2" y="56"/>
                </a:cxn>
                <a:cxn ang="0">
                  <a:pos x="16" y="36"/>
                </a:cxn>
                <a:cxn ang="0">
                  <a:pos x="43" y="25"/>
                </a:cxn>
                <a:cxn ang="0">
                  <a:pos x="56" y="18"/>
                </a:cxn>
                <a:cxn ang="0">
                  <a:pos x="66" y="12"/>
                </a:cxn>
                <a:cxn ang="0">
                  <a:pos x="129" y="2"/>
                </a:cxn>
              </a:cxnLst>
              <a:rect l="0" t="0" r="r" b="b"/>
              <a:pathLst>
                <a:path w="365" h="279">
                  <a:moveTo>
                    <a:pt x="118" y="158"/>
                  </a:moveTo>
                  <a:lnTo>
                    <a:pt x="120" y="158"/>
                  </a:lnTo>
                  <a:lnTo>
                    <a:pt x="118" y="159"/>
                  </a:lnTo>
                  <a:lnTo>
                    <a:pt x="118" y="158"/>
                  </a:lnTo>
                  <a:close/>
                  <a:moveTo>
                    <a:pt x="139" y="0"/>
                  </a:moveTo>
                  <a:lnTo>
                    <a:pt x="158" y="0"/>
                  </a:lnTo>
                  <a:lnTo>
                    <a:pt x="165" y="2"/>
                  </a:lnTo>
                  <a:lnTo>
                    <a:pt x="168" y="8"/>
                  </a:lnTo>
                  <a:lnTo>
                    <a:pt x="170" y="8"/>
                  </a:lnTo>
                  <a:lnTo>
                    <a:pt x="171" y="5"/>
                  </a:lnTo>
                  <a:lnTo>
                    <a:pt x="171" y="4"/>
                  </a:lnTo>
                  <a:lnTo>
                    <a:pt x="172" y="3"/>
                  </a:lnTo>
                  <a:lnTo>
                    <a:pt x="178" y="7"/>
                  </a:lnTo>
                  <a:lnTo>
                    <a:pt x="181" y="12"/>
                  </a:lnTo>
                  <a:lnTo>
                    <a:pt x="184" y="19"/>
                  </a:lnTo>
                  <a:lnTo>
                    <a:pt x="186" y="28"/>
                  </a:lnTo>
                  <a:lnTo>
                    <a:pt x="195" y="25"/>
                  </a:lnTo>
                  <a:lnTo>
                    <a:pt x="206" y="23"/>
                  </a:lnTo>
                  <a:lnTo>
                    <a:pt x="209" y="23"/>
                  </a:lnTo>
                  <a:lnTo>
                    <a:pt x="210" y="24"/>
                  </a:lnTo>
                  <a:lnTo>
                    <a:pt x="210" y="25"/>
                  </a:lnTo>
                  <a:lnTo>
                    <a:pt x="213" y="24"/>
                  </a:lnTo>
                  <a:lnTo>
                    <a:pt x="215" y="22"/>
                  </a:lnTo>
                  <a:lnTo>
                    <a:pt x="220" y="19"/>
                  </a:lnTo>
                  <a:lnTo>
                    <a:pt x="229" y="18"/>
                  </a:lnTo>
                  <a:lnTo>
                    <a:pt x="239" y="18"/>
                  </a:lnTo>
                  <a:lnTo>
                    <a:pt x="250" y="17"/>
                  </a:lnTo>
                  <a:lnTo>
                    <a:pt x="260" y="15"/>
                  </a:lnTo>
                  <a:lnTo>
                    <a:pt x="270" y="14"/>
                  </a:lnTo>
                  <a:lnTo>
                    <a:pt x="271" y="15"/>
                  </a:lnTo>
                  <a:lnTo>
                    <a:pt x="271" y="17"/>
                  </a:lnTo>
                  <a:lnTo>
                    <a:pt x="269" y="19"/>
                  </a:lnTo>
                  <a:lnTo>
                    <a:pt x="267" y="19"/>
                  </a:lnTo>
                  <a:lnTo>
                    <a:pt x="269" y="21"/>
                  </a:lnTo>
                  <a:lnTo>
                    <a:pt x="270" y="21"/>
                  </a:lnTo>
                  <a:lnTo>
                    <a:pt x="272" y="19"/>
                  </a:lnTo>
                  <a:lnTo>
                    <a:pt x="273" y="17"/>
                  </a:lnTo>
                  <a:lnTo>
                    <a:pt x="278" y="17"/>
                  </a:lnTo>
                  <a:lnTo>
                    <a:pt x="278" y="18"/>
                  </a:lnTo>
                  <a:lnTo>
                    <a:pt x="279" y="19"/>
                  </a:lnTo>
                  <a:lnTo>
                    <a:pt x="279" y="21"/>
                  </a:lnTo>
                  <a:lnTo>
                    <a:pt x="280" y="23"/>
                  </a:lnTo>
                  <a:lnTo>
                    <a:pt x="280" y="24"/>
                  </a:lnTo>
                  <a:lnTo>
                    <a:pt x="281" y="25"/>
                  </a:lnTo>
                  <a:lnTo>
                    <a:pt x="290" y="25"/>
                  </a:lnTo>
                  <a:lnTo>
                    <a:pt x="297" y="32"/>
                  </a:lnTo>
                  <a:lnTo>
                    <a:pt x="298" y="32"/>
                  </a:lnTo>
                  <a:lnTo>
                    <a:pt x="300" y="35"/>
                  </a:lnTo>
                  <a:lnTo>
                    <a:pt x="300" y="36"/>
                  </a:lnTo>
                  <a:lnTo>
                    <a:pt x="299" y="37"/>
                  </a:lnTo>
                  <a:lnTo>
                    <a:pt x="298" y="39"/>
                  </a:lnTo>
                  <a:lnTo>
                    <a:pt x="301" y="38"/>
                  </a:lnTo>
                  <a:lnTo>
                    <a:pt x="302" y="38"/>
                  </a:lnTo>
                  <a:lnTo>
                    <a:pt x="304" y="37"/>
                  </a:lnTo>
                  <a:lnTo>
                    <a:pt x="305" y="38"/>
                  </a:lnTo>
                  <a:lnTo>
                    <a:pt x="306" y="38"/>
                  </a:lnTo>
                  <a:lnTo>
                    <a:pt x="307" y="39"/>
                  </a:lnTo>
                  <a:lnTo>
                    <a:pt x="309" y="40"/>
                  </a:lnTo>
                  <a:lnTo>
                    <a:pt x="312" y="43"/>
                  </a:lnTo>
                  <a:lnTo>
                    <a:pt x="315" y="45"/>
                  </a:lnTo>
                  <a:lnTo>
                    <a:pt x="316" y="46"/>
                  </a:lnTo>
                  <a:lnTo>
                    <a:pt x="319" y="47"/>
                  </a:lnTo>
                  <a:lnTo>
                    <a:pt x="321" y="47"/>
                  </a:lnTo>
                  <a:lnTo>
                    <a:pt x="323" y="49"/>
                  </a:lnTo>
                  <a:lnTo>
                    <a:pt x="327" y="52"/>
                  </a:lnTo>
                  <a:lnTo>
                    <a:pt x="327" y="54"/>
                  </a:lnTo>
                  <a:lnTo>
                    <a:pt x="328" y="56"/>
                  </a:lnTo>
                  <a:lnTo>
                    <a:pt x="328" y="58"/>
                  </a:lnTo>
                  <a:lnTo>
                    <a:pt x="330" y="60"/>
                  </a:lnTo>
                  <a:lnTo>
                    <a:pt x="336" y="60"/>
                  </a:lnTo>
                  <a:lnTo>
                    <a:pt x="337" y="61"/>
                  </a:lnTo>
                  <a:lnTo>
                    <a:pt x="337" y="65"/>
                  </a:lnTo>
                  <a:lnTo>
                    <a:pt x="335" y="67"/>
                  </a:lnTo>
                  <a:lnTo>
                    <a:pt x="340" y="65"/>
                  </a:lnTo>
                  <a:lnTo>
                    <a:pt x="345" y="65"/>
                  </a:lnTo>
                  <a:lnTo>
                    <a:pt x="347" y="67"/>
                  </a:lnTo>
                  <a:lnTo>
                    <a:pt x="350" y="71"/>
                  </a:lnTo>
                  <a:lnTo>
                    <a:pt x="357" y="74"/>
                  </a:lnTo>
                  <a:lnTo>
                    <a:pt x="358" y="75"/>
                  </a:lnTo>
                  <a:lnTo>
                    <a:pt x="359" y="78"/>
                  </a:lnTo>
                  <a:lnTo>
                    <a:pt x="358" y="79"/>
                  </a:lnTo>
                  <a:lnTo>
                    <a:pt x="357" y="81"/>
                  </a:lnTo>
                  <a:lnTo>
                    <a:pt x="362" y="79"/>
                  </a:lnTo>
                  <a:lnTo>
                    <a:pt x="365" y="79"/>
                  </a:lnTo>
                  <a:lnTo>
                    <a:pt x="364" y="82"/>
                  </a:lnTo>
                  <a:lnTo>
                    <a:pt x="359" y="87"/>
                  </a:lnTo>
                  <a:lnTo>
                    <a:pt x="357" y="88"/>
                  </a:lnTo>
                  <a:lnTo>
                    <a:pt x="355" y="91"/>
                  </a:lnTo>
                  <a:lnTo>
                    <a:pt x="351" y="93"/>
                  </a:lnTo>
                  <a:lnTo>
                    <a:pt x="348" y="96"/>
                  </a:lnTo>
                  <a:lnTo>
                    <a:pt x="348" y="98"/>
                  </a:lnTo>
                  <a:lnTo>
                    <a:pt x="347" y="100"/>
                  </a:lnTo>
                  <a:lnTo>
                    <a:pt x="345" y="101"/>
                  </a:lnTo>
                  <a:lnTo>
                    <a:pt x="343" y="107"/>
                  </a:lnTo>
                  <a:lnTo>
                    <a:pt x="340" y="116"/>
                  </a:lnTo>
                  <a:lnTo>
                    <a:pt x="337" y="123"/>
                  </a:lnTo>
                  <a:lnTo>
                    <a:pt x="337" y="124"/>
                  </a:lnTo>
                  <a:lnTo>
                    <a:pt x="336" y="123"/>
                  </a:lnTo>
                  <a:lnTo>
                    <a:pt x="335" y="123"/>
                  </a:lnTo>
                  <a:lnTo>
                    <a:pt x="335" y="121"/>
                  </a:lnTo>
                  <a:lnTo>
                    <a:pt x="333" y="122"/>
                  </a:lnTo>
                  <a:lnTo>
                    <a:pt x="333" y="123"/>
                  </a:lnTo>
                  <a:lnTo>
                    <a:pt x="335" y="123"/>
                  </a:lnTo>
                  <a:lnTo>
                    <a:pt x="334" y="124"/>
                  </a:lnTo>
                  <a:lnTo>
                    <a:pt x="331" y="126"/>
                  </a:lnTo>
                  <a:lnTo>
                    <a:pt x="328" y="129"/>
                  </a:lnTo>
                  <a:lnTo>
                    <a:pt x="326" y="130"/>
                  </a:lnTo>
                  <a:lnTo>
                    <a:pt x="323" y="130"/>
                  </a:lnTo>
                  <a:lnTo>
                    <a:pt x="323" y="129"/>
                  </a:lnTo>
                  <a:lnTo>
                    <a:pt x="322" y="131"/>
                  </a:lnTo>
                  <a:lnTo>
                    <a:pt x="322" y="135"/>
                  </a:lnTo>
                  <a:lnTo>
                    <a:pt x="323" y="141"/>
                  </a:lnTo>
                  <a:lnTo>
                    <a:pt x="322" y="145"/>
                  </a:lnTo>
                  <a:lnTo>
                    <a:pt x="320" y="149"/>
                  </a:lnTo>
                  <a:lnTo>
                    <a:pt x="315" y="149"/>
                  </a:lnTo>
                  <a:lnTo>
                    <a:pt x="316" y="151"/>
                  </a:lnTo>
                  <a:lnTo>
                    <a:pt x="321" y="151"/>
                  </a:lnTo>
                  <a:lnTo>
                    <a:pt x="323" y="150"/>
                  </a:lnTo>
                  <a:lnTo>
                    <a:pt x="330" y="150"/>
                  </a:lnTo>
                  <a:lnTo>
                    <a:pt x="331" y="152"/>
                  </a:lnTo>
                  <a:lnTo>
                    <a:pt x="331" y="155"/>
                  </a:lnTo>
                  <a:lnTo>
                    <a:pt x="329" y="156"/>
                  </a:lnTo>
                  <a:lnTo>
                    <a:pt x="328" y="157"/>
                  </a:lnTo>
                  <a:lnTo>
                    <a:pt x="326" y="157"/>
                  </a:lnTo>
                  <a:lnTo>
                    <a:pt x="321" y="155"/>
                  </a:lnTo>
                  <a:lnTo>
                    <a:pt x="322" y="157"/>
                  </a:lnTo>
                  <a:lnTo>
                    <a:pt x="322" y="159"/>
                  </a:lnTo>
                  <a:lnTo>
                    <a:pt x="323" y="161"/>
                  </a:lnTo>
                  <a:lnTo>
                    <a:pt x="323" y="163"/>
                  </a:lnTo>
                  <a:lnTo>
                    <a:pt x="322" y="164"/>
                  </a:lnTo>
                  <a:lnTo>
                    <a:pt x="321" y="163"/>
                  </a:lnTo>
                  <a:lnTo>
                    <a:pt x="320" y="163"/>
                  </a:lnTo>
                  <a:lnTo>
                    <a:pt x="320" y="169"/>
                  </a:lnTo>
                  <a:lnTo>
                    <a:pt x="321" y="171"/>
                  </a:lnTo>
                  <a:lnTo>
                    <a:pt x="321" y="172"/>
                  </a:lnTo>
                  <a:lnTo>
                    <a:pt x="308" y="172"/>
                  </a:lnTo>
                  <a:lnTo>
                    <a:pt x="307" y="171"/>
                  </a:lnTo>
                  <a:lnTo>
                    <a:pt x="307" y="170"/>
                  </a:lnTo>
                  <a:lnTo>
                    <a:pt x="308" y="169"/>
                  </a:lnTo>
                  <a:lnTo>
                    <a:pt x="309" y="166"/>
                  </a:lnTo>
                  <a:lnTo>
                    <a:pt x="306" y="168"/>
                  </a:lnTo>
                  <a:lnTo>
                    <a:pt x="305" y="169"/>
                  </a:lnTo>
                  <a:lnTo>
                    <a:pt x="305" y="173"/>
                  </a:lnTo>
                  <a:lnTo>
                    <a:pt x="306" y="175"/>
                  </a:lnTo>
                  <a:lnTo>
                    <a:pt x="307" y="175"/>
                  </a:lnTo>
                  <a:lnTo>
                    <a:pt x="307" y="176"/>
                  </a:lnTo>
                  <a:lnTo>
                    <a:pt x="306" y="176"/>
                  </a:lnTo>
                  <a:lnTo>
                    <a:pt x="304" y="175"/>
                  </a:lnTo>
                  <a:lnTo>
                    <a:pt x="302" y="175"/>
                  </a:lnTo>
                  <a:lnTo>
                    <a:pt x="302" y="176"/>
                  </a:lnTo>
                  <a:lnTo>
                    <a:pt x="304" y="178"/>
                  </a:lnTo>
                  <a:lnTo>
                    <a:pt x="304" y="180"/>
                  </a:lnTo>
                  <a:lnTo>
                    <a:pt x="305" y="183"/>
                  </a:lnTo>
                  <a:lnTo>
                    <a:pt x="305" y="185"/>
                  </a:lnTo>
                  <a:lnTo>
                    <a:pt x="301" y="189"/>
                  </a:lnTo>
                  <a:lnTo>
                    <a:pt x="299" y="190"/>
                  </a:lnTo>
                  <a:lnTo>
                    <a:pt x="297" y="192"/>
                  </a:lnTo>
                  <a:lnTo>
                    <a:pt x="295" y="194"/>
                  </a:lnTo>
                  <a:lnTo>
                    <a:pt x="295" y="197"/>
                  </a:lnTo>
                  <a:lnTo>
                    <a:pt x="293" y="197"/>
                  </a:lnTo>
                  <a:lnTo>
                    <a:pt x="291" y="196"/>
                  </a:lnTo>
                  <a:lnTo>
                    <a:pt x="286" y="191"/>
                  </a:lnTo>
                  <a:lnTo>
                    <a:pt x="284" y="191"/>
                  </a:lnTo>
                  <a:lnTo>
                    <a:pt x="281" y="190"/>
                  </a:lnTo>
                  <a:lnTo>
                    <a:pt x="278" y="191"/>
                  </a:lnTo>
                  <a:lnTo>
                    <a:pt x="283" y="201"/>
                  </a:lnTo>
                  <a:lnTo>
                    <a:pt x="287" y="211"/>
                  </a:lnTo>
                  <a:lnTo>
                    <a:pt x="283" y="211"/>
                  </a:lnTo>
                  <a:lnTo>
                    <a:pt x="276" y="218"/>
                  </a:lnTo>
                  <a:lnTo>
                    <a:pt x="274" y="217"/>
                  </a:lnTo>
                  <a:lnTo>
                    <a:pt x="273" y="214"/>
                  </a:lnTo>
                  <a:lnTo>
                    <a:pt x="272" y="214"/>
                  </a:lnTo>
                  <a:lnTo>
                    <a:pt x="271" y="215"/>
                  </a:lnTo>
                  <a:lnTo>
                    <a:pt x="272" y="217"/>
                  </a:lnTo>
                  <a:lnTo>
                    <a:pt x="273" y="217"/>
                  </a:lnTo>
                  <a:lnTo>
                    <a:pt x="272" y="219"/>
                  </a:lnTo>
                  <a:lnTo>
                    <a:pt x="270" y="221"/>
                  </a:lnTo>
                  <a:lnTo>
                    <a:pt x="263" y="221"/>
                  </a:lnTo>
                  <a:lnTo>
                    <a:pt x="262" y="222"/>
                  </a:lnTo>
                  <a:lnTo>
                    <a:pt x="262" y="228"/>
                  </a:lnTo>
                  <a:lnTo>
                    <a:pt x="253" y="231"/>
                  </a:lnTo>
                  <a:lnTo>
                    <a:pt x="238" y="231"/>
                  </a:lnTo>
                  <a:lnTo>
                    <a:pt x="234" y="233"/>
                  </a:lnTo>
                  <a:lnTo>
                    <a:pt x="230" y="240"/>
                  </a:lnTo>
                  <a:lnTo>
                    <a:pt x="228" y="242"/>
                  </a:lnTo>
                  <a:lnTo>
                    <a:pt x="227" y="241"/>
                  </a:lnTo>
                  <a:lnTo>
                    <a:pt x="224" y="240"/>
                  </a:lnTo>
                  <a:lnTo>
                    <a:pt x="223" y="239"/>
                  </a:lnTo>
                  <a:lnTo>
                    <a:pt x="222" y="236"/>
                  </a:lnTo>
                  <a:lnTo>
                    <a:pt x="220" y="243"/>
                  </a:lnTo>
                  <a:lnTo>
                    <a:pt x="223" y="253"/>
                  </a:lnTo>
                  <a:lnTo>
                    <a:pt x="228" y="260"/>
                  </a:lnTo>
                  <a:lnTo>
                    <a:pt x="234" y="264"/>
                  </a:lnTo>
                  <a:lnTo>
                    <a:pt x="232" y="265"/>
                  </a:lnTo>
                  <a:lnTo>
                    <a:pt x="232" y="267"/>
                  </a:lnTo>
                  <a:lnTo>
                    <a:pt x="231" y="267"/>
                  </a:lnTo>
                  <a:lnTo>
                    <a:pt x="229" y="264"/>
                  </a:lnTo>
                  <a:lnTo>
                    <a:pt x="228" y="264"/>
                  </a:lnTo>
                  <a:lnTo>
                    <a:pt x="223" y="269"/>
                  </a:lnTo>
                  <a:lnTo>
                    <a:pt x="223" y="270"/>
                  </a:lnTo>
                  <a:lnTo>
                    <a:pt x="222" y="269"/>
                  </a:lnTo>
                  <a:lnTo>
                    <a:pt x="222" y="268"/>
                  </a:lnTo>
                  <a:lnTo>
                    <a:pt x="220" y="268"/>
                  </a:lnTo>
                  <a:lnTo>
                    <a:pt x="220" y="270"/>
                  </a:lnTo>
                  <a:lnTo>
                    <a:pt x="222" y="272"/>
                  </a:lnTo>
                  <a:lnTo>
                    <a:pt x="222" y="274"/>
                  </a:lnTo>
                  <a:lnTo>
                    <a:pt x="223" y="276"/>
                  </a:lnTo>
                  <a:lnTo>
                    <a:pt x="222" y="278"/>
                  </a:lnTo>
                  <a:lnTo>
                    <a:pt x="216" y="279"/>
                  </a:lnTo>
                  <a:lnTo>
                    <a:pt x="213" y="278"/>
                  </a:lnTo>
                  <a:lnTo>
                    <a:pt x="210" y="276"/>
                  </a:lnTo>
                  <a:lnTo>
                    <a:pt x="207" y="274"/>
                  </a:lnTo>
                  <a:lnTo>
                    <a:pt x="202" y="274"/>
                  </a:lnTo>
                  <a:lnTo>
                    <a:pt x="202" y="264"/>
                  </a:lnTo>
                  <a:lnTo>
                    <a:pt x="200" y="256"/>
                  </a:lnTo>
                  <a:lnTo>
                    <a:pt x="195" y="250"/>
                  </a:lnTo>
                  <a:lnTo>
                    <a:pt x="192" y="245"/>
                  </a:lnTo>
                  <a:lnTo>
                    <a:pt x="191" y="240"/>
                  </a:lnTo>
                  <a:lnTo>
                    <a:pt x="194" y="234"/>
                  </a:lnTo>
                  <a:lnTo>
                    <a:pt x="191" y="236"/>
                  </a:lnTo>
                  <a:lnTo>
                    <a:pt x="188" y="238"/>
                  </a:lnTo>
                  <a:lnTo>
                    <a:pt x="187" y="239"/>
                  </a:lnTo>
                  <a:lnTo>
                    <a:pt x="185" y="239"/>
                  </a:lnTo>
                  <a:lnTo>
                    <a:pt x="185" y="236"/>
                  </a:lnTo>
                  <a:lnTo>
                    <a:pt x="184" y="235"/>
                  </a:lnTo>
                  <a:lnTo>
                    <a:pt x="180" y="235"/>
                  </a:lnTo>
                  <a:lnTo>
                    <a:pt x="177" y="236"/>
                  </a:lnTo>
                  <a:lnTo>
                    <a:pt x="174" y="229"/>
                  </a:lnTo>
                  <a:lnTo>
                    <a:pt x="174" y="222"/>
                  </a:lnTo>
                  <a:lnTo>
                    <a:pt x="172" y="219"/>
                  </a:lnTo>
                  <a:lnTo>
                    <a:pt x="171" y="217"/>
                  </a:lnTo>
                  <a:lnTo>
                    <a:pt x="168" y="214"/>
                  </a:lnTo>
                  <a:lnTo>
                    <a:pt x="166" y="211"/>
                  </a:lnTo>
                  <a:lnTo>
                    <a:pt x="166" y="207"/>
                  </a:lnTo>
                  <a:lnTo>
                    <a:pt x="167" y="206"/>
                  </a:lnTo>
                  <a:lnTo>
                    <a:pt x="168" y="206"/>
                  </a:lnTo>
                  <a:lnTo>
                    <a:pt x="163" y="200"/>
                  </a:lnTo>
                  <a:lnTo>
                    <a:pt x="158" y="198"/>
                  </a:lnTo>
                  <a:lnTo>
                    <a:pt x="154" y="194"/>
                  </a:lnTo>
                  <a:lnTo>
                    <a:pt x="152" y="193"/>
                  </a:lnTo>
                  <a:lnTo>
                    <a:pt x="150" y="193"/>
                  </a:lnTo>
                  <a:lnTo>
                    <a:pt x="148" y="192"/>
                  </a:lnTo>
                  <a:lnTo>
                    <a:pt x="145" y="192"/>
                  </a:lnTo>
                  <a:lnTo>
                    <a:pt x="143" y="191"/>
                  </a:lnTo>
                  <a:lnTo>
                    <a:pt x="142" y="190"/>
                  </a:lnTo>
                  <a:lnTo>
                    <a:pt x="141" y="187"/>
                  </a:lnTo>
                  <a:lnTo>
                    <a:pt x="141" y="186"/>
                  </a:lnTo>
                  <a:lnTo>
                    <a:pt x="139" y="184"/>
                  </a:lnTo>
                  <a:lnTo>
                    <a:pt x="137" y="182"/>
                  </a:lnTo>
                  <a:lnTo>
                    <a:pt x="135" y="182"/>
                  </a:lnTo>
                  <a:lnTo>
                    <a:pt x="132" y="183"/>
                  </a:lnTo>
                  <a:lnTo>
                    <a:pt x="134" y="180"/>
                  </a:lnTo>
                  <a:lnTo>
                    <a:pt x="134" y="179"/>
                  </a:lnTo>
                  <a:lnTo>
                    <a:pt x="132" y="177"/>
                  </a:lnTo>
                  <a:lnTo>
                    <a:pt x="130" y="176"/>
                  </a:lnTo>
                  <a:lnTo>
                    <a:pt x="129" y="175"/>
                  </a:lnTo>
                  <a:lnTo>
                    <a:pt x="127" y="173"/>
                  </a:lnTo>
                  <a:lnTo>
                    <a:pt x="127" y="171"/>
                  </a:lnTo>
                  <a:lnTo>
                    <a:pt x="128" y="169"/>
                  </a:lnTo>
                  <a:lnTo>
                    <a:pt x="129" y="168"/>
                  </a:lnTo>
                  <a:lnTo>
                    <a:pt x="129" y="166"/>
                  </a:lnTo>
                  <a:lnTo>
                    <a:pt x="128" y="165"/>
                  </a:lnTo>
                  <a:lnTo>
                    <a:pt x="128" y="166"/>
                  </a:lnTo>
                  <a:lnTo>
                    <a:pt x="127" y="168"/>
                  </a:lnTo>
                  <a:lnTo>
                    <a:pt x="127" y="169"/>
                  </a:lnTo>
                  <a:lnTo>
                    <a:pt x="125" y="168"/>
                  </a:lnTo>
                  <a:lnTo>
                    <a:pt x="124" y="165"/>
                  </a:lnTo>
                  <a:lnTo>
                    <a:pt x="123" y="164"/>
                  </a:lnTo>
                  <a:lnTo>
                    <a:pt x="121" y="159"/>
                  </a:lnTo>
                  <a:lnTo>
                    <a:pt x="120" y="158"/>
                  </a:lnTo>
                  <a:lnTo>
                    <a:pt x="120" y="157"/>
                  </a:lnTo>
                  <a:lnTo>
                    <a:pt x="122" y="155"/>
                  </a:lnTo>
                  <a:lnTo>
                    <a:pt x="123" y="155"/>
                  </a:lnTo>
                  <a:lnTo>
                    <a:pt x="123" y="154"/>
                  </a:lnTo>
                  <a:lnTo>
                    <a:pt x="121" y="154"/>
                  </a:lnTo>
                  <a:lnTo>
                    <a:pt x="118" y="156"/>
                  </a:lnTo>
                  <a:lnTo>
                    <a:pt x="118" y="157"/>
                  </a:lnTo>
                  <a:lnTo>
                    <a:pt x="114" y="155"/>
                  </a:lnTo>
                  <a:lnTo>
                    <a:pt x="109" y="155"/>
                  </a:lnTo>
                  <a:lnTo>
                    <a:pt x="106" y="154"/>
                  </a:lnTo>
                  <a:lnTo>
                    <a:pt x="103" y="154"/>
                  </a:lnTo>
                  <a:lnTo>
                    <a:pt x="101" y="152"/>
                  </a:lnTo>
                  <a:lnTo>
                    <a:pt x="100" y="151"/>
                  </a:lnTo>
                  <a:lnTo>
                    <a:pt x="100" y="145"/>
                  </a:lnTo>
                  <a:lnTo>
                    <a:pt x="99" y="143"/>
                  </a:lnTo>
                  <a:lnTo>
                    <a:pt x="97" y="142"/>
                  </a:lnTo>
                  <a:lnTo>
                    <a:pt x="95" y="141"/>
                  </a:lnTo>
                  <a:lnTo>
                    <a:pt x="88" y="134"/>
                  </a:lnTo>
                  <a:lnTo>
                    <a:pt x="87" y="131"/>
                  </a:lnTo>
                  <a:lnTo>
                    <a:pt x="85" y="129"/>
                  </a:lnTo>
                  <a:lnTo>
                    <a:pt x="75" y="129"/>
                  </a:lnTo>
                  <a:lnTo>
                    <a:pt x="71" y="124"/>
                  </a:lnTo>
                  <a:lnTo>
                    <a:pt x="61" y="113"/>
                  </a:lnTo>
                  <a:lnTo>
                    <a:pt x="56" y="109"/>
                  </a:lnTo>
                  <a:lnTo>
                    <a:pt x="57" y="107"/>
                  </a:lnTo>
                  <a:lnTo>
                    <a:pt x="57" y="105"/>
                  </a:lnTo>
                  <a:lnTo>
                    <a:pt x="54" y="105"/>
                  </a:lnTo>
                  <a:lnTo>
                    <a:pt x="51" y="101"/>
                  </a:lnTo>
                  <a:lnTo>
                    <a:pt x="50" y="101"/>
                  </a:lnTo>
                  <a:lnTo>
                    <a:pt x="49" y="100"/>
                  </a:lnTo>
                  <a:lnTo>
                    <a:pt x="47" y="98"/>
                  </a:lnTo>
                  <a:lnTo>
                    <a:pt x="45" y="95"/>
                  </a:lnTo>
                  <a:lnTo>
                    <a:pt x="45" y="92"/>
                  </a:lnTo>
                  <a:lnTo>
                    <a:pt x="47" y="89"/>
                  </a:lnTo>
                  <a:lnTo>
                    <a:pt x="47" y="87"/>
                  </a:lnTo>
                  <a:lnTo>
                    <a:pt x="46" y="87"/>
                  </a:lnTo>
                  <a:lnTo>
                    <a:pt x="45" y="88"/>
                  </a:lnTo>
                  <a:lnTo>
                    <a:pt x="45" y="89"/>
                  </a:lnTo>
                  <a:lnTo>
                    <a:pt x="44" y="87"/>
                  </a:lnTo>
                  <a:lnTo>
                    <a:pt x="44" y="85"/>
                  </a:lnTo>
                  <a:lnTo>
                    <a:pt x="43" y="84"/>
                  </a:lnTo>
                  <a:lnTo>
                    <a:pt x="44" y="82"/>
                  </a:lnTo>
                  <a:lnTo>
                    <a:pt x="45" y="82"/>
                  </a:lnTo>
                  <a:lnTo>
                    <a:pt x="47" y="81"/>
                  </a:lnTo>
                  <a:lnTo>
                    <a:pt x="46" y="80"/>
                  </a:lnTo>
                  <a:lnTo>
                    <a:pt x="45" y="80"/>
                  </a:lnTo>
                  <a:lnTo>
                    <a:pt x="43" y="82"/>
                  </a:lnTo>
                  <a:lnTo>
                    <a:pt x="42" y="85"/>
                  </a:lnTo>
                  <a:lnTo>
                    <a:pt x="38" y="81"/>
                  </a:lnTo>
                  <a:lnTo>
                    <a:pt x="32" y="79"/>
                  </a:lnTo>
                  <a:lnTo>
                    <a:pt x="26" y="78"/>
                  </a:lnTo>
                  <a:lnTo>
                    <a:pt x="19" y="77"/>
                  </a:lnTo>
                  <a:lnTo>
                    <a:pt x="16" y="73"/>
                  </a:lnTo>
                  <a:lnTo>
                    <a:pt x="14" y="67"/>
                  </a:lnTo>
                  <a:lnTo>
                    <a:pt x="11" y="70"/>
                  </a:lnTo>
                  <a:lnTo>
                    <a:pt x="8" y="70"/>
                  </a:lnTo>
                  <a:lnTo>
                    <a:pt x="3" y="67"/>
                  </a:lnTo>
                  <a:lnTo>
                    <a:pt x="1" y="64"/>
                  </a:lnTo>
                  <a:lnTo>
                    <a:pt x="0" y="61"/>
                  </a:lnTo>
                  <a:lnTo>
                    <a:pt x="2" y="56"/>
                  </a:lnTo>
                  <a:lnTo>
                    <a:pt x="5" y="50"/>
                  </a:lnTo>
                  <a:lnTo>
                    <a:pt x="10" y="45"/>
                  </a:lnTo>
                  <a:lnTo>
                    <a:pt x="17" y="42"/>
                  </a:lnTo>
                  <a:lnTo>
                    <a:pt x="15" y="39"/>
                  </a:lnTo>
                  <a:lnTo>
                    <a:pt x="15" y="37"/>
                  </a:lnTo>
                  <a:lnTo>
                    <a:pt x="16" y="36"/>
                  </a:lnTo>
                  <a:lnTo>
                    <a:pt x="18" y="35"/>
                  </a:lnTo>
                  <a:lnTo>
                    <a:pt x="21" y="35"/>
                  </a:lnTo>
                  <a:lnTo>
                    <a:pt x="25" y="30"/>
                  </a:lnTo>
                  <a:lnTo>
                    <a:pt x="25" y="28"/>
                  </a:lnTo>
                  <a:lnTo>
                    <a:pt x="36" y="26"/>
                  </a:lnTo>
                  <a:lnTo>
                    <a:pt x="43" y="25"/>
                  </a:lnTo>
                  <a:lnTo>
                    <a:pt x="46" y="22"/>
                  </a:lnTo>
                  <a:lnTo>
                    <a:pt x="47" y="17"/>
                  </a:lnTo>
                  <a:lnTo>
                    <a:pt x="50" y="16"/>
                  </a:lnTo>
                  <a:lnTo>
                    <a:pt x="53" y="19"/>
                  </a:lnTo>
                  <a:lnTo>
                    <a:pt x="54" y="19"/>
                  </a:lnTo>
                  <a:lnTo>
                    <a:pt x="56" y="18"/>
                  </a:lnTo>
                  <a:lnTo>
                    <a:pt x="56" y="14"/>
                  </a:lnTo>
                  <a:lnTo>
                    <a:pt x="58" y="14"/>
                  </a:lnTo>
                  <a:lnTo>
                    <a:pt x="60" y="15"/>
                  </a:lnTo>
                  <a:lnTo>
                    <a:pt x="61" y="14"/>
                  </a:lnTo>
                  <a:lnTo>
                    <a:pt x="64" y="14"/>
                  </a:lnTo>
                  <a:lnTo>
                    <a:pt x="66" y="12"/>
                  </a:lnTo>
                  <a:lnTo>
                    <a:pt x="67" y="11"/>
                  </a:lnTo>
                  <a:lnTo>
                    <a:pt x="67" y="8"/>
                  </a:lnTo>
                  <a:lnTo>
                    <a:pt x="83" y="8"/>
                  </a:lnTo>
                  <a:lnTo>
                    <a:pt x="100" y="5"/>
                  </a:lnTo>
                  <a:lnTo>
                    <a:pt x="118" y="3"/>
                  </a:lnTo>
                  <a:lnTo>
                    <a:pt x="129" y="2"/>
                  </a:lnTo>
                  <a:lnTo>
                    <a:pt x="139"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 name="Freeform 8"/>
            <p:cNvSpPr>
              <a:spLocks/>
            </p:cNvSpPr>
            <p:nvPr/>
          </p:nvSpPr>
          <p:spPr bwMode="auto">
            <a:xfrm>
              <a:off x="10228116" y="1694815"/>
              <a:ext cx="261807" cy="494031"/>
            </a:xfrm>
            <a:custGeom>
              <a:avLst/>
              <a:gdLst/>
              <a:ahLst/>
              <a:cxnLst>
                <a:cxn ang="0">
                  <a:pos x="39" y="0"/>
                </a:cxn>
                <a:cxn ang="0">
                  <a:pos x="52" y="34"/>
                </a:cxn>
                <a:cxn ang="0">
                  <a:pos x="64" y="72"/>
                </a:cxn>
                <a:cxn ang="0">
                  <a:pos x="76" y="110"/>
                </a:cxn>
                <a:cxn ang="0">
                  <a:pos x="81" y="130"/>
                </a:cxn>
                <a:cxn ang="0">
                  <a:pos x="85" y="135"/>
                </a:cxn>
                <a:cxn ang="0">
                  <a:pos x="87" y="139"/>
                </a:cxn>
                <a:cxn ang="0">
                  <a:pos x="90" y="144"/>
                </a:cxn>
                <a:cxn ang="0">
                  <a:pos x="92" y="153"/>
                </a:cxn>
                <a:cxn ang="0">
                  <a:pos x="93" y="164"/>
                </a:cxn>
                <a:cxn ang="0">
                  <a:pos x="97" y="171"/>
                </a:cxn>
                <a:cxn ang="0">
                  <a:pos x="110" y="184"/>
                </a:cxn>
                <a:cxn ang="0">
                  <a:pos x="116" y="191"/>
                </a:cxn>
                <a:cxn ang="0">
                  <a:pos x="118" y="199"/>
                </a:cxn>
                <a:cxn ang="0">
                  <a:pos x="118" y="208"/>
                </a:cxn>
                <a:cxn ang="0">
                  <a:pos x="108" y="212"/>
                </a:cxn>
                <a:cxn ang="0">
                  <a:pos x="101" y="219"/>
                </a:cxn>
                <a:cxn ang="0">
                  <a:pos x="96" y="226"/>
                </a:cxn>
                <a:cxn ang="0">
                  <a:pos x="90" y="234"/>
                </a:cxn>
                <a:cxn ang="0">
                  <a:pos x="64" y="240"/>
                </a:cxn>
                <a:cxn ang="0">
                  <a:pos x="39" y="245"/>
                </a:cxn>
                <a:cxn ang="0">
                  <a:pos x="14" y="251"/>
                </a:cxn>
                <a:cxn ang="0">
                  <a:pos x="9" y="243"/>
                </a:cxn>
                <a:cxn ang="0">
                  <a:pos x="7" y="233"/>
                </a:cxn>
                <a:cxn ang="0">
                  <a:pos x="7" y="208"/>
                </a:cxn>
                <a:cxn ang="0">
                  <a:pos x="5" y="194"/>
                </a:cxn>
                <a:cxn ang="0">
                  <a:pos x="3" y="187"/>
                </a:cxn>
                <a:cxn ang="0">
                  <a:pos x="1" y="184"/>
                </a:cxn>
                <a:cxn ang="0">
                  <a:pos x="0" y="180"/>
                </a:cxn>
                <a:cxn ang="0">
                  <a:pos x="0" y="178"/>
                </a:cxn>
                <a:cxn ang="0">
                  <a:pos x="3" y="160"/>
                </a:cxn>
                <a:cxn ang="0">
                  <a:pos x="9" y="142"/>
                </a:cxn>
                <a:cxn ang="0">
                  <a:pos x="11" y="124"/>
                </a:cxn>
                <a:cxn ang="0">
                  <a:pos x="11" y="119"/>
                </a:cxn>
                <a:cxn ang="0">
                  <a:pos x="10" y="115"/>
                </a:cxn>
                <a:cxn ang="0">
                  <a:pos x="8" y="110"/>
                </a:cxn>
                <a:cxn ang="0">
                  <a:pos x="5" y="107"/>
                </a:cxn>
                <a:cxn ang="0">
                  <a:pos x="7" y="103"/>
                </a:cxn>
                <a:cxn ang="0">
                  <a:pos x="11" y="98"/>
                </a:cxn>
                <a:cxn ang="0">
                  <a:pos x="15" y="97"/>
                </a:cxn>
                <a:cxn ang="0">
                  <a:pos x="23" y="89"/>
                </a:cxn>
                <a:cxn ang="0">
                  <a:pos x="25" y="84"/>
                </a:cxn>
                <a:cxn ang="0">
                  <a:pos x="28" y="81"/>
                </a:cxn>
                <a:cxn ang="0">
                  <a:pos x="31" y="76"/>
                </a:cxn>
                <a:cxn ang="0">
                  <a:pos x="25" y="60"/>
                </a:cxn>
                <a:cxn ang="0">
                  <a:pos x="23" y="41"/>
                </a:cxn>
                <a:cxn ang="0">
                  <a:pos x="23" y="21"/>
                </a:cxn>
                <a:cxn ang="0">
                  <a:pos x="28" y="3"/>
                </a:cxn>
                <a:cxn ang="0">
                  <a:pos x="30" y="3"/>
                </a:cxn>
                <a:cxn ang="0">
                  <a:pos x="32" y="4"/>
                </a:cxn>
                <a:cxn ang="0">
                  <a:pos x="34" y="4"/>
                </a:cxn>
                <a:cxn ang="0">
                  <a:pos x="36" y="5"/>
                </a:cxn>
                <a:cxn ang="0">
                  <a:pos x="38" y="3"/>
                </a:cxn>
                <a:cxn ang="0">
                  <a:pos x="39" y="0"/>
                </a:cxn>
              </a:cxnLst>
              <a:rect l="0" t="0" r="r" b="b"/>
              <a:pathLst>
                <a:path w="118" h="251">
                  <a:moveTo>
                    <a:pt x="39" y="0"/>
                  </a:moveTo>
                  <a:lnTo>
                    <a:pt x="52" y="34"/>
                  </a:lnTo>
                  <a:lnTo>
                    <a:pt x="64" y="72"/>
                  </a:lnTo>
                  <a:lnTo>
                    <a:pt x="76" y="110"/>
                  </a:lnTo>
                  <a:lnTo>
                    <a:pt x="81" y="130"/>
                  </a:lnTo>
                  <a:lnTo>
                    <a:pt x="85" y="135"/>
                  </a:lnTo>
                  <a:lnTo>
                    <a:pt x="87" y="139"/>
                  </a:lnTo>
                  <a:lnTo>
                    <a:pt x="90" y="144"/>
                  </a:lnTo>
                  <a:lnTo>
                    <a:pt x="92" y="153"/>
                  </a:lnTo>
                  <a:lnTo>
                    <a:pt x="93" y="164"/>
                  </a:lnTo>
                  <a:lnTo>
                    <a:pt x="97" y="171"/>
                  </a:lnTo>
                  <a:lnTo>
                    <a:pt x="110" y="184"/>
                  </a:lnTo>
                  <a:lnTo>
                    <a:pt x="116" y="191"/>
                  </a:lnTo>
                  <a:lnTo>
                    <a:pt x="118" y="199"/>
                  </a:lnTo>
                  <a:lnTo>
                    <a:pt x="118" y="208"/>
                  </a:lnTo>
                  <a:lnTo>
                    <a:pt x="108" y="212"/>
                  </a:lnTo>
                  <a:lnTo>
                    <a:pt x="101" y="219"/>
                  </a:lnTo>
                  <a:lnTo>
                    <a:pt x="96" y="226"/>
                  </a:lnTo>
                  <a:lnTo>
                    <a:pt x="90" y="234"/>
                  </a:lnTo>
                  <a:lnTo>
                    <a:pt x="64" y="240"/>
                  </a:lnTo>
                  <a:lnTo>
                    <a:pt x="39" y="245"/>
                  </a:lnTo>
                  <a:lnTo>
                    <a:pt x="14" y="251"/>
                  </a:lnTo>
                  <a:lnTo>
                    <a:pt x="9" y="243"/>
                  </a:lnTo>
                  <a:lnTo>
                    <a:pt x="7" y="233"/>
                  </a:lnTo>
                  <a:lnTo>
                    <a:pt x="7" y="208"/>
                  </a:lnTo>
                  <a:lnTo>
                    <a:pt x="5" y="194"/>
                  </a:lnTo>
                  <a:lnTo>
                    <a:pt x="3" y="187"/>
                  </a:lnTo>
                  <a:lnTo>
                    <a:pt x="1" y="184"/>
                  </a:lnTo>
                  <a:lnTo>
                    <a:pt x="0" y="180"/>
                  </a:lnTo>
                  <a:lnTo>
                    <a:pt x="0" y="178"/>
                  </a:lnTo>
                  <a:lnTo>
                    <a:pt x="3" y="160"/>
                  </a:lnTo>
                  <a:lnTo>
                    <a:pt x="9" y="142"/>
                  </a:lnTo>
                  <a:lnTo>
                    <a:pt x="11" y="124"/>
                  </a:lnTo>
                  <a:lnTo>
                    <a:pt x="11" y="119"/>
                  </a:lnTo>
                  <a:lnTo>
                    <a:pt x="10" y="115"/>
                  </a:lnTo>
                  <a:lnTo>
                    <a:pt x="8" y="110"/>
                  </a:lnTo>
                  <a:lnTo>
                    <a:pt x="5" y="107"/>
                  </a:lnTo>
                  <a:lnTo>
                    <a:pt x="7" y="103"/>
                  </a:lnTo>
                  <a:lnTo>
                    <a:pt x="11" y="98"/>
                  </a:lnTo>
                  <a:lnTo>
                    <a:pt x="15" y="97"/>
                  </a:lnTo>
                  <a:lnTo>
                    <a:pt x="23" y="89"/>
                  </a:lnTo>
                  <a:lnTo>
                    <a:pt x="25" y="84"/>
                  </a:lnTo>
                  <a:lnTo>
                    <a:pt x="28" y="81"/>
                  </a:lnTo>
                  <a:lnTo>
                    <a:pt x="31" y="76"/>
                  </a:lnTo>
                  <a:lnTo>
                    <a:pt x="25" y="60"/>
                  </a:lnTo>
                  <a:lnTo>
                    <a:pt x="23" y="41"/>
                  </a:lnTo>
                  <a:lnTo>
                    <a:pt x="23" y="21"/>
                  </a:lnTo>
                  <a:lnTo>
                    <a:pt x="28" y="3"/>
                  </a:lnTo>
                  <a:lnTo>
                    <a:pt x="30" y="3"/>
                  </a:lnTo>
                  <a:lnTo>
                    <a:pt x="32" y="4"/>
                  </a:lnTo>
                  <a:lnTo>
                    <a:pt x="34" y="4"/>
                  </a:lnTo>
                  <a:lnTo>
                    <a:pt x="36" y="5"/>
                  </a:lnTo>
                  <a:lnTo>
                    <a:pt x="38" y="3"/>
                  </a:lnTo>
                  <a:lnTo>
                    <a:pt x="39"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 name="Freeform 9"/>
            <p:cNvSpPr>
              <a:spLocks/>
            </p:cNvSpPr>
            <p:nvPr/>
          </p:nvSpPr>
          <p:spPr bwMode="auto">
            <a:xfrm>
              <a:off x="10023995" y="1761736"/>
              <a:ext cx="259589" cy="448761"/>
            </a:xfrm>
            <a:custGeom>
              <a:avLst/>
              <a:gdLst/>
              <a:ahLst/>
              <a:cxnLst>
                <a:cxn ang="0">
                  <a:pos x="111" y="0"/>
                </a:cxn>
                <a:cxn ang="0">
                  <a:pos x="114" y="5"/>
                </a:cxn>
                <a:cxn ang="0">
                  <a:pos x="111" y="14"/>
                </a:cxn>
                <a:cxn ang="0">
                  <a:pos x="111" y="22"/>
                </a:cxn>
                <a:cxn ang="0">
                  <a:pos x="114" y="29"/>
                </a:cxn>
                <a:cxn ang="0">
                  <a:pos x="115" y="32"/>
                </a:cxn>
                <a:cxn ang="0">
                  <a:pos x="116" y="33"/>
                </a:cxn>
                <a:cxn ang="0">
                  <a:pos x="117" y="35"/>
                </a:cxn>
                <a:cxn ang="0">
                  <a:pos x="117" y="39"/>
                </a:cxn>
                <a:cxn ang="0">
                  <a:pos x="115" y="47"/>
                </a:cxn>
                <a:cxn ang="0">
                  <a:pos x="110" y="54"/>
                </a:cxn>
                <a:cxn ang="0">
                  <a:pos x="104" y="59"/>
                </a:cxn>
                <a:cxn ang="0">
                  <a:pos x="95" y="70"/>
                </a:cxn>
                <a:cxn ang="0">
                  <a:pos x="99" y="85"/>
                </a:cxn>
                <a:cxn ang="0">
                  <a:pos x="97" y="99"/>
                </a:cxn>
                <a:cxn ang="0">
                  <a:pos x="90" y="130"/>
                </a:cxn>
                <a:cxn ang="0">
                  <a:pos x="89" y="144"/>
                </a:cxn>
                <a:cxn ang="0">
                  <a:pos x="90" y="153"/>
                </a:cxn>
                <a:cxn ang="0">
                  <a:pos x="94" y="165"/>
                </a:cxn>
                <a:cxn ang="0">
                  <a:pos x="96" y="176"/>
                </a:cxn>
                <a:cxn ang="0">
                  <a:pos x="97" y="189"/>
                </a:cxn>
                <a:cxn ang="0">
                  <a:pos x="96" y="197"/>
                </a:cxn>
                <a:cxn ang="0">
                  <a:pos x="96" y="204"/>
                </a:cxn>
                <a:cxn ang="0">
                  <a:pos x="97" y="211"/>
                </a:cxn>
                <a:cxn ang="0">
                  <a:pos x="101" y="220"/>
                </a:cxn>
                <a:cxn ang="0">
                  <a:pos x="87" y="221"/>
                </a:cxn>
                <a:cxn ang="0">
                  <a:pos x="75" y="223"/>
                </a:cxn>
                <a:cxn ang="0">
                  <a:pos x="65" y="225"/>
                </a:cxn>
                <a:cxn ang="0">
                  <a:pos x="52" y="228"/>
                </a:cxn>
                <a:cxn ang="0">
                  <a:pos x="50" y="215"/>
                </a:cxn>
                <a:cxn ang="0">
                  <a:pos x="48" y="201"/>
                </a:cxn>
                <a:cxn ang="0">
                  <a:pos x="46" y="187"/>
                </a:cxn>
                <a:cxn ang="0">
                  <a:pos x="43" y="173"/>
                </a:cxn>
                <a:cxn ang="0">
                  <a:pos x="38" y="162"/>
                </a:cxn>
                <a:cxn ang="0">
                  <a:pos x="32" y="154"/>
                </a:cxn>
                <a:cxn ang="0">
                  <a:pos x="24" y="150"/>
                </a:cxn>
                <a:cxn ang="0">
                  <a:pos x="24" y="139"/>
                </a:cxn>
                <a:cxn ang="0">
                  <a:pos x="21" y="129"/>
                </a:cxn>
                <a:cxn ang="0">
                  <a:pos x="16" y="119"/>
                </a:cxn>
                <a:cxn ang="0">
                  <a:pos x="14" y="110"/>
                </a:cxn>
                <a:cxn ang="0">
                  <a:pos x="14" y="105"/>
                </a:cxn>
                <a:cxn ang="0">
                  <a:pos x="16" y="96"/>
                </a:cxn>
                <a:cxn ang="0">
                  <a:pos x="16" y="90"/>
                </a:cxn>
                <a:cxn ang="0">
                  <a:pos x="15" y="87"/>
                </a:cxn>
                <a:cxn ang="0">
                  <a:pos x="15" y="82"/>
                </a:cxn>
                <a:cxn ang="0">
                  <a:pos x="14" y="78"/>
                </a:cxn>
                <a:cxn ang="0">
                  <a:pos x="14" y="76"/>
                </a:cxn>
                <a:cxn ang="0">
                  <a:pos x="4" y="62"/>
                </a:cxn>
                <a:cxn ang="0">
                  <a:pos x="4" y="50"/>
                </a:cxn>
                <a:cxn ang="0">
                  <a:pos x="1" y="39"/>
                </a:cxn>
                <a:cxn ang="0">
                  <a:pos x="0" y="28"/>
                </a:cxn>
                <a:cxn ang="0">
                  <a:pos x="36" y="18"/>
                </a:cxn>
                <a:cxn ang="0">
                  <a:pos x="73" y="8"/>
                </a:cxn>
                <a:cxn ang="0">
                  <a:pos x="111" y="0"/>
                </a:cxn>
              </a:cxnLst>
              <a:rect l="0" t="0" r="r" b="b"/>
              <a:pathLst>
                <a:path w="117" h="228">
                  <a:moveTo>
                    <a:pt x="111" y="0"/>
                  </a:moveTo>
                  <a:lnTo>
                    <a:pt x="114" y="5"/>
                  </a:lnTo>
                  <a:lnTo>
                    <a:pt x="111" y="14"/>
                  </a:lnTo>
                  <a:lnTo>
                    <a:pt x="111" y="22"/>
                  </a:lnTo>
                  <a:lnTo>
                    <a:pt x="114" y="29"/>
                  </a:lnTo>
                  <a:lnTo>
                    <a:pt x="115" y="32"/>
                  </a:lnTo>
                  <a:lnTo>
                    <a:pt x="116" y="33"/>
                  </a:lnTo>
                  <a:lnTo>
                    <a:pt x="117" y="35"/>
                  </a:lnTo>
                  <a:lnTo>
                    <a:pt x="117" y="39"/>
                  </a:lnTo>
                  <a:lnTo>
                    <a:pt x="115" y="47"/>
                  </a:lnTo>
                  <a:lnTo>
                    <a:pt x="110" y="54"/>
                  </a:lnTo>
                  <a:lnTo>
                    <a:pt x="104" y="59"/>
                  </a:lnTo>
                  <a:lnTo>
                    <a:pt x="95" y="70"/>
                  </a:lnTo>
                  <a:lnTo>
                    <a:pt x="99" y="85"/>
                  </a:lnTo>
                  <a:lnTo>
                    <a:pt x="97" y="99"/>
                  </a:lnTo>
                  <a:lnTo>
                    <a:pt x="90" y="130"/>
                  </a:lnTo>
                  <a:lnTo>
                    <a:pt x="89" y="144"/>
                  </a:lnTo>
                  <a:lnTo>
                    <a:pt x="90" y="153"/>
                  </a:lnTo>
                  <a:lnTo>
                    <a:pt x="94" y="165"/>
                  </a:lnTo>
                  <a:lnTo>
                    <a:pt x="96" y="176"/>
                  </a:lnTo>
                  <a:lnTo>
                    <a:pt x="97" y="189"/>
                  </a:lnTo>
                  <a:lnTo>
                    <a:pt x="96" y="197"/>
                  </a:lnTo>
                  <a:lnTo>
                    <a:pt x="96" y="204"/>
                  </a:lnTo>
                  <a:lnTo>
                    <a:pt x="97" y="211"/>
                  </a:lnTo>
                  <a:lnTo>
                    <a:pt x="101" y="220"/>
                  </a:lnTo>
                  <a:lnTo>
                    <a:pt x="87" y="221"/>
                  </a:lnTo>
                  <a:lnTo>
                    <a:pt x="75" y="223"/>
                  </a:lnTo>
                  <a:lnTo>
                    <a:pt x="65" y="225"/>
                  </a:lnTo>
                  <a:lnTo>
                    <a:pt x="52" y="228"/>
                  </a:lnTo>
                  <a:lnTo>
                    <a:pt x="50" y="215"/>
                  </a:lnTo>
                  <a:lnTo>
                    <a:pt x="48" y="201"/>
                  </a:lnTo>
                  <a:lnTo>
                    <a:pt x="46" y="187"/>
                  </a:lnTo>
                  <a:lnTo>
                    <a:pt x="43" y="173"/>
                  </a:lnTo>
                  <a:lnTo>
                    <a:pt x="38" y="162"/>
                  </a:lnTo>
                  <a:lnTo>
                    <a:pt x="32" y="154"/>
                  </a:lnTo>
                  <a:lnTo>
                    <a:pt x="24" y="150"/>
                  </a:lnTo>
                  <a:lnTo>
                    <a:pt x="24" y="139"/>
                  </a:lnTo>
                  <a:lnTo>
                    <a:pt x="21" y="129"/>
                  </a:lnTo>
                  <a:lnTo>
                    <a:pt x="16" y="119"/>
                  </a:lnTo>
                  <a:lnTo>
                    <a:pt x="14" y="110"/>
                  </a:lnTo>
                  <a:lnTo>
                    <a:pt x="14" y="105"/>
                  </a:lnTo>
                  <a:lnTo>
                    <a:pt x="16" y="96"/>
                  </a:lnTo>
                  <a:lnTo>
                    <a:pt x="16" y="90"/>
                  </a:lnTo>
                  <a:lnTo>
                    <a:pt x="15" y="87"/>
                  </a:lnTo>
                  <a:lnTo>
                    <a:pt x="15" y="82"/>
                  </a:lnTo>
                  <a:lnTo>
                    <a:pt x="14" y="78"/>
                  </a:lnTo>
                  <a:lnTo>
                    <a:pt x="14" y="76"/>
                  </a:lnTo>
                  <a:lnTo>
                    <a:pt x="4" y="62"/>
                  </a:lnTo>
                  <a:lnTo>
                    <a:pt x="4" y="50"/>
                  </a:lnTo>
                  <a:lnTo>
                    <a:pt x="1" y="39"/>
                  </a:lnTo>
                  <a:lnTo>
                    <a:pt x="0" y="28"/>
                  </a:lnTo>
                  <a:lnTo>
                    <a:pt x="36" y="18"/>
                  </a:lnTo>
                  <a:lnTo>
                    <a:pt x="73" y="8"/>
                  </a:lnTo>
                  <a:lnTo>
                    <a:pt x="111"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0"/>
            <p:cNvSpPr>
              <a:spLocks/>
            </p:cNvSpPr>
            <p:nvPr/>
          </p:nvSpPr>
          <p:spPr bwMode="auto">
            <a:xfrm>
              <a:off x="10139367" y="2112084"/>
              <a:ext cx="474803" cy="238159"/>
            </a:xfrm>
            <a:custGeom>
              <a:avLst/>
              <a:gdLst/>
              <a:ahLst/>
              <a:cxnLst>
                <a:cxn ang="0">
                  <a:pos x="152" y="0"/>
                </a:cxn>
                <a:cxn ang="0">
                  <a:pos x="156" y="3"/>
                </a:cxn>
                <a:cxn ang="0">
                  <a:pos x="159" y="9"/>
                </a:cxn>
                <a:cxn ang="0">
                  <a:pos x="163" y="14"/>
                </a:cxn>
                <a:cxn ang="0">
                  <a:pos x="166" y="17"/>
                </a:cxn>
                <a:cxn ang="0">
                  <a:pos x="171" y="18"/>
                </a:cxn>
                <a:cxn ang="0">
                  <a:pos x="178" y="16"/>
                </a:cxn>
                <a:cxn ang="0">
                  <a:pos x="169" y="25"/>
                </a:cxn>
                <a:cxn ang="0">
                  <a:pos x="161" y="36"/>
                </a:cxn>
                <a:cxn ang="0">
                  <a:pos x="155" y="47"/>
                </a:cxn>
                <a:cxn ang="0">
                  <a:pos x="158" y="51"/>
                </a:cxn>
                <a:cxn ang="0">
                  <a:pos x="158" y="53"/>
                </a:cxn>
                <a:cxn ang="0">
                  <a:pos x="162" y="57"/>
                </a:cxn>
                <a:cxn ang="0">
                  <a:pos x="166" y="58"/>
                </a:cxn>
                <a:cxn ang="0">
                  <a:pos x="178" y="56"/>
                </a:cxn>
                <a:cxn ang="0">
                  <a:pos x="180" y="59"/>
                </a:cxn>
                <a:cxn ang="0">
                  <a:pos x="184" y="61"/>
                </a:cxn>
                <a:cxn ang="0">
                  <a:pos x="187" y="65"/>
                </a:cxn>
                <a:cxn ang="0">
                  <a:pos x="190" y="70"/>
                </a:cxn>
                <a:cxn ang="0">
                  <a:pos x="189" y="75"/>
                </a:cxn>
                <a:cxn ang="0">
                  <a:pos x="194" y="78"/>
                </a:cxn>
                <a:cxn ang="0">
                  <a:pos x="199" y="82"/>
                </a:cxn>
                <a:cxn ang="0">
                  <a:pos x="204" y="88"/>
                </a:cxn>
                <a:cxn ang="0">
                  <a:pos x="208" y="93"/>
                </a:cxn>
                <a:cxn ang="0">
                  <a:pos x="214" y="95"/>
                </a:cxn>
                <a:cxn ang="0">
                  <a:pos x="214" y="105"/>
                </a:cxn>
                <a:cxn ang="0">
                  <a:pos x="212" y="108"/>
                </a:cxn>
                <a:cxn ang="0">
                  <a:pos x="211" y="110"/>
                </a:cxn>
                <a:cxn ang="0">
                  <a:pos x="207" y="112"/>
                </a:cxn>
                <a:cxn ang="0">
                  <a:pos x="203" y="113"/>
                </a:cxn>
                <a:cxn ang="0">
                  <a:pos x="203" y="107"/>
                </a:cxn>
                <a:cxn ang="0">
                  <a:pos x="201" y="105"/>
                </a:cxn>
                <a:cxn ang="0">
                  <a:pos x="201" y="102"/>
                </a:cxn>
                <a:cxn ang="0">
                  <a:pos x="200" y="101"/>
                </a:cxn>
                <a:cxn ang="0">
                  <a:pos x="200" y="95"/>
                </a:cxn>
                <a:cxn ang="0">
                  <a:pos x="191" y="102"/>
                </a:cxn>
                <a:cxn ang="0">
                  <a:pos x="184" y="112"/>
                </a:cxn>
                <a:cxn ang="0">
                  <a:pos x="178" y="121"/>
                </a:cxn>
                <a:cxn ang="0">
                  <a:pos x="172" y="120"/>
                </a:cxn>
                <a:cxn ang="0">
                  <a:pos x="169" y="115"/>
                </a:cxn>
                <a:cxn ang="0">
                  <a:pos x="166" y="108"/>
                </a:cxn>
                <a:cxn ang="0">
                  <a:pos x="166" y="101"/>
                </a:cxn>
                <a:cxn ang="0">
                  <a:pos x="162" y="106"/>
                </a:cxn>
                <a:cxn ang="0">
                  <a:pos x="161" y="109"/>
                </a:cxn>
                <a:cxn ang="0">
                  <a:pos x="154" y="103"/>
                </a:cxn>
                <a:cxn ang="0">
                  <a:pos x="144" y="87"/>
                </a:cxn>
                <a:cxn ang="0">
                  <a:pos x="114" y="92"/>
                </a:cxn>
                <a:cxn ang="0">
                  <a:pos x="86" y="98"/>
                </a:cxn>
                <a:cxn ang="0">
                  <a:pos x="59" y="105"/>
                </a:cxn>
                <a:cxn ang="0">
                  <a:pos x="31" y="112"/>
                </a:cxn>
                <a:cxn ang="0">
                  <a:pos x="0" y="115"/>
                </a:cxn>
                <a:cxn ang="0">
                  <a:pos x="1" y="99"/>
                </a:cxn>
                <a:cxn ang="0">
                  <a:pos x="3" y="71"/>
                </a:cxn>
                <a:cxn ang="0">
                  <a:pos x="3" y="53"/>
                </a:cxn>
                <a:cxn ang="0">
                  <a:pos x="33" y="47"/>
                </a:cxn>
                <a:cxn ang="0">
                  <a:pos x="63" y="40"/>
                </a:cxn>
                <a:cxn ang="0">
                  <a:pos x="94" y="35"/>
                </a:cxn>
                <a:cxn ang="0">
                  <a:pos x="121" y="28"/>
                </a:cxn>
                <a:cxn ang="0">
                  <a:pos x="132" y="23"/>
                </a:cxn>
                <a:cxn ang="0">
                  <a:pos x="141" y="14"/>
                </a:cxn>
                <a:cxn ang="0">
                  <a:pos x="147" y="2"/>
                </a:cxn>
                <a:cxn ang="0">
                  <a:pos x="150" y="2"/>
                </a:cxn>
                <a:cxn ang="0">
                  <a:pos x="152" y="0"/>
                </a:cxn>
              </a:cxnLst>
              <a:rect l="0" t="0" r="r" b="b"/>
              <a:pathLst>
                <a:path w="214" h="121">
                  <a:moveTo>
                    <a:pt x="152" y="0"/>
                  </a:moveTo>
                  <a:lnTo>
                    <a:pt x="156" y="3"/>
                  </a:lnTo>
                  <a:lnTo>
                    <a:pt x="159" y="9"/>
                  </a:lnTo>
                  <a:lnTo>
                    <a:pt x="163" y="14"/>
                  </a:lnTo>
                  <a:lnTo>
                    <a:pt x="166" y="17"/>
                  </a:lnTo>
                  <a:lnTo>
                    <a:pt x="171" y="18"/>
                  </a:lnTo>
                  <a:lnTo>
                    <a:pt x="178" y="16"/>
                  </a:lnTo>
                  <a:lnTo>
                    <a:pt x="169" y="25"/>
                  </a:lnTo>
                  <a:lnTo>
                    <a:pt x="161" y="36"/>
                  </a:lnTo>
                  <a:lnTo>
                    <a:pt x="155" y="47"/>
                  </a:lnTo>
                  <a:lnTo>
                    <a:pt x="158" y="51"/>
                  </a:lnTo>
                  <a:lnTo>
                    <a:pt x="158" y="53"/>
                  </a:lnTo>
                  <a:lnTo>
                    <a:pt x="162" y="57"/>
                  </a:lnTo>
                  <a:lnTo>
                    <a:pt x="166" y="58"/>
                  </a:lnTo>
                  <a:lnTo>
                    <a:pt x="178" y="56"/>
                  </a:lnTo>
                  <a:lnTo>
                    <a:pt x="180" y="59"/>
                  </a:lnTo>
                  <a:lnTo>
                    <a:pt x="184" y="61"/>
                  </a:lnTo>
                  <a:lnTo>
                    <a:pt x="187" y="65"/>
                  </a:lnTo>
                  <a:lnTo>
                    <a:pt x="190" y="70"/>
                  </a:lnTo>
                  <a:lnTo>
                    <a:pt x="189" y="75"/>
                  </a:lnTo>
                  <a:lnTo>
                    <a:pt x="194" y="78"/>
                  </a:lnTo>
                  <a:lnTo>
                    <a:pt x="199" y="82"/>
                  </a:lnTo>
                  <a:lnTo>
                    <a:pt x="204" y="88"/>
                  </a:lnTo>
                  <a:lnTo>
                    <a:pt x="208" y="93"/>
                  </a:lnTo>
                  <a:lnTo>
                    <a:pt x="214" y="95"/>
                  </a:lnTo>
                  <a:lnTo>
                    <a:pt x="214" y="105"/>
                  </a:lnTo>
                  <a:lnTo>
                    <a:pt x="212" y="108"/>
                  </a:lnTo>
                  <a:lnTo>
                    <a:pt x="211" y="110"/>
                  </a:lnTo>
                  <a:lnTo>
                    <a:pt x="207" y="112"/>
                  </a:lnTo>
                  <a:lnTo>
                    <a:pt x="203" y="113"/>
                  </a:lnTo>
                  <a:lnTo>
                    <a:pt x="203" y="107"/>
                  </a:lnTo>
                  <a:lnTo>
                    <a:pt x="201" y="105"/>
                  </a:lnTo>
                  <a:lnTo>
                    <a:pt x="201" y="102"/>
                  </a:lnTo>
                  <a:lnTo>
                    <a:pt x="200" y="101"/>
                  </a:lnTo>
                  <a:lnTo>
                    <a:pt x="200" y="95"/>
                  </a:lnTo>
                  <a:lnTo>
                    <a:pt x="191" y="102"/>
                  </a:lnTo>
                  <a:lnTo>
                    <a:pt x="184" y="112"/>
                  </a:lnTo>
                  <a:lnTo>
                    <a:pt x="178" y="121"/>
                  </a:lnTo>
                  <a:lnTo>
                    <a:pt x="172" y="120"/>
                  </a:lnTo>
                  <a:lnTo>
                    <a:pt x="169" y="115"/>
                  </a:lnTo>
                  <a:lnTo>
                    <a:pt x="166" y="108"/>
                  </a:lnTo>
                  <a:lnTo>
                    <a:pt x="166" y="101"/>
                  </a:lnTo>
                  <a:lnTo>
                    <a:pt x="162" y="106"/>
                  </a:lnTo>
                  <a:lnTo>
                    <a:pt x="161" y="109"/>
                  </a:lnTo>
                  <a:lnTo>
                    <a:pt x="154" y="103"/>
                  </a:lnTo>
                  <a:lnTo>
                    <a:pt x="144" y="87"/>
                  </a:lnTo>
                  <a:lnTo>
                    <a:pt x="114" y="92"/>
                  </a:lnTo>
                  <a:lnTo>
                    <a:pt x="86" y="98"/>
                  </a:lnTo>
                  <a:lnTo>
                    <a:pt x="59" y="105"/>
                  </a:lnTo>
                  <a:lnTo>
                    <a:pt x="31" y="112"/>
                  </a:lnTo>
                  <a:lnTo>
                    <a:pt x="0" y="115"/>
                  </a:lnTo>
                  <a:lnTo>
                    <a:pt x="1" y="99"/>
                  </a:lnTo>
                  <a:lnTo>
                    <a:pt x="3" y="71"/>
                  </a:lnTo>
                  <a:lnTo>
                    <a:pt x="3" y="53"/>
                  </a:lnTo>
                  <a:lnTo>
                    <a:pt x="33" y="47"/>
                  </a:lnTo>
                  <a:lnTo>
                    <a:pt x="63" y="40"/>
                  </a:lnTo>
                  <a:lnTo>
                    <a:pt x="94" y="35"/>
                  </a:lnTo>
                  <a:lnTo>
                    <a:pt x="121" y="28"/>
                  </a:lnTo>
                  <a:lnTo>
                    <a:pt x="132" y="23"/>
                  </a:lnTo>
                  <a:lnTo>
                    <a:pt x="141" y="14"/>
                  </a:lnTo>
                  <a:lnTo>
                    <a:pt x="147" y="2"/>
                  </a:lnTo>
                  <a:lnTo>
                    <a:pt x="150" y="2"/>
                  </a:lnTo>
                  <a:lnTo>
                    <a:pt x="152"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11"/>
            <p:cNvSpPr>
              <a:spLocks/>
            </p:cNvSpPr>
            <p:nvPr/>
          </p:nvSpPr>
          <p:spPr bwMode="auto">
            <a:xfrm>
              <a:off x="10611952" y="2269544"/>
              <a:ext cx="75435" cy="35428"/>
            </a:xfrm>
            <a:custGeom>
              <a:avLst/>
              <a:gdLst/>
              <a:ahLst/>
              <a:cxnLst>
                <a:cxn ang="0">
                  <a:pos x="29" y="0"/>
                </a:cxn>
                <a:cxn ang="0">
                  <a:pos x="34" y="4"/>
                </a:cxn>
                <a:cxn ang="0">
                  <a:pos x="27" y="11"/>
                </a:cxn>
                <a:cxn ang="0">
                  <a:pos x="18" y="15"/>
                </a:cxn>
                <a:cxn ang="0">
                  <a:pos x="8" y="18"/>
                </a:cxn>
                <a:cxn ang="0">
                  <a:pos x="0" y="18"/>
                </a:cxn>
                <a:cxn ang="0">
                  <a:pos x="1" y="15"/>
                </a:cxn>
                <a:cxn ang="0">
                  <a:pos x="1" y="14"/>
                </a:cxn>
                <a:cxn ang="0">
                  <a:pos x="2" y="13"/>
                </a:cxn>
                <a:cxn ang="0">
                  <a:pos x="2" y="12"/>
                </a:cxn>
                <a:cxn ang="0">
                  <a:pos x="6" y="12"/>
                </a:cxn>
                <a:cxn ang="0">
                  <a:pos x="8" y="13"/>
                </a:cxn>
                <a:cxn ang="0">
                  <a:pos x="11" y="12"/>
                </a:cxn>
                <a:cxn ang="0">
                  <a:pos x="13" y="12"/>
                </a:cxn>
                <a:cxn ang="0">
                  <a:pos x="16" y="11"/>
                </a:cxn>
                <a:cxn ang="0">
                  <a:pos x="19" y="11"/>
                </a:cxn>
                <a:cxn ang="0">
                  <a:pos x="20" y="9"/>
                </a:cxn>
                <a:cxn ang="0">
                  <a:pos x="21" y="9"/>
                </a:cxn>
                <a:cxn ang="0">
                  <a:pos x="21" y="6"/>
                </a:cxn>
                <a:cxn ang="0">
                  <a:pos x="29" y="0"/>
                </a:cxn>
              </a:cxnLst>
              <a:rect l="0" t="0" r="r" b="b"/>
              <a:pathLst>
                <a:path w="34" h="18">
                  <a:moveTo>
                    <a:pt x="29" y="0"/>
                  </a:moveTo>
                  <a:lnTo>
                    <a:pt x="34" y="4"/>
                  </a:lnTo>
                  <a:lnTo>
                    <a:pt x="27" y="11"/>
                  </a:lnTo>
                  <a:lnTo>
                    <a:pt x="18" y="15"/>
                  </a:lnTo>
                  <a:lnTo>
                    <a:pt x="8" y="18"/>
                  </a:lnTo>
                  <a:lnTo>
                    <a:pt x="0" y="18"/>
                  </a:lnTo>
                  <a:lnTo>
                    <a:pt x="1" y="15"/>
                  </a:lnTo>
                  <a:lnTo>
                    <a:pt x="1" y="14"/>
                  </a:lnTo>
                  <a:lnTo>
                    <a:pt x="2" y="13"/>
                  </a:lnTo>
                  <a:lnTo>
                    <a:pt x="2" y="12"/>
                  </a:lnTo>
                  <a:lnTo>
                    <a:pt x="6" y="12"/>
                  </a:lnTo>
                  <a:lnTo>
                    <a:pt x="8" y="13"/>
                  </a:lnTo>
                  <a:lnTo>
                    <a:pt x="11" y="12"/>
                  </a:lnTo>
                  <a:lnTo>
                    <a:pt x="13" y="12"/>
                  </a:lnTo>
                  <a:lnTo>
                    <a:pt x="16" y="11"/>
                  </a:lnTo>
                  <a:lnTo>
                    <a:pt x="19" y="11"/>
                  </a:lnTo>
                  <a:lnTo>
                    <a:pt x="20" y="9"/>
                  </a:lnTo>
                  <a:lnTo>
                    <a:pt x="21" y="9"/>
                  </a:lnTo>
                  <a:lnTo>
                    <a:pt x="21" y="6"/>
                  </a:lnTo>
                  <a:lnTo>
                    <a:pt x="29"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2"/>
            <p:cNvSpPr>
              <a:spLocks/>
            </p:cNvSpPr>
            <p:nvPr/>
          </p:nvSpPr>
          <p:spPr bwMode="auto">
            <a:xfrm>
              <a:off x="10403394" y="2287256"/>
              <a:ext cx="68781" cy="129905"/>
            </a:xfrm>
            <a:custGeom>
              <a:avLst/>
              <a:gdLst/>
              <a:ahLst/>
              <a:cxnLst>
                <a:cxn ang="0">
                  <a:pos x="22" y="0"/>
                </a:cxn>
                <a:cxn ang="0">
                  <a:pos x="27" y="9"/>
                </a:cxn>
                <a:cxn ang="0">
                  <a:pos x="28" y="18"/>
                </a:cxn>
                <a:cxn ang="0">
                  <a:pos x="25" y="26"/>
                </a:cxn>
                <a:cxn ang="0">
                  <a:pos x="29" y="33"/>
                </a:cxn>
                <a:cxn ang="0">
                  <a:pos x="31" y="42"/>
                </a:cxn>
                <a:cxn ang="0">
                  <a:pos x="31" y="54"/>
                </a:cxn>
                <a:cxn ang="0">
                  <a:pos x="24" y="58"/>
                </a:cxn>
                <a:cxn ang="0">
                  <a:pos x="18" y="61"/>
                </a:cxn>
                <a:cxn ang="0">
                  <a:pos x="14" y="66"/>
                </a:cxn>
                <a:cxn ang="0">
                  <a:pos x="11" y="53"/>
                </a:cxn>
                <a:cxn ang="0">
                  <a:pos x="8" y="38"/>
                </a:cxn>
                <a:cxn ang="0">
                  <a:pos x="3" y="21"/>
                </a:cxn>
                <a:cxn ang="0">
                  <a:pos x="0" y="6"/>
                </a:cxn>
                <a:cxn ang="0">
                  <a:pos x="10" y="3"/>
                </a:cxn>
                <a:cxn ang="0">
                  <a:pos x="22" y="0"/>
                </a:cxn>
              </a:cxnLst>
              <a:rect l="0" t="0" r="r" b="b"/>
              <a:pathLst>
                <a:path w="31" h="66">
                  <a:moveTo>
                    <a:pt x="22" y="0"/>
                  </a:moveTo>
                  <a:lnTo>
                    <a:pt x="27" y="9"/>
                  </a:lnTo>
                  <a:lnTo>
                    <a:pt x="28" y="18"/>
                  </a:lnTo>
                  <a:lnTo>
                    <a:pt x="25" y="26"/>
                  </a:lnTo>
                  <a:lnTo>
                    <a:pt x="29" y="33"/>
                  </a:lnTo>
                  <a:lnTo>
                    <a:pt x="31" y="42"/>
                  </a:lnTo>
                  <a:lnTo>
                    <a:pt x="31" y="54"/>
                  </a:lnTo>
                  <a:lnTo>
                    <a:pt x="24" y="58"/>
                  </a:lnTo>
                  <a:lnTo>
                    <a:pt x="18" y="61"/>
                  </a:lnTo>
                  <a:lnTo>
                    <a:pt x="14" y="66"/>
                  </a:lnTo>
                  <a:lnTo>
                    <a:pt x="11" y="53"/>
                  </a:lnTo>
                  <a:lnTo>
                    <a:pt x="8" y="38"/>
                  </a:lnTo>
                  <a:lnTo>
                    <a:pt x="3" y="21"/>
                  </a:lnTo>
                  <a:lnTo>
                    <a:pt x="0" y="6"/>
                  </a:lnTo>
                  <a:lnTo>
                    <a:pt x="10" y="3"/>
                  </a:lnTo>
                  <a:lnTo>
                    <a:pt x="22"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3"/>
            <p:cNvSpPr>
              <a:spLocks/>
            </p:cNvSpPr>
            <p:nvPr/>
          </p:nvSpPr>
          <p:spPr bwMode="auto">
            <a:xfrm>
              <a:off x="9921935" y="2808842"/>
              <a:ext cx="155309" cy="249968"/>
            </a:xfrm>
            <a:custGeom>
              <a:avLst/>
              <a:gdLst/>
              <a:ahLst/>
              <a:cxnLst>
                <a:cxn ang="0">
                  <a:pos x="12" y="0"/>
                </a:cxn>
                <a:cxn ang="0">
                  <a:pos x="14" y="0"/>
                </a:cxn>
                <a:cxn ang="0">
                  <a:pos x="13" y="7"/>
                </a:cxn>
                <a:cxn ang="0">
                  <a:pos x="11" y="13"/>
                </a:cxn>
                <a:cxn ang="0">
                  <a:pos x="8" y="20"/>
                </a:cxn>
                <a:cxn ang="0">
                  <a:pos x="12" y="33"/>
                </a:cxn>
                <a:cxn ang="0">
                  <a:pos x="19" y="43"/>
                </a:cxn>
                <a:cxn ang="0">
                  <a:pos x="28" y="52"/>
                </a:cxn>
                <a:cxn ang="0">
                  <a:pos x="29" y="61"/>
                </a:cxn>
                <a:cxn ang="0">
                  <a:pos x="34" y="69"/>
                </a:cxn>
                <a:cxn ang="0">
                  <a:pos x="40" y="77"/>
                </a:cxn>
                <a:cxn ang="0">
                  <a:pos x="44" y="83"/>
                </a:cxn>
                <a:cxn ang="0">
                  <a:pos x="48" y="88"/>
                </a:cxn>
                <a:cxn ang="0">
                  <a:pos x="53" y="90"/>
                </a:cxn>
                <a:cxn ang="0">
                  <a:pos x="62" y="91"/>
                </a:cxn>
                <a:cxn ang="0">
                  <a:pos x="61" y="97"/>
                </a:cxn>
                <a:cxn ang="0">
                  <a:pos x="58" y="103"/>
                </a:cxn>
                <a:cxn ang="0">
                  <a:pos x="60" y="111"/>
                </a:cxn>
                <a:cxn ang="0">
                  <a:pos x="60" y="112"/>
                </a:cxn>
                <a:cxn ang="0">
                  <a:pos x="64" y="112"/>
                </a:cxn>
                <a:cxn ang="0">
                  <a:pos x="65" y="111"/>
                </a:cxn>
                <a:cxn ang="0">
                  <a:pos x="68" y="112"/>
                </a:cxn>
                <a:cxn ang="0">
                  <a:pos x="69" y="112"/>
                </a:cxn>
                <a:cxn ang="0">
                  <a:pos x="70" y="113"/>
                </a:cxn>
                <a:cxn ang="0">
                  <a:pos x="70" y="119"/>
                </a:cxn>
                <a:cxn ang="0">
                  <a:pos x="55" y="122"/>
                </a:cxn>
                <a:cxn ang="0">
                  <a:pos x="41" y="125"/>
                </a:cxn>
                <a:cxn ang="0">
                  <a:pos x="26" y="127"/>
                </a:cxn>
                <a:cxn ang="0">
                  <a:pos x="22" y="103"/>
                </a:cxn>
                <a:cxn ang="0">
                  <a:pos x="14" y="78"/>
                </a:cxn>
                <a:cxn ang="0">
                  <a:pos x="6" y="53"/>
                </a:cxn>
                <a:cxn ang="0">
                  <a:pos x="1" y="28"/>
                </a:cxn>
                <a:cxn ang="0">
                  <a:pos x="0" y="4"/>
                </a:cxn>
                <a:cxn ang="0">
                  <a:pos x="5" y="4"/>
                </a:cxn>
                <a:cxn ang="0">
                  <a:pos x="7" y="3"/>
                </a:cxn>
                <a:cxn ang="0">
                  <a:pos x="8" y="1"/>
                </a:cxn>
                <a:cxn ang="0">
                  <a:pos x="9" y="1"/>
                </a:cxn>
                <a:cxn ang="0">
                  <a:pos x="12" y="0"/>
                </a:cxn>
              </a:cxnLst>
              <a:rect l="0" t="0" r="r" b="b"/>
              <a:pathLst>
                <a:path w="70" h="127">
                  <a:moveTo>
                    <a:pt x="12" y="0"/>
                  </a:moveTo>
                  <a:lnTo>
                    <a:pt x="14" y="0"/>
                  </a:lnTo>
                  <a:lnTo>
                    <a:pt x="13" y="7"/>
                  </a:lnTo>
                  <a:lnTo>
                    <a:pt x="11" y="13"/>
                  </a:lnTo>
                  <a:lnTo>
                    <a:pt x="8" y="20"/>
                  </a:lnTo>
                  <a:lnTo>
                    <a:pt x="12" y="33"/>
                  </a:lnTo>
                  <a:lnTo>
                    <a:pt x="19" y="43"/>
                  </a:lnTo>
                  <a:lnTo>
                    <a:pt x="28" y="52"/>
                  </a:lnTo>
                  <a:lnTo>
                    <a:pt x="29" y="61"/>
                  </a:lnTo>
                  <a:lnTo>
                    <a:pt x="34" y="69"/>
                  </a:lnTo>
                  <a:lnTo>
                    <a:pt x="40" y="77"/>
                  </a:lnTo>
                  <a:lnTo>
                    <a:pt x="44" y="83"/>
                  </a:lnTo>
                  <a:lnTo>
                    <a:pt x="48" y="88"/>
                  </a:lnTo>
                  <a:lnTo>
                    <a:pt x="53" y="90"/>
                  </a:lnTo>
                  <a:lnTo>
                    <a:pt x="62" y="91"/>
                  </a:lnTo>
                  <a:lnTo>
                    <a:pt x="61" y="97"/>
                  </a:lnTo>
                  <a:lnTo>
                    <a:pt x="58" y="103"/>
                  </a:lnTo>
                  <a:lnTo>
                    <a:pt x="60" y="111"/>
                  </a:lnTo>
                  <a:lnTo>
                    <a:pt x="60" y="112"/>
                  </a:lnTo>
                  <a:lnTo>
                    <a:pt x="64" y="112"/>
                  </a:lnTo>
                  <a:lnTo>
                    <a:pt x="65" y="111"/>
                  </a:lnTo>
                  <a:lnTo>
                    <a:pt x="68" y="112"/>
                  </a:lnTo>
                  <a:lnTo>
                    <a:pt x="69" y="112"/>
                  </a:lnTo>
                  <a:lnTo>
                    <a:pt x="70" y="113"/>
                  </a:lnTo>
                  <a:lnTo>
                    <a:pt x="70" y="119"/>
                  </a:lnTo>
                  <a:lnTo>
                    <a:pt x="55" y="122"/>
                  </a:lnTo>
                  <a:lnTo>
                    <a:pt x="41" y="125"/>
                  </a:lnTo>
                  <a:lnTo>
                    <a:pt x="26" y="127"/>
                  </a:lnTo>
                  <a:lnTo>
                    <a:pt x="22" y="103"/>
                  </a:lnTo>
                  <a:lnTo>
                    <a:pt x="14" y="78"/>
                  </a:lnTo>
                  <a:lnTo>
                    <a:pt x="6" y="53"/>
                  </a:lnTo>
                  <a:lnTo>
                    <a:pt x="1" y="28"/>
                  </a:lnTo>
                  <a:lnTo>
                    <a:pt x="0" y="4"/>
                  </a:lnTo>
                  <a:lnTo>
                    <a:pt x="5" y="4"/>
                  </a:lnTo>
                  <a:lnTo>
                    <a:pt x="7" y="3"/>
                  </a:lnTo>
                  <a:lnTo>
                    <a:pt x="8" y="1"/>
                  </a:lnTo>
                  <a:lnTo>
                    <a:pt x="9" y="1"/>
                  </a:lnTo>
                  <a:lnTo>
                    <a:pt x="12"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4"/>
            <p:cNvSpPr>
              <a:spLocks/>
            </p:cNvSpPr>
            <p:nvPr/>
          </p:nvSpPr>
          <p:spPr bwMode="auto">
            <a:xfrm>
              <a:off x="9103235" y="2421098"/>
              <a:ext cx="938512" cy="545205"/>
            </a:xfrm>
            <a:custGeom>
              <a:avLst/>
              <a:gdLst/>
              <a:ahLst/>
              <a:cxnLst>
                <a:cxn ang="0">
                  <a:pos x="349" y="2"/>
                </a:cxn>
                <a:cxn ang="0">
                  <a:pos x="358" y="9"/>
                </a:cxn>
                <a:cxn ang="0">
                  <a:pos x="370" y="25"/>
                </a:cxn>
                <a:cxn ang="0">
                  <a:pos x="381" y="37"/>
                </a:cxn>
                <a:cxn ang="0">
                  <a:pos x="399" y="42"/>
                </a:cxn>
                <a:cxn ang="0">
                  <a:pos x="391" y="64"/>
                </a:cxn>
                <a:cxn ang="0">
                  <a:pos x="381" y="85"/>
                </a:cxn>
                <a:cxn ang="0">
                  <a:pos x="385" y="95"/>
                </a:cxn>
                <a:cxn ang="0">
                  <a:pos x="381" y="109"/>
                </a:cxn>
                <a:cxn ang="0">
                  <a:pos x="382" y="114"/>
                </a:cxn>
                <a:cxn ang="0">
                  <a:pos x="385" y="121"/>
                </a:cxn>
                <a:cxn ang="0">
                  <a:pos x="394" y="132"/>
                </a:cxn>
                <a:cxn ang="0">
                  <a:pos x="399" y="137"/>
                </a:cxn>
                <a:cxn ang="0">
                  <a:pos x="408" y="144"/>
                </a:cxn>
                <a:cxn ang="0">
                  <a:pos x="423" y="153"/>
                </a:cxn>
                <a:cxn ang="0">
                  <a:pos x="420" y="160"/>
                </a:cxn>
                <a:cxn ang="0">
                  <a:pos x="415" y="165"/>
                </a:cxn>
                <a:cxn ang="0">
                  <a:pos x="409" y="169"/>
                </a:cxn>
                <a:cxn ang="0">
                  <a:pos x="401" y="182"/>
                </a:cxn>
                <a:cxn ang="0">
                  <a:pos x="394" y="189"/>
                </a:cxn>
                <a:cxn ang="0">
                  <a:pos x="389" y="195"/>
                </a:cxn>
                <a:cxn ang="0">
                  <a:pos x="368" y="198"/>
                </a:cxn>
                <a:cxn ang="0">
                  <a:pos x="361" y="211"/>
                </a:cxn>
                <a:cxn ang="0">
                  <a:pos x="32" y="251"/>
                </a:cxn>
                <a:cxn ang="0">
                  <a:pos x="14" y="156"/>
                </a:cxn>
                <a:cxn ang="0">
                  <a:pos x="6" y="110"/>
                </a:cxn>
                <a:cxn ang="0">
                  <a:pos x="0" y="83"/>
                </a:cxn>
                <a:cxn ang="0">
                  <a:pos x="1" y="70"/>
                </a:cxn>
                <a:cxn ang="0">
                  <a:pos x="11" y="62"/>
                </a:cxn>
                <a:cxn ang="0">
                  <a:pos x="15" y="61"/>
                </a:cxn>
                <a:cxn ang="0">
                  <a:pos x="28" y="49"/>
                </a:cxn>
                <a:cxn ang="0">
                  <a:pos x="43" y="40"/>
                </a:cxn>
                <a:cxn ang="0">
                  <a:pos x="46" y="60"/>
                </a:cxn>
                <a:cxn ang="0">
                  <a:pos x="148" y="42"/>
                </a:cxn>
                <a:cxn ang="0">
                  <a:pos x="254" y="20"/>
                </a:cxn>
                <a:cxn ang="0">
                  <a:pos x="262" y="16"/>
                </a:cxn>
                <a:cxn ang="0">
                  <a:pos x="270" y="14"/>
                </a:cxn>
                <a:cxn ang="0">
                  <a:pos x="310" y="8"/>
                </a:cxn>
                <a:cxn ang="0">
                  <a:pos x="334" y="1"/>
                </a:cxn>
              </a:cxnLst>
              <a:rect l="0" t="0" r="r" b="b"/>
              <a:pathLst>
                <a:path w="423" h="277">
                  <a:moveTo>
                    <a:pt x="344" y="0"/>
                  </a:moveTo>
                  <a:lnTo>
                    <a:pt x="349" y="2"/>
                  </a:lnTo>
                  <a:lnTo>
                    <a:pt x="354" y="6"/>
                  </a:lnTo>
                  <a:lnTo>
                    <a:pt x="358" y="9"/>
                  </a:lnTo>
                  <a:lnTo>
                    <a:pt x="363" y="8"/>
                  </a:lnTo>
                  <a:lnTo>
                    <a:pt x="370" y="25"/>
                  </a:lnTo>
                  <a:lnTo>
                    <a:pt x="375" y="32"/>
                  </a:lnTo>
                  <a:lnTo>
                    <a:pt x="381" y="37"/>
                  </a:lnTo>
                  <a:lnTo>
                    <a:pt x="389" y="42"/>
                  </a:lnTo>
                  <a:lnTo>
                    <a:pt x="399" y="42"/>
                  </a:lnTo>
                  <a:lnTo>
                    <a:pt x="395" y="53"/>
                  </a:lnTo>
                  <a:lnTo>
                    <a:pt x="391" y="64"/>
                  </a:lnTo>
                  <a:lnTo>
                    <a:pt x="387" y="76"/>
                  </a:lnTo>
                  <a:lnTo>
                    <a:pt x="381" y="85"/>
                  </a:lnTo>
                  <a:lnTo>
                    <a:pt x="381" y="90"/>
                  </a:lnTo>
                  <a:lnTo>
                    <a:pt x="385" y="95"/>
                  </a:lnTo>
                  <a:lnTo>
                    <a:pt x="385" y="99"/>
                  </a:lnTo>
                  <a:lnTo>
                    <a:pt x="381" y="109"/>
                  </a:lnTo>
                  <a:lnTo>
                    <a:pt x="381" y="110"/>
                  </a:lnTo>
                  <a:lnTo>
                    <a:pt x="382" y="114"/>
                  </a:lnTo>
                  <a:lnTo>
                    <a:pt x="383" y="118"/>
                  </a:lnTo>
                  <a:lnTo>
                    <a:pt x="385" y="121"/>
                  </a:lnTo>
                  <a:lnTo>
                    <a:pt x="394" y="130"/>
                  </a:lnTo>
                  <a:lnTo>
                    <a:pt x="394" y="132"/>
                  </a:lnTo>
                  <a:lnTo>
                    <a:pt x="397" y="135"/>
                  </a:lnTo>
                  <a:lnTo>
                    <a:pt x="399" y="137"/>
                  </a:lnTo>
                  <a:lnTo>
                    <a:pt x="403" y="139"/>
                  </a:lnTo>
                  <a:lnTo>
                    <a:pt x="408" y="144"/>
                  </a:lnTo>
                  <a:lnTo>
                    <a:pt x="415" y="148"/>
                  </a:lnTo>
                  <a:lnTo>
                    <a:pt x="423" y="153"/>
                  </a:lnTo>
                  <a:lnTo>
                    <a:pt x="422" y="158"/>
                  </a:lnTo>
                  <a:lnTo>
                    <a:pt x="420" y="160"/>
                  </a:lnTo>
                  <a:lnTo>
                    <a:pt x="418" y="162"/>
                  </a:lnTo>
                  <a:lnTo>
                    <a:pt x="415" y="165"/>
                  </a:lnTo>
                  <a:lnTo>
                    <a:pt x="412" y="167"/>
                  </a:lnTo>
                  <a:lnTo>
                    <a:pt x="409" y="169"/>
                  </a:lnTo>
                  <a:lnTo>
                    <a:pt x="404" y="176"/>
                  </a:lnTo>
                  <a:lnTo>
                    <a:pt x="401" y="182"/>
                  </a:lnTo>
                  <a:lnTo>
                    <a:pt x="397" y="189"/>
                  </a:lnTo>
                  <a:lnTo>
                    <a:pt x="394" y="189"/>
                  </a:lnTo>
                  <a:lnTo>
                    <a:pt x="391" y="190"/>
                  </a:lnTo>
                  <a:lnTo>
                    <a:pt x="389" y="195"/>
                  </a:lnTo>
                  <a:lnTo>
                    <a:pt x="372" y="195"/>
                  </a:lnTo>
                  <a:lnTo>
                    <a:pt x="368" y="198"/>
                  </a:lnTo>
                  <a:lnTo>
                    <a:pt x="366" y="202"/>
                  </a:lnTo>
                  <a:lnTo>
                    <a:pt x="361" y="211"/>
                  </a:lnTo>
                  <a:lnTo>
                    <a:pt x="37" y="277"/>
                  </a:lnTo>
                  <a:lnTo>
                    <a:pt x="32" y="251"/>
                  </a:lnTo>
                  <a:lnTo>
                    <a:pt x="26" y="222"/>
                  </a:lnTo>
                  <a:lnTo>
                    <a:pt x="14" y="156"/>
                  </a:lnTo>
                  <a:lnTo>
                    <a:pt x="9" y="125"/>
                  </a:lnTo>
                  <a:lnTo>
                    <a:pt x="6" y="110"/>
                  </a:lnTo>
                  <a:lnTo>
                    <a:pt x="2" y="96"/>
                  </a:lnTo>
                  <a:lnTo>
                    <a:pt x="0" y="83"/>
                  </a:lnTo>
                  <a:lnTo>
                    <a:pt x="0" y="74"/>
                  </a:lnTo>
                  <a:lnTo>
                    <a:pt x="1" y="70"/>
                  </a:lnTo>
                  <a:lnTo>
                    <a:pt x="9" y="62"/>
                  </a:lnTo>
                  <a:lnTo>
                    <a:pt x="11" y="62"/>
                  </a:lnTo>
                  <a:lnTo>
                    <a:pt x="13" y="61"/>
                  </a:lnTo>
                  <a:lnTo>
                    <a:pt x="15" y="61"/>
                  </a:lnTo>
                  <a:lnTo>
                    <a:pt x="18" y="60"/>
                  </a:lnTo>
                  <a:lnTo>
                    <a:pt x="28" y="49"/>
                  </a:lnTo>
                  <a:lnTo>
                    <a:pt x="35" y="43"/>
                  </a:lnTo>
                  <a:lnTo>
                    <a:pt x="43" y="40"/>
                  </a:lnTo>
                  <a:lnTo>
                    <a:pt x="46" y="51"/>
                  </a:lnTo>
                  <a:lnTo>
                    <a:pt x="46" y="60"/>
                  </a:lnTo>
                  <a:lnTo>
                    <a:pt x="96" y="51"/>
                  </a:lnTo>
                  <a:lnTo>
                    <a:pt x="148" y="42"/>
                  </a:lnTo>
                  <a:lnTo>
                    <a:pt x="200" y="32"/>
                  </a:lnTo>
                  <a:lnTo>
                    <a:pt x="254" y="20"/>
                  </a:lnTo>
                  <a:lnTo>
                    <a:pt x="259" y="19"/>
                  </a:lnTo>
                  <a:lnTo>
                    <a:pt x="262" y="16"/>
                  </a:lnTo>
                  <a:lnTo>
                    <a:pt x="266" y="15"/>
                  </a:lnTo>
                  <a:lnTo>
                    <a:pt x="270" y="14"/>
                  </a:lnTo>
                  <a:lnTo>
                    <a:pt x="290" y="12"/>
                  </a:lnTo>
                  <a:lnTo>
                    <a:pt x="310" y="8"/>
                  </a:lnTo>
                  <a:lnTo>
                    <a:pt x="323" y="5"/>
                  </a:lnTo>
                  <a:lnTo>
                    <a:pt x="334" y="1"/>
                  </a:lnTo>
                  <a:lnTo>
                    <a:pt x="344"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15"/>
            <p:cNvSpPr>
              <a:spLocks/>
            </p:cNvSpPr>
            <p:nvPr/>
          </p:nvSpPr>
          <p:spPr bwMode="auto">
            <a:xfrm>
              <a:off x="9205294" y="1816847"/>
              <a:ext cx="971792" cy="765649"/>
            </a:xfrm>
            <a:custGeom>
              <a:avLst/>
              <a:gdLst/>
              <a:ahLst/>
              <a:cxnLst>
                <a:cxn ang="0">
                  <a:pos x="366" y="6"/>
                </a:cxn>
                <a:cxn ang="0">
                  <a:pos x="366" y="17"/>
                </a:cxn>
                <a:cxn ang="0">
                  <a:pos x="371" y="34"/>
                </a:cxn>
                <a:cxn ang="0">
                  <a:pos x="380" y="55"/>
                </a:cxn>
                <a:cxn ang="0">
                  <a:pos x="379" y="78"/>
                </a:cxn>
                <a:cxn ang="0">
                  <a:pos x="387" y="104"/>
                </a:cxn>
                <a:cxn ang="0">
                  <a:pos x="393" y="131"/>
                </a:cxn>
                <a:cxn ang="0">
                  <a:pos x="395" y="131"/>
                </a:cxn>
                <a:cxn ang="0">
                  <a:pos x="398" y="127"/>
                </a:cxn>
                <a:cxn ang="0">
                  <a:pos x="408" y="148"/>
                </a:cxn>
                <a:cxn ang="0">
                  <a:pos x="419" y="197"/>
                </a:cxn>
                <a:cxn ang="0">
                  <a:pos x="421" y="203"/>
                </a:cxn>
                <a:cxn ang="0">
                  <a:pos x="419" y="263"/>
                </a:cxn>
                <a:cxn ang="0">
                  <a:pos x="424" y="277"/>
                </a:cxn>
                <a:cxn ang="0">
                  <a:pos x="433" y="330"/>
                </a:cxn>
                <a:cxn ang="0">
                  <a:pos x="436" y="350"/>
                </a:cxn>
                <a:cxn ang="0">
                  <a:pos x="438" y="371"/>
                </a:cxn>
                <a:cxn ang="0">
                  <a:pos x="435" y="384"/>
                </a:cxn>
                <a:cxn ang="0">
                  <a:pos x="424" y="389"/>
                </a:cxn>
                <a:cxn ang="0">
                  <a:pos x="419" y="379"/>
                </a:cxn>
                <a:cxn ang="0">
                  <a:pos x="416" y="369"/>
                </a:cxn>
                <a:cxn ang="0">
                  <a:pos x="335" y="341"/>
                </a:cxn>
                <a:cxn ang="0">
                  <a:pos x="319" y="313"/>
                </a:cxn>
                <a:cxn ang="0">
                  <a:pos x="306" y="308"/>
                </a:cxn>
                <a:cxn ang="0">
                  <a:pos x="301" y="301"/>
                </a:cxn>
                <a:cxn ang="0">
                  <a:pos x="264" y="311"/>
                </a:cxn>
                <a:cxn ang="0">
                  <a:pos x="185" y="328"/>
                </a:cxn>
                <a:cxn ang="0">
                  <a:pos x="46" y="355"/>
                </a:cxn>
                <a:cxn ang="0">
                  <a:pos x="3" y="356"/>
                </a:cxn>
                <a:cxn ang="0">
                  <a:pos x="1" y="343"/>
                </a:cxn>
                <a:cxn ang="0">
                  <a:pos x="10" y="334"/>
                </a:cxn>
                <a:cxn ang="0">
                  <a:pos x="25" y="313"/>
                </a:cxn>
                <a:cxn ang="0">
                  <a:pos x="40" y="295"/>
                </a:cxn>
                <a:cxn ang="0">
                  <a:pos x="44" y="290"/>
                </a:cxn>
                <a:cxn ang="0">
                  <a:pos x="50" y="281"/>
                </a:cxn>
                <a:cxn ang="0">
                  <a:pos x="46" y="267"/>
                </a:cxn>
                <a:cxn ang="0">
                  <a:pos x="41" y="256"/>
                </a:cxn>
                <a:cxn ang="0">
                  <a:pos x="33" y="251"/>
                </a:cxn>
                <a:cxn ang="0">
                  <a:pos x="31" y="239"/>
                </a:cxn>
                <a:cxn ang="0">
                  <a:pos x="55" y="229"/>
                </a:cxn>
                <a:cxn ang="0">
                  <a:pos x="93" y="217"/>
                </a:cxn>
                <a:cxn ang="0">
                  <a:pos x="122" y="222"/>
                </a:cxn>
                <a:cxn ang="0">
                  <a:pos x="156" y="214"/>
                </a:cxn>
                <a:cxn ang="0">
                  <a:pos x="194" y="186"/>
                </a:cxn>
                <a:cxn ang="0">
                  <a:pos x="210" y="178"/>
                </a:cxn>
                <a:cxn ang="0">
                  <a:pos x="204" y="150"/>
                </a:cxn>
                <a:cxn ang="0">
                  <a:pos x="213" y="136"/>
                </a:cxn>
                <a:cxn ang="0">
                  <a:pos x="208" y="131"/>
                </a:cxn>
                <a:cxn ang="0">
                  <a:pos x="202" y="125"/>
                </a:cxn>
                <a:cxn ang="0">
                  <a:pos x="196" y="130"/>
                </a:cxn>
                <a:cxn ang="0">
                  <a:pos x="208" y="108"/>
                </a:cxn>
                <a:cxn ang="0">
                  <a:pos x="222" y="84"/>
                </a:cxn>
                <a:cxn ang="0">
                  <a:pos x="231" y="67"/>
                </a:cxn>
                <a:cxn ang="0">
                  <a:pos x="268" y="26"/>
                </a:cxn>
                <a:cxn ang="0">
                  <a:pos x="324" y="12"/>
                </a:cxn>
              </a:cxnLst>
              <a:rect l="0" t="0" r="r" b="b"/>
              <a:pathLst>
                <a:path w="438" h="389">
                  <a:moveTo>
                    <a:pt x="363" y="0"/>
                  </a:moveTo>
                  <a:lnTo>
                    <a:pt x="366" y="4"/>
                  </a:lnTo>
                  <a:lnTo>
                    <a:pt x="366" y="6"/>
                  </a:lnTo>
                  <a:lnTo>
                    <a:pt x="365" y="8"/>
                  </a:lnTo>
                  <a:lnTo>
                    <a:pt x="365" y="14"/>
                  </a:lnTo>
                  <a:lnTo>
                    <a:pt x="366" y="17"/>
                  </a:lnTo>
                  <a:lnTo>
                    <a:pt x="369" y="18"/>
                  </a:lnTo>
                  <a:lnTo>
                    <a:pt x="371" y="22"/>
                  </a:lnTo>
                  <a:lnTo>
                    <a:pt x="371" y="34"/>
                  </a:lnTo>
                  <a:lnTo>
                    <a:pt x="374" y="41"/>
                  </a:lnTo>
                  <a:lnTo>
                    <a:pt x="378" y="47"/>
                  </a:lnTo>
                  <a:lnTo>
                    <a:pt x="380" y="55"/>
                  </a:lnTo>
                  <a:lnTo>
                    <a:pt x="383" y="64"/>
                  </a:lnTo>
                  <a:lnTo>
                    <a:pt x="383" y="68"/>
                  </a:lnTo>
                  <a:lnTo>
                    <a:pt x="379" y="78"/>
                  </a:lnTo>
                  <a:lnTo>
                    <a:pt x="379" y="82"/>
                  </a:lnTo>
                  <a:lnTo>
                    <a:pt x="383" y="94"/>
                  </a:lnTo>
                  <a:lnTo>
                    <a:pt x="387" y="104"/>
                  </a:lnTo>
                  <a:lnTo>
                    <a:pt x="391" y="117"/>
                  </a:lnTo>
                  <a:lnTo>
                    <a:pt x="391" y="130"/>
                  </a:lnTo>
                  <a:lnTo>
                    <a:pt x="393" y="131"/>
                  </a:lnTo>
                  <a:lnTo>
                    <a:pt x="394" y="132"/>
                  </a:lnTo>
                  <a:lnTo>
                    <a:pt x="394" y="131"/>
                  </a:lnTo>
                  <a:lnTo>
                    <a:pt x="395" y="131"/>
                  </a:lnTo>
                  <a:lnTo>
                    <a:pt x="397" y="130"/>
                  </a:lnTo>
                  <a:lnTo>
                    <a:pt x="397" y="129"/>
                  </a:lnTo>
                  <a:lnTo>
                    <a:pt x="398" y="127"/>
                  </a:lnTo>
                  <a:lnTo>
                    <a:pt x="400" y="127"/>
                  </a:lnTo>
                  <a:lnTo>
                    <a:pt x="402" y="130"/>
                  </a:lnTo>
                  <a:lnTo>
                    <a:pt x="408" y="148"/>
                  </a:lnTo>
                  <a:lnTo>
                    <a:pt x="413" y="171"/>
                  </a:lnTo>
                  <a:lnTo>
                    <a:pt x="416" y="195"/>
                  </a:lnTo>
                  <a:lnTo>
                    <a:pt x="419" y="197"/>
                  </a:lnTo>
                  <a:lnTo>
                    <a:pt x="420" y="200"/>
                  </a:lnTo>
                  <a:lnTo>
                    <a:pt x="421" y="201"/>
                  </a:lnTo>
                  <a:lnTo>
                    <a:pt x="421" y="203"/>
                  </a:lnTo>
                  <a:lnTo>
                    <a:pt x="419" y="220"/>
                  </a:lnTo>
                  <a:lnTo>
                    <a:pt x="417" y="241"/>
                  </a:lnTo>
                  <a:lnTo>
                    <a:pt x="419" y="263"/>
                  </a:lnTo>
                  <a:lnTo>
                    <a:pt x="420" y="266"/>
                  </a:lnTo>
                  <a:lnTo>
                    <a:pt x="422" y="270"/>
                  </a:lnTo>
                  <a:lnTo>
                    <a:pt x="424" y="277"/>
                  </a:lnTo>
                  <a:lnTo>
                    <a:pt x="427" y="293"/>
                  </a:lnTo>
                  <a:lnTo>
                    <a:pt x="429" y="312"/>
                  </a:lnTo>
                  <a:lnTo>
                    <a:pt x="433" y="330"/>
                  </a:lnTo>
                  <a:lnTo>
                    <a:pt x="435" y="340"/>
                  </a:lnTo>
                  <a:lnTo>
                    <a:pt x="437" y="346"/>
                  </a:lnTo>
                  <a:lnTo>
                    <a:pt x="436" y="350"/>
                  </a:lnTo>
                  <a:lnTo>
                    <a:pt x="433" y="355"/>
                  </a:lnTo>
                  <a:lnTo>
                    <a:pt x="427" y="361"/>
                  </a:lnTo>
                  <a:lnTo>
                    <a:pt x="438" y="371"/>
                  </a:lnTo>
                  <a:lnTo>
                    <a:pt x="438" y="378"/>
                  </a:lnTo>
                  <a:lnTo>
                    <a:pt x="437" y="382"/>
                  </a:lnTo>
                  <a:lnTo>
                    <a:pt x="435" y="384"/>
                  </a:lnTo>
                  <a:lnTo>
                    <a:pt x="433" y="385"/>
                  </a:lnTo>
                  <a:lnTo>
                    <a:pt x="429" y="386"/>
                  </a:lnTo>
                  <a:lnTo>
                    <a:pt x="424" y="389"/>
                  </a:lnTo>
                  <a:lnTo>
                    <a:pt x="422" y="388"/>
                  </a:lnTo>
                  <a:lnTo>
                    <a:pt x="420" y="383"/>
                  </a:lnTo>
                  <a:lnTo>
                    <a:pt x="419" y="379"/>
                  </a:lnTo>
                  <a:lnTo>
                    <a:pt x="417" y="377"/>
                  </a:lnTo>
                  <a:lnTo>
                    <a:pt x="417" y="371"/>
                  </a:lnTo>
                  <a:lnTo>
                    <a:pt x="416" y="369"/>
                  </a:lnTo>
                  <a:lnTo>
                    <a:pt x="387" y="361"/>
                  </a:lnTo>
                  <a:lnTo>
                    <a:pt x="362" y="350"/>
                  </a:lnTo>
                  <a:lnTo>
                    <a:pt x="335" y="341"/>
                  </a:lnTo>
                  <a:lnTo>
                    <a:pt x="330" y="336"/>
                  </a:lnTo>
                  <a:lnTo>
                    <a:pt x="323" y="315"/>
                  </a:lnTo>
                  <a:lnTo>
                    <a:pt x="319" y="313"/>
                  </a:lnTo>
                  <a:lnTo>
                    <a:pt x="316" y="313"/>
                  </a:lnTo>
                  <a:lnTo>
                    <a:pt x="309" y="311"/>
                  </a:lnTo>
                  <a:lnTo>
                    <a:pt x="306" y="308"/>
                  </a:lnTo>
                  <a:lnTo>
                    <a:pt x="303" y="306"/>
                  </a:lnTo>
                  <a:lnTo>
                    <a:pt x="302" y="302"/>
                  </a:lnTo>
                  <a:lnTo>
                    <a:pt x="301" y="301"/>
                  </a:lnTo>
                  <a:lnTo>
                    <a:pt x="294" y="301"/>
                  </a:lnTo>
                  <a:lnTo>
                    <a:pt x="285" y="304"/>
                  </a:lnTo>
                  <a:lnTo>
                    <a:pt x="264" y="311"/>
                  </a:lnTo>
                  <a:lnTo>
                    <a:pt x="245" y="314"/>
                  </a:lnTo>
                  <a:lnTo>
                    <a:pt x="228" y="319"/>
                  </a:lnTo>
                  <a:lnTo>
                    <a:pt x="185" y="328"/>
                  </a:lnTo>
                  <a:lnTo>
                    <a:pt x="139" y="337"/>
                  </a:lnTo>
                  <a:lnTo>
                    <a:pt x="93" y="347"/>
                  </a:lnTo>
                  <a:lnTo>
                    <a:pt x="46" y="355"/>
                  </a:lnTo>
                  <a:lnTo>
                    <a:pt x="2" y="361"/>
                  </a:lnTo>
                  <a:lnTo>
                    <a:pt x="3" y="358"/>
                  </a:lnTo>
                  <a:lnTo>
                    <a:pt x="3" y="356"/>
                  </a:lnTo>
                  <a:lnTo>
                    <a:pt x="0" y="349"/>
                  </a:lnTo>
                  <a:lnTo>
                    <a:pt x="0" y="347"/>
                  </a:lnTo>
                  <a:lnTo>
                    <a:pt x="1" y="343"/>
                  </a:lnTo>
                  <a:lnTo>
                    <a:pt x="2" y="341"/>
                  </a:lnTo>
                  <a:lnTo>
                    <a:pt x="7" y="336"/>
                  </a:lnTo>
                  <a:lnTo>
                    <a:pt x="10" y="334"/>
                  </a:lnTo>
                  <a:lnTo>
                    <a:pt x="13" y="330"/>
                  </a:lnTo>
                  <a:lnTo>
                    <a:pt x="18" y="325"/>
                  </a:lnTo>
                  <a:lnTo>
                    <a:pt x="25" y="313"/>
                  </a:lnTo>
                  <a:lnTo>
                    <a:pt x="39" y="299"/>
                  </a:lnTo>
                  <a:lnTo>
                    <a:pt x="40" y="297"/>
                  </a:lnTo>
                  <a:lnTo>
                    <a:pt x="40" y="295"/>
                  </a:lnTo>
                  <a:lnTo>
                    <a:pt x="41" y="293"/>
                  </a:lnTo>
                  <a:lnTo>
                    <a:pt x="43" y="292"/>
                  </a:lnTo>
                  <a:lnTo>
                    <a:pt x="44" y="290"/>
                  </a:lnTo>
                  <a:lnTo>
                    <a:pt x="46" y="287"/>
                  </a:lnTo>
                  <a:lnTo>
                    <a:pt x="48" y="284"/>
                  </a:lnTo>
                  <a:lnTo>
                    <a:pt x="50" y="281"/>
                  </a:lnTo>
                  <a:lnTo>
                    <a:pt x="50" y="276"/>
                  </a:lnTo>
                  <a:lnTo>
                    <a:pt x="48" y="271"/>
                  </a:lnTo>
                  <a:lnTo>
                    <a:pt x="46" y="267"/>
                  </a:lnTo>
                  <a:lnTo>
                    <a:pt x="44" y="263"/>
                  </a:lnTo>
                  <a:lnTo>
                    <a:pt x="45" y="257"/>
                  </a:lnTo>
                  <a:lnTo>
                    <a:pt x="41" y="256"/>
                  </a:lnTo>
                  <a:lnTo>
                    <a:pt x="39" y="253"/>
                  </a:lnTo>
                  <a:lnTo>
                    <a:pt x="37" y="252"/>
                  </a:lnTo>
                  <a:lnTo>
                    <a:pt x="33" y="251"/>
                  </a:lnTo>
                  <a:lnTo>
                    <a:pt x="32" y="249"/>
                  </a:lnTo>
                  <a:lnTo>
                    <a:pt x="31" y="245"/>
                  </a:lnTo>
                  <a:lnTo>
                    <a:pt x="31" y="239"/>
                  </a:lnTo>
                  <a:lnTo>
                    <a:pt x="36" y="236"/>
                  </a:lnTo>
                  <a:lnTo>
                    <a:pt x="41" y="234"/>
                  </a:lnTo>
                  <a:lnTo>
                    <a:pt x="55" y="229"/>
                  </a:lnTo>
                  <a:lnTo>
                    <a:pt x="65" y="224"/>
                  </a:lnTo>
                  <a:lnTo>
                    <a:pt x="78" y="220"/>
                  </a:lnTo>
                  <a:lnTo>
                    <a:pt x="93" y="217"/>
                  </a:lnTo>
                  <a:lnTo>
                    <a:pt x="109" y="217"/>
                  </a:lnTo>
                  <a:lnTo>
                    <a:pt x="118" y="220"/>
                  </a:lnTo>
                  <a:lnTo>
                    <a:pt x="122" y="222"/>
                  </a:lnTo>
                  <a:lnTo>
                    <a:pt x="126" y="223"/>
                  </a:lnTo>
                  <a:lnTo>
                    <a:pt x="145" y="216"/>
                  </a:lnTo>
                  <a:lnTo>
                    <a:pt x="156" y="214"/>
                  </a:lnTo>
                  <a:lnTo>
                    <a:pt x="168" y="214"/>
                  </a:lnTo>
                  <a:lnTo>
                    <a:pt x="182" y="201"/>
                  </a:lnTo>
                  <a:lnTo>
                    <a:pt x="194" y="186"/>
                  </a:lnTo>
                  <a:lnTo>
                    <a:pt x="201" y="181"/>
                  </a:lnTo>
                  <a:lnTo>
                    <a:pt x="206" y="180"/>
                  </a:lnTo>
                  <a:lnTo>
                    <a:pt x="210" y="178"/>
                  </a:lnTo>
                  <a:lnTo>
                    <a:pt x="210" y="166"/>
                  </a:lnTo>
                  <a:lnTo>
                    <a:pt x="208" y="157"/>
                  </a:lnTo>
                  <a:lnTo>
                    <a:pt x="204" y="150"/>
                  </a:lnTo>
                  <a:lnTo>
                    <a:pt x="206" y="144"/>
                  </a:lnTo>
                  <a:lnTo>
                    <a:pt x="209" y="139"/>
                  </a:lnTo>
                  <a:lnTo>
                    <a:pt x="213" y="136"/>
                  </a:lnTo>
                  <a:lnTo>
                    <a:pt x="214" y="130"/>
                  </a:lnTo>
                  <a:lnTo>
                    <a:pt x="209" y="132"/>
                  </a:lnTo>
                  <a:lnTo>
                    <a:pt x="208" y="131"/>
                  </a:lnTo>
                  <a:lnTo>
                    <a:pt x="206" y="130"/>
                  </a:lnTo>
                  <a:lnTo>
                    <a:pt x="206" y="129"/>
                  </a:lnTo>
                  <a:lnTo>
                    <a:pt x="202" y="125"/>
                  </a:lnTo>
                  <a:lnTo>
                    <a:pt x="200" y="125"/>
                  </a:lnTo>
                  <a:lnTo>
                    <a:pt x="199" y="127"/>
                  </a:lnTo>
                  <a:lnTo>
                    <a:pt x="196" y="130"/>
                  </a:lnTo>
                  <a:lnTo>
                    <a:pt x="196" y="122"/>
                  </a:lnTo>
                  <a:lnTo>
                    <a:pt x="201" y="115"/>
                  </a:lnTo>
                  <a:lnTo>
                    <a:pt x="208" y="108"/>
                  </a:lnTo>
                  <a:lnTo>
                    <a:pt x="216" y="101"/>
                  </a:lnTo>
                  <a:lnTo>
                    <a:pt x="222" y="94"/>
                  </a:lnTo>
                  <a:lnTo>
                    <a:pt x="222" y="84"/>
                  </a:lnTo>
                  <a:lnTo>
                    <a:pt x="224" y="78"/>
                  </a:lnTo>
                  <a:lnTo>
                    <a:pt x="228" y="74"/>
                  </a:lnTo>
                  <a:lnTo>
                    <a:pt x="231" y="67"/>
                  </a:lnTo>
                  <a:lnTo>
                    <a:pt x="245" y="46"/>
                  </a:lnTo>
                  <a:lnTo>
                    <a:pt x="256" y="34"/>
                  </a:lnTo>
                  <a:lnTo>
                    <a:pt x="268" y="26"/>
                  </a:lnTo>
                  <a:lnTo>
                    <a:pt x="284" y="20"/>
                  </a:lnTo>
                  <a:lnTo>
                    <a:pt x="303" y="15"/>
                  </a:lnTo>
                  <a:lnTo>
                    <a:pt x="324" y="12"/>
                  </a:lnTo>
                  <a:lnTo>
                    <a:pt x="344" y="7"/>
                  </a:lnTo>
                  <a:lnTo>
                    <a:pt x="363"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16"/>
            <p:cNvSpPr>
              <a:spLocks/>
            </p:cNvSpPr>
            <p:nvPr/>
          </p:nvSpPr>
          <p:spPr bwMode="auto">
            <a:xfrm>
              <a:off x="10345708" y="2484080"/>
              <a:ext cx="70999" cy="31492"/>
            </a:xfrm>
            <a:custGeom>
              <a:avLst/>
              <a:gdLst/>
              <a:ahLst/>
              <a:cxnLst>
                <a:cxn ang="0">
                  <a:pos x="23" y="0"/>
                </a:cxn>
                <a:cxn ang="0">
                  <a:pos x="32" y="0"/>
                </a:cxn>
                <a:cxn ang="0">
                  <a:pos x="27" y="3"/>
                </a:cxn>
                <a:cxn ang="0">
                  <a:pos x="22" y="9"/>
                </a:cxn>
                <a:cxn ang="0">
                  <a:pos x="18" y="14"/>
                </a:cxn>
                <a:cxn ang="0">
                  <a:pos x="12" y="16"/>
                </a:cxn>
                <a:cxn ang="0">
                  <a:pos x="9" y="16"/>
                </a:cxn>
                <a:cxn ang="0">
                  <a:pos x="2" y="12"/>
                </a:cxn>
                <a:cxn ang="0">
                  <a:pos x="0" y="10"/>
                </a:cxn>
                <a:cxn ang="0">
                  <a:pos x="0" y="9"/>
                </a:cxn>
                <a:cxn ang="0">
                  <a:pos x="1" y="8"/>
                </a:cxn>
                <a:cxn ang="0">
                  <a:pos x="6" y="5"/>
                </a:cxn>
                <a:cxn ang="0">
                  <a:pos x="7" y="4"/>
                </a:cxn>
                <a:cxn ang="0">
                  <a:pos x="14" y="4"/>
                </a:cxn>
                <a:cxn ang="0">
                  <a:pos x="23" y="0"/>
                </a:cxn>
              </a:cxnLst>
              <a:rect l="0" t="0" r="r" b="b"/>
              <a:pathLst>
                <a:path w="32" h="16">
                  <a:moveTo>
                    <a:pt x="23" y="0"/>
                  </a:moveTo>
                  <a:lnTo>
                    <a:pt x="32" y="0"/>
                  </a:lnTo>
                  <a:lnTo>
                    <a:pt x="27" y="3"/>
                  </a:lnTo>
                  <a:lnTo>
                    <a:pt x="22" y="9"/>
                  </a:lnTo>
                  <a:lnTo>
                    <a:pt x="18" y="14"/>
                  </a:lnTo>
                  <a:lnTo>
                    <a:pt x="12" y="16"/>
                  </a:lnTo>
                  <a:lnTo>
                    <a:pt x="9" y="16"/>
                  </a:lnTo>
                  <a:lnTo>
                    <a:pt x="2" y="12"/>
                  </a:lnTo>
                  <a:lnTo>
                    <a:pt x="0" y="10"/>
                  </a:lnTo>
                  <a:lnTo>
                    <a:pt x="0" y="9"/>
                  </a:lnTo>
                  <a:lnTo>
                    <a:pt x="1" y="8"/>
                  </a:lnTo>
                  <a:lnTo>
                    <a:pt x="6" y="5"/>
                  </a:lnTo>
                  <a:lnTo>
                    <a:pt x="7" y="4"/>
                  </a:lnTo>
                  <a:lnTo>
                    <a:pt x="14" y="4"/>
                  </a:lnTo>
                  <a:lnTo>
                    <a:pt x="23"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17"/>
            <p:cNvSpPr>
              <a:spLocks/>
            </p:cNvSpPr>
            <p:nvPr/>
          </p:nvSpPr>
          <p:spPr bwMode="auto">
            <a:xfrm>
              <a:off x="10139367" y="2493923"/>
              <a:ext cx="208559" cy="124000"/>
            </a:xfrm>
            <a:custGeom>
              <a:avLst/>
              <a:gdLst/>
              <a:ahLst/>
              <a:cxnLst>
                <a:cxn ang="0">
                  <a:pos x="87" y="0"/>
                </a:cxn>
                <a:cxn ang="0">
                  <a:pos x="86" y="2"/>
                </a:cxn>
                <a:cxn ang="0">
                  <a:pos x="86" y="4"/>
                </a:cxn>
                <a:cxn ang="0">
                  <a:pos x="84" y="5"/>
                </a:cxn>
                <a:cxn ang="0">
                  <a:pos x="83" y="7"/>
                </a:cxn>
                <a:cxn ang="0">
                  <a:pos x="80" y="10"/>
                </a:cxn>
                <a:cxn ang="0">
                  <a:pos x="80" y="12"/>
                </a:cxn>
                <a:cxn ang="0">
                  <a:pos x="81" y="13"/>
                </a:cxn>
                <a:cxn ang="0">
                  <a:pos x="83" y="13"/>
                </a:cxn>
                <a:cxn ang="0">
                  <a:pos x="86" y="12"/>
                </a:cxn>
                <a:cxn ang="0">
                  <a:pos x="94" y="14"/>
                </a:cxn>
                <a:cxn ang="0">
                  <a:pos x="93" y="17"/>
                </a:cxn>
                <a:cxn ang="0">
                  <a:pos x="93" y="19"/>
                </a:cxn>
                <a:cxn ang="0">
                  <a:pos x="92" y="21"/>
                </a:cxn>
                <a:cxn ang="0">
                  <a:pos x="90" y="23"/>
                </a:cxn>
                <a:cxn ang="0">
                  <a:pos x="87" y="23"/>
                </a:cxn>
                <a:cxn ang="0">
                  <a:pos x="85" y="24"/>
                </a:cxn>
                <a:cxn ang="0">
                  <a:pos x="79" y="24"/>
                </a:cxn>
                <a:cxn ang="0">
                  <a:pos x="77" y="25"/>
                </a:cxn>
                <a:cxn ang="0">
                  <a:pos x="76" y="26"/>
                </a:cxn>
                <a:cxn ang="0">
                  <a:pos x="74" y="28"/>
                </a:cxn>
                <a:cxn ang="0">
                  <a:pos x="74" y="30"/>
                </a:cxn>
                <a:cxn ang="0">
                  <a:pos x="73" y="31"/>
                </a:cxn>
                <a:cxn ang="0">
                  <a:pos x="70" y="32"/>
                </a:cxn>
                <a:cxn ang="0">
                  <a:pos x="66" y="32"/>
                </a:cxn>
                <a:cxn ang="0">
                  <a:pos x="59" y="34"/>
                </a:cxn>
                <a:cxn ang="0">
                  <a:pos x="57" y="35"/>
                </a:cxn>
                <a:cxn ang="0">
                  <a:pos x="55" y="38"/>
                </a:cxn>
                <a:cxn ang="0">
                  <a:pos x="54" y="41"/>
                </a:cxn>
                <a:cxn ang="0">
                  <a:pos x="51" y="42"/>
                </a:cxn>
                <a:cxn ang="0">
                  <a:pos x="26" y="54"/>
                </a:cxn>
                <a:cxn ang="0">
                  <a:pos x="20" y="58"/>
                </a:cxn>
                <a:cxn ang="0">
                  <a:pos x="15" y="61"/>
                </a:cxn>
                <a:cxn ang="0">
                  <a:pos x="8" y="63"/>
                </a:cxn>
                <a:cxn ang="0">
                  <a:pos x="0" y="62"/>
                </a:cxn>
                <a:cxn ang="0">
                  <a:pos x="1" y="54"/>
                </a:cxn>
                <a:cxn ang="0">
                  <a:pos x="6" y="49"/>
                </a:cxn>
                <a:cxn ang="0">
                  <a:pos x="12" y="46"/>
                </a:cxn>
                <a:cxn ang="0">
                  <a:pos x="16" y="42"/>
                </a:cxn>
                <a:cxn ang="0">
                  <a:pos x="21" y="38"/>
                </a:cxn>
                <a:cxn ang="0">
                  <a:pos x="23" y="31"/>
                </a:cxn>
                <a:cxn ang="0">
                  <a:pos x="36" y="28"/>
                </a:cxn>
                <a:cxn ang="0">
                  <a:pos x="47" y="24"/>
                </a:cxn>
                <a:cxn ang="0">
                  <a:pos x="54" y="17"/>
                </a:cxn>
                <a:cxn ang="0">
                  <a:pos x="64" y="16"/>
                </a:cxn>
                <a:cxn ang="0">
                  <a:pos x="72" y="11"/>
                </a:cxn>
                <a:cxn ang="0">
                  <a:pos x="80" y="5"/>
                </a:cxn>
                <a:cxn ang="0">
                  <a:pos x="87" y="0"/>
                </a:cxn>
              </a:cxnLst>
              <a:rect l="0" t="0" r="r" b="b"/>
              <a:pathLst>
                <a:path w="94" h="63">
                  <a:moveTo>
                    <a:pt x="87" y="0"/>
                  </a:moveTo>
                  <a:lnTo>
                    <a:pt x="86" y="2"/>
                  </a:lnTo>
                  <a:lnTo>
                    <a:pt x="86" y="4"/>
                  </a:lnTo>
                  <a:lnTo>
                    <a:pt x="84" y="5"/>
                  </a:lnTo>
                  <a:lnTo>
                    <a:pt x="83" y="7"/>
                  </a:lnTo>
                  <a:lnTo>
                    <a:pt x="80" y="10"/>
                  </a:lnTo>
                  <a:lnTo>
                    <a:pt x="80" y="12"/>
                  </a:lnTo>
                  <a:lnTo>
                    <a:pt x="81" y="13"/>
                  </a:lnTo>
                  <a:lnTo>
                    <a:pt x="83" y="13"/>
                  </a:lnTo>
                  <a:lnTo>
                    <a:pt x="86" y="12"/>
                  </a:lnTo>
                  <a:lnTo>
                    <a:pt x="94" y="14"/>
                  </a:lnTo>
                  <a:lnTo>
                    <a:pt x="93" y="17"/>
                  </a:lnTo>
                  <a:lnTo>
                    <a:pt x="93" y="19"/>
                  </a:lnTo>
                  <a:lnTo>
                    <a:pt x="92" y="21"/>
                  </a:lnTo>
                  <a:lnTo>
                    <a:pt x="90" y="23"/>
                  </a:lnTo>
                  <a:lnTo>
                    <a:pt x="87" y="23"/>
                  </a:lnTo>
                  <a:lnTo>
                    <a:pt x="85" y="24"/>
                  </a:lnTo>
                  <a:lnTo>
                    <a:pt x="79" y="24"/>
                  </a:lnTo>
                  <a:lnTo>
                    <a:pt x="77" y="25"/>
                  </a:lnTo>
                  <a:lnTo>
                    <a:pt x="76" y="26"/>
                  </a:lnTo>
                  <a:lnTo>
                    <a:pt x="74" y="28"/>
                  </a:lnTo>
                  <a:lnTo>
                    <a:pt x="74" y="30"/>
                  </a:lnTo>
                  <a:lnTo>
                    <a:pt x="73" y="31"/>
                  </a:lnTo>
                  <a:lnTo>
                    <a:pt x="70" y="32"/>
                  </a:lnTo>
                  <a:lnTo>
                    <a:pt x="66" y="32"/>
                  </a:lnTo>
                  <a:lnTo>
                    <a:pt x="59" y="34"/>
                  </a:lnTo>
                  <a:lnTo>
                    <a:pt x="57" y="35"/>
                  </a:lnTo>
                  <a:lnTo>
                    <a:pt x="55" y="38"/>
                  </a:lnTo>
                  <a:lnTo>
                    <a:pt x="54" y="41"/>
                  </a:lnTo>
                  <a:lnTo>
                    <a:pt x="51" y="42"/>
                  </a:lnTo>
                  <a:lnTo>
                    <a:pt x="26" y="54"/>
                  </a:lnTo>
                  <a:lnTo>
                    <a:pt x="20" y="58"/>
                  </a:lnTo>
                  <a:lnTo>
                    <a:pt x="15" y="61"/>
                  </a:lnTo>
                  <a:lnTo>
                    <a:pt x="8" y="63"/>
                  </a:lnTo>
                  <a:lnTo>
                    <a:pt x="0" y="62"/>
                  </a:lnTo>
                  <a:lnTo>
                    <a:pt x="1" y="54"/>
                  </a:lnTo>
                  <a:lnTo>
                    <a:pt x="6" y="49"/>
                  </a:lnTo>
                  <a:lnTo>
                    <a:pt x="12" y="46"/>
                  </a:lnTo>
                  <a:lnTo>
                    <a:pt x="16" y="42"/>
                  </a:lnTo>
                  <a:lnTo>
                    <a:pt x="21" y="38"/>
                  </a:lnTo>
                  <a:lnTo>
                    <a:pt x="23" y="31"/>
                  </a:lnTo>
                  <a:lnTo>
                    <a:pt x="36" y="28"/>
                  </a:lnTo>
                  <a:lnTo>
                    <a:pt x="47" y="24"/>
                  </a:lnTo>
                  <a:lnTo>
                    <a:pt x="54" y="17"/>
                  </a:lnTo>
                  <a:lnTo>
                    <a:pt x="64" y="16"/>
                  </a:lnTo>
                  <a:lnTo>
                    <a:pt x="72" y="11"/>
                  </a:lnTo>
                  <a:lnTo>
                    <a:pt x="80" y="5"/>
                  </a:lnTo>
                  <a:lnTo>
                    <a:pt x="87"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18"/>
            <p:cNvSpPr>
              <a:spLocks/>
            </p:cNvSpPr>
            <p:nvPr/>
          </p:nvSpPr>
          <p:spPr bwMode="auto">
            <a:xfrm>
              <a:off x="10152680" y="2299066"/>
              <a:ext cx="268464" cy="234223"/>
            </a:xfrm>
            <a:custGeom>
              <a:avLst/>
              <a:gdLst/>
              <a:ahLst/>
              <a:cxnLst>
                <a:cxn ang="0">
                  <a:pos x="107" y="0"/>
                </a:cxn>
                <a:cxn ang="0">
                  <a:pos x="110" y="14"/>
                </a:cxn>
                <a:cxn ang="0">
                  <a:pos x="115" y="28"/>
                </a:cxn>
                <a:cxn ang="0">
                  <a:pos x="119" y="43"/>
                </a:cxn>
                <a:cxn ang="0">
                  <a:pos x="121" y="60"/>
                </a:cxn>
                <a:cxn ang="0">
                  <a:pos x="113" y="61"/>
                </a:cxn>
                <a:cxn ang="0">
                  <a:pos x="107" y="63"/>
                </a:cxn>
                <a:cxn ang="0">
                  <a:pos x="101" y="67"/>
                </a:cxn>
                <a:cxn ang="0">
                  <a:pos x="96" y="70"/>
                </a:cxn>
                <a:cxn ang="0">
                  <a:pos x="91" y="70"/>
                </a:cxn>
                <a:cxn ang="0">
                  <a:pos x="85" y="66"/>
                </a:cxn>
                <a:cxn ang="0">
                  <a:pos x="85" y="68"/>
                </a:cxn>
                <a:cxn ang="0">
                  <a:pos x="86" y="70"/>
                </a:cxn>
                <a:cxn ang="0">
                  <a:pos x="87" y="71"/>
                </a:cxn>
                <a:cxn ang="0">
                  <a:pos x="87" y="73"/>
                </a:cxn>
                <a:cxn ang="0">
                  <a:pos x="86" y="74"/>
                </a:cxn>
                <a:cxn ang="0">
                  <a:pos x="85" y="76"/>
                </a:cxn>
                <a:cxn ang="0">
                  <a:pos x="71" y="80"/>
                </a:cxn>
                <a:cxn ang="0">
                  <a:pos x="59" y="82"/>
                </a:cxn>
                <a:cxn ang="0">
                  <a:pos x="48" y="88"/>
                </a:cxn>
                <a:cxn ang="0">
                  <a:pos x="46" y="90"/>
                </a:cxn>
                <a:cxn ang="0">
                  <a:pos x="45" y="91"/>
                </a:cxn>
                <a:cxn ang="0">
                  <a:pos x="43" y="96"/>
                </a:cxn>
                <a:cxn ang="0">
                  <a:pos x="34" y="96"/>
                </a:cxn>
                <a:cxn ang="0">
                  <a:pos x="32" y="97"/>
                </a:cxn>
                <a:cxn ang="0">
                  <a:pos x="32" y="103"/>
                </a:cxn>
                <a:cxn ang="0">
                  <a:pos x="30" y="105"/>
                </a:cxn>
                <a:cxn ang="0">
                  <a:pos x="28" y="105"/>
                </a:cxn>
                <a:cxn ang="0">
                  <a:pos x="25" y="106"/>
                </a:cxn>
                <a:cxn ang="0">
                  <a:pos x="24" y="106"/>
                </a:cxn>
                <a:cxn ang="0">
                  <a:pos x="21" y="110"/>
                </a:cxn>
                <a:cxn ang="0">
                  <a:pos x="20" y="112"/>
                </a:cxn>
                <a:cxn ang="0">
                  <a:pos x="15" y="117"/>
                </a:cxn>
                <a:cxn ang="0">
                  <a:pos x="11" y="119"/>
                </a:cxn>
                <a:cxn ang="0">
                  <a:pos x="9" y="119"/>
                </a:cxn>
                <a:cxn ang="0">
                  <a:pos x="6" y="116"/>
                </a:cxn>
                <a:cxn ang="0">
                  <a:pos x="6" y="111"/>
                </a:cxn>
                <a:cxn ang="0">
                  <a:pos x="7" y="110"/>
                </a:cxn>
                <a:cxn ang="0">
                  <a:pos x="8" y="110"/>
                </a:cxn>
                <a:cxn ang="0">
                  <a:pos x="10" y="109"/>
                </a:cxn>
                <a:cxn ang="0">
                  <a:pos x="11" y="109"/>
                </a:cxn>
                <a:cxn ang="0">
                  <a:pos x="14" y="106"/>
                </a:cxn>
                <a:cxn ang="0">
                  <a:pos x="14" y="104"/>
                </a:cxn>
                <a:cxn ang="0">
                  <a:pos x="8" y="78"/>
                </a:cxn>
                <a:cxn ang="0">
                  <a:pos x="3" y="54"/>
                </a:cxn>
                <a:cxn ang="0">
                  <a:pos x="0" y="26"/>
                </a:cxn>
                <a:cxn ang="0">
                  <a:pos x="55" y="13"/>
                </a:cxn>
                <a:cxn ang="0">
                  <a:pos x="107" y="0"/>
                </a:cxn>
              </a:cxnLst>
              <a:rect l="0" t="0" r="r" b="b"/>
              <a:pathLst>
                <a:path w="121" h="119">
                  <a:moveTo>
                    <a:pt x="107" y="0"/>
                  </a:moveTo>
                  <a:lnTo>
                    <a:pt x="110" y="14"/>
                  </a:lnTo>
                  <a:lnTo>
                    <a:pt x="115" y="28"/>
                  </a:lnTo>
                  <a:lnTo>
                    <a:pt x="119" y="43"/>
                  </a:lnTo>
                  <a:lnTo>
                    <a:pt x="121" y="60"/>
                  </a:lnTo>
                  <a:lnTo>
                    <a:pt x="113" y="61"/>
                  </a:lnTo>
                  <a:lnTo>
                    <a:pt x="107" y="63"/>
                  </a:lnTo>
                  <a:lnTo>
                    <a:pt x="101" y="67"/>
                  </a:lnTo>
                  <a:lnTo>
                    <a:pt x="96" y="70"/>
                  </a:lnTo>
                  <a:lnTo>
                    <a:pt x="91" y="70"/>
                  </a:lnTo>
                  <a:lnTo>
                    <a:pt x="85" y="66"/>
                  </a:lnTo>
                  <a:lnTo>
                    <a:pt x="85" y="68"/>
                  </a:lnTo>
                  <a:lnTo>
                    <a:pt x="86" y="70"/>
                  </a:lnTo>
                  <a:lnTo>
                    <a:pt x="87" y="71"/>
                  </a:lnTo>
                  <a:lnTo>
                    <a:pt x="87" y="73"/>
                  </a:lnTo>
                  <a:lnTo>
                    <a:pt x="86" y="74"/>
                  </a:lnTo>
                  <a:lnTo>
                    <a:pt x="85" y="76"/>
                  </a:lnTo>
                  <a:lnTo>
                    <a:pt x="71" y="80"/>
                  </a:lnTo>
                  <a:lnTo>
                    <a:pt x="59" y="82"/>
                  </a:lnTo>
                  <a:lnTo>
                    <a:pt x="48" y="88"/>
                  </a:lnTo>
                  <a:lnTo>
                    <a:pt x="46" y="90"/>
                  </a:lnTo>
                  <a:lnTo>
                    <a:pt x="45" y="91"/>
                  </a:lnTo>
                  <a:lnTo>
                    <a:pt x="43" y="96"/>
                  </a:lnTo>
                  <a:lnTo>
                    <a:pt x="34" y="96"/>
                  </a:lnTo>
                  <a:lnTo>
                    <a:pt x="32" y="97"/>
                  </a:lnTo>
                  <a:lnTo>
                    <a:pt x="32" y="103"/>
                  </a:lnTo>
                  <a:lnTo>
                    <a:pt x="30" y="105"/>
                  </a:lnTo>
                  <a:lnTo>
                    <a:pt x="28" y="105"/>
                  </a:lnTo>
                  <a:lnTo>
                    <a:pt x="25" y="106"/>
                  </a:lnTo>
                  <a:lnTo>
                    <a:pt x="24" y="106"/>
                  </a:lnTo>
                  <a:lnTo>
                    <a:pt x="21" y="110"/>
                  </a:lnTo>
                  <a:lnTo>
                    <a:pt x="20" y="112"/>
                  </a:lnTo>
                  <a:lnTo>
                    <a:pt x="15" y="117"/>
                  </a:lnTo>
                  <a:lnTo>
                    <a:pt x="11" y="119"/>
                  </a:lnTo>
                  <a:lnTo>
                    <a:pt x="9" y="119"/>
                  </a:lnTo>
                  <a:lnTo>
                    <a:pt x="6" y="116"/>
                  </a:lnTo>
                  <a:lnTo>
                    <a:pt x="6" y="111"/>
                  </a:lnTo>
                  <a:lnTo>
                    <a:pt x="7" y="110"/>
                  </a:lnTo>
                  <a:lnTo>
                    <a:pt x="8" y="110"/>
                  </a:lnTo>
                  <a:lnTo>
                    <a:pt x="10" y="109"/>
                  </a:lnTo>
                  <a:lnTo>
                    <a:pt x="11" y="109"/>
                  </a:lnTo>
                  <a:lnTo>
                    <a:pt x="14" y="106"/>
                  </a:lnTo>
                  <a:lnTo>
                    <a:pt x="14" y="104"/>
                  </a:lnTo>
                  <a:lnTo>
                    <a:pt x="8" y="78"/>
                  </a:lnTo>
                  <a:lnTo>
                    <a:pt x="3" y="54"/>
                  </a:lnTo>
                  <a:lnTo>
                    <a:pt x="0" y="26"/>
                  </a:lnTo>
                  <a:lnTo>
                    <a:pt x="55" y="13"/>
                  </a:lnTo>
                  <a:lnTo>
                    <a:pt x="107"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9"/>
            <p:cNvSpPr>
              <a:spLocks/>
            </p:cNvSpPr>
            <p:nvPr/>
          </p:nvSpPr>
          <p:spPr bwMode="auto">
            <a:xfrm>
              <a:off x="9957434" y="2515573"/>
              <a:ext cx="197464" cy="399553"/>
            </a:xfrm>
            <a:custGeom>
              <a:avLst/>
              <a:gdLst/>
              <a:ahLst/>
              <a:cxnLst>
                <a:cxn ang="0">
                  <a:pos x="19" y="1"/>
                </a:cxn>
                <a:cxn ang="0">
                  <a:pos x="19" y="2"/>
                </a:cxn>
                <a:cxn ang="0">
                  <a:pos x="28" y="3"/>
                </a:cxn>
                <a:cxn ang="0">
                  <a:pos x="40" y="6"/>
                </a:cxn>
                <a:cxn ang="0">
                  <a:pos x="42" y="7"/>
                </a:cxn>
                <a:cxn ang="0">
                  <a:pos x="46" y="8"/>
                </a:cxn>
                <a:cxn ang="0">
                  <a:pos x="48" y="9"/>
                </a:cxn>
                <a:cxn ang="0">
                  <a:pos x="49" y="14"/>
                </a:cxn>
                <a:cxn ang="0">
                  <a:pos x="53" y="13"/>
                </a:cxn>
                <a:cxn ang="0">
                  <a:pos x="58" y="12"/>
                </a:cxn>
                <a:cxn ang="0">
                  <a:pos x="66" y="15"/>
                </a:cxn>
                <a:cxn ang="0">
                  <a:pos x="77" y="20"/>
                </a:cxn>
                <a:cxn ang="0">
                  <a:pos x="74" y="40"/>
                </a:cxn>
                <a:cxn ang="0">
                  <a:pos x="67" y="55"/>
                </a:cxn>
                <a:cxn ang="0">
                  <a:pos x="66" y="77"/>
                </a:cxn>
                <a:cxn ang="0">
                  <a:pos x="75" y="75"/>
                </a:cxn>
                <a:cxn ang="0">
                  <a:pos x="85" y="73"/>
                </a:cxn>
                <a:cxn ang="0">
                  <a:pos x="88" y="92"/>
                </a:cxn>
                <a:cxn ang="0">
                  <a:pos x="85" y="119"/>
                </a:cxn>
                <a:cxn ang="0">
                  <a:pos x="85" y="133"/>
                </a:cxn>
                <a:cxn ang="0">
                  <a:pos x="84" y="139"/>
                </a:cxn>
                <a:cxn ang="0">
                  <a:pos x="87" y="140"/>
                </a:cxn>
                <a:cxn ang="0">
                  <a:pos x="88" y="143"/>
                </a:cxn>
                <a:cxn ang="0">
                  <a:pos x="85" y="149"/>
                </a:cxn>
                <a:cxn ang="0">
                  <a:pos x="75" y="163"/>
                </a:cxn>
                <a:cxn ang="0">
                  <a:pos x="74" y="174"/>
                </a:cxn>
                <a:cxn ang="0">
                  <a:pos x="66" y="181"/>
                </a:cxn>
                <a:cxn ang="0">
                  <a:pos x="67" y="191"/>
                </a:cxn>
                <a:cxn ang="0">
                  <a:pos x="66" y="203"/>
                </a:cxn>
                <a:cxn ang="0">
                  <a:pos x="62" y="201"/>
                </a:cxn>
                <a:cxn ang="0">
                  <a:pos x="54" y="197"/>
                </a:cxn>
                <a:cxn ang="0">
                  <a:pos x="34" y="201"/>
                </a:cxn>
                <a:cxn ang="0">
                  <a:pos x="21" y="192"/>
                </a:cxn>
                <a:cxn ang="0">
                  <a:pos x="3" y="176"/>
                </a:cxn>
                <a:cxn ang="0">
                  <a:pos x="2" y="160"/>
                </a:cxn>
                <a:cxn ang="0">
                  <a:pos x="10" y="149"/>
                </a:cxn>
                <a:cxn ang="0">
                  <a:pos x="24" y="141"/>
                </a:cxn>
                <a:cxn ang="0">
                  <a:pos x="26" y="128"/>
                </a:cxn>
                <a:cxn ang="0">
                  <a:pos x="32" y="119"/>
                </a:cxn>
                <a:cxn ang="0">
                  <a:pos x="37" y="120"/>
                </a:cxn>
                <a:cxn ang="0">
                  <a:pos x="40" y="121"/>
                </a:cxn>
                <a:cxn ang="0">
                  <a:pos x="38" y="114"/>
                </a:cxn>
                <a:cxn ang="0">
                  <a:pos x="40" y="111"/>
                </a:cxn>
                <a:cxn ang="0">
                  <a:pos x="44" y="107"/>
                </a:cxn>
                <a:cxn ang="0">
                  <a:pos x="42" y="104"/>
                </a:cxn>
                <a:cxn ang="0">
                  <a:pos x="38" y="103"/>
                </a:cxn>
                <a:cxn ang="0">
                  <a:pos x="32" y="99"/>
                </a:cxn>
                <a:cxn ang="0">
                  <a:pos x="30" y="92"/>
                </a:cxn>
                <a:cxn ang="0">
                  <a:pos x="26" y="91"/>
                </a:cxn>
                <a:cxn ang="0">
                  <a:pos x="23" y="89"/>
                </a:cxn>
                <a:cxn ang="0">
                  <a:pos x="18" y="87"/>
                </a:cxn>
                <a:cxn ang="0">
                  <a:pos x="17" y="83"/>
                </a:cxn>
                <a:cxn ang="0">
                  <a:pos x="14" y="79"/>
                </a:cxn>
                <a:cxn ang="0">
                  <a:pos x="4" y="72"/>
                </a:cxn>
                <a:cxn ang="0">
                  <a:pos x="0" y="68"/>
                </a:cxn>
                <a:cxn ang="0">
                  <a:pos x="5" y="52"/>
                </a:cxn>
                <a:cxn ang="0">
                  <a:pos x="0" y="40"/>
                </a:cxn>
                <a:cxn ang="0">
                  <a:pos x="9" y="27"/>
                </a:cxn>
                <a:cxn ang="0">
                  <a:pos x="13" y="14"/>
                </a:cxn>
                <a:cxn ang="0">
                  <a:pos x="14" y="3"/>
                </a:cxn>
              </a:cxnLst>
              <a:rect l="0" t="0" r="r" b="b"/>
              <a:pathLst>
                <a:path w="89" h="203">
                  <a:moveTo>
                    <a:pt x="18" y="0"/>
                  </a:moveTo>
                  <a:lnTo>
                    <a:pt x="19" y="1"/>
                  </a:lnTo>
                  <a:lnTo>
                    <a:pt x="20" y="1"/>
                  </a:lnTo>
                  <a:lnTo>
                    <a:pt x="19" y="2"/>
                  </a:lnTo>
                  <a:lnTo>
                    <a:pt x="19" y="3"/>
                  </a:lnTo>
                  <a:lnTo>
                    <a:pt x="28" y="3"/>
                  </a:lnTo>
                  <a:lnTo>
                    <a:pt x="33" y="5"/>
                  </a:lnTo>
                  <a:lnTo>
                    <a:pt x="40" y="6"/>
                  </a:lnTo>
                  <a:lnTo>
                    <a:pt x="41" y="6"/>
                  </a:lnTo>
                  <a:lnTo>
                    <a:pt x="42" y="7"/>
                  </a:lnTo>
                  <a:lnTo>
                    <a:pt x="45" y="7"/>
                  </a:lnTo>
                  <a:lnTo>
                    <a:pt x="46" y="8"/>
                  </a:lnTo>
                  <a:lnTo>
                    <a:pt x="47" y="8"/>
                  </a:lnTo>
                  <a:lnTo>
                    <a:pt x="48" y="9"/>
                  </a:lnTo>
                  <a:lnTo>
                    <a:pt x="48" y="14"/>
                  </a:lnTo>
                  <a:lnTo>
                    <a:pt x="49" y="14"/>
                  </a:lnTo>
                  <a:lnTo>
                    <a:pt x="52" y="13"/>
                  </a:lnTo>
                  <a:lnTo>
                    <a:pt x="53" y="13"/>
                  </a:lnTo>
                  <a:lnTo>
                    <a:pt x="55" y="12"/>
                  </a:lnTo>
                  <a:lnTo>
                    <a:pt x="58" y="12"/>
                  </a:lnTo>
                  <a:lnTo>
                    <a:pt x="61" y="13"/>
                  </a:lnTo>
                  <a:lnTo>
                    <a:pt x="66" y="15"/>
                  </a:lnTo>
                  <a:lnTo>
                    <a:pt x="73" y="17"/>
                  </a:lnTo>
                  <a:lnTo>
                    <a:pt x="77" y="20"/>
                  </a:lnTo>
                  <a:lnTo>
                    <a:pt x="77" y="31"/>
                  </a:lnTo>
                  <a:lnTo>
                    <a:pt x="74" y="40"/>
                  </a:lnTo>
                  <a:lnTo>
                    <a:pt x="70" y="47"/>
                  </a:lnTo>
                  <a:lnTo>
                    <a:pt x="67" y="55"/>
                  </a:lnTo>
                  <a:lnTo>
                    <a:pt x="65" y="64"/>
                  </a:lnTo>
                  <a:lnTo>
                    <a:pt x="66" y="77"/>
                  </a:lnTo>
                  <a:lnTo>
                    <a:pt x="72" y="77"/>
                  </a:lnTo>
                  <a:lnTo>
                    <a:pt x="75" y="75"/>
                  </a:lnTo>
                  <a:lnTo>
                    <a:pt x="80" y="73"/>
                  </a:lnTo>
                  <a:lnTo>
                    <a:pt x="85" y="73"/>
                  </a:lnTo>
                  <a:lnTo>
                    <a:pt x="89" y="82"/>
                  </a:lnTo>
                  <a:lnTo>
                    <a:pt x="88" y="92"/>
                  </a:lnTo>
                  <a:lnTo>
                    <a:pt x="85" y="111"/>
                  </a:lnTo>
                  <a:lnTo>
                    <a:pt x="85" y="119"/>
                  </a:lnTo>
                  <a:lnTo>
                    <a:pt x="87" y="126"/>
                  </a:lnTo>
                  <a:lnTo>
                    <a:pt x="85" y="133"/>
                  </a:lnTo>
                  <a:lnTo>
                    <a:pt x="82" y="139"/>
                  </a:lnTo>
                  <a:lnTo>
                    <a:pt x="84" y="139"/>
                  </a:lnTo>
                  <a:lnTo>
                    <a:pt x="85" y="140"/>
                  </a:lnTo>
                  <a:lnTo>
                    <a:pt x="87" y="140"/>
                  </a:lnTo>
                  <a:lnTo>
                    <a:pt x="88" y="141"/>
                  </a:lnTo>
                  <a:lnTo>
                    <a:pt x="88" y="143"/>
                  </a:lnTo>
                  <a:lnTo>
                    <a:pt x="87" y="146"/>
                  </a:lnTo>
                  <a:lnTo>
                    <a:pt x="85" y="149"/>
                  </a:lnTo>
                  <a:lnTo>
                    <a:pt x="78" y="156"/>
                  </a:lnTo>
                  <a:lnTo>
                    <a:pt x="75" y="163"/>
                  </a:lnTo>
                  <a:lnTo>
                    <a:pt x="75" y="169"/>
                  </a:lnTo>
                  <a:lnTo>
                    <a:pt x="74" y="174"/>
                  </a:lnTo>
                  <a:lnTo>
                    <a:pt x="70" y="178"/>
                  </a:lnTo>
                  <a:lnTo>
                    <a:pt x="66" y="181"/>
                  </a:lnTo>
                  <a:lnTo>
                    <a:pt x="67" y="188"/>
                  </a:lnTo>
                  <a:lnTo>
                    <a:pt x="67" y="191"/>
                  </a:lnTo>
                  <a:lnTo>
                    <a:pt x="66" y="196"/>
                  </a:lnTo>
                  <a:lnTo>
                    <a:pt x="66" y="203"/>
                  </a:lnTo>
                  <a:lnTo>
                    <a:pt x="65" y="203"/>
                  </a:lnTo>
                  <a:lnTo>
                    <a:pt x="62" y="201"/>
                  </a:lnTo>
                  <a:lnTo>
                    <a:pt x="54" y="201"/>
                  </a:lnTo>
                  <a:lnTo>
                    <a:pt x="54" y="197"/>
                  </a:lnTo>
                  <a:lnTo>
                    <a:pt x="37" y="197"/>
                  </a:lnTo>
                  <a:lnTo>
                    <a:pt x="34" y="201"/>
                  </a:lnTo>
                  <a:lnTo>
                    <a:pt x="28" y="196"/>
                  </a:lnTo>
                  <a:lnTo>
                    <a:pt x="21" y="192"/>
                  </a:lnTo>
                  <a:lnTo>
                    <a:pt x="14" y="188"/>
                  </a:lnTo>
                  <a:lnTo>
                    <a:pt x="3" y="176"/>
                  </a:lnTo>
                  <a:lnTo>
                    <a:pt x="0" y="169"/>
                  </a:lnTo>
                  <a:lnTo>
                    <a:pt x="2" y="160"/>
                  </a:lnTo>
                  <a:lnTo>
                    <a:pt x="6" y="149"/>
                  </a:lnTo>
                  <a:lnTo>
                    <a:pt x="10" y="149"/>
                  </a:lnTo>
                  <a:lnTo>
                    <a:pt x="17" y="146"/>
                  </a:lnTo>
                  <a:lnTo>
                    <a:pt x="24" y="141"/>
                  </a:lnTo>
                  <a:lnTo>
                    <a:pt x="24" y="133"/>
                  </a:lnTo>
                  <a:lnTo>
                    <a:pt x="26" y="128"/>
                  </a:lnTo>
                  <a:lnTo>
                    <a:pt x="30" y="124"/>
                  </a:lnTo>
                  <a:lnTo>
                    <a:pt x="32" y="119"/>
                  </a:lnTo>
                  <a:lnTo>
                    <a:pt x="35" y="119"/>
                  </a:lnTo>
                  <a:lnTo>
                    <a:pt x="37" y="120"/>
                  </a:lnTo>
                  <a:lnTo>
                    <a:pt x="39" y="121"/>
                  </a:lnTo>
                  <a:lnTo>
                    <a:pt x="40" y="121"/>
                  </a:lnTo>
                  <a:lnTo>
                    <a:pt x="38" y="119"/>
                  </a:lnTo>
                  <a:lnTo>
                    <a:pt x="38" y="114"/>
                  </a:lnTo>
                  <a:lnTo>
                    <a:pt x="39" y="113"/>
                  </a:lnTo>
                  <a:lnTo>
                    <a:pt x="40" y="111"/>
                  </a:lnTo>
                  <a:lnTo>
                    <a:pt x="42" y="110"/>
                  </a:lnTo>
                  <a:lnTo>
                    <a:pt x="44" y="107"/>
                  </a:lnTo>
                  <a:lnTo>
                    <a:pt x="44" y="105"/>
                  </a:lnTo>
                  <a:lnTo>
                    <a:pt x="42" y="104"/>
                  </a:lnTo>
                  <a:lnTo>
                    <a:pt x="40" y="103"/>
                  </a:lnTo>
                  <a:lnTo>
                    <a:pt x="38" y="103"/>
                  </a:lnTo>
                  <a:lnTo>
                    <a:pt x="33" y="100"/>
                  </a:lnTo>
                  <a:lnTo>
                    <a:pt x="32" y="99"/>
                  </a:lnTo>
                  <a:lnTo>
                    <a:pt x="30" y="94"/>
                  </a:lnTo>
                  <a:lnTo>
                    <a:pt x="30" y="92"/>
                  </a:lnTo>
                  <a:lnTo>
                    <a:pt x="28" y="92"/>
                  </a:lnTo>
                  <a:lnTo>
                    <a:pt x="26" y="91"/>
                  </a:lnTo>
                  <a:lnTo>
                    <a:pt x="25" y="90"/>
                  </a:lnTo>
                  <a:lnTo>
                    <a:pt x="23" y="89"/>
                  </a:lnTo>
                  <a:lnTo>
                    <a:pt x="19" y="89"/>
                  </a:lnTo>
                  <a:lnTo>
                    <a:pt x="18" y="87"/>
                  </a:lnTo>
                  <a:lnTo>
                    <a:pt x="17" y="85"/>
                  </a:lnTo>
                  <a:lnTo>
                    <a:pt x="17" y="83"/>
                  </a:lnTo>
                  <a:lnTo>
                    <a:pt x="16" y="82"/>
                  </a:lnTo>
                  <a:lnTo>
                    <a:pt x="14" y="79"/>
                  </a:lnTo>
                  <a:lnTo>
                    <a:pt x="11" y="76"/>
                  </a:lnTo>
                  <a:lnTo>
                    <a:pt x="4" y="72"/>
                  </a:lnTo>
                  <a:lnTo>
                    <a:pt x="2" y="70"/>
                  </a:lnTo>
                  <a:lnTo>
                    <a:pt x="0" y="68"/>
                  </a:lnTo>
                  <a:lnTo>
                    <a:pt x="3" y="59"/>
                  </a:lnTo>
                  <a:lnTo>
                    <a:pt x="5" y="52"/>
                  </a:lnTo>
                  <a:lnTo>
                    <a:pt x="5" y="45"/>
                  </a:lnTo>
                  <a:lnTo>
                    <a:pt x="0" y="40"/>
                  </a:lnTo>
                  <a:lnTo>
                    <a:pt x="4" y="33"/>
                  </a:lnTo>
                  <a:lnTo>
                    <a:pt x="9" y="27"/>
                  </a:lnTo>
                  <a:lnTo>
                    <a:pt x="12" y="20"/>
                  </a:lnTo>
                  <a:lnTo>
                    <a:pt x="13" y="14"/>
                  </a:lnTo>
                  <a:lnTo>
                    <a:pt x="13" y="9"/>
                  </a:lnTo>
                  <a:lnTo>
                    <a:pt x="14" y="3"/>
                  </a:lnTo>
                  <a:lnTo>
                    <a:pt x="18"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0"/>
            <p:cNvSpPr>
              <a:spLocks/>
            </p:cNvSpPr>
            <p:nvPr/>
          </p:nvSpPr>
          <p:spPr bwMode="auto">
            <a:xfrm>
              <a:off x="9746657" y="3015508"/>
              <a:ext cx="15532" cy="11809"/>
            </a:xfrm>
            <a:custGeom>
              <a:avLst/>
              <a:gdLst/>
              <a:ahLst/>
              <a:cxnLst>
                <a:cxn ang="0">
                  <a:pos x="2" y="0"/>
                </a:cxn>
                <a:cxn ang="0">
                  <a:pos x="5" y="0"/>
                </a:cxn>
                <a:cxn ang="0">
                  <a:pos x="7" y="3"/>
                </a:cxn>
                <a:cxn ang="0">
                  <a:pos x="7" y="5"/>
                </a:cxn>
                <a:cxn ang="0">
                  <a:pos x="6" y="6"/>
                </a:cxn>
                <a:cxn ang="0">
                  <a:pos x="5" y="6"/>
                </a:cxn>
                <a:cxn ang="0">
                  <a:pos x="2" y="5"/>
                </a:cxn>
                <a:cxn ang="0">
                  <a:pos x="0" y="3"/>
                </a:cxn>
                <a:cxn ang="0">
                  <a:pos x="2" y="0"/>
                </a:cxn>
              </a:cxnLst>
              <a:rect l="0" t="0" r="r" b="b"/>
              <a:pathLst>
                <a:path w="7" h="6">
                  <a:moveTo>
                    <a:pt x="2" y="0"/>
                  </a:moveTo>
                  <a:lnTo>
                    <a:pt x="5" y="0"/>
                  </a:lnTo>
                  <a:lnTo>
                    <a:pt x="7" y="3"/>
                  </a:lnTo>
                  <a:lnTo>
                    <a:pt x="7" y="5"/>
                  </a:lnTo>
                  <a:lnTo>
                    <a:pt x="6" y="6"/>
                  </a:lnTo>
                  <a:lnTo>
                    <a:pt x="5" y="6"/>
                  </a:lnTo>
                  <a:lnTo>
                    <a:pt x="2" y="5"/>
                  </a:lnTo>
                  <a:lnTo>
                    <a:pt x="0" y="3"/>
                  </a:lnTo>
                  <a:lnTo>
                    <a:pt x="2"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1"/>
            <p:cNvSpPr>
              <a:spLocks/>
            </p:cNvSpPr>
            <p:nvPr/>
          </p:nvSpPr>
          <p:spPr bwMode="auto">
            <a:xfrm>
              <a:off x="8903550" y="2806873"/>
              <a:ext cx="714422" cy="641648"/>
            </a:xfrm>
            <a:custGeom>
              <a:avLst/>
              <a:gdLst/>
              <a:ahLst/>
              <a:cxnLst>
                <a:cxn ang="0">
                  <a:pos x="111" y="27"/>
                </a:cxn>
                <a:cxn ang="0">
                  <a:pos x="119" y="74"/>
                </a:cxn>
                <a:cxn ang="0">
                  <a:pos x="169" y="76"/>
                </a:cxn>
                <a:cxn ang="0">
                  <a:pos x="203" y="120"/>
                </a:cxn>
                <a:cxn ang="0">
                  <a:pos x="208" y="117"/>
                </a:cxn>
                <a:cxn ang="0">
                  <a:pos x="216" y="109"/>
                </a:cxn>
                <a:cxn ang="0">
                  <a:pos x="229" y="89"/>
                </a:cxn>
                <a:cxn ang="0">
                  <a:pos x="245" y="81"/>
                </a:cxn>
                <a:cxn ang="0">
                  <a:pos x="255" y="77"/>
                </a:cxn>
                <a:cxn ang="0">
                  <a:pos x="266" y="77"/>
                </a:cxn>
                <a:cxn ang="0">
                  <a:pos x="272" y="71"/>
                </a:cxn>
                <a:cxn ang="0">
                  <a:pos x="280" y="63"/>
                </a:cxn>
                <a:cxn ang="0">
                  <a:pos x="286" y="61"/>
                </a:cxn>
                <a:cxn ang="0">
                  <a:pos x="293" y="57"/>
                </a:cxn>
                <a:cxn ang="0">
                  <a:pos x="316" y="67"/>
                </a:cxn>
                <a:cxn ang="0">
                  <a:pos x="318" y="75"/>
                </a:cxn>
                <a:cxn ang="0">
                  <a:pos x="321" y="95"/>
                </a:cxn>
                <a:cxn ang="0">
                  <a:pos x="292" y="81"/>
                </a:cxn>
                <a:cxn ang="0">
                  <a:pos x="278" y="96"/>
                </a:cxn>
                <a:cxn ang="0">
                  <a:pos x="274" y="114"/>
                </a:cxn>
                <a:cxn ang="0">
                  <a:pos x="271" y="126"/>
                </a:cxn>
                <a:cxn ang="0">
                  <a:pos x="266" y="128"/>
                </a:cxn>
                <a:cxn ang="0">
                  <a:pos x="257" y="135"/>
                </a:cxn>
                <a:cxn ang="0">
                  <a:pos x="243" y="146"/>
                </a:cxn>
                <a:cxn ang="0">
                  <a:pos x="237" y="167"/>
                </a:cxn>
                <a:cxn ang="0">
                  <a:pos x="229" y="184"/>
                </a:cxn>
                <a:cxn ang="0">
                  <a:pos x="209" y="174"/>
                </a:cxn>
                <a:cxn ang="0">
                  <a:pos x="200" y="186"/>
                </a:cxn>
                <a:cxn ang="0">
                  <a:pos x="197" y="203"/>
                </a:cxn>
                <a:cxn ang="0">
                  <a:pos x="189" y="230"/>
                </a:cxn>
                <a:cxn ang="0">
                  <a:pos x="175" y="252"/>
                </a:cxn>
                <a:cxn ang="0">
                  <a:pos x="174" y="278"/>
                </a:cxn>
                <a:cxn ang="0">
                  <a:pos x="158" y="291"/>
                </a:cxn>
                <a:cxn ang="0">
                  <a:pos x="138" y="298"/>
                </a:cxn>
                <a:cxn ang="0">
                  <a:pos x="133" y="306"/>
                </a:cxn>
                <a:cxn ang="0">
                  <a:pos x="117" y="314"/>
                </a:cxn>
                <a:cxn ang="0">
                  <a:pos x="98" y="314"/>
                </a:cxn>
                <a:cxn ang="0">
                  <a:pos x="91" y="322"/>
                </a:cxn>
                <a:cxn ang="0">
                  <a:pos x="75" y="322"/>
                </a:cxn>
                <a:cxn ang="0">
                  <a:pos x="56" y="301"/>
                </a:cxn>
                <a:cxn ang="0">
                  <a:pos x="26" y="284"/>
                </a:cxn>
                <a:cxn ang="0">
                  <a:pos x="3" y="253"/>
                </a:cxn>
                <a:cxn ang="0">
                  <a:pos x="2" y="238"/>
                </a:cxn>
                <a:cxn ang="0">
                  <a:pos x="9" y="228"/>
                </a:cxn>
                <a:cxn ang="0">
                  <a:pos x="26" y="208"/>
                </a:cxn>
                <a:cxn ang="0">
                  <a:pos x="25" y="176"/>
                </a:cxn>
                <a:cxn ang="0">
                  <a:pos x="34" y="169"/>
                </a:cxn>
                <a:cxn ang="0">
                  <a:pos x="38" y="176"/>
                </a:cxn>
                <a:cxn ang="0">
                  <a:pos x="46" y="174"/>
                </a:cxn>
                <a:cxn ang="0">
                  <a:pos x="48" y="142"/>
                </a:cxn>
                <a:cxn ang="0">
                  <a:pos x="59" y="135"/>
                </a:cxn>
                <a:cxn ang="0">
                  <a:pos x="61" y="130"/>
                </a:cxn>
                <a:cxn ang="0">
                  <a:pos x="70" y="127"/>
                </a:cxn>
                <a:cxn ang="0">
                  <a:pos x="83" y="117"/>
                </a:cxn>
                <a:cxn ang="0">
                  <a:pos x="97" y="102"/>
                </a:cxn>
                <a:cxn ang="0">
                  <a:pos x="103" y="83"/>
                </a:cxn>
                <a:cxn ang="0">
                  <a:pos x="108" y="36"/>
                </a:cxn>
                <a:cxn ang="0">
                  <a:pos x="106" y="7"/>
                </a:cxn>
              </a:cxnLst>
              <a:rect l="0" t="0" r="r" b="b"/>
              <a:pathLst>
                <a:path w="322" h="326">
                  <a:moveTo>
                    <a:pt x="106" y="0"/>
                  </a:moveTo>
                  <a:lnTo>
                    <a:pt x="109" y="12"/>
                  </a:lnTo>
                  <a:lnTo>
                    <a:pt x="111" y="27"/>
                  </a:lnTo>
                  <a:lnTo>
                    <a:pt x="115" y="43"/>
                  </a:lnTo>
                  <a:lnTo>
                    <a:pt x="117" y="60"/>
                  </a:lnTo>
                  <a:lnTo>
                    <a:pt x="119" y="74"/>
                  </a:lnTo>
                  <a:lnTo>
                    <a:pt x="122" y="83"/>
                  </a:lnTo>
                  <a:lnTo>
                    <a:pt x="146" y="79"/>
                  </a:lnTo>
                  <a:lnTo>
                    <a:pt x="169" y="76"/>
                  </a:lnTo>
                  <a:lnTo>
                    <a:pt x="195" y="72"/>
                  </a:lnTo>
                  <a:lnTo>
                    <a:pt x="200" y="96"/>
                  </a:lnTo>
                  <a:lnTo>
                    <a:pt x="203" y="120"/>
                  </a:lnTo>
                  <a:lnTo>
                    <a:pt x="204" y="119"/>
                  </a:lnTo>
                  <a:lnTo>
                    <a:pt x="207" y="118"/>
                  </a:lnTo>
                  <a:lnTo>
                    <a:pt x="208" y="117"/>
                  </a:lnTo>
                  <a:lnTo>
                    <a:pt x="209" y="114"/>
                  </a:lnTo>
                  <a:lnTo>
                    <a:pt x="209" y="112"/>
                  </a:lnTo>
                  <a:lnTo>
                    <a:pt x="216" y="109"/>
                  </a:lnTo>
                  <a:lnTo>
                    <a:pt x="221" y="102"/>
                  </a:lnTo>
                  <a:lnTo>
                    <a:pt x="225" y="96"/>
                  </a:lnTo>
                  <a:lnTo>
                    <a:pt x="229" y="89"/>
                  </a:lnTo>
                  <a:lnTo>
                    <a:pt x="234" y="88"/>
                  </a:lnTo>
                  <a:lnTo>
                    <a:pt x="240" y="85"/>
                  </a:lnTo>
                  <a:lnTo>
                    <a:pt x="245" y="81"/>
                  </a:lnTo>
                  <a:lnTo>
                    <a:pt x="248" y="72"/>
                  </a:lnTo>
                  <a:lnTo>
                    <a:pt x="253" y="75"/>
                  </a:lnTo>
                  <a:lnTo>
                    <a:pt x="255" y="77"/>
                  </a:lnTo>
                  <a:lnTo>
                    <a:pt x="259" y="78"/>
                  </a:lnTo>
                  <a:lnTo>
                    <a:pt x="262" y="78"/>
                  </a:lnTo>
                  <a:lnTo>
                    <a:pt x="266" y="77"/>
                  </a:lnTo>
                  <a:lnTo>
                    <a:pt x="268" y="76"/>
                  </a:lnTo>
                  <a:lnTo>
                    <a:pt x="269" y="74"/>
                  </a:lnTo>
                  <a:lnTo>
                    <a:pt x="272" y="71"/>
                  </a:lnTo>
                  <a:lnTo>
                    <a:pt x="274" y="67"/>
                  </a:lnTo>
                  <a:lnTo>
                    <a:pt x="278" y="63"/>
                  </a:lnTo>
                  <a:lnTo>
                    <a:pt x="280" y="63"/>
                  </a:lnTo>
                  <a:lnTo>
                    <a:pt x="282" y="62"/>
                  </a:lnTo>
                  <a:lnTo>
                    <a:pt x="283" y="62"/>
                  </a:lnTo>
                  <a:lnTo>
                    <a:pt x="286" y="61"/>
                  </a:lnTo>
                  <a:lnTo>
                    <a:pt x="287" y="60"/>
                  </a:lnTo>
                  <a:lnTo>
                    <a:pt x="287" y="55"/>
                  </a:lnTo>
                  <a:lnTo>
                    <a:pt x="293" y="57"/>
                  </a:lnTo>
                  <a:lnTo>
                    <a:pt x="310" y="61"/>
                  </a:lnTo>
                  <a:lnTo>
                    <a:pt x="310" y="67"/>
                  </a:lnTo>
                  <a:lnTo>
                    <a:pt x="316" y="67"/>
                  </a:lnTo>
                  <a:lnTo>
                    <a:pt x="317" y="69"/>
                  </a:lnTo>
                  <a:lnTo>
                    <a:pt x="317" y="74"/>
                  </a:lnTo>
                  <a:lnTo>
                    <a:pt x="318" y="75"/>
                  </a:lnTo>
                  <a:lnTo>
                    <a:pt x="321" y="81"/>
                  </a:lnTo>
                  <a:lnTo>
                    <a:pt x="322" y="86"/>
                  </a:lnTo>
                  <a:lnTo>
                    <a:pt x="321" y="95"/>
                  </a:lnTo>
                  <a:lnTo>
                    <a:pt x="310" y="92"/>
                  </a:lnTo>
                  <a:lnTo>
                    <a:pt x="300" y="85"/>
                  </a:lnTo>
                  <a:lnTo>
                    <a:pt x="292" y="81"/>
                  </a:lnTo>
                  <a:lnTo>
                    <a:pt x="282" y="81"/>
                  </a:lnTo>
                  <a:lnTo>
                    <a:pt x="279" y="88"/>
                  </a:lnTo>
                  <a:lnTo>
                    <a:pt x="278" y="96"/>
                  </a:lnTo>
                  <a:lnTo>
                    <a:pt x="278" y="105"/>
                  </a:lnTo>
                  <a:lnTo>
                    <a:pt x="276" y="112"/>
                  </a:lnTo>
                  <a:lnTo>
                    <a:pt x="274" y="114"/>
                  </a:lnTo>
                  <a:lnTo>
                    <a:pt x="272" y="116"/>
                  </a:lnTo>
                  <a:lnTo>
                    <a:pt x="271" y="117"/>
                  </a:lnTo>
                  <a:lnTo>
                    <a:pt x="271" y="126"/>
                  </a:lnTo>
                  <a:lnTo>
                    <a:pt x="269" y="127"/>
                  </a:lnTo>
                  <a:lnTo>
                    <a:pt x="267" y="128"/>
                  </a:lnTo>
                  <a:lnTo>
                    <a:pt x="266" y="128"/>
                  </a:lnTo>
                  <a:lnTo>
                    <a:pt x="259" y="132"/>
                  </a:lnTo>
                  <a:lnTo>
                    <a:pt x="258" y="133"/>
                  </a:lnTo>
                  <a:lnTo>
                    <a:pt x="257" y="135"/>
                  </a:lnTo>
                  <a:lnTo>
                    <a:pt x="257" y="142"/>
                  </a:lnTo>
                  <a:lnTo>
                    <a:pt x="248" y="142"/>
                  </a:lnTo>
                  <a:lnTo>
                    <a:pt x="243" y="146"/>
                  </a:lnTo>
                  <a:lnTo>
                    <a:pt x="239" y="152"/>
                  </a:lnTo>
                  <a:lnTo>
                    <a:pt x="238" y="159"/>
                  </a:lnTo>
                  <a:lnTo>
                    <a:pt x="237" y="167"/>
                  </a:lnTo>
                  <a:lnTo>
                    <a:pt x="234" y="174"/>
                  </a:lnTo>
                  <a:lnTo>
                    <a:pt x="232" y="180"/>
                  </a:lnTo>
                  <a:lnTo>
                    <a:pt x="229" y="184"/>
                  </a:lnTo>
                  <a:lnTo>
                    <a:pt x="222" y="183"/>
                  </a:lnTo>
                  <a:lnTo>
                    <a:pt x="212" y="176"/>
                  </a:lnTo>
                  <a:lnTo>
                    <a:pt x="209" y="174"/>
                  </a:lnTo>
                  <a:lnTo>
                    <a:pt x="203" y="176"/>
                  </a:lnTo>
                  <a:lnTo>
                    <a:pt x="200" y="181"/>
                  </a:lnTo>
                  <a:lnTo>
                    <a:pt x="200" y="186"/>
                  </a:lnTo>
                  <a:lnTo>
                    <a:pt x="201" y="191"/>
                  </a:lnTo>
                  <a:lnTo>
                    <a:pt x="201" y="196"/>
                  </a:lnTo>
                  <a:lnTo>
                    <a:pt x="197" y="203"/>
                  </a:lnTo>
                  <a:lnTo>
                    <a:pt x="193" y="209"/>
                  </a:lnTo>
                  <a:lnTo>
                    <a:pt x="189" y="216"/>
                  </a:lnTo>
                  <a:lnTo>
                    <a:pt x="189" y="230"/>
                  </a:lnTo>
                  <a:lnTo>
                    <a:pt x="186" y="237"/>
                  </a:lnTo>
                  <a:lnTo>
                    <a:pt x="181" y="244"/>
                  </a:lnTo>
                  <a:lnTo>
                    <a:pt x="175" y="252"/>
                  </a:lnTo>
                  <a:lnTo>
                    <a:pt x="172" y="261"/>
                  </a:lnTo>
                  <a:lnTo>
                    <a:pt x="172" y="270"/>
                  </a:lnTo>
                  <a:lnTo>
                    <a:pt x="174" y="278"/>
                  </a:lnTo>
                  <a:lnTo>
                    <a:pt x="172" y="286"/>
                  </a:lnTo>
                  <a:lnTo>
                    <a:pt x="163" y="287"/>
                  </a:lnTo>
                  <a:lnTo>
                    <a:pt x="158" y="291"/>
                  </a:lnTo>
                  <a:lnTo>
                    <a:pt x="153" y="294"/>
                  </a:lnTo>
                  <a:lnTo>
                    <a:pt x="146" y="296"/>
                  </a:lnTo>
                  <a:lnTo>
                    <a:pt x="138" y="298"/>
                  </a:lnTo>
                  <a:lnTo>
                    <a:pt x="136" y="300"/>
                  </a:lnTo>
                  <a:lnTo>
                    <a:pt x="134" y="302"/>
                  </a:lnTo>
                  <a:lnTo>
                    <a:pt x="133" y="306"/>
                  </a:lnTo>
                  <a:lnTo>
                    <a:pt x="133" y="309"/>
                  </a:lnTo>
                  <a:lnTo>
                    <a:pt x="125" y="310"/>
                  </a:lnTo>
                  <a:lnTo>
                    <a:pt x="117" y="314"/>
                  </a:lnTo>
                  <a:lnTo>
                    <a:pt x="109" y="315"/>
                  </a:lnTo>
                  <a:lnTo>
                    <a:pt x="102" y="312"/>
                  </a:lnTo>
                  <a:lnTo>
                    <a:pt x="98" y="314"/>
                  </a:lnTo>
                  <a:lnTo>
                    <a:pt x="96" y="316"/>
                  </a:lnTo>
                  <a:lnTo>
                    <a:pt x="94" y="320"/>
                  </a:lnTo>
                  <a:lnTo>
                    <a:pt x="91" y="322"/>
                  </a:lnTo>
                  <a:lnTo>
                    <a:pt x="88" y="324"/>
                  </a:lnTo>
                  <a:lnTo>
                    <a:pt x="84" y="326"/>
                  </a:lnTo>
                  <a:lnTo>
                    <a:pt x="75" y="322"/>
                  </a:lnTo>
                  <a:lnTo>
                    <a:pt x="67" y="317"/>
                  </a:lnTo>
                  <a:lnTo>
                    <a:pt x="60" y="312"/>
                  </a:lnTo>
                  <a:lnTo>
                    <a:pt x="56" y="301"/>
                  </a:lnTo>
                  <a:lnTo>
                    <a:pt x="44" y="299"/>
                  </a:lnTo>
                  <a:lnTo>
                    <a:pt x="34" y="292"/>
                  </a:lnTo>
                  <a:lnTo>
                    <a:pt x="26" y="284"/>
                  </a:lnTo>
                  <a:lnTo>
                    <a:pt x="17" y="272"/>
                  </a:lnTo>
                  <a:lnTo>
                    <a:pt x="12" y="265"/>
                  </a:lnTo>
                  <a:lnTo>
                    <a:pt x="3" y="253"/>
                  </a:lnTo>
                  <a:lnTo>
                    <a:pt x="0" y="250"/>
                  </a:lnTo>
                  <a:lnTo>
                    <a:pt x="0" y="244"/>
                  </a:lnTo>
                  <a:lnTo>
                    <a:pt x="2" y="238"/>
                  </a:lnTo>
                  <a:lnTo>
                    <a:pt x="2" y="232"/>
                  </a:lnTo>
                  <a:lnTo>
                    <a:pt x="0" y="228"/>
                  </a:lnTo>
                  <a:lnTo>
                    <a:pt x="9" y="228"/>
                  </a:lnTo>
                  <a:lnTo>
                    <a:pt x="13" y="224"/>
                  </a:lnTo>
                  <a:lnTo>
                    <a:pt x="20" y="210"/>
                  </a:lnTo>
                  <a:lnTo>
                    <a:pt x="26" y="208"/>
                  </a:lnTo>
                  <a:lnTo>
                    <a:pt x="23" y="198"/>
                  </a:lnTo>
                  <a:lnTo>
                    <a:pt x="23" y="187"/>
                  </a:lnTo>
                  <a:lnTo>
                    <a:pt x="25" y="176"/>
                  </a:lnTo>
                  <a:lnTo>
                    <a:pt x="28" y="168"/>
                  </a:lnTo>
                  <a:lnTo>
                    <a:pt x="32" y="168"/>
                  </a:lnTo>
                  <a:lnTo>
                    <a:pt x="34" y="169"/>
                  </a:lnTo>
                  <a:lnTo>
                    <a:pt x="37" y="172"/>
                  </a:lnTo>
                  <a:lnTo>
                    <a:pt x="38" y="174"/>
                  </a:lnTo>
                  <a:lnTo>
                    <a:pt x="38" y="176"/>
                  </a:lnTo>
                  <a:lnTo>
                    <a:pt x="39" y="177"/>
                  </a:lnTo>
                  <a:lnTo>
                    <a:pt x="40" y="180"/>
                  </a:lnTo>
                  <a:lnTo>
                    <a:pt x="46" y="174"/>
                  </a:lnTo>
                  <a:lnTo>
                    <a:pt x="47" y="166"/>
                  </a:lnTo>
                  <a:lnTo>
                    <a:pt x="47" y="149"/>
                  </a:lnTo>
                  <a:lnTo>
                    <a:pt x="48" y="142"/>
                  </a:lnTo>
                  <a:lnTo>
                    <a:pt x="51" y="140"/>
                  </a:lnTo>
                  <a:lnTo>
                    <a:pt x="58" y="137"/>
                  </a:lnTo>
                  <a:lnTo>
                    <a:pt x="59" y="135"/>
                  </a:lnTo>
                  <a:lnTo>
                    <a:pt x="60" y="133"/>
                  </a:lnTo>
                  <a:lnTo>
                    <a:pt x="61" y="132"/>
                  </a:lnTo>
                  <a:lnTo>
                    <a:pt x="61" y="130"/>
                  </a:lnTo>
                  <a:lnTo>
                    <a:pt x="60" y="126"/>
                  </a:lnTo>
                  <a:lnTo>
                    <a:pt x="69" y="126"/>
                  </a:lnTo>
                  <a:lnTo>
                    <a:pt x="70" y="127"/>
                  </a:lnTo>
                  <a:lnTo>
                    <a:pt x="70" y="128"/>
                  </a:lnTo>
                  <a:lnTo>
                    <a:pt x="80" y="121"/>
                  </a:lnTo>
                  <a:lnTo>
                    <a:pt x="83" y="117"/>
                  </a:lnTo>
                  <a:lnTo>
                    <a:pt x="88" y="112"/>
                  </a:lnTo>
                  <a:lnTo>
                    <a:pt x="90" y="109"/>
                  </a:lnTo>
                  <a:lnTo>
                    <a:pt x="97" y="102"/>
                  </a:lnTo>
                  <a:lnTo>
                    <a:pt x="102" y="95"/>
                  </a:lnTo>
                  <a:lnTo>
                    <a:pt x="103" y="91"/>
                  </a:lnTo>
                  <a:lnTo>
                    <a:pt x="103" y="83"/>
                  </a:lnTo>
                  <a:lnTo>
                    <a:pt x="104" y="79"/>
                  </a:lnTo>
                  <a:lnTo>
                    <a:pt x="104" y="53"/>
                  </a:lnTo>
                  <a:lnTo>
                    <a:pt x="108" y="36"/>
                  </a:lnTo>
                  <a:lnTo>
                    <a:pt x="109" y="25"/>
                  </a:lnTo>
                  <a:lnTo>
                    <a:pt x="108" y="14"/>
                  </a:lnTo>
                  <a:lnTo>
                    <a:pt x="106" y="7"/>
                  </a:lnTo>
                  <a:lnTo>
                    <a:pt x="105" y="2"/>
                  </a:lnTo>
                  <a:lnTo>
                    <a:pt x="106"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2"/>
            <p:cNvSpPr>
              <a:spLocks/>
            </p:cNvSpPr>
            <p:nvPr/>
          </p:nvSpPr>
          <p:spPr bwMode="auto">
            <a:xfrm>
              <a:off x="7878511" y="3169031"/>
              <a:ext cx="1129321" cy="541268"/>
            </a:xfrm>
            <a:custGeom>
              <a:avLst/>
              <a:gdLst/>
              <a:ahLst/>
              <a:cxnLst>
                <a:cxn ang="0">
                  <a:pos x="326" y="5"/>
                </a:cxn>
                <a:cxn ang="0">
                  <a:pos x="341" y="26"/>
                </a:cxn>
                <a:cxn ang="0">
                  <a:pos x="375" y="34"/>
                </a:cxn>
                <a:cxn ang="0">
                  <a:pos x="382" y="34"/>
                </a:cxn>
                <a:cxn ang="0">
                  <a:pos x="388" y="31"/>
                </a:cxn>
                <a:cxn ang="0">
                  <a:pos x="402" y="34"/>
                </a:cxn>
                <a:cxn ang="0">
                  <a:pos x="418" y="30"/>
                </a:cxn>
                <a:cxn ang="0">
                  <a:pos x="429" y="18"/>
                </a:cxn>
                <a:cxn ang="0">
                  <a:pos x="459" y="54"/>
                </a:cxn>
                <a:cxn ang="0">
                  <a:pos x="466" y="77"/>
                </a:cxn>
                <a:cxn ang="0">
                  <a:pos x="504" y="119"/>
                </a:cxn>
                <a:cxn ang="0">
                  <a:pos x="509" y="122"/>
                </a:cxn>
                <a:cxn ang="0">
                  <a:pos x="492" y="143"/>
                </a:cxn>
                <a:cxn ang="0">
                  <a:pos x="462" y="173"/>
                </a:cxn>
                <a:cxn ang="0">
                  <a:pos x="454" y="187"/>
                </a:cxn>
                <a:cxn ang="0">
                  <a:pos x="442" y="201"/>
                </a:cxn>
                <a:cxn ang="0">
                  <a:pos x="436" y="205"/>
                </a:cxn>
                <a:cxn ang="0">
                  <a:pos x="426" y="207"/>
                </a:cxn>
                <a:cxn ang="0">
                  <a:pos x="424" y="212"/>
                </a:cxn>
                <a:cxn ang="0">
                  <a:pos x="407" y="220"/>
                </a:cxn>
                <a:cxn ang="0">
                  <a:pos x="393" y="224"/>
                </a:cxn>
                <a:cxn ang="0">
                  <a:pos x="352" y="228"/>
                </a:cxn>
                <a:cxn ang="0">
                  <a:pos x="325" y="233"/>
                </a:cxn>
                <a:cxn ang="0">
                  <a:pos x="255" y="238"/>
                </a:cxn>
                <a:cxn ang="0">
                  <a:pos x="175" y="243"/>
                </a:cxn>
                <a:cxn ang="0">
                  <a:pos x="79" y="249"/>
                </a:cxn>
                <a:cxn ang="0">
                  <a:pos x="83" y="263"/>
                </a:cxn>
                <a:cxn ang="0">
                  <a:pos x="29" y="273"/>
                </a:cxn>
                <a:cxn ang="0">
                  <a:pos x="4" y="258"/>
                </a:cxn>
                <a:cxn ang="0">
                  <a:pos x="0" y="229"/>
                </a:cxn>
                <a:cxn ang="0">
                  <a:pos x="12" y="209"/>
                </a:cxn>
                <a:cxn ang="0">
                  <a:pos x="35" y="219"/>
                </a:cxn>
                <a:cxn ang="0">
                  <a:pos x="51" y="212"/>
                </a:cxn>
                <a:cxn ang="0">
                  <a:pos x="46" y="189"/>
                </a:cxn>
                <a:cxn ang="0">
                  <a:pos x="71" y="181"/>
                </a:cxn>
                <a:cxn ang="0">
                  <a:pos x="70" y="166"/>
                </a:cxn>
                <a:cxn ang="0">
                  <a:pos x="72" y="154"/>
                </a:cxn>
                <a:cxn ang="0">
                  <a:pos x="84" y="146"/>
                </a:cxn>
                <a:cxn ang="0">
                  <a:pos x="85" y="140"/>
                </a:cxn>
                <a:cxn ang="0">
                  <a:pos x="97" y="143"/>
                </a:cxn>
                <a:cxn ang="0">
                  <a:pos x="106" y="140"/>
                </a:cxn>
                <a:cxn ang="0">
                  <a:pos x="110" y="135"/>
                </a:cxn>
                <a:cxn ang="0">
                  <a:pos x="133" y="139"/>
                </a:cxn>
                <a:cxn ang="0">
                  <a:pos x="150" y="129"/>
                </a:cxn>
                <a:cxn ang="0">
                  <a:pos x="170" y="131"/>
                </a:cxn>
                <a:cxn ang="0">
                  <a:pos x="182" y="122"/>
                </a:cxn>
                <a:cxn ang="0">
                  <a:pos x="192" y="107"/>
                </a:cxn>
                <a:cxn ang="0">
                  <a:pos x="198" y="111"/>
                </a:cxn>
                <a:cxn ang="0">
                  <a:pos x="210" y="117"/>
                </a:cxn>
                <a:cxn ang="0">
                  <a:pos x="226" y="114"/>
                </a:cxn>
                <a:cxn ang="0">
                  <a:pos x="228" y="91"/>
                </a:cxn>
                <a:cxn ang="0">
                  <a:pos x="237" y="87"/>
                </a:cxn>
                <a:cxn ang="0">
                  <a:pos x="244" y="75"/>
                </a:cxn>
                <a:cxn ang="0">
                  <a:pos x="254" y="62"/>
                </a:cxn>
                <a:cxn ang="0">
                  <a:pos x="256" y="53"/>
                </a:cxn>
                <a:cxn ang="0">
                  <a:pos x="254" y="48"/>
                </a:cxn>
                <a:cxn ang="0">
                  <a:pos x="260" y="41"/>
                </a:cxn>
                <a:cxn ang="0">
                  <a:pos x="268" y="46"/>
                </a:cxn>
                <a:cxn ang="0">
                  <a:pos x="282" y="37"/>
                </a:cxn>
                <a:cxn ang="0">
                  <a:pos x="296" y="21"/>
                </a:cxn>
                <a:cxn ang="0">
                  <a:pos x="292" y="2"/>
                </a:cxn>
                <a:cxn ang="0">
                  <a:pos x="309" y="4"/>
                </a:cxn>
              </a:cxnLst>
              <a:rect l="0" t="0" r="r" b="b"/>
              <a:pathLst>
                <a:path w="509" h="275">
                  <a:moveTo>
                    <a:pt x="316" y="0"/>
                  </a:moveTo>
                  <a:lnTo>
                    <a:pt x="319" y="0"/>
                  </a:lnTo>
                  <a:lnTo>
                    <a:pt x="326" y="5"/>
                  </a:lnTo>
                  <a:lnTo>
                    <a:pt x="332" y="12"/>
                  </a:lnTo>
                  <a:lnTo>
                    <a:pt x="336" y="20"/>
                  </a:lnTo>
                  <a:lnTo>
                    <a:pt x="341" y="26"/>
                  </a:lnTo>
                  <a:lnTo>
                    <a:pt x="355" y="26"/>
                  </a:lnTo>
                  <a:lnTo>
                    <a:pt x="367" y="28"/>
                  </a:lnTo>
                  <a:lnTo>
                    <a:pt x="375" y="34"/>
                  </a:lnTo>
                  <a:lnTo>
                    <a:pt x="379" y="35"/>
                  </a:lnTo>
                  <a:lnTo>
                    <a:pt x="381" y="35"/>
                  </a:lnTo>
                  <a:lnTo>
                    <a:pt x="382" y="34"/>
                  </a:lnTo>
                  <a:lnTo>
                    <a:pt x="384" y="33"/>
                  </a:lnTo>
                  <a:lnTo>
                    <a:pt x="387" y="31"/>
                  </a:lnTo>
                  <a:lnTo>
                    <a:pt x="388" y="31"/>
                  </a:lnTo>
                  <a:lnTo>
                    <a:pt x="389" y="30"/>
                  </a:lnTo>
                  <a:lnTo>
                    <a:pt x="395" y="30"/>
                  </a:lnTo>
                  <a:lnTo>
                    <a:pt x="402" y="34"/>
                  </a:lnTo>
                  <a:lnTo>
                    <a:pt x="407" y="34"/>
                  </a:lnTo>
                  <a:lnTo>
                    <a:pt x="411" y="32"/>
                  </a:lnTo>
                  <a:lnTo>
                    <a:pt x="418" y="30"/>
                  </a:lnTo>
                  <a:lnTo>
                    <a:pt x="423" y="25"/>
                  </a:lnTo>
                  <a:lnTo>
                    <a:pt x="424" y="23"/>
                  </a:lnTo>
                  <a:lnTo>
                    <a:pt x="429" y="18"/>
                  </a:lnTo>
                  <a:lnTo>
                    <a:pt x="442" y="31"/>
                  </a:lnTo>
                  <a:lnTo>
                    <a:pt x="457" y="40"/>
                  </a:lnTo>
                  <a:lnTo>
                    <a:pt x="459" y="54"/>
                  </a:lnTo>
                  <a:lnTo>
                    <a:pt x="460" y="60"/>
                  </a:lnTo>
                  <a:lnTo>
                    <a:pt x="457" y="66"/>
                  </a:lnTo>
                  <a:lnTo>
                    <a:pt x="466" y="77"/>
                  </a:lnTo>
                  <a:lnTo>
                    <a:pt x="482" y="101"/>
                  </a:lnTo>
                  <a:lnTo>
                    <a:pt x="493" y="111"/>
                  </a:lnTo>
                  <a:lnTo>
                    <a:pt x="504" y="119"/>
                  </a:lnTo>
                  <a:lnTo>
                    <a:pt x="508" y="119"/>
                  </a:lnTo>
                  <a:lnTo>
                    <a:pt x="509" y="121"/>
                  </a:lnTo>
                  <a:lnTo>
                    <a:pt x="509" y="122"/>
                  </a:lnTo>
                  <a:lnTo>
                    <a:pt x="508" y="122"/>
                  </a:lnTo>
                  <a:lnTo>
                    <a:pt x="501" y="133"/>
                  </a:lnTo>
                  <a:lnTo>
                    <a:pt x="492" y="143"/>
                  </a:lnTo>
                  <a:lnTo>
                    <a:pt x="481" y="151"/>
                  </a:lnTo>
                  <a:lnTo>
                    <a:pt x="471" y="161"/>
                  </a:lnTo>
                  <a:lnTo>
                    <a:pt x="462" y="173"/>
                  </a:lnTo>
                  <a:lnTo>
                    <a:pt x="460" y="179"/>
                  </a:lnTo>
                  <a:lnTo>
                    <a:pt x="458" y="182"/>
                  </a:lnTo>
                  <a:lnTo>
                    <a:pt x="454" y="187"/>
                  </a:lnTo>
                  <a:lnTo>
                    <a:pt x="446" y="195"/>
                  </a:lnTo>
                  <a:lnTo>
                    <a:pt x="445" y="198"/>
                  </a:lnTo>
                  <a:lnTo>
                    <a:pt x="442" y="201"/>
                  </a:lnTo>
                  <a:lnTo>
                    <a:pt x="440" y="203"/>
                  </a:lnTo>
                  <a:lnTo>
                    <a:pt x="438" y="205"/>
                  </a:lnTo>
                  <a:lnTo>
                    <a:pt x="436" y="205"/>
                  </a:lnTo>
                  <a:lnTo>
                    <a:pt x="432" y="206"/>
                  </a:lnTo>
                  <a:lnTo>
                    <a:pt x="429" y="206"/>
                  </a:lnTo>
                  <a:lnTo>
                    <a:pt x="426" y="207"/>
                  </a:lnTo>
                  <a:lnTo>
                    <a:pt x="425" y="207"/>
                  </a:lnTo>
                  <a:lnTo>
                    <a:pt x="424" y="208"/>
                  </a:lnTo>
                  <a:lnTo>
                    <a:pt x="424" y="212"/>
                  </a:lnTo>
                  <a:lnTo>
                    <a:pt x="423" y="213"/>
                  </a:lnTo>
                  <a:lnTo>
                    <a:pt x="417" y="213"/>
                  </a:lnTo>
                  <a:lnTo>
                    <a:pt x="407" y="220"/>
                  </a:lnTo>
                  <a:lnTo>
                    <a:pt x="404" y="222"/>
                  </a:lnTo>
                  <a:lnTo>
                    <a:pt x="401" y="223"/>
                  </a:lnTo>
                  <a:lnTo>
                    <a:pt x="393" y="224"/>
                  </a:lnTo>
                  <a:lnTo>
                    <a:pt x="382" y="224"/>
                  </a:lnTo>
                  <a:lnTo>
                    <a:pt x="359" y="227"/>
                  </a:lnTo>
                  <a:lnTo>
                    <a:pt x="352" y="228"/>
                  </a:lnTo>
                  <a:lnTo>
                    <a:pt x="343" y="229"/>
                  </a:lnTo>
                  <a:lnTo>
                    <a:pt x="333" y="231"/>
                  </a:lnTo>
                  <a:lnTo>
                    <a:pt x="325" y="233"/>
                  </a:lnTo>
                  <a:lnTo>
                    <a:pt x="291" y="233"/>
                  </a:lnTo>
                  <a:lnTo>
                    <a:pt x="274" y="235"/>
                  </a:lnTo>
                  <a:lnTo>
                    <a:pt x="255" y="238"/>
                  </a:lnTo>
                  <a:lnTo>
                    <a:pt x="234" y="241"/>
                  </a:lnTo>
                  <a:lnTo>
                    <a:pt x="201" y="241"/>
                  </a:lnTo>
                  <a:lnTo>
                    <a:pt x="175" y="243"/>
                  </a:lnTo>
                  <a:lnTo>
                    <a:pt x="126" y="250"/>
                  </a:lnTo>
                  <a:lnTo>
                    <a:pt x="102" y="251"/>
                  </a:lnTo>
                  <a:lnTo>
                    <a:pt x="79" y="249"/>
                  </a:lnTo>
                  <a:lnTo>
                    <a:pt x="79" y="255"/>
                  </a:lnTo>
                  <a:lnTo>
                    <a:pt x="81" y="258"/>
                  </a:lnTo>
                  <a:lnTo>
                    <a:pt x="83" y="263"/>
                  </a:lnTo>
                  <a:lnTo>
                    <a:pt x="83" y="269"/>
                  </a:lnTo>
                  <a:lnTo>
                    <a:pt x="55" y="271"/>
                  </a:lnTo>
                  <a:lnTo>
                    <a:pt x="29" y="273"/>
                  </a:lnTo>
                  <a:lnTo>
                    <a:pt x="1" y="275"/>
                  </a:lnTo>
                  <a:lnTo>
                    <a:pt x="1" y="269"/>
                  </a:lnTo>
                  <a:lnTo>
                    <a:pt x="4" y="258"/>
                  </a:lnTo>
                  <a:lnTo>
                    <a:pt x="4" y="248"/>
                  </a:lnTo>
                  <a:lnTo>
                    <a:pt x="1" y="237"/>
                  </a:lnTo>
                  <a:lnTo>
                    <a:pt x="0" y="229"/>
                  </a:lnTo>
                  <a:lnTo>
                    <a:pt x="0" y="221"/>
                  </a:lnTo>
                  <a:lnTo>
                    <a:pt x="4" y="214"/>
                  </a:lnTo>
                  <a:lnTo>
                    <a:pt x="12" y="209"/>
                  </a:lnTo>
                  <a:lnTo>
                    <a:pt x="20" y="212"/>
                  </a:lnTo>
                  <a:lnTo>
                    <a:pt x="28" y="215"/>
                  </a:lnTo>
                  <a:lnTo>
                    <a:pt x="35" y="219"/>
                  </a:lnTo>
                  <a:lnTo>
                    <a:pt x="43" y="221"/>
                  </a:lnTo>
                  <a:lnTo>
                    <a:pt x="51" y="219"/>
                  </a:lnTo>
                  <a:lnTo>
                    <a:pt x="51" y="212"/>
                  </a:lnTo>
                  <a:lnTo>
                    <a:pt x="47" y="202"/>
                  </a:lnTo>
                  <a:lnTo>
                    <a:pt x="46" y="196"/>
                  </a:lnTo>
                  <a:lnTo>
                    <a:pt x="46" y="189"/>
                  </a:lnTo>
                  <a:lnTo>
                    <a:pt x="55" y="187"/>
                  </a:lnTo>
                  <a:lnTo>
                    <a:pt x="62" y="184"/>
                  </a:lnTo>
                  <a:lnTo>
                    <a:pt x="71" y="181"/>
                  </a:lnTo>
                  <a:lnTo>
                    <a:pt x="74" y="175"/>
                  </a:lnTo>
                  <a:lnTo>
                    <a:pt x="72" y="171"/>
                  </a:lnTo>
                  <a:lnTo>
                    <a:pt x="70" y="166"/>
                  </a:lnTo>
                  <a:lnTo>
                    <a:pt x="69" y="159"/>
                  </a:lnTo>
                  <a:lnTo>
                    <a:pt x="70" y="157"/>
                  </a:lnTo>
                  <a:lnTo>
                    <a:pt x="72" y="154"/>
                  </a:lnTo>
                  <a:lnTo>
                    <a:pt x="79" y="150"/>
                  </a:lnTo>
                  <a:lnTo>
                    <a:pt x="82" y="149"/>
                  </a:lnTo>
                  <a:lnTo>
                    <a:pt x="84" y="146"/>
                  </a:lnTo>
                  <a:lnTo>
                    <a:pt x="84" y="144"/>
                  </a:lnTo>
                  <a:lnTo>
                    <a:pt x="83" y="142"/>
                  </a:lnTo>
                  <a:lnTo>
                    <a:pt x="85" y="140"/>
                  </a:lnTo>
                  <a:lnTo>
                    <a:pt x="91" y="140"/>
                  </a:lnTo>
                  <a:lnTo>
                    <a:pt x="95" y="142"/>
                  </a:lnTo>
                  <a:lnTo>
                    <a:pt x="97" y="143"/>
                  </a:lnTo>
                  <a:lnTo>
                    <a:pt x="99" y="145"/>
                  </a:lnTo>
                  <a:lnTo>
                    <a:pt x="103" y="144"/>
                  </a:lnTo>
                  <a:lnTo>
                    <a:pt x="106" y="140"/>
                  </a:lnTo>
                  <a:lnTo>
                    <a:pt x="107" y="138"/>
                  </a:lnTo>
                  <a:lnTo>
                    <a:pt x="109" y="137"/>
                  </a:lnTo>
                  <a:lnTo>
                    <a:pt x="110" y="135"/>
                  </a:lnTo>
                  <a:lnTo>
                    <a:pt x="113" y="133"/>
                  </a:lnTo>
                  <a:lnTo>
                    <a:pt x="124" y="135"/>
                  </a:lnTo>
                  <a:lnTo>
                    <a:pt x="133" y="139"/>
                  </a:lnTo>
                  <a:lnTo>
                    <a:pt x="139" y="145"/>
                  </a:lnTo>
                  <a:lnTo>
                    <a:pt x="143" y="140"/>
                  </a:lnTo>
                  <a:lnTo>
                    <a:pt x="150" y="129"/>
                  </a:lnTo>
                  <a:lnTo>
                    <a:pt x="156" y="125"/>
                  </a:lnTo>
                  <a:lnTo>
                    <a:pt x="163" y="129"/>
                  </a:lnTo>
                  <a:lnTo>
                    <a:pt x="170" y="131"/>
                  </a:lnTo>
                  <a:lnTo>
                    <a:pt x="175" y="136"/>
                  </a:lnTo>
                  <a:lnTo>
                    <a:pt x="180" y="130"/>
                  </a:lnTo>
                  <a:lnTo>
                    <a:pt x="182" y="122"/>
                  </a:lnTo>
                  <a:lnTo>
                    <a:pt x="185" y="114"/>
                  </a:lnTo>
                  <a:lnTo>
                    <a:pt x="190" y="108"/>
                  </a:lnTo>
                  <a:lnTo>
                    <a:pt x="192" y="107"/>
                  </a:lnTo>
                  <a:lnTo>
                    <a:pt x="194" y="105"/>
                  </a:lnTo>
                  <a:lnTo>
                    <a:pt x="197" y="109"/>
                  </a:lnTo>
                  <a:lnTo>
                    <a:pt x="198" y="111"/>
                  </a:lnTo>
                  <a:lnTo>
                    <a:pt x="201" y="114"/>
                  </a:lnTo>
                  <a:lnTo>
                    <a:pt x="206" y="114"/>
                  </a:lnTo>
                  <a:lnTo>
                    <a:pt x="210" y="117"/>
                  </a:lnTo>
                  <a:lnTo>
                    <a:pt x="216" y="117"/>
                  </a:lnTo>
                  <a:lnTo>
                    <a:pt x="221" y="115"/>
                  </a:lnTo>
                  <a:lnTo>
                    <a:pt x="226" y="114"/>
                  </a:lnTo>
                  <a:lnTo>
                    <a:pt x="226" y="96"/>
                  </a:lnTo>
                  <a:lnTo>
                    <a:pt x="228" y="94"/>
                  </a:lnTo>
                  <a:lnTo>
                    <a:pt x="228" y="91"/>
                  </a:lnTo>
                  <a:lnTo>
                    <a:pt x="232" y="88"/>
                  </a:lnTo>
                  <a:lnTo>
                    <a:pt x="234" y="87"/>
                  </a:lnTo>
                  <a:lnTo>
                    <a:pt x="237" y="87"/>
                  </a:lnTo>
                  <a:lnTo>
                    <a:pt x="241" y="84"/>
                  </a:lnTo>
                  <a:lnTo>
                    <a:pt x="242" y="83"/>
                  </a:lnTo>
                  <a:lnTo>
                    <a:pt x="244" y="75"/>
                  </a:lnTo>
                  <a:lnTo>
                    <a:pt x="246" y="69"/>
                  </a:lnTo>
                  <a:lnTo>
                    <a:pt x="249" y="66"/>
                  </a:lnTo>
                  <a:lnTo>
                    <a:pt x="254" y="62"/>
                  </a:lnTo>
                  <a:lnTo>
                    <a:pt x="258" y="58"/>
                  </a:lnTo>
                  <a:lnTo>
                    <a:pt x="258" y="55"/>
                  </a:lnTo>
                  <a:lnTo>
                    <a:pt x="256" y="53"/>
                  </a:lnTo>
                  <a:lnTo>
                    <a:pt x="256" y="52"/>
                  </a:lnTo>
                  <a:lnTo>
                    <a:pt x="255" y="51"/>
                  </a:lnTo>
                  <a:lnTo>
                    <a:pt x="254" y="48"/>
                  </a:lnTo>
                  <a:lnTo>
                    <a:pt x="254" y="44"/>
                  </a:lnTo>
                  <a:lnTo>
                    <a:pt x="258" y="40"/>
                  </a:lnTo>
                  <a:lnTo>
                    <a:pt x="260" y="41"/>
                  </a:lnTo>
                  <a:lnTo>
                    <a:pt x="262" y="41"/>
                  </a:lnTo>
                  <a:lnTo>
                    <a:pt x="267" y="46"/>
                  </a:lnTo>
                  <a:lnTo>
                    <a:pt x="268" y="46"/>
                  </a:lnTo>
                  <a:lnTo>
                    <a:pt x="274" y="44"/>
                  </a:lnTo>
                  <a:lnTo>
                    <a:pt x="277" y="40"/>
                  </a:lnTo>
                  <a:lnTo>
                    <a:pt x="282" y="37"/>
                  </a:lnTo>
                  <a:lnTo>
                    <a:pt x="288" y="33"/>
                  </a:lnTo>
                  <a:lnTo>
                    <a:pt x="296" y="32"/>
                  </a:lnTo>
                  <a:lnTo>
                    <a:pt x="296" y="21"/>
                  </a:lnTo>
                  <a:lnTo>
                    <a:pt x="294" y="13"/>
                  </a:lnTo>
                  <a:lnTo>
                    <a:pt x="291" y="4"/>
                  </a:lnTo>
                  <a:lnTo>
                    <a:pt x="292" y="2"/>
                  </a:lnTo>
                  <a:lnTo>
                    <a:pt x="298" y="2"/>
                  </a:lnTo>
                  <a:lnTo>
                    <a:pt x="303" y="4"/>
                  </a:lnTo>
                  <a:lnTo>
                    <a:pt x="309" y="4"/>
                  </a:lnTo>
                  <a:lnTo>
                    <a:pt x="316"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23"/>
            <p:cNvSpPr>
              <a:spLocks/>
            </p:cNvSpPr>
            <p:nvPr/>
          </p:nvSpPr>
          <p:spPr bwMode="auto">
            <a:xfrm>
              <a:off x="8468685" y="2566747"/>
              <a:ext cx="674485" cy="681013"/>
            </a:xfrm>
            <a:custGeom>
              <a:avLst/>
              <a:gdLst/>
              <a:ahLst/>
              <a:cxnLst>
                <a:cxn ang="0">
                  <a:pos x="295" y="78"/>
                </a:cxn>
                <a:cxn ang="0">
                  <a:pos x="298" y="133"/>
                </a:cxn>
                <a:cxn ang="0">
                  <a:pos x="299" y="162"/>
                </a:cxn>
                <a:cxn ang="0">
                  <a:pos x="295" y="211"/>
                </a:cxn>
                <a:cxn ang="0">
                  <a:pos x="270" y="245"/>
                </a:cxn>
                <a:cxn ang="0">
                  <a:pos x="260" y="242"/>
                </a:cxn>
                <a:cxn ang="0">
                  <a:pos x="252" y="242"/>
                </a:cxn>
                <a:cxn ang="0">
                  <a:pos x="250" y="256"/>
                </a:cxn>
                <a:cxn ang="0">
                  <a:pos x="244" y="259"/>
                </a:cxn>
                <a:cxn ang="0">
                  <a:pos x="241" y="275"/>
                </a:cxn>
                <a:cxn ang="0">
                  <a:pos x="236" y="278"/>
                </a:cxn>
                <a:cxn ang="0">
                  <a:pos x="241" y="285"/>
                </a:cxn>
                <a:cxn ang="0">
                  <a:pos x="238" y="290"/>
                </a:cxn>
                <a:cxn ang="0">
                  <a:pos x="230" y="285"/>
                </a:cxn>
                <a:cxn ang="0">
                  <a:pos x="221" y="290"/>
                </a:cxn>
                <a:cxn ang="0">
                  <a:pos x="216" y="320"/>
                </a:cxn>
                <a:cxn ang="0">
                  <a:pos x="210" y="332"/>
                </a:cxn>
                <a:cxn ang="0">
                  <a:pos x="209" y="341"/>
                </a:cxn>
                <a:cxn ang="0">
                  <a:pos x="202" y="341"/>
                </a:cxn>
                <a:cxn ang="0">
                  <a:pos x="199" y="341"/>
                </a:cxn>
                <a:cxn ang="0">
                  <a:pos x="201" y="346"/>
                </a:cxn>
                <a:cxn ang="0">
                  <a:pos x="189" y="343"/>
                </a:cxn>
                <a:cxn ang="0">
                  <a:pos x="172" y="327"/>
                </a:cxn>
                <a:cxn ang="0">
                  <a:pos x="169" y="318"/>
                </a:cxn>
                <a:cxn ang="0">
                  <a:pos x="145" y="336"/>
                </a:cxn>
                <a:cxn ang="0">
                  <a:pos x="127" y="330"/>
                </a:cxn>
                <a:cxn ang="0">
                  <a:pos x="117" y="336"/>
                </a:cxn>
                <a:cxn ang="0">
                  <a:pos x="103" y="332"/>
                </a:cxn>
                <a:cxn ang="0">
                  <a:pos x="78" y="330"/>
                </a:cxn>
                <a:cxn ang="0">
                  <a:pos x="66" y="315"/>
                </a:cxn>
                <a:cxn ang="0">
                  <a:pos x="37" y="303"/>
                </a:cxn>
                <a:cxn ang="0">
                  <a:pos x="6" y="124"/>
                </a:cxn>
                <a:cxn ang="0">
                  <a:pos x="64" y="56"/>
                </a:cxn>
                <a:cxn ang="0">
                  <a:pos x="87" y="51"/>
                </a:cxn>
                <a:cxn ang="0">
                  <a:pos x="89" y="54"/>
                </a:cxn>
                <a:cxn ang="0">
                  <a:pos x="113" y="59"/>
                </a:cxn>
                <a:cxn ang="0">
                  <a:pos x="124" y="68"/>
                </a:cxn>
                <a:cxn ang="0">
                  <a:pos x="121" y="73"/>
                </a:cxn>
                <a:cxn ang="0">
                  <a:pos x="135" y="72"/>
                </a:cxn>
                <a:cxn ang="0">
                  <a:pos x="141" y="67"/>
                </a:cxn>
                <a:cxn ang="0">
                  <a:pos x="157" y="73"/>
                </a:cxn>
                <a:cxn ang="0">
                  <a:pos x="181" y="60"/>
                </a:cxn>
                <a:cxn ang="0">
                  <a:pos x="207" y="56"/>
                </a:cxn>
                <a:cxn ang="0">
                  <a:pos x="233" y="28"/>
                </a:cxn>
                <a:cxn ang="0">
                  <a:pos x="258" y="14"/>
                </a:cxn>
                <a:cxn ang="0">
                  <a:pos x="284" y="0"/>
                </a:cxn>
              </a:cxnLst>
              <a:rect l="0" t="0" r="r" b="b"/>
              <a:pathLst>
                <a:path w="304" h="346">
                  <a:moveTo>
                    <a:pt x="284" y="0"/>
                  </a:moveTo>
                  <a:lnTo>
                    <a:pt x="288" y="39"/>
                  </a:lnTo>
                  <a:lnTo>
                    <a:pt x="295" y="78"/>
                  </a:lnTo>
                  <a:lnTo>
                    <a:pt x="304" y="115"/>
                  </a:lnTo>
                  <a:lnTo>
                    <a:pt x="292" y="127"/>
                  </a:lnTo>
                  <a:lnTo>
                    <a:pt x="298" y="133"/>
                  </a:lnTo>
                  <a:lnTo>
                    <a:pt x="300" y="141"/>
                  </a:lnTo>
                  <a:lnTo>
                    <a:pt x="301" y="150"/>
                  </a:lnTo>
                  <a:lnTo>
                    <a:pt x="299" y="162"/>
                  </a:lnTo>
                  <a:lnTo>
                    <a:pt x="297" y="175"/>
                  </a:lnTo>
                  <a:lnTo>
                    <a:pt x="295" y="189"/>
                  </a:lnTo>
                  <a:lnTo>
                    <a:pt x="295" y="211"/>
                  </a:lnTo>
                  <a:lnTo>
                    <a:pt x="290" y="222"/>
                  </a:lnTo>
                  <a:lnTo>
                    <a:pt x="274" y="238"/>
                  </a:lnTo>
                  <a:lnTo>
                    <a:pt x="270" y="245"/>
                  </a:lnTo>
                  <a:lnTo>
                    <a:pt x="266" y="243"/>
                  </a:lnTo>
                  <a:lnTo>
                    <a:pt x="264" y="242"/>
                  </a:lnTo>
                  <a:lnTo>
                    <a:pt x="260" y="242"/>
                  </a:lnTo>
                  <a:lnTo>
                    <a:pt x="258" y="243"/>
                  </a:lnTo>
                  <a:lnTo>
                    <a:pt x="254" y="243"/>
                  </a:lnTo>
                  <a:lnTo>
                    <a:pt x="252" y="242"/>
                  </a:lnTo>
                  <a:lnTo>
                    <a:pt x="251" y="243"/>
                  </a:lnTo>
                  <a:lnTo>
                    <a:pt x="251" y="253"/>
                  </a:lnTo>
                  <a:lnTo>
                    <a:pt x="250" y="256"/>
                  </a:lnTo>
                  <a:lnTo>
                    <a:pt x="249" y="257"/>
                  </a:lnTo>
                  <a:lnTo>
                    <a:pt x="247" y="257"/>
                  </a:lnTo>
                  <a:lnTo>
                    <a:pt x="244" y="259"/>
                  </a:lnTo>
                  <a:lnTo>
                    <a:pt x="242" y="259"/>
                  </a:lnTo>
                  <a:lnTo>
                    <a:pt x="241" y="261"/>
                  </a:lnTo>
                  <a:lnTo>
                    <a:pt x="241" y="275"/>
                  </a:lnTo>
                  <a:lnTo>
                    <a:pt x="238" y="276"/>
                  </a:lnTo>
                  <a:lnTo>
                    <a:pt x="236" y="276"/>
                  </a:lnTo>
                  <a:lnTo>
                    <a:pt x="236" y="278"/>
                  </a:lnTo>
                  <a:lnTo>
                    <a:pt x="237" y="281"/>
                  </a:lnTo>
                  <a:lnTo>
                    <a:pt x="237" y="282"/>
                  </a:lnTo>
                  <a:lnTo>
                    <a:pt x="241" y="285"/>
                  </a:lnTo>
                  <a:lnTo>
                    <a:pt x="241" y="287"/>
                  </a:lnTo>
                  <a:lnTo>
                    <a:pt x="240" y="288"/>
                  </a:lnTo>
                  <a:lnTo>
                    <a:pt x="238" y="290"/>
                  </a:lnTo>
                  <a:lnTo>
                    <a:pt x="234" y="290"/>
                  </a:lnTo>
                  <a:lnTo>
                    <a:pt x="231" y="288"/>
                  </a:lnTo>
                  <a:lnTo>
                    <a:pt x="230" y="285"/>
                  </a:lnTo>
                  <a:lnTo>
                    <a:pt x="229" y="284"/>
                  </a:lnTo>
                  <a:lnTo>
                    <a:pt x="228" y="284"/>
                  </a:lnTo>
                  <a:lnTo>
                    <a:pt x="221" y="290"/>
                  </a:lnTo>
                  <a:lnTo>
                    <a:pt x="215" y="298"/>
                  </a:lnTo>
                  <a:lnTo>
                    <a:pt x="213" y="310"/>
                  </a:lnTo>
                  <a:lnTo>
                    <a:pt x="216" y="320"/>
                  </a:lnTo>
                  <a:lnTo>
                    <a:pt x="216" y="324"/>
                  </a:lnTo>
                  <a:lnTo>
                    <a:pt x="214" y="329"/>
                  </a:lnTo>
                  <a:lnTo>
                    <a:pt x="210" y="332"/>
                  </a:lnTo>
                  <a:lnTo>
                    <a:pt x="210" y="334"/>
                  </a:lnTo>
                  <a:lnTo>
                    <a:pt x="209" y="337"/>
                  </a:lnTo>
                  <a:lnTo>
                    <a:pt x="209" y="341"/>
                  </a:lnTo>
                  <a:lnTo>
                    <a:pt x="208" y="344"/>
                  </a:lnTo>
                  <a:lnTo>
                    <a:pt x="205" y="344"/>
                  </a:lnTo>
                  <a:lnTo>
                    <a:pt x="202" y="341"/>
                  </a:lnTo>
                  <a:lnTo>
                    <a:pt x="200" y="340"/>
                  </a:lnTo>
                  <a:lnTo>
                    <a:pt x="199" y="340"/>
                  </a:lnTo>
                  <a:lnTo>
                    <a:pt x="199" y="341"/>
                  </a:lnTo>
                  <a:lnTo>
                    <a:pt x="200" y="341"/>
                  </a:lnTo>
                  <a:lnTo>
                    <a:pt x="201" y="343"/>
                  </a:lnTo>
                  <a:lnTo>
                    <a:pt x="201" y="346"/>
                  </a:lnTo>
                  <a:lnTo>
                    <a:pt x="199" y="346"/>
                  </a:lnTo>
                  <a:lnTo>
                    <a:pt x="193" y="345"/>
                  </a:lnTo>
                  <a:lnTo>
                    <a:pt x="189" y="343"/>
                  </a:lnTo>
                  <a:lnTo>
                    <a:pt x="181" y="334"/>
                  </a:lnTo>
                  <a:lnTo>
                    <a:pt x="174" y="332"/>
                  </a:lnTo>
                  <a:lnTo>
                    <a:pt x="172" y="327"/>
                  </a:lnTo>
                  <a:lnTo>
                    <a:pt x="171" y="326"/>
                  </a:lnTo>
                  <a:lnTo>
                    <a:pt x="169" y="322"/>
                  </a:lnTo>
                  <a:lnTo>
                    <a:pt x="169" y="318"/>
                  </a:lnTo>
                  <a:lnTo>
                    <a:pt x="159" y="322"/>
                  </a:lnTo>
                  <a:lnTo>
                    <a:pt x="151" y="327"/>
                  </a:lnTo>
                  <a:lnTo>
                    <a:pt x="145" y="336"/>
                  </a:lnTo>
                  <a:lnTo>
                    <a:pt x="137" y="336"/>
                  </a:lnTo>
                  <a:lnTo>
                    <a:pt x="132" y="332"/>
                  </a:lnTo>
                  <a:lnTo>
                    <a:pt x="127" y="330"/>
                  </a:lnTo>
                  <a:lnTo>
                    <a:pt x="123" y="331"/>
                  </a:lnTo>
                  <a:lnTo>
                    <a:pt x="118" y="333"/>
                  </a:lnTo>
                  <a:lnTo>
                    <a:pt x="117" y="336"/>
                  </a:lnTo>
                  <a:lnTo>
                    <a:pt x="113" y="338"/>
                  </a:lnTo>
                  <a:lnTo>
                    <a:pt x="109" y="338"/>
                  </a:lnTo>
                  <a:lnTo>
                    <a:pt x="103" y="332"/>
                  </a:lnTo>
                  <a:lnTo>
                    <a:pt x="96" y="329"/>
                  </a:lnTo>
                  <a:lnTo>
                    <a:pt x="88" y="327"/>
                  </a:lnTo>
                  <a:lnTo>
                    <a:pt x="78" y="330"/>
                  </a:lnTo>
                  <a:lnTo>
                    <a:pt x="74" y="324"/>
                  </a:lnTo>
                  <a:lnTo>
                    <a:pt x="70" y="319"/>
                  </a:lnTo>
                  <a:lnTo>
                    <a:pt x="66" y="315"/>
                  </a:lnTo>
                  <a:lnTo>
                    <a:pt x="64" y="306"/>
                  </a:lnTo>
                  <a:lnTo>
                    <a:pt x="50" y="304"/>
                  </a:lnTo>
                  <a:lnTo>
                    <a:pt x="37" y="303"/>
                  </a:lnTo>
                  <a:lnTo>
                    <a:pt x="25" y="302"/>
                  </a:lnTo>
                  <a:lnTo>
                    <a:pt x="19" y="241"/>
                  </a:lnTo>
                  <a:lnTo>
                    <a:pt x="6" y="124"/>
                  </a:lnTo>
                  <a:lnTo>
                    <a:pt x="0" y="65"/>
                  </a:lnTo>
                  <a:lnTo>
                    <a:pt x="33" y="61"/>
                  </a:lnTo>
                  <a:lnTo>
                    <a:pt x="64" y="56"/>
                  </a:lnTo>
                  <a:lnTo>
                    <a:pt x="72" y="53"/>
                  </a:lnTo>
                  <a:lnTo>
                    <a:pt x="79" y="51"/>
                  </a:lnTo>
                  <a:lnTo>
                    <a:pt x="87" y="51"/>
                  </a:lnTo>
                  <a:lnTo>
                    <a:pt x="87" y="56"/>
                  </a:lnTo>
                  <a:lnTo>
                    <a:pt x="88" y="54"/>
                  </a:lnTo>
                  <a:lnTo>
                    <a:pt x="89" y="54"/>
                  </a:lnTo>
                  <a:lnTo>
                    <a:pt x="92" y="53"/>
                  </a:lnTo>
                  <a:lnTo>
                    <a:pt x="98" y="53"/>
                  </a:lnTo>
                  <a:lnTo>
                    <a:pt x="113" y="59"/>
                  </a:lnTo>
                  <a:lnTo>
                    <a:pt x="127" y="65"/>
                  </a:lnTo>
                  <a:lnTo>
                    <a:pt x="125" y="66"/>
                  </a:lnTo>
                  <a:lnTo>
                    <a:pt x="124" y="68"/>
                  </a:lnTo>
                  <a:lnTo>
                    <a:pt x="122" y="70"/>
                  </a:lnTo>
                  <a:lnTo>
                    <a:pt x="121" y="71"/>
                  </a:lnTo>
                  <a:lnTo>
                    <a:pt x="121" y="73"/>
                  </a:lnTo>
                  <a:lnTo>
                    <a:pt x="124" y="73"/>
                  </a:lnTo>
                  <a:lnTo>
                    <a:pt x="128" y="72"/>
                  </a:lnTo>
                  <a:lnTo>
                    <a:pt x="135" y="72"/>
                  </a:lnTo>
                  <a:lnTo>
                    <a:pt x="136" y="71"/>
                  </a:lnTo>
                  <a:lnTo>
                    <a:pt x="135" y="70"/>
                  </a:lnTo>
                  <a:lnTo>
                    <a:pt x="141" y="67"/>
                  </a:lnTo>
                  <a:lnTo>
                    <a:pt x="146" y="70"/>
                  </a:lnTo>
                  <a:lnTo>
                    <a:pt x="151" y="72"/>
                  </a:lnTo>
                  <a:lnTo>
                    <a:pt x="157" y="73"/>
                  </a:lnTo>
                  <a:lnTo>
                    <a:pt x="166" y="71"/>
                  </a:lnTo>
                  <a:lnTo>
                    <a:pt x="173" y="66"/>
                  </a:lnTo>
                  <a:lnTo>
                    <a:pt x="181" y="60"/>
                  </a:lnTo>
                  <a:lnTo>
                    <a:pt x="188" y="56"/>
                  </a:lnTo>
                  <a:lnTo>
                    <a:pt x="199" y="58"/>
                  </a:lnTo>
                  <a:lnTo>
                    <a:pt x="207" y="56"/>
                  </a:lnTo>
                  <a:lnTo>
                    <a:pt x="215" y="50"/>
                  </a:lnTo>
                  <a:lnTo>
                    <a:pt x="222" y="42"/>
                  </a:lnTo>
                  <a:lnTo>
                    <a:pt x="233" y="28"/>
                  </a:lnTo>
                  <a:lnTo>
                    <a:pt x="241" y="22"/>
                  </a:lnTo>
                  <a:lnTo>
                    <a:pt x="250" y="18"/>
                  </a:lnTo>
                  <a:lnTo>
                    <a:pt x="258" y="14"/>
                  </a:lnTo>
                  <a:lnTo>
                    <a:pt x="266" y="8"/>
                  </a:lnTo>
                  <a:lnTo>
                    <a:pt x="274" y="3"/>
                  </a:lnTo>
                  <a:lnTo>
                    <a:pt x="284"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Freeform 24"/>
            <p:cNvSpPr>
              <a:spLocks/>
            </p:cNvSpPr>
            <p:nvPr/>
          </p:nvSpPr>
          <p:spPr bwMode="auto">
            <a:xfrm>
              <a:off x="7543485" y="1749926"/>
              <a:ext cx="925200" cy="354285"/>
            </a:xfrm>
            <a:custGeom>
              <a:avLst/>
              <a:gdLst/>
              <a:ahLst/>
              <a:cxnLst>
                <a:cxn ang="0">
                  <a:pos x="113" y="10"/>
                </a:cxn>
                <a:cxn ang="0">
                  <a:pos x="119" y="37"/>
                </a:cxn>
                <a:cxn ang="0">
                  <a:pos x="123" y="28"/>
                </a:cxn>
                <a:cxn ang="0">
                  <a:pos x="129" y="28"/>
                </a:cxn>
                <a:cxn ang="0">
                  <a:pos x="141" y="23"/>
                </a:cxn>
                <a:cxn ang="0">
                  <a:pos x="168" y="27"/>
                </a:cxn>
                <a:cxn ang="0">
                  <a:pos x="189" y="54"/>
                </a:cxn>
                <a:cxn ang="0">
                  <a:pos x="225" y="54"/>
                </a:cxn>
                <a:cxn ang="0">
                  <a:pos x="243" y="55"/>
                </a:cxn>
                <a:cxn ang="0">
                  <a:pos x="247" y="46"/>
                </a:cxn>
                <a:cxn ang="0">
                  <a:pos x="258" y="40"/>
                </a:cxn>
                <a:cxn ang="0">
                  <a:pos x="270" y="31"/>
                </a:cxn>
                <a:cxn ang="0">
                  <a:pos x="296" y="27"/>
                </a:cxn>
                <a:cxn ang="0">
                  <a:pos x="322" y="18"/>
                </a:cxn>
                <a:cxn ang="0">
                  <a:pos x="338" y="28"/>
                </a:cxn>
                <a:cxn ang="0">
                  <a:pos x="363" y="38"/>
                </a:cxn>
                <a:cxn ang="0">
                  <a:pos x="375" y="41"/>
                </a:cxn>
                <a:cxn ang="0">
                  <a:pos x="381" y="35"/>
                </a:cxn>
                <a:cxn ang="0">
                  <a:pos x="393" y="45"/>
                </a:cxn>
                <a:cxn ang="0">
                  <a:pos x="406" y="63"/>
                </a:cxn>
                <a:cxn ang="0">
                  <a:pos x="381" y="76"/>
                </a:cxn>
                <a:cxn ang="0">
                  <a:pos x="367" y="76"/>
                </a:cxn>
                <a:cxn ang="0">
                  <a:pos x="365" y="90"/>
                </a:cxn>
                <a:cxn ang="0">
                  <a:pos x="357" y="87"/>
                </a:cxn>
                <a:cxn ang="0">
                  <a:pos x="352" y="79"/>
                </a:cxn>
                <a:cxn ang="0">
                  <a:pos x="324" y="75"/>
                </a:cxn>
                <a:cxn ang="0">
                  <a:pos x="310" y="80"/>
                </a:cxn>
                <a:cxn ang="0">
                  <a:pos x="291" y="91"/>
                </a:cxn>
                <a:cxn ang="0">
                  <a:pos x="268" y="96"/>
                </a:cxn>
                <a:cxn ang="0">
                  <a:pos x="262" y="107"/>
                </a:cxn>
                <a:cxn ang="0">
                  <a:pos x="250" y="107"/>
                </a:cxn>
                <a:cxn ang="0">
                  <a:pos x="240" y="107"/>
                </a:cxn>
                <a:cxn ang="0">
                  <a:pos x="230" y="117"/>
                </a:cxn>
                <a:cxn ang="0">
                  <a:pos x="220" y="109"/>
                </a:cxn>
                <a:cxn ang="0">
                  <a:pos x="204" y="144"/>
                </a:cxn>
                <a:cxn ang="0">
                  <a:pos x="184" y="178"/>
                </a:cxn>
                <a:cxn ang="0">
                  <a:pos x="186" y="161"/>
                </a:cxn>
                <a:cxn ang="0">
                  <a:pos x="183" y="158"/>
                </a:cxn>
                <a:cxn ang="0">
                  <a:pos x="175" y="160"/>
                </a:cxn>
                <a:cxn ang="0">
                  <a:pos x="173" y="138"/>
                </a:cxn>
                <a:cxn ang="0">
                  <a:pos x="163" y="122"/>
                </a:cxn>
                <a:cxn ang="0">
                  <a:pos x="151" y="112"/>
                </a:cxn>
                <a:cxn ang="0">
                  <a:pos x="133" y="104"/>
                </a:cxn>
                <a:cxn ang="0">
                  <a:pos x="106" y="103"/>
                </a:cxn>
                <a:cxn ang="0">
                  <a:pos x="92" y="97"/>
                </a:cxn>
                <a:cxn ang="0">
                  <a:pos x="74" y="93"/>
                </a:cxn>
                <a:cxn ang="0">
                  <a:pos x="17" y="82"/>
                </a:cxn>
                <a:cxn ang="0">
                  <a:pos x="10" y="68"/>
                </a:cxn>
                <a:cxn ang="0">
                  <a:pos x="3" y="60"/>
                </a:cxn>
                <a:cxn ang="0">
                  <a:pos x="20" y="54"/>
                </a:cxn>
                <a:cxn ang="0">
                  <a:pos x="37" y="37"/>
                </a:cxn>
                <a:cxn ang="0">
                  <a:pos x="64" y="32"/>
                </a:cxn>
                <a:cxn ang="0">
                  <a:pos x="85" y="20"/>
                </a:cxn>
              </a:cxnLst>
              <a:rect l="0" t="0" r="r" b="b"/>
              <a:pathLst>
                <a:path w="417" h="180">
                  <a:moveTo>
                    <a:pt x="99" y="0"/>
                  </a:moveTo>
                  <a:lnTo>
                    <a:pt x="107" y="3"/>
                  </a:lnTo>
                  <a:lnTo>
                    <a:pt x="113" y="10"/>
                  </a:lnTo>
                  <a:lnTo>
                    <a:pt x="115" y="18"/>
                  </a:lnTo>
                  <a:lnTo>
                    <a:pt x="117" y="27"/>
                  </a:lnTo>
                  <a:lnTo>
                    <a:pt x="119" y="37"/>
                  </a:lnTo>
                  <a:lnTo>
                    <a:pt x="121" y="37"/>
                  </a:lnTo>
                  <a:lnTo>
                    <a:pt x="123" y="34"/>
                  </a:lnTo>
                  <a:lnTo>
                    <a:pt x="123" y="28"/>
                  </a:lnTo>
                  <a:lnTo>
                    <a:pt x="126" y="26"/>
                  </a:lnTo>
                  <a:lnTo>
                    <a:pt x="129" y="26"/>
                  </a:lnTo>
                  <a:lnTo>
                    <a:pt x="129" y="28"/>
                  </a:lnTo>
                  <a:lnTo>
                    <a:pt x="131" y="28"/>
                  </a:lnTo>
                  <a:lnTo>
                    <a:pt x="136" y="26"/>
                  </a:lnTo>
                  <a:lnTo>
                    <a:pt x="141" y="23"/>
                  </a:lnTo>
                  <a:lnTo>
                    <a:pt x="147" y="20"/>
                  </a:lnTo>
                  <a:lnTo>
                    <a:pt x="158" y="21"/>
                  </a:lnTo>
                  <a:lnTo>
                    <a:pt x="168" y="27"/>
                  </a:lnTo>
                  <a:lnTo>
                    <a:pt x="176" y="35"/>
                  </a:lnTo>
                  <a:lnTo>
                    <a:pt x="183" y="45"/>
                  </a:lnTo>
                  <a:lnTo>
                    <a:pt x="189" y="54"/>
                  </a:lnTo>
                  <a:lnTo>
                    <a:pt x="202" y="53"/>
                  </a:lnTo>
                  <a:lnTo>
                    <a:pt x="214" y="53"/>
                  </a:lnTo>
                  <a:lnTo>
                    <a:pt x="225" y="54"/>
                  </a:lnTo>
                  <a:lnTo>
                    <a:pt x="236" y="56"/>
                  </a:lnTo>
                  <a:lnTo>
                    <a:pt x="242" y="56"/>
                  </a:lnTo>
                  <a:lnTo>
                    <a:pt x="243" y="55"/>
                  </a:lnTo>
                  <a:lnTo>
                    <a:pt x="246" y="51"/>
                  </a:lnTo>
                  <a:lnTo>
                    <a:pt x="246" y="48"/>
                  </a:lnTo>
                  <a:lnTo>
                    <a:pt x="247" y="46"/>
                  </a:lnTo>
                  <a:lnTo>
                    <a:pt x="248" y="45"/>
                  </a:lnTo>
                  <a:lnTo>
                    <a:pt x="255" y="42"/>
                  </a:lnTo>
                  <a:lnTo>
                    <a:pt x="258" y="40"/>
                  </a:lnTo>
                  <a:lnTo>
                    <a:pt x="263" y="37"/>
                  </a:lnTo>
                  <a:lnTo>
                    <a:pt x="265" y="33"/>
                  </a:lnTo>
                  <a:lnTo>
                    <a:pt x="270" y="31"/>
                  </a:lnTo>
                  <a:lnTo>
                    <a:pt x="278" y="28"/>
                  </a:lnTo>
                  <a:lnTo>
                    <a:pt x="286" y="27"/>
                  </a:lnTo>
                  <a:lnTo>
                    <a:pt x="296" y="27"/>
                  </a:lnTo>
                  <a:lnTo>
                    <a:pt x="307" y="26"/>
                  </a:lnTo>
                  <a:lnTo>
                    <a:pt x="314" y="23"/>
                  </a:lnTo>
                  <a:lnTo>
                    <a:pt x="322" y="18"/>
                  </a:lnTo>
                  <a:lnTo>
                    <a:pt x="329" y="14"/>
                  </a:lnTo>
                  <a:lnTo>
                    <a:pt x="338" y="14"/>
                  </a:lnTo>
                  <a:lnTo>
                    <a:pt x="338" y="28"/>
                  </a:lnTo>
                  <a:lnTo>
                    <a:pt x="341" y="40"/>
                  </a:lnTo>
                  <a:lnTo>
                    <a:pt x="349" y="40"/>
                  </a:lnTo>
                  <a:lnTo>
                    <a:pt x="363" y="38"/>
                  </a:lnTo>
                  <a:lnTo>
                    <a:pt x="368" y="39"/>
                  </a:lnTo>
                  <a:lnTo>
                    <a:pt x="371" y="42"/>
                  </a:lnTo>
                  <a:lnTo>
                    <a:pt x="375" y="41"/>
                  </a:lnTo>
                  <a:lnTo>
                    <a:pt x="377" y="40"/>
                  </a:lnTo>
                  <a:lnTo>
                    <a:pt x="379" y="38"/>
                  </a:lnTo>
                  <a:lnTo>
                    <a:pt x="381" y="35"/>
                  </a:lnTo>
                  <a:lnTo>
                    <a:pt x="383" y="34"/>
                  </a:lnTo>
                  <a:lnTo>
                    <a:pt x="390" y="38"/>
                  </a:lnTo>
                  <a:lnTo>
                    <a:pt x="393" y="45"/>
                  </a:lnTo>
                  <a:lnTo>
                    <a:pt x="393" y="54"/>
                  </a:lnTo>
                  <a:lnTo>
                    <a:pt x="399" y="60"/>
                  </a:lnTo>
                  <a:lnTo>
                    <a:pt x="406" y="63"/>
                  </a:lnTo>
                  <a:lnTo>
                    <a:pt x="412" y="69"/>
                  </a:lnTo>
                  <a:lnTo>
                    <a:pt x="417" y="76"/>
                  </a:lnTo>
                  <a:lnTo>
                    <a:pt x="381" y="76"/>
                  </a:lnTo>
                  <a:lnTo>
                    <a:pt x="371" y="74"/>
                  </a:lnTo>
                  <a:lnTo>
                    <a:pt x="369" y="74"/>
                  </a:lnTo>
                  <a:lnTo>
                    <a:pt x="367" y="76"/>
                  </a:lnTo>
                  <a:lnTo>
                    <a:pt x="367" y="79"/>
                  </a:lnTo>
                  <a:lnTo>
                    <a:pt x="365" y="81"/>
                  </a:lnTo>
                  <a:lnTo>
                    <a:pt x="365" y="90"/>
                  </a:lnTo>
                  <a:lnTo>
                    <a:pt x="362" y="90"/>
                  </a:lnTo>
                  <a:lnTo>
                    <a:pt x="358" y="89"/>
                  </a:lnTo>
                  <a:lnTo>
                    <a:pt x="357" y="87"/>
                  </a:lnTo>
                  <a:lnTo>
                    <a:pt x="355" y="84"/>
                  </a:lnTo>
                  <a:lnTo>
                    <a:pt x="353" y="81"/>
                  </a:lnTo>
                  <a:lnTo>
                    <a:pt x="352" y="79"/>
                  </a:lnTo>
                  <a:lnTo>
                    <a:pt x="342" y="77"/>
                  </a:lnTo>
                  <a:lnTo>
                    <a:pt x="333" y="75"/>
                  </a:lnTo>
                  <a:lnTo>
                    <a:pt x="324" y="75"/>
                  </a:lnTo>
                  <a:lnTo>
                    <a:pt x="315" y="76"/>
                  </a:lnTo>
                  <a:lnTo>
                    <a:pt x="312" y="77"/>
                  </a:lnTo>
                  <a:lnTo>
                    <a:pt x="310" y="80"/>
                  </a:lnTo>
                  <a:lnTo>
                    <a:pt x="308" y="83"/>
                  </a:lnTo>
                  <a:lnTo>
                    <a:pt x="301" y="90"/>
                  </a:lnTo>
                  <a:lnTo>
                    <a:pt x="291" y="91"/>
                  </a:lnTo>
                  <a:lnTo>
                    <a:pt x="282" y="91"/>
                  </a:lnTo>
                  <a:lnTo>
                    <a:pt x="273" y="93"/>
                  </a:lnTo>
                  <a:lnTo>
                    <a:pt x="268" y="96"/>
                  </a:lnTo>
                  <a:lnTo>
                    <a:pt x="265" y="98"/>
                  </a:lnTo>
                  <a:lnTo>
                    <a:pt x="264" y="102"/>
                  </a:lnTo>
                  <a:lnTo>
                    <a:pt x="262" y="107"/>
                  </a:lnTo>
                  <a:lnTo>
                    <a:pt x="260" y="110"/>
                  </a:lnTo>
                  <a:lnTo>
                    <a:pt x="256" y="112"/>
                  </a:lnTo>
                  <a:lnTo>
                    <a:pt x="250" y="107"/>
                  </a:lnTo>
                  <a:lnTo>
                    <a:pt x="250" y="104"/>
                  </a:lnTo>
                  <a:lnTo>
                    <a:pt x="243" y="104"/>
                  </a:lnTo>
                  <a:lnTo>
                    <a:pt x="240" y="107"/>
                  </a:lnTo>
                  <a:lnTo>
                    <a:pt x="236" y="110"/>
                  </a:lnTo>
                  <a:lnTo>
                    <a:pt x="234" y="114"/>
                  </a:lnTo>
                  <a:lnTo>
                    <a:pt x="230" y="117"/>
                  </a:lnTo>
                  <a:lnTo>
                    <a:pt x="225" y="118"/>
                  </a:lnTo>
                  <a:lnTo>
                    <a:pt x="225" y="104"/>
                  </a:lnTo>
                  <a:lnTo>
                    <a:pt x="220" y="109"/>
                  </a:lnTo>
                  <a:lnTo>
                    <a:pt x="216" y="116"/>
                  </a:lnTo>
                  <a:lnTo>
                    <a:pt x="214" y="123"/>
                  </a:lnTo>
                  <a:lnTo>
                    <a:pt x="204" y="144"/>
                  </a:lnTo>
                  <a:lnTo>
                    <a:pt x="197" y="163"/>
                  </a:lnTo>
                  <a:lnTo>
                    <a:pt x="189" y="180"/>
                  </a:lnTo>
                  <a:lnTo>
                    <a:pt x="184" y="178"/>
                  </a:lnTo>
                  <a:lnTo>
                    <a:pt x="183" y="172"/>
                  </a:lnTo>
                  <a:lnTo>
                    <a:pt x="184" y="166"/>
                  </a:lnTo>
                  <a:lnTo>
                    <a:pt x="186" y="161"/>
                  </a:lnTo>
                  <a:lnTo>
                    <a:pt x="186" y="160"/>
                  </a:lnTo>
                  <a:lnTo>
                    <a:pt x="185" y="159"/>
                  </a:lnTo>
                  <a:lnTo>
                    <a:pt x="183" y="158"/>
                  </a:lnTo>
                  <a:lnTo>
                    <a:pt x="178" y="158"/>
                  </a:lnTo>
                  <a:lnTo>
                    <a:pt x="176" y="159"/>
                  </a:lnTo>
                  <a:lnTo>
                    <a:pt x="175" y="160"/>
                  </a:lnTo>
                  <a:lnTo>
                    <a:pt x="175" y="161"/>
                  </a:lnTo>
                  <a:lnTo>
                    <a:pt x="173" y="153"/>
                  </a:lnTo>
                  <a:lnTo>
                    <a:pt x="173" y="138"/>
                  </a:lnTo>
                  <a:lnTo>
                    <a:pt x="172" y="131"/>
                  </a:lnTo>
                  <a:lnTo>
                    <a:pt x="169" y="125"/>
                  </a:lnTo>
                  <a:lnTo>
                    <a:pt x="163" y="122"/>
                  </a:lnTo>
                  <a:lnTo>
                    <a:pt x="152" y="122"/>
                  </a:lnTo>
                  <a:lnTo>
                    <a:pt x="152" y="117"/>
                  </a:lnTo>
                  <a:lnTo>
                    <a:pt x="151" y="112"/>
                  </a:lnTo>
                  <a:lnTo>
                    <a:pt x="149" y="108"/>
                  </a:lnTo>
                  <a:lnTo>
                    <a:pt x="141" y="108"/>
                  </a:lnTo>
                  <a:lnTo>
                    <a:pt x="133" y="104"/>
                  </a:lnTo>
                  <a:lnTo>
                    <a:pt x="123" y="102"/>
                  </a:lnTo>
                  <a:lnTo>
                    <a:pt x="115" y="102"/>
                  </a:lnTo>
                  <a:lnTo>
                    <a:pt x="106" y="103"/>
                  </a:lnTo>
                  <a:lnTo>
                    <a:pt x="95" y="102"/>
                  </a:lnTo>
                  <a:lnTo>
                    <a:pt x="93" y="100"/>
                  </a:lnTo>
                  <a:lnTo>
                    <a:pt x="92" y="97"/>
                  </a:lnTo>
                  <a:lnTo>
                    <a:pt x="91" y="96"/>
                  </a:lnTo>
                  <a:lnTo>
                    <a:pt x="90" y="96"/>
                  </a:lnTo>
                  <a:lnTo>
                    <a:pt x="74" y="93"/>
                  </a:lnTo>
                  <a:lnTo>
                    <a:pt x="56" y="89"/>
                  </a:lnTo>
                  <a:lnTo>
                    <a:pt x="36" y="86"/>
                  </a:lnTo>
                  <a:lnTo>
                    <a:pt x="17" y="82"/>
                  </a:lnTo>
                  <a:lnTo>
                    <a:pt x="16" y="76"/>
                  </a:lnTo>
                  <a:lnTo>
                    <a:pt x="14" y="72"/>
                  </a:lnTo>
                  <a:lnTo>
                    <a:pt x="10" y="68"/>
                  </a:lnTo>
                  <a:lnTo>
                    <a:pt x="6" y="66"/>
                  </a:lnTo>
                  <a:lnTo>
                    <a:pt x="0" y="65"/>
                  </a:lnTo>
                  <a:lnTo>
                    <a:pt x="3" y="60"/>
                  </a:lnTo>
                  <a:lnTo>
                    <a:pt x="8" y="58"/>
                  </a:lnTo>
                  <a:lnTo>
                    <a:pt x="15" y="56"/>
                  </a:lnTo>
                  <a:lnTo>
                    <a:pt x="20" y="54"/>
                  </a:lnTo>
                  <a:lnTo>
                    <a:pt x="23" y="52"/>
                  </a:lnTo>
                  <a:lnTo>
                    <a:pt x="30" y="41"/>
                  </a:lnTo>
                  <a:lnTo>
                    <a:pt x="37" y="37"/>
                  </a:lnTo>
                  <a:lnTo>
                    <a:pt x="49" y="38"/>
                  </a:lnTo>
                  <a:lnTo>
                    <a:pt x="57" y="35"/>
                  </a:lnTo>
                  <a:lnTo>
                    <a:pt x="64" y="32"/>
                  </a:lnTo>
                  <a:lnTo>
                    <a:pt x="70" y="27"/>
                  </a:lnTo>
                  <a:lnTo>
                    <a:pt x="77" y="23"/>
                  </a:lnTo>
                  <a:lnTo>
                    <a:pt x="85" y="20"/>
                  </a:lnTo>
                  <a:lnTo>
                    <a:pt x="92" y="10"/>
                  </a:lnTo>
                  <a:lnTo>
                    <a:pt x="99"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25"/>
            <p:cNvSpPr>
              <a:spLocks/>
            </p:cNvSpPr>
            <p:nvPr/>
          </p:nvSpPr>
          <p:spPr bwMode="auto">
            <a:xfrm>
              <a:off x="8149192" y="1950687"/>
              <a:ext cx="632331" cy="759743"/>
            </a:xfrm>
            <a:custGeom>
              <a:avLst/>
              <a:gdLst/>
              <a:ahLst/>
              <a:cxnLst>
                <a:cxn ang="0">
                  <a:pos x="99" y="1"/>
                </a:cxn>
                <a:cxn ang="0">
                  <a:pos x="106" y="7"/>
                </a:cxn>
                <a:cxn ang="0">
                  <a:pos x="124" y="9"/>
                </a:cxn>
                <a:cxn ang="0">
                  <a:pos x="138" y="20"/>
                </a:cxn>
                <a:cxn ang="0">
                  <a:pos x="183" y="35"/>
                </a:cxn>
                <a:cxn ang="0">
                  <a:pos x="193" y="49"/>
                </a:cxn>
                <a:cxn ang="0">
                  <a:pos x="186" y="59"/>
                </a:cxn>
                <a:cxn ang="0">
                  <a:pos x="193" y="68"/>
                </a:cxn>
                <a:cxn ang="0">
                  <a:pos x="202" y="94"/>
                </a:cxn>
                <a:cxn ang="0">
                  <a:pos x="198" y="121"/>
                </a:cxn>
                <a:cxn ang="0">
                  <a:pos x="189" y="143"/>
                </a:cxn>
                <a:cxn ang="0">
                  <a:pos x="177" y="155"/>
                </a:cxn>
                <a:cxn ang="0">
                  <a:pos x="174" y="183"/>
                </a:cxn>
                <a:cxn ang="0">
                  <a:pos x="196" y="188"/>
                </a:cxn>
                <a:cxn ang="0">
                  <a:pos x="210" y="168"/>
                </a:cxn>
                <a:cxn ang="0">
                  <a:pos x="223" y="152"/>
                </a:cxn>
                <a:cxn ang="0">
                  <a:pos x="242" y="143"/>
                </a:cxn>
                <a:cxn ang="0">
                  <a:pos x="262" y="180"/>
                </a:cxn>
                <a:cxn ang="0">
                  <a:pos x="276" y="223"/>
                </a:cxn>
                <a:cxn ang="0">
                  <a:pos x="281" y="250"/>
                </a:cxn>
                <a:cxn ang="0">
                  <a:pos x="278" y="271"/>
                </a:cxn>
                <a:cxn ang="0">
                  <a:pos x="275" y="265"/>
                </a:cxn>
                <a:cxn ang="0">
                  <a:pos x="271" y="265"/>
                </a:cxn>
                <a:cxn ang="0">
                  <a:pos x="259" y="286"/>
                </a:cxn>
                <a:cxn ang="0">
                  <a:pos x="251" y="301"/>
                </a:cxn>
                <a:cxn ang="0">
                  <a:pos x="244" y="329"/>
                </a:cxn>
                <a:cxn ang="0">
                  <a:pos x="233" y="351"/>
                </a:cxn>
                <a:cxn ang="0">
                  <a:pos x="175" y="371"/>
                </a:cxn>
                <a:cxn ang="0">
                  <a:pos x="102" y="373"/>
                </a:cxn>
                <a:cxn ang="0">
                  <a:pos x="27" y="384"/>
                </a:cxn>
                <a:cxn ang="0">
                  <a:pos x="6" y="384"/>
                </a:cxn>
                <a:cxn ang="0">
                  <a:pos x="14" y="372"/>
                </a:cxn>
                <a:cxn ang="0">
                  <a:pos x="28" y="336"/>
                </a:cxn>
                <a:cxn ang="0">
                  <a:pos x="31" y="274"/>
                </a:cxn>
                <a:cxn ang="0">
                  <a:pos x="19" y="241"/>
                </a:cxn>
                <a:cxn ang="0">
                  <a:pos x="9" y="223"/>
                </a:cxn>
                <a:cxn ang="0">
                  <a:pos x="3" y="213"/>
                </a:cxn>
                <a:cxn ang="0">
                  <a:pos x="9" y="197"/>
                </a:cxn>
                <a:cxn ang="0">
                  <a:pos x="7" y="159"/>
                </a:cxn>
                <a:cxn ang="0">
                  <a:pos x="14" y="127"/>
                </a:cxn>
                <a:cxn ang="0">
                  <a:pos x="11" y="115"/>
                </a:cxn>
                <a:cxn ang="0">
                  <a:pos x="19" y="93"/>
                </a:cxn>
                <a:cxn ang="0">
                  <a:pos x="42" y="73"/>
                </a:cxn>
                <a:cxn ang="0">
                  <a:pos x="47" y="98"/>
                </a:cxn>
                <a:cxn ang="0">
                  <a:pos x="52" y="93"/>
                </a:cxn>
                <a:cxn ang="0">
                  <a:pos x="56" y="96"/>
                </a:cxn>
                <a:cxn ang="0">
                  <a:pos x="63" y="83"/>
                </a:cxn>
                <a:cxn ang="0">
                  <a:pos x="62" y="63"/>
                </a:cxn>
                <a:cxn ang="0">
                  <a:pos x="74" y="42"/>
                </a:cxn>
                <a:cxn ang="0">
                  <a:pos x="81" y="30"/>
                </a:cxn>
                <a:cxn ang="0">
                  <a:pos x="76" y="22"/>
                </a:cxn>
                <a:cxn ang="0">
                  <a:pos x="92" y="0"/>
                </a:cxn>
              </a:cxnLst>
              <a:rect l="0" t="0" r="r" b="b"/>
              <a:pathLst>
                <a:path w="285" h="386">
                  <a:moveTo>
                    <a:pt x="92" y="0"/>
                  </a:moveTo>
                  <a:lnTo>
                    <a:pt x="97" y="0"/>
                  </a:lnTo>
                  <a:lnTo>
                    <a:pt x="99" y="1"/>
                  </a:lnTo>
                  <a:lnTo>
                    <a:pt x="102" y="3"/>
                  </a:lnTo>
                  <a:lnTo>
                    <a:pt x="104" y="5"/>
                  </a:lnTo>
                  <a:lnTo>
                    <a:pt x="106" y="7"/>
                  </a:lnTo>
                  <a:lnTo>
                    <a:pt x="110" y="8"/>
                  </a:lnTo>
                  <a:lnTo>
                    <a:pt x="117" y="9"/>
                  </a:lnTo>
                  <a:lnTo>
                    <a:pt x="124" y="9"/>
                  </a:lnTo>
                  <a:lnTo>
                    <a:pt x="130" y="10"/>
                  </a:lnTo>
                  <a:lnTo>
                    <a:pt x="136" y="14"/>
                  </a:lnTo>
                  <a:lnTo>
                    <a:pt x="138" y="20"/>
                  </a:lnTo>
                  <a:lnTo>
                    <a:pt x="155" y="22"/>
                  </a:lnTo>
                  <a:lnTo>
                    <a:pt x="172" y="27"/>
                  </a:lnTo>
                  <a:lnTo>
                    <a:pt x="183" y="35"/>
                  </a:lnTo>
                  <a:lnTo>
                    <a:pt x="194" y="44"/>
                  </a:lnTo>
                  <a:lnTo>
                    <a:pt x="194" y="47"/>
                  </a:lnTo>
                  <a:lnTo>
                    <a:pt x="193" y="49"/>
                  </a:lnTo>
                  <a:lnTo>
                    <a:pt x="187" y="55"/>
                  </a:lnTo>
                  <a:lnTo>
                    <a:pt x="186" y="57"/>
                  </a:lnTo>
                  <a:lnTo>
                    <a:pt x="186" y="59"/>
                  </a:lnTo>
                  <a:lnTo>
                    <a:pt x="187" y="63"/>
                  </a:lnTo>
                  <a:lnTo>
                    <a:pt x="189" y="65"/>
                  </a:lnTo>
                  <a:lnTo>
                    <a:pt x="193" y="68"/>
                  </a:lnTo>
                  <a:lnTo>
                    <a:pt x="197" y="72"/>
                  </a:lnTo>
                  <a:lnTo>
                    <a:pt x="200" y="76"/>
                  </a:lnTo>
                  <a:lnTo>
                    <a:pt x="202" y="94"/>
                  </a:lnTo>
                  <a:lnTo>
                    <a:pt x="203" y="105"/>
                  </a:lnTo>
                  <a:lnTo>
                    <a:pt x="202" y="113"/>
                  </a:lnTo>
                  <a:lnTo>
                    <a:pt x="198" y="121"/>
                  </a:lnTo>
                  <a:lnTo>
                    <a:pt x="191" y="127"/>
                  </a:lnTo>
                  <a:lnTo>
                    <a:pt x="191" y="134"/>
                  </a:lnTo>
                  <a:lnTo>
                    <a:pt x="189" y="143"/>
                  </a:lnTo>
                  <a:lnTo>
                    <a:pt x="188" y="149"/>
                  </a:lnTo>
                  <a:lnTo>
                    <a:pt x="183" y="152"/>
                  </a:lnTo>
                  <a:lnTo>
                    <a:pt x="177" y="155"/>
                  </a:lnTo>
                  <a:lnTo>
                    <a:pt x="172" y="157"/>
                  </a:lnTo>
                  <a:lnTo>
                    <a:pt x="172" y="173"/>
                  </a:lnTo>
                  <a:lnTo>
                    <a:pt x="174" y="183"/>
                  </a:lnTo>
                  <a:lnTo>
                    <a:pt x="180" y="191"/>
                  </a:lnTo>
                  <a:lnTo>
                    <a:pt x="191" y="195"/>
                  </a:lnTo>
                  <a:lnTo>
                    <a:pt x="196" y="188"/>
                  </a:lnTo>
                  <a:lnTo>
                    <a:pt x="202" y="182"/>
                  </a:lnTo>
                  <a:lnTo>
                    <a:pt x="207" y="175"/>
                  </a:lnTo>
                  <a:lnTo>
                    <a:pt x="210" y="168"/>
                  </a:lnTo>
                  <a:lnTo>
                    <a:pt x="211" y="157"/>
                  </a:lnTo>
                  <a:lnTo>
                    <a:pt x="218" y="155"/>
                  </a:lnTo>
                  <a:lnTo>
                    <a:pt x="223" y="152"/>
                  </a:lnTo>
                  <a:lnTo>
                    <a:pt x="228" y="147"/>
                  </a:lnTo>
                  <a:lnTo>
                    <a:pt x="233" y="145"/>
                  </a:lnTo>
                  <a:lnTo>
                    <a:pt x="242" y="143"/>
                  </a:lnTo>
                  <a:lnTo>
                    <a:pt x="251" y="154"/>
                  </a:lnTo>
                  <a:lnTo>
                    <a:pt x="258" y="166"/>
                  </a:lnTo>
                  <a:lnTo>
                    <a:pt x="262" y="180"/>
                  </a:lnTo>
                  <a:lnTo>
                    <a:pt x="266" y="195"/>
                  </a:lnTo>
                  <a:lnTo>
                    <a:pt x="271" y="209"/>
                  </a:lnTo>
                  <a:lnTo>
                    <a:pt x="276" y="223"/>
                  </a:lnTo>
                  <a:lnTo>
                    <a:pt x="285" y="233"/>
                  </a:lnTo>
                  <a:lnTo>
                    <a:pt x="282" y="240"/>
                  </a:lnTo>
                  <a:lnTo>
                    <a:pt x="281" y="250"/>
                  </a:lnTo>
                  <a:lnTo>
                    <a:pt x="281" y="271"/>
                  </a:lnTo>
                  <a:lnTo>
                    <a:pt x="279" y="272"/>
                  </a:lnTo>
                  <a:lnTo>
                    <a:pt x="278" y="271"/>
                  </a:lnTo>
                  <a:lnTo>
                    <a:pt x="276" y="271"/>
                  </a:lnTo>
                  <a:lnTo>
                    <a:pt x="275" y="269"/>
                  </a:lnTo>
                  <a:lnTo>
                    <a:pt x="275" y="265"/>
                  </a:lnTo>
                  <a:lnTo>
                    <a:pt x="274" y="265"/>
                  </a:lnTo>
                  <a:lnTo>
                    <a:pt x="273" y="264"/>
                  </a:lnTo>
                  <a:lnTo>
                    <a:pt x="271" y="265"/>
                  </a:lnTo>
                  <a:lnTo>
                    <a:pt x="265" y="269"/>
                  </a:lnTo>
                  <a:lnTo>
                    <a:pt x="260" y="276"/>
                  </a:lnTo>
                  <a:lnTo>
                    <a:pt x="259" y="286"/>
                  </a:lnTo>
                  <a:lnTo>
                    <a:pt x="259" y="296"/>
                  </a:lnTo>
                  <a:lnTo>
                    <a:pt x="254" y="299"/>
                  </a:lnTo>
                  <a:lnTo>
                    <a:pt x="251" y="301"/>
                  </a:lnTo>
                  <a:lnTo>
                    <a:pt x="245" y="307"/>
                  </a:lnTo>
                  <a:lnTo>
                    <a:pt x="246" y="318"/>
                  </a:lnTo>
                  <a:lnTo>
                    <a:pt x="244" y="329"/>
                  </a:lnTo>
                  <a:lnTo>
                    <a:pt x="240" y="336"/>
                  </a:lnTo>
                  <a:lnTo>
                    <a:pt x="236" y="343"/>
                  </a:lnTo>
                  <a:lnTo>
                    <a:pt x="233" y="351"/>
                  </a:lnTo>
                  <a:lnTo>
                    <a:pt x="231" y="360"/>
                  </a:lnTo>
                  <a:lnTo>
                    <a:pt x="203" y="365"/>
                  </a:lnTo>
                  <a:lnTo>
                    <a:pt x="175" y="371"/>
                  </a:lnTo>
                  <a:lnTo>
                    <a:pt x="146" y="374"/>
                  </a:lnTo>
                  <a:lnTo>
                    <a:pt x="120" y="372"/>
                  </a:lnTo>
                  <a:lnTo>
                    <a:pt x="102" y="373"/>
                  </a:lnTo>
                  <a:lnTo>
                    <a:pt x="62" y="380"/>
                  </a:lnTo>
                  <a:lnTo>
                    <a:pt x="42" y="383"/>
                  </a:lnTo>
                  <a:lnTo>
                    <a:pt x="27" y="384"/>
                  </a:lnTo>
                  <a:lnTo>
                    <a:pt x="11" y="386"/>
                  </a:lnTo>
                  <a:lnTo>
                    <a:pt x="6" y="386"/>
                  </a:lnTo>
                  <a:lnTo>
                    <a:pt x="6" y="384"/>
                  </a:lnTo>
                  <a:lnTo>
                    <a:pt x="10" y="380"/>
                  </a:lnTo>
                  <a:lnTo>
                    <a:pt x="11" y="380"/>
                  </a:lnTo>
                  <a:lnTo>
                    <a:pt x="14" y="372"/>
                  </a:lnTo>
                  <a:lnTo>
                    <a:pt x="19" y="364"/>
                  </a:lnTo>
                  <a:lnTo>
                    <a:pt x="23" y="352"/>
                  </a:lnTo>
                  <a:lnTo>
                    <a:pt x="28" y="336"/>
                  </a:lnTo>
                  <a:lnTo>
                    <a:pt x="33" y="314"/>
                  </a:lnTo>
                  <a:lnTo>
                    <a:pt x="34" y="290"/>
                  </a:lnTo>
                  <a:lnTo>
                    <a:pt x="31" y="274"/>
                  </a:lnTo>
                  <a:lnTo>
                    <a:pt x="26" y="259"/>
                  </a:lnTo>
                  <a:lnTo>
                    <a:pt x="25" y="245"/>
                  </a:lnTo>
                  <a:lnTo>
                    <a:pt x="19" y="241"/>
                  </a:lnTo>
                  <a:lnTo>
                    <a:pt x="16" y="237"/>
                  </a:lnTo>
                  <a:lnTo>
                    <a:pt x="12" y="231"/>
                  </a:lnTo>
                  <a:lnTo>
                    <a:pt x="9" y="223"/>
                  </a:lnTo>
                  <a:lnTo>
                    <a:pt x="6" y="218"/>
                  </a:lnTo>
                  <a:lnTo>
                    <a:pt x="4" y="217"/>
                  </a:lnTo>
                  <a:lnTo>
                    <a:pt x="3" y="213"/>
                  </a:lnTo>
                  <a:lnTo>
                    <a:pt x="3" y="211"/>
                  </a:lnTo>
                  <a:lnTo>
                    <a:pt x="6" y="204"/>
                  </a:lnTo>
                  <a:lnTo>
                    <a:pt x="9" y="197"/>
                  </a:lnTo>
                  <a:lnTo>
                    <a:pt x="6" y="184"/>
                  </a:lnTo>
                  <a:lnTo>
                    <a:pt x="0" y="175"/>
                  </a:lnTo>
                  <a:lnTo>
                    <a:pt x="7" y="159"/>
                  </a:lnTo>
                  <a:lnTo>
                    <a:pt x="12" y="150"/>
                  </a:lnTo>
                  <a:lnTo>
                    <a:pt x="14" y="140"/>
                  </a:lnTo>
                  <a:lnTo>
                    <a:pt x="14" y="127"/>
                  </a:lnTo>
                  <a:lnTo>
                    <a:pt x="12" y="120"/>
                  </a:lnTo>
                  <a:lnTo>
                    <a:pt x="11" y="118"/>
                  </a:lnTo>
                  <a:lnTo>
                    <a:pt x="11" y="115"/>
                  </a:lnTo>
                  <a:lnTo>
                    <a:pt x="18" y="104"/>
                  </a:lnTo>
                  <a:lnTo>
                    <a:pt x="20" y="99"/>
                  </a:lnTo>
                  <a:lnTo>
                    <a:pt x="19" y="93"/>
                  </a:lnTo>
                  <a:lnTo>
                    <a:pt x="28" y="89"/>
                  </a:lnTo>
                  <a:lnTo>
                    <a:pt x="37" y="82"/>
                  </a:lnTo>
                  <a:lnTo>
                    <a:pt x="42" y="73"/>
                  </a:lnTo>
                  <a:lnTo>
                    <a:pt x="45" y="76"/>
                  </a:lnTo>
                  <a:lnTo>
                    <a:pt x="45" y="98"/>
                  </a:lnTo>
                  <a:lnTo>
                    <a:pt x="47" y="98"/>
                  </a:lnTo>
                  <a:lnTo>
                    <a:pt x="47" y="97"/>
                  </a:lnTo>
                  <a:lnTo>
                    <a:pt x="49" y="94"/>
                  </a:lnTo>
                  <a:lnTo>
                    <a:pt x="52" y="93"/>
                  </a:lnTo>
                  <a:lnTo>
                    <a:pt x="53" y="93"/>
                  </a:lnTo>
                  <a:lnTo>
                    <a:pt x="55" y="96"/>
                  </a:lnTo>
                  <a:lnTo>
                    <a:pt x="56" y="96"/>
                  </a:lnTo>
                  <a:lnTo>
                    <a:pt x="59" y="92"/>
                  </a:lnTo>
                  <a:lnTo>
                    <a:pt x="62" y="89"/>
                  </a:lnTo>
                  <a:lnTo>
                    <a:pt x="63" y="83"/>
                  </a:lnTo>
                  <a:lnTo>
                    <a:pt x="65" y="78"/>
                  </a:lnTo>
                  <a:lnTo>
                    <a:pt x="63" y="71"/>
                  </a:lnTo>
                  <a:lnTo>
                    <a:pt x="62" y="63"/>
                  </a:lnTo>
                  <a:lnTo>
                    <a:pt x="62" y="56"/>
                  </a:lnTo>
                  <a:lnTo>
                    <a:pt x="67" y="47"/>
                  </a:lnTo>
                  <a:lnTo>
                    <a:pt x="74" y="42"/>
                  </a:lnTo>
                  <a:lnTo>
                    <a:pt x="84" y="40"/>
                  </a:lnTo>
                  <a:lnTo>
                    <a:pt x="84" y="34"/>
                  </a:lnTo>
                  <a:lnTo>
                    <a:pt x="81" y="30"/>
                  </a:lnTo>
                  <a:lnTo>
                    <a:pt x="79" y="29"/>
                  </a:lnTo>
                  <a:lnTo>
                    <a:pt x="76" y="27"/>
                  </a:lnTo>
                  <a:lnTo>
                    <a:pt x="76" y="22"/>
                  </a:lnTo>
                  <a:lnTo>
                    <a:pt x="79" y="15"/>
                  </a:lnTo>
                  <a:lnTo>
                    <a:pt x="83" y="9"/>
                  </a:lnTo>
                  <a:lnTo>
                    <a:pt x="92"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26"/>
            <p:cNvSpPr>
              <a:spLocks noEditPoints="1"/>
            </p:cNvSpPr>
            <p:nvPr/>
          </p:nvSpPr>
          <p:spPr bwMode="auto">
            <a:xfrm>
              <a:off x="8042694" y="2686811"/>
              <a:ext cx="488115" cy="755806"/>
            </a:xfrm>
            <a:custGeom>
              <a:avLst/>
              <a:gdLst/>
              <a:ahLst/>
              <a:cxnLst>
                <a:cxn ang="0">
                  <a:pos x="3" y="28"/>
                </a:cxn>
                <a:cxn ang="0">
                  <a:pos x="184" y="9"/>
                </a:cxn>
                <a:cxn ang="0">
                  <a:pos x="188" y="16"/>
                </a:cxn>
                <a:cxn ang="0">
                  <a:pos x="200" y="110"/>
                </a:cxn>
                <a:cxn ang="0">
                  <a:pos x="214" y="235"/>
                </a:cxn>
                <a:cxn ang="0">
                  <a:pos x="211" y="256"/>
                </a:cxn>
                <a:cxn ang="0">
                  <a:pos x="213" y="261"/>
                </a:cxn>
                <a:cxn ang="0">
                  <a:pos x="213" y="265"/>
                </a:cxn>
                <a:cxn ang="0">
                  <a:pos x="213" y="268"/>
                </a:cxn>
                <a:cxn ang="0">
                  <a:pos x="220" y="269"/>
                </a:cxn>
                <a:cxn ang="0">
                  <a:pos x="215" y="275"/>
                </a:cxn>
                <a:cxn ang="0">
                  <a:pos x="207" y="270"/>
                </a:cxn>
                <a:cxn ang="0">
                  <a:pos x="201" y="278"/>
                </a:cxn>
                <a:cxn ang="0">
                  <a:pos x="199" y="279"/>
                </a:cxn>
                <a:cxn ang="0">
                  <a:pos x="195" y="285"/>
                </a:cxn>
                <a:cxn ang="0">
                  <a:pos x="192" y="279"/>
                </a:cxn>
                <a:cxn ang="0">
                  <a:pos x="186" y="283"/>
                </a:cxn>
                <a:cxn ang="0">
                  <a:pos x="180" y="282"/>
                </a:cxn>
                <a:cxn ang="0">
                  <a:pos x="178" y="297"/>
                </a:cxn>
                <a:cxn ang="0">
                  <a:pos x="166" y="318"/>
                </a:cxn>
                <a:cxn ang="0">
                  <a:pos x="152" y="328"/>
                </a:cxn>
                <a:cxn ang="0">
                  <a:pos x="143" y="357"/>
                </a:cxn>
                <a:cxn ang="0">
                  <a:pos x="135" y="350"/>
                </a:cxn>
                <a:cxn ang="0">
                  <a:pos x="130" y="356"/>
                </a:cxn>
                <a:cxn ang="0">
                  <a:pos x="123" y="347"/>
                </a:cxn>
                <a:cxn ang="0">
                  <a:pos x="111" y="342"/>
                </a:cxn>
                <a:cxn ang="0">
                  <a:pos x="115" y="348"/>
                </a:cxn>
                <a:cxn ang="0">
                  <a:pos x="106" y="362"/>
                </a:cxn>
                <a:cxn ang="0">
                  <a:pos x="102" y="368"/>
                </a:cxn>
                <a:cxn ang="0">
                  <a:pos x="101" y="370"/>
                </a:cxn>
                <a:cxn ang="0">
                  <a:pos x="88" y="367"/>
                </a:cxn>
                <a:cxn ang="0">
                  <a:pos x="78" y="369"/>
                </a:cxn>
                <a:cxn ang="0">
                  <a:pos x="72" y="368"/>
                </a:cxn>
                <a:cxn ang="0">
                  <a:pos x="72" y="373"/>
                </a:cxn>
                <a:cxn ang="0">
                  <a:pos x="62" y="377"/>
                </a:cxn>
                <a:cxn ang="0">
                  <a:pos x="48" y="373"/>
                </a:cxn>
                <a:cxn ang="0">
                  <a:pos x="29" y="376"/>
                </a:cxn>
                <a:cxn ang="0">
                  <a:pos x="26" y="380"/>
                </a:cxn>
                <a:cxn ang="0">
                  <a:pos x="10" y="382"/>
                </a:cxn>
                <a:cxn ang="0">
                  <a:pos x="2" y="366"/>
                </a:cxn>
                <a:cxn ang="0">
                  <a:pos x="8" y="347"/>
                </a:cxn>
                <a:cxn ang="0">
                  <a:pos x="15" y="338"/>
                </a:cxn>
                <a:cxn ang="0">
                  <a:pos x="32" y="308"/>
                </a:cxn>
                <a:cxn ang="0">
                  <a:pos x="29" y="283"/>
                </a:cxn>
                <a:cxn ang="0">
                  <a:pos x="23" y="275"/>
                </a:cxn>
                <a:cxn ang="0">
                  <a:pos x="17" y="269"/>
                </a:cxn>
                <a:cxn ang="0">
                  <a:pos x="25" y="245"/>
                </a:cxn>
                <a:cxn ang="0">
                  <a:pos x="15" y="31"/>
                </a:cxn>
                <a:cxn ang="0">
                  <a:pos x="16" y="34"/>
                </a:cxn>
                <a:cxn ang="0">
                  <a:pos x="19" y="35"/>
                </a:cxn>
                <a:cxn ang="0">
                  <a:pos x="31" y="28"/>
                </a:cxn>
                <a:cxn ang="0">
                  <a:pos x="47" y="17"/>
                </a:cxn>
                <a:cxn ang="0">
                  <a:pos x="52" y="18"/>
                </a:cxn>
                <a:cxn ang="0">
                  <a:pos x="133" y="7"/>
                </a:cxn>
              </a:cxnLst>
              <a:rect l="0" t="0" r="r" b="b"/>
              <a:pathLst>
                <a:path w="220" h="384">
                  <a:moveTo>
                    <a:pt x="3" y="28"/>
                  </a:moveTo>
                  <a:lnTo>
                    <a:pt x="3" y="31"/>
                  </a:lnTo>
                  <a:lnTo>
                    <a:pt x="2" y="30"/>
                  </a:lnTo>
                  <a:lnTo>
                    <a:pt x="3" y="28"/>
                  </a:lnTo>
                  <a:close/>
                  <a:moveTo>
                    <a:pt x="184" y="0"/>
                  </a:moveTo>
                  <a:lnTo>
                    <a:pt x="185" y="3"/>
                  </a:lnTo>
                  <a:lnTo>
                    <a:pt x="185" y="7"/>
                  </a:lnTo>
                  <a:lnTo>
                    <a:pt x="184" y="9"/>
                  </a:lnTo>
                  <a:lnTo>
                    <a:pt x="185" y="11"/>
                  </a:lnTo>
                  <a:lnTo>
                    <a:pt x="186" y="12"/>
                  </a:lnTo>
                  <a:lnTo>
                    <a:pt x="187" y="14"/>
                  </a:lnTo>
                  <a:lnTo>
                    <a:pt x="188" y="16"/>
                  </a:lnTo>
                  <a:lnTo>
                    <a:pt x="188" y="34"/>
                  </a:lnTo>
                  <a:lnTo>
                    <a:pt x="192" y="59"/>
                  </a:lnTo>
                  <a:lnTo>
                    <a:pt x="196" y="83"/>
                  </a:lnTo>
                  <a:lnTo>
                    <a:pt x="200" y="110"/>
                  </a:lnTo>
                  <a:lnTo>
                    <a:pt x="203" y="144"/>
                  </a:lnTo>
                  <a:lnTo>
                    <a:pt x="206" y="178"/>
                  </a:lnTo>
                  <a:lnTo>
                    <a:pt x="213" y="217"/>
                  </a:lnTo>
                  <a:lnTo>
                    <a:pt x="214" y="235"/>
                  </a:lnTo>
                  <a:lnTo>
                    <a:pt x="213" y="243"/>
                  </a:lnTo>
                  <a:lnTo>
                    <a:pt x="213" y="249"/>
                  </a:lnTo>
                  <a:lnTo>
                    <a:pt x="214" y="257"/>
                  </a:lnTo>
                  <a:lnTo>
                    <a:pt x="211" y="256"/>
                  </a:lnTo>
                  <a:lnTo>
                    <a:pt x="210" y="255"/>
                  </a:lnTo>
                  <a:lnTo>
                    <a:pt x="209" y="255"/>
                  </a:lnTo>
                  <a:lnTo>
                    <a:pt x="209" y="257"/>
                  </a:lnTo>
                  <a:lnTo>
                    <a:pt x="213" y="261"/>
                  </a:lnTo>
                  <a:lnTo>
                    <a:pt x="213" y="263"/>
                  </a:lnTo>
                  <a:lnTo>
                    <a:pt x="214" y="264"/>
                  </a:lnTo>
                  <a:lnTo>
                    <a:pt x="213" y="264"/>
                  </a:lnTo>
                  <a:lnTo>
                    <a:pt x="213" y="265"/>
                  </a:lnTo>
                  <a:lnTo>
                    <a:pt x="208" y="263"/>
                  </a:lnTo>
                  <a:lnTo>
                    <a:pt x="209" y="265"/>
                  </a:lnTo>
                  <a:lnTo>
                    <a:pt x="211" y="268"/>
                  </a:lnTo>
                  <a:lnTo>
                    <a:pt x="213" y="268"/>
                  </a:lnTo>
                  <a:lnTo>
                    <a:pt x="215" y="266"/>
                  </a:lnTo>
                  <a:lnTo>
                    <a:pt x="216" y="266"/>
                  </a:lnTo>
                  <a:lnTo>
                    <a:pt x="218" y="268"/>
                  </a:lnTo>
                  <a:lnTo>
                    <a:pt x="220" y="269"/>
                  </a:lnTo>
                  <a:lnTo>
                    <a:pt x="220" y="270"/>
                  </a:lnTo>
                  <a:lnTo>
                    <a:pt x="218" y="272"/>
                  </a:lnTo>
                  <a:lnTo>
                    <a:pt x="217" y="273"/>
                  </a:lnTo>
                  <a:lnTo>
                    <a:pt x="215" y="275"/>
                  </a:lnTo>
                  <a:lnTo>
                    <a:pt x="210" y="275"/>
                  </a:lnTo>
                  <a:lnTo>
                    <a:pt x="209" y="273"/>
                  </a:lnTo>
                  <a:lnTo>
                    <a:pt x="208" y="271"/>
                  </a:lnTo>
                  <a:lnTo>
                    <a:pt x="207" y="270"/>
                  </a:lnTo>
                  <a:lnTo>
                    <a:pt x="207" y="278"/>
                  </a:lnTo>
                  <a:lnTo>
                    <a:pt x="206" y="279"/>
                  </a:lnTo>
                  <a:lnTo>
                    <a:pt x="202" y="279"/>
                  </a:lnTo>
                  <a:lnTo>
                    <a:pt x="201" y="278"/>
                  </a:lnTo>
                  <a:lnTo>
                    <a:pt x="200" y="278"/>
                  </a:lnTo>
                  <a:lnTo>
                    <a:pt x="200" y="277"/>
                  </a:lnTo>
                  <a:lnTo>
                    <a:pt x="199" y="278"/>
                  </a:lnTo>
                  <a:lnTo>
                    <a:pt x="199" y="279"/>
                  </a:lnTo>
                  <a:lnTo>
                    <a:pt x="200" y="280"/>
                  </a:lnTo>
                  <a:lnTo>
                    <a:pt x="200" y="284"/>
                  </a:lnTo>
                  <a:lnTo>
                    <a:pt x="198" y="285"/>
                  </a:lnTo>
                  <a:lnTo>
                    <a:pt x="195" y="285"/>
                  </a:lnTo>
                  <a:lnTo>
                    <a:pt x="194" y="284"/>
                  </a:lnTo>
                  <a:lnTo>
                    <a:pt x="193" y="282"/>
                  </a:lnTo>
                  <a:lnTo>
                    <a:pt x="193" y="280"/>
                  </a:lnTo>
                  <a:lnTo>
                    <a:pt x="192" y="279"/>
                  </a:lnTo>
                  <a:lnTo>
                    <a:pt x="191" y="279"/>
                  </a:lnTo>
                  <a:lnTo>
                    <a:pt x="189" y="280"/>
                  </a:lnTo>
                  <a:lnTo>
                    <a:pt x="187" y="282"/>
                  </a:lnTo>
                  <a:lnTo>
                    <a:pt x="186" y="283"/>
                  </a:lnTo>
                  <a:lnTo>
                    <a:pt x="184" y="283"/>
                  </a:lnTo>
                  <a:lnTo>
                    <a:pt x="182" y="284"/>
                  </a:lnTo>
                  <a:lnTo>
                    <a:pt x="181" y="284"/>
                  </a:lnTo>
                  <a:lnTo>
                    <a:pt x="180" y="282"/>
                  </a:lnTo>
                  <a:lnTo>
                    <a:pt x="180" y="279"/>
                  </a:lnTo>
                  <a:lnTo>
                    <a:pt x="175" y="284"/>
                  </a:lnTo>
                  <a:lnTo>
                    <a:pt x="175" y="290"/>
                  </a:lnTo>
                  <a:lnTo>
                    <a:pt x="178" y="297"/>
                  </a:lnTo>
                  <a:lnTo>
                    <a:pt x="178" y="305"/>
                  </a:lnTo>
                  <a:lnTo>
                    <a:pt x="172" y="307"/>
                  </a:lnTo>
                  <a:lnTo>
                    <a:pt x="168" y="312"/>
                  </a:lnTo>
                  <a:lnTo>
                    <a:pt x="166" y="318"/>
                  </a:lnTo>
                  <a:lnTo>
                    <a:pt x="165" y="324"/>
                  </a:lnTo>
                  <a:lnTo>
                    <a:pt x="161" y="328"/>
                  </a:lnTo>
                  <a:lnTo>
                    <a:pt x="158" y="329"/>
                  </a:lnTo>
                  <a:lnTo>
                    <a:pt x="152" y="328"/>
                  </a:lnTo>
                  <a:lnTo>
                    <a:pt x="150" y="338"/>
                  </a:lnTo>
                  <a:lnTo>
                    <a:pt x="149" y="347"/>
                  </a:lnTo>
                  <a:lnTo>
                    <a:pt x="146" y="356"/>
                  </a:lnTo>
                  <a:lnTo>
                    <a:pt x="143" y="357"/>
                  </a:lnTo>
                  <a:lnTo>
                    <a:pt x="140" y="357"/>
                  </a:lnTo>
                  <a:lnTo>
                    <a:pt x="138" y="356"/>
                  </a:lnTo>
                  <a:lnTo>
                    <a:pt x="135" y="353"/>
                  </a:lnTo>
                  <a:lnTo>
                    <a:pt x="135" y="350"/>
                  </a:lnTo>
                  <a:lnTo>
                    <a:pt x="133" y="350"/>
                  </a:lnTo>
                  <a:lnTo>
                    <a:pt x="133" y="352"/>
                  </a:lnTo>
                  <a:lnTo>
                    <a:pt x="132" y="354"/>
                  </a:lnTo>
                  <a:lnTo>
                    <a:pt x="130" y="356"/>
                  </a:lnTo>
                  <a:lnTo>
                    <a:pt x="127" y="356"/>
                  </a:lnTo>
                  <a:lnTo>
                    <a:pt x="127" y="352"/>
                  </a:lnTo>
                  <a:lnTo>
                    <a:pt x="125" y="349"/>
                  </a:lnTo>
                  <a:lnTo>
                    <a:pt x="123" y="347"/>
                  </a:lnTo>
                  <a:lnTo>
                    <a:pt x="122" y="345"/>
                  </a:lnTo>
                  <a:lnTo>
                    <a:pt x="118" y="343"/>
                  </a:lnTo>
                  <a:lnTo>
                    <a:pt x="116" y="342"/>
                  </a:lnTo>
                  <a:lnTo>
                    <a:pt x="111" y="342"/>
                  </a:lnTo>
                  <a:lnTo>
                    <a:pt x="111" y="346"/>
                  </a:lnTo>
                  <a:lnTo>
                    <a:pt x="113" y="347"/>
                  </a:lnTo>
                  <a:lnTo>
                    <a:pt x="113" y="348"/>
                  </a:lnTo>
                  <a:lnTo>
                    <a:pt x="115" y="348"/>
                  </a:lnTo>
                  <a:lnTo>
                    <a:pt x="114" y="349"/>
                  </a:lnTo>
                  <a:lnTo>
                    <a:pt x="107" y="353"/>
                  </a:lnTo>
                  <a:lnTo>
                    <a:pt x="106" y="356"/>
                  </a:lnTo>
                  <a:lnTo>
                    <a:pt x="106" y="362"/>
                  </a:lnTo>
                  <a:lnTo>
                    <a:pt x="104" y="366"/>
                  </a:lnTo>
                  <a:lnTo>
                    <a:pt x="104" y="367"/>
                  </a:lnTo>
                  <a:lnTo>
                    <a:pt x="103" y="367"/>
                  </a:lnTo>
                  <a:lnTo>
                    <a:pt x="102" y="368"/>
                  </a:lnTo>
                  <a:lnTo>
                    <a:pt x="100" y="368"/>
                  </a:lnTo>
                  <a:lnTo>
                    <a:pt x="99" y="369"/>
                  </a:lnTo>
                  <a:lnTo>
                    <a:pt x="100" y="369"/>
                  </a:lnTo>
                  <a:lnTo>
                    <a:pt x="101" y="370"/>
                  </a:lnTo>
                  <a:lnTo>
                    <a:pt x="99" y="373"/>
                  </a:lnTo>
                  <a:lnTo>
                    <a:pt x="96" y="373"/>
                  </a:lnTo>
                  <a:lnTo>
                    <a:pt x="92" y="370"/>
                  </a:lnTo>
                  <a:lnTo>
                    <a:pt x="88" y="367"/>
                  </a:lnTo>
                  <a:lnTo>
                    <a:pt x="87" y="364"/>
                  </a:lnTo>
                  <a:lnTo>
                    <a:pt x="83" y="364"/>
                  </a:lnTo>
                  <a:lnTo>
                    <a:pt x="81" y="366"/>
                  </a:lnTo>
                  <a:lnTo>
                    <a:pt x="78" y="369"/>
                  </a:lnTo>
                  <a:lnTo>
                    <a:pt x="75" y="370"/>
                  </a:lnTo>
                  <a:lnTo>
                    <a:pt x="74" y="369"/>
                  </a:lnTo>
                  <a:lnTo>
                    <a:pt x="73" y="367"/>
                  </a:lnTo>
                  <a:lnTo>
                    <a:pt x="72" y="368"/>
                  </a:lnTo>
                  <a:lnTo>
                    <a:pt x="72" y="369"/>
                  </a:lnTo>
                  <a:lnTo>
                    <a:pt x="73" y="370"/>
                  </a:lnTo>
                  <a:lnTo>
                    <a:pt x="73" y="371"/>
                  </a:lnTo>
                  <a:lnTo>
                    <a:pt x="72" y="373"/>
                  </a:lnTo>
                  <a:lnTo>
                    <a:pt x="67" y="373"/>
                  </a:lnTo>
                  <a:lnTo>
                    <a:pt x="66" y="374"/>
                  </a:lnTo>
                  <a:lnTo>
                    <a:pt x="64" y="375"/>
                  </a:lnTo>
                  <a:lnTo>
                    <a:pt x="62" y="377"/>
                  </a:lnTo>
                  <a:lnTo>
                    <a:pt x="61" y="378"/>
                  </a:lnTo>
                  <a:lnTo>
                    <a:pt x="55" y="378"/>
                  </a:lnTo>
                  <a:lnTo>
                    <a:pt x="51" y="374"/>
                  </a:lnTo>
                  <a:lnTo>
                    <a:pt x="48" y="373"/>
                  </a:lnTo>
                  <a:lnTo>
                    <a:pt x="44" y="373"/>
                  </a:lnTo>
                  <a:lnTo>
                    <a:pt x="37" y="374"/>
                  </a:lnTo>
                  <a:lnTo>
                    <a:pt x="31" y="375"/>
                  </a:lnTo>
                  <a:lnTo>
                    <a:pt x="29" y="376"/>
                  </a:lnTo>
                  <a:lnTo>
                    <a:pt x="29" y="384"/>
                  </a:lnTo>
                  <a:lnTo>
                    <a:pt x="28" y="384"/>
                  </a:lnTo>
                  <a:lnTo>
                    <a:pt x="26" y="383"/>
                  </a:lnTo>
                  <a:lnTo>
                    <a:pt x="26" y="380"/>
                  </a:lnTo>
                  <a:lnTo>
                    <a:pt x="25" y="378"/>
                  </a:lnTo>
                  <a:lnTo>
                    <a:pt x="22" y="378"/>
                  </a:lnTo>
                  <a:lnTo>
                    <a:pt x="17" y="380"/>
                  </a:lnTo>
                  <a:lnTo>
                    <a:pt x="10" y="382"/>
                  </a:lnTo>
                  <a:lnTo>
                    <a:pt x="4" y="382"/>
                  </a:lnTo>
                  <a:lnTo>
                    <a:pt x="0" y="381"/>
                  </a:lnTo>
                  <a:lnTo>
                    <a:pt x="0" y="373"/>
                  </a:lnTo>
                  <a:lnTo>
                    <a:pt x="2" y="366"/>
                  </a:lnTo>
                  <a:lnTo>
                    <a:pt x="3" y="359"/>
                  </a:lnTo>
                  <a:lnTo>
                    <a:pt x="3" y="350"/>
                  </a:lnTo>
                  <a:lnTo>
                    <a:pt x="5" y="349"/>
                  </a:lnTo>
                  <a:lnTo>
                    <a:pt x="8" y="347"/>
                  </a:lnTo>
                  <a:lnTo>
                    <a:pt x="10" y="346"/>
                  </a:lnTo>
                  <a:lnTo>
                    <a:pt x="12" y="346"/>
                  </a:lnTo>
                  <a:lnTo>
                    <a:pt x="15" y="347"/>
                  </a:lnTo>
                  <a:lnTo>
                    <a:pt x="15" y="338"/>
                  </a:lnTo>
                  <a:lnTo>
                    <a:pt x="19" y="327"/>
                  </a:lnTo>
                  <a:lnTo>
                    <a:pt x="25" y="317"/>
                  </a:lnTo>
                  <a:lnTo>
                    <a:pt x="29" y="305"/>
                  </a:lnTo>
                  <a:lnTo>
                    <a:pt x="32" y="308"/>
                  </a:lnTo>
                  <a:lnTo>
                    <a:pt x="33" y="308"/>
                  </a:lnTo>
                  <a:lnTo>
                    <a:pt x="32" y="301"/>
                  </a:lnTo>
                  <a:lnTo>
                    <a:pt x="30" y="292"/>
                  </a:lnTo>
                  <a:lnTo>
                    <a:pt x="29" y="283"/>
                  </a:lnTo>
                  <a:lnTo>
                    <a:pt x="25" y="279"/>
                  </a:lnTo>
                  <a:lnTo>
                    <a:pt x="24" y="277"/>
                  </a:lnTo>
                  <a:lnTo>
                    <a:pt x="23" y="276"/>
                  </a:lnTo>
                  <a:lnTo>
                    <a:pt x="23" y="275"/>
                  </a:lnTo>
                  <a:lnTo>
                    <a:pt x="24" y="273"/>
                  </a:lnTo>
                  <a:lnTo>
                    <a:pt x="24" y="272"/>
                  </a:lnTo>
                  <a:lnTo>
                    <a:pt x="21" y="272"/>
                  </a:lnTo>
                  <a:lnTo>
                    <a:pt x="17" y="269"/>
                  </a:lnTo>
                  <a:lnTo>
                    <a:pt x="19" y="263"/>
                  </a:lnTo>
                  <a:lnTo>
                    <a:pt x="19" y="255"/>
                  </a:lnTo>
                  <a:lnTo>
                    <a:pt x="22" y="249"/>
                  </a:lnTo>
                  <a:lnTo>
                    <a:pt x="25" y="245"/>
                  </a:lnTo>
                  <a:lnTo>
                    <a:pt x="17" y="174"/>
                  </a:lnTo>
                  <a:lnTo>
                    <a:pt x="11" y="101"/>
                  </a:lnTo>
                  <a:lnTo>
                    <a:pt x="3" y="31"/>
                  </a:lnTo>
                  <a:lnTo>
                    <a:pt x="15" y="31"/>
                  </a:lnTo>
                  <a:lnTo>
                    <a:pt x="16" y="32"/>
                  </a:lnTo>
                  <a:lnTo>
                    <a:pt x="17" y="32"/>
                  </a:lnTo>
                  <a:lnTo>
                    <a:pt x="16" y="33"/>
                  </a:lnTo>
                  <a:lnTo>
                    <a:pt x="16" y="34"/>
                  </a:lnTo>
                  <a:lnTo>
                    <a:pt x="15" y="37"/>
                  </a:lnTo>
                  <a:lnTo>
                    <a:pt x="15" y="38"/>
                  </a:lnTo>
                  <a:lnTo>
                    <a:pt x="16" y="37"/>
                  </a:lnTo>
                  <a:lnTo>
                    <a:pt x="19" y="35"/>
                  </a:lnTo>
                  <a:lnTo>
                    <a:pt x="22" y="34"/>
                  </a:lnTo>
                  <a:lnTo>
                    <a:pt x="25" y="32"/>
                  </a:lnTo>
                  <a:lnTo>
                    <a:pt x="29" y="31"/>
                  </a:lnTo>
                  <a:lnTo>
                    <a:pt x="31" y="28"/>
                  </a:lnTo>
                  <a:lnTo>
                    <a:pt x="35" y="26"/>
                  </a:lnTo>
                  <a:lnTo>
                    <a:pt x="38" y="23"/>
                  </a:lnTo>
                  <a:lnTo>
                    <a:pt x="45" y="18"/>
                  </a:lnTo>
                  <a:lnTo>
                    <a:pt x="47" y="17"/>
                  </a:lnTo>
                  <a:lnTo>
                    <a:pt x="51" y="20"/>
                  </a:lnTo>
                  <a:lnTo>
                    <a:pt x="52" y="19"/>
                  </a:lnTo>
                  <a:lnTo>
                    <a:pt x="53" y="19"/>
                  </a:lnTo>
                  <a:lnTo>
                    <a:pt x="52" y="18"/>
                  </a:lnTo>
                  <a:lnTo>
                    <a:pt x="51" y="18"/>
                  </a:lnTo>
                  <a:lnTo>
                    <a:pt x="72" y="13"/>
                  </a:lnTo>
                  <a:lnTo>
                    <a:pt x="121" y="9"/>
                  </a:lnTo>
                  <a:lnTo>
                    <a:pt x="133" y="7"/>
                  </a:lnTo>
                  <a:lnTo>
                    <a:pt x="149" y="5"/>
                  </a:lnTo>
                  <a:lnTo>
                    <a:pt x="184"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27"/>
            <p:cNvSpPr>
              <a:spLocks/>
            </p:cNvSpPr>
            <p:nvPr/>
          </p:nvSpPr>
          <p:spPr bwMode="auto">
            <a:xfrm>
              <a:off x="7454739" y="2600209"/>
              <a:ext cx="643424" cy="1015614"/>
            </a:xfrm>
            <a:custGeom>
              <a:avLst/>
              <a:gdLst/>
              <a:ahLst/>
              <a:cxnLst>
                <a:cxn ang="0">
                  <a:pos x="238" y="16"/>
                </a:cxn>
                <a:cxn ang="0">
                  <a:pos x="247" y="32"/>
                </a:cxn>
                <a:cxn ang="0">
                  <a:pos x="251" y="44"/>
                </a:cxn>
                <a:cxn ang="0">
                  <a:pos x="267" y="86"/>
                </a:cxn>
                <a:cxn ang="0">
                  <a:pos x="272" y="151"/>
                </a:cxn>
                <a:cxn ang="0">
                  <a:pos x="282" y="247"/>
                </a:cxn>
                <a:cxn ang="0">
                  <a:pos x="281" y="292"/>
                </a:cxn>
                <a:cxn ang="0">
                  <a:pos x="281" y="298"/>
                </a:cxn>
                <a:cxn ang="0">
                  <a:pos x="280" y="305"/>
                </a:cxn>
                <a:cxn ang="0">
                  <a:pos x="286" y="324"/>
                </a:cxn>
                <a:cxn ang="0">
                  <a:pos x="290" y="347"/>
                </a:cxn>
                <a:cxn ang="0">
                  <a:pos x="282" y="365"/>
                </a:cxn>
                <a:cxn ang="0">
                  <a:pos x="275" y="379"/>
                </a:cxn>
                <a:cxn ang="0">
                  <a:pos x="266" y="392"/>
                </a:cxn>
                <a:cxn ang="0">
                  <a:pos x="262" y="414"/>
                </a:cxn>
                <a:cxn ang="0">
                  <a:pos x="262" y="435"/>
                </a:cxn>
                <a:cxn ang="0">
                  <a:pos x="259" y="452"/>
                </a:cxn>
                <a:cxn ang="0">
                  <a:pos x="248" y="470"/>
                </a:cxn>
                <a:cxn ang="0">
                  <a:pos x="232" y="488"/>
                </a:cxn>
                <a:cxn ang="0">
                  <a:pos x="239" y="503"/>
                </a:cxn>
                <a:cxn ang="0">
                  <a:pos x="219" y="499"/>
                </a:cxn>
                <a:cxn ang="0">
                  <a:pos x="194" y="501"/>
                </a:cxn>
                <a:cxn ang="0">
                  <a:pos x="176" y="512"/>
                </a:cxn>
                <a:cxn ang="0">
                  <a:pos x="163" y="496"/>
                </a:cxn>
                <a:cxn ang="0">
                  <a:pos x="167" y="484"/>
                </a:cxn>
                <a:cxn ang="0">
                  <a:pos x="160" y="466"/>
                </a:cxn>
                <a:cxn ang="0">
                  <a:pos x="148" y="449"/>
                </a:cxn>
                <a:cxn ang="0">
                  <a:pos x="127" y="436"/>
                </a:cxn>
                <a:cxn ang="0">
                  <a:pos x="123" y="429"/>
                </a:cxn>
                <a:cxn ang="0">
                  <a:pos x="112" y="427"/>
                </a:cxn>
                <a:cxn ang="0">
                  <a:pos x="111" y="422"/>
                </a:cxn>
                <a:cxn ang="0">
                  <a:pos x="95" y="401"/>
                </a:cxn>
                <a:cxn ang="0">
                  <a:pos x="104" y="373"/>
                </a:cxn>
                <a:cxn ang="0">
                  <a:pos x="102" y="347"/>
                </a:cxn>
                <a:cxn ang="0">
                  <a:pos x="68" y="347"/>
                </a:cxn>
                <a:cxn ang="0">
                  <a:pos x="53" y="308"/>
                </a:cxn>
                <a:cxn ang="0">
                  <a:pos x="35" y="294"/>
                </a:cxn>
                <a:cxn ang="0">
                  <a:pos x="27" y="287"/>
                </a:cxn>
                <a:cxn ang="0">
                  <a:pos x="10" y="266"/>
                </a:cxn>
                <a:cxn ang="0">
                  <a:pos x="0" y="231"/>
                </a:cxn>
                <a:cxn ang="0">
                  <a:pos x="8" y="214"/>
                </a:cxn>
                <a:cxn ang="0">
                  <a:pos x="11" y="194"/>
                </a:cxn>
                <a:cxn ang="0">
                  <a:pos x="26" y="175"/>
                </a:cxn>
                <a:cxn ang="0">
                  <a:pos x="38" y="154"/>
                </a:cxn>
                <a:cxn ang="0">
                  <a:pos x="28" y="137"/>
                </a:cxn>
                <a:cxn ang="0">
                  <a:pos x="26" y="118"/>
                </a:cxn>
                <a:cxn ang="0">
                  <a:pos x="74" y="90"/>
                </a:cxn>
                <a:cxn ang="0">
                  <a:pos x="85" y="63"/>
                </a:cxn>
                <a:cxn ang="0">
                  <a:pos x="82" y="44"/>
                </a:cxn>
                <a:cxn ang="0">
                  <a:pos x="69" y="34"/>
                </a:cxn>
                <a:cxn ang="0">
                  <a:pos x="57" y="18"/>
                </a:cxn>
                <a:cxn ang="0">
                  <a:pos x="50" y="14"/>
                </a:cxn>
                <a:cxn ang="0">
                  <a:pos x="99" y="9"/>
                </a:cxn>
                <a:cxn ang="0">
                  <a:pos x="237" y="0"/>
                </a:cxn>
              </a:cxnLst>
              <a:rect l="0" t="0" r="r" b="b"/>
              <a:pathLst>
                <a:path w="290" h="516">
                  <a:moveTo>
                    <a:pt x="237" y="0"/>
                  </a:moveTo>
                  <a:lnTo>
                    <a:pt x="237" y="9"/>
                  </a:lnTo>
                  <a:lnTo>
                    <a:pt x="238" y="16"/>
                  </a:lnTo>
                  <a:lnTo>
                    <a:pt x="241" y="23"/>
                  </a:lnTo>
                  <a:lnTo>
                    <a:pt x="246" y="30"/>
                  </a:lnTo>
                  <a:lnTo>
                    <a:pt x="247" y="32"/>
                  </a:lnTo>
                  <a:lnTo>
                    <a:pt x="248" y="34"/>
                  </a:lnTo>
                  <a:lnTo>
                    <a:pt x="251" y="36"/>
                  </a:lnTo>
                  <a:lnTo>
                    <a:pt x="251" y="44"/>
                  </a:lnTo>
                  <a:lnTo>
                    <a:pt x="259" y="58"/>
                  </a:lnTo>
                  <a:lnTo>
                    <a:pt x="265" y="72"/>
                  </a:lnTo>
                  <a:lnTo>
                    <a:pt x="267" y="86"/>
                  </a:lnTo>
                  <a:lnTo>
                    <a:pt x="267" y="103"/>
                  </a:lnTo>
                  <a:lnTo>
                    <a:pt x="268" y="118"/>
                  </a:lnTo>
                  <a:lnTo>
                    <a:pt x="272" y="151"/>
                  </a:lnTo>
                  <a:lnTo>
                    <a:pt x="275" y="184"/>
                  </a:lnTo>
                  <a:lnTo>
                    <a:pt x="279" y="217"/>
                  </a:lnTo>
                  <a:lnTo>
                    <a:pt x="282" y="247"/>
                  </a:lnTo>
                  <a:lnTo>
                    <a:pt x="284" y="271"/>
                  </a:lnTo>
                  <a:lnTo>
                    <a:pt x="284" y="285"/>
                  </a:lnTo>
                  <a:lnTo>
                    <a:pt x="281" y="292"/>
                  </a:lnTo>
                  <a:lnTo>
                    <a:pt x="280" y="295"/>
                  </a:lnTo>
                  <a:lnTo>
                    <a:pt x="280" y="298"/>
                  </a:lnTo>
                  <a:lnTo>
                    <a:pt x="281" y="298"/>
                  </a:lnTo>
                  <a:lnTo>
                    <a:pt x="282" y="299"/>
                  </a:lnTo>
                  <a:lnTo>
                    <a:pt x="282" y="300"/>
                  </a:lnTo>
                  <a:lnTo>
                    <a:pt x="280" y="305"/>
                  </a:lnTo>
                  <a:lnTo>
                    <a:pt x="280" y="309"/>
                  </a:lnTo>
                  <a:lnTo>
                    <a:pt x="282" y="317"/>
                  </a:lnTo>
                  <a:lnTo>
                    <a:pt x="286" y="324"/>
                  </a:lnTo>
                  <a:lnTo>
                    <a:pt x="289" y="334"/>
                  </a:lnTo>
                  <a:lnTo>
                    <a:pt x="290" y="343"/>
                  </a:lnTo>
                  <a:lnTo>
                    <a:pt x="290" y="347"/>
                  </a:lnTo>
                  <a:lnTo>
                    <a:pt x="287" y="354"/>
                  </a:lnTo>
                  <a:lnTo>
                    <a:pt x="284" y="357"/>
                  </a:lnTo>
                  <a:lnTo>
                    <a:pt x="282" y="365"/>
                  </a:lnTo>
                  <a:lnTo>
                    <a:pt x="280" y="371"/>
                  </a:lnTo>
                  <a:lnTo>
                    <a:pt x="276" y="377"/>
                  </a:lnTo>
                  <a:lnTo>
                    <a:pt x="275" y="379"/>
                  </a:lnTo>
                  <a:lnTo>
                    <a:pt x="273" y="383"/>
                  </a:lnTo>
                  <a:lnTo>
                    <a:pt x="272" y="386"/>
                  </a:lnTo>
                  <a:lnTo>
                    <a:pt x="266" y="392"/>
                  </a:lnTo>
                  <a:lnTo>
                    <a:pt x="262" y="394"/>
                  </a:lnTo>
                  <a:lnTo>
                    <a:pt x="263" y="405"/>
                  </a:lnTo>
                  <a:lnTo>
                    <a:pt x="262" y="414"/>
                  </a:lnTo>
                  <a:lnTo>
                    <a:pt x="260" y="425"/>
                  </a:lnTo>
                  <a:lnTo>
                    <a:pt x="260" y="428"/>
                  </a:lnTo>
                  <a:lnTo>
                    <a:pt x="262" y="435"/>
                  </a:lnTo>
                  <a:lnTo>
                    <a:pt x="262" y="440"/>
                  </a:lnTo>
                  <a:lnTo>
                    <a:pt x="261" y="446"/>
                  </a:lnTo>
                  <a:lnTo>
                    <a:pt x="259" y="452"/>
                  </a:lnTo>
                  <a:lnTo>
                    <a:pt x="258" y="459"/>
                  </a:lnTo>
                  <a:lnTo>
                    <a:pt x="260" y="468"/>
                  </a:lnTo>
                  <a:lnTo>
                    <a:pt x="248" y="470"/>
                  </a:lnTo>
                  <a:lnTo>
                    <a:pt x="238" y="475"/>
                  </a:lnTo>
                  <a:lnTo>
                    <a:pt x="231" y="482"/>
                  </a:lnTo>
                  <a:lnTo>
                    <a:pt x="232" y="488"/>
                  </a:lnTo>
                  <a:lnTo>
                    <a:pt x="235" y="492"/>
                  </a:lnTo>
                  <a:lnTo>
                    <a:pt x="238" y="497"/>
                  </a:lnTo>
                  <a:lnTo>
                    <a:pt x="239" y="503"/>
                  </a:lnTo>
                  <a:lnTo>
                    <a:pt x="237" y="508"/>
                  </a:lnTo>
                  <a:lnTo>
                    <a:pt x="229" y="503"/>
                  </a:lnTo>
                  <a:lnTo>
                    <a:pt x="219" y="499"/>
                  </a:lnTo>
                  <a:lnTo>
                    <a:pt x="210" y="498"/>
                  </a:lnTo>
                  <a:lnTo>
                    <a:pt x="202" y="498"/>
                  </a:lnTo>
                  <a:lnTo>
                    <a:pt x="194" y="501"/>
                  </a:lnTo>
                  <a:lnTo>
                    <a:pt x="188" y="506"/>
                  </a:lnTo>
                  <a:lnTo>
                    <a:pt x="183" y="516"/>
                  </a:lnTo>
                  <a:lnTo>
                    <a:pt x="176" y="512"/>
                  </a:lnTo>
                  <a:lnTo>
                    <a:pt x="168" y="506"/>
                  </a:lnTo>
                  <a:lnTo>
                    <a:pt x="163" y="498"/>
                  </a:lnTo>
                  <a:lnTo>
                    <a:pt x="163" y="496"/>
                  </a:lnTo>
                  <a:lnTo>
                    <a:pt x="166" y="491"/>
                  </a:lnTo>
                  <a:lnTo>
                    <a:pt x="167" y="488"/>
                  </a:lnTo>
                  <a:lnTo>
                    <a:pt x="167" y="484"/>
                  </a:lnTo>
                  <a:lnTo>
                    <a:pt x="166" y="477"/>
                  </a:lnTo>
                  <a:lnTo>
                    <a:pt x="162" y="471"/>
                  </a:lnTo>
                  <a:lnTo>
                    <a:pt x="160" y="466"/>
                  </a:lnTo>
                  <a:lnTo>
                    <a:pt x="161" y="459"/>
                  </a:lnTo>
                  <a:lnTo>
                    <a:pt x="154" y="455"/>
                  </a:lnTo>
                  <a:lnTo>
                    <a:pt x="148" y="449"/>
                  </a:lnTo>
                  <a:lnTo>
                    <a:pt x="142" y="442"/>
                  </a:lnTo>
                  <a:lnTo>
                    <a:pt x="135" y="436"/>
                  </a:lnTo>
                  <a:lnTo>
                    <a:pt x="127" y="436"/>
                  </a:lnTo>
                  <a:lnTo>
                    <a:pt x="127" y="431"/>
                  </a:lnTo>
                  <a:lnTo>
                    <a:pt x="125" y="431"/>
                  </a:lnTo>
                  <a:lnTo>
                    <a:pt x="123" y="429"/>
                  </a:lnTo>
                  <a:lnTo>
                    <a:pt x="117" y="429"/>
                  </a:lnTo>
                  <a:lnTo>
                    <a:pt x="113" y="428"/>
                  </a:lnTo>
                  <a:lnTo>
                    <a:pt x="112" y="427"/>
                  </a:lnTo>
                  <a:lnTo>
                    <a:pt x="112" y="425"/>
                  </a:lnTo>
                  <a:lnTo>
                    <a:pt x="111" y="424"/>
                  </a:lnTo>
                  <a:lnTo>
                    <a:pt x="111" y="422"/>
                  </a:lnTo>
                  <a:lnTo>
                    <a:pt x="102" y="417"/>
                  </a:lnTo>
                  <a:lnTo>
                    <a:pt x="97" y="410"/>
                  </a:lnTo>
                  <a:lnTo>
                    <a:pt x="95" y="401"/>
                  </a:lnTo>
                  <a:lnTo>
                    <a:pt x="96" y="392"/>
                  </a:lnTo>
                  <a:lnTo>
                    <a:pt x="102" y="380"/>
                  </a:lnTo>
                  <a:lnTo>
                    <a:pt x="104" y="373"/>
                  </a:lnTo>
                  <a:lnTo>
                    <a:pt x="105" y="364"/>
                  </a:lnTo>
                  <a:lnTo>
                    <a:pt x="107" y="352"/>
                  </a:lnTo>
                  <a:lnTo>
                    <a:pt x="102" y="347"/>
                  </a:lnTo>
                  <a:lnTo>
                    <a:pt x="93" y="342"/>
                  </a:lnTo>
                  <a:lnTo>
                    <a:pt x="85" y="341"/>
                  </a:lnTo>
                  <a:lnTo>
                    <a:pt x="68" y="347"/>
                  </a:lnTo>
                  <a:lnTo>
                    <a:pt x="63" y="326"/>
                  </a:lnTo>
                  <a:lnTo>
                    <a:pt x="60" y="315"/>
                  </a:lnTo>
                  <a:lnTo>
                    <a:pt x="53" y="308"/>
                  </a:lnTo>
                  <a:lnTo>
                    <a:pt x="46" y="305"/>
                  </a:lnTo>
                  <a:lnTo>
                    <a:pt x="38" y="299"/>
                  </a:lnTo>
                  <a:lnTo>
                    <a:pt x="35" y="294"/>
                  </a:lnTo>
                  <a:lnTo>
                    <a:pt x="33" y="292"/>
                  </a:lnTo>
                  <a:lnTo>
                    <a:pt x="32" y="289"/>
                  </a:lnTo>
                  <a:lnTo>
                    <a:pt x="27" y="287"/>
                  </a:lnTo>
                  <a:lnTo>
                    <a:pt x="15" y="278"/>
                  </a:lnTo>
                  <a:lnTo>
                    <a:pt x="12" y="273"/>
                  </a:lnTo>
                  <a:lnTo>
                    <a:pt x="10" y="266"/>
                  </a:lnTo>
                  <a:lnTo>
                    <a:pt x="8" y="258"/>
                  </a:lnTo>
                  <a:lnTo>
                    <a:pt x="3" y="240"/>
                  </a:lnTo>
                  <a:lnTo>
                    <a:pt x="0" y="231"/>
                  </a:lnTo>
                  <a:lnTo>
                    <a:pt x="1" y="225"/>
                  </a:lnTo>
                  <a:lnTo>
                    <a:pt x="4" y="221"/>
                  </a:lnTo>
                  <a:lnTo>
                    <a:pt x="8" y="214"/>
                  </a:lnTo>
                  <a:lnTo>
                    <a:pt x="8" y="208"/>
                  </a:lnTo>
                  <a:lnTo>
                    <a:pt x="6" y="200"/>
                  </a:lnTo>
                  <a:lnTo>
                    <a:pt x="11" y="194"/>
                  </a:lnTo>
                  <a:lnTo>
                    <a:pt x="19" y="189"/>
                  </a:lnTo>
                  <a:lnTo>
                    <a:pt x="26" y="186"/>
                  </a:lnTo>
                  <a:lnTo>
                    <a:pt x="26" y="175"/>
                  </a:lnTo>
                  <a:lnTo>
                    <a:pt x="29" y="168"/>
                  </a:lnTo>
                  <a:lnTo>
                    <a:pt x="34" y="161"/>
                  </a:lnTo>
                  <a:lnTo>
                    <a:pt x="38" y="154"/>
                  </a:lnTo>
                  <a:lnTo>
                    <a:pt x="35" y="147"/>
                  </a:lnTo>
                  <a:lnTo>
                    <a:pt x="32" y="141"/>
                  </a:lnTo>
                  <a:lnTo>
                    <a:pt x="28" y="137"/>
                  </a:lnTo>
                  <a:lnTo>
                    <a:pt x="26" y="132"/>
                  </a:lnTo>
                  <a:lnTo>
                    <a:pt x="25" y="126"/>
                  </a:lnTo>
                  <a:lnTo>
                    <a:pt x="26" y="118"/>
                  </a:lnTo>
                  <a:lnTo>
                    <a:pt x="49" y="111"/>
                  </a:lnTo>
                  <a:lnTo>
                    <a:pt x="71" y="102"/>
                  </a:lnTo>
                  <a:lnTo>
                    <a:pt x="74" y="90"/>
                  </a:lnTo>
                  <a:lnTo>
                    <a:pt x="78" y="81"/>
                  </a:lnTo>
                  <a:lnTo>
                    <a:pt x="83" y="72"/>
                  </a:lnTo>
                  <a:lnTo>
                    <a:pt x="85" y="63"/>
                  </a:lnTo>
                  <a:lnTo>
                    <a:pt x="85" y="53"/>
                  </a:lnTo>
                  <a:lnTo>
                    <a:pt x="84" y="48"/>
                  </a:lnTo>
                  <a:lnTo>
                    <a:pt x="82" y="44"/>
                  </a:lnTo>
                  <a:lnTo>
                    <a:pt x="78" y="41"/>
                  </a:lnTo>
                  <a:lnTo>
                    <a:pt x="71" y="36"/>
                  </a:lnTo>
                  <a:lnTo>
                    <a:pt x="69" y="34"/>
                  </a:lnTo>
                  <a:lnTo>
                    <a:pt x="62" y="23"/>
                  </a:lnTo>
                  <a:lnTo>
                    <a:pt x="60" y="19"/>
                  </a:lnTo>
                  <a:lnTo>
                    <a:pt x="57" y="18"/>
                  </a:lnTo>
                  <a:lnTo>
                    <a:pt x="56" y="16"/>
                  </a:lnTo>
                  <a:lnTo>
                    <a:pt x="53" y="16"/>
                  </a:lnTo>
                  <a:lnTo>
                    <a:pt x="50" y="14"/>
                  </a:lnTo>
                  <a:lnTo>
                    <a:pt x="50" y="13"/>
                  </a:lnTo>
                  <a:lnTo>
                    <a:pt x="52" y="11"/>
                  </a:lnTo>
                  <a:lnTo>
                    <a:pt x="99" y="9"/>
                  </a:lnTo>
                  <a:lnTo>
                    <a:pt x="146" y="6"/>
                  </a:lnTo>
                  <a:lnTo>
                    <a:pt x="191" y="2"/>
                  </a:lnTo>
                  <a:lnTo>
                    <a:pt x="237"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28"/>
            <p:cNvSpPr>
              <a:spLocks/>
            </p:cNvSpPr>
            <p:nvPr/>
          </p:nvSpPr>
          <p:spPr bwMode="auto">
            <a:xfrm>
              <a:off x="7192930" y="1810941"/>
              <a:ext cx="812045" cy="805013"/>
            </a:xfrm>
            <a:custGeom>
              <a:avLst/>
              <a:gdLst/>
              <a:ahLst/>
              <a:cxnLst>
                <a:cxn ang="0">
                  <a:pos x="123" y="14"/>
                </a:cxn>
                <a:cxn ang="0">
                  <a:pos x="138" y="30"/>
                </a:cxn>
                <a:cxn ang="0">
                  <a:pos x="178" y="57"/>
                </a:cxn>
                <a:cxn ang="0">
                  <a:pos x="223" y="63"/>
                </a:cxn>
                <a:cxn ang="0">
                  <a:pos x="234" y="64"/>
                </a:cxn>
                <a:cxn ang="0">
                  <a:pos x="259" y="77"/>
                </a:cxn>
                <a:cxn ang="0">
                  <a:pos x="301" y="79"/>
                </a:cxn>
                <a:cxn ang="0">
                  <a:pos x="305" y="84"/>
                </a:cxn>
                <a:cxn ang="0">
                  <a:pos x="315" y="94"/>
                </a:cxn>
                <a:cxn ang="0">
                  <a:pos x="329" y="114"/>
                </a:cxn>
                <a:cxn ang="0">
                  <a:pos x="328" y="132"/>
                </a:cxn>
                <a:cxn ang="0">
                  <a:pos x="337" y="141"/>
                </a:cxn>
                <a:cxn ang="0">
                  <a:pos x="344" y="157"/>
                </a:cxn>
                <a:cxn ang="0">
                  <a:pos x="333" y="167"/>
                </a:cxn>
                <a:cxn ang="0">
                  <a:pos x="323" y="192"/>
                </a:cxn>
                <a:cxn ang="0">
                  <a:pos x="327" y="210"/>
                </a:cxn>
                <a:cxn ang="0">
                  <a:pos x="333" y="207"/>
                </a:cxn>
                <a:cxn ang="0">
                  <a:pos x="335" y="203"/>
                </a:cxn>
                <a:cxn ang="0">
                  <a:pos x="358" y="175"/>
                </a:cxn>
                <a:cxn ang="0">
                  <a:pos x="365" y="190"/>
                </a:cxn>
                <a:cxn ang="0">
                  <a:pos x="358" y="209"/>
                </a:cxn>
                <a:cxn ang="0">
                  <a:pos x="360" y="240"/>
                </a:cxn>
                <a:cxn ang="0">
                  <a:pos x="353" y="245"/>
                </a:cxn>
                <a:cxn ang="0">
                  <a:pos x="350" y="254"/>
                </a:cxn>
                <a:cxn ang="0">
                  <a:pos x="351" y="274"/>
                </a:cxn>
                <a:cxn ang="0">
                  <a:pos x="347" y="304"/>
                </a:cxn>
                <a:cxn ang="0">
                  <a:pos x="345" y="335"/>
                </a:cxn>
                <a:cxn ang="0">
                  <a:pos x="344" y="346"/>
                </a:cxn>
                <a:cxn ang="0">
                  <a:pos x="347" y="354"/>
                </a:cxn>
                <a:cxn ang="0">
                  <a:pos x="355" y="373"/>
                </a:cxn>
                <a:cxn ang="0">
                  <a:pos x="308" y="400"/>
                </a:cxn>
                <a:cxn ang="0">
                  <a:pos x="165" y="409"/>
                </a:cxn>
                <a:cxn ang="0">
                  <a:pos x="163" y="402"/>
                </a:cxn>
                <a:cxn ang="0">
                  <a:pos x="152" y="396"/>
                </a:cxn>
                <a:cxn ang="0">
                  <a:pos x="128" y="361"/>
                </a:cxn>
                <a:cxn ang="0">
                  <a:pos x="132" y="342"/>
                </a:cxn>
                <a:cxn ang="0">
                  <a:pos x="126" y="336"/>
                </a:cxn>
                <a:cxn ang="0">
                  <a:pos x="119" y="321"/>
                </a:cxn>
                <a:cxn ang="0">
                  <a:pos x="116" y="294"/>
                </a:cxn>
                <a:cxn ang="0">
                  <a:pos x="100" y="273"/>
                </a:cxn>
                <a:cxn ang="0">
                  <a:pos x="85" y="268"/>
                </a:cxn>
                <a:cxn ang="0">
                  <a:pos x="61" y="239"/>
                </a:cxn>
                <a:cxn ang="0">
                  <a:pos x="52" y="237"/>
                </a:cxn>
                <a:cxn ang="0">
                  <a:pos x="37" y="225"/>
                </a:cxn>
                <a:cxn ang="0">
                  <a:pos x="21" y="221"/>
                </a:cxn>
                <a:cxn ang="0">
                  <a:pos x="16" y="213"/>
                </a:cxn>
                <a:cxn ang="0">
                  <a:pos x="11" y="199"/>
                </a:cxn>
                <a:cxn ang="0">
                  <a:pos x="17" y="149"/>
                </a:cxn>
                <a:cxn ang="0">
                  <a:pos x="1" y="130"/>
                </a:cxn>
                <a:cxn ang="0">
                  <a:pos x="3" y="122"/>
                </a:cxn>
                <a:cxn ang="0">
                  <a:pos x="7" y="116"/>
                </a:cxn>
                <a:cxn ang="0">
                  <a:pos x="9" y="105"/>
                </a:cxn>
                <a:cxn ang="0">
                  <a:pos x="16" y="102"/>
                </a:cxn>
                <a:cxn ang="0">
                  <a:pos x="30" y="92"/>
                </a:cxn>
                <a:cxn ang="0">
                  <a:pos x="36" y="50"/>
                </a:cxn>
                <a:cxn ang="0">
                  <a:pos x="40" y="30"/>
                </a:cxn>
                <a:cxn ang="0">
                  <a:pos x="43" y="23"/>
                </a:cxn>
                <a:cxn ang="0">
                  <a:pos x="78" y="23"/>
                </a:cxn>
                <a:cxn ang="0">
                  <a:pos x="114" y="4"/>
                </a:cxn>
              </a:cxnLst>
              <a:rect l="0" t="0" r="r" b="b"/>
              <a:pathLst>
                <a:path w="366" h="409">
                  <a:moveTo>
                    <a:pt x="124" y="0"/>
                  </a:moveTo>
                  <a:lnTo>
                    <a:pt x="125" y="7"/>
                  </a:lnTo>
                  <a:lnTo>
                    <a:pt x="123" y="14"/>
                  </a:lnTo>
                  <a:lnTo>
                    <a:pt x="119" y="23"/>
                  </a:lnTo>
                  <a:lnTo>
                    <a:pt x="118" y="31"/>
                  </a:lnTo>
                  <a:lnTo>
                    <a:pt x="138" y="30"/>
                  </a:lnTo>
                  <a:lnTo>
                    <a:pt x="154" y="35"/>
                  </a:lnTo>
                  <a:lnTo>
                    <a:pt x="168" y="44"/>
                  </a:lnTo>
                  <a:lnTo>
                    <a:pt x="178" y="57"/>
                  </a:lnTo>
                  <a:lnTo>
                    <a:pt x="193" y="59"/>
                  </a:lnTo>
                  <a:lnTo>
                    <a:pt x="208" y="60"/>
                  </a:lnTo>
                  <a:lnTo>
                    <a:pt x="223" y="63"/>
                  </a:lnTo>
                  <a:lnTo>
                    <a:pt x="227" y="63"/>
                  </a:lnTo>
                  <a:lnTo>
                    <a:pt x="230" y="64"/>
                  </a:lnTo>
                  <a:lnTo>
                    <a:pt x="234" y="64"/>
                  </a:lnTo>
                  <a:lnTo>
                    <a:pt x="237" y="65"/>
                  </a:lnTo>
                  <a:lnTo>
                    <a:pt x="248" y="71"/>
                  </a:lnTo>
                  <a:lnTo>
                    <a:pt x="259" y="77"/>
                  </a:lnTo>
                  <a:lnTo>
                    <a:pt x="273" y="78"/>
                  </a:lnTo>
                  <a:lnTo>
                    <a:pt x="287" y="78"/>
                  </a:lnTo>
                  <a:lnTo>
                    <a:pt x="301" y="79"/>
                  </a:lnTo>
                  <a:lnTo>
                    <a:pt x="302" y="81"/>
                  </a:lnTo>
                  <a:lnTo>
                    <a:pt x="302" y="83"/>
                  </a:lnTo>
                  <a:lnTo>
                    <a:pt x="305" y="84"/>
                  </a:lnTo>
                  <a:lnTo>
                    <a:pt x="307" y="86"/>
                  </a:lnTo>
                  <a:lnTo>
                    <a:pt x="307" y="93"/>
                  </a:lnTo>
                  <a:lnTo>
                    <a:pt x="315" y="94"/>
                  </a:lnTo>
                  <a:lnTo>
                    <a:pt x="327" y="99"/>
                  </a:lnTo>
                  <a:lnTo>
                    <a:pt x="329" y="107"/>
                  </a:lnTo>
                  <a:lnTo>
                    <a:pt x="329" y="114"/>
                  </a:lnTo>
                  <a:lnTo>
                    <a:pt x="328" y="121"/>
                  </a:lnTo>
                  <a:lnTo>
                    <a:pt x="327" y="130"/>
                  </a:lnTo>
                  <a:lnTo>
                    <a:pt x="328" y="132"/>
                  </a:lnTo>
                  <a:lnTo>
                    <a:pt x="330" y="133"/>
                  </a:lnTo>
                  <a:lnTo>
                    <a:pt x="338" y="133"/>
                  </a:lnTo>
                  <a:lnTo>
                    <a:pt x="337" y="141"/>
                  </a:lnTo>
                  <a:lnTo>
                    <a:pt x="340" y="147"/>
                  </a:lnTo>
                  <a:lnTo>
                    <a:pt x="342" y="151"/>
                  </a:lnTo>
                  <a:lnTo>
                    <a:pt x="344" y="157"/>
                  </a:lnTo>
                  <a:lnTo>
                    <a:pt x="344" y="164"/>
                  </a:lnTo>
                  <a:lnTo>
                    <a:pt x="337" y="167"/>
                  </a:lnTo>
                  <a:lnTo>
                    <a:pt x="333" y="167"/>
                  </a:lnTo>
                  <a:lnTo>
                    <a:pt x="331" y="176"/>
                  </a:lnTo>
                  <a:lnTo>
                    <a:pt x="328" y="184"/>
                  </a:lnTo>
                  <a:lnTo>
                    <a:pt x="323" y="192"/>
                  </a:lnTo>
                  <a:lnTo>
                    <a:pt x="322" y="200"/>
                  </a:lnTo>
                  <a:lnTo>
                    <a:pt x="324" y="209"/>
                  </a:lnTo>
                  <a:lnTo>
                    <a:pt x="327" y="210"/>
                  </a:lnTo>
                  <a:lnTo>
                    <a:pt x="329" y="210"/>
                  </a:lnTo>
                  <a:lnTo>
                    <a:pt x="330" y="209"/>
                  </a:lnTo>
                  <a:lnTo>
                    <a:pt x="333" y="207"/>
                  </a:lnTo>
                  <a:lnTo>
                    <a:pt x="333" y="206"/>
                  </a:lnTo>
                  <a:lnTo>
                    <a:pt x="334" y="204"/>
                  </a:lnTo>
                  <a:lnTo>
                    <a:pt x="335" y="203"/>
                  </a:lnTo>
                  <a:lnTo>
                    <a:pt x="342" y="195"/>
                  </a:lnTo>
                  <a:lnTo>
                    <a:pt x="349" y="184"/>
                  </a:lnTo>
                  <a:lnTo>
                    <a:pt x="358" y="175"/>
                  </a:lnTo>
                  <a:lnTo>
                    <a:pt x="364" y="178"/>
                  </a:lnTo>
                  <a:lnTo>
                    <a:pt x="366" y="184"/>
                  </a:lnTo>
                  <a:lnTo>
                    <a:pt x="365" y="190"/>
                  </a:lnTo>
                  <a:lnTo>
                    <a:pt x="363" y="196"/>
                  </a:lnTo>
                  <a:lnTo>
                    <a:pt x="359" y="202"/>
                  </a:lnTo>
                  <a:lnTo>
                    <a:pt x="358" y="209"/>
                  </a:lnTo>
                  <a:lnTo>
                    <a:pt x="357" y="220"/>
                  </a:lnTo>
                  <a:lnTo>
                    <a:pt x="357" y="230"/>
                  </a:lnTo>
                  <a:lnTo>
                    <a:pt x="360" y="240"/>
                  </a:lnTo>
                  <a:lnTo>
                    <a:pt x="357" y="241"/>
                  </a:lnTo>
                  <a:lnTo>
                    <a:pt x="355" y="242"/>
                  </a:lnTo>
                  <a:lnTo>
                    <a:pt x="353" y="245"/>
                  </a:lnTo>
                  <a:lnTo>
                    <a:pt x="352" y="248"/>
                  </a:lnTo>
                  <a:lnTo>
                    <a:pt x="351" y="251"/>
                  </a:lnTo>
                  <a:lnTo>
                    <a:pt x="350" y="254"/>
                  </a:lnTo>
                  <a:lnTo>
                    <a:pt x="349" y="256"/>
                  </a:lnTo>
                  <a:lnTo>
                    <a:pt x="349" y="266"/>
                  </a:lnTo>
                  <a:lnTo>
                    <a:pt x="351" y="274"/>
                  </a:lnTo>
                  <a:lnTo>
                    <a:pt x="352" y="282"/>
                  </a:lnTo>
                  <a:lnTo>
                    <a:pt x="350" y="293"/>
                  </a:lnTo>
                  <a:lnTo>
                    <a:pt x="347" y="304"/>
                  </a:lnTo>
                  <a:lnTo>
                    <a:pt x="344" y="316"/>
                  </a:lnTo>
                  <a:lnTo>
                    <a:pt x="344" y="325"/>
                  </a:lnTo>
                  <a:lnTo>
                    <a:pt x="345" y="335"/>
                  </a:lnTo>
                  <a:lnTo>
                    <a:pt x="347" y="342"/>
                  </a:lnTo>
                  <a:lnTo>
                    <a:pt x="347" y="344"/>
                  </a:lnTo>
                  <a:lnTo>
                    <a:pt x="344" y="346"/>
                  </a:lnTo>
                  <a:lnTo>
                    <a:pt x="344" y="350"/>
                  </a:lnTo>
                  <a:lnTo>
                    <a:pt x="345" y="351"/>
                  </a:lnTo>
                  <a:lnTo>
                    <a:pt x="347" y="354"/>
                  </a:lnTo>
                  <a:lnTo>
                    <a:pt x="348" y="356"/>
                  </a:lnTo>
                  <a:lnTo>
                    <a:pt x="352" y="365"/>
                  </a:lnTo>
                  <a:lnTo>
                    <a:pt x="355" y="373"/>
                  </a:lnTo>
                  <a:lnTo>
                    <a:pt x="356" y="384"/>
                  </a:lnTo>
                  <a:lnTo>
                    <a:pt x="355" y="398"/>
                  </a:lnTo>
                  <a:lnTo>
                    <a:pt x="308" y="400"/>
                  </a:lnTo>
                  <a:lnTo>
                    <a:pt x="217" y="407"/>
                  </a:lnTo>
                  <a:lnTo>
                    <a:pt x="170" y="409"/>
                  </a:lnTo>
                  <a:lnTo>
                    <a:pt x="165" y="409"/>
                  </a:lnTo>
                  <a:lnTo>
                    <a:pt x="164" y="408"/>
                  </a:lnTo>
                  <a:lnTo>
                    <a:pt x="164" y="405"/>
                  </a:lnTo>
                  <a:lnTo>
                    <a:pt x="163" y="402"/>
                  </a:lnTo>
                  <a:lnTo>
                    <a:pt x="163" y="399"/>
                  </a:lnTo>
                  <a:lnTo>
                    <a:pt x="161" y="398"/>
                  </a:lnTo>
                  <a:lnTo>
                    <a:pt x="152" y="396"/>
                  </a:lnTo>
                  <a:lnTo>
                    <a:pt x="136" y="392"/>
                  </a:lnTo>
                  <a:lnTo>
                    <a:pt x="135" y="382"/>
                  </a:lnTo>
                  <a:lnTo>
                    <a:pt x="128" y="361"/>
                  </a:lnTo>
                  <a:lnTo>
                    <a:pt x="128" y="352"/>
                  </a:lnTo>
                  <a:lnTo>
                    <a:pt x="132" y="344"/>
                  </a:lnTo>
                  <a:lnTo>
                    <a:pt x="132" y="342"/>
                  </a:lnTo>
                  <a:lnTo>
                    <a:pt x="131" y="339"/>
                  </a:lnTo>
                  <a:lnTo>
                    <a:pt x="129" y="337"/>
                  </a:lnTo>
                  <a:lnTo>
                    <a:pt x="126" y="336"/>
                  </a:lnTo>
                  <a:lnTo>
                    <a:pt x="123" y="332"/>
                  </a:lnTo>
                  <a:lnTo>
                    <a:pt x="122" y="330"/>
                  </a:lnTo>
                  <a:lnTo>
                    <a:pt x="119" y="321"/>
                  </a:lnTo>
                  <a:lnTo>
                    <a:pt x="119" y="311"/>
                  </a:lnTo>
                  <a:lnTo>
                    <a:pt x="118" y="302"/>
                  </a:lnTo>
                  <a:lnTo>
                    <a:pt x="116" y="294"/>
                  </a:lnTo>
                  <a:lnTo>
                    <a:pt x="110" y="282"/>
                  </a:lnTo>
                  <a:lnTo>
                    <a:pt x="102" y="274"/>
                  </a:lnTo>
                  <a:lnTo>
                    <a:pt x="100" y="273"/>
                  </a:lnTo>
                  <a:lnTo>
                    <a:pt x="96" y="272"/>
                  </a:lnTo>
                  <a:lnTo>
                    <a:pt x="92" y="270"/>
                  </a:lnTo>
                  <a:lnTo>
                    <a:pt x="85" y="268"/>
                  </a:lnTo>
                  <a:lnTo>
                    <a:pt x="71" y="249"/>
                  </a:lnTo>
                  <a:lnTo>
                    <a:pt x="62" y="240"/>
                  </a:lnTo>
                  <a:lnTo>
                    <a:pt x="61" y="239"/>
                  </a:lnTo>
                  <a:lnTo>
                    <a:pt x="58" y="239"/>
                  </a:lnTo>
                  <a:lnTo>
                    <a:pt x="55" y="238"/>
                  </a:lnTo>
                  <a:lnTo>
                    <a:pt x="52" y="237"/>
                  </a:lnTo>
                  <a:lnTo>
                    <a:pt x="48" y="234"/>
                  </a:lnTo>
                  <a:lnTo>
                    <a:pt x="40" y="226"/>
                  </a:lnTo>
                  <a:lnTo>
                    <a:pt x="37" y="225"/>
                  </a:lnTo>
                  <a:lnTo>
                    <a:pt x="30" y="225"/>
                  </a:lnTo>
                  <a:lnTo>
                    <a:pt x="23" y="223"/>
                  </a:lnTo>
                  <a:lnTo>
                    <a:pt x="21" y="221"/>
                  </a:lnTo>
                  <a:lnTo>
                    <a:pt x="18" y="217"/>
                  </a:lnTo>
                  <a:lnTo>
                    <a:pt x="17" y="216"/>
                  </a:lnTo>
                  <a:lnTo>
                    <a:pt x="16" y="213"/>
                  </a:lnTo>
                  <a:lnTo>
                    <a:pt x="15" y="212"/>
                  </a:lnTo>
                  <a:lnTo>
                    <a:pt x="9" y="212"/>
                  </a:lnTo>
                  <a:lnTo>
                    <a:pt x="11" y="199"/>
                  </a:lnTo>
                  <a:lnTo>
                    <a:pt x="11" y="172"/>
                  </a:lnTo>
                  <a:lnTo>
                    <a:pt x="12" y="160"/>
                  </a:lnTo>
                  <a:lnTo>
                    <a:pt x="17" y="149"/>
                  </a:lnTo>
                  <a:lnTo>
                    <a:pt x="14" y="141"/>
                  </a:lnTo>
                  <a:lnTo>
                    <a:pt x="9" y="134"/>
                  </a:lnTo>
                  <a:lnTo>
                    <a:pt x="1" y="130"/>
                  </a:lnTo>
                  <a:lnTo>
                    <a:pt x="0" y="128"/>
                  </a:lnTo>
                  <a:lnTo>
                    <a:pt x="0" y="126"/>
                  </a:lnTo>
                  <a:lnTo>
                    <a:pt x="3" y="122"/>
                  </a:lnTo>
                  <a:lnTo>
                    <a:pt x="5" y="121"/>
                  </a:lnTo>
                  <a:lnTo>
                    <a:pt x="7" y="119"/>
                  </a:lnTo>
                  <a:lnTo>
                    <a:pt x="7" y="116"/>
                  </a:lnTo>
                  <a:lnTo>
                    <a:pt x="8" y="113"/>
                  </a:lnTo>
                  <a:lnTo>
                    <a:pt x="8" y="107"/>
                  </a:lnTo>
                  <a:lnTo>
                    <a:pt x="9" y="105"/>
                  </a:lnTo>
                  <a:lnTo>
                    <a:pt x="10" y="104"/>
                  </a:lnTo>
                  <a:lnTo>
                    <a:pt x="14" y="102"/>
                  </a:lnTo>
                  <a:lnTo>
                    <a:pt x="16" y="102"/>
                  </a:lnTo>
                  <a:lnTo>
                    <a:pt x="17" y="101"/>
                  </a:lnTo>
                  <a:lnTo>
                    <a:pt x="23" y="98"/>
                  </a:lnTo>
                  <a:lnTo>
                    <a:pt x="30" y="92"/>
                  </a:lnTo>
                  <a:lnTo>
                    <a:pt x="37" y="87"/>
                  </a:lnTo>
                  <a:lnTo>
                    <a:pt x="37" y="67"/>
                  </a:lnTo>
                  <a:lnTo>
                    <a:pt x="36" y="50"/>
                  </a:lnTo>
                  <a:lnTo>
                    <a:pt x="34" y="31"/>
                  </a:lnTo>
                  <a:lnTo>
                    <a:pt x="38" y="31"/>
                  </a:lnTo>
                  <a:lnTo>
                    <a:pt x="40" y="30"/>
                  </a:lnTo>
                  <a:lnTo>
                    <a:pt x="41" y="29"/>
                  </a:lnTo>
                  <a:lnTo>
                    <a:pt x="43" y="27"/>
                  </a:lnTo>
                  <a:lnTo>
                    <a:pt x="43" y="23"/>
                  </a:lnTo>
                  <a:lnTo>
                    <a:pt x="53" y="28"/>
                  </a:lnTo>
                  <a:lnTo>
                    <a:pt x="66" y="28"/>
                  </a:lnTo>
                  <a:lnTo>
                    <a:pt x="78" y="23"/>
                  </a:lnTo>
                  <a:lnTo>
                    <a:pt x="90" y="17"/>
                  </a:lnTo>
                  <a:lnTo>
                    <a:pt x="102" y="10"/>
                  </a:lnTo>
                  <a:lnTo>
                    <a:pt x="114" y="4"/>
                  </a:lnTo>
                  <a:lnTo>
                    <a:pt x="124"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9"/>
            <p:cNvSpPr>
              <a:spLocks/>
            </p:cNvSpPr>
            <p:nvPr/>
          </p:nvSpPr>
          <p:spPr bwMode="auto">
            <a:xfrm>
              <a:off x="6658224" y="2446685"/>
              <a:ext cx="978448" cy="564886"/>
            </a:xfrm>
            <a:custGeom>
              <a:avLst/>
              <a:gdLst/>
              <a:ahLst/>
              <a:cxnLst>
                <a:cxn ang="0">
                  <a:pos x="358" y="7"/>
                </a:cxn>
                <a:cxn ang="0">
                  <a:pos x="363" y="14"/>
                </a:cxn>
                <a:cxn ang="0">
                  <a:pos x="367" y="21"/>
                </a:cxn>
                <a:cxn ang="0">
                  <a:pos x="363" y="34"/>
                </a:cxn>
                <a:cxn ang="0">
                  <a:pos x="371" y="61"/>
                </a:cxn>
                <a:cxn ang="0">
                  <a:pos x="386" y="75"/>
                </a:cxn>
                <a:cxn ang="0">
                  <a:pos x="400" y="78"/>
                </a:cxn>
                <a:cxn ang="0">
                  <a:pos x="401" y="86"/>
                </a:cxn>
                <a:cxn ang="0">
                  <a:pos x="406" y="93"/>
                </a:cxn>
                <a:cxn ang="0">
                  <a:pos x="415" y="99"/>
                </a:cxn>
                <a:cxn ang="0">
                  <a:pos x="419" y="105"/>
                </a:cxn>
                <a:cxn ang="0">
                  <a:pos x="420" y="112"/>
                </a:cxn>
                <a:cxn ang="0">
                  <a:pos x="428" y="117"/>
                </a:cxn>
                <a:cxn ang="0">
                  <a:pos x="438" y="143"/>
                </a:cxn>
                <a:cxn ang="0">
                  <a:pos x="430" y="163"/>
                </a:cxn>
                <a:cxn ang="0">
                  <a:pos x="425" y="175"/>
                </a:cxn>
                <a:cxn ang="0">
                  <a:pos x="419" y="176"/>
                </a:cxn>
                <a:cxn ang="0">
                  <a:pos x="414" y="173"/>
                </a:cxn>
                <a:cxn ang="0">
                  <a:pos x="411" y="183"/>
                </a:cxn>
                <a:cxn ang="0">
                  <a:pos x="383" y="189"/>
                </a:cxn>
                <a:cxn ang="0">
                  <a:pos x="385" y="216"/>
                </a:cxn>
                <a:cxn ang="0">
                  <a:pos x="391" y="236"/>
                </a:cxn>
                <a:cxn ang="0">
                  <a:pos x="385" y="239"/>
                </a:cxn>
                <a:cxn ang="0">
                  <a:pos x="380" y="255"/>
                </a:cxn>
                <a:cxn ang="0">
                  <a:pos x="379" y="262"/>
                </a:cxn>
                <a:cxn ang="0">
                  <a:pos x="372" y="266"/>
                </a:cxn>
                <a:cxn ang="0">
                  <a:pos x="364" y="273"/>
                </a:cxn>
                <a:cxn ang="0">
                  <a:pos x="360" y="287"/>
                </a:cxn>
                <a:cxn ang="0">
                  <a:pos x="349" y="276"/>
                </a:cxn>
                <a:cxn ang="0">
                  <a:pos x="335" y="265"/>
                </a:cxn>
                <a:cxn ang="0">
                  <a:pos x="310" y="269"/>
                </a:cxn>
                <a:cxn ang="0">
                  <a:pos x="209" y="276"/>
                </a:cxn>
                <a:cxn ang="0">
                  <a:pos x="61" y="274"/>
                </a:cxn>
                <a:cxn ang="0">
                  <a:pos x="55" y="269"/>
                </a:cxn>
                <a:cxn ang="0">
                  <a:pos x="54" y="257"/>
                </a:cxn>
                <a:cxn ang="0">
                  <a:pos x="51" y="220"/>
                </a:cxn>
                <a:cxn ang="0">
                  <a:pos x="53" y="216"/>
                </a:cxn>
                <a:cxn ang="0">
                  <a:pos x="52" y="211"/>
                </a:cxn>
                <a:cxn ang="0">
                  <a:pos x="50" y="205"/>
                </a:cxn>
                <a:cxn ang="0">
                  <a:pos x="43" y="191"/>
                </a:cxn>
                <a:cxn ang="0">
                  <a:pos x="41" y="188"/>
                </a:cxn>
                <a:cxn ang="0">
                  <a:pos x="36" y="184"/>
                </a:cxn>
                <a:cxn ang="0">
                  <a:pos x="26" y="143"/>
                </a:cxn>
                <a:cxn ang="0">
                  <a:pos x="17" y="104"/>
                </a:cxn>
                <a:cxn ang="0">
                  <a:pos x="8" y="96"/>
                </a:cxn>
                <a:cxn ang="0">
                  <a:pos x="9" y="87"/>
                </a:cxn>
                <a:cxn ang="0">
                  <a:pos x="4" y="86"/>
                </a:cxn>
                <a:cxn ang="0">
                  <a:pos x="0" y="83"/>
                </a:cxn>
                <a:cxn ang="0">
                  <a:pos x="2" y="75"/>
                </a:cxn>
                <a:cxn ang="0">
                  <a:pos x="8" y="61"/>
                </a:cxn>
                <a:cxn ang="0">
                  <a:pos x="8" y="37"/>
                </a:cxn>
                <a:cxn ang="0">
                  <a:pos x="3" y="34"/>
                </a:cxn>
                <a:cxn ang="0">
                  <a:pos x="4" y="23"/>
                </a:cxn>
                <a:cxn ang="0">
                  <a:pos x="2" y="15"/>
                </a:cxn>
                <a:cxn ang="0">
                  <a:pos x="40" y="13"/>
                </a:cxn>
                <a:cxn ang="0">
                  <a:pos x="121" y="10"/>
                </a:cxn>
                <a:cxn ang="0">
                  <a:pos x="220" y="8"/>
                </a:cxn>
                <a:cxn ang="0">
                  <a:pos x="308" y="5"/>
                </a:cxn>
                <a:cxn ang="0">
                  <a:pos x="357" y="0"/>
                </a:cxn>
              </a:cxnLst>
              <a:rect l="0" t="0" r="r" b="b"/>
              <a:pathLst>
                <a:path w="441" h="287">
                  <a:moveTo>
                    <a:pt x="357" y="0"/>
                  </a:moveTo>
                  <a:lnTo>
                    <a:pt x="357" y="5"/>
                  </a:lnTo>
                  <a:lnTo>
                    <a:pt x="358" y="7"/>
                  </a:lnTo>
                  <a:lnTo>
                    <a:pt x="358" y="10"/>
                  </a:lnTo>
                  <a:lnTo>
                    <a:pt x="360" y="13"/>
                  </a:lnTo>
                  <a:lnTo>
                    <a:pt x="363" y="14"/>
                  </a:lnTo>
                  <a:lnTo>
                    <a:pt x="367" y="14"/>
                  </a:lnTo>
                  <a:lnTo>
                    <a:pt x="369" y="17"/>
                  </a:lnTo>
                  <a:lnTo>
                    <a:pt x="367" y="21"/>
                  </a:lnTo>
                  <a:lnTo>
                    <a:pt x="365" y="26"/>
                  </a:lnTo>
                  <a:lnTo>
                    <a:pt x="364" y="30"/>
                  </a:lnTo>
                  <a:lnTo>
                    <a:pt x="363" y="34"/>
                  </a:lnTo>
                  <a:lnTo>
                    <a:pt x="364" y="43"/>
                  </a:lnTo>
                  <a:lnTo>
                    <a:pt x="367" y="51"/>
                  </a:lnTo>
                  <a:lnTo>
                    <a:pt x="371" y="61"/>
                  </a:lnTo>
                  <a:lnTo>
                    <a:pt x="373" y="70"/>
                  </a:lnTo>
                  <a:lnTo>
                    <a:pt x="380" y="71"/>
                  </a:lnTo>
                  <a:lnTo>
                    <a:pt x="386" y="75"/>
                  </a:lnTo>
                  <a:lnTo>
                    <a:pt x="392" y="76"/>
                  </a:lnTo>
                  <a:lnTo>
                    <a:pt x="399" y="76"/>
                  </a:lnTo>
                  <a:lnTo>
                    <a:pt x="400" y="78"/>
                  </a:lnTo>
                  <a:lnTo>
                    <a:pt x="400" y="82"/>
                  </a:lnTo>
                  <a:lnTo>
                    <a:pt x="401" y="83"/>
                  </a:lnTo>
                  <a:lnTo>
                    <a:pt x="401" y="86"/>
                  </a:lnTo>
                  <a:lnTo>
                    <a:pt x="402" y="90"/>
                  </a:lnTo>
                  <a:lnTo>
                    <a:pt x="404" y="92"/>
                  </a:lnTo>
                  <a:lnTo>
                    <a:pt x="406" y="93"/>
                  </a:lnTo>
                  <a:lnTo>
                    <a:pt x="408" y="96"/>
                  </a:lnTo>
                  <a:lnTo>
                    <a:pt x="412" y="97"/>
                  </a:lnTo>
                  <a:lnTo>
                    <a:pt x="415" y="99"/>
                  </a:lnTo>
                  <a:lnTo>
                    <a:pt x="418" y="101"/>
                  </a:lnTo>
                  <a:lnTo>
                    <a:pt x="419" y="104"/>
                  </a:lnTo>
                  <a:lnTo>
                    <a:pt x="419" y="105"/>
                  </a:lnTo>
                  <a:lnTo>
                    <a:pt x="415" y="108"/>
                  </a:lnTo>
                  <a:lnTo>
                    <a:pt x="418" y="111"/>
                  </a:lnTo>
                  <a:lnTo>
                    <a:pt x="420" y="112"/>
                  </a:lnTo>
                  <a:lnTo>
                    <a:pt x="422" y="112"/>
                  </a:lnTo>
                  <a:lnTo>
                    <a:pt x="427" y="114"/>
                  </a:lnTo>
                  <a:lnTo>
                    <a:pt x="428" y="117"/>
                  </a:lnTo>
                  <a:lnTo>
                    <a:pt x="437" y="126"/>
                  </a:lnTo>
                  <a:lnTo>
                    <a:pt x="441" y="133"/>
                  </a:lnTo>
                  <a:lnTo>
                    <a:pt x="438" y="143"/>
                  </a:lnTo>
                  <a:lnTo>
                    <a:pt x="433" y="155"/>
                  </a:lnTo>
                  <a:lnTo>
                    <a:pt x="430" y="159"/>
                  </a:lnTo>
                  <a:lnTo>
                    <a:pt x="430" y="163"/>
                  </a:lnTo>
                  <a:lnTo>
                    <a:pt x="429" y="169"/>
                  </a:lnTo>
                  <a:lnTo>
                    <a:pt x="428" y="174"/>
                  </a:lnTo>
                  <a:lnTo>
                    <a:pt x="425" y="175"/>
                  </a:lnTo>
                  <a:lnTo>
                    <a:pt x="423" y="177"/>
                  </a:lnTo>
                  <a:lnTo>
                    <a:pt x="420" y="177"/>
                  </a:lnTo>
                  <a:lnTo>
                    <a:pt x="419" y="176"/>
                  </a:lnTo>
                  <a:lnTo>
                    <a:pt x="418" y="174"/>
                  </a:lnTo>
                  <a:lnTo>
                    <a:pt x="416" y="173"/>
                  </a:lnTo>
                  <a:lnTo>
                    <a:pt x="414" y="173"/>
                  </a:lnTo>
                  <a:lnTo>
                    <a:pt x="413" y="175"/>
                  </a:lnTo>
                  <a:lnTo>
                    <a:pt x="414" y="180"/>
                  </a:lnTo>
                  <a:lnTo>
                    <a:pt x="411" y="183"/>
                  </a:lnTo>
                  <a:lnTo>
                    <a:pt x="405" y="185"/>
                  </a:lnTo>
                  <a:lnTo>
                    <a:pt x="388" y="188"/>
                  </a:lnTo>
                  <a:lnTo>
                    <a:pt x="383" y="189"/>
                  </a:lnTo>
                  <a:lnTo>
                    <a:pt x="379" y="206"/>
                  </a:lnTo>
                  <a:lnTo>
                    <a:pt x="383" y="211"/>
                  </a:lnTo>
                  <a:lnTo>
                    <a:pt x="385" y="216"/>
                  </a:lnTo>
                  <a:lnTo>
                    <a:pt x="388" y="219"/>
                  </a:lnTo>
                  <a:lnTo>
                    <a:pt x="391" y="224"/>
                  </a:lnTo>
                  <a:lnTo>
                    <a:pt x="391" y="236"/>
                  </a:lnTo>
                  <a:lnTo>
                    <a:pt x="388" y="238"/>
                  </a:lnTo>
                  <a:lnTo>
                    <a:pt x="387" y="238"/>
                  </a:lnTo>
                  <a:lnTo>
                    <a:pt x="385" y="239"/>
                  </a:lnTo>
                  <a:lnTo>
                    <a:pt x="383" y="241"/>
                  </a:lnTo>
                  <a:lnTo>
                    <a:pt x="383" y="251"/>
                  </a:lnTo>
                  <a:lnTo>
                    <a:pt x="380" y="255"/>
                  </a:lnTo>
                  <a:lnTo>
                    <a:pt x="380" y="258"/>
                  </a:lnTo>
                  <a:lnTo>
                    <a:pt x="379" y="260"/>
                  </a:lnTo>
                  <a:lnTo>
                    <a:pt x="379" y="262"/>
                  </a:lnTo>
                  <a:lnTo>
                    <a:pt x="377" y="262"/>
                  </a:lnTo>
                  <a:lnTo>
                    <a:pt x="374" y="264"/>
                  </a:lnTo>
                  <a:lnTo>
                    <a:pt x="372" y="266"/>
                  </a:lnTo>
                  <a:lnTo>
                    <a:pt x="367" y="268"/>
                  </a:lnTo>
                  <a:lnTo>
                    <a:pt x="366" y="271"/>
                  </a:lnTo>
                  <a:lnTo>
                    <a:pt x="364" y="273"/>
                  </a:lnTo>
                  <a:lnTo>
                    <a:pt x="362" y="280"/>
                  </a:lnTo>
                  <a:lnTo>
                    <a:pt x="362" y="285"/>
                  </a:lnTo>
                  <a:lnTo>
                    <a:pt x="360" y="287"/>
                  </a:lnTo>
                  <a:lnTo>
                    <a:pt x="358" y="286"/>
                  </a:lnTo>
                  <a:lnTo>
                    <a:pt x="353" y="282"/>
                  </a:lnTo>
                  <a:lnTo>
                    <a:pt x="349" y="276"/>
                  </a:lnTo>
                  <a:lnTo>
                    <a:pt x="344" y="272"/>
                  </a:lnTo>
                  <a:lnTo>
                    <a:pt x="338" y="267"/>
                  </a:lnTo>
                  <a:lnTo>
                    <a:pt x="335" y="265"/>
                  </a:lnTo>
                  <a:lnTo>
                    <a:pt x="330" y="266"/>
                  </a:lnTo>
                  <a:lnTo>
                    <a:pt x="321" y="267"/>
                  </a:lnTo>
                  <a:lnTo>
                    <a:pt x="310" y="269"/>
                  </a:lnTo>
                  <a:lnTo>
                    <a:pt x="303" y="271"/>
                  </a:lnTo>
                  <a:lnTo>
                    <a:pt x="258" y="274"/>
                  </a:lnTo>
                  <a:lnTo>
                    <a:pt x="209" y="276"/>
                  </a:lnTo>
                  <a:lnTo>
                    <a:pt x="158" y="279"/>
                  </a:lnTo>
                  <a:lnTo>
                    <a:pt x="61" y="279"/>
                  </a:lnTo>
                  <a:lnTo>
                    <a:pt x="61" y="274"/>
                  </a:lnTo>
                  <a:lnTo>
                    <a:pt x="59" y="273"/>
                  </a:lnTo>
                  <a:lnTo>
                    <a:pt x="58" y="271"/>
                  </a:lnTo>
                  <a:lnTo>
                    <a:pt x="55" y="269"/>
                  </a:lnTo>
                  <a:lnTo>
                    <a:pt x="53" y="265"/>
                  </a:lnTo>
                  <a:lnTo>
                    <a:pt x="53" y="260"/>
                  </a:lnTo>
                  <a:lnTo>
                    <a:pt x="54" y="257"/>
                  </a:lnTo>
                  <a:lnTo>
                    <a:pt x="55" y="254"/>
                  </a:lnTo>
                  <a:lnTo>
                    <a:pt x="55" y="248"/>
                  </a:lnTo>
                  <a:lnTo>
                    <a:pt x="51" y="220"/>
                  </a:lnTo>
                  <a:lnTo>
                    <a:pt x="51" y="219"/>
                  </a:lnTo>
                  <a:lnTo>
                    <a:pt x="52" y="217"/>
                  </a:lnTo>
                  <a:lnTo>
                    <a:pt x="53" y="216"/>
                  </a:lnTo>
                  <a:lnTo>
                    <a:pt x="53" y="215"/>
                  </a:lnTo>
                  <a:lnTo>
                    <a:pt x="52" y="213"/>
                  </a:lnTo>
                  <a:lnTo>
                    <a:pt x="52" y="211"/>
                  </a:lnTo>
                  <a:lnTo>
                    <a:pt x="51" y="210"/>
                  </a:lnTo>
                  <a:lnTo>
                    <a:pt x="51" y="209"/>
                  </a:lnTo>
                  <a:lnTo>
                    <a:pt x="50" y="205"/>
                  </a:lnTo>
                  <a:lnTo>
                    <a:pt x="50" y="199"/>
                  </a:lnTo>
                  <a:lnTo>
                    <a:pt x="44" y="194"/>
                  </a:lnTo>
                  <a:lnTo>
                    <a:pt x="43" y="191"/>
                  </a:lnTo>
                  <a:lnTo>
                    <a:pt x="43" y="188"/>
                  </a:lnTo>
                  <a:lnTo>
                    <a:pt x="41" y="187"/>
                  </a:lnTo>
                  <a:lnTo>
                    <a:pt x="41" y="188"/>
                  </a:lnTo>
                  <a:lnTo>
                    <a:pt x="40" y="187"/>
                  </a:lnTo>
                  <a:lnTo>
                    <a:pt x="37" y="187"/>
                  </a:lnTo>
                  <a:lnTo>
                    <a:pt x="36" y="184"/>
                  </a:lnTo>
                  <a:lnTo>
                    <a:pt x="36" y="168"/>
                  </a:lnTo>
                  <a:lnTo>
                    <a:pt x="32" y="155"/>
                  </a:lnTo>
                  <a:lnTo>
                    <a:pt x="26" y="143"/>
                  </a:lnTo>
                  <a:lnTo>
                    <a:pt x="22" y="132"/>
                  </a:lnTo>
                  <a:lnTo>
                    <a:pt x="18" y="119"/>
                  </a:lnTo>
                  <a:lnTo>
                    <a:pt x="17" y="104"/>
                  </a:lnTo>
                  <a:lnTo>
                    <a:pt x="15" y="101"/>
                  </a:lnTo>
                  <a:lnTo>
                    <a:pt x="12" y="100"/>
                  </a:lnTo>
                  <a:lnTo>
                    <a:pt x="8" y="96"/>
                  </a:lnTo>
                  <a:lnTo>
                    <a:pt x="7" y="93"/>
                  </a:lnTo>
                  <a:lnTo>
                    <a:pt x="7" y="89"/>
                  </a:lnTo>
                  <a:lnTo>
                    <a:pt x="9" y="87"/>
                  </a:lnTo>
                  <a:lnTo>
                    <a:pt x="11" y="87"/>
                  </a:lnTo>
                  <a:lnTo>
                    <a:pt x="9" y="86"/>
                  </a:lnTo>
                  <a:lnTo>
                    <a:pt x="4" y="86"/>
                  </a:lnTo>
                  <a:lnTo>
                    <a:pt x="2" y="85"/>
                  </a:lnTo>
                  <a:lnTo>
                    <a:pt x="1" y="85"/>
                  </a:lnTo>
                  <a:lnTo>
                    <a:pt x="0" y="83"/>
                  </a:lnTo>
                  <a:lnTo>
                    <a:pt x="0" y="77"/>
                  </a:lnTo>
                  <a:lnTo>
                    <a:pt x="1" y="75"/>
                  </a:lnTo>
                  <a:lnTo>
                    <a:pt x="2" y="75"/>
                  </a:lnTo>
                  <a:lnTo>
                    <a:pt x="2" y="73"/>
                  </a:lnTo>
                  <a:lnTo>
                    <a:pt x="5" y="69"/>
                  </a:lnTo>
                  <a:lnTo>
                    <a:pt x="8" y="61"/>
                  </a:lnTo>
                  <a:lnTo>
                    <a:pt x="9" y="51"/>
                  </a:lnTo>
                  <a:lnTo>
                    <a:pt x="9" y="40"/>
                  </a:lnTo>
                  <a:lnTo>
                    <a:pt x="8" y="37"/>
                  </a:lnTo>
                  <a:lnTo>
                    <a:pt x="5" y="35"/>
                  </a:lnTo>
                  <a:lnTo>
                    <a:pt x="4" y="35"/>
                  </a:lnTo>
                  <a:lnTo>
                    <a:pt x="3" y="34"/>
                  </a:lnTo>
                  <a:lnTo>
                    <a:pt x="3" y="33"/>
                  </a:lnTo>
                  <a:lnTo>
                    <a:pt x="4" y="31"/>
                  </a:lnTo>
                  <a:lnTo>
                    <a:pt x="4" y="23"/>
                  </a:lnTo>
                  <a:lnTo>
                    <a:pt x="3" y="20"/>
                  </a:lnTo>
                  <a:lnTo>
                    <a:pt x="2" y="17"/>
                  </a:lnTo>
                  <a:lnTo>
                    <a:pt x="2" y="15"/>
                  </a:lnTo>
                  <a:lnTo>
                    <a:pt x="3" y="14"/>
                  </a:lnTo>
                  <a:lnTo>
                    <a:pt x="5" y="13"/>
                  </a:lnTo>
                  <a:lnTo>
                    <a:pt x="40" y="13"/>
                  </a:lnTo>
                  <a:lnTo>
                    <a:pt x="62" y="12"/>
                  </a:lnTo>
                  <a:lnTo>
                    <a:pt x="90" y="12"/>
                  </a:lnTo>
                  <a:lnTo>
                    <a:pt x="121" y="10"/>
                  </a:lnTo>
                  <a:lnTo>
                    <a:pt x="153" y="9"/>
                  </a:lnTo>
                  <a:lnTo>
                    <a:pt x="186" y="9"/>
                  </a:lnTo>
                  <a:lnTo>
                    <a:pt x="220" y="8"/>
                  </a:lnTo>
                  <a:lnTo>
                    <a:pt x="252" y="7"/>
                  </a:lnTo>
                  <a:lnTo>
                    <a:pt x="281" y="6"/>
                  </a:lnTo>
                  <a:lnTo>
                    <a:pt x="308" y="5"/>
                  </a:lnTo>
                  <a:lnTo>
                    <a:pt x="330" y="3"/>
                  </a:lnTo>
                  <a:lnTo>
                    <a:pt x="347" y="1"/>
                  </a:lnTo>
                  <a:lnTo>
                    <a:pt x="357"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30"/>
            <p:cNvSpPr>
              <a:spLocks/>
            </p:cNvSpPr>
            <p:nvPr/>
          </p:nvSpPr>
          <p:spPr bwMode="auto">
            <a:xfrm>
              <a:off x="6569477" y="1401547"/>
              <a:ext cx="1036135" cy="1058916"/>
            </a:xfrm>
            <a:custGeom>
              <a:avLst/>
              <a:gdLst/>
              <a:ahLst/>
              <a:cxnLst>
                <a:cxn ang="0">
                  <a:pos x="142" y="13"/>
                </a:cxn>
                <a:cxn ang="0">
                  <a:pos x="154" y="49"/>
                </a:cxn>
                <a:cxn ang="0">
                  <a:pos x="148" y="53"/>
                </a:cxn>
                <a:cxn ang="0">
                  <a:pos x="149" y="57"/>
                </a:cxn>
                <a:cxn ang="0">
                  <a:pos x="169" y="62"/>
                </a:cxn>
                <a:cxn ang="0">
                  <a:pos x="192" y="62"/>
                </a:cxn>
                <a:cxn ang="0">
                  <a:pos x="211" y="69"/>
                </a:cxn>
                <a:cxn ang="0">
                  <a:pos x="239" y="65"/>
                </a:cxn>
                <a:cxn ang="0">
                  <a:pos x="281" y="70"/>
                </a:cxn>
                <a:cxn ang="0">
                  <a:pos x="285" y="81"/>
                </a:cxn>
                <a:cxn ang="0">
                  <a:pos x="306" y="98"/>
                </a:cxn>
                <a:cxn ang="0">
                  <a:pos x="313" y="84"/>
                </a:cxn>
                <a:cxn ang="0">
                  <a:pos x="327" y="96"/>
                </a:cxn>
                <a:cxn ang="0">
                  <a:pos x="341" y="106"/>
                </a:cxn>
                <a:cxn ang="0">
                  <a:pos x="380" y="100"/>
                </a:cxn>
                <a:cxn ang="0">
                  <a:pos x="398" y="96"/>
                </a:cxn>
                <a:cxn ang="0">
                  <a:pos x="405" y="104"/>
                </a:cxn>
                <a:cxn ang="0">
                  <a:pos x="467" y="106"/>
                </a:cxn>
                <a:cxn ang="0">
                  <a:pos x="451" y="116"/>
                </a:cxn>
                <a:cxn ang="0">
                  <a:pos x="437" y="127"/>
                </a:cxn>
                <a:cxn ang="0">
                  <a:pos x="400" y="140"/>
                </a:cxn>
                <a:cxn ang="0">
                  <a:pos x="400" y="148"/>
                </a:cxn>
                <a:cxn ang="0">
                  <a:pos x="385" y="163"/>
                </a:cxn>
                <a:cxn ang="0">
                  <a:pos x="370" y="180"/>
                </a:cxn>
                <a:cxn ang="0">
                  <a:pos x="363" y="191"/>
                </a:cxn>
                <a:cxn ang="0">
                  <a:pos x="356" y="194"/>
                </a:cxn>
                <a:cxn ang="0">
                  <a:pos x="350" y="201"/>
                </a:cxn>
                <a:cxn ang="0">
                  <a:pos x="339" y="212"/>
                </a:cxn>
                <a:cxn ang="0">
                  <a:pos x="326" y="214"/>
                </a:cxn>
                <a:cxn ang="0">
                  <a:pos x="326" y="221"/>
                </a:cxn>
                <a:cxn ang="0">
                  <a:pos x="321" y="230"/>
                </a:cxn>
                <a:cxn ang="0">
                  <a:pos x="313" y="270"/>
                </a:cxn>
                <a:cxn ang="0">
                  <a:pos x="284" y="314"/>
                </a:cxn>
                <a:cxn ang="0">
                  <a:pos x="277" y="330"/>
                </a:cxn>
                <a:cxn ang="0">
                  <a:pos x="288" y="348"/>
                </a:cxn>
                <a:cxn ang="0">
                  <a:pos x="288" y="384"/>
                </a:cxn>
                <a:cxn ang="0">
                  <a:pos x="284" y="414"/>
                </a:cxn>
                <a:cxn ang="0">
                  <a:pos x="285" y="424"/>
                </a:cxn>
                <a:cxn ang="0">
                  <a:pos x="299" y="429"/>
                </a:cxn>
                <a:cxn ang="0">
                  <a:pos x="305" y="434"/>
                </a:cxn>
                <a:cxn ang="0">
                  <a:pos x="320" y="443"/>
                </a:cxn>
                <a:cxn ang="0">
                  <a:pos x="348" y="462"/>
                </a:cxn>
                <a:cxn ang="0">
                  <a:pos x="392" y="503"/>
                </a:cxn>
                <a:cxn ang="0">
                  <a:pos x="49" y="502"/>
                </a:cxn>
                <a:cxn ang="0">
                  <a:pos x="50" y="378"/>
                </a:cxn>
                <a:cxn ang="0">
                  <a:pos x="40" y="362"/>
                </a:cxn>
                <a:cxn ang="0">
                  <a:pos x="31" y="361"/>
                </a:cxn>
                <a:cxn ang="0">
                  <a:pos x="24" y="344"/>
                </a:cxn>
                <a:cxn ang="0">
                  <a:pos x="38" y="331"/>
                </a:cxn>
                <a:cxn ang="0">
                  <a:pos x="48" y="320"/>
                </a:cxn>
                <a:cxn ang="0">
                  <a:pos x="37" y="273"/>
                </a:cxn>
                <a:cxn ang="0">
                  <a:pos x="27" y="209"/>
                </a:cxn>
                <a:cxn ang="0">
                  <a:pos x="23" y="189"/>
                </a:cxn>
                <a:cxn ang="0">
                  <a:pos x="14" y="140"/>
                </a:cxn>
                <a:cxn ang="0">
                  <a:pos x="0" y="36"/>
                </a:cxn>
                <a:cxn ang="0">
                  <a:pos x="113" y="33"/>
                </a:cxn>
              </a:cxnLst>
              <a:rect l="0" t="0" r="r" b="b"/>
              <a:pathLst>
                <a:path w="467" h="538">
                  <a:moveTo>
                    <a:pt x="127" y="0"/>
                  </a:moveTo>
                  <a:lnTo>
                    <a:pt x="142" y="0"/>
                  </a:lnTo>
                  <a:lnTo>
                    <a:pt x="142" y="7"/>
                  </a:lnTo>
                  <a:lnTo>
                    <a:pt x="141" y="9"/>
                  </a:lnTo>
                  <a:lnTo>
                    <a:pt x="141" y="12"/>
                  </a:lnTo>
                  <a:lnTo>
                    <a:pt x="142" y="13"/>
                  </a:lnTo>
                  <a:lnTo>
                    <a:pt x="143" y="12"/>
                  </a:lnTo>
                  <a:lnTo>
                    <a:pt x="143" y="11"/>
                  </a:lnTo>
                  <a:lnTo>
                    <a:pt x="152" y="36"/>
                  </a:lnTo>
                  <a:lnTo>
                    <a:pt x="152" y="44"/>
                  </a:lnTo>
                  <a:lnTo>
                    <a:pt x="154" y="47"/>
                  </a:lnTo>
                  <a:lnTo>
                    <a:pt x="154" y="49"/>
                  </a:lnTo>
                  <a:lnTo>
                    <a:pt x="155" y="50"/>
                  </a:lnTo>
                  <a:lnTo>
                    <a:pt x="154" y="54"/>
                  </a:lnTo>
                  <a:lnTo>
                    <a:pt x="152" y="55"/>
                  </a:lnTo>
                  <a:lnTo>
                    <a:pt x="151" y="55"/>
                  </a:lnTo>
                  <a:lnTo>
                    <a:pt x="150" y="54"/>
                  </a:lnTo>
                  <a:lnTo>
                    <a:pt x="148" y="53"/>
                  </a:lnTo>
                  <a:lnTo>
                    <a:pt x="147" y="51"/>
                  </a:lnTo>
                  <a:lnTo>
                    <a:pt x="143" y="51"/>
                  </a:lnTo>
                  <a:lnTo>
                    <a:pt x="141" y="53"/>
                  </a:lnTo>
                  <a:lnTo>
                    <a:pt x="146" y="55"/>
                  </a:lnTo>
                  <a:lnTo>
                    <a:pt x="149" y="56"/>
                  </a:lnTo>
                  <a:lnTo>
                    <a:pt x="149" y="57"/>
                  </a:lnTo>
                  <a:lnTo>
                    <a:pt x="151" y="60"/>
                  </a:lnTo>
                  <a:lnTo>
                    <a:pt x="155" y="56"/>
                  </a:lnTo>
                  <a:lnTo>
                    <a:pt x="158" y="56"/>
                  </a:lnTo>
                  <a:lnTo>
                    <a:pt x="163" y="58"/>
                  </a:lnTo>
                  <a:lnTo>
                    <a:pt x="165" y="61"/>
                  </a:lnTo>
                  <a:lnTo>
                    <a:pt x="169" y="62"/>
                  </a:lnTo>
                  <a:lnTo>
                    <a:pt x="170" y="62"/>
                  </a:lnTo>
                  <a:lnTo>
                    <a:pt x="171" y="61"/>
                  </a:lnTo>
                  <a:lnTo>
                    <a:pt x="176" y="58"/>
                  </a:lnTo>
                  <a:lnTo>
                    <a:pt x="179" y="58"/>
                  </a:lnTo>
                  <a:lnTo>
                    <a:pt x="185" y="60"/>
                  </a:lnTo>
                  <a:lnTo>
                    <a:pt x="192" y="62"/>
                  </a:lnTo>
                  <a:lnTo>
                    <a:pt x="199" y="63"/>
                  </a:lnTo>
                  <a:lnTo>
                    <a:pt x="203" y="64"/>
                  </a:lnTo>
                  <a:lnTo>
                    <a:pt x="208" y="64"/>
                  </a:lnTo>
                  <a:lnTo>
                    <a:pt x="210" y="65"/>
                  </a:lnTo>
                  <a:lnTo>
                    <a:pt x="210" y="68"/>
                  </a:lnTo>
                  <a:lnTo>
                    <a:pt x="211" y="69"/>
                  </a:lnTo>
                  <a:lnTo>
                    <a:pt x="211" y="71"/>
                  </a:lnTo>
                  <a:lnTo>
                    <a:pt x="212" y="72"/>
                  </a:lnTo>
                  <a:lnTo>
                    <a:pt x="230" y="72"/>
                  </a:lnTo>
                  <a:lnTo>
                    <a:pt x="234" y="71"/>
                  </a:lnTo>
                  <a:lnTo>
                    <a:pt x="236" y="70"/>
                  </a:lnTo>
                  <a:lnTo>
                    <a:pt x="239" y="65"/>
                  </a:lnTo>
                  <a:lnTo>
                    <a:pt x="240" y="64"/>
                  </a:lnTo>
                  <a:lnTo>
                    <a:pt x="244" y="62"/>
                  </a:lnTo>
                  <a:lnTo>
                    <a:pt x="257" y="62"/>
                  </a:lnTo>
                  <a:lnTo>
                    <a:pt x="270" y="64"/>
                  </a:lnTo>
                  <a:lnTo>
                    <a:pt x="271" y="65"/>
                  </a:lnTo>
                  <a:lnTo>
                    <a:pt x="281" y="70"/>
                  </a:lnTo>
                  <a:lnTo>
                    <a:pt x="282" y="70"/>
                  </a:lnTo>
                  <a:lnTo>
                    <a:pt x="283" y="71"/>
                  </a:lnTo>
                  <a:lnTo>
                    <a:pt x="283" y="76"/>
                  </a:lnTo>
                  <a:lnTo>
                    <a:pt x="284" y="77"/>
                  </a:lnTo>
                  <a:lnTo>
                    <a:pt x="284" y="79"/>
                  </a:lnTo>
                  <a:lnTo>
                    <a:pt x="285" y="81"/>
                  </a:lnTo>
                  <a:lnTo>
                    <a:pt x="290" y="78"/>
                  </a:lnTo>
                  <a:lnTo>
                    <a:pt x="292" y="85"/>
                  </a:lnTo>
                  <a:lnTo>
                    <a:pt x="296" y="90"/>
                  </a:lnTo>
                  <a:lnTo>
                    <a:pt x="300" y="93"/>
                  </a:lnTo>
                  <a:lnTo>
                    <a:pt x="304" y="98"/>
                  </a:lnTo>
                  <a:lnTo>
                    <a:pt x="306" y="98"/>
                  </a:lnTo>
                  <a:lnTo>
                    <a:pt x="307" y="97"/>
                  </a:lnTo>
                  <a:lnTo>
                    <a:pt x="310" y="92"/>
                  </a:lnTo>
                  <a:lnTo>
                    <a:pt x="310" y="90"/>
                  </a:lnTo>
                  <a:lnTo>
                    <a:pt x="311" y="88"/>
                  </a:lnTo>
                  <a:lnTo>
                    <a:pt x="312" y="86"/>
                  </a:lnTo>
                  <a:lnTo>
                    <a:pt x="313" y="84"/>
                  </a:lnTo>
                  <a:lnTo>
                    <a:pt x="318" y="84"/>
                  </a:lnTo>
                  <a:lnTo>
                    <a:pt x="320" y="85"/>
                  </a:lnTo>
                  <a:lnTo>
                    <a:pt x="322" y="88"/>
                  </a:lnTo>
                  <a:lnTo>
                    <a:pt x="322" y="90"/>
                  </a:lnTo>
                  <a:lnTo>
                    <a:pt x="325" y="95"/>
                  </a:lnTo>
                  <a:lnTo>
                    <a:pt x="327" y="96"/>
                  </a:lnTo>
                  <a:lnTo>
                    <a:pt x="328" y="96"/>
                  </a:lnTo>
                  <a:lnTo>
                    <a:pt x="331" y="97"/>
                  </a:lnTo>
                  <a:lnTo>
                    <a:pt x="336" y="97"/>
                  </a:lnTo>
                  <a:lnTo>
                    <a:pt x="339" y="98"/>
                  </a:lnTo>
                  <a:lnTo>
                    <a:pt x="341" y="100"/>
                  </a:lnTo>
                  <a:lnTo>
                    <a:pt x="341" y="106"/>
                  </a:lnTo>
                  <a:lnTo>
                    <a:pt x="349" y="109"/>
                  </a:lnTo>
                  <a:lnTo>
                    <a:pt x="368" y="109"/>
                  </a:lnTo>
                  <a:lnTo>
                    <a:pt x="375" y="110"/>
                  </a:lnTo>
                  <a:lnTo>
                    <a:pt x="375" y="106"/>
                  </a:lnTo>
                  <a:lnTo>
                    <a:pt x="377" y="104"/>
                  </a:lnTo>
                  <a:lnTo>
                    <a:pt x="380" y="100"/>
                  </a:lnTo>
                  <a:lnTo>
                    <a:pt x="383" y="98"/>
                  </a:lnTo>
                  <a:lnTo>
                    <a:pt x="388" y="95"/>
                  </a:lnTo>
                  <a:lnTo>
                    <a:pt x="391" y="92"/>
                  </a:lnTo>
                  <a:lnTo>
                    <a:pt x="396" y="92"/>
                  </a:lnTo>
                  <a:lnTo>
                    <a:pt x="397" y="93"/>
                  </a:lnTo>
                  <a:lnTo>
                    <a:pt x="398" y="96"/>
                  </a:lnTo>
                  <a:lnTo>
                    <a:pt x="399" y="97"/>
                  </a:lnTo>
                  <a:lnTo>
                    <a:pt x="399" y="99"/>
                  </a:lnTo>
                  <a:lnTo>
                    <a:pt x="400" y="100"/>
                  </a:lnTo>
                  <a:lnTo>
                    <a:pt x="402" y="103"/>
                  </a:lnTo>
                  <a:lnTo>
                    <a:pt x="403" y="104"/>
                  </a:lnTo>
                  <a:lnTo>
                    <a:pt x="405" y="104"/>
                  </a:lnTo>
                  <a:lnTo>
                    <a:pt x="424" y="100"/>
                  </a:lnTo>
                  <a:lnTo>
                    <a:pt x="442" y="102"/>
                  </a:lnTo>
                  <a:lnTo>
                    <a:pt x="447" y="103"/>
                  </a:lnTo>
                  <a:lnTo>
                    <a:pt x="453" y="106"/>
                  </a:lnTo>
                  <a:lnTo>
                    <a:pt x="460" y="109"/>
                  </a:lnTo>
                  <a:lnTo>
                    <a:pt x="467" y="106"/>
                  </a:lnTo>
                  <a:lnTo>
                    <a:pt x="466" y="110"/>
                  </a:lnTo>
                  <a:lnTo>
                    <a:pt x="465" y="112"/>
                  </a:lnTo>
                  <a:lnTo>
                    <a:pt x="462" y="114"/>
                  </a:lnTo>
                  <a:lnTo>
                    <a:pt x="459" y="117"/>
                  </a:lnTo>
                  <a:lnTo>
                    <a:pt x="453" y="117"/>
                  </a:lnTo>
                  <a:lnTo>
                    <a:pt x="451" y="116"/>
                  </a:lnTo>
                  <a:lnTo>
                    <a:pt x="448" y="116"/>
                  </a:lnTo>
                  <a:lnTo>
                    <a:pt x="448" y="118"/>
                  </a:lnTo>
                  <a:lnTo>
                    <a:pt x="449" y="118"/>
                  </a:lnTo>
                  <a:lnTo>
                    <a:pt x="449" y="123"/>
                  </a:lnTo>
                  <a:lnTo>
                    <a:pt x="447" y="124"/>
                  </a:lnTo>
                  <a:lnTo>
                    <a:pt x="437" y="127"/>
                  </a:lnTo>
                  <a:lnTo>
                    <a:pt x="425" y="131"/>
                  </a:lnTo>
                  <a:lnTo>
                    <a:pt x="416" y="135"/>
                  </a:lnTo>
                  <a:lnTo>
                    <a:pt x="409" y="144"/>
                  </a:lnTo>
                  <a:lnTo>
                    <a:pt x="405" y="144"/>
                  </a:lnTo>
                  <a:lnTo>
                    <a:pt x="403" y="142"/>
                  </a:lnTo>
                  <a:lnTo>
                    <a:pt x="400" y="140"/>
                  </a:lnTo>
                  <a:lnTo>
                    <a:pt x="399" y="140"/>
                  </a:lnTo>
                  <a:lnTo>
                    <a:pt x="399" y="141"/>
                  </a:lnTo>
                  <a:lnTo>
                    <a:pt x="402" y="142"/>
                  </a:lnTo>
                  <a:lnTo>
                    <a:pt x="403" y="145"/>
                  </a:lnTo>
                  <a:lnTo>
                    <a:pt x="403" y="147"/>
                  </a:lnTo>
                  <a:lnTo>
                    <a:pt x="400" y="148"/>
                  </a:lnTo>
                  <a:lnTo>
                    <a:pt x="399" y="149"/>
                  </a:lnTo>
                  <a:lnTo>
                    <a:pt x="392" y="153"/>
                  </a:lnTo>
                  <a:lnTo>
                    <a:pt x="391" y="154"/>
                  </a:lnTo>
                  <a:lnTo>
                    <a:pt x="389" y="159"/>
                  </a:lnTo>
                  <a:lnTo>
                    <a:pt x="387" y="161"/>
                  </a:lnTo>
                  <a:lnTo>
                    <a:pt x="385" y="163"/>
                  </a:lnTo>
                  <a:lnTo>
                    <a:pt x="381" y="166"/>
                  </a:lnTo>
                  <a:lnTo>
                    <a:pt x="377" y="166"/>
                  </a:lnTo>
                  <a:lnTo>
                    <a:pt x="378" y="169"/>
                  </a:lnTo>
                  <a:lnTo>
                    <a:pt x="375" y="176"/>
                  </a:lnTo>
                  <a:lnTo>
                    <a:pt x="373" y="177"/>
                  </a:lnTo>
                  <a:lnTo>
                    <a:pt x="370" y="180"/>
                  </a:lnTo>
                  <a:lnTo>
                    <a:pt x="368" y="181"/>
                  </a:lnTo>
                  <a:lnTo>
                    <a:pt x="366" y="183"/>
                  </a:lnTo>
                  <a:lnTo>
                    <a:pt x="366" y="184"/>
                  </a:lnTo>
                  <a:lnTo>
                    <a:pt x="364" y="187"/>
                  </a:lnTo>
                  <a:lnTo>
                    <a:pt x="364" y="190"/>
                  </a:lnTo>
                  <a:lnTo>
                    <a:pt x="363" y="191"/>
                  </a:lnTo>
                  <a:lnTo>
                    <a:pt x="361" y="193"/>
                  </a:lnTo>
                  <a:lnTo>
                    <a:pt x="360" y="193"/>
                  </a:lnTo>
                  <a:lnTo>
                    <a:pt x="357" y="191"/>
                  </a:lnTo>
                  <a:lnTo>
                    <a:pt x="355" y="191"/>
                  </a:lnTo>
                  <a:lnTo>
                    <a:pt x="355" y="193"/>
                  </a:lnTo>
                  <a:lnTo>
                    <a:pt x="356" y="194"/>
                  </a:lnTo>
                  <a:lnTo>
                    <a:pt x="356" y="195"/>
                  </a:lnTo>
                  <a:lnTo>
                    <a:pt x="357" y="196"/>
                  </a:lnTo>
                  <a:lnTo>
                    <a:pt x="357" y="197"/>
                  </a:lnTo>
                  <a:lnTo>
                    <a:pt x="356" y="197"/>
                  </a:lnTo>
                  <a:lnTo>
                    <a:pt x="355" y="198"/>
                  </a:lnTo>
                  <a:lnTo>
                    <a:pt x="350" y="201"/>
                  </a:lnTo>
                  <a:lnTo>
                    <a:pt x="347" y="203"/>
                  </a:lnTo>
                  <a:lnTo>
                    <a:pt x="345" y="204"/>
                  </a:lnTo>
                  <a:lnTo>
                    <a:pt x="343" y="205"/>
                  </a:lnTo>
                  <a:lnTo>
                    <a:pt x="342" y="208"/>
                  </a:lnTo>
                  <a:lnTo>
                    <a:pt x="340" y="210"/>
                  </a:lnTo>
                  <a:lnTo>
                    <a:pt x="339" y="212"/>
                  </a:lnTo>
                  <a:lnTo>
                    <a:pt x="334" y="217"/>
                  </a:lnTo>
                  <a:lnTo>
                    <a:pt x="327" y="219"/>
                  </a:lnTo>
                  <a:lnTo>
                    <a:pt x="326" y="217"/>
                  </a:lnTo>
                  <a:lnTo>
                    <a:pt x="325" y="216"/>
                  </a:lnTo>
                  <a:lnTo>
                    <a:pt x="326" y="215"/>
                  </a:lnTo>
                  <a:lnTo>
                    <a:pt x="326" y="214"/>
                  </a:lnTo>
                  <a:lnTo>
                    <a:pt x="327" y="211"/>
                  </a:lnTo>
                  <a:lnTo>
                    <a:pt x="324" y="212"/>
                  </a:lnTo>
                  <a:lnTo>
                    <a:pt x="322" y="214"/>
                  </a:lnTo>
                  <a:lnTo>
                    <a:pt x="322" y="216"/>
                  </a:lnTo>
                  <a:lnTo>
                    <a:pt x="324" y="218"/>
                  </a:lnTo>
                  <a:lnTo>
                    <a:pt x="326" y="221"/>
                  </a:lnTo>
                  <a:lnTo>
                    <a:pt x="327" y="223"/>
                  </a:lnTo>
                  <a:lnTo>
                    <a:pt x="327" y="225"/>
                  </a:lnTo>
                  <a:lnTo>
                    <a:pt x="325" y="225"/>
                  </a:lnTo>
                  <a:lnTo>
                    <a:pt x="324" y="226"/>
                  </a:lnTo>
                  <a:lnTo>
                    <a:pt x="322" y="229"/>
                  </a:lnTo>
                  <a:lnTo>
                    <a:pt x="321" y="230"/>
                  </a:lnTo>
                  <a:lnTo>
                    <a:pt x="319" y="235"/>
                  </a:lnTo>
                  <a:lnTo>
                    <a:pt x="317" y="236"/>
                  </a:lnTo>
                  <a:lnTo>
                    <a:pt x="315" y="237"/>
                  </a:lnTo>
                  <a:lnTo>
                    <a:pt x="312" y="237"/>
                  </a:lnTo>
                  <a:lnTo>
                    <a:pt x="312" y="253"/>
                  </a:lnTo>
                  <a:lnTo>
                    <a:pt x="313" y="270"/>
                  </a:lnTo>
                  <a:lnTo>
                    <a:pt x="313" y="284"/>
                  </a:lnTo>
                  <a:lnTo>
                    <a:pt x="312" y="295"/>
                  </a:lnTo>
                  <a:lnTo>
                    <a:pt x="303" y="301"/>
                  </a:lnTo>
                  <a:lnTo>
                    <a:pt x="292" y="306"/>
                  </a:lnTo>
                  <a:lnTo>
                    <a:pt x="284" y="313"/>
                  </a:lnTo>
                  <a:lnTo>
                    <a:pt x="284" y="314"/>
                  </a:lnTo>
                  <a:lnTo>
                    <a:pt x="283" y="317"/>
                  </a:lnTo>
                  <a:lnTo>
                    <a:pt x="283" y="323"/>
                  </a:lnTo>
                  <a:lnTo>
                    <a:pt x="282" y="327"/>
                  </a:lnTo>
                  <a:lnTo>
                    <a:pt x="279" y="329"/>
                  </a:lnTo>
                  <a:lnTo>
                    <a:pt x="278" y="329"/>
                  </a:lnTo>
                  <a:lnTo>
                    <a:pt x="277" y="330"/>
                  </a:lnTo>
                  <a:lnTo>
                    <a:pt x="276" y="333"/>
                  </a:lnTo>
                  <a:lnTo>
                    <a:pt x="276" y="335"/>
                  </a:lnTo>
                  <a:lnTo>
                    <a:pt x="277" y="338"/>
                  </a:lnTo>
                  <a:lnTo>
                    <a:pt x="278" y="341"/>
                  </a:lnTo>
                  <a:lnTo>
                    <a:pt x="283" y="345"/>
                  </a:lnTo>
                  <a:lnTo>
                    <a:pt x="288" y="348"/>
                  </a:lnTo>
                  <a:lnTo>
                    <a:pt x="292" y="352"/>
                  </a:lnTo>
                  <a:lnTo>
                    <a:pt x="292" y="357"/>
                  </a:lnTo>
                  <a:lnTo>
                    <a:pt x="291" y="362"/>
                  </a:lnTo>
                  <a:lnTo>
                    <a:pt x="289" y="366"/>
                  </a:lnTo>
                  <a:lnTo>
                    <a:pt x="288" y="372"/>
                  </a:lnTo>
                  <a:lnTo>
                    <a:pt x="288" y="384"/>
                  </a:lnTo>
                  <a:lnTo>
                    <a:pt x="289" y="396"/>
                  </a:lnTo>
                  <a:lnTo>
                    <a:pt x="290" y="406"/>
                  </a:lnTo>
                  <a:lnTo>
                    <a:pt x="289" y="408"/>
                  </a:lnTo>
                  <a:lnTo>
                    <a:pt x="288" y="410"/>
                  </a:lnTo>
                  <a:lnTo>
                    <a:pt x="286" y="412"/>
                  </a:lnTo>
                  <a:lnTo>
                    <a:pt x="284" y="414"/>
                  </a:lnTo>
                  <a:lnTo>
                    <a:pt x="285" y="415"/>
                  </a:lnTo>
                  <a:lnTo>
                    <a:pt x="285" y="418"/>
                  </a:lnTo>
                  <a:lnTo>
                    <a:pt x="286" y="419"/>
                  </a:lnTo>
                  <a:lnTo>
                    <a:pt x="286" y="422"/>
                  </a:lnTo>
                  <a:lnTo>
                    <a:pt x="284" y="422"/>
                  </a:lnTo>
                  <a:lnTo>
                    <a:pt x="285" y="424"/>
                  </a:lnTo>
                  <a:lnTo>
                    <a:pt x="286" y="424"/>
                  </a:lnTo>
                  <a:lnTo>
                    <a:pt x="288" y="422"/>
                  </a:lnTo>
                  <a:lnTo>
                    <a:pt x="292" y="422"/>
                  </a:lnTo>
                  <a:lnTo>
                    <a:pt x="292" y="428"/>
                  </a:lnTo>
                  <a:lnTo>
                    <a:pt x="298" y="428"/>
                  </a:lnTo>
                  <a:lnTo>
                    <a:pt x="299" y="429"/>
                  </a:lnTo>
                  <a:lnTo>
                    <a:pt x="299" y="435"/>
                  </a:lnTo>
                  <a:lnTo>
                    <a:pt x="298" y="436"/>
                  </a:lnTo>
                  <a:lnTo>
                    <a:pt x="299" y="436"/>
                  </a:lnTo>
                  <a:lnTo>
                    <a:pt x="302" y="435"/>
                  </a:lnTo>
                  <a:lnTo>
                    <a:pt x="303" y="434"/>
                  </a:lnTo>
                  <a:lnTo>
                    <a:pt x="305" y="434"/>
                  </a:lnTo>
                  <a:lnTo>
                    <a:pt x="306" y="435"/>
                  </a:lnTo>
                  <a:lnTo>
                    <a:pt x="305" y="436"/>
                  </a:lnTo>
                  <a:lnTo>
                    <a:pt x="318" y="436"/>
                  </a:lnTo>
                  <a:lnTo>
                    <a:pt x="319" y="440"/>
                  </a:lnTo>
                  <a:lnTo>
                    <a:pt x="320" y="441"/>
                  </a:lnTo>
                  <a:lnTo>
                    <a:pt x="320" y="443"/>
                  </a:lnTo>
                  <a:lnTo>
                    <a:pt x="321" y="443"/>
                  </a:lnTo>
                  <a:lnTo>
                    <a:pt x="324" y="445"/>
                  </a:lnTo>
                  <a:lnTo>
                    <a:pt x="328" y="448"/>
                  </a:lnTo>
                  <a:lnTo>
                    <a:pt x="336" y="452"/>
                  </a:lnTo>
                  <a:lnTo>
                    <a:pt x="343" y="454"/>
                  </a:lnTo>
                  <a:lnTo>
                    <a:pt x="348" y="462"/>
                  </a:lnTo>
                  <a:lnTo>
                    <a:pt x="360" y="478"/>
                  </a:lnTo>
                  <a:lnTo>
                    <a:pt x="367" y="481"/>
                  </a:lnTo>
                  <a:lnTo>
                    <a:pt x="374" y="482"/>
                  </a:lnTo>
                  <a:lnTo>
                    <a:pt x="380" y="484"/>
                  </a:lnTo>
                  <a:lnTo>
                    <a:pt x="388" y="492"/>
                  </a:lnTo>
                  <a:lnTo>
                    <a:pt x="392" y="503"/>
                  </a:lnTo>
                  <a:lnTo>
                    <a:pt x="397" y="526"/>
                  </a:lnTo>
                  <a:lnTo>
                    <a:pt x="284" y="533"/>
                  </a:lnTo>
                  <a:lnTo>
                    <a:pt x="169" y="538"/>
                  </a:lnTo>
                  <a:lnTo>
                    <a:pt x="51" y="538"/>
                  </a:lnTo>
                  <a:lnTo>
                    <a:pt x="50" y="522"/>
                  </a:lnTo>
                  <a:lnTo>
                    <a:pt x="49" y="502"/>
                  </a:lnTo>
                  <a:lnTo>
                    <a:pt x="50" y="481"/>
                  </a:lnTo>
                  <a:lnTo>
                    <a:pt x="51" y="457"/>
                  </a:lnTo>
                  <a:lnTo>
                    <a:pt x="52" y="435"/>
                  </a:lnTo>
                  <a:lnTo>
                    <a:pt x="54" y="414"/>
                  </a:lnTo>
                  <a:lnTo>
                    <a:pt x="52" y="394"/>
                  </a:lnTo>
                  <a:lnTo>
                    <a:pt x="50" y="378"/>
                  </a:lnTo>
                  <a:lnTo>
                    <a:pt x="45" y="366"/>
                  </a:lnTo>
                  <a:lnTo>
                    <a:pt x="44" y="365"/>
                  </a:lnTo>
                  <a:lnTo>
                    <a:pt x="42" y="364"/>
                  </a:lnTo>
                  <a:lnTo>
                    <a:pt x="41" y="364"/>
                  </a:lnTo>
                  <a:lnTo>
                    <a:pt x="40" y="363"/>
                  </a:lnTo>
                  <a:lnTo>
                    <a:pt x="40" y="362"/>
                  </a:lnTo>
                  <a:lnTo>
                    <a:pt x="43" y="358"/>
                  </a:lnTo>
                  <a:lnTo>
                    <a:pt x="42" y="357"/>
                  </a:lnTo>
                  <a:lnTo>
                    <a:pt x="41" y="358"/>
                  </a:lnTo>
                  <a:lnTo>
                    <a:pt x="40" y="358"/>
                  </a:lnTo>
                  <a:lnTo>
                    <a:pt x="35" y="361"/>
                  </a:lnTo>
                  <a:lnTo>
                    <a:pt x="31" y="361"/>
                  </a:lnTo>
                  <a:lnTo>
                    <a:pt x="30" y="359"/>
                  </a:lnTo>
                  <a:lnTo>
                    <a:pt x="30" y="354"/>
                  </a:lnTo>
                  <a:lnTo>
                    <a:pt x="28" y="349"/>
                  </a:lnTo>
                  <a:lnTo>
                    <a:pt x="26" y="347"/>
                  </a:lnTo>
                  <a:lnTo>
                    <a:pt x="23" y="347"/>
                  </a:lnTo>
                  <a:lnTo>
                    <a:pt x="24" y="344"/>
                  </a:lnTo>
                  <a:lnTo>
                    <a:pt x="27" y="342"/>
                  </a:lnTo>
                  <a:lnTo>
                    <a:pt x="29" y="341"/>
                  </a:lnTo>
                  <a:lnTo>
                    <a:pt x="31" y="338"/>
                  </a:lnTo>
                  <a:lnTo>
                    <a:pt x="34" y="335"/>
                  </a:lnTo>
                  <a:lnTo>
                    <a:pt x="35" y="333"/>
                  </a:lnTo>
                  <a:lnTo>
                    <a:pt x="38" y="331"/>
                  </a:lnTo>
                  <a:lnTo>
                    <a:pt x="40" y="330"/>
                  </a:lnTo>
                  <a:lnTo>
                    <a:pt x="40" y="321"/>
                  </a:lnTo>
                  <a:lnTo>
                    <a:pt x="42" y="322"/>
                  </a:lnTo>
                  <a:lnTo>
                    <a:pt x="47" y="322"/>
                  </a:lnTo>
                  <a:lnTo>
                    <a:pt x="48" y="321"/>
                  </a:lnTo>
                  <a:lnTo>
                    <a:pt x="48" y="320"/>
                  </a:lnTo>
                  <a:lnTo>
                    <a:pt x="43" y="320"/>
                  </a:lnTo>
                  <a:lnTo>
                    <a:pt x="42" y="319"/>
                  </a:lnTo>
                  <a:lnTo>
                    <a:pt x="41" y="307"/>
                  </a:lnTo>
                  <a:lnTo>
                    <a:pt x="41" y="293"/>
                  </a:lnTo>
                  <a:lnTo>
                    <a:pt x="40" y="279"/>
                  </a:lnTo>
                  <a:lnTo>
                    <a:pt x="37" y="273"/>
                  </a:lnTo>
                  <a:lnTo>
                    <a:pt x="34" y="267"/>
                  </a:lnTo>
                  <a:lnTo>
                    <a:pt x="30" y="260"/>
                  </a:lnTo>
                  <a:lnTo>
                    <a:pt x="28" y="251"/>
                  </a:lnTo>
                  <a:lnTo>
                    <a:pt x="26" y="214"/>
                  </a:lnTo>
                  <a:lnTo>
                    <a:pt x="26" y="211"/>
                  </a:lnTo>
                  <a:lnTo>
                    <a:pt x="27" y="209"/>
                  </a:lnTo>
                  <a:lnTo>
                    <a:pt x="27" y="205"/>
                  </a:lnTo>
                  <a:lnTo>
                    <a:pt x="28" y="204"/>
                  </a:lnTo>
                  <a:lnTo>
                    <a:pt x="28" y="200"/>
                  </a:lnTo>
                  <a:lnTo>
                    <a:pt x="27" y="196"/>
                  </a:lnTo>
                  <a:lnTo>
                    <a:pt x="24" y="193"/>
                  </a:lnTo>
                  <a:lnTo>
                    <a:pt x="23" y="189"/>
                  </a:lnTo>
                  <a:lnTo>
                    <a:pt x="23" y="186"/>
                  </a:lnTo>
                  <a:lnTo>
                    <a:pt x="22" y="165"/>
                  </a:lnTo>
                  <a:lnTo>
                    <a:pt x="23" y="146"/>
                  </a:lnTo>
                  <a:lnTo>
                    <a:pt x="22" y="145"/>
                  </a:lnTo>
                  <a:lnTo>
                    <a:pt x="19" y="145"/>
                  </a:lnTo>
                  <a:lnTo>
                    <a:pt x="14" y="140"/>
                  </a:lnTo>
                  <a:lnTo>
                    <a:pt x="12" y="125"/>
                  </a:lnTo>
                  <a:lnTo>
                    <a:pt x="8" y="110"/>
                  </a:lnTo>
                  <a:lnTo>
                    <a:pt x="6" y="93"/>
                  </a:lnTo>
                  <a:lnTo>
                    <a:pt x="6" y="61"/>
                  </a:lnTo>
                  <a:lnTo>
                    <a:pt x="5" y="49"/>
                  </a:lnTo>
                  <a:lnTo>
                    <a:pt x="0" y="36"/>
                  </a:lnTo>
                  <a:lnTo>
                    <a:pt x="16" y="34"/>
                  </a:lnTo>
                  <a:lnTo>
                    <a:pt x="35" y="33"/>
                  </a:lnTo>
                  <a:lnTo>
                    <a:pt x="56" y="33"/>
                  </a:lnTo>
                  <a:lnTo>
                    <a:pt x="77" y="34"/>
                  </a:lnTo>
                  <a:lnTo>
                    <a:pt x="97" y="34"/>
                  </a:lnTo>
                  <a:lnTo>
                    <a:pt x="113" y="33"/>
                  </a:lnTo>
                  <a:lnTo>
                    <a:pt x="127" y="30"/>
                  </a:lnTo>
                  <a:lnTo>
                    <a:pt x="129" y="26"/>
                  </a:lnTo>
                  <a:lnTo>
                    <a:pt x="129" y="19"/>
                  </a:lnTo>
                  <a:lnTo>
                    <a:pt x="127"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31"/>
            <p:cNvSpPr>
              <a:spLocks/>
            </p:cNvSpPr>
            <p:nvPr/>
          </p:nvSpPr>
          <p:spPr bwMode="auto">
            <a:xfrm>
              <a:off x="6793565" y="2982048"/>
              <a:ext cx="1087165" cy="832569"/>
            </a:xfrm>
            <a:custGeom>
              <a:avLst/>
              <a:gdLst/>
              <a:ahLst/>
              <a:cxnLst>
                <a:cxn ang="0">
                  <a:pos x="281" y="3"/>
                </a:cxn>
                <a:cxn ang="0">
                  <a:pos x="296" y="35"/>
                </a:cxn>
                <a:cxn ang="0">
                  <a:pos x="308" y="79"/>
                </a:cxn>
                <a:cxn ang="0">
                  <a:pos x="322" y="93"/>
                </a:cxn>
                <a:cxn ang="0">
                  <a:pos x="327" y="98"/>
                </a:cxn>
                <a:cxn ang="0">
                  <a:pos x="331" y="105"/>
                </a:cxn>
                <a:cxn ang="0">
                  <a:pos x="341" y="111"/>
                </a:cxn>
                <a:cxn ang="0">
                  <a:pos x="351" y="119"/>
                </a:cxn>
                <a:cxn ang="0">
                  <a:pos x="358" y="132"/>
                </a:cxn>
                <a:cxn ang="0">
                  <a:pos x="366" y="158"/>
                </a:cxn>
                <a:cxn ang="0">
                  <a:pos x="375" y="154"/>
                </a:cxn>
                <a:cxn ang="0">
                  <a:pos x="393" y="154"/>
                </a:cxn>
                <a:cxn ang="0">
                  <a:pos x="395" y="186"/>
                </a:cxn>
                <a:cxn ang="0">
                  <a:pos x="394" y="223"/>
                </a:cxn>
                <a:cxn ang="0">
                  <a:pos x="409" y="237"/>
                </a:cxn>
                <a:cxn ang="0">
                  <a:pos x="415" y="239"/>
                </a:cxn>
                <a:cxn ang="0">
                  <a:pos x="423" y="248"/>
                </a:cxn>
                <a:cxn ang="0">
                  <a:pos x="446" y="261"/>
                </a:cxn>
                <a:cxn ang="0">
                  <a:pos x="453" y="265"/>
                </a:cxn>
                <a:cxn ang="0">
                  <a:pos x="457" y="280"/>
                </a:cxn>
                <a:cxn ang="0">
                  <a:pos x="462" y="293"/>
                </a:cxn>
                <a:cxn ang="0">
                  <a:pos x="458" y="298"/>
                </a:cxn>
                <a:cxn ang="0">
                  <a:pos x="464" y="312"/>
                </a:cxn>
                <a:cxn ang="0">
                  <a:pos x="475" y="325"/>
                </a:cxn>
                <a:cxn ang="0">
                  <a:pos x="489" y="332"/>
                </a:cxn>
                <a:cxn ang="0">
                  <a:pos x="490" y="342"/>
                </a:cxn>
                <a:cxn ang="0">
                  <a:pos x="485" y="352"/>
                </a:cxn>
                <a:cxn ang="0">
                  <a:pos x="486" y="358"/>
                </a:cxn>
                <a:cxn ang="0">
                  <a:pos x="483" y="363"/>
                </a:cxn>
                <a:cxn ang="0">
                  <a:pos x="476" y="364"/>
                </a:cxn>
                <a:cxn ang="0">
                  <a:pos x="469" y="371"/>
                </a:cxn>
                <a:cxn ang="0">
                  <a:pos x="465" y="364"/>
                </a:cxn>
                <a:cxn ang="0">
                  <a:pos x="461" y="386"/>
                </a:cxn>
                <a:cxn ang="0">
                  <a:pos x="455" y="391"/>
                </a:cxn>
                <a:cxn ang="0">
                  <a:pos x="454" y="398"/>
                </a:cxn>
                <a:cxn ang="0">
                  <a:pos x="457" y="412"/>
                </a:cxn>
                <a:cxn ang="0">
                  <a:pos x="439" y="423"/>
                </a:cxn>
                <a:cxn ang="0">
                  <a:pos x="415" y="410"/>
                </a:cxn>
                <a:cxn ang="0">
                  <a:pos x="428" y="395"/>
                </a:cxn>
                <a:cxn ang="0">
                  <a:pos x="422" y="382"/>
                </a:cxn>
                <a:cxn ang="0">
                  <a:pos x="401" y="377"/>
                </a:cxn>
                <a:cxn ang="0">
                  <a:pos x="348" y="381"/>
                </a:cxn>
                <a:cxn ang="0">
                  <a:pos x="273" y="386"/>
                </a:cxn>
                <a:cxn ang="0">
                  <a:pos x="128" y="391"/>
                </a:cxn>
                <a:cxn ang="0">
                  <a:pos x="85" y="227"/>
                </a:cxn>
                <a:cxn ang="0">
                  <a:pos x="65" y="135"/>
                </a:cxn>
                <a:cxn ang="0">
                  <a:pos x="50" y="112"/>
                </a:cxn>
                <a:cxn ang="0">
                  <a:pos x="55" y="95"/>
                </a:cxn>
                <a:cxn ang="0">
                  <a:pos x="60" y="78"/>
                </a:cxn>
                <a:cxn ang="0">
                  <a:pos x="40" y="73"/>
                </a:cxn>
                <a:cxn ang="0">
                  <a:pos x="32" y="67"/>
                </a:cxn>
                <a:cxn ang="0">
                  <a:pos x="26" y="59"/>
                </a:cxn>
                <a:cxn ang="0">
                  <a:pos x="14" y="37"/>
                </a:cxn>
                <a:cxn ang="0">
                  <a:pos x="0" y="11"/>
                </a:cxn>
                <a:cxn ang="0">
                  <a:pos x="189" y="8"/>
                </a:cxn>
                <a:cxn ang="0">
                  <a:pos x="252" y="1"/>
                </a:cxn>
              </a:cxnLst>
              <a:rect l="0" t="0" r="r" b="b"/>
              <a:pathLst>
                <a:path w="490" h="423">
                  <a:moveTo>
                    <a:pt x="263" y="0"/>
                  </a:moveTo>
                  <a:lnTo>
                    <a:pt x="274" y="0"/>
                  </a:lnTo>
                  <a:lnTo>
                    <a:pt x="281" y="3"/>
                  </a:lnTo>
                  <a:lnTo>
                    <a:pt x="292" y="15"/>
                  </a:lnTo>
                  <a:lnTo>
                    <a:pt x="298" y="20"/>
                  </a:lnTo>
                  <a:lnTo>
                    <a:pt x="296" y="35"/>
                  </a:lnTo>
                  <a:lnTo>
                    <a:pt x="297" y="51"/>
                  </a:lnTo>
                  <a:lnTo>
                    <a:pt x="301" y="66"/>
                  </a:lnTo>
                  <a:lnTo>
                    <a:pt x="308" y="79"/>
                  </a:lnTo>
                  <a:lnTo>
                    <a:pt x="310" y="83"/>
                  </a:lnTo>
                  <a:lnTo>
                    <a:pt x="317" y="90"/>
                  </a:lnTo>
                  <a:lnTo>
                    <a:pt x="322" y="93"/>
                  </a:lnTo>
                  <a:lnTo>
                    <a:pt x="323" y="94"/>
                  </a:lnTo>
                  <a:lnTo>
                    <a:pt x="325" y="95"/>
                  </a:lnTo>
                  <a:lnTo>
                    <a:pt x="327" y="98"/>
                  </a:lnTo>
                  <a:lnTo>
                    <a:pt x="330" y="99"/>
                  </a:lnTo>
                  <a:lnTo>
                    <a:pt x="331" y="101"/>
                  </a:lnTo>
                  <a:lnTo>
                    <a:pt x="331" y="105"/>
                  </a:lnTo>
                  <a:lnTo>
                    <a:pt x="332" y="107"/>
                  </a:lnTo>
                  <a:lnTo>
                    <a:pt x="334" y="108"/>
                  </a:lnTo>
                  <a:lnTo>
                    <a:pt x="341" y="111"/>
                  </a:lnTo>
                  <a:lnTo>
                    <a:pt x="346" y="113"/>
                  </a:lnTo>
                  <a:lnTo>
                    <a:pt x="350" y="116"/>
                  </a:lnTo>
                  <a:lnTo>
                    <a:pt x="351" y="119"/>
                  </a:lnTo>
                  <a:lnTo>
                    <a:pt x="353" y="121"/>
                  </a:lnTo>
                  <a:lnTo>
                    <a:pt x="355" y="121"/>
                  </a:lnTo>
                  <a:lnTo>
                    <a:pt x="358" y="132"/>
                  </a:lnTo>
                  <a:lnTo>
                    <a:pt x="359" y="141"/>
                  </a:lnTo>
                  <a:lnTo>
                    <a:pt x="361" y="151"/>
                  </a:lnTo>
                  <a:lnTo>
                    <a:pt x="366" y="158"/>
                  </a:lnTo>
                  <a:lnTo>
                    <a:pt x="369" y="158"/>
                  </a:lnTo>
                  <a:lnTo>
                    <a:pt x="374" y="156"/>
                  </a:lnTo>
                  <a:lnTo>
                    <a:pt x="375" y="154"/>
                  </a:lnTo>
                  <a:lnTo>
                    <a:pt x="380" y="149"/>
                  </a:lnTo>
                  <a:lnTo>
                    <a:pt x="383" y="149"/>
                  </a:lnTo>
                  <a:lnTo>
                    <a:pt x="393" y="154"/>
                  </a:lnTo>
                  <a:lnTo>
                    <a:pt x="403" y="158"/>
                  </a:lnTo>
                  <a:lnTo>
                    <a:pt x="400" y="172"/>
                  </a:lnTo>
                  <a:lnTo>
                    <a:pt x="395" y="186"/>
                  </a:lnTo>
                  <a:lnTo>
                    <a:pt x="390" y="199"/>
                  </a:lnTo>
                  <a:lnTo>
                    <a:pt x="389" y="211"/>
                  </a:lnTo>
                  <a:lnTo>
                    <a:pt x="394" y="223"/>
                  </a:lnTo>
                  <a:lnTo>
                    <a:pt x="398" y="228"/>
                  </a:lnTo>
                  <a:lnTo>
                    <a:pt x="403" y="233"/>
                  </a:lnTo>
                  <a:lnTo>
                    <a:pt x="409" y="237"/>
                  </a:lnTo>
                  <a:lnTo>
                    <a:pt x="410" y="238"/>
                  </a:lnTo>
                  <a:lnTo>
                    <a:pt x="412" y="239"/>
                  </a:lnTo>
                  <a:lnTo>
                    <a:pt x="415" y="239"/>
                  </a:lnTo>
                  <a:lnTo>
                    <a:pt x="422" y="242"/>
                  </a:lnTo>
                  <a:lnTo>
                    <a:pt x="423" y="245"/>
                  </a:lnTo>
                  <a:lnTo>
                    <a:pt x="423" y="248"/>
                  </a:lnTo>
                  <a:lnTo>
                    <a:pt x="430" y="248"/>
                  </a:lnTo>
                  <a:lnTo>
                    <a:pt x="436" y="251"/>
                  </a:lnTo>
                  <a:lnTo>
                    <a:pt x="446" y="261"/>
                  </a:lnTo>
                  <a:lnTo>
                    <a:pt x="450" y="262"/>
                  </a:lnTo>
                  <a:lnTo>
                    <a:pt x="452" y="263"/>
                  </a:lnTo>
                  <a:lnTo>
                    <a:pt x="453" y="265"/>
                  </a:lnTo>
                  <a:lnTo>
                    <a:pt x="455" y="272"/>
                  </a:lnTo>
                  <a:lnTo>
                    <a:pt x="455" y="275"/>
                  </a:lnTo>
                  <a:lnTo>
                    <a:pt x="457" y="280"/>
                  </a:lnTo>
                  <a:lnTo>
                    <a:pt x="459" y="282"/>
                  </a:lnTo>
                  <a:lnTo>
                    <a:pt x="462" y="289"/>
                  </a:lnTo>
                  <a:lnTo>
                    <a:pt x="462" y="293"/>
                  </a:lnTo>
                  <a:lnTo>
                    <a:pt x="461" y="296"/>
                  </a:lnTo>
                  <a:lnTo>
                    <a:pt x="460" y="297"/>
                  </a:lnTo>
                  <a:lnTo>
                    <a:pt x="458" y="298"/>
                  </a:lnTo>
                  <a:lnTo>
                    <a:pt x="457" y="298"/>
                  </a:lnTo>
                  <a:lnTo>
                    <a:pt x="460" y="307"/>
                  </a:lnTo>
                  <a:lnTo>
                    <a:pt x="464" y="312"/>
                  </a:lnTo>
                  <a:lnTo>
                    <a:pt x="468" y="318"/>
                  </a:lnTo>
                  <a:lnTo>
                    <a:pt x="471" y="324"/>
                  </a:lnTo>
                  <a:lnTo>
                    <a:pt x="475" y="325"/>
                  </a:lnTo>
                  <a:lnTo>
                    <a:pt x="486" y="325"/>
                  </a:lnTo>
                  <a:lnTo>
                    <a:pt x="490" y="330"/>
                  </a:lnTo>
                  <a:lnTo>
                    <a:pt x="489" y="332"/>
                  </a:lnTo>
                  <a:lnTo>
                    <a:pt x="489" y="337"/>
                  </a:lnTo>
                  <a:lnTo>
                    <a:pt x="490" y="339"/>
                  </a:lnTo>
                  <a:lnTo>
                    <a:pt x="490" y="342"/>
                  </a:lnTo>
                  <a:lnTo>
                    <a:pt x="488" y="346"/>
                  </a:lnTo>
                  <a:lnTo>
                    <a:pt x="486" y="349"/>
                  </a:lnTo>
                  <a:lnTo>
                    <a:pt x="485" y="352"/>
                  </a:lnTo>
                  <a:lnTo>
                    <a:pt x="485" y="354"/>
                  </a:lnTo>
                  <a:lnTo>
                    <a:pt x="486" y="357"/>
                  </a:lnTo>
                  <a:lnTo>
                    <a:pt x="486" y="358"/>
                  </a:lnTo>
                  <a:lnTo>
                    <a:pt x="487" y="359"/>
                  </a:lnTo>
                  <a:lnTo>
                    <a:pt x="485" y="364"/>
                  </a:lnTo>
                  <a:lnTo>
                    <a:pt x="483" y="363"/>
                  </a:lnTo>
                  <a:lnTo>
                    <a:pt x="479" y="363"/>
                  </a:lnTo>
                  <a:lnTo>
                    <a:pt x="478" y="364"/>
                  </a:lnTo>
                  <a:lnTo>
                    <a:pt x="476" y="364"/>
                  </a:lnTo>
                  <a:lnTo>
                    <a:pt x="474" y="365"/>
                  </a:lnTo>
                  <a:lnTo>
                    <a:pt x="473" y="367"/>
                  </a:lnTo>
                  <a:lnTo>
                    <a:pt x="469" y="371"/>
                  </a:lnTo>
                  <a:lnTo>
                    <a:pt x="466" y="371"/>
                  </a:lnTo>
                  <a:lnTo>
                    <a:pt x="466" y="368"/>
                  </a:lnTo>
                  <a:lnTo>
                    <a:pt x="465" y="364"/>
                  </a:lnTo>
                  <a:lnTo>
                    <a:pt x="460" y="371"/>
                  </a:lnTo>
                  <a:lnTo>
                    <a:pt x="460" y="378"/>
                  </a:lnTo>
                  <a:lnTo>
                    <a:pt x="461" y="386"/>
                  </a:lnTo>
                  <a:lnTo>
                    <a:pt x="458" y="387"/>
                  </a:lnTo>
                  <a:lnTo>
                    <a:pt x="455" y="389"/>
                  </a:lnTo>
                  <a:lnTo>
                    <a:pt x="455" y="391"/>
                  </a:lnTo>
                  <a:lnTo>
                    <a:pt x="457" y="392"/>
                  </a:lnTo>
                  <a:lnTo>
                    <a:pt x="457" y="395"/>
                  </a:lnTo>
                  <a:lnTo>
                    <a:pt x="454" y="398"/>
                  </a:lnTo>
                  <a:lnTo>
                    <a:pt x="454" y="402"/>
                  </a:lnTo>
                  <a:lnTo>
                    <a:pt x="457" y="403"/>
                  </a:lnTo>
                  <a:lnTo>
                    <a:pt x="457" y="412"/>
                  </a:lnTo>
                  <a:lnTo>
                    <a:pt x="453" y="417"/>
                  </a:lnTo>
                  <a:lnTo>
                    <a:pt x="446" y="421"/>
                  </a:lnTo>
                  <a:lnTo>
                    <a:pt x="439" y="423"/>
                  </a:lnTo>
                  <a:lnTo>
                    <a:pt x="409" y="423"/>
                  </a:lnTo>
                  <a:lnTo>
                    <a:pt x="410" y="416"/>
                  </a:lnTo>
                  <a:lnTo>
                    <a:pt x="415" y="410"/>
                  </a:lnTo>
                  <a:lnTo>
                    <a:pt x="421" y="406"/>
                  </a:lnTo>
                  <a:lnTo>
                    <a:pt x="425" y="401"/>
                  </a:lnTo>
                  <a:lnTo>
                    <a:pt x="428" y="395"/>
                  </a:lnTo>
                  <a:lnTo>
                    <a:pt x="426" y="393"/>
                  </a:lnTo>
                  <a:lnTo>
                    <a:pt x="424" y="386"/>
                  </a:lnTo>
                  <a:lnTo>
                    <a:pt x="422" y="382"/>
                  </a:lnTo>
                  <a:lnTo>
                    <a:pt x="419" y="378"/>
                  </a:lnTo>
                  <a:lnTo>
                    <a:pt x="412" y="377"/>
                  </a:lnTo>
                  <a:lnTo>
                    <a:pt x="401" y="377"/>
                  </a:lnTo>
                  <a:lnTo>
                    <a:pt x="384" y="378"/>
                  </a:lnTo>
                  <a:lnTo>
                    <a:pt x="367" y="379"/>
                  </a:lnTo>
                  <a:lnTo>
                    <a:pt x="348" y="381"/>
                  </a:lnTo>
                  <a:lnTo>
                    <a:pt x="332" y="382"/>
                  </a:lnTo>
                  <a:lnTo>
                    <a:pt x="318" y="384"/>
                  </a:lnTo>
                  <a:lnTo>
                    <a:pt x="273" y="386"/>
                  </a:lnTo>
                  <a:lnTo>
                    <a:pt x="224" y="387"/>
                  </a:lnTo>
                  <a:lnTo>
                    <a:pt x="175" y="389"/>
                  </a:lnTo>
                  <a:lnTo>
                    <a:pt x="128" y="391"/>
                  </a:lnTo>
                  <a:lnTo>
                    <a:pt x="88" y="392"/>
                  </a:lnTo>
                  <a:lnTo>
                    <a:pt x="86" y="309"/>
                  </a:lnTo>
                  <a:lnTo>
                    <a:pt x="85" y="227"/>
                  </a:lnTo>
                  <a:lnTo>
                    <a:pt x="82" y="147"/>
                  </a:lnTo>
                  <a:lnTo>
                    <a:pt x="79" y="144"/>
                  </a:lnTo>
                  <a:lnTo>
                    <a:pt x="65" y="135"/>
                  </a:lnTo>
                  <a:lnTo>
                    <a:pt x="64" y="127"/>
                  </a:lnTo>
                  <a:lnTo>
                    <a:pt x="55" y="118"/>
                  </a:lnTo>
                  <a:lnTo>
                    <a:pt x="50" y="112"/>
                  </a:lnTo>
                  <a:lnTo>
                    <a:pt x="48" y="105"/>
                  </a:lnTo>
                  <a:lnTo>
                    <a:pt x="53" y="98"/>
                  </a:lnTo>
                  <a:lnTo>
                    <a:pt x="55" y="95"/>
                  </a:lnTo>
                  <a:lnTo>
                    <a:pt x="62" y="91"/>
                  </a:lnTo>
                  <a:lnTo>
                    <a:pt x="62" y="83"/>
                  </a:lnTo>
                  <a:lnTo>
                    <a:pt x="60" y="78"/>
                  </a:lnTo>
                  <a:lnTo>
                    <a:pt x="56" y="74"/>
                  </a:lnTo>
                  <a:lnTo>
                    <a:pt x="45" y="74"/>
                  </a:lnTo>
                  <a:lnTo>
                    <a:pt x="40" y="73"/>
                  </a:lnTo>
                  <a:lnTo>
                    <a:pt x="40" y="71"/>
                  </a:lnTo>
                  <a:lnTo>
                    <a:pt x="36" y="67"/>
                  </a:lnTo>
                  <a:lnTo>
                    <a:pt x="32" y="67"/>
                  </a:lnTo>
                  <a:lnTo>
                    <a:pt x="29" y="66"/>
                  </a:lnTo>
                  <a:lnTo>
                    <a:pt x="28" y="65"/>
                  </a:lnTo>
                  <a:lnTo>
                    <a:pt x="26" y="59"/>
                  </a:lnTo>
                  <a:lnTo>
                    <a:pt x="22" y="52"/>
                  </a:lnTo>
                  <a:lnTo>
                    <a:pt x="20" y="45"/>
                  </a:lnTo>
                  <a:lnTo>
                    <a:pt x="14" y="37"/>
                  </a:lnTo>
                  <a:lnTo>
                    <a:pt x="7" y="29"/>
                  </a:lnTo>
                  <a:lnTo>
                    <a:pt x="3" y="21"/>
                  </a:lnTo>
                  <a:lnTo>
                    <a:pt x="0" y="11"/>
                  </a:lnTo>
                  <a:lnTo>
                    <a:pt x="116" y="11"/>
                  </a:lnTo>
                  <a:lnTo>
                    <a:pt x="175" y="9"/>
                  </a:lnTo>
                  <a:lnTo>
                    <a:pt x="189" y="8"/>
                  </a:lnTo>
                  <a:lnTo>
                    <a:pt x="226" y="6"/>
                  </a:lnTo>
                  <a:lnTo>
                    <a:pt x="239" y="4"/>
                  </a:lnTo>
                  <a:lnTo>
                    <a:pt x="252" y="1"/>
                  </a:lnTo>
                  <a:lnTo>
                    <a:pt x="263"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 name="Freeform 32"/>
            <p:cNvSpPr>
              <a:spLocks/>
            </p:cNvSpPr>
            <p:nvPr/>
          </p:nvSpPr>
          <p:spPr bwMode="auto">
            <a:xfrm>
              <a:off x="6995468" y="3729982"/>
              <a:ext cx="805390" cy="663299"/>
            </a:xfrm>
            <a:custGeom>
              <a:avLst/>
              <a:gdLst/>
              <a:ahLst/>
              <a:cxnLst>
                <a:cxn ang="0">
                  <a:pos x="324" y="2"/>
                </a:cxn>
                <a:cxn ang="0">
                  <a:pos x="332" y="19"/>
                </a:cxn>
                <a:cxn ang="0">
                  <a:pos x="326" y="26"/>
                </a:cxn>
                <a:cxn ang="0">
                  <a:pos x="319" y="28"/>
                </a:cxn>
                <a:cxn ang="0">
                  <a:pos x="313" y="41"/>
                </a:cxn>
                <a:cxn ang="0">
                  <a:pos x="331" y="49"/>
                </a:cxn>
                <a:cxn ang="0">
                  <a:pos x="362" y="46"/>
                </a:cxn>
                <a:cxn ang="0">
                  <a:pos x="362" y="50"/>
                </a:cxn>
                <a:cxn ang="0">
                  <a:pos x="356" y="51"/>
                </a:cxn>
                <a:cxn ang="0">
                  <a:pos x="359" y="56"/>
                </a:cxn>
                <a:cxn ang="0">
                  <a:pos x="354" y="63"/>
                </a:cxn>
                <a:cxn ang="0">
                  <a:pos x="346" y="69"/>
                </a:cxn>
                <a:cxn ang="0">
                  <a:pos x="342" y="84"/>
                </a:cxn>
                <a:cxn ang="0">
                  <a:pos x="332" y="102"/>
                </a:cxn>
                <a:cxn ang="0">
                  <a:pos x="337" y="119"/>
                </a:cxn>
                <a:cxn ang="0">
                  <a:pos x="330" y="132"/>
                </a:cxn>
                <a:cxn ang="0">
                  <a:pos x="323" y="140"/>
                </a:cxn>
                <a:cxn ang="0">
                  <a:pos x="326" y="146"/>
                </a:cxn>
                <a:cxn ang="0">
                  <a:pos x="319" y="152"/>
                </a:cxn>
                <a:cxn ang="0">
                  <a:pos x="312" y="151"/>
                </a:cxn>
                <a:cxn ang="0">
                  <a:pos x="309" y="158"/>
                </a:cxn>
                <a:cxn ang="0">
                  <a:pos x="305" y="181"/>
                </a:cxn>
                <a:cxn ang="0">
                  <a:pos x="298" y="197"/>
                </a:cxn>
                <a:cxn ang="0">
                  <a:pos x="289" y="209"/>
                </a:cxn>
                <a:cxn ang="0">
                  <a:pos x="284" y="210"/>
                </a:cxn>
                <a:cxn ang="0">
                  <a:pos x="278" y="209"/>
                </a:cxn>
                <a:cxn ang="0">
                  <a:pos x="277" y="232"/>
                </a:cxn>
                <a:cxn ang="0">
                  <a:pos x="269" y="239"/>
                </a:cxn>
                <a:cxn ang="0">
                  <a:pos x="268" y="243"/>
                </a:cxn>
                <a:cxn ang="0">
                  <a:pos x="271" y="242"/>
                </a:cxn>
                <a:cxn ang="0">
                  <a:pos x="270" y="253"/>
                </a:cxn>
                <a:cxn ang="0">
                  <a:pos x="267" y="260"/>
                </a:cxn>
                <a:cxn ang="0">
                  <a:pos x="261" y="265"/>
                </a:cxn>
                <a:cxn ang="0">
                  <a:pos x="263" y="270"/>
                </a:cxn>
                <a:cxn ang="0">
                  <a:pos x="257" y="273"/>
                </a:cxn>
                <a:cxn ang="0">
                  <a:pos x="264" y="280"/>
                </a:cxn>
                <a:cxn ang="0">
                  <a:pos x="260" y="285"/>
                </a:cxn>
                <a:cxn ang="0">
                  <a:pos x="263" y="293"/>
                </a:cxn>
                <a:cxn ang="0">
                  <a:pos x="269" y="300"/>
                </a:cxn>
                <a:cxn ang="0">
                  <a:pos x="271" y="306"/>
                </a:cxn>
                <a:cxn ang="0">
                  <a:pos x="269" y="314"/>
                </a:cxn>
                <a:cxn ang="0">
                  <a:pos x="267" y="317"/>
                </a:cxn>
                <a:cxn ang="0">
                  <a:pos x="269" y="328"/>
                </a:cxn>
                <a:cxn ang="0">
                  <a:pos x="151" y="334"/>
                </a:cxn>
                <a:cxn ang="0">
                  <a:pos x="127" y="331"/>
                </a:cxn>
                <a:cxn ang="0">
                  <a:pos x="115" y="336"/>
                </a:cxn>
                <a:cxn ang="0">
                  <a:pos x="50" y="336"/>
                </a:cxn>
                <a:cxn ang="0">
                  <a:pos x="47" y="287"/>
                </a:cxn>
                <a:cxn ang="0">
                  <a:pos x="42" y="285"/>
                </a:cxn>
                <a:cxn ang="0">
                  <a:pos x="30" y="286"/>
                </a:cxn>
                <a:cxn ang="0">
                  <a:pos x="27" y="281"/>
                </a:cxn>
                <a:cxn ang="0">
                  <a:pos x="19" y="286"/>
                </a:cxn>
                <a:cxn ang="0">
                  <a:pos x="15" y="174"/>
                </a:cxn>
                <a:cxn ang="0">
                  <a:pos x="8" y="70"/>
                </a:cxn>
                <a:cxn ang="0">
                  <a:pos x="94" y="13"/>
                </a:cxn>
                <a:cxn ang="0">
                  <a:pos x="291" y="2"/>
                </a:cxn>
              </a:cxnLst>
              <a:rect l="0" t="0" r="r" b="b"/>
              <a:pathLst>
                <a:path w="363" h="337">
                  <a:moveTo>
                    <a:pt x="309" y="0"/>
                  </a:moveTo>
                  <a:lnTo>
                    <a:pt x="317" y="0"/>
                  </a:lnTo>
                  <a:lnTo>
                    <a:pt x="324" y="2"/>
                  </a:lnTo>
                  <a:lnTo>
                    <a:pt x="328" y="7"/>
                  </a:lnTo>
                  <a:lnTo>
                    <a:pt x="332" y="15"/>
                  </a:lnTo>
                  <a:lnTo>
                    <a:pt x="332" y="19"/>
                  </a:lnTo>
                  <a:lnTo>
                    <a:pt x="330" y="21"/>
                  </a:lnTo>
                  <a:lnTo>
                    <a:pt x="328" y="23"/>
                  </a:lnTo>
                  <a:lnTo>
                    <a:pt x="326" y="26"/>
                  </a:lnTo>
                  <a:lnTo>
                    <a:pt x="320" y="26"/>
                  </a:lnTo>
                  <a:lnTo>
                    <a:pt x="318" y="23"/>
                  </a:lnTo>
                  <a:lnTo>
                    <a:pt x="319" y="28"/>
                  </a:lnTo>
                  <a:lnTo>
                    <a:pt x="318" y="33"/>
                  </a:lnTo>
                  <a:lnTo>
                    <a:pt x="314" y="36"/>
                  </a:lnTo>
                  <a:lnTo>
                    <a:pt x="313" y="41"/>
                  </a:lnTo>
                  <a:lnTo>
                    <a:pt x="314" y="46"/>
                  </a:lnTo>
                  <a:lnTo>
                    <a:pt x="323" y="49"/>
                  </a:lnTo>
                  <a:lnTo>
                    <a:pt x="331" y="49"/>
                  </a:lnTo>
                  <a:lnTo>
                    <a:pt x="340" y="47"/>
                  </a:lnTo>
                  <a:lnTo>
                    <a:pt x="349" y="46"/>
                  </a:lnTo>
                  <a:lnTo>
                    <a:pt x="362" y="46"/>
                  </a:lnTo>
                  <a:lnTo>
                    <a:pt x="363" y="48"/>
                  </a:lnTo>
                  <a:lnTo>
                    <a:pt x="362" y="49"/>
                  </a:lnTo>
                  <a:lnTo>
                    <a:pt x="362" y="50"/>
                  </a:lnTo>
                  <a:lnTo>
                    <a:pt x="359" y="50"/>
                  </a:lnTo>
                  <a:lnTo>
                    <a:pt x="358" y="51"/>
                  </a:lnTo>
                  <a:lnTo>
                    <a:pt x="356" y="51"/>
                  </a:lnTo>
                  <a:lnTo>
                    <a:pt x="356" y="53"/>
                  </a:lnTo>
                  <a:lnTo>
                    <a:pt x="358" y="55"/>
                  </a:lnTo>
                  <a:lnTo>
                    <a:pt x="359" y="56"/>
                  </a:lnTo>
                  <a:lnTo>
                    <a:pt x="359" y="57"/>
                  </a:lnTo>
                  <a:lnTo>
                    <a:pt x="360" y="57"/>
                  </a:lnTo>
                  <a:lnTo>
                    <a:pt x="354" y="63"/>
                  </a:lnTo>
                  <a:lnTo>
                    <a:pt x="352" y="64"/>
                  </a:lnTo>
                  <a:lnTo>
                    <a:pt x="349" y="67"/>
                  </a:lnTo>
                  <a:lnTo>
                    <a:pt x="346" y="69"/>
                  </a:lnTo>
                  <a:lnTo>
                    <a:pt x="347" y="76"/>
                  </a:lnTo>
                  <a:lnTo>
                    <a:pt x="346" y="81"/>
                  </a:lnTo>
                  <a:lnTo>
                    <a:pt x="342" y="84"/>
                  </a:lnTo>
                  <a:lnTo>
                    <a:pt x="337" y="88"/>
                  </a:lnTo>
                  <a:lnTo>
                    <a:pt x="332" y="93"/>
                  </a:lnTo>
                  <a:lnTo>
                    <a:pt x="332" y="102"/>
                  </a:lnTo>
                  <a:lnTo>
                    <a:pt x="333" y="107"/>
                  </a:lnTo>
                  <a:lnTo>
                    <a:pt x="335" y="113"/>
                  </a:lnTo>
                  <a:lnTo>
                    <a:pt x="337" y="119"/>
                  </a:lnTo>
                  <a:lnTo>
                    <a:pt x="335" y="124"/>
                  </a:lnTo>
                  <a:lnTo>
                    <a:pt x="333" y="128"/>
                  </a:lnTo>
                  <a:lnTo>
                    <a:pt x="330" y="132"/>
                  </a:lnTo>
                  <a:lnTo>
                    <a:pt x="325" y="134"/>
                  </a:lnTo>
                  <a:lnTo>
                    <a:pt x="320" y="135"/>
                  </a:lnTo>
                  <a:lnTo>
                    <a:pt x="323" y="140"/>
                  </a:lnTo>
                  <a:lnTo>
                    <a:pt x="325" y="142"/>
                  </a:lnTo>
                  <a:lnTo>
                    <a:pt x="325" y="144"/>
                  </a:lnTo>
                  <a:lnTo>
                    <a:pt x="326" y="146"/>
                  </a:lnTo>
                  <a:lnTo>
                    <a:pt x="325" y="148"/>
                  </a:lnTo>
                  <a:lnTo>
                    <a:pt x="320" y="153"/>
                  </a:lnTo>
                  <a:lnTo>
                    <a:pt x="319" y="152"/>
                  </a:lnTo>
                  <a:lnTo>
                    <a:pt x="318" y="152"/>
                  </a:lnTo>
                  <a:lnTo>
                    <a:pt x="317" y="151"/>
                  </a:lnTo>
                  <a:lnTo>
                    <a:pt x="312" y="151"/>
                  </a:lnTo>
                  <a:lnTo>
                    <a:pt x="312" y="154"/>
                  </a:lnTo>
                  <a:lnTo>
                    <a:pt x="311" y="158"/>
                  </a:lnTo>
                  <a:lnTo>
                    <a:pt x="309" y="158"/>
                  </a:lnTo>
                  <a:lnTo>
                    <a:pt x="306" y="155"/>
                  </a:lnTo>
                  <a:lnTo>
                    <a:pt x="305" y="169"/>
                  </a:lnTo>
                  <a:lnTo>
                    <a:pt x="305" y="181"/>
                  </a:lnTo>
                  <a:lnTo>
                    <a:pt x="306" y="189"/>
                  </a:lnTo>
                  <a:lnTo>
                    <a:pt x="303" y="194"/>
                  </a:lnTo>
                  <a:lnTo>
                    <a:pt x="298" y="197"/>
                  </a:lnTo>
                  <a:lnTo>
                    <a:pt x="293" y="200"/>
                  </a:lnTo>
                  <a:lnTo>
                    <a:pt x="290" y="203"/>
                  </a:lnTo>
                  <a:lnTo>
                    <a:pt x="289" y="209"/>
                  </a:lnTo>
                  <a:lnTo>
                    <a:pt x="286" y="211"/>
                  </a:lnTo>
                  <a:lnTo>
                    <a:pt x="285" y="211"/>
                  </a:lnTo>
                  <a:lnTo>
                    <a:pt x="284" y="210"/>
                  </a:lnTo>
                  <a:lnTo>
                    <a:pt x="283" y="210"/>
                  </a:lnTo>
                  <a:lnTo>
                    <a:pt x="281" y="209"/>
                  </a:lnTo>
                  <a:lnTo>
                    <a:pt x="278" y="209"/>
                  </a:lnTo>
                  <a:lnTo>
                    <a:pt x="281" y="221"/>
                  </a:lnTo>
                  <a:lnTo>
                    <a:pt x="284" y="232"/>
                  </a:lnTo>
                  <a:lnTo>
                    <a:pt x="277" y="232"/>
                  </a:lnTo>
                  <a:lnTo>
                    <a:pt x="273" y="235"/>
                  </a:lnTo>
                  <a:lnTo>
                    <a:pt x="270" y="237"/>
                  </a:lnTo>
                  <a:lnTo>
                    <a:pt x="269" y="239"/>
                  </a:lnTo>
                  <a:lnTo>
                    <a:pt x="267" y="240"/>
                  </a:lnTo>
                  <a:lnTo>
                    <a:pt x="267" y="242"/>
                  </a:lnTo>
                  <a:lnTo>
                    <a:pt x="268" y="243"/>
                  </a:lnTo>
                  <a:lnTo>
                    <a:pt x="269" y="243"/>
                  </a:lnTo>
                  <a:lnTo>
                    <a:pt x="270" y="242"/>
                  </a:lnTo>
                  <a:lnTo>
                    <a:pt x="271" y="242"/>
                  </a:lnTo>
                  <a:lnTo>
                    <a:pt x="273" y="243"/>
                  </a:lnTo>
                  <a:lnTo>
                    <a:pt x="273" y="249"/>
                  </a:lnTo>
                  <a:lnTo>
                    <a:pt x="270" y="253"/>
                  </a:lnTo>
                  <a:lnTo>
                    <a:pt x="269" y="257"/>
                  </a:lnTo>
                  <a:lnTo>
                    <a:pt x="268" y="258"/>
                  </a:lnTo>
                  <a:lnTo>
                    <a:pt x="267" y="260"/>
                  </a:lnTo>
                  <a:lnTo>
                    <a:pt x="264" y="261"/>
                  </a:lnTo>
                  <a:lnTo>
                    <a:pt x="261" y="263"/>
                  </a:lnTo>
                  <a:lnTo>
                    <a:pt x="261" y="265"/>
                  </a:lnTo>
                  <a:lnTo>
                    <a:pt x="262" y="267"/>
                  </a:lnTo>
                  <a:lnTo>
                    <a:pt x="262" y="268"/>
                  </a:lnTo>
                  <a:lnTo>
                    <a:pt x="263" y="270"/>
                  </a:lnTo>
                  <a:lnTo>
                    <a:pt x="263" y="271"/>
                  </a:lnTo>
                  <a:lnTo>
                    <a:pt x="259" y="271"/>
                  </a:lnTo>
                  <a:lnTo>
                    <a:pt x="257" y="273"/>
                  </a:lnTo>
                  <a:lnTo>
                    <a:pt x="259" y="275"/>
                  </a:lnTo>
                  <a:lnTo>
                    <a:pt x="262" y="279"/>
                  </a:lnTo>
                  <a:lnTo>
                    <a:pt x="264" y="280"/>
                  </a:lnTo>
                  <a:lnTo>
                    <a:pt x="264" y="281"/>
                  </a:lnTo>
                  <a:lnTo>
                    <a:pt x="262" y="284"/>
                  </a:lnTo>
                  <a:lnTo>
                    <a:pt x="260" y="285"/>
                  </a:lnTo>
                  <a:lnTo>
                    <a:pt x="259" y="286"/>
                  </a:lnTo>
                  <a:lnTo>
                    <a:pt x="260" y="289"/>
                  </a:lnTo>
                  <a:lnTo>
                    <a:pt x="263" y="293"/>
                  </a:lnTo>
                  <a:lnTo>
                    <a:pt x="266" y="294"/>
                  </a:lnTo>
                  <a:lnTo>
                    <a:pt x="268" y="296"/>
                  </a:lnTo>
                  <a:lnTo>
                    <a:pt x="269" y="300"/>
                  </a:lnTo>
                  <a:lnTo>
                    <a:pt x="270" y="301"/>
                  </a:lnTo>
                  <a:lnTo>
                    <a:pt x="270" y="303"/>
                  </a:lnTo>
                  <a:lnTo>
                    <a:pt x="271" y="306"/>
                  </a:lnTo>
                  <a:lnTo>
                    <a:pt x="273" y="307"/>
                  </a:lnTo>
                  <a:lnTo>
                    <a:pt x="273" y="310"/>
                  </a:lnTo>
                  <a:lnTo>
                    <a:pt x="269" y="314"/>
                  </a:lnTo>
                  <a:lnTo>
                    <a:pt x="268" y="314"/>
                  </a:lnTo>
                  <a:lnTo>
                    <a:pt x="267" y="316"/>
                  </a:lnTo>
                  <a:lnTo>
                    <a:pt x="267" y="317"/>
                  </a:lnTo>
                  <a:lnTo>
                    <a:pt x="269" y="322"/>
                  </a:lnTo>
                  <a:lnTo>
                    <a:pt x="270" y="325"/>
                  </a:lnTo>
                  <a:lnTo>
                    <a:pt x="269" y="328"/>
                  </a:lnTo>
                  <a:lnTo>
                    <a:pt x="232" y="328"/>
                  </a:lnTo>
                  <a:lnTo>
                    <a:pt x="192" y="331"/>
                  </a:lnTo>
                  <a:lnTo>
                    <a:pt x="151" y="334"/>
                  </a:lnTo>
                  <a:lnTo>
                    <a:pt x="142" y="332"/>
                  </a:lnTo>
                  <a:lnTo>
                    <a:pt x="132" y="330"/>
                  </a:lnTo>
                  <a:lnTo>
                    <a:pt x="127" y="331"/>
                  </a:lnTo>
                  <a:lnTo>
                    <a:pt x="123" y="332"/>
                  </a:lnTo>
                  <a:lnTo>
                    <a:pt x="120" y="335"/>
                  </a:lnTo>
                  <a:lnTo>
                    <a:pt x="115" y="336"/>
                  </a:lnTo>
                  <a:lnTo>
                    <a:pt x="93" y="337"/>
                  </a:lnTo>
                  <a:lnTo>
                    <a:pt x="71" y="335"/>
                  </a:lnTo>
                  <a:lnTo>
                    <a:pt x="50" y="336"/>
                  </a:lnTo>
                  <a:lnTo>
                    <a:pt x="50" y="288"/>
                  </a:lnTo>
                  <a:lnTo>
                    <a:pt x="48" y="288"/>
                  </a:lnTo>
                  <a:lnTo>
                    <a:pt x="47" y="287"/>
                  </a:lnTo>
                  <a:lnTo>
                    <a:pt x="45" y="287"/>
                  </a:lnTo>
                  <a:lnTo>
                    <a:pt x="44" y="286"/>
                  </a:lnTo>
                  <a:lnTo>
                    <a:pt x="42" y="285"/>
                  </a:lnTo>
                  <a:lnTo>
                    <a:pt x="35" y="285"/>
                  </a:lnTo>
                  <a:lnTo>
                    <a:pt x="33" y="286"/>
                  </a:lnTo>
                  <a:lnTo>
                    <a:pt x="30" y="286"/>
                  </a:lnTo>
                  <a:lnTo>
                    <a:pt x="30" y="280"/>
                  </a:lnTo>
                  <a:lnTo>
                    <a:pt x="29" y="279"/>
                  </a:lnTo>
                  <a:lnTo>
                    <a:pt x="27" y="281"/>
                  </a:lnTo>
                  <a:lnTo>
                    <a:pt x="27" y="282"/>
                  </a:lnTo>
                  <a:lnTo>
                    <a:pt x="23" y="286"/>
                  </a:lnTo>
                  <a:lnTo>
                    <a:pt x="19" y="286"/>
                  </a:lnTo>
                  <a:lnTo>
                    <a:pt x="15" y="250"/>
                  </a:lnTo>
                  <a:lnTo>
                    <a:pt x="14" y="212"/>
                  </a:lnTo>
                  <a:lnTo>
                    <a:pt x="15" y="174"/>
                  </a:lnTo>
                  <a:lnTo>
                    <a:pt x="15" y="137"/>
                  </a:lnTo>
                  <a:lnTo>
                    <a:pt x="14" y="99"/>
                  </a:lnTo>
                  <a:lnTo>
                    <a:pt x="8" y="70"/>
                  </a:lnTo>
                  <a:lnTo>
                    <a:pt x="2" y="42"/>
                  </a:lnTo>
                  <a:lnTo>
                    <a:pt x="0" y="15"/>
                  </a:lnTo>
                  <a:lnTo>
                    <a:pt x="94" y="13"/>
                  </a:lnTo>
                  <a:lnTo>
                    <a:pt x="190" y="9"/>
                  </a:lnTo>
                  <a:lnTo>
                    <a:pt x="284" y="4"/>
                  </a:lnTo>
                  <a:lnTo>
                    <a:pt x="291" y="2"/>
                  </a:lnTo>
                  <a:lnTo>
                    <a:pt x="300" y="1"/>
                  </a:lnTo>
                  <a:lnTo>
                    <a:pt x="309"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Freeform 33"/>
            <p:cNvSpPr>
              <a:spLocks/>
            </p:cNvSpPr>
            <p:nvPr/>
          </p:nvSpPr>
          <p:spPr bwMode="auto">
            <a:xfrm>
              <a:off x="5591029" y="1433039"/>
              <a:ext cx="1067197" cy="582600"/>
            </a:xfrm>
            <a:custGeom>
              <a:avLst/>
              <a:gdLst/>
              <a:ahLst/>
              <a:cxnLst>
                <a:cxn ang="0">
                  <a:pos x="22" y="0"/>
                </a:cxn>
                <a:cxn ang="0">
                  <a:pos x="102" y="7"/>
                </a:cxn>
                <a:cxn ang="0">
                  <a:pos x="186" y="11"/>
                </a:cxn>
                <a:cxn ang="0">
                  <a:pos x="356" y="16"/>
                </a:cxn>
                <a:cxn ang="0">
                  <a:pos x="439" y="20"/>
                </a:cxn>
                <a:cxn ang="0">
                  <a:pos x="440" y="31"/>
                </a:cxn>
                <a:cxn ang="0">
                  <a:pos x="441" y="40"/>
                </a:cxn>
                <a:cxn ang="0">
                  <a:pos x="441" y="76"/>
                </a:cxn>
                <a:cxn ang="0">
                  <a:pos x="444" y="80"/>
                </a:cxn>
                <a:cxn ang="0">
                  <a:pos x="444" y="98"/>
                </a:cxn>
                <a:cxn ang="0">
                  <a:pos x="449" y="119"/>
                </a:cxn>
                <a:cxn ang="0">
                  <a:pos x="458" y="138"/>
                </a:cxn>
                <a:cxn ang="0">
                  <a:pos x="461" y="147"/>
                </a:cxn>
                <a:cxn ang="0">
                  <a:pos x="461" y="153"/>
                </a:cxn>
                <a:cxn ang="0">
                  <a:pos x="460" y="156"/>
                </a:cxn>
                <a:cxn ang="0">
                  <a:pos x="458" y="157"/>
                </a:cxn>
                <a:cxn ang="0">
                  <a:pos x="458" y="158"/>
                </a:cxn>
                <a:cxn ang="0">
                  <a:pos x="460" y="164"/>
                </a:cxn>
                <a:cxn ang="0">
                  <a:pos x="461" y="172"/>
                </a:cxn>
                <a:cxn ang="0">
                  <a:pos x="463" y="181"/>
                </a:cxn>
                <a:cxn ang="0">
                  <a:pos x="464" y="189"/>
                </a:cxn>
                <a:cxn ang="0">
                  <a:pos x="464" y="193"/>
                </a:cxn>
                <a:cxn ang="0">
                  <a:pos x="463" y="195"/>
                </a:cxn>
                <a:cxn ang="0">
                  <a:pos x="462" y="196"/>
                </a:cxn>
                <a:cxn ang="0">
                  <a:pos x="461" y="199"/>
                </a:cxn>
                <a:cxn ang="0">
                  <a:pos x="461" y="205"/>
                </a:cxn>
                <a:cxn ang="0">
                  <a:pos x="462" y="213"/>
                </a:cxn>
                <a:cxn ang="0">
                  <a:pos x="463" y="223"/>
                </a:cxn>
                <a:cxn ang="0">
                  <a:pos x="464" y="231"/>
                </a:cxn>
                <a:cxn ang="0">
                  <a:pos x="464" y="240"/>
                </a:cxn>
                <a:cxn ang="0">
                  <a:pos x="467" y="249"/>
                </a:cxn>
                <a:cxn ang="0">
                  <a:pos x="468" y="251"/>
                </a:cxn>
                <a:cxn ang="0">
                  <a:pos x="474" y="257"/>
                </a:cxn>
                <a:cxn ang="0">
                  <a:pos x="475" y="259"/>
                </a:cxn>
                <a:cxn ang="0">
                  <a:pos x="476" y="271"/>
                </a:cxn>
                <a:cxn ang="0">
                  <a:pos x="478" y="283"/>
                </a:cxn>
                <a:cxn ang="0">
                  <a:pos x="481" y="293"/>
                </a:cxn>
                <a:cxn ang="0">
                  <a:pos x="384" y="296"/>
                </a:cxn>
                <a:cxn ang="0">
                  <a:pos x="286" y="294"/>
                </a:cxn>
                <a:cxn ang="0">
                  <a:pos x="189" y="290"/>
                </a:cxn>
                <a:cxn ang="0">
                  <a:pos x="94" y="285"/>
                </a:cxn>
                <a:cxn ang="0">
                  <a:pos x="0" y="279"/>
                </a:cxn>
                <a:cxn ang="0">
                  <a:pos x="4" y="209"/>
                </a:cxn>
                <a:cxn ang="0">
                  <a:pos x="9" y="138"/>
                </a:cxn>
                <a:cxn ang="0">
                  <a:pos x="14" y="68"/>
                </a:cxn>
                <a:cxn ang="0">
                  <a:pos x="22" y="0"/>
                </a:cxn>
              </a:cxnLst>
              <a:rect l="0" t="0" r="r" b="b"/>
              <a:pathLst>
                <a:path w="481" h="296">
                  <a:moveTo>
                    <a:pt x="22" y="0"/>
                  </a:moveTo>
                  <a:lnTo>
                    <a:pt x="102" y="7"/>
                  </a:lnTo>
                  <a:lnTo>
                    <a:pt x="186" y="11"/>
                  </a:lnTo>
                  <a:lnTo>
                    <a:pt x="356" y="16"/>
                  </a:lnTo>
                  <a:lnTo>
                    <a:pt x="439" y="20"/>
                  </a:lnTo>
                  <a:lnTo>
                    <a:pt x="440" y="31"/>
                  </a:lnTo>
                  <a:lnTo>
                    <a:pt x="441" y="40"/>
                  </a:lnTo>
                  <a:lnTo>
                    <a:pt x="441" y="76"/>
                  </a:lnTo>
                  <a:lnTo>
                    <a:pt x="444" y="80"/>
                  </a:lnTo>
                  <a:lnTo>
                    <a:pt x="444" y="98"/>
                  </a:lnTo>
                  <a:lnTo>
                    <a:pt x="449" y="119"/>
                  </a:lnTo>
                  <a:lnTo>
                    <a:pt x="458" y="138"/>
                  </a:lnTo>
                  <a:lnTo>
                    <a:pt x="461" y="147"/>
                  </a:lnTo>
                  <a:lnTo>
                    <a:pt x="461" y="153"/>
                  </a:lnTo>
                  <a:lnTo>
                    <a:pt x="460" y="156"/>
                  </a:lnTo>
                  <a:lnTo>
                    <a:pt x="458" y="157"/>
                  </a:lnTo>
                  <a:lnTo>
                    <a:pt x="458" y="158"/>
                  </a:lnTo>
                  <a:lnTo>
                    <a:pt x="460" y="164"/>
                  </a:lnTo>
                  <a:lnTo>
                    <a:pt x="461" y="172"/>
                  </a:lnTo>
                  <a:lnTo>
                    <a:pt x="463" y="181"/>
                  </a:lnTo>
                  <a:lnTo>
                    <a:pt x="464" y="189"/>
                  </a:lnTo>
                  <a:lnTo>
                    <a:pt x="464" y="193"/>
                  </a:lnTo>
                  <a:lnTo>
                    <a:pt x="463" y="195"/>
                  </a:lnTo>
                  <a:lnTo>
                    <a:pt x="462" y="196"/>
                  </a:lnTo>
                  <a:lnTo>
                    <a:pt x="461" y="199"/>
                  </a:lnTo>
                  <a:lnTo>
                    <a:pt x="461" y="205"/>
                  </a:lnTo>
                  <a:lnTo>
                    <a:pt x="462" y="213"/>
                  </a:lnTo>
                  <a:lnTo>
                    <a:pt x="463" y="223"/>
                  </a:lnTo>
                  <a:lnTo>
                    <a:pt x="464" y="231"/>
                  </a:lnTo>
                  <a:lnTo>
                    <a:pt x="464" y="240"/>
                  </a:lnTo>
                  <a:lnTo>
                    <a:pt x="467" y="249"/>
                  </a:lnTo>
                  <a:lnTo>
                    <a:pt x="468" y="251"/>
                  </a:lnTo>
                  <a:lnTo>
                    <a:pt x="474" y="257"/>
                  </a:lnTo>
                  <a:lnTo>
                    <a:pt x="475" y="259"/>
                  </a:lnTo>
                  <a:lnTo>
                    <a:pt x="476" y="271"/>
                  </a:lnTo>
                  <a:lnTo>
                    <a:pt x="478" y="283"/>
                  </a:lnTo>
                  <a:lnTo>
                    <a:pt x="481" y="293"/>
                  </a:lnTo>
                  <a:lnTo>
                    <a:pt x="384" y="296"/>
                  </a:lnTo>
                  <a:lnTo>
                    <a:pt x="286" y="294"/>
                  </a:lnTo>
                  <a:lnTo>
                    <a:pt x="189" y="290"/>
                  </a:lnTo>
                  <a:lnTo>
                    <a:pt x="94" y="285"/>
                  </a:lnTo>
                  <a:lnTo>
                    <a:pt x="0" y="279"/>
                  </a:lnTo>
                  <a:lnTo>
                    <a:pt x="4" y="209"/>
                  </a:lnTo>
                  <a:lnTo>
                    <a:pt x="9" y="138"/>
                  </a:lnTo>
                  <a:lnTo>
                    <a:pt x="14" y="68"/>
                  </a:lnTo>
                  <a:lnTo>
                    <a:pt x="22"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 name="Freeform 34"/>
            <p:cNvSpPr>
              <a:spLocks/>
            </p:cNvSpPr>
            <p:nvPr/>
          </p:nvSpPr>
          <p:spPr bwMode="auto">
            <a:xfrm>
              <a:off x="5546653" y="1990052"/>
              <a:ext cx="1129321" cy="647553"/>
            </a:xfrm>
            <a:custGeom>
              <a:avLst/>
              <a:gdLst/>
              <a:ahLst/>
              <a:cxnLst>
                <a:cxn ang="0">
                  <a:pos x="135" y="8"/>
                </a:cxn>
                <a:cxn ang="0">
                  <a:pos x="375" y="16"/>
                </a:cxn>
                <a:cxn ang="0">
                  <a:pos x="496" y="24"/>
                </a:cxn>
                <a:cxn ang="0">
                  <a:pos x="488" y="36"/>
                </a:cxn>
                <a:cxn ang="0">
                  <a:pos x="481" y="48"/>
                </a:cxn>
                <a:cxn ang="0">
                  <a:pos x="487" y="58"/>
                </a:cxn>
                <a:cxn ang="0">
                  <a:pos x="492" y="64"/>
                </a:cxn>
                <a:cxn ang="0">
                  <a:pos x="496" y="67"/>
                </a:cxn>
                <a:cxn ang="0">
                  <a:pos x="502" y="69"/>
                </a:cxn>
                <a:cxn ang="0">
                  <a:pos x="506" y="76"/>
                </a:cxn>
                <a:cxn ang="0">
                  <a:pos x="509" y="233"/>
                </a:cxn>
                <a:cxn ang="0">
                  <a:pos x="508" y="240"/>
                </a:cxn>
                <a:cxn ang="0">
                  <a:pos x="498" y="242"/>
                </a:cxn>
                <a:cxn ang="0">
                  <a:pos x="499" y="249"/>
                </a:cxn>
                <a:cxn ang="0">
                  <a:pos x="503" y="254"/>
                </a:cxn>
                <a:cxn ang="0">
                  <a:pos x="502" y="260"/>
                </a:cxn>
                <a:cxn ang="0">
                  <a:pos x="505" y="277"/>
                </a:cxn>
                <a:cxn ang="0">
                  <a:pos x="503" y="298"/>
                </a:cxn>
                <a:cxn ang="0">
                  <a:pos x="498" y="308"/>
                </a:cxn>
                <a:cxn ang="0">
                  <a:pos x="501" y="317"/>
                </a:cxn>
                <a:cxn ang="0">
                  <a:pos x="489" y="318"/>
                </a:cxn>
                <a:cxn ang="0">
                  <a:pos x="463" y="304"/>
                </a:cxn>
                <a:cxn ang="0">
                  <a:pos x="444" y="301"/>
                </a:cxn>
                <a:cxn ang="0">
                  <a:pos x="416" y="302"/>
                </a:cxn>
                <a:cxn ang="0">
                  <a:pos x="405" y="307"/>
                </a:cxn>
                <a:cxn ang="0">
                  <a:pos x="385" y="298"/>
                </a:cxn>
                <a:cxn ang="0">
                  <a:pos x="379" y="293"/>
                </a:cxn>
                <a:cxn ang="0">
                  <a:pos x="374" y="288"/>
                </a:cxn>
                <a:cxn ang="0">
                  <a:pos x="359" y="286"/>
                </a:cxn>
                <a:cxn ang="0">
                  <a:pos x="332" y="287"/>
                </a:cxn>
                <a:cxn ang="0">
                  <a:pos x="198" y="281"/>
                </a:cxn>
                <a:cxn ang="0">
                  <a:pos x="62" y="275"/>
                </a:cxn>
                <a:cxn ang="0">
                  <a:pos x="3" y="200"/>
                </a:cxn>
                <a:cxn ang="0">
                  <a:pos x="15" y="67"/>
                </a:cxn>
              </a:cxnLst>
              <a:rect l="0" t="0" r="r" b="b"/>
              <a:pathLst>
                <a:path w="509" h="329">
                  <a:moveTo>
                    <a:pt x="20" y="0"/>
                  </a:moveTo>
                  <a:lnTo>
                    <a:pt x="135" y="8"/>
                  </a:lnTo>
                  <a:lnTo>
                    <a:pt x="254" y="13"/>
                  </a:lnTo>
                  <a:lnTo>
                    <a:pt x="375" y="16"/>
                  </a:lnTo>
                  <a:lnTo>
                    <a:pt x="498" y="16"/>
                  </a:lnTo>
                  <a:lnTo>
                    <a:pt x="496" y="24"/>
                  </a:lnTo>
                  <a:lnTo>
                    <a:pt x="494" y="31"/>
                  </a:lnTo>
                  <a:lnTo>
                    <a:pt x="488" y="36"/>
                  </a:lnTo>
                  <a:lnTo>
                    <a:pt x="483" y="41"/>
                  </a:lnTo>
                  <a:lnTo>
                    <a:pt x="481" y="48"/>
                  </a:lnTo>
                  <a:lnTo>
                    <a:pt x="485" y="55"/>
                  </a:lnTo>
                  <a:lnTo>
                    <a:pt x="487" y="58"/>
                  </a:lnTo>
                  <a:lnTo>
                    <a:pt x="489" y="62"/>
                  </a:lnTo>
                  <a:lnTo>
                    <a:pt x="492" y="64"/>
                  </a:lnTo>
                  <a:lnTo>
                    <a:pt x="495" y="65"/>
                  </a:lnTo>
                  <a:lnTo>
                    <a:pt x="496" y="67"/>
                  </a:lnTo>
                  <a:lnTo>
                    <a:pt x="499" y="67"/>
                  </a:lnTo>
                  <a:lnTo>
                    <a:pt x="502" y="69"/>
                  </a:lnTo>
                  <a:lnTo>
                    <a:pt x="505" y="72"/>
                  </a:lnTo>
                  <a:lnTo>
                    <a:pt x="506" y="76"/>
                  </a:lnTo>
                  <a:lnTo>
                    <a:pt x="506" y="196"/>
                  </a:lnTo>
                  <a:lnTo>
                    <a:pt x="509" y="233"/>
                  </a:lnTo>
                  <a:lnTo>
                    <a:pt x="509" y="239"/>
                  </a:lnTo>
                  <a:lnTo>
                    <a:pt x="508" y="240"/>
                  </a:lnTo>
                  <a:lnTo>
                    <a:pt x="501" y="240"/>
                  </a:lnTo>
                  <a:lnTo>
                    <a:pt x="498" y="242"/>
                  </a:lnTo>
                  <a:lnTo>
                    <a:pt x="498" y="247"/>
                  </a:lnTo>
                  <a:lnTo>
                    <a:pt x="499" y="249"/>
                  </a:lnTo>
                  <a:lnTo>
                    <a:pt x="502" y="252"/>
                  </a:lnTo>
                  <a:lnTo>
                    <a:pt x="503" y="254"/>
                  </a:lnTo>
                  <a:lnTo>
                    <a:pt x="503" y="259"/>
                  </a:lnTo>
                  <a:lnTo>
                    <a:pt x="502" y="260"/>
                  </a:lnTo>
                  <a:lnTo>
                    <a:pt x="502" y="267"/>
                  </a:lnTo>
                  <a:lnTo>
                    <a:pt x="505" y="277"/>
                  </a:lnTo>
                  <a:lnTo>
                    <a:pt x="505" y="288"/>
                  </a:lnTo>
                  <a:lnTo>
                    <a:pt x="503" y="298"/>
                  </a:lnTo>
                  <a:lnTo>
                    <a:pt x="501" y="302"/>
                  </a:lnTo>
                  <a:lnTo>
                    <a:pt x="498" y="308"/>
                  </a:lnTo>
                  <a:lnTo>
                    <a:pt x="498" y="312"/>
                  </a:lnTo>
                  <a:lnTo>
                    <a:pt x="501" y="317"/>
                  </a:lnTo>
                  <a:lnTo>
                    <a:pt x="501" y="329"/>
                  </a:lnTo>
                  <a:lnTo>
                    <a:pt x="489" y="318"/>
                  </a:lnTo>
                  <a:lnTo>
                    <a:pt x="475" y="310"/>
                  </a:lnTo>
                  <a:lnTo>
                    <a:pt x="463" y="304"/>
                  </a:lnTo>
                  <a:lnTo>
                    <a:pt x="453" y="298"/>
                  </a:lnTo>
                  <a:lnTo>
                    <a:pt x="444" y="301"/>
                  </a:lnTo>
                  <a:lnTo>
                    <a:pt x="421" y="301"/>
                  </a:lnTo>
                  <a:lnTo>
                    <a:pt x="416" y="302"/>
                  </a:lnTo>
                  <a:lnTo>
                    <a:pt x="410" y="304"/>
                  </a:lnTo>
                  <a:lnTo>
                    <a:pt x="405" y="307"/>
                  </a:lnTo>
                  <a:lnTo>
                    <a:pt x="396" y="303"/>
                  </a:lnTo>
                  <a:lnTo>
                    <a:pt x="385" y="298"/>
                  </a:lnTo>
                  <a:lnTo>
                    <a:pt x="382" y="296"/>
                  </a:lnTo>
                  <a:lnTo>
                    <a:pt x="379" y="293"/>
                  </a:lnTo>
                  <a:lnTo>
                    <a:pt x="377" y="290"/>
                  </a:lnTo>
                  <a:lnTo>
                    <a:pt x="374" y="288"/>
                  </a:lnTo>
                  <a:lnTo>
                    <a:pt x="371" y="287"/>
                  </a:lnTo>
                  <a:lnTo>
                    <a:pt x="359" y="286"/>
                  </a:lnTo>
                  <a:lnTo>
                    <a:pt x="345" y="287"/>
                  </a:lnTo>
                  <a:lnTo>
                    <a:pt x="332" y="287"/>
                  </a:lnTo>
                  <a:lnTo>
                    <a:pt x="267" y="284"/>
                  </a:lnTo>
                  <a:lnTo>
                    <a:pt x="198" y="281"/>
                  </a:lnTo>
                  <a:lnTo>
                    <a:pt x="129" y="279"/>
                  </a:lnTo>
                  <a:lnTo>
                    <a:pt x="62" y="275"/>
                  </a:lnTo>
                  <a:lnTo>
                    <a:pt x="0" y="270"/>
                  </a:lnTo>
                  <a:lnTo>
                    <a:pt x="3" y="200"/>
                  </a:lnTo>
                  <a:lnTo>
                    <a:pt x="8" y="133"/>
                  </a:lnTo>
                  <a:lnTo>
                    <a:pt x="15" y="67"/>
                  </a:lnTo>
                  <a:lnTo>
                    <a:pt x="20"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Freeform 35"/>
            <p:cNvSpPr>
              <a:spLocks/>
            </p:cNvSpPr>
            <p:nvPr/>
          </p:nvSpPr>
          <p:spPr bwMode="auto">
            <a:xfrm>
              <a:off x="5515592" y="2527384"/>
              <a:ext cx="1331219" cy="582600"/>
            </a:xfrm>
            <a:custGeom>
              <a:avLst/>
              <a:gdLst/>
              <a:ahLst/>
              <a:cxnLst>
                <a:cxn ang="0">
                  <a:pos x="57" y="4"/>
                </a:cxn>
                <a:cxn ang="0">
                  <a:pos x="152" y="9"/>
                </a:cxn>
                <a:cxn ang="0">
                  <a:pos x="251" y="14"/>
                </a:cxn>
                <a:cxn ang="0">
                  <a:pos x="319" y="17"/>
                </a:cxn>
                <a:cxn ang="0">
                  <a:pos x="377" y="17"/>
                </a:cxn>
                <a:cxn ang="0">
                  <a:pos x="399" y="28"/>
                </a:cxn>
                <a:cxn ang="0">
                  <a:pos x="412" y="35"/>
                </a:cxn>
                <a:cxn ang="0">
                  <a:pos x="416" y="37"/>
                </a:cxn>
                <a:cxn ang="0">
                  <a:pos x="421" y="39"/>
                </a:cxn>
                <a:cxn ang="0">
                  <a:pos x="425" y="37"/>
                </a:cxn>
                <a:cxn ang="0">
                  <a:pos x="428" y="32"/>
                </a:cxn>
                <a:cxn ang="0">
                  <a:pos x="456" y="31"/>
                </a:cxn>
                <a:cxn ang="0">
                  <a:pos x="467" y="29"/>
                </a:cxn>
                <a:cxn ang="0">
                  <a:pos x="473" y="38"/>
                </a:cxn>
                <a:cxn ang="0">
                  <a:pos x="482" y="41"/>
                </a:cxn>
                <a:cxn ang="0">
                  <a:pos x="495" y="42"/>
                </a:cxn>
                <a:cxn ang="0">
                  <a:pos x="503" y="51"/>
                </a:cxn>
                <a:cxn ang="0">
                  <a:pos x="509" y="56"/>
                </a:cxn>
                <a:cxn ang="0">
                  <a:pos x="515" y="60"/>
                </a:cxn>
                <a:cxn ang="0">
                  <a:pos x="522" y="64"/>
                </a:cxn>
                <a:cxn ang="0">
                  <a:pos x="525" y="70"/>
                </a:cxn>
                <a:cxn ang="0">
                  <a:pos x="530" y="80"/>
                </a:cxn>
                <a:cxn ang="0">
                  <a:pos x="532" y="88"/>
                </a:cxn>
                <a:cxn ang="0">
                  <a:pos x="532" y="99"/>
                </a:cxn>
                <a:cxn ang="0">
                  <a:pos x="538" y="107"/>
                </a:cxn>
                <a:cxn ang="0">
                  <a:pos x="542" y="119"/>
                </a:cxn>
                <a:cxn ang="0">
                  <a:pos x="548" y="139"/>
                </a:cxn>
                <a:cxn ang="0">
                  <a:pos x="549" y="155"/>
                </a:cxn>
                <a:cxn ang="0">
                  <a:pos x="556" y="160"/>
                </a:cxn>
                <a:cxn ang="0">
                  <a:pos x="560" y="163"/>
                </a:cxn>
                <a:cxn ang="0">
                  <a:pos x="561" y="169"/>
                </a:cxn>
                <a:cxn ang="0">
                  <a:pos x="560" y="177"/>
                </a:cxn>
                <a:cxn ang="0">
                  <a:pos x="562" y="183"/>
                </a:cxn>
                <a:cxn ang="0">
                  <a:pos x="566" y="189"/>
                </a:cxn>
                <a:cxn ang="0">
                  <a:pos x="565" y="195"/>
                </a:cxn>
                <a:cxn ang="0">
                  <a:pos x="562" y="198"/>
                </a:cxn>
                <a:cxn ang="0">
                  <a:pos x="563" y="203"/>
                </a:cxn>
                <a:cxn ang="0">
                  <a:pos x="565" y="206"/>
                </a:cxn>
                <a:cxn ang="0">
                  <a:pos x="566" y="217"/>
                </a:cxn>
                <a:cxn ang="0">
                  <a:pos x="570" y="244"/>
                </a:cxn>
                <a:cxn ang="0">
                  <a:pos x="577" y="258"/>
                </a:cxn>
                <a:cxn ang="0">
                  <a:pos x="580" y="265"/>
                </a:cxn>
                <a:cxn ang="0">
                  <a:pos x="596" y="283"/>
                </a:cxn>
                <a:cxn ang="0">
                  <a:pos x="483" y="296"/>
                </a:cxn>
                <a:cxn ang="0">
                  <a:pos x="249" y="291"/>
                </a:cxn>
                <a:cxn ang="0">
                  <a:pos x="135" y="263"/>
                </a:cxn>
                <a:cxn ang="0">
                  <a:pos x="137" y="195"/>
                </a:cxn>
                <a:cxn ang="0">
                  <a:pos x="34" y="186"/>
                </a:cxn>
                <a:cxn ang="0">
                  <a:pos x="3" y="137"/>
                </a:cxn>
                <a:cxn ang="0">
                  <a:pos x="9" y="44"/>
                </a:cxn>
              </a:cxnLst>
              <a:rect l="0" t="0" r="r" b="b"/>
              <a:pathLst>
                <a:path w="600" h="296">
                  <a:moveTo>
                    <a:pt x="14" y="0"/>
                  </a:moveTo>
                  <a:lnTo>
                    <a:pt x="57" y="4"/>
                  </a:lnTo>
                  <a:lnTo>
                    <a:pt x="104" y="7"/>
                  </a:lnTo>
                  <a:lnTo>
                    <a:pt x="152" y="9"/>
                  </a:lnTo>
                  <a:lnTo>
                    <a:pt x="203" y="11"/>
                  </a:lnTo>
                  <a:lnTo>
                    <a:pt x="251" y="14"/>
                  </a:lnTo>
                  <a:lnTo>
                    <a:pt x="298" y="17"/>
                  </a:lnTo>
                  <a:lnTo>
                    <a:pt x="319" y="17"/>
                  </a:lnTo>
                  <a:lnTo>
                    <a:pt x="359" y="15"/>
                  </a:lnTo>
                  <a:lnTo>
                    <a:pt x="377" y="17"/>
                  </a:lnTo>
                  <a:lnTo>
                    <a:pt x="389" y="22"/>
                  </a:lnTo>
                  <a:lnTo>
                    <a:pt x="399" y="28"/>
                  </a:lnTo>
                  <a:lnTo>
                    <a:pt x="411" y="34"/>
                  </a:lnTo>
                  <a:lnTo>
                    <a:pt x="412" y="35"/>
                  </a:lnTo>
                  <a:lnTo>
                    <a:pt x="414" y="36"/>
                  </a:lnTo>
                  <a:lnTo>
                    <a:pt x="416" y="37"/>
                  </a:lnTo>
                  <a:lnTo>
                    <a:pt x="416" y="39"/>
                  </a:lnTo>
                  <a:lnTo>
                    <a:pt x="421" y="39"/>
                  </a:lnTo>
                  <a:lnTo>
                    <a:pt x="423" y="38"/>
                  </a:lnTo>
                  <a:lnTo>
                    <a:pt x="425" y="37"/>
                  </a:lnTo>
                  <a:lnTo>
                    <a:pt x="426" y="35"/>
                  </a:lnTo>
                  <a:lnTo>
                    <a:pt x="428" y="32"/>
                  </a:lnTo>
                  <a:lnTo>
                    <a:pt x="431" y="31"/>
                  </a:lnTo>
                  <a:lnTo>
                    <a:pt x="456" y="31"/>
                  </a:lnTo>
                  <a:lnTo>
                    <a:pt x="464" y="28"/>
                  </a:lnTo>
                  <a:lnTo>
                    <a:pt x="467" y="29"/>
                  </a:lnTo>
                  <a:lnTo>
                    <a:pt x="469" y="31"/>
                  </a:lnTo>
                  <a:lnTo>
                    <a:pt x="473" y="38"/>
                  </a:lnTo>
                  <a:lnTo>
                    <a:pt x="475" y="39"/>
                  </a:lnTo>
                  <a:lnTo>
                    <a:pt x="482" y="41"/>
                  </a:lnTo>
                  <a:lnTo>
                    <a:pt x="489" y="41"/>
                  </a:lnTo>
                  <a:lnTo>
                    <a:pt x="495" y="42"/>
                  </a:lnTo>
                  <a:lnTo>
                    <a:pt x="498" y="44"/>
                  </a:lnTo>
                  <a:lnTo>
                    <a:pt x="503" y="51"/>
                  </a:lnTo>
                  <a:lnTo>
                    <a:pt x="506" y="53"/>
                  </a:lnTo>
                  <a:lnTo>
                    <a:pt x="509" y="56"/>
                  </a:lnTo>
                  <a:lnTo>
                    <a:pt x="512" y="58"/>
                  </a:lnTo>
                  <a:lnTo>
                    <a:pt x="515" y="60"/>
                  </a:lnTo>
                  <a:lnTo>
                    <a:pt x="518" y="63"/>
                  </a:lnTo>
                  <a:lnTo>
                    <a:pt x="522" y="64"/>
                  </a:lnTo>
                  <a:lnTo>
                    <a:pt x="526" y="65"/>
                  </a:lnTo>
                  <a:lnTo>
                    <a:pt x="525" y="70"/>
                  </a:lnTo>
                  <a:lnTo>
                    <a:pt x="526" y="76"/>
                  </a:lnTo>
                  <a:lnTo>
                    <a:pt x="530" y="80"/>
                  </a:lnTo>
                  <a:lnTo>
                    <a:pt x="532" y="85"/>
                  </a:lnTo>
                  <a:lnTo>
                    <a:pt x="532" y="88"/>
                  </a:lnTo>
                  <a:lnTo>
                    <a:pt x="531" y="93"/>
                  </a:lnTo>
                  <a:lnTo>
                    <a:pt x="532" y="99"/>
                  </a:lnTo>
                  <a:lnTo>
                    <a:pt x="537" y="105"/>
                  </a:lnTo>
                  <a:lnTo>
                    <a:pt x="538" y="107"/>
                  </a:lnTo>
                  <a:lnTo>
                    <a:pt x="540" y="109"/>
                  </a:lnTo>
                  <a:lnTo>
                    <a:pt x="542" y="119"/>
                  </a:lnTo>
                  <a:lnTo>
                    <a:pt x="547" y="130"/>
                  </a:lnTo>
                  <a:lnTo>
                    <a:pt x="548" y="139"/>
                  </a:lnTo>
                  <a:lnTo>
                    <a:pt x="548" y="153"/>
                  </a:lnTo>
                  <a:lnTo>
                    <a:pt x="549" y="155"/>
                  </a:lnTo>
                  <a:lnTo>
                    <a:pt x="554" y="157"/>
                  </a:lnTo>
                  <a:lnTo>
                    <a:pt x="556" y="160"/>
                  </a:lnTo>
                  <a:lnTo>
                    <a:pt x="559" y="161"/>
                  </a:lnTo>
                  <a:lnTo>
                    <a:pt x="560" y="163"/>
                  </a:lnTo>
                  <a:lnTo>
                    <a:pt x="561" y="167"/>
                  </a:lnTo>
                  <a:lnTo>
                    <a:pt x="561" y="169"/>
                  </a:lnTo>
                  <a:lnTo>
                    <a:pt x="560" y="172"/>
                  </a:lnTo>
                  <a:lnTo>
                    <a:pt x="560" y="177"/>
                  </a:lnTo>
                  <a:lnTo>
                    <a:pt x="561" y="181"/>
                  </a:lnTo>
                  <a:lnTo>
                    <a:pt x="562" y="183"/>
                  </a:lnTo>
                  <a:lnTo>
                    <a:pt x="563" y="184"/>
                  </a:lnTo>
                  <a:lnTo>
                    <a:pt x="566" y="189"/>
                  </a:lnTo>
                  <a:lnTo>
                    <a:pt x="566" y="192"/>
                  </a:lnTo>
                  <a:lnTo>
                    <a:pt x="565" y="195"/>
                  </a:lnTo>
                  <a:lnTo>
                    <a:pt x="563" y="196"/>
                  </a:lnTo>
                  <a:lnTo>
                    <a:pt x="562" y="198"/>
                  </a:lnTo>
                  <a:lnTo>
                    <a:pt x="562" y="200"/>
                  </a:lnTo>
                  <a:lnTo>
                    <a:pt x="563" y="203"/>
                  </a:lnTo>
                  <a:lnTo>
                    <a:pt x="565" y="204"/>
                  </a:lnTo>
                  <a:lnTo>
                    <a:pt x="565" y="206"/>
                  </a:lnTo>
                  <a:lnTo>
                    <a:pt x="566" y="209"/>
                  </a:lnTo>
                  <a:lnTo>
                    <a:pt x="566" y="217"/>
                  </a:lnTo>
                  <a:lnTo>
                    <a:pt x="567" y="231"/>
                  </a:lnTo>
                  <a:lnTo>
                    <a:pt x="570" y="244"/>
                  </a:lnTo>
                  <a:lnTo>
                    <a:pt x="576" y="256"/>
                  </a:lnTo>
                  <a:lnTo>
                    <a:pt x="577" y="258"/>
                  </a:lnTo>
                  <a:lnTo>
                    <a:pt x="577" y="260"/>
                  </a:lnTo>
                  <a:lnTo>
                    <a:pt x="580" y="265"/>
                  </a:lnTo>
                  <a:lnTo>
                    <a:pt x="584" y="269"/>
                  </a:lnTo>
                  <a:lnTo>
                    <a:pt x="596" y="283"/>
                  </a:lnTo>
                  <a:lnTo>
                    <a:pt x="600" y="293"/>
                  </a:lnTo>
                  <a:lnTo>
                    <a:pt x="483" y="296"/>
                  </a:lnTo>
                  <a:lnTo>
                    <a:pt x="366" y="295"/>
                  </a:lnTo>
                  <a:lnTo>
                    <a:pt x="249" y="291"/>
                  </a:lnTo>
                  <a:lnTo>
                    <a:pt x="135" y="288"/>
                  </a:lnTo>
                  <a:lnTo>
                    <a:pt x="135" y="263"/>
                  </a:lnTo>
                  <a:lnTo>
                    <a:pt x="137" y="219"/>
                  </a:lnTo>
                  <a:lnTo>
                    <a:pt x="137" y="195"/>
                  </a:lnTo>
                  <a:lnTo>
                    <a:pt x="104" y="191"/>
                  </a:lnTo>
                  <a:lnTo>
                    <a:pt x="34" y="186"/>
                  </a:lnTo>
                  <a:lnTo>
                    <a:pt x="0" y="183"/>
                  </a:lnTo>
                  <a:lnTo>
                    <a:pt x="3" y="137"/>
                  </a:lnTo>
                  <a:lnTo>
                    <a:pt x="6" y="91"/>
                  </a:lnTo>
                  <a:lnTo>
                    <a:pt x="9" y="44"/>
                  </a:lnTo>
                  <a:lnTo>
                    <a:pt x="14"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 name="Freeform 36"/>
            <p:cNvSpPr>
              <a:spLocks/>
            </p:cNvSpPr>
            <p:nvPr/>
          </p:nvSpPr>
          <p:spPr bwMode="auto">
            <a:xfrm>
              <a:off x="5784056" y="3098172"/>
              <a:ext cx="1191444" cy="566854"/>
            </a:xfrm>
            <a:custGeom>
              <a:avLst/>
              <a:gdLst/>
              <a:ahLst/>
              <a:cxnLst>
                <a:cxn ang="0">
                  <a:pos x="14" y="0"/>
                </a:cxn>
                <a:cxn ang="0">
                  <a:pos x="69" y="4"/>
                </a:cxn>
                <a:cxn ang="0">
                  <a:pos x="126" y="6"/>
                </a:cxn>
                <a:cxn ang="0">
                  <a:pos x="242" y="8"/>
                </a:cxn>
                <a:cxn ang="0">
                  <a:pos x="300" y="12"/>
                </a:cxn>
                <a:cxn ang="0">
                  <a:pos x="332" y="13"/>
                </a:cxn>
                <a:cxn ang="0">
                  <a:pos x="363" y="13"/>
                </a:cxn>
                <a:cxn ang="0">
                  <a:pos x="394" y="12"/>
                </a:cxn>
                <a:cxn ang="0">
                  <a:pos x="418" y="10"/>
                </a:cxn>
                <a:cxn ang="0">
                  <a:pos x="441" y="7"/>
                </a:cxn>
                <a:cxn ang="0">
                  <a:pos x="461" y="6"/>
                </a:cxn>
                <a:cxn ang="0">
                  <a:pos x="479" y="8"/>
                </a:cxn>
                <a:cxn ang="0">
                  <a:pos x="486" y="11"/>
                </a:cxn>
                <a:cxn ang="0">
                  <a:pos x="487" y="12"/>
                </a:cxn>
                <a:cxn ang="0">
                  <a:pos x="489" y="13"/>
                </a:cxn>
                <a:cxn ang="0">
                  <a:pos x="493" y="17"/>
                </a:cxn>
                <a:cxn ang="0">
                  <a:pos x="495" y="20"/>
                </a:cxn>
                <a:cxn ang="0">
                  <a:pos x="500" y="22"/>
                </a:cxn>
                <a:cxn ang="0">
                  <a:pos x="501" y="22"/>
                </a:cxn>
                <a:cxn ang="0">
                  <a:pos x="503" y="21"/>
                </a:cxn>
                <a:cxn ang="0">
                  <a:pos x="506" y="18"/>
                </a:cxn>
                <a:cxn ang="0">
                  <a:pos x="509" y="20"/>
                </a:cxn>
                <a:cxn ang="0">
                  <a:pos x="509" y="22"/>
                </a:cxn>
                <a:cxn ang="0">
                  <a:pos x="512" y="22"/>
                </a:cxn>
                <a:cxn ang="0">
                  <a:pos x="513" y="25"/>
                </a:cxn>
                <a:cxn ang="0">
                  <a:pos x="515" y="26"/>
                </a:cxn>
                <a:cxn ang="0">
                  <a:pos x="515" y="28"/>
                </a:cxn>
                <a:cxn ang="0">
                  <a:pos x="511" y="27"/>
                </a:cxn>
                <a:cxn ang="0">
                  <a:pos x="505" y="27"/>
                </a:cxn>
                <a:cxn ang="0">
                  <a:pos x="506" y="28"/>
                </a:cxn>
                <a:cxn ang="0">
                  <a:pos x="506" y="32"/>
                </a:cxn>
                <a:cxn ang="0">
                  <a:pos x="505" y="34"/>
                </a:cxn>
                <a:cxn ang="0">
                  <a:pos x="503" y="38"/>
                </a:cxn>
                <a:cxn ang="0">
                  <a:pos x="502" y="41"/>
                </a:cxn>
                <a:cxn ang="0">
                  <a:pos x="501" y="46"/>
                </a:cxn>
                <a:cxn ang="0">
                  <a:pos x="501" y="53"/>
                </a:cxn>
                <a:cxn ang="0">
                  <a:pos x="498" y="57"/>
                </a:cxn>
                <a:cxn ang="0">
                  <a:pos x="497" y="59"/>
                </a:cxn>
                <a:cxn ang="0">
                  <a:pos x="495" y="60"/>
                </a:cxn>
                <a:cxn ang="0">
                  <a:pos x="496" y="62"/>
                </a:cxn>
                <a:cxn ang="0">
                  <a:pos x="497" y="62"/>
                </a:cxn>
                <a:cxn ang="0">
                  <a:pos x="497" y="61"/>
                </a:cxn>
                <a:cxn ang="0">
                  <a:pos x="500" y="60"/>
                </a:cxn>
                <a:cxn ang="0">
                  <a:pos x="501" y="57"/>
                </a:cxn>
                <a:cxn ang="0">
                  <a:pos x="502" y="56"/>
                </a:cxn>
                <a:cxn ang="0">
                  <a:pos x="506" y="56"/>
                </a:cxn>
                <a:cxn ang="0">
                  <a:pos x="506" y="60"/>
                </a:cxn>
                <a:cxn ang="0">
                  <a:pos x="509" y="64"/>
                </a:cxn>
                <a:cxn ang="0">
                  <a:pos x="511" y="66"/>
                </a:cxn>
                <a:cxn ang="0">
                  <a:pos x="515" y="66"/>
                </a:cxn>
                <a:cxn ang="0">
                  <a:pos x="515" y="74"/>
                </a:cxn>
                <a:cxn ang="0">
                  <a:pos x="517" y="78"/>
                </a:cxn>
                <a:cxn ang="0">
                  <a:pos x="531" y="89"/>
                </a:cxn>
                <a:cxn ang="0">
                  <a:pos x="534" y="94"/>
                </a:cxn>
                <a:cxn ang="0">
                  <a:pos x="537" y="220"/>
                </a:cxn>
                <a:cxn ang="0">
                  <a:pos x="537" y="285"/>
                </a:cxn>
                <a:cxn ang="0">
                  <a:pos x="403" y="288"/>
                </a:cxn>
                <a:cxn ang="0">
                  <a:pos x="267" y="287"/>
                </a:cxn>
                <a:cxn ang="0">
                  <a:pos x="133" y="283"/>
                </a:cxn>
                <a:cxn ang="0">
                  <a:pos x="0" y="279"/>
                </a:cxn>
                <a:cxn ang="0">
                  <a:pos x="4" y="186"/>
                </a:cxn>
                <a:cxn ang="0">
                  <a:pos x="8" y="92"/>
                </a:cxn>
                <a:cxn ang="0">
                  <a:pos x="14" y="0"/>
                </a:cxn>
              </a:cxnLst>
              <a:rect l="0" t="0" r="r" b="b"/>
              <a:pathLst>
                <a:path w="537" h="288">
                  <a:moveTo>
                    <a:pt x="14" y="0"/>
                  </a:moveTo>
                  <a:lnTo>
                    <a:pt x="69" y="4"/>
                  </a:lnTo>
                  <a:lnTo>
                    <a:pt x="126" y="6"/>
                  </a:lnTo>
                  <a:lnTo>
                    <a:pt x="242" y="8"/>
                  </a:lnTo>
                  <a:lnTo>
                    <a:pt x="300" y="12"/>
                  </a:lnTo>
                  <a:lnTo>
                    <a:pt x="332" y="13"/>
                  </a:lnTo>
                  <a:lnTo>
                    <a:pt x="363" y="13"/>
                  </a:lnTo>
                  <a:lnTo>
                    <a:pt x="394" y="12"/>
                  </a:lnTo>
                  <a:lnTo>
                    <a:pt x="418" y="10"/>
                  </a:lnTo>
                  <a:lnTo>
                    <a:pt x="441" y="7"/>
                  </a:lnTo>
                  <a:lnTo>
                    <a:pt x="461" y="6"/>
                  </a:lnTo>
                  <a:lnTo>
                    <a:pt x="479" y="8"/>
                  </a:lnTo>
                  <a:lnTo>
                    <a:pt x="486" y="11"/>
                  </a:lnTo>
                  <a:lnTo>
                    <a:pt x="487" y="12"/>
                  </a:lnTo>
                  <a:lnTo>
                    <a:pt x="489" y="13"/>
                  </a:lnTo>
                  <a:lnTo>
                    <a:pt x="493" y="17"/>
                  </a:lnTo>
                  <a:lnTo>
                    <a:pt x="495" y="20"/>
                  </a:lnTo>
                  <a:lnTo>
                    <a:pt x="500" y="22"/>
                  </a:lnTo>
                  <a:lnTo>
                    <a:pt x="501" y="22"/>
                  </a:lnTo>
                  <a:lnTo>
                    <a:pt x="503" y="21"/>
                  </a:lnTo>
                  <a:lnTo>
                    <a:pt x="506" y="18"/>
                  </a:lnTo>
                  <a:lnTo>
                    <a:pt x="509" y="20"/>
                  </a:lnTo>
                  <a:lnTo>
                    <a:pt x="509" y="22"/>
                  </a:lnTo>
                  <a:lnTo>
                    <a:pt x="512" y="22"/>
                  </a:lnTo>
                  <a:lnTo>
                    <a:pt x="513" y="25"/>
                  </a:lnTo>
                  <a:lnTo>
                    <a:pt x="515" y="26"/>
                  </a:lnTo>
                  <a:lnTo>
                    <a:pt x="515" y="28"/>
                  </a:lnTo>
                  <a:lnTo>
                    <a:pt x="511" y="27"/>
                  </a:lnTo>
                  <a:lnTo>
                    <a:pt x="505" y="27"/>
                  </a:lnTo>
                  <a:lnTo>
                    <a:pt x="506" y="28"/>
                  </a:lnTo>
                  <a:lnTo>
                    <a:pt x="506" y="32"/>
                  </a:lnTo>
                  <a:lnTo>
                    <a:pt x="505" y="34"/>
                  </a:lnTo>
                  <a:lnTo>
                    <a:pt x="503" y="38"/>
                  </a:lnTo>
                  <a:lnTo>
                    <a:pt x="502" y="41"/>
                  </a:lnTo>
                  <a:lnTo>
                    <a:pt x="501" y="46"/>
                  </a:lnTo>
                  <a:lnTo>
                    <a:pt x="501" y="53"/>
                  </a:lnTo>
                  <a:lnTo>
                    <a:pt x="498" y="57"/>
                  </a:lnTo>
                  <a:lnTo>
                    <a:pt x="497" y="59"/>
                  </a:lnTo>
                  <a:lnTo>
                    <a:pt x="495" y="60"/>
                  </a:lnTo>
                  <a:lnTo>
                    <a:pt x="496" y="62"/>
                  </a:lnTo>
                  <a:lnTo>
                    <a:pt x="497" y="62"/>
                  </a:lnTo>
                  <a:lnTo>
                    <a:pt x="497" y="61"/>
                  </a:lnTo>
                  <a:lnTo>
                    <a:pt x="500" y="60"/>
                  </a:lnTo>
                  <a:lnTo>
                    <a:pt x="501" y="57"/>
                  </a:lnTo>
                  <a:lnTo>
                    <a:pt x="502" y="56"/>
                  </a:lnTo>
                  <a:lnTo>
                    <a:pt x="506" y="56"/>
                  </a:lnTo>
                  <a:lnTo>
                    <a:pt x="506" y="60"/>
                  </a:lnTo>
                  <a:lnTo>
                    <a:pt x="509" y="64"/>
                  </a:lnTo>
                  <a:lnTo>
                    <a:pt x="511" y="66"/>
                  </a:lnTo>
                  <a:lnTo>
                    <a:pt x="515" y="66"/>
                  </a:lnTo>
                  <a:lnTo>
                    <a:pt x="515" y="74"/>
                  </a:lnTo>
                  <a:lnTo>
                    <a:pt x="517" y="78"/>
                  </a:lnTo>
                  <a:lnTo>
                    <a:pt x="531" y="89"/>
                  </a:lnTo>
                  <a:lnTo>
                    <a:pt x="534" y="94"/>
                  </a:lnTo>
                  <a:lnTo>
                    <a:pt x="537" y="220"/>
                  </a:lnTo>
                  <a:lnTo>
                    <a:pt x="537" y="285"/>
                  </a:lnTo>
                  <a:lnTo>
                    <a:pt x="403" y="288"/>
                  </a:lnTo>
                  <a:lnTo>
                    <a:pt x="267" y="287"/>
                  </a:lnTo>
                  <a:lnTo>
                    <a:pt x="133" y="283"/>
                  </a:lnTo>
                  <a:lnTo>
                    <a:pt x="0" y="279"/>
                  </a:lnTo>
                  <a:lnTo>
                    <a:pt x="4" y="186"/>
                  </a:lnTo>
                  <a:lnTo>
                    <a:pt x="8" y="92"/>
                  </a:lnTo>
                  <a:lnTo>
                    <a:pt x="14"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Freeform 37"/>
            <p:cNvSpPr>
              <a:spLocks/>
            </p:cNvSpPr>
            <p:nvPr/>
          </p:nvSpPr>
          <p:spPr bwMode="auto">
            <a:xfrm>
              <a:off x="5610998" y="3647315"/>
              <a:ext cx="1411096" cy="633775"/>
            </a:xfrm>
            <a:custGeom>
              <a:avLst/>
              <a:gdLst/>
              <a:ahLst/>
              <a:cxnLst>
                <a:cxn ang="0">
                  <a:pos x="154" y="7"/>
                </a:cxn>
                <a:cxn ang="0">
                  <a:pos x="461" y="12"/>
                </a:cxn>
                <a:cxn ang="0">
                  <a:pos x="618" y="43"/>
                </a:cxn>
                <a:cxn ang="0">
                  <a:pos x="626" y="102"/>
                </a:cxn>
                <a:cxn ang="0">
                  <a:pos x="635" y="159"/>
                </a:cxn>
                <a:cxn ang="0">
                  <a:pos x="635" y="237"/>
                </a:cxn>
                <a:cxn ang="0">
                  <a:pos x="619" y="317"/>
                </a:cxn>
                <a:cxn ang="0">
                  <a:pos x="581" y="294"/>
                </a:cxn>
                <a:cxn ang="0">
                  <a:pos x="578" y="294"/>
                </a:cxn>
                <a:cxn ang="0">
                  <a:pos x="575" y="295"/>
                </a:cxn>
                <a:cxn ang="0">
                  <a:pos x="574" y="299"/>
                </a:cxn>
                <a:cxn ang="0">
                  <a:pos x="572" y="302"/>
                </a:cxn>
                <a:cxn ang="0">
                  <a:pos x="559" y="300"/>
                </a:cxn>
                <a:cxn ang="0">
                  <a:pos x="553" y="296"/>
                </a:cxn>
                <a:cxn ang="0">
                  <a:pos x="540" y="301"/>
                </a:cxn>
                <a:cxn ang="0">
                  <a:pos x="530" y="303"/>
                </a:cxn>
                <a:cxn ang="0">
                  <a:pos x="497" y="316"/>
                </a:cxn>
                <a:cxn ang="0">
                  <a:pos x="474" y="302"/>
                </a:cxn>
                <a:cxn ang="0">
                  <a:pos x="470" y="300"/>
                </a:cxn>
                <a:cxn ang="0">
                  <a:pos x="466" y="303"/>
                </a:cxn>
                <a:cxn ang="0">
                  <a:pos x="462" y="305"/>
                </a:cxn>
                <a:cxn ang="0">
                  <a:pos x="460" y="302"/>
                </a:cxn>
                <a:cxn ang="0">
                  <a:pos x="454" y="299"/>
                </a:cxn>
                <a:cxn ang="0">
                  <a:pos x="446" y="298"/>
                </a:cxn>
                <a:cxn ang="0">
                  <a:pos x="438" y="305"/>
                </a:cxn>
                <a:cxn ang="0">
                  <a:pos x="435" y="316"/>
                </a:cxn>
                <a:cxn ang="0">
                  <a:pos x="431" y="314"/>
                </a:cxn>
                <a:cxn ang="0">
                  <a:pos x="430" y="309"/>
                </a:cxn>
                <a:cxn ang="0">
                  <a:pos x="431" y="305"/>
                </a:cxn>
                <a:cxn ang="0">
                  <a:pos x="424" y="302"/>
                </a:cxn>
                <a:cxn ang="0">
                  <a:pos x="418" y="305"/>
                </a:cxn>
                <a:cxn ang="0">
                  <a:pos x="410" y="302"/>
                </a:cxn>
                <a:cxn ang="0">
                  <a:pos x="396" y="294"/>
                </a:cxn>
                <a:cxn ang="0">
                  <a:pos x="389" y="294"/>
                </a:cxn>
                <a:cxn ang="0">
                  <a:pos x="378" y="302"/>
                </a:cxn>
                <a:cxn ang="0">
                  <a:pos x="374" y="296"/>
                </a:cxn>
                <a:cxn ang="0">
                  <a:pos x="369" y="291"/>
                </a:cxn>
                <a:cxn ang="0">
                  <a:pos x="362" y="287"/>
                </a:cxn>
                <a:cxn ang="0">
                  <a:pos x="362" y="277"/>
                </a:cxn>
                <a:cxn ang="0">
                  <a:pos x="339" y="279"/>
                </a:cxn>
                <a:cxn ang="0">
                  <a:pos x="314" y="277"/>
                </a:cxn>
                <a:cxn ang="0">
                  <a:pos x="277" y="268"/>
                </a:cxn>
                <a:cxn ang="0">
                  <a:pos x="276" y="256"/>
                </a:cxn>
                <a:cxn ang="0">
                  <a:pos x="268" y="249"/>
                </a:cxn>
                <a:cxn ang="0">
                  <a:pos x="264" y="246"/>
                </a:cxn>
                <a:cxn ang="0">
                  <a:pos x="258" y="251"/>
                </a:cxn>
                <a:cxn ang="0">
                  <a:pos x="255" y="250"/>
                </a:cxn>
                <a:cxn ang="0">
                  <a:pos x="248" y="249"/>
                </a:cxn>
                <a:cxn ang="0">
                  <a:pos x="247" y="251"/>
                </a:cxn>
                <a:cxn ang="0">
                  <a:pos x="232" y="242"/>
                </a:cxn>
                <a:cxn ang="0">
                  <a:pos x="219" y="231"/>
                </a:cxn>
                <a:cxn ang="0">
                  <a:pos x="224" y="60"/>
                </a:cxn>
                <a:cxn ang="0">
                  <a:pos x="199" y="50"/>
                </a:cxn>
                <a:cxn ang="0">
                  <a:pos x="169" y="51"/>
                </a:cxn>
                <a:cxn ang="0">
                  <a:pos x="118" y="48"/>
                </a:cxn>
                <a:cxn ang="0">
                  <a:pos x="37" y="42"/>
                </a:cxn>
                <a:cxn ang="0">
                  <a:pos x="1" y="25"/>
                </a:cxn>
                <a:cxn ang="0">
                  <a:pos x="5" y="0"/>
                </a:cxn>
              </a:cxnLst>
              <a:rect l="0" t="0" r="r" b="b"/>
              <a:pathLst>
                <a:path w="636" h="322">
                  <a:moveTo>
                    <a:pt x="5" y="0"/>
                  </a:moveTo>
                  <a:lnTo>
                    <a:pt x="154" y="7"/>
                  </a:lnTo>
                  <a:lnTo>
                    <a:pt x="306" y="11"/>
                  </a:lnTo>
                  <a:lnTo>
                    <a:pt x="461" y="12"/>
                  </a:lnTo>
                  <a:lnTo>
                    <a:pt x="618" y="12"/>
                  </a:lnTo>
                  <a:lnTo>
                    <a:pt x="618" y="43"/>
                  </a:lnTo>
                  <a:lnTo>
                    <a:pt x="621" y="72"/>
                  </a:lnTo>
                  <a:lnTo>
                    <a:pt x="626" y="102"/>
                  </a:lnTo>
                  <a:lnTo>
                    <a:pt x="631" y="130"/>
                  </a:lnTo>
                  <a:lnTo>
                    <a:pt x="635" y="159"/>
                  </a:lnTo>
                  <a:lnTo>
                    <a:pt x="636" y="197"/>
                  </a:lnTo>
                  <a:lnTo>
                    <a:pt x="635" y="237"/>
                  </a:lnTo>
                  <a:lnTo>
                    <a:pt x="635" y="322"/>
                  </a:lnTo>
                  <a:lnTo>
                    <a:pt x="619" y="317"/>
                  </a:lnTo>
                  <a:lnTo>
                    <a:pt x="594" y="301"/>
                  </a:lnTo>
                  <a:lnTo>
                    <a:pt x="581" y="294"/>
                  </a:lnTo>
                  <a:lnTo>
                    <a:pt x="579" y="293"/>
                  </a:lnTo>
                  <a:lnTo>
                    <a:pt x="578" y="294"/>
                  </a:lnTo>
                  <a:lnTo>
                    <a:pt x="576" y="294"/>
                  </a:lnTo>
                  <a:lnTo>
                    <a:pt x="575" y="295"/>
                  </a:lnTo>
                  <a:lnTo>
                    <a:pt x="575" y="298"/>
                  </a:lnTo>
                  <a:lnTo>
                    <a:pt x="574" y="299"/>
                  </a:lnTo>
                  <a:lnTo>
                    <a:pt x="574" y="300"/>
                  </a:lnTo>
                  <a:lnTo>
                    <a:pt x="572" y="302"/>
                  </a:lnTo>
                  <a:lnTo>
                    <a:pt x="564" y="302"/>
                  </a:lnTo>
                  <a:lnTo>
                    <a:pt x="559" y="300"/>
                  </a:lnTo>
                  <a:lnTo>
                    <a:pt x="558" y="299"/>
                  </a:lnTo>
                  <a:lnTo>
                    <a:pt x="553" y="296"/>
                  </a:lnTo>
                  <a:lnTo>
                    <a:pt x="546" y="298"/>
                  </a:lnTo>
                  <a:lnTo>
                    <a:pt x="540" y="301"/>
                  </a:lnTo>
                  <a:lnTo>
                    <a:pt x="534" y="303"/>
                  </a:lnTo>
                  <a:lnTo>
                    <a:pt x="530" y="303"/>
                  </a:lnTo>
                  <a:lnTo>
                    <a:pt x="525" y="299"/>
                  </a:lnTo>
                  <a:lnTo>
                    <a:pt x="497" y="316"/>
                  </a:lnTo>
                  <a:lnTo>
                    <a:pt x="484" y="309"/>
                  </a:lnTo>
                  <a:lnTo>
                    <a:pt x="474" y="302"/>
                  </a:lnTo>
                  <a:lnTo>
                    <a:pt x="472" y="301"/>
                  </a:lnTo>
                  <a:lnTo>
                    <a:pt x="470" y="300"/>
                  </a:lnTo>
                  <a:lnTo>
                    <a:pt x="469" y="300"/>
                  </a:lnTo>
                  <a:lnTo>
                    <a:pt x="466" y="303"/>
                  </a:lnTo>
                  <a:lnTo>
                    <a:pt x="465" y="303"/>
                  </a:lnTo>
                  <a:lnTo>
                    <a:pt x="462" y="305"/>
                  </a:lnTo>
                  <a:lnTo>
                    <a:pt x="460" y="305"/>
                  </a:lnTo>
                  <a:lnTo>
                    <a:pt x="460" y="302"/>
                  </a:lnTo>
                  <a:lnTo>
                    <a:pt x="459" y="301"/>
                  </a:lnTo>
                  <a:lnTo>
                    <a:pt x="454" y="299"/>
                  </a:lnTo>
                  <a:lnTo>
                    <a:pt x="449" y="294"/>
                  </a:lnTo>
                  <a:lnTo>
                    <a:pt x="446" y="298"/>
                  </a:lnTo>
                  <a:lnTo>
                    <a:pt x="441" y="301"/>
                  </a:lnTo>
                  <a:lnTo>
                    <a:pt x="438" y="305"/>
                  </a:lnTo>
                  <a:lnTo>
                    <a:pt x="435" y="309"/>
                  </a:lnTo>
                  <a:lnTo>
                    <a:pt x="435" y="316"/>
                  </a:lnTo>
                  <a:lnTo>
                    <a:pt x="432" y="315"/>
                  </a:lnTo>
                  <a:lnTo>
                    <a:pt x="431" y="314"/>
                  </a:lnTo>
                  <a:lnTo>
                    <a:pt x="430" y="312"/>
                  </a:lnTo>
                  <a:lnTo>
                    <a:pt x="430" y="309"/>
                  </a:lnTo>
                  <a:lnTo>
                    <a:pt x="431" y="307"/>
                  </a:lnTo>
                  <a:lnTo>
                    <a:pt x="431" y="305"/>
                  </a:lnTo>
                  <a:lnTo>
                    <a:pt x="432" y="302"/>
                  </a:lnTo>
                  <a:lnTo>
                    <a:pt x="424" y="302"/>
                  </a:lnTo>
                  <a:lnTo>
                    <a:pt x="420" y="303"/>
                  </a:lnTo>
                  <a:lnTo>
                    <a:pt x="418" y="305"/>
                  </a:lnTo>
                  <a:lnTo>
                    <a:pt x="416" y="308"/>
                  </a:lnTo>
                  <a:lnTo>
                    <a:pt x="410" y="302"/>
                  </a:lnTo>
                  <a:lnTo>
                    <a:pt x="404" y="298"/>
                  </a:lnTo>
                  <a:lnTo>
                    <a:pt x="396" y="294"/>
                  </a:lnTo>
                  <a:lnTo>
                    <a:pt x="392" y="292"/>
                  </a:lnTo>
                  <a:lnTo>
                    <a:pt x="389" y="294"/>
                  </a:lnTo>
                  <a:lnTo>
                    <a:pt x="383" y="300"/>
                  </a:lnTo>
                  <a:lnTo>
                    <a:pt x="378" y="302"/>
                  </a:lnTo>
                  <a:lnTo>
                    <a:pt x="373" y="302"/>
                  </a:lnTo>
                  <a:lnTo>
                    <a:pt x="374" y="296"/>
                  </a:lnTo>
                  <a:lnTo>
                    <a:pt x="373" y="293"/>
                  </a:lnTo>
                  <a:lnTo>
                    <a:pt x="369" y="291"/>
                  </a:lnTo>
                  <a:lnTo>
                    <a:pt x="366" y="289"/>
                  </a:lnTo>
                  <a:lnTo>
                    <a:pt x="362" y="287"/>
                  </a:lnTo>
                  <a:lnTo>
                    <a:pt x="361" y="282"/>
                  </a:lnTo>
                  <a:lnTo>
                    <a:pt x="362" y="277"/>
                  </a:lnTo>
                  <a:lnTo>
                    <a:pt x="346" y="277"/>
                  </a:lnTo>
                  <a:lnTo>
                    <a:pt x="339" y="279"/>
                  </a:lnTo>
                  <a:lnTo>
                    <a:pt x="334" y="282"/>
                  </a:lnTo>
                  <a:lnTo>
                    <a:pt x="314" y="277"/>
                  </a:lnTo>
                  <a:lnTo>
                    <a:pt x="296" y="271"/>
                  </a:lnTo>
                  <a:lnTo>
                    <a:pt x="277" y="268"/>
                  </a:lnTo>
                  <a:lnTo>
                    <a:pt x="278" y="260"/>
                  </a:lnTo>
                  <a:lnTo>
                    <a:pt x="276" y="256"/>
                  </a:lnTo>
                  <a:lnTo>
                    <a:pt x="271" y="252"/>
                  </a:lnTo>
                  <a:lnTo>
                    <a:pt x="268" y="249"/>
                  </a:lnTo>
                  <a:lnTo>
                    <a:pt x="267" y="243"/>
                  </a:lnTo>
                  <a:lnTo>
                    <a:pt x="264" y="246"/>
                  </a:lnTo>
                  <a:lnTo>
                    <a:pt x="263" y="249"/>
                  </a:lnTo>
                  <a:lnTo>
                    <a:pt x="258" y="251"/>
                  </a:lnTo>
                  <a:lnTo>
                    <a:pt x="257" y="250"/>
                  </a:lnTo>
                  <a:lnTo>
                    <a:pt x="255" y="250"/>
                  </a:lnTo>
                  <a:lnTo>
                    <a:pt x="252" y="249"/>
                  </a:lnTo>
                  <a:lnTo>
                    <a:pt x="248" y="249"/>
                  </a:lnTo>
                  <a:lnTo>
                    <a:pt x="247" y="250"/>
                  </a:lnTo>
                  <a:lnTo>
                    <a:pt x="247" y="251"/>
                  </a:lnTo>
                  <a:lnTo>
                    <a:pt x="239" y="247"/>
                  </a:lnTo>
                  <a:lnTo>
                    <a:pt x="232" y="242"/>
                  </a:lnTo>
                  <a:lnTo>
                    <a:pt x="226" y="235"/>
                  </a:lnTo>
                  <a:lnTo>
                    <a:pt x="219" y="231"/>
                  </a:lnTo>
                  <a:lnTo>
                    <a:pt x="220" y="145"/>
                  </a:lnTo>
                  <a:lnTo>
                    <a:pt x="224" y="60"/>
                  </a:lnTo>
                  <a:lnTo>
                    <a:pt x="212" y="53"/>
                  </a:lnTo>
                  <a:lnTo>
                    <a:pt x="199" y="50"/>
                  </a:lnTo>
                  <a:lnTo>
                    <a:pt x="185" y="50"/>
                  </a:lnTo>
                  <a:lnTo>
                    <a:pt x="169" y="51"/>
                  </a:lnTo>
                  <a:lnTo>
                    <a:pt x="154" y="51"/>
                  </a:lnTo>
                  <a:lnTo>
                    <a:pt x="118" y="48"/>
                  </a:lnTo>
                  <a:lnTo>
                    <a:pt x="78" y="46"/>
                  </a:lnTo>
                  <a:lnTo>
                    <a:pt x="37" y="42"/>
                  </a:lnTo>
                  <a:lnTo>
                    <a:pt x="0" y="41"/>
                  </a:lnTo>
                  <a:lnTo>
                    <a:pt x="1" y="25"/>
                  </a:lnTo>
                  <a:lnTo>
                    <a:pt x="4" y="12"/>
                  </a:lnTo>
                  <a:lnTo>
                    <a:pt x="5"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 name="Freeform 38"/>
            <p:cNvSpPr>
              <a:spLocks/>
            </p:cNvSpPr>
            <p:nvPr/>
          </p:nvSpPr>
          <p:spPr bwMode="auto">
            <a:xfrm>
              <a:off x="3955845" y="1238182"/>
              <a:ext cx="1670683" cy="917203"/>
            </a:xfrm>
            <a:custGeom>
              <a:avLst/>
              <a:gdLst/>
              <a:ahLst/>
              <a:cxnLst>
                <a:cxn ang="0">
                  <a:pos x="80" y="11"/>
                </a:cxn>
                <a:cxn ang="0">
                  <a:pos x="249" y="40"/>
                </a:cxn>
                <a:cxn ang="0">
                  <a:pos x="528" y="80"/>
                </a:cxn>
                <a:cxn ang="0">
                  <a:pos x="729" y="98"/>
                </a:cxn>
                <a:cxn ang="0">
                  <a:pos x="740" y="284"/>
                </a:cxn>
                <a:cxn ang="0">
                  <a:pos x="606" y="455"/>
                </a:cxn>
                <a:cxn ang="0">
                  <a:pos x="335" y="424"/>
                </a:cxn>
                <a:cxn ang="0">
                  <a:pos x="265" y="425"/>
                </a:cxn>
                <a:cxn ang="0">
                  <a:pos x="261" y="458"/>
                </a:cxn>
                <a:cxn ang="0">
                  <a:pos x="252" y="446"/>
                </a:cxn>
                <a:cxn ang="0">
                  <a:pos x="241" y="438"/>
                </a:cxn>
                <a:cxn ang="0">
                  <a:pos x="233" y="448"/>
                </a:cxn>
                <a:cxn ang="0">
                  <a:pos x="206" y="446"/>
                </a:cxn>
                <a:cxn ang="0">
                  <a:pos x="181" y="445"/>
                </a:cxn>
                <a:cxn ang="0">
                  <a:pos x="173" y="449"/>
                </a:cxn>
                <a:cxn ang="0">
                  <a:pos x="162" y="446"/>
                </a:cxn>
                <a:cxn ang="0">
                  <a:pos x="144" y="449"/>
                </a:cxn>
                <a:cxn ang="0">
                  <a:pos x="135" y="434"/>
                </a:cxn>
                <a:cxn ang="0">
                  <a:pos x="124" y="410"/>
                </a:cxn>
                <a:cxn ang="0">
                  <a:pos x="113" y="398"/>
                </a:cxn>
                <a:cxn ang="0">
                  <a:pos x="113" y="379"/>
                </a:cxn>
                <a:cxn ang="0">
                  <a:pos x="101" y="343"/>
                </a:cxn>
                <a:cxn ang="0">
                  <a:pos x="88" y="323"/>
                </a:cxn>
                <a:cxn ang="0">
                  <a:pos x="72" y="334"/>
                </a:cxn>
                <a:cxn ang="0">
                  <a:pos x="53" y="328"/>
                </a:cxn>
                <a:cxn ang="0">
                  <a:pos x="53" y="321"/>
                </a:cxn>
                <a:cxn ang="0">
                  <a:pos x="57" y="318"/>
                </a:cxn>
                <a:cxn ang="0">
                  <a:pos x="57" y="312"/>
                </a:cxn>
                <a:cxn ang="0">
                  <a:pos x="58" y="308"/>
                </a:cxn>
                <a:cxn ang="0">
                  <a:pos x="63" y="305"/>
                </a:cxn>
                <a:cxn ang="0">
                  <a:pos x="68" y="271"/>
                </a:cxn>
                <a:cxn ang="0">
                  <a:pos x="84" y="232"/>
                </a:cxn>
                <a:cxn ang="0">
                  <a:pos x="73" y="227"/>
                </a:cxn>
                <a:cxn ang="0">
                  <a:pos x="67" y="220"/>
                </a:cxn>
                <a:cxn ang="0">
                  <a:pos x="57" y="216"/>
                </a:cxn>
                <a:cxn ang="0">
                  <a:pos x="53" y="206"/>
                </a:cxn>
                <a:cxn ang="0">
                  <a:pos x="53" y="201"/>
                </a:cxn>
                <a:cxn ang="0">
                  <a:pos x="50" y="196"/>
                </a:cxn>
                <a:cxn ang="0">
                  <a:pos x="34" y="167"/>
                </a:cxn>
                <a:cxn ang="0">
                  <a:pos x="22" y="155"/>
                </a:cxn>
                <a:cxn ang="0">
                  <a:pos x="20" y="150"/>
                </a:cxn>
                <a:cxn ang="0">
                  <a:pos x="16" y="144"/>
                </a:cxn>
                <a:cxn ang="0">
                  <a:pos x="15" y="131"/>
                </a:cxn>
                <a:cxn ang="0">
                  <a:pos x="13" y="111"/>
                </a:cxn>
                <a:cxn ang="0">
                  <a:pos x="6" y="60"/>
                </a:cxn>
              </a:cxnLst>
              <a:rect l="0" t="0" r="r" b="b"/>
              <a:pathLst>
                <a:path w="753" h="466">
                  <a:moveTo>
                    <a:pt x="16" y="0"/>
                  </a:moveTo>
                  <a:lnTo>
                    <a:pt x="47" y="5"/>
                  </a:lnTo>
                  <a:lnTo>
                    <a:pt x="80" y="11"/>
                  </a:lnTo>
                  <a:lnTo>
                    <a:pt x="114" y="18"/>
                  </a:lnTo>
                  <a:lnTo>
                    <a:pt x="145" y="24"/>
                  </a:lnTo>
                  <a:lnTo>
                    <a:pt x="249" y="40"/>
                  </a:lnTo>
                  <a:lnTo>
                    <a:pt x="354" y="57"/>
                  </a:lnTo>
                  <a:lnTo>
                    <a:pt x="440" y="69"/>
                  </a:lnTo>
                  <a:lnTo>
                    <a:pt x="528" y="80"/>
                  </a:lnTo>
                  <a:lnTo>
                    <a:pt x="616" y="88"/>
                  </a:lnTo>
                  <a:lnTo>
                    <a:pt x="703" y="97"/>
                  </a:lnTo>
                  <a:lnTo>
                    <a:pt x="729" y="98"/>
                  </a:lnTo>
                  <a:lnTo>
                    <a:pt x="753" y="99"/>
                  </a:lnTo>
                  <a:lnTo>
                    <a:pt x="746" y="190"/>
                  </a:lnTo>
                  <a:lnTo>
                    <a:pt x="740" y="284"/>
                  </a:lnTo>
                  <a:lnTo>
                    <a:pt x="733" y="376"/>
                  </a:lnTo>
                  <a:lnTo>
                    <a:pt x="725" y="466"/>
                  </a:lnTo>
                  <a:lnTo>
                    <a:pt x="606" y="455"/>
                  </a:lnTo>
                  <a:lnTo>
                    <a:pt x="486" y="444"/>
                  </a:lnTo>
                  <a:lnTo>
                    <a:pt x="368" y="430"/>
                  </a:lnTo>
                  <a:lnTo>
                    <a:pt x="335" y="424"/>
                  </a:lnTo>
                  <a:lnTo>
                    <a:pt x="302" y="419"/>
                  </a:lnTo>
                  <a:lnTo>
                    <a:pt x="270" y="418"/>
                  </a:lnTo>
                  <a:lnTo>
                    <a:pt x="265" y="425"/>
                  </a:lnTo>
                  <a:lnTo>
                    <a:pt x="263" y="435"/>
                  </a:lnTo>
                  <a:lnTo>
                    <a:pt x="262" y="446"/>
                  </a:lnTo>
                  <a:lnTo>
                    <a:pt x="261" y="458"/>
                  </a:lnTo>
                  <a:lnTo>
                    <a:pt x="256" y="455"/>
                  </a:lnTo>
                  <a:lnTo>
                    <a:pt x="254" y="452"/>
                  </a:lnTo>
                  <a:lnTo>
                    <a:pt x="252" y="446"/>
                  </a:lnTo>
                  <a:lnTo>
                    <a:pt x="250" y="441"/>
                  </a:lnTo>
                  <a:lnTo>
                    <a:pt x="247" y="438"/>
                  </a:lnTo>
                  <a:lnTo>
                    <a:pt x="241" y="438"/>
                  </a:lnTo>
                  <a:lnTo>
                    <a:pt x="237" y="440"/>
                  </a:lnTo>
                  <a:lnTo>
                    <a:pt x="235" y="444"/>
                  </a:lnTo>
                  <a:lnTo>
                    <a:pt x="233" y="448"/>
                  </a:lnTo>
                  <a:lnTo>
                    <a:pt x="230" y="451"/>
                  </a:lnTo>
                  <a:lnTo>
                    <a:pt x="224" y="452"/>
                  </a:lnTo>
                  <a:lnTo>
                    <a:pt x="206" y="446"/>
                  </a:lnTo>
                  <a:lnTo>
                    <a:pt x="188" y="444"/>
                  </a:lnTo>
                  <a:lnTo>
                    <a:pt x="185" y="444"/>
                  </a:lnTo>
                  <a:lnTo>
                    <a:pt x="181" y="445"/>
                  </a:lnTo>
                  <a:lnTo>
                    <a:pt x="179" y="447"/>
                  </a:lnTo>
                  <a:lnTo>
                    <a:pt x="177" y="448"/>
                  </a:lnTo>
                  <a:lnTo>
                    <a:pt x="173" y="449"/>
                  </a:lnTo>
                  <a:lnTo>
                    <a:pt x="170" y="449"/>
                  </a:lnTo>
                  <a:lnTo>
                    <a:pt x="165" y="447"/>
                  </a:lnTo>
                  <a:lnTo>
                    <a:pt x="162" y="446"/>
                  </a:lnTo>
                  <a:lnTo>
                    <a:pt x="157" y="446"/>
                  </a:lnTo>
                  <a:lnTo>
                    <a:pt x="150" y="447"/>
                  </a:lnTo>
                  <a:lnTo>
                    <a:pt x="144" y="449"/>
                  </a:lnTo>
                  <a:lnTo>
                    <a:pt x="137" y="452"/>
                  </a:lnTo>
                  <a:lnTo>
                    <a:pt x="136" y="444"/>
                  </a:lnTo>
                  <a:lnTo>
                    <a:pt x="135" y="434"/>
                  </a:lnTo>
                  <a:lnTo>
                    <a:pt x="132" y="425"/>
                  </a:lnTo>
                  <a:lnTo>
                    <a:pt x="130" y="417"/>
                  </a:lnTo>
                  <a:lnTo>
                    <a:pt x="124" y="410"/>
                  </a:lnTo>
                  <a:lnTo>
                    <a:pt x="115" y="406"/>
                  </a:lnTo>
                  <a:lnTo>
                    <a:pt x="113" y="403"/>
                  </a:lnTo>
                  <a:lnTo>
                    <a:pt x="113" y="398"/>
                  </a:lnTo>
                  <a:lnTo>
                    <a:pt x="115" y="393"/>
                  </a:lnTo>
                  <a:lnTo>
                    <a:pt x="115" y="388"/>
                  </a:lnTo>
                  <a:lnTo>
                    <a:pt x="113" y="379"/>
                  </a:lnTo>
                  <a:lnTo>
                    <a:pt x="108" y="372"/>
                  </a:lnTo>
                  <a:lnTo>
                    <a:pt x="103" y="364"/>
                  </a:lnTo>
                  <a:lnTo>
                    <a:pt x="101" y="343"/>
                  </a:lnTo>
                  <a:lnTo>
                    <a:pt x="100" y="332"/>
                  </a:lnTo>
                  <a:lnTo>
                    <a:pt x="95" y="322"/>
                  </a:lnTo>
                  <a:lnTo>
                    <a:pt x="88" y="323"/>
                  </a:lnTo>
                  <a:lnTo>
                    <a:pt x="82" y="327"/>
                  </a:lnTo>
                  <a:lnTo>
                    <a:pt x="77" y="332"/>
                  </a:lnTo>
                  <a:lnTo>
                    <a:pt x="72" y="334"/>
                  </a:lnTo>
                  <a:lnTo>
                    <a:pt x="67" y="334"/>
                  </a:lnTo>
                  <a:lnTo>
                    <a:pt x="60" y="332"/>
                  </a:lnTo>
                  <a:lnTo>
                    <a:pt x="53" y="328"/>
                  </a:lnTo>
                  <a:lnTo>
                    <a:pt x="52" y="326"/>
                  </a:lnTo>
                  <a:lnTo>
                    <a:pt x="52" y="323"/>
                  </a:lnTo>
                  <a:lnTo>
                    <a:pt x="53" y="321"/>
                  </a:lnTo>
                  <a:lnTo>
                    <a:pt x="53" y="320"/>
                  </a:lnTo>
                  <a:lnTo>
                    <a:pt x="56" y="319"/>
                  </a:lnTo>
                  <a:lnTo>
                    <a:pt x="57" y="318"/>
                  </a:lnTo>
                  <a:lnTo>
                    <a:pt x="58" y="315"/>
                  </a:lnTo>
                  <a:lnTo>
                    <a:pt x="58" y="313"/>
                  </a:lnTo>
                  <a:lnTo>
                    <a:pt x="57" y="312"/>
                  </a:lnTo>
                  <a:lnTo>
                    <a:pt x="57" y="311"/>
                  </a:lnTo>
                  <a:lnTo>
                    <a:pt x="56" y="311"/>
                  </a:lnTo>
                  <a:lnTo>
                    <a:pt x="58" y="308"/>
                  </a:lnTo>
                  <a:lnTo>
                    <a:pt x="59" y="306"/>
                  </a:lnTo>
                  <a:lnTo>
                    <a:pt x="61" y="305"/>
                  </a:lnTo>
                  <a:lnTo>
                    <a:pt x="63" y="305"/>
                  </a:lnTo>
                  <a:lnTo>
                    <a:pt x="67" y="300"/>
                  </a:lnTo>
                  <a:lnTo>
                    <a:pt x="66" y="285"/>
                  </a:lnTo>
                  <a:lnTo>
                    <a:pt x="68" y="271"/>
                  </a:lnTo>
                  <a:lnTo>
                    <a:pt x="73" y="258"/>
                  </a:lnTo>
                  <a:lnTo>
                    <a:pt x="79" y="245"/>
                  </a:lnTo>
                  <a:lnTo>
                    <a:pt x="84" y="232"/>
                  </a:lnTo>
                  <a:lnTo>
                    <a:pt x="82" y="229"/>
                  </a:lnTo>
                  <a:lnTo>
                    <a:pt x="78" y="227"/>
                  </a:lnTo>
                  <a:lnTo>
                    <a:pt x="73" y="227"/>
                  </a:lnTo>
                  <a:lnTo>
                    <a:pt x="67" y="225"/>
                  </a:lnTo>
                  <a:lnTo>
                    <a:pt x="64" y="223"/>
                  </a:lnTo>
                  <a:lnTo>
                    <a:pt x="67" y="220"/>
                  </a:lnTo>
                  <a:lnTo>
                    <a:pt x="59" y="220"/>
                  </a:lnTo>
                  <a:lnTo>
                    <a:pt x="58" y="218"/>
                  </a:lnTo>
                  <a:lnTo>
                    <a:pt x="57" y="216"/>
                  </a:lnTo>
                  <a:lnTo>
                    <a:pt x="57" y="211"/>
                  </a:lnTo>
                  <a:lnTo>
                    <a:pt x="54" y="207"/>
                  </a:lnTo>
                  <a:lnTo>
                    <a:pt x="53" y="206"/>
                  </a:lnTo>
                  <a:lnTo>
                    <a:pt x="52" y="206"/>
                  </a:lnTo>
                  <a:lnTo>
                    <a:pt x="52" y="203"/>
                  </a:lnTo>
                  <a:lnTo>
                    <a:pt x="53" y="201"/>
                  </a:lnTo>
                  <a:lnTo>
                    <a:pt x="53" y="200"/>
                  </a:lnTo>
                  <a:lnTo>
                    <a:pt x="52" y="197"/>
                  </a:lnTo>
                  <a:lnTo>
                    <a:pt x="50" y="196"/>
                  </a:lnTo>
                  <a:lnTo>
                    <a:pt x="49" y="194"/>
                  </a:lnTo>
                  <a:lnTo>
                    <a:pt x="47" y="193"/>
                  </a:lnTo>
                  <a:lnTo>
                    <a:pt x="34" y="167"/>
                  </a:lnTo>
                  <a:lnTo>
                    <a:pt x="31" y="164"/>
                  </a:lnTo>
                  <a:lnTo>
                    <a:pt x="24" y="159"/>
                  </a:lnTo>
                  <a:lnTo>
                    <a:pt x="22" y="155"/>
                  </a:lnTo>
                  <a:lnTo>
                    <a:pt x="21" y="153"/>
                  </a:lnTo>
                  <a:lnTo>
                    <a:pt x="21" y="151"/>
                  </a:lnTo>
                  <a:lnTo>
                    <a:pt x="20" y="150"/>
                  </a:lnTo>
                  <a:lnTo>
                    <a:pt x="20" y="147"/>
                  </a:lnTo>
                  <a:lnTo>
                    <a:pt x="18" y="145"/>
                  </a:lnTo>
                  <a:lnTo>
                    <a:pt x="16" y="144"/>
                  </a:lnTo>
                  <a:lnTo>
                    <a:pt x="14" y="139"/>
                  </a:lnTo>
                  <a:lnTo>
                    <a:pt x="14" y="133"/>
                  </a:lnTo>
                  <a:lnTo>
                    <a:pt x="15" y="131"/>
                  </a:lnTo>
                  <a:lnTo>
                    <a:pt x="16" y="130"/>
                  </a:lnTo>
                  <a:lnTo>
                    <a:pt x="16" y="125"/>
                  </a:lnTo>
                  <a:lnTo>
                    <a:pt x="13" y="111"/>
                  </a:lnTo>
                  <a:lnTo>
                    <a:pt x="6" y="99"/>
                  </a:lnTo>
                  <a:lnTo>
                    <a:pt x="0" y="88"/>
                  </a:lnTo>
                  <a:lnTo>
                    <a:pt x="6" y="60"/>
                  </a:lnTo>
                  <a:lnTo>
                    <a:pt x="11" y="31"/>
                  </a:lnTo>
                  <a:lnTo>
                    <a:pt x="16"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 name="Freeform 39"/>
            <p:cNvSpPr>
              <a:spLocks/>
            </p:cNvSpPr>
            <p:nvPr/>
          </p:nvSpPr>
          <p:spPr bwMode="auto">
            <a:xfrm>
              <a:off x="4435084" y="2066813"/>
              <a:ext cx="1129321" cy="820758"/>
            </a:xfrm>
            <a:custGeom>
              <a:avLst/>
              <a:gdLst/>
              <a:ahLst/>
              <a:cxnLst>
                <a:cxn ang="0">
                  <a:pos x="59" y="0"/>
                </a:cxn>
                <a:cxn ang="0">
                  <a:pos x="72" y="2"/>
                </a:cxn>
                <a:cxn ang="0">
                  <a:pos x="90" y="4"/>
                </a:cxn>
                <a:cxn ang="0">
                  <a:pos x="149" y="11"/>
                </a:cxn>
                <a:cxn ang="0">
                  <a:pos x="249" y="25"/>
                </a:cxn>
                <a:cxn ang="0">
                  <a:pos x="353" y="35"/>
                </a:cxn>
                <a:cxn ang="0">
                  <a:pos x="456" y="45"/>
                </a:cxn>
                <a:cxn ang="0">
                  <a:pos x="482" y="47"/>
                </a:cxn>
                <a:cxn ang="0">
                  <a:pos x="509" y="48"/>
                </a:cxn>
                <a:cxn ang="0">
                  <a:pos x="502" y="139"/>
                </a:cxn>
                <a:cxn ang="0">
                  <a:pos x="495" y="233"/>
                </a:cxn>
                <a:cxn ang="0">
                  <a:pos x="489" y="326"/>
                </a:cxn>
                <a:cxn ang="0">
                  <a:pos x="481" y="417"/>
                </a:cxn>
                <a:cxn ang="0">
                  <a:pos x="358" y="408"/>
                </a:cxn>
                <a:cxn ang="0">
                  <a:pos x="235" y="395"/>
                </a:cxn>
                <a:cxn ang="0">
                  <a:pos x="117" y="381"/>
                </a:cxn>
                <a:cxn ang="0">
                  <a:pos x="0" y="363"/>
                </a:cxn>
                <a:cxn ang="0">
                  <a:pos x="13" y="276"/>
                </a:cxn>
                <a:cxn ang="0">
                  <a:pos x="27" y="184"/>
                </a:cxn>
                <a:cxn ang="0">
                  <a:pos x="40" y="90"/>
                </a:cxn>
                <a:cxn ang="0">
                  <a:pos x="43" y="69"/>
                </a:cxn>
                <a:cxn ang="0">
                  <a:pos x="48" y="48"/>
                </a:cxn>
                <a:cxn ang="0">
                  <a:pos x="49" y="35"/>
                </a:cxn>
                <a:cxn ang="0">
                  <a:pos x="49" y="21"/>
                </a:cxn>
                <a:cxn ang="0">
                  <a:pos x="53" y="10"/>
                </a:cxn>
                <a:cxn ang="0">
                  <a:pos x="59" y="0"/>
                </a:cxn>
              </a:cxnLst>
              <a:rect l="0" t="0" r="r" b="b"/>
              <a:pathLst>
                <a:path w="509" h="417">
                  <a:moveTo>
                    <a:pt x="59" y="0"/>
                  </a:moveTo>
                  <a:lnTo>
                    <a:pt x="72" y="2"/>
                  </a:lnTo>
                  <a:lnTo>
                    <a:pt x="90" y="4"/>
                  </a:lnTo>
                  <a:lnTo>
                    <a:pt x="149" y="11"/>
                  </a:lnTo>
                  <a:lnTo>
                    <a:pt x="249" y="25"/>
                  </a:lnTo>
                  <a:lnTo>
                    <a:pt x="353" y="35"/>
                  </a:lnTo>
                  <a:lnTo>
                    <a:pt x="456" y="45"/>
                  </a:lnTo>
                  <a:lnTo>
                    <a:pt x="482" y="47"/>
                  </a:lnTo>
                  <a:lnTo>
                    <a:pt x="509" y="48"/>
                  </a:lnTo>
                  <a:lnTo>
                    <a:pt x="502" y="139"/>
                  </a:lnTo>
                  <a:lnTo>
                    <a:pt x="495" y="233"/>
                  </a:lnTo>
                  <a:lnTo>
                    <a:pt x="489" y="326"/>
                  </a:lnTo>
                  <a:lnTo>
                    <a:pt x="481" y="417"/>
                  </a:lnTo>
                  <a:lnTo>
                    <a:pt x="358" y="408"/>
                  </a:lnTo>
                  <a:lnTo>
                    <a:pt x="235" y="395"/>
                  </a:lnTo>
                  <a:lnTo>
                    <a:pt x="117" y="381"/>
                  </a:lnTo>
                  <a:lnTo>
                    <a:pt x="0" y="363"/>
                  </a:lnTo>
                  <a:lnTo>
                    <a:pt x="13" y="276"/>
                  </a:lnTo>
                  <a:lnTo>
                    <a:pt x="27" y="184"/>
                  </a:lnTo>
                  <a:lnTo>
                    <a:pt x="40" y="90"/>
                  </a:lnTo>
                  <a:lnTo>
                    <a:pt x="43" y="69"/>
                  </a:lnTo>
                  <a:lnTo>
                    <a:pt x="48" y="48"/>
                  </a:lnTo>
                  <a:lnTo>
                    <a:pt x="49" y="35"/>
                  </a:lnTo>
                  <a:lnTo>
                    <a:pt x="49" y="21"/>
                  </a:lnTo>
                  <a:lnTo>
                    <a:pt x="53" y="10"/>
                  </a:lnTo>
                  <a:lnTo>
                    <a:pt x="59"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 name="Freeform 40"/>
            <p:cNvSpPr>
              <a:spLocks/>
            </p:cNvSpPr>
            <p:nvPr/>
          </p:nvSpPr>
          <p:spPr bwMode="auto">
            <a:xfrm>
              <a:off x="4639206" y="2832462"/>
              <a:ext cx="1175912" cy="814855"/>
            </a:xfrm>
            <a:custGeom>
              <a:avLst/>
              <a:gdLst/>
              <a:ahLst/>
              <a:cxnLst>
                <a:cxn ang="0">
                  <a:pos x="48" y="0"/>
                </a:cxn>
                <a:cxn ang="0">
                  <a:pos x="49" y="0"/>
                </a:cxn>
                <a:cxn ang="0">
                  <a:pos x="206" y="16"/>
                </a:cxn>
                <a:cxn ang="0">
                  <a:pos x="367" y="30"/>
                </a:cxn>
                <a:cxn ang="0">
                  <a:pos x="530" y="42"/>
                </a:cxn>
                <a:cxn ang="0">
                  <a:pos x="523" y="166"/>
                </a:cxn>
                <a:cxn ang="0">
                  <a:pos x="517" y="290"/>
                </a:cxn>
                <a:cxn ang="0">
                  <a:pos x="510" y="414"/>
                </a:cxn>
                <a:cxn ang="0">
                  <a:pos x="339" y="402"/>
                </a:cxn>
                <a:cxn ang="0">
                  <a:pos x="169" y="387"/>
                </a:cxn>
                <a:cxn ang="0">
                  <a:pos x="0" y="370"/>
                </a:cxn>
                <a:cxn ang="0">
                  <a:pos x="4" y="324"/>
                </a:cxn>
                <a:cxn ang="0">
                  <a:pos x="14" y="247"/>
                </a:cxn>
                <a:cxn ang="0">
                  <a:pos x="35" y="86"/>
                </a:cxn>
                <a:cxn ang="0">
                  <a:pos x="46" y="8"/>
                </a:cxn>
                <a:cxn ang="0">
                  <a:pos x="46" y="3"/>
                </a:cxn>
                <a:cxn ang="0">
                  <a:pos x="47" y="2"/>
                </a:cxn>
                <a:cxn ang="0">
                  <a:pos x="48" y="0"/>
                </a:cxn>
              </a:cxnLst>
              <a:rect l="0" t="0" r="r" b="b"/>
              <a:pathLst>
                <a:path w="530" h="414">
                  <a:moveTo>
                    <a:pt x="48" y="0"/>
                  </a:moveTo>
                  <a:lnTo>
                    <a:pt x="49" y="0"/>
                  </a:lnTo>
                  <a:lnTo>
                    <a:pt x="206" y="16"/>
                  </a:lnTo>
                  <a:lnTo>
                    <a:pt x="367" y="30"/>
                  </a:lnTo>
                  <a:lnTo>
                    <a:pt x="530" y="42"/>
                  </a:lnTo>
                  <a:lnTo>
                    <a:pt x="523" y="166"/>
                  </a:lnTo>
                  <a:lnTo>
                    <a:pt x="517" y="290"/>
                  </a:lnTo>
                  <a:lnTo>
                    <a:pt x="510" y="414"/>
                  </a:lnTo>
                  <a:lnTo>
                    <a:pt x="339" y="402"/>
                  </a:lnTo>
                  <a:lnTo>
                    <a:pt x="169" y="387"/>
                  </a:lnTo>
                  <a:lnTo>
                    <a:pt x="0" y="370"/>
                  </a:lnTo>
                  <a:lnTo>
                    <a:pt x="4" y="324"/>
                  </a:lnTo>
                  <a:lnTo>
                    <a:pt x="14" y="247"/>
                  </a:lnTo>
                  <a:lnTo>
                    <a:pt x="35" y="86"/>
                  </a:lnTo>
                  <a:lnTo>
                    <a:pt x="46" y="8"/>
                  </a:lnTo>
                  <a:lnTo>
                    <a:pt x="46" y="3"/>
                  </a:lnTo>
                  <a:lnTo>
                    <a:pt x="47" y="2"/>
                  </a:lnTo>
                  <a:lnTo>
                    <a:pt x="48"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 name="Freeform 41"/>
            <p:cNvSpPr>
              <a:spLocks/>
            </p:cNvSpPr>
            <p:nvPr/>
          </p:nvSpPr>
          <p:spPr bwMode="auto">
            <a:xfrm>
              <a:off x="4490550" y="3564649"/>
              <a:ext cx="1118226" cy="1043170"/>
            </a:xfrm>
            <a:custGeom>
              <a:avLst/>
              <a:gdLst/>
              <a:ahLst/>
              <a:cxnLst>
                <a:cxn ang="0">
                  <a:pos x="65" y="0"/>
                </a:cxn>
                <a:cxn ang="0">
                  <a:pos x="173" y="12"/>
                </a:cxn>
                <a:cxn ang="0">
                  <a:pos x="280" y="23"/>
                </a:cxn>
                <a:cxn ang="0">
                  <a:pos x="391" y="33"/>
                </a:cxn>
                <a:cxn ang="0">
                  <a:pos x="504" y="40"/>
                </a:cxn>
                <a:cxn ang="0">
                  <a:pos x="498" y="90"/>
                </a:cxn>
                <a:cxn ang="0">
                  <a:pos x="495" y="144"/>
                </a:cxn>
                <a:cxn ang="0">
                  <a:pos x="492" y="197"/>
                </a:cxn>
                <a:cxn ang="0">
                  <a:pos x="486" y="302"/>
                </a:cxn>
                <a:cxn ang="0">
                  <a:pos x="478" y="406"/>
                </a:cxn>
                <a:cxn ang="0">
                  <a:pos x="475" y="456"/>
                </a:cxn>
                <a:cxn ang="0">
                  <a:pos x="468" y="505"/>
                </a:cxn>
                <a:cxn ang="0">
                  <a:pos x="328" y="493"/>
                </a:cxn>
                <a:cxn ang="0">
                  <a:pos x="192" y="482"/>
                </a:cxn>
                <a:cxn ang="0">
                  <a:pos x="190" y="485"/>
                </a:cxn>
                <a:cxn ang="0">
                  <a:pos x="190" y="490"/>
                </a:cxn>
                <a:cxn ang="0">
                  <a:pos x="194" y="499"/>
                </a:cxn>
                <a:cxn ang="0">
                  <a:pos x="192" y="502"/>
                </a:cxn>
                <a:cxn ang="0">
                  <a:pos x="151" y="497"/>
                </a:cxn>
                <a:cxn ang="0">
                  <a:pos x="110" y="493"/>
                </a:cxn>
                <a:cxn ang="0">
                  <a:pos x="71" y="488"/>
                </a:cxn>
                <a:cxn ang="0">
                  <a:pos x="66" y="497"/>
                </a:cxn>
                <a:cxn ang="0">
                  <a:pos x="65" y="509"/>
                </a:cxn>
                <a:cxn ang="0">
                  <a:pos x="63" y="520"/>
                </a:cxn>
                <a:cxn ang="0">
                  <a:pos x="59" y="530"/>
                </a:cxn>
                <a:cxn ang="0">
                  <a:pos x="39" y="527"/>
                </a:cxn>
                <a:cxn ang="0">
                  <a:pos x="18" y="525"/>
                </a:cxn>
                <a:cxn ang="0">
                  <a:pos x="0" y="521"/>
                </a:cxn>
                <a:cxn ang="0">
                  <a:pos x="34" y="261"/>
                </a:cxn>
                <a:cxn ang="0">
                  <a:pos x="65" y="0"/>
                </a:cxn>
              </a:cxnLst>
              <a:rect l="0" t="0" r="r" b="b"/>
              <a:pathLst>
                <a:path w="504" h="530">
                  <a:moveTo>
                    <a:pt x="65" y="0"/>
                  </a:moveTo>
                  <a:lnTo>
                    <a:pt x="173" y="12"/>
                  </a:lnTo>
                  <a:lnTo>
                    <a:pt x="280" y="23"/>
                  </a:lnTo>
                  <a:lnTo>
                    <a:pt x="391" y="33"/>
                  </a:lnTo>
                  <a:lnTo>
                    <a:pt x="504" y="40"/>
                  </a:lnTo>
                  <a:lnTo>
                    <a:pt x="498" y="90"/>
                  </a:lnTo>
                  <a:lnTo>
                    <a:pt x="495" y="144"/>
                  </a:lnTo>
                  <a:lnTo>
                    <a:pt x="492" y="197"/>
                  </a:lnTo>
                  <a:lnTo>
                    <a:pt x="486" y="302"/>
                  </a:lnTo>
                  <a:lnTo>
                    <a:pt x="478" y="406"/>
                  </a:lnTo>
                  <a:lnTo>
                    <a:pt x="475" y="456"/>
                  </a:lnTo>
                  <a:lnTo>
                    <a:pt x="468" y="505"/>
                  </a:lnTo>
                  <a:lnTo>
                    <a:pt x="328" y="493"/>
                  </a:lnTo>
                  <a:lnTo>
                    <a:pt x="192" y="482"/>
                  </a:lnTo>
                  <a:lnTo>
                    <a:pt x="190" y="485"/>
                  </a:lnTo>
                  <a:lnTo>
                    <a:pt x="190" y="490"/>
                  </a:lnTo>
                  <a:lnTo>
                    <a:pt x="194" y="499"/>
                  </a:lnTo>
                  <a:lnTo>
                    <a:pt x="192" y="502"/>
                  </a:lnTo>
                  <a:lnTo>
                    <a:pt x="151" y="497"/>
                  </a:lnTo>
                  <a:lnTo>
                    <a:pt x="110" y="493"/>
                  </a:lnTo>
                  <a:lnTo>
                    <a:pt x="71" y="488"/>
                  </a:lnTo>
                  <a:lnTo>
                    <a:pt x="66" y="497"/>
                  </a:lnTo>
                  <a:lnTo>
                    <a:pt x="65" y="509"/>
                  </a:lnTo>
                  <a:lnTo>
                    <a:pt x="63" y="520"/>
                  </a:lnTo>
                  <a:lnTo>
                    <a:pt x="59" y="530"/>
                  </a:lnTo>
                  <a:lnTo>
                    <a:pt x="39" y="527"/>
                  </a:lnTo>
                  <a:lnTo>
                    <a:pt x="18" y="525"/>
                  </a:lnTo>
                  <a:lnTo>
                    <a:pt x="0" y="521"/>
                  </a:lnTo>
                  <a:lnTo>
                    <a:pt x="34" y="261"/>
                  </a:lnTo>
                  <a:lnTo>
                    <a:pt x="65"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 name="Freeform 42"/>
            <p:cNvSpPr>
              <a:spLocks/>
            </p:cNvSpPr>
            <p:nvPr/>
          </p:nvSpPr>
          <p:spPr bwMode="auto">
            <a:xfrm>
              <a:off x="3536510" y="3454426"/>
              <a:ext cx="1093821" cy="1135679"/>
            </a:xfrm>
            <a:custGeom>
              <a:avLst/>
              <a:gdLst/>
              <a:ahLst/>
              <a:cxnLst>
                <a:cxn ang="0">
                  <a:pos x="211" y="15"/>
                </a:cxn>
                <a:cxn ang="0">
                  <a:pos x="317" y="30"/>
                </a:cxn>
                <a:cxn ang="0">
                  <a:pos x="493" y="56"/>
                </a:cxn>
                <a:cxn ang="0">
                  <a:pos x="425" y="577"/>
                </a:cxn>
                <a:cxn ang="0">
                  <a:pos x="270" y="558"/>
                </a:cxn>
                <a:cxn ang="0">
                  <a:pos x="270" y="552"/>
                </a:cxn>
                <a:cxn ang="0">
                  <a:pos x="252" y="546"/>
                </a:cxn>
                <a:cxn ang="0">
                  <a:pos x="246" y="540"/>
                </a:cxn>
                <a:cxn ang="0">
                  <a:pos x="231" y="532"/>
                </a:cxn>
                <a:cxn ang="0">
                  <a:pos x="211" y="524"/>
                </a:cxn>
                <a:cxn ang="0">
                  <a:pos x="214" y="519"/>
                </a:cxn>
                <a:cxn ang="0">
                  <a:pos x="212" y="520"/>
                </a:cxn>
                <a:cxn ang="0">
                  <a:pos x="209" y="520"/>
                </a:cxn>
                <a:cxn ang="0">
                  <a:pos x="169" y="498"/>
                </a:cxn>
                <a:cxn ang="0">
                  <a:pos x="135" y="478"/>
                </a:cxn>
                <a:cxn ang="0">
                  <a:pos x="138" y="475"/>
                </a:cxn>
                <a:cxn ang="0">
                  <a:pos x="136" y="474"/>
                </a:cxn>
                <a:cxn ang="0">
                  <a:pos x="131" y="476"/>
                </a:cxn>
                <a:cxn ang="0">
                  <a:pos x="124" y="474"/>
                </a:cxn>
                <a:cxn ang="0">
                  <a:pos x="126" y="469"/>
                </a:cxn>
                <a:cxn ang="0">
                  <a:pos x="119" y="469"/>
                </a:cxn>
                <a:cxn ang="0">
                  <a:pos x="108" y="465"/>
                </a:cxn>
                <a:cxn ang="0">
                  <a:pos x="98" y="456"/>
                </a:cxn>
                <a:cxn ang="0">
                  <a:pos x="90" y="454"/>
                </a:cxn>
                <a:cxn ang="0">
                  <a:pos x="54" y="431"/>
                </a:cxn>
                <a:cxn ang="0">
                  <a:pos x="49" y="428"/>
                </a:cxn>
                <a:cxn ang="0">
                  <a:pos x="49" y="425"/>
                </a:cxn>
                <a:cxn ang="0">
                  <a:pos x="44" y="426"/>
                </a:cxn>
                <a:cxn ang="0">
                  <a:pos x="26" y="414"/>
                </a:cxn>
                <a:cxn ang="0">
                  <a:pos x="0" y="400"/>
                </a:cxn>
                <a:cxn ang="0">
                  <a:pos x="6" y="393"/>
                </a:cxn>
                <a:cxn ang="0">
                  <a:pos x="8" y="386"/>
                </a:cxn>
                <a:cxn ang="0">
                  <a:pos x="14" y="386"/>
                </a:cxn>
                <a:cxn ang="0">
                  <a:pos x="23" y="387"/>
                </a:cxn>
                <a:cxn ang="0">
                  <a:pos x="27" y="383"/>
                </a:cxn>
                <a:cxn ang="0">
                  <a:pos x="30" y="380"/>
                </a:cxn>
                <a:cxn ang="0">
                  <a:pos x="33" y="383"/>
                </a:cxn>
                <a:cxn ang="0">
                  <a:pos x="36" y="369"/>
                </a:cxn>
                <a:cxn ang="0">
                  <a:pos x="42" y="372"/>
                </a:cxn>
                <a:cxn ang="0">
                  <a:pos x="23" y="354"/>
                </a:cxn>
                <a:cxn ang="0">
                  <a:pos x="21" y="331"/>
                </a:cxn>
                <a:cxn ang="0">
                  <a:pos x="28" y="322"/>
                </a:cxn>
                <a:cxn ang="0">
                  <a:pos x="36" y="327"/>
                </a:cxn>
                <a:cxn ang="0">
                  <a:pos x="32" y="322"/>
                </a:cxn>
                <a:cxn ang="0">
                  <a:pos x="42" y="300"/>
                </a:cxn>
                <a:cxn ang="0">
                  <a:pos x="48" y="273"/>
                </a:cxn>
                <a:cxn ang="0">
                  <a:pos x="68" y="258"/>
                </a:cxn>
                <a:cxn ang="0">
                  <a:pos x="82" y="242"/>
                </a:cxn>
                <a:cxn ang="0">
                  <a:pos x="71" y="231"/>
                </a:cxn>
                <a:cxn ang="0">
                  <a:pos x="62" y="202"/>
                </a:cxn>
                <a:cxn ang="0">
                  <a:pos x="57" y="168"/>
                </a:cxn>
                <a:cxn ang="0">
                  <a:pos x="65" y="111"/>
                </a:cxn>
                <a:cxn ang="0">
                  <a:pos x="75" y="71"/>
                </a:cxn>
                <a:cxn ang="0">
                  <a:pos x="93" y="76"/>
                </a:cxn>
                <a:cxn ang="0">
                  <a:pos x="96" y="83"/>
                </a:cxn>
                <a:cxn ang="0">
                  <a:pos x="101" y="88"/>
                </a:cxn>
                <a:cxn ang="0">
                  <a:pos x="107" y="89"/>
                </a:cxn>
                <a:cxn ang="0">
                  <a:pos x="115" y="76"/>
                </a:cxn>
                <a:cxn ang="0">
                  <a:pos x="124" y="54"/>
                </a:cxn>
                <a:cxn ang="0">
                  <a:pos x="132" y="0"/>
                </a:cxn>
              </a:cxnLst>
              <a:rect l="0" t="0" r="r" b="b"/>
              <a:pathLst>
                <a:path w="493" h="577">
                  <a:moveTo>
                    <a:pt x="132" y="0"/>
                  </a:moveTo>
                  <a:lnTo>
                    <a:pt x="171" y="7"/>
                  </a:lnTo>
                  <a:lnTo>
                    <a:pt x="211" y="15"/>
                  </a:lnTo>
                  <a:lnTo>
                    <a:pt x="250" y="22"/>
                  </a:lnTo>
                  <a:lnTo>
                    <a:pt x="264" y="22"/>
                  </a:lnTo>
                  <a:lnTo>
                    <a:pt x="317" y="30"/>
                  </a:lnTo>
                  <a:lnTo>
                    <a:pt x="375" y="39"/>
                  </a:lnTo>
                  <a:lnTo>
                    <a:pt x="434" y="48"/>
                  </a:lnTo>
                  <a:lnTo>
                    <a:pt x="493" y="56"/>
                  </a:lnTo>
                  <a:lnTo>
                    <a:pt x="469" y="230"/>
                  </a:lnTo>
                  <a:lnTo>
                    <a:pt x="448" y="405"/>
                  </a:lnTo>
                  <a:lnTo>
                    <a:pt x="425" y="577"/>
                  </a:lnTo>
                  <a:lnTo>
                    <a:pt x="373" y="570"/>
                  </a:lnTo>
                  <a:lnTo>
                    <a:pt x="323" y="563"/>
                  </a:lnTo>
                  <a:lnTo>
                    <a:pt x="270" y="558"/>
                  </a:lnTo>
                  <a:lnTo>
                    <a:pt x="269" y="556"/>
                  </a:lnTo>
                  <a:lnTo>
                    <a:pt x="269" y="552"/>
                  </a:lnTo>
                  <a:lnTo>
                    <a:pt x="270" y="552"/>
                  </a:lnTo>
                  <a:lnTo>
                    <a:pt x="267" y="551"/>
                  </a:lnTo>
                  <a:lnTo>
                    <a:pt x="261" y="551"/>
                  </a:lnTo>
                  <a:lnTo>
                    <a:pt x="252" y="546"/>
                  </a:lnTo>
                  <a:lnTo>
                    <a:pt x="249" y="542"/>
                  </a:lnTo>
                  <a:lnTo>
                    <a:pt x="250" y="538"/>
                  </a:lnTo>
                  <a:lnTo>
                    <a:pt x="246" y="540"/>
                  </a:lnTo>
                  <a:lnTo>
                    <a:pt x="241" y="539"/>
                  </a:lnTo>
                  <a:lnTo>
                    <a:pt x="235" y="535"/>
                  </a:lnTo>
                  <a:lnTo>
                    <a:pt x="231" y="532"/>
                  </a:lnTo>
                  <a:lnTo>
                    <a:pt x="224" y="530"/>
                  </a:lnTo>
                  <a:lnTo>
                    <a:pt x="216" y="526"/>
                  </a:lnTo>
                  <a:lnTo>
                    <a:pt x="211" y="524"/>
                  </a:lnTo>
                  <a:lnTo>
                    <a:pt x="213" y="521"/>
                  </a:lnTo>
                  <a:lnTo>
                    <a:pt x="213" y="520"/>
                  </a:lnTo>
                  <a:lnTo>
                    <a:pt x="214" y="519"/>
                  </a:lnTo>
                  <a:lnTo>
                    <a:pt x="213" y="518"/>
                  </a:lnTo>
                  <a:lnTo>
                    <a:pt x="212" y="518"/>
                  </a:lnTo>
                  <a:lnTo>
                    <a:pt x="212" y="520"/>
                  </a:lnTo>
                  <a:lnTo>
                    <a:pt x="211" y="521"/>
                  </a:lnTo>
                  <a:lnTo>
                    <a:pt x="210" y="521"/>
                  </a:lnTo>
                  <a:lnTo>
                    <a:pt x="209" y="520"/>
                  </a:lnTo>
                  <a:lnTo>
                    <a:pt x="209" y="518"/>
                  </a:lnTo>
                  <a:lnTo>
                    <a:pt x="188" y="509"/>
                  </a:lnTo>
                  <a:lnTo>
                    <a:pt x="169" y="498"/>
                  </a:lnTo>
                  <a:lnTo>
                    <a:pt x="154" y="490"/>
                  </a:lnTo>
                  <a:lnTo>
                    <a:pt x="141" y="478"/>
                  </a:lnTo>
                  <a:lnTo>
                    <a:pt x="135" y="478"/>
                  </a:lnTo>
                  <a:lnTo>
                    <a:pt x="135" y="476"/>
                  </a:lnTo>
                  <a:lnTo>
                    <a:pt x="136" y="476"/>
                  </a:lnTo>
                  <a:lnTo>
                    <a:pt x="138" y="475"/>
                  </a:lnTo>
                  <a:lnTo>
                    <a:pt x="139" y="475"/>
                  </a:lnTo>
                  <a:lnTo>
                    <a:pt x="138" y="474"/>
                  </a:lnTo>
                  <a:lnTo>
                    <a:pt x="136" y="474"/>
                  </a:lnTo>
                  <a:lnTo>
                    <a:pt x="135" y="475"/>
                  </a:lnTo>
                  <a:lnTo>
                    <a:pt x="133" y="475"/>
                  </a:lnTo>
                  <a:lnTo>
                    <a:pt x="131" y="476"/>
                  </a:lnTo>
                  <a:lnTo>
                    <a:pt x="127" y="476"/>
                  </a:lnTo>
                  <a:lnTo>
                    <a:pt x="125" y="475"/>
                  </a:lnTo>
                  <a:lnTo>
                    <a:pt x="124" y="474"/>
                  </a:lnTo>
                  <a:lnTo>
                    <a:pt x="124" y="472"/>
                  </a:lnTo>
                  <a:lnTo>
                    <a:pt x="125" y="471"/>
                  </a:lnTo>
                  <a:lnTo>
                    <a:pt x="126" y="469"/>
                  </a:lnTo>
                  <a:lnTo>
                    <a:pt x="126" y="468"/>
                  </a:lnTo>
                  <a:lnTo>
                    <a:pt x="121" y="468"/>
                  </a:lnTo>
                  <a:lnTo>
                    <a:pt x="119" y="469"/>
                  </a:lnTo>
                  <a:lnTo>
                    <a:pt x="115" y="469"/>
                  </a:lnTo>
                  <a:lnTo>
                    <a:pt x="112" y="468"/>
                  </a:lnTo>
                  <a:lnTo>
                    <a:pt x="108" y="465"/>
                  </a:lnTo>
                  <a:lnTo>
                    <a:pt x="105" y="462"/>
                  </a:lnTo>
                  <a:lnTo>
                    <a:pt x="101" y="460"/>
                  </a:lnTo>
                  <a:lnTo>
                    <a:pt x="98" y="456"/>
                  </a:lnTo>
                  <a:lnTo>
                    <a:pt x="96" y="455"/>
                  </a:lnTo>
                  <a:lnTo>
                    <a:pt x="92" y="455"/>
                  </a:lnTo>
                  <a:lnTo>
                    <a:pt x="90" y="454"/>
                  </a:lnTo>
                  <a:lnTo>
                    <a:pt x="78" y="447"/>
                  </a:lnTo>
                  <a:lnTo>
                    <a:pt x="65" y="440"/>
                  </a:lnTo>
                  <a:lnTo>
                    <a:pt x="54" y="431"/>
                  </a:lnTo>
                  <a:lnTo>
                    <a:pt x="48" y="431"/>
                  </a:lnTo>
                  <a:lnTo>
                    <a:pt x="48" y="428"/>
                  </a:lnTo>
                  <a:lnTo>
                    <a:pt x="49" y="428"/>
                  </a:lnTo>
                  <a:lnTo>
                    <a:pt x="50" y="427"/>
                  </a:lnTo>
                  <a:lnTo>
                    <a:pt x="51" y="427"/>
                  </a:lnTo>
                  <a:lnTo>
                    <a:pt x="49" y="425"/>
                  </a:lnTo>
                  <a:lnTo>
                    <a:pt x="48" y="426"/>
                  </a:lnTo>
                  <a:lnTo>
                    <a:pt x="48" y="428"/>
                  </a:lnTo>
                  <a:lnTo>
                    <a:pt x="44" y="426"/>
                  </a:lnTo>
                  <a:lnTo>
                    <a:pt x="37" y="422"/>
                  </a:lnTo>
                  <a:lnTo>
                    <a:pt x="30" y="418"/>
                  </a:lnTo>
                  <a:lnTo>
                    <a:pt x="26" y="414"/>
                  </a:lnTo>
                  <a:lnTo>
                    <a:pt x="16" y="410"/>
                  </a:lnTo>
                  <a:lnTo>
                    <a:pt x="8" y="406"/>
                  </a:lnTo>
                  <a:lnTo>
                    <a:pt x="0" y="400"/>
                  </a:lnTo>
                  <a:lnTo>
                    <a:pt x="2" y="396"/>
                  </a:lnTo>
                  <a:lnTo>
                    <a:pt x="4" y="394"/>
                  </a:lnTo>
                  <a:lnTo>
                    <a:pt x="6" y="393"/>
                  </a:lnTo>
                  <a:lnTo>
                    <a:pt x="7" y="391"/>
                  </a:lnTo>
                  <a:lnTo>
                    <a:pt x="8" y="390"/>
                  </a:lnTo>
                  <a:lnTo>
                    <a:pt x="8" y="386"/>
                  </a:lnTo>
                  <a:lnTo>
                    <a:pt x="9" y="385"/>
                  </a:lnTo>
                  <a:lnTo>
                    <a:pt x="12" y="385"/>
                  </a:lnTo>
                  <a:lnTo>
                    <a:pt x="14" y="386"/>
                  </a:lnTo>
                  <a:lnTo>
                    <a:pt x="18" y="386"/>
                  </a:lnTo>
                  <a:lnTo>
                    <a:pt x="21" y="387"/>
                  </a:lnTo>
                  <a:lnTo>
                    <a:pt x="23" y="387"/>
                  </a:lnTo>
                  <a:lnTo>
                    <a:pt x="26" y="386"/>
                  </a:lnTo>
                  <a:lnTo>
                    <a:pt x="26" y="384"/>
                  </a:lnTo>
                  <a:lnTo>
                    <a:pt x="27" y="383"/>
                  </a:lnTo>
                  <a:lnTo>
                    <a:pt x="27" y="382"/>
                  </a:lnTo>
                  <a:lnTo>
                    <a:pt x="28" y="380"/>
                  </a:lnTo>
                  <a:lnTo>
                    <a:pt x="30" y="380"/>
                  </a:lnTo>
                  <a:lnTo>
                    <a:pt x="30" y="386"/>
                  </a:lnTo>
                  <a:lnTo>
                    <a:pt x="32" y="385"/>
                  </a:lnTo>
                  <a:lnTo>
                    <a:pt x="33" y="383"/>
                  </a:lnTo>
                  <a:lnTo>
                    <a:pt x="33" y="370"/>
                  </a:lnTo>
                  <a:lnTo>
                    <a:pt x="34" y="369"/>
                  </a:lnTo>
                  <a:lnTo>
                    <a:pt x="36" y="369"/>
                  </a:lnTo>
                  <a:lnTo>
                    <a:pt x="39" y="370"/>
                  </a:lnTo>
                  <a:lnTo>
                    <a:pt x="40" y="371"/>
                  </a:lnTo>
                  <a:lnTo>
                    <a:pt x="42" y="372"/>
                  </a:lnTo>
                  <a:lnTo>
                    <a:pt x="37" y="365"/>
                  </a:lnTo>
                  <a:lnTo>
                    <a:pt x="30" y="361"/>
                  </a:lnTo>
                  <a:lnTo>
                    <a:pt x="23" y="354"/>
                  </a:lnTo>
                  <a:lnTo>
                    <a:pt x="20" y="352"/>
                  </a:lnTo>
                  <a:lnTo>
                    <a:pt x="21" y="344"/>
                  </a:lnTo>
                  <a:lnTo>
                    <a:pt x="21" y="331"/>
                  </a:lnTo>
                  <a:lnTo>
                    <a:pt x="22" y="324"/>
                  </a:lnTo>
                  <a:lnTo>
                    <a:pt x="23" y="322"/>
                  </a:lnTo>
                  <a:lnTo>
                    <a:pt x="28" y="322"/>
                  </a:lnTo>
                  <a:lnTo>
                    <a:pt x="33" y="324"/>
                  </a:lnTo>
                  <a:lnTo>
                    <a:pt x="35" y="327"/>
                  </a:lnTo>
                  <a:lnTo>
                    <a:pt x="36" y="327"/>
                  </a:lnTo>
                  <a:lnTo>
                    <a:pt x="36" y="326"/>
                  </a:lnTo>
                  <a:lnTo>
                    <a:pt x="34" y="323"/>
                  </a:lnTo>
                  <a:lnTo>
                    <a:pt x="32" y="322"/>
                  </a:lnTo>
                  <a:lnTo>
                    <a:pt x="30" y="321"/>
                  </a:lnTo>
                  <a:lnTo>
                    <a:pt x="32" y="317"/>
                  </a:lnTo>
                  <a:lnTo>
                    <a:pt x="42" y="300"/>
                  </a:lnTo>
                  <a:lnTo>
                    <a:pt x="44" y="295"/>
                  </a:lnTo>
                  <a:lnTo>
                    <a:pt x="47" y="279"/>
                  </a:lnTo>
                  <a:lnTo>
                    <a:pt x="48" y="273"/>
                  </a:lnTo>
                  <a:lnTo>
                    <a:pt x="54" y="266"/>
                  </a:lnTo>
                  <a:lnTo>
                    <a:pt x="61" y="261"/>
                  </a:lnTo>
                  <a:lnTo>
                    <a:pt x="68" y="258"/>
                  </a:lnTo>
                  <a:lnTo>
                    <a:pt x="75" y="253"/>
                  </a:lnTo>
                  <a:lnTo>
                    <a:pt x="82" y="245"/>
                  </a:lnTo>
                  <a:lnTo>
                    <a:pt x="82" y="242"/>
                  </a:lnTo>
                  <a:lnTo>
                    <a:pt x="79" y="238"/>
                  </a:lnTo>
                  <a:lnTo>
                    <a:pt x="78" y="236"/>
                  </a:lnTo>
                  <a:lnTo>
                    <a:pt x="71" y="231"/>
                  </a:lnTo>
                  <a:lnTo>
                    <a:pt x="68" y="228"/>
                  </a:lnTo>
                  <a:lnTo>
                    <a:pt x="65" y="214"/>
                  </a:lnTo>
                  <a:lnTo>
                    <a:pt x="62" y="202"/>
                  </a:lnTo>
                  <a:lnTo>
                    <a:pt x="58" y="189"/>
                  </a:lnTo>
                  <a:lnTo>
                    <a:pt x="56" y="179"/>
                  </a:lnTo>
                  <a:lnTo>
                    <a:pt x="57" y="168"/>
                  </a:lnTo>
                  <a:lnTo>
                    <a:pt x="64" y="158"/>
                  </a:lnTo>
                  <a:lnTo>
                    <a:pt x="64" y="134"/>
                  </a:lnTo>
                  <a:lnTo>
                    <a:pt x="65" y="111"/>
                  </a:lnTo>
                  <a:lnTo>
                    <a:pt x="66" y="91"/>
                  </a:lnTo>
                  <a:lnTo>
                    <a:pt x="68" y="74"/>
                  </a:lnTo>
                  <a:lnTo>
                    <a:pt x="75" y="71"/>
                  </a:lnTo>
                  <a:lnTo>
                    <a:pt x="80" y="72"/>
                  </a:lnTo>
                  <a:lnTo>
                    <a:pt x="85" y="75"/>
                  </a:lnTo>
                  <a:lnTo>
                    <a:pt x="93" y="76"/>
                  </a:lnTo>
                  <a:lnTo>
                    <a:pt x="94" y="77"/>
                  </a:lnTo>
                  <a:lnTo>
                    <a:pt x="94" y="81"/>
                  </a:lnTo>
                  <a:lnTo>
                    <a:pt x="96" y="83"/>
                  </a:lnTo>
                  <a:lnTo>
                    <a:pt x="96" y="86"/>
                  </a:lnTo>
                  <a:lnTo>
                    <a:pt x="97" y="88"/>
                  </a:lnTo>
                  <a:lnTo>
                    <a:pt x="101" y="88"/>
                  </a:lnTo>
                  <a:lnTo>
                    <a:pt x="104" y="89"/>
                  </a:lnTo>
                  <a:lnTo>
                    <a:pt x="105" y="90"/>
                  </a:lnTo>
                  <a:lnTo>
                    <a:pt x="107" y="89"/>
                  </a:lnTo>
                  <a:lnTo>
                    <a:pt x="108" y="88"/>
                  </a:lnTo>
                  <a:lnTo>
                    <a:pt x="113" y="78"/>
                  </a:lnTo>
                  <a:lnTo>
                    <a:pt x="115" y="76"/>
                  </a:lnTo>
                  <a:lnTo>
                    <a:pt x="119" y="71"/>
                  </a:lnTo>
                  <a:lnTo>
                    <a:pt x="121" y="64"/>
                  </a:lnTo>
                  <a:lnTo>
                    <a:pt x="124" y="54"/>
                  </a:lnTo>
                  <a:lnTo>
                    <a:pt x="126" y="37"/>
                  </a:lnTo>
                  <a:lnTo>
                    <a:pt x="129" y="18"/>
                  </a:lnTo>
                  <a:lnTo>
                    <a:pt x="132"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Freeform 43"/>
            <p:cNvSpPr>
              <a:spLocks/>
            </p:cNvSpPr>
            <p:nvPr/>
          </p:nvSpPr>
          <p:spPr bwMode="auto">
            <a:xfrm>
              <a:off x="2981833" y="2377796"/>
              <a:ext cx="1022823" cy="1409264"/>
            </a:xfrm>
            <a:custGeom>
              <a:avLst/>
              <a:gdLst/>
              <a:ahLst/>
              <a:cxnLst>
                <a:cxn ang="0">
                  <a:pos x="194" y="30"/>
                </a:cxn>
                <a:cxn ang="0">
                  <a:pos x="461" y="84"/>
                </a:cxn>
                <a:cxn ang="0">
                  <a:pos x="420" y="313"/>
                </a:cxn>
                <a:cxn ang="0">
                  <a:pos x="390" y="479"/>
                </a:cxn>
                <a:cxn ang="0">
                  <a:pos x="376" y="558"/>
                </a:cxn>
                <a:cxn ang="0">
                  <a:pos x="368" y="609"/>
                </a:cxn>
                <a:cxn ang="0">
                  <a:pos x="357" y="631"/>
                </a:cxn>
                <a:cxn ang="0">
                  <a:pos x="349" y="629"/>
                </a:cxn>
                <a:cxn ang="0">
                  <a:pos x="340" y="617"/>
                </a:cxn>
                <a:cxn ang="0">
                  <a:pos x="318" y="617"/>
                </a:cxn>
                <a:cxn ang="0">
                  <a:pos x="312" y="622"/>
                </a:cxn>
                <a:cxn ang="0">
                  <a:pos x="310" y="673"/>
                </a:cxn>
                <a:cxn ang="0">
                  <a:pos x="312" y="691"/>
                </a:cxn>
                <a:cxn ang="0">
                  <a:pos x="310" y="703"/>
                </a:cxn>
                <a:cxn ang="0">
                  <a:pos x="306" y="707"/>
                </a:cxn>
                <a:cxn ang="0">
                  <a:pos x="303" y="710"/>
                </a:cxn>
                <a:cxn ang="0">
                  <a:pos x="304" y="716"/>
                </a:cxn>
                <a:cxn ang="0">
                  <a:pos x="229" y="609"/>
                </a:cxn>
                <a:cxn ang="0">
                  <a:pos x="151" y="493"/>
                </a:cxn>
                <a:cxn ang="0">
                  <a:pos x="95" y="414"/>
                </a:cxn>
                <a:cxn ang="0">
                  <a:pos x="72" y="379"/>
                </a:cxn>
                <a:cxn ang="0">
                  <a:pos x="63" y="365"/>
                </a:cxn>
                <a:cxn ang="0">
                  <a:pos x="59" y="362"/>
                </a:cxn>
                <a:cxn ang="0">
                  <a:pos x="57" y="358"/>
                </a:cxn>
                <a:cxn ang="0">
                  <a:pos x="56" y="352"/>
                </a:cxn>
                <a:cxn ang="0">
                  <a:pos x="50" y="346"/>
                </a:cxn>
                <a:cxn ang="0">
                  <a:pos x="43" y="338"/>
                </a:cxn>
                <a:cxn ang="0">
                  <a:pos x="42" y="332"/>
                </a:cxn>
                <a:cxn ang="0">
                  <a:pos x="25" y="311"/>
                </a:cxn>
                <a:cxn ang="0">
                  <a:pos x="9" y="288"/>
                </a:cxn>
                <a:cxn ang="0">
                  <a:pos x="1" y="273"/>
                </a:cxn>
                <a:cxn ang="0">
                  <a:pos x="2" y="251"/>
                </a:cxn>
                <a:cxn ang="0">
                  <a:pos x="6" y="241"/>
                </a:cxn>
                <a:cxn ang="0">
                  <a:pos x="10" y="217"/>
                </a:cxn>
                <a:cxn ang="0">
                  <a:pos x="30" y="133"/>
                </a:cxn>
                <a:cxn ang="0">
                  <a:pos x="64" y="0"/>
                </a:cxn>
              </a:cxnLst>
              <a:rect l="0" t="0" r="r" b="b"/>
              <a:pathLst>
                <a:path w="461" h="716">
                  <a:moveTo>
                    <a:pt x="64" y="0"/>
                  </a:moveTo>
                  <a:lnTo>
                    <a:pt x="194" y="30"/>
                  </a:lnTo>
                  <a:lnTo>
                    <a:pt x="327" y="58"/>
                  </a:lnTo>
                  <a:lnTo>
                    <a:pt x="461" y="84"/>
                  </a:lnTo>
                  <a:lnTo>
                    <a:pt x="440" y="197"/>
                  </a:lnTo>
                  <a:lnTo>
                    <a:pt x="420" y="313"/>
                  </a:lnTo>
                  <a:lnTo>
                    <a:pt x="399" y="426"/>
                  </a:lnTo>
                  <a:lnTo>
                    <a:pt x="390" y="479"/>
                  </a:lnTo>
                  <a:lnTo>
                    <a:pt x="382" y="533"/>
                  </a:lnTo>
                  <a:lnTo>
                    <a:pt x="376" y="558"/>
                  </a:lnTo>
                  <a:lnTo>
                    <a:pt x="369" y="596"/>
                  </a:lnTo>
                  <a:lnTo>
                    <a:pt x="368" y="609"/>
                  </a:lnTo>
                  <a:lnTo>
                    <a:pt x="364" y="621"/>
                  </a:lnTo>
                  <a:lnTo>
                    <a:pt x="357" y="631"/>
                  </a:lnTo>
                  <a:lnTo>
                    <a:pt x="354" y="631"/>
                  </a:lnTo>
                  <a:lnTo>
                    <a:pt x="349" y="629"/>
                  </a:lnTo>
                  <a:lnTo>
                    <a:pt x="344" y="619"/>
                  </a:lnTo>
                  <a:lnTo>
                    <a:pt x="340" y="617"/>
                  </a:lnTo>
                  <a:lnTo>
                    <a:pt x="322" y="614"/>
                  </a:lnTo>
                  <a:lnTo>
                    <a:pt x="318" y="617"/>
                  </a:lnTo>
                  <a:lnTo>
                    <a:pt x="313" y="619"/>
                  </a:lnTo>
                  <a:lnTo>
                    <a:pt x="312" y="622"/>
                  </a:lnTo>
                  <a:lnTo>
                    <a:pt x="312" y="643"/>
                  </a:lnTo>
                  <a:lnTo>
                    <a:pt x="310" y="673"/>
                  </a:lnTo>
                  <a:lnTo>
                    <a:pt x="310" y="682"/>
                  </a:lnTo>
                  <a:lnTo>
                    <a:pt x="312" y="691"/>
                  </a:lnTo>
                  <a:lnTo>
                    <a:pt x="312" y="699"/>
                  </a:lnTo>
                  <a:lnTo>
                    <a:pt x="310" y="703"/>
                  </a:lnTo>
                  <a:lnTo>
                    <a:pt x="307" y="705"/>
                  </a:lnTo>
                  <a:lnTo>
                    <a:pt x="306" y="707"/>
                  </a:lnTo>
                  <a:lnTo>
                    <a:pt x="304" y="708"/>
                  </a:lnTo>
                  <a:lnTo>
                    <a:pt x="303" y="710"/>
                  </a:lnTo>
                  <a:lnTo>
                    <a:pt x="303" y="713"/>
                  </a:lnTo>
                  <a:lnTo>
                    <a:pt x="304" y="716"/>
                  </a:lnTo>
                  <a:lnTo>
                    <a:pt x="268" y="665"/>
                  </a:lnTo>
                  <a:lnTo>
                    <a:pt x="229" y="609"/>
                  </a:lnTo>
                  <a:lnTo>
                    <a:pt x="191" y="552"/>
                  </a:lnTo>
                  <a:lnTo>
                    <a:pt x="151" y="493"/>
                  </a:lnTo>
                  <a:lnTo>
                    <a:pt x="112" y="436"/>
                  </a:lnTo>
                  <a:lnTo>
                    <a:pt x="95" y="414"/>
                  </a:lnTo>
                  <a:lnTo>
                    <a:pt x="78" y="388"/>
                  </a:lnTo>
                  <a:lnTo>
                    <a:pt x="72" y="379"/>
                  </a:lnTo>
                  <a:lnTo>
                    <a:pt x="64" y="366"/>
                  </a:lnTo>
                  <a:lnTo>
                    <a:pt x="63" y="365"/>
                  </a:lnTo>
                  <a:lnTo>
                    <a:pt x="60" y="364"/>
                  </a:lnTo>
                  <a:lnTo>
                    <a:pt x="59" y="362"/>
                  </a:lnTo>
                  <a:lnTo>
                    <a:pt x="58" y="360"/>
                  </a:lnTo>
                  <a:lnTo>
                    <a:pt x="57" y="358"/>
                  </a:lnTo>
                  <a:lnTo>
                    <a:pt x="57" y="355"/>
                  </a:lnTo>
                  <a:lnTo>
                    <a:pt x="56" y="352"/>
                  </a:lnTo>
                  <a:lnTo>
                    <a:pt x="53" y="349"/>
                  </a:lnTo>
                  <a:lnTo>
                    <a:pt x="50" y="346"/>
                  </a:lnTo>
                  <a:lnTo>
                    <a:pt x="44" y="341"/>
                  </a:lnTo>
                  <a:lnTo>
                    <a:pt x="43" y="338"/>
                  </a:lnTo>
                  <a:lnTo>
                    <a:pt x="43" y="335"/>
                  </a:lnTo>
                  <a:lnTo>
                    <a:pt x="42" y="332"/>
                  </a:lnTo>
                  <a:lnTo>
                    <a:pt x="35" y="323"/>
                  </a:lnTo>
                  <a:lnTo>
                    <a:pt x="25" y="311"/>
                  </a:lnTo>
                  <a:lnTo>
                    <a:pt x="16" y="299"/>
                  </a:lnTo>
                  <a:lnTo>
                    <a:pt x="9" y="288"/>
                  </a:lnTo>
                  <a:lnTo>
                    <a:pt x="4" y="280"/>
                  </a:lnTo>
                  <a:lnTo>
                    <a:pt x="1" y="273"/>
                  </a:lnTo>
                  <a:lnTo>
                    <a:pt x="0" y="264"/>
                  </a:lnTo>
                  <a:lnTo>
                    <a:pt x="2" y="251"/>
                  </a:lnTo>
                  <a:lnTo>
                    <a:pt x="4" y="246"/>
                  </a:lnTo>
                  <a:lnTo>
                    <a:pt x="6" y="241"/>
                  </a:lnTo>
                  <a:lnTo>
                    <a:pt x="8" y="237"/>
                  </a:lnTo>
                  <a:lnTo>
                    <a:pt x="10" y="217"/>
                  </a:lnTo>
                  <a:lnTo>
                    <a:pt x="14" y="199"/>
                  </a:lnTo>
                  <a:lnTo>
                    <a:pt x="30" y="133"/>
                  </a:lnTo>
                  <a:lnTo>
                    <a:pt x="48" y="66"/>
                  </a:lnTo>
                  <a:lnTo>
                    <a:pt x="64"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Freeform 44"/>
            <p:cNvSpPr>
              <a:spLocks/>
            </p:cNvSpPr>
            <p:nvPr/>
          </p:nvSpPr>
          <p:spPr bwMode="auto">
            <a:xfrm>
              <a:off x="3829379" y="2543128"/>
              <a:ext cx="905231" cy="1009710"/>
            </a:xfrm>
            <a:custGeom>
              <a:avLst/>
              <a:gdLst/>
              <a:ahLst/>
              <a:cxnLst>
                <a:cxn ang="0">
                  <a:pos x="81" y="0"/>
                </a:cxn>
                <a:cxn ang="0">
                  <a:pos x="148" y="12"/>
                </a:cxn>
                <a:cxn ang="0">
                  <a:pos x="213" y="22"/>
                </a:cxn>
                <a:cxn ang="0">
                  <a:pos x="281" y="31"/>
                </a:cxn>
                <a:cxn ang="0">
                  <a:pos x="276" y="80"/>
                </a:cxn>
                <a:cxn ang="0">
                  <a:pos x="267" y="127"/>
                </a:cxn>
                <a:cxn ang="0">
                  <a:pos x="315" y="132"/>
                </a:cxn>
                <a:cxn ang="0">
                  <a:pos x="361" y="139"/>
                </a:cxn>
                <a:cxn ang="0">
                  <a:pos x="408" y="145"/>
                </a:cxn>
                <a:cxn ang="0">
                  <a:pos x="392" y="267"/>
                </a:cxn>
                <a:cxn ang="0">
                  <a:pos x="377" y="391"/>
                </a:cxn>
                <a:cxn ang="0">
                  <a:pos x="361" y="513"/>
                </a:cxn>
                <a:cxn ang="0">
                  <a:pos x="269" y="503"/>
                </a:cxn>
                <a:cxn ang="0">
                  <a:pos x="178" y="489"/>
                </a:cxn>
                <a:cxn ang="0">
                  <a:pos x="88" y="475"/>
                </a:cxn>
                <a:cxn ang="0">
                  <a:pos x="0" y="460"/>
                </a:cxn>
                <a:cxn ang="0">
                  <a:pos x="42" y="231"/>
                </a:cxn>
                <a:cxn ang="0">
                  <a:pos x="81" y="0"/>
                </a:cxn>
              </a:cxnLst>
              <a:rect l="0" t="0" r="r" b="b"/>
              <a:pathLst>
                <a:path w="408" h="513">
                  <a:moveTo>
                    <a:pt x="81" y="0"/>
                  </a:moveTo>
                  <a:lnTo>
                    <a:pt x="148" y="12"/>
                  </a:lnTo>
                  <a:lnTo>
                    <a:pt x="213" y="22"/>
                  </a:lnTo>
                  <a:lnTo>
                    <a:pt x="281" y="31"/>
                  </a:lnTo>
                  <a:lnTo>
                    <a:pt x="276" y="80"/>
                  </a:lnTo>
                  <a:lnTo>
                    <a:pt x="267" y="127"/>
                  </a:lnTo>
                  <a:lnTo>
                    <a:pt x="315" y="132"/>
                  </a:lnTo>
                  <a:lnTo>
                    <a:pt x="361" y="139"/>
                  </a:lnTo>
                  <a:lnTo>
                    <a:pt x="408" y="145"/>
                  </a:lnTo>
                  <a:lnTo>
                    <a:pt x="392" y="267"/>
                  </a:lnTo>
                  <a:lnTo>
                    <a:pt x="377" y="391"/>
                  </a:lnTo>
                  <a:lnTo>
                    <a:pt x="361" y="513"/>
                  </a:lnTo>
                  <a:lnTo>
                    <a:pt x="269" y="503"/>
                  </a:lnTo>
                  <a:lnTo>
                    <a:pt x="178" y="489"/>
                  </a:lnTo>
                  <a:lnTo>
                    <a:pt x="88" y="475"/>
                  </a:lnTo>
                  <a:lnTo>
                    <a:pt x="0" y="460"/>
                  </a:lnTo>
                  <a:lnTo>
                    <a:pt x="42" y="231"/>
                  </a:lnTo>
                  <a:lnTo>
                    <a:pt x="81"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Freeform 45"/>
            <p:cNvSpPr>
              <a:spLocks/>
            </p:cNvSpPr>
            <p:nvPr/>
          </p:nvSpPr>
          <p:spPr bwMode="auto">
            <a:xfrm>
              <a:off x="3576446" y="1216531"/>
              <a:ext cx="954042" cy="1385645"/>
            </a:xfrm>
            <a:custGeom>
              <a:avLst/>
              <a:gdLst/>
              <a:ahLst/>
              <a:cxnLst>
                <a:cxn ang="0">
                  <a:pos x="179" y="42"/>
                </a:cxn>
                <a:cxn ang="0">
                  <a:pos x="174" y="108"/>
                </a:cxn>
                <a:cxn ang="0">
                  <a:pos x="181" y="140"/>
                </a:cxn>
                <a:cxn ang="0">
                  <a:pos x="179" y="149"/>
                </a:cxn>
                <a:cxn ang="0">
                  <a:pos x="185" y="157"/>
                </a:cxn>
                <a:cxn ang="0">
                  <a:pos x="187" y="166"/>
                </a:cxn>
                <a:cxn ang="0">
                  <a:pos x="199" y="178"/>
                </a:cxn>
                <a:cxn ang="0">
                  <a:pos x="213" y="204"/>
                </a:cxn>
                <a:cxn ang="0">
                  <a:pos x="217" y="210"/>
                </a:cxn>
                <a:cxn ang="0">
                  <a:pos x="217" y="217"/>
                </a:cxn>
                <a:cxn ang="0">
                  <a:pos x="220" y="219"/>
                </a:cxn>
                <a:cxn ang="0">
                  <a:pos x="224" y="231"/>
                </a:cxn>
                <a:cxn ang="0">
                  <a:pos x="229" y="233"/>
                </a:cxn>
                <a:cxn ang="0">
                  <a:pos x="234" y="235"/>
                </a:cxn>
                <a:cxn ang="0">
                  <a:pos x="231" y="240"/>
                </a:cxn>
                <a:cxn ang="0">
                  <a:pos x="249" y="241"/>
                </a:cxn>
                <a:cxn ang="0">
                  <a:pos x="239" y="270"/>
                </a:cxn>
                <a:cxn ang="0">
                  <a:pos x="234" y="309"/>
                </a:cxn>
                <a:cxn ang="0">
                  <a:pos x="228" y="315"/>
                </a:cxn>
                <a:cxn ang="0">
                  <a:pos x="221" y="332"/>
                </a:cxn>
                <a:cxn ang="0">
                  <a:pos x="229" y="346"/>
                </a:cxn>
                <a:cxn ang="0">
                  <a:pos x="246" y="347"/>
                </a:cxn>
                <a:cxn ang="0">
                  <a:pos x="258" y="339"/>
                </a:cxn>
                <a:cxn ang="0">
                  <a:pos x="269" y="367"/>
                </a:cxn>
                <a:cxn ang="0">
                  <a:pos x="279" y="393"/>
                </a:cxn>
                <a:cxn ang="0">
                  <a:pos x="280" y="413"/>
                </a:cxn>
                <a:cxn ang="0">
                  <a:pos x="295" y="425"/>
                </a:cxn>
                <a:cxn ang="0">
                  <a:pos x="305" y="446"/>
                </a:cxn>
                <a:cxn ang="0">
                  <a:pos x="319" y="464"/>
                </a:cxn>
                <a:cxn ang="0">
                  <a:pos x="342" y="465"/>
                </a:cxn>
                <a:cxn ang="0">
                  <a:pos x="362" y="459"/>
                </a:cxn>
                <a:cxn ang="0">
                  <a:pos x="401" y="465"/>
                </a:cxn>
                <a:cxn ang="0">
                  <a:pos x="413" y="453"/>
                </a:cxn>
                <a:cxn ang="0">
                  <a:pos x="425" y="470"/>
                </a:cxn>
                <a:cxn ang="0">
                  <a:pos x="397" y="704"/>
                </a:cxn>
                <a:cxn ang="0">
                  <a:pos x="10" y="582"/>
                </a:cxn>
                <a:cxn ang="0">
                  <a:pos x="36" y="466"/>
                </a:cxn>
                <a:cxn ang="0">
                  <a:pos x="45" y="431"/>
                </a:cxn>
                <a:cxn ang="0">
                  <a:pos x="37" y="427"/>
                </a:cxn>
                <a:cxn ang="0">
                  <a:pos x="33" y="406"/>
                </a:cxn>
                <a:cxn ang="0">
                  <a:pos x="50" y="383"/>
                </a:cxn>
                <a:cxn ang="0">
                  <a:pos x="65" y="367"/>
                </a:cxn>
                <a:cxn ang="0">
                  <a:pos x="72" y="354"/>
                </a:cxn>
                <a:cxn ang="0">
                  <a:pos x="83" y="332"/>
                </a:cxn>
                <a:cxn ang="0">
                  <a:pos x="100" y="312"/>
                </a:cxn>
                <a:cxn ang="0">
                  <a:pos x="95" y="292"/>
                </a:cxn>
                <a:cxn ang="0">
                  <a:pos x="87" y="281"/>
                </a:cxn>
                <a:cxn ang="0">
                  <a:pos x="81" y="274"/>
                </a:cxn>
                <a:cxn ang="0">
                  <a:pos x="82" y="260"/>
                </a:cxn>
                <a:cxn ang="0">
                  <a:pos x="81" y="243"/>
                </a:cxn>
                <a:cxn ang="0">
                  <a:pos x="82" y="227"/>
                </a:cxn>
                <a:cxn ang="0">
                  <a:pos x="85" y="196"/>
                </a:cxn>
                <a:cxn ang="0">
                  <a:pos x="106" y="103"/>
                </a:cxn>
                <a:cxn ang="0">
                  <a:pos x="117" y="56"/>
                </a:cxn>
                <a:cxn ang="0">
                  <a:pos x="120" y="45"/>
                </a:cxn>
                <a:cxn ang="0">
                  <a:pos x="121" y="38"/>
                </a:cxn>
                <a:cxn ang="0">
                  <a:pos x="123" y="29"/>
                </a:cxn>
                <a:cxn ang="0">
                  <a:pos x="125" y="16"/>
                </a:cxn>
                <a:cxn ang="0">
                  <a:pos x="130" y="0"/>
                </a:cxn>
              </a:cxnLst>
              <a:rect l="0" t="0" r="r" b="b"/>
              <a:pathLst>
                <a:path w="430" h="704">
                  <a:moveTo>
                    <a:pt x="130" y="0"/>
                  </a:moveTo>
                  <a:lnTo>
                    <a:pt x="182" y="11"/>
                  </a:lnTo>
                  <a:lnTo>
                    <a:pt x="179" y="42"/>
                  </a:lnTo>
                  <a:lnTo>
                    <a:pt x="173" y="70"/>
                  </a:lnTo>
                  <a:lnTo>
                    <a:pt x="167" y="96"/>
                  </a:lnTo>
                  <a:lnTo>
                    <a:pt x="174" y="108"/>
                  </a:lnTo>
                  <a:lnTo>
                    <a:pt x="179" y="120"/>
                  </a:lnTo>
                  <a:lnTo>
                    <a:pt x="181" y="134"/>
                  </a:lnTo>
                  <a:lnTo>
                    <a:pt x="181" y="140"/>
                  </a:lnTo>
                  <a:lnTo>
                    <a:pt x="180" y="141"/>
                  </a:lnTo>
                  <a:lnTo>
                    <a:pt x="179" y="143"/>
                  </a:lnTo>
                  <a:lnTo>
                    <a:pt x="179" y="149"/>
                  </a:lnTo>
                  <a:lnTo>
                    <a:pt x="181" y="152"/>
                  </a:lnTo>
                  <a:lnTo>
                    <a:pt x="182" y="155"/>
                  </a:lnTo>
                  <a:lnTo>
                    <a:pt x="185" y="157"/>
                  </a:lnTo>
                  <a:lnTo>
                    <a:pt x="186" y="161"/>
                  </a:lnTo>
                  <a:lnTo>
                    <a:pt x="186" y="164"/>
                  </a:lnTo>
                  <a:lnTo>
                    <a:pt x="187" y="166"/>
                  </a:lnTo>
                  <a:lnTo>
                    <a:pt x="189" y="170"/>
                  </a:lnTo>
                  <a:lnTo>
                    <a:pt x="196" y="175"/>
                  </a:lnTo>
                  <a:lnTo>
                    <a:pt x="199" y="178"/>
                  </a:lnTo>
                  <a:lnTo>
                    <a:pt x="203" y="186"/>
                  </a:lnTo>
                  <a:lnTo>
                    <a:pt x="208" y="196"/>
                  </a:lnTo>
                  <a:lnTo>
                    <a:pt x="213" y="204"/>
                  </a:lnTo>
                  <a:lnTo>
                    <a:pt x="214" y="205"/>
                  </a:lnTo>
                  <a:lnTo>
                    <a:pt x="215" y="207"/>
                  </a:lnTo>
                  <a:lnTo>
                    <a:pt x="217" y="210"/>
                  </a:lnTo>
                  <a:lnTo>
                    <a:pt x="218" y="212"/>
                  </a:lnTo>
                  <a:lnTo>
                    <a:pt x="218" y="215"/>
                  </a:lnTo>
                  <a:lnTo>
                    <a:pt x="217" y="217"/>
                  </a:lnTo>
                  <a:lnTo>
                    <a:pt x="217" y="218"/>
                  </a:lnTo>
                  <a:lnTo>
                    <a:pt x="218" y="218"/>
                  </a:lnTo>
                  <a:lnTo>
                    <a:pt x="220" y="219"/>
                  </a:lnTo>
                  <a:lnTo>
                    <a:pt x="222" y="224"/>
                  </a:lnTo>
                  <a:lnTo>
                    <a:pt x="222" y="226"/>
                  </a:lnTo>
                  <a:lnTo>
                    <a:pt x="224" y="231"/>
                  </a:lnTo>
                  <a:lnTo>
                    <a:pt x="225" y="232"/>
                  </a:lnTo>
                  <a:lnTo>
                    <a:pt x="228" y="233"/>
                  </a:lnTo>
                  <a:lnTo>
                    <a:pt x="229" y="233"/>
                  </a:lnTo>
                  <a:lnTo>
                    <a:pt x="231" y="234"/>
                  </a:lnTo>
                  <a:lnTo>
                    <a:pt x="232" y="234"/>
                  </a:lnTo>
                  <a:lnTo>
                    <a:pt x="234" y="235"/>
                  </a:lnTo>
                  <a:lnTo>
                    <a:pt x="234" y="236"/>
                  </a:lnTo>
                  <a:lnTo>
                    <a:pt x="232" y="238"/>
                  </a:lnTo>
                  <a:lnTo>
                    <a:pt x="231" y="240"/>
                  </a:lnTo>
                  <a:lnTo>
                    <a:pt x="235" y="242"/>
                  </a:lnTo>
                  <a:lnTo>
                    <a:pt x="239" y="241"/>
                  </a:lnTo>
                  <a:lnTo>
                    <a:pt x="249" y="241"/>
                  </a:lnTo>
                  <a:lnTo>
                    <a:pt x="250" y="245"/>
                  </a:lnTo>
                  <a:lnTo>
                    <a:pt x="245" y="257"/>
                  </a:lnTo>
                  <a:lnTo>
                    <a:pt x="239" y="270"/>
                  </a:lnTo>
                  <a:lnTo>
                    <a:pt x="235" y="281"/>
                  </a:lnTo>
                  <a:lnTo>
                    <a:pt x="232" y="294"/>
                  </a:lnTo>
                  <a:lnTo>
                    <a:pt x="234" y="309"/>
                  </a:lnTo>
                  <a:lnTo>
                    <a:pt x="231" y="312"/>
                  </a:lnTo>
                  <a:lnTo>
                    <a:pt x="230" y="313"/>
                  </a:lnTo>
                  <a:lnTo>
                    <a:pt x="228" y="315"/>
                  </a:lnTo>
                  <a:lnTo>
                    <a:pt x="222" y="320"/>
                  </a:lnTo>
                  <a:lnTo>
                    <a:pt x="222" y="331"/>
                  </a:lnTo>
                  <a:lnTo>
                    <a:pt x="221" y="332"/>
                  </a:lnTo>
                  <a:lnTo>
                    <a:pt x="221" y="339"/>
                  </a:lnTo>
                  <a:lnTo>
                    <a:pt x="222" y="343"/>
                  </a:lnTo>
                  <a:lnTo>
                    <a:pt x="229" y="346"/>
                  </a:lnTo>
                  <a:lnTo>
                    <a:pt x="235" y="348"/>
                  </a:lnTo>
                  <a:lnTo>
                    <a:pt x="239" y="348"/>
                  </a:lnTo>
                  <a:lnTo>
                    <a:pt x="246" y="347"/>
                  </a:lnTo>
                  <a:lnTo>
                    <a:pt x="250" y="345"/>
                  </a:lnTo>
                  <a:lnTo>
                    <a:pt x="253" y="341"/>
                  </a:lnTo>
                  <a:lnTo>
                    <a:pt x="258" y="339"/>
                  </a:lnTo>
                  <a:lnTo>
                    <a:pt x="265" y="338"/>
                  </a:lnTo>
                  <a:lnTo>
                    <a:pt x="269" y="347"/>
                  </a:lnTo>
                  <a:lnTo>
                    <a:pt x="269" y="367"/>
                  </a:lnTo>
                  <a:lnTo>
                    <a:pt x="271" y="379"/>
                  </a:lnTo>
                  <a:lnTo>
                    <a:pt x="274" y="387"/>
                  </a:lnTo>
                  <a:lnTo>
                    <a:pt x="279" y="393"/>
                  </a:lnTo>
                  <a:lnTo>
                    <a:pt x="281" y="401"/>
                  </a:lnTo>
                  <a:lnTo>
                    <a:pt x="281" y="408"/>
                  </a:lnTo>
                  <a:lnTo>
                    <a:pt x="280" y="413"/>
                  </a:lnTo>
                  <a:lnTo>
                    <a:pt x="280" y="417"/>
                  </a:lnTo>
                  <a:lnTo>
                    <a:pt x="284" y="422"/>
                  </a:lnTo>
                  <a:lnTo>
                    <a:pt x="295" y="425"/>
                  </a:lnTo>
                  <a:lnTo>
                    <a:pt x="301" y="430"/>
                  </a:lnTo>
                  <a:lnTo>
                    <a:pt x="303" y="438"/>
                  </a:lnTo>
                  <a:lnTo>
                    <a:pt x="305" y="446"/>
                  </a:lnTo>
                  <a:lnTo>
                    <a:pt x="306" y="457"/>
                  </a:lnTo>
                  <a:lnTo>
                    <a:pt x="307" y="469"/>
                  </a:lnTo>
                  <a:lnTo>
                    <a:pt x="319" y="464"/>
                  </a:lnTo>
                  <a:lnTo>
                    <a:pt x="330" y="464"/>
                  </a:lnTo>
                  <a:lnTo>
                    <a:pt x="334" y="465"/>
                  </a:lnTo>
                  <a:lnTo>
                    <a:pt x="342" y="465"/>
                  </a:lnTo>
                  <a:lnTo>
                    <a:pt x="348" y="463"/>
                  </a:lnTo>
                  <a:lnTo>
                    <a:pt x="355" y="460"/>
                  </a:lnTo>
                  <a:lnTo>
                    <a:pt x="362" y="459"/>
                  </a:lnTo>
                  <a:lnTo>
                    <a:pt x="378" y="462"/>
                  </a:lnTo>
                  <a:lnTo>
                    <a:pt x="395" y="466"/>
                  </a:lnTo>
                  <a:lnTo>
                    <a:pt x="401" y="465"/>
                  </a:lnTo>
                  <a:lnTo>
                    <a:pt x="405" y="463"/>
                  </a:lnTo>
                  <a:lnTo>
                    <a:pt x="409" y="456"/>
                  </a:lnTo>
                  <a:lnTo>
                    <a:pt x="413" y="453"/>
                  </a:lnTo>
                  <a:lnTo>
                    <a:pt x="419" y="453"/>
                  </a:lnTo>
                  <a:lnTo>
                    <a:pt x="421" y="456"/>
                  </a:lnTo>
                  <a:lnTo>
                    <a:pt x="425" y="470"/>
                  </a:lnTo>
                  <a:lnTo>
                    <a:pt x="426" y="473"/>
                  </a:lnTo>
                  <a:lnTo>
                    <a:pt x="430" y="474"/>
                  </a:lnTo>
                  <a:lnTo>
                    <a:pt x="397" y="704"/>
                  </a:lnTo>
                  <a:lnTo>
                    <a:pt x="0" y="634"/>
                  </a:lnTo>
                  <a:lnTo>
                    <a:pt x="5" y="606"/>
                  </a:lnTo>
                  <a:lnTo>
                    <a:pt x="10" y="582"/>
                  </a:lnTo>
                  <a:lnTo>
                    <a:pt x="16" y="557"/>
                  </a:lnTo>
                  <a:lnTo>
                    <a:pt x="30" y="478"/>
                  </a:lnTo>
                  <a:lnTo>
                    <a:pt x="36" y="466"/>
                  </a:lnTo>
                  <a:lnTo>
                    <a:pt x="42" y="456"/>
                  </a:lnTo>
                  <a:lnTo>
                    <a:pt x="44" y="443"/>
                  </a:lnTo>
                  <a:lnTo>
                    <a:pt x="45" y="431"/>
                  </a:lnTo>
                  <a:lnTo>
                    <a:pt x="44" y="429"/>
                  </a:lnTo>
                  <a:lnTo>
                    <a:pt x="39" y="427"/>
                  </a:lnTo>
                  <a:lnTo>
                    <a:pt x="37" y="427"/>
                  </a:lnTo>
                  <a:lnTo>
                    <a:pt x="32" y="422"/>
                  </a:lnTo>
                  <a:lnTo>
                    <a:pt x="32" y="418"/>
                  </a:lnTo>
                  <a:lnTo>
                    <a:pt x="33" y="406"/>
                  </a:lnTo>
                  <a:lnTo>
                    <a:pt x="37" y="396"/>
                  </a:lnTo>
                  <a:lnTo>
                    <a:pt x="43" y="389"/>
                  </a:lnTo>
                  <a:lnTo>
                    <a:pt x="50" y="383"/>
                  </a:lnTo>
                  <a:lnTo>
                    <a:pt x="58" y="379"/>
                  </a:lnTo>
                  <a:lnTo>
                    <a:pt x="66" y="373"/>
                  </a:lnTo>
                  <a:lnTo>
                    <a:pt x="65" y="367"/>
                  </a:lnTo>
                  <a:lnTo>
                    <a:pt x="66" y="362"/>
                  </a:lnTo>
                  <a:lnTo>
                    <a:pt x="68" y="358"/>
                  </a:lnTo>
                  <a:lnTo>
                    <a:pt x="72" y="354"/>
                  </a:lnTo>
                  <a:lnTo>
                    <a:pt x="75" y="347"/>
                  </a:lnTo>
                  <a:lnTo>
                    <a:pt x="80" y="339"/>
                  </a:lnTo>
                  <a:lnTo>
                    <a:pt x="83" y="332"/>
                  </a:lnTo>
                  <a:lnTo>
                    <a:pt x="89" y="324"/>
                  </a:lnTo>
                  <a:lnTo>
                    <a:pt x="95" y="318"/>
                  </a:lnTo>
                  <a:lnTo>
                    <a:pt x="100" y="312"/>
                  </a:lnTo>
                  <a:lnTo>
                    <a:pt x="101" y="305"/>
                  </a:lnTo>
                  <a:lnTo>
                    <a:pt x="99" y="298"/>
                  </a:lnTo>
                  <a:lnTo>
                    <a:pt x="95" y="292"/>
                  </a:lnTo>
                  <a:lnTo>
                    <a:pt x="90" y="285"/>
                  </a:lnTo>
                  <a:lnTo>
                    <a:pt x="88" y="283"/>
                  </a:lnTo>
                  <a:lnTo>
                    <a:pt x="87" y="281"/>
                  </a:lnTo>
                  <a:lnTo>
                    <a:pt x="85" y="280"/>
                  </a:lnTo>
                  <a:lnTo>
                    <a:pt x="83" y="277"/>
                  </a:lnTo>
                  <a:lnTo>
                    <a:pt x="81" y="274"/>
                  </a:lnTo>
                  <a:lnTo>
                    <a:pt x="80" y="270"/>
                  </a:lnTo>
                  <a:lnTo>
                    <a:pt x="83" y="264"/>
                  </a:lnTo>
                  <a:lnTo>
                    <a:pt x="82" y="260"/>
                  </a:lnTo>
                  <a:lnTo>
                    <a:pt x="82" y="253"/>
                  </a:lnTo>
                  <a:lnTo>
                    <a:pt x="81" y="246"/>
                  </a:lnTo>
                  <a:lnTo>
                    <a:pt x="81" y="243"/>
                  </a:lnTo>
                  <a:lnTo>
                    <a:pt x="80" y="240"/>
                  </a:lnTo>
                  <a:lnTo>
                    <a:pt x="80" y="229"/>
                  </a:lnTo>
                  <a:lnTo>
                    <a:pt x="82" y="227"/>
                  </a:lnTo>
                  <a:lnTo>
                    <a:pt x="83" y="225"/>
                  </a:lnTo>
                  <a:lnTo>
                    <a:pt x="85" y="215"/>
                  </a:lnTo>
                  <a:lnTo>
                    <a:pt x="85" y="196"/>
                  </a:lnTo>
                  <a:lnTo>
                    <a:pt x="92" y="166"/>
                  </a:lnTo>
                  <a:lnTo>
                    <a:pt x="100" y="136"/>
                  </a:lnTo>
                  <a:lnTo>
                    <a:pt x="106" y="103"/>
                  </a:lnTo>
                  <a:lnTo>
                    <a:pt x="110" y="85"/>
                  </a:lnTo>
                  <a:lnTo>
                    <a:pt x="115" y="70"/>
                  </a:lnTo>
                  <a:lnTo>
                    <a:pt x="117" y="56"/>
                  </a:lnTo>
                  <a:lnTo>
                    <a:pt x="118" y="52"/>
                  </a:lnTo>
                  <a:lnTo>
                    <a:pt x="118" y="49"/>
                  </a:lnTo>
                  <a:lnTo>
                    <a:pt x="120" y="45"/>
                  </a:lnTo>
                  <a:lnTo>
                    <a:pt x="120" y="43"/>
                  </a:lnTo>
                  <a:lnTo>
                    <a:pt x="121" y="42"/>
                  </a:lnTo>
                  <a:lnTo>
                    <a:pt x="121" y="38"/>
                  </a:lnTo>
                  <a:lnTo>
                    <a:pt x="122" y="36"/>
                  </a:lnTo>
                  <a:lnTo>
                    <a:pt x="122" y="32"/>
                  </a:lnTo>
                  <a:lnTo>
                    <a:pt x="123" y="29"/>
                  </a:lnTo>
                  <a:lnTo>
                    <a:pt x="124" y="26"/>
                  </a:lnTo>
                  <a:lnTo>
                    <a:pt x="124" y="24"/>
                  </a:lnTo>
                  <a:lnTo>
                    <a:pt x="125" y="16"/>
                  </a:lnTo>
                  <a:lnTo>
                    <a:pt x="126" y="10"/>
                  </a:lnTo>
                  <a:lnTo>
                    <a:pt x="128" y="5"/>
                  </a:lnTo>
                  <a:lnTo>
                    <a:pt x="130"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Freeform 46"/>
            <p:cNvSpPr>
              <a:spLocks/>
            </p:cNvSpPr>
            <p:nvPr/>
          </p:nvSpPr>
          <p:spPr bwMode="auto">
            <a:xfrm>
              <a:off x="2387221" y="2232146"/>
              <a:ext cx="1317910" cy="1976119"/>
            </a:xfrm>
            <a:custGeom>
              <a:avLst/>
              <a:gdLst/>
              <a:ahLst/>
              <a:cxnLst>
                <a:cxn ang="0">
                  <a:pos x="318" y="117"/>
                </a:cxn>
                <a:cxn ang="0">
                  <a:pos x="319" y="429"/>
                </a:cxn>
                <a:cxn ang="0">
                  <a:pos x="445" y="615"/>
                </a:cxn>
                <a:cxn ang="0">
                  <a:pos x="467" y="647"/>
                </a:cxn>
                <a:cxn ang="0">
                  <a:pos x="482" y="668"/>
                </a:cxn>
                <a:cxn ang="0">
                  <a:pos x="502" y="696"/>
                </a:cxn>
                <a:cxn ang="0">
                  <a:pos x="510" y="705"/>
                </a:cxn>
                <a:cxn ang="0">
                  <a:pos x="573" y="816"/>
                </a:cxn>
                <a:cxn ang="0">
                  <a:pos x="588" y="856"/>
                </a:cxn>
                <a:cxn ang="0">
                  <a:pos x="579" y="878"/>
                </a:cxn>
                <a:cxn ang="0">
                  <a:pos x="558" y="912"/>
                </a:cxn>
                <a:cxn ang="0">
                  <a:pos x="540" y="943"/>
                </a:cxn>
                <a:cxn ang="0">
                  <a:pos x="532" y="973"/>
                </a:cxn>
                <a:cxn ang="0">
                  <a:pos x="546" y="984"/>
                </a:cxn>
                <a:cxn ang="0">
                  <a:pos x="494" y="999"/>
                </a:cxn>
                <a:cxn ang="0">
                  <a:pos x="340" y="979"/>
                </a:cxn>
                <a:cxn ang="0">
                  <a:pos x="340" y="968"/>
                </a:cxn>
                <a:cxn ang="0">
                  <a:pos x="338" y="930"/>
                </a:cxn>
                <a:cxn ang="0">
                  <a:pos x="298" y="867"/>
                </a:cxn>
                <a:cxn ang="0">
                  <a:pos x="270" y="843"/>
                </a:cxn>
                <a:cxn ang="0">
                  <a:pos x="220" y="804"/>
                </a:cxn>
                <a:cxn ang="0">
                  <a:pos x="214" y="790"/>
                </a:cxn>
                <a:cxn ang="0">
                  <a:pos x="170" y="760"/>
                </a:cxn>
                <a:cxn ang="0">
                  <a:pos x="133" y="748"/>
                </a:cxn>
                <a:cxn ang="0">
                  <a:pos x="126" y="728"/>
                </a:cxn>
                <a:cxn ang="0">
                  <a:pos x="132" y="683"/>
                </a:cxn>
                <a:cxn ang="0">
                  <a:pos x="123" y="667"/>
                </a:cxn>
                <a:cxn ang="0">
                  <a:pos x="109" y="641"/>
                </a:cxn>
                <a:cxn ang="0">
                  <a:pos x="99" y="621"/>
                </a:cxn>
                <a:cxn ang="0">
                  <a:pos x="90" y="590"/>
                </a:cxn>
                <a:cxn ang="0">
                  <a:pos x="75" y="559"/>
                </a:cxn>
                <a:cxn ang="0">
                  <a:pos x="83" y="527"/>
                </a:cxn>
                <a:cxn ang="0">
                  <a:pos x="90" y="508"/>
                </a:cxn>
                <a:cxn ang="0">
                  <a:pos x="59" y="475"/>
                </a:cxn>
                <a:cxn ang="0">
                  <a:pos x="62" y="447"/>
                </a:cxn>
                <a:cxn ang="0">
                  <a:pos x="71" y="436"/>
                </a:cxn>
                <a:cxn ang="0">
                  <a:pos x="86" y="438"/>
                </a:cxn>
                <a:cxn ang="0">
                  <a:pos x="90" y="395"/>
                </a:cxn>
                <a:cxn ang="0">
                  <a:pos x="105" y="397"/>
                </a:cxn>
                <a:cxn ang="0">
                  <a:pos x="121" y="404"/>
                </a:cxn>
                <a:cxn ang="0">
                  <a:pos x="135" y="404"/>
                </a:cxn>
                <a:cxn ang="0">
                  <a:pos x="143" y="408"/>
                </a:cxn>
                <a:cxn ang="0">
                  <a:pos x="129" y="392"/>
                </a:cxn>
                <a:cxn ang="0">
                  <a:pos x="95" y="392"/>
                </a:cxn>
                <a:cxn ang="0">
                  <a:pos x="73" y="378"/>
                </a:cxn>
                <a:cxn ang="0">
                  <a:pos x="43" y="383"/>
                </a:cxn>
                <a:cxn ang="0">
                  <a:pos x="41" y="370"/>
                </a:cxn>
                <a:cxn ang="0">
                  <a:pos x="43" y="356"/>
                </a:cxn>
                <a:cxn ang="0">
                  <a:pos x="27" y="327"/>
                </a:cxn>
                <a:cxn ang="0">
                  <a:pos x="12" y="293"/>
                </a:cxn>
                <a:cxn ang="0">
                  <a:pos x="14" y="257"/>
                </a:cxn>
                <a:cxn ang="0">
                  <a:pos x="21" y="224"/>
                </a:cxn>
                <a:cxn ang="0">
                  <a:pos x="5" y="160"/>
                </a:cxn>
                <a:cxn ang="0">
                  <a:pos x="28" y="108"/>
                </a:cxn>
                <a:cxn ang="0">
                  <a:pos x="33" y="95"/>
                </a:cxn>
                <a:cxn ang="0">
                  <a:pos x="34" y="76"/>
                </a:cxn>
                <a:cxn ang="0">
                  <a:pos x="49" y="30"/>
                </a:cxn>
              </a:cxnLst>
              <a:rect l="0" t="0" r="r" b="b"/>
              <a:pathLst>
                <a:path w="594" h="1004">
                  <a:moveTo>
                    <a:pt x="54" y="0"/>
                  </a:moveTo>
                  <a:lnTo>
                    <a:pt x="121" y="18"/>
                  </a:lnTo>
                  <a:lnTo>
                    <a:pt x="256" y="55"/>
                  </a:lnTo>
                  <a:lnTo>
                    <a:pt x="326" y="70"/>
                  </a:lnTo>
                  <a:lnTo>
                    <a:pt x="318" y="117"/>
                  </a:lnTo>
                  <a:lnTo>
                    <a:pt x="306" y="164"/>
                  </a:lnTo>
                  <a:lnTo>
                    <a:pt x="296" y="209"/>
                  </a:lnTo>
                  <a:lnTo>
                    <a:pt x="279" y="277"/>
                  </a:lnTo>
                  <a:lnTo>
                    <a:pt x="262" y="345"/>
                  </a:lnTo>
                  <a:lnTo>
                    <a:pt x="319" y="429"/>
                  </a:lnTo>
                  <a:lnTo>
                    <a:pt x="378" y="514"/>
                  </a:lnTo>
                  <a:lnTo>
                    <a:pt x="437" y="598"/>
                  </a:lnTo>
                  <a:lnTo>
                    <a:pt x="439" y="604"/>
                  </a:lnTo>
                  <a:lnTo>
                    <a:pt x="442" y="609"/>
                  </a:lnTo>
                  <a:lnTo>
                    <a:pt x="445" y="615"/>
                  </a:lnTo>
                  <a:lnTo>
                    <a:pt x="456" y="627"/>
                  </a:lnTo>
                  <a:lnTo>
                    <a:pt x="459" y="630"/>
                  </a:lnTo>
                  <a:lnTo>
                    <a:pt x="460" y="635"/>
                  </a:lnTo>
                  <a:lnTo>
                    <a:pt x="462" y="640"/>
                  </a:lnTo>
                  <a:lnTo>
                    <a:pt x="467" y="647"/>
                  </a:lnTo>
                  <a:lnTo>
                    <a:pt x="470" y="649"/>
                  </a:lnTo>
                  <a:lnTo>
                    <a:pt x="476" y="655"/>
                  </a:lnTo>
                  <a:lnTo>
                    <a:pt x="479" y="658"/>
                  </a:lnTo>
                  <a:lnTo>
                    <a:pt x="480" y="663"/>
                  </a:lnTo>
                  <a:lnTo>
                    <a:pt x="482" y="668"/>
                  </a:lnTo>
                  <a:lnTo>
                    <a:pt x="487" y="675"/>
                  </a:lnTo>
                  <a:lnTo>
                    <a:pt x="489" y="677"/>
                  </a:lnTo>
                  <a:lnTo>
                    <a:pt x="493" y="679"/>
                  </a:lnTo>
                  <a:lnTo>
                    <a:pt x="497" y="686"/>
                  </a:lnTo>
                  <a:lnTo>
                    <a:pt x="502" y="696"/>
                  </a:lnTo>
                  <a:lnTo>
                    <a:pt x="504" y="699"/>
                  </a:lnTo>
                  <a:lnTo>
                    <a:pt x="505" y="700"/>
                  </a:lnTo>
                  <a:lnTo>
                    <a:pt x="506" y="703"/>
                  </a:lnTo>
                  <a:lnTo>
                    <a:pt x="509" y="704"/>
                  </a:lnTo>
                  <a:lnTo>
                    <a:pt x="510" y="705"/>
                  </a:lnTo>
                  <a:lnTo>
                    <a:pt x="529" y="735"/>
                  </a:lnTo>
                  <a:lnTo>
                    <a:pt x="550" y="767"/>
                  </a:lnTo>
                  <a:lnTo>
                    <a:pt x="572" y="796"/>
                  </a:lnTo>
                  <a:lnTo>
                    <a:pt x="569" y="807"/>
                  </a:lnTo>
                  <a:lnTo>
                    <a:pt x="573" y="816"/>
                  </a:lnTo>
                  <a:lnTo>
                    <a:pt x="578" y="826"/>
                  </a:lnTo>
                  <a:lnTo>
                    <a:pt x="581" y="837"/>
                  </a:lnTo>
                  <a:lnTo>
                    <a:pt x="580" y="846"/>
                  </a:lnTo>
                  <a:lnTo>
                    <a:pt x="583" y="851"/>
                  </a:lnTo>
                  <a:lnTo>
                    <a:pt x="588" y="856"/>
                  </a:lnTo>
                  <a:lnTo>
                    <a:pt x="591" y="860"/>
                  </a:lnTo>
                  <a:lnTo>
                    <a:pt x="594" y="866"/>
                  </a:lnTo>
                  <a:lnTo>
                    <a:pt x="590" y="872"/>
                  </a:lnTo>
                  <a:lnTo>
                    <a:pt x="584" y="875"/>
                  </a:lnTo>
                  <a:lnTo>
                    <a:pt x="579" y="878"/>
                  </a:lnTo>
                  <a:lnTo>
                    <a:pt x="574" y="880"/>
                  </a:lnTo>
                  <a:lnTo>
                    <a:pt x="567" y="887"/>
                  </a:lnTo>
                  <a:lnTo>
                    <a:pt x="560" y="896"/>
                  </a:lnTo>
                  <a:lnTo>
                    <a:pt x="559" y="903"/>
                  </a:lnTo>
                  <a:lnTo>
                    <a:pt x="558" y="912"/>
                  </a:lnTo>
                  <a:lnTo>
                    <a:pt x="557" y="921"/>
                  </a:lnTo>
                  <a:lnTo>
                    <a:pt x="554" y="928"/>
                  </a:lnTo>
                  <a:lnTo>
                    <a:pt x="546" y="936"/>
                  </a:lnTo>
                  <a:lnTo>
                    <a:pt x="544" y="940"/>
                  </a:lnTo>
                  <a:lnTo>
                    <a:pt x="540" y="943"/>
                  </a:lnTo>
                  <a:lnTo>
                    <a:pt x="534" y="945"/>
                  </a:lnTo>
                  <a:lnTo>
                    <a:pt x="536" y="954"/>
                  </a:lnTo>
                  <a:lnTo>
                    <a:pt x="536" y="964"/>
                  </a:lnTo>
                  <a:lnTo>
                    <a:pt x="532" y="970"/>
                  </a:lnTo>
                  <a:lnTo>
                    <a:pt x="532" y="973"/>
                  </a:lnTo>
                  <a:lnTo>
                    <a:pt x="537" y="978"/>
                  </a:lnTo>
                  <a:lnTo>
                    <a:pt x="539" y="978"/>
                  </a:lnTo>
                  <a:lnTo>
                    <a:pt x="544" y="980"/>
                  </a:lnTo>
                  <a:lnTo>
                    <a:pt x="545" y="982"/>
                  </a:lnTo>
                  <a:lnTo>
                    <a:pt x="546" y="984"/>
                  </a:lnTo>
                  <a:lnTo>
                    <a:pt x="546" y="991"/>
                  </a:lnTo>
                  <a:lnTo>
                    <a:pt x="545" y="996"/>
                  </a:lnTo>
                  <a:lnTo>
                    <a:pt x="541" y="999"/>
                  </a:lnTo>
                  <a:lnTo>
                    <a:pt x="540" y="1004"/>
                  </a:lnTo>
                  <a:lnTo>
                    <a:pt x="494" y="999"/>
                  </a:lnTo>
                  <a:lnTo>
                    <a:pt x="444" y="994"/>
                  </a:lnTo>
                  <a:lnTo>
                    <a:pt x="391" y="990"/>
                  </a:lnTo>
                  <a:lnTo>
                    <a:pt x="341" y="984"/>
                  </a:lnTo>
                  <a:lnTo>
                    <a:pt x="340" y="982"/>
                  </a:lnTo>
                  <a:lnTo>
                    <a:pt x="340" y="979"/>
                  </a:lnTo>
                  <a:lnTo>
                    <a:pt x="341" y="977"/>
                  </a:lnTo>
                  <a:lnTo>
                    <a:pt x="342" y="976"/>
                  </a:lnTo>
                  <a:lnTo>
                    <a:pt x="343" y="973"/>
                  </a:lnTo>
                  <a:lnTo>
                    <a:pt x="341" y="969"/>
                  </a:lnTo>
                  <a:lnTo>
                    <a:pt x="340" y="968"/>
                  </a:lnTo>
                  <a:lnTo>
                    <a:pt x="338" y="968"/>
                  </a:lnTo>
                  <a:lnTo>
                    <a:pt x="335" y="965"/>
                  </a:lnTo>
                  <a:lnTo>
                    <a:pt x="335" y="955"/>
                  </a:lnTo>
                  <a:lnTo>
                    <a:pt x="338" y="943"/>
                  </a:lnTo>
                  <a:lnTo>
                    <a:pt x="338" y="930"/>
                  </a:lnTo>
                  <a:lnTo>
                    <a:pt x="333" y="915"/>
                  </a:lnTo>
                  <a:lnTo>
                    <a:pt x="326" y="901"/>
                  </a:lnTo>
                  <a:lnTo>
                    <a:pt x="318" y="891"/>
                  </a:lnTo>
                  <a:lnTo>
                    <a:pt x="309" y="879"/>
                  </a:lnTo>
                  <a:lnTo>
                    <a:pt x="298" y="867"/>
                  </a:lnTo>
                  <a:lnTo>
                    <a:pt x="290" y="854"/>
                  </a:lnTo>
                  <a:lnTo>
                    <a:pt x="283" y="853"/>
                  </a:lnTo>
                  <a:lnTo>
                    <a:pt x="277" y="853"/>
                  </a:lnTo>
                  <a:lnTo>
                    <a:pt x="270" y="854"/>
                  </a:lnTo>
                  <a:lnTo>
                    <a:pt x="270" y="843"/>
                  </a:lnTo>
                  <a:lnTo>
                    <a:pt x="268" y="824"/>
                  </a:lnTo>
                  <a:lnTo>
                    <a:pt x="253" y="819"/>
                  </a:lnTo>
                  <a:lnTo>
                    <a:pt x="240" y="816"/>
                  </a:lnTo>
                  <a:lnTo>
                    <a:pt x="229" y="811"/>
                  </a:lnTo>
                  <a:lnTo>
                    <a:pt x="220" y="804"/>
                  </a:lnTo>
                  <a:lnTo>
                    <a:pt x="219" y="802"/>
                  </a:lnTo>
                  <a:lnTo>
                    <a:pt x="218" y="798"/>
                  </a:lnTo>
                  <a:lnTo>
                    <a:pt x="217" y="796"/>
                  </a:lnTo>
                  <a:lnTo>
                    <a:pt x="215" y="793"/>
                  </a:lnTo>
                  <a:lnTo>
                    <a:pt x="214" y="790"/>
                  </a:lnTo>
                  <a:lnTo>
                    <a:pt x="207" y="781"/>
                  </a:lnTo>
                  <a:lnTo>
                    <a:pt x="199" y="773"/>
                  </a:lnTo>
                  <a:lnTo>
                    <a:pt x="190" y="768"/>
                  </a:lnTo>
                  <a:lnTo>
                    <a:pt x="177" y="767"/>
                  </a:lnTo>
                  <a:lnTo>
                    <a:pt x="170" y="760"/>
                  </a:lnTo>
                  <a:lnTo>
                    <a:pt x="161" y="756"/>
                  </a:lnTo>
                  <a:lnTo>
                    <a:pt x="150" y="754"/>
                  </a:lnTo>
                  <a:lnTo>
                    <a:pt x="139" y="753"/>
                  </a:lnTo>
                  <a:lnTo>
                    <a:pt x="136" y="752"/>
                  </a:lnTo>
                  <a:lnTo>
                    <a:pt x="133" y="748"/>
                  </a:lnTo>
                  <a:lnTo>
                    <a:pt x="132" y="746"/>
                  </a:lnTo>
                  <a:lnTo>
                    <a:pt x="127" y="741"/>
                  </a:lnTo>
                  <a:lnTo>
                    <a:pt x="125" y="740"/>
                  </a:lnTo>
                  <a:lnTo>
                    <a:pt x="121" y="739"/>
                  </a:lnTo>
                  <a:lnTo>
                    <a:pt x="126" y="728"/>
                  </a:lnTo>
                  <a:lnTo>
                    <a:pt x="130" y="703"/>
                  </a:lnTo>
                  <a:lnTo>
                    <a:pt x="135" y="691"/>
                  </a:lnTo>
                  <a:lnTo>
                    <a:pt x="135" y="688"/>
                  </a:lnTo>
                  <a:lnTo>
                    <a:pt x="133" y="685"/>
                  </a:lnTo>
                  <a:lnTo>
                    <a:pt x="132" y="683"/>
                  </a:lnTo>
                  <a:lnTo>
                    <a:pt x="128" y="681"/>
                  </a:lnTo>
                  <a:lnTo>
                    <a:pt x="121" y="677"/>
                  </a:lnTo>
                  <a:lnTo>
                    <a:pt x="119" y="675"/>
                  </a:lnTo>
                  <a:lnTo>
                    <a:pt x="122" y="668"/>
                  </a:lnTo>
                  <a:lnTo>
                    <a:pt x="123" y="667"/>
                  </a:lnTo>
                  <a:lnTo>
                    <a:pt x="123" y="661"/>
                  </a:lnTo>
                  <a:lnTo>
                    <a:pt x="122" y="655"/>
                  </a:lnTo>
                  <a:lnTo>
                    <a:pt x="118" y="650"/>
                  </a:lnTo>
                  <a:lnTo>
                    <a:pt x="114" y="646"/>
                  </a:lnTo>
                  <a:lnTo>
                    <a:pt x="109" y="641"/>
                  </a:lnTo>
                  <a:lnTo>
                    <a:pt x="109" y="632"/>
                  </a:lnTo>
                  <a:lnTo>
                    <a:pt x="107" y="629"/>
                  </a:lnTo>
                  <a:lnTo>
                    <a:pt x="105" y="628"/>
                  </a:lnTo>
                  <a:lnTo>
                    <a:pt x="100" y="623"/>
                  </a:lnTo>
                  <a:lnTo>
                    <a:pt x="99" y="621"/>
                  </a:lnTo>
                  <a:lnTo>
                    <a:pt x="97" y="612"/>
                  </a:lnTo>
                  <a:lnTo>
                    <a:pt x="95" y="602"/>
                  </a:lnTo>
                  <a:lnTo>
                    <a:pt x="93" y="593"/>
                  </a:lnTo>
                  <a:lnTo>
                    <a:pt x="92" y="591"/>
                  </a:lnTo>
                  <a:lnTo>
                    <a:pt x="90" y="590"/>
                  </a:lnTo>
                  <a:lnTo>
                    <a:pt x="86" y="586"/>
                  </a:lnTo>
                  <a:lnTo>
                    <a:pt x="84" y="581"/>
                  </a:lnTo>
                  <a:lnTo>
                    <a:pt x="83" y="578"/>
                  </a:lnTo>
                  <a:lnTo>
                    <a:pt x="83" y="576"/>
                  </a:lnTo>
                  <a:lnTo>
                    <a:pt x="75" y="559"/>
                  </a:lnTo>
                  <a:lnTo>
                    <a:pt x="72" y="551"/>
                  </a:lnTo>
                  <a:lnTo>
                    <a:pt x="72" y="542"/>
                  </a:lnTo>
                  <a:lnTo>
                    <a:pt x="73" y="530"/>
                  </a:lnTo>
                  <a:lnTo>
                    <a:pt x="79" y="530"/>
                  </a:lnTo>
                  <a:lnTo>
                    <a:pt x="83" y="527"/>
                  </a:lnTo>
                  <a:lnTo>
                    <a:pt x="84" y="524"/>
                  </a:lnTo>
                  <a:lnTo>
                    <a:pt x="85" y="523"/>
                  </a:lnTo>
                  <a:lnTo>
                    <a:pt x="87" y="522"/>
                  </a:lnTo>
                  <a:lnTo>
                    <a:pt x="90" y="522"/>
                  </a:lnTo>
                  <a:lnTo>
                    <a:pt x="90" y="508"/>
                  </a:lnTo>
                  <a:lnTo>
                    <a:pt x="87" y="496"/>
                  </a:lnTo>
                  <a:lnTo>
                    <a:pt x="85" y="494"/>
                  </a:lnTo>
                  <a:lnTo>
                    <a:pt x="73" y="494"/>
                  </a:lnTo>
                  <a:lnTo>
                    <a:pt x="71" y="492"/>
                  </a:lnTo>
                  <a:lnTo>
                    <a:pt x="59" y="475"/>
                  </a:lnTo>
                  <a:lnTo>
                    <a:pt x="56" y="466"/>
                  </a:lnTo>
                  <a:lnTo>
                    <a:pt x="57" y="462"/>
                  </a:lnTo>
                  <a:lnTo>
                    <a:pt x="61" y="455"/>
                  </a:lnTo>
                  <a:lnTo>
                    <a:pt x="62" y="452"/>
                  </a:lnTo>
                  <a:lnTo>
                    <a:pt x="62" y="447"/>
                  </a:lnTo>
                  <a:lnTo>
                    <a:pt x="59" y="440"/>
                  </a:lnTo>
                  <a:lnTo>
                    <a:pt x="58" y="436"/>
                  </a:lnTo>
                  <a:lnTo>
                    <a:pt x="59" y="432"/>
                  </a:lnTo>
                  <a:lnTo>
                    <a:pt x="65" y="432"/>
                  </a:lnTo>
                  <a:lnTo>
                    <a:pt x="71" y="436"/>
                  </a:lnTo>
                  <a:lnTo>
                    <a:pt x="76" y="441"/>
                  </a:lnTo>
                  <a:lnTo>
                    <a:pt x="80" y="448"/>
                  </a:lnTo>
                  <a:lnTo>
                    <a:pt x="87" y="452"/>
                  </a:lnTo>
                  <a:lnTo>
                    <a:pt x="87" y="447"/>
                  </a:lnTo>
                  <a:lnTo>
                    <a:pt x="86" y="438"/>
                  </a:lnTo>
                  <a:lnTo>
                    <a:pt x="85" y="426"/>
                  </a:lnTo>
                  <a:lnTo>
                    <a:pt x="82" y="417"/>
                  </a:lnTo>
                  <a:lnTo>
                    <a:pt x="78" y="406"/>
                  </a:lnTo>
                  <a:lnTo>
                    <a:pt x="76" y="395"/>
                  </a:lnTo>
                  <a:lnTo>
                    <a:pt x="90" y="395"/>
                  </a:lnTo>
                  <a:lnTo>
                    <a:pt x="94" y="397"/>
                  </a:lnTo>
                  <a:lnTo>
                    <a:pt x="95" y="398"/>
                  </a:lnTo>
                  <a:lnTo>
                    <a:pt x="100" y="398"/>
                  </a:lnTo>
                  <a:lnTo>
                    <a:pt x="102" y="397"/>
                  </a:lnTo>
                  <a:lnTo>
                    <a:pt x="105" y="397"/>
                  </a:lnTo>
                  <a:lnTo>
                    <a:pt x="107" y="398"/>
                  </a:lnTo>
                  <a:lnTo>
                    <a:pt x="111" y="399"/>
                  </a:lnTo>
                  <a:lnTo>
                    <a:pt x="113" y="401"/>
                  </a:lnTo>
                  <a:lnTo>
                    <a:pt x="115" y="404"/>
                  </a:lnTo>
                  <a:lnTo>
                    <a:pt x="121" y="404"/>
                  </a:lnTo>
                  <a:lnTo>
                    <a:pt x="126" y="402"/>
                  </a:lnTo>
                  <a:lnTo>
                    <a:pt x="128" y="402"/>
                  </a:lnTo>
                  <a:lnTo>
                    <a:pt x="130" y="401"/>
                  </a:lnTo>
                  <a:lnTo>
                    <a:pt x="133" y="401"/>
                  </a:lnTo>
                  <a:lnTo>
                    <a:pt x="135" y="404"/>
                  </a:lnTo>
                  <a:lnTo>
                    <a:pt x="136" y="406"/>
                  </a:lnTo>
                  <a:lnTo>
                    <a:pt x="139" y="410"/>
                  </a:lnTo>
                  <a:lnTo>
                    <a:pt x="140" y="412"/>
                  </a:lnTo>
                  <a:lnTo>
                    <a:pt x="143" y="415"/>
                  </a:lnTo>
                  <a:lnTo>
                    <a:pt x="143" y="408"/>
                  </a:lnTo>
                  <a:lnTo>
                    <a:pt x="141" y="404"/>
                  </a:lnTo>
                  <a:lnTo>
                    <a:pt x="136" y="401"/>
                  </a:lnTo>
                  <a:lnTo>
                    <a:pt x="132" y="398"/>
                  </a:lnTo>
                  <a:lnTo>
                    <a:pt x="128" y="396"/>
                  </a:lnTo>
                  <a:lnTo>
                    <a:pt x="129" y="392"/>
                  </a:lnTo>
                  <a:lnTo>
                    <a:pt x="122" y="396"/>
                  </a:lnTo>
                  <a:lnTo>
                    <a:pt x="114" y="395"/>
                  </a:lnTo>
                  <a:lnTo>
                    <a:pt x="107" y="392"/>
                  </a:lnTo>
                  <a:lnTo>
                    <a:pt x="101" y="390"/>
                  </a:lnTo>
                  <a:lnTo>
                    <a:pt x="95" y="392"/>
                  </a:lnTo>
                  <a:lnTo>
                    <a:pt x="91" y="390"/>
                  </a:lnTo>
                  <a:lnTo>
                    <a:pt x="87" y="385"/>
                  </a:lnTo>
                  <a:lnTo>
                    <a:pt x="85" y="382"/>
                  </a:lnTo>
                  <a:lnTo>
                    <a:pt x="80" y="380"/>
                  </a:lnTo>
                  <a:lnTo>
                    <a:pt x="73" y="378"/>
                  </a:lnTo>
                  <a:lnTo>
                    <a:pt x="69" y="382"/>
                  </a:lnTo>
                  <a:lnTo>
                    <a:pt x="66" y="396"/>
                  </a:lnTo>
                  <a:lnTo>
                    <a:pt x="65" y="404"/>
                  </a:lnTo>
                  <a:lnTo>
                    <a:pt x="45" y="384"/>
                  </a:lnTo>
                  <a:lnTo>
                    <a:pt x="43" y="383"/>
                  </a:lnTo>
                  <a:lnTo>
                    <a:pt x="41" y="381"/>
                  </a:lnTo>
                  <a:lnTo>
                    <a:pt x="38" y="376"/>
                  </a:lnTo>
                  <a:lnTo>
                    <a:pt x="38" y="373"/>
                  </a:lnTo>
                  <a:lnTo>
                    <a:pt x="40" y="370"/>
                  </a:lnTo>
                  <a:lnTo>
                    <a:pt x="41" y="370"/>
                  </a:lnTo>
                  <a:lnTo>
                    <a:pt x="42" y="371"/>
                  </a:lnTo>
                  <a:lnTo>
                    <a:pt x="43" y="374"/>
                  </a:lnTo>
                  <a:lnTo>
                    <a:pt x="44" y="375"/>
                  </a:lnTo>
                  <a:lnTo>
                    <a:pt x="45" y="375"/>
                  </a:lnTo>
                  <a:lnTo>
                    <a:pt x="43" y="356"/>
                  </a:lnTo>
                  <a:lnTo>
                    <a:pt x="37" y="339"/>
                  </a:lnTo>
                  <a:lnTo>
                    <a:pt x="36" y="336"/>
                  </a:lnTo>
                  <a:lnTo>
                    <a:pt x="34" y="335"/>
                  </a:lnTo>
                  <a:lnTo>
                    <a:pt x="28" y="329"/>
                  </a:lnTo>
                  <a:lnTo>
                    <a:pt x="27" y="327"/>
                  </a:lnTo>
                  <a:lnTo>
                    <a:pt x="24" y="324"/>
                  </a:lnTo>
                  <a:lnTo>
                    <a:pt x="22" y="319"/>
                  </a:lnTo>
                  <a:lnTo>
                    <a:pt x="22" y="311"/>
                  </a:lnTo>
                  <a:lnTo>
                    <a:pt x="17" y="301"/>
                  </a:lnTo>
                  <a:lnTo>
                    <a:pt x="12" y="293"/>
                  </a:lnTo>
                  <a:lnTo>
                    <a:pt x="8" y="285"/>
                  </a:lnTo>
                  <a:lnTo>
                    <a:pt x="9" y="280"/>
                  </a:lnTo>
                  <a:lnTo>
                    <a:pt x="13" y="273"/>
                  </a:lnTo>
                  <a:lnTo>
                    <a:pt x="14" y="265"/>
                  </a:lnTo>
                  <a:lnTo>
                    <a:pt x="14" y="257"/>
                  </a:lnTo>
                  <a:lnTo>
                    <a:pt x="12" y="251"/>
                  </a:lnTo>
                  <a:lnTo>
                    <a:pt x="12" y="245"/>
                  </a:lnTo>
                  <a:lnTo>
                    <a:pt x="14" y="237"/>
                  </a:lnTo>
                  <a:lnTo>
                    <a:pt x="17" y="230"/>
                  </a:lnTo>
                  <a:lnTo>
                    <a:pt x="21" y="224"/>
                  </a:lnTo>
                  <a:lnTo>
                    <a:pt x="22" y="215"/>
                  </a:lnTo>
                  <a:lnTo>
                    <a:pt x="22" y="203"/>
                  </a:lnTo>
                  <a:lnTo>
                    <a:pt x="19" y="186"/>
                  </a:lnTo>
                  <a:lnTo>
                    <a:pt x="12" y="170"/>
                  </a:lnTo>
                  <a:lnTo>
                    <a:pt x="5" y="160"/>
                  </a:lnTo>
                  <a:lnTo>
                    <a:pt x="0" y="150"/>
                  </a:lnTo>
                  <a:lnTo>
                    <a:pt x="1" y="136"/>
                  </a:lnTo>
                  <a:lnTo>
                    <a:pt x="7" y="124"/>
                  </a:lnTo>
                  <a:lnTo>
                    <a:pt x="16" y="114"/>
                  </a:lnTo>
                  <a:lnTo>
                    <a:pt x="28" y="108"/>
                  </a:lnTo>
                  <a:lnTo>
                    <a:pt x="26" y="105"/>
                  </a:lnTo>
                  <a:lnTo>
                    <a:pt x="26" y="102"/>
                  </a:lnTo>
                  <a:lnTo>
                    <a:pt x="29" y="98"/>
                  </a:lnTo>
                  <a:lnTo>
                    <a:pt x="31" y="97"/>
                  </a:lnTo>
                  <a:lnTo>
                    <a:pt x="33" y="95"/>
                  </a:lnTo>
                  <a:lnTo>
                    <a:pt x="34" y="94"/>
                  </a:lnTo>
                  <a:lnTo>
                    <a:pt x="34" y="88"/>
                  </a:lnTo>
                  <a:lnTo>
                    <a:pt x="33" y="84"/>
                  </a:lnTo>
                  <a:lnTo>
                    <a:pt x="33" y="80"/>
                  </a:lnTo>
                  <a:lnTo>
                    <a:pt x="34" y="76"/>
                  </a:lnTo>
                  <a:lnTo>
                    <a:pt x="38" y="69"/>
                  </a:lnTo>
                  <a:lnTo>
                    <a:pt x="44" y="63"/>
                  </a:lnTo>
                  <a:lnTo>
                    <a:pt x="48" y="56"/>
                  </a:lnTo>
                  <a:lnTo>
                    <a:pt x="50" y="44"/>
                  </a:lnTo>
                  <a:lnTo>
                    <a:pt x="49" y="30"/>
                  </a:lnTo>
                  <a:lnTo>
                    <a:pt x="50" y="14"/>
                  </a:lnTo>
                  <a:lnTo>
                    <a:pt x="54"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47"/>
            <p:cNvSpPr>
              <a:spLocks/>
            </p:cNvSpPr>
            <p:nvPr/>
          </p:nvSpPr>
          <p:spPr bwMode="auto">
            <a:xfrm>
              <a:off x="2493719" y="1497990"/>
              <a:ext cx="1297942" cy="962474"/>
            </a:xfrm>
            <a:custGeom>
              <a:avLst/>
              <a:gdLst/>
              <a:ahLst/>
              <a:cxnLst>
                <a:cxn ang="0">
                  <a:pos x="134" y="1"/>
                </a:cxn>
                <a:cxn ang="0">
                  <a:pos x="136" y="7"/>
                </a:cxn>
                <a:cxn ang="0">
                  <a:pos x="148" y="4"/>
                </a:cxn>
                <a:cxn ang="0">
                  <a:pos x="163" y="15"/>
                </a:cxn>
                <a:cxn ang="0">
                  <a:pos x="188" y="23"/>
                </a:cxn>
                <a:cxn ang="0">
                  <a:pos x="191" y="28"/>
                </a:cxn>
                <a:cxn ang="0">
                  <a:pos x="192" y="50"/>
                </a:cxn>
                <a:cxn ang="0">
                  <a:pos x="193" y="71"/>
                </a:cxn>
                <a:cxn ang="0">
                  <a:pos x="205" y="78"/>
                </a:cxn>
                <a:cxn ang="0">
                  <a:pos x="216" y="86"/>
                </a:cxn>
                <a:cxn ang="0">
                  <a:pos x="242" y="84"/>
                </a:cxn>
                <a:cxn ang="0">
                  <a:pos x="250" y="81"/>
                </a:cxn>
                <a:cxn ang="0">
                  <a:pos x="290" y="97"/>
                </a:cxn>
                <a:cxn ang="0">
                  <a:pos x="315" y="97"/>
                </a:cxn>
                <a:cxn ang="0">
                  <a:pos x="332" y="100"/>
                </a:cxn>
                <a:cxn ang="0">
                  <a:pos x="379" y="99"/>
                </a:cxn>
                <a:cxn ang="0">
                  <a:pos x="422" y="100"/>
                </a:cxn>
                <a:cxn ang="0">
                  <a:pos x="500" y="114"/>
                </a:cxn>
                <a:cxn ang="0">
                  <a:pos x="567" y="133"/>
                </a:cxn>
                <a:cxn ang="0">
                  <a:pos x="581" y="153"/>
                </a:cxn>
                <a:cxn ang="0">
                  <a:pos x="585" y="162"/>
                </a:cxn>
                <a:cxn ang="0">
                  <a:pos x="573" y="184"/>
                </a:cxn>
                <a:cxn ang="0">
                  <a:pos x="557" y="210"/>
                </a:cxn>
                <a:cxn ang="0">
                  <a:pos x="552" y="216"/>
                </a:cxn>
                <a:cxn ang="0">
                  <a:pos x="547" y="224"/>
                </a:cxn>
                <a:cxn ang="0">
                  <a:pos x="530" y="242"/>
                </a:cxn>
                <a:cxn ang="0">
                  <a:pos x="514" y="278"/>
                </a:cxn>
                <a:cxn ang="0">
                  <a:pos x="518" y="284"/>
                </a:cxn>
                <a:cxn ang="0">
                  <a:pos x="526" y="286"/>
                </a:cxn>
                <a:cxn ang="0">
                  <a:pos x="525" y="310"/>
                </a:cxn>
                <a:cxn ang="0">
                  <a:pos x="514" y="334"/>
                </a:cxn>
                <a:cxn ang="0">
                  <a:pos x="491" y="450"/>
                </a:cxn>
                <a:cxn ang="0">
                  <a:pos x="222" y="427"/>
                </a:cxn>
                <a:cxn ang="0">
                  <a:pos x="87" y="391"/>
                </a:cxn>
                <a:cxn ang="0">
                  <a:pos x="23" y="373"/>
                </a:cxn>
                <a:cxn ang="0">
                  <a:pos x="1" y="335"/>
                </a:cxn>
                <a:cxn ang="0">
                  <a:pos x="8" y="299"/>
                </a:cxn>
                <a:cxn ang="0">
                  <a:pos x="18" y="271"/>
                </a:cxn>
                <a:cxn ang="0">
                  <a:pos x="27" y="254"/>
                </a:cxn>
                <a:cxn ang="0">
                  <a:pos x="34" y="250"/>
                </a:cxn>
                <a:cxn ang="0">
                  <a:pos x="38" y="249"/>
                </a:cxn>
                <a:cxn ang="0">
                  <a:pos x="43" y="243"/>
                </a:cxn>
                <a:cxn ang="0">
                  <a:pos x="44" y="229"/>
                </a:cxn>
                <a:cxn ang="0">
                  <a:pos x="49" y="223"/>
                </a:cxn>
                <a:cxn ang="0">
                  <a:pos x="56" y="221"/>
                </a:cxn>
                <a:cxn ang="0">
                  <a:pos x="58" y="214"/>
                </a:cxn>
                <a:cxn ang="0">
                  <a:pos x="57" y="204"/>
                </a:cxn>
                <a:cxn ang="0">
                  <a:pos x="70" y="173"/>
                </a:cxn>
                <a:cxn ang="0">
                  <a:pos x="82" y="137"/>
                </a:cxn>
                <a:cxn ang="0">
                  <a:pos x="105" y="85"/>
                </a:cxn>
                <a:cxn ang="0">
                  <a:pos x="119" y="64"/>
                </a:cxn>
                <a:cxn ang="0">
                  <a:pos x="120" y="63"/>
                </a:cxn>
                <a:cxn ang="0">
                  <a:pos x="115" y="55"/>
                </a:cxn>
                <a:cxn ang="0">
                  <a:pos x="121" y="33"/>
                </a:cxn>
                <a:cxn ang="0">
                  <a:pos x="131" y="0"/>
                </a:cxn>
              </a:cxnLst>
              <a:rect l="0" t="0" r="r" b="b"/>
              <a:pathLst>
                <a:path w="585" h="489">
                  <a:moveTo>
                    <a:pt x="131" y="0"/>
                  </a:moveTo>
                  <a:lnTo>
                    <a:pt x="132" y="1"/>
                  </a:lnTo>
                  <a:lnTo>
                    <a:pt x="134" y="1"/>
                  </a:lnTo>
                  <a:lnTo>
                    <a:pt x="135" y="2"/>
                  </a:lnTo>
                  <a:lnTo>
                    <a:pt x="135" y="6"/>
                  </a:lnTo>
                  <a:lnTo>
                    <a:pt x="136" y="7"/>
                  </a:lnTo>
                  <a:lnTo>
                    <a:pt x="137" y="7"/>
                  </a:lnTo>
                  <a:lnTo>
                    <a:pt x="138" y="8"/>
                  </a:lnTo>
                  <a:lnTo>
                    <a:pt x="148" y="4"/>
                  </a:lnTo>
                  <a:lnTo>
                    <a:pt x="155" y="5"/>
                  </a:lnTo>
                  <a:lnTo>
                    <a:pt x="160" y="9"/>
                  </a:lnTo>
                  <a:lnTo>
                    <a:pt x="163" y="15"/>
                  </a:lnTo>
                  <a:lnTo>
                    <a:pt x="172" y="15"/>
                  </a:lnTo>
                  <a:lnTo>
                    <a:pt x="179" y="16"/>
                  </a:lnTo>
                  <a:lnTo>
                    <a:pt x="188" y="23"/>
                  </a:lnTo>
                  <a:lnTo>
                    <a:pt x="187" y="26"/>
                  </a:lnTo>
                  <a:lnTo>
                    <a:pt x="190" y="28"/>
                  </a:lnTo>
                  <a:lnTo>
                    <a:pt x="191" y="28"/>
                  </a:lnTo>
                  <a:lnTo>
                    <a:pt x="192" y="29"/>
                  </a:lnTo>
                  <a:lnTo>
                    <a:pt x="193" y="41"/>
                  </a:lnTo>
                  <a:lnTo>
                    <a:pt x="192" y="50"/>
                  </a:lnTo>
                  <a:lnTo>
                    <a:pt x="190" y="58"/>
                  </a:lnTo>
                  <a:lnTo>
                    <a:pt x="190" y="64"/>
                  </a:lnTo>
                  <a:lnTo>
                    <a:pt x="193" y="71"/>
                  </a:lnTo>
                  <a:lnTo>
                    <a:pt x="200" y="77"/>
                  </a:lnTo>
                  <a:lnTo>
                    <a:pt x="202" y="78"/>
                  </a:lnTo>
                  <a:lnTo>
                    <a:pt x="205" y="78"/>
                  </a:lnTo>
                  <a:lnTo>
                    <a:pt x="208" y="79"/>
                  </a:lnTo>
                  <a:lnTo>
                    <a:pt x="210" y="81"/>
                  </a:lnTo>
                  <a:lnTo>
                    <a:pt x="216" y="86"/>
                  </a:lnTo>
                  <a:lnTo>
                    <a:pt x="236" y="86"/>
                  </a:lnTo>
                  <a:lnTo>
                    <a:pt x="240" y="85"/>
                  </a:lnTo>
                  <a:lnTo>
                    <a:pt x="242" y="84"/>
                  </a:lnTo>
                  <a:lnTo>
                    <a:pt x="244" y="82"/>
                  </a:lnTo>
                  <a:lnTo>
                    <a:pt x="247" y="81"/>
                  </a:lnTo>
                  <a:lnTo>
                    <a:pt x="250" y="81"/>
                  </a:lnTo>
                  <a:lnTo>
                    <a:pt x="265" y="83"/>
                  </a:lnTo>
                  <a:lnTo>
                    <a:pt x="278" y="88"/>
                  </a:lnTo>
                  <a:lnTo>
                    <a:pt x="290" y="97"/>
                  </a:lnTo>
                  <a:lnTo>
                    <a:pt x="298" y="99"/>
                  </a:lnTo>
                  <a:lnTo>
                    <a:pt x="306" y="98"/>
                  </a:lnTo>
                  <a:lnTo>
                    <a:pt x="315" y="97"/>
                  </a:lnTo>
                  <a:lnTo>
                    <a:pt x="323" y="97"/>
                  </a:lnTo>
                  <a:lnTo>
                    <a:pt x="328" y="98"/>
                  </a:lnTo>
                  <a:lnTo>
                    <a:pt x="332" y="100"/>
                  </a:lnTo>
                  <a:lnTo>
                    <a:pt x="341" y="103"/>
                  </a:lnTo>
                  <a:lnTo>
                    <a:pt x="361" y="102"/>
                  </a:lnTo>
                  <a:lnTo>
                    <a:pt x="379" y="99"/>
                  </a:lnTo>
                  <a:lnTo>
                    <a:pt x="399" y="97"/>
                  </a:lnTo>
                  <a:lnTo>
                    <a:pt x="411" y="98"/>
                  </a:lnTo>
                  <a:lnTo>
                    <a:pt x="422" y="100"/>
                  </a:lnTo>
                  <a:lnTo>
                    <a:pt x="442" y="100"/>
                  </a:lnTo>
                  <a:lnTo>
                    <a:pt x="471" y="106"/>
                  </a:lnTo>
                  <a:lnTo>
                    <a:pt x="500" y="114"/>
                  </a:lnTo>
                  <a:lnTo>
                    <a:pt x="532" y="120"/>
                  </a:lnTo>
                  <a:lnTo>
                    <a:pt x="563" y="125"/>
                  </a:lnTo>
                  <a:lnTo>
                    <a:pt x="567" y="133"/>
                  </a:lnTo>
                  <a:lnTo>
                    <a:pt x="574" y="145"/>
                  </a:lnTo>
                  <a:lnTo>
                    <a:pt x="576" y="148"/>
                  </a:lnTo>
                  <a:lnTo>
                    <a:pt x="581" y="153"/>
                  </a:lnTo>
                  <a:lnTo>
                    <a:pt x="583" y="156"/>
                  </a:lnTo>
                  <a:lnTo>
                    <a:pt x="585" y="159"/>
                  </a:lnTo>
                  <a:lnTo>
                    <a:pt x="585" y="162"/>
                  </a:lnTo>
                  <a:lnTo>
                    <a:pt x="583" y="169"/>
                  </a:lnTo>
                  <a:lnTo>
                    <a:pt x="578" y="177"/>
                  </a:lnTo>
                  <a:lnTo>
                    <a:pt x="573" y="184"/>
                  </a:lnTo>
                  <a:lnTo>
                    <a:pt x="566" y="193"/>
                  </a:lnTo>
                  <a:lnTo>
                    <a:pt x="561" y="201"/>
                  </a:lnTo>
                  <a:lnTo>
                    <a:pt x="557" y="210"/>
                  </a:lnTo>
                  <a:lnTo>
                    <a:pt x="556" y="212"/>
                  </a:lnTo>
                  <a:lnTo>
                    <a:pt x="554" y="214"/>
                  </a:lnTo>
                  <a:lnTo>
                    <a:pt x="552" y="216"/>
                  </a:lnTo>
                  <a:lnTo>
                    <a:pt x="549" y="217"/>
                  </a:lnTo>
                  <a:lnTo>
                    <a:pt x="547" y="222"/>
                  </a:lnTo>
                  <a:lnTo>
                    <a:pt x="547" y="224"/>
                  </a:lnTo>
                  <a:lnTo>
                    <a:pt x="548" y="226"/>
                  </a:lnTo>
                  <a:lnTo>
                    <a:pt x="539" y="233"/>
                  </a:lnTo>
                  <a:lnTo>
                    <a:pt x="530" y="242"/>
                  </a:lnTo>
                  <a:lnTo>
                    <a:pt x="521" y="251"/>
                  </a:lnTo>
                  <a:lnTo>
                    <a:pt x="517" y="263"/>
                  </a:lnTo>
                  <a:lnTo>
                    <a:pt x="514" y="278"/>
                  </a:lnTo>
                  <a:lnTo>
                    <a:pt x="514" y="281"/>
                  </a:lnTo>
                  <a:lnTo>
                    <a:pt x="517" y="282"/>
                  </a:lnTo>
                  <a:lnTo>
                    <a:pt x="518" y="284"/>
                  </a:lnTo>
                  <a:lnTo>
                    <a:pt x="520" y="285"/>
                  </a:lnTo>
                  <a:lnTo>
                    <a:pt x="524" y="286"/>
                  </a:lnTo>
                  <a:lnTo>
                    <a:pt x="526" y="286"/>
                  </a:lnTo>
                  <a:lnTo>
                    <a:pt x="528" y="287"/>
                  </a:lnTo>
                  <a:lnTo>
                    <a:pt x="530" y="289"/>
                  </a:lnTo>
                  <a:lnTo>
                    <a:pt x="525" y="310"/>
                  </a:lnTo>
                  <a:lnTo>
                    <a:pt x="521" y="319"/>
                  </a:lnTo>
                  <a:lnTo>
                    <a:pt x="517" y="326"/>
                  </a:lnTo>
                  <a:lnTo>
                    <a:pt x="514" y="334"/>
                  </a:lnTo>
                  <a:lnTo>
                    <a:pt x="507" y="372"/>
                  </a:lnTo>
                  <a:lnTo>
                    <a:pt x="500" y="412"/>
                  </a:lnTo>
                  <a:lnTo>
                    <a:pt x="491" y="450"/>
                  </a:lnTo>
                  <a:lnTo>
                    <a:pt x="483" y="489"/>
                  </a:lnTo>
                  <a:lnTo>
                    <a:pt x="351" y="460"/>
                  </a:lnTo>
                  <a:lnTo>
                    <a:pt x="222" y="427"/>
                  </a:lnTo>
                  <a:lnTo>
                    <a:pt x="95" y="393"/>
                  </a:lnTo>
                  <a:lnTo>
                    <a:pt x="91" y="392"/>
                  </a:lnTo>
                  <a:lnTo>
                    <a:pt x="87" y="391"/>
                  </a:lnTo>
                  <a:lnTo>
                    <a:pt x="66" y="385"/>
                  </a:lnTo>
                  <a:lnTo>
                    <a:pt x="44" y="379"/>
                  </a:lnTo>
                  <a:lnTo>
                    <a:pt x="23" y="373"/>
                  </a:lnTo>
                  <a:lnTo>
                    <a:pt x="3" y="365"/>
                  </a:lnTo>
                  <a:lnTo>
                    <a:pt x="0" y="350"/>
                  </a:lnTo>
                  <a:lnTo>
                    <a:pt x="1" y="335"/>
                  </a:lnTo>
                  <a:lnTo>
                    <a:pt x="4" y="322"/>
                  </a:lnTo>
                  <a:lnTo>
                    <a:pt x="11" y="312"/>
                  </a:lnTo>
                  <a:lnTo>
                    <a:pt x="8" y="299"/>
                  </a:lnTo>
                  <a:lnTo>
                    <a:pt x="9" y="289"/>
                  </a:lnTo>
                  <a:lnTo>
                    <a:pt x="13" y="280"/>
                  </a:lnTo>
                  <a:lnTo>
                    <a:pt x="18" y="271"/>
                  </a:lnTo>
                  <a:lnTo>
                    <a:pt x="23" y="261"/>
                  </a:lnTo>
                  <a:lnTo>
                    <a:pt x="25" y="252"/>
                  </a:lnTo>
                  <a:lnTo>
                    <a:pt x="27" y="254"/>
                  </a:lnTo>
                  <a:lnTo>
                    <a:pt x="30" y="254"/>
                  </a:lnTo>
                  <a:lnTo>
                    <a:pt x="32" y="252"/>
                  </a:lnTo>
                  <a:lnTo>
                    <a:pt x="34" y="250"/>
                  </a:lnTo>
                  <a:lnTo>
                    <a:pt x="37" y="246"/>
                  </a:lnTo>
                  <a:lnTo>
                    <a:pt x="38" y="247"/>
                  </a:lnTo>
                  <a:lnTo>
                    <a:pt x="38" y="249"/>
                  </a:lnTo>
                  <a:lnTo>
                    <a:pt x="39" y="252"/>
                  </a:lnTo>
                  <a:lnTo>
                    <a:pt x="43" y="247"/>
                  </a:lnTo>
                  <a:lnTo>
                    <a:pt x="43" y="243"/>
                  </a:lnTo>
                  <a:lnTo>
                    <a:pt x="41" y="236"/>
                  </a:lnTo>
                  <a:lnTo>
                    <a:pt x="42" y="230"/>
                  </a:lnTo>
                  <a:lnTo>
                    <a:pt x="44" y="229"/>
                  </a:lnTo>
                  <a:lnTo>
                    <a:pt x="45" y="228"/>
                  </a:lnTo>
                  <a:lnTo>
                    <a:pt x="46" y="225"/>
                  </a:lnTo>
                  <a:lnTo>
                    <a:pt x="49" y="223"/>
                  </a:lnTo>
                  <a:lnTo>
                    <a:pt x="51" y="222"/>
                  </a:lnTo>
                  <a:lnTo>
                    <a:pt x="52" y="221"/>
                  </a:lnTo>
                  <a:lnTo>
                    <a:pt x="56" y="221"/>
                  </a:lnTo>
                  <a:lnTo>
                    <a:pt x="59" y="222"/>
                  </a:lnTo>
                  <a:lnTo>
                    <a:pt x="59" y="216"/>
                  </a:lnTo>
                  <a:lnTo>
                    <a:pt x="58" y="214"/>
                  </a:lnTo>
                  <a:lnTo>
                    <a:pt x="58" y="211"/>
                  </a:lnTo>
                  <a:lnTo>
                    <a:pt x="57" y="210"/>
                  </a:lnTo>
                  <a:lnTo>
                    <a:pt x="57" y="204"/>
                  </a:lnTo>
                  <a:lnTo>
                    <a:pt x="63" y="195"/>
                  </a:lnTo>
                  <a:lnTo>
                    <a:pt x="66" y="184"/>
                  </a:lnTo>
                  <a:lnTo>
                    <a:pt x="70" y="173"/>
                  </a:lnTo>
                  <a:lnTo>
                    <a:pt x="74" y="162"/>
                  </a:lnTo>
                  <a:lnTo>
                    <a:pt x="81" y="154"/>
                  </a:lnTo>
                  <a:lnTo>
                    <a:pt x="82" y="137"/>
                  </a:lnTo>
                  <a:lnTo>
                    <a:pt x="89" y="119"/>
                  </a:lnTo>
                  <a:lnTo>
                    <a:pt x="98" y="103"/>
                  </a:lnTo>
                  <a:lnTo>
                    <a:pt x="105" y="85"/>
                  </a:lnTo>
                  <a:lnTo>
                    <a:pt x="109" y="67"/>
                  </a:lnTo>
                  <a:lnTo>
                    <a:pt x="113" y="64"/>
                  </a:lnTo>
                  <a:lnTo>
                    <a:pt x="119" y="64"/>
                  </a:lnTo>
                  <a:lnTo>
                    <a:pt x="121" y="67"/>
                  </a:lnTo>
                  <a:lnTo>
                    <a:pt x="121" y="64"/>
                  </a:lnTo>
                  <a:lnTo>
                    <a:pt x="120" y="63"/>
                  </a:lnTo>
                  <a:lnTo>
                    <a:pt x="117" y="62"/>
                  </a:lnTo>
                  <a:lnTo>
                    <a:pt x="115" y="60"/>
                  </a:lnTo>
                  <a:lnTo>
                    <a:pt x="115" y="55"/>
                  </a:lnTo>
                  <a:lnTo>
                    <a:pt x="119" y="51"/>
                  </a:lnTo>
                  <a:lnTo>
                    <a:pt x="121" y="47"/>
                  </a:lnTo>
                  <a:lnTo>
                    <a:pt x="121" y="33"/>
                  </a:lnTo>
                  <a:lnTo>
                    <a:pt x="128" y="12"/>
                  </a:lnTo>
                  <a:lnTo>
                    <a:pt x="129" y="1"/>
                  </a:lnTo>
                  <a:lnTo>
                    <a:pt x="131"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Freeform 48"/>
            <p:cNvSpPr>
              <a:spLocks/>
            </p:cNvSpPr>
            <p:nvPr/>
          </p:nvSpPr>
          <p:spPr bwMode="auto">
            <a:xfrm>
              <a:off x="2793245" y="1047262"/>
              <a:ext cx="1060540" cy="686918"/>
            </a:xfrm>
            <a:custGeom>
              <a:avLst/>
              <a:gdLst/>
              <a:ahLst/>
              <a:cxnLst>
                <a:cxn ang="0">
                  <a:pos x="157" y="6"/>
                </a:cxn>
                <a:cxn ang="0">
                  <a:pos x="244" y="33"/>
                </a:cxn>
                <a:cxn ang="0">
                  <a:pos x="290" y="39"/>
                </a:cxn>
                <a:cxn ang="0">
                  <a:pos x="408" y="67"/>
                </a:cxn>
                <a:cxn ang="0">
                  <a:pos x="478" y="83"/>
                </a:cxn>
                <a:cxn ang="0">
                  <a:pos x="470" y="125"/>
                </a:cxn>
                <a:cxn ang="0">
                  <a:pos x="467" y="135"/>
                </a:cxn>
                <a:cxn ang="0">
                  <a:pos x="445" y="238"/>
                </a:cxn>
                <a:cxn ang="0">
                  <a:pos x="426" y="317"/>
                </a:cxn>
                <a:cxn ang="0">
                  <a:pos x="431" y="335"/>
                </a:cxn>
                <a:cxn ang="0">
                  <a:pos x="341" y="334"/>
                </a:cxn>
                <a:cxn ang="0">
                  <a:pos x="322" y="327"/>
                </a:cxn>
                <a:cxn ang="0">
                  <a:pos x="276" y="322"/>
                </a:cxn>
                <a:cxn ang="0">
                  <a:pos x="252" y="326"/>
                </a:cxn>
                <a:cxn ang="0">
                  <a:pos x="208" y="329"/>
                </a:cxn>
                <a:cxn ang="0">
                  <a:pos x="197" y="320"/>
                </a:cxn>
                <a:cxn ang="0">
                  <a:pos x="192" y="317"/>
                </a:cxn>
                <a:cxn ang="0">
                  <a:pos x="155" y="324"/>
                </a:cxn>
                <a:cxn ang="0">
                  <a:pos x="129" y="308"/>
                </a:cxn>
                <a:cxn ang="0">
                  <a:pos x="100" y="307"/>
                </a:cxn>
                <a:cxn ang="0">
                  <a:pos x="77" y="308"/>
                </a:cxn>
                <a:cxn ang="0">
                  <a:pos x="58" y="249"/>
                </a:cxn>
                <a:cxn ang="0">
                  <a:pos x="44" y="237"/>
                </a:cxn>
                <a:cxn ang="0">
                  <a:pos x="30" y="229"/>
                </a:cxn>
                <a:cxn ang="0">
                  <a:pos x="8" y="205"/>
                </a:cxn>
                <a:cxn ang="0">
                  <a:pos x="10" y="194"/>
                </a:cxn>
                <a:cxn ang="0">
                  <a:pos x="15" y="191"/>
                </a:cxn>
                <a:cxn ang="0">
                  <a:pos x="15" y="179"/>
                </a:cxn>
                <a:cxn ang="0">
                  <a:pos x="4" y="177"/>
                </a:cxn>
                <a:cxn ang="0">
                  <a:pos x="18" y="156"/>
                </a:cxn>
                <a:cxn ang="0">
                  <a:pos x="8" y="82"/>
                </a:cxn>
                <a:cxn ang="0">
                  <a:pos x="3" y="41"/>
                </a:cxn>
                <a:cxn ang="0">
                  <a:pos x="6" y="28"/>
                </a:cxn>
                <a:cxn ang="0">
                  <a:pos x="18" y="34"/>
                </a:cxn>
                <a:cxn ang="0">
                  <a:pos x="27" y="41"/>
                </a:cxn>
                <a:cxn ang="0">
                  <a:pos x="58" y="56"/>
                </a:cxn>
                <a:cxn ang="0">
                  <a:pos x="84" y="69"/>
                </a:cxn>
                <a:cxn ang="0">
                  <a:pos x="102" y="80"/>
                </a:cxn>
                <a:cxn ang="0">
                  <a:pos x="105" y="100"/>
                </a:cxn>
                <a:cxn ang="0">
                  <a:pos x="93" y="103"/>
                </a:cxn>
                <a:cxn ang="0">
                  <a:pos x="74" y="126"/>
                </a:cxn>
                <a:cxn ang="0">
                  <a:pos x="88" y="139"/>
                </a:cxn>
                <a:cxn ang="0">
                  <a:pos x="74" y="158"/>
                </a:cxn>
                <a:cxn ang="0">
                  <a:pos x="87" y="163"/>
                </a:cxn>
                <a:cxn ang="0">
                  <a:pos x="98" y="168"/>
                </a:cxn>
                <a:cxn ang="0">
                  <a:pos x="109" y="160"/>
                </a:cxn>
                <a:cxn ang="0">
                  <a:pos x="129" y="130"/>
                </a:cxn>
                <a:cxn ang="0">
                  <a:pos x="133" y="115"/>
                </a:cxn>
                <a:cxn ang="0">
                  <a:pos x="142" y="102"/>
                </a:cxn>
                <a:cxn ang="0">
                  <a:pos x="151" y="107"/>
                </a:cxn>
                <a:cxn ang="0">
                  <a:pos x="142" y="76"/>
                </a:cxn>
                <a:cxn ang="0">
                  <a:pos x="144" y="23"/>
                </a:cxn>
                <a:cxn ang="0">
                  <a:pos x="142" y="17"/>
                </a:cxn>
                <a:cxn ang="0">
                  <a:pos x="143" y="11"/>
                </a:cxn>
                <a:cxn ang="0">
                  <a:pos x="137" y="5"/>
                </a:cxn>
              </a:cxnLst>
              <a:rect l="0" t="0" r="r" b="b"/>
              <a:pathLst>
                <a:path w="478" h="349">
                  <a:moveTo>
                    <a:pt x="136" y="0"/>
                  </a:moveTo>
                  <a:lnTo>
                    <a:pt x="137" y="0"/>
                  </a:lnTo>
                  <a:lnTo>
                    <a:pt x="140" y="2"/>
                  </a:lnTo>
                  <a:lnTo>
                    <a:pt x="141" y="3"/>
                  </a:lnTo>
                  <a:lnTo>
                    <a:pt x="145" y="5"/>
                  </a:lnTo>
                  <a:lnTo>
                    <a:pt x="147" y="5"/>
                  </a:lnTo>
                  <a:lnTo>
                    <a:pt x="157" y="6"/>
                  </a:lnTo>
                  <a:lnTo>
                    <a:pt x="180" y="11"/>
                  </a:lnTo>
                  <a:lnTo>
                    <a:pt x="195" y="16"/>
                  </a:lnTo>
                  <a:lnTo>
                    <a:pt x="208" y="21"/>
                  </a:lnTo>
                  <a:lnTo>
                    <a:pt x="222" y="21"/>
                  </a:lnTo>
                  <a:lnTo>
                    <a:pt x="230" y="25"/>
                  </a:lnTo>
                  <a:lnTo>
                    <a:pt x="238" y="30"/>
                  </a:lnTo>
                  <a:lnTo>
                    <a:pt x="244" y="33"/>
                  </a:lnTo>
                  <a:lnTo>
                    <a:pt x="247" y="33"/>
                  </a:lnTo>
                  <a:lnTo>
                    <a:pt x="249" y="31"/>
                  </a:lnTo>
                  <a:lnTo>
                    <a:pt x="252" y="30"/>
                  </a:lnTo>
                  <a:lnTo>
                    <a:pt x="256" y="30"/>
                  </a:lnTo>
                  <a:lnTo>
                    <a:pt x="265" y="34"/>
                  </a:lnTo>
                  <a:lnTo>
                    <a:pt x="276" y="39"/>
                  </a:lnTo>
                  <a:lnTo>
                    <a:pt x="290" y="39"/>
                  </a:lnTo>
                  <a:lnTo>
                    <a:pt x="297" y="41"/>
                  </a:lnTo>
                  <a:lnTo>
                    <a:pt x="303" y="45"/>
                  </a:lnTo>
                  <a:lnTo>
                    <a:pt x="310" y="47"/>
                  </a:lnTo>
                  <a:lnTo>
                    <a:pt x="334" y="53"/>
                  </a:lnTo>
                  <a:lnTo>
                    <a:pt x="357" y="59"/>
                  </a:lnTo>
                  <a:lnTo>
                    <a:pt x="383" y="62"/>
                  </a:lnTo>
                  <a:lnTo>
                    <a:pt x="408" y="67"/>
                  </a:lnTo>
                  <a:lnTo>
                    <a:pt x="411" y="68"/>
                  </a:lnTo>
                  <a:lnTo>
                    <a:pt x="414" y="69"/>
                  </a:lnTo>
                  <a:lnTo>
                    <a:pt x="417" y="72"/>
                  </a:lnTo>
                  <a:lnTo>
                    <a:pt x="419" y="73"/>
                  </a:lnTo>
                  <a:lnTo>
                    <a:pt x="440" y="76"/>
                  </a:lnTo>
                  <a:lnTo>
                    <a:pt x="460" y="79"/>
                  </a:lnTo>
                  <a:lnTo>
                    <a:pt x="478" y="83"/>
                  </a:lnTo>
                  <a:lnTo>
                    <a:pt x="475" y="93"/>
                  </a:lnTo>
                  <a:lnTo>
                    <a:pt x="474" y="102"/>
                  </a:lnTo>
                  <a:lnTo>
                    <a:pt x="473" y="115"/>
                  </a:lnTo>
                  <a:lnTo>
                    <a:pt x="473" y="116"/>
                  </a:lnTo>
                  <a:lnTo>
                    <a:pt x="471" y="117"/>
                  </a:lnTo>
                  <a:lnTo>
                    <a:pt x="471" y="123"/>
                  </a:lnTo>
                  <a:lnTo>
                    <a:pt x="470" y="125"/>
                  </a:lnTo>
                  <a:lnTo>
                    <a:pt x="470" y="126"/>
                  </a:lnTo>
                  <a:lnTo>
                    <a:pt x="469" y="126"/>
                  </a:lnTo>
                  <a:lnTo>
                    <a:pt x="468" y="128"/>
                  </a:lnTo>
                  <a:lnTo>
                    <a:pt x="466" y="128"/>
                  </a:lnTo>
                  <a:lnTo>
                    <a:pt x="464" y="129"/>
                  </a:lnTo>
                  <a:lnTo>
                    <a:pt x="464" y="130"/>
                  </a:lnTo>
                  <a:lnTo>
                    <a:pt x="467" y="135"/>
                  </a:lnTo>
                  <a:lnTo>
                    <a:pt x="467" y="140"/>
                  </a:lnTo>
                  <a:lnTo>
                    <a:pt x="464" y="151"/>
                  </a:lnTo>
                  <a:lnTo>
                    <a:pt x="462" y="163"/>
                  </a:lnTo>
                  <a:lnTo>
                    <a:pt x="459" y="174"/>
                  </a:lnTo>
                  <a:lnTo>
                    <a:pt x="456" y="188"/>
                  </a:lnTo>
                  <a:lnTo>
                    <a:pt x="452" y="213"/>
                  </a:lnTo>
                  <a:lnTo>
                    <a:pt x="445" y="238"/>
                  </a:lnTo>
                  <a:lnTo>
                    <a:pt x="439" y="263"/>
                  </a:lnTo>
                  <a:lnTo>
                    <a:pt x="433" y="286"/>
                  </a:lnTo>
                  <a:lnTo>
                    <a:pt x="431" y="310"/>
                  </a:lnTo>
                  <a:lnTo>
                    <a:pt x="429" y="311"/>
                  </a:lnTo>
                  <a:lnTo>
                    <a:pt x="428" y="313"/>
                  </a:lnTo>
                  <a:lnTo>
                    <a:pt x="427" y="314"/>
                  </a:lnTo>
                  <a:lnTo>
                    <a:pt x="426" y="317"/>
                  </a:lnTo>
                  <a:lnTo>
                    <a:pt x="425" y="318"/>
                  </a:lnTo>
                  <a:lnTo>
                    <a:pt x="425" y="320"/>
                  </a:lnTo>
                  <a:lnTo>
                    <a:pt x="426" y="321"/>
                  </a:lnTo>
                  <a:lnTo>
                    <a:pt x="428" y="322"/>
                  </a:lnTo>
                  <a:lnTo>
                    <a:pt x="429" y="324"/>
                  </a:lnTo>
                  <a:lnTo>
                    <a:pt x="431" y="326"/>
                  </a:lnTo>
                  <a:lnTo>
                    <a:pt x="431" y="335"/>
                  </a:lnTo>
                  <a:lnTo>
                    <a:pt x="429" y="342"/>
                  </a:lnTo>
                  <a:lnTo>
                    <a:pt x="431" y="349"/>
                  </a:lnTo>
                  <a:lnTo>
                    <a:pt x="415" y="349"/>
                  </a:lnTo>
                  <a:lnTo>
                    <a:pt x="399" y="347"/>
                  </a:lnTo>
                  <a:lnTo>
                    <a:pt x="369" y="338"/>
                  </a:lnTo>
                  <a:lnTo>
                    <a:pt x="355" y="335"/>
                  </a:lnTo>
                  <a:lnTo>
                    <a:pt x="341" y="334"/>
                  </a:lnTo>
                  <a:lnTo>
                    <a:pt x="329" y="332"/>
                  </a:lnTo>
                  <a:lnTo>
                    <a:pt x="328" y="331"/>
                  </a:lnTo>
                  <a:lnTo>
                    <a:pt x="328" y="329"/>
                  </a:lnTo>
                  <a:lnTo>
                    <a:pt x="327" y="328"/>
                  </a:lnTo>
                  <a:lnTo>
                    <a:pt x="327" y="326"/>
                  </a:lnTo>
                  <a:lnTo>
                    <a:pt x="325" y="326"/>
                  </a:lnTo>
                  <a:lnTo>
                    <a:pt x="322" y="327"/>
                  </a:lnTo>
                  <a:lnTo>
                    <a:pt x="320" y="329"/>
                  </a:lnTo>
                  <a:lnTo>
                    <a:pt x="318" y="329"/>
                  </a:lnTo>
                  <a:lnTo>
                    <a:pt x="311" y="327"/>
                  </a:lnTo>
                  <a:lnTo>
                    <a:pt x="308" y="325"/>
                  </a:lnTo>
                  <a:lnTo>
                    <a:pt x="305" y="324"/>
                  </a:lnTo>
                  <a:lnTo>
                    <a:pt x="282" y="324"/>
                  </a:lnTo>
                  <a:lnTo>
                    <a:pt x="276" y="322"/>
                  </a:lnTo>
                  <a:lnTo>
                    <a:pt x="262" y="320"/>
                  </a:lnTo>
                  <a:lnTo>
                    <a:pt x="259" y="320"/>
                  </a:lnTo>
                  <a:lnTo>
                    <a:pt x="258" y="321"/>
                  </a:lnTo>
                  <a:lnTo>
                    <a:pt x="257" y="324"/>
                  </a:lnTo>
                  <a:lnTo>
                    <a:pt x="256" y="325"/>
                  </a:lnTo>
                  <a:lnTo>
                    <a:pt x="256" y="326"/>
                  </a:lnTo>
                  <a:lnTo>
                    <a:pt x="252" y="326"/>
                  </a:lnTo>
                  <a:lnTo>
                    <a:pt x="248" y="325"/>
                  </a:lnTo>
                  <a:lnTo>
                    <a:pt x="244" y="324"/>
                  </a:lnTo>
                  <a:lnTo>
                    <a:pt x="240" y="324"/>
                  </a:lnTo>
                  <a:lnTo>
                    <a:pt x="234" y="325"/>
                  </a:lnTo>
                  <a:lnTo>
                    <a:pt x="226" y="326"/>
                  </a:lnTo>
                  <a:lnTo>
                    <a:pt x="216" y="328"/>
                  </a:lnTo>
                  <a:lnTo>
                    <a:pt x="208" y="329"/>
                  </a:lnTo>
                  <a:lnTo>
                    <a:pt x="202" y="329"/>
                  </a:lnTo>
                  <a:lnTo>
                    <a:pt x="201" y="328"/>
                  </a:lnTo>
                  <a:lnTo>
                    <a:pt x="201" y="327"/>
                  </a:lnTo>
                  <a:lnTo>
                    <a:pt x="198" y="324"/>
                  </a:lnTo>
                  <a:lnTo>
                    <a:pt x="194" y="324"/>
                  </a:lnTo>
                  <a:lnTo>
                    <a:pt x="195" y="321"/>
                  </a:lnTo>
                  <a:lnTo>
                    <a:pt x="197" y="320"/>
                  </a:lnTo>
                  <a:lnTo>
                    <a:pt x="197" y="319"/>
                  </a:lnTo>
                  <a:lnTo>
                    <a:pt x="195" y="318"/>
                  </a:lnTo>
                  <a:lnTo>
                    <a:pt x="195" y="317"/>
                  </a:lnTo>
                  <a:lnTo>
                    <a:pt x="194" y="314"/>
                  </a:lnTo>
                  <a:lnTo>
                    <a:pt x="194" y="312"/>
                  </a:lnTo>
                  <a:lnTo>
                    <a:pt x="192" y="314"/>
                  </a:lnTo>
                  <a:lnTo>
                    <a:pt x="192" y="317"/>
                  </a:lnTo>
                  <a:lnTo>
                    <a:pt x="193" y="318"/>
                  </a:lnTo>
                  <a:lnTo>
                    <a:pt x="194" y="318"/>
                  </a:lnTo>
                  <a:lnTo>
                    <a:pt x="194" y="320"/>
                  </a:lnTo>
                  <a:lnTo>
                    <a:pt x="191" y="320"/>
                  </a:lnTo>
                  <a:lnTo>
                    <a:pt x="188" y="318"/>
                  </a:lnTo>
                  <a:lnTo>
                    <a:pt x="183" y="324"/>
                  </a:lnTo>
                  <a:lnTo>
                    <a:pt x="155" y="324"/>
                  </a:lnTo>
                  <a:lnTo>
                    <a:pt x="155" y="319"/>
                  </a:lnTo>
                  <a:lnTo>
                    <a:pt x="152" y="317"/>
                  </a:lnTo>
                  <a:lnTo>
                    <a:pt x="151" y="317"/>
                  </a:lnTo>
                  <a:lnTo>
                    <a:pt x="149" y="314"/>
                  </a:lnTo>
                  <a:lnTo>
                    <a:pt x="149" y="312"/>
                  </a:lnTo>
                  <a:lnTo>
                    <a:pt x="138" y="311"/>
                  </a:lnTo>
                  <a:lnTo>
                    <a:pt x="129" y="308"/>
                  </a:lnTo>
                  <a:lnTo>
                    <a:pt x="122" y="305"/>
                  </a:lnTo>
                  <a:lnTo>
                    <a:pt x="113" y="304"/>
                  </a:lnTo>
                  <a:lnTo>
                    <a:pt x="108" y="306"/>
                  </a:lnTo>
                  <a:lnTo>
                    <a:pt x="105" y="310"/>
                  </a:lnTo>
                  <a:lnTo>
                    <a:pt x="101" y="310"/>
                  </a:lnTo>
                  <a:lnTo>
                    <a:pt x="100" y="308"/>
                  </a:lnTo>
                  <a:lnTo>
                    <a:pt x="100" y="307"/>
                  </a:lnTo>
                  <a:lnTo>
                    <a:pt x="99" y="306"/>
                  </a:lnTo>
                  <a:lnTo>
                    <a:pt x="95" y="306"/>
                  </a:lnTo>
                  <a:lnTo>
                    <a:pt x="92" y="308"/>
                  </a:lnTo>
                  <a:lnTo>
                    <a:pt x="87" y="311"/>
                  </a:lnTo>
                  <a:lnTo>
                    <a:pt x="86" y="312"/>
                  </a:lnTo>
                  <a:lnTo>
                    <a:pt x="85" y="312"/>
                  </a:lnTo>
                  <a:lnTo>
                    <a:pt x="77" y="308"/>
                  </a:lnTo>
                  <a:lnTo>
                    <a:pt x="69" y="303"/>
                  </a:lnTo>
                  <a:lnTo>
                    <a:pt x="59" y="298"/>
                  </a:lnTo>
                  <a:lnTo>
                    <a:pt x="59" y="283"/>
                  </a:lnTo>
                  <a:lnTo>
                    <a:pt x="60" y="269"/>
                  </a:lnTo>
                  <a:lnTo>
                    <a:pt x="59" y="256"/>
                  </a:lnTo>
                  <a:lnTo>
                    <a:pt x="59" y="250"/>
                  </a:lnTo>
                  <a:lnTo>
                    <a:pt x="58" y="249"/>
                  </a:lnTo>
                  <a:lnTo>
                    <a:pt x="58" y="248"/>
                  </a:lnTo>
                  <a:lnTo>
                    <a:pt x="57" y="248"/>
                  </a:lnTo>
                  <a:lnTo>
                    <a:pt x="57" y="250"/>
                  </a:lnTo>
                  <a:lnTo>
                    <a:pt x="52" y="247"/>
                  </a:lnTo>
                  <a:lnTo>
                    <a:pt x="49" y="243"/>
                  </a:lnTo>
                  <a:lnTo>
                    <a:pt x="46" y="240"/>
                  </a:lnTo>
                  <a:lnTo>
                    <a:pt x="44" y="237"/>
                  </a:lnTo>
                  <a:lnTo>
                    <a:pt x="41" y="236"/>
                  </a:lnTo>
                  <a:lnTo>
                    <a:pt x="34" y="238"/>
                  </a:lnTo>
                  <a:lnTo>
                    <a:pt x="35" y="236"/>
                  </a:lnTo>
                  <a:lnTo>
                    <a:pt x="36" y="235"/>
                  </a:lnTo>
                  <a:lnTo>
                    <a:pt x="34" y="235"/>
                  </a:lnTo>
                  <a:lnTo>
                    <a:pt x="34" y="236"/>
                  </a:lnTo>
                  <a:lnTo>
                    <a:pt x="30" y="229"/>
                  </a:lnTo>
                  <a:lnTo>
                    <a:pt x="25" y="224"/>
                  </a:lnTo>
                  <a:lnTo>
                    <a:pt x="17" y="224"/>
                  </a:lnTo>
                  <a:lnTo>
                    <a:pt x="16" y="223"/>
                  </a:lnTo>
                  <a:lnTo>
                    <a:pt x="16" y="222"/>
                  </a:lnTo>
                  <a:lnTo>
                    <a:pt x="13" y="219"/>
                  </a:lnTo>
                  <a:lnTo>
                    <a:pt x="8" y="219"/>
                  </a:lnTo>
                  <a:lnTo>
                    <a:pt x="8" y="205"/>
                  </a:lnTo>
                  <a:lnTo>
                    <a:pt x="7" y="202"/>
                  </a:lnTo>
                  <a:lnTo>
                    <a:pt x="7" y="199"/>
                  </a:lnTo>
                  <a:lnTo>
                    <a:pt x="8" y="198"/>
                  </a:lnTo>
                  <a:lnTo>
                    <a:pt x="10" y="196"/>
                  </a:lnTo>
                  <a:lnTo>
                    <a:pt x="14" y="196"/>
                  </a:lnTo>
                  <a:lnTo>
                    <a:pt x="11" y="194"/>
                  </a:lnTo>
                  <a:lnTo>
                    <a:pt x="10" y="194"/>
                  </a:lnTo>
                  <a:lnTo>
                    <a:pt x="9" y="193"/>
                  </a:lnTo>
                  <a:lnTo>
                    <a:pt x="8" y="191"/>
                  </a:lnTo>
                  <a:lnTo>
                    <a:pt x="8" y="188"/>
                  </a:lnTo>
                  <a:lnTo>
                    <a:pt x="10" y="188"/>
                  </a:lnTo>
                  <a:lnTo>
                    <a:pt x="13" y="189"/>
                  </a:lnTo>
                  <a:lnTo>
                    <a:pt x="14" y="189"/>
                  </a:lnTo>
                  <a:lnTo>
                    <a:pt x="15" y="191"/>
                  </a:lnTo>
                  <a:lnTo>
                    <a:pt x="16" y="191"/>
                  </a:lnTo>
                  <a:lnTo>
                    <a:pt x="17" y="189"/>
                  </a:lnTo>
                  <a:lnTo>
                    <a:pt x="20" y="188"/>
                  </a:lnTo>
                  <a:lnTo>
                    <a:pt x="21" y="186"/>
                  </a:lnTo>
                  <a:lnTo>
                    <a:pt x="21" y="184"/>
                  </a:lnTo>
                  <a:lnTo>
                    <a:pt x="16" y="179"/>
                  </a:lnTo>
                  <a:lnTo>
                    <a:pt x="15" y="179"/>
                  </a:lnTo>
                  <a:lnTo>
                    <a:pt x="15" y="178"/>
                  </a:lnTo>
                  <a:lnTo>
                    <a:pt x="17" y="177"/>
                  </a:lnTo>
                  <a:lnTo>
                    <a:pt x="15" y="174"/>
                  </a:lnTo>
                  <a:lnTo>
                    <a:pt x="14" y="175"/>
                  </a:lnTo>
                  <a:lnTo>
                    <a:pt x="11" y="175"/>
                  </a:lnTo>
                  <a:lnTo>
                    <a:pt x="9" y="177"/>
                  </a:lnTo>
                  <a:lnTo>
                    <a:pt x="4" y="177"/>
                  </a:lnTo>
                  <a:lnTo>
                    <a:pt x="3" y="174"/>
                  </a:lnTo>
                  <a:lnTo>
                    <a:pt x="4" y="168"/>
                  </a:lnTo>
                  <a:lnTo>
                    <a:pt x="9" y="165"/>
                  </a:lnTo>
                  <a:lnTo>
                    <a:pt x="14" y="164"/>
                  </a:lnTo>
                  <a:lnTo>
                    <a:pt x="21" y="163"/>
                  </a:lnTo>
                  <a:lnTo>
                    <a:pt x="25" y="160"/>
                  </a:lnTo>
                  <a:lnTo>
                    <a:pt x="18" y="156"/>
                  </a:lnTo>
                  <a:lnTo>
                    <a:pt x="13" y="150"/>
                  </a:lnTo>
                  <a:lnTo>
                    <a:pt x="6" y="146"/>
                  </a:lnTo>
                  <a:lnTo>
                    <a:pt x="7" y="133"/>
                  </a:lnTo>
                  <a:lnTo>
                    <a:pt x="6" y="118"/>
                  </a:lnTo>
                  <a:lnTo>
                    <a:pt x="6" y="103"/>
                  </a:lnTo>
                  <a:lnTo>
                    <a:pt x="7" y="94"/>
                  </a:lnTo>
                  <a:lnTo>
                    <a:pt x="8" y="82"/>
                  </a:lnTo>
                  <a:lnTo>
                    <a:pt x="6" y="69"/>
                  </a:lnTo>
                  <a:lnTo>
                    <a:pt x="4" y="67"/>
                  </a:lnTo>
                  <a:lnTo>
                    <a:pt x="1" y="63"/>
                  </a:lnTo>
                  <a:lnTo>
                    <a:pt x="0" y="61"/>
                  </a:lnTo>
                  <a:lnTo>
                    <a:pt x="0" y="39"/>
                  </a:lnTo>
                  <a:lnTo>
                    <a:pt x="1" y="40"/>
                  </a:lnTo>
                  <a:lnTo>
                    <a:pt x="3" y="41"/>
                  </a:lnTo>
                  <a:lnTo>
                    <a:pt x="6" y="41"/>
                  </a:lnTo>
                  <a:lnTo>
                    <a:pt x="6" y="40"/>
                  </a:lnTo>
                  <a:lnTo>
                    <a:pt x="4" y="39"/>
                  </a:lnTo>
                  <a:lnTo>
                    <a:pt x="3" y="37"/>
                  </a:lnTo>
                  <a:lnTo>
                    <a:pt x="3" y="32"/>
                  </a:lnTo>
                  <a:lnTo>
                    <a:pt x="4" y="31"/>
                  </a:lnTo>
                  <a:lnTo>
                    <a:pt x="6" y="28"/>
                  </a:lnTo>
                  <a:lnTo>
                    <a:pt x="9" y="25"/>
                  </a:lnTo>
                  <a:lnTo>
                    <a:pt x="6" y="25"/>
                  </a:lnTo>
                  <a:lnTo>
                    <a:pt x="6" y="23"/>
                  </a:lnTo>
                  <a:lnTo>
                    <a:pt x="7" y="21"/>
                  </a:lnTo>
                  <a:lnTo>
                    <a:pt x="10" y="25"/>
                  </a:lnTo>
                  <a:lnTo>
                    <a:pt x="11" y="27"/>
                  </a:lnTo>
                  <a:lnTo>
                    <a:pt x="18" y="34"/>
                  </a:lnTo>
                  <a:lnTo>
                    <a:pt x="23" y="37"/>
                  </a:lnTo>
                  <a:lnTo>
                    <a:pt x="24" y="39"/>
                  </a:lnTo>
                  <a:lnTo>
                    <a:pt x="24" y="44"/>
                  </a:lnTo>
                  <a:lnTo>
                    <a:pt x="23" y="47"/>
                  </a:lnTo>
                  <a:lnTo>
                    <a:pt x="25" y="45"/>
                  </a:lnTo>
                  <a:lnTo>
                    <a:pt x="25" y="42"/>
                  </a:lnTo>
                  <a:lnTo>
                    <a:pt x="27" y="41"/>
                  </a:lnTo>
                  <a:lnTo>
                    <a:pt x="31" y="41"/>
                  </a:lnTo>
                  <a:lnTo>
                    <a:pt x="32" y="47"/>
                  </a:lnTo>
                  <a:lnTo>
                    <a:pt x="37" y="49"/>
                  </a:lnTo>
                  <a:lnTo>
                    <a:pt x="43" y="52"/>
                  </a:lnTo>
                  <a:lnTo>
                    <a:pt x="49" y="53"/>
                  </a:lnTo>
                  <a:lnTo>
                    <a:pt x="57" y="55"/>
                  </a:lnTo>
                  <a:lnTo>
                    <a:pt x="58" y="56"/>
                  </a:lnTo>
                  <a:lnTo>
                    <a:pt x="58" y="60"/>
                  </a:lnTo>
                  <a:lnTo>
                    <a:pt x="59" y="61"/>
                  </a:lnTo>
                  <a:lnTo>
                    <a:pt x="62" y="62"/>
                  </a:lnTo>
                  <a:lnTo>
                    <a:pt x="73" y="62"/>
                  </a:lnTo>
                  <a:lnTo>
                    <a:pt x="78" y="65"/>
                  </a:lnTo>
                  <a:lnTo>
                    <a:pt x="81" y="68"/>
                  </a:lnTo>
                  <a:lnTo>
                    <a:pt x="84" y="69"/>
                  </a:lnTo>
                  <a:lnTo>
                    <a:pt x="89" y="69"/>
                  </a:lnTo>
                  <a:lnTo>
                    <a:pt x="93" y="67"/>
                  </a:lnTo>
                  <a:lnTo>
                    <a:pt x="93" y="73"/>
                  </a:lnTo>
                  <a:lnTo>
                    <a:pt x="96" y="76"/>
                  </a:lnTo>
                  <a:lnTo>
                    <a:pt x="98" y="76"/>
                  </a:lnTo>
                  <a:lnTo>
                    <a:pt x="100" y="77"/>
                  </a:lnTo>
                  <a:lnTo>
                    <a:pt x="102" y="80"/>
                  </a:lnTo>
                  <a:lnTo>
                    <a:pt x="103" y="80"/>
                  </a:lnTo>
                  <a:lnTo>
                    <a:pt x="102" y="82"/>
                  </a:lnTo>
                  <a:lnTo>
                    <a:pt x="101" y="83"/>
                  </a:lnTo>
                  <a:lnTo>
                    <a:pt x="113" y="83"/>
                  </a:lnTo>
                  <a:lnTo>
                    <a:pt x="113" y="101"/>
                  </a:lnTo>
                  <a:lnTo>
                    <a:pt x="109" y="100"/>
                  </a:lnTo>
                  <a:lnTo>
                    <a:pt x="105" y="100"/>
                  </a:lnTo>
                  <a:lnTo>
                    <a:pt x="103" y="101"/>
                  </a:lnTo>
                  <a:lnTo>
                    <a:pt x="101" y="101"/>
                  </a:lnTo>
                  <a:lnTo>
                    <a:pt x="100" y="102"/>
                  </a:lnTo>
                  <a:lnTo>
                    <a:pt x="98" y="102"/>
                  </a:lnTo>
                  <a:lnTo>
                    <a:pt x="95" y="101"/>
                  </a:lnTo>
                  <a:lnTo>
                    <a:pt x="93" y="101"/>
                  </a:lnTo>
                  <a:lnTo>
                    <a:pt x="93" y="103"/>
                  </a:lnTo>
                  <a:lnTo>
                    <a:pt x="95" y="105"/>
                  </a:lnTo>
                  <a:lnTo>
                    <a:pt x="96" y="108"/>
                  </a:lnTo>
                  <a:lnTo>
                    <a:pt x="96" y="110"/>
                  </a:lnTo>
                  <a:lnTo>
                    <a:pt x="95" y="112"/>
                  </a:lnTo>
                  <a:lnTo>
                    <a:pt x="91" y="116"/>
                  </a:lnTo>
                  <a:lnTo>
                    <a:pt x="82" y="121"/>
                  </a:lnTo>
                  <a:lnTo>
                    <a:pt x="74" y="126"/>
                  </a:lnTo>
                  <a:lnTo>
                    <a:pt x="71" y="131"/>
                  </a:lnTo>
                  <a:lnTo>
                    <a:pt x="71" y="135"/>
                  </a:lnTo>
                  <a:lnTo>
                    <a:pt x="75" y="139"/>
                  </a:lnTo>
                  <a:lnTo>
                    <a:pt x="75" y="142"/>
                  </a:lnTo>
                  <a:lnTo>
                    <a:pt x="73" y="143"/>
                  </a:lnTo>
                  <a:lnTo>
                    <a:pt x="80" y="140"/>
                  </a:lnTo>
                  <a:lnTo>
                    <a:pt x="88" y="139"/>
                  </a:lnTo>
                  <a:lnTo>
                    <a:pt x="95" y="137"/>
                  </a:lnTo>
                  <a:lnTo>
                    <a:pt x="89" y="142"/>
                  </a:lnTo>
                  <a:lnTo>
                    <a:pt x="85" y="147"/>
                  </a:lnTo>
                  <a:lnTo>
                    <a:pt x="79" y="152"/>
                  </a:lnTo>
                  <a:lnTo>
                    <a:pt x="71" y="154"/>
                  </a:lnTo>
                  <a:lnTo>
                    <a:pt x="73" y="156"/>
                  </a:lnTo>
                  <a:lnTo>
                    <a:pt x="74" y="158"/>
                  </a:lnTo>
                  <a:lnTo>
                    <a:pt x="74" y="160"/>
                  </a:lnTo>
                  <a:lnTo>
                    <a:pt x="75" y="164"/>
                  </a:lnTo>
                  <a:lnTo>
                    <a:pt x="78" y="168"/>
                  </a:lnTo>
                  <a:lnTo>
                    <a:pt x="79" y="170"/>
                  </a:lnTo>
                  <a:lnTo>
                    <a:pt x="81" y="171"/>
                  </a:lnTo>
                  <a:lnTo>
                    <a:pt x="84" y="170"/>
                  </a:lnTo>
                  <a:lnTo>
                    <a:pt x="87" y="163"/>
                  </a:lnTo>
                  <a:lnTo>
                    <a:pt x="87" y="164"/>
                  </a:lnTo>
                  <a:lnTo>
                    <a:pt x="88" y="166"/>
                  </a:lnTo>
                  <a:lnTo>
                    <a:pt x="92" y="170"/>
                  </a:lnTo>
                  <a:lnTo>
                    <a:pt x="92" y="172"/>
                  </a:lnTo>
                  <a:lnTo>
                    <a:pt x="91" y="174"/>
                  </a:lnTo>
                  <a:lnTo>
                    <a:pt x="94" y="172"/>
                  </a:lnTo>
                  <a:lnTo>
                    <a:pt x="98" y="168"/>
                  </a:lnTo>
                  <a:lnTo>
                    <a:pt x="100" y="165"/>
                  </a:lnTo>
                  <a:lnTo>
                    <a:pt x="102" y="163"/>
                  </a:lnTo>
                  <a:lnTo>
                    <a:pt x="105" y="159"/>
                  </a:lnTo>
                  <a:lnTo>
                    <a:pt x="107" y="157"/>
                  </a:lnTo>
                  <a:lnTo>
                    <a:pt x="108" y="157"/>
                  </a:lnTo>
                  <a:lnTo>
                    <a:pt x="109" y="158"/>
                  </a:lnTo>
                  <a:lnTo>
                    <a:pt x="109" y="160"/>
                  </a:lnTo>
                  <a:lnTo>
                    <a:pt x="113" y="159"/>
                  </a:lnTo>
                  <a:lnTo>
                    <a:pt x="116" y="157"/>
                  </a:lnTo>
                  <a:lnTo>
                    <a:pt x="120" y="153"/>
                  </a:lnTo>
                  <a:lnTo>
                    <a:pt x="127" y="149"/>
                  </a:lnTo>
                  <a:lnTo>
                    <a:pt x="126" y="145"/>
                  </a:lnTo>
                  <a:lnTo>
                    <a:pt x="129" y="135"/>
                  </a:lnTo>
                  <a:lnTo>
                    <a:pt x="129" y="130"/>
                  </a:lnTo>
                  <a:lnTo>
                    <a:pt x="128" y="128"/>
                  </a:lnTo>
                  <a:lnTo>
                    <a:pt x="128" y="124"/>
                  </a:lnTo>
                  <a:lnTo>
                    <a:pt x="127" y="123"/>
                  </a:lnTo>
                  <a:lnTo>
                    <a:pt x="128" y="122"/>
                  </a:lnTo>
                  <a:lnTo>
                    <a:pt x="131" y="122"/>
                  </a:lnTo>
                  <a:lnTo>
                    <a:pt x="133" y="121"/>
                  </a:lnTo>
                  <a:lnTo>
                    <a:pt x="133" y="115"/>
                  </a:lnTo>
                  <a:lnTo>
                    <a:pt x="131" y="112"/>
                  </a:lnTo>
                  <a:lnTo>
                    <a:pt x="131" y="110"/>
                  </a:lnTo>
                  <a:lnTo>
                    <a:pt x="134" y="108"/>
                  </a:lnTo>
                  <a:lnTo>
                    <a:pt x="136" y="107"/>
                  </a:lnTo>
                  <a:lnTo>
                    <a:pt x="137" y="105"/>
                  </a:lnTo>
                  <a:lnTo>
                    <a:pt x="140" y="104"/>
                  </a:lnTo>
                  <a:lnTo>
                    <a:pt x="142" y="102"/>
                  </a:lnTo>
                  <a:lnTo>
                    <a:pt x="143" y="100"/>
                  </a:lnTo>
                  <a:lnTo>
                    <a:pt x="143" y="97"/>
                  </a:lnTo>
                  <a:lnTo>
                    <a:pt x="145" y="100"/>
                  </a:lnTo>
                  <a:lnTo>
                    <a:pt x="149" y="101"/>
                  </a:lnTo>
                  <a:lnTo>
                    <a:pt x="150" y="103"/>
                  </a:lnTo>
                  <a:lnTo>
                    <a:pt x="151" y="104"/>
                  </a:lnTo>
                  <a:lnTo>
                    <a:pt x="151" y="107"/>
                  </a:lnTo>
                  <a:lnTo>
                    <a:pt x="149" y="109"/>
                  </a:lnTo>
                  <a:lnTo>
                    <a:pt x="152" y="105"/>
                  </a:lnTo>
                  <a:lnTo>
                    <a:pt x="151" y="102"/>
                  </a:lnTo>
                  <a:lnTo>
                    <a:pt x="148" y="96"/>
                  </a:lnTo>
                  <a:lnTo>
                    <a:pt x="143" y="90"/>
                  </a:lnTo>
                  <a:lnTo>
                    <a:pt x="141" y="83"/>
                  </a:lnTo>
                  <a:lnTo>
                    <a:pt x="142" y="76"/>
                  </a:lnTo>
                  <a:lnTo>
                    <a:pt x="143" y="70"/>
                  </a:lnTo>
                  <a:lnTo>
                    <a:pt x="143" y="63"/>
                  </a:lnTo>
                  <a:lnTo>
                    <a:pt x="138" y="59"/>
                  </a:lnTo>
                  <a:lnTo>
                    <a:pt x="142" y="49"/>
                  </a:lnTo>
                  <a:lnTo>
                    <a:pt x="145" y="37"/>
                  </a:lnTo>
                  <a:lnTo>
                    <a:pt x="147" y="25"/>
                  </a:lnTo>
                  <a:lnTo>
                    <a:pt x="144" y="23"/>
                  </a:lnTo>
                  <a:lnTo>
                    <a:pt x="142" y="23"/>
                  </a:lnTo>
                  <a:lnTo>
                    <a:pt x="141" y="21"/>
                  </a:lnTo>
                  <a:lnTo>
                    <a:pt x="141" y="20"/>
                  </a:lnTo>
                  <a:lnTo>
                    <a:pt x="142" y="19"/>
                  </a:lnTo>
                  <a:lnTo>
                    <a:pt x="142" y="18"/>
                  </a:lnTo>
                  <a:lnTo>
                    <a:pt x="143" y="17"/>
                  </a:lnTo>
                  <a:lnTo>
                    <a:pt x="142" y="17"/>
                  </a:lnTo>
                  <a:lnTo>
                    <a:pt x="142" y="18"/>
                  </a:lnTo>
                  <a:lnTo>
                    <a:pt x="141" y="19"/>
                  </a:lnTo>
                  <a:lnTo>
                    <a:pt x="138" y="17"/>
                  </a:lnTo>
                  <a:lnTo>
                    <a:pt x="138" y="14"/>
                  </a:lnTo>
                  <a:lnTo>
                    <a:pt x="140" y="13"/>
                  </a:lnTo>
                  <a:lnTo>
                    <a:pt x="143" y="13"/>
                  </a:lnTo>
                  <a:lnTo>
                    <a:pt x="143" y="11"/>
                  </a:lnTo>
                  <a:lnTo>
                    <a:pt x="141" y="11"/>
                  </a:lnTo>
                  <a:lnTo>
                    <a:pt x="140" y="12"/>
                  </a:lnTo>
                  <a:lnTo>
                    <a:pt x="138" y="12"/>
                  </a:lnTo>
                  <a:lnTo>
                    <a:pt x="138" y="13"/>
                  </a:lnTo>
                  <a:lnTo>
                    <a:pt x="136" y="12"/>
                  </a:lnTo>
                  <a:lnTo>
                    <a:pt x="136" y="6"/>
                  </a:lnTo>
                  <a:lnTo>
                    <a:pt x="137" y="5"/>
                  </a:lnTo>
                  <a:lnTo>
                    <a:pt x="135" y="7"/>
                  </a:lnTo>
                  <a:lnTo>
                    <a:pt x="134" y="4"/>
                  </a:lnTo>
                  <a:lnTo>
                    <a:pt x="134" y="2"/>
                  </a:lnTo>
                  <a:lnTo>
                    <a:pt x="135" y="2"/>
                  </a:lnTo>
                  <a:lnTo>
                    <a:pt x="136"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7" name="Freeform 49"/>
            <p:cNvSpPr>
              <a:spLocks/>
            </p:cNvSpPr>
            <p:nvPr/>
          </p:nvSpPr>
          <p:spPr bwMode="auto">
            <a:xfrm>
              <a:off x="2293103" y="5090120"/>
              <a:ext cx="17749" cy="23619"/>
            </a:xfrm>
            <a:custGeom>
              <a:avLst/>
              <a:gdLst/>
              <a:ahLst/>
              <a:cxnLst>
                <a:cxn ang="0">
                  <a:pos x="0" y="0"/>
                </a:cxn>
                <a:cxn ang="0">
                  <a:pos x="3" y="0"/>
                </a:cxn>
                <a:cxn ang="0">
                  <a:pos x="4" y="1"/>
                </a:cxn>
                <a:cxn ang="0">
                  <a:pos x="7" y="6"/>
                </a:cxn>
                <a:cxn ang="0">
                  <a:pos x="8" y="10"/>
                </a:cxn>
                <a:cxn ang="0">
                  <a:pos x="8" y="12"/>
                </a:cxn>
                <a:cxn ang="0">
                  <a:pos x="6" y="11"/>
                </a:cxn>
                <a:cxn ang="0">
                  <a:pos x="4" y="8"/>
                </a:cxn>
                <a:cxn ang="0">
                  <a:pos x="2" y="7"/>
                </a:cxn>
                <a:cxn ang="0">
                  <a:pos x="1" y="6"/>
                </a:cxn>
                <a:cxn ang="0">
                  <a:pos x="0" y="4"/>
                </a:cxn>
                <a:cxn ang="0">
                  <a:pos x="0" y="0"/>
                </a:cxn>
              </a:cxnLst>
              <a:rect l="0" t="0" r="r" b="b"/>
              <a:pathLst>
                <a:path w="8" h="12">
                  <a:moveTo>
                    <a:pt x="0" y="0"/>
                  </a:moveTo>
                  <a:lnTo>
                    <a:pt x="3" y="0"/>
                  </a:lnTo>
                  <a:lnTo>
                    <a:pt x="4" y="1"/>
                  </a:lnTo>
                  <a:lnTo>
                    <a:pt x="7" y="6"/>
                  </a:lnTo>
                  <a:lnTo>
                    <a:pt x="8" y="10"/>
                  </a:lnTo>
                  <a:lnTo>
                    <a:pt x="8" y="12"/>
                  </a:lnTo>
                  <a:lnTo>
                    <a:pt x="6" y="11"/>
                  </a:lnTo>
                  <a:lnTo>
                    <a:pt x="4" y="8"/>
                  </a:lnTo>
                  <a:lnTo>
                    <a:pt x="2" y="7"/>
                  </a:lnTo>
                  <a:lnTo>
                    <a:pt x="1" y="6"/>
                  </a:lnTo>
                  <a:lnTo>
                    <a:pt x="0" y="4"/>
                  </a:lnTo>
                  <a:lnTo>
                    <a:pt x="0"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8" name="Freeform 50"/>
            <p:cNvSpPr>
              <a:spLocks/>
            </p:cNvSpPr>
            <p:nvPr/>
          </p:nvSpPr>
          <p:spPr bwMode="auto">
            <a:xfrm>
              <a:off x="1805004" y="5379450"/>
              <a:ext cx="144212" cy="76761"/>
            </a:xfrm>
            <a:custGeom>
              <a:avLst/>
              <a:gdLst/>
              <a:ahLst/>
              <a:cxnLst>
                <a:cxn ang="0">
                  <a:pos x="2" y="0"/>
                </a:cxn>
                <a:cxn ang="0">
                  <a:pos x="9" y="3"/>
                </a:cxn>
                <a:cxn ang="0">
                  <a:pos x="14" y="5"/>
                </a:cxn>
                <a:cxn ang="0">
                  <a:pos x="17" y="8"/>
                </a:cxn>
                <a:cxn ang="0">
                  <a:pos x="22" y="8"/>
                </a:cxn>
                <a:cxn ang="0">
                  <a:pos x="25" y="7"/>
                </a:cxn>
                <a:cxn ang="0">
                  <a:pos x="27" y="5"/>
                </a:cxn>
                <a:cxn ang="0">
                  <a:pos x="31" y="5"/>
                </a:cxn>
                <a:cxn ang="0">
                  <a:pos x="34" y="6"/>
                </a:cxn>
                <a:cxn ang="0">
                  <a:pos x="35" y="7"/>
                </a:cxn>
                <a:cxn ang="0">
                  <a:pos x="37" y="12"/>
                </a:cxn>
                <a:cxn ang="0">
                  <a:pos x="37" y="13"/>
                </a:cxn>
                <a:cxn ang="0">
                  <a:pos x="42" y="17"/>
                </a:cxn>
                <a:cxn ang="0">
                  <a:pos x="49" y="21"/>
                </a:cxn>
                <a:cxn ang="0">
                  <a:pos x="58" y="28"/>
                </a:cxn>
                <a:cxn ang="0">
                  <a:pos x="59" y="28"/>
                </a:cxn>
                <a:cxn ang="0">
                  <a:pos x="61" y="29"/>
                </a:cxn>
                <a:cxn ang="0">
                  <a:pos x="65" y="29"/>
                </a:cxn>
                <a:cxn ang="0">
                  <a:pos x="65" y="31"/>
                </a:cxn>
                <a:cxn ang="0">
                  <a:pos x="61" y="31"/>
                </a:cxn>
                <a:cxn ang="0">
                  <a:pos x="58" y="32"/>
                </a:cxn>
                <a:cxn ang="0">
                  <a:pos x="53" y="33"/>
                </a:cxn>
                <a:cxn ang="0">
                  <a:pos x="49" y="38"/>
                </a:cxn>
                <a:cxn ang="0">
                  <a:pos x="46" y="39"/>
                </a:cxn>
                <a:cxn ang="0">
                  <a:pos x="44" y="35"/>
                </a:cxn>
                <a:cxn ang="0">
                  <a:pos x="42" y="33"/>
                </a:cxn>
                <a:cxn ang="0">
                  <a:pos x="38" y="31"/>
                </a:cxn>
                <a:cxn ang="0">
                  <a:pos x="36" y="28"/>
                </a:cxn>
                <a:cxn ang="0">
                  <a:pos x="29" y="18"/>
                </a:cxn>
                <a:cxn ang="0">
                  <a:pos x="27" y="15"/>
                </a:cxn>
                <a:cxn ang="0">
                  <a:pos x="23" y="13"/>
                </a:cxn>
                <a:cxn ang="0">
                  <a:pos x="21" y="11"/>
                </a:cxn>
                <a:cxn ang="0">
                  <a:pos x="15" y="11"/>
                </a:cxn>
                <a:cxn ang="0">
                  <a:pos x="13" y="12"/>
                </a:cxn>
                <a:cxn ang="0">
                  <a:pos x="11" y="13"/>
                </a:cxn>
                <a:cxn ang="0">
                  <a:pos x="9" y="14"/>
                </a:cxn>
                <a:cxn ang="0">
                  <a:pos x="8" y="15"/>
                </a:cxn>
                <a:cxn ang="0">
                  <a:pos x="2" y="15"/>
                </a:cxn>
                <a:cxn ang="0">
                  <a:pos x="0" y="8"/>
                </a:cxn>
                <a:cxn ang="0">
                  <a:pos x="1" y="4"/>
                </a:cxn>
                <a:cxn ang="0">
                  <a:pos x="2" y="0"/>
                </a:cxn>
              </a:cxnLst>
              <a:rect l="0" t="0" r="r" b="b"/>
              <a:pathLst>
                <a:path w="65" h="39">
                  <a:moveTo>
                    <a:pt x="2" y="0"/>
                  </a:moveTo>
                  <a:lnTo>
                    <a:pt x="9" y="3"/>
                  </a:lnTo>
                  <a:lnTo>
                    <a:pt x="14" y="5"/>
                  </a:lnTo>
                  <a:lnTo>
                    <a:pt x="17" y="8"/>
                  </a:lnTo>
                  <a:lnTo>
                    <a:pt x="22" y="8"/>
                  </a:lnTo>
                  <a:lnTo>
                    <a:pt x="25" y="7"/>
                  </a:lnTo>
                  <a:lnTo>
                    <a:pt x="27" y="5"/>
                  </a:lnTo>
                  <a:lnTo>
                    <a:pt x="31" y="5"/>
                  </a:lnTo>
                  <a:lnTo>
                    <a:pt x="34" y="6"/>
                  </a:lnTo>
                  <a:lnTo>
                    <a:pt x="35" y="7"/>
                  </a:lnTo>
                  <a:lnTo>
                    <a:pt x="37" y="12"/>
                  </a:lnTo>
                  <a:lnTo>
                    <a:pt x="37" y="13"/>
                  </a:lnTo>
                  <a:lnTo>
                    <a:pt x="42" y="17"/>
                  </a:lnTo>
                  <a:lnTo>
                    <a:pt x="49" y="21"/>
                  </a:lnTo>
                  <a:lnTo>
                    <a:pt x="58" y="28"/>
                  </a:lnTo>
                  <a:lnTo>
                    <a:pt x="59" y="28"/>
                  </a:lnTo>
                  <a:lnTo>
                    <a:pt x="61" y="29"/>
                  </a:lnTo>
                  <a:lnTo>
                    <a:pt x="65" y="29"/>
                  </a:lnTo>
                  <a:lnTo>
                    <a:pt x="65" y="31"/>
                  </a:lnTo>
                  <a:lnTo>
                    <a:pt x="61" y="31"/>
                  </a:lnTo>
                  <a:lnTo>
                    <a:pt x="58" y="32"/>
                  </a:lnTo>
                  <a:lnTo>
                    <a:pt x="53" y="33"/>
                  </a:lnTo>
                  <a:lnTo>
                    <a:pt x="49" y="38"/>
                  </a:lnTo>
                  <a:lnTo>
                    <a:pt x="46" y="39"/>
                  </a:lnTo>
                  <a:lnTo>
                    <a:pt x="44" y="35"/>
                  </a:lnTo>
                  <a:lnTo>
                    <a:pt x="42" y="33"/>
                  </a:lnTo>
                  <a:lnTo>
                    <a:pt x="38" y="31"/>
                  </a:lnTo>
                  <a:lnTo>
                    <a:pt x="36" y="28"/>
                  </a:lnTo>
                  <a:lnTo>
                    <a:pt x="29" y="18"/>
                  </a:lnTo>
                  <a:lnTo>
                    <a:pt x="27" y="15"/>
                  </a:lnTo>
                  <a:lnTo>
                    <a:pt x="23" y="13"/>
                  </a:lnTo>
                  <a:lnTo>
                    <a:pt x="21" y="11"/>
                  </a:lnTo>
                  <a:lnTo>
                    <a:pt x="15" y="11"/>
                  </a:lnTo>
                  <a:lnTo>
                    <a:pt x="13" y="12"/>
                  </a:lnTo>
                  <a:lnTo>
                    <a:pt x="11" y="13"/>
                  </a:lnTo>
                  <a:lnTo>
                    <a:pt x="9" y="14"/>
                  </a:lnTo>
                  <a:lnTo>
                    <a:pt x="8" y="15"/>
                  </a:lnTo>
                  <a:lnTo>
                    <a:pt x="2" y="15"/>
                  </a:lnTo>
                  <a:lnTo>
                    <a:pt x="0" y="8"/>
                  </a:lnTo>
                  <a:lnTo>
                    <a:pt x="1" y="4"/>
                  </a:lnTo>
                  <a:lnTo>
                    <a:pt x="2"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 name="Freeform 51"/>
            <p:cNvSpPr>
              <a:spLocks/>
            </p:cNvSpPr>
            <p:nvPr/>
          </p:nvSpPr>
          <p:spPr bwMode="auto">
            <a:xfrm>
              <a:off x="3906045" y="5733730"/>
              <a:ext cx="77653" cy="66920"/>
            </a:xfrm>
            <a:custGeom>
              <a:avLst/>
              <a:gdLst/>
              <a:ahLst/>
              <a:cxnLst>
                <a:cxn ang="0">
                  <a:pos x="5" y="0"/>
                </a:cxn>
                <a:cxn ang="0">
                  <a:pos x="7" y="0"/>
                </a:cxn>
                <a:cxn ang="0">
                  <a:pos x="12" y="5"/>
                </a:cxn>
                <a:cxn ang="0">
                  <a:pos x="14" y="9"/>
                </a:cxn>
                <a:cxn ang="0">
                  <a:pos x="16" y="13"/>
                </a:cxn>
                <a:cxn ang="0">
                  <a:pos x="20" y="17"/>
                </a:cxn>
                <a:cxn ang="0">
                  <a:pos x="23" y="17"/>
                </a:cxn>
                <a:cxn ang="0">
                  <a:pos x="25" y="19"/>
                </a:cxn>
                <a:cxn ang="0">
                  <a:pos x="28" y="19"/>
                </a:cxn>
                <a:cxn ang="0">
                  <a:pos x="30" y="20"/>
                </a:cxn>
                <a:cxn ang="0">
                  <a:pos x="30" y="22"/>
                </a:cxn>
                <a:cxn ang="0">
                  <a:pos x="31" y="24"/>
                </a:cxn>
                <a:cxn ang="0">
                  <a:pos x="31" y="28"/>
                </a:cxn>
                <a:cxn ang="0">
                  <a:pos x="33" y="30"/>
                </a:cxn>
                <a:cxn ang="0">
                  <a:pos x="35" y="30"/>
                </a:cxn>
                <a:cxn ang="0">
                  <a:pos x="34" y="33"/>
                </a:cxn>
                <a:cxn ang="0">
                  <a:pos x="33" y="34"/>
                </a:cxn>
                <a:cxn ang="0">
                  <a:pos x="31" y="34"/>
                </a:cxn>
                <a:cxn ang="0">
                  <a:pos x="28" y="31"/>
                </a:cxn>
                <a:cxn ang="0">
                  <a:pos x="28" y="34"/>
                </a:cxn>
                <a:cxn ang="0">
                  <a:pos x="24" y="34"/>
                </a:cxn>
                <a:cxn ang="0">
                  <a:pos x="21" y="33"/>
                </a:cxn>
                <a:cxn ang="0">
                  <a:pos x="20" y="31"/>
                </a:cxn>
                <a:cxn ang="0">
                  <a:pos x="20" y="29"/>
                </a:cxn>
                <a:cxn ang="0">
                  <a:pos x="23" y="28"/>
                </a:cxn>
                <a:cxn ang="0">
                  <a:pos x="19" y="28"/>
                </a:cxn>
                <a:cxn ang="0">
                  <a:pos x="18" y="29"/>
                </a:cxn>
                <a:cxn ang="0">
                  <a:pos x="18" y="30"/>
                </a:cxn>
                <a:cxn ang="0">
                  <a:pos x="10" y="22"/>
                </a:cxn>
                <a:cxn ang="0">
                  <a:pos x="4" y="13"/>
                </a:cxn>
                <a:cxn ang="0">
                  <a:pos x="0" y="2"/>
                </a:cxn>
                <a:cxn ang="0">
                  <a:pos x="3" y="2"/>
                </a:cxn>
                <a:cxn ang="0">
                  <a:pos x="5" y="0"/>
                </a:cxn>
              </a:cxnLst>
              <a:rect l="0" t="0" r="r" b="b"/>
              <a:pathLst>
                <a:path w="35" h="34">
                  <a:moveTo>
                    <a:pt x="5" y="0"/>
                  </a:moveTo>
                  <a:lnTo>
                    <a:pt x="7" y="0"/>
                  </a:lnTo>
                  <a:lnTo>
                    <a:pt x="12" y="5"/>
                  </a:lnTo>
                  <a:lnTo>
                    <a:pt x="14" y="9"/>
                  </a:lnTo>
                  <a:lnTo>
                    <a:pt x="16" y="13"/>
                  </a:lnTo>
                  <a:lnTo>
                    <a:pt x="20" y="17"/>
                  </a:lnTo>
                  <a:lnTo>
                    <a:pt x="23" y="17"/>
                  </a:lnTo>
                  <a:lnTo>
                    <a:pt x="25" y="19"/>
                  </a:lnTo>
                  <a:lnTo>
                    <a:pt x="28" y="19"/>
                  </a:lnTo>
                  <a:lnTo>
                    <a:pt x="30" y="20"/>
                  </a:lnTo>
                  <a:lnTo>
                    <a:pt x="30" y="22"/>
                  </a:lnTo>
                  <a:lnTo>
                    <a:pt x="31" y="24"/>
                  </a:lnTo>
                  <a:lnTo>
                    <a:pt x="31" y="28"/>
                  </a:lnTo>
                  <a:lnTo>
                    <a:pt x="33" y="30"/>
                  </a:lnTo>
                  <a:lnTo>
                    <a:pt x="35" y="30"/>
                  </a:lnTo>
                  <a:lnTo>
                    <a:pt x="34" y="33"/>
                  </a:lnTo>
                  <a:lnTo>
                    <a:pt x="33" y="34"/>
                  </a:lnTo>
                  <a:lnTo>
                    <a:pt x="31" y="34"/>
                  </a:lnTo>
                  <a:lnTo>
                    <a:pt x="28" y="31"/>
                  </a:lnTo>
                  <a:lnTo>
                    <a:pt x="28" y="34"/>
                  </a:lnTo>
                  <a:lnTo>
                    <a:pt x="24" y="34"/>
                  </a:lnTo>
                  <a:lnTo>
                    <a:pt x="21" y="33"/>
                  </a:lnTo>
                  <a:lnTo>
                    <a:pt x="20" y="31"/>
                  </a:lnTo>
                  <a:lnTo>
                    <a:pt x="20" y="29"/>
                  </a:lnTo>
                  <a:lnTo>
                    <a:pt x="23" y="28"/>
                  </a:lnTo>
                  <a:lnTo>
                    <a:pt x="19" y="28"/>
                  </a:lnTo>
                  <a:lnTo>
                    <a:pt x="18" y="29"/>
                  </a:lnTo>
                  <a:lnTo>
                    <a:pt x="18" y="30"/>
                  </a:lnTo>
                  <a:lnTo>
                    <a:pt x="10" y="22"/>
                  </a:lnTo>
                  <a:lnTo>
                    <a:pt x="4" y="13"/>
                  </a:lnTo>
                  <a:lnTo>
                    <a:pt x="0" y="2"/>
                  </a:lnTo>
                  <a:lnTo>
                    <a:pt x="3" y="2"/>
                  </a:lnTo>
                  <a:lnTo>
                    <a:pt x="5"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0" name="Freeform 52"/>
            <p:cNvSpPr>
              <a:spLocks/>
            </p:cNvSpPr>
            <p:nvPr/>
          </p:nvSpPr>
          <p:spPr bwMode="auto">
            <a:xfrm>
              <a:off x="3959292" y="5804586"/>
              <a:ext cx="17749" cy="29524"/>
            </a:xfrm>
            <a:custGeom>
              <a:avLst/>
              <a:gdLst/>
              <a:ahLst/>
              <a:cxnLst>
                <a:cxn ang="0">
                  <a:pos x="0" y="0"/>
                </a:cxn>
                <a:cxn ang="0">
                  <a:pos x="4" y="0"/>
                </a:cxn>
                <a:cxn ang="0">
                  <a:pos x="7" y="1"/>
                </a:cxn>
                <a:cxn ang="0">
                  <a:pos x="8" y="2"/>
                </a:cxn>
                <a:cxn ang="0">
                  <a:pos x="8" y="6"/>
                </a:cxn>
                <a:cxn ang="0">
                  <a:pos x="7" y="8"/>
                </a:cxn>
                <a:cxn ang="0">
                  <a:pos x="6" y="9"/>
                </a:cxn>
                <a:cxn ang="0">
                  <a:pos x="3" y="14"/>
                </a:cxn>
                <a:cxn ang="0">
                  <a:pos x="2" y="15"/>
                </a:cxn>
                <a:cxn ang="0">
                  <a:pos x="0" y="13"/>
                </a:cxn>
                <a:cxn ang="0">
                  <a:pos x="0" y="7"/>
                </a:cxn>
                <a:cxn ang="0">
                  <a:pos x="1" y="5"/>
                </a:cxn>
                <a:cxn ang="0">
                  <a:pos x="1" y="2"/>
                </a:cxn>
                <a:cxn ang="0">
                  <a:pos x="0" y="0"/>
                </a:cxn>
              </a:cxnLst>
              <a:rect l="0" t="0" r="r" b="b"/>
              <a:pathLst>
                <a:path w="8" h="15">
                  <a:moveTo>
                    <a:pt x="0" y="0"/>
                  </a:moveTo>
                  <a:lnTo>
                    <a:pt x="4" y="0"/>
                  </a:lnTo>
                  <a:lnTo>
                    <a:pt x="7" y="1"/>
                  </a:lnTo>
                  <a:lnTo>
                    <a:pt x="8" y="2"/>
                  </a:lnTo>
                  <a:lnTo>
                    <a:pt x="8" y="6"/>
                  </a:lnTo>
                  <a:lnTo>
                    <a:pt x="7" y="8"/>
                  </a:lnTo>
                  <a:lnTo>
                    <a:pt x="6" y="9"/>
                  </a:lnTo>
                  <a:lnTo>
                    <a:pt x="3" y="14"/>
                  </a:lnTo>
                  <a:lnTo>
                    <a:pt x="2" y="15"/>
                  </a:lnTo>
                  <a:lnTo>
                    <a:pt x="0" y="13"/>
                  </a:lnTo>
                  <a:lnTo>
                    <a:pt x="0" y="7"/>
                  </a:lnTo>
                  <a:lnTo>
                    <a:pt x="1" y="5"/>
                  </a:lnTo>
                  <a:lnTo>
                    <a:pt x="1" y="2"/>
                  </a:lnTo>
                  <a:lnTo>
                    <a:pt x="0"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 name="Freeform 53"/>
            <p:cNvSpPr>
              <a:spLocks/>
            </p:cNvSpPr>
            <p:nvPr/>
          </p:nvSpPr>
          <p:spPr bwMode="auto">
            <a:xfrm>
              <a:off x="1991369" y="5749476"/>
              <a:ext cx="90964" cy="51174"/>
            </a:xfrm>
            <a:custGeom>
              <a:avLst/>
              <a:gdLst/>
              <a:ahLst/>
              <a:cxnLst>
                <a:cxn ang="0">
                  <a:pos x="24" y="0"/>
                </a:cxn>
                <a:cxn ang="0">
                  <a:pos x="41" y="7"/>
                </a:cxn>
                <a:cxn ang="0">
                  <a:pos x="39" y="12"/>
                </a:cxn>
                <a:cxn ang="0">
                  <a:pos x="39" y="19"/>
                </a:cxn>
                <a:cxn ang="0">
                  <a:pos x="41" y="23"/>
                </a:cxn>
                <a:cxn ang="0">
                  <a:pos x="29" y="26"/>
                </a:cxn>
                <a:cxn ang="0">
                  <a:pos x="17" y="23"/>
                </a:cxn>
                <a:cxn ang="0">
                  <a:pos x="7" y="18"/>
                </a:cxn>
                <a:cxn ang="0">
                  <a:pos x="0" y="11"/>
                </a:cxn>
                <a:cxn ang="0">
                  <a:pos x="1" y="8"/>
                </a:cxn>
                <a:cxn ang="0">
                  <a:pos x="2" y="7"/>
                </a:cxn>
                <a:cxn ang="0">
                  <a:pos x="3" y="7"/>
                </a:cxn>
                <a:cxn ang="0">
                  <a:pos x="8" y="9"/>
                </a:cxn>
                <a:cxn ang="0">
                  <a:pos x="11" y="9"/>
                </a:cxn>
                <a:cxn ang="0">
                  <a:pos x="12" y="7"/>
                </a:cxn>
                <a:cxn ang="0">
                  <a:pos x="17" y="5"/>
                </a:cxn>
                <a:cxn ang="0">
                  <a:pos x="21" y="4"/>
                </a:cxn>
                <a:cxn ang="0">
                  <a:pos x="23" y="2"/>
                </a:cxn>
                <a:cxn ang="0">
                  <a:pos x="24" y="0"/>
                </a:cxn>
              </a:cxnLst>
              <a:rect l="0" t="0" r="r" b="b"/>
              <a:pathLst>
                <a:path w="41" h="26">
                  <a:moveTo>
                    <a:pt x="24" y="0"/>
                  </a:moveTo>
                  <a:lnTo>
                    <a:pt x="41" y="7"/>
                  </a:lnTo>
                  <a:lnTo>
                    <a:pt x="39" y="12"/>
                  </a:lnTo>
                  <a:lnTo>
                    <a:pt x="39" y="19"/>
                  </a:lnTo>
                  <a:lnTo>
                    <a:pt x="41" y="23"/>
                  </a:lnTo>
                  <a:lnTo>
                    <a:pt x="29" y="26"/>
                  </a:lnTo>
                  <a:lnTo>
                    <a:pt x="17" y="23"/>
                  </a:lnTo>
                  <a:lnTo>
                    <a:pt x="7" y="18"/>
                  </a:lnTo>
                  <a:lnTo>
                    <a:pt x="0" y="11"/>
                  </a:lnTo>
                  <a:lnTo>
                    <a:pt x="1" y="8"/>
                  </a:lnTo>
                  <a:lnTo>
                    <a:pt x="2" y="7"/>
                  </a:lnTo>
                  <a:lnTo>
                    <a:pt x="3" y="7"/>
                  </a:lnTo>
                  <a:lnTo>
                    <a:pt x="8" y="9"/>
                  </a:lnTo>
                  <a:lnTo>
                    <a:pt x="11" y="9"/>
                  </a:lnTo>
                  <a:lnTo>
                    <a:pt x="12" y="7"/>
                  </a:lnTo>
                  <a:lnTo>
                    <a:pt x="17" y="5"/>
                  </a:lnTo>
                  <a:lnTo>
                    <a:pt x="21" y="4"/>
                  </a:lnTo>
                  <a:lnTo>
                    <a:pt x="23" y="2"/>
                  </a:lnTo>
                  <a:lnTo>
                    <a:pt x="24"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 name="Freeform 54"/>
            <p:cNvSpPr>
              <a:spLocks/>
            </p:cNvSpPr>
            <p:nvPr/>
          </p:nvSpPr>
          <p:spPr bwMode="auto">
            <a:xfrm>
              <a:off x="3817300" y="5749476"/>
              <a:ext cx="62122" cy="62983"/>
            </a:xfrm>
            <a:custGeom>
              <a:avLst/>
              <a:gdLst/>
              <a:ahLst/>
              <a:cxnLst>
                <a:cxn ang="0">
                  <a:pos x="10" y="0"/>
                </a:cxn>
                <a:cxn ang="0">
                  <a:pos x="17" y="0"/>
                </a:cxn>
                <a:cxn ang="0">
                  <a:pos x="18" y="2"/>
                </a:cxn>
                <a:cxn ang="0">
                  <a:pos x="17" y="4"/>
                </a:cxn>
                <a:cxn ang="0">
                  <a:pos x="17" y="6"/>
                </a:cxn>
                <a:cxn ang="0">
                  <a:pos x="14" y="9"/>
                </a:cxn>
                <a:cxn ang="0">
                  <a:pos x="14" y="14"/>
                </a:cxn>
                <a:cxn ang="0">
                  <a:pos x="15" y="18"/>
                </a:cxn>
                <a:cxn ang="0">
                  <a:pos x="25" y="18"/>
                </a:cxn>
                <a:cxn ang="0">
                  <a:pos x="28" y="19"/>
                </a:cxn>
                <a:cxn ang="0">
                  <a:pos x="28" y="20"/>
                </a:cxn>
                <a:cxn ang="0">
                  <a:pos x="20" y="30"/>
                </a:cxn>
                <a:cxn ang="0">
                  <a:pos x="17" y="32"/>
                </a:cxn>
                <a:cxn ang="0">
                  <a:pos x="16" y="32"/>
                </a:cxn>
                <a:cxn ang="0">
                  <a:pos x="14" y="30"/>
                </a:cxn>
                <a:cxn ang="0">
                  <a:pos x="13" y="29"/>
                </a:cxn>
                <a:cxn ang="0">
                  <a:pos x="13" y="28"/>
                </a:cxn>
                <a:cxn ang="0">
                  <a:pos x="10" y="26"/>
                </a:cxn>
                <a:cxn ang="0">
                  <a:pos x="6" y="26"/>
                </a:cxn>
                <a:cxn ang="0">
                  <a:pos x="4" y="23"/>
                </a:cxn>
                <a:cxn ang="0">
                  <a:pos x="3" y="22"/>
                </a:cxn>
                <a:cxn ang="0">
                  <a:pos x="8" y="22"/>
                </a:cxn>
                <a:cxn ang="0">
                  <a:pos x="8" y="20"/>
                </a:cxn>
                <a:cxn ang="0">
                  <a:pos x="7" y="19"/>
                </a:cxn>
                <a:cxn ang="0">
                  <a:pos x="6" y="16"/>
                </a:cxn>
                <a:cxn ang="0">
                  <a:pos x="1" y="14"/>
                </a:cxn>
                <a:cxn ang="0">
                  <a:pos x="0" y="13"/>
                </a:cxn>
                <a:cxn ang="0">
                  <a:pos x="2" y="11"/>
                </a:cxn>
                <a:cxn ang="0">
                  <a:pos x="3" y="11"/>
                </a:cxn>
                <a:cxn ang="0">
                  <a:pos x="4" y="9"/>
                </a:cxn>
                <a:cxn ang="0">
                  <a:pos x="4" y="5"/>
                </a:cxn>
                <a:cxn ang="0">
                  <a:pos x="7" y="5"/>
                </a:cxn>
                <a:cxn ang="0">
                  <a:pos x="9" y="4"/>
                </a:cxn>
                <a:cxn ang="0">
                  <a:pos x="10" y="2"/>
                </a:cxn>
                <a:cxn ang="0">
                  <a:pos x="10" y="0"/>
                </a:cxn>
              </a:cxnLst>
              <a:rect l="0" t="0" r="r" b="b"/>
              <a:pathLst>
                <a:path w="28" h="32">
                  <a:moveTo>
                    <a:pt x="10" y="0"/>
                  </a:moveTo>
                  <a:lnTo>
                    <a:pt x="17" y="0"/>
                  </a:lnTo>
                  <a:lnTo>
                    <a:pt x="18" y="2"/>
                  </a:lnTo>
                  <a:lnTo>
                    <a:pt x="17" y="4"/>
                  </a:lnTo>
                  <a:lnTo>
                    <a:pt x="17" y="6"/>
                  </a:lnTo>
                  <a:lnTo>
                    <a:pt x="14" y="9"/>
                  </a:lnTo>
                  <a:lnTo>
                    <a:pt x="14" y="14"/>
                  </a:lnTo>
                  <a:lnTo>
                    <a:pt x="15" y="18"/>
                  </a:lnTo>
                  <a:lnTo>
                    <a:pt x="25" y="18"/>
                  </a:lnTo>
                  <a:lnTo>
                    <a:pt x="28" y="19"/>
                  </a:lnTo>
                  <a:lnTo>
                    <a:pt x="28" y="20"/>
                  </a:lnTo>
                  <a:lnTo>
                    <a:pt x="20" y="30"/>
                  </a:lnTo>
                  <a:lnTo>
                    <a:pt x="17" y="32"/>
                  </a:lnTo>
                  <a:lnTo>
                    <a:pt x="16" y="32"/>
                  </a:lnTo>
                  <a:lnTo>
                    <a:pt x="14" y="30"/>
                  </a:lnTo>
                  <a:lnTo>
                    <a:pt x="13" y="29"/>
                  </a:lnTo>
                  <a:lnTo>
                    <a:pt x="13" y="28"/>
                  </a:lnTo>
                  <a:lnTo>
                    <a:pt x="10" y="26"/>
                  </a:lnTo>
                  <a:lnTo>
                    <a:pt x="6" y="26"/>
                  </a:lnTo>
                  <a:lnTo>
                    <a:pt x="4" y="23"/>
                  </a:lnTo>
                  <a:lnTo>
                    <a:pt x="3" y="22"/>
                  </a:lnTo>
                  <a:lnTo>
                    <a:pt x="8" y="22"/>
                  </a:lnTo>
                  <a:lnTo>
                    <a:pt x="8" y="20"/>
                  </a:lnTo>
                  <a:lnTo>
                    <a:pt x="7" y="19"/>
                  </a:lnTo>
                  <a:lnTo>
                    <a:pt x="6" y="16"/>
                  </a:lnTo>
                  <a:lnTo>
                    <a:pt x="1" y="14"/>
                  </a:lnTo>
                  <a:lnTo>
                    <a:pt x="0" y="13"/>
                  </a:lnTo>
                  <a:lnTo>
                    <a:pt x="2" y="11"/>
                  </a:lnTo>
                  <a:lnTo>
                    <a:pt x="3" y="11"/>
                  </a:lnTo>
                  <a:lnTo>
                    <a:pt x="4" y="9"/>
                  </a:lnTo>
                  <a:lnTo>
                    <a:pt x="4" y="5"/>
                  </a:lnTo>
                  <a:lnTo>
                    <a:pt x="7" y="5"/>
                  </a:lnTo>
                  <a:lnTo>
                    <a:pt x="9" y="4"/>
                  </a:lnTo>
                  <a:lnTo>
                    <a:pt x="10" y="2"/>
                  </a:lnTo>
                  <a:lnTo>
                    <a:pt x="10"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 name="Freeform 55"/>
            <p:cNvSpPr>
              <a:spLocks/>
            </p:cNvSpPr>
            <p:nvPr/>
          </p:nvSpPr>
          <p:spPr bwMode="auto">
            <a:xfrm>
              <a:off x="3897170" y="5784904"/>
              <a:ext cx="24406" cy="19682"/>
            </a:xfrm>
            <a:custGeom>
              <a:avLst/>
              <a:gdLst/>
              <a:ahLst/>
              <a:cxnLst>
                <a:cxn ang="0">
                  <a:pos x="4" y="0"/>
                </a:cxn>
                <a:cxn ang="0">
                  <a:pos x="7" y="0"/>
                </a:cxn>
                <a:cxn ang="0">
                  <a:pos x="9" y="4"/>
                </a:cxn>
                <a:cxn ang="0">
                  <a:pos x="11" y="7"/>
                </a:cxn>
                <a:cxn ang="0">
                  <a:pos x="11" y="10"/>
                </a:cxn>
                <a:cxn ang="0">
                  <a:pos x="4" y="10"/>
                </a:cxn>
                <a:cxn ang="0">
                  <a:pos x="0" y="8"/>
                </a:cxn>
                <a:cxn ang="0">
                  <a:pos x="0" y="4"/>
                </a:cxn>
                <a:cxn ang="0">
                  <a:pos x="1" y="2"/>
                </a:cxn>
                <a:cxn ang="0">
                  <a:pos x="2" y="1"/>
                </a:cxn>
                <a:cxn ang="0">
                  <a:pos x="4" y="0"/>
                </a:cxn>
              </a:cxnLst>
              <a:rect l="0" t="0" r="r" b="b"/>
              <a:pathLst>
                <a:path w="11" h="10">
                  <a:moveTo>
                    <a:pt x="4" y="0"/>
                  </a:moveTo>
                  <a:lnTo>
                    <a:pt x="7" y="0"/>
                  </a:lnTo>
                  <a:lnTo>
                    <a:pt x="9" y="4"/>
                  </a:lnTo>
                  <a:lnTo>
                    <a:pt x="11" y="7"/>
                  </a:lnTo>
                  <a:lnTo>
                    <a:pt x="11" y="10"/>
                  </a:lnTo>
                  <a:lnTo>
                    <a:pt x="4" y="10"/>
                  </a:lnTo>
                  <a:lnTo>
                    <a:pt x="0" y="8"/>
                  </a:lnTo>
                  <a:lnTo>
                    <a:pt x="0" y="4"/>
                  </a:lnTo>
                  <a:lnTo>
                    <a:pt x="1" y="2"/>
                  </a:lnTo>
                  <a:lnTo>
                    <a:pt x="2" y="1"/>
                  </a:lnTo>
                  <a:lnTo>
                    <a:pt x="4"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4" name="Freeform 56"/>
            <p:cNvSpPr>
              <a:spLocks/>
            </p:cNvSpPr>
            <p:nvPr/>
          </p:nvSpPr>
          <p:spPr bwMode="auto">
            <a:xfrm>
              <a:off x="3863891" y="5753412"/>
              <a:ext cx="33280" cy="25588"/>
            </a:xfrm>
            <a:custGeom>
              <a:avLst/>
              <a:gdLst/>
              <a:ahLst/>
              <a:cxnLst>
                <a:cxn ang="0">
                  <a:pos x="10" y="0"/>
                </a:cxn>
                <a:cxn ang="0">
                  <a:pos x="15" y="3"/>
                </a:cxn>
                <a:cxn ang="0">
                  <a:pos x="15" y="5"/>
                </a:cxn>
                <a:cxn ang="0">
                  <a:pos x="14" y="6"/>
                </a:cxn>
                <a:cxn ang="0">
                  <a:pos x="14" y="7"/>
                </a:cxn>
                <a:cxn ang="0">
                  <a:pos x="12" y="7"/>
                </a:cxn>
                <a:cxn ang="0">
                  <a:pos x="11" y="9"/>
                </a:cxn>
                <a:cxn ang="0">
                  <a:pos x="12" y="10"/>
                </a:cxn>
                <a:cxn ang="0">
                  <a:pos x="15" y="11"/>
                </a:cxn>
                <a:cxn ang="0">
                  <a:pos x="14" y="13"/>
                </a:cxn>
                <a:cxn ang="0">
                  <a:pos x="9" y="13"/>
                </a:cxn>
                <a:cxn ang="0">
                  <a:pos x="4" y="11"/>
                </a:cxn>
                <a:cxn ang="0">
                  <a:pos x="0" y="11"/>
                </a:cxn>
                <a:cxn ang="0">
                  <a:pos x="0" y="3"/>
                </a:cxn>
                <a:cxn ang="0">
                  <a:pos x="3" y="3"/>
                </a:cxn>
                <a:cxn ang="0">
                  <a:pos x="5" y="2"/>
                </a:cxn>
                <a:cxn ang="0">
                  <a:pos x="8" y="2"/>
                </a:cxn>
                <a:cxn ang="0">
                  <a:pos x="10" y="0"/>
                </a:cxn>
              </a:cxnLst>
              <a:rect l="0" t="0" r="r" b="b"/>
              <a:pathLst>
                <a:path w="15" h="13">
                  <a:moveTo>
                    <a:pt x="10" y="0"/>
                  </a:moveTo>
                  <a:lnTo>
                    <a:pt x="15" y="3"/>
                  </a:lnTo>
                  <a:lnTo>
                    <a:pt x="15" y="5"/>
                  </a:lnTo>
                  <a:lnTo>
                    <a:pt x="14" y="6"/>
                  </a:lnTo>
                  <a:lnTo>
                    <a:pt x="14" y="7"/>
                  </a:lnTo>
                  <a:lnTo>
                    <a:pt x="12" y="7"/>
                  </a:lnTo>
                  <a:lnTo>
                    <a:pt x="11" y="9"/>
                  </a:lnTo>
                  <a:lnTo>
                    <a:pt x="12" y="10"/>
                  </a:lnTo>
                  <a:lnTo>
                    <a:pt x="15" y="11"/>
                  </a:lnTo>
                  <a:lnTo>
                    <a:pt x="14" y="13"/>
                  </a:lnTo>
                  <a:lnTo>
                    <a:pt x="9" y="13"/>
                  </a:lnTo>
                  <a:lnTo>
                    <a:pt x="4" y="11"/>
                  </a:lnTo>
                  <a:lnTo>
                    <a:pt x="0" y="11"/>
                  </a:lnTo>
                  <a:lnTo>
                    <a:pt x="0" y="3"/>
                  </a:lnTo>
                  <a:lnTo>
                    <a:pt x="3" y="3"/>
                  </a:lnTo>
                  <a:lnTo>
                    <a:pt x="5" y="2"/>
                  </a:lnTo>
                  <a:lnTo>
                    <a:pt x="8" y="2"/>
                  </a:lnTo>
                  <a:lnTo>
                    <a:pt x="10"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5" name="Freeform 57"/>
            <p:cNvSpPr>
              <a:spLocks/>
            </p:cNvSpPr>
            <p:nvPr/>
          </p:nvSpPr>
          <p:spPr bwMode="auto">
            <a:xfrm>
              <a:off x="3894952" y="5818363"/>
              <a:ext cx="95402" cy="94475"/>
            </a:xfrm>
            <a:custGeom>
              <a:avLst/>
              <a:gdLst/>
              <a:ahLst/>
              <a:cxnLst>
                <a:cxn ang="0">
                  <a:pos x="0" y="0"/>
                </a:cxn>
                <a:cxn ang="0">
                  <a:pos x="1" y="1"/>
                </a:cxn>
                <a:cxn ang="0">
                  <a:pos x="3" y="1"/>
                </a:cxn>
                <a:cxn ang="0">
                  <a:pos x="5" y="0"/>
                </a:cxn>
                <a:cxn ang="0">
                  <a:pos x="12" y="0"/>
                </a:cxn>
                <a:cxn ang="0">
                  <a:pos x="17" y="5"/>
                </a:cxn>
                <a:cxn ang="0">
                  <a:pos x="21" y="11"/>
                </a:cxn>
                <a:cxn ang="0">
                  <a:pos x="25" y="16"/>
                </a:cxn>
                <a:cxn ang="0">
                  <a:pos x="32" y="26"/>
                </a:cxn>
                <a:cxn ang="0">
                  <a:pos x="36" y="29"/>
                </a:cxn>
                <a:cxn ang="0">
                  <a:pos x="38" y="34"/>
                </a:cxn>
                <a:cxn ang="0">
                  <a:pos x="38" y="42"/>
                </a:cxn>
                <a:cxn ang="0">
                  <a:pos x="39" y="44"/>
                </a:cxn>
                <a:cxn ang="0">
                  <a:pos x="40" y="46"/>
                </a:cxn>
                <a:cxn ang="0">
                  <a:pos x="43" y="47"/>
                </a:cxn>
                <a:cxn ang="0">
                  <a:pos x="39" y="48"/>
                </a:cxn>
                <a:cxn ang="0">
                  <a:pos x="37" y="47"/>
                </a:cxn>
                <a:cxn ang="0">
                  <a:pos x="33" y="44"/>
                </a:cxn>
                <a:cxn ang="0">
                  <a:pos x="30" y="41"/>
                </a:cxn>
                <a:cxn ang="0">
                  <a:pos x="28" y="37"/>
                </a:cxn>
                <a:cxn ang="0">
                  <a:pos x="25" y="30"/>
                </a:cxn>
                <a:cxn ang="0">
                  <a:pos x="25" y="29"/>
                </a:cxn>
                <a:cxn ang="0">
                  <a:pos x="24" y="28"/>
                </a:cxn>
                <a:cxn ang="0">
                  <a:pos x="23" y="29"/>
                </a:cxn>
                <a:cxn ang="0">
                  <a:pos x="22" y="29"/>
                </a:cxn>
                <a:cxn ang="0">
                  <a:pos x="21" y="30"/>
                </a:cxn>
                <a:cxn ang="0">
                  <a:pos x="16" y="30"/>
                </a:cxn>
                <a:cxn ang="0">
                  <a:pos x="16" y="27"/>
                </a:cxn>
                <a:cxn ang="0">
                  <a:pos x="15" y="25"/>
                </a:cxn>
                <a:cxn ang="0">
                  <a:pos x="15" y="21"/>
                </a:cxn>
                <a:cxn ang="0">
                  <a:pos x="14" y="19"/>
                </a:cxn>
                <a:cxn ang="0">
                  <a:pos x="11" y="16"/>
                </a:cxn>
                <a:cxn ang="0">
                  <a:pos x="10" y="16"/>
                </a:cxn>
                <a:cxn ang="0">
                  <a:pos x="9" y="14"/>
                </a:cxn>
                <a:cxn ang="0">
                  <a:pos x="8" y="13"/>
                </a:cxn>
                <a:cxn ang="0">
                  <a:pos x="8" y="7"/>
                </a:cxn>
                <a:cxn ang="0">
                  <a:pos x="7" y="6"/>
                </a:cxn>
                <a:cxn ang="0">
                  <a:pos x="4" y="8"/>
                </a:cxn>
                <a:cxn ang="0">
                  <a:pos x="3" y="8"/>
                </a:cxn>
                <a:cxn ang="0">
                  <a:pos x="2" y="9"/>
                </a:cxn>
                <a:cxn ang="0">
                  <a:pos x="0" y="8"/>
                </a:cxn>
                <a:cxn ang="0">
                  <a:pos x="0" y="0"/>
                </a:cxn>
              </a:cxnLst>
              <a:rect l="0" t="0" r="r" b="b"/>
              <a:pathLst>
                <a:path w="43" h="48">
                  <a:moveTo>
                    <a:pt x="0" y="0"/>
                  </a:moveTo>
                  <a:lnTo>
                    <a:pt x="1" y="1"/>
                  </a:lnTo>
                  <a:lnTo>
                    <a:pt x="3" y="1"/>
                  </a:lnTo>
                  <a:lnTo>
                    <a:pt x="5" y="0"/>
                  </a:lnTo>
                  <a:lnTo>
                    <a:pt x="12" y="0"/>
                  </a:lnTo>
                  <a:lnTo>
                    <a:pt x="17" y="5"/>
                  </a:lnTo>
                  <a:lnTo>
                    <a:pt x="21" y="11"/>
                  </a:lnTo>
                  <a:lnTo>
                    <a:pt x="25" y="16"/>
                  </a:lnTo>
                  <a:lnTo>
                    <a:pt x="32" y="26"/>
                  </a:lnTo>
                  <a:lnTo>
                    <a:pt x="36" y="29"/>
                  </a:lnTo>
                  <a:lnTo>
                    <a:pt x="38" y="34"/>
                  </a:lnTo>
                  <a:lnTo>
                    <a:pt x="38" y="42"/>
                  </a:lnTo>
                  <a:lnTo>
                    <a:pt x="39" y="44"/>
                  </a:lnTo>
                  <a:lnTo>
                    <a:pt x="40" y="46"/>
                  </a:lnTo>
                  <a:lnTo>
                    <a:pt x="43" y="47"/>
                  </a:lnTo>
                  <a:lnTo>
                    <a:pt x="39" y="48"/>
                  </a:lnTo>
                  <a:lnTo>
                    <a:pt x="37" y="47"/>
                  </a:lnTo>
                  <a:lnTo>
                    <a:pt x="33" y="44"/>
                  </a:lnTo>
                  <a:lnTo>
                    <a:pt x="30" y="41"/>
                  </a:lnTo>
                  <a:lnTo>
                    <a:pt x="28" y="37"/>
                  </a:lnTo>
                  <a:lnTo>
                    <a:pt x="25" y="30"/>
                  </a:lnTo>
                  <a:lnTo>
                    <a:pt x="25" y="29"/>
                  </a:lnTo>
                  <a:lnTo>
                    <a:pt x="24" y="28"/>
                  </a:lnTo>
                  <a:lnTo>
                    <a:pt x="23" y="29"/>
                  </a:lnTo>
                  <a:lnTo>
                    <a:pt x="22" y="29"/>
                  </a:lnTo>
                  <a:lnTo>
                    <a:pt x="21" y="30"/>
                  </a:lnTo>
                  <a:lnTo>
                    <a:pt x="16" y="30"/>
                  </a:lnTo>
                  <a:lnTo>
                    <a:pt x="16" y="27"/>
                  </a:lnTo>
                  <a:lnTo>
                    <a:pt x="15" y="25"/>
                  </a:lnTo>
                  <a:lnTo>
                    <a:pt x="15" y="21"/>
                  </a:lnTo>
                  <a:lnTo>
                    <a:pt x="14" y="19"/>
                  </a:lnTo>
                  <a:lnTo>
                    <a:pt x="11" y="16"/>
                  </a:lnTo>
                  <a:lnTo>
                    <a:pt x="10" y="16"/>
                  </a:lnTo>
                  <a:lnTo>
                    <a:pt x="9" y="14"/>
                  </a:lnTo>
                  <a:lnTo>
                    <a:pt x="8" y="13"/>
                  </a:lnTo>
                  <a:lnTo>
                    <a:pt x="8" y="7"/>
                  </a:lnTo>
                  <a:lnTo>
                    <a:pt x="7" y="6"/>
                  </a:lnTo>
                  <a:lnTo>
                    <a:pt x="4" y="8"/>
                  </a:lnTo>
                  <a:lnTo>
                    <a:pt x="3" y="8"/>
                  </a:lnTo>
                  <a:lnTo>
                    <a:pt x="2" y="9"/>
                  </a:lnTo>
                  <a:lnTo>
                    <a:pt x="0" y="8"/>
                  </a:lnTo>
                  <a:lnTo>
                    <a:pt x="0"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6" name="Freeform 58"/>
            <p:cNvSpPr>
              <a:spLocks/>
            </p:cNvSpPr>
            <p:nvPr/>
          </p:nvSpPr>
          <p:spPr bwMode="auto">
            <a:xfrm>
              <a:off x="4074660" y="5830172"/>
              <a:ext cx="17749" cy="19682"/>
            </a:xfrm>
            <a:custGeom>
              <a:avLst/>
              <a:gdLst/>
              <a:ahLst/>
              <a:cxnLst>
                <a:cxn ang="0">
                  <a:pos x="0" y="0"/>
                </a:cxn>
                <a:cxn ang="0">
                  <a:pos x="5" y="2"/>
                </a:cxn>
                <a:cxn ang="0">
                  <a:pos x="7" y="5"/>
                </a:cxn>
                <a:cxn ang="0">
                  <a:pos x="8" y="7"/>
                </a:cxn>
                <a:cxn ang="0">
                  <a:pos x="8" y="8"/>
                </a:cxn>
                <a:cxn ang="0">
                  <a:pos x="6" y="10"/>
                </a:cxn>
                <a:cxn ang="0">
                  <a:pos x="4" y="9"/>
                </a:cxn>
                <a:cxn ang="0">
                  <a:pos x="1" y="7"/>
                </a:cxn>
                <a:cxn ang="0">
                  <a:pos x="0" y="3"/>
                </a:cxn>
                <a:cxn ang="0">
                  <a:pos x="0" y="0"/>
                </a:cxn>
              </a:cxnLst>
              <a:rect l="0" t="0" r="r" b="b"/>
              <a:pathLst>
                <a:path w="8" h="10">
                  <a:moveTo>
                    <a:pt x="0" y="0"/>
                  </a:moveTo>
                  <a:lnTo>
                    <a:pt x="5" y="2"/>
                  </a:lnTo>
                  <a:lnTo>
                    <a:pt x="7" y="5"/>
                  </a:lnTo>
                  <a:lnTo>
                    <a:pt x="8" y="7"/>
                  </a:lnTo>
                  <a:lnTo>
                    <a:pt x="8" y="8"/>
                  </a:lnTo>
                  <a:lnTo>
                    <a:pt x="6" y="10"/>
                  </a:lnTo>
                  <a:lnTo>
                    <a:pt x="4" y="9"/>
                  </a:lnTo>
                  <a:lnTo>
                    <a:pt x="1" y="7"/>
                  </a:lnTo>
                  <a:lnTo>
                    <a:pt x="0" y="3"/>
                  </a:lnTo>
                  <a:lnTo>
                    <a:pt x="0"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7" name="Freeform 59"/>
            <p:cNvSpPr>
              <a:spLocks noEditPoints="1"/>
            </p:cNvSpPr>
            <p:nvPr/>
          </p:nvSpPr>
          <p:spPr bwMode="auto">
            <a:xfrm>
              <a:off x="3990353" y="5847887"/>
              <a:ext cx="33280" cy="51174"/>
            </a:xfrm>
            <a:custGeom>
              <a:avLst/>
              <a:gdLst/>
              <a:ahLst/>
              <a:cxnLst>
                <a:cxn ang="0">
                  <a:pos x="13" y="17"/>
                </a:cxn>
                <a:cxn ang="0">
                  <a:pos x="15" y="21"/>
                </a:cxn>
                <a:cxn ang="0">
                  <a:pos x="15" y="24"/>
                </a:cxn>
                <a:cxn ang="0">
                  <a:pos x="14" y="26"/>
                </a:cxn>
                <a:cxn ang="0">
                  <a:pos x="13" y="17"/>
                </a:cxn>
                <a:cxn ang="0">
                  <a:pos x="3" y="0"/>
                </a:cxn>
                <a:cxn ang="0">
                  <a:pos x="6" y="0"/>
                </a:cxn>
                <a:cxn ang="0">
                  <a:pos x="8" y="3"/>
                </a:cxn>
                <a:cxn ang="0">
                  <a:pos x="8" y="5"/>
                </a:cxn>
                <a:cxn ang="0">
                  <a:pos x="9" y="7"/>
                </a:cxn>
                <a:cxn ang="0">
                  <a:pos x="10" y="8"/>
                </a:cxn>
                <a:cxn ang="0">
                  <a:pos x="14" y="8"/>
                </a:cxn>
                <a:cxn ang="0">
                  <a:pos x="15" y="10"/>
                </a:cxn>
                <a:cxn ang="0">
                  <a:pos x="15" y="12"/>
                </a:cxn>
                <a:cxn ang="0">
                  <a:pos x="14" y="15"/>
                </a:cxn>
                <a:cxn ang="0">
                  <a:pos x="13" y="17"/>
                </a:cxn>
                <a:cxn ang="0">
                  <a:pos x="11" y="17"/>
                </a:cxn>
                <a:cxn ang="0">
                  <a:pos x="9" y="15"/>
                </a:cxn>
                <a:cxn ang="0">
                  <a:pos x="8" y="15"/>
                </a:cxn>
                <a:cxn ang="0">
                  <a:pos x="7" y="14"/>
                </a:cxn>
                <a:cxn ang="0">
                  <a:pos x="7" y="12"/>
                </a:cxn>
                <a:cxn ang="0">
                  <a:pos x="8" y="11"/>
                </a:cxn>
                <a:cxn ang="0">
                  <a:pos x="6" y="8"/>
                </a:cxn>
                <a:cxn ang="0">
                  <a:pos x="4" y="10"/>
                </a:cxn>
                <a:cxn ang="0">
                  <a:pos x="3" y="10"/>
                </a:cxn>
                <a:cxn ang="0">
                  <a:pos x="2" y="11"/>
                </a:cxn>
                <a:cxn ang="0">
                  <a:pos x="0" y="8"/>
                </a:cxn>
                <a:cxn ang="0">
                  <a:pos x="0" y="6"/>
                </a:cxn>
                <a:cxn ang="0">
                  <a:pos x="1" y="4"/>
                </a:cxn>
                <a:cxn ang="0">
                  <a:pos x="2" y="3"/>
                </a:cxn>
                <a:cxn ang="0">
                  <a:pos x="3" y="0"/>
                </a:cxn>
              </a:cxnLst>
              <a:rect l="0" t="0" r="r" b="b"/>
              <a:pathLst>
                <a:path w="15" h="26">
                  <a:moveTo>
                    <a:pt x="13" y="17"/>
                  </a:moveTo>
                  <a:lnTo>
                    <a:pt x="15" y="21"/>
                  </a:lnTo>
                  <a:lnTo>
                    <a:pt x="15" y="24"/>
                  </a:lnTo>
                  <a:lnTo>
                    <a:pt x="14" y="26"/>
                  </a:lnTo>
                  <a:lnTo>
                    <a:pt x="13" y="17"/>
                  </a:lnTo>
                  <a:close/>
                  <a:moveTo>
                    <a:pt x="3" y="0"/>
                  </a:moveTo>
                  <a:lnTo>
                    <a:pt x="6" y="0"/>
                  </a:lnTo>
                  <a:lnTo>
                    <a:pt x="8" y="3"/>
                  </a:lnTo>
                  <a:lnTo>
                    <a:pt x="8" y="5"/>
                  </a:lnTo>
                  <a:lnTo>
                    <a:pt x="9" y="7"/>
                  </a:lnTo>
                  <a:lnTo>
                    <a:pt x="10" y="8"/>
                  </a:lnTo>
                  <a:lnTo>
                    <a:pt x="14" y="8"/>
                  </a:lnTo>
                  <a:lnTo>
                    <a:pt x="15" y="10"/>
                  </a:lnTo>
                  <a:lnTo>
                    <a:pt x="15" y="12"/>
                  </a:lnTo>
                  <a:lnTo>
                    <a:pt x="14" y="15"/>
                  </a:lnTo>
                  <a:lnTo>
                    <a:pt x="13" y="17"/>
                  </a:lnTo>
                  <a:lnTo>
                    <a:pt x="11" y="17"/>
                  </a:lnTo>
                  <a:lnTo>
                    <a:pt x="9" y="15"/>
                  </a:lnTo>
                  <a:lnTo>
                    <a:pt x="8" y="15"/>
                  </a:lnTo>
                  <a:lnTo>
                    <a:pt x="7" y="14"/>
                  </a:lnTo>
                  <a:lnTo>
                    <a:pt x="7" y="12"/>
                  </a:lnTo>
                  <a:lnTo>
                    <a:pt x="8" y="11"/>
                  </a:lnTo>
                  <a:lnTo>
                    <a:pt x="6" y="8"/>
                  </a:lnTo>
                  <a:lnTo>
                    <a:pt x="4" y="10"/>
                  </a:lnTo>
                  <a:lnTo>
                    <a:pt x="3" y="10"/>
                  </a:lnTo>
                  <a:lnTo>
                    <a:pt x="2" y="11"/>
                  </a:lnTo>
                  <a:lnTo>
                    <a:pt x="0" y="8"/>
                  </a:lnTo>
                  <a:lnTo>
                    <a:pt x="0" y="6"/>
                  </a:lnTo>
                  <a:lnTo>
                    <a:pt x="1" y="4"/>
                  </a:lnTo>
                  <a:lnTo>
                    <a:pt x="2" y="3"/>
                  </a:lnTo>
                  <a:lnTo>
                    <a:pt x="3"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8" name="Freeform 60"/>
            <p:cNvSpPr>
              <a:spLocks/>
            </p:cNvSpPr>
            <p:nvPr/>
          </p:nvSpPr>
          <p:spPr bwMode="auto">
            <a:xfrm>
              <a:off x="4125690" y="5849855"/>
              <a:ext cx="22186" cy="13778"/>
            </a:xfrm>
            <a:custGeom>
              <a:avLst/>
              <a:gdLst/>
              <a:ahLst/>
              <a:cxnLst>
                <a:cxn ang="0">
                  <a:pos x="0" y="0"/>
                </a:cxn>
                <a:cxn ang="0">
                  <a:pos x="2" y="2"/>
                </a:cxn>
                <a:cxn ang="0">
                  <a:pos x="3" y="2"/>
                </a:cxn>
                <a:cxn ang="0">
                  <a:pos x="5" y="3"/>
                </a:cxn>
                <a:cxn ang="0">
                  <a:pos x="7" y="3"/>
                </a:cxn>
                <a:cxn ang="0">
                  <a:pos x="10" y="5"/>
                </a:cxn>
                <a:cxn ang="0">
                  <a:pos x="10" y="7"/>
                </a:cxn>
                <a:cxn ang="0">
                  <a:pos x="4" y="7"/>
                </a:cxn>
                <a:cxn ang="0">
                  <a:pos x="2" y="6"/>
                </a:cxn>
                <a:cxn ang="0">
                  <a:pos x="0" y="4"/>
                </a:cxn>
                <a:cxn ang="0">
                  <a:pos x="0" y="0"/>
                </a:cxn>
              </a:cxnLst>
              <a:rect l="0" t="0" r="r" b="b"/>
              <a:pathLst>
                <a:path w="10" h="7">
                  <a:moveTo>
                    <a:pt x="0" y="0"/>
                  </a:moveTo>
                  <a:lnTo>
                    <a:pt x="2" y="2"/>
                  </a:lnTo>
                  <a:lnTo>
                    <a:pt x="3" y="2"/>
                  </a:lnTo>
                  <a:lnTo>
                    <a:pt x="5" y="3"/>
                  </a:lnTo>
                  <a:lnTo>
                    <a:pt x="7" y="3"/>
                  </a:lnTo>
                  <a:lnTo>
                    <a:pt x="10" y="5"/>
                  </a:lnTo>
                  <a:lnTo>
                    <a:pt x="10" y="7"/>
                  </a:lnTo>
                  <a:lnTo>
                    <a:pt x="4" y="7"/>
                  </a:lnTo>
                  <a:lnTo>
                    <a:pt x="2" y="6"/>
                  </a:lnTo>
                  <a:lnTo>
                    <a:pt x="0" y="4"/>
                  </a:lnTo>
                  <a:lnTo>
                    <a:pt x="0"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9" name="Freeform 61"/>
            <p:cNvSpPr>
              <a:spLocks/>
            </p:cNvSpPr>
            <p:nvPr/>
          </p:nvSpPr>
          <p:spPr bwMode="auto">
            <a:xfrm>
              <a:off x="4083535" y="5861664"/>
              <a:ext cx="19968" cy="15746"/>
            </a:xfrm>
            <a:custGeom>
              <a:avLst/>
              <a:gdLst/>
              <a:ahLst/>
              <a:cxnLst>
                <a:cxn ang="0">
                  <a:pos x="3" y="0"/>
                </a:cxn>
                <a:cxn ang="0">
                  <a:pos x="5" y="0"/>
                </a:cxn>
                <a:cxn ang="0">
                  <a:pos x="8" y="1"/>
                </a:cxn>
                <a:cxn ang="0">
                  <a:pos x="9" y="4"/>
                </a:cxn>
                <a:cxn ang="0">
                  <a:pos x="7" y="8"/>
                </a:cxn>
                <a:cxn ang="0">
                  <a:pos x="5" y="7"/>
                </a:cxn>
                <a:cxn ang="0">
                  <a:pos x="3" y="6"/>
                </a:cxn>
                <a:cxn ang="0">
                  <a:pos x="2" y="4"/>
                </a:cxn>
                <a:cxn ang="0">
                  <a:pos x="0" y="4"/>
                </a:cxn>
                <a:cxn ang="0">
                  <a:pos x="3" y="0"/>
                </a:cxn>
              </a:cxnLst>
              <a:rect l="0" t="0" r="r" b="b"/>
              <a:pathLst>
                <a:path w="9" h="8">
                  <a:moveTo>
                    <a:pt x="3" y="0"/>
                  </a:moveTo>
                  <a:lnTo>
                    <a:pt x="5" y="0"/>
                  </a:lnTo>
                  <a:lnTo>
                    <a:pt x="8" y="1"/>
                  </a:lnTo>
                  <a:lnTo>
                    <a:pt x="9" y="4"/>
                  </a:lnTo>
                  <a:lnTo>
                    <a:pt x="7" y="8"/>
                  </a:lnTo>
                  <a:lnTo>
                    <a:pt x="5" y="7"/>
                  </a:lnTo>
                  <a:lnTo>
                    <a:pt x="3" y="6"/>
                  </a:lnTo>
                  <a:lnTo>
                    <a:pt x="2" y="4"/>
                  </a:lnTo>
                  <a:lnTo>
                    <a:pt x="0" y="4"/>
                  </a:lnTo>
                  <a:lnTo>
                    <a:pt x="3"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0" name="Freeform 62"/>
            <p:cNvSpPr>
              <a:spLocks/>
            </p:cNvSpPr>
            <p:nvPr/>
          </p:nvSpPr>
          <p:spPr bwMode="auto">
            <a:xfrm>
              <a:off x="4114596" y="5863633"/>
              <a:ext cx="33280" cy="31492"/>
            </a:xfrm>
            <a:custGeom>
              <a:avLst/>
              <a:gdLst/>
              <a:ahLst/>
              <a:cxnLst>
                <a:cxn ang="0">
                  <a:pos x="1" y="0"/>
                </a:cxn>
                <a:cxn ang="0">
                  <a:pos x="2" y="0"/>
                </a:cxn>
                <a:cxn ang="0">
                  <a:pos x="3" y="2"/>
                </a:cxn>
                <a:cxn ang="0">
                  <a:pos x="3" y="3"/>
                </a:cxn>
                <a:cxn ang="0">
                  <a:pos x="5" y="4"/>
                </a:cxn>
                <a:cxn ang="0">
                  <a:pos x="7" y="5"/>
                </a:cxn>
                <a:cxn ang="0">
                  <a:pos x="9" y="5"/>
                </a:cxn>
                <a:cxn ang="0">
                  <a:pos x="11" y="6"/>
                </a:cxn>
                <a:cxn ang="0">
                  <a:pos x="12" y="7"/>
                </a:cxn>
                <a:cxn ang="0">
                  <a:pos x="15" y="12"/>
                </a:cxn>
                <a:cxn ang="0">
                  <a:pos x="15" y="16"/>
                </a:cxn>
                <a:cxn ang="0">
                  <a:pos x="7" y="12"/>
                </a:cxn>
                <a:cxn ang="0">
                  <a:pos x="0" y="9"/>
                </a:cxn>
                <a:cxn ang="0">
                  <a:pos x="1" y="6"/>
                </a:cxn>
                <a:cxn ang="0">
                  <a:pos x="1" y="0"/>
                </a:cxn>
              </a:cxnLst>
              <a:rect l="0" t="0" r="r" b="b"/>
              <a:pathLst>
                <a:path w="15" h="16">
                  <a:moveTo>
                    <a:pt x="1" y="0"/>
                  </a:moveTo>
                  <a:lnTo>
                    <a:pt x="2" y="0"/>
                  </a:lnTo>
                  <a:lnTo>
                    <a:pt x="3" y="2"/>
                  </a:lnTo>
                  <a:lnTo>
                    <a:pt x="3" y="3"/>
                  </a:lnTo>
                  <a:lnTo>
                    <a:pt x="5" y="4"/>
                  </a:lnTo>
                  <a:lnTo>
                    <a:pt x="7" y="5"/>
                  </a:lnTo>
                  <a:lnTo>
                    <a:pt x="9" y="5"/>
                  </a:lnTo>
                  <a:lnTo>
                    <a:pt x="11" y="6"/>
                  </a:lnTo>
                  <a:lnTo>
                    <a:pt x="12" y="7"/>
                  </a:lnTo>
                  <a:lnTo>
                    <a:pt x="15" y="12"/>
                  </a:lnTo>
                  <a:lnTo>
                    <a:pt x="15" y="16"/>
                  </a:lnTo>
                  <a:lnTo>
                    <a:pt x="7" y="12"/>
                  </a:lnTo>
                  <a:lnTo>
                    <a:pt x="0" y="9"/>
                  </a:lnTo>
                  <a:lnTo>
                    <a:pt x="1" y="6"/>
                  </a:lnTo>
                  <a:lnTo>
                    <a:pt x="1"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1" name="Freeform 63"/>
            <p:cNvSpPr>
              <a:spLocks/>
            </p:cNvSpPr>
            <p:nvPr/>
          </p:nvSpPr>
          <p:spPr bwMode="auto">
            <a:xfrm>
              <a:off x="4059131" y="5902997"/>
              <a:ext cx="15531" cy="21651"/>
            </a:xfrm>
            <a:custGeom>
              <a:avLst/>
              <a:gdLst/>
              <a:ahLst/>
              <a:cxnLst>
                <a:cxn ang="0">
                  <a:pos x="5" y="0"/>
                </a:cxn>
                <a:cxn ang="0">
                  <a:pos x="7" y="1"/>
                </a:cxn>
                <a:cxn ang="0">
                  <a:pos x="7" y="3"/>
                </a:cxn>
                <a:cxn ang="0">
                  <a:pos x="4" y="6"/>
                </a:cxn>
                <a:cxn ang="0">
                  <a:pos x="2" y="8"/>
                </a:cxn>
                <a:cxn ang="0">
                  <a:pos x="2" y="11"/>
                </a:cxn>
                <a:cxn ang="0">
                  <a:pos x="0" y="10"/>
                </a:cxn>
                <a:cxn ang="0">
                  <a:pos x="0" y="6"/>
                </a:cxn>
                <a:cxn ang="0">
                  <a:pos x="1" y="5"/>
                </a:cxn>
                <a:cxn ang="0">
                  <a:pos x="2" y="3"/>
                </a:cxn>
                <a:cxn ang="0">
                  <a:pos x="5" y="0"/>
                </a:cxn>
              </a:cxnLst>
              <a:rect l="0" t="0" r="r" b="b"/>
              <a:pathLst>
                <a:path w="7" h="11">
                  <a:moveTo>
                    <a:pt x="5" y="0"/>
                  </a:moveTo>
                  <a:lnTo>
                    <a:pt x="7" y="1"/>
                  </a:lnTo>
                  <a:lnTo>
                    <a:pt x="7" y="3"/>
                  </a:lnTo>
                  <a:lnTo>
                    <a:pt x="4" y="6"/>
                  </a:lnTo>
                  <a:lnTo>
                    <a:pt x="2" y="8"/>
                  </a:lnTo>
                  <a:lnTo>
                    <a:pt x="2" y="11"/>
                  </a:lnTo>
                  <a:lnTo>
                    <a:pt x="0" y="10"/>
                  </a:lnTo>
                  <a:lnTo>
                    <a:pt x="0" y="6"/>
                  </a:lnTo>
                  <a:lnTo>
                    <a:pt x="1" y="5"/>
                  </a:lnTo>
                  <a:lnTo>
                    <a:pt x="2" y="3"/>
                  </a:lnTo>
                  <a:lnTo>
                    <a:pt x="5"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2" name="Freeform 64"/>
            <p:cNvSpPr>
              <a:spLocks/>
            </p:cNvSpPr>
            <p:nvPr/>
          </p:nvSpPr>
          <p:spPr bwMode="auto">
            <a:xfrm>
              <a:off x="2843322" y="5944329"/>
              <a:ext cx="35498" cy="27555"/>
            </a:xfrm>
            <a:custGeom>
              <a:avLst/>
              <a:gdLst/>
              <a:ahLst/>
              <a:cxnLst>
                <a:cxn ang="0">
                  <a:pos x="1" y="0"/>
                </a:cxn>
                <a:cxn ang="0">
                  <a:pos x="3" y="1"/>
                </a:cxn>
                <a:cxn ang="0">
                  <a:pos x="6" y="1"/>
                </a:cxn>
                <a:cxn ang="0">
                  <a:pos x="9" y="3"/>
                </a:cxn>
                <a:cxn ang="0">
                  <a:pos x="11" y="3"/>
                </a:cxn>
                <a:cxn ang="0">
                  <a:pos x="14" y="4"/>
                </a:cxn>
                <a:cxn ang="0">
                  <a:pos x="16" y="6"/>
                </a:cxn>
                <a:cxn ang="0">
                  <a:pos x="16" y="10"/>
                </a:cxn>
                <a:cxn ang="0">
                  <a:pos x="13" y="10"/>
                </a:cxn>
                <a:cxn ang="0">
                  <a:pos x="10" y="12"/>
                </a:cxn>
                <a:cxn ang="0">
                  <a:pos x="10" y="13"/>
                </a:cxn>
                <a:cxn ang="0">
                  <a:pos x="9" y="13"/>
                </a:cxn>
                <a:cxn ang="0">
                  <a:pos x="8" y="12"/>
                </a:cxn>
                <a:cxn ang="0">
                  <a:pos x="6" y="11"/>
                </a:cxn>
                <a:cxn ang="0">
                  <a:pos x="3" y="11"/>
                </a:cxn>
                <a:cxn ang="0">
                  <a:pos x="0" y="14"/>
                </a:cxn>
                <a:cxn ang="0">
                  <a:pos x="2" y="11"/>
                </a:cxn>
                <a:cxn ang="0">
                  <a:pos x="1" y="11"/>
                </a:cxn>
                <a:cxn ang="0">
                  <a:pos x="1" y="0"/>
                </a:cxn>
              </a:cxnLst>
              <a:rect l="0" t="0" r="r" b="b"/>
              <a:pathLst>
                <a:path w="16" h="14">
                  <a:moveTo>
                    <a:pt x="1" y="0"/>
                  </a:moveTo>
                  <a:lnTo>
                    <a:pt x="3" y="1"/>
                  </a:lnTo>
                  <a:lnTo>
                    <a:pt x="6" y="1"/>
                  </a:lnTo>
                  <a:lnTo>
                    <a:pt x="9" y="3"/>
                  </a:lnTo>
                  <a:lnTo>
                    <a:pt x="11" y="3"/>
                  </a:lnTo>
                  <a:lnTo>
                    <a:pt x="14" y="4"/>
                  </a:lnTo>
                  <a:lnTo>
                    <a:pt x="16" y="6"/>
                  </a:lnTo>
                  <a:lnTo>
                    <a:pt x="16" y="10"/>
                  </a:lnTo>
                  <a:lnTo>
                    <a:pt x="13" y="10"/>
                  </a:lnTo>
                  <a:lnTo>
                    <a:pt x="10" y="12"/>
                  </a:lnTo>
                  <a:lnTo>
                    <a:pt x="10" y="13"/>
                  </a:lnTo>
                  <a:lnTo>
                    <a:pt x="9" y="13"/>
                  </a:lnTo>
                  <a:lnTo>
                    <a:pt x="8" y="12"/>
                  </a:lnTo>
                  <a:lnTo>
                    <a:pt x="6" y="11"/>
                  </a:lnTo>
                  <a:lnTo>
                    <a:pt x="3" y="11"/>
                  </a:lnTo>
                  <a:lnTo>
                    <a:pt x="0" y="14"/>
                  </a:lnTo>
                  <a:lnTo>
                    <a:pt x="2" y="11"/>
                  </a:lnTo>
                  <a:lnTo>
                    <a:pt x="1" y="11"/>
                  </a:lnTo>
                  <a:lnTo>
                    <a:pt x="1"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 name="Freeform 65"/>
            <p:cNvSpPr>
              <a:spLocks/>
            </p:cNvSpPr>
            <p:nvPr/>
          </p:nvSpPr>
          <p:spPr bwMode="auto">
            <a:xfrm>
              <a:off x="2754577" y="6089978"/>
              <a:ext cx="15531" cy="15746"/>
            </a:xfrm>
            <a:custGeom>
              <a:avLst/>
              <a:gdLst/>
              <a:ahLst/>
              <a:cxnLst>
                <a:cxn ang="0">
                  <a:pos x="5" y="0"/>
                </a:cxn>
                <a:cxn ang="0">
                  <a:pos x="7" y="2"/>
                </a:cxn>
                <a:cxn ang="0">
                  <a:pos x="7" y="8"/>
                </a:cxn>
                <a:cxn ang="0">
                  <a:pos x="5" y="7"/>
                </a:cxn>
                <a:cxn ang="0">
                  <a:pos x="0" y="7"/>
                </a:cxn>
                <a:cxn ang="0">
                  <a:pos x="1" y="6"/>
                </a:cxn>
                <a:cxn ang="0">
                  <a:pos x="3" y="3"/>
                </a:cxn>
                <a:cxn ang="0">
                  <a:pos x="4" y="3"/>
                </a:cxn>
                <a:cxn ang="0">
                  <a:pos x="5" y="1"/>
                </a:cxn>
                <a:cxn ang="0">
                  <a:pos x="5" y="0"/>
                </a:cxn>
              </a:cxnLst>
              <a:rect l="0" t="0" r="r" b="b"/>
              <a:pathLst>
                <a:path w="7" h="8">
                  <a:moveTo>
                    <a:pt x="5" y="0"/>
                  </a:moveTo>
                  <a:lnTo>
                    <a:pt x="7" y="2"/>
                  </a:lnTo>
                  <a:lnTo>
                    <a:pt x="7" y="8"/>
                  </a:lnTo>
                  <a:lnTo>
                    <a:pt x="5" y="7"/>
                  </a:lnTo>
                  <a:lnTo>
                    <a:pt x="0" y="7"/>
                  </a:lnTo>
                  <a:lnTo>
                    <a:pt x="1" y="6"/>
                  </a:lnTo>
                  <a:lnTo>
                    <a:pt x="3" y="3"/>
                  </a:lnTo>
                  <a:lnTo>
                    <a:pt x="4" y="3"/>
                  </a:lnTo>
                  <a:lnTo>
                    <a:pt x="5" y="1"/>
                  </a:lnTo>
                  <a:lnTo>
                    <a:pt x="5"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 name="Freeform 66"/>
            <p:cNvSpPr>
              <a:spLocks/>
            </p:cNvSpPr>
            <p:nvPr/>
          </p:nvSpPr>
          <p:spPr bwMode="auto">
            <a:xfrm>
              <a:off x="2355224" y="6284833"/>
              <a:ext cx="13312" cy="17715"/>
            </a:xfrm>
            <a:custGeom>
              <a:avLst/>
              <a:gdLst/>
              <a:ahLst/>
              <a:cxnLst>
                <a:cxn ang="0">
                  <a:pos x="0" y="0"/>
                </a:cxn>
                <a:cxn ang="0">
                  <a:pos x="2" y="1"/>
                </a:cxn>
                <a:cxn ang="0">
                  <a:pos x="6" y="2"/>
                </a:cxn>
                <a:cxn ang="0">
                  <a:pos x="6" y="7"/>
                </a:cxn>
                <a:cxn ang="0">
                  <a:pos x="3" y="7"/>
                </a:cxn>
                <a:cxn ang="0">
                  <a:pos x="2" y="8"/>
                </a:cxn>
                <a:cxn ang="0">
                  <a:pos x="2" y="9"/>
                </a:cxn>
                <a:cxn ang="0">
                  <a:pos x="0" y="7"/>
                </a:cxn>
                <a:cxn ang="0">
                  <a:pos x="0" y="0"/>
                </a:cxn>
              </a:cxnLst>
              <a:rect l="0" t="0" r="r" b="b"/>
              <a:pathLst>
                <a:path w="6" h="9">
                  <a:moveTo>
                    <a:pt x="0" y="0"/>
                  </a:moveTo>
                  <a:lnTo>
                    <a:pt x="2" y="1"/>
                  </a:lnTo>
                  <a:lnTo>
                    <a:pt x="6" y="2"/>
                  </a:lnTo>
                  <a:lnTo>
                    <a:pt x="6" y="7"/>
                  </a:lnTo>
                  <a:lnTo>
                    <a:pt x="3" y="7"/>
                  </a:lnTo>
                  <a:lnTo>
                    <a:pt x="2" y="8"/>
                  </a:lnTo>
                  <a:lnTo>
                    <a:pt x="2" y="9"/>
                  </a:lnTo>
                  <a:lnTo>
                    <a:pt x="0" y="7"/>
                  </a:lnTo>
                  <a:lnTo>
                    <a:pt x="0"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5" name="Freeform 67"/>
            <p:cNvSpPr>
              <a:spLocks/>
            </p:cNvSpPr>
            <p:nvPr/>
          </p:nvSpPr>
          <p:spPr bwMode="auto">
            <a:xfrm>
              <a:off x="2082332" y="6312388"/>
              <a:ext cx="97620" cy="57079"/>
            </a:xfrm>
            <a:custGeom>
              <a:avLst/>
              <a:gdLst/>
              <a:ahLst/>
              <a:cxnLst>
                <a:cxn ang="0">
                  <a:pos x="37" y="0"/>
                </a:cxn>
                <a:cxn ang="0">
                  <a:pos x="41" y="2"/>
                </a:cxn>
                <a:cxn ang="0">
                  <a:pos x="44" y="7"/>
                </a:cxn>
                <a:cxn ang="0">
                  <a:pos x="44" y="16"/>
                </a:cxn>
                <a:cxn ang="0">
                  <a:pos x="38" y="19"/>
                </a:cxn>
                <a:cxn ang="0">
                  <a:pos x="21" y="19"/>
                </a:cxn>
                <a:cxn ang="0">
                  <a:pos x="17" y="21"/>
                </a:cxn>
                <a:cxn ang="0">
                  <a:pos x="10" y="28"/>
                </a:cxn>
                <a:cxn ang="0">
                  <a:pos x="6" y="29"/>
                </a:cxn>
                <a:cxn ang="0">
                  <a:pos x="0" y="27"/>
                </a:cxn>
                <a:cxn ang="0">
                  <a:pos x="0" y="21"/>
                </a:cxn>
                <a:cxn ang="0">
                  <a:pos x="10" y="12"/>
                </a:cxn>
                <a:cxn ang="0">
                  <a:pos x="11" y="6"/>
                </a:cxn>
                <a:cxn ang="0">
                  <a:pos x="25" y="3"/>
                </a:cxn>
                <a:cxn ang="0">
                  <a:pos x="31" y="1"/>
                </a:cxn>
                <a:cxn ang="0">
                  <a:pos x="37" y="0"/>
                </a:cxn>
              </a:cxnLst>
              <a:rect l="0" t="0" r="r" b="b"/>
              <a:pathLst>
                <a:path w="44" h="29">
                  <a:moveTo>
                    <a:pt x="37" y="0"/>
                  </a:moveTo>
                  <a:lnTo>
                    <a:pt x="41" y="2"/>
                  </a:lnTo>
                  <a:lnTo>
                    <a:pt x="44" y="7"/>
                  </a:lnTo>
                  <a:lnTo>
                    <a:pt x="44" y="16"/>
                  </a:lnTo>
                  <a:lnTo>
                    <a:pt x="38" y="19"/>
                  </a:lnTo>
                  <a:lnTo>
                    <a:pt x="21" y="19"/>
                  </a:lnTo>
                  <a:lnTo>
                    <a:pt x="17" y="21"/>
                  </a:lnTo>
                  <a:lnTo>
                    <a:pt x="10" y="28"/>
                  </a:lnTo>
                  <a:lnTo>
                    <a:pt x="6" y="29"/>
                  </a:lnTo>
                  <a:lnTo>
                    <a:pt x="0" y="27"/>
                  </a:lnTo>
                  <a:lnTo>
                    <a:pt x="0" y="21"/>
                  </a:lnTo>
                  <a:lnTo>
                    <a:pt x="10" y="12"/>
                  </a:lnTo>
                  <a:lnTo>
                    <a:pt x="11" y="6"/>
                  </a:lnTo>
                  <a:lnTo>
                    <a:pt x="25" y="3"/>
                  </a:lnTo>
                  <a:lnTo>
                    <a:pt x="31" y="1"/>
                  </a:lnTo>
                  <a:lnTo>
                    <a:pt x="37"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6" name="Freeform 68"/>
            <p:cNvSpPr>
              <a:spLocks/>
            </p:cNvSpPr>
            <p:nvPr/>
          </p:nvSpPr>
          <p:spPr bwMode="auto">
            <a:xfrm>
              <a:off x="1995806" y="6387180"/>
              <a:ext cx="19968" cy="11809"/>
            </a:xfrm>
            <a:custGeom>
              <a:avLst/>
              <a:gdLst/>
              <a:ahLst/>
              <a:cxnLst>
                <a:cxn ang="0">
                  <a:pos x="2" y="0"/>
                </a:cxn>
                <a:cxn ang="0">
                  <a:pos x="5" y="0"/>
                </a:cxn>
                <a:cxn ang="0">
                  <a:pos x="7" y="2"/>
                </a:cxn>
                <a:cxn ang="0">
                  <a:pos x="9" y="2"/>
                </a:cxn>
                <a:cxn ang="0">
                  <a:pos x="7" y="6"/>
                </a:cxn>
                <a:cxn ang="0">
                  <a:pos x="5" y="6"/>
                </a:cxn>
                <a:cxn ang="0">
                  <a:pos x="0" y="4"/>
                </a:cxn>
                <a:cxn ang="0">
                  <a:pos x="1" y="2"/>
                </a:cxn>
                <a:cxn ang="0">
                  <a:pos x="2" y="0"/>
                </a:cxn>
              </a:cxnLst>
              <a:rect l="0" t="0" r="r" b="b"/>
              <a:pathLst>
                <a:path w="9" h="6">
                  <a:moveTo>
                    <a:pt x="2" y="0"/>
                  </a:moveTo>
                  <a:lnTo>
                    <a:pt x="5" y="0"/>
                  </a:lnTo>
                  <a:lnTo>
                    <a:pt x="7" y="2"/>
                  </a:lnTo>
                  <a:lnTo>
                    <a:pt x="9" y="2"/>
                  </a:lnTo>
                  <a:lnTo>
                    <a:pt x="7" y="6"/>
                  </a:lnTo>
                  <a:lnTo>
                    <a:pt x="5" y="6"/>
                  </a:lnTo>
                  <a:lnTo>
                    <a:pt x="0" y="4"/>
                  </a:lnTo>
                  <a:lnTo>
                    <a:pt x="1" y="2"/>
                  </a:lnTo>
                  <a:lnTo>
                    <a:pt x="2"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7" name="Freeform 69"/>
            <p:cNvSpPr>
              <a:spLocks/>
            </p:cNvSpPr>
            <p:nvPr/>
          </p:nvSpPr>
          <p:spPr bwMode="auto">
            <a:xfrm>
              <a:off x="1827191" y="6440322"/>
              <a:ext cx="39935" cy="21651"/>
            </a:xfrm>
            <a:custGeom>
              <a:avLst/>
              <a:gdLst/>
              <a:ahLst/>
              <a:cxnLst>
                <a:cxn ang="0">
                  <a:pos x="13" y="0"/>
                </a:cxn>
                <a:cxn ang="0">
                  <a:pos x="18" y="1"/>
                </a:cxn>
                <a:cxn ang="0">
                  <a:pos x="17" y="4"/>
                </a:cxn>
                <a:cxn ang="0">
                  <a:pos x="15" y="7"/>
                </a:cxn>
                <a:cxn ang="0">
                  <a:pos x="13" y="10"/>
                </a:cxn>
                <a:cxn ang="0">
                  <a:pos x="10" y="11"/>
                </a:cxn>
                <a:cxn ang="0">
                  <a:pos x="4" y="11"/>
                </a:cxn>
                <a:cxn ang="0">
                  <a:pos x="0" y="10"/>
                </a:cxn>
                <a:cxn ang="0">
                  <a:pos x="5" y="3"/>
                </a:cxn>
                <a:cxn ang="0">
                  <a:pos x="8" y="1"/>
                </a:cxn>
                <a:cxn ang="0">
                  <a:pos x="13" y="0"/>
                </a:cxn>
              </a:cxnLst>
              <a:rect l="0" t="0" r="r" b="b"/>
              <a:pathLst>
                <a:path w="18" h="11">
                  <a:moveTo>
                    <a:pt x="13" y="0"/>
                  </a:moveTo>
                  <a:lnTo>
                    <a:pt x="18" y="1"/>
                  </a:lnTo>
                  <a:lnTo>
                    <a:pt x="17" y="4"/>
                  </a:lnTo>
                  <a:lnTo>
                    <a:pt x="15" y="7"/>
                  </a:lnTo>
                  <a:lnTo>
                    <a:pt x="13" y="10"/>
                  </a:lnTo>
                  <a:lnTo>
                    <a:pt x="10" y="11"/>
                  </a:lnTo>
                  <a:lnTo>
                    <a:pt x="4" y="11"/>
                  </a:lnTo>
                  <a:lnTo>
                    <a:pt x="0" y="10"/>
                  </a:lnTo>
                  <a:lnTo>
                    <a:pt x="5" y="3"/>
                  </a:lnTo>
                  <a:lnTo>
                    <a:pt x="8" y="1"/>
                  </a:lnTo>
                  <a:lnTo>
                    <a:pt x="13"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8" name="Freeform 70"/>
            <p:cNvSpPr>
              <a:spLocks/>
            </p:cNvSpPr>
            <p:nvPr/>
          </p:nvSpPr>
          <p:spPr bwMode="auto">
            <a:xfrm>
              <a:off x="1876000" y="6460004"/>
              <a:ext cx="24406" cy="7873"/>
            </a:xfrm>
            <a:custGeom>
              <a:avLst/>
              <a:gdLst/>
              <a:ahLst/>
              <a:cxnLst>
                <a:cxn ang="0">
                  <a:pos x="4" y="0"/>
                </a:cxn>
                <a:cxn ang="0">
                  <a:pos x="11" y="0"/>
                </a:cxn>
                <a:cxn ang="0">
                  <a:pos x="11" y="2"/>
                </a:cxn>
                <a:cxn ang="0">
                  <a:pos x="4" y="2"/>
                </a:cxn>
                <a:cxn ang="0">
                  <a:pos x="3" y="3"/>
                </a:cxn>
                <a:cxn ang="0">
                  <a:pos x="3" y="4"/>
                </a:cxn>
                <a:cxn ang="0">
                  <a:pos x="0" y="3"/>
                </a:cxn>
                <a:cxn ang="0">
                  <a:pos x="0" y="1"/>
                </a:cxn>
                <a:cxn ang="0">
                  <a:pos x="2" y="1"/>
                </a:cxn>
                <a:cxn ang="0">
                  <a:pos x="4" y="0"/>
                </a:cxn>
              </a:cxnLst>
              <a:rect l="0" t="0" r="r" b="b"/>
              <a:pathLst>
                <a:path w="11" h="4">
                  <a:moveTo>
                    <a:pt x="4" y="0"/>
                  </a:moveTo>
                  <a:lnTo>
                    <a:pt x="11" y="0"/>
                  </a:lnTo>
                  <a:lnTo>
                    <a:pt x="11" y="2"/>
                  </a:lnTo>
                  <a:lnTo>
                    <a:pt x="4" y="2"/>
                  </a:lnTo>
                  <a:lnTo>
                    <a:pt x="3" y="3"/>
                  </a:lnTo>
                  <a:lnTo>
                    <a:pt x="3" y="4"/>
                  </a:lnTo>
                  <a:lnTo>
                    <a:pt x="0" y="3"/>
                  </a:lnTo>
                  <a:lnTo>
                    <a:pt x="0" y="1"/>
                  </a:lnTo>
                  <a:lnTo>
                    <a:pt x="2" y="1"/>
                  </a:lnTo>
                  <a:lnTo>
                    <a:pt x="4"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9" name="Freeform 71"/>
            <p:cNvSpPr>
              <a:spLocks/>
            </p:cNvSpPr>
            <p:nvPr/>
          </p:nvSpPr>
          <p:spPr bwMode="auto">
            <a:xfrm>
              <a:off x="1798348" y="6467877"/>
              <a:ext cx="28843" cy="21651"/>
            </a:xfrm>
            <a:custGeom>
              <a:avLst/>
              <a:gdLst/>
              <a:ahLst/>
              <a:cxnLst>
                <a:cxn ang="0">
                  <a:pos x="6" y="0"/>
                </a:cxn>
                <a:cxn ang="0">
                  <a:pos x="13" y="0"/>
                </a:cxn>
                <a:cxn ang="0">
                  <a:pos x="13" y="3"/>
                </a:cxn>
                <a:cxn ang="0">
                  <a:pos x="10" y="6"/>
                </a:cxn>
                <a:cxn ang="0">
                  <a:pos x="5" y="8"/>
                </a:cxn>
                <a:cxn ang="0">
                  <a:pos x="3" y="11"/>
                </a:cxn>
                <a:cxn ang="0">
                  <a:pos x="0" y="6"/>
                </a:cxn>
                <a:cxn ang="0">
                  <a:pos x="2" y="4"/>
                </a:cxn>
                <a:cxn ang="0">
                  <a:pos x="4" y="1"/>
                </a:cxn>
                <a:cxn ang="0">
                  <a:pos x="6" y="0"/>
                </a:cxn>
              </a:cxnLst>
              <a:rect l="0" t="0" r="r" b="b"/>
              <a:pathLst>
                <a:path w="13" h="11">
                  <a:moveTo>
                    <a:pt x="6" y="0"/>
                  </a:moveTo>
                  <a:lnTo>
                    <a:pt x="13" y="0"/>
                  </a:lnTo>
                  <a:lnTo>
                    <a:pt x="13" y="3"/>
                  </a:lnTo>
                  <a:lnTo>
                    <a:pt x="10" y="6"/>
                  </a:lnTo>
                  <a:lnTo>
                    <a:pt x="5" y="8"/>
                  </a:lnTo>
                  <a:lnTo>
                    <a:pt x="3" y="11"/>
                  </a:lnTo>
                  <a:lnTo>
                    <a:pt x="0" y="6"/>
                  </a:lnTo>
                  <a:lnTo>
                    <a:pt x="2" y="4"/>
                  </a:lnTo>
                  <a:lnTo>
                    <a:pt x="4" y="1"/>
                  </a:lnTo>
                  <a:lnTo>
                    <a:pt x="6"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0" name="Freeform 72"/>
            <p:cNvSpPr>
              <a:spLocks/>
            </p:cNvSpPr>
            <p:nvPr/>
          </p:nvSpPr>
          <p:spPr bwMode="auto">
            <a:xfrm>
              <a:off x="1394557" y="6493465"/>
              <a:ext cx="22186" cy="23619"/>
            </a:xfrm>
            <a:custGeom>
              <a:avLst/>
              <a:gdLst/>
              <a:ahLst/>
              <a:cxnLst>
                <a:cxn ang="0">
                  <a:pos x="7" y="0"/>
                </a:cxn>
                <a:cxn ang="0">
                  <a:pos x="9" y="0"/>
                </a:cxn>
                <a:cxn ang="0">
                  <a:pos x="9" y="1"/>
                </a:cxn>
                <a:cxn ang="0">
                  <a:pos x="10" y="4"/>
                </a:cxn>
                <a:cxn ang="0">
                  <a:pos x="9" y="6"/>
                </a:cxn>
                <a:cxn ang="0">
                  <a:pos x="8" y="7"/>
                </a:cxn>
                <a:cxn ang="0">
                  <a:pos x="7" y="9"/>
                </a:cxn>
                <a:cxn ang="0">
                  <a:pos x="4" y="11"/>
                </a:cxn>
                <a:cxn ang="0">
                  <a:pos x="3" y="12"/>
                </a:cxn>
                <a:cxn ang="0">
                  <a:pos x="1" y="12"/>
                </a:cxn>
                <a:cxn ang="0">
                  <a:pos x="0" y="11"/>
                </a:cxn>
                <a:cxn ang="0">
                  <a:pos x="2" y="8"/>
                </a:cxn>
                <a:cxn ang="0">
                  <a:pos x="3" y="6"/>
                </a:cxn>
                <a:cxn ang="0">
                  <a:pos x="5" y="2"/>
                </a:cxn>
                <a:cxn ang="0">
                  <a:pos x="7" y="0"/>
                </a:cxn>
              </a:cxnLst>
              <a:rect l="0" t="0" r="r" b="b"/>
              <a:pathLst>
                <a:path w="10" h="12">
                  <a:moveTo>
                    <a:pt x="7" y="0"/>
                  </a:moveTo>
                  <a:lnTo>
                    <a:pt x="9" y="0"/>
                  </a:lnTo>
                  <a:lnTo>
                    <a:pt x="9" y="1"/>
                  </a:lnTo>
                  <a:lnTo>
                    <a:pt x="10" y="4"/>
                  </a:lnTo>
                  <a:lnTo>
                    <a:pt x="9" y="6"/>
                  </a:lnTo>
                  <a:lnTo>
                    <a:pt x="8" y="7"/>
                  </a:lnTo>
                  <a:lnTo>
                    <a:pt x="7" y="9"/>
                  </a:lnTo>
                  <a:lnTo>
                    <a:pt x="4" y="11"/>
                  </a:lnTo>
                  <a:lnTo>
                    <a:pt x="3" y="12"/>
                  </a:lnTo>
                  <a:lnTo>
                    <a:pt x="1" y="12"/>
                  </a:lnTo>
                  <a:lnTo>
                    <a:pt x="0" y="11"/>
                  </a:lnTo>
                  <a:lnTo>
                    <a:pt x="2" y="8"/>
                  </a:lnTo>
                  <a:lnTo>
                    <a:pt x="3" y="6"/>
                  </a:lnTo>
                  <a:lnTo>
                    <a:pt x="5" y="2"/>
                  </a:lnTo>
                  <a:lnTo>
                    <a:pt x="7"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1" name="Freeform 73"/>
            <p:cNvSpPr>
              <a:spLocks/>
            </p:cNvSpPr>
            <p:nvPr/>
          </p:nvSpPr>
          <p:spPr bwMode="auto">
            <a:xfrm>
              <a:off x="1212630" y="6509210"/>
              <a:ext cx="24406" cy="13778"/>
            </a:xfrm>
            <a:custGeom>
              <a:avLst/>
              <a:gdLst/>
              <a:ahLst/>
              <a:cxnLst>
                <a:cxn ang="0">
                  <a:pos x="5" y="0"/>
                </a:cxn>
                <a:cxn ang="0">
                  <a:pos x="7" y="0"/>
                </a:cxn>
                <a:cxn ang="0">
                  <a:pos x="9" y="3"/>
                </a:cxn>
                <a:cxn ang="0">
                  <a:pos x="11" y="3"/>
                </a:cxn>
                <a:cxn ang="0">
                  <a:pos x="9" y="5"/>
                </a:cxn>
                <a:cxn ang="0">
                  <a:pos x="7" y="6"/>
                </a:cxn>
                <a:cxn ang="0">
                  <a:pos x="4" y="7"/>
                </a:cxn>
                <a:cxn ang="0">
                  <a:pos x="0" y="7"/>
                </a:cxn>
                <a:cxn ang="0">
                  <a:pos x="5" y="3"/>
                </a:cxn>
                <a:cxn ang="0">
                  <a:pos x="5" y="0"/>
                </a:cxn>
              </a:cxnLst>
              <a:rect l="0" t="0" r="r" b="b"/>
              <a:pathLst>
                <a:path w="11" h="7">
                  <a:moveTo>
                    <a:pt x="5" y="0"/>
                  </a:moveTo>
                  <a:lnTo>
                    <a:pt x="7" y="0"/>
                  </a:lnTo>
                  <a:lnTo>
                    <a:pt x="9" y="3"/>
                  </a:lnTo>
                  <a:lnTo>
                    <a:pt x="11" y="3"/>
                  </a:lnTo>
                  <a:lnTo>
                    <a:pt x="9" y="5"/>
                  </a:lnTo>
                  <a:lnTo>
                    <a:pt x="7" y="6"/>
                  </a:lnTo>
                  <a:lnTo>
                    <a:pt x="4" y="7"/>
                  </a:lnTo>
                  <a:lnTo>
                    <a:pt x="0" y="7"/>
                  </a:lnTo>
                  <a:lnTo>
                    <a:pt x="5" y="3"/>
                  </a:lnTo>
                  <a:lnTo>
                    <a:pt x="5"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2" name="Freeform 74"/>
            <p:cNvSpPr>
              <a:spLocks noEditPoints="1"/>
            </p:cNvSpPr>
            <p:nvPr/>
          </p:nvSpPr>
          <p:spPr bwMode="auto">
            <a:xfrm>
              <a:off x="2024648" y="4641365"/>
              <a:ext cx="1570789" cy="1671023"/>
            </a:xfrm>
            <a:custGeom>
              <a:avLst/>
              <a:gdLst/>
              <a:ahLst/>
              <a:cxnLst>
                <a:cxn ang="0">
                  <a:pos x="231" y="0"/>
                </a:cxn>
                <a:cxn ang="0">
                  <a:pos x="251" y="19"/>
                </a:cxn>
                <a:cxn ang="0">
                  <a:pos x="280" y="18"/>
                </a:cxn>
                <a:cxn ang="0">
                  <a:pos x="346" y="33"/>
                </a:cxn>
                <a:cxn ang="0">
                  <a:pos x="430" y="39"/>
                </a:cxn>
                <a:cxn ang="0">
                  <a:pos x="483" y="29"/>
                </a:cxn>
                <a:cxn ang="0">
                  <a:pos x="536" y="113"/>
                </a:cxn>
                <a:cxn ang="0">
                  <a:pos x="662" y="508"/>
                </a:cxn>
                <a:cxn ang="0">
                  <a:pos x="699" y="507"/>
                </a:cxn>
                <a:cxn ang="0">
                  <a:pos x="605" y="530"/>
                </a:cxn>
                <a:cxn ang="0">
                  <a:pos x="538" y="527"/>
                </a:cxn>
                <a:cxn ang="0">
                  <a:pos x="515" y="497"/>
                </a:cxn>
                <a:cxn ang="0">
                  <a:pos x="465" y="506"/>
                </a:cxn>
                <a:cxn ang="0">
                  <a:pos x="461" y="527"/>
                </a:cxn>
                <a:cxn ang="0">
                  <a:pos x="476" y="537"/>
                </a:cxn>
                <a:cxn ang="0">
                  <a:pos x="437" y="572"/>
                </a:cxn>
                <a:cxn ang="0">
                  <a:pos x="418" y="593"/>
                </a:cxn>
                <a:cxn ang="0">
                  <a:pos x="405" y="613"/>
                </a:cxn>
                <a:cxn ang="0">
                  <a:pos x="390" y="593"/>
                </a:cxn>
                <a:cxn ang="0">
                  <a:pos x="428" y="523"/>
                </a:cxn>
                <a:cxn ang="0">
                  <a:pos x="417" y="505"/>
                </a:cxn>
                <a:cxn ang="0">
                  <a:pos x="368" y="557"/>
                </a:cxn>
                <a:cxn ang="0">
                  <a:pos x="351" y="586"/>
                </a:cxn>
                <a:cxn ang="0">
                  <a:pos x="336" y="600"/>
                </a:cxn>
                <a:cxn ang="0">
                  <a:pos x="337" y="654"/>
                </a:cxn>
                <a:cxn ang="0">
                  <a:pos x="320" y="683"/>
                </a:cxn>
                <a:cxn ang="0">
                  <a:pos x="292" y="708"/>
                </a:cxn>
                <a:cxn ang="0">
                  <a:pos x="249" y="754"/>
                </a:cxn>
                <a:cxn ang="0">
                  <a:pos x="210" y="786"/>
                </a:cxn>
                <a:cxn ang="0">
                  <a:pos x="176" y="808"/>
                </a:cxn>
                <a:cxn ang="0">
                  <a:pos x="132" y="831"/>
                </a:cxn>
                <a:cxn ang="0">
                  <a:pos x="111" y="843"/>
                </a:cxn>
                <a:cxn ang="0">
                  <a:pos x="152" y="813"/>
                </a:cxn>
                <a:cxn ang="0">
                  <a:pos x="191" y="767"/>
                </a:cxn>
                <a:cxn ang="0">
                  <a:pos x="237" y="712"/>
                </a:cxn>
                <a:cxn ang="0">
                  <a:pos x="255" y="647"/>
                </a:cxn>
                <a:cxn ang="0">
                  <a:pos x="213" y="648"/>
                </a:cxn>
                <a:cxn ang="0">
                  <a:pos x="216" y="638"/>
                </a:cxn>
                <a:cxn ang="0">
                  <a:pos x="199" y="670"/>
                </a:cxn>
                <a:cxn ang="0">
                  <a:pos x="129" y="661"/>
                </a:cxn>
                <a:cxn ang="0">
                  <a:pos x="121" y="593"/>
                </a:cxn>
                <a:cxn ang="0">
                  <a:pos x="107" y="589"/>
                </a:cxn>
                <a:cxn ang="0">
                  <a:pos x="56" y="575"/>
                </a:cxn>
                <a:cxn ang="0">
                  <a:pos x="60" y="554"/>
                </a:cxn>
                <a:cxn ang="0">
                  <a:pos x="64" y="540"/>
                </a:cxn>
                <a:cxn ang="0">
                  <a:pos x="54" y="501"/>
                </a:cxn>
                <a:cxn ang="0">
                  <a:pos x="28" y="511"/>
                </a:cxn>
                <a:cxn ang="0">
                  <a:pos x="56" y="457"/>
                </a:cxn>
                <a:cxn ang="0">
                  <a:pos x="63" y="444"/>
                </a:cxn>
                <a:cxn ang="0">
                  <a:pos x="84" y="428"/>
                </a:cxn>
                <a:cxn ang="0">
                  <a:pos x="155" y="386"/>
                </a:cxn>
                <a:cxn ang="0">
                  <a:pos x="148" y="330"/>
                </a:cxn>
                <a:cxn ang="0">
                  <a:pos x="98" y="346"/>
                </a:cxn>
                <a:cxn ang="0">
                  <a:pos x="40" y="311"/>
                </a:cxn>
                <a:cxn ang="0">
                  <a:pos x="49" y="266"/>
                </a:cxn>
                <a:cxn ang="0">
                  <a:pos x="84" y="261"/>
                </a:cxn>
                <a:cxn ang="0">
                  <a:pos x="134" y="277"/>
                </a:cxn>
                <a:cxn ang="0">
                  <a:pos x="167" y="245"/>
                </a:cxn>
                <a:cxn ang="0">
                  <a:pos x="139" y="225"/>
                </a:cxn>
                <a:cxn ang="0">
                  <a:pos x="54" y="136"/>
                </a:cxn>
                <a:cxn ang="0">
                  <a:pos x="169" y="40"/>
                </a:cxn>
                <a:cxn ang="0">
                  <a:pos x="181" y="26"/>
                </a:cxn>
              </a:cxnLst>
              <a:rect l="0" t="0" r="r" b="b"/>
              <a:pathLst>
                <a:path w="708" h="849">
                  <a:moveTo>
                    <a:pt x="151" y="257"/>
                  </a:moveTo>
                  <a:lnTo>
                    <a:pt x="152" y="257"/>
                  </a:lnTo>
                  <a:lnTo>
                    <a:pt x="151" y="257"/>
                  </a:lnTo>
                  <a:close/>
                  <a:moveTo>
                    <a:pt x="143" y="253"/>
                  </a:moveTo>
                  <a:lnTo>
                    <a:pt x="150" y="253"/>
                  </a:lnTo>
                  <a:lnTo>
                    <a:pt x="151" y="254"/>
                  </a:lnTo>
                  <a:lnTo>
                    <a:pt x="151" y="255"/>
                  </a:lnTo>
                  <a:lnTo>
                    <a:pt x="150" y="255"/>
                  </a:lnTo>
                  <a:lnTo>
                    <a:pt x="151" y="256"/>
                  </a:lnTo>
                  <a:lnTo>
                    <a:pt x="151" y="257"/>
                  </a:lnTo>
                  <a:lnTo>
                    <a:pt x="150" y="256"/>
                  </a:lnTo>
                  <a:lnTo>
                    <a:pt x="149" y="256"/>
                  </a:lnTo>
                  <a:lnTo>
                    <a:pt x="146" y="255"/>
                  </a:lnTo>
                  <a:lnTo>
                    <a:pt x="142" y="255"/>
                  </a:lnTo>
                  <a:lnTo>
                    <a:pt x="142" y="254"/>
                  </a:lnTo>
                  <a:lnTo>
                    <a:pt x="143" y="253"/>
                  </a:lnTo>
                  <a:close/>
                  <a:moveTo>
                    <a:pt x="228" y="0"/>
                  </a:moveTo>
                  <a:lnTo>
                    <a:pt x="231" y="0"/>
                  </a:lnTo>
                  <a:lnTo>
                    <a:pt x="233" y="1"/>
                  </a:lnTo>
                  <a:lnTo>
                    <a:pt x="235" y="2"/>
                  </a:lnTo>
                  <a:lnTo>
                    <a:pt x="236" y="4"/>
                  </a:lnTo>
                  <a:lnTo>
                    <a:pt x="237" y="5"/>
                  </a:lnTo>
                  <a:lnTo>
                    <a:pt x="240" y="7"/>
                  </a:lnTo>
                  <a:lnTo>
                    <a:pt x="245" y="7"/>
                  </a:lnTo>
                  <a:lnTo>
                    <a:pt x="245" y="11"/>
                  </a:lnTo>
                  <a:lnTo>
                    <a:pt x="244" y="14"/>
                  </a:lnTo>
                  <a:lnTo>
                    <a:pt x="243" y="15"/>
                  </a:lnTo>
                  <a:lnTo>
                    <a:pt x="241" y="16"/>
                  </a:lnTo>
                  <a:lnTo>
                    <a:pt x="238" y="16"/>
                  </a:lnTo>
                  <a:lnTo>
                    <a:pt x="237" y="17"/>
                  </a:lnTo>
                  <a:lnTo>
                    <a:pt x="238" y="21"/>
                  </a:lnTo>
                  <a:lnTo>
                    <a:pt x="241" y="23"/>
                  </a:lnTo>
                  <a:lnTo>
                    <a:pt x="243" y="24"/>
                  </a:lnTo>
                  <a:lnTo>
                    <a:pt x="247" y="23"/>
                  </a:lnTo>
                  <a:lnTo>
                    <a:pt x="249" y="22"/>
                  </a:lnTo>
                  <a:lnTo>
                    <a:pt x="251" y="19"/>
                  </a:lnTo>
                  <a:lnTo>
                    <a:pt x="252" y="17"/>
                  </a:lnTo>
                  <a:lnTo>
                    <a:pt x="254" y="14"/>
                  </a:lnTo>
                  <a:lnTo>
                    <a:pt x="255" y="11"/>
                  </a:lnTo>
                  <a:lnTo>
                    <a:pt x="256" y="11"/>
                  </a:lnTo>
                  <a:lnTo>
                    <a:pt x="257" y="12"/>
                  </a:lnTo>
                  <a:lnTo>
                    <a:pt x="257" y="14"/>
                  </a:lnTo>
                  <a:lnTo>
                    <a:pt x="258" y="15"/>
                  </a:lnTo>
                  <a:lnTo>
                    <a:pt x="259" y="15"/>
                  </a:lnTo>
                  <a:lnTo>
                    <a:pt x="261" y="14"/>
                  </a:lnTo>
                  <a:lnTo>
                    <a:pt x="261" y="11"/>
                  </a:lnTo>
                  <a:lnTo>
                    <a:pt x="262" y="12"/>
                  </a:lnTo>
                  <a:lnTo>
                    <a:pt x="264" y="17"/>
                  </a:lnTo>
                  <a:lnTo>
                    <a:pt x="264" y="19"/>
                  </a:lnTo>
                  <a:lnTo>
                    <a:pt x="265" y="22"/>
                  </a:lnTo>
                  <a:lnTo>
                    <a:pt x="270" y="24"/>
                  </a:lnTo>
                  <a:lnTo>
                    <a:pt x="273" y="24"/>
                  </a:lnTo>
                  <a:lnTo>
                    <a:pt x="276" y="23"/>
                  </a:lnTo>
                  <a:lnTo>
                    <a:pt x="280" y="18"/>
                  </a:lnTo>
                  <a:lnTo>
                    <a:pt x="283" y="17"/>
                  </a:lnTo>
                  <a:lnTo>
                    <a:pt x="288" y="17"/>
                  </a:lnTo>
                  <a:lnTo>
                    <a:pt x="293" y="18"/>
                  </a:lnTo>
                  <a:lnTo>
                    <a:pt x="298" y="18"/>
                  </a:lnTo>
                  <a:lnTo>
                    <a:pt x="301" y="17"/>
                  </a:lnTo>
                  <a:lnTo>
                    <a:pt x="304" y="22"/>
                  </a:lnTo>
                  <a:lnTo>
                    <a:pt x="302" y="25"/>
                  </a:lnTo>
                  <a:lnTo>
                    <a:pt x="302" y="28"/>
                  </a:lnTo>
                  <a:lnTo>
                    <a:pt x="301" y="30"/>
                  </a:lnTo>
                  <a:lnTo>
                    <a:pt x="308" y="32"/>
                  </a:lnTo>
                  <a:lnTo>
                    <a:pt x="315" y="36"/>
                  </a:lnTo>
                  <a:lnTo>
                    <a:pt x="323" y="38"/>
                  </a:lnTo>
                  <a:lnTo>
                    <a:pt x="330" y="37"/>
                  </a:lnTo>
                  <a:lnTo>
                    <a:pt x="336" y="32"/>
                  </a:lnTo>
                  <a:lnTo>
                    <a:pt x="339" y="32"/>
                  </a:lnTo>
                  <a:lnTo>
                    <a:pt x="341" y="35"/>
                  </a:lnTo>
                  <a:lnTo>
                    <a:pt x="342" y="35"/>
                  </a:lnTo>
                  <a:lnTo>
                    <a:pt x="346" y="33"/>
                  </a:lnTo>
                  <a:lnTo>
                    <a:pt x="350" y="29"/>
                  </a:lnTo>
                  <a:lnTo>
                    <a:pt x="354" y="28"/>
                  </a:lnTo>
                  <a:lnTo>
                    <a:pt x="355" y="28"/>
                  </a:lnTo>
                  <a:lnTo>
                    <a:pt x="356" y="29"/>
                  </a:lnTo>
                  <a:lnTo>
                    <a:pt x="358" y="30"/>
                  </a:lnTo>
                  <a:lnTo>
                    <a:pt x="370" y="30"/>
                  </a:lnTo>
                  <a:lnTo>
                    <a:pt x="372" y="31"/>
                  </a:lnTo>
                  <a:lnTo>
                    <a:pt x="373" y="32"/>
                  </a:lnTo>
                  <a:lnTo>
                    <a:pt x="375" y="35"/>
                  </a:lnTo>
                  <a:lnTo>
                    <a:pt x="383" y="33"/>
                  </a:lnTo>
                  <a:lnTo>
                    <a:pt x="391" y="37"/>
                  </a:lnTo>
                  <a:lnTo>
                    <a:pt x="400" y="39"/>
                  </a:lnTo>
                  <a:lnTo>
                    <a:pt x="406" y="38"/>
                  </a:lnTo>
                  <a:lnTo>
                    <a:pt x="414" y="36"/>
                  </a:lnTo>
                  <a:lnTo>
                    <a:pt x="422" y="35"/>
                  </a:lnTo>
                  <a:lnTo>
                    <a:pt x="425" y="36"/>
                  </a:lnTo>
                  <a:lnTo>
                    <a:pt x="428" y="37"/>
                  </a:lnTo>
                  <a:lnTo>
                    <a:pt x="430" y="39"/>
                  </a:lnTo>
                  <a:lnTo>
                    <a:pt x="434" y="40"/>
                  </a:lnTo>
                  <a:lnTo>
                    <a:pt x="437" y="40"/>
                  </a:lnTo>
                  <a:lnTo>
                    <a:pt x="442" y="39"/>
                  </a:lnTo>
                  <a:lnTo>
                    <a:pt x="448" y="38"/>
                  </a:lnTo>
                  <a:lnTo>
                    <a:pt x="454" y="36"/>
                  </a:lnTo>
                  <a:lnTo>
                    <a:pt x="456" y="35"/>
                  </a:lnTo>
                  <a:lnTo>
                    <a:pt x="458" y="32"/>
                  </a:lnTo>
                  <a:lnTo>
                    <a:pt x="458" y="28"/>
                  </a:lnTo>
                  <a:lnTo>
                    <a:pt x="462" y="28"/>
                  </a:lnTo>
                  <a:lnTo>
                    <a:pt x="464" y="29"/>
                  </a:lnTo>
                  <a:lnTo>
                    <a:pt x="467" y="29"/>
                  </a:lnTo>
                  <a:lnTo>
                    <a:pt x="468" y="30"/>
                  </a:lnTo>
                  <a:lnTo>
                    <a:pt x="472" y="30"/>
                  </a:lnTo>
                  <a:lnTo>
                    <a:pt x="474" y="29"/>
                  </a:lnTo>
                  <a:lnTo>
                    <a:pt x="474" y="28"/>
                  </a:lnTo>
                  <a:lnTo>
                    <a:pt x="475" y="26"/>
                  </a:lnTo>
                  <a:lnTo>
                    <a:pt x="478" y="26"/>
                  </a:lnTo>
                  <a:lnTo>
                    <a:pt x="483" y="29"/>
                  </a:lnTo>
                  <a:lnTo>
                    <a:pt x="484" y="31"/>
                  </a:lnTo>
                  <a:lnTo>
                    <a:pt x="486" y="32"/>
                  </a:lnTo>
                  <a:lnTo>
                    <a:pt x="493" y="32"/>
                  </a:lnTo>
                  <a:lnTo>
                    <a:pt x="495" y="33"/>
                  </a:lnTo>
                  <a:lnTo>
                    <a:pt x="495" y="36"/>
                  </a:lnTo>
                  <a:lnTo>
                    <a:pt x="496" y="37"/>
                  </a:lnTo>
                  <a:lnTo>
                    <a:pt x="497" y="37"/>
                  </a:lnTo>
                  <a:lnTo>
                    <a:pt x="498" y="36"/>
                  </a:lnTo>
                  <a:lnTo>
                    <a:pt x="500" y="35"/>
                  </a:lnTo>
                  <a:lnTo>
                    <a:pt x="503" y="35"/>
                  </a:lnTo>
                  <a:lnTo>
                    <a:pt x="504" y="36"/>
                  </a:lnTo>
                  <a:lnTo>
                    <a:pt x="505" y="38"/>
                  </a:lnTo>
                  <a:lnTo>
                    <a:pt x="506" y="39"/>
                  </a:lnTo>
                  <a:lnTo>
                    <a:pt x="508" y="40"/>
                  </a:lnTo>
                  <a:lnTo>
                    <a:pt x="512" y="40"/>
                  </a:lnTo>
                  <a:lnTo>
                    <a:pt x="514" y="39"/>
                  </a:lnTo>
                  <a:lnTo>
                    <a:pt x="525" y="75"/>
                  </a:lnTo>
                  <a:lnTo>
                    <a:pt x="536" y="113"/>
                  </a:lnTo>
                  <a:lnTo>
                    <a:pt x="547" y="151"/>
                  </a:lnTo>
                  <a:lnTo>
                    <a:pt x="550" y="162"/>
                  </a:lnTo>
                  <a:lnTo>
                    <a:pt x="557" y="187"/>
                  </a:lnTo>
                  <a:lnTo>
                    <a:pt x="563" y="205"/>
                  </a:lnTo>
                  <a:lnTo>
                    <a:pt x="569" y="226"/>
                  </a:lnTo>
                  <a:lnTo>
                    <a:pt x="575" y="246"/>
                  </a:lnTo>
                  <a:lnTo>
                    <a:pt x="588" y="290"/>
                  </a:lnTo>
                  <a:lnTo>
                    <a:pt x="616" y="383"/>
                  </a:lnTo>
                  <a:lnTo>
                    <a:pt x="628" y="429"/>
                  </a:lnTo>
                  <a:lnTo>
                    <a:pt x="634" y="446"/>
                  </a:lnTo>
                  <a:lnTo>
                    <a:pt x="640" y="466"/>
                  </a:lnTo>
                  <a:lnTo>
                    <a:pt x="642" y="473"/>
                  </a:lnTo>
                  <a:lnTo>
                    <a:pt x="645" y="477"/>
                  </a:lnTo>
                  <a:lnTo>
                    <a:pt x="646" y="481"/>
                  </a:lnTo>
                  <a:lnTo>
                    <a:pt x="648" y="490"/>
                  </a:lnTo>
                  <a:lnTo>
                    <a:pt x="651" y="499"/>
                  </a:lnTo>
                  <a:lnTo>
                    <a:pt x="655" y="507"/>
                  </a:lnTo>
                  <a:lnTo>
                    <a:pt x="662" y="508"/>
                  </a:lnTo>
                  <a:lnTo>
                    <a:pt x="666" y="506"/>
                  </a:lnTo>
                  <a:lnTo>
                    <a:pt x="670" y="505"/>
                  </a:lnTo>
                  <a:lnTo>
                    <a:pt x="674" y="504"/>
                  </a:lnTo>
                  <a:lnTo>
                    <a:pt x="678" y="505"/>
                  </a:lnTo>
                  <a:lnTo>
                    <a:pt x="690" y="495"/>
                  </a:lnTo>
                  <a:lnTo>
                    <a:pt x="695" y="492"/>
                  </a:lnTo>
                  <a:lnTo>
                    <a:pt x="699" y="492"/>
                  </a:lnTo>
                  <a:lnTo>
                    <a:pt x="701" y="493"/>
                  </a:lnTo>
                  <a:lnTo>
                    <a:pt x="702" y="495"/>
                  </a:lnTo>
                  <a:lnTo>
                    <a:pt x="702" y="498"/>
                  </a:lnTo>
                  <a:lnTo>
                    <a:pt x="701" y="500"/>
                  </a:lnTo>
                  <a:lnTo>
                    <a:pt x="701" y="502"/>
                  </a:lnTo>
                  <a:lnTo>
                    <a:pt x="708" y="509"/>
                  </a:lnTo>
                  <a:lnTo>
                    <a:pt x="705" y="509"/>
                  </a:lnTo>
                  <a:lnTo>
                    <a:pt x="703" y="508"/>
                  </a:lnTo>
                  <a:lnTo>
                    <a:pt x="702" y="506"/>
                  </a:lnTo>
                  <a:lnTo>
                    <a:pt x="699" y="505"/>
                  </a:lnTo>
                  <a:lnTo>
                    <a:pt x="699" y="507"/>
                  </a:lnTo>
                  <a:lnTo>
                    <a:pt x="694" y="507"/>
                  </a:lnTo>
                  <a:lnTo>
                    <a:pt x="689" y="516"/>
                  </a:lnTo>
                  <a:lnTo>
                    <a:pt x="683" y="523"/>
                  </a:lnTo>
                  <a:lnTo>
                    <a:pt x="675" y="529"/>
                  </a:lnTo>
                  <a:lnTo>
                    <a:pt x="665" y="532"/>
                  </a:lnTo>
                  <a:lnTo>
                    <a:pt x="653" y="529"/>
                  </a:lnTo>
                  <a:lnTo>
                    <a:pt x="653" y="523"/>
                  </a:lnTo>
                  <a:lnTo>
                    <a:pt x="651" y="519"/>
                  </a:lnTo>
                  <a:lnTo>
                    <a:pt x="649" y="518"/>
                  </a:lnTo>
                  <a:lnTo>
                    <a:pt x="648" y="515"/>
                  </a:lnTo>
                  <a:lnTo>
                    <a:pt x="646" y="518"/>
                  </a:lnTo>
                  <a:lnTo>
                    <a:pt x="644" y="525"/>
                  </a:lnTo>
                  <a:lnTo>
                    <a:pt x="642" y="527"/>
                  </a:lnTo>
                  <a:lnTo>
                    <a:pt x="628" y="525"/>
                  </a:lnTo>
                  <a:lnTo>
                    <a:pt x="616" y="525"/>
                  </a:lnTo>
                  <a:lnTo>
                    <a:pt x="611" y="527"/>
                  </a:lnTo>
                  <a:lnTo>
                    <a:pt x="609" y="529"/>
                  </a:lnTo>
                  <a:lnTo>
                    <a:pt x="605" y="530"/>
                  </a:lnTo>
                  <a:lnTo>
                    <a:pt x="600" y="532"/>
                  </a:lnTo>
                  <a:lnTo>
                    <a:pt x="593" y="533"/>
                  </a:lnTo>
                  <a:lnTo>
                    <a:pt x="589" y="535"/>
                  </a:lnTo>
                  <a:lnTo>
                    <a:pt x="585" y="540"/>
                  </a:lnTo>
                  <a:lnTo>
                    <a:pt x="581" y="537"/>
                  </a:lnTo>
                  <a:lnTo>
                    <a:pt x="577" y="534"/>
                  </a:lnTo>
                  <a:lnTo>
                    <a:pt x="568" y="529"/>
                  </a:lnTo>
                  <a:lnTo>
                    <a:pt x="560" y="530"/>
                  </a:lnTo>
                  <a:lnTo>
                    <a:pt x="557" y="526"/>
                  </a:lnTo>
                  <a:lnTo>
                    <a:pt x="557" y="514"/>
                  </a:lnTo>
                  <a:lnTo>
                    <a:pt x="560" y="509"/>
                  </a:lnTo>
                  <a:lnTo>
                    <a:pt x="556" y="509"/>
                  </a:lnTo>
                  <a:lnTo>
                    <a:pt x="553" y="515"/>
                  </a:lnTo>
                  <a:lnTo>
                    <a:pt x="549" y="522"/>
                  </a:lnTo>
                  <a:lnTo>
                    <a:pt x="547" y="529"/>
                  </a:lnTo>
                  <a:lnTo>
                    <a:pt x="543" y="529"/>
                  </a:lnTo>
                  <a:lnTo>
                    <a:pt x="541" y="528"/>
                  </a:lnTo>
                  <a:lnTo>
                    <a:pt x="538" y="527"/>
                  </a:lnTo>
                  <a:lnTo>
                    <a:pt x="535" y="522"/>
                  </a:lnTo>
                  <a:lnTo>
                    <a:pt x="535" y="520"/>
                  </a:lnTo>
                  <a:lnTo>
                    <a:pt x="536" y="518"/>
                  </a:lnTo>
                  <a:lnTo>
                    <a:pt x="526" y="518"/>
                  </a:lnTo>
                  <a:lnTo>
                    <a:pt x="525" y="516"/>
                  </a:lnTo>
                  <a:lnTo>
                    <a:pt x="525" y="513"/>
                  </a:lnTo>
                  <a:lnTo>
                    <a:pt x="526" y="512"/>
                  </a:lnTo>
                  <a:lnTo>
                    <a:pt x="526" y="509"/>
                  </a:lnTo>
                  <a:lnTo>
                    <a:pt x="520" y="507"/>
                  </a:lnTo>
                  <a:lnTo>
                    <a:pt x="515" y="508"/>
                  </a:lnTo>
                  <a:lnTo>
                    <a:pt x="511" y="511"/>
                  </a:lnTo>
                  <a:lnTo>
                    <a:pt x="506" y="509"/>
                  </a:lnTo>
                  <a:lnTo>
                    <a:pt x="506" y="501"/>
                  </a:lnTo>
                  <a:lnTo>
                    <a:pt x="507" y="500"/>
                  </a:lnTo>
                  <a:lnTo>
                    <a:pt x="515" y="500"/>
                  </a:lnTo>
                  <a:lnTo>
                    <a:pt x="517" y="499"/>
                  </a:lnTo>
                  <a:lnTo>
                    <a:pt x="517" y="498"/>
                  </a:lnTo>
                  <a:lnTo>
                    <a:pt x="515" y="497"/>
                  </a:lnTo>
                  <a:lnTo>
                    <a:pt x="512" y="497"/>
                  </a:lnTo>
                  <a:lnTo>
                    <a:pt x="511" y="495"/>
                  </a:lnTo>
                  <a:lnTo>
                    <a:pt x="511" y="494"/>
                  </a:lnTo>
                  <a:lnTo>
                    <a:pt x="499" y="504"/>
                  </a:lnTo>
                  <a:lnTo>
                    <a:pt x="495" y="506"/>
                  </a:lnTo>
                  <a:lnTo>
                    <a:pt x="489" y="507"/>
                  </a:lnTo>
                  <a:lnTo>
                    <a:pt x="483" y="502"/>
                  </a:lnTo>
                  <a:lnTo>
                    <a:pt x="476" y="502"/>
                  </a:lnTo>
                  <a:lnTo>
                    <a:pt x="477" y="501"/>
                  </a:lnTo>
                  <a:lnTo>
                    <a:pt x="478" y="499"/>
                  </a:lnTo>
                  <a:lnTo>
                    <a:pt x="478" y="494"/>
                  </a:lnTo>
                  <a:lnTo>
                    <a:pt x="476" y="494"/>
                  </a:lnTo>
                  <a:lnTo>
                    <a:pt x="474" y="497"/>
                  </a:lnTo>
                  <a:lnTo>
                    <a:pt x="472" y="499"/>
                  </a:lnTo>
                  <a:lnTo>
                    <a:pt x="472" y="504"/>
                  </a:lnTo>
                  <a:lnTo>
                    <a:pt x="471" y="505"/>
                  </a:lnTo>
                  <a:lnTo>
                    <a:pt x="468" y="505"/>
                  </a:lnTo>
                  <a:lnTo>
                    <a:pt x="465" y="506"/>
                  </a:lnTo>
                  <a:lnTo>
                    <a:pt x="464" y="507"/>
                  </a:lnTo>
                  <a:lnTo>
                    <a:pt x="461" y="507"/>
                  </a:lnTo>
                  <a:lnTo>
                    <a:pt x="460" y="509"/>
                  </a:lnTo>
                  <a:lnTo>
                    <a:pt x="460" y="512"/>
                  </a:lnTo>
                  <a:lnTo>
                    <a:pt x="461" y="513"/>
                  </a:lnTo>
                  <a:lnTo>
                    <a:pt x="462" y="513"/>
                  </a:lnTo>
                  <a:lnTo>
                    <a:pt x="463" y="514"/>
                  </a:lnTo>
                  <a:lnTo>
                    <a:pt x="464" y="514"/>
                  </a:lnTo>
                  <a:lnTo>
                    <a:pt x="465" y="515"/>
                  </a:lnTo>
                  <a:lnTo>
                    <a:pt x="465" y="518"/>
                  </a:lnTo>
                  <a:lnTo>
                    <a:pt x="463" y="519"/>
                  </a:lnTo>
                  <a:lnTo>
                    <a:pt x="462" y="520"/>
                  </a:lnTo>
                  <a:lnTo>
                    <a:pt x="457" y="522"/>
                  </a:lnTo>
                  <a:lnTo>
                    <a:pt x="456" y="523"/>
                  </a:lnTo>
                  <a:lnTo>
                    <a:pt x="456" y="527"/>
                  </a:lnTo>
                  <a:lnTo>
                    <a:pt x="458" y="529"/>
                  </a:lnTo>
                  <a:lnTo>
                    <a:pt x="461" y="528"/>
                  </a:lnTo>
                  <a:lnTo>
                    <a:pt x="461" y="527"/>
                  </a:lnTo>
                  <a:lnTo>
                    <a:pt x="462" y="527"/>
                  </a:lnTo>
                  <a:lnTo>
                    <a:pt x="464" y="529"/>
                  </a:lnTo>
                  <a:lnTo>
                    <a:pt x="464" y="530"/>
                  </a:lnTo>
                  <a:lnTo>
                    <a:pt x="465" y="532"/>
                  </a:lnTo>
                  <a:lnTo>
                    <a:pt x="467" y="532"/>
                  </a:lnTo>
                  <a:lnTo>
                    <a:pt x="468" y="529"/>
                  </a:lnTo>
                  <a:lnTo>
                    <a:pt x="469" y="530"/>
                  </a:lnTo>
                  <a:lnTo>
                    <a:pt x="468" y="532"/>
                  </a:lnTo>
                  <a:lnTo>
                    <a:pt x="465" y="533"/>
                  </a:lnTo>
                  <a:lnTo>
                    <a:pt x="464" y="534"/>
                  </a:lnTo>
                  <a:lnTo>
                    <a:pt x="462" y="535"/>
                  </a:lnTo>
                  <a:lnTo>
                    <a:pt x="461" y="536"/>
                  </a:lnTo>
                  <a:lnTo>
                    <a:pt x="461" y="537"/>
                  </a:lnTo>
                  <a:lnTo>
                    <a:pt x="463" y="539"/>
                  </a:lnTo>
                  <a:lnTo>
                    <a:pt x="467" y="540"/>
                  </a:lnTo>
                  <a:lnTo>
                    <a:pt x="469" y="539"/>
                  </a:lnTo>
                  <a:lnTo>
                    <a:pt x="472" y="539"/>
                  </a:lnTo>
                  <a:lnTo>
                    <a:pt x="476" y="537"/>
                  </a:lnTo>
                  <a:lnTo>
                    <a:pt x="471" y="544"/>
                  </a:lnTo>
                  <a:lnTo>
                    <a:pt x="470" y="547"/>
                  </a:lnTo>
                  <a:lnTo>
                    <a:pt x="468" y="550"/>
                  </a:lnTo>
                  <a:lnTo>
                    <a:pt x="468" y="551"/>
                  </a:lnTo>
                  <a:lnTo>
                    <a:pt x="470" y="553"/>
                  </a:lnTo>
                  <a:lnTo>
                    <a:pt x="474" y="553"/>
                  </a:lnTo>
                  <a:lnTo>
                    <a:pt x="469" y="560"/>
                  </a:lnTo>
                  <a:lnTo>
                    <a:pt x="468" y="564"/>
                  </a:lnTo>
                  <a:lnTo>
                    <a:pt x="465" y="568"/>
                  </a:lnTo>
                  <a:lnTo>
                    <a:pt x="455" y="567"/>
                  </a:lnTo>
                  <a:lnTo>
                    <a:pt x="446" y="563"/>
                  </a:lnTo>
                  <a:lnTo>
                    <a:pt x="444" y="563"/>
                  </a:lnTo>
                  <a:lnTo>
                    <a:pt x="444" y="565"/>
                  </a:lnTo>
                  <a:lnTo>
                    <a:pt x="446" y="568"/>
                  </a:lnTo>
                  <a:lnTo>
                    <a:pt x="446" y="569"/>
                  </a:lnTo>
                  <a:lnTo>
                    <a:pt x="444" y="571"/>
                  </a:lnTo>
                  <a:lnTo>
                    <a:pt x="443" y="572"/>
                  </a:lnTo>
                  <a:lnTo>
                    <a:pt x="437" y="572"/>
                  </a:lnTo>
                  <a:lnTo>
                    <a:pt x="436" y="574"/>
                  </a:lnTo>
                  <a:lnTo>
                    <a:pt x="436" y="582"/>
                  </a:lnTo>
                  <a:lnTo>
                    <a:pt x="435" y="583"/>
                  </a:lnTo>
                  <a:lnTo>
                    <a:pt x="430" y="581"/>
                  </a:lnTo>
                  <a:lnTo>
                    <a:pt x="430" y="583"/>
                  </a:lnTo>
                  <a:lnTo>
                    <a:pt x="432" y="585"/>
                  </a:lnTo>
                  <a:lnTo>
                    <a:pt x="432" y="586"/>
                  </a:lnTo>
                  <a:lnTo>
                    <a:pt x="433" y="588"/>
                  </a:lnTo>
                  <a:lnTo>
                    <a:pt x="432" y="590"/>
                  </a:lnTo>
                  <a:lnTo>
                    <a:pt x="430" y="591"/>
                  </a:lnTo>
                  <a:lnTo>
                    <a:pt x="429" y="589"/>
                  </a:lnTo>
                  <a:lnTo>
                    <a:pt x="428" y="588"/>
                  </a:lnTo>
                  <a:lnTo>
                    <a:pt x="427" y="588"/>
                  </a:lnTo>
                  <a:lnTo>
                    <a:pt x="426" y="589"/>
                  </a:lnTo>
                  <a:lnTo>
                    <a:pt x="425" y="591"/>
                  </a:lnTo>
                  <a:lnTo>
                    <a:pt x="421" y="595"/>
                  </a:lnTo>
                  <a:lnTo>
                    <a:pt x="420" y="595"/>
                  </a:lnTo>
                  <a:lnTo>
                    <a:pt x="418" y="593"/>
                  </a:lnTo>
                  <a:lnTo>
                    <a:pt x="417" y="593"/>
                  </a:lnTo>
                  <a:lnTo>
                    <a:pt x="415" y="595"/>
                  </a:lnTo>
                  <a:lnTo>
                    <a:pt x="417" y="595"/>
                  </a:lnTo>
                  <a:lnTo>
                    <a:pt x="418" y="597"/>
                  </a:lnTo>
                  <a:lnTo>
                    <a:pt x="418" y="598"/>
                  </a:lnTo>
                  <a:lnTo>
                    <a:pt x="419" y="599"/>
                  </a:lnTo>
                  <a:lnTo>
                    <a:pt x="418" y="602"/>
                  </a:lnTo>
                  <a:lnTo>
                    <a:pt x="415" y="603"/>
                  </a:lnTo>
                  <a:lnTo>
                    <a:pt x="412" y="606"/>
                  </a:lnTo>
                  <a:lnTo>
                    <a:pt x="412" y="611"/>
                  </a:lnTo>
                  <a:lnTo>
                    <a:pt x="407" y="611"/>
                  </a:lnTo>
                  <a:lnTo>
                    <a:pt x="406" y="610"/>
                  </a:lnTo>
                  <a:lnTo>
                    <a:pt x="405" y="610"/>
                  </a:lnTo>
                  <a:lnTo>
                    <a:pt x="403" y="609"/>
                  </a:lnTo>
                  <a:lnTo>
                    <a:pt x="401" y="610"/>
                  </a:lnTo>
                  <a:lnTo>
                    <a:pt x="401" y="611"/>
                  </a:lnTo>
                  <a:lnTo>
                    <a:pt x="404" y="612"/>
                  </a:lnTo>
                  <a:lnTo>
                    <a:pt x="405" y="613"/>
                  </a:lnTo>
                  <a:lnTo>
                    <a:pt x="401" y="613"/>
                  </a:lnTo>
                  <a:lnTo>
                    <a:pt x="397" y="616"/>
                  </a:lnTo>
                  <a:lnTo>
                    <a:pt x="394" y="618"/>
                  </a:lnTo>
                  <a:lnTo>
                    <a:pt x="390" y="619"/>
                  </a:lnTo>
                  <a:lnTo>
                    <a:pt x="389" y="618"/>
                  </a:lnTo>
                  <a:lnTo>
                    <a:pt x="387" y="616"/>
                  </a:lnTo>
                  <a:lnTo>
                    <a:pt x="385" y="614"/>
                  </a:lnTo>
                  <a:lnTo>
                    <a:pt x="386" y="611"/>
                  </a:lnTo>
                  <a:lnTo>
                    <a:pt x="389" y="609"/>
                  </a:lnTo>
                  <a:lnTo>
                    <a:pt x="391" y="607"/>
                  </a:lnTo>
                  <a:lnTo>
                    <a:pt x="394" y="606"/>
                  </a:lnTo>
                  <a:lnTo>
                    <a:pt x="398" y="606"/>
                  </a:lnTo>
                  <a:lnTo>
                    <a:pt x="400" y="599"/>
                  </a:lnTo>
                  <a:lnTo>
                    <a:pt x="410" y="585"/>
                  </a:lnTo>
                  <a:lnTo>
                    <a:pt x="404" y="586"/>
                  </a:lnTo>
                  <a:lnTo>
                    <a:pt x="399" y="590"/>
                  </a:lnTo>
                  <a:lnTo>
                    <a:pt x="396" y="592"/>
                  </a:lnTo>
                  <a:lnTo>
                    <a:pt x="390" y="593"/>
                  </a:lnTo>
                  <a:lnTo>
                    <a:pt x="390" y="592"/>
                  </a:lnTo>
                  <a:lnTo>
                    <a:pt x="389" y="592"/>
                  </a:lnTo>
                  <a:lnTo>
                    <a:pt x="386" y="591"/>
                  </a:lnTo>
                  <a:lnTo>
                    <a:pt x="385" y="591"/>
                  </a:lnTo>
                  <a:lnTo>
                    <a:pt x="387" y="579"/>
                  </a:lnTo>
                  <a:lnTo>
                    <a:pt x="391" y="569"/>
                  </a:lnTo>
                  <a:lnTo>
                    <a:pt x="394" y="560"/>
                  </a:lnTo>
                  <a:lnTo>
                    <a:pt x="396" y="549"/>
                  </a:lnTo>
                  <a:lnTo>
                    <a:pt x="392" y="537"/>
                  </a:lnTo>
                  <a:lnTo>
                    <a:pt x="398" y="535"/>
                  </a:lnTo>
                  <a:lnTo>
                    <a:pt x="401" y="530"/>
                  </a:lnTo>
                  <a:lnTo>
                    <a:pt x="406" y="526"/>
                  </a:lnTo>
                  <a:lnTo>
                    <a:pt x="412" y="522"/>
                  </a:lnTo>
                  <a:lnTo>
                    <a:pt x="414" y="522"/>
                  </a:lnTo>
                  <a:lnTo>
                    <a:pt x="415" y="523"/>
                  </a:lnTo>
                  <a:lnTo>
                    <a:pt x="418" y="525"/>
                  </a:lnTo>
                  <a:lnTo>
                    <a:pt x="420" y="525"/>
                  </a:lnTo>
                  <a:lnTo>
                    <a:pt x="428" y="523"/>
                  </a:lnTo>
                  <a:lnTo>
                    <a:pt x="437" y="522"/>
                  </a:lnTo>
                  <a:lnTo>
                    <a:pt x="446" y="525"/>
                  </a:lnTo>
                  <a:lnTo>
                    <a:pt x="443" y="520"/>
                  </a:lnTo>
                  <a:lnTo>
                    <a:pt x="439" y="518"/>
                  </a:lnTo>
                  <a:lnTo>
                    <a:pt x="427" y="515"/>
                  </a:lnTo>
                  <a:lnTo>
                    <a:pt x="422" y="512"/>
                  </a:lnTo>
                  <a:lnTo>
                    <a:pt x="426" y="504"/>
                  </a:lnTo>
                  <a:lnTo>
                    <a:pt x="430" y="498"/>
                  </a:lnTo>
                  <a:lnTo>
                    <a:pt x="437" y="492"/>
                  </a:lnTo>
                  <a:lnTo>
                    <a:pt x="434" y="490"/>
                  </a:lnTo>
                  <a:lnTo>
                    <a:pt x="430" y="490"/>
                  </a:lnTo>
                  <a:lnTo>
                    <a:pt x="428" y="491"/>
                  </a:lnTo>
                  <a:lnTo>
                    <a:pt x="425" y="493"/>
                  </a:lnTo>
                  <a:lnTo>
                    <a:pt x="424" y="495"/>
                  </a:lnTo>
                  <a:lnTo>
                    <a:pt x="421" y="498"/>
                  </a:lnTo>
                  <a:lnTo>
                    <a:pt x="420" y="501"/>
                  </a:lnTo>
                  <a:lnTo>
                    <a:pt x="420" y="505"/>
                  </a:lnTo>
                  <a:lnTo>
                    <a:pt x="417" y="505"/>
                  </a:lnTo>
                  <a:lnTo>
                    <a:pt x="414" y="506"/>
                  </a:lnTo>
                  <a:lnTo>
                    <a:pt x="411" y="506"/>
                  </a:lnTo>
                  <a:lnTo>
                    <a:pt x="408" y="504"/>
                  </a:lnTo>
                  <a:lnTo>
                    <a:pt x="407" y="500"/>
                  </a:lnTo>
                  <a:lnTo>
                    <a:pt x="405" y="505"/>
                  </a:lnTo>
                  <a:lnTo>
                    <a:pt x="400" y="509"/>
                  </a:lnTo>
                  <a:lnTo>
                    <a:pt x="397" y="512"/>
                  </a:lnTo>
                  <a:lnTo>
                    <a:pt x="384" y="525"/>
                  </a:lnTo>
                  <a:lnTo>
                    <a:pt x="379" y="527"/>
                  </a:lnTo>
                  <a:lnTo>
                    <a:pt x="379" y="530"/>
                  </a:lnTo>
                  <a:lnTo>
                    <a:pt x="377" y="533"/>
                  </a:lnTo>
                  <a:lnTo>
                    <a:pt x="377" y="534"/>
                  </a:lnTo>
                  <a:lnTo>
                    <a:pt x="379" y="535"/>
                  </a:lnTo>
                  <a:lnTo>
                    <a:pt x="375" y="540"/>
                  </a:lnTo>
                  <a:lnTo>
                    <a:pt x="371" y="546"/>
                  </a:lnTo>
                  <a:lnTo>
                    <a:pt x="366" y="550"/>
                  </a:lnTo>
                  <a:lnTo>
                    <a:pt x="366" y="555"/>
                  </a:lnTo>
                  <a:lnTo>
                    <a:pt x="368" y="557"/>
                  </a:lnTo>
                  <a:lnTo>
                    <a:pt x="365" y="562"/>
                  </a:lnTo>
                  <a:lnTo>
                    <a:pt x="364" y="565"/>
                  </a:lnTo>
                  <a:lnTo>
                    <a:pt x="358" y="565"/>
                  </a:lnTo>
                  <a:lnTo>
                    <a:pt x="355" y="564"/>
                  </a:lnTo>
                  <a:lnTo>
                    <a:pt x="352" y="563"/>
                  </a:lnTo>
                  <a:lnTo>
                    <a:pt x="347" y="563"/>
                  </a:lnTo>
                  <a:lnTo>
                    <a:pt x="348" y="565"/>
                  </a:lnTo>
                  <a:lnTo>
                    <a:pt x="350" y="568"/>
                  </a:lnTo>
                  <a:lnTo>
                    <a:pt x="352" y="569"/>
                  </a:lnTo>
                  <a:lnTo>
                    <a:pt x="356" y="570"/>
                  </a:lnTo>
                  <a:lnTo>
                    <a:pt x="358" y="571"/>
                  </a:lnTo>
                  <a:lnTo>
                    <a:pt x="361" y="574"/>
                  </a:lnTo>
                  <a:lnTo>
                    <a:pt x="362" y="576"/>
                  </a:lnTo>
                  <a:lnTo>
                    <a:pt x="362" y="579"/>
                  </a:lnTo>
                  <a:lnTo>
                    <a:pt x="361" y="582"/>
                  </a:lnTo>
                  <a:lnTo>
                    <a:pt x="359" y="583"/>
                  </a:lnTo>
                  <a:lnTo>
                    <a:pt x="355" y="585"/>
                  </a:lnTo>
                  <a:lnTo>
                    <a:pt x="351" y="586"/>
                  </a:lnTo>
                  <a:lnTo>
                    <a:pt x="349" y="586"/>
                  </a:lnTo>
                  <a:lnTo>
                    <a:pt x="344" y="589"/>
                  </a:lnTo>
                  <a:lnTo>
                    <a:pt x="347" y="591"/>
                  </a:lnTo>
                  <a:lnTo>
                    <a:pt x="349" y="591"/>
                  </a:lnTo>
                  <a:lnTo>
                    <a:pt x="350" y="592"/>
                  </a:lnTo>
                  <a:lnTo>
                    <a:pt x="351" y="592"/>
                  </a:lnTo>
                  <a:lnTo>
                    <a:pt x="352" y="593"/>
                  </a:lnTo>
                  <a:lnTo>
                    <a:pt x="352" y="596"/>
                  </a:lnTo>
                  <a:lnTo>
                    <a:pt x="351" y="598"/>
                  </a:lnTo>
                  <a:lnTo>
                    <a:pt x="349" y="598"/>
                  </a:lnTo>
                  <a:lnTo>
                    <a:pt x="348" y="597"/>
                  </a:lnTo>
                  <a:lnTo>
                    <a:pt x="347" y="595"/>
                  </a:lnTo>
                  <a:lnTo>
                    <a:pt x="347" y="593"/>
                  </a:lnTo>
                  <a:lnTo>
                    <a:pt x="344" y="596"/>
                  </a:lnTo>
                  <a:lnTo>
                    <a:pt x="343" y="598"/>
                  </a:lnTo>
                  <a:lnTo>
                    <a:pt x="343" y="599"/>
                  </a:lnTo>
                  <a:lnTo>
                    <a:pt x="341" y="600"/>
                  </a:lnTo>
                  <a:lnTo>
                    <a:pt x="336" y="600"/>
                  </a:lnTo>
                  <a:lnTo>
                    <a:pt x="336" y="607"/>
                  </a:lnTo>
                  <a:lnTo>
                    <a:pt x="333" y="612"/>
                  </a:lnTo>
                  <a:lnTo>
                    <a:pt x="329" y="616"/>
                  </a:lnTo>
                  <a:lnTo>
                    <a:pt x="327" y="620"/>
                  </a:lnTo>
                  <a:lnTo>
                    <a:pt x="325" y="626"/>
                  </a:lnTo>
                  <a:lnTo>
                    <a:pt x="326" y="634"/>
                  </a:lnTo>
                  <a:lnTo>
                    <a:pt x="340" y="634"/>
                  </a:lnTo>
                  <a:lnTo>
                    <a:pt x="346" y="637"/>
                  </a:lnTo>
                  <a:lnTo>
                    <a:pt x="351" y="641"/>
                  </a:lnTo>
                  <a:lnTo>
                    <a:pt x="350" y="642"/>
                  </a:lnTo>
                  <a:lnTo>
                    <a:pt x="349" y="645"/>
                  </a:lnTo>
                  <a:lnTo>
                    <a:pt x="348" y="646"/>
                  </a:lnTo>
                  <a:lnTo>
                    <a:pt x="348" y="648"/>
                  </a:lnTo>
                  <a:lnTo>
                    <a:pt x="344" y="652"/>
                  </a:lnTo>
                  <a:lnTo>
                    <a:pt x="342" y="652"/>
                  </a:lnTo>
                  <a:lnTo>
                    <a:pt x="341" y="653"/>
                  </a:lnTo>
                  <a:lnTo>
                    <a:pt x="339" y="654"/>
                  </a:lnTo>
                  <a:lnTo>
                    <a:pt x="337" y="654"/>
                  </a:lnTo>
                  <a:lnTo>
                    <a:pt x="334" y="658"/>
                  </a:lnTo>
                  <a:lnTo>
                    <a:pt x="332" y="659"/>
                  </a:lnTo>
                  <a:lnTo>
                    <a:pt x="330" y="661"/>
                  </a:lnTo>
                  <a:lnTo>
                    <a:pt x="329" y="662"/>
                  </a:lnTo>
                  <a:lnTo>
                    <a:pt x="329" y="663"/>
                  </a:lnTo>
                  <a:lnTo>
                    <a:pt x="330" y="665"/>
                  </a:lnTo>
                  <a:lnTo>
                    <a:pt x="332" y="667"/>
                  </a:lnTo>
                  <a:lnTo>
                    <a:pt x="332" y="669"/>
                  </a:lnTo>
                  <a:lnTo>
                    <a:pt x="330" y="670"/>
                  </a:lnTo>
                  <a:lnTo>
                    <a:pt x="326" y="670"/>
                  </a:lnTo>
                  <a:lnTo>
                    <a:pt x="326" y="673"/>
                  </a:lnTo>
                  <a:lnTo>
                    <a:pt x="329" y="676"/>
                  </a:lnTo>
                  <a:lnTo>
                    <a:pt x="329" y="680"/>
                  </a:lnTo>
                  <a:lnTo>
                    <a:pt x="327" y="680"/>
                  </a:lnTo>
                  <a:lnTo>
                    <a:pt x="325" y="681"/>
                  </a:lnTo>
                  <a:lnTo>
                    <a:pt x="323" y="681"/>
                  </a:lnTo>
                  <a:lnTo>
                    <a:pt x="321" y="682"/>
                  </a:lnTo>
                  <a:lnTo>
                    <a:pt x="320" y="683"/>
                  </a:lnTo>
                  <a:lnTo>
                    <a:pt x="320" y="684"/>
                  </a:lnTo>
                  <a:lnTo>
                    <a:pt x="315" y="687"/>
                  </a:lnTo>
                  <a:lnTo>
                    <a:pt x="312" y="688"/>
                  </a:lnTo>
                  <a:lnTo>
                    <a:pt x="309" y="689"/>
                  </a:lnTo>
                  <a:lnTo>
                    <a:pt x="307" y="689"/>
                  </a:lnTo>
                  <a:lnTo>
                    <a:pt x="306" y="690"/>
                  </a:lnTo>
                  <a:lnTo>
                    <a:pt x="306" y="697"/>
                  </a:lnTo>
                  <a:lnTo>
                    <a:pt x="305" y="698"/>
                  </a:lnTo>
                  <a:lnTo>
                    <a:pt x="304" y="698"/>
                  </a:lnTo>
                  <a:lnTo>
                    <a:pt x="302" y="700"/>
                  </a:lnTo>
                  <a:lnTo>
                    <a:pt x="301" y="700"/>
                  </a:lnTo>
                  <a:lnTo>
                    <a:pt x="301" y="703"/>
                  </a:lnTo>
                  <a:lnTo>
                    <a:pt x="299" y="703"/>
                  </a:lnTo>
                  <a:lnTo>
                    <a:pt x="298" y="702"/>
                  </a:lnTo>
                  <a:lnTo>
                    <a:pt x="297" y="702"/>
                  </a:lnTo>
                  <a:lnTo>
                    <a:pt x="295" y="701"/>
                  </a:lnTo>
                  <a:lnTo>
                    <a:pt x="293" y="704"/>
                  </a:lnTo>
                  <a:lnTo>
                    <a:pt x="292" y="708"/>
                  </a:lnTo>
                  <a:lnTo>
                    <a:pt x="290" y="711"/>
                  </a:lnTo>
                  <a:lnTo>
                    <a:pt x="288" y="715"/>
                  </a:lnTo>
                  <a:lnTo>
                    <a:pt x="281" y="716"/>
                  </a:lnTo>
                  <a:lnTo>
                    <a:pt x="277" y="719"/>
                  </a:lnTo>
                  <a:lnTo>
                    <a:pt x="272" y="724"/>
                  </a:lnTo>
                  <a:lnTo>
                    <a:pt x="267" y="728"/>
                  </a:lnTo>
                  <a:lnTo>
                    <a:pt x="267" y="729"/>
                  </a:lnTo>
                  <a:lnTo>
                    <a:pt x="269" y="730"/>
                  </a:lnTo>
                  <a:lnTo>
                    <a:pt x="270" y="730"/>
                  </a:lnTo>
                  <a:lnTo>
                    <a:pt x="271" y="731"/>
                  </a:lnTo>
                  <a:lnTo>
                    <a:pt x="271" y="738"/>
                  </a:lnTo>
                  <a:lnTo>
                    <a:pt x="267" y="745"/>
                  </a:lnTo>
                  <a:lnTo>
                    <a:pt x="265" y="746"/>
                  </a:lnTo>
                  <a:lnTo>
                    <a:pt x="258" y="746"/>
                  </a:lnTo>
                  <a:lnTo>
                    <a:pt x="256" y="747"/>
                  </a:lnTo>
                  <a:lnTo>
                    <a:pt x="255" y="750"/>
                  </a:lnTo>
                  <a:lnTo>
                    <a:pt x="251" y="753"/>
                  </a:lnTo>
                  <a:lnTo>
                    <a:pt x="249" y="754"/>
                  </a:lnTo>
                  <a:lnTo>
                    <a:pt x="248" y="754"/>
                  </a:lnTo>
                  <a:lnTo>
                    <a:pt x="245" y="753"/>
                  </a:lnTo>
                  <a:lnTo>
                    <a:pt x="244" y="753"/>
                  </a:lnTo>
                  <a:lnTo>
                    <a:pt x="243" y="756"/>
                  </a:lnTo>
                  <a:lnTo>
                    <a:pt x="243" y="761"/>
                  </a:lnTo>
                  <a:lnTo>
                    <a:pt x="240" y="765"/>
                  </a:lnTo>
                  <a:lnTo>
                    <a:pt x="236" y="765"/>
                  </a:lnTo>
                  <a:lnTo>
                    <a:pt x="234" y="763"/>
                  </a:lnTo>
                  <a:lnTo>
                    <a:pt x="231" y="763"/>
                  </a:lnTo>
                  <a:lnTo>
                    <a:pt x="228" y="766"/>
                  </a:lnTo>
                  <a:lnTo>
                    <a:pt x="228" y="768"/>
                  </a:lnTo>
                  <a:lnTo>
                    <a:pt x="229" y="770"/>
                  </a:lnTo>
                  <a:lnTo>
                    <a:pt x="231" y="770"/>
                  </a:lnTo>
                  <a:lnTo>
                    <a:pt x="233" y="771"/>
                  </a:lnTo>
                  <a:lnTo>
                    <a:pt x="224" y="774"/>
                  </a:lnTo>
                  <a:lnTo>
                    <a:pt x="215" y="778"/>
                  </a:lnTo>
                  <a:lnTo>
                    <a:pt x="209" y="784"/>
                  </a:lnTo>
                  <a:lnTo>
                    <a:pt x="210" y="786"/>
                  </a:lnTo>
                  <a:lnTo>
                    <a:pt x="213" y="786"/>
                  </a:lnTo>
                  <a:lnTo>
                    <a:pt x="215" y="785"/>
                  </a:lnTo>
                  <a:lnTo>
                    <a:pt x="216" y="784"/>
                  </a:lnTo>
                  <a:lnTo>
                    <a:pt x="220" y="784"/>
                  </a:lnTo>
                  <a:lnTo>
                    <a:pt x="214" y="791"/>
                  </a:lnTo>
                  <a:lnTo>
                    <a:pt x="208" y="795"/>
                  </a:lnTo>
                  <a:lnTo>
                    <a:pt x="202" y="802"/>
                  </a:lnTo>
                  <a:lnTo>
                    <a:pt x="192" y="806"/>
                  </a:lnTo>
                  <a:lnTo>
                    <a:pt x="187" y="808"/>
                  </a:lnTo>
                  <a:lnTo>
                    <a:pt x="186" y="810"/>
                  </a:lnTo>
                  <a:lnTo>
                    <a:pt x="185" y="814"/>
                  </a:lnTo>
                  <a:lnTo>
                    <a:pt x="184" y="815"/>
                  </a:lnTo>
                  <a:lnTo>
                    <a:pt x="184" y="814"/>
                  </a:lnTo>
                  <a:lnTo>
                    <a:pt x="183" y="813"/>
                  </a:lnTo>
                  <a:lnTo>
                    <a:pt x="184" y="810"/>
                  </a:lnTo>
                  <a:lnTo>
                    <a:pt x="184" y="807"/>
                  </a:lnTo>
                  <a:lnTo>
                    <a:pt x="178" y="807"/>
                  </a:lnTo>
                  <a:lnTo>
                    <a:pt x="176" y="808"/>
                  </a:lnTo>
                  <a:lnTo>
                    <a:pt x="172" y="809"/>
                  </a:lnTo>
                  <a:lnTo>
                    <a:pt x="167" y="814"/>
                  </a:lnTo>
                  <a:lnTo>
                    <a:pt x="166" y="814"/>
                  </a:lnTo>
                  <a:lnTo>
                    <a:pt x="166" y="815"/>
                  </a:lnTo>
                  <a:lnTo>
                    <a:pt x="162" y="817"/>
                  </a:lnTo>
                  <a:lnTo>
                    <a:pt x="159" y="820"/>
                  </a:lnTo>
                  <a:lnTo>
                    <a:pt x="158" y="822"/>
                  </a:lnTo>
                  <a:lnTo>
                    <a:pt x="157" y="822"/>
                  </a:lnTo>
                  <a:lnTo>
                    <a:pt x="155" y="823"/>
                  </a:lnTo>
                  <a:lnTo>
                    <a:pt x="151" y="822"/>
                  </a:lnTo>
                  <a:lnTo>
                    <a:pt x="149" y="824"/>
                  </a:lnTo>
                  <a:lnTo>
                    <a:pt x="148" y="824"/>
                  </a:lnTo>
                  <a:lnTo>
                    <a:pt x="146" y="826"/>
                  </a:lnTo>
                  <a:lnTo>
                    <a:pt x="144" y="826"/>
                  </a:lnTo>
                  <a:lnTo>
                    <a:pt x="142" y="827"/>
                  </a:lnTo>
                  <a:lnTo>
                    <a:pt x="137" y="831"/>
                  </a:lnTo>
                  <a:lnTo>
                    <a:pt x="135" y="833"/>
                  </a:lnTo>
                  <a:lnTo>
                    <a:pt x="132" y="831"/>
                  </a:lnTo>
                  <a:lnTo>
                    <a:pt x="131" y="830"/>
                  </a:lnTo>
                  <a:lnTo>
                    <a:pt x="131" y="829"/>
                  </a:lnTo>
                  <a:lnTo>
                    <a:pt x="134" y="827"/>
                  </a:lnTo>
                  <a:lnTo>
                    <a:pt x="138" y="827"/>
                  </a:lnTo>
                  <a:lnTo>
                    <a:pt x="135" y="820"/>
                  </a:lnTo>
                  <a:lnTo>
                    <a:pt x="134" y="819"/>
                  </a:lnTo>
                  <a:lnTo>
                    <a:pt x="131" y="817"/>
                  </a:lnTo>
                  <a:lnTo>
                    <a:pt x="127" y="817"/>
                  </a:lnTo>
                  <a:lnTo>
                    <a:pt x="124" y="819"/>
                  </a:lnTo>
                  <a:lnTo>
                    <a:pt x="121" y="822"/>
                  </a:lnTo>
                  <a:lnTo>
                    <a:pt x="121" y="829"/>
                  </a:lnTo>
                  <a:lnTo>
                    <a:pt x="120" y="833"/>
                  </a:lnTo>
                  <a:lnTo>
                    <a:pt x="118" y="835"/>
                  </a:lnTo>
                  <a:lnTo>
                    <a:pt x="117" y="836"/>
                  </a:lnTo>
                  <a:lnTo>
                    <a:pt x="115" y="836"/>
                  </a:lnTo>
                  <a:lnTo>
                    <a:pt x="114" y="837"/>
                  </a:lnTo>
                  <a:lnTo>
                    <a:pt x="111" y="837"/>
                  </a:lnTo>
                  <a:lnTo>
                    <a:pt x="111" y="843"/>
                  </a:lnTo>
                  <a:lnTo>
                    <a:pt x="109" y="845"/>
                  </a:lnTo>
                  <a:lnTo>
                    <a:pt x="102" y="849"/>
                  </a:lnTo>
                  <a:lnTo>
                    <a:pt x="101" y="848"/>
                  </a:lnTo>
                  <a:lnTo>
                    <a:pt x="98" y="838"/>
                  </a:lnTo>
                  <a:lnTo>
                    <a:pt x="100" y="829"/>
                  </a:lnTo>
                  <a:lnTo>
                    <a:pt x="106" y="820"/>
                  </a:lnTo>
                  <a:lnTo>
                    <a:pt x="109" y="816"/>
                  </a:lnTo>
                  <a:lnTo>
                    <a:pt x="109" y="815"/>
                  </a:lnTo>
                  <a:lnTo>
                    <a:pt x="111" y="814"/>
                  </a:lnTo>
                  <a:lnTo>
                    <a:pt x="113" y="813"/>
                  </a:lnTo>
                  <a:lnTo>
                    <a:pt x="116" y="812"/>
                  </a:lnTo>
                  <a:lnTo>
                    <a:pt x="122" y="808"/>
                  </a:lnTo>
                  <a:lnTo>
                    <a:pt x="129" y="803"/>
                  </a:lnTo>
                  <a:lnTo>
                    <a:pt x="138" y="802"/>
                  </a:lnTo>
                  <a:lnTo>
                    <a:pt x="141" y="806"/>
                  </a:lnTo>
                  <a:lnTo>
                    <a:pt x="151" y="816"/>
                  </a:lnTo>
                  <a:lnTo>
                    <a:pt x="152" y="815"/>
                  </a:lnTo>
                  <a:lnTo>
                    <a:pt x="152" y="813"/>
                  </a:lnTo>
                  <a:lnTo>
                    <a:pt x="153" y="812"/>
                  </a:lnTo>
                  <a:lnTo>
                    <a:pt x="153" y="809"/>
                  </a:lnTo>
                  <a:lnTo>
                    <a:pt x="155" y="810"/>
                  </a:lnTo>
                  <a:lnTo>
                    <a:pt x="156" y="810"/>
                  </a:lnTo>
                  <a:lnTo>
                    <a:pt x="158" y="812"/>
                  </a:lnTo>
                  <a:lnTo>
                    <a:pt x="159" y="813"/>
                  </a:lnTo>
                  <a:lnTo>
                    <a:pt x="159" y="814"/>
                  </a:lnTo>
                  <a:lnTo>
                    <a:pt x="166" y="812"/>
                  </a:lnTo>
                  <a:lnTo>
                    <a:pt x="166" y="806"/>
                  </a:lnTo>
                  <a:lnTo>
                    <a:pt x="165" y="805"/>
                  </a:lnTo>
                  <a:lnTo>
                    <a:pt x="159" y="805"/>
                  </a:lnTo>
                  <a:lnTo>
                    <a:pt x="159" y="795"/>
                  </a:lnTo>
                  <a:lnTo>
                    <a:pt x="162" y="789"/>
                  </a:lnTo>
                  <a:lnTo>
                    <a:pt x="173" y="778"/>
                  </a:lnTo>
                  <a:lnTo>
                    <a:pt x="174" y="775"/>
                  </a:lnTo>
                  <a:lnTo>
                    <a:pt x="177" y="773"/>
                  </a:lnTo>
                  <a:lnTo>
                    <a:pt x="184" y="770"/>
                  </a:lnTo>
                  <a:lnTo>
                    <a:pt x="191" y="767"/>
                  </a:lnTo>
                  <a:lnTo>
                    <a:pt x="196" y="765"/>
                  </a:lnTo>
                  <a:lnTo>
                    <a:pt x="200" y="758"/>
                  </a:lnTo>
                  <a:lnTo>
                    <a:pt x="203" y="758"/>
                  </a:lnTo>
                  <a:lnTo>
                    <a:pt x="206" y="759"/>
                  </a:lnTo>
                  <a:lnTo>
                    <a:pt x="209" y="759"/>
                  </a:lnTo>
                  <a:lnTo>
                    <a:pt x="210" y="757"/>
                  </a:lnTo>
                  <a:lnTo>
                    <a:pt x="210" y="756"/>
                  </a:lnTo>
                  <a:lnTo>
                    <a:pt x="212" y="753"/>
                  </a:lnTo>
                  <a:lnTo>
                    <a:pt x="212" y="744"/>
                  </a:lnTo>
                  <a:lnTo>
                    <a:pt x="233" y="721"/>
                  </a:lnTo>
                  <a:lnTo>
                    <a:pt x="235" y="722"/>
                  </a:lnTo>
                  <a:lnTo>
                    <a:pt x="237" y="722"/>
                  </a:lnTo>
                  <a:lnTo>
                    <a:pt x="240" y="723"/>
                  </a:lnTo>
                  <a:lnTo>
                    <a:pt x="242" y="723"/>
                  </a:lnTo>
                  <a:lnTo>
                    <a:pt x="244" y="721"/>
                  </a:lnTo>
                  <a:lnTo>
                    <a:pt x="245" y="718"/>
                  </a:lnTo>
                  <a:lnTo>
                    <a:pt x="243" y="718"/>
                  </a:lnTo>
                  <a:lnTo>
                    <a:pt x="237" y="712"/>
                  </a:lnTo>
                  <a:lnTo>
                    <a:pt x="240" y="702"/>
                  </a:lnTo>
                  <a:lnTo>
                    <a:pt x="240" y="688"/>
                  </a:lnTo>
                  <a:lnTo>
                    <a:pt x="242" y="688"/>
                  </a:lnTo>
                  <a:lnTo>
                    <a:pt x="243" y="687"/>
                  </a:lnTo>
                  <a:lnTo>
                    <a:pt x="245" y="687"/>
                  </a:lnTo>
                  <a:lnTo>
                    <a:pt x="247" y="686"/>
                  </a:lnTo>
                  <a:lnTo>
                    <a:pt x="249" y="686"/>
                  </a:lnTo>
                  <a:lnTo>
                    <a:pt x="252" y="687"/>
                  </a:lnTo>
                  <a:lnTo>
                    <a:pt x="251" y="684"/>
                  </a:lnTo>
                  <a:lnTo>
                    <a:pt x="250" y="683"/>
                  </a:lnTo>
                  <a:lnTo>
                    <a:pt x="248" y="682"/>
                  </a:lnTo>
                  <a:lnTo>
                    <a:pt x="241" y="682"/>
                  </a:lnTo>
                  <a:lnTo>
                    <a:pt x="242" y="672"/>
                  </a:lnTo>
                  <a:lnTo>
                    <a:pt x="245" y="666"/>
                  </a:lnTo>
                  <a:lnTo>
                    <a:pt x="250" y="661"/>
                  </a:lnTo>
                  <a:lnTo>
                    <a:pt x="256" y="656"/>
                  </a:lnTo>
                  <a:lnTo>
                    <a:pt x="254" y="651"/>
                  </a:lnTo>
                  <a:lnTo>
                    <a:pt x="255" y="647"/>
                  </a:lnTo>
                  <a:lnTo>
                    <a:pt x="257" y="644"/>
                  </a:lnTo>
                  <a:lnTo>
                    <a:pt x="258" y="639"/>
                  </a:lnTo>
                  <a:lnTo>
                    <a:pt x="258" y="632"/>
                  </a:lnTo>
                  <a:lnTo>
                    <a:pt x="256" y="633"/>
                  </a:lnTo>
                  <a:lnTo>
                    <a:pt x="255" y="634"/>
                  </a:lnTo>
                  <a:lnTo>
                    <a:pt x="254" y="637"/>
                  </a:lnTo>
                  <a:lnTo>
                    <a:pt x="254" y="640"/>
                  </a:lnTo>
                  <a:lnTo>
                    <a:pt x="252" y="642"/>
                  </a:lnTo>
                  <a:lnTo>
                    <a:pt x="252" y="645"/>
                  </a:lnTo>
                  <a:lnTo>
                    <a:pt x="238" y="653"/>
                  </a:lnTo>
                  <a:lnTo>
                    <a:pt x="224" y="660"/>
                  </a:lnTo>
                  <a:lnTo>
                    <a:pt x="222" y="660"/>
                  </a:lnTo>
                  <a:lnTo>
                    <a:pt x="220" y="659"/>
                  </a:lnTo>
                  <a:lnTo>
                    <a:pt x="217" y="656"/>
                  </a:lnTo>
                  <a:lnTo>
                    <a:pt x="216" y="654"/>
                  </a:lnTo>
                  <a:lnTo>
                    <a:pt x="214" y="653"/>
                  </a:lnTo>
                  <a:lnTo>
                    <a:pt x="213" y="652"/>
                  </a:lnTo>
                  <a:lnTo>
                    <a:pt x="213" y="648"/>
                  </a:lnTo>
                  <a:lnTo>
                    <a:pt x="215" y="646"/>
                  </a:lnTo>
                  <a:lnTo>
                    <a:pt x="216" y="646"/>
                  </a:lnTo>
                  <a:lnTo>
                    <a:pt x="217" y="645"/>
                  </a:lnTo>
                  <a:lnTo>
                    <a:pt x="217" y="644"/>
                  </a:lnTo>
                  <a:lnTo>
                    <a:pt x="221" y="644"/>
                  </a:lnTo>
                  <a:lnTo>
                    <a:pt x="222" y="645"/>
                  </a:lnTo>
                  <a:lnTo>
                    <a:pt x="222" y="646"/>
                  </a:lnTo>
                  <a:lnTo>
                    <a:pt x="223" y="647"/>
                  </a:lnTo>
                  <a:lnTo>
                    <a:pt x="223" y="648"/>
                  </a:lnTo>
                  <a:lnTo>
                    <a:pt x="224" y="649"/>
                  </a:lnTo>
                  <a:lnTo>
                    <a:pt x="227" y="649"/>
                  </a:lnTo>
                  <a:lnTo>
                    <a:pt x="229" y="645"/>
                  </a:lnTo>
                  <a:lnTo>
                    <a:pt x="228" y="644"/>
                  </a:lnTo>
                  <a:lnTo>
                    <a:pt x="226" y="642"/>
                  </a:lnTo>
                  <a:lnTo>
                    <a:pt x="224" y="641"/>
                  </a:lnTo>
                  <a:lnTo>
                    <a:pt x="222" y="640"/>
                  </a:lnTo>
                  <a:lnTo>
                    <a:pt x="219" y="639"/>
                  </a:lnTo>
                  <a:lnTo>
                    <a:pt x="216" y="638"/>
                  </a:lnTo>
                  <a:lnTo>
                    <a:pt x="213" y="634"/>
                  </a:lnTo>
                  <a:lnTo>
                    <a:pt x="213" y="632"/>
                  </a:lnTo>
                  <a:lnTo>
                    <a:pt x="212" y="633"/>
                  </a:lnTo>
                  <a:lnTo>
                    <a:pt x="210" y="635"/>
                  </a:lnTo>
                  <a:lnTo>
                    <a:pt x="210" y="638"/>
                  </a:lnTo>
                  <a:lnTo>
                    <a:pt x="209" y="640"/>
                  </a:lnTo>
                  <a:lnTo>
                    <a:pt x="209" y="641"/>
                  </a:lnTo>
                  <a:lnTo>
                    <a:pt x="208" y="644"/>
                  </a:lnTo>
                  <a:lnTo>
                    <a:pt x="208" y="645"/>
                  </a:lnTo>
                  <a:lnTo>
                    <a:pt x="205" y="645"/>
                  </a:lnTo>
                  <a:lnTo>
                    <a:pt x="202" y="644"/>
                  </a:lnTo>
                  <a:lnTo>
                    <a:pt x="203" y="649"/>
                  </a:lnTo>
                  <a:lnTo>
                    <a:pt x="203" y="654"/>
                  </a:lnTo>
                  <a:lnTo>
                    <a:pt x="202" y="659"/>
                  </a:lnTo>
                  <a:lnTo>
                    <a:pt x="202" y="665"/>
                  </a:lnTo>
                  <a:lnTo>
                    <a:pt x="205" y="672"/>
                  </a:lnTo>
                  <a:lnTo>
                    <a:pt x="201" y="672"/>
                  </a:lnTo>
                  <a:lnTo>
                    <a:pt x="199" y="670"/>
                  </a:lnTo>
                  <a:lnTo>
                    <a:pt x="195" y="663"/>
                  </a:lnTo>
                  <a:lnTo>
                    <a:pt x="194" y="662"/>
                  </a:lnTo>
                  <a:lnTo>
                    <a:pt x="193" y="660"/>
                  </a:lnTo>
                  <a:lnTo>
                    <a:pt x="188" y="653"/>
                  </a:lnTo>
                  <a:lnTo>
                    <a:pt x="186" y="648"/>
                  </a:lnTo>
                  <a:lnTo>
                    <a:pt x="184" y="645"/>
                  </a:lnTo>
                  <a:lnTo>
                    <a:pt x="180" y="646"/>
                  </a:lnTo>
                  <a:lnTo>
                    <a:pt x="178" y="648"/>
                  </a:lnTo>
                  <a:lnTo>
                    <a:pt x="177" y="652"/>
                  </a:lnTo>
                  <a:lnTo>
                    <a:pt x="172" y="647"/>
                  </a:lnTo>
                  <a:lnTo>
                    <a:pt x="166" y="644"/>
                  </a:lnTo>
                  <a:lnTo>
                    <a:pt x="162" y="639"/>
                  </a:lnTo>
                  <a:lnTo>
                    <a:pt x="151" y="646"/>
                  </a:lnTo>
                  <a:lnTo>
                    <a:pt x="141" y="652"/>
                  </a:lnTo>
                  <a:lnTo>
                    <a:pt x="137" y="654"/>
                  </a:lnTo>
                  <a:lnTo>
                    <a:pt x="135" y="656"/>
                  </a:lnTo>
                  <a:lnTo>
                    <a:pt x="131" y="659"/>
                  </a:lnTo>
                  <a:lnTo>
                    <a:pt x="129" y="661"/>
                  </a:lnTo>
                  <a:lnTo>
                    <a:pt x="125" y="662"/>
                  </a:lnTo>
                  <a:lnTo>
                    <a:pt x="127" y="655"/>
                  </a:lnTo>
                  <a:lnTo>
                    <a:pt x="125" y="649"/>
                  </a:lnTo>
                  <a:lnTo>
                    <a:pt x="125" y="645"/>
                  </a:lnTo>
                  <a:lnTo>
                    <a:pt x="129" y="641"/>
                  </a:lnTo>
                  <a:lnTo>
                    <a:pt x="127" y="637"/>
                  </a:lnTo>
                  <a:lnTo>
                    <a:pt x="124" y="635"/>
                  </a:lnTo>
                  <a:lnTo>
                    <a:pt x="123" y="634"/>
                  </a:lnTo>
                  <a:lnTo>
                    <a:pt x="121" y="630"/>
                  </a:lnTo>
                  <a:lnTo>
                    <a:pt x="121" y="626"/>
                  </a:lnTo>
                  <a:lnTo>
                    <a:pt x="122" y="624"/>
                  </a:lnTo>
                  <a:lnTo>
                    <a:pt x="124" y="621"/>
                  </a:lnTo>
                  <a:lnTo>
                    <a:pt x="128" y="614"/>
                  </a:lnTo>
                  <a:lnTo>
                    <a:pt x="127" y="611"/>
                  </a:lnTo>
                  <a:lnTo>
                    <a:pt x="124" y="606"/>
                  </a:lnTo>
                  <a:lnTo>
                    <a:pt x="122" y="603"/>
                  </a:lnTo>
                  <a:lnTo>
                    <a:pt x="121" y="600"/>
                  </a:lnTo>
                  <a:lnTo>
                    <a:pt x="121" y="593"/>
                  </a:lnTo>
                  <a:lnTo>
                    <a:pt x="118" y="591"/>
                  </a:lnTo>
                  <a:lnTo>
                    <a:pt x="116" y="590"/>
                  </a:lnTo>
                  <a:lnTo>
                    <a:pt x="116" y="579"/>
                  </a:lnTo>
                  <a:lnTo>
                    <a:pt x="115" y="578"/>
                  </a:lnTo>
                  <a:lnTo>
                    <a:pt x="113" y="577"/>
                  </a:lnTo>
                  <a:lnTo>
                    <a:pt x="111" y="576"/>
                  </a:lnTo>
                  <a:lnTo>
                    <a:pt x="114" y="568"/>
                  </a:lnTo>
                  <a:lnTo>
                    <a:pt x="118" y="562"/>
                  </a:lnTo>
                  <a:lnTo>
                    <a:pt x="125" y="555"/>
                  </a:lnTo>
                  <a:lnTo>
                    <a:pt x="118" y="550"/>
                  </a:lnTo>
                  <a:lnTo>
                    <a:pt x="115" y="556"/>
                  </a:lnTo>
                  <a:lnTo>
                    <a:pt x="111" y="563"/>
                  </a:lnTo>
                  <a:lnTo>
                    <a:pt x="108" y="569"/>
                  </a:lnTo>
                  <a:lnTo>
                    <a:pt x="103" y="574"/>
                  </a:lnTo>
                  <a:lnTo>
                    <a:pt x="103" y="576"/>
                  </a:lnTo>
                  <a:lnTo>
                    <a:pt x="108" y="581"/>
                  </a:lnTo>
                  <a:lnTo>
                    <a:pt x="108" y="586"/>
                  </a:lnTo>
                  <a:lnTo>
                    <a:pt x="107" y="589"/>
                  </a:lnTo>
                  <a:lnTo>
                    <a:pt x="106" y="589"/>
                  </a:lnTo>
                  <a:lnTo>
                    <a:pt x="103" y="588"/>
                  </a:lnTo>
                  <a:lnTo>
                    <a:pt x="102" y="586"/>
                  </a:lnTo>
                  <a:lnTo>
                    <a:pt x="101" y="586"/>
                  </a:lnTo>
                  <a:lnTo>
                    <a:pt x="94" y="591"/>
                  </a:lnTo>
                  <a:lnTo>
                    <a:pt x="88" y="596"/>
                  </a:lnTo>
                  <a:lnTo>
                    <a:pt x="80" y="598"/>
                  </a:lnTo>
                  <a:lnTo>
                    <a:pt x="77" y="598"/>
                  </a:lnTo>
                  <a:lnTo>
                    <a:pt x="73" y="597"/>
                  </a:lnTo>
                  <a:lnTo>
                    <a:pt x="71" y="596"/>
                  </a:lnTo>
                  <a:lnTo>
                    <a:pt x="67" y="596"/>
                  </a:lnTo>
                  <a:lnTo>
                    <a:pt x="66" y="595"/>
                  </a:lnTo>
                  <a:lnTo>
                    <a:pt x="66" y="591"/>
                  </a:lnTo>
                  <a:lnTo>
                    <a:pt x="67" y="589"/>
                  </a:lnTo>
                  <a:lnTo>
                    <a:pt x="67" y="586"/>
                  </a:lnTo>
                  <a:lnTo>
                    <a:pt x="64" y="583"/>
                  </a:lnTo>
                  <a:lnTo>
                    <a:pt x="59" y="579"/>
                  </a:lnTo>
                  <a:lnTo>
                    <a:pt x="56" y="575"/>
                  </a:lnTo>
                  <a:lnTo>
                    <a:pt x="54" y="568"/>
                  </a:lnTo>
                  <a:lnTo>
                    <a:pt x="52" y="569"/>
                  </a:lnTo>
                  <a:lnTo>
                    <a:pt x="49" y="569"/>
                  </a:lnTo>
                  <a:lnTo>
                    <a:pt x="45" y="562"/>
                  </a:lnTo>
                  <a:lnTo>
                    <a:pt x="44" y="561"/>
                  </a:lnTo>
                  <a:lnTo>
                    <a:pt x="43" y="558"/>
                  </a:lnTo>
                  <a:lnTo>
                    <a:pt x="42" y="557"/>
                  </a:lnTo>
                  <a:lnTo>
                    <a:pt x="39" y="557"/>
                  </a:lnTo>
                  <a:lnTo>
                    <a:pt x="43" y="554"/>
                  </a:lnTo>
                  <a:lnTo>
                    <a:pt x="45" y="550"/>
                  </a:lnTo>
                  <a:lnTo>
                    <a:pt x="49" y="546"/>
                  </a:lnTo>
                  <a:lnTo>
                    <a:pt x="52" y="542"/>
                  </a:lnTo>
                  <a:lnTo>
                    <a:pt x="53" y="542"/>
                  </a:lnTo>
                  <a:lnTo>
                    <a:pt x="56" y="543"/>
                  </a:lnTo>
                  <a:lnTo>
                    <a:pt x="58" y="546"/>
                  </a:lnTo>
                  <a:lnTo>
                    <a:pt x="63" y="546"/>
                  </a:lnTo>
                  <a:lnTo>
                    <a:pt x="63" y="551"/>
                  </a:lnTo>
                  <a:lnTo>
                    <a:pt x="60" y="554"/>
                  </a:lnTo>
                  <a:lnTo>
                    <a:pt x="59" y="556"/>
                  </a:lnTo>
                  <a:lnTo>
                    <a:pt x="58" y="557"/>
                  </a:lnTo>
                  <a:lnTo>
                    <a:pt x="61" y="557"/>
                  </a:lnTo>
                  <a:lnTo>
                    <a:pt x="64" y="556"/>
                  </a:lnTo>
                  <a:lnTo>
                    <a:pt x="68" y="551"/>
                  </a:lnTo>
                  <a:lnTo>
                    <a:pt x="71" y="550"/>
                  </a:lnTo>
                  <a:lnTo>
                    <a:pt x="73" y="550"/>
                  </a:lnTo>
                  <a:lnTo>
                    <a:pt x="73" y="555"/>
                  </a:lnTo>
                  <a:lnTo>
                    <a:pt x="74" y="556"/>
                  </a:lnTo>
                  <a:lnTo>
                    <a:pt x="74" y="557"/>
                  </a:lnTo>
                  <a:lnTo>
                    <a:pt x="75" y="558"/>
                  </a:lnTo>
                  <a:lnTo>
                    <a:pt x="82" y="556"/>
                  </a:lnTo>
                  <a:lnTo>
                    <a:pt x="85" y="553"/>
                  </a:lnTo>
                  <a:lnTo>
                    <a:pt x="84" y="548"/>
                  </a:lnTo>
                  <a:lnTo>
                    <a:pt x="82" y="541"/>
                  </a:lnTo>
                  <a:lnTo>
                    <a:pt x="80" y="535"/>
                  </a:lnTo>
                  <a:lnTo>
                    <a:pt x="72" y="540"/>
                  </a:lnTo>
                  <a:lnTo>
                    <a:pt x="64" y="540"/>
                  </a:lnTo>
                  <a:lnTo>
                    <a:pt x="56" y="536"/>
                  </a:lnTo>
                  <a:lnTo>
                    <a:pt x="45" y="535"/>
                  </a:lnTo>
                  <a:lnTo>
                    <a:pt x="47" y="533"/>
                  </a:lnTo>
                  <a:lnTo>
                    <a:pt x="51" y="533"/>
                  </a:lnTo>
                  <a:lnTo>
                    <a:pt x="53" y="532"/>
                  </a:lnTo>
                  <a:lnTo>
                    <a:pt x="54" y="532"/>
                  </a:lnTo>
                  <a:lnTo>
                    <a:pt x="54" y="529"/>
                  </a:lnTo>
                  <a:lnTo>
                    <a:pt x="52" y="527"/>
                  </a:lnTo>
                  <a:lnTo>
                    <a:pt x="45" y="527"/>
                  </a:lnTo>
                  <a:lnTo>
                    <a:pt x="46" y="526"/>
                  </a:lnTo>
                  <a:lnTo>
                    <a:pt x="46" y="521"/>
                  </a:lnTo>
                  <a:lnTo>
                    <a:pt x="45" y="522"/>
                  </a:lnTo>
                  <a:lnTo>
                    <a:pt x="43" y="518"/>
                  </a:lnTo>
                  <a:lnTo>
                    <a:pt x="45" y="514"/>
                  </a:lnTo>
                  <a:lnTo>
                    <a:pt x="50" y="512"/>
                  </a:lnTo>
                  <a:lnTo>
                    <a:pt x="54" y="507"/>
                  </a:lnTo>
                  <a:lnTo>
                    <a:pt x="56" y="502"/>
                  </a:lnTo>
                  <a:lnTo>
                    <a:pt x="54" y="501"/>
                  </a:lnTo>
                  <a:lnTo>
                    <a:pt x="53" y="502"/>
                  </a:lnTo>
                  <a:lnTo>
                    <a:pt x="51" y="504"/>
                  </a:lnTo>
                  <a:lnTo>
                    <a:pt x="50" y="506"/>
                  </a:lnTo>
                  <a:lnTo>
                    <a:pt x="47" y="507"/>
                  </a:lnTo>
                  <a:lnTo>
                    <a:pt x="45" y="509"/>
                  </a:lnTo>
                  <a:lnTo>
                    <a:pt x="40" y="512"/>
                  </a:lnTo>
                  <a:lnTo>
                    <a:pt x="40" y="516"/>
                  </a:lnTo>
                  <a:lnTo>
                    <a:pt x="39" y="518"/>
                  </a:lnTo>
                  <a:lnTo>
                    <a:pt x="38" y="520"/>
                  </a:lnTo>
                  <a:lnTo>
                    <a:pt x="37" y="521"/>
                  </a:lnTo>
                  <a:lnTo>
                    <a:pt x="37" y="527"/>
                  </a:lnTo>
                  <a:lnTo>
                    <a:pt x="35" y="525"/>
                  </a:lnTo>
                  <a:lnTo>
                    <a:pt x="35" y="520"/>
                  </a:lnTo>
                  <a:lnTo>
                    <a:pt x="33" y="519"/>
                  </a:lnTo>
                  <a:lnTo>
                    <a:pt x="33" y="516"/>
                  </a:lnTo>
                  <a:lnTo>
                    <a:pt x="32" y="515"/>
                  </a:lnTo>
                  <a:lnTo>
                    <a:pt x="28" y="515"/>
                  </a:lnTo>
                  <a:lnTo>
                    <a:pt x="28" y="511"/>
                  </a:lnTo>
                  <a:lnTo>
                    <a:pt x="32" y="506"/>
                  </a:lnTo>
                  <a:lnTo>
                    <a:pt x="31" y="505"/>
                  </a:lnTo>
                  <a:lnTo>
                    <a:pt x="30" y="502"/>
                  </a:lnTo>
                  <a:lnTo>
                    <a:pt x="32" y="499"/>
                  </a:lnTo>
                  <a:lnTo>
                    <a:pt x="31" y="495"/>
                  </a:lnTo>
                  <a:lnTo>
                    <a:pt x="29" y="493"/>
                  </a:lnTo>
                  <a:lnTo>
                    <a:pt x="26" y="492"/>
                  </a:lnTo>
                  <a:lnTo>
                    <a:pt x="26" y="491"/>
                  </a:lnTo>
                  <a:lnTo>
                    <a:pt x="30" y="491"/>
                  </a:lnTo>
                  <a:lnTo>
                    <a:pt x="32" y="490"/>
                  </a:lnTo>
                  <a:lnTo>
                    <a:pt x="35" y="490"/>
                  </a:lnTo>
                  <a:lnTo>
                    <a:pt x="35" y="480"/>
                  </a:lnTo>
                  <a:lnTo>
                    <a:pt x="37" y="472"/>
                  </a:lnTo>
                  <a:lnTo>
                    <a:pt x="42" y="466"/>
                  </a:lnTo>
                  <a:lnTo>
                    <a:pt x="46" y="462"/>
                  </a:lnTo>
                  <a:lnTo>
                    <a:pt x="50" y="456"/>
                  </a:lnTo>
                  <a:lnTo>
                    <a:pt x="54" y="456"/>
                  </a:lnTo>
                  <a:lnTo>
                    <a:pt x="56" y="457"/>
                  </a:lnTo>
                  <a:lnTo>
                    <a:pt x="58" y="458"/>
                  </a:lnTo>
                  <a:lnTo>
                    <a:pt x="59" y="459"/>
                  </a:lnTo>
                  <a:lnTo>
                    <a:pt x="61" y="460"/>
                  </a:lnTo>
                  <a:lnTo>
                    <a:pt x="64" y="460"/>
                  </a:lnTo>
                  <a:lnTo>
                    <a:pt x="67" y="459"/>
                  </a:lnTo>
                  <a:lnTo>
                    <a:pt x="65" y="458"/>
                  </a:lnTo>
                  <a:lnTo>
                    <a:pt x="64" y="457"/>
                  </a:lnTo>
                  <a:lnTo>
                    <a:pt x="61" y="456"/>
                  </a:lnTo>
                  <a:lnTo>
                    <a:pt x="58" y="456"/>
                  </a:lnTo>
                  <a:lnTo>
                    <a:pt x="58" y="453"/>
                  </a:lnTo>
                  <a:lnTo>
                    <a:pt x="59" y="451"/>
                  </a:lnTo>
                  <a:lnTo>
                    <a:pt x="61" y="450"/>
                  </a:lnTo>
                  <a:lnTo>
                    <a:pt x="63" y="450"/>
                  </a:lnTo>
                  <a:lnTo>
                    <a:pt x="65" y="449"/>
                  </a:lnTo>
                  <a:lnTo>
                    <a:pt x="67" y="444"/>
                  </a:lnTo>
                  <a:lnTo>
                    <a:pt x="66" y="443"/>
                  </a:lnTo>
                  <a:lnTo>
                    <a:pt x="63" y="443"/>
                  </a:lnTo>
                  <a:lnTo>
                    <a:pt x="63" y="444"/>
                  </a:lnTo>
                  <a:lnTo>
                    <a:pt x="61" y="443"/>
                  </a:lnTo>
                  <a:lnTo>
                    <a:pt x="60" y="441"/>
                  </a:lnTo>
                  <a:lnTo>
                    <a:pt x="60" y="432"/>
                  </a:lnTo>
                  <a:lnTo>
                    <a:pt x="61" y="430"/>
                  </a:lnTo>
                  <a:lnTo>
                    <a:pt x="63" y="429"/>
                  </a:lnTo>
                  <a:lnTo>
                    <a:pt x="65" y="429"/>
                  </a:lnTo>
                  <a:lnTo>
                    <a:pt x="70" y="431"/>
                  </a:lnTo>
                  <a:lnTo>
                    <a:pt x="72" y="431"/>
                  </a:lnTo>
                  <a:lnTo>
                    <a:pt x="72" y="429"/>
                  </a:lnTo>
                  <a:lnTo>
                    <a:pt x="68" y="425"/>
                  </a:lnTo>
                  <a:lnTo>
                    <a:pt x="68" y="423"/>
                  </a:lnTo>
                  <a:lnTo>
                    <a:pt x="70" y="421"/>
                  </a:lnTo>
                  <a:lnTo>
                    <a:pt x="72" y="420"/>
                  </a:lnTo>
                  <a:lnTo>
                    <a:pt x="75" y="418"/>
                  </a:lnTo>
                  <a:lnTo>
                    <a:pt x="78" y="420"/>
                  </a:lnTo>
                  <a:lnTo>
                    <a:pt x="81" y="421"/>
                  </a:lnTo>
                  <a:lnTo>
                    <a:pt x="86" y="423"/>
                  </a:lnTo>
                  <a:lnTo>
                    <a:pt x="84" y="428"/>
                  </a:lnTo>
                  <a:lnTo>
                    <a:pt x="82" y="431"/>
                  </a:lnTo>
                  <a:lnTo>
                    <a:pt x="88" y="430"/>
                  </a:lnTo>
                  <a:lnTo>
                    <a:pt x="95" y="430"/>
                  </a:lnTo>
                  <a:lnTo>
                    <a:pt x="101" y="429"/>
                  </a:lnTo>
                  <a:lnTo>
                    <a:pt x="108" y="425"/>
                  </a:lnTo>
                  <a:lnTo>
                    <a:pt x="113" y="420"/>
                  </a:lnTo>
                  <a:lnTo>
                    <a:pt x="116" y="414"/>
                  </a:lnTo>
                  <a:lnTo>
                    <a:pt x="121" y="408"/>
                  </a:lnTo>
                  <a:lnTo>
                    <a:pt x="131" y="410"/>
                  </a:lnTo>
                  <a:lnTo>
                    <a:pt x="142" y="410"/>
                  </a:lnTo>
                  <a:lnTo>
                    <a:pt x="144" y="409"/>
                  </a:lnTo>
                  <a:lnTo>
                    <a:pt x="148" y="407"/>
                  </a:lnTo>
                  <a:lnTo>
                    <a:pt x="150" y="404"/>
                  </a:lnTo>
                  <a:lnTo>
                    <a:pt x="155" y="397"/>
                  </a:lnTo>
                  <a:lnTo>
                    <a:pt x="157" y="395"/>
                  </a:lnTo>
                  <a:lnTo>
                    <a:pt x="157" y="392"/>
                  </a:lnTo>
                  <a:lnTo>
                    <a:pt x="156" y="389"/>
                  </a:lnTo>
                  <a:lnTo>
                    <a:pt x="155" y="386"/>
                  </a:lnTo>
                  <a:lnTo>
                    <a:pt x="153" y="383"/>
                  </a:lnTo>
                  <a:lnTo>
                    <a:pt x="153" y="369"/>
                  </a:lnTo>
                  <a:lnTo>
                    <a:pt x="151" y="365"/>
                  </a:lnTo>
                  <a:lnTo>
                    <a:pt x="149" y="362"/>
                  </a:lnTo>
                  <a:lnTo>
                    <a:pt x="146" y="359"/>
                  </a:lnTo>
                  <a:lnTo>
                    <a:pt x="142" y="354"/>
                  </a:lnTo>
                  <a:lnTo>
                    <a:pt x="145" y="355"/>
                  </a:lnTo>
                  <a:lnTo>
                    <a:pt x="149" y="354"/>
                  </a:lnTo>
                  <a:lnTo>
                    <a:pt x="151" y="353"/>
                  </a:lnTo>
                  <a:lnTo>
                    <a:pt x="155" y="351"/>
                  </a:lnTo>
                  <a:lnTo>
                    <a:pt x="156" y="348"/>
                  </a:lnTo>
                  <a:lnTo>
                    <a:pt x="157" y="345"/>
                  </a:lnTo>
                  <a:lnTo>
                    <a:pt x="157" y="343"/>
                  </a:lnTo>
                  <a:lnTo>
                    <a:pt x="156" y="339"/>
                  </a:lnTo>
                  <a:lnTo>
                    <a:pt x="152" y="336"/>
                  </a:lnTo>
                  <a:lnTo>
                    <a:pt x="152" y="332"/>
                  </a:lnTo>
                  <a:lnTo>
                    <a:pt x="153" y="330"/>
                  </a:lnTo>
                  <a:lnTo>
                    <a:pt x="148" y="330"/>
                  </a:lnTo>
                  <a:lnTo>
                    <a:pt x="145" y="331"/>
                  </a:lnTo>
                  <a:lnTo>
                    <a:pt x="144" y="333"/>
                  </a:lnTo>
                  <a:lnTo>
                    <a:pt x="143" y="334"/>
                  </a:lnTo>
                  <a:lnTo>
                    <a:pt x="141" y="339"/>
                  </a:lnTo>
                  <a:lnTo>
                    <a:pt x="137" y="336"/>
                  </a:lnTo>
                  <a:lnTo>
                    <a:pt x="132" y="337"/>
                  </a:lnTo>
                  <a:lnTo>
                    <a:pt x="127" y="340"/>
                  </a:lnTo>
                  <a:lnTo>
                    <a:pt x="121" y="346"/>
                  </a:lnTo>
                  <a:lnTo>
                    <a:pt x="115" y="351"/>
                  </a:lnTo>
                  <a:lnTo>
                    <a:pt x="111" y="357"/>
                  </a:lnTo>
                  <a:lnTo>
                    <a:pt x="110" y="355"/>
                  </a:lnTo>
                  <a:lnTo>
                    <a:pt x="109" y="353"/>
                  </a:lnTo>
                  <a:lnTo>
                    <a:pt x="108" y="352"/>
                  </a:lnTo>
                  <a:lnTo>
                    <a:pt x="106" y="347"/>
                  </a:lnTo>
                  <a:lnTo>
                    <a:pt x="105" y="346"/>
                  </a:lnTo>
                  <a:lnTo>
                    <a:pt x="102" y="345"/>
                  </a:lnTo>
                  <a:lnTo>
                    <a:pt x="99" y="345"/>
                  </a:lnTo>
                  <a:lnTo>
                    <a:pt x="98" y="346"/>
                  </a:lnTo>
                  <a:lnTo>
                    <a:pt x="98" y="350"/>
                  </a:lnTo>
                  <a:lnTo>
                    <a:pt x="99" y="350"/>
                  </a:lnTo>
                  <a:lnTo>
                    <a:pt x="98" y="351"/>
                  </a:lnTo>
                  <a:lnTo>
                    <a:pt x="96" y="351"/>
                  </a:lnTo>
                  <a:lnTo>
                    <a:pt x="96" y="348"/>
                  </a:lnTo>
                  <a:lnTo>
                    <a:pt x="95" y="347"/>
                  </a:lnTo>
                  <a:lnTo>
                    <a:pt x="84" y="347"/>
                  </a:lnTo>
                  <a:lnTo>
                    <a:pt x="58" y="350"/>
                  </a:lnTo>
                  <a:lnTo>
                    <a:pt x="49" y="347"/>
                  </a:lnTo>
                  <a:lnTo>
                    <a:pt x="40" y="344"/>
                  </a:lnTo>
                  <a:lnTo>
                    <a:pt x="32" y="341"/>
                  </a:lnTo>
                  <a:lnTo>
                    <a:pt x="32" y="334"/>
                  </a:lnTo>
                  <a:lnTo>
                    <a:pt x="31" y="329"/>
                  </a:lnTo>
                  <a:lnTo>
                    <a:pt x="30" y="322"/>
                  </a:lnTo>
                  <a:lnTo>
                    <a:pt x="26" y="317"/>
                  </a:lnTo>
                  <a:lnTo>
                    <a:pt x="29" y="316"/>
                  </a:lnTo>
                  <a:lnTo>
                    <a:pt x="33" y="311"/>
                  </a:lnTo>
                  <a:lnTo>
                    <a:pt x="40" y="311"/>
                  </a:lnTo>
                  <a:lnTo>
                    <a:pt x="38" y="305"/>
                  </a:lnTo>
                  <a:lnTo>
                    <a:pt x="32" y="302"/>
                  </a:lnTo>
                  <a:lnTo>
                    <a:pt x="18" y="299"/>
                  </a:lnTo>
                  <a:lnTo>
                    <a:pt x="11" y="296"/>
                  </a:lnTo>
                  <a:lnTo>
                    <a:pt x="6" y="290"/>
                  </a:lnTo>
                  <a:lnTo>
                    <a:pt x="4" y="288"/>
                  </a:lnTo>
                  <a:lnTo>
                    <a:pt x="0" y="285"/>
                  </a:lnTo>
                  <a:lnTo>
                    <a:pt x="4" y="283"/>
                  </a:lnTo>
                  <a:lnTo>
                    <a:pt x="7" y="283"/>
                  </a:lnTo>
                  <a:lnTo>
                    <a:pt x="14" y="280"/>
                  </a:lnTo>
                  <a:lnTo>
                    <a:pt x="15" y="277"/>
                  </a:lnTo>
                  <a:lnTo>
                    <a:pt x="15" y="274"/>
                  </a:lnTo>
                  <a:lnTo>
                    <a:pt x="21" y="275"/>
                  </a:lnTo>
                  <a:lnTo>
                    <a:pt x="25" y="274"/>
                  </a:lnTo>
                  <a:lnTo>
                    <a:pt x="33" y="266"/>
                  </a:lnTo>
                  <a:lnTo>
                    <a:pt x="39" y="263"/>
                  </a:lnTo>
                  <a:lnTo>
                    <a:pt x="44" y="263"/>
                  </a:lnTo>
                  <a:lnTo>
                    <a:pt x="49" y="266"/>
                  </a:lnTo>
                  <a:lnTo>
                    <a:pt x="56" y="266"/>
                  </a:lnTo>
                  <a:lnTo>
                    <a:pt x="56" y="263"/>
                  </a:lnTo>
                  <a:lnTo>
                    <a:pt x="54" y="261"/>
                  </a:lnTo>
                  <a:lnTo>
                    <a:pt x="53" y="260"/>
                  </a:lnTo>
                  <a:lnTo>
                    <a:pt x="53" y="257"/>
                  </a:lnTo>
                  <a:lnTo>
                    <a:pt x="54" y="255"/>
                  </a:lnTo>
                  <a:lnTo>
                    <a:pt x="59" y="253"/>
                  </a:lnTo>
                  <a:lnTo>
                    <a:pt x="60" y="252"/>
                  </a:lnTo>
                  <a:lnTo>
                    <a:pt x="63" y="250"/>
                  </a:lnTo>
                  <a:lnTo>
                    <a:pt x="70" y="250"/>
                  </a:lnTo>
                  <a:lnTo>
                    <a:pt x="73" y="247"/>
                  </a:lnTo>
                  <a:lnTo>
                    <a:pt x="79" y="245"/>
                  </a:lnTo>
                  <a:lnTo>
                    <a:pt x="86" y="243"/>
                  </a:lnTo>
                  <a:lnTo>
                    <a:pt x="93" y="246"/>
                  </a:lnTo>
                  <a:lnTo>
                    <a:pt x="92" y="248"/>
                  </a:lnTo>
                  <a:lnTo>
                    <a:pt x="92" y="252"/>
                  </a:lnTo>
                  <a:lnTo>
                    <a:pt x="87" y="261"/>
                  </a:lnTo>
                  <a:lnTo>
                    <a:pt x="84" y="261"/>
                  </a:lnTo>
                  <a:lnTo>
                    <a:pt x="86" y="263"/>
                  </a:lnTo>
                  <a:lnTo>
                    <a:pt x="89" y="266"/>
                  </a:lnTo>
                  <a:lnTo>
                    <a:pt x="92" y="268"/>
                  </a:lnTo>
                  <a:lnTo>
                    <a:pt x="93" y="271"/>
                  </a:lnTo>
                  <a:lnTo>
                    <a:pt x="98" y="273"/>
                  </a:lnTo>
                  <a:lnTo>
                    <a:pt x="105" y="271"/>
                  </a:lnTo>
                  <a:lnTo>
                    <a:pt x="110" y="270"/>
                  </a:lnTo>
                  <a:lnTo>
                    <a:pt x="114" y="271"/>
                  </a:lnTo>
                  <a:lnTo>
                    <a:pt x="114" y="276"/>
                  </a:lnTo>
                  <a:lnTo>
                    <a:pt x="117" y="276"/>
                  </a:lnTo>
                  <a:lnTo>
                    <a:pt x="120" y="275"/>
                  </a:lnTo>
                  <a:lnTo>
                    <a:pt x="122" y="275"/>
                  </a:lnTo>
                  <a:lnTo>
                    <a:pt x="124" y="274"/>
                  </a:lnTo>
                  <a:lnTo>
                    <a:pt x="127" y="274"/>
                  </a:lnTo>
                  <a:lnTo>
                    <a:pt x="129" y="275"/>
                  </a:lnTo>
                  <a:lnTo>
                    <a:pt x="130" y="276"/>
                  </a:lnTo>
                  <a:lnTo>
                    <a:pt x="131" y="278"/>
                  </a:lnTo>
                  <a:lnTo>
                    <a:pt x="134" y="277"/>
                  </a:lnTo>
                  <a:lnTo>
                    <a:pt x="136" y="275"/>
                  </a:lnTo>
                  <a:lnTo>
                    <a:pt x="142" y="263"/>
                  </a:lnTo>
                  <a:lnTo>
                    <a:pt x="144" y="262"/>
                  </a:lnTo>
                  <a:lnTo>
                    <a:pt x="145" y="263"/>
                  </a:lnTo>
                  <a:lnTo>
                    <a:pt x="146" y="263"/>
                  </a:lnTo>
                  <a:lnTo>
                    <a:pt x="146" y="269"/>
                  </a:lnTo>
                  <a:lnTo>
                    <a:pt x="148" y="270"/>
                  </a:lnTo>
                  <a:lnTo>
                    <a:pt x="149" y="270"/>
                  </a:lnTo>
                  <a:lnTo>
                    <a:pt x="151" y="268"/>
                  </a:lnTo>
                  <a:lnTo>
                    <a:pt x="152" y="266"/>
                  </a:lnTo>
                  <a:lnTo>
                    <a:pt x="152" y="261"/>
                  </a:lnTo>
                  <a:lnTo>
                    <a:pt x="151" y="259"/>
                  </a:lnTo>
                  <a:lnTo>
                    <a:pt x="153" y="256"/>
                  </a:lnTo>
                  <a:lnTo>
                    <a:pt x="167" y="256"/>
                  </a:lnTo>
                  <a:lnTo>
                    <a:pt x="170" y="255"/>
                  </a:lnTo>
                  <a:lnTo>
                    <a:pt x="170" y="248"/>
                  </a:lnTo>
                  <a:lnTo>
                    <a:pt x="169" y="246"/>
                  </a:lnTo>
                  <a:lnTo>
                    <a:pt x="167" y="245"/>
                  </a:lnTo>
                  <a:lnTo>
                    <a:pt x="166" y="242"/>
                  </a:lnTo>
                  <a:lnTo>
                    <a:pt x="158" y="242"/>
                  </a:lnTo>
                  <a:lnTo>
                    <a:pt x="153" y="240"/>
                  </a:lnTo>
                  <a:lnTo>
                    <a:pt x="151" y="240"/>
                  </a:lnTo>
                  <a:lnTo>
                    <a:pt x="149" y="241"/>
                  </a:lnTo>
                  <a:lnTo>
                    <a:pt x="148" y="241"/>
                  </a:lnTo>
                  <a:lnTo>
                    <a:pt x="146" y="243"/>
                  </a:lnTo>
                  <a:lnTo>
                    <a:pt x="144" y="246"/>
                  </a:lnTo>
                  <a:lnTo>
                    <a:pt x="141" y="246"/>
                  </a:lnTo>
                  <a:lnTo>
                    <a:pt x="141" y="242"/>
                  </a:lnTo>
                  <a:lnTo>
                    <a:pt x="138" y="240"/>
                  </a:lnTo>
                  <a:lnTo>
                    <a:pt x="137" y="240"/>
                  </a:lnTo>
                  <a:lnTo>
                    <a:pt x="136" y="239"/>
                  </a:lnTo>
                  <a:lnTo>
                    <a:pt x="136" y="232"/>
                  </a:lnTo>
                  <a:lnTo>
                    <a:pt x="137" y="229"/>
                  </a:lnTo>
                  <a:lnTo>
                    <a:pt x="138" y="228"/>
                  </a:lnTo>
                  <a:lnTo>
                    <a:pt x="139" y="226"/>
                  </a:lnTo>
                  <a:lnTo>
                    <a:pt x="139" y="225"/>
                  </a:lnTo>
                  <a:lnTo>
                    <a:pt x="138" y="222"/>
                  </a:lnTo>
                  <a:lnTo>
                    <a:pt x="134" y="220"/>
                  </a:lnTo>
                  <a:lnTo>
                    <a:pt x="131" y="220"/>
                  </a:lnTo>
                  <a:lnTo>
                    <a:pt x="129" y="219"/>
                  </a:lnTo>
                  <a:lnTo>
                    <a:pt x="128" y="219"/>
                  </a:lnTo>
                  <a:lnTo>
                    <a:pt x="125" y="217"/>
                  </a:lnTo>
                  <a:lnTo>
                    <a:pt x="125" y="212"/>
                  </a:lnTo>
                  <a:lnTo>
                    <a:pt x="121" y="217"/>
                  </a:lnTo>
                  <a:lnTo>
                    <a:pt x="114" y="218"/>
                  </a:lnTo>
                  <a:lnTo>
                    <a:pt x="106" y="218"/>
                  </a:lnTo>
                  <a:lnTo>
                    <a:pt x="99" y="215"/>
                  </a:lnTo>
                  <a:lnTo>
                    <a:pt x="95" y="199"/>
                  </a:lnTo>
                  <a:lnTo>
                    <a:pt x="89" y="186"/>
                  </a:lnTo>
                  <a:lnTo>
                    <a:pt x="80" y="176"/>
                  </a:lnTo>
                  <a:lnTo>
                    <a:pt x="71" y="166"/>
                  </a:lnTo>
                  <a:lnTo>
                    <a:pt x="60" y="158"/>
                  </a:lnTo>
                  <a:lnTo>
                    <a:pt x="50" y="149"/>
                  </a:lnTo>
                  <a:lnTo>
                    <a:pt x="54" y="136"/>
                  </a:lnTo>
                  <a:lnTo>
                    <a:pt x="58" y="123"/>
                  </a:lnTo>
                  <a:lnTo>
                    <a:pt x="74" y="124"/>
                  </a:lnTo>
                  <a:lnTo>
                    <a:pt x="87" y="122"/>
                  </a:lnTo>
                  <a:lnTo>
                    <a:pt x="98" y="119"/>
                  </a:lnTo>
                  <a:lnTo>
                    <a:pt x="105" y="113"/>
                  </a:lnTo>
                  <a:lnTo>
                    <a:pt x="111" y="103"/>
                  </a:lnTo>
                  <a:lnTo>
                    <a:pt x="116" y="99"/>
                  </a:lnTo>
                  <a:lnTo>
                    <a:pt x="116" y="94"/>
                  </a:lnTo>
                  <a:lnTo>
                    <a:pt x="117" y="91"/>
                  </a:lnTo>
                  <a:lnTo>
                    <a:pt x="117" y="86"/>
                  </a:lnTo>
                  <a:lnTo>
                    <a:pt x="118" y="82"/>
                  </a:lnTo>
                  <a:lnTo>
                    <a:pt x="124" y="73"/>
                  </a:lnTo>
                  <a:lnTo>
                    <a:pt x="130" y="66"/>
                  </a:lnTo>
                  <a:lnTo>
                    <a:pt x="134" y="58"/>
                  </a:lnTo>
                  <a:lnTo>
                    <a:pt x="145" y="57"/>
                  </a:lnTo>
                  <a:lnTo>
                    <a:pt x="155" y="53"/>
                  </a:lnTo>
                  <a:lnTo>
                    <a:pt x="162" y="47"/>
                  </a:lnTo>
                  <a:lnTo>
                    <a:pt x="169" y="40"/>
                  </a:lnTo>
                  <a:lnTo>
                    <a:pt x="171" y="43"/>
                  </a:lnTo>
                  <a:lnTo>
                    <a:pt x="171" y="47"/>
                  </a:lnTo>
                  <a:lnTo>
                    <a:pt x="170" y="50"/>
                  </a:lnTo>
                  <a:lnTo>
                    <a:pt x="170" y="51"/>
                  </a:lnTo>
                  <a:lnTo>
                    <a:pt x="169" y="52"/>
                  </a:lnTo>
                  <a:lnTo>
                    <a:pt x="171" y="52"/>
                  </a:lnTo>
                  <a:lnTo>
                    <a:pt x="172" y="53"/>
                  </a:lnTo>
                  <a:lnTo>
                    <a:pt x="173" y="53"/>
                  </a:lnTo>
                  <a:lnTo>
                    <a:pt x="174" y="54"/>
                  </a:lnTo>
                  <a:lnTo>
                    <a:pt x="177" y="50"/>
                  </a:lnTo>
                  <a:lnTo>
                    <a:pt x="181" y="43"/>
                  </a:lnTo>
                  <a:lnTo>
                    <a:pt x="185" y="40"/>
                  </a:lnTo>
                  <a:lnTo>
                    <a:pt x="184" y="39"/>
                  </a:lnTo>
                  <a:lnTo>
                    <a:pt x="177" y="39"/>
                  </a:lnTo>
                  <a:lnTo>
                    <a:pt x="174" y="37"/>
                  </a:lnTo>
                  <a:lnTo>
                    <a:pt x="174" y="35"/>
                  </a:lnTo>
                  <a:lnTo>
                    <a:pt x="176" y="32"/>
                  </a:lnTo>
                  <a:lnTo>
                    <a:pt x="181" y="26"/>
                  </a:lnTo>
                  <a:lnTo>
                    <a:pt x="183" y="26"/>
                  </a:lnTo>
                  <a:lnTo>
                    <a:pt x="183" y="29"/>
                  </a:lnTo>
                  <a:lnTo>
                    <a:pt x="184" y="31"/>
                  </a:lnTo>
                  <a:lnTo>
                    <a:pt x="184" y="32"/>
                  </a:lnTo>
                  <a:lnTo>
                    <a:pt x="192" y="30"/>
                  </a:lnTo>
                  <a:lnTo>
                    <a:pt x="199" y="29"/>
                  </a:lnTo>
                  <a:lnTo>
                    <a:pt x="207" y="26"/>
                  </a:lnTo>
                  <a:lnTo>
                    <a:pt x="216" y="19"/>
                  </a:lnTo>
                  <a:lnTo>
                    <a:pt x="223" y="10"/>
                  </a:lnTo>
                  <a:lnTo>
                    <a:pt x="228"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3" name="Freeform 75"/>
            <p:cNvSpPr>
              <a:spLocks noEditPoints="1"/>
            </p:cNvSpPr>
            <p:nvPr/>
          </p:nvSpPr>
          <p:spPr bwMode="auto">
            <a:xfrm>
              <a:off x="3568813" y="5599891"/>
              <a:ext cx="372730" cy="163363"/>
            </a:xfrm>
            <a:custGeom>
              <a:avLst/>
              <a:gdLst/>
              <a:ahLst/>
              <a:cxnLst>
                <a:cxn ang="0">
                  <a:pos x="44" y="39"/>
                </a:cxn>
                <a:cxn ang="0">
                  <a:pos x="62" y="52"/>
                </a:cxn>
                <a:cxn ang="0">
                  <a:pos x="69" y="61"/>
                </a:cxn>
                <a:cxn ang="0">
                  <a:pos x="71" y="55"/>
                </a:cxn>
                <a:cxn ang="0">
                  <a:pos x="78" y="48"/>
                </a:cxn>
                <a:cxn ang="0">
                  <a:pos x="77" y="55"/>
                </a:cxn>
                <a:cxn ang="0">
                  <a:pos x="80" y="59"/>
                </a:cxn>
                <a:cxn ang="0">
                  <a:pos x="92" y="56"/>
                </a:cxn>
                <a:cxn ang="0">
                  <a:pos x="102" y="64"/>
                </a:cxn>
                <a:cxn ang="0">
                  <a:pos x="108" y="68"/>
                </a:cxn>
                <a:cxn ang="0">
                  <a:pos x="112" y="71"/>
                </a:cxn>
                <a:cxn ang="0">
                  <a:pos x="105" y="73"/>
                </a:cxn>
                <a:cxn ang="0">
                  <a:pos x="100" y="74"/>
                </a:cxn>
                <a:cxn ang="0">
                  <a:pos x="94" y="81"/>
                </a:cxn>
                <a:cxn ang="0">
                  <a:pos x="73" y="76"/>
                </a:cxn>
                <a:cxn ang="0">
                  <a:pos x="74" y="70"/>
                </a:cxn>
                <a:cxn ang="0">
                  <a:pos x="67" y="71"/>
                </a:cxn>
                <a:cxn ang="0">
                  <a:pos x="58" y="64"/>
                </a:cxn>
                <a:cxn ang="0">
                  <a:pos x="44" y="57"/>
                </a:cxn>
                <a:cxn ang="0">
                  <a:pos x="22" y="53"/>
                </a:cxn>
                <a:cxn ang="0">
                  <a:pos x="2" y="45"/>
                </a:cxn>
                <a:cxn ang="0">
                  <a:pos x="0" y="40"/>
                </a:cxn>
                <a:cxn ang="0">
                  <a:pos x="5" y="36"/>
                </a:cxn>
                <a:cxn ang="0">
                  <a:pos x="3" y="32"/>
                </a:cxn>
                <a:cxn ang="0">
                  <a:pos x="6" y="35"/>
                </a:cxn>
                <a:cxn ang="0">
                  <a:pos x="8" y="40"/>
                </a:cxn>
                <a:cxn ang="0">
                  <a:pos x="10" y="32"/>
                </a:cxn>
                <a:cxn ang="0">
                  <a:pos x="8" y="29"/>
                </a:cxn>
                <a:cxn ang="0">
                  <a:pos x="13" y="29"/>
                </a:cxn>
                <a:cxn ang="0">
                  <a:pos x="17" y="25"/>
                </a:cxn>
                <a:cxn ang="0">
                  <a:pos x="17" y="25"/>
                </a:cxn>
                <a:cxn ang="0">
                  <a:pos x="118" y="13"/>
                </a:cxn>
                <a:cxn ang="0">
                  <a:pos x="127" y="19"/>
                </a:cxn>
                <a:cxn ang="0">
                  <a:pos x="138" y="22"/>
                </a:cxn>
                <a:cxn ang="0">
                  <a:pos x="152" y="34"/>
                </a:cxn>
                <a:cxn ang="0">
                  <a:pos x="168" y="40"/>
                </a:cxn>
                <a:cxn ang="0">
                  <a:pos x="162" y="57"/>
                </a:cxn>
                <a:cxn ang="0">
                  <a:pos x="154" y="57"/>
                </a:cxn>
                <a:cxn ang="0">
                  <a:pos x="145" y="54"/>
                </a:cxn>
                <a:cxn ang="0">
                  <a:pos x="137" y="48"/>
                </a:cxn>
                <a:cxn ang="0">
                  <a:pos x="137" y="42"/>
                </a:cxn>
                <a:cxn ang="0">
                  <a:pos x="130" y="40"/>
                </a:cxn>
                <a:cxn ang="0">
                  <a:pos x="116" y="21"/>
                </a:cxn>
                <a:cxn ang="0">
                  <a:pos x="108" y="0"/>
                </a:cxn>
                <a:cxn ang="0">
                  <a:pos x="116" y="10"/>
                </a:cxn>
                <a:cxn ang="0">
                  <a:pos x="114" y="12"/>
                </a:cxn>
                <a:cxn ang="0">
                  <a:pos x="112" y="12"/>
                </a:cxn>
                <a:cxn ang="0">
                  <a:pos x="108" y="20"/>
                </a:cxn>
                <a:cxn ang="0">
                  <a:pos x="140" y="68"/>
                </a:cxn>
                <a:cxn ang="0">
                  <a:pos x="129" y="63"/>
                </a:cxn>
                <a:cxn ang="0">
                  <a:pos x="116" y="68"/>
                </a:cxn>
                <a:cxn ang="0">
                  <a:pos x="112" y="56"/>
                </a:cxn>
                <a:cxn ang="0">
                  <a:pos x="112" y="46"/>
                </a:cxn>
                <a:cxn ang="0">
                  <a:pos x="106" y="43"/>
                </a:cxn>
                <a:cxn ang="0">
                  <a:pos x="100" y="43"/>
                </a:cxn>
                <a:cxn ang="0">
                  <a:pos x="101" y="47"/>
                </a:cxn>
                <a:cxn ang="0">
                  <a:pos x="104" y="53"/>
                </a:cxn>
                <a:cxn ang="0">
                  <a:pos x="90" y="48"/>
                </a:cxn>
                <a:cxn ang="0">
                  <a:pos x="79" y="46"/>
                </a:cxn>
                <a:cxn ang="0">
                  <a:pos x="88" y="35"/>
                </a:cxn>
                <a:cxn ang="0">
                  <a:pos x="87" y="18"/>
                </a:cxn>
                <a:cxn ang="0">
                  <a:pos x="93" y="5"/>
                </a:cxn>
              </a:cxnLst>
              <a:rect l="0" t="0" r="r" b="b"/>
              <a:pathLst>
                <a:path w="168" h="83">
                  <a:moveTo>
                    <a:pt x="17" y="25"/>
                  </a:moveTo>
                  <a:lnTo>
                    <a:pt x="19" y="25"/>
                  </a:lnTo>
                  <a:lnTo>
                    <a:pt x="44" y="39"/>
                  </a:lnTo>
                  <a:lnTo>
                    <a:pt x="58" y="43"/>
                  </a:lnTo>
                  <a:lnTo>
                    <a:pt x="60" y="48"/>
                  </a:lnTo>
                  <a:lnTo>
                    <a:pt x="62" y="52"/>
                  </a:lnTo>
                  <a:lnTo>
                    <a:pt x="65" y="54"/>
                  </a:lnTo>
                  <a:lnTo>
                    <a:pt x="66" y="57"/>
                  </a:lnTo>
                  <a:lnTo>
                    <a:pt x="69" y="61"/>
                  </a:lnTo>
                  <a:lnTo>
                    <a:pt x="70" y="61"/>
                  </a:lnTo>
                  <a:lnTo>
                    <a:pt x="71" y="60"/>
                  </a:lnTo>
                  <a:lnTo>
                    <a:pt x="71" y="55"/>
                  </a:lnTo>
                  <a:lnTo>
                    <a:pt x="73" y="53"/>
                  </a:lnTo>
                  <a:lnTo>
                    <a:pt x="76" y="53"/>
                  </a:lnTo>
                  <a:lnTo>
                    <a:pt x="78" y="48"/>
                  </a:lnTo>
                  <a:lnTo>
                    <a:pt x="80" y="47"/>
                  </a:lnTo>
                  <a:lnTo>
                    <a:pt x="76" y="54"/>
                  </a:lnTo>
                  <a:lnTo>
                    <a:pt x="77" y="55"/>
                  </a:lnTo>
                  <a:lnTo>
                    <a:pt x="77" y="56"/>
                  </a:lnTo>
                  <a:lnTo>
                    <a:pt x="79" y="57"/>
                  </a:lnTo>
                  <a:lnTo>
                    <a:pt x="80" y="59"/>
                  </a:lnTo>
                  <a:lnTo>
                    <a:pt x="83" y="57"/>
                  </a:lnTo>
                  <a:lnTo>
                    <a:pt x="86" y="56"/>
                  </a:lnTo>
                  <a:lnTo>
                    <a:pt x="92" y="56"/>
                  </a:lnTo>
                  <a:lnTo>
                    <a:pt x="93" y="60"/>
                  </a:lnTo>
                  <a:lnTo>
                    <a:pt x="98" y="64"/>
                  </a:lnTo>
                  <a:lnTo>
                    <a:pt x="102" y="64"/>
                  </a:lnTo>
                  <a:lnTo>
                    <a:pt x="107" y="63"/>
                  </a:lnTo>
                  <a:lnTo>
                    <a:pt x="107" y="66"/>
                  </a:lnTo>
                  <a:lnTo>
                    <a:pt x="108" y="68"/>
                  </a:lnTo>
                  <a:lnTo>
                    <a:pt x="111" y="69"/>
                  </a:lnTo>
                  <a:lnTo>
                    <a:pt x="111" y="70"/>
                  </a:lnTo>
                  <a:lnTo>
                    <a:pt x="112" y="71"/>
                  </a:lnTo>
                  <a:lnTo>
                    <a:pt x="112" y="74"/>
                  </a:lnTo>
                  <a:lnTo>
                    <a:pt x="108" y="74"/>
                  </a:lnTo>
                  <a:lnTo>
                    <a:pt x="105" y="73"/>
                  </a:lnTo>
                  <a:lnTo>
                    <a:pt x="102" y="73"/>
                  </a:lnTo>
                  <a:lnTo>
                    <a:pt x="101" y="74"/>
                  </a:lnTo>
                  <a:lnTo>
                    <a:pt x="100" y="74"/>
                  </a:lnTo>
                  <a:lnTo>
                    <a:pt x="100" y="78"/>
                  </a:lnTo>
                  <a:lnTo>
                    <a:pt x="101" y="83"/>
                  </a:lnTo>
                  <a:lnTo>
                    <a:pt x="94" y="81"/>
                  </a:lnTo>
                  <a:lnTo>
                    <a:pt x="87" y="80"/>
                  </a:lnTo>
                  <a:lnTo>
                    <a:pt x="79" y="78"/>
                  </a:lnTo>
                  <a:lnTo>
                    <a:pt x="73" y="76"/>
                  </a:lnTo>
                  <a:lnTo>
                    <a:pt x="73" y="75"/>
                  </a:lnTo>
                  <a:lnTo>
                    <a:pt x="74" y="74"/>
                  </a:lnTo>
                  <a:lnTo>
                    <a:pt x="74" y="70"/>
                  </a:lnTo>
                  <a:lnTo>
                    <a:pt x="73" y="70"/>
                  </a:lnTo>
                  <a:lnTo>
                    <a:pt x="69" y="73"/>
                  </a:lnTo>
                  <a:lnTo>
                    <a:pt x="67" y="71"/>
                  </a:lnTo>
                  <a:lnTo>
                    <a:pt x="65" y="70"/>
                  </a:lnTo>
                  <a:lnTo>
                    <a:pt x="60" y="70"/>
                  </a:lnTo>
                  <a:lnTo>
                    <a:pt x="58" y="64"/>
                  </a:lnTo>
                  <a:lnTo>
                    <a:pt x="55" y="61"/>
                  </a:lnTo>
                  <a:lnTo>
                    <a:pt x="49" y="60"/>
                  </a:lnTo>
                  <a:lnTo>
                    <a:pt x="44" y="57"/>
                  </a:lnTo>
                  <a:lnTo>
                    <a:pt x="41" y="53"/>
                  </a:lnTo>
                  <a:lnTo>
                    <a:pt x="31" y="54"/>
                  </a:lnTo>
                  <a:lnTo>
                    <a:pt x="22" y="53"/>
                  </a:lnTo>
                  <a:lnTo>
                    <a:pt x="13" y="49"/>
                  </a:lnTo>
                  <a:lnTo>
                    <a:pt x="2" y="48"/>
                  </a:lnTo>
                  <a:lnTo>
                    <a:pt x="2" y="45"/>
                  </a:lnTo>
                  <a:lnTo>
                    <a:pt x="1" y="43"/>
                  </a:lnTo>
                  <a:lnTo>
                    <a:pt x="0" y="41"/>
                  </a:lnTo>
                  <a:lnTo>
                    <a:pt x="0" y="40"/>
                  </a:lnTo>
                  <a:lnTo>
                    <a:pt x="1" y="38"/>
                  </a:lnTo>
                  <a:lnTo>
                    <a:pt x="6" y="38"/>
                  </a:lnTo>
                  <a:lnTo>
                    <a:pt x="5" y="36"/>
                  </a:lnTo>
                  <a:lnTo>
                    <a:pt x="5" y="35"/>
                  </a:lnTo>
                  <a:lnTo>
                    <a:pt x="3" y="34"/>
                  </a:lnTo>
                  <a:lnTo>
                    <a:pt x="3" y="32"/>
                  </a:lnTo>
                  <a:lnTo>
                    <a:pt x="5" y="31"/>
                  </a:lnTo>
                  <a:lnTo>
                    <a:pt x="6" y="31"/>
                  </a:lnTo>
                  <a:lnTo>
                    <a:pt x="6" y="35"/>
                  </a:lnTo>
                  <a:lnTo>
                    <a:pt x="7" y="35"/>
                  </a:lnTo>
                  <a:lnTo>
                    <a:pt x="8" y="36"/>
                  </a:lnTo>
                  <a:lnTo>
                    <a:pt x="8" y="40"/>
                  </a:lnTo>
                  <a:lnTo>
                    <a:pt x="9" y="40"/>
                  </a:lnTo>
                  <a:lnTo>
                    <a:pt x="10" y="39"/>
                  </a:lnTo>
                  <a:lnTo>
                    <a:pt x="10" y="32"/>
                  </a:lnTo>
                  <a:lnTo>
                    <a:pt x="9" y="31"/>
                  </a:lnTo>
                  <a:lnTo>
                    <a:pt x="8" y="31"/>
                  </a:lnTo>
                  <a:lnTo>
                    <a:pt x="8" y="29"/>
                  </a:lnTo>
                  <a:lnTo>
                    <a:pt x="9" y="29"/>
                  </a:lnTo>
                  <a:lnTo>
                    <a:pt x="12" y="28"/>
                  </a:lnTo>
                  <a:lnTo>
                    <a:pt x="13" y="29"/>
                  </a:lnTo>
                  <a:lnTo>
                    <a:pt x="16" y="29"/>
                  </a:lnTo>
                  <a:lnTo>
                    <a:pt x="17" y="28"/>
                  </a:lnTo>
                  <a:lnTo>
                    <a:pt x="17" y="25"/>
                  </a:lnTo>
                  <a:close/>
                  <a:moveTo>
                    <a:pt x="12" y="22"/>
                  </a:moveTo>
                  <a:lnTo>
                    <a:pt x="15" y="22"/>
                  </a:lnTo>
                  <a:lnTo>
                    <a:pt x="17" y="25"/>
                  </a:lnTo>
                  <a:lnTo>
                    <a:pt x="12" y="22"/>
                  </a:lnTo>
                  <a:close/>
                  <a:moveTo>
                    <a:pt x="114" y="13"/>
                  </a:moveTo>
                  <a:lnTo>
                    <a:pt x="118" y="13"/>
                  </a:lnTo>
                  <a:lnTo>
                    <a:pt x="120" y="15"/>
                  </a:lnTo>
                  <a:lnTo>
                    <a:pt x="123" y="17"/>
                  </a:lnTo>
                  <a:lnTo>
                    <a:pt x="127" y="19"/>
                  </a:lnTo>
                  <a:lnTo>
                    <a:pt x="132" y="20"/>
                  </a:lnTo>
                  <a:lnTo>
                    <a:pt x="135" y="20"/>
                  </a:lnTo>
                  <a:lnTo>
                    <a:pt x="138" y="22"/>
                  </a:lnTo>
                  <a:lnTo>
                    <a:pt x="147" y="31"/>
                  </a:lnTo>
                  <a:lnTo>
                    <a:pt x="150" y="33"/>
                  </a:lnTo>
                  <a:lnTo>
                    <a:pt x="152" y="34"/>
                  </a:lnTo>
                  <a:lnTo>
                    <a:pt x="162" y="34"/>
                  </a:lnTo>
                  <a:lnTo>
                    <a:pt x="166" y="36"/>
                  </a:lnTo>
                  <a:lnTo>
                    <a:pt x="168" y="40"/>
                  </a:lnTo>
                  <a:lnTo>
                    <a:pt x="163" y="45"/>
                  </a:lnTo>
                  <a:lnTo>
                    <a:pt x="163" y="55"/>
                  </a:lnTo>
                  <a:lnTo>
                    <a:pt x="162" y="57"/>
                  </a:lnTo>
                  <a:lnTo>
                    <a:pt x="161" y="59"/>
                  </a:lnTo>
                  <a:lnTo>
                    <a:pt x="156" y="59"/>
                  </a:lnTo>
                  <a:lnTo>
                    <a:pt x="154" y="57"/>
                  </a:lnTo>
                  <a:lnTo>
                    <a:pt x="152" y="56"/>
                  </a:lnTo>
                  <a:lnTo>
                    <a:pt x="147" y="56"/>
                  </a:lnTo>
                  <a:lnTo>
                    <a:pt x="145" y="54"/>
                  </a:lnTo>
                  <a:lnTo>
                    <a:pt x="143" y="53"/>
                  </a:lnTo>
                  <a:lnTo>
                    <a:pt x="142" y="50"/>
                  </a:lnTo>
                  <a:lnTo>
                    <a:pt x="137" y="48"/>
                  </a:lnTo>
                  <a:lnTo>
                    <a:pt x="136" y="46"/>
                  </a:lnTo>
                  <a:lnTo>
                    <a:pt x="136" y="45"/>
                  </a:lnTo>
                  <a:lnTo>
                    <a:pt x="137" y="42"/>
                  </a:lnTo>
                  <a:lnTo>
                    <a:pt x="134" y="42"/>
                  </a:lnTo>
                  <a:lnTo>
                    <a:pt x="133" y="41"/>
                  </a:lnTo>
                  <a:lnTo>
                    <a:pt x="130" y="40"/>
                  </a:lnTo>
                  <a:lnTo>
                    <a:pt x="129" y="40"/>
                  </a:lnTo>
                  <a:lnTo>
                    <a:pt x="126" y="33"/>
                  </a:lnTo>
                  <a:lnTo>
                    <a:pt x="116" y="21"/>
                  </a:lnTo>
                  <a:lnTo>
                    <a:pt x="114" y="13"/>
                  </a:lnTo>
                  <a:close/>
                  <a:moveTo>
                    <a:pt x="100" y="0"/>
                  </a:moveTo>
                  <a:lnTo>
                    <a:pt x="108" y="0"/>
                  </a:lnTo>
                  <a:lnTo>
                    <a:pt x="111" y="1"/>
                  </a:lnTo>
                  <a:lnTo>
                    <a:pt x="115" y="6"/>
                  </a:lnTo>
                  <a:lnTo>
                    <a:pt x="116" y="10"/>
                  </a:lnTo>
                  <a:lnTo>
                    <a:pt x="115" y="12"/>
                  </a:lnTo>
                  <a:lnTo>
                    <a:pt x="115" y="13"/>
                  </a:lnTo>
                  <a:lnTo>
                    <a:pt x="114" y="12"/>
                  </a:lnTo>
                  <a:lnTo>
                    <a:pt x="114" y="13"/>
                  </a:lnTo>
                  <a:lnTo>
                    <a:pt x="112" y="13"/>
                  </a:lnTo>
                  <a:lnTo>
                    <a:pt x="112" y="12"/>
                  </a:lnTo>
                  <a:lnTo>
                    <a:pt x="109" y="12"/>
                  </a:lnTo>
                  <a:lnTo>
                    <a:pt x="109" y="19"/>
                  </a:lnTo>
                  <a:lnTo>
                    <a:pt x="108" y="20"/>
                  </a:lnTo>
                  <a:lnTo>
                    <a:pt x="107" y="20"/>
                  </a:lnTo>
                  <a:lnTo>
                    <a:pt x="123" y="43"/>
                  </a:lnTo>
                  <a:lnTo>
                    <a:pt x="140" y="68"/>
                  </a:lnTo>
                  <a:lnTo>
                    <a:pt x="137" y="70"/>
                  </a:lnTo>
                  <a:lnTo>
                    <a:pt x="135" y="69"/>
                  </a:lnTo>
                  <a:lnTo>
                    <a:pt x="129" y="63"/>
                  </a:lnTo>
                  <a:lnTo>
                    <a:pt x="125" y="63"/>
                  </a:lnTo>
                  <a:lnTo>
                    <a:pt x="120" y="68"/>
                  </a:lnTo>
                  <a:lnTo>
                    <a:pt x="116" y="68"/>
                  </a:lnTo>
                  <a:lnTo>
                    <a:pt x="118" y="64"/>
                  </a:lnTo>
                  <a:lnTo>
                    <a:pt x="116" y="60"/>
                  </a:lnTo>
                  <a:lnTo>
                    <a:pt x="112" y="56"/>
                  </a:lnTo>
                  <a:lnTo>
                    <a:pt x="109" y="53"/>
                  </a:lnTo>
                  <a:lnTo>
                    <a:pt x="108" y="49"/>
                  </a:lnTo>
                  <a:lnTo>
                    <a:pt x="112" y="46"/>
                  </a:lnTo>
                  <a:lnTo>
                    <a:pt x="111" y="45"/>
                  </a:lnTo>
                  <a:lnTo>
                    <a:pt x="108" y="43"/>
                  </a:lnTo>
                  <a:lnTo>
                    <a:pt x="106" y="43"/>
                  </a:lnTo>
                  <a:lnTo>
                    <a:pt x="104" y="42"/>
                  </a:lnTo>
                  <a:lnTo>
                    <a:pt x="101" y="42"/>
                  </a:lnTo>
                  <a:lnTo>
                    <a:pt x="100" y="43"/>
                  </a:lnTo>
                  <a:lnTo>
                    <a:pt x="99" y="43"/>
                  </a:lnTo>
                  <a:lnTo>
                    <a:pt x="100" y="45"/>
                  </a:lnTo>
                  <a:lnTo>
                    <a:pt x="101" y="47"/>
                  </a:lnTo>
                  <a:lnTo>
                    <a:pt x="102" y="48"/>
                  </a:lnTo>
                  <a:lnTo>
                    <a:pt x="104" y="50"/>
                  </a:lnTo>
                  <a:lnTo>
                    <a:pt x="104" y="53"/>
                  </a:lnTo>
                  <a:lnTo>
                    <a:pt x="98" y="52"/>
                  </a:lnTo>
                  <a:lnTo>
                    <a:pt x="93" y="50"/>
                  </a:lnTo>
                  <a:lnTo>
                    <a:pt x="90" y="48"/>
                  </a:lnTo>
                  <a:lnTo>
                    <a:pt x="86" y="47"/>
                  </a:lnTo>
                  <a:lnTo>
                    <a:pt x="81" y="48"/>
                  </a:lnTo>
                  <a:lnTo>
                    <a:pt x="79" y="46"/>
                  </a:lnTo>
                  <a:lnTo>
                    <a:pt x="80" y="45"/>
                  </a:lnTo>
                  <a:lnTo>
                    <a:pt x="81" y="42"/>
                  </a:lnTo>
                  <a:lnTo>
                    <a:pt x="88" y="35"/>
                  </a:lnTo>
                  <a:lnTo>
                    <a:pt x="88" y="31"/>
                  </a:lnTo>
                  <a:lnTo>
                    <a:pt x="87" y="25"/>
                  </a:lnTo>
                  <a:lnTo>
                    <a:pt x="87" y="18"/>
                  </a:lnTo>
                  <a:lnTo>
                    <a:pt x="88" y="12"/>
                  </a:lnTo>
                  <a:lnTo>
                    <a:pt x="91" y="7"/>
                  </a:lnTo>
                  <a:lnTo>
                    <a:pt x="93" y="5"/>
                  </a:lnTo>
                  <a:lnTo>
                    <a:pt x="97" y="4"/>
                  </a:lnTo>
                  <a:lnTo>
                    <a:pt x="100"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4" name="Freeform 76"/>
            <p:cNvSpPr>
              <a:spLocks/>
            </p:cNvSpPr>
            <p:nvPr/>
          </p:nvSpPr>
          <p:spPr bwMode="auto">
            <a:xfrm>
              <a:off x="3937105" y="5682556"/>
              <a:ext cx="372730" cy="275551"/>
            </a:xfrm>
            <a:custGeom>
              <a:avLst/>
              <a:gdLst/>
              <a:ahLst/>
              <a:cxnLst>
                <a:cxn ang="0">
                  <a:pos x="12" y="4"/>
                </a:cxn>
                <a:cxn ang="0">
                  <a:pos x="26" y="14"/>
                </a:cxn>
                <a:cxn ang="0">
                  <a:pos x="50" y="36"/>
                </a:cxn>
                <a:cxn ang="0">
                  <a:pos x="60" y="41"/>
                </a:cxn>
                <a:cxn ang="0">
                  <a:pos x="66" y="54"/>
                </a:cxn>
                <a:cxn ang="0">
                  <a:pos x="80" y="61"/>
                </a:cxn>
                <a:cxn ang="0">
                  <a:pos x="90" y="69"/>
                </a:cxn>
                <a:cxn ang="0">
                  <a:pos x="108" y="71"/>
                </a:cxn>
                <a:cxn ang="0">
                  <a:pos x="139" y="77"/>
                </a:cxn>
                <a:cxn ang="0">
                  <a:pos x="146" y="75"/>
                </a:cxn>
                <a:cxn ang="0">
                  <a:pos x="167" y="110"/>
                </a:cxn>
                <a:cxn ang="0">
                  <a:pos x="161" y="140"/>
                </a:cxn>
                <a:cxn ang="0">
                  <a:pos x="159" y="134"/>
                </a:cxn>
                <a:cxn ang="0">
                  <a:pos x="158" y="125"/>
                </a:cxn>
                <a:cxn ang="0">
                  <a:pos x="154" y="116"/>
                </a:cxn>
                <a:cxn ang="0">
                  <a:pos x="144" y="129"/>
                </a:cxn>
                <a:cxn ang="0">
                  <a:pos x="148" y="122"/>
                </a:cxn>
                <a:cxn ang="0">
                  <a:pos x="138" y="103"/>
                </a:cxn>
                <a:cxn ang="0">
                  <a:pos x="129" y="95"/>
                </a:cxn>
                <a:cxn ang="0">
                  <a:pos x="122" y="85"/>
                </a:cxn>
                <a:cxn ang="0">
                  <a:pos x="118" y="95"/>
                </a:cxn>
                <a:cxn ang="0">
                  <a:pos x="111" y="97"/>
                </a:cxn>
                <a:cxn ang="0">
                  <a:pos x="106" y="103"/>
                </a:cxn>
                <a:cxn ang="0">
                  <a:pos x="108" y="110"/>
                </a:cxn>
                <a:cxn ang="0">
                  <a:pos x="101" y="115"/>
                </a:cxn>
                <a:cxn ang="0">
                  <a:pos x="103" y="106"/>
                </a:cxn>
                <a:cxn ang="0">
                  <a:pos x="101" y="98"/>
                </a:cxn>
                <a:cxn ang="0">
                  <a:pos x="108" y="88"/>
                </a:cxn>
                <a:cxn ang="0">
                  <a:pos x="103" y="87"/>
                </a:cxn>
                <a:cxn ang="0">
                  <a:pos x="98" y="87"/>
                </a:cxn>
                <a:cxn ang="0">
                  <a:pos x="87" y="80"/>
                </a:cxn>
                <a:cxn ang="0">
                  <a:pos x="78" y="75"/>
                </a:cxn>
                <a:cxn ang="0">
                  <a:pos x="73" y="73"/>
                </a:cxn>
                <a:cxn ang="0">
                  <a:pos x="69" y="69"/>
                </a:cxn>
                <a:cxn ang="0">
                  <a:pos x="57" y="56"/>
                </a:cxn>
                <a:cxn ang="0">
                  <a:pos x="53" y="62"/>
                </a:cxn>
                <a:cxn ang="0">
                  <a:pos x="40" y="61"/>
                </a:cxn>
                <a:cxn ang="0">
                  <a:pos x="40" y="56"/>
                </a:cxn>
                <a:cxn ang="0">
                  <a:pos x="45" y="50"/>
                </a:cxn>
                <a:cxn ang="0">
                  <a:pos x="39" y="50"/>
                </a:cxn>
                <a:cxn ang="0">
                  <a:pos x="38" y="45"/>
                </a:cxn>
                <a:cxn ang="0">
                  <a:pos x="39" y="39"/>
                </a:cxn>
                <a:cxn ang="0">
                  <a:pos x="31" y="34"/>
                </a:cxn>
                <a:cxn ang="0">
                  <a:pos x="23" y="29"/>
                </a:cxn>
                <a:cxn ang="0">
                  <a:pos x="30" y="26"/>
                </a:cxn>
                <a:cxn ang="0">
                  <a:pos x="20" y="27"/>
                </a:cxn>
                <a:cxn ang="0">
                  <a:pos x="14" y="17"/>
                </a:cxn>
                <a:cxn ang="0">
                  <a:pos x="10" y="20"/>
                </a:cxn>
                <a:cxn ang="0">
                  <a:pos x="0" y="13"/>
                </a:cxn>
              </a:cxnLst>
              <a:rect l="0" t="0" r="r" b="b"/>
              <a:pathLst>
                <a:path w="168" h="140">
                  <a:moveTo>
                    <a:pt x="4" y="0"/>
                  </a:moveTo>
                  <a:lnTo>
                    <a:pt x="11" y="0"/>
                  </a:lnTo>
                  <a:lnTo>
                    <a:pt x="12" y="1"/>
                  </a:lnTo>
                  <a:lnTo>
                    <a:pt x="12" y="4"/>
                  </a:lnTo>
                  <a:lnTo>
                    <a:pt x="13" y="5"/>
                  </a:lnTo>
                  <a:lnTo>
                    <a:pt x="13" y="7"/>
                  </a:lnTo>
                  <a:lnTo>
                    <a:pt x="14" y="8"/>
                  </a:lnTo>
                  <a:lnTo>
                    <a:pt x="26" y="14"/>
                  </a:lnTo>
                  <a:lnTo>
                    <a:pt x="38" y="24"/>
                  </a:lnTo>
                  <a:lnTo>
                    <a:pt x="49" y="34"/>
                  </a:lnTo>
                  <a:lnTo>
                    <a:pt x="50" y="35"/>
                  </a:lnTo>
                  <a:lnTo>
                    <a:pt x="50" y="36"/>
                  </a:lnTo>
                  <a:lnTo>
                    <a:pt x="52" y="36"/>
                  </a:lnTo>
                  <a:lnTo>
                    <a:pt x="54" y="38"/>
                  </a:lnTo>
                  <a:lnTo>
                    <a:pt x="56" y="40"/>
                  </a:lnTo>
                  <a:lnTo>
                    <a:pt x="60" y="41"/>
                  </a:lnTo>
                  <a:lnTo>
                    <a:pt x="62" y="43"/>
                  </a:lnTo>
                  <a:lnTo>
                    <a:pt x="64" y="47"/>
                  </a:lnTo>
                  <a:lnTo>
                    <a:pt x="66" y="49"/>
                  </a:lnTo>
                  <a:lnTo>
                    <a:pt x="66" y="54"/>
                  </a:lnTo>
                  <a:lnTo>
                    <a:pt x="67" y="55"/>
                  </a:lnTo>
                  <a:lnTo>
                    <a:pt x="74" y="55"/>
                  </a:lnTo>
                  <a:lnTo>
                    <a:pt x="77" y="56"/>
                  </a:lnTo>
                  <a:lnTo>
                    <a:pt x="80" y="61"/>
                  </a:lnTo>
                  <a:lnTo>
                    <a:pt x="82" y="62"/>
                  </a:lnTo>
                  <a:lnTo>
                    <a:pt x="84" y="64"/>
                  </a:lnTo>
                  <a:lnTo>
                    <a:pt x="87" y="66"/>
                  </a:lnTo>
                  <a:lnTo>
                    <a:pt x="90" y="69"/>
                  </a:lnTo>
                  <a:lnTo>
                    <a:pt x="90" y="73"/>
                  </a:lnTo>
                  <a:lnTo>
                    <a:pt x="95" y="69"/>
                  </a:lnTo>
                  <a:lnTo>
                    <a:pt x="101" y="70"/>
                  </a:lnTo>
                  <a:lnTo>
                    <a:pt x="108" y="71"/>
                  </a:lnTo>
                  <a:lnTo>
                    <a:pt x="113" y="73"/>
                  </a:lnTo>
                  <a:lnTo>
                    <a:pt x="126" y="73"/>
                  </a:lnTo>
                  <a:lnTo>
                    <a:pt x="133" y="74"/>
                  </a:lnTo>
                  <a:lnTo>
                    <a:pt x="139" y="77"/>
                  </a:lnTo>
                  <a:lnTo>
                    <a:pt x="142" y="77"/>
                  </a:lnTo>
                  <a:lnTo>
                    <a:pt x="144" y="76"/>
                  </a:lnTo>
                  <a:lnTo>
                    <a:pt x="145" y="76"/>
                  </a:lnTo>
                  <a:lnTo>
                    <a:pt x="146" y="75"/>
                  </a:lnTo>
                  <a:lnTo>
                    <a:pt x="151" y="75"/>
                  </a:lnTo>
                  <a:lnTo>
                    <a:pt x="155" y="96"/>
                  </a:lnTo>
                  <a:lnTo>
                    <a:pt x="160" y="104"/>
                  </a:lnTo>
                  <a:lnTo>
                    <a:pt x="167" y="110"/>
                  </a:lnTo>
                  <a:lnTo>
                    <a:pt x="168" y="122"/>
                  </a:lnTo>
                  <a:lnTo>
                    <a:pt x="167" y="132"/>
                  </a:lnTo>
                  <a:lnTo>
                    <a:pt x="163" y="140"/>
                  </a:lnTo>
                  <a:lnTo>
                    <a:pt x="161" y="140"/>
                  </a:lnTo>
                  <a:lnTo>
                    <a:pt x="160" y="139"/>
                  </a:lnTo>
                  <a:lnTo>
                    <a:pt x="160" y="138"/>
                  </a:lnTo>
                  <a:lnTo>
                    <a:pt x="159" y="136"/>
                  </a:lnTo>
                  <a:lnTo>
                    <a:pt x="159" y="134"/>
                  </a:lnTo>
                  <a:lnTo>
                    <a:pt x="158" y="133"/>
                  </a:lnTo>
                  <a:lnTo>
                    <a:pt x="156" y="133"/>
                  </a:lnTo>
                  <a:lnTo>
                    <a:pt x="156" y="129"/>
                  </a:lnTo>
                  <a:lnTo>
                    <a:pt x="158" y="125"/>
                  </a:lnTo>
                  <a:lnTo>
                    <a:pt x="158" y="122"/>
                  </a:lnTo>
                  <a:lnTo>
                    <a:pt x="156" y="118"/>
                  </a:lnTo>
                  <a:lnTo>
                    <a:pt x="156" y="115"/>
                  </a:lnTo>
                  <a:lnTo>
                    <a:pt x="154" y="116"/>
                  </a:lnTo>
                  <a:lnTo>
                    <a:pt x="153" y="117"/>
                  </a:lnTo>
                  <a:lnTo>
                    <a:pt x="152" y="120"/>
                  </a:lnTo>
                  <a:lnTo>
                    <a:pt x="152" y="129"/>
                  </a:lnTo>
                  <a:lnTo>
                    <a:pt x="144" y="129"/>
                  </a:lnTo>
                  <a:lnTo>
                    <a:pt x="144" y="126"/>
                  </a:lnTo>
                  <a:lnTo>
                    <a:pt x="145" y="124"/>
                  </a:lnTo>
                  <a:lnTo>
                    <a:pt x="147" y="123"/>
                  </a:lnTo>
                  <a:lnTo>
                    <a:pt x="148" y="122"/>
                  </a:lnTo>
                  <a:lnTo>
                    <a:pt x="151" y="120"/>
                  </a:lnTo>
                  <a:lnTo>
                    <a:pt x="145" y="116"/>
                  </a:lnTo>
                  <a:lnTo>
                    <a:pt x="141" y="110"/>
                  </a:lnTo>
                  <a:lnTo>
                    <a:pt x="138" y="103"/>
                  </a:lnTo>
                  <a:lnTo>
                    <a:pt x="133" y="97"/>
                  </a:lnTo>
                  <a:lnTo>
                    <a:pt x="132" y="96"/>
                  </a:lnTo>
                  <a:lnTo>
                    <a:pt x="130" y="96"/>
                  </a:lnTo>
                  <a:lnTo>
                    <a:pt x="129" y="95"/>
                  </a:lnTo>
                  <a:lnTo>
                    <a:pt x="126" y="94"/>
                  </a:lnTo>
                  <a:lnTo>
                    <a:pt x="124" y="89"/>
                  </a:lnTo>
                  <a:lnTo>
                    <a:pt x="124" y="85"/>
                  </a:lnTo>
                  <a:lnTo>
                    <a:pt x="122" y="85"/>
                  </a:lnTo>
                  <a:lnTo>
                    <a:pt x="119" y="88"/>
                  </a:lnTo>
                  <a:lnTo>
                    <a:pt x="119" y="91"/>
                  </a:lnTo>
                  <a:lnTo>
                    <a:pt x="118" y="94"/>
                  </a:lnTo>
                  <a:lnTo>
                    <a:pt x="118" y="95"/>
                  </a:lnTo>
                  <a:lnTo>
                    <a:pt x="117" y="96"/>
                  </a:lnTo>
                  <a:lnTo>
                    <a:pt x="115" y="96"/>
                  </a:lnTo>
                  <a:lnTo>
                    <a:pt x="113" y="97"/>
                  </a:lnTo>
                  <a:lnTo>
                    <a:pt x="111" y="97"/>
                  </a:lnTo>
                  <a:lnTo>
                    <a:pt x="109" y="98"/>
                  </a:lnTo>
                  <a:lnTo>
                    <a:pt x="108" y="99"/>
                  </a:lnTo>
                  <a:lnTo>
                    <a:pt x="108" y="101"/>
                  </a:lnTo>
                  <a:lnTo>
                    <a:pt x="106" y="103"/>
                  </a:lnTo>
                  <a:lnTo>
                    <a:pt x="106" y="105"/>
                  </a:lnTo>
                  <a:lnTo>
                    <a:pt x="105" y="106"/>
                  </a:lnTo>
                  <a:lnTo>
                    <a:pt x="106" y="109"/>
                  </a:lnTo>
                  <a:lnTo>
                    <a:pt x="108" y="110"/>
                  </a:lnTo>
                  <a:lnTo>
                    <a:pt x="108" y="112"/>
                  </a:lnTo>
                  <a:lnTo>
                    <a:pt x="105" y="117"/>
                  </a:lnTo>
                  <a:lnTo>
                    <a:pt x="103" y="117"/>
                  </a:lnTo>
                  <a:lnTo>
                    <a:pt x="101" y="115"/>
                  </a:lnTo>
                  <a:lnTo>
                    <a:pt x="101" y="112"/>
                  </a:lnTo>
                  <a:lnTo>
                    <a:pt x="102" y="110"/>
                  </a:lnTo>
                  <a:lnTo>
                    <a:pt x="103" y="109"/>
                  </a:lnTo>
                  <a:lnTo>
                    <a:pt x="103" y="106"/>
                  </a:lnTo>
                  <a:lnTo>
                    <a:pt x="104" y="105"/>
                  </a:lnTo>
                  <a:lnTo>
                    <a:pt x="103" y="103"/>
                  </a:lnTo>
                  <a:lnTo>
                    <a:pt x="103" y="101"/>
                  </a:lnTo>
                  <a:lnTo>
                    <a:pt x="101" y="98"/>
                  </a:lnTo>
                  <a:lnTo>
                    <a:pt x="101" y="96"/>
                  </a:lnTo>
                  <a:lnTo>
                    <a:pt x="103" y="91"/>
                  </a:lnTo>
                  <a:lnTo>
                    <a:pt x="105" y="89"/>
                  </a:lnTo>
                  <a:lnTo>
                    <a:pt x="108" y="88"/>
                  </a:lnTo>
                  <a:lnTo>
                    <a:pt x="108" y="87"/>
                  </a:lnTo>
                  <a:lnTo>
                    <a:pt x="106" y="85"/>
                  </a:lnTo>
                  <a:lnTo>
                    <a:pt x="105" y="85"/>
                  </a:lnTo>
                  <a:lnTo>
                    <a:pt x="103" y="87"/>
                  </a:lnTo>
                  <a:lnTo>
                    <a:pt x="102" y="87"/>
                  </a:lnTo>
                  <a:lnTo>
                    <a:pt x="101" y="88"/>
                  </a:lnTo>
                  <a:lnTo>
                    <a:pt x="99" y="88"/>
                  </a:lnTo>
                  <a:lnTo>
                    <a:pt x="98" y="87"/>
                  </a:lnTo>
                  <a:lnTo>
                    <a:pt x="97" y="84"/>
                  </a:lnTo>
                  <a:lnTo>
                    <a:pt x="88" y="84"/>
                  </a:lnTo>
                  <a:lnTo>
                    <a:pt x="87" y="83"/>
                  </a:lnTo>
                  <a:lnTo>
                    <a:pt x="87" y="80"/>
                  </a:lnTo>
                  <a:lnTo>
                    <a:pt x="81" y="80"/>
                  </a:lnTo>
                  <a:lnTo>
                    <a:pt x="80" y="78"/>
                  </a:lnTo>
                  <a:lnTo>
                    <a:pt x="80" y="76"/>
                  </a:lnTo>
                  <a:lnTo>
                    <a:pt x="78" y="75"/>
                  </a:lnTo>
                  <a:lnTo>
                    <a:pt x="78" y="74"/>
                  </a:lnTo>
                  <a:lnTo>
                    <a:pt x="75" y="74"/>
                  </a:lnTo>
                  <a:lnTo>
                    <a:pt x="73" y="75"/>
                  </a:lnTo>
                  <a:lnTo>
                    <a:pt x="73" y="73"/>
                  </a:lnTo>
                  <a:lnTo>
                    <a:pt x="75" y="70"/>
                  </a:lnTo>
                  <a:lnTo>
                    <a:pt x="75" y="68"/>
                  </a:lnTo>
                  <a:lnTo>
                    <a:pt x="71" y="68"/>
                  </a:lnTo>
                  <a:lnTo>
                    <a:pt x="69" y="69"/>
                  </a:lnTo>
                  <a:lnTo>
                    <a:pt x="62" y="69"/>
                  </a:lnTo>
                  <a:lnTo>
                    <a:pt x="60" y="64"/>
                  </a:lnTo>
                  <a:lnTo>
                    <a:pt x="59" y="61"/>
                  </a:lnTo>
                  <a:lnTo>
                    <a:pt x="57" y="56"/>
                  </a:lnTo>
                  <a:lnTo>
                    <a:pt x="56" y="56"/>
                  </a:lnTo>
                  <a:lnTo>
                    <a:pt x="54" y="57"/>
                  </a:lnTo>
                  <a:lnTo>
                    <a:pt x="53" y="60"/>
                  </a:lnTo>
                  <a:lnTo>
                    <a:pt x="53" y="62"/>
                  </a:lnTo>
                  <a:lnTo>
                    <a:pt x="49" y="61"/>
                  </a:lnTo>
                  <a:lnTo>
                    <a:pt x="47" y="60"/>
                  </a:lnTo>
                  <a:lnTo>
                    <a:pt x="42" y="60"/>
                  </a:lnTo>
                  <a:lnTo>
                    <a:pt x="40" y="61"/>
                  </a:lnTo>
                  <a:lnTo>
                    <a:pt x="37" y="62"/>
                  </a:lnTo>
                  <a:lnTo>
                    <a:pt x="37" y="57"/>
                  </a:lnTo>
                  <a:lnTo>
                    <a:pt x="38" y="56"/>
                  </a:lnTo>
                  <a:lnTo>
                    <a:pt x="40" y="56"/>
                  </a:lnTo>
                  <a:lnTo>
                    <a:pt x="41" y="55"/>
                  </a:lnTo>
                  <a:lnTo>
                    <a:pt x="44" y="55"/>
                  </a:lnTo>
                  <a:lnTo>
                    <a:pt x="45" y="54"/>
                  </a:lnTo>
                  <a:lnTo>
                    <a:pt x="45" y="50"/>
                  </a:lnTo>
                  <a:lnTo>
                    <a:pt x="44" y="49"/>
                  </a:lnTo>
                  <a:lnTo>
                    <a:pt x="42" y="49"/>
                  </a:lnTo>
                  <a:lnTo>
                    <a:pt x="41" y="50"/>
                  </a:lnTo>
                  <a:lnTo>
                    <a:pt x="39" y="50"/>
                  </a:lnTo>
                  <a:lnTo>
                    <a:pt x="38" y="52"/>
                  </a:lnTo>
                  <a:lnTo>
                    <a:pt x="37" y="52"/>
                  </a:lnTo>
                  <a:lnTo>
                    <a:pt x="37" y="47"/>
                  </a:lnTo>
                  <a:lnTo>
                    <a:pt x="38" y="45"/>
                  </a:lnTo>
                  <a:lnTo>
                    <a:pt x="37" y="43"/>
                  </a:lnTo>
                  <a:lnTo>
                    <a:pt x="40" y="43"/>
                  </a:lnTo>
                  <a:lnTo>
                    <a:pt x="40" y="40"/>
                  </a:lnTo>
                  <a:lnTo>
                    <a:pt x="39" y="39"/>
                  </a:lnTo>
                  <a:lnTo>
                    <a:pt x="38" y="36"/>
                  </a:lnTo>
                  <a:lnTo>
                    <a:pt x="35" y="35"/>
                  </a:lnTo>
                  <a:lnTo>
                    <a:pt x="33" y="35"/>
                  </a:lnTo>
                  <a:lnTo>
                    <a:pt x="31" y="34"/>
                  </a:lnTo>
                  <a:lnTo>
                    <a:pt x="27" y="34"/>
                  </a:lnTo>
                  <a:lnTo>
                    <a:pt x="26" y="33"/>
                  </a:lnTo>
                  <a:lnTo>
                    <a:pt x="24" y="32"/>
                  </a:lnTo>
                  <a:lnTo>
                    <a:pt x="23" y="29"/>
                  </a:lnTo>
                  <a:lnTo>
                    <a:pt x="24" y="28"/>
                  </a:lnTo>
                  <a:lnTo>
                    <a:pt x="28" y="28"/>
                  </a:lnTo>
                  <a:lnTo>
                    <a:pt x="30" y="27"/>
                  </a:lnTo>
                  <a:lnTo>
                    <a:pt x="30" y="26"/>
                  </a:lnTo>
                  <a:lnTo>
                    <a:pt x="27" y="24"/>
                  </a:lnTo>
                  <a:lnTo>
                    <a:pt x="24" y="24"/>
                  </a:lnTo>
                  <a:lnTo>
                    <a:pt x="21" y="25"/>
                  </a:lnTo>
                  <a:lnTo>
                    <a:pt x="20" y="27"/>
                  </a:lnTo>
                  <a:lnTo>
                    <a:pt x="18" y="28"/>
                  </a:lnTo>
                  <a:lnTo>
                    <a:pt x="17" y="29"/>
                  </a:lnTo>
                  <a:lnTo>
                    <a:pt x="14" y="29"/>
                  </a:lnTo>
                  <a:lnTo>
                    <a:pt x="14" y="17"/>
                  </a:lnTo>
                  <a:lnTo>
                    <a:pt x="12" y="17"/>
                  </a:lnTo>
                  <a:lnTo>
                    <a:pt x="11" y="18"/>
                  </a:lnTo>
                  <a:lnTo>
                    <a:pt x="11" y="19"/>
                  </a:lnTo>
                  <a:lnTo>
                    <a:pt x="10" y="20"/>
                  </a:lnTo>
                  <a:lnTo>
                    <a:pt x="10" y="25"/>
                  </a:lnTo>
                  <a:lnTo>
                    <a:pt x="9" y="26"/>
                  </a:lnTo>
                  <a:lnTo>
                    <a:pt x="4" y="20"/>
                  </a:lnTo>
                  <a:lnTo>
                    <a:pt x="0" y="13"/>
                  </a:lnTo>
                  <a:lnTo>
                    <a:pt x="0" y="6"/>
                  </a:lnTo>
                  <a:lnTo>
                    <a:pt x="4"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5" name="Freeform 77"/>
            <p:cNvSpPr>
              <a:spLocks noEditPoints="1"/>
            </p:cNvSpPr>
            <p:nvPr/>
          </p:nvSpPr>
          <p:spPr bwMode="auto">
            <a:xfrm>
              <a:off x="3116213" y="5743571"/>
              <a:ext cx="6657" cy="3936"/>
            </a:xfrm>
            <a:custGeom>
              <a:avLst/>
              <a:gdLst/>
              <a:ahLst/>
              <a:cxnLst>
                <a:cxn ang="0">
                  <a:pos x="1" y="1"/>
                </a:cxn>
                <a:cxn ang="0">
                  <a:pos x="1" y="2"/>
                </a:cxn>
                <a:cxn ang="0">
                  <a:pos x="0" y="2"/>
                </a:cxn>
                <a:cxn ang="0">
                  <a:pos x="1" y="1"/>
                </a:cxn>
                <a:cxn ang="0">
                  <a:pos x="3" y="0"/>
                </a:cxn>
                <a:cxn ang="0">
                  <a:pos x="1" y="1"/>
                </a:cxn>
                <a:cxn ang="0">
                  <a:pos x="3" y="0"/>
                </a:cxn>
              </a:cxnLst>
              <a:rect l="0" t="0" r="r" b="b"/>
              <a:pathLst>
                <a:path w="3" h="2">
                  <a:moveTo>
                    <a:pt x="1" y="1"/>
                  </a:moveTo>
                  <a:lnTo>
                    <a:pt x="1" y="2"/>
                  </a:lnTo>
                  <a:lnTo>
                    <a:pt x="0" y="2"/>
                  </a:lnTo>
                  <a:lnTo>
                    <a:pt x="1" y="1"/>
                  </a:lnTo>
                  <a:close/>
                  <a:moveTo>
                    <a:pt x="3" y="0"/>
                  </a:moveTo>
                  <a:lnTo>
                    <a:pt x="1" y="1"/>
                  </a:lnTo>
                  <a:lnTo>
                    <a:pt x="3"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6" name="Freeform 78"/>
            <p:cNvSpPr>
              <a:spLocks/>
            </p:cNvSpPr>
            <p:nvPr/>
          </p:nvSpPr>
          <p:spPr bwMode="auto">
            <a:xfrm>
              <a:off x="4003664" y="5822299"/>
              <a:ext cx="59904" cy="51174"/>
            </a:xfrm>
            <a:custGeom>
              <a:avLst/>
              <a:gdLst/>
              <a:ahLst/>
              <a:cxnLst>
                <a:cxn ang="0">
                  <a:pos x="0" y="0"/>
                </a:cxn>
                <a:cxn ang="0">
                  <a:pos x="15" y="0"/>
                </a:cxn>
                <a:cxn ang="0">
                  <a:pos x="17" y="2"/>
                </a:cxn>
                <a:cxn ang="0">
                  <a:pos x="17" y="6"/>
                </a:cxn>
                <a:cxn ang="0">
                  <a:pos x="19" y="11"/>
                </a:cxn>
                <a:cxn ang="0">
                  <a:pos x="23" y="14"/>
                </a:cxn>
                <a:cxn ang="0">
                  <a:pos x="27" y="17"/>
                </a:cxn>
                <a:cxn ang="0">
                  <a:pos x="27" y="19"/>
                </a:cxn>
                <a:cxn ang="0">
                  <a:pos x="26" y="20"/>
                </a:cxn>
                <a:cxn ang="0">
                  <a:pos x="24" y="21"/>
                </a:cxn>
                <a:cxn ang="0">
                  <a:pos x="23" y="21"/>
                </a:cxn>
                <a:cxn ang="0">
                  <a:pos x="20" y="23"/>
                </a:cxn>
                <a:cxn ang="0">
                  <a:pos x="19" y="24"/>
                </a:cxn>
                <a:cxn ang="0">
                  <a:pos x="19" y="26"/>
                </a:cxn>
                <a:cxn ang="0">
                  <a:pos x="14" y="17"/>
                </a:cxn>
                <a:cxn ang="0">
                  <a:pos x="5" y="9"/>
                </a:cxn>
                <a:cxn ang="0">
                  <a:pos x="0" y="0"/>
                </a:cxn>
              </a:cxnLst>
              <a:rect l="0" t="0" r="r" b="b"/>
              <a:pathLst>
                <a:path w="27" h="26">
                  <a:moveTo>
                    <a:pt x="0" y="0"/>
                  </a:moveTo>
                  <a:lnTo>
                    <a:pt x="15" y="0"/>
                  </a:lnTo>
                  <a:lnTo>
                    <a:pt x="17" y="2"/>
                  </a:lnTo>
                  <a:lnTo>
                    <a:pt x="17" y="6"/>
                  </a:lnTo>
                  <a:lnTo>
                    <a:pt x="19" y="11"/>
                  </a:lnTo>
                  <a:lnTo>
                    <a:pt x="23" y="14"/>
                  </a:lnTo>
                  <a:lnTo>
                    <a:pt x="27" y="17"/>
                  </a:lnTo>
                  <a:lnTo>
                    <a:pt x="27" y="19"/>
                  </a:lnTo>
                  <a:lnTo>
                    <a:pt x="26" y="20"/>
                  </a:lnTo>
                  <a:lnTo>
                    <a:pt x="24" y="21"/>
                  </a:lnTo>
                  <a:lnTo>
                    <a:pt x="23" y="21"/>
                  </a:lnTo>
                  <a:lnTo>
                    <a:pt x="20" y="23"/>
                  </a:lnTo>
                  <a:lnTo>
                    <a:pt x="19" y="24"/>
                  </a:lnTo>
                  <a:lnTo>
                    <a:pt x="19" y="26"/>
                  </a:lnTo>
                  <a:lnTo>
                    <a:pt x="14" y="17"/>
                  </a:lnTo>
                  <a:lnTo>
                    <a:pt x="5" y="9"/>
                  </a:lnTo>
                  <a:lnTo>
                    <a:pt x="0"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7" name="Freeform 79"/>
            <p:cNvSpPr>
              <a:spLocks/>
            </p:cNvSpPr>
            <p:nvPr/>
          </p:nvSpPr>
          <p:spPr bwMode="auto">
            <a:xfrm>
              <a:off x="3883858" y="5843951"/>
              <a:ext cx="13312" cy="17715"/>
            </a:xfrm>
            <a:custGeom>
              <a:avLst/>
              <a:gdLst/>
              <a:ahLst/>
              <a:cxnLst>
                <a:cxn ang="0">
                  <a:pos x="1" y="0"/>
                </a:cxn>
                <a:cxn ang="0">
                  <a:pos x="2" y="0"/>
                </a:cxn>
                <a:cxn ang="0">
                  <a:pos x="3" y="1"/>
                </a:cxn>
                <a:cxn ang="0">
                  <a:pos x="3" y="2"/>
                </a:cxn>
                <a:cxn ang="0">
                  <a:pos x="5" y="3"/>
                </a:cxn>
                <a:cxn ang="0">
                  <a:pos x="6" y="3"/>
                </a:cxn>
                <a:cxn ang="0">
                  <a:pos x="6" y="9"/>
                </a:cxn>
                <a:cxn ang="0">
                  <a:pos x="5" y="9"/>
                </a:cxn>
                <a:cxn ang="0">
                  <a:pos x="5" y="8"/>
                </a:cxn>
                <a:cxn ang="0">
                  <a:pos x="3" y="7"/>
                </a:cxn>
                <a:cxn ang="0">
                  <a:pos x="3" y="5"/>
                </a:cxn>
                <a:cxn ang="0">
                  <a:pos x="1" y="2"/>
                </a:cxn>
                <a:cxn ang="0">
                  <a:pos x="0" y="2"/>
                </a:cxn>
                <a:cxn ang="0">
                  <a:pos x="1" y="0"/>
                </a:cxn>
              </a:cxnLst>
              <a:rect l="0" t="0" r="r" b="b"/>
              <a:pathLst>
                <a:path w="6" h="9">
                  <a:moveTo>
                    <a:pt x="1" y="0"/>
                  </a:moveTo>
                  <a:lnTo>
                    <a:pt x="2" y="0"/>
                  </a:lnTo>
                  <a:lnTo>
                    <a:pt x="3" y="1"/>
                  </a:lnTo>
                  <a:lnTo>
                    <a:pt x="3" y="2"/>
                  </a:lnTo>
                  <a:lnTo>
                    <a:pt x="5" y="3"/>
                  </a:lnTo>
                  <a:lnTo>
                    <a:pt x="6" y="3"/>
                  </a:lnTo>
                  <a:lnTo>
                    <a:pt x="6" y="9"/>
                  </a:lnTo>
                  <a:lnTo>
                    <a:pt x="5" y="9"/>
                  </a:lnTo>
                  <a:lnTo>
                    <a:pt x="5" y="8"/>
                  </a:lnTo>
                  <a:lnTo>
                    <a:pt x="3" y="7"/>
                  </a:lnTo>
                  <a:lnTo>
                    <a:pt x="3" y="5"/>
                  </a:lnTo>
                  <a:lnTo>
                    <a:pt x="1" y="2"/>
                  </a:lnTo>
                  <a:lnTo>
                    <a:pt x="0" y="2"/>
                  </a:lnTo>
                  <a:lnTo>
                    <a:pt x="1"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8" name="Freeform 80"/>
            <p:cNvSpPr>
              <a:spLocks/>
            </p:cNvSpPr>
            <p:nvPr/>
          </p:nvSpPr>
          <p:spPr bwMode="auto">
            <a:xfrm>
              <a:off x="4194466" y="5873473"/>
              <a:ext cx="51029" cy="59047"/>
            </a:xfrm>
            <a:custGeom>
              <a:avLst/>
              <a:gdLst/>
              <a:ahLst/>
              <a:cxnLst>
                <a:cxn ang="0">
                  <a:pos x="2" y="0"/>
                </a:cxn>
                <a:cxn ang="0">
                  <a:pos x="11" y="4"/>
                </a:cxn>
                <a:cxn ang="0">
                  <a:pos x="17" y="9"/>
                </a:cxn>
                <a:cxn ang="0">
                  <a:pos x="22" y="19"/>
                </a:cxn>
                <a:cxn ang="0">
                  <a:pos x="23" y="30"/>
                </a:cxn>
                <a:cxn ang="0">
                  <a:pos x="21" y="29"/>
                </a:cxn>
                <a:cxn ang="0">
                  <a:pos x="19" y="28"/>
                </a:cxn>
                <a:cxn ang="0">
                  <a:pos x="15" y="19"/>
                </a:cxn>
                <a:cxn ang="0">
                  <a:pos x="13" y="18"/>
                </a:cxn>
                <a:cxn ang="0">
                  <a:pos x="11" y="18"/>
                </a:cxn>
                <a:cxn ang="0">
                  <a:pos x="11" y="21"/>
                </a:cxn>
                <a:cxn ang="0">
                  <a:pos x="13" y="21"/>
                </a:cxn>
                <a:cxn ang="0">
                  <a:pos x="13" y="22"/>
                </a:cxn>
                <a:cxn ang="0">
                  <a:pos x="9" y="22"/>
                </a:cxn>
                <a:cxn ang="0">
                  <a:pos x="9" y="23"/>
                </a:cxn>
                <a:cxn ang="0">
                  <a:pos x="8" y="23"/>
                </a:cxn>
                <a:cxn ang="0">
                  <a:pos x="8" y="30"/>
                </a:cxn>
                <a:cxn ang="0">
                  <a:pos x="3" y="26"/>
                </a:cxn>
                <a:cxn ang="0">
                  <a:pos x="3" y="8"/>
                </a:cxn>
                <a:cxn ang="0">
                  <a:pos x="0" y="6"/>
                </a:cxn>
                <a:cxn ang="0">
                  <a:pos x="1" y="4"/>
                </a:cxn>
                <a:cxn ang="0">
                  <a:pos x="2" y="0"/>
                </a:cxn>
              </a:cxnLst>
              <a:rect l="0" t="0" r="r" b="b"/>
              <a:pathLst>
                <a:path w="23" h="30">
                  <a:moveTo>
                    <a:pt x="2" y="0"/>
                  </a:moveTo>
                  <a:lnTo>
                    <a:pt x="11" y="4"/>
                  </a:lnTo>
                  <a:lnTo>
                    <a:pt x="17" y="9"/>
                  </a:lnTo>
                  <a:lnTo>
                    <a:pt x="22" y="19"/>
                  </a:lnTo>
                  <a:lnTo>
                    <a:pt x="23" y="30"/>
                  </a:lnTo>
                  <a:lnTo>
                    <a:pt x="21" y="29"/>
                  </a:lnTo>
                  <a:lnTo>
                    <a:pt x="19" y="28"/>
                  </a:lnTo>
                  <a:lnTo>
                    <a:pt x="15" y="19"/>
                  </a:lnTo>
                  <a:lnTo>
                    <a:pt x="13" y="18"/>
                  </a:lnTo>
                  <a:lnTo>
                    <a:pt x="11" y="18"/>
                  </a:lnTo>
                  <a:lnTo>
                    <a:pt x="11" y="21"/>
                  </a:lnTo>
                  <a:lnTo>
                    <a:pt x="13" y="21"/>
                  </a:lnTo>
                  <a:lnTo>
                    <a:pt x="13" y="22"/>
                  </a:lnTo>
                  <a:lnTo>
                    <a:pt x="9" y="22"/>
                  </a:lnTo>
                  <a:lnTo>
                    <a:pt x="9" y="23"/>
                  </a:lnTo>
                  <a:lnTo>
                    <a:pt x="8" y="23"/>
                  </a:lnTo>
                  <a:lnTo>
                    <a:pt x="8" y="30"/>
                  </a:lnTo>
                  <a:lnTo>
                    <a:pt x="3" y="26"/>
                  </a:lnTo>
                  <a:lnTo>
                    <a:pt x="3" y="8"/>
                  </a:lnTo>
                  <a:lnTo>
                    <a:pt x="0" y="6"/>
                  </a:lnTo>
                  <a:lnTo>
                    <a:pt x="1" y="4"/>
                  </a:lnTo>
                  <a:lnTo>
                    <a:pt x="2"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9" name="Freeform 81"/>
            <p:cNvSpPr>
              <a:spLocks/>
            </p:cNvSpPr>
            <p:nvPr/>
          </p:nvSpPr>
          <p:spPr bwMode="auto">
            <a:xfrm>
              <a:off x="4072442" y="5889219"/>
              <a:ext cx="126463" cy="98411"/>
            </a:xfrm>
            <a:custGeom>
              <a:avLst/>
              <a:gdLst/>
              <a:ahLst/>
              <a:cxnLst>
                <a:cxn ang="0">
                  <a:pos x="0" y="0"/>
                </a:cxn>
                <a:cxn ang="0">
                  <a:pos x="3" y="0"/>
                </a:cxn>
                <a:cxn ang="0">
                  <a:pos x="5" y="3"/>
                </a:cxn>
                <a:cxn ang="0">
                  <a:pos x="6" y="4"/>
                </a:cxn>
                <a:cxn ang="0">
                  <a:pos x="7" y="6"/>
                </a:cxn>
                <a:cxn ang="0">
                  <a:pos x="9" y="7"/>
                </a:cxn>
                <a:cxn ang="0">
                  <a:pos x="21" y="8"/>
                </a:cxn>
                <a:cxn ang="0">
                  <a:pos x="30" y="13"/>
                </a:cxn>
                <a:cxn ang="0">
                  <a:pos x="35" y="20"/>
                </a:cxn>
                <a:cxn ang="0">
                  <a:pos x="34" y="31"/>
                </a:cxn>
                <a:cxn ang="0">
                  <a:pos x="35" y="32"/>
                </a:cxn>
                <a:cxn ang="0">
                  <a:pos x="36" y="32"/>
                </a:cxn>
                <a:cxn ang="0">
                  <a:pos x="37" y="31"/>
                </a:cxn>
                <a:cxn ang="0">
                  <a:pos x="40" y="31"/>
                </a:cxn>
                <a:cxn ang="0">
                  <a:pos x="41" y="29"/>
                </a:cxn>
                <a:cxn ang="0">
                  <a:pos x="44" y="29"/>
                </a:cxn>
                <a:cxn ang="0">
                  <a:pos x="48" y="31"/>
                </a:cxn>
                <a:cxn ang="0">
                  <a:pos x="55" y="42"/>
                </a:cxn>
                <a:cxn ang="0">
                  <a:pos x="57" y="50"/>
                </a:cxn>
                <a:cxn ang="0">
                  <a:pos x="55" y="49"/>
                </a:cxn>
                <a:cxn ang="0">
                  <a:pos x="52" y="50"/>
                </a:cxn>
                <a:cxn ang="0">
                  <a:pos x="48" y="48"/>
                </a:cxn>
                <a:cxn ang="0">
                  <a:pos x="45" y="46"/>
                </a:cxn>
                <a:cxn ang="0">
                  <a:pos x="44" y="42"/>
                </a:cxn>
                <a:cxn ang="0">
                  <a:pos x="42" y="40"/>
                </a:cxn>
                <a:cxn ang="0">
                  <a:pos x="40" y="39"/>
                </a:cxn>
                <a:cxn ang="0">
                  <a:pos x="38" y="39"/>
                </a:cxn>
                <a:cxn ang="0">
                  <a:pos x="36" y="40"/>
                </a:cxn>
                <a:cxn ang="0">
                  <a:pos x="35" y="41"/>
                </a:cxn>
                <a:cxn ang="0">
                  <a:pos x="31" y="39"/>
                </a:cxn>
                <a:cxn ang="0">
                  <a:pos x="29" y="36"/>
                </a:cxn>
                <a:cxn ang="0">
                  <a:pos x="26" y="34"/>
                </a:cxn>
                <a:cxn ang="0">
                  <a:pos x="23" y="32"/>
                </a:cxn>
                <a:cxn ang="0">
                  <a:pos x="21" y="28"/>
                </a:cxn>
                <a:cxn ang="0">
                  <a:pos x="20" y="24"/>
                </a:cxn>
                <a:cxn ang="0">
                  <a:pos x="17" y="26"/>
                </a:cxn>
                <a:cxn ang="0">
                  <a:pos x="17" y="27"/>
                </a:cxn>
                <a:cxn ang="0">
                  <a:pos x="16" y="28"/>
                </a:cxn>
                <a:cxn ang="0">
                  <a:pos x="12" y="28"/>
                </a:cxn>
                <a:cxn ang="0">
                  <a:pos x="13" y="22"/>
                </a:cxn>
                <a:cxn ang="0">
                  <a:pos x="12" y="18"/>
                </a:cxn>
                <a:cxn ang="0">
                  <a:pos x="9" y="14"/>
                </a:cxn>
                <a:cxn ang="0">
                  <a:pos x="7" y="10"/>
                </a:cxn>
                <a:cxn ang="0">
                  <a:pos x="0" y="0"/>
                </a:cxn>
              </a:cxnLst>
              <a:rect l="0" t="0" r="r" b="b"/>
              <a:pathLst>
                <a:path w="57" h="50">
                  <a:moveTo>
                    <a:pt x="0" y="0"/>
                  </a:moveTo>
                  <a:lnTo>
                    <a:pt x="3" y="0"/>
                  </a:lnTo>
                  <a:lnTo>
                    <a:pt x="5" y="3"/>
                  </a:lnTo>
                  <a:lnTo>
                    <a:pt x="6" y="4"/>
                  </a:lnTo>
                  <a:lnTo>
                    <a:pt x="7" y="6"/>
                  </a:lnTo>
                  <a:lnTo>
                    <a:pt x="9" y="7"/>
                  </a:lnTo>
                  <a:lnTo>
                    <a:pt x="21" y="8"/>
                  </a:lnTo>
                  <a:lnTo>
                    <a:pt x="30" y="13"/>
                  </a:lnTo>
                  <a:lnTo>
                    <a:pt x="35" y="20"/>
                  </a:lnTo>
                  <a:lnTo>
                    <a:pt x="34" y="31"/>
                  </a:lnTo>
                  <a:lnTo>
                    <a:pt x="35" y="32"/>
                  </a:lnTo>
                  <a:lnTo>
                    <a:pt x="36" y="32"/>
                  </a:lnTo>
                  <a:lnTo>
                    <a:pt x="37" y="31"/>
                  </a:lnTo>
                  <a:lnTo>
                    <a:pt x="40" y="31"/>
                  </a:lnTo>
                  <a:lnTo>
                    <a:pt x="41" y="29"/>
                  </a:lnTo>
                  <a:lnTo>
                    <a:pt x="44" y="29"/>
                  </a:lnTo>
                  <a:lnTo>
                    <a:pt x="48" y="31"/>
                  </a:lnTo>
                  <a:lnTo>
                    <a:pt x="55" y="42"/>
                  </a:lnTo>
                  <a:lnTo>
                    <a:pt x="57" y="50"/>
                  </a:lnTo>
                  <a:lnTo>
                    <a:pt x="55" y="49"/>
                  </a:lnTo>
                  <a:lnTo>
                    <a:pt x="52" y="50"/>
                  </a:lnTo>
                  <a:lnTo>
                    <a:pt x="48" y="48"/>
                  </a:lnTo>
                  <a:lnTo>
                    <a:pt x="45" y="46"/>
                  </a:lnTo>
                  <a:lnTo>
                    <a:pt x="44" y="42"/>
                  </a:lnTo>
                  <a:lnTo>
                    <a:pt x="42" y="40"/>
                  </a:lnTo>
                  <a:lnTo>
                    <a:pt x="40" y="39"/>
                  </a:lnTo>
                  <a:lnTo>
                    <a:pt x="38" y="39"/>
                  </a:lnTo>
                  <a:lnTo>
                    <a:pt x="36" y="40"/>
                  </a:lnTo>
                  <a:lnTo>
                    <a:pt x="35" y="41"/>
                  </a:lnTo>
                  <a:lnTo>
                    <a:pt x="31" y="39"/>
                  </a:lnTo>
                  <a:lnTo>
                    <a:pt x="29" y="36"/>
                  </a:lnTo>
                  <a:lnTo>
                    <a:pt x="26" y="34"/>
                  </a:lnTo>
                  <a:lnTo>
                    <a:pt x="23" y="32"/>
                  </a:lnTo>
                  <a:lnTo>
                    <a:pt x="21" y="28"/>
                  </a:lnTo>
                  <a:lnTo>
                    <a:pt x="20" y="24"/>
                  </a:lnTo>
                  <a:lnTo>
                    <a:pt x="17" y="26"/>
                  </a:lnTo>
                  <a:lnTo>
                    <a:pt x="17" y="27"/>
                  </a:lnTo>
                  <a:lnTo>
                    <a:pt x="16" y="28"/>
                  </a:lnTo>
                  <a:lnTo>
                    <a:pt x="12" y="28"/>
                  </a:lnTo>
                  <a:lnTo>
                    <a:pt x="13" y="22"/>
                  </a:lnTo>
                  <a:lnTo>
                    <a:pt x="12" y="18"/>
                  </a:lnTo>
                  <a:lnTo>
                    <a:pt x="9" y="14"/>
                  </a:lnTo>
                  <a:lnTo>
                    <a:pt x="7" y="10"/>
                  </a:lnTo>
                  <a:lnTo>
                    <a:pt x="0"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0" name="Freeform 82"/>
            <p:cNvSpPr>
              <a:spLocks/>
            </p:cNvSpPr>
            <p:nvPr/>
          </p:nvSpPr>
          <p:spPr bwMode="auto">
            <a:xfrm>
              <a:off x="2736828" y="5999440"/>
              <a:ext cx="146429" cy="94475"/>
            </a:xfrm>
            <a:custGeom>
              <a:avLst/>
              <a:gdLst/>
              <a:ahLst/>
              <a:cxnLst>
                <a:cxn ang="0">
                  <a:pos x="44" y="0"/>
                </a:cxn>
                <a:cxn ang="0">
                  <a:pos x="48" y="6"/>
                </a:cxn>
                <a:cxn ang="0">
                  <a:pos x="50" y="8"/>
                </a:cxn>
                <a:cxn ang="0">
                  <a:pos x="52" y="5"/>
                </a:cxn>
                <a:cxn ang="0">
                  <a:pos x="54" y="1"/>
                </a:cxn>
                <a:cxn ang="0">
                  <a:pos x="58" y="0"/>
                </a:cxn>
                <a:cxn ang="0">
                  <a:pos x="59" y="4"/>
                </a:cxn>
                <a:cxn ang="0">
                  <a:pos x="58" y="8"/>
                </a:cxn>
                <a:cxn ang="0">
                  <a:pos x="59" y="11"/>
                </a:cxn>
                <a:cxn ang="0">
                  <a:pos x="63" y="13"/>
                </a:cxn>
                <a:cxn ang="0">
                  <a:pos x="66" y="14"/>
                </a:cxn>
                <a:cxn ang="0">
                  <a:pos x="63" y="22"/>
                </a:cxn>
                <a:cxn ang="0">
                  <a:pos x="57" y="20"/>
                </a:cxn>
                <a:cxn ang="0">
                  <a:pos x="47" y="22"/>
                </a:cxn>
                <a:cxn ang="0">
                  <a:pos x="45" y="28"/>
                </a:cxn>
                <a:cxn ang="0">
                  <a:pos x="42" y="31"/>
                </a:cxn>
                <a:cxn ang="0">
                  <a:pos x="41" y="38"/>
                </a:cxn>
                <a:cxn ang="0">
                  <a:pos x="35" y="39"/>
                </a:cxn>
                <a:cxn ang="0">
                  <a:pos x="31" y="43"/>
                </a:cxn>
                <a:cxn ang="0">
                  <a:pos x="28" y="48"/>
                </a:cxn>
                <a:cxn ang="0">
                  <a:pos x="27" y="45"/>
                </a:cxn>
                <a:cxn ang="0">
                  <a:pos x="28" y="41"/>
                </a:cxn>
                <a:cxn ang="0">
                  <a:pos x="21" y="46"/>
                </a:cxn>
                <a:cxn ang="0">
                  <a:pos x="20" y="45"/>
                </a:cxn>
                <a:cxn ang="0">
                  <a:pos x="13" y="40"/>
                </a:cxn>
                <a:cxn ang="0">
                  <a:pos x="8" y="43"/>
                </a:cxn>
                <a:cxn ang="0">
                  <a:pos x="7" y="45"/>
                </a:cxn>
                <a:cxn ang="0">
                  <a:pos x="5" y="39"/>
                </a:cxn>
                <a:cxn ang="0">
                  <a:pos x="0" y="33"/>
                </a:cxn>
                <a:cxn ang="0">
                  <a:pos x="6" y="22"/>
                </a:cxn>
                <a:cxn ang="0">
                  <a:pos x="16" y="22"/>
                </a:cxn>
                <a:cxn ang="0">
                  <a:pos x="22" y="31"/>
                </a:cxn>
                <a:cxn ang="0">
                  <a:pos x="28" y="35"/>
                </a:cxn>
                <a:cxn ang="0">
                  <a:pos x="27" y="27"/>
                </a:cxn>
                <a:cxn ang="0">
                  <a:pos x="28" y="15"/>
                </a:cxn>
                <a:cxn ang="0">
                  <a:pos x="22" y="7"/>
                </a:cxn>
                <a:cxn ang="0">
                  <a:pos x="26" y="5"/>
                </a:cxn>
                <a:cxn ang="0">
                  <a:pos x="28" y="8"/>
                </a:cxn>
                <a:cxn ang="0">
                  <a:pos x="31" y="13"/>
                </a:cxn>
                <a:cxn ang="0">
                  <a:pos x="34" y="12"/>
                </a:cxn>
                <a:cxn ang="0">
                  <a:pos x="35" y="12"/>
                </a:cxn>
                <a:cxn ang="0">
                  <a:pos x="38" y="13"/>
                </a:cxn>
                <a:cxn ang="0">
                  <a:pos x="41" y="10"/>
                </a:cxn>
              </a:cxnLst>
              <a:rect l="0" t="0" r="r" b="b"/>
              <a:pathLst>
                <a:path w="66" h="48">
                  <a:moveTo>
                    <a:pt x="41" y="0"/>
                  </a:moveTo>
                  <a:lnTo>
                    <a:pt x="44" y="0"/>
                  </a:lnTo>
                  <a:lnTo>
                    <a:pt x="45" y="1"/>
                  </a:lnTo>
                  <a:lnTo>
                    <a:pt x="48" y="6"/>
                  </a:lnTo>
                  <a:lnTo>
                    <a:pt x="48" y="10"/>
                  </a:lnTo>
                  <a:lnTo>
                    <a:pt x="50" y="8"/>
                  </a:lnTo>
                  <a:lnTo>
                    <a:pt x="51" y="7"/>
                  </a:lnTo>
                  <a:lnTo>
                    <a:pt x="52" y="5"/>
                  </a:lnTo>
                  <a:lnTo>
                    <a:pt x="54" y="4"/>
                  </a:lnTo>
                  <a:lnTo>
                    <a:pt x="54" y="1"/>
                  </a:lnTo>
                  <a:lnTo>
                    <a:pt x="56" y="0"/>
                  </a:lnTo>
                  <a:lnTo>
                    <a:pt x="58" y="0"/>
                  </a:lnTo>
                  <a:lnTo>
                    <a:pt x="58" y="1"/>
                  </a:lnTo>
                  <a:lnTo>
                    <a:pt x="59" y="4"/>
                  </a:lnTo>
                  <a:lnTo>
                    <a:pt x="58" y="6"/>
                  </a:lnTo>
                  <a:lnTo>
                    <a:pt x="58" y="8"/>
                  </a:lnTo>
                  <a:lnTo>
                    <a:pt x="59" y="10"/>
                  </a:lnTo>
                  <a:lnTo>
                    <a:pt x="59" y="11"/>
                  </a:lnTo>
                  <a:lnTo>
                    <a:pt x="61" y="12"/>
                  </a:lnTo>
                  <a:lnTo>
                    <a:pt x="63" y="13"/>
                  </a:lnTo>
                  <a:lnTo>
                    <a:pt x="66" y="13"/>
                  </a:lnTo>
                  <a:lnTo>
                    <a:pt x="66" y="14"/>
                  </a:lnTo>
                  <a:lnTo>
                    <a:pt x="63" y="18"/>
                  </a:lnTo>
                  <a:lnTo>
                    <a:pt x="63" y="22"/>
                  </a:lnTo>
                  <a:lnTo>
                    <a:pt x="61" y="21"/>
                  </a:lnTo>
                  <a:lnTo>
                    <a:pt x="57" y="20"/>
                  </a:lnTo>
                  <a:lnTo>
                    <a:pt x="51" y="20"/>
                  </a:lnTo>
                  <a:lnTo>
                    <a:pt x="47" y="22"/>
                  </a:lnTo>
                  <a:lnTo>
                    <a:pt x="45" y="25"/>
                  </a:lnTo>
                  <a:lnTo>
                    <a:pt x="45" y="28"/>
                  </a:lnTo>
                  <a:lnTo>
                    <a:pt x="43" y="29"/>
                  </a:lnTo>
                  <a:lnTo>
                    <a:pt x="42" y="31"/>
                  </a:lnTo>
                  <a:lnTo>
                    <a:pt x="42" y="35"/>
                  </a:lnTo>
                  <a:lnTo>
                    <a:pt x="41" y="38"/>
                  </a:lnTo>
                  <a:lnTo>
                    <a:pt x="37" y="38"/>
                  </a:lnTo>
                  <a:lnTo>
                    <a:pt x="35" y="39"/>
                  </a:lnTo>
                  <a:lnTo>
                    <a:pt x="33" y="41"/>
                  </a:lnTo>
                  <a:lnTo>
                    <a:pt x="31" y="43"/>
                  </a:lnTo>
                  <a:lnTo>
                    <a:pt x="29" y="46"/>
                  </a:lnTo>
                  <a:lnTo>
                    <a:pt x="28" y="48"/>
                  </a:lnTo>
                  <a:lnTo>
                    <a:pt x="27" y="47"/>
                  </a:lnTo>
                  <a:lnTo>
                    <a:pt x="27" y="45"/>
                  </a:lnTo>
                  <a:lnTo>
                    <a:pt x="28" y="43"/>
                  </a:lnTo>
                  <a:lnTo>
                    <a:pt x="28" y="41"/>
                  </a:lnTo>
                  <a:lnTo>
                    <a:pt x="26" y="41"/>
                  </a:lnTo>
                  <a:lnTo>
                    <a:pt x="21" y="46"/>
                  </a:lnTo>
                  <a:lnTo>
                    <a:pt x="20" y="46"/>
                  </a:lnTo>
                  <a:lnTo>
                    <a:pt x="20" y="45"/>
                  </a:lnTo>
                  <a:lnTo>
                    <a:pt x="15" y="40"/>
                  </a:lnTo>
                  <a:lnTo>
                    <a:pt x="13" y="40"/>
                  </a:lnTo>
                  <a:lnTo>
                    <a:pt x="11" y="41"/>
                  </a:lnTo>
                  <a:lnTo>
                    <a:pt x="8" y="43"/>
                  </a:lnTo>
                  <a:lnTo>
                    <a:pt x="8" y="45"/>
                  </a:lnTo>
                  <a:lnTo>
                    <a:pt x="7" y="45"/>
                  </a:lnTo>
                  <a:lnTo>
                    <a:pt x="7" y="43"/>
                  </a:lnTo>
                  <a:lnTo>
                    <a:pt x="5" y="39"/>
                  </a:lnTo>
                  <a:lnTo>
                    <a:pt x="1" y="35"/>
                  </a:lnTo>
                  <a:lnTo>
                    <a:pt x="0" y="33"/>
                  </a:lnTo>
                  <a:lnTo>
                    <a:pt x="1" y="29"/>
                  </a:lnTo>
                  <a:lnTo>
                    <a:pt x="6" y="22"/>
                  </a:lnTo>
                  <a:lnTo>
                    <a:pt x="15" y="18"/>
                  </a:lnTo>
                  <a:lnTo>
                    <a:pt x="16" y="22"/>
                  </a:lnTo>
                  <a:lnTo>
                    <a:pt x="18" y="26"/>
                  </a:lnTo>
                  <a:lnTo>
                    <a:pt x="22" y="31"/>
                  </a:lnTo>
                  <a:lnTo>
                    <a:pt x="26" y="33"/>
                  </a:lnTo>
                  <a:lnTo>
                    <a:pt x="28" y="35"/>
                  </a:lnTo>
                  <a:lnTo>
                    <a:pt x="27" y="33"/>
                  </a:lnTo>
                  <a:lnTo>
                    <a:pt x="27" y="27"/>
                  </a:lnTo>
                  <a:lnTo>
                    <a:pt x="28" y="25"/>
                  </a:lnTo>
                  <a:lnTo>
                    <a:pt x="28" y="15"/>
                  </a:lnTo>
                  <a:lnTo>
                    <a:pt x="21" y="8"/>
                  </a:lnTo>
                  <a:lnTo>
                    <a:pt x="22" y="7"/>
                  </a:lnTo>
                  <a:lnTo>
                    <a:pt x="23" y="5"/>
                  </a:lnTo>
                  <a:lnTo>
                    <a:pt x="26" y="5"/>
                  </a:lnTo>
                  <a:lnTo>
                    <a:pt x="27" y="6"/>
                  </a:lnTo>
                  <a:lnTo>
                    <a:pt x="28" y="8"/>
                  </a:lnTo>
                  <a:lnTo>
                    <a:pt x="28" y="13"/>
                  </a:lnTo>
                  <a:lnTo>
                    <a:pt x="31" y="13"/>
                  </a:lnTo>
                  <a:lnTo>
                    <a:pt x="33" y="12"/>
                  </a:lnTo>
                  <a:lnTo>
                    <a:pt x="34" y="12"/>
                  </a:lnTo>
                  <a:lnTo>
                    <a:pt x="35" y="11"/>
                  </a:lnTo>
                  <a:lnTo>
                    <a:pt x="35" y="12"/>
                  </a:lnTo>
                  <a:lnTo>
                    <a:pt x="36" y="13"/>
                  </a:lnTo>
                  <a:lnTo>
                    <a:pt x="38" y="13"/>
                  </a:lnTo>
                  <a:lnTo>
                    <a:pt x="40" y="12"/>
                  </a:lnTo>
                  <a:lnTo>
                    <a:pt x="41" y="10"/>
                  </a:lnTo>
                  <a:lnTo>
                    <a:pt x="41"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1" name="Freeform 83"/>
            <p:cNvSpPr>
              <a:spLocks/>
            </p:cNvSpPr>
            <p:nvPr/>
          </p:nvSpPr>
          <p:spPr bwMode="auto">
            <a:xfrm>
              <a:off x="2827791" y="6078169"/>
              <a:ext cx="15531" cy="11809"/>
            </a:xfrm>
            <a:custGeom>
              <a:avLst/>
              <a:gdLst/>
              <a:ahLst/>
              <a:cxnLst>
                <a:cxn ang="0">
                  <a:pos x="3" y="0"/>
                </a:cxn>
                <a:cxn ang="0">
                  <a:pos x="7" y="0"/>
                </a:cxn>
                <a:cxn ang="0">
                  <a:pos x="6" y="1"/>
                </a:cxn>
                <a:cxn ang="0">
                  <a:pos x="3" y="1"/>
                </a:cxn>
                <a:cxn ang="0">
                  <a:pos x="2" y="2"/>
                </a:cxn>
                <a:cxn ang="0">
                  <a:pos x="2" y="6"/>
                </a:cxn>
                <a:cxn ang="0">
                  <a:pos x="0" y="5"/>
                </a:cxn>
                <a:cxn ang="0">
                  <a:pos x="0" y="2"/>
                </a:cxn>
                <a:cxn ang="0">
                  <a:pos x="1" y="1"/>
                </a:cxn>
                <a:cxn ang="0">
                  <a:pos x="3" y="0"/>
                </a:cxn>
              </a:cxnLst>
              <a:rect l="0" t="0" r="r" b="b"/>
              <a:pathLst>
                <a:path w="7" h="6">
                  <a:moveTo>
                    <a:pt x="3" y="0"/>
                  </a:moveTo>
                  <a:lnTo>
                    <a:pt x="7" y="0"/>
                  </a:lnTo>
                  <a:lnTo>
                    <a:pt x="6" y="1"/>
                  </a:lnTo>
                  <a:lnTo>
                    <a:pt x="3" y="1"/>
                  </a:lnTo>
                  <a:lnTo>
                    <a:pt x="2" y="2"/>
                  </a:lnTo>
                  <a:lnTo>
                    <a:pt x="2" y="6"/>
                  </a:lnTo>
                  <a:lnTo>
                    <a:pt x="0" y="5"/>
                  </a:lnTo>
                  <a:lnTo>
                    <a:pt x="0" y="2"/>
                  </a:lnTo>
                  <a:lnTo>
                    <a:pt x="1" y="1"/>
                  </a:lnTo>
                  <a:lnTo>
                    <a:pt x="3"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2" name="Freeform 84"/>
            <p:cNvSpPr>
              <a:spLocks noEditPoints="1"/>
            </p:cNvSpPr>
            <p:nvPr/>
          </p:nvSpPr>
          <p:spPr bwMode="auto">
            <a:xfrm>
              <a:off x="2781201" y="6097851"/>
              <a:ext cx="19968" cy="25588"/>
            </a:xfrm>
            <a:custGeom>
              <a:avLst/>
              <a:gdLst/>
              <a:ahLst/>
              <a:cxnLst>
                <a:cxn ang="0">
                  <a:pos x="6" y="5"/>
                </a:cxn>
                <a:cxn ang="0">
                  <a:pos x="6" y="9"/>
                </a:cxn>
                <a:cxn ang="0">
                  <a:pos x="1" y="13"/>
                </a:cxn>
                <a:cxn ang="0">
                  <a:pos x="0" y="13"/>
                </a:cxn>
                <a:cxn ang="0">
                  <a:pos x="0" y="10"/>
                </a:cxn>
                <a:cxn ang="0">
                  <a:pos x="2" y="9"/>
                </a:cxn>
                <a:cxn ang="0">
                  <a:pos x="6" y="5"/>
                </a:cxn>
                <a:cxn ang="0">
                  <a:pos x="7" y="3"/>
                </a:cxn>
                <a:cxn ang="0">
                  <a:pos x="6" y="5"/>
                </a:cxn>
                <a:cxn ang="0">
                  <a:pos x="6" y="4"/>
                </a:cxn>
                <a:cxn ang="0">
                  <a:pos x="7" y="3"/>
                </a:cxn>
                <a:cxn ang="0">
                  <a:pos x="8" y="0"/>
                </a:cxn>
                <a:cxn ang="0">
                  <a:pos x="9" y="2"/>
                </a:cxn>
                <a:cxn ang="0">
                  <a:pos x="8" y="3"/>
                </a:cxn>
                <a:cxn ang="0">
                  <a:pos x="7" y="3"/>
                </a:cxn>
                <a:cxn ang="0">
                  <a:pos x="8" y="0"/>
                </a:cxn>
              </a:cxnLst>
              <a:rect l="0" t="0" r="r" b="b"/>
              <a:pathLst>
                <a:path w="9" h="13">
                  <a:moveTo>
                    <a:pt x="6" y="5"/>
                  </a:moveTo>
                  <a:lnTo>
                    <a:pt x="6" y="9"/>
                  </a:lnTo>
                  <a:lnTo>
                    <a:pt x="1" y="13"/>
                  </a:lnTo>
                  <a:lnTo>
                    <a:pt x="0" y="13"/>
                  </a:lnTo>
                  <a:lnTo>
                    <a:pt x="0" y="10"/>
                  </a:lnTo>
                  <a:lnTo>
                    <a:pt x="2" y="9"/>
                  </a:lnTo>
                  <a:lnTo>
                    <a:pt x="6" y="5"/>
                  </a:lnTo>
                  <a:close/>
                  <a:moveTo>
                    <a:pt x="7" y="3"/>
                  </a:moveTo>
                  <a:lnTo>
                    <a:pt x="6" y="5"/>
                  </a:lnTo>
                  <a:lnTo>
                    <a:pt x="6" y="4"/>
                  </a:lnTo>
                  <a:lnTo>
                    <a:pt x="7" y="3"/>
                  </a:lnTo>
                  <a:close/>
                  <a:moveTo>
                    <a:pt x="8" y="0"/>
                  </a:moveTo>
                  <a:lnTo>
                    <a:pt x="9" y="2"/>
                  </a:lnTo>
                  <a:lnTo>
                    <a:pt x="8" y="3"/>
                  </a:lnTo>
                  <a:lnTo>
                    <a:pt x="7" y="3"/>
                  </a:lnTo>
                  <a:lnTo>
                    <a:pt x="8"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3" name="Freeform 85"/>
            <p:cNvSpPr>
              <a:spLocks noEditPoints="1"/>
            </p:cNvSpPr>
            <p:nvPr/>
          </p:nvSpPr>
          <p:spPr bwMode="auto">
            <a:xfrm>
              <a:off x="2197701" y="6284833"/>
              <a:ext cx="33280" cy="33460"/>
            </a:xfrm>
            <a:custGeom>
              <a:avLst/>
              <a:gdLst/>
              <a:ahLst/>
              <a:cxnLst>
                <a:cxn ang="0">
                  <a:pos x="0" y="7"/>
                </a:cxn>
                <a:cxn ang="0">
                  <a:pos x="6" y="7"/>
                </a:cxn>
                <a:cxn ang="0">
                  <a:pos x="6" y="9"/>
                </a:cxn>
                <a:cxn ang="0">
                  <a:pos x="0" y="9"/>
                </a:cxn>
                <a:cxn ang="0">
                  <a:pos x="0" y="7"/>
                </a:cxn>
                <a:cxn ang="0">
                  <a:pos x="13" y="0"/>
                </a:cxn>
                <a:cxn ang="0">
                  <a:pos x="14" y="1"/>
                </a:cxn>
                <a:cxn ang="0">
                  <a:pos x="14" y="7"/>
                </a:cxn>
                <a:cxn ang="0">
                  <a:pos x="15" y="12"/>
                </a:cxn>
                <a:cxn ang="0">
                  <a:pos x="14" y="15"/>
                </a:cxn>
                <a:cxn ang="0">
                  <a:pos x="13" y="17"/>
                </a:cxn>
                <a:cxn ang="0">
                  <a:pos x="10" y="17"/>
                </a:cxn>
                <a:cxn ang="0">
                  <a:pos x="9" y="16"/>
                </a:cxn>
                <a:cxn ang="0">
                  <a:pos x="9" y="14"/>
                </a:cxn>
                <a:cxn ang="0">
                  <a:pos x="8" y="13"/>
                </a:cxn>
                <a:cxn ang="0">
                  <a:pos x="8" y="10"/>
                </a:cxn>
                <a:cxn ang="0">
                  <a:pos x="7" y="9"/>
                </a:cxn>
                <a:cxn ang="0">
                  <a:pos x="6" y="9"/>
                </a:cxn>
                <a:cxn ang="0">
                  <a:pos x="8" y="8"/>
                </a:cxn>
                <a:cxn ang="0">
                  <a:pos x="9" y="7"/>
                </a:cxn>
                <a:cxn ang="0">
                  <a:pos x="13" y="0"/>
                </a:cxn>
              </a:cxnLst>
              <a:rect l="0" t="0" r="r" b="b"/>
              <a:pathLst>
                <a:path w="15" h="17">
                  <a:moveTo>
                    <a:pt x="0" y="7"/>
                  </a:moveTo>
                  <a:lnTo>
                    <a:pt x="6" y="7"/>
                  </a:lnTo>
                  <a:lnTo>
                    <a:pt x="6" y="9"/>
                  </a:lnTo>
                  <a:lnTo>
                    <a:pt x="0" y="9"/>
                  </a:lnTo>
                  <a:lnTo>
                    <a:pt x="0" y="7"/>
                  </a:lnTo>
                  <a:close/>
                  <a:moveTo>
                    <a:pt x="13" y="0"/>
                  </a:moveTo>
                  <a:lnTo>
                    <a:pt x="14" y="1"/>
                  </a:lnTo>
                  <a:lnTo>
                    <a:pt x="14" y="7"/>
                  </a:lnTo>
                  <a:lnTo>
                    <a:pt x="15" y="12"/>
                  </a:lnTo>
                  <a:lnTo>
                    <a:pt x="14" y="15"/>
                  </a:lnTo>
                  <a:lnTo>
                    <a:pt x="13" y="17"/>
                  </a:lnTo>
                  <a:lnTo>
                    <a:pt x="10" y="17"/>
                  </a:lnTo>
                  <a:lnTo>
                    <a:pt x="9" y="16"/>
                  </a:lnTo>
                  <a:lnTo>
                    <a:pt x="9" y="14"/>
                  </a:lnTo>
                  <a:lnTo>
                    <a:pt x="8" y="13"/>
                  </a:lnTo>
                  <a:lnTo>
                    <a:pt x="8" y="10"/>
                  </a:lnTo>
                  <a:lnTo>
                    <a:pt x="7" y="9"/>
                  </a:lnTo>
                  <a:lnTo>
                    <a:pt x="6" y="9"/>
                  </a:lnTo>
                  <a:lnTo>
                    <a:pt x="8" y="8"/>
                  </a:lnTo>
                  <a:lnTo>
                    <a:pt x="9" y="7"/>
                  </a:lnTo>
                  <a:lnTo>
                    <a:pt x="13"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4" name="Freeform 86"/>
            <p:cNvSpPr>
              <a:spLocks/>
            </p:cNvSpPr>
            <p:nvPr/>
          </p:nvSpPr>
          <p:spPr bwMode="auto">
            <a:xfrm>
              <a:off x="1922591" y="6404894"/>
              <a:ext cx="53247" cy="33460"/>
            </a:xfrm>
            <a:custGeom>
              <a:avLst/>
              <a:gdLst/>
              <a:ahLst/>
              <a:cxnLst>
                <a:cxn ang="0">
                  <a:pos x="10" y="0"/>
                </a:cxn>
                <a:cxn ang="0">
                  <a:pos x="14" y="0"/>
                </a:cxn>
                <a:cxn ang="0">
                  <a:pos x="14" y="2"/>
                </a:cxn>
                <a:cxn ang="0">
                  <a:pos x="15" y="4"/>
                </a:cxn>
                <a:cxn ang="0">
                  <a:pos x="17" y="5"/>
                </a:cxn>
                <a:cxn ang="0">
                  <a:pos x="21" y="5"/>
                </a:cxn>
                <a:cxn ang="0">
                  <a:pos x="24" y="3"/>
                </a:cxn>
                <a:cxn ang="0">
                  <a:pos x="18" y="9"/>
                </a:cxn>
                <a:cxn ang="0">
                  <a:pos x="17" y="9"/>
                </a:cxn>
                <a:cxn ang="0">
                  <a:pos x="15" y="10"/>
                </a:cxn>
                <a:cxn ang="0">
                  <a:pos x="14" y="10"/>
                </a:cxn>
                <a:cxn ang="0">
                  <a:pos x="13" y="14"/>
                </a:cxn>
                <a:cxn ang="0">
                  <a:pos x="12" y="16"/>
                </a:cxn>
                <a:cxn ang="0">
                  <a:pos x="10" y="17"/>
                </a:cxn>
                <a:cxn ang="0">
                  <a:pos x="6" y="17"/>
                </a:cxn>
                <a:cxn ang="0">
                  <a:pos x="13" y="10"/>
                </a:cxn>
                <a:cxn ang="0">
                  <a:pos x="8" y="10"/>
                </a:cxn>
                <a:cxn ang="0">
                  <a:pos x="6" y="9"/>
                </a:cxn>
                <a:cxn ang="0">
                  <a:pos x="5" y="8"/>
                </a:cxn>
                <a:cxn ang="0">
                  <a:pos x="3" y="7"/>
                </a:cxn>
                <a:cxn ang="0">
                  <a:pos x="0" y="7"/>
                </a:cxn>
                <a:cxn ang="0">
                  <a:pos x="1" y="4"/>
                </a:cxn>
                <a:cxn ang="0">
                  <a:pos x="4" y="2"/>
                </a:cxn>
                <a:cxn ang="0">
                  <a:pos x="6" y="1"/>
                </a:cxn>
                <a:cxn ang="0">
                  <a:pos x="10" y="0"/>
                </a:cxn>
              </a:cxnLst>
              <a:rect l="0" t="0" r="r" b="b"/>
              <a:pathLst>
                <a:path w="24" h="17">
                  <a:moveTo>
                    <a:pt x="10" y="0"/>
                  </a:moveTo>
                  <a:lnTo>
                    <a:pt x="14" y="0"/>
                  </a:lnTo>
                  <a:lnTo>
                    <a:pt x="14" y="2"/>
                  </a:lnTo>
                  <a:lnTo>
                    <a:pt x="15" y="4"/>
                  </a:lnTo>
                  <a:lnTo>
                    <a:pt x="17" y="5"/>
                  </a:lnTo>
                  <a:lnTo>
                    <a:pt x="21" y="5"/>
                  </a:lnTo>
                  <a:lnTo>
                    <a:pt x="24" y="3"/>
                  </a:lnTo>
                  <a:lnTo>
                    <a:pt x="18" y="9"/>
                  </a:lnTo>
                  <a:lnTo>
                    <a:pt x="17" y="9"/>
                  </a:lnTo>
                  <a:lnTo>
                    <a:pt x="15" y="10"/>
                  </a:lnTo>
                  <a:lnTo>
                    <a:pt x="14" y="10"/>
                  </a:lnTo>
                  <a:lnTo>
                    <a:pt x="13" y="14"/>
                  </a:lnTo>
                  <a:lnTo>
                    <a:pt x="12" y="16"/>
                  </a:lnTo>
                  <a:lnTo>
                    <a:pt x="10" y="17"/>
                  </a:lnTo>
                  <a:lnTo>
                    <a:pt x="6" y="17"/>
                  </a:lnTo>
                  <a:lnTo>
                    <a:pt x="13" y="10"/>
                  </a:lnTo>
                  <a:lnTo>
                    <a:pt x="8" y="10"/>
                  </a:lnTo>
                  <a:lnTo>
                    <a:pt x="6" y="9"/>
                  </a:lnTo>
                  <a:lnTo>
                    <a:pt x="5" y="8"/>
                  </a:lnTo>
                  <a:lnTo>
                    <a:pt x="3" y="7"/>
                  </a:lnTo>
                  <a:lnTo>
                    <a:pt x="0" y="7"/>
                  </a:lnTo>
                  <a:lnTo>
                    <a:pt x="1" y="4"/>
                  </a:lnTo>
                  <a:lnTo>
                    <a:pt x="4" y="2"/>
                  </a:lnTo>
                  <a:lnTo>
                    <a:pt x="6" y="1"/>
                  </a:lnTo>
                  <a:lnTo>
                    <a:pt x="10"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5" name="Freeform 87"/>
            <p:cNvSpPr>
              <a:spLocks/>
            </p:cNvSpPr>
            <p:nvPr/>
          </p:nvSpPr>
          <p:spPr bwMode="auto">
            <a:xfrm>
              <a:off x="1904842" y="6450164"/>
              <a:ext cx="17749" cy="9842"/>
            </a:xfrm>
            <a:custGeom>
              <a:avLst/>
              <a:gdLst/>
              <a:ahLst/>
              <a:cxnLst>
                <a:cxn ang="0">
                  <a:pos x="7" y="0"/>
                </a:cxn>
                <a:cxn ang="0">
                  <a:pos x="8" y="0"/>
                </a:cxn>
                <a:cxn ang="0">
                  <a:pos x="7" y="2"/>
                </a:cxn>
                <a:cxn ang="0">
                  <a:pos x="2" y="5"/>
                </a:cxn>
                <a:cxn ang="0">
                  <a:pos x="1" y="3"/>
                </a:cxn>
                <a:cxn ang="0">
                  <a:pos x="0" y="3"/>
                </a:cxn>
                <a:cxn ang="0">
                  <a:pos x="1" y="2"/>
                </a:cxn>
                <a:cxn ang="0">
                  <a:pos x="4" y="1"/>
                </a:cxn>
                <a:cxn ang="0">
                  <a:pos x="5" y="1"/>
                </a:cxn>
                <a:cxn ang="0">
                  <a:pos x="7" y="0"/>
                </a:cxn>
              </a:cxnLst>
              <a:rect l="0" t="0" r="r" b="b"/>
              <a:pathLst>
                <a:path w="8" h="5">
                  <a:moveTo>
                    <a:pt x="7" y="0"/>
                  </a:moveTo>
                  <a:lnTo>
                    <a:pt x="8" y="0"/>
                  </a:lnTo>
                  <a:lnTo>
                    <a:pt x="7" y="2"/>
                  </a:lnTo>
                  <a:lnTo>
                    <a:pt x="2" y="5"/>
                  </a:lnTo>
                  <a:lnTo>
                    <a:pt x="1" y="3"/>
                  </a:lnTo>
                  <a:lnTo>
                    <a:pt x="0" y="3"/>
                  </a:lnTo>
                  <a:lnTo>
                    <a:pt x="1" y="2"/>
                  </a:lnTo>
                  <a:lnTo>
                    <a:pt x="4" y="1"/>
                  </a:lnTo>
                  <a:lnTo>
                    <a:pt x="5" y="1"/>
                  </a:lnTo>
                  <a:lnTo>
                    <a:pt x="7"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6" name="Freeform 88"/>
            <p:cNvSpPr>
              <a:spLocks/>
            </p:cNvSpPr>
            <p:nvPr/>
          </p:nvSpPr>
          <p:spPr bwMode="auto">
            <a:xfrm>
              <a:off x="1128322" y="6479686"/>
              <a:ext cx="15531" cy="25588"/>
            </a:xfrm>
            <a:custGeom>
              <a:avLst/>
              <a:gdLst/>
              <a:ahLst/>
              <a:cxnLst>
                <a:cxn ang="0">
                  <a:pos x="0" y="0"/>
                </a:cxn>
                <a:cxn ang="0">
                  <a:pos x="2" y="2"/>
                </a:cxn>
                <a:cxn ang="0">
                  <a:pos x="4" y="4"/>
                </a:cxn>
                <a:cxn ang="0">
                  <a:pos x="7" y="6"/>
                </a:cxn>
                <a:cxn ang="0">
                  <a:pos x="7" y="8"/>
                </a:cxn>
                <a:cxn ang="0">
                  <a:pos x="6" y="11"/>
                </a:cxn>
                <a:cxn ang="0">
                  <a:pos x="3" y="13"/>
                </a:cxn>
                <a:cxn ang="0">
                  <a:pos x="2" y="13"/>
                </a:cxn>
                <a:cxn ang="0">
                  <a:pos x="2" y="11"/>
                </a:cxn>
                <a:cxn ang="0">
                  <a:pos x="3" y="11"/>
                </a:cxn>
                <a:cxn ang="0">
                  <a:pos x="3" y="7"/>
                </a:cxn>
                <a:cxn ang="0">
                  <a:pos x="2" y="7"/>
                </a:cxn>
                <a:cxn ang="0">
                  <a:pos x="1" y="6"/>
                </a:cxn>
                <a:cxn ang="0">
                  <a:pos x="1" y="5"/>
                </a:cxn>
                <a:cxn ang="0">
                  <a:pos x="0" y="4"/>
                </a:cxn>
                <a:cxn ang="0">
                  <a:pos x="0" y="0"/>
                </a:cxn>
              </a:cxnLst>
              <a:rect l="0" t="0" r="r" b="b"/>
              <a:pathLst>
                <a:path w="7" h="13">
                  <a:moveTo>
                    <a:pt x="0" y="0"/>
                  </a:moveTo>
                  <a:lnTo>
                    <a:pt x="2" y="2"/>
                  </a:lnTo>
                  <a:lnTo>
                    <a:pt x="4" y="4"/>
                  </a:lnTo>
                  <a:lnTo>
                    <a:pt x="7" y="6"/>
                  </a:lnTo>
                  <a:lnTo>
                    <a:pt x="7" y="8"/>
                  </a:lnTo>
                  <a:lnTo>
                    <a:pt x="6" y="11"/>
                  </a:lnTo>
                  <a:lnTo>
                    <a:pt x="3" y="13"/>
                  </a:lnTo>
                  <a:lnTo>
                    <a:pt x="2" y="13"/>
                  </a:lnTo>
                  <a:lnTo>
                    <a:pt x="2" y="11"/>
                  </a:lnTo>
                  <a:lnTo>
                    <a:pt x="3" y="11"/>
                  </a:lnTo>
                  <a:lnTo>
                    <a:pt x="3" y="7"/>
                  </a:lnTo>
                  <a:lnTo>
                    <a:pt x="2" y="7"/>
                  </a:lnTo>
                  <a:lnTo>
                    <a:pt x="1" y="6"/>
                  </a:lnTo>
                  <a:lnTo>
                    <a:pt x="1" y="5"/>
                  </a:lnTo>
                  <a:lnTo>
                    <a:pt x="0" y="4"/>
                  </a:lnTo>
                  <a:lnTo>
                    <a:pt x="0"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 name="Freeform 89"/>
            <p:cNvSpPr>
              <a:spLocks/>
            </p:cNvSpPr>
            <p:nvPr/>
          </p:nvSpPr>
          <p:spPr bwMode="auto">
            <a:xfrm>
              <a:off x="1445587" y="6528893"/>
              <a:ext cx="15531" cy="3936"/>
            </a:xfrm>
            <a:custGeom>
              <a:avLst/>
              <a:gdLst/>
              <a:ahLst/>
              <a:cxnLst>
                <a:cxn ang="0">
                  <a:pos x="0" y="0"/>
                </a:cxn>
                <a:cxn ang="0">
                  <a:pos x="3" y="0"/>
                </a:cxn>
                <a:cxn ang="0">
                  <a:pos x="7" y="1"/>
                </a:cxn>
                <a:cxn ang="0">
                  <a:pos x="5" y="2"/>
                </a:cxn>
                <a:cxn ang="0">
                  <a:pos x="1" y="2"/>
                </a:cxn>
                <a:cxn ang="0">
                  <a:pos x="0" y="1"/>
                </a:cxn>
                <a:cxn ang="0">
                  <a:pos x="0" y="0"/>
                </a:cxn>
              </a:cxnLst>
              <a:rect l="0" t="0" r="r" b="b"/>
              <a:pathLst>
                <a:path w="7" h="2">
                  <a:moveTo>
                    <a:pt x="0" y="0"/>
                  </a:moveTo>
                  <a:lnTo>
                    <a:pt x="3" y="0"/>
                  </a:lnTo>
                  <a:lnTo>
                    <a:pt x="7" y="1"/>
                  </a:lnTo>
                  <a:lnTo>
                    <a:pt x="5" y="2"/>
                  </a:lnTo>
                  <a:lnTo>
                    <a:pt x="1" y="2"/>
                  </a:lnTo>
                  <a:lnTo>
                    <a:pt x="0" y="1"/>
                  </a:lnTo>
                  <a:lnTo>
                    <a:pt x="0"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 name="Freeform 95"/>
            <p:cNvSpPr>
              <a:spLocks/>
            </p:cNvSpPr>
            <p:nvPr/>
          </p:nvSpPr>
          <p:spPr bwMode="auto">
            <a:xfrm>
              <a:off x="10319083" y="1232279"/>
              <a:ext cx="590175" cy="828634"/>
            </a:xfrm>
            <a:custGeom>
              <a:avLst/>
              <a:gdLst/>
              <a:ahLst/>
              <a:cxnLst>
                <a:cxn ang="0">
                  <a:pos x="138" y="3"/>
                </a:cxn>
                <a:cxn ang="0">
                  <a:pos x="146" y="13"/>
                </a:cxn>
                <a:cxn ang="0">
                  <a:pos x="155" y="15"/>
                </a:cxn>
                <a:cxn ang="0">
                  <a:pos x="173" y="69"/>
                </a:cxn>
                <a:cxn ang="0">
                  <a:pos x="191" y="133"/>
                </a:cxn>
                <a:cxn ang="0">
                  <a:pos x="221" y="151"/>
                </a:cxn>
                <a:cxn ang="0">
                  <a:pos x="243" y="172"/>
                </a:cxn>
                <a:cxn ang="0">
                  <a:pos x="252" y="175"/>
                </a:cxn>
                <a:cxn ang="0">
                  <a:pos x="254" y="188"/>
                </a:cxn>
                <a:cxn ang="0">
                  <a:pos x="258" y="198"/>
                </a:cxn>
                <a:cxn ang="0">
                  <a:pos x="266" y="197"/>
                </a:cxn>
                <a:cxn ang="0">
                  <a:pos x="260" y="212"/>
                </a:cxn>
                <a:cxn ang="0">
                  <a:pos x="248" y="212"/>
                </a:cxn>
                <a:cxn ang="0">
                  <a:pos x="229" y="232"/>
                </a:cxn>
                <a:cxn ang="0">
                  <a:pos x="223" y="230"/>
                </a:cxn>
                <a:cxn ang="0">
                  <a:pos x="221" y="242"/>
                </a:cxn>
                <a:cxn ang="0">
                  <a:pos x="215" y="245"/>
                </a:cxn>
                <a:cxn ang="0">
                  <a:pos x="211" y="251"/>
                </a:cxn>
                <a:cxn ang="0">
                  <a:pos x="200" y="248"/>
                </a:cxn>
                <a:cxn ang="0">
                  <a:pos x="193" y="253"/>
                </a:cxn>
                <a:cxn ang="0">
                  <a:pos x="183" y="252"/>
                </a:cxn>
                <a:cxn ang="0">
                  <a:pos x="169" y="258"/>
                </a:cxn>
                <a:cxn ang="0">
                  <a:pos x="161" y="266"/>
                </a:cxn>
                <a:cxn ang="0">
                  <a:pos x="158" y="280"/>
                </a:cxn>
                <a:cxn ang="0">
                  <a:pos x="152" y="312"/>
                </a:cxn>
                <a:cxn ang="0">
                  <a:pos x="136" y="318"/>
                </a:cxn>
                <a:cxn ang="0">
                  <a:pos x="133" y="325"/>
                </a:cxn>
                <a:cxn ang="0">
                  <a:pos x="119" y="323"/>
                </a:cxn>
                <a:cxn ang="0">
                  <a:pos x="112" y="337"/>
                </a:cxn>
                <a:cxn ang="0">
                  <a:pos x="108" y="336"/>
                </a:cxn>
                <a:cxn ang="0">
                  <a:pos x="98" y="343"/>
                </a:cxn>
                <a:cxn ang="0">
                  <a:pos x="91" y="372"/>
                </a:cxn>
                <a:cxn ang="0">
                  <a:pos x="89" y="381"/>
                </a:cxn>
                <a:cxn ang="0">
                  <a:pos x="83" y="395"/>
                </a:cxn>
                <a:cxn ang="0">
                  <a:pos x="80" y="421"/>
                </a:cxn>
                <a:cxn ang="0">
                  <a:pos x="71" y="415"/>
                </a:cxn>
                <a:cxn ang="0">
                  <a:pos x="63" y="408"/>
                </a:cxn>
                <a:cxn ang="0">
                  <a:pos x="54" y="386"/>
                </a:cxn>
                <a:cxn ang="0">
                  <a:pos x="37" y="335"/>
                </a:cxn>
                <a:cxn ang="0">
                  <a:pos x="31" y="321"/>
                </a:cxn>
                <a:cxn ang="0">
                  <a:pos x="33" y="317"/>
                </a:cxn>
                <a:cxn ang="0">
                  <a:pos x="25" y="309"/>
                </a:cxn>
                <a:cxn ang="0">
                  <a:pos x="23" y="301"/>
                </a:cxn>
                <a:cxn ang="0">
                  <a:pos x="0" y="232"/>
                </a:cxn>
                <a:cxn ang="0">
                  <a:pos x="12" y="228"/>
                </a:cxn>
                <a:cxn ang="0">
                  <a:pos x="18" y="220"/>
                </a:cxn>
                <a:cxn ang="0">
                  <a:pos x="20" y="200"/>
                </a:cxn>
                <a:cxn ang="0">
                  <a:pos x="32" y="174"/>
                </a:cxn>
                <a:cxn ang="0">
                  <a:pos x="37" y="164"/>
                </a:cxn>
                <a:cxn ang="0">
                  <a:pos x="28" y="133"/>
                </a:cxn>
                <a:cxn ang="0">
                  <a:pos x="31" y="120"/>
                </a:cxn>
                <a:cxn ang="0">
                  <a:pos x="34" y="116"/>
                </a:cxn>
                <a:cxn ang="0">
                  <a:pos x="34" y="85"/>
                </a:cxn>
                <a:cxn ang="0">
                  <a:pos x="45" y="56"/>
                </a:cxn>
                <a:cxn ang="0">
                  <a:pos x="56" y="17"/>
                </a:cxn>
                <a:cxn ang="0">
                  <a:pos x="60" y="9"/>
                </a:cxn>
                <a:cxn ang="0">
                  <a:pos x="69" y="7"/>
                </a:cxn>
                <a:cxn ang="0">
                  <a:pos x="77" y="21"/>
                </a:cxn>
                <a:cxn ang="0">
                  <a:pos x="118" y="0"/>
                </a:cxn>
              </a:cxnLst>
              <a:rect l="0" t="0" r="r" b="b"/>
              <a:pathLst>
                <a:path w="266" h="421">
                  <a:moveTo>
                    <a:pt x="118" y="0"/>
                  </a:moveTo>
                  <a:lnTo>
                    <a:pt x="125" y="1"/>
                  </a:lnTo>
                  <a:lnTo>
                    <a:pt x="131" y="1"/>
                  </a:lnTo>
                  <a:lnTo>
                    <a:pt x="138" y="3"/>
                  </a:lnTo>
                  <a:lnTo>
                    <a:pt x="141" y="7"/>
                  </a:lnTo>
                  <a:lnTo>
                    <a:pt x="143" y="10"/>
                  </a:lnTo>
                  <a:lnTo>
                    <a:pt x="144" y="11"/>
                  </a:lnTo>
                  <a:lnTo>
                    <a:pt x="146" y="13"/>
                  </a:lnTo>
                  <a:lnTo>
                    <a:pt x="148" y="13"/>
                  </a:lnTo>
                  <a:lnTo>
                    <a:pt x="151" y="14"/>
                  </a:lnTo>
                  <a:lnTo>
                    <a:pt x="153" y="14"/>
                  </a:lnTo>
                  <a:lnTo>
                    <a:pt x="155" y="15"/>
                  </a:lnTo>
                  <a:lnTo>
                    <a:pt x="158" y="21"/>
                  </a:lnTo>
                  <a:lnTo>
                    <a:pt x="160" y="29"/>
                  </a:lnTo>
                  <a:lnTo>
                    <a:pt x="163" y="39"/>
                  </a:lnTo>
                  <a:lnTo>
                    <a:pt x="173" y="69"/>
                  </a:lnTo>
                  <a:lnTo>
                    <a:pt x="183" y="101"/>
                  </a:lnTo>
                  <a:lnTo>
                    <a:pt x="187" y="109"/>
                  </a:lnTo>
                  <a:lnTo>
                    <a:pt x="190" y="120"/>
                  </a:lnTo>
                  <a:lnTo>
                    <a:pt x="191" y="133"/>
                  </a:lnTo>
                  <a:lnTo>
                    <a:pt x="198" y="137"/>
                  </a:lnTo>
                  <a:lnTo>
                    <a:pt x="208" y="139"/>
                  </a:lnTo>
                  <a:lnTo>
                    <a:pt x="219" y="139"/>
                  </a:lnTo>
                  <a:lnTo>
                    <a:pt x="221" y="151"/>
                  </a:lnTo>
                  <a:lnTo>
                    <a:pt x="225" y="162"/>
                  </a:lnTo>
                  <a:lnTo>
                    <a:pt x="237" y="178"/>
                  </a:lnTo>
                  <a:lnTo>
                    <a:pt x="239" y="175"/>
                  </a:lnTo>
                  <a:lnTo>
                    <a:pt x="243" y="172"/>
                  </a:lnTo>
                  <a:lnTo>
                    <a:pt x="245" y="169"/>
                  </a:lnTo>
                  <a:lnTo>
                    <a:pt x="248" y="170"/>
                  </a:lnTo>
                  <a:lnTo>
                    <a:pt x="251" y="172"/>
                  </a:lnTo>
                  <a:lnTo>
                    <a:pt x="252" y="175"/>
                  </a:lnTo>
                  <a:lnTo>
                    <a:pt x="257" y="179"/>
                  </a:lnTo>
                  <a:lnTo>
                    <a:pt x="259" y="181"/>
                  </a:lnTo>
                  <a:lnTo>
                    <a:pt x="259" y="183"/>
                  </a:lnTo>
                  <a:lnTo>
                    <a:pt x="254" y="188"/>
                  </a:lnTo>
                  <a:lnTo>
                    <a:pt x="253" y="190"/>
                  </a:lnTo>
                  <a:lnTo>
                    <a:pt x="253" y="192"/>
                  </a:lnTo>
                  <a:lnTo>
                    <a:pt x="255" y="197"/>
                  </a:lnTo>
                  <a:lnTo>
                    <a:pt x="258" y="198"/>
                  </a:lnTo>
                  <a:lnTo>
                    <a:pt x="259" y="199"/>
                  </a:lnTo>
                  <a:lnTo>
                    <a:pt x="262" y="199"/>
                  </a:lnTo>
                  <a:lnTo>
                    <a:pt x="265" y="195"/>
                  </a:lnTo>
                  <a:lnTo>
                    <a:pt x="266" y="197"/>
                  </a:lnTo>
                  <a:lnTo>
                    <a:pt x="266" y="203"/>
                  </a:lnTo>
                  <a:lnTo>
                    <a:pt x="265" y="206"/>
                  </a:lnTo>
                  <a:lnTo>
                    <a:pt x="262" y="209"/>
                  </a:lnTo>
                  <a:lnTo>
                    <a:pt x="260" y="212"/>
                  </a:lnTo>
                  <a:lnTo>
                    <a:pt x="257" y="213"/>
                  </a:lnTo>
                  <a:lnTo>
                    <a:pt x="254" y="214"/>
                  </a:lnTo>
                  <a:lnTo>
                    <a:pt x="251" y="214"/>
                  </a:lnTo>
                  <a:lnTo>
                    <a:pt x="248" y="212"/>
                  </a:lnTo>
                  <a:lnTo>
                    <a:pt x="244" y="221"/>
                  </a:lnTo>
                  <a:lnTo>
                    <a:pt x="238" y="228"/>
                  </a:lnTo>
                  <a:lnTo>
                    <a:pt x="231" y="234"/>
                  </a:lnTo>
                  <a:lnTo>
                    <a:pt x="229" y="232"/>
                  </a:lnTo>
                  <a:lnTo>
                    <a:pt x="228" y="230"/>
                  </a:lnTo>
                  <a:lnTo>
                    <a:pt x="226" y="228"/>
                  </a:lnTo>
                  <a:lnTo>
                    <a:pt x="225" y="228"/>
                  </a:lnTo>
                  <a:lnTo>
                    <a:pt x="223" y="230"/>
                  </a:lnTo>
                  <a:lnTo>
                    <a:pt x="222" y="231"/>
                  </a:lnTo>
                  <a:lnTo>
                    <a:pt x="222" y="239"/>
                  </a:lnTo>
                  <a:lnTo>
                    <a:pt x="223" y="240"/>
                  </a:lnTo>
                  <a:lnTo>
                    <a:pt x="221" y="242"/>
                  </a:lnTo>
                  <a:lnTo>
                    <a:pt x="218" y="242"/>
                  </a:lnTo>
                  <a:lnTo>
                    <a:pt x="217" y="244"/>
                  </a:lnTo>
                  <a:lnTo>
                    <a:pt x="216" y="244"/>
                  </a:lnTo>
                  <a:lnTo>
                    <a:pt x="215" y="245"/>
                  </a:lnTo>
                  <a:lnTo>
                    <a:pt x="214" y="247"/>
                  </a:lnTo>
                  <a:lnTo>
                    <a:pt x="214" y="248"/>
                  </a:lnTo>
                  <a:lnTo>
                    <a:pt x="215" y="252"/>
                  </a:lnTo>
                  <a:lnTo>
                    <a:pt x="211" y="251"/>
                  </a:lnTo>
                  <a:lnTo>
                    <a:pt x="209" y="249"/>
                  </a:lnTo>
                  <a:lnTo>
                    <a:pt x="205" y="249"/>
                  </a:lnTo>
                  <a:lnTo>
                    <a:pt x="202" y="248"/>
                  </a:lnTo>
                  <a:lnTo>
                    <a:pt x="200" y="248"/>
                  </a:lnTo>
                  <a:lnTo>
                    <a:pt x="197" y="246"/>
                  </a:lnTo>
                  <a:lnTo>
                    <a:pt x="196" y="248"/>
                  </a:lnTo>
                  <a:lnTo>
                    <a:pt x="194" y="251"/>
                  </a:lnTo>
                  <a:lnTo>
                    <a:pt x="193" y="253"/>
                  </a:lnTo>
                  <a:lnTo>
                    <a:pt x="190" y="255"/>
                  </a:lnTo>
                  <a:lnTo>
                    <a:pt x="188" y="255"/>
                  </a:lnTo>
                  <a:lnTo>
                    <a:pt x="186" y="254"/>
                  </a:lnTo>
                  <a:lnTo>
                    <a:pt x="183" y="252"/>
                  </a:lnTo>
                  <a:lnTo>
                    <a:pt x="183" y="274"/>
                  </a:lnTo>
                  <a:lnTo>
                    <a:pt x="176" y="274"/>
                  </a:lnTo>
                  <a:lnTo>
                    <a:pt x="173" y="272"/>
                  </a:lnTo>
                  <a:lnTo>
                    <a:pt x="169" y="258"/>
                  </a:lnTo>
                  <a:lnTo>
                    <a:pt x="166" y="254"/>
                  </a:lnTo>
                  <a:lnTo>
                    <a:pt x="163" y="253"/>
                  </a:lnTo>
                  <a:lnTo>
                    <a:pt x="161" y="253"/>
                  </a:lnTo>
                  <a:lnTo>
                    <a:pt x="161" y="266"/>
                  </a:lnTo>
                  <a:lnTo>
                    <a:pt x="155" y="266"/>
                  </a:lnTo>
                  <a:lnTo>
                    <a:pt x="155" y="269"/>
                  </a:lnTo>
                  <a:lnTo>
                    <a:pt x="158" y="276"/>
                  </a:lnTo>
                  <a:lnTo>
                    <a:pt x="158" y="280"/>
                  </a:lnTo>
                  <a:lnTo>
                    <a:pt x="156" y="289"/>
                  </a:lnTo>
                  <a:lnTo>
                    <a:pt x="154" y="300"/>
                  </a:lnTo>
                  <a:lnTo>
                    <a:pt x="155" y="310"/>
                  </a:lnTo>
                  <a:lnTo>
                    <a:pt x="152" y="312"/>
                  </a:lnTo>
                  <a:lnTo>
                    <a:pt x="146" y="312"/>
                  </a:lnTo>
                  <a:lnTo>
                    <a:pt x="141" y="314"/>
                  </a:lnTo>
                  <a:lnTo>
                    <a:pt x="138" y="315"/>
                  </a:lnTo>
                  <a:lnTo>
                    <a:pt x="136" y="318"/>
                  </a:lnTo>
                  <a:lnTo>
                    <a:pt x="136" y="324"/>
                  </a:lnTo>
                  <a:lnTo>
                    <a:pt x="134" y="326"/>
                  </a:lnTo>
                  <a:lnTo>
                    <a:pt x="133" y="326"/>
                  </a:lnTo>
                  <a:lnTo>
                    <a:pt x="133" y="325"/>
                  </a:lnTo>
                  <a:lnTo>
                    <a:pt x="132" y="323"/>
                  </a:lnTo>
                  <a:lnTo>
                    <a:pt x="132" y="314"/>
                  </a:lnTo>
                  <a:lnTo>
                    <a:pt x="123" y="321"/>
                  </a:lnTo>
                  <a:lnTo>
                    <a:pt x="119" y="323"/>
                  </a:lnTo>
                  <a:lnTo>
                    <a:pt x="116" y="322"/>
                  </a:lnTo>
                  <a:lnTo>
                    <a:pt x="113" y="316"/>
                  </a:lnTo>
                  <a:lnTo>
                    <a:pt x="110" y="323"/>
                  </a:lnTo>
                  <a:lnTo>
                    <a:pt x="112" y="337"/>
                  </a:lnTo>
                  <a:lnTo>
                    <a:pt x="110" y="344"/>
                  </a:lnTo>
                  <a:lnTo>
                    <a:pt x="109" y="344"/>
                  </a:lnTo>
                  <a:lnTo>
                    <a:pt x="108" y="343"/>
                  </a:lnTo>
                  <a:lnTo>
                    <a:pt x="108" y="336"/>
                  </a:lnTo>
                  <a:lnTo>
                    <a:pt x="106" y="336"/>
                  </a:lnTo>
                  <a:lnTo>
                    <a:pt x="103" y="338"/>
                  </a:lnTo>
                  <a:lnTo>
                    <a:pt x="101" y="339"/>
                  </a:lnTo>
                  <a:lnTo>
                    <a:pt x="98" y="343"/>
                  </a:lnTo>
                  <a:lnTo>
                    <a:pt x="95" y="346"/>
                  </a:lnTo>
                  <a:lnTo>
                    <a:pt x="94" y="350"/>
                  </a:lnTo>
                  <a:lnTo>
                    <a:pt x="94" y="367"/>
                  </a:lnTo>
                  <a:lnTo>
                    <a:pt x="91" y="372"/>
                  </a:lnTo>
                  <a:lnTo>
                    <a:pt x="89" y="373"/>
                  </a:lnTo>
                  <a:lnTo>
                    <a:pt x="88" y="374"/>
                  </a:lnTo>
                  <a:lnTo>
                    <a:pt x="88" y="379"/>
                  </a:lnTo>
                  <a:lnTo>
                    <a:pt x="89" y="381"/>
                  </a:lnTo>
                  <a:lnTo>
                    <a:pt x="90" y="382"/>
                  </a:lnTo>
                  <a:lnTo>
                    <a:pt x="90" y="387"/>
                  </a:lnTo>
                  <a:lnTo>
                    <a:pt x="89" y="389"/>
                  </a:lnTo>
                  <a:lnTo>
                    <a:pt x="83" y="395"/>
                  </a:lnTo>
                  <a:lnTo>
                    <a:pt x="82" y="398"/>
                  </a:lnTo>
                  <a:lnTo>
                    <a:pt x="81" y="405"/>
                  </a:lnTo>
                  <a:lnTo>
                    <a:pt x="81" y="417"/>
                  </a:lnTo>
                  <a:lnTo>
                    <a:pt x="80" y="421"/>
                  </a:lnTo>
                  <a:lnTo>
                    <a:pt x="76" y="421"/>
                  </a:lnTo>
                  <a:lnTo>
                    <a:pt x="74" y="420"/>
                  </a:lnTo>
                  <a:lnTo>
                    <a:pt x="71" y="417"/>
                  </a:lnTo>
                  <a:lnTo>
                    <a:pt x="71" y="415"/>
                  </a:lnTo>
                  <a:lnTo>
                    <a:pt x="70" y="413"/>
                  </a:lnTo>
                  <a:lnTo>
                    <a:pt x="70" y="409"/>
                  </a:lnTo>
                  <a:lnTo>
                    <a:pt x="67" y="409"/>
                  </a:lnTo>
                  <a:lnTo>
                    <a:pt x="63" y="408"/>
                  </a:lnTo>
                  <a:lnTo>
                    <a:pt x="58" y="402"/>
                  </a:lnTo>
                  <a:lnTo>
                    <a:pt x="56" y="400"/>
                  </a:lnTo>
                  <a:lnTo>
                    <a:pt x="54" y="398"/>
                  </a:lnTo>
                  <a:lnTo>
                    <a:pt x="54" y="386"/>
                  </a:lnTo>
                  <a:lnTo>
                    <a:pt x="49" y="374"/>
                  </a:lnTo>
                  <a:lnTo>
                    <a:pt x="40" y="353"/>
                  </a:lnTo>
                  <a:lnTo>
                    <a:pt x="38" y="344"/>
                  </a:lnTo>
                  <a:lnTo>
                    <a:pt x="37" y="335"/>
                  </a:lnTo>
                  <a:lnTo>
                    <a:pt x="34" y="324"/>
                  </a:lnTo>
                  <a:lnTo>
                    <a:pt x="33" y="324"/>
                  </a:lnTo>
                  <a:lnTo>
                    <a:pt x="31" y="323"/>
                  </a:lnTo>
                  <a:lnTo>
                    <a:pt x="31" y="321"/>
                  </a:lnTo>
                  <a:lnTo>
                    <a:pt x="32" y="321"/>
                  </a:lnTo>
                  <a:lnTo>
                    <a:pt x="33" y="319"/>
                  </a:lnTo>
                  <a:lnTo>
                    <a:pt x="34" y="319"/>
                  </a:lnTo>
                  <a:lnTo>
                    <a:pt x="33" y="317"/>
                  </a:lnTo>
                  <a:lnTo>
                    <a:pt x="30" y="314"/>
                  </a:lnTo>
                  <a:lnTo>
                    <a:pt x="27" y="312"/>
                  </a:lnTo>
                  <a:lnTo>
                    <a:pt x="26" y="310"/>
                  </a:lnTo>
                  <a:lnTo>
                    <a:pt x="25" y="309"/>
                  </a:lnTo>
                  <a:lnTo>
                    <a:pt x="25" y="307"/>
                  </a:lnTo>
                  <a:lnTo>
                    <a:pt x="24" y="304"/>
                  </a:lnTo>
                  <a:lnTo>
                    <a:pt x="24" y="302"/>
                  </a:lnTo>
                  <a:lnTo>
                    <a:pt x="23" y="301"/>
                  </a:lnTo>
                  <a:lnTo>
                    <a:pt x="23" y="300"/>
                  </a:lnTo>
                  <a:lnTo>
                    <a:pt x="17" y="277"/>
                  </a:lnTo>
                  <a:lnTo>
                    <a:pt x="10" y="254"/>
                  </a:lnTo>
                  <a:lnTo>
                    <a:pt x="0" y="232"/>
                  </a:lnTo>
                  <a:lnTo>
                    <a:pt x="0" y="231"/>
                  </a:lnTo>
                  <a:lnTo>
                    <a:pt x="2" y="230"/>
                  </a:lnTo>
                  <a:lnTo>
                    <a:pt x="10" y="230"/>
                  </a:lnTo>
                  <a:lnTo>
                    <a:pt x="12" y="228"/>
                  </a:lnTo>
                  <a:lnTo>
                    <a:pt x="14" y="226"/>
                  </a:lnTo>
                  <a:lnTo>
                    <a:pt x="16" y="224"/>
                  </a:lnTo>
                  <a:lnTo>
                    <a:pt x="17" y="223"/>
                  </a:lnTo>
                  <a:lnTo>
                    <a:pt x="18" y="220"/>
                  </a:lnTo>
                  <a:lnTo>
                    <a:pt x="20" y="218"/>
                  </a:lnTo>
                  <a:lnTo>
                    <a:pt x="26" y="218"/>
                  </a:lnTo>
                  <a:lnTo>
                    <a:pt x="20" y="206"/>
                  </a:lnTo>
                  <a:lnTo>
                    <a:pt x="20" y="200"/>
                  </a:lnTo>
                  <a:lnTo>
                    <a:pt x="26" y="189"/>
                  </a:lnTo>
                  <a:lnTo>
                    <a:pt x="34" y="181"/>
                  </a:lnTo>
                  <a:lnTo>
                    <a:pt x="32" y="178"/>
                  </a:lnTo>
                  <a:lnTo>
                    <a:pt x="32" y="174"/>
                  </a:lnTo>
                  <a:lnTo>
                    <a:pt x="33" y="172"/>
                  </a:lnTo>
                  <a:lnTo>
                    <a:pt x="35" y="168"/>
                  </a:lnTo>
                  <a:lnTo>
                    <a:pt x="37" y="167"/>
                  </a:lnTo>
                  <a:lnTo>
                    <a:pt x="37" y="164"/>
                  </a:lnTo>
                  <a:lnTo>
                    <a:pt x="35" y="156"/>
                  </a:lnTo>
                  <a:lnTo>
                    <a:pt x="32" y="148"/>
                  </a:lnTo>
                  <a:lnTo>
                    <a:pt x="30" y="141"/>
                  </a:lnTo>
                  <a:lnTo>
                    <a:pt x="28" y="133"/>
                  </a:lnTo>
                  <a:lnTo>
                    <a:pt x="28" y="128"/>
                  </a:lnTo>
                  <a:lnTo>
                    <a:pt x="30" y="126"/>
                  </a:lnTo>
                  <a:lnTo>
                    <a:pt x="30" y="122"/>
                  </a:lnTo>
                  <a:lnTo>
                    <a:pt x="31" y="120"/>
                  </a:lnTo>
                  <a:lnTo>
                    <a:pt x="31" y="119"/>
                  </a:lnTo>
                  <a:lnTo>
                    <a:pt x="32" y="118"/>
                  </a:lnTo>
                  <a:lnTo>
                    <a:pt x="33" y="118"/>
                  </a:lnTo>
                  <a:lnTo>
                    <a:pt x="34" y="116"/>
                  </a:lnTo>
                  <a:lnTo>
                    <a:pt x="35" y="116"/>
                  </a:lnTo>
                  <a:lnTo>
                    <a:pt x="37" y="115"/>
                  </a:lnTo>
                  <a:lnTo>
                    <a:pt x="37" y="113"/>
                  </a:lnTo>
                  <a:lnTo>
                    <a:pt x="34" y="85"/>
                  </a:lnTo>
                  <a:lnTo>
                    <a:pt x="35" y="78"/>
                  </a:lnTo>
                  <a:lnTo>
                    <a:pt x="39" y="72"/>
                  </a:lnTo>
                  <a:lnTo>
                    <a:pt x="42" y="65"/>
                  </a:lnTo>
                  <a:lnTo>
                    <a:pt x="45" y="56"/>
                  </a:lnTo>
                  <a:lnTo>
                    <a:pt x="46" y="45"/>
                  </a:lnTo>
                  <a:lnTo>
                    <a:pt x="52" y="28"/>
                  </a:lnTo>
                  <a:lnTo>
                    <a:pt x="54" y="24"/>
                  </a:lnTo>
                  <a:lnTo>
                    <a:pt x="56" y="17"/>
                  </a:lnTo>
                  <a:lnTo>
                    <a:pt x="58" y="15"/>
                  </a:lnTo>
                  <a:lnTo>
                    <a:pt x="58" y="14"/>
                  </a:lnTo>
                  <a:lnTo>
                    <a:pt x="59" y="10"/>
                  </a:lnTo>
                  <a:lnTo>
                    <a:pt x="60" y="9"/>
                  </a:lnTo>
                  <a:lnTo>
                    <a:pt x="61" y="7"/>
                  </a:lnTo>
                  <a:lnTo>
                    <a:pt x="62" y="6"/>
                  </a:lnTo>
                  <a:lnTo>
                    <a:pt x="69" y="6"/>
                  </a:lnTo>
                  <a:lnTo>
                    <a:pt x="69" y="7"/>
                  </a:lnTo>
                  <a:lnTo>
                    <a:pt x="70" y="8"/>
                  </a:lnTo>
                  <a:lnTo>
                    <a:pt x="70" y="15"/>
                  </a:lnTo>
                  <a:lnTo>
                    <a:pt x="75" y="20"/>
                  </a:lnTo>
                  <a:lnTo>
                    <a:pt x="77" y="21"/>
                  </a:lnTo>
                  <a:lnTo>
                    <a:pt x="82" y="25"/>
                  </a:lnTo>
                  <a:lnTo>
                    <a:pt x="96" y="18"/>
                  </a:lnTo>
                  <a:lnTo>
                    <a:pt x="108" y="10"/>
                  </a:lnTo>
                  <a:lnTo>
                    <a:pt x="118"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Freeform 96"/>
            <p:cNvSpPr>
              <a:spLocks/>
            </p:cNvSpPr>
            <p:nvPr/>
          </p:nvSpPr>
          <p:spPr bwMode="auto">
            <a:xfrm>
              <a:off x="8828115" y="2970239"/>
              <a:ext cx="1187007" cy="623934"/>
            </a:xfrm>
            <a:custGeom>
              <a:avLst/>
              <a:gdLst/>
              <a:ahLst/>
              <a:cxnLst>
                <a:cxn ang="0">
                  <a:pos x="349" y="15"/>
                </a:cxn>
                <a:cxn ang="0">
                  <a:pos x="366" y="0"/>
                </a:cxn>
                <a:cxn ang="0">
                  <a:pos x="372" y="7"/>
                </a:cxn>
                <a:cxn ang="0">
                  <a:pos x="401" y="26"/>
                </a:cxn>
                <a:cxn ang="0">
                  <a:pos x="411" y="27"/>
                </a:cxn>
                <a:cxn ang="0">
                  <a:pos x="413" y="49"/>
                </a:cxn>
                <a:cxn ang="0">
                  <a:pos x="405" y="85"/>
                </a:cxn>
                <a:cxn ang="0">
                  <a:pos x="434" y="87"/>
                </a:cxn>
                <a:cxn ang="0">
                  <a:pos x="465" y="96"/>
                </a:cxn>
                <a:cxn ang="0">
                  <a:pos x="486" y="128"/>
                </a:cxn>
                <a:cxn ang="0">
                  <a:pos x="472" y="122"/>
                </a:cxn>
                <a:cxn ang="0">
                  <a:pos x="456" y="111"/>
                </a:cxn>
                <a:cxn ang="0">
                  <a:pos x="443" y="100"/>
                </a:cxn>
                <a:cxn ang="0">
                  <a:pos x="426" y="94"/>
                </a:cxn>
                <a:cxn ang="0">
                  <a:pos x="433" y="104"/>
                </a:cxn>
                <a:cxn ang="0">
                  <a:pos x="435" y="105"/>
                </a:cxn>
                <a:cxn ang="0">
                  <a:pos x="464" y="129"/>
                </a:cxn>
                <a:cxn ang="0">
                  <a:pos x="486" y="143"/>
                </a:cxn>
                <a:cxn ang="0">
                  <a:pos x="486" y="157"/>
                </a:cxn>
                <a:cxn ang="0">
                  <a:pos x="480" y="163"/>
                </a:cxn>
                <a:cxn ang="0">
                  <a:pos x="476" y="157"/>
                </a:cxn>
                <a:cxn ang="0">
                  <a:pos x="463" y="148"/>
                </a:cxn>
                <a:cxn ang="0">
                  <a:pos x="476" y="169"/>
                </a:cxn>
                <a:cxn ang="0">
                  <a:pos x="506" y="185"/>
                </a:cxn>
                <a:cxn ang="0">
                  <a:pos x="472" y="177"/>
                </a:cxn>
                <a:cxn ang="0">
                  <a:pos x="457" y="170"/>
                </a:cxn>
                <a:cxn ang="0">
                  <a:pos x="434" y="178"/>
                </a:cxn>
                <a:cxn ang="0">
                  <a:pos x="480" y="192"/>
                </a:cxn>
                <a:cxn ang="0">
                  <a:pos x="478" y="195"/>
                </a:cxn>
                <a:cxn ang="0">
                  <a:pos x="484" y="199"/>
                </a:cxn>
                <a:cxn ang="0">
                  <a:pos x="494" y="211"/>
                </a:cxn>
                <a:cxn ang="0">
                  <a:pos x="512" y="209"/>
                </a:cxn>
                <a:cxn ang="0">
                  <a:pos x="511" y="204"/>
                </a:cxn>
                <a:cxn ang="0">
                  <a:pos x="532" y="204"/>
                </a:cxn>
                <a:cxn ang="0">
                  <a:pos x="534" y="212"/>
                </a:cxn>
                <a:cxn ang="0">
                  <a:pos x="530" y="223"/>
                </a:cxn>
                <a:cxn ang="0">
                  <a:pos x="508" y="232"/>
                </a:cxn>
                <a:cxn ang="0">
                  <a:pos x="490" y="237"/>
                </a:cxn>
                <a:cxn ang="0">
                  <a:pos x="349" y="265"/>
                </a:cxn>
                <a:cxn ang="0">
                  <a:pos x="214" y="289"/>
                </a:cxn>
                <a:cxn ang="0">
                  <a:pos x="123" y="294"/>
                </a:cxn>
                <a:cxn ang="0">
                  <a:pos x="54" y="311"/>
                </a:cxn>
                <a:cxn ang="0">
                  <a:pos x="9" y="310"/>
                </a:cxn>
                <a:cxn ang="0">
                  <a:pos x="26" y="300"/>
                </a:cxn>
                <a:cxn ang="0">
                  <a:pos x="44" y="272"/>
                </a:cxn>
                <a:cxn ang="0">
                  <a:pos x="75" y="240"/>
                </a:cxn>
                <a:cxn ang="0">
                  <a:pos x="96" y="237"/>
                </a:cxn>
                <a:cxn ang="0">
                  <a:pos x="112" y="245"/>
                </a:cxn>
                <a:cxn ang="0">
                  <a:pos x="131" y="240"/>
                </a:cxn>
                <a:cxn ang="0">
                  <a:pos x="165" y="231"/>
                </a:cxn>
                <a:cxn ang="0">
                  <a:pos x="183" y="217"/>
                </a:cxn>
                <a:cxn ang="0">
                  <a:pos x="213" y="204"/>
                </a:cxn>
                <a:cxn ang="0">
                  <a:pos x="217" y="192"/>
                </a:cxn>
                <a:cxn ang="0">
                  <a:pos x="216" y="168"/>
                </a:cxn>
                <a:cxn ang="0">
                  <a:pos x="224" y="156"/>
                </a:cxn>
                <a:cxn ang="0">
                  <a:pos x="243" y="111"/>
                </a:cxn>
                <a:cxn ang="0">
                  <a:pos x="265" y="105"/>
                </a:cxn>
                <a:cxn ang="0">
                  <a:pos x="280" y="69"/>
                </a:cxn>
                <a:cxn ang="0">
                  <a:pos x="300" y="49"/>
                </a:cxn>
                <a:cxn ang="0">
                  <a:pos x="310" y="31"/>
                </a:cxn>
                <a:cxn ang="0">
                  <a:pos x="319" y="0"/>
                </a:cxn>
              </a:cxnLst>
              <a:rect l="0" t="0" r="r" b="b"/>
              <a:pathLst>
                <a:path w="535" h="317">
                  <a:moveTo>
                    <a:pt x="319" y="0"/>
                  </a:moveTo>
                  <a:lnTo>
                    <a:pt x="329" y="6"/>
                  </a:lnTo>
                  <a:lnTo>
                    <a:pt x="338" y="9"/>
                  </a:lnTo>
                  <a:lnTo>
                    <a:pt x="344" y="12"/>
                  </a:lnTo>
                  <a:lnTo>
                    <a:pt x="344" y="13"/>
                  </a:lnTo>
                  <a:lnTo>
                    <a:pt x="342" y="15"/>
                  </a:lnTo>
                  <a:lnTo>
                    <a:pt x="349" y="15"/>
                  </a:lnTo>
                  <a:lnTo>
                    <a:pt x="351" y="16"/>
                  </a:lnTo>
                  <a:lnTo>
                    <a:pt x="352" y="17"/>
                  </a:lnTo>
                  <a:lnTo>
                    <a:pt x="352" y="20"/>
                  </a:lnTo>
                  <a:lnTo>
                    <a:pt x="356" y="16"/>
                  </a:lnTo>
                  <a:lnTo>
                    <a:pt x="360" y="5"/>
                  </a:lnTo>
                  <a:lnTo>
                    <a:pt x="364" y="0"/>
                  </a:lnTo>
                  <a:lnTo>
                    <a:pt x="366" y="0"/>
                  </a:lnTo>
                  <a:lnTo>
                    <a:pt x="369" y="2"/>
                  </a:lnTo>
                  <a:lnTo>
                    <a:pt x="367" y="3"/>
                  </a:lnTo>
                  <a:lnTo>
                    <a:pt x="367" y="5"/>
                  </a:lnTo>
                  <a:lnTo>
                    <a:pt x="371" y="5"/>
                  </a:lnTo>
                  <a:lnTo>
                    <a:pt x="374" y="3"/>
                  </a:lnTo>
                  <a:lnTo>
                    <a:pt x="373" y="6"/>
                  </a:lnTo>
                  <a:lnTo>
                    <a:pt x="372" y="7"/>
                  </a:lnTo>
                  <a:lnTo>
                    <a:pt x="373" y="8"/>
                  </a:lnTo>
                  <a:lnTo>
                    <a:pt x="374" y="6"/>
                  </a:lnTo>
                  <a:lnTo>
                    <a:pt x="378" y="14"/>
                  </a:lnTo>
                  <a:lnTo>
                    <a:pt x="383" y="19"/>
                  </a:lnTo>
                  <a:lnTo>
                    <a:pt x="390" y="21"/>
                  </a:lnTo>
                  <a:lnTo>
                    <a:pt x="404" y="23"/>
                  </a:lnTo>
                  <a:lnTo>
                    <a:pt x="401" y="26"/>
                  </a:lnTo>
                  <a:lnTo>
                    <a:pt x="400" y="28"/>
                  </a:lnTo>
                  <a:lnTo>
                    <a:pt x="398" y="29"/>
                  </a:lnTo>
                  <a:lnTo>
                    <a:pt x="399" y="30"/>
                  </a:lnTo>
                  <a:lnTo>
                    <a:pt x="400" y="30"/>
                  </a:lnTo>
                  <a:lnTo>
                    <a:pt x="401" y="29"/>
                  </a:lnTo>
                  <a:lnTo>
                    <a:pt x="406" y="27"/>
                  </a:lnTo>
                  <a:lnTo>
                    <a:pt x="411" y="27"/>
                  </a:lnTo>
                  <a:lnTo>
                    <a:pt x="414" y="29"/>
                  </a:lnTo>
                  <a:lnTo>
                    <a:pt x="414" y="37"/>
                  </a:lnTo>
                  <a:lnTo>
                    <a:pt x="415" y="38"/>
                  </a:lnTo>
                  <a:lnTo>
                    <a:pt x="418" y="43"/>
                  </a:lnTo>
                  <a:lnTo>
                    <a:pt x="418" y="45"/>
                  </a:lnTo>
                  <a:lnTo>
                    <a:pt x="415" y="47"/>
                  </a:lnTo>
                  <a:lnTo>
                    <a:pt x="413" y="49"/>
                  </a:lnTo>
                  <a:lnTo>
                    <a:pt x="411" y="50"/>
                  </a:lnTo>
                  <a:lnTo>
                    <a:pt x="408" y="50"/>
                  </a:lnTo>
                  <a:lnTo>
                    <a:pt x="406" y="49"/>
                  </a:lnTo>
                  <a:lnTo>
                    <a:pt x="405" y="56"/>
                  </a:lnTo>
                  <a:lnTo>
                    <a:pt x="402" y="72"/>
                  </a:lnTo>
                  <a:lnTo>
                    <a:pt x="400" y="79"/>
                  </a:lnTo>
                  <a:lnTo>
                    <a:pt x="405" y="85"/>
                  </a:lnTo>
                  <a:lnTo>
                    <a:pt x="409" y="86"/>
                  </a:lnTo>
                  <a:lnTo>
                    <a:pt x="415" y="85"/>
                  </a:lnTo>
                  <a:lnTo>
                    <a:pt x="422" y="82"/>
                  </a:lnTo>
                  <a:lnTo>
                    <a:pt x="428" y="79"/>
                  </a:lnTo>
                  <a:lnTo>
                    <a:pt x="428" y="83"/>
                  </a:lnTo>
                  <a:lnTo>
                    <a:pt x="431" y="86"/>
                  </a:lnTo>
                  <a:lnTo>
                    <a:pt x="434" y="87"/>
                  </a:lnTo>
                  <a:lnTo>
                    <a:pt x="436" y="90"/>
                  </a:lnTo>
                  <a:lnTo>
                    <a:pt x="437" y="92"/>
                  </a:lnTo>
                  <a:lnTo>
                    <a:pt x="442" y="90"/>
                  </a:lnTo>
                  <a:lnTo>
                    <a:pt x="450" y="87"/>
                  </a:lnTo>
                  <a:lnTo>
                    <a:pt x="456" y="89"/>
                  </a:lnTo>
                  <a:lnTo>
                    <a:pt x="462" y="91"/>
                  </a:lnTo>
                  <a:lnTo>
                    <a:pt x="465" y="96"/>
                  </a:lnTo>
                  <a:lnTo>
                    <a:pt x="470" y="100"/>
                  </a:lnTo>
                  <a:lnTo>
                    <a:pt x="476" y="104"/>
                  </a:lnTo>
                  <a:lnTo>
                    <a:pt x="482" y="104"/>
                  </a:lnTo>
                  <a:lnTo>
                    <a:pt x="485" y="111"/>
                  </a:lnTo>
                  <a:lnTo>
                    <a:pt x="487" y="118"/>
                  </a:lnTo>
                  <a:lnTo>
                    <a:pt x="487" y="128"/>
                  </a:lnTo>
                  <a:lnTo>
                    <a:pt x="486" y="128"/>
                  </a:lnTo>
                  <a:lnTo>
                    <a:pt x="485" y="127"/>
                  </a:lnTo>
                  <a:lnTo>
                    <a:pt x="483" y="127"/>
                  </a:lnTo>
                  <a:lnTo>
                    <a:pt x="480" y="126"/>
                  </a:lnTo>
                  <a:lnTo>
                    <a:pt x="478" y="126"/>
                  </a:lnTo>
                  <a:lnTo>
                    <a:pt x="476" y="125"/>
                  </a:lnTo>
                  <a:lnTo>
                    <a:pt x="476" y="126"/>
                  </a:lnTo>
                  <a:lnTo>
                    <a:pt x="472" y="122"/>
                  </a:lnTo>
                  <a:lnTo>
                    <a:pt x="469" y="120"/>
                  </a:lnTo>
                  <a:lnTo>
                    <a:pt x="466" y="115"/>
                  </a:lnTo>
                  <a:lnTo>
                    <a:pt x="465" y="114"/>
                  </a:lnTo>
                  <a:lnTo>
                    <a:pt x="464" y="112"/>
                  </a:lnTo>
                  <a:lnTo>
                    <a:pt x="458" y="112"/>
                  </a:lnTo>
                  <a:lnTo>
                    <a:pt x="457" y="111"/>
                  </a:lnTo>
                  <a:lnTo>
                    <a:pt x="456" y="111"/>
                  </a:lnTo>
                  <a:lnTo>
                    <a:pt x="456" y="110"/>
                  </a:lnTo>
                  <a:lnTo>
                    <a:pt x="452" y="106"/>
                  </a:lnTo>
                  <a:lnTo>
                    <a:pt x="448" y="108"/>
                  </a:lnTo>
                  <a:lnTo>
                    <a:pt x="448" y="105"/>
                  </a:lnTo>
                  <a:lnTo>
                    <a:pt x="447" y="104"/>
                  </a:lnTo>
                  <a:lnTo>
                    <a:pt x="445" y="101"/>
                  </a:lnTo>
                  <a:lnTo>
                    <a:pt x="443" y="100"/>
                  </a:lnTo>
                  <a:lnTo>
                    <a:pt x="442" y="99"/>
                  </a:lnTo>
                  <a:lnTo>
                    <a:pt x="440" y="94"/>
                  </a:lnTo>
                  <a:lnTo>
                    <a:pt x="437" y="94"/>
                  </a:lnTo>
                  <a:lnTo>
                    <a:pt x="434" y="97"/>
                  </a:lnTo>
                  <a:lnTo>
                    <a:pt x="431" y="96"/>
                  </a:lnTo>
                  <a:lnTo>
                    <a:pt x="428" y="94"/>
                  </a:lnTo>
                  <a:lnTo>
                    <a:pt x="426" y="94"/>
                  </a:lnTo>
                  <a:lnTo>
                    <a:pt x="422" y="96"/>
                  </a:lnTo>
                  <a:lnTo>
                    <a:pt x="420" y="97"/>
                  </a:lnTo>
                  <a:lnTo>
                    <a:pt x="424" y="99"/>
                  </a:lnTo>
                  <a:lnTo>
                    <a:pt x="428" y="100"/>
                  </a:lnTo>
                  <a:lnTo>
                    <a:pt x="430" y="100"/>
                  </a:lnTo>
                  <a:lnTo>
                    <a:pt x="434" y="101"/>
                  </a:lnTo>
                  <a:lnTo>
                    <a:pt x="433" y="104"/>
                  </a:lnTo>
                  <a:lnTo>
                    <a:pt x="430" y="106"/>
                  </a:lnTo>
                  <a:lnTo>
                    <a:pt x="429" y="108"/>
                  </a:lnTo>
                  <a:lnTo>
                    <a:pt x="429" y="111"/>
                  </a:lnTo>
                  <a:lnTo>
                    <a:pt x="431" y="113"/>
                  </a:lnTo>
                  <a:lnTo>
                    <a:pt x="433" y="112"/>
                  </a:lnTo>
                  <a:lnTo>
                    <a:pt x="433" y="107"/>
                  </a:lnTo>
                  <a:lnTo>
                    <a:pt x="435" y="105"/>
                  </a:lnTo>
                  <a:lnTo>
                    <a:pt x="440" y="105"/>
                  </a:lnTo>
                  <a:lnTo>
                    <a:pt x="438" y="107"/>
                  </a:lnTo>
                  <a:lnTo>
                    <a:pt x="437" y="108"/>
                  </a:lnTo>
                  <a:lnTo>
                    <a:pt x="440" y="108"/>
                  </a:lnTo>
                  <a:lnTo>
                    <a:pt x="440" y="107"/>
                  </a:lnTo>
                  <a:lnTo>
                    <a:pt x="459" y="127"/>
                  </a:lnTo>
                  <a:lnTo>
                    <a:pt x="464" y="129"/>
                  </a:lnTo>
                  <a:lnTo>
                    <a:pt x="468" y="129"/>
                  </a:lnTo>
                  <a:lnTo>
                    <a:pt x="471" y="133"/>
                  </a:lnTo>
                  <a:lnTo>
                    <a:pt x="472" y="135"/>
                  </a:lnTo>
                  <a:lnTo>
                    <a:pt x="473" y="139"/>
                  </a:lnTo>
                  <a:lnTo>
                    <a:pt x="485" y="139"/>
                  </a:lnTo>
                  <a:lnTo>
                    <a:pt x="485" y="142"/>
                  </a:lnTo>
                  <a:lnTo>
                    <a:pt x="486" y="143"/>
                  </a:lnTo>
                  <a:lnTo>
                    <a:pt x="487" y="146"/>
                  </a:lnTo>
                  <a:lnTo>
                    <a:pt x="487" y="147"/>
                  </a:lnTo>
                  <a:lnTo>
                    <a:pt x="490" y="153"/>
                  </a:lnTo>
                  <a:lnTo>
                    <a:pt x="489" y="153"/>
                  </a:lnTo>
                  <a:lnTo>
                    <a:pt x="486" y="155"/>
                  </a:lnTo>
                  <a:lnTo>
                    <a:pt x="485" y="155"/>
                  </a:lnTo>
                  <a:lnTo>
                    <a:pt x="486" y="157"/>
                  </a:lnTo>
                  <a:lnTo>
                    <a:pt x="489" y="160"/>
                  </a:lnTo>
                  <a:lnTo>
                    <a:pt x="490" y="162"/>
                  </a:lnTo>
                  <a:lnTo>
                    <a:pt x="490" y="164"/>
                  </a:lnTo>
                  <a:lnTo>
                    <a:pt x="487" y="167"/>
                  </a:lnTo>
                  <a:lnTo>
                    <a:pt x="485" y="162"/>
                  </a:lnTo>
                  <a:lnTo>
                    <a:pt x="483" y="162"/>
                  </a:lnTo>
                  <a:lnTo>
                    <a:pt x="480" y="163"/>
                  </a:lnTo>
                  <a:lnTo>
                    <a:pt x="478" y="163"/>
                  </a:lnTo>
                  <a:lnTo>
                    <a:pt x="476" y="161"/>
                  </a:lnTo>
                  <a:lnTo>
                    <a:pt x="476" y="160"/>
                  </a:lnTo>
                  <a:lnTo>
                    <a:pt x="477" y="159"/>
                  </a:lnTo>
                  <a:lnTo>
                    <a:pt x="479" y="159"/>
                  </a:lnTo>
                  <a:lnTo>
                    <a:pt x="478" y="157"/>
                  </a:lnTo>
                  <a:lnTo>
                    <a:pt x="476" y="157"/>
                  </a:lnTo>
                  <a:lnTo>
                    <a:pt x="473" y="156"/>
                  </a:lnTo>
                  <a:lnTo>
                    <a:pt x="472" y="156"/>
                  </a:lnTo>
                  <a:lnTo>
                    <a:pt x="470" y="155"/>
                  </a:lnTo>
                  <a:lnTo>
                    <a:pt x="468" y="153"/>
                  </a:lnTo>
                  <a:lnTo>
                    <a:pt x="466" y="150"/>
                  </a:lnTo>
                  <a:lnTo>
                    <a:pt x="465" y="147"/>
                  </a:lnTo>
                  <a:lnTo>
                    <a:pt x="463" y="148"/>
                  </a:lnTo>
                  <a:lnTo>
                    <a:pt x="461" y="150"/>
                  </a:lnTo>
                  <a:lnTo>
                    <a:pt x="458" y="152"/>
                  </a:lnTo>
                  <a:lnTo>
                    <a:pt x="456" y="152"/>
                  </a:lnTo>
                  <a:lnTo>
                    <a:pt x="454" y="150"/>
                  </a:lnTo>
                  <a:lnTo>
                    <a:pt x="461" y="157"/>
                  </a:lnTo>
                  <a:lnTo>
                    <a:pt x="469" y="162"/>
                  </a:lnTo>
                  <a:lnTo>
                    <a:pt x="476" y="169"/>
                  </a:lnTo>
                  <a:lnTo>
                    <a:pt x="483" y="171"/>
                  </a:lnTo>
                  <a:lnTo>
                    <a:pt x="490" y="176"/>
                  </a:lnTo>
                  <a:lnTo>
                    <a:pt x="496" y="176"/>
                  </a:lnTo>
                  <a:lnTo>
                    <a:pt x="499" y="177"/>
                  </a:lnTo>
                  <a:lnTo>
                    <a:pt x="501" y="178"/>
                  </a:lnTo>
                  <a:lnTo>
                    <a:pt x="505" y="182"/>
                  </a:lnTo>
                  <a:lnTo>
                    <a:pt x="506" y="185"/>
                  </a:lnTo>
                  <a:lnTo>
                    <a:pt x="505" y="189"/>
                  </a:lnTo>
                  <a:lnTo>
                    <a:pt x="499" y="191"/>
                  </a:lnTo>
                  <a:lnTo>
                    <a:pt x="494" y="190"/>
                  </a:lnTo>
                  <a:lnTo>
                    <a:pt x="490" y="188"/>
                  </a:lnTo>
                  <a:lnTo>
                    <a:pt x="486" y="184"/>
                  </a:lnTo>
                  <a:lnTo>
                    <a:pt x="476" y="177"/>
                  </a:lnTo>
                  <a:lnTo>
                    <a:pt x="472" y="177"/>
                  </a:lnTo>
                  <a:lnTo>
                    <a:pt x="469" y="176"/>
                  </a:lnTo>
                  <a:lnTo>
                    <a:pt x="465" y="174"/>
                  </a:lnTo>
                  <a:lnTo>
                    <a:pt x="461" y="169"/>
                  </a:lnTo>
                  <a:lnTo>
                    <a:pt x="459" y="167"/>
                  </a:lnTo>
                  <a:lnTo>
                    <a:pt x="458" y="167"/>
                  </a:lnTo>
                  <a:lnTo>
                    <a:pt x="457" y="169"/>
                  </a:lnTo>
                  <a:lnTo>
                    <a:pt x="457" y="170"/>
                  </a:lnTo>
                  <a:lnTo>
                    <a:pt x="456" y="173"/>
                  </a:lnTo>
                  <a:lnTo>
                    <a:pt x="456" y="175"/>
                  </a:lnTo>
                  <a:lnTo>
                    <a:pt x="451" y="171"/>
                  </a:lnTo>
                  <a:lnTo>
                    <a:pt x="444" y="171"/>
                  </a:lnTo>
                  <a:lnTo>
                    <a:pt x="436" y="173"/>
                  </a:lnTo>
                  <a:lnTo>
                    <a:pt x="428" y="175"/>
                  </a:lnTo>
                  <a:lnTo>
                    <a:pt x="434" y="178"/>
                  </a:lnTo>
                  <a:lnTo>
                    <a:pt x="448" y="178"/>
                  </a:lnTo>
                  <a:lnTo>
                    <a:pt x="448" y="184"/>
                  </a:lnTo>
                  <a:lnTo>
                    <a:pt x="476" y="184"/>
                  </a:lnTo>
                  <a:lnTo>
                    <a:pt x="476" y="188"/>
                  </a:lnTo>
                  <a:lnTo>
                    <a:pt x="477" y="190"/>
                  </a:lnTo>
                  <a:lnTo>
                    <a:pt x="479" y="191"/>
                  </a:lnTo>
                  <a:lnTo>
                    <a:pt x="480" y="192"/>
                  </a:lnTo>
                  <a:lnTo>
                    <a:pt x="485" y="195"/>
                  </a:lnTo>
                  <a:lnTo>
                    <a:pt x="484" y="196"/>
                  </a:lnTo>
                  <a:lnTo>
                    <a:pt x="483" y="196"/>
                  </a:lnTo>
                  <a:lnTo>
                    <a:pt x="482" y="197"/>
                  </a:lnTo>
                  <a:lnTo>
                    <a:pt x="477" y="197"/>
                  </a:lnTo>
                  <a:lnTo>
                    <a:pt x="477" y="196"/>
                  </a:lnTo>
                  <a:lnTo>
                    <a:pt x="478" y="195"/>
                  </a:lnTo>
                  <a:lnTo>
                    <a:pt x="479" y="192"/>
                  </a:lnTo>
                  <a:lnTo>
                    <a:pt x="478" y="192"/>
                  </a:lnTo>
                  <a:lnTo>
                    <a:pt x="477" y="194"/>
                  </a:lnTo>
                  <a:lnTo>
                    <a:pt x="475" y="195"/>
                  </a:lnTo>
                  <a:lnTo>
                    <a:pt x="473" y="195"/>
                  </a:lnTo>
                  <a:lnTo>
                    <a:pt x="477" y="199"/>
                  </a:lnTo>
                  <a:lnTo>
                    <a:pt x="484" y="199"/>
                  </a:lnTo>
                  <a:lnTo>
                    <a:pt x="489" y="198"/>
                  </a:lnTo>
                  <a:lnTo>
                    <a:pt x="493" y="201"/>
                  </a:lnTo>
                  <a:lnTo>
                    <a:pt x="489" y="205"/>
                  </a:lnTo>
                  <a:lnTo>
                    <a:pt x="489" y="209"/>
                  </a:lnTo>
                  <a:lnTo>
                    <a:pt x="490" y="212"/>
                  </a:lnTo>
                  <a:lnTo>
                    <a:pt x="492" y="212"/>
                  </a:lnTo>
                  <a:lnTo>
                    <a:pt x="494" y="211"/>
                  </a:lnTo>
                  <a:lnTo>
                    <a:pt x="496" y="209"/>
                  </a:lnTo>
                  <a:lnTo>
                    <a:pt x="497" y="208"/>
                  </a:lnTo>
                  <a:lnTo>
                    <a:pt x="498" y="205"/>
                  </a:lnTo>
                  <a:lnTo>
                    <a:pt x="500" y="204"/>
                  </a:lnTo>
                  <a:lnTo>
                    <a:pt x="501" y="203"/>
                  </a:lnTo>
                  <a:lnTo>
                    <a:pt x="506" y="205"/>
                  </a:lnTo>
                  <a:lnTo>
                    <a:pt x="512" y="209"/>
                  </a:lnTo>
                  <a:lnTo>
                    <a:pt x="516" y="211"/>
                  </a:lnTo>
                  <a:lnTo>
                    <a:pt x="521" y="209"/>
                  </a:lnTo>
                  <a:lnTo>
                    <a:pt x="520" y="208"/>
                  </a:lnTo>
                  <a:lnTo>
                    <a:pt x="515" y="208"/>
                  </a:lnTo>
                  <a:lnTo>
                    <a:pt x="514" y="206"/>
                  </a:lnTo>
                  <a:lnTo>
                    <a:pt x="512" y="205"/>
                  </a:lnTo>
                  <a:lnTo>
                    <a:pt x="511" y="204"/>
                  </a:lnTo>
                  <a:lnTo>
                    <a:pt x="509" y="202"/>
                  </a:lnTo>
                  <a:lnTo>
                    <a:pt x="509" y="198"/>
                  </a:lnTo>
                  <a:lnTo>
                    <a:pt x="513" y="199"/>
                  </a:lnTo>
                  <a:lnTo>
                    <a:pt x="522" y="197"/>
                  </a:lnTo>
                  <a:lnTo>
                    <a:pt x="529" y="198"/>
                  </a:lnTo>
                  <a:lnTo>
                    <a:pt x="532" y="199"/>
                  </a:lnTo>
                  <a:lnTo>
                    <a:pt x="532" y="204"/>
                  </a:lnTo>
                  <a:lnTo>
                    <a:pt x="529" y="206"/>
                  </a:lnTo>
                  <a:lnTo>
                    <a:pt x="529" y="209"/>
                  </a:lnTo>
                  <a:lnTo>
                    <a:pt x="530" y="209"/>
                  </a:lnTo>
                  <a:lnTo>
                    <a:pt x="532" y="208"/>
                  </a:lnTo>
                  <a:lnTo>
                    <a:pt x="533" y="208"/>
                  </a:lnTo>
                  <a:lnTo>
                    <a:pt x="534" y="210"/>
                  </a:lnTo>
                  <a:lnTo>
                    <a:pt x="534" y="212"/>
                  </a:lnTo>
                  <a:lnTo>
                    <a:pt x="535" y="215"/>
                  </a:lnTo>
                  <a:lnTo>
                    <a:pt x="535" y="218"/>
                  </a:lnTo>
                  <a:lnTo>
                    <a:pt x="534" y="219"/>
                  </a:lnTo>
                  <a:lnTo>
                    <a:pt x="530" y="219"/>
                  </a:lnTo>
                  <a:lnTo>
                    <a:pt x="529" y="220"/>
                  </a:lnTo>
                  <a:lnTo>
                    <a:pt x="529" y="222"/>
                  </a:lnTo>
                  <a:lnTo>
                    <a:pt x="530" y="223"/>
                  </a:lnTo>
                  <a:lnTo>
                    <a:pt x="533" y="223"/>
                  </a:lnTo>
                  <a:lnTo>
                    <a:pt x="530" y="225"/>
                  </a:lnTo>
                  <a:lnTo>
                    <a:pt x="526" y="227"/>
                  </a:lnTo>
                  <a:lnTo>
                    <a:pt x="520" y="227"/>
                  </a:lnTo>
                  <a:lnTo>
                    <a:pt x="515" y="229"/>
                  </a:lnTo>
                  <a:lnTo>
                    <a:pt x="512" y="230"/>
                  </a:lnTo>
                  <a:lnTo>
                    <a:pt x="508" y="232"/>
                  </a:lnTo>
                  <a:lnTo>
                    <a:pt x="501" y="234"/>
                  </a:lnTo>
                  <a:lnTo>
                    <a:pt x="499" y="234"/>
                  </a:lnTo>
                  <a:lnTo>
                    <a:pt x="497" y="232"/>
                  </a:lnTo>
                  <a:lnTo>
                    <a:pt x="496" y="232"/>
                  </a:lnTo>
                  <a:lnTo>
                    <a:pt x="493" y="234"/>
                  </a:lnTo>
                  <a:lnTo>
                    <a:pt x="491" y="236"/>
                  </a:lnTo>
                  <a:lnTo>
                    <a:pt x="490" y="237"/>
                  </a:lnTo>
                  <a:lnTo>
                    <a:pt x="483" y="238"/>
                  </a:lnTo>
                  <a:lnTo>
                    <a:pt x="473" y="239"/>
                  </a:lnTo>
                  <a:lnTo>
                    <a:pt x="465" y="240"/>
                  </a:lnTo>
                  <a:lnTo>
                    <a:pt x="434" y="247"/>
                  </a:lnTo>
                  <a:lnTo>
                    <a:pt x="399" y="255"/>
                  </a:lnTo>
                  <a:lnTo>
                    <a:pt x="364" y="262"/>
                  </a:lnTo>
                  <a:lnTo>
                    <a:pt x="349" y="265"/>
                  </a:lnTo>
                  <a:lnTo>
                    <a:pt x="334" y="266"/>
                  </a:lnTo>
                  <a:lnTo>
                    <a:pt x="316" y="268"/>
                  </a:lnTo>
                  <a:lnTo>
                    <a:pt x="310" y="271"/>
                  </a:lnTo>
                  <a:lnTo>
                    <a:pt x="303" y="272"/>
                  </a:lnTo>
                  <a:lnTo>
                    <a:pt x="293" y="274"/>
                  </a:lnTo>
                  <a:lnTo>
                    <a:pt x="253" y="281"/>
                  </a:lnTo>
                  <a:lnTo>
                    <a:pt x="214" y="289"/>
                  </a:lnTo>
                  <a:lnTo>
                    <a:pt x="172" y="296"/>
                  </a:lnTo>
                  <a:lnTo>
                    <a:pt x="133" y="300"/>
                  </a:lnTo>
                  <a:lnTo>
                    <a:pt x="131" y="299"/>
                  </a:lnTo>
                  <a:lnTo>
                    <a:pt x="130" y="297"/>
                  </a:lnTo>
                  <a:lnTo>
                    <a:pt x="125" y="295"/>
                  </a:lnTo>
                  <a:lnTo>
                    <a:pt x="124" y="294"/>
                  </a:lnTo>
                  <a:lnTo>
                    <a:pt x="123" y="294"/>
                  </a:lnTo>
                  <a:lnTo>
                    <a:pt x="122" y="295"/>
                  </a:lnTo>
                  <a:lnTo>
                    <a:pt x="123" y="296"/>
                  </a:lnTo>
                  <a:lnTo>
                    <a:pt x="124" y="296"/>
                  </a:lnTo>
                  <a:lnTo>
                    <a:pt x="111" y="301"/>
                  </a:lnTo>
                  <a:lnTo>
                    <a:pt x="94" y="306"/>
                  </a:lnTo>
                  <a:lnTo>
                    <a:pt x="74" y="308"/>
                  </a:lnTo>
                  <a:lnTo>
                    <a:pt x="54" y="311"/>
                  </a:lnTo>
                  <a:lnTo>
                    <a:pt x="34" y="314"/>
                  </a:lnTo>
                  <a:lnTo>
                    <a:pt x="27" y="315"/>
                  </a:lnTo>
                  <a:lnTo>
                    <a:pt x="19" y="316"/>
                  </a:lnTo>
                  <a:lnTo>
                    <a:pt x="9" y="316"/>
                  </a:lnTo>
                  <a:lnTo>
                    <a:pt x="0" y="317"/>
                  </a:lnTo>
                  <a:lnTo>
                    <a:pt x="10" y="314"/>
                  </a:lnTo>
                  <a:lnTo>
                    <a:pt x="9" y="310"/>
                  </a:lnTo>
                  <a:lnTo>
                    <a:pt x="15" y="307"/>
                  </a:lnTo>
                  <a:lnTo>
                    <a:pt x="19" y="302"/>
                  </a:lnTo>
                  <a:lnTo>
                    <a:pt x="23" y="296"/>
                  </a:lnTo>
                  <a:lnTo>
                    <a:pt x="29" y="294"/>
                  </a:lnTo>
                  <a:lnTo>
                    <a:pt x="29" y="295"/>
                  </a:lnTo>
                  <a:lnTo>
                    <a:pt x="26" y="297"/>
                  </a:lnTo>
                  <a:lnTo>
                    <a:pt x="26" y="300"/>
                  </a:lnTo>
                  <a:lnTo>
                    <a:pt x="30" y="296"/>
                  </a:lnTo>
                  <a:lnTo>
                    <a:pt x="31" y="292"/>
                  </a:lnTo>
                  <a:lnTo>
                    <a:pt x="33" y="287"/>
                  </a:lnTo>
                  <a:lnTo>
                    <a:pt x="34" y="281"/>
                  </a:lnTo>
                  <a:lnTo>
                    <a:pt x="39" y="276"/>
                  </a:lnTo>
                  <a:lnTo>
                    <a:pt x="46" y="274"/>
                  </a:lnTo>
                  <a:lnTo>
                    <a:pt x="44" y="272"/>
                  </a:lnTo>
                  <a:lnTo>
                    <a:pt x="43" y="269"/>
                  </a:lnTo>
                  <a:lnTo>
                    <a:pt x="43" y="266"/>
                  </a:lnTo>
                  <a:lnTo>
                    <a:pt x="51" y="260"/>
                  </a:lnTo>
                  <a:lnTo>
                    <a:pt x="58" y="253"/>
                  </a:lnTo>
                  <a:lnTo>
                    <a:pt x="66" y="248"/>
                  </a:lnTo>
                  <a:lnTo>
                    <a:pt x="71" y="243"/>
                  </a:lnTo>
                  <a:lnTo>
                    <a:pt x="75" y="240"/>
                  </a:lnTo>
                  <a:lnTo>
                    <a:pt x="81" y="229"/>
                  </a:lnTo>
                  <a:lnTo>
                    <a:pt x="82" y="227"/>
                  </a:lnTo>
                  <a:lnTo>
                    <a:pt x="85" y="226"/>
                  </a:lnTo>
                  <a:lnTo>
                    <a:pt x="88" y="226"/>
                  </a:lnTo>
                  <a:lnTo>
                    <a:pt x="90" y="233"/>
                  </a:lnTo>
                  <a:lnTo>
                    <a:pt x="94" y="236"/>
                  </a:lnTo>
                  <a:lnTo>
                    <a:pt x="96" y="237"/>
                  </a:lnTo>
                  <a:lnTo>
                    <a:pt x="100" y="239"/>
                  </a:lnTo>
                  <a:lnTo>
                    <a:pt x="102" y="239"/>
                  </a:lnTo>
                  <a:lnTo>
                    <a:pt x="104" y="240"/>
                  </a:lnTo>
                  <a:lnTo>
                    <a:pt x="104" y="245"/>
                  </a:lnTo>
                  <a:lnTo>
                    <a:pt x="105" y="246"/>
                  </a:lnTo>
                  <a:lnTo>
                    <a:pt x="110" y="246"/>
                  </a:lnTo>
                  <a:lnTo>
                    <a:pt x="112" y="245"/>
                  </a:lnTo>
                  <a:lnTo>
                    <a:pt x="117" y="245"/>
                  </a:lnTo>
                  <a:lnTo>
                    <a:pt x="119" y="246"/>
                  </a:lnTo>
                  <a:lnTo>
                    <a:pt x="122" y="248"/>
                  </a:lnTo>
                  <a:lnTo>
                    <a:pt x="123" y="246"/>
                  </a:lnTo>
                  <a:lnTo>
                    <a:pt x="125" y="245"/>
                  </a:lnTo>
                  <a:lnTo>
                    <a:pt x="126" y="243"/>
                  </a:lnTo>
                  <a:lnTo>
                    <a:pt x="131" y="240"/>
                  </a:lnTo>
                  <a:lnTo>
                    <a:pt x="132" y="238"/>
                  </a:lnTo>
                  <a:lnTo>
                    <a:pt x="133" y="234"/>
                  </a:lnTo>
                  <a:lnTo>
                    <a:pt x="144" y="237"/>
                  </a:lnTo>
                  <a:lnTo>
                    <a:pt x="156" y="234"/>
                  </a:lnTo>
                  <a:lnTo>
                    <a:pt x="158" y="233"/>
                  </a:lnTo>
                  <a:lnTo>
                    <a:pt x="160" y="233"/>
                  </a:lnTo>
                  <a:lnTo>
                    <a:pt x="165" y="231"/>
                  </a:lnTo>
                  <a:lnTo>
                    <a:pt x="168" y="229"/>
                  </a:lnTo>
                  <a:lnTo>
                    <a:pt x="170" y="225"/>
                  </a:lnTo>
                  <a:lnTo>
                    <a:pt x="172" y="220"/>
                  </a:lnTo>
                  <a:lnTo>
                    <a:pt x="175" y="222"/>
                  </a:lnTo>
                  <a:lnTo>
                    <a:pt x="180" y="222"/>
                  </a:lnTo>
                  <a:lnTo>
                    <a:pt x="182" y="219"/>
                  </a:lnTo>
                  <a:lnTo>
                    <a:pt x="183" y="217"/>
                  </a:lnTo>
                  <a:lnTo>
                    <a:pt x="186" y="216"/>
                  </a:lnTo>
                  <a:lnTo>
                    <a:pt x="187" y="213"/>
                  </a:lnTo>
                  <a:lnTo>
                    <a:pt x="189" y="212"/>
                  </a:lnTo>
                  <a:lnTo>
                    <a:pt x="197" y="212"/>
                  </a:lnTo>
                  <a:lnTo>
                    <a:pt x="202" y="209"/>
                  </a:lnTo>
                  <a:lnTo>
                    <a:pt x="208" y="205"/>
                  </a:lnTo>
                  <a:lnTo>
                    <a:pt x="213" y="204"/>
                  </a:lnTo>
                  <a:lnTo>
                    <a:pt x="217" y="206"/>
                  </a:lnTo>
                  <a:lnTo>
                    <a:pt x="215" y="204"/>
                  </a:lnTo>
                  <a:lnTo>
                    <a:pt x="213" y="201"/>
                  </a:lnTo>
                  <a:lnTo>
                    <a:pt x="211" y="197"/>
                  </a:lnTo>
                  <a:lnTo>
                    <a:pt x="210" y="195"/>
                  </a:lnTo>
                  <a:lnTo>
                    <a:pt x="211" y="192"/>
                  </a:lnTo>
                  <a:lnTo>
                    <a:pt x="217" y="192"/>
                  </a:lnTo>
                  <a:lnTo>
                    <a:pt x="217" y="190"/>
                  </a:lnTo>
                  <a:lnTo>
                    <a:pt x="214" y="187"/>
                  </a:lnTo>
                  <a:lnTo>
                    <a:pt x="211" y="182"/>
                  </a:lnTo>
                  <a:lnTo>
                    <a:pt x="211" y="175"/>
                  </a:lnTo>
                  <a:lnTo>
                    <a:pt x="213" y="174"/>
                  </a:lnTo>
                  <a:lnTo>
                    <a:pt x="215" y="169"/>
                  </a:lnTo>
                  <a:lnTo>
                    <a:pt x="216" y="168"/>
                  </a:lnTo>
                  <a:lnTo>
                    <a:pt x="216" y="167"/>
                  </a:lnTo>
                  <a:lnTo>
                    <a:pt x="217" y="164"/>
                  </a:lnTo>
                  <a:lnTo>
                    <a:pt x="220" y="162"/>
                  </a:lnTo>
                  <a:lnTo>
                    <a:pt x="220" y="164"/>
                  </a:lnTo>
                  <a:lnTo>
                    <a:pt x="221" y="162"/>
                  </a:lnTo>
                  <a:lnTo>
                    <a:pt x="223" y="159"/>
                  </a:lnTo>
                  <a:lnTo>
                    <a:pt x="224" y="156"/>
                  </a:lnTo>
                  <a:lnTo>
                    <a:pt x="225" y="153"/>
                  </a:lnTo>
                  <a:lnTo>
                    <a:pt x="225" y="141"/>
                  </a:lnTo>
                  <a:lnTo>
                    <a:pt x="231" y="141"/>
                  </a:lnTo>
                  <a:lnTo>
                    <a:pt x="231" y="133"/>
                  </a:lnTo>
                  <a:lnTo>
                    <a:pt x="234" y="119"/>
                  </a:lnTo>
                  <a:lnTo>
                    <a:pt x="237" y="113"/>
                  </a:lnTo>
                  <a:lnTo>
                    <a:pt x="243" y="111"/>
                  </a:lnTo>
                  <a:lnTo>
                    <a:pt x="241" y="107"/>
                  </a:lnTo>
                  <a:lnTo>
                    <a:pt x="239" y="103"/>
                  </a:lnTo>
                  <a:lnTo>
                    <a:pt x="239" y="97"/>
                  </a:lnTo>
                  <a:lnTo>
                    <a:pt x="244" y="100"/>
                  </a:lnTo>
                  <a:lnTo>
                    <a:pt x="250" y="104"/>
                  </a:lnTo>
                  <a:lnTo>
                    <a:pt x="256" y="105"/>
                  </a:lnTo>
                  <a:lnTo>
                    <a:pt x="265" y="105"/>
                  </a:lnTo>
                  <a:lnTo>
                    <a:pt x="272" y="97"/>
                  </a:lnTo>
                  <a:lnTo>
                    <a:pt x="275" y="85"/>
                  </a:lnTo>
                  <a:lnTo>
                    <a:pt x="277" y="71"/>
                  </a:lnTo>
                  <a:lnTo>
                    <a:pt x="281" y="73"/>
                  </a:lnTo>
                  <a:lnTo>
                    <a:pt x="281" y="72"/>
                  </a:lnTo>
                  <a:lnTo>
                    <a:pt x="280" y="71"/>
                  </a:lnTo>
                  <a:lnTo>
                    <a:pt x="280" y="69"/>
                  </a:lnTo>
                  <a:lnTo>
                    <a:pt x="279" y="65"/>
                  </a:lnTo>
                  <a:lnTo>
                    <a:pt x="282" y="66"/>
                  </a:lnTo>
                  <a:lnTo>
                    <a:pt x="288" y="66"/>
                  </a:lnTo>
                  <a:lnTo>
                    <a:pt x="289" y="65"/>
                  </a:lnTo>
                  <a:lnTo>
                    <a:pt x="296" y="51"/>
                  </a:lnTo>
                  <a:lnTo>
                    <a:pt x="299" y="50"/>
                  </a:lnTo>
                  <a:lnTo>
                    <a:pt x="300" y="49"/>
                  </a:lnTo>
                  <a:lnTo>
                    <a:pt x="303" y="48"/>
                  </a:lnTo>
                  <a:lnTo>
                    <a:pt x="305" y="47"/>
                  </a:lnTo>
                  <a:lnTo>
                    <a:pt x="307" y="45"/>
                  </a:lnTo>
                  <a:lnTo>
                    <a:pt x="308" y="44"/>
                  </a:lnTo>
                  <a:lnTo>
                    <a:pt x="308" y="37"/>
                  </a:lnTo>
                  <a:lnTo>
                    <a:pt x="309" y="34"/>
                  </a:lnTo>
                  <a:lnTo>
                    <a:pt x="310" y="31"/>
                  </a:lnTo>
                  <a:lnTo>
                    <a:pt x="312" y="30"/>
                  </a:lnTo>
                  <a:lnTo>
                    <a:pt x="313" y="30"/>
                  </a:lnTo>
                  <a:lnTo>
                    <a:pt x="315" y="29"/>
                  </a:lnTo>
                  <a:lnTo>
                    <a:pt x="316" y="29"/>
                  </a:lnTo>
                  <a:lnTo>
                    <a:pt x="317" y="19"/>
                  </a:lnTo>
                  <a:lnTo>
                    <a:pt x="316" y="9"/>
                  </a:lnTo>
                  <a:lnTo>
                    <a:pt x="319"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 name="Freeform 97"/>
            <p:cNvSpPr>
              <a:spLocks/>
            </p:cNvSpPr>
            <p:nvPr/>
          </p:nvSpPr>
          <p:spPr bwMode="auto">
            <a:xfrm>
              <a:off x="9342853" y="2844270"/>
              <a:ext cx="734390" cy="309015"/>
            </a:xfrm>
            <a:custGeom>
              <a:avLst/>
              <a:gdLst/>
              <a:ahLst/>
              <a:cxnLst>
                <a:cxn ang="0">
                  <a:pos x="258" y="14"/>
                </a:cxn>
                <a:cxn ang="0">
                  <a:pos x="287" y="115"/>
                </a:cxn>
                <a:cxn ang="0">
                  <a:pos x="324" y="108"/>
                </a:cxn>
                <a:cxn ang="0">
                  <a:pos x="317" y="147"/>
                </a:cxn>
                <a:cxn ang="0">
                  <a:pos x="289" y="151"/>
                </a:cxn>
                <a:cxn ang="0">
                  <a:pos x="288" y="143"/>
                </a:cxn>
                <a:cxn ang="0">
                  <a:pos x="281" y="143"/>
                </a:cxn>
                <a:cxn ang="0">
                  <a:pos x="281" y="137"/>
                </a:cxn>
                <a:cxn ang="0">
                  <a:pos x="277" y="128"/>
                </a:cxn>
                <a:cxn ang="0">
                  <a:pos x="276" y="121"/>
                </a:cxn>
                <a:cxn ang="0">
                  <a:pos x="273" y="129"/>
                </a:cxn>
                <a:cxn ang="0">
                  <a:pos x="266" y="125"/>
                </a:cxn>
                <a:cxn ang="0">
                  <a:pos x="257" y="127"/>
                </a:cxn>
                <a:cxn ang="0">
                  <a:pos x="251" y="116"/>
                </a:cxn>
                <a:cxn ang="0">
                  <a:pos x="253" y="107"/>
                </a:cxn>
                <a:cxn ang="0">
                  <a:pos x="267" y="104"/>
                </a:cxn>
                <a:cxn ang="0">
                  <a:pos x="261" y="100"/>
                </a:cxn>
                <a:cxn ang="0">
                  <a:pos x="250" y="92"/>
                </a:cxn>
                <a:cxn ang="0">
                  <a:pos x="252" y="79"/>
                </a:cxn>
                <a:cxn ang="0">
                  <a:pos x="243" y="77"/>
                </a:cxn>
                <a:cxn ang="0">
                  <a:pos x="245" y="63"/>
                </a:cxn>
                <a:cxn ang="0">
                  <a:pos x="239" y="58"/>
                </a:cxn>
                <a:cxn ang="0">
                  <a:pos x="245" y="35"/>
                </a:cxn>
                <a:cxn ang="0">
                  <a:pos x="251" y="27"/>
                </a:cxn>
                <a:cxn ang="0">
                  <a:pos x="253" y="16"/>
                </a:cxn>
                <a:cxn ang="0">
                  <a:pos x="241" y="14"/>
                </a:cxn>
                <a:cxn ang="0">
                  <a:pos x="237" y="21"/>
                </a:cxn>
                <a:cxn ang="0">
                  <a:pos x="239" y="30"/>
                </a:cxn>
                <a:cxn ang="0">
                  <a:pos x="231" y="28"/>
                </a:cxn>
                <a:cxn ang="0">
                  <a:pos x="225" y="35"/>
                </a:cxn>
                <a:cxn ang="0">
                  <a:pos x="220" y="42"/>
                </a:cxn>
                <a:cxn ang="0">
                  <a:pos x="219" y="48"/>
                </a:cxn>
                <a:cxn ang="0">
                  <a:pos x="211" y="48"/>
                </a:cxn>
                <a:cxn ang="0">
                  <a:pos x="208" y="50"/>
                </a:cxn>
                <a:cxn ang="0">
                  <a:pos x="213" y="59"/>
                </a:cxn>
                <a:cxn ang="0">
                  <a:pos x="217" y="74"/>
                </a:cxn>
                <a:cxn ang="0">
                  <a:pos x="219" y="113"/>
                </a:cxn>
                <a:cxn ang="0">
                  <a:pos x="216" y="107"/>
                </a:cxn>
                <a:cxn ang="0">
                  <a:pos x="227" y="134"/>
                </a:cxn>
                <a:cxn ang="0">
                  <a:pos x="240" y="150"/>
                </a:cxn>
                <a:cxn ang="0">
                  <a:pos x="210" y="135"/>
                </a:cxn>
                <a:cxn ang="0">
                  <a:pos x="201" y="139"/>
                </a:cxn>
                <a:cxn ang="0">
                  <a:pos x="190" y="129"/>
                </a:cxn>
                <a:cxn ang="0">
                  <a:pos x="186" y="141"/>
                </a:cxn>
                <a:cxn ang="0">
                  <a:pos x="189" y="108"/>
                </a:cxn>
                <a:cxn ang="0">
                  <a:pos x="190" y="85"/>
                </a:cxn>
                <a:cxn ang="0">
                  <a:pos x="173" y="86"/>
                </a:cxn>
                <a:cxn ang="0">
                  <a:pos x="162" y="79"/>
                </a:cxn>
                <a:cxn ang="0">
                  <a:pos x="148" y="79"/>
                </a:cxn>
                <a:cxn ang="0">
                  <a:pos x="128" y="62"/>
                </a:cxn>
                <a:cxn ang="0">
                  <a:pos x="111" y="38"/>
                </a:cxn>
                <a:cxn ang="0">
                  <a:pos x="97" y="36"/>
                </a:cxn>
                <a:cxn ang="0">
                  <a:pos x="74" y="45"/>
                </a:cxn>
                <a:cxn ang="0">
                  <a:pos x="67" y="55"/>
                </a:cxn>
                <a:cxn ang="0">
                  <a:pos x="55" y="50"/>
                </a:cxn>
                <a:cxn ang="0">
                  <a:pos x="48" y="50"/>
                </a:cxn>
                <a:cxn ang="0">
                  <a:pos x="45" y="58"/>
                </a:cxn>
                <a:cxn ang="0">
                  <a:pos x="34" y="66"/>
                </a:cxn>
                <a:cxn ang="0">
                  <a:pos x="23" y="78"/>
                </a:cxn>
                <a:cxn ang="0">
                  <a:pos x="7" y="94"/>
                </a:cxn>
                <a:cxn ang="0">
                  <a:pos x="170" y="18"/>
                </a:cxn>
                <a:cxn ang="0">
                  <a:pos x="239" y="2"/>
                </a:cxn>
              </a:cxnLst>
              <a:rect l="0" t="0" r="r" b="b"/>
              <a:pathLst>
                <a:path w="331" h="157">
                  <a:moveTo>
                    <a:pt x="255" y="0"/>
                  </a:moveTo>
                  <a:lnTo>
                    <a:pt x="255" y="7"/>
                  </a:lnTo>
                  <a:lnTo>
                    <a:pt x="258" y="9"/>
                  </a:lnTo>
                  <a:lnTo>
                    <a:pt x="258" y="14"/>
                  </a:lnTo>
                  <a:lnTo>
                    <a:pt x="259" y="16"/>
                  </a:lnTo>
                  <a:lnTo>
                    <a:pt x="268" y="49"/>
                  </a:lnTo>
                  <a:lnTo>
                    <a:pt x="276" y="83"/>
                  </a:lnTo>
                  <a:lnTo>
                    <a:pt x="287" y="115"/>
                  </a:lnTo>
                  <a:lnTo>
                    <a:pt x="295" y="113"/>
                  </a:lnTo>
                  <a:lnTo>
                    <a:pt x="305" y="109"/>
                  </a:lnTo>
                  <a:lnTo>
                    <a:pt x="315" y="108"/>
                  </a:lnTo>
                  <a:lnTo>
                    <a:pt x="324" y="108"/>
                  </a:lnTo>
                  <a:lnTo>
                    <a:pt x="331" y="113"/>
                  </a:lnTo>
                  <a:lnTo>
                    <a:pt x="326" y="123"/>
                  </a:lnTo>
                  <a:lnTo>
                    <a:pt x="321" y="134"/>
                  </a:lnTo>
                  <a:lnTo>
                    <a:pt x="317" y="147"/>
                  </a:lnTo>
                  <a:lnTo>
                    <a:pt x="309" y="149"/>
                  </a:lnTo>
                  <a:lnTo>
                    <a:pt x="295" y="156"/>
                  </a:lnTo>
                  <a:lnTo>
                    <a:pt x="287" y="157"/>
                  </a:lnTo>
                  <a:lnTo>
                    <a:pt x="289" y="151"/>
                  </a:lnTo>
                  <a:lnTo>
                    <a:pt x="291" y="147"/>
                  </a:lnTo>
                  <a:lnTo>
                    <a:pt x="291" y="146"/>
                  </a:lnTo>
                  <a:lnTo>
                    <a:pt x="289" y="144"/>
                  </a:lnTo>
                  <a:lnTo>
                    <a:pt x="288" y="143"/>
                  </a:lnTo>
                  <a:lnTo>
                    <a:pt x="283" y="141"/>
                  </a:lnTo>
                  <a:lnTo>
                    <a:pt x="282" y="141"/>
                  </a:lnTo>
                  <a:lnTo>
                    <a:pt x="281" y="142"/>
                  </a:lnTo>
                  <a:lnTo>
                    <a:pt x="281" y="143"/>
                  </a:lnTo>
                  <a:lnTo>
                    <a:pt x="277" y="143"/>
                  </a:lnTo>
                  <a:lnTo>
                    <a:pt x="277" y="142"/>
                  </a:lnTo>
                  <a:lnTo>
                    <a:pt x="280" y="140"/>
                  </a:lnTo>
                  <a:lnTo>
                    <a:pt x="281" y="137"/>
                  </a:lnTo>
                  <a:lnTo>
                    <a:pt x="282" y="136"/>
                  </a:lnTo>
                  <a:lnTo>
                    <a:pt x="283" y="136"/>
                  </a:lnTo>
                  <a:lnTo>
                    <a:pt x="283" y="134"/>
                  </a:lnTo>
                  <a:lnTo>
                    <a:pt x="277" y="128"/>
                  </a:lnTo>
                  <a:lnTo>
                    <a:pt x="276" y="126"/>
                  </a:lnTo>
                  <a:lnTo>
                    <a:pt x="276" y="123"/>
                  </a:lnTo>
                  <a:lnTo>
                    <a:pt x="277" y="121"/>
                  </a:lnTo>
                  <a:lnTo>
                    <a:pt x="276" y="121"/>
                  </a:lnTo>
                  <a:lnTo>
                    <a:pt x="274" y="123"/>
                  </a:lnTo>
                  <a:lnTo>
                    <a:pt x="274" y="127"/>
                  </a:lnTo>
                  <a:lnTo>
                    <a:pt x="273" y="128"/>
                  </a:lnTo>
                  <a:lnTo>
                    <a:pt x="273" y="129"/>
                  </a:lnTo>
                  <a:lnTo>
                    <a:pt x="272" y="128"/>
                  </a:lnTo>
                  <a:lnTo>
                    <a:pt x="270" y="128"/>
                  </a:lnTo>
                  <a:lnTo>
                    <a:pt x="267" y="125"/>
                  </a:lnTo>
                  <a:lnTo>
                    <a:pt x="266" y="125"/>
                  </a:lnTo>
                  <a:lnTo>
                    <a:pt x="265" y="126"/>
                  </a:lnTo>
                  <a:lnTo>
                    <a:pt x="264" y="128"/>
                  </a:lnTo>
                  <a:lnTo>
                    <a:pt x="264" y="132"/>
                  </a:lnTo>
                  <a:lnTo>
                    <a:pt x="257" y="127"/>
                  </a:lnTo>
                  <a:lnTo>
                    <a:pt x="253" y="126"/>
                  </a:lnTo>
                  <a:lnTo>
                    <a:pt x="250" y="123"/>
                  </a:lnTo>
                  <a:lnTo>
                    <a:pt x="250" y="118"/>
                  </a:lnTo>
                  <a:lnTo>
                    <a:pt x="251" y="116"/>
                  </a:lnTo>
                  <a:lnTo>
                    <a:pt x="252" y="114"/>
                  </a:lnTo>
                  <a:lnTo>
                    <a:pt x="252" y="113"/>
                  </a:lnTo>
                  <a:lnTo>
                    <a:pt x="253" y="111"/>
                  </a:lnTo>
                  <a:lnTo>
                    <a:pt x="253" y="107"/>
                  </a:lnTo>
                  <a:lnTo>
                    <a:pt x="257" y="108"/>
                  </a:lnTo>
                  <a:lnTo>
                    <a:pt x="260" y="108"/>
                  </a:lnTo>
                  <a:lnTo>
                    <a:pt x="265" y="106"/>
                  </a:lnTo>
                  <a:lnTo>
                    <a:pt x="267" y="104"/>
                  </a:lnTo>
                  <a:lnTo>
                    <a:pt x="267" y="102"/>
                  </a:lnTo>
                  <a:lnTo>
                    <a:pt x="266" y="101"/>
                  </a:lnTo>
                  <a:lnTo>
                    <a:pt x="264" y="100"/>
                  </a:lnTo>
                  <a:lnTo>
                    <a:pt x="261" y="100"/>
                  </a:lnTo>
                  <a:lnTo>
                    <a:pt x="259" y="101"/>
                  </a:lnTo>
                  <a:lnTo>
                    <a:pt x="253" y="101"/>
                  </a:lnTo>
                  <a:lnTo>
                    <a:pt x="252" y="97"/>
                  </a:lnTo>
                  <a:lnTo>
                    <a:pt x="250" y="92"/>
                  </a:lnTo>
                  <a:lnTo>
                    <a:pt x="248" y="87"/>
                  </a:lnTo>
                  <a:lnTo>
                    <a:pt x="248" y="84"/>
                  </a:lnTo>
                  <a:lnTo>
                    <a:pt x="253" y="81"/>
                  </a:lnTo>
                  <a:lnTo>
                    <a:pt x="252" y="79"/>
                  </a:lnTo>
                  <a:lnTo>
                    <a:pt x="251" y="78"/>
                  </a:lnTo>
                  <a:lnTo>
                    <a:pt x="246" y="78"/>
                  </a:lnTo>
                  <a:lnTo>
                    <a:pt x="244" y="77"/>
                  </a:lnTo>
                  <a:lnTo>
                    <a:pt x="243" y="77"/>
                  </a:lnTo>
                  <a:lnTo>
                    <a:pt x="241" y="76"/>
                  </a:lnTo>
                  <a:lnTo>
                    <a:pt x="241" y="71"/>
                  </a:lnTo>
                  <a:lnTo>
                    <a:pt x="244" y="66"/>
                  </a:lnTo>
                  <a:lnTo>
                    <a:pt x="245" y="63"/>
                  </a:lnTo>
                  <a:lnTo>
                    <a:pt x="244" y="59"/>
                  </a:lnTo>
                  <a:lnTo>
                    <a:pt x="241" y="57"/>
                  </a:lnTo>
                  <a:lnTo>
                    <a:pt x="240" y="57"/>
                  </a:lnTo>
                  <a:lnTo>
                    <a:pt x="239" y="58"/>
                  </a:lnTo>
                  <a:lnTo>
                    <a:pt x="239" y="59"/>
                  </a:lnTo>
                  <a:lnTo>
                    <a:pt x="238" y="48"/>
                  </a:lnTo>
                  <a:lnTo>
                    <a:pt x="239" y="41"/>
                  </a:lnTo>
                  <a:lnTo>
                    <a:pt x="245" y="35"/>
                  </a:lnTo>
                  <a:lnTo>
                    <a:pt x="258" y="30"/>
                  </a:lnTo>
                  <a:lnTo>
                    <a:pt x="254" y="29"/>
                  </a:lnTo>
                  <a:lnTo>
                    <a:pt x="252" y="28"/>
                  </a:lnTo>
                  <a:lnTo>
                    <a:pt x="251" y="27"/>
                  </a:lnTo>
                  <a:lnTo>
                    <a:pt x="250" y="24"/>
                  </a:lnTo>
                  <a:lnTo>
                    <a:pt x="250" y="22"/>
                  </a:lnTo>
                  <a:lnTo>
                    <a:pt x="251" y="20"/>
                  </a:lnTo>
                  <a:lnTo>
                    <a:pt x="253" y="16"/>
                  </a:lnTo>
                  <a:lnTo>
                    <a:pt x="253" y="14"/>
                  </a:lnTo>
                  <a:lnTo>
                    <a:pt x="251" y="13"/>
                  </a:lnTo>
                  <a:lnTo>
                    <a:pt x="245" y="13"/>
                  </a:lnTo>
                  <a:lnTo>
                    <a:pt x="241" y="14"/>
                  </a:lnTo>
                  <a:lnTo>
                    <a:pt x="239" y="15"/>
                  </a:lnTo>
                  <a:lnTo>
                    <a:pt x="236" y="16"/>
                  </a:lnTo>
                  <a:lnTo>
                    <a:pt x="236" y="18"/>
                  </a:lnTo>
                  <a:lnTo>
                    <a:pt x="237" y="21"/>
                  </a:lnTo>
                  <a:lnTo>
                    <a:pt x="237" y="22"/>
                  </a:lnTo>
                  <a:lnTo>
                    <a:pt x="238" y="24"/>
                  </a:lnTo>
                  <a:lnTo>
                    <a:pt x="239" y="25"/>
                  </a:lnTo>
                  <a:lnTo>
                    <a:pt x="239" y="30"/>
                  </a:lnTo>
                  <a:lnTo>
                    <a:pt x="234" y="30"/>
                  </a:lnTo>
                  <a:lnTo>
                    <a:pt x="233" y="29"/>
                  </a:lnTo>
                  <a:lnTo>
                    <a:pt x="233" y="25"/>
                  </a:lnTo>
                  <a:lnTo>
                    <a:pt x="231" y="28"/>
                  </a:lnTo>
                  <a:lnTo>
                    <a:pt x="229" y="29"/>
                  </a:lnTo>
                  <a:lnTo>
                    <a:pt x="227" y="31"/>
                  </a:lnTo>
                  <a:lnTo>
                    <a:pt x="226" y="32"/>
                  </a:lnTo>
                  <a:lnTo>
                    <a:pt x="225" y="35"/>
                  </a:lnTo>
                  <a:lnTo>
                    <a:pt x="224" y="36"/>
                  </a:lnTo>
                  <a:lnTo>
                    <a:pt x="219" y="36"/>
                  </a:lnTo>
                  <a:lnTo>
                    <a:pt x="219" y="41"/>
                  </a:lnTo>
                  <a:lnTo>
                    <a:pt x="220" y="42"/>
                  </a:lnTo>
                  <a:lnTo>
                    <a:pt x="220" y="43"/>
                  </a:lnTo>
                  <a:lnTo>
                    <a:pt x="222" y="44"/>
                  </a:lnTo>
                  <a:lnTo>
                    <a:pt x="220" y="45"/>
                  </a:lnTo>
                  <a:lnTo>
                    <a:pt x="219" y="48"/>
                  </a:lnTo>
                  <a:lnTo>
                    <a:pt x="217" y="46"/>
                  </a:lnTo>
                  <a:lnTo>
                    <a:pt x="216" y="45"/>
                  </a:lnTo>
                  <a:lnTo>
                    <a:pt x="210" y="45"/>
                  </a:lnTo>
                  <a:lnTo>
                    <a:pt x="211" y="48"/>
                  </a:lnTo>
                  <a:lnTo>
                    <a:pt x="212" y="49"/>
                  </a:lnTo>
                  <a:lnTo>
                    <a:pt x="211" y="49"/>
                  </a:lnTo>
                  <a:lnTo>
                    <a:pt x="210" y="50"/>
                  </a:lnTo>
                  <a:lnTo>
                    <a:pt x="208" y="50"/>
                  </a:lnTo>
                  <a:lnTo>
                    <a:pt x="208" y="53"/>
                  </a:lnTo>
                  <a:lnTo>
                    <a:pt x="209" y="56"/>
                  </a:lnTo>
                  <a:lnTo>
                    <a:pt x="211" y="58"/>
                  </a:lnTo>
                  <a:lnTo>
                    <a:pt x="213" y="59"/>
                  </a:lnTo>
                  <a:lnTo>
                    <a:pt x="216" y="59"/>
                  </a:lnTo>
                  <a:lnTo>
                    <a:pt x="217" y="60"/>
                  </a:lnTo>
                  <a:lnTo>
                    <a:pt x="219" y="62"/>
                  </a:lnTo>
                  <a:lnTo>
                    <a:pt x="217" y="74"/>
                  </a:lnTo>
                  <a:lnTo>
                    <a:pt x="219" y="86"/>
                  </a:lnTo>
                  <a:lnTo>
                    <a:pt x="222" y="99"/>
                  </a:lnTo>
                  <a:lnTo>
                    <a:pt x="224" y="113"/>
                  </a:lnTo>
                  <a:lnTo>
                    <a:pt x="219" y="113"/>
                  </a:lnTo>
                  <a:lnTo>
                    <a:pt x="217" y="112"/>
                  </a:lnTo>
                  <a:lnTo>
                    <a:pt x="217" y="111"/>
                  </a:lnTo>
                  <a:lnTo>
                    <a:pt x="216" y="108"/>
                  </a:lnTo>
                  <a:lnTo>
                    <a:pt x="216" y="107"/>
                  </a:lnTo>
                  <a:lnTo>
                    <a:pt x="213" y="116"/>
                  </a:lnTo>
                  <a:lnTo>
                    <a:pt x="216" y="123"/>
                  </a:lnTo>
                  <a:lnTo>
                    <a:pt x="220" y="129"/>
                  </a:lnTo>
                  <a:lnTo>
                    <a:pt x="227" y="134"/>
                  </a:lnTo>
                  <a:lnTo>
                    <a:pt x="236" y="139"/>
                  </a:lnTo>
                  <a:lnTo>
                    <a:pt x="243" y="143"/>
                  </a:lnTo>
                  <a:lnTo>
                    <a:pt x="247" y="149"/>
                  </a:lnTo>
                  <a:lnTo>
                    <a:pt x="240" y="150"/>
                  </a:lnTo>
                  <a:lnTo>
                    <a:pt x="231" y="149"/>
                  </a:lnTo>
                  <a:lnTo>
                    <a:pt x="222" y="147"/>
                  </a:lnTo>
                  <a:lnTo>
                    <a:pt x="213" y="142"/>
                  </a:lnTo>
                  <a:lnTo>
                    <a:pt x="210" y="135"/>
                  </a:lnTo>
                  <a:lnTo>
                    <a:pt x="209" y="135"/>
                  </a:lnTo>
                  <a:lnTo>
                    <a:pt x="208" y="137"/>
                  </a:lnTo>
                  <a:lnTo>
                    <a:pt x="208" y="143"/>
                  </a:lnTo>
                  <a:lnTo>
                    <a:pt x="201" y="139"/>
                  </a:lnTo>
                  <a:lnTo>
                    <a:pt x="198" y="135"/>
                  </a:lnTo>
                  <a:lnTo>
                    <a:pt x="196" y="133"/>
                  </a:lnTo>
                  <a:lnTo>
                    <a:pt x="194" y="129"/>
                  </a:lnTo>
                  <a:lnTo>
                    <a:pt x="190" y="129"/>
                  </a:lnTo>
                  <a:lnTo>
                    <a:pt x="188" y="130"/>
                  </a:lnTo>
                  <a:lnTo>
                    <a:pt x="187" y="132"/>
                  </a:lnTo>
                  <a:lnTo>
                    <a:pt x="186" y="134"/>
                  </a:lnTo>
                  <a:lnTo>
                    <a:pt x="186" y="141"/>
                  </a:lnTo>
                  <a:lnTo>
                    <a:pt x="181" y="134"/>
                  </a:lnTo>
                  <a:lnTo>
                    <a:pt x="181" y="126"/>
                  </a:lnTo>
                  <a:lnTo>
                    <a:pt x="184" y="118"/>
                  </a:lnTo>
                  <a:lnTo>
                    <a:pt x="189" y="108"/>
                  </a:lnTo>
                  <a:lnTo>
                    <a:pt x="192" y="99"/>
                  </a:lnTo>
                  <a:lnTo>
                    <a:pt x="194" y="90"/>
                  </a:lnTo>
                  <a:lnTo>
                    <a:pt x="192" y="87"/>
                  </a:lnTo>
                  <a:lnTo>
                    <a:pt x="190" y="85"/>
                  </a:lnTo>
                  <a:lnTo>
                    <a:pt x="186" y="85"/>
                  </a:lnTo>
                  <a:lnTo>
                    <a:pt x="181" y="87"/>
                  </a:lnTo>
                  <a:lnTo>
                    <a:pt x="176" y="87"/>
                  </a:lnTo>
                  <a:lnTo>
                    <a:pt x="173" y="86"/>
                  </a:lnTo>
                  <a:lnTo>
                    <a:pt x="170" y="84"/>
                  </a:lnTo>
                  <a:lnTo>
                    <a:pt x="168" y="83"/>
                  </a:lnTo>
                  <a:lnTo>
                    <a:pt x="166" y="80"/>
                  </a:lnTo>
                  <a:lnTo>
                    <a:pt x="162" y="79"/>
                  </a:lnTo>
                  <a:lnTo>
                    <a:pt x="156" y="79"/>
                  </a:lnTo>
                  <a:lnTo>
                    <a:pt x="154" y="80"/>
                  </a:lnTo>
                  <a:lnTo>
                    <a:pt x="151" y="80"/>
                  </a:lnTo>
                  <a:lnTo>
                    <a:pt x="148" y="79"/>
                  </a:lnTo>
                  <a:lnTo>
                    <a:pt x="148" y="70"/>
                  </a:lnTo>
                  <a:lnTo>
                    <a:pt x="145" y="64"/>
                  </a:lnTo>
                  <a:lnTo>
                    <a:pt x="138" y="62"/>
                  </a:lnTo>
                  <a:lnTo>
                    <a:pt x="128" y="62"/>
                  </a:lnTo>
                  <a:lnTo>
                    <a:pt x="118" y="48"/>
                  </a:lnTo>
                  <a:lnTo>
                    <a:pt x="117" y="41"/>
                  </a:lnTo>
                  <a:lnTo>
                    <a:pt x="114" y="39"/>
                  </a:lnTo>
                  <a:lnTo>
                    <a:pt x="111" y="38"/>
                  </a:lnTo>
                  <a:lnTo>
                    <a:pt x="106" y="37"/>
                  </a:lnTo>
                  <a:lnTo>
                    <a:pt x="103" y="37"/>
                  </a:lnTo>
                  <a:lnTo>
                    <a:pt x="99" y="36"/>
                  </a:lnTo>
                  <a:lnTo>
                    <a:pt x="97" y="36"/>
                  </a:lnTo>
                  <a:lnTo>
                    <a:pt x="94" y="35"/>
                  </a:lnTo>
                  <a:lnTo>
                    <a:pt x="91" y="35"/>
                  </a:lnTo>
                  <a:lnTo>
                    <a:pt x="75" y="43"/>
                  </a:lnTo>
                  <a:lnTo>
                    <a:pt x="74" y="45"/>
                  </a:lnTo>
                  <a:lnTo>
                    <a:pt x="71" y="48"/>
                  </a:lnTo>
                  <a:lnTo>
                    <a:pt x="70" y="50"/>
                  </a:lnTo>
                  <a:lnTo>
                    <a:pt x="68" y="52"/>
                  </a:lnTo>
                  <a:lnTo>
                    <a:pt x="67" y="55"/>
                  </a:lnTo>
                  <a:lnTo>
                    <a:pt x="64" y="55"/>
                  </a:lnTo>
                  <a:lnTo>
                    <a:pt x="61" y="53"/>
                  </a:lnTo>
                  <a:lnTo>
                    <a:pt x="59" y="52"/>
                  </a:lnTo>
                  <a:lnTo>
                    <a:pt x="55" y="50"/>
                  </a:lnTo>
                  <a:lnTo>
                    <a:pt x="53" y="49"/>
                  </a:lnTo>
                  <a:lnTo>
                    <a:pt x="50" y="49"/>
                  </a:lnTo>
                  <a:lnTo>
                    <a:pt x="49" y="50"/>
                  </a:lnTo>
                  <a:lnTo>
                    <a:pt x="48" y="50"/>
                  </a:lnTo>
                  <a:lnTo>
                    <a:pt x="48" y="51"/>
                  </a:lnTo>
                  <a:lnTo>
                    <a:pt x="47" y="52"/>
                  </a:lnTo>
                  <a:lnTo>
                    <a:pt x="46" y="55"/>
                  </a:lnTo>
                  <a:lnTo>
                    <a:pt x="45" y="58"/>
                  </a:lnTo>
                  <a:lnTo>
                    <a:pt x="42" y="60"/>
                  </a:lnTo>
                  <a:lnTo>
                    <a:pt x="40" y="64"/>
                  </a:lnTo>
                  <a:lnTo>
                    <a:pt x="38" y="65"/>
                  </a:lnTo>
                  <a:lnTo>
                    <a:pt x="34" y="66"/>
                  </a:lnTo>
                  <a:lnTo>
                    <a:pt x="31" y="66"/>
                  </a:lnTo>
                  <a:lnTo>
                    <a:pt x="28" y="67"/>
                  </a:lnTo>
                  <a:lnTo>
                    <a:pt x="25" y="71"/>
                  </a:lnTo>
                  <a:lnTo>
                    <a:pt x="23" y="78"/>
                  </a:lnTo>
                  <a:lnTo>
                    <a:pt x="20" y="81"/>
                  </a:lnTo>
                  <a:lnTo>
                    <a:pt x="16" y="86"/>
                  </a:lnTo>
                  <a:lnTo>
                    <a:pt x="12" y="87"/>
                  </a:lnTo>
                  <a:lnTo>
                    <a:pt x="7" y="94"/>
                  </a:lnTo>
                  <a:lnTo>
                    <a:pt x="0" y="51"/>
                  </a:lnTo>
                  <a:lnTo>
                    <a:pt x="126" y="28"/>
                  </a:lnTo>
                  <a:lnTo>
                    <a:pt x="146" y="23"/>
                  </a:lnTo>
                  <a:lnTo>
                    <a:pt x="170" y="18"/>
                  </a:lnTo>
                  <a:lnTo>
                    <a:pt x="194" y="14"/>
                  </a:lnTo>
                  <a:lnTo>
                    <a:pt x="206" y="10"/>
                  </a:lnTo>
                  <a:lnTo>
                    <a:pt x="222" y="7"/>
                  </a:lnTo>
                  <a:lnTo>
                    <a:pt x="239" y="2"/>
                  </a:lnTo>
                  <a:lnTo>
                    <a:pt x="255"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 name="Freeform 98"/>
            <p:cNvSpPr>
              <a:spLocks/>
            </p:cNvSpPr>
            <p:nvPr/>
          </p:nvSpPr>
          <p:spPr bwMode="auto">
            <a:xfrm>
              <a:off x="9988496" y="3137539"/>
              <a:ext cx="55469" cy="110221"/>
            </a:xfrm>
            <a:custGeom>
              <a:avLst/>
              <a:gdLst/>
              <a:ahLst/>
              <a:cxnLst>
                <a:cxn ang="0">
                  <a:pos x="20" y="0"/>
                </a:cxn>
                <a:cxn ang="0">
                  <a:pos x="25" y="4"/>
                </a:cxn>
                <a:cxn ang="0">
                  <a:pos x="25" y="8"/>
                </a:cxn>
                <a:cxn ang="0">
                  <a:pos x="24" y="14"/>
                </a:cxn>
                <a:cxn ang="0">
                  <a:pos x="21" y="20"/>
                </a:cxn>
                <a:cxn ang="0">
                  <a:pos x="19" y="27"/>
                </a:cxn>
                <a:cxn ang="0">
                  <a:pos x="18" y="34"/>
                </a:cxn>
                <a:cxn ang="0">
                  <a:pos x="20" y="40"/>
                </a:cxn>
                <a:cxn ang="0">
                  <a:pos x="6" y="56"/>
                </a:cxn>
                <a:cxn ang="0">
                  <a:pos x="0" y="56"/>
                </a:cxn>
                <a:cxn ang="0">
                  <a:pos x="2" y="44"/>
                </a:cxn>
                <a:cxn ang="0">
                  <a:pos x="6" y="32"/>
                </a:cxn>
                <a:cxn ang="0">
                  <a:pos x="12" y="22"/>
                </a:cxn>
                <a:cxn ang="0">
                  <a:pos x="12" y="16"/>
                </a:cxn>
                <a:cxn ang="0">
                  <a:pos x="10" y="14"/>
                </a:cxn>
                <a:cxn ang="0">
                  <a:pos x="6" y="14"/>
                </a:cxn>
                <a:cxn ang="0">
                  <a:pos x="7" y="11"/>
                </a:cxn>
                <a:cxn ang="0">
                  <a:pos x="10" y="8"/>
                </a:cxn>
                <a:cxn ang="0">
                  <a:pos x="13" y="6"/>
                </a:cxn>
                <a:cxn ang="0">
                  <a:pos x="16" y="5"/>
                </a:cxn>
                <a:cxn ang="0">
                  <a:pos x="20" y="0"/>
                </a:cxn>
              </a:cxnLst>
              <a:rect l="0" t="0" r="r" b="b"/>
              <a:pathLst>
                <a:path w="25" h="56">
                  <a:moveTo>
                    <a:pt x="20" y="0"/>
                  </a:moveTo>
                  <a:lnTo>
                    <a:pt x="25" y="4"/>
                  </a:lnTo>
                  <a:lnTo>
                    <a:pt x="25" y="8"/>
                  </a:lnTo>
                  <a:lnTo>
                    <a:pt x="24" y="14"/>
                  </a:lnTo>
                  <a:lnTo>
                    <a:pt x="21" y="20"/>
                  </a:lnTo>
                  <a:lnTo>
                    <a:pt x="19" y="27"/>
                  </a:lnTo>
                  <a:lnTo>
                    <a:pt x="18" y="34"/>
                  </a:lnTo>
                  <a:lnTo>
                    <a:pt x="20" y="40"/>
                  </a:lnTo>
                  <a:lnTo>
                    <a:pt x="6" y="56"/>
                  </a:lnTo>
                  <a:lnTo>
                    <a:pt x="0" y="56"/>
                  </a:lnTo>
                  <a:lnTo>
                    <a:pt x="2" y="44"/>
                  </a:lnTo>
                  <a:lnTo>
                    <a:pt x="6" y="32"/>
                  </a:lnTo>
                  <a:lnTo>
                    <a:pt x="12" y="22"/>
                  </a:lnTo>
                  <a:lnTo>
                    <a:pt x="12" y="16"/>
                  </a:lnTo>
                  <a:lnTo>
                    <a:pt x="10" y="14"/>
                  </a:lnTo>
                  <a:lnTo>
                    <a:pt x="6" y="14"/>
                  </a:lnTo>
                  <a:lnTo>
                    <a:pt x="7" y="11"/>
                  </a:lnTo>
                  <a:lnTo>
                    <a:pt x="10" y="8"/>
                  </a:lnTo>
                  <a:lnTo>
                    <a:pt x="13" y="6"/>
                  </a:lnTo>
                  <a:lnTo>
                    <a:pt x="16" y="5"/>
                  </a:lnTo>
                  <a:lnTo>
                    <a:pt x="20"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 name="Freeform 99"/>
            <p:cNvSpPr>
              <a:spLocks/>
            </p:cNvSpPr>
            <p:nvPr/>
          </p:nvSpPr>
          <p:spPr bwMode="auto">
            <a:xfrm>
              <a:off x="7732075" y="3564649"/>
              <a:ext cx="1364502" cy="431047"/>
            </a:xfrm>
            <a:custGeom>
              <a:avLst/>
              <a:gdLst/>
              <a:ahLst/>
              <a:cxnLst>
                <a:cxn ang="0">
                  <a:pos x="615" y="2"/>
                </a:cxn>
                <a:cxn ang="0">
                  <a:pos x="612" y="11"/>
                </a:cxn>
                <a:cxn ang="0">
                  <a:pos x="612" y="22"/>
                </a:cxn>
                <a:cxn ang="0">
                  <a:pos x="601" y="32"/>
                </a:cxn>
                <a:cxn ang="0">
                  <a:pos x="587" y="47"/>
                </a:cxn>
                <a:cxn ang="0">
                  <a:pos x="572" y="54"/>
                </a:cxn>
                <a:cxn ang="0">
                  <a:pos x="558" y="65"/>
                </a:cxn>
                <a:cxn ang="0">
                  <a:pos x="556" y="62"/>
                </a:cxn>
                <a:cxn ang="0">
                  <a:pos x="555" y="60"/>
                </a:cxn>
                <a:cxn ang="0">
                  <a:pos x="549" y="61"/>
                </a:cxn>
                <a:cxn ang="0">
                  <a:pos x="547" y="64"/>
                </a:cxn>
                <a:cxn ang="0">
                  <a:pos x="544" y="69"/>
                </a:cxn>
                <a:cxn ang="0">
                  <a:pos x="539" y="71"/>
                </a:cxn>
                <a:cxn ang="0">
                  <a:pos x="534" y="79"/>
                </a:cxn>
                <a:cxn ang="0">
                  <a:pos x="521" y="91"/>
                </a:cxn>
                <a:cxn ang="0">
                  <a:pos x="504" y="107"/>
                </a:cxn>
                <a:cxn ang="0">
                  <a:pos x="481" y="117"/>
                </a:cxn>
                <a:cxn ang="0">
                  <a:pos x="462" y="133"/>
                </a:cxn>
                <a:cxn ang="0">
                  <a:pos x="447" y="153"/>
                </a:cxn>
                <a:cxn ang="0">
                  <a:pos x="441" y="177"/>
                </a:cxn>
                <a:cxn ang="0">
                  <a:pos x="219" y="201"/>
                </a:cxn>
                <a:cxn ang="0">
                  <a:pos x="114" y="212"/>
                </a:cxn>
                <a:cxn ang="0">
                  <a:pos x="31" y="218"/>
                </a:cxn>
                <a:cxn ang="0">
                  <a:pos x="0" y="217"/>
                </a:cxn>
                <a:cxn ang="0">
                  <a:pos x="3" y="215"/>
                </a:cxn>
                <a:cxn ang="0">
                  <a:pos x="7" y="200"/>
                </a:cxn>
                <a:cxn ang="0">
                  <a:pos x="12" y="181"/>
                </a:cxn>
                <a:cxn ang="0">
                  <a:pos x="8" y="175"/>
                </a:cxn>
                <a:cxn ang="0">
                  <a:pos x="15" y="170"/>
                </a:cxn>
                <a:cxn ang="0">
                  <a:pos x="20" y="167"/>
                </a:cxn>
                <a:cxn ang="0">
                  <a:pos x="20" y="160"/>
                </a:cxn>
                <a:cxn ang="0">
                  <a:pos x="19" y="155"/>
                </a:cxn>
                <a:cxn ang="0">
                  <a:pos x="21" y="152"/>
                </a:cxn>
                <a:cxn ang="0">
                  <a:pos x="24" y="151"/>
                </a:cxn>
                <a:cxn ang="0">
                  <a:pos x="28" y="149"/>
                </a:cxn>
                <a:cxn ang="0">
                  <a:pos x="31" y="141"/>
                </a:cxn>
                <a:cxn ang="0">
                  <a:pos x="35" y="135"/>
                </a:cxn>
                <a:cxn ang="0">
                  <a:pos x="36" y="133"/>
                </a:cxn>
                <a:cxn ang="0">
                  <a:pos x="34" y="132"/>
                </a:cxn>
                <a:cxn ang="0">
                  <a:pos x="30" y="127"/>
                </a:cxn>
                <a:cxn ang="0">
                  <a:pos x="36" y="117"/>
                </a:cxn>
                <a:cxn ang="0">
                  <a:pos x="38" y="107"/>
                </a:cxn>
                <a:cxn ang="0">
                  <a:pos x="38" y="104"/>
                </a:cxn>
                <a:cxn ang="0">
                  <a:pos x="41" y="100"/>
                </a:cxn>
                <a:cxn ang="0">
                  <a:pos x="39" y="95"/>
                </a:cxn>
                <a:cxn ang="0">
                  <a:pos x="44" y="93"/>
                </a:cxn>
                <a:cxn ang="0">
                  <a:pos x="48" y="79"/>
                </a:cxn>
                <a:cxn ang="0">
                  <a:pos x="151" y="70"/>
                </a:cxn>
                <a:cxn ang="0">
                  <a:pos x="152" y="62"/>
                </a:cxn>
                <a:cxn ang="0">
                  <a:pos x="151" y="57"/>
                </a:cxn>
                <a:cxn ang="0">
                  <a:pos x="149" y="56"/>
                </a:cxn>
                <a:cxn ang="0">
                  <a:pos x="179" y="53"/>
                </a:cxn>
                <a:cxn ang="0">
                  <a:pos x="251" y="47"/>
                </a:cxn>
                <a:cxn ang="0">
                  <a:pos x="340" y="37"/>
                </a:cxn>
                <a:cxn ang="0">
                  <a:pos x="411" y="32"/>
                </a:cxn>
                <a:cxn ang="0">
                  <a:pos x="471" y="23"/>
                </a:cxn>
                <a:cxn ang="0">
                  <a:pos x="524" y="16"/>
                </a:cxn>
                <a:cxn ang="0">
                  <a:pos x="584" y="7"/>
                </a:cxn>
              </a:cxnLst>
              <a:rect l="0" t="0" r="r" b="b"/>
              <a:pathLst>
                <a:path w="615" h="219">
                  <a:moveTo>
                    <a:pt x="612" y="0"/>
                  </a:moveTo>
                  <a:lnTo>
                    <a:pt x="615" y="2"/>
                  </a:lnTo>
                  <a:lnTo>
                    <a:pt x="615" y="6"/>
                  </a:lnTo>
                  <a:lnTo>
                    <a:pt x="612" y="11"/>
                  </a:lnTo>
                  <a:lnTo>
                    <a:pt x="611" y="16"/>
                  </a:lnTo>
                  <a:lnTo>
                    <a:pt x="612" y="22"/>
                  </a:lnTo>
                  <a:lnTo>
                    <a:pt x="605" y="26"/>
                  </a:lnTo>
                  <a:lnTo>
                    <a:pt x="601" y="32"/>
                  </a:lnTo>
                  <a:lnTo>
                    <a:pt x="596" y="48"/>
                  </a:lnTo>
                  <a:lnTo>
                    <a:pt x="587" y="47"/>
                  </a:lnTo>
                  <a:lnTo>
                    <a:pt x="579" y="49"/>
                  </a:lnTo>
                  <a:lnTo>
                    <a:pt x="572" y="54"/>
                  </a:lnTo>
                  <a:lnTo>
                    <a:pt x="562" y="68"/>
                  </a:lnTo>
                  <a:lnTo>
                    <a:pt x="558" y="65"/>
                  </a:lnTo>
                  <a:lnTo>
                    <a:pt x="556" y="64"/>
                  </a:lnTo>
                  <a:lnTo>
                    <a:pt x="556" y="62"/>
                  </a:lnTo>
                  <a:lnTo>
                    <a:pt x="555" y="61"/>
                  </a:lnTo>
                  <a:lnTo>
                    <a:pt x="555" y="60"/>
                  </a:lnTo>
                  <a:lnTo>
                    <a:pt x="552" y="60"/>
                  </a:lnTo>
                  <a:lnTo>
                    <a:pt x="549" y="61"/>
                  </a:lnTo>
                  <a:lnTo>
                    <a:pt x="548" y="63"/>
                  </a:lnTo>
                  <a:lnTo>
                    <a:pt x="547" y="64"/>
                  </a:lnTo>
                  <a:lnTo>
                    <a:pt x="546" y="67"/>
                  </a:lnTo>
                  <a:lnTo>
                    <a:pt x="544" y="69"/>
                  </a:lnTo>
                  <a:lnTo>
                    <a:pt x="542" y="71"/>
                  </a:lnTo>
                  <a:lnTo>
                    <a:pt x="539" y="71"/>
                  </a:lnTo>
                  <a:lnTo>
                    <a:pt x="537" y="70"/>
                  </a:lnTo>
                  <a:lnTo>
                    <a:pt x="534" y="79"/>
                  </a:lnTo>
                  <a:lnTo>
                    <a:pt x="531" y="90"/>
                  </a:lnTo>
                  <a:lnTo>
                    <a:pt x="521" y="91"/>
                  </a:lnTo>
                  <a:lnTo>
                    <a:pt x="512" y="98"/>
                  </a:lnTo>
                  <a:lnTo>
                    <a:pt x="504" y="107"/>
                  </a:lnTo>
                  <a:lnTo>
                    <a:pt x="497" y="116"/>
                  </a:lnTo>
                  <a:lnTo>
                    <a:pt x="481" y="117"/>
                  </a:lnTo>
                  <a:lnTo>
                    <a:pt x="469" y="123"/>
                  </a:lnTo>
                  <a:lnTo>
                    <a:pt x="462" y="133"/>
                  </a:lnTo>
                  <a:lnTo>
                    <a:pt x="459" y="147"/>
                  </a:lnTo>
                  <a:lnTo>
                    <a:pt x="447" y="153"/>
                  </a:lnTo>
                  <a:lnTo>
                    <a:pt x="441" y="153"/>
                  </a:lnTo>
                  <a:lnTo>
                    <a:pt x="441" y="177"/>
                  </a:lnTo>
                  <a:lnTo>
                    <a:pt x="331" y="189"/>
                  </a:lnTo>
                  <a:lnTo>
                    <a:pt x="219" y="201"/>
                  </a:lnTo>
                  <a:lnTo>
                    <a:pt x="166" y="205"/>
                  </a:lnTo>
                  <a:lnTo>
                    <a:pt x="114" y="212"/>
                  </a:lnTo>
                  <a:lnTo>
                    <a:pt x="62" y="217"/>
                  </a:lnTo>
                  <a:lnTo>
                    <a:pt x="31" y="218"/>
                  </a:lnTo>
                  <a:lnTo>
                    <a:pt x="0" y="219"/>
                  </a:lnTo>
                  <a:lnTo>
                    <a:pt x="0" y="217"/>
                  </a:lnTo>
                  <a:lnTo>
                    <a:pt x="2" y="216"/>
                  </a:lnTo>
                  <a:lnTo>
                    <a:pt x="3" y="215"/>
                  </a:lnTo>
                  <a:lnTo>
                    <a:pt x="10" y="211"/>
                  </a:lnTo>
                  <a:lnTo>
                    <a:pt x="7" y="200"/>
                  </a:lnTo>
                  <a:lnTo>
                    <a:pt x="8" y="190"/>
                  </a:lnTo>
                  <a:lnTo>
                    <a:pt x="12" y="181"/>
                  </a:lnTo>
                  <a:lnTo>
                    <a:pt x="8" y="177"/>
                  </a:lnTo>
                  <a:lnTo>
                    <a:pt x="8" y="175"/>
                  </a:lnTo>
                  <a:lnTo>
                    <a:pt x="10" y="173"/>
                  </a:lnTo>
                  <a:lnTo>
                    <a:pt x="15" y="170"/>
                  </a:lnTo>
                  <a:lnTo>
                    <a:pt x="16" y="170"/>
                  </a:lnTo>
                  <a:lnTo>
                    <a:pt x="20" y="167"/>
                  </a:lnTo>
                  <a:lnTo>
                    <a:pt x="21" y="163"/>
                  </a:lnTo>
                  <a:lnTo>
                    <a:pt x="20" y="160"/>
                  </a:lnTo>
                  <a:lnTo>
                    <a:pt x="20" y="158"/>
                  </a:lnTo>
                  <a:lnTo>
                    <a:pt x="19" y="155"/>
                  </a:lnTo>
                  <a:lnTo>
                    <a:pt x="20" y="153"/>
                  </a:lnTo>
                  <a:lnTo>
                    <a:pt x="21" y="152"/>
                  </a:lnTo>
                  <a:lnTo>
                    <a:pt x="22" y="152"/>
                  </a:lnTo>
                  <a:lnTo>
                    <a:pt x="24" y="151"/>
                  </a:lnTo>
                  <a:lnTo>
                    <a:pt x="27" y="151"/>
                  </a:lnTo>
                  <a:lnTo>
                    <a:pt x="28" y="149"/>
                  </a:lnTo>
                  <a:lnTo>
                    <a:pt x="30" y="145"/>
                  </a:lnTo>
                  <a:lnTo>
                    <a:pt x="31" y="141"/>
                  </a:lnTo>
                  <a:lnTo>
                    <a:pt x="34" y="138"/>
                  </a:lnTo>
                  <a:lnTo>
                    <a:pt x="35" y="135"/>
                  </a:lnTo>
                  <a:lnTo>
                    <a:pt x="36" y="134"/>
                  </a:lnTo>
                  <a:lnTo>
                    <a:pt x="36" y="133"/>
                  </a:lnTo>
                  <a:lnTo>
                    <a:pt x="35" y="132"/>
                  </a:lnTo>
                  <a:lnTo>
                    <a:pt x="34" y="132"/>
                  </a:lnTo>
                  <a:lnTo>
                    <a:pt x="31" y="130"/>
                  </a:lnTo>
                  <a:lnTo>
                    <a:pt x="30" y="127"/>
                  </a:lnTo>
                  <a:lnTo>
                    <a:pt x="32" y="121"/>
                  </a:lnTo>
                  <a:lnTo>
                    <a:pt x="36" y="117"/>
                  </a:lnTo>
                  <a:lnTo>
                    <a:pt x="38" y="112"/>
                  </a:lnTo>
                  <a:lnTo>
                    <a:pt x="38" y="107"/>
                  </a:lnTo>
                  <a:lnTo>
                    <a:pt x="36" y="104"/>
                  </a:lnTo>
                  <a:lnTo>
                    <a:pt x="38" y="104"/>
                  </a:lnTo>
                  <a:lnTo>
                    <a:pt x="41" y="102"/>
                  </a:lnTo>
                  <a:lnTo>
                    <a:pt x="41" y="100"/>
                  </a:lnTo>
                  <a:lnTo>
                    <a:pt x="39" y="98"/>
                  </a:lnTo>
                  <a:lnTo>
                    <a:pt x="39" y="95"/>
                  </a:lnTo>
                  <a:lnTo>
                    <a:pt x="38" y="93"/>
                  </a:lnTo>
                  <a:lnTo>
                    <a:pt x="44" y="93"/>
                  </a:lnTo>
                  <a:lnTo>
                    <a:pt x="44" y="83"/>
                  </a:lnTo>
                  <a:lnTo>
                    <a:pt x="48" y="79"/>
                  </a:lnTo>
                  <a:lnTo>
                    <a:pt x="100" y="76"/>
                  </a:lnTo>
                  <a:lnTo>
                    <a:pt x="151" y="70"/>
                  </a:lnTo>
                  <a:lnTo>
                    <a:pt x="151" y="64"/>
                  </a:lnTo>
                  <a:lnTo>
                    <a:pt x="152" y="62"/>
                  </a:lnTo>
                  <a:lnTo>
                    <a:pt x="152" y="60"/>
                  </a:lnTo>
                  <a:lnTo>
                    <a:pt x="151" y="57"/>
                  </a:lnTo>
                  <a:lnTo>
                    <a:pt x="150" y="56"/>
                  </a:lnTo>
                  <a:lnTo>
                    <a:pt x="149" y="56"/>
                  </a:lnTo>
                  <a:lnTo>
                    <a:pt x="163" y="55"/>
                  </a:lnTo>
                  <a:lnTo>
                    <a:pt x="179" y="53"/>
                  </a:lnTo>
                  <a:lnTo>
                    <a:pt x="197" y="51"/>
                  </a:lnTo>
                  <a:lnTo>
                    <a:pt x="251" y="47"/>
                  </a:lnTo>
                  <a:lnTo>
                    <a:pt x="308" y="42"/>
                  </a:lnTo>
                  <a:lnTo>
                    <a:pt x="340" y="37"/>
                  </a:lnTo>
                  <a:lnTo>
                    <a:pt x="371" y="34"/>
                  </a:lnTo>
                  <a:lnTo>
                    <a:pt x="411" y="32"/>
                  </a:lnTo>
                  <a:lnTo>
                    <a:pt x="449" y="28"/>
                  </a:lnTo>
                  <a:lnTo>
                    <a:pt x="471" y="23"/>
                  </a:lnTo>
                  <a:lnTo>
                    <a:pt x="492" y="20"/>
                  </a:lnTo>
                  <a:lnTo>
                    <a:pt x="524" y="16"/>
                  </a:lnTo>
                  <a:lnTo>
                    <a:pt x="554" y="13"/>
                  </a:lnTo>
                  <a:lnTo>
                    <a:pt x="584" y="7"/>
                  </a:lnTo>
                  <a:lnTo>
                    <a:pt x="612"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 name="Freeform 100"/>
            <p:cNvSpPr>
              <a:spLocks/>
            </p:cNvSpPr>
            <p:nvPr/>
          </p:nvSpPr>
          <p:spPr bwMode="auto">
            <a:xfrm>
              <a:off x="8714959" y="3426871"/>
              <a:ext cx="1382252" cy="549141"/>
            </a:xfrm>
            <a:custGeom>
              <a:avLst/>
              <a:gdLst/>
              <a:ahLst/>
              <a:cxnLst>
                <a:cxn ang="0">
                  <a:pos x="598" y="21"/>
                </a:cxn>
                <a:cxn ang="0">
                  <a:pos x="598" y="25"/>
                </a:cxn>
                <a:cxn ang="0">
                  <a:pos x="574" y="22"/>
                </a:cxn>
                <a:cxn ang="0">
                  <a:pos x="586" y="34"/>
                </a:cxn>
                <a:cxn ang="0">
                  <a:pos x="570" y="39"/>
                </a:cxn>
                <a:cxn ang="0">
                  <a:pos x="556" y="50"/>
                </a:cxn>
                <a:cxn ang="0">
                  <a:pos x="537" y="36"/>
                </a:cxn>
                <a:cxn ang="0">
                  <a:pos x="558" y="63"/>
                </a:cxn>
                <a:cxn ang="0">
                  <a:pos x="567" y="57"/>
                </a:cxn>
                <a:cxn ang="0">
                  <a:pos x="574" y="58"/>
                </a:cxn>
                <a:cxn ang="0">
                  <a:pos x="592" y="68"/>
                </a:cxn>
                <a:cxn ang="0">
                  <a:pos x="604" y="78"/>
                </a:cxn>
                <a:cxn ang="0">
                  <a:pos x="614" y="55"/>
                </a:cxn>
                <a:cxn ang="0">
                  <a:pos x="623" y="78"/>
                </a:cxn>
                <a:cxn ang="0">
                  <a:pos x="604" y="106"/>
                </a:cxn>
                <a:cxn ang="0">
                  <a:pos x="580" y="98"/>
                </a:cxn>
                <a:cxn ang="0">
                  <a:pos x="571" y="104"/>
                </a:cxn>
                <a:cxn ang="0">
                  <a:pos x="564" y="98"/>
                </a:cxn>
                <a:cxn ang="0">
                  <a:pos x="560" y="110"/>
                </a:cxn>
                <a:cxn ang="0">
                  <a:pos x="545" y="114"/>
                </a:cxn>
                <a:cxn ang="0">
                  <a:pos x="569" y="127"/>
                </a:cxn>
                <a:cxn ang="0">
                  <a:pos x="567" y="135"/>
                </a:cxn>
                <a:cxn ang="0">
                  <a:pos x="560" y="152"/>
                </a:cxn>
                <a:cxn ang="0">
                  <a:pos x="540" y="148"/>
                </a:cxn>
                <a:cxn ang="0">
                  <a:pos x="569" y="154"/>
                </a:cxn>
                <a:cxn ang="0">
                  <a:pos x="585" y="148"/>
                </a:cxn>
                <a:cxn ang="0">
                  <a:pos x="588" y="162"/>
                </a:cxn>
                <a:cxn ang="0">
                  <a:pos x="581" y="168"/>
                </a:cxn>
                <a:cxn ang="0">
                  <a:pos x="564" y="174"/>
                </a:cxn>
                <a:cxn ang="0">
                  <a:pos x="530" y="197"/>
                </a:cxn>
                <a:cxn ang="0">
                  <a:pos x="522" y="187"/>
                </a:cxn>
                <a:cxn ang="0">
                  <a:pos x="509" y="218"/>
                </a:cxn>
                <a:cxn ang="0">
                  <a:pos x="493" y="244"/>
                </a:cxn>
                <a:cxn ang="0">
                  <a:pos x="462" y="274"/>
                </a:cxn>
                <a:cxn ang="0">
                  <a:pos x="435" y="266"/>
                </a:cxn>
                <a:cxn ang="0">
                  <a:pos x="415" y="253"/>
                </a:cxn>
                <a:cxn ang="0">
                  <a:pos x="403" y="247"/>
                </a:cxn>
                <a:cxn ang="0">
                  <a:pos x="396" y="240"/>
                </a:cxn>
                <a:cxn ang="0">
                  <a:pos x="368" y="221"/>
                </a:cxn>
                <a:cxn ang="0">
                  <a:pos x="333" y="210"/>
                </a:cxn>
                <a:cxn ang="0">
                  <a:pos x="266" y="214"/>
                </a:cxn>
                <a:cxn ang="0">
                  <a:pos x="179" y="203"/>
                </a:cxn>
                <a:cxn ang="0">
                  <a:pos x="129" y="215"/>
                </a:cxn>
                <a:cxn ang="0">
                  <a:pos x="106" y="225"/>
                </a:cxn>
                <a:cxn ang="0">
                  <a:pos x="83" y="236"/>
                </a:cxn>
                <a:cxn ang="0">
                  <a:pos x="0" y="247"/>
                </a:cxn>
                <a:cxn ang="0">
                  <a:pos x="18" y="219"/>
                </a:cxn>
                <a:cxn ang="0">
                  <a:pos x="20" y="203"/>
                </a:cxn>
                <a:cxn ang="0">
                  <a:pos x="61" y="183"/>
                </a:cxn>
                <a:cxn ang="0">
                  <a:pos x="88" y="163"/>
                </a:cxn>
                <a:cxn ang="0">
                  <a:pos x="112" y="139"/>
                </a:cxn>
                <a:cxn ang="0">
                  <a:pos x="132" y="126"/>
                </a:cxn>
                <a:cxn ang="0">
                  <a:pos x="158" y="112"/>
                </a:cxn>
                <a:cxn ang="0">
                  <a:pos x="175" y="70"/>
                </a:cxn>
                <a:cxn ang="0">
                  <a:pos x="347" y="48"/>
                </a:cxn>
                <a:cxn ang="0">
                  <a:pos x="494" y="18"/>
                </a:cxn>
                <a:cxn ang="0">
                  <a:pos x="576" y="0"/>
                </a:cxn>
              </a:cxnLst>
              <a:rect l="0" t="0" r="r" b="b"/>
              <a:pathLst>
                <a:path w="623" h="279">
                  <a:moveTo>
                    <a:pt x="576" y="0"/>
                  </a:moveTo>
                  <a:lnTo>
                    <a:pt x="586" y="2"/>
                  </a:lnTo>
                  <a:lnTo>
                    <a:pt x="593" y="9"/>
                  </a:lnTo>
                  <a:lnTo>
                    <a:pt x="600" y="22"/>
                  </a:lnTo>
                  <a:lnTo>
                    <a:pt x="598" y="21"/>
                  </a:lnTo>
                  <a:lnTo>
                    <a:pt x="597" y="19"/>
                  </a:lnTo>
                  <a:lnTo>
                    <a:pt x="592" y="16"/>
                  </a:lnTo>
                  <a:lnTo>
                    <a:pt x="592" y="20"/>
                  </a:lnTo>
                  <a:lnTo>
                    <a:pt x="593" y="22"/>
                  </a:lnTo>
                  <a:lnTo>
                    <a:pt x="598" y="25"/>
                  </a:lnTo>
                  <a:lnTo>
                    <a:pt x="593" y="27"/>
                  </a:lnTo>
                  <a:lnTo>
                    <a:pt x="590" y="25"/>
                  </a:lnTo>
                  <a:lnTo>
                    <a:pt x="585" y="21"/>
                  </a:lnTo>
                  <a:lnTo>
                    <a:pt x="580" y="20"/>
                  </a:lnTo>
                  <a:lnTo>
                    <a:pt x="574" y="22"/>
                  </a:lnTo>
                  <a:lnTo>
                    <a:pt x="578" y="26"/>
                  </a:lnTo>
                  <a:lnTo>
                    <a:pt x="580" y="27"/>
                  </a:lnTo>
                  <a:lnTo>
                    <a:pt x="584" y="27"/>
                  </a:lnTo>
                  <a:lnTo>
                    <a:pt x="586" y="29"/>
                  </a:lnTo>
                  <a:lnTo>
                    <a:pt x="586" y="34"/>
                  </a:lnTo>
                  <a:lnTo>
                    <a:pt x="583" y="34"/>
                  </a:lnTo>
                  <a:lnTo>
                    <a:pt x="580" y="35"/>
                  </a:lnTo>
                  <a:lnTo>
                    <a:pt x="576" y="35"/>
                  </a:lnTo>
                  <a:lnTo>
                    <a:pt x="573" y="36"/>
                  </a:lnTo>
                  <a:lnTo>
                    <a:pt x="570" y="39"/>
                  </a:lnTo>
                  <a:lnTo>
                    <a:pt x="569" y="41"/>
                  </a:lnTo>
                  <a:lnTo>
                    <a:pt x="567" y="44"/>
                  </a:lnTo>
                  <a:lnTo>
                    <a:pt x="560" y="54"/>
                  </a:lnTo>
                  <a:lnTo>
                    <a:pt x="558" y="51"/>
                  </a:lnTo>
                  <a:lnTo>
                    <a:pt x="556" y="50"/>
                  </a:lnTo>
                  <a:lnTo>
                    <a:pt x="547" y="50"/>
                  </a:lnTo>
                  <a:lnTo>
                    <a:pt x="545" y="43"/>
                  </a:lnTo>
                  <a:lnTo>
                    <a:pt x="544" y="35"/>
                  </a:lnTo>
                  <a:lnTo>
                    <a:pt x="541" y="28"/>
                  </a:lnTo>
                  <a:lnTo>
                    <a:pt x="537" y="36"/>
                  </a:lnTo>
                  <a:lnTo>
                    <a:pt x="538" y="43"/>
                  </a:lnTo>
                  <a:lnTo>
                    <a:pt x="545" y="57"/>
                  </a:lnTo>
                  <a:lnTo>
                    <a:pt x="547" y="64"/>
                  </a:lnTo>
                  <a:lnTo>
                    <a:pt x="556" y="64"/>
                  </a:lnTo>
                  <a:lnTo>
                    <a:pt x="558" y="63"/>
                  </a:lnTo>
                  <a:lnTo>
                    <a:pt x="562" y="61"/>
                  </a:lnTo>
                  <a:lnTo>
                    <a:pt x="564" y="58"/>
                  </a:lnTo>
                  <a:lnTo>
                    <a:pt x="566" y="57"/>
                  </a:lnTo>
                  <a:lnTo>
                    <a:pt x="567" y="56"/>
                  </a:lnTo>
                  <a:lnTo>
                    <a:pt x="567" y="57"/>
                  </a:lnTo>
                  <a:lnTo>
                    <a:pt x="569" y="57"/>
                  </a:lnTo>
                  <a:lnTo>
                    <a:pt x="569" y="58"/>
                  </a:lnTo>
                  <a:lnTo>
                    <a:pt x="570" y="60"/>
                  </a:lnTo>
                  <a:lnTo>
                    <a:pt x="572" y="60"/>
                  </a:lnTo>
                  <a:lnTo>
                    <a:pt x="574" y="58"/>
                  </a:lnTo>
                  <a:lnTo>
                    <a:pt x="584" y="55"/>
                  </a:lnTo>
                  <a:lnTo>
                    <a:pt x="594" y="50"/>
                  </a:lnTo>
                  <a:lnTo>
                    <a:pt x="597" y="57"/>
                  </a:lnTo>
                  <a:lnTo>
                    <a:pt x="597" y="63"/>
                  </a:lnTo>
                  <a:lnTo>
                    <a:pt x="592" y="68"/>
                  </a:lnTo>
                  <a:lnTo>
                    <a:pt x="594" y="69"/>
                  </a:lnTo>
                  <a:lnTo>
                    <a:pt x="595" y="71"/>
                  </a:lnTo>
                  <a:lnTo>
                    <a:pt x="595" y="77"/>
                  </a:lnTo>
                  <a:lnTo>
                    <a:pt x="598" y="82"/>
                  </a:lnTo>
                  <a:lnTo>
                    <a:pt x="604" y="78"/>
                  </a:lnTo>
                  <a:lnTo>
                    <a:pt x="605" y="74"/>
                  </a:lnTo>
                  <a:lnTo>
                    <a:pt x="605" y="61"/>
                  </a:lnTo>
                  <a:lnTo>
                    <a:pt x="606" y="56"/>
                  </a:lnTo>
                  <a:lnTo>
                    <a:pt x="612" y="56"/>
                  </a:lnTo>
                  <a:lnTo>
                    <a:pt x="614" y="55"/>
                  </a:lnTo>
                  <a:lnTo>
                    <a:pt x="614" y="54"/>
                  </a:lnTo>
                  <a:lnTo>
                    <a:pt x="619" y="57"/>
                  </a:lnTo>
                  <a:lnTo>
                    <a:pt x="622" y="63"/>
                  </a:lnTo>
                  <a:lnTo>
                    <a:pt x="623" y="70"/>
                  </a:lnTo>
                  <a:lnTo>
                    <a:pt x="623" y="78"/>
                  </a:lnTo>
                  <a:lnTo>
                    <a:pt x="614" y="78"/>
                  </a:lnTo>
                  <a:lnTo>
                    <a:pt x="613" y="83"/>
                  </a:lnTo>
                  <a:lnTo>
                    <a:pt x="611" y="91"/>
                  </a:lnTo>
                  <a:lnTo>
                    <a:pt x="607" y="99"/>
                  </a:lnTo>
                  <a:lnTo>
                    <a:pt x="604" y="106"/>
                  </a:lnTo>
                  <a:lnTo>
                    <a:pt x="597" y="106"/>
                  </a:lnTo>
                  <a:lnTo>
                    <a:pt x="591" y="107"/>
                  </a:lnTo>
                  <a:lnTo>
                    <a:pt x="585" y="106"/>
                  </a:lnTo>
                  <a:lnTo>
                    <a:pt x="581" y="104"/>
                  </a:lnTo>
                  <a:lnTo>
                    <a:pt x="580" y="98"/>
                  </a:lnTo>
                  <a:lnTo>
                    <a:pt x="578" y="100"/>
                  </a:lnTo>
                  <a:lnTo>
                    <a:pt x="578" y="106"/>
                  </a:lnTo>
                  <a:lnTo>
                    <a:pt x="574" y="106"/>
                  </a:lnTo>
                  <a:lnTo>
                    <a:pt x="572" y="105"/>
                  </a:lnTo>
                  <a:lnTo>
                    <a:pt x="571" y="104"/>
                  </a:lnTo>
                  <a:lnTo>
                    <a:pt x="571" y="97"/>
                  </a:lnTo>
                  <a:lnTo>
                    <a:pt x="570" y="96"/>
                  </a:lnTo>
                  <a:lnTo>
                    <a:pt x="567" y="96"/>
                  </a:lnTo>
                  <a:lnTo>
                    <a:pt x="565" y="97"/>
                  </a:lnTo>
                  <a:lnTo>
                    <a:pt x="564" y="98"/>
                  </a:lnTo>
                  <a:lnTo>
                    <a:pt x="564" y="100"/>
                  </a:lnTo>
                  <a:lnTo>
                    <a:pt x="563" y="103"/>
                  </a:lnTo>
                  <a:lnTo>
                    <a:pt x="563" y="106"/>
                  </a:lnTo>
                  <a:lnTo>
                    <a:pt x="562" y="109"/>
                  </a:lnTo>
                  <a:lnTo>
                    <a:pt x="560" y="110"/>
                  </a:lnTo>
                  <a:lnTo>
                    <a:pt x="550" y="110"/>
                  </a:lnTo>
                  <a:lnTo>
                    <a:pt x="536" y="105"/>
                  </a:lnTo>
                  <a:lnTo>
                    <a:pt x="530" y="106"/>
                  </a:lnTo>
                  <a:lnTo>
                    <a:pt x="537" y="112"/>
                  </a:lnTo>
                  <a:lnTo>
                    <a:pt x="545" y="114"/>
                  </a:lnTo>
                  <a:lnTo>
                    <a:pt x="556" y="117"/>
                  </a:lnTo>
                  <a:lnTo>
                    <a:pt x="574" y="121"/>
                  </a:lnTo>
                  <a:lnTo>
                    <a:pt x="574" y="125"/>
                  </a:lnTo>
                  <a:lnTo>
                    <a:pt x="572" y="127"/>
                  </a:lnTo>
                  <a:lnTo>
                    <a:pt x="569" y="127"/>
                  </a:lnTo>
                  <a:lnTo>
                    <a:pt x="566" y="130"/>
                  </a:lnTo>
                  <a:lnTo>
                    <a:pt x="565" y="132"/>
                  </a:lnTo>
                  <a:lnTo>
                    <a:pt x="566" y="133"/>
                  </a:lnTo>
                  <a:lnTo>
                    <a:pt x="566" y="134"/>
                  </a:lnTo>
                  <a:lnTo>
                    <a:pt x="567" y="135"/>
                  </a:lnTo>
                  <a:lnTo>
                    <a:pt x="572" y="135"/>
                  </a:lnTo>
                  <a:lnTo>
                    <a:pt x="572" y="137"/>
                  </a:lnTo>
                  <a:lnTo>
                    <a:pt x="573" y="138"/>
                  </a:lnTo>
                  <a:lnTo>
                    <a:pt x="572" y="140"/>
                  </a:lnTo>
                  <a:lnTo>
                    <a:pt x="560" y="152"/>
                  </a:lnTo>
                  <a:lnTo>
                    <a:pt x="550" y="146"/>
                  </a:lnTo>
                  <a:lnTo>
                    <a:pt x="538" y="140"/>
                  </a:lnTo>
                  <a:lnTo>
                    <a:pt x="537" y="142"/>
                  </a:lnTo>
                  <a:lnTo>
                    <a:pt x="537" y="146"/>
                  </a:lnTo>
                  <a:lnTo>
                    <a:pt x="540" y="148"/>
                  </a:lnTo>
                  <a:lnTo>
                    <a:pt x="542" y="152"/>
                  </a:lnTo>
                  <a:lnTo>
                    <a:pt x="549" y="156"/>
                  </a:lnTo>
                  <a:lnTo>
                    <a:pt x="552" y="158"/>
                  </a:lnTo>
                  <a:lnTo>
                    <a:pt x="560" y="158"/>
                  </a:lnTo>
                  <a:lnTo>
                    <a:pt x="569" y="154"/>
                  </a:lnTo>
                  <a:lnTo>
                    <a:pt x="577" y="153"/>
                  </a:lnTo>
                  <a:lnTo>
                    <a:pt x="584" y="155"/>
                  </a:lnTo>
                  <a:lnTo>
                    <a:pt x="583" y="152"/>
                  </a:lnTo>
                  <a:lnTo>
                    <a:pt x="583" y="148"/>
                  </a:lnTo>
                  <a:lnTo>
                    <a:pt x="585" y="148"/>
                  </a:lnTo>
                  <a:lnTo>
                    <a:pt x="586" y="149"/>
                  </a:lnTo>
                  <a:lnTo>
                    <a:pt x="586" y="152"/>
                  </a:lnTo>
                  <a:lnTo>
                    <a:pt x="590" y="158"/>
                  </a:lnTo>
                  <a:lnTo>
                    <a:pt x="590" y="160"/>
                  </a:lnTo>
                  <a:lnTo>
                    <a:pt x="588" y="162"/>
                  </a:lnTo>
                  <a:lnTo>
                    <a:pt x="587" y="163"/>
                  </a:lnTo>
                  <a:lnTo>
                    <a:pt x="586" y="166"/>
                  </a:lnTo>
                  <a:lnTo>
                    <a:pt x="586" y="169"/>
                  </a:lnTo>
                  <a:lnTo>
                    <a:pt x="584" y="169"/>
                  </a:lnTo>
                  <a:lnTo>
                    <a:pt x="581" y="168"/>
                  </a:lnTo>
                  <a:lnTo>
                    <a:pt x="580" y="168"/>
                  </a:lnTo>
                  <a:lnTo>
                    <a:pt x="579" y="167"/>
                  </a:lnTo>
                  <a:lnTo>
                    <a:pt x="577" y="166"/>
                  </a:lnTo>
                  <a:lnTo>
                    <a:pt x="572" y="166"/>
                  </a:lnTo>
                  <a:lnTo>
                    <a:pt x="564" y="174"/>
                  </a:lnTo>
                  <a:lnTo>
                    <a:pt x="553" y="179"/>
                  </a:lnTo>
                  <a:lnTo>
                    <a:pt x="541" y="180"/>
                  </a:lnTo>
                  <a:lnTo>
                    <a:pt x="536" y="187"/>
                  </a:lnTo>
                  <a:lnTo>
                    <a:pt x="535" y="190"/>
                  </a:lnTo>
                  <a:lnTo>
                    <a:pt x="530" y="197"/>
                  </a:lnTo>
                  <a:lnTo>
                    <a:pt x="529" y="195"/>
                  </a:lnTo>
                  <a:lnTo>
                    <a:pt x="529" y="194"/>
                  </a:lnTo>
                  <a:lnTo>
                    <a:pt x="528" y="191"/>
                  </a:lnTo>
                  <a:lnTo>
                    <a:pt x="526" y="189"/>
                  </a:lnTo>
                  <a:lnTo>
                    <a:pt x="522" y="187"/>
                  </a:lnTo>
                  <a:lnTo>
                    <a:pt x="519" y="186"/>
                  </a:lnTo>
                  <a:lnTo>
                    <a:pt x="521" y="195"/>
                  </a:lnTo>
                  <a:lnTo>
                    <a:pt x="520" y="204"/>
                  </a:lnTo>
                  <a:lnTo>
                    <a:pt x="515" y="211"/>
                  </a:lnTo>
                  <a:lnTo>
                    <a:pt x="509" y="218"/>
                  </a:lnTo>
                  <a:lnTo>
                    <a:pt x="502" y="226"/>
                  </a:lnTo>
                  <a:lnTo>
                    <a:pt x="498" y="236"/>
                  </a:lnTo>
                  <a:lnTo>
                    <a:pt x="496" y="247"/>
                  </a:lnTo>
                  <a:lnTo>
                    <a:pt x="494" y="246"/>
                  </a:lnTo>
                  <a:lnTo>
                    <a:pt x="493" y="244"/>
                  </a:lnTo>
                  <a:lnTo>
                    <a:pt x="488" y="242"/>
                  </a:lnTo>
                  <a:lnTo>
                    <a:pt x="492" y="259"/>
                  </a:lnTo>
                  <a:lnTo>
                    <a:pt x="491" y="267"/>
                  </a:lnTo>
                  <a:lnTo>
                    <a:pt x="477" y="271"/>
                  </a:lnTo>
                  <a:lnTo>
                    <a:pt x="462" y="274"/>
                  </a:lnTo>
                  <a:lnTo>
                    <a:pt x="449" y="279"/>
                  </a:lnTo>
                  <a:lnTo>
                    <a:pt x="445" y="277"/>
                  </a:lnTo>
                  <a:lnTo>
                    <a:pt x="443" y="273"/>
                  </a:lnTo>
                  <a:lnTo>
                    <a:pt x="437" y="267"/>
                  </a:lnTo>
                  <a:lnTo>
                    <a:pt x="435" y="266"/>
                  </a:lnTo>
                  <a:lnTo>
                    <a:pt x="431" y="265"/>
                  </a:lnTo>
                  <a:lnTo>
                    <a:pt x="429" y="264"/>
                  </a:lnTo>
                  <a:lnTo>
                    <a:pt x="425" y="263"/>
                  </a:lnTo>
                  <a:lnTo>
                    <a:pt x="423" y="261"/>
                  </a:lnTo>
                  <a:lnTo>
                    <a:pt x="415" y="253"/>
                  </a:lnTo>
                  <a:lnTo>
                    <a:pt x="411" y="251"/>
                  </a:lnTo>
                  <a:lnTo>
                    <a:pt x="409" y="250"/>
                  </a:lnTo>
                  <a:lnTo>
                    <a:pt x="408" y="249"/>
                  </a:lnTo>
                  <a:lnTo>
                    <a:pt x="406" y="249"/>
                  </a:lnTo>
                  <a:lnTo>
                    <a:pt x="403" y="247"/>
                  </a:lnTo>
                  <a:lnTo>
                    <a:pt x="402" y="246"/>
                  </a:lnTo>
                  <a:lnTo>
                    <a:pt x="402" y="243"/>
                  </a:lnTo>
                  <a:lnTo>
                    <a:pt x="401" y="242"/>
                  </a:lnTo>
                  <a:lnTo>
                    <a:pt x="399" y="242"/>
                  </a:lnTo>
                  <a:lnTo>
                    <a:pt x="396" y="240"/>
                  </a:lnTo>
                  <a:lnTo>
                    <a:pt x="394" y="240"/>
                  </a:lnTo>
                  <a:lnTo>
                    <a:pt x="392" y="239"/>
                  </a:lnTo>
                  <a:lnTo>
                    <a:pt x="385" y="232"/>
                  </a:lnTo>
                  <a:lnTo>
                    <a:pt x="375" y="225"/>
                  </a:lnTo>
                  <a:lnTo>
                    <a:pt x="368" y="221"/>
                  </a:lnTo>
                  <a:lnTo>
                    <a:pt x="361" y="215"/>
                  </a:lnTo>
                  <a:lnTo>
                    <a:pt x="354" y="210"/>
                  </a:lnTo>
                  <a:lnTo>
                    <a:pt x="350" y="208"/>
                  </a:lnTo>
                  <a:lnTo>
                    <a:pt x="343" y="209"/>
                  </a:lnTo>
                  <a:lnTo>
                    <a:pt x="333" y="210"/>
                  </a:lnTo>
                  <a:lnTo>
                    <a:pt x="323" y="212"/>
                  </a:lnTo>
                  <a:lnTo>
                    <a:pt x="314" y="214"/>
                  </a:lnTo>
                  <a:lnTo>
                    <a:pt x="292" y="218"/>
                  </a:lnTo>
                  <a:lnTo>
                    <a:pt x="268" y="223"/>
                  </a:lnTo>
                  <a:lnTo>
                    <a:pt x="266" y="214"/>
                  </a:lnTo>
                  <a:lnTo>
                    <a:pt x="257" y="200"/>
                  </a:lnTo>
                  <a:lnTo>
                    <a:pt x="237" y="197"/>
                  </a:lnTo>
                  <a:lnTo>
                    <a:pt x="217" y="197"/>
                  </a:lnTo>
                  <a:lnTo>
                    <a:pt x="198" y="200"/>
                  </a:lnTo>
                  <a:lnTo>
                    <a:pt x="179" y="203"/>
                  </a:lnTo>
                  <a:lnTo>
                    <a:pt x="155" y="203"/>
                  </a:lnTo>
                  <a:lnTo>
                    <a:pt x="145" y="205"/>
                  </a:lnTo>
                  <a:lnTo>
                    <a:pt x="141" y="207"/>
                  </a:lnTo>
                  <a:lnTo>
                    <a:pt x="131" y="214"/>
                  </a:lnTo>
                  <a:lnTo>
                    <a:pt x="129" y="215"/>
                  </a:lnTo>
                  <a:lnTo>
                    <a:pt x="126" y="215"/>
                  </a:lnTo>
                  <a:lnTo>
                    <a:pt x="122" y="217"/>
                  </a:lnTo>
                  <a:lnTo>
                    <a:pt x="119" y="219"/>
                  </a:lnTo>
                  <a:lnTo>
                    <a:pt x="108" y="225"/>
                  </a:lnTo>
                  <a:lnTo>
                    <a:pt x="106" y="225"/>
                  </a:lnTo>
                  <a:lnTo>
                    <a:pt x="105" y="226"/>
                  </a:lnTo>
                  <a:lnTo>
                    <a:pt x="103" y="226"/>
                  </a:lnTo>
                  <a:lnTo>
                    <a:pt x="102" y="228"/>
                  </a:lnTo>
                  <a:lnTo>
                    <a:pt x="95" y="232"/>
                  </a:lnTo>
                  <a:lnTo>
                    <a:pt x="83" y="236"/>
                  </a:lnTo>
                  <a:lnTo>
                    <a:pt x="70" y="238"/>
                  </a:lnTo>
                  <a:lnTo>
                    <a:pt x="42" y="240"/>
                  </a:lnTo>
                  <a:lnTo>
                    <a:pt x="30" y="242"/>
                  </a:lnTo>
                  <a:lnTo>
                    <a:pt x="16" y="244"/>
                  </a:lnTo>
                  <a:lnTo>
                    <a:pt x="0" y="247"/>
                  </a:lnTo>
                  <a:lnTo>
                    <a:pt x="0" y="225"/>
                  </a:lnTo>
                  <a:lnTo>
                    <a:pt x="7" y="225"/>
                  </a:lnTo>
                  <a:lnTo>
                    <a:pt x="12" y="223"/>
                  </a:lnTo>
                  <a:lnTo>
                    <a:pt x="13" y="222"/>
                  </a:lnTo>
                  <a:lnTo>
                    <a:pt x="18" y="219"/>
                  </a:lnTo>
                  <a:lnTo>
                    <a:pt x="18" y="214"/>
                  </a:lnTo>
                  <a:lnTo>
                    <a:pt x="19" y="212"/>
                  </a:lnTo>
                  <a:lnTo>
                    <a:pt x="19" y="210"/>
                  </a:lnTo>
                  <a:lnTo>
                    <a:pt x="20" y="209"/>
                  </a:lnTo>
                  <a:lnTo>
                    <a:pt x="20" y="203"/>
                  </a:lnTo>
                  <a:lnTo>
                    <a:pt x="27" y="196"/>
                  </a:lnTo>
                  <a:lnTo>
                    <a:pt x="37" y="193"/>
                  </a:lnTo>
                  <a:lnTo>
                    <a:pt x="47" y="190"/>
                  </a:lnTo>
                  <a:lnTo>
                    <a:pt x="58" y="186"/>
                  </a:lnTo>
                  <a:lnTo>
                    <a:pt x="61" y="183"/>
                  </a:lnTo>
                  <a:lnTo>
                    <a:pt x="63" y="180"/>
                  </a:lnTo>
                  <a:lnTo>
                    <a:pt x="77" y="166"/>
                  </a:lnTo>
                  <a:lnTo>
                    <a:pt x="80" y="165"/>
                  </a:lnTo>
                  <a:lnTo>
                    <a:pt x="81" y="163"/>
                  </a:lnTo>
                  <a:lnTo>
                    <a:pt x="88" y="163"/>
                  </a:lnTo>
                  <a:lnTo>
                    <a:pt x="97" y="148"/>
                  </a:lnTo>
                  <a:lnTo>
                    <a:pt x="108" y="135"/>
                  </a:lnTo>
                  <a:lnTo>
                    <a:pt x="110" y="135"/>
                  </a:lnTo>
                  <a:lnTo>
                    <a:pt x="112" y="138"/>
                  </a:lnTo>
                  <a:lnTo>
                    <a:pt x="112" y="139"/>
                  </a:lnTo>
                  <a:lnTo>
                    <a:pt x="113" y="140"/>
                  </a:lnTo>
                  <a:lnTo>
                    <a:pt x="119" y="140"/>
                  </a:lnTo>
                  <a:lnTo>
                    <a:pt x="124" y="137"/>
                  </a:lnTo>
                  <a:lnTo>
                    <a:pt x="127" y="132"/>
                  </a:lnTo>
                  <a:lnTo>
                    <a:pt x="132" y="126"/>
                  </a:lnTo>
                  <a:lnTo>
                    <a:pt x="138" y="123"/>
                  </a:lnTo>
                  <a:lnTo>
                    <a:pt x="144" y="121"/>
                  </a:lnTo>
                  <a:lnTo>
                    <a:pt x="151" y="124"/>
                  </a:lnTo>
                  <a:lnTo>
                    <a:pt x="155" y="118"/>
                  </a:lnTo>
                  <a:lnTo>
                    <a:pt x="158" y="112"/>
                  </a:lnTo>
                  <a:lnTo>
                    <a:pt x="161" y="105"/>
                  </a:lnTo>
                  <a:lnTo>
                    <a:pt x="166" y="99"/>
                  </a:lnTo>
                  <a:lnTo>
                    <a:pt x="173" y="96"/>
                  </a:lnTo>
                  <a:lnTo>
                    <a:pt x="176" y="78"/>
                  </a:lnTo>
                  <a:lnTo>
                    <a:pt x="175" y="70"/>
                  </a:lnTo>
                  <a:lnTo>
                    <a:pt x="205" y="69"/>
                  </a:lnTo>
                  <a:lnTo>
                    <a:pt x="236" y="67"/>
                  </a:lnTo>
                  <a:lnTo>
                    <a:pt x="266" y="62"/>
                  </a:lnTo>
                  <a:lnTo>
                    <a:pt x="304" y="55"/>
                  </a:lnTo>
                  <a:lnTo>
                    <a:pt x="347" y="48"/>
                  </a:lnTo>
                  <a:lnTo>
                    <a:pt x="392" y="39"/>
                  </a:lnTo>
                  <a:lnTo>
                    <a:pt x="415" y="34"/>
                  </a:lnTo>
                  <a:lnTo>
                    <a:pt x="441" y="28"/>
                  </a:lnTo>
                  <a:lnTo>
                    <a:pt x="469" y="22"/>
                  </a:lnTo>
                  <a:lnTo>
                    <a:pt x="494" y="18"/>
                  </a:lnTo>
                  <a:lnTo>
                    <a:pt x="519" y="14"/>
                  </a:lnTo>
                  <a:lnTo>
                    <a:pt x="533" y="11"/>
                  </a:lnTo>
                  <a:lnTo>
                    <a:pt x="545" y="6"/>
                  </a:lnTo>
                  <a:lnTo>
                    <a:pt x="560" y="2"/>
                  </a:lnTo>
                  <a:lnTo>
                    <a:pt x="576"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 name="Freeform 101"/>
            <p:cNvSpPr>
              <a:spLocks/>
            </p:cNvSpPr>
            <p:nvPr/>
          </p:nvSpPr>
          <p:spPr bwMode="auto">
            <a:xfrm>
              <a:off x="8508621" y="3893344"/>
              <a:ext cx="876389" cy="814853"/>
            </a:xfrm>
            <a:custGeom>
              <a:avLst/>
              <a:gdLst/>
              <a:ahLst/>
              <a:cxnLst>
                <a:cxn ang="0">
                  <a:pos x="167" y="22"/>
                </a:cxn>
                <a:cxn ang="0">
                  <a:pos x="190" y="42"/>
                </a:cxn>
                <a:cxn ang="0">
                  <a:pos x="206" y="47"/>
                </a:cxn>
                <a:cxn ang="0">
                  <a:pos x="224" y="71"/>
                </a:cxn>
                <a:cxn ang="0">
                  <a:pos x="242" y="93"/>
                </a:cxn>
                <a:cxn ang="0">
                  <a:pos x="248" y="96"/>
                </a:cxn>
                <a:cxn ang="0">
                  <a:pos x="254" y="99"/>
                </a:cxn>
                <a:cxn ang="0">
                  <a:pos x="259" y="101"/>
                </a:cxn>
                <a:cxn ang="0">
                  <a:pos x="265" y="106"/>
                </a:cxn>
                <a:cxn ang="0">
                  <a:pos x="263" y="110"/>
                </a:cxn>
                <a:cxn ang="0">
                  <a:pos x="268" y="112"/>
                </a:cxn>
                <a:cxn ang="0">
                  <a:pos x="291" y="126"/>
                </a:cxn>
                <a:cxn ang="0">
                  <a:pos x="319" y="159"/>
                </a:cxn>
                <a:cxn ang="0">
                  <a:pos x="339" y="181"/>
                </a:cxn>
                <a:cxn ang="0">
                  <a:pos x="347" y="202"/>
                </a:cxn>
                <a:cxn ang="0">
                  <a:pos x="355" y="205"/>
                </a:cxn>
                <a:cxn ang="0">
                  <a:pos x="360" y="210"/>
                </a:cxn>
                <a:cxn ang="0">
                  <a:pos x="361" y="212"/>
                </a:cxn>
                <a:cxn ang="0">
                  <a:pos x="372" y="232"/>
                </a:cxn>
                <a:cxn ang="0">
                  <a:pos x="389" y="246"/>
                </a:cxn>
                <a:cxn ang="0">
                  <a:pos x="387" y="260"/>
                </a:cxn>
                <a:cxn ang="0">
                  <a:pos x="379" y="255"/>
                </a:cxn>
                <a:cxn ang="0">
                  <a:pos x="381" y="275"/>
                </a:cxn>
                <a:cxn ang="0">
                  <a:pos x="372" y="284"/>
                </a:cxn>
                <a:cxn ang="0">
                  <a:pos x="375" y="309"/>
                </a:cxn>
                <a:cxn ang="0">
                  <a:pos x="367" y="314"/>
                </a:cxn>
                <a:cxn ang="0">
                  <a:pos x="360" y="314"/>
                </a:cxn>
                <a:cxn ang="0">
                  <a:pos x="355" y="315"/>
                </a:cxn>
                <a:cxn ang="0">
                  <a:pos x="361" y="318"/>
                </a:cxn>
                <a:cxn ang="0">
                  <a:pos x="369" y="321"/>
                </a:cxn>
                <a:cxn ang="0">
                  <a:pos x="372" y="326"/>
                </a:cxn>
                <a:cxn ang="0">
                  <a:pos x="368" y="331"/>
                </a:cxn>
                <a:cxn ang="0">
                  <a:pos x="361" y="329"/>
                </a:cxn>
                <a:cxn ang="0">
                  <a:pos x="364" y="365"/>
                </a:cxn>
                <a:cxn ang="0">
                  <a:pos x="348" y="373"/>
                </a:cxn>
                <a:cxn ang="0">
                  <a:pos x="322" y="380"/>
                </a:cxn>
                <a:cxn ang="0">
                  <a:pos x="327" y="406"/>
                </a:cxn>
                <a:cxn ang="0">
                  <a:pos x="318" y="410"/>
                </a:cxn>
                <a:cxn ang="0">
                  <a:pos x="316" y="403"/>
                </a:cxn>
                <a:cxn ang="0">
                  <a:pos x="314" y="398"/>
                </a:cxn>
                <a:cxn ang="0">
                  <a:pos x="132" y="407"/>
                </a:cxn>
                <a:cxn ang="0">
                  <a:pos x="112" y="412"/>
                </a:cxn>
                <a:cxn ang="0">
                  <a:pos x="92" y="388"/>
                </a:cxn>
                <a:cxn ang="0">
                  <a:pos x="81" y="371"/>
                </a:cxn>
                <a:cxn ang="0">
                  <a:pos x="81" y="349"/>
                </a:cxn>
                <a:cxn ang="0">
                  <a:pos x="74" y="324"/>
                </a:cxn>
                <a:cxn ang="0">
                  <a:pos x="76" y="286"/>
                </a:cxn>
                <a:cxn ang="0">
                  <a:pos x="77" y="255"/>
                </a:cxn>
                <a:cxn ang="0">
                  <a:pos x="67" y="242"/>
                </a:cxn>
                <a:cxn ang="0">
                  <a:pos x="61" y="231"/>
                </a:cxn>
                <a:cxn ang="0">
                  <a:pos x="47" y="190"/>
                </a:cxn>
                <a:cxn ang="0">
                  <a:pos x="15" y="76"/>
                </a:cxn>
                <a:cxn ang="0">
                  <a:pos x="92" y="13"/>
                </a:cxn>
              </a:cxnLst>
              <a:rect l="0" t="0" r="r" b="b"/>
              <a:pathLst>
                <a:path w="395" h="414">
                  <a:moveTo>
                    <a:pt x="181" y="0"/>
                  </a:moveTo>
                  <a:lnTo>
                    <a:pt x="175" y="12"/>
                  </a:lnTo>
                  <a:lnTo>
                    <a:pt x="167" y="22"/>
                  </a:lnTo>
                  <a:lnTo>
                    <a:pt x="170" y="30"/>
                  </a:lnTo>
                  <a:lnTo>
                    <a:pt x="176" y="35"/>
                  </a:lnTo>
                  <a:lnTo>
                    <a:pt x="190" y="42"/>
                  </a:lnTo>
                  <a:lnTo>
                    <a:pt x="195" y="48"/>
                  </a:lnTo>
                  <a:lnTo>
                    <a:pt x="198" y="47"/>
                  </a:lnTo>
                  <a:lnTo>
                    <a:pt x="206" y="47"/>
                  </a:lnTo>
                  <a:lnTo>
                    <a:pt x="210" y="48"/>
                  </a:lnTo>
                  <a:lnTo>
                    <a:pt x="217" y="58"/>
                  </a:lnTo>
                  <a:lnTo>
                    <a:pt x="224" y="71"/>
                  </a:lnTo>
                  <a:lnTo>
                    <a:pt x="232" y="83"/>
                  </a:lnTo>
                  <a:lnTo>
                    <a:pt x="240" y="92"/>
                  </a:lnTo>
                  <a:lnTo>
                    <a:pt x="242" y="93"/>
                  </a:lnTo>
                  <a:lnTo>
                    <a:pt x="245" y="93"/>
                  </a:lnTo>
                  <a:lnTo>
                    <a:pt x="246" y="94"/>
                  </a:lnTo>
                  <a:lnTo>
                    <a:pt x="248" y="96"/>
                  </a:lnTo>
                  <a:lnTo>
                    <a:pt x="251" y="98"/>
                  </a:lnTo>
                  <a:lnTo>
                    <a:pt x="251" y="99"/>
                  </a:lnTo>
                  <a:lnTo>
                    <a:pt x="254" y="99"/>
                  </a:lnTo>
                  <a:lnTo>
                    <a:pt x="258" y="98"/>
                  </a:lnTo>
                  <a:lnTo>
                    <a:pt x="258" y="100"/>
                  </a:lnTo>
                  <a:lnTo>
                    <a:pt x="259" y="101"/>
                  </a:lnTo>
                  <a:lnTo>
                    <a:pt x="261" y="103"/>
                  </a:lnTo>
                  <a:lnTo>
                    <a:pt x="262" y="105"/>
                  </a:lnTo>
                  <a:lnTo>
                    <a:pt x="265" y="106"/>
                  </a:lnTo>
                  <a:lnTo>
                    <a:pt x="266" y="107"/>
                  </a:lnTo>
                  <a:lnTo>
                    <a:pt x="266" y="110"/>
                  </a:lnTo>
                  <a:lnTo>
                    <a:pt x="263" y="110"/>
                  </a:lnTo>
                  <a:lnTo>
                    <a:pt x="262" y="111"/>
                  </a:lnTo>
                  <a:lnTo>
                    <a:pt x="262" y="112"/>
                  </a:lnTo>
                  <a:lnTo>
                    <a:pt x="268" y="112"/>
                  </a:lnTo>
                  <a:lnTo>
                    <a:pt x="274" y="118"/>
                  </a:lnTo>
                  <a:lnTo>
                    <a:pt x="281" y="121"/>
                  </a:lnTo>
                  <a:lnTo>
                    <a:pt x="291" y="126"/>
                  </a:lnTo>
                  <a:lnTo>
                    <a:pt x="297" y="140"/>
                  </a:lnTo>
                  <a:lnTo>
                    <a:pt x="308" y="150"/>
                  </a:lnTo>
                  <a:lnTo>
                    <a:pt x="319" y="159"/>
                  </a:lnTo>
                  <a:lnTo>
                    <a:pt x="333" y="166"/>
                  </a:lnTo>
                  <a:lnTo>
                    <a:pt x="336" y="174"/>
                  </a:lnTo>
                  <a:lnTo>
                    <a:pt x="339" y="181"/>
                  </a:lnTo>
                  <a:lnTo>
                    <a:pt x="344" y="188"/>
                  </a:lnTo>
                  <a:lnTo>
                    <a:pt x="345" y="197"/>
                  </a:lnTo>
                  <a:lnTo>
                    <a:pt x="347" y="202"/>
                  </a:lnTo>
                  <a:lnTo>
                    <a:pt x="350" y="203"/>
                  </a:lnTo>
                  <a:lnTo>
                    <a:pt x="353" y="204"/>
                  </a:lnTo>
                  <a:lnTo>
                    <a:pt x="355" y="205"/>
                  </a:lnTo>
                  <a:lnTo>
                    <a:pt x="359" y="206"/>
                  </a:lnTo>
                  <a:lnTo>
                    <a:pt x="361" y="208"/>
                  </a:lnTo>
                  <a:lnTo>
                    <a:pt x="360" y="210"/>
                  </a:lnTo>
                  <a:lnTo>
                    <a:pt x="359" y="211"/>
                  </a:lnTo>
                  <a:lnTo>
                    <a:pt x="360" y="212"/>
                  </a:lnTo>
                  <a:lnTo>
                    <a:pt x="361" y="212"/>
                  </a:lnTo>
                  <a:lnTo>
                    <a:pt x="361" y="211"/>
                  </a:lnTo>
                  <a:lnTo>
                    <a:pt x="368" y="221"/>
                  </a:lnTo>
                  <a:lnTo>
                    <a:pt x="372" y="232"/>
                  </a:lnTo>
                  <a:lnTo>
                    <a:pt x="375" y="245"/>
                  </a:lnTo>
                  <a:lnTo>
                    <a:pt x="383" y="244"/>
                  </a:lnTo>
                  <a:lnTo>
                    <a:pt x="389" y="246"/>
                  </a:lnTo>
                  <a:lnTo>
                    <a:pt x="395" y="247"/>
                  </a:lnTo>
                  <a:lnTo>
                    <a:pt x="392" y="258"/>
                  </a:lnTo>
                  <a:lnTo>
                    <a:pt x="387" y="260"/>
                  </a:lnTo>
                  <a:lnTo>
                    <a:pt x="385" y="260"/>
                  </a:lnTo>
                  <a:lnTo>
                    <a:pt x="381" y="259"/>
                  </a:lnTo>
                  <a:lnTo>
                    <a:pt x="379" y="255"/>
                  </a:lnTo>
                  <a:lnTo>
                    <a:pt x="378" y="263"/>
                  </a:lnTo>
                  <a:lnTo>
                    <a:pt x="380" y="269"/>
                  </a:lnTo>
                  <a:lnTo>
                    <a:pt x="381" y="275"/>
                  </a:lnTo>
                  <a:lnTo>
                    <a:pt x="375" y="275"/>
                  </a:lnTo>
                  <a:lnTo>
                    <a:pt x="373" y="279"/>
                  </a:lnTo>
                  <a:lnTo>
                    <a:pt x="372" y="284"/>
                  </a:lnTo>
                  <a:lnTo>
                    <a:pt x="372" y="300"/>
                  </a:lnTo>
                  <a:lnTo>
                    <a:pt x="374" y="305"/>
                  </a:lnTo>
                  <a:lnTo>
                    <a:pt x="375" y="309"/>
                  </a:lnTo>
                  <a:lnTo>
                    <a:pt x="372" y="310"/>
                  </a:lnTo>
                  <a:lnTo>
                    <a:pt x="369" y="312"/>
                  </a:lnTo>
                  <a:lnTo>
                    <a:pt x="367" y="314"/>
                  </a:lnTo>
                  <a:lnTo>
                    <a:pt x="364" y="315"/>
                  </a:lnTo>
                  <a:lnTo>
                    <a:pt x="362" y="314"/>
                  </a:lnTo>
                  <a:lnTo>
                    <a:pt x="360" y="314"/>
                  </a:lnTo>
                  <a:lnTo>
                    <a:pt x="359" y="312"/>
                  </a:lnTo>
                  <a:lnTo>
                    <a:pt x="357" y="314"/>
                  </a:lnTo>
                  <a:lnTo>
                    <a:pt x="355" y="315"/>
                  </a:lnTo>
                  <a:lnTo>
                    <a:pt x="357" y="317"/>
                  </a:lnTo>
                  <a:lnTo>
                    <a:pt x="359" y="318"/>
                  </a:lnTo>
                  <a:lnTo>
                    <a:pt x="361" y="318"/>
                  </a:lnTo>
                  <a:lnTo>
                    <a:pt x="365" y="319"/>
                  </a:lnTo>
                  <a:lnTo>
                    <a:pt x="367" y="319"/>
                  </a:lnTo>
                  <a:lnTo>
                    <a:pt x="369" y="321"/>
                  </a:lnTo>
                  <a:lnTo>
                    <a:pt x="372" y="321"/>
                  </a:lnTo>
                  <a:lnTo>
                    <a:pt x="373" y="323"/>
                  </a:lnTo>
                  <a:lnTo>
                    <a:pt x="372" y="326"/>
                  </a:lnTo>
                  <a:lnTo>
                    <a:pt x="372" y="329"/>
                  </a:lnTo>
                  <a:lnTo>
                    <a:pt x="371" y="330"/>
                  </a:lnTo>
                  <a:lnTo>
                    <a:pt x="368" y="331"/>
                  </a:lnTo>
                  <a:lnTo>
                    <a:pt x="366" y="330"/>
                  </a:lnTo>
                  <a:lnTo>
                    <a:pt x="364" y="330"/>
                  </a:lnTo>
                  <a:lnTo>
                    <a:pt x="361" y="329"/>
                  </a:lnTo>
                  <a:lnTo>
                    <a:pt x="362" y="340"/>
                  </a:lnTo>
                  <a:lnTo>
                    <a:pt x="362" y="358"/>
                  </a:lnTo>
                  <a:lnTo>
                    <a:pt x="364" y="365"/>
                  </a:lnTo>
                  <a:lnTo>
                    <a:pt x="367" y="374"/>
                  </a:lnTo>
                  <a:lnTo>
                    <a:pt x="358" y="374"/>
                  </a:lnTo>
                  <a:lnTo>
                    <a:pt x="348" y="373"/>
                  </a:lnTo>
                  <a:lnTo>
                    <a:pt x="340" y="371"/>
                  </a:lnTo>
                  <a:lnTo>
                    <a:pt x="336" y="366"/>
                  </a:lnTo>
                  <a:lnTo>
                    <a:pt x="322" y="380"/>
                  </a:lnTo>
                  <a:lnTo>
                    <a:pt x="325" y="387"/>
                  </a:lnTo>
                  <a:lnTo>
                    <a:pt x="327" y="396"/>
                  </a:lnTo>
                  <a:lnTo>
                    <a:pt x="327" y="406"/>
                  </a:lnTo>
                  <a:lnTo>
                    <a:pt x="325" y="414"/>
                  </a:lnTo>
                  <a:lnTo>
                    <a:pt x="322" y="414"/>
                  </a:lnTo>
                  <a:lnTo>
                    <a:pt x="318" y="410"/>
                  </a:lnTo>
                  <a:lnTo>
                    <a:pt x="317" y="408"/>
                  </a:lnTo>
                  <a:lnTo>
                    <a:pt x="317" y="406"/>
                  </a:lnTo>
                  <a:lnTo>
                    <a:pt x="316" y="403"/>
                  </a:lnTo>
                  <a:lnTo>
                    <a:pt x="316" y="401"/>
                  </a:lnTo>
                  <a:lnTo>
                    <a:pt x="315" y="399"/>
                  </a:lnTo>
                  <a:lnTo>
                    <a:pt x="314" y="398"/>
                  </a:lnTo>
                  <a:lnTo>
                    <a:pt x="311" y="396"/>
                  </a:lnTo>
                  <a:lnTo>
                    <a:pt x="222" y="402"/>
                  </a:lnTo>
                  <a:lnTo>
                    <a:pt x="132" y="407"/>
                  </a:lnTo>
                  <a:lnTo>
                    <a:pt x="126" y="408"/>
                  </a:lnTo>
                  <a:lnTo>
                    <a:pt x="120" y="410"/>
                  </a:lnTo>
                  <a:lnTo>
                    <a:pt x="112" y="412"/>
                  </a:lnTo>
                  <a:lnTo>
                    <a:pt x="103" y="410"/>
                  </a:lnTo>
                  <a:lnTo>
                    <a:pt x="98" y="400"/>
                  </a:lnTo>
                  <a:lnTo>
                    <a:pt x="92" y="388"/>
                  </a:lnTo>
                  <a:lnTo>
                    <a:pt x="85" y="377"/>
                  </a:lnTo>
                  <a:lnTo>
                    <a:pt x="84" y="374"/>
                  </a:lnTo>
                  <a:lnTo>
                    <a:pt x="81" y="371"/>
                  </a:lnTo>
                  <a:lnTo>
                    <a:pt x="80" y="368"/>
                  </a:lnTo>
                  <a:lnTo>
                    <a:pt x="80" y="359"/>
                  </a:lnTo>
                  <a:lnTo>
                    <a:pt x="81" y="349"/>
                  </a:lnTo>
                  <a:lnTo>
                    <a:pt x="80" y="338"/>
                  </a:lnTo>
                  <a:lnTo>
                    <a:pt x="77" y="330"/>
                  </a:lnTo>
                  <a:lnTo>
                    <a:pt x="74" y="324"/>
                  </a:lnTo>
                  <a:lnTo>
                    <a:pt x="71" y="318"/>
                  </a:lnTo>
                  <a:lnTo>
                    <a:pt x="71" y="302"/>
                  </a:lnTo>
                  <a:lnTo>
                    <a:pt x="76" y="286"/>
                  </a:lnTo>
                  <a:lnTo>
                    <a:pt x="83" y="273"/>
                  </a:lnTo>
                  <a:lnTo>
                    <a:pt x="80" y="265"/>
                  </a:lnTo>
                  <a:lnTo>
                    <a:pt x="77" y="255"/>
                  </a:lnTo>
                  <a:lnTo>
                    <a:pt x="75" y="247"/>
                  </a:lnTo>
                  <a:lnTo>
                    <a:pt x="74" y="246"/>
                  </a:lnTo>
                  <a:lnTo>
                    <a:pt x="67" y="242"/>
                  </a:lnTo>
                  <a:lnTo>
                    <a:pt x="66" y="241"/>
                  </a:lnTo>
                  <a:lnTo>
                    <a:pt x="63" y="238"/>
                  </a:lnTo>
                  <a:lnTo>
                    <a:pt x="61" y="231"/>
                  </a:lnTo>
                  <a:lnTo>
                    <a:pt x="57" y="223"/>
                  </a:lnTo>
                  <a:lnTo>
                    <a:pt x="55" y="217"/>
                  </a:lnTo>
                  <a:lnTo>
                    <a:pt x="47" y="190"/>
                  </a:lnTo>
                  <a:lnTo>
                    <a:pt x="40" y="161"/>
                  </a:lnTo>
                  <a:lnTo>
                    <a:pt x="32" y="132"/>
                  </a:lnTo>
                  <a:lnTo>
                    <a:pt x="15" y="76"/>
                  </a:lnTo>
                  <a:lnTo>
                    <a:pt x="0" y="23"/>
                  </a:lnTo>
                  <a:lnTo>
                    <a:pt x="46" y="17"/>
                  </a:lnTo>
                  <a:lnTo>
                    <a:pt x="92" y="13"/>
                  </a:lnTo>
                  <a:lnTo>
                    <a:pt x="138" y="7"/>
                  </a:lnTo>
                  <a:lnTo>
                    <a:pt x="181"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 name="Freeform 102"/>
            <p:cNvSpPr>
              <a:spLocks/>
            </p:cNvSpPr>
            <p:nvPr/>
          </p:nvSpPr>
          <p:spPr bwMode="auto">
            <a:xfrm>
              <a:off x="8078192" y="3940581"/>
              <a:ext cx="619019" cy="901456"/>
            </a:xfrm>
            <a:custGeom>
              <a:avLst/>
              <a:gdLst/>
              <a:ahLst/>
              <a:cxnLst>
                <a:cxn ang="0">
                  <a:pos x="202" y="46"/>
                </a:cxn>
                <a:cxn ang="0">
                  <a:pos x="232" y="142"/>
                </a:cxn>
                <a:cxn ang="0">
                  <a:pos x="243" y="189"/>
                </a:cxn>
                <a:cxn ang="0">
                  <a:pos x="254" y="215"/>
                </a:cxn>
                <a:cxn ang="0">
                  <a:pos x="263" y="223"/>
                </a:cxn>
                <a:cxn ang="0">
                  <a:pos x="267" y="231"/>
                </a:cxn>
                <a:cxn ang="0">
                  <a:pos x="267" y="243"/>
                </a:cxn>
                <a:cxn ang="0">
                  <a:pos x="267" y="255"/>
                </a:cxn>
                <a:cxn ang="0">
                  <a:pos x="263" y="274"/>
                </a:cxn>
                <a:cxn ang="0">
                  <a:pos x="262" y="294"/>
                </a:cxn>
                <a:cxn ang="0">
                  <a:pos x="271" y="314"/>
                </a:cxn>
                <a:cxn ang="0">
                  <a:pos x="269" y="339"/>
                </a:cxn>
                <a:cxn ang="0">
                  <a:pos x="275" y="351"/>
                </a:cxn>
                <a:cxn ang="0">
                  <a:pos x="279" y="364"/>
                </a:cxn>
                <a:cxn ang="0">
                  <a:pos x="209" y="371"/>
                </a:cxn>
                <a:cxn ang="0">
                  <a:pos x="136" y="382"/>
                </a:cxn>
                <a:cxn ang="0">
                  <a:pos x="100" y="383"/>
                </a:cxn>
                <a:cxn ang="0">
                  <a:pos x="80" y="389"/>
                </a:cxn>
                <a:cxn ang="0">
                  <a:pos x="77" y="404"/>
                </a:cxn>
                <a:cxn ang="0">
                  <a:pos x="88" y="414"/>
                </a:cxn>
                <a:cxn ang="0">
                  <a:pos x="92" y="426"/>
                </a:cxn>
                <a:cxn ang="0">
                  <a:pos x="94" y="444"/>
                </a:cxn>
                <a:cxn ang="0">
                  <a:pos x="91" y="446"/>
                </a:cxn>
                <a:cxn ang="0">
                  <a:pos x="86" y="449"/>
                </a:cxn>
                <a:cxn ang="0">
                  <a:pos x="84" y="448"/>
                </a:cxn>
                <a:cxn ang="0">
                  <a:pos x="79" y="446"/>
                </a:cxn>
                <a:cxn ang="0">
                  <a:pos x="80" y="452"/>
                </a:cxn>
                <a:cxn ang="0">
                  <a:pos x="77" y="458"/>
                </a:cxn>
                <a:cxn ang="0">
                  <a:pos x="70" y="451"/>
                </a:cxn>
                <a:cxn ang="0">
                  <a:pos x="64" y="444"/>
                </a:cxn>
                <a:cxn ang="0">
                  <a:pos x="57" y="431"/>
                </a:cxn>
                <a:cxn ang="0">
                  <a:pos x="46" y="416"/>
                </a:cxn>
                <a:cxn ang="0">
                  <a:pos x="41" y="435"/>
                </a:cxn>
                <a:cxn ang="0">
                  <a:pos x="21" y="449"/>
                </a:cxn>
                <a:cxn ang="0">
                  <a:pos x="15" y="400"/>
                </a:cxn>
                <a:cxn ang="0">
                  <a:pos x="2" y="320"/>
                </a:cxn>
                <a:cxn ang="0">
                  <a:pos x="1" y="277"/>
                </a:cxn>
                <a:cxn ang="0">
                  <a:pos x="5" y="184"/>
                </a:cxn>
                <a:cxn ang="0">
                  <a:pos x="6" y="83"/>
                </a:cxn>
                <a:cxn ang="0">
                  <a:pos x="8" y="31"/>
                </a:cxn>
                <a:cxn ang="0">
                  <a:pos x="2" y="23"/>
                </a:cxn>
                <a:cxn ang="0">
                  <a:pos x="0" y="19"/>
                </a:cxn>
                <a:cxn ang="0">
                  <a:pos x="66" y="14"/>
                </a:cxn>
              </a:cxnLst>
              <a:rect l="0" t="0" r="r" b="b"/>
              <a:pathLst>
                <a:path w="279" h="458">
                  <a:moveTo>
                    <a:pt x="190" y="0"/>
                  </a:moveTo>
                  <a:lnTo>
                    <a:pt x="202" y="46"/>
                  </a:lnTo>
                  <a:lnTo>
                    <a:pt x="218" y="94"/>
                  </a:lnTo>
                  <a:lnTo>
                    <a:pt x="232" y="142"/>
                  </a:lnTo>
                  <a:lnTo>
                    <a:pt x="239" y="174"/>
                  </a:lnTo>
                  <a:lnTo>
                    <a:pt x="243" y="189"/>
                  </a:lnTo>
                  <a:lnTo>
                    <a:pt x="248" y="202"/>
                  </a:lnTo>
                  <a:lnTo>
                    <a:pt x="254" y="215"/>
                  </a:lnTo>
                  <a:lnTo>
                    <a:pt x="260" y="221"/>
                  </a:lnTo>
                  <a:lnTo>
                    <a:pt x="263" y="223"/>
                  </a:lnTo>
                  <a:lnTo>
                    <a:pt x="265" y="227"/>
                  </a:lnTo>
                  <a:lnTo>
                    <a:pt x="267" y="231"/>
                  </a:lnTo>
                  <a:lnTo>
                    <a:pt x="265" y="237"/>
                  </a:lnTo>
                  <a:lnTo>
                    <a:pt x="267" y="243"/>
                  </a:lnTo>
                  <a:lnTo>
                    <a:pt x="271" y="246"/>
                  </a:lnTo>
                  <a:lnTo>
                    <a:pt x="267" y="255"/>
                  </a:lnTo>
                  <a:lnTo>
                    <a:pt x="265" y="263"/>
                  </a:lnTo>
                  <a:lnTo>
                    <a:pt x="263" y="274"/>
                  </a:lnTo>
                  <a:lnTo>
                    <a:pt x="262" y="285"/>
                  </a:lnTo>
                  <a:lnTo>
                    <a:pt x="262" y="294"/>
                  </a:lnTo>
                  <a:lnTo>
                    <a:pt x="265" y="304"/>
                  </a:lnTo>
                  <a:lnTo>
                    <a:pt x="271" y="314"/>
                  </a:lnTo>
                  <a:lnTo>
                    <a:pt x="271" y="334"/>
                  </a:lnTo>
                  <a:lnTo>
                    <a:pt x="269" y="339"/>
                  </a:lnTo>
                  <a:lnTo>
                    <a:pt x="270" y="346"/>
                  </a:lnTo>
                  <a:lnTo>
                    <a:pt x="275" y="351"/>
                  </a:lnTo>
                  <a:lnTo>
                    <a:pt x="278" y="357"/>
                  </a:lnTo>
                  <a:lnTo>
                    <a:pt x="279" y="364"/>
                  </a:lnTo>
                  <a:lnTo>
                    <a:pt x="246" y="367"/>
                  </a:lnTo>
                  <a:lnTo>
                    <a:pt x="209" y="371"/>
                  </a:lnTo>
                  <a:lnTo>
                    <a:pt x="172" y="377"/>
                  </a:lnTo>
                  <a:lnTo>
                    <a:pt x="136" y="382"/>
                  </a:lnTo>
                  <a:lnTo>
                    <a:pt x="112" y="382"/>
                  </a:lnTo>
                  <a:lnTo>
                    <a:pt x="100" y="383"/>
                  </a:lnTo>
                  <a:lnTo>
                    <a:pt x="90" y="384"/>
                  </a:lnTo>
                  <a:lnTo>
                    <a:pt x="80" y="389"/>
                  </a:lnTo>
                  <a:lnTo>
                    <a:pt x="74" y="396"/>
                  </a:lnTo>
                  <a:lnTo>
                    <a:pt x="77" y="404"/>
                  </a:lnTo>
                  <a:lnTo>
                    <a:pt x="83" y="410"/>
                  </a:lnTo>
                  <a:lnTo>
                    <a:pt x="88" y="414"/>
                  </a:lnTo>
                  <a:lnTo>
                    <a:pt x="94" y="420"/>
                  </a:lnTo>
                  <a:lnTo>
                    <a:pt x="92" y="426"/>
                  </a:lnTo>
                  <a:lnTo>
                    <a:pt x="94" y="435"/>
                  </a:lnTo>
                  <a:lnTo>
                    <a:pt x="94" y="444"/>
                  </a:lnTo>
                  <a:lnTo>
                    <a:pt x="93" y="444"/>
                  </a:lnTo>
                  <a:lnTo>
                    <a:pt x="91" y="446"/>
                  </a:lnTo>
                  <a:lnTo>
                    <a:pt x="88" y="447"/>
                  </a:lnTo>
                  <a:lnTo>
                    <a:pt x="86" y="449"/>
                  </a:lnTo>
                  <a:lnTo>
                    <a:pt x="85" y="449"/>
                  </a:lnTo>
                  <a:lnTo>
                    <a:pt x="84" y="448"/>
                  </a:lnTo>
                  <a:lnTo>
                    <a:pt x="83" y="446"/>
                  </a:lnTo>
                  <a:lnTo>
                    <a:pt x="79" y="446"/>
                  </a:lnTo>
                  <a:lnTo>
                    <a:pt x="79" y="449"/>
                  </a:lnTo>
                  <a:lnTo>
                    <a:pt x="80" y="452"/>
                  </a:lnTo>
                  <a:lnTo>
                    <a:pt x="80" y="458"/>
                  </a:lnTo>
                  <a:lnTo>
                    <a:pt x="77" y="458"/>
                  </a:lnTo>
                  <a:lnTo>
                    <a:pt x="72" y="455"/>
                  </a:lnTo>
                  <a:lnTo>
                    <a:pt x="70" y="451"/>
                  </a:lnTo>
                  <a:lnTo>
                    <a:pt x="67" y="447"/>
                  </a:lnTo>
                  <a:lnTo>
                    <a:pt x="64" y="444"/>
                  </a:lnTo>
                  <a:lnTo>
                    <a:pt x="57" y="444"/>
                  </a:lnTo>
                  <a:lnTo>
                    <a:pt x="57" y="431"/>
                  </a:lnTo>
                  <a:lnTo>
                    <a:pt x="53" y="421"/>
                  </a:lnTo>
                  <a:lnTo>
                    <a:pt x="46" y="416"/>
                  </a:lnTo>
                  <a:lnTo>
                    <a:pt x="42" y="425"/>
                  </a:lnTo>
                  <a:lnTo>
                    <a:pt x="41" y="435"/>
                  </a:lnTo>
                  <a:lnTo>
                    <a:pt x="41" y="449"/>
                  </a:lnTo>
                  <a:lnTo>
                    <a:pt x="21" y="449"/>
                  </a:lnTo>
                  <a:lnTo>
                    <a:pt x="16" y="425"/>
                  </a:lnTo>
                  <a:lnTo>
                    <a:pt x="15" y="400"/>
                  </a:lnTo>
                  <a:lnTo>
                    <a:pt x="13" y="376"/>
                  </a:lnTo>
                  <a:lnTo>
                    <a:pt x="2" y="320"/>
                  </a:lnTo>
                  <a:lnTo>
                    <a:pt x="1" y="299"/>
                  </a:lnTo>
                  <a:lnTo>
                    <a:pt x="1" y="277"/>
                  </a:lnTo>
                  <a:lnTo>
                    <a:pt x="5" y="232"/>
                  </a:lnTo>
                  <a:lnTo>
                    <a:pt x="5" y="184"/>
                  </a:lnTo>
                  <a:lnTo>
                    <a:pt x="6" y="133"/>
                  </a:lnTo>
                  <a:lnTo>
                    <a:pt x="6" y="83"/>
                  </a:lnTo>
                  <a:lnTo>
                    <a:pt x="7" y="34"/>
                  </a:lnTo>
                  <a:lnTo>
                    <a:pt x="8" y="31"/>
                  </a:lnTo>
                  <a:lnTo>
                    <a:pt x="5" y="24"/>
                  </a:lnTo>
                  <a:lnTo>
                    <a:pt x="2" y="23"/>
                  </a:lnTo>
                  <a:lnTo>
                    <a:pt x="0" y="20"/>
                  </a:lnTo>
                  <a:lnTo>
                    <a:pt x="0" y="19"/>
                  </a:lnTo>
                  <a:lnTo>
                    <a:pt x="1" y="18"/>
                  </a:lnTo>
                  <a:lnTo>
                    <a:pt x="66" y="14"/>
                  </a:lnTo>
                  <a:lnTo>
                    <a:pt x="190"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 name="Freeform 103"/>
            <p:cNvSpPr>
              <a:spLocks/>
            </p:cNvSpPr>
            <p:nvPr/>
          </p:nvSpPr>
          <p:spPr bwMode="auto">
            <a:xfrm>
              <a:off x="7541267" y="3981916"/>
              <a:ext cx="572425" cy="893583"/>
            </a:xfrm>
            <a:custGeom>
              <a:avLst/>
              <a:gdLst/>
              <a:ahLst/>
              <a:cxnLst>
                <a:cxn ang="0">
                  <a:pos x="238" y="6"/>
                </a:cxn>
                <a:cxn ang="0">
                  <a:pos x="238" y="221"/>
                </a:cxn>
                <a:cxn ang="0">
                  <a:pos x="251" y="374"/>
                </a:cxn>
                <a:cxn ang="0">
                  <a:pos x="256" y="426"/>
                </a:cxn>
                <a:cxn ang="0">
                  <a:pos x="257" y="433"/>
                </a:cxn>
                <a:cxn ang="0">
                  <a:pos x="244" y="430"/>
                </a:cxn>
                <a:cxn ang="0">
                  <a:pos x="235" y="433"/>
                </a:cxn>
                <a:cxn ang="0">
                  <a:pos x="224" y="428"/>
                </a:cxn>
                <a:cxn ang="0">
                  <a:pos x="203" y="434"/>
                </a:cxn>
                <a:cxn ang="0">
                  <a:pos x="183" y="442"/>
                </a:cxn>
                <a:cxn ang="0">
                  <a:pos x="177" y="452"/>
                </a:cxn>
                <a:cxn ang="0">
                  <a:pos x="165" y="449"/>
                </a:cxn>
                <a:cxn ang="0">
                  <a:pos x="159" y="434"/>
                </a:cxn>
                <a:cxn ang="0">
                  <a:pos x="152" y="425"/>
                </a:cxn>
                <a:cxn ang="0">
                  <a:pos x="148" y="399"/>
                </a:cxn>
                <a:cxn ang="0">
                  <a:pos x="123" y="382"/>
                </a:cxn>
                <a:cxn ang="0">
                  <a:pos x="35" y="389"/>
                </a:cxn>
                <a:cxn ang="0">
                  <a:pos x="0" y="376"/>
                </a:cxn>
                <a:cxn ang="0">
                  <a:pos x="10" y="367"/>
                </a:cxn>
                <a:cxn ang="0">
                  <a:pos x="10" y="339"/>
                </a:cxn>
                <a:cxn ang="0">
                  <a:pos x="14" y="337"/>
                </a:cxn>
                <a:cxn ang="0">
                  <a:pos x="15" y="328"/>
                </a:cxn>
                <a:cxn ang="0">
                  <a:pos x="18" y="313"/>
                </a:cxn>
                <a:cxn ang="0">
                  <a:pos x="38" y="288"/>
                </a:cxn>
                <a:cxn ang="0">
                  <a:pos x="39" y="279"/>
                </a:cxn>
                <a:cxn ang="0">
                  <a:pos x="40" y="273"/>
                </a:cxn>
                <a:cxn ang="0">
                  <a:pos x="47" y="263"/>
                </a:cxn>
                <a:cxn ang="0">
                  <a:pos x="38" y="257"/>
                </a:cxn>
                <a:cxn ang="0">
                  <a:pos x="38" y="248"/>
                </a:cxn>
                <a:cxn ang="0">
                  <a:pos x="38" y="239"/>
                </a:cxn>
                <a:cxn ang="0">
                  <a:pos x="28" y="237"/>
                </a:cxn>
                <a:cxn ang="0">
                  <a:pos x="36" y="229"/>
                </a:cxn>
                <a:cxn ang="0">
                  <a:pos x="32" y="227"/>
                </a:cxn>
                <a:cxn ang="0">
                  <a:pos x="28" y="218"/>
                </a:cxn>
                <a:cxn ang="0">
                  <a:pos x="33" y="213"/>
                </a:cxn>
                <a:cxn ang="0">
                  <a:pos x="33" y="208"/>
                </a:cxn>
                <a:cxn ang="0">
                  <a:pos x="27" y="207"/>
                </a:cxn>
                <a:cxn ang="0">
                  <a:pos x="24" y="197"/>
                </a:cxn>
                <a:cxn ang="0">
                  <a:pos x="30" y="178"/>
                </a:cxn>
                <a:cxn ang="0">
                  <a:pos x="27" y="164"/>
                </a:cxn>
                <a:cxn ang="0">
                  <a:pos x="27" y="158"/>
                </a:cxn>
                <a:cxn ang="0">
                  <a:pos x="18" y="150"/>
                </a:cxn>
                <a:cxn ang="0">
                  <a:pos x="25" y="137"/>
                </a:cxn>
                <a:cxn ang="0">
                  <a:pos x="30" y="135"/>
                </a:cxn>
                <a:cxn ang="0">
                  <a:pos x="22" y="131"/>
                </a:cxn>
                <a:cxn ang="0">
                  <a:pos x="27" y="129"/>
                </a:cxn>
                <a:cxn ang="0">
                  <a:pos x="30" y="115"/>
                </a:cxn>
                <a:cxn ang="0">
                  <a:pos x="29" y="111"/>
                </a:cxn>
                <a:cxn ang="0">
                  <a:pos x="37" y="107"/>
                </a:cxn>
                <a:cxn ang="0">
                  <a:pos x="43" y="88"/>
                </a:cxn>
                <a:cxn ang="0">
                  <a:pos x="60" y="67"/>
                </a:cxn>
                <a:cxn ang="0">
                  <a:pos x="64" y="48"/>
                </a:cxn>
                <a:cxn ang="0">
                  <a:pos x="72" y="31"/>
                </a:cxn>
                <a:cxn ang="0">
                  <a:pos x="75" y="26"/>
                </a:cxn>
                <a:cxn ang="0">
                  <a:pos x="81" y="14"/>
                </a:cxn>
                <a:cxn ang="0">
                  <a:pos x="236" y="0"/>
                </a:cxn>
              </a:cxnLst>
              <a:rect l="0" t="0" r="r" b="b"/>
              <a:pathLst>
                <a:path w="258" h="454">
                  <a:moveTo>
                    <a:pt x="236" y="0"/>
                  </a:moveTo>
                  <a:lnTo>
                    <a:pt x="236" y="4"/>
                  </a:lnTo>
                  <a:lnTo>
                    <a:pt x="238" y="6"/>
                  </a:lnTo>
                  <a:lnTo>
                    <a:pt x="244" y="6"/>
                  </a:lnTo>
                  <a:lnTo>
                    <a:pt x="242" y="114"/>
                  </a:lnTo>
                  <a:lnTo>
                    <a:pt x="238" y="221"/>
                  </a:lnTo>
                  <a:lnTo>
                    <a:pt x="240" y="273"/>
                  </a:lnTo>
                  <a:lnTo>
                    <a:pt x="244" y="325"/>
                  </a:lnTo>
                  <a:lnTo>
                    <a:pt x="251" y="374"/>
                  </a:lnTo>
                  <a:lnTo>
                    <a:pt x="258" y="421"/>
                  </a:lnTo>
                  <a:lnTo>
                    <a:pt x="258" y="426"/>
                  </a:lnTo>
                  <a:lnTo>
                    <a:pt x="256" y="426"/>
                  </a:lnTo>
                  <a:lnTo>
                    <a:pt x="256" y="428"/>
                  </a:lnTo>
                  <a:lnTo>
                    <a:pt x="257" y="430"/>
                  </a:lnTo>
                  <a:lnTo>
                    <a:pt x="257" y="433"/>
                  </a:lnTo>
                  <a:lnTo>
                    <a:pt x="255" y="434"/>
                  </a:lnTo>
                  <a:lnTo>
                    <a:pt x="251" y="433"/>
                  </a:lnTo>
                  <a:lnTo>
                    <a:pt x="244" y="430"/>
                  </a:lnTo>
                  <a:lnTo>
                    <a:pt x="240" y="432"/>
                  </a:lnTo>
                  <a:lnTo>
                    <a:pt x="238" y="434"/>
                  </a:lnTo>
                  <a:lnTo>
                    <a:pt x="235" y="433"/>
                  </a:lnTo>
                  <a:lnTo>
                    <a:pt x="230" y="431"/>
                  </a:lnTo>
                  <a:lnTo>
                    <a:pt x="227" y="430"/>
                  </a:lnTo>
                  <a:lnTo>
                    <a:pt x="224" y="428"/>
                  </a:lnTo>
                  <a:lnTo>
                    <a:pt x="221" y="428"/>
                  </a:lnTo>
                  <a:lnTo>
                    <a:pt x="212" y="431"/>
                  </a:lnTo>
                  <a:lnTo>
                    <a:pt x="203" y="434"/>
                  </a:lnTo>
                  <a:lnTo>
                    <a:pt x="194" y="439"/>
                  </a:lnTo>
                  <a:lnTo>
                    <a:pt x="185" y="440"/>
                  </a:lnTo>
                  <a:lnTo>
                    <a:pt x="183" y="442"/>
                  </a:lnTo>
                  <a:lnTo>
                    <a:pt x="180" y="446"/>
                  </a:lnTo>
                  <a:lnTo>
                    <a:pt x="179" y="448"/>
                  </a:lnTo>
                  <a:lnTo>
                    <a:pt x="177" y="452"/>
                  </a:lnTo>
                  <a:lnTo>
                    <a:pt x="173" y="454"/>
                  </a:lnTo>
                  <a:lnTo>
                    <a:pt x="167" y="453"/>
                  </a:lnTo>
                  <a:lnTo>
                    <a:pt x="165" y="449"/>
                  </a:lnTo>
                  <a:lnTo>
                    <a:pt x="163" y="445"/>
                  </a:lnTo>
                  <a:lnTo>
                    <a:pt x="162" y="439"/>
                  </a:lnTo>
                  <a:lnTo>
                    <a:pt x="159" y="434"/>
                  </a:lnTo>
                  <a:lnTo>
                    <a:pt x="158" y="431"/>
                  </a:lnTo>
                  <a:lnTo>
                    <a:pt x="156" y="427"/>
                  </a:lnTo>
                  <a:lnTo>
                    <a:pt x="152" y="425"/>
                  </a:lnTo>
                  <a:lnTo>
                    <a:pt x="145" y="418"/>
                  </a:lnTo>
                  <a:lnTo>
                    <a:pt x="145" y="407"/>
                  </a:lnTo>
                  <a:lnTo>
                    <a:pt x="148" y="399"/>
                  </a:lnTo>
                  <a:lnTo>
                    <a:pt x="150" y="392"/>
                  </a:lnTo>
                  <a:lnTo>
                    <a:pt x="151" y="384"/>
                  </a:lnTo>
                  <a:lnTo>
                    <a:pt x="123" y="382"/>
                  </a:lnTo>
                  <a:lnTo>
                    <a:pt x="94" y="383"/>
                  </a:lnTo>
                  <a:lnTo>
                    <a:pt x="65" y="386"/>
                  </a:lnTo>
                  <a:lnTo>
                    <a:pt x="35" y="389"/>
                  </a:lnTo>
                  <a:lnTo>
                    <a:pt x="4" y="390"/>
                  </a:lnTo>
                  <a:lnTo>
                    <a:pt x="1" y="383"/>
                  </a:lnTo>
                  <a:lnTo>
                    <a:pt x="0" y="376"/>
                  </a:lnTo>
                  <a:lnTo>
                    <a:pt x="1" y="370"/>
                  </a:lnTo>
                  <a:lnTo>
                    <a:pt x="4" y="367"/>
                  </a:lnTo>
                  <a:lnTo>
                    <a:pt x="10" y="367"/>
                  </a:lnTo>
                  <a:lnTo>
                    <a:pt x="8" y="362"/>
                  </a:lnTo>
                  <a:lnTo>
                    <a:pt x="8" y="346"/>
                  </a:lnTo>
                  <a:lnTo>
                    <a:pt x="10" y="339"/>
                  </a:lnTo>
                  <a:lnTo>
                    <a:pt x="11" y="339"/>
                  </a:lnTo>
                  <a:lnTo>
                    <a:pt x="13" y="337"/>
                  </a:lnTo>
                  <a:lnTo>
                    <a:pt x="14" y="337"/>
                  </a:lnTo>
                  <a:lnTo>
                    <a:pt x="14" y="336"/>
                  </a:lnTo>
                  <a:lnTo>
                    <a:pt x="11" y="333"/>
                  </a:lnTo>
                  <a:lnTo>
                    <a:pt x="15" y="328"/>
                  </a:lnTo>
                  <a:lnTo>
                    <a:pt x="18" y="325"/>
                  </a:lnTo>
                  <a:lnTo>
                    <a:pt x="21" y="319"/>
                  </a:lnTo>
                  <a:lnTo>
                    <a:pt x="18" y="313"/>
                  </a:lnTo>
                  <a:lnTo>
                    <a:pt x="30" y="305"/>
                  </a:lnTo>
                  <a:lnTo>
                    <a:pt x="38" y="293"/>
                  </a:lnTo>
                  <a:lnTo>
                    <a:pt x="38" y="288"/>
                  </a:lnTo>
                  <a:lnTo>
                    <a:pt x="40" y="284"/>
                  </a:lnTo>
                  <a:lnTo>
                    <a:pt x="40" y="280"/>
                  </a:lnTo>
                  <a:lnTo>
                    <a:pt x="39" y="279"/>
                  </a:lnTo>
                  <a:lnTo>
                    <a:pt x="33" y="279"/>
                  </a:lnTo>
                  <a:lnTo>
                    <a:pt x="37" y="277"/>
                  </a:lnTo>
                  <a:lnTo>
                    <a:pt x="40" y="273"/>
                  </a:lnTo>
                  <a:lnTo>
                    <a:pt x="50" y="269"/>
                  </a:lnTo>
                  <a:lnTo>
                    <a:pt x="49" y="265"/>
                  </a:lnTo>
                  <a:lnTo>
                    <a:pt x="47" y="263"/>
                  </a:lnTo>
                  <a:lnTo>
                    <a:pt x="45" y="262"/>
                  </a:lnTo>
                  <a:lnTo>
                    <a:pt x="43" y="259"/>
                  </a:lnTo>
                  <a:lnTo>
                    <a:pt x="38" y="257"/>
                  </a:lnTo>
                  <a:lnTo>
                    <a:pt x="36" y="255"/>
                  </a:lnTo>
                  <a:lnTo>
                    <a:pt x="38" y="250"/>
                  </a:lnTo>
                  <a:lnTo>
                    <a:pt x="38" y="248"/>
                  </a:lnTo>
                  <a:lnTo>
                    <a:pt x="37" y="246"/>
                  </a:lnTo>
                  <a:lnTo>
                    <a:pt x="37" y="242"/>
                  </a:lnTo>
                  <a:lnTo>
                    <a:pt x="38" y="239"/>
                  </a:lnTo>
                  <a:lnTo>
                    <a:pt x="38" y="238"/>
                  </a:lnTo>
                  <a:lnTo>
                    <a:pt x="36" y="237"/>
                  </a:lnTo>
                  <a:lnTo>
                    <a:pt x="28" y="237"/>
                  </a:lnTo>
                  <a:lnTo>
                    <a:pt x="30" y="235"/>
                  </a:lnTo>
                  <a:lnTo>
                    <a:pt x="32" y="231"/>
                  </a:lnTo>
                  <a:lnTo>
                    <a:pt x="36" y="229"/>
                  </a:lnTo>
                  <a:lnTo>
                    <a:pt x="36" y="228"/>
                  </a:lnTo>
                  <a:lnTo>
                    <a:pt x="33" y="227"/>
                  </a:lnTo>
                  <a:lnTo>
                    <a:pt x="32" y="227"/>
                  </a:lnTo>
                  <a:lnTo>
                    <a:pt x="30" y="225"/>
                  </a:lnTo>
                  <a:lnTo>
                    <a:pt x="28" y="225"/>
                  </a:lnTo>
                  <a:lnTo>
                    <a:pt x="28" y="218"/>
                  </a:lnTo>
                  <a:lnTo>
                    <a:pt x="30" y="217"/>
                  </a:lnTo>
                  <a:lnTo>
                    <a:pt x="31" y="215"/>
                  </a:lnTo>
                  <a:lnTo>
                    <a:pt x="33" y="213"/>
                  </a:lnTo>
                  <a:lnTo>
                    <a:pt x="36" y="211"/>
                  </a:lnTo>
                  <a:lnTo>
                    <a:pt x="35" y="209"/>
                  </a:lnTo>
                  <a:lnTo>
                    <a:pt x="33" y="208"/>
                  </a:lnTo>
                  <a:lnTo>
                    <a:pt x="31" y="208"/>
                  </a:lnTo>
                  <a:lnTo>
                    <a:pt x="29" y="207"/>
                  </a:lnTo>
                  <a:lnTo>
                    <a:pt x="27" y="207"/>
                  </a:lnTo>
                  <a:lnTo>
                    <a:pt x="25" y="206"/>
                  </a:lnTo>
                  <a:lnTo>
                    <a:pt x="24" y="203"/>
                  </a:lnTo>
                  <a:lnTo>
                    <a:pt x="24" y="197"/>
                  </a:lnTo>
                  <a:lnTo>
                    <a:pt x="27" y="194"/>
                  </a:lnTo>
                  <a:lnTo>
                    <a:pt x="31" y="185"/>
                  </a:lnTo>
                  <a:lnTo>
                    <a:pt x="30" y="178"/>
                  </a:lnTo>
                  <a:lnTo>
                    <a:pt x="24" y="172"/>
                  </a:lnTo>
                  <a:lnTo>
                    <a:pt x="24" y="168"/>
                  </a:lnTo>
                  <a:lnTo>
                    <a:pt x="27" y="164"/>
                  </a:lnTo>
                  <a:lnTo>
                    <a:pt x="28" y="163"/>
                  </a:lnTo>
                  <a:lnTo>
                    <a:pt x="28" y="161"/>
                  </a:lnTo>
                  <a:lnTo>
                    <a:pt x="27" y="158"/>
                  </a:lnTo>
                  <a:lnTo>
                    <a:pt x="24" y="157"/>
                  </a:lnTo>
                  <a:lnTo>
                    <a:pt x="20" y="152"/>
                  </a:lnTo>
                  <a:lnTo>
                    <a:pt x="18" y="150"/>
                  </a:lnTo>
                  <a:lnTo>
                    <a:pt x="18" y="147"/>
                  </a:lnTo>
                  <a:lnTo>
                    <a:pt x="22" y="144"/>
                  </a:lnTo>
                  <a:lnTo>
                    <a:pt x="25" y="137"/>
                  </a:lnTo>
                  <a:lnTo>
                    <a:pt x="28" y="136"/>
                  </a:lnTo>
                  <a:lnTo>
                    <a:pt x="30" y="136"/>
                  </a:lnTo>
                  <a:lnTo>
                    <a:pt x="30" y="135"/>
                  </a:lnTo>
                  <a:lnTo>
                    <a:pt x="28" y="133"/>
                  </a:lnTo>
                  <a:lnTo>
                    <a:pt x="22" y="133"/>
                  </a:lnTo>
                  <a:lnTo>
                    <a:pt x="22" y="131"/>
                  </a:lnTo>
                  <a:lnTo>
                    <a:pt x="23" y="130"/>
                  </a:lnTo>
                  <a:lnTo>
                    <a:pt x="24" y="130"/>
                  </a:lnTo>
                  <a:lnTo>
                    <a:pt x="27" y="129"/>
                  </a:lnTo>
                  <a:lnTo>
                    <a:pt x="28" y="129"/>
                  </a:lnTo>
                  <a:lnTo>
                    <a:pt x="30" y="126"/>
                  </a:lnTo>
                  <a:lnTo>
                    <a:pt x="30" y="115"/>
                  </a:lnTo>
                  <a:lnTo>
                    <a:pt x="29" y="114"/>
                  </a:lnTo>
                  <a:lnTo>
                    <a:pt x="28" y="114"/>
                  </a:lnTo>
                  <a:lnTo>
                    <a:pt x="29" y="111"/>
                  </a:lnTo>
                  <a:lnTo>
                    <a:pt x="31" y="109"/>
                  </a:lnTo>
                  <a:lnTo>
                    <a:pt x="33" y="108"/>
                  </a:lnTo>
                  <a:lnTo>
                    <a:pt x="37" y="107"/>
                  </a:lnTo>
                  <a:lnTo>
                    <a:pt x="42" y="104"/>
                  </a:lnTo>
                  <a:lnTo>
                    <a:pt x="40" y="95"/>
                  </a:lnTo>
                  <a:lnTo>
                    <a:pt x="43" y="88"/>
                  </a:lnTo>
                  <a:lnTo>
                    <a:pt x="47" y="81"/>
                  </a:lnTo>
                  <a:lnTo>
                    <a:pt x="54" y="74"/>
                  </a:lnTo>
                  <a:lnTo>
                    <a:pt x="60" y="67"/>
                  </a:lnTo>
                  <a:lnTo>
                    <a:pt x="63" y="60"/>
                  </a:lnTo>
                  <a:lnTo>
                    <a:pt x="61" y="52"/>
                  </a:lnTo>
                  <a:lnTo>
                    <a:pt x="64" y="48"/>
                  </a:lnTo>
                  <a:lnTo>
                    <a:pt x="70" y="42"/>
                  </a:lnTo>
                  <a:lnTo>
                    <a:pt x="70" y="35"/>
                  </a:lnTo>
                  <a:lnTo>
                    <a:pt x="72" y="31"/>
                  </a:lnTo>
                  <a:lnTo>
                    <a:pt x="72" y="30"/>
                  </a:lnTo>
                  <a:lnTo>
                    <a:pt x="74" y="28"/>
                  </a:lnTo>
                  <a:lnTo>
                    <a:pt x="75" y="26"/>
                  </a:lnTo>
                  <a:lnTo>
                    <a:pt x="78" y="23"/>
                  </a:lnTo>
                  <a:lnTo>
                    <a:pt x="81" y="19"/>
                  </a:lnTo>
                  <a:lnTo>
                    <a:pt x="81" y="14"/>
                  </a:lnTo>
                  <a:lnTo>
                    <a:pt x="132" y="10"/>
                  </a:lnTo>
                  <a:lnTo>
                    <a:pt x="185" y="6"/>
                  </a:lnTo>
                  <a:lnTo>
                    <a:pt x="236"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 name="Freeform 104"/>
            <p:cNvSpPr>
              <a:spLocks/>
            </p:cNvSpPr>
            <p:nvPr/>
          </p:nvSpPr>
          <p:spPr bwMode="auto">
            <a:xfrm>
              <a:off x="9527004" y="4973912"/>
              <a:ext cx="19969" cy="15747"/>
            </a:xfrm>
            <a:custGeom>
              <a:avLst/>
              <a:gdLst/>
              <a:ahLst/>
              <a:cxnLst>
                <a:cxn ang="0">
                  <a:pos x="1" y="0"/>
                </a:cxn>
                <a:cxn ang="0">
                  <a:pos x="2" y="1"/>
                </a:cxn>
                <a:cxn ang="0">
                  <a:pos x="5" y="3"/>
                </a:cxn>
                <a:cxn ang="0">
                  <a:pos x="7" y="5"/>
                </a:cxn>
                <a:cxn ang="0">
                  <a:pos x="9" y="6"/>
                </a:cxn>
                <a:cxn ang="0">
                  <a:pos x="8" y="8"/>
                </a:cxn>
                <a:cxn ang="0">
                  <a:pos x="4" y="8"/>
                </a:cxn>
                <a:cxn ang="0">
                  <a:pos x="2" y="6"/>
                </a:cxn>
                <a:cxn ang="0">
                  <a:pos x="1" y="5"/>
                </a:cxn>
                <a:cxn ang="0">
                  <a:pos x="0" y="3"/>
                </a:cxn>
                <a:cxn ang="0">
                  <a:pos x="1" y="0"/>
                </a:cxn>
              </a:cxnLst>
              <a:rect l="0" t="0" r="r" b="b"/>
              <a:pathLst>
                <a:path w="9" h="8">
                  <a:moveTo>
                    <a:pt x="1" y="0"/>
                  </a:moveTo>
                  <a:lnTo>
                    <a:pt x="2" y="1"/>
                  </a:lnTo>
                  <a:lnTo>
                    <a:pt x="5" y="3"/>
                  </a:lnTo>
                  <a:lnTo>
                    <a:pt x="7" y="5"/>
                  </a:lnTo>
                  <a:lnTo>
                    <a:pt x="9" y="6"/>
                  </a:lnTo>
                  <a:lnTo>
                    <a:pt x="8" y="8"/>
                  </a:lnTo>
                  <a:lnTo>
                    <a:pt x="4" y="8"/>
                  </a:lnTo>
                  <a:lnTo>
                    <a:pt x="2" y="6"/>
                  </a:lnTo>
                  <a:lnTo>
                    <a:pt x="1" y="5"/>
                  </a:lnTo>
                  <a:lnTo>
                    <a:pt x="0" y="3"/>
                  </a:lnTo>
                  <a:lnTo>
                    <a:pt x="1"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 name="Freeform 105"/>
            <p:cNvSpPr>
              <a:spLocks noEditPoints="1"/>
            </p:cNvSpPr>
            <p:nvPr/>
          </p:nvSpPr>
          <p:spPr bwMode="auto">
            <a:xfrm>
              <a:off x="8255689" y="4629467"/>
              <a:ext cx="1475438" cy="984123"/>
            </a:xfrm>
            <a:custGeom>
              <a:avLst/>
              <a:gdLst/>
              <a:ahLst/>
              <a:cxnLst>
                <a:cxn ang="0">
                  <a:pos x="451" y="0"/>
                </a:cxn>
                <a:cxn ang="0">
                  <a:pos x="486" y="18"/>
                </a:cxn>
                <a:cxn ang="0">
                  <a:pos x="511" y="76"/>
                </a:cxn>
                <a:cxn ang="0">
                  <a:pos x="573" y="171"/>
                </a:cxn>
                <a:cxn ang="0">
                  <a:pos x="566" y="182"/>
                </a:cxn>
                <a:cxn ang="0">
                  <a:pos x="602" y="248"/>
                </a:cxn>
                <a:cxn ang="0">
                  <a:pos x="636" y="304"/>
                </a:cxn>
                <a:cxn ang="0">
                  <a:pos x="649" y="319"/>
                </a:cxn>
                <a:cxn ang="0">
                  <a:pos x="665" y="395"/>
                </a:cxn>
                <a:cxn ang="0">
                  <a:pos x="656" y="452"/>
                </a:cxn>
                <a:cxn ang="0">
                  <a:pos x="655" y="479"/>
                </a:cxn>
                <a:cxn ang="0">
                  <a:pos x="635" y="496"/>
                </a:cxn>
                <a:cxn ang="0">
                  <a:pos x="613" y="496"/>
                </a:cxn>
                <a:cxn ang="0">
                  <a:pos x="596" y="486"/>
                </a:cxn>
                <a:cxn ang="0">
                  <a:pos x="567" y="447"/>
                </a:cxn>
                <a:cxn ang="0">
                  <a:pos x="542" y="440"/>
                </a:cxn>
                <a:cxn ang="0">
                  <a:pos x="509" y="395"/>
                </a:cxn>
                <a:cxn ang="0">
                  <a:pos x="511" y="374"/>
                </a:cxn>
                <a:cxn ang="0">
                  <a:pos x="496" y="377"/>
                </a:cxn>
                <a:cxn ang="0">
                  <a:pos x="489" y="354"/>
                </a:cxn>
                <a:cxn ang="0">
                  <a:pos x="479" y="357"/>
                </a:cxn>
                <a:cxn ang="0">
                  <a:pos x="473" y="362"/>
                </a:cxn>
                <a:cxn ang="0">
                  <a:pos x="447" y="322"/>
                </a:cxn>
                <a:cxn ang="0">
                  <a:pos x="436" y="311"/>
                </a:cxn>
                <a:cxn ang="0">
                  <a:pos x="444" y="300"/>
                </a:cxn>
                <a:cxn ang="0">
                  <a:pos x="452" y="286"/>
                </a:cxn>
                <a:cxn ang="0">
                  <a:pos x="440" y="270"/>
                </a:cxn>
                <a:cxn ang="0">
                  <a:pos x="428" y="270"/>
                </a:cxn>
                <a:cxn ang="0">
                  <a:pos x="431" y="278"/>
                </a:cxn>
                <a:cxn ang="0">
                  <a:pos x="430" y="288"/>
                </a:cxn>
                <a:cxn ang="0">
                  <a:pos x="421" y="283"/>
                </a:cxn>
                <a:cxn ang="0">
                  <a:pos x="419" y="271"/>
                </a:cxn>
                <a:cxn ang="0">
                  <a:pos x="424" y="204"/>
                </a:cxn>
                <a:cxn ang="0">
                  <a:pos x="400" y="158"/>
                </a:cxn>
                <a:cxn ang="0">
                  <a:pos x="386" y="160"/>
                </a:cxn>
                <a:cxn ang="0">
                  <a:pos x="350" y="126"/>
                </a:cxn>
                <a:cxn ang="0">
                  <a:pos x="330" y="110"/>
                </a:cxn>
                <a:cxn ang="0">
                  <a:pos x="319" y="97"/>
                </a:cxn>
                <a:cxn ang="0">
                  <a:pos x="280" y="87"/>
                </a:cxn>
                <a:cxn ang="0">
                  <a:pos x="262" y="98"/>
                </a:cxn>
                <a:cxn ang="0">
                  <a:pos x="258" y="103"/>
                </a:cxn>
                <a:cxn ang="0">
                  <a:pos x="251" y="110"/>
                </a:cxn>
                <a:cxn ang="0">
                  <a:pos x="232" y="129"/>
                </a:cxn>
                <a:cxn ang="0">
                  <a:pos x="221" y="127"/>
                </a:cxn>
                <a:cxn ang="0">
                  <a:pos x="197" y="138"/>
                </a:cxn>
                <a:cxn ang="0">
                  <a:pos x="176" y="111"/>
                </a:cxn>
                <a:cxn ang="0">
                  <a:pos x="160" y="92"/>
                </a:cxn>
                <a:cxn ang="0">
                  <a:pos x="157" y="88"/>
                </a:cxn>
                <a:cxn ang="0">
                  <a:pos x="147" y="85"/>
                </a:cxn>
                <a:cxn ang="0">
                  <a:pos x="126" y="88"/>
                </a:cxn>
                <a:cxn ang="0">
                  <a:pos x="113" y="74"/>
                </a:cxn>
                <a:cxn ang="0">
                  <a:pos x="78" y="82"/>
                </a:cxn>
                <a:cxn ang="0">
                  <a:pos x="50" y="68"/>
                </a:cxn>
                <a:cxn ang="0">
                  <a:pos x="39" y="74"/>
                </a:cxn>
                <a:cxn ang="0">
                  <a:pos x="34" y="81"/>
                </a:cxn>
                <a:cxn ang="0">
                  <a:pos x="22" y="87"/>
                </a:cxn>
                <a:cxn ang="0">
                  <a:pos x="11" y="62"/>
                </a:cxn>
                <a:cxn ang="0">
                  <a:pos x="14" y="36"/>
                </a:cxn>
                <a:cxn ang="0">
                  <a:pos x="203" y="17"/>
                </a:cxn>
                <a:cxn ang="0">
                  <a:pos x="428" y="28"/>
                </a:cxn>
                <a:cxn ang="0">
                  <a:pos x="444" y="38"/>
                </a:cxn>
                <a:cxn ang="0">
                  <a:pos x="444" y="0"/>
                </a:cxn>
              </a:cxnLst>
              <a:rect l="0" t="0" r="r" b="b"/>
              <a:pathLst>
                <a:path w="665" h="500">
                  <a:moveTo>
                    <a:pt x="265" y="104"/>
                  </a:moveTo>
                  <a:lnTo>
                    <a:pt x="263" y="105"/>
                  </a:lnTo>
                  <a:lnTo>
                    <a:pt x="265" y="104"/>
                  </a:lnTo>
                  <a:close/>
                  <a:moveTo>
                    <a:pt x="444" y="0"/>
                  </a:moveTo>
                  <a:lnTo>
                    <a:pt x="451" y="0"/>
                  </a:lnTo>
                  <a:lnTo>
                    <a:pt x="460" y="1"/>
                  </a:lnTo>
                  <a:lnTo>
                    <a:pt x="472" y="4"/>
                  </a:lnTo>
                  <a:lnTo>
                    <a:pt x="483" y="3"/>
                  </a:lnTo>
                  <a:lnTo>
                    <a:pt x="485" y="10"/>
                  </a:lnTo>
                  <a:lnTo>
                    <a:pt x="486" y="18"/>
                  </a:lnTo>
                  <a:lnTo>
                    <a:pt x="488" y="24"/>
                  </a:lnTo>
                  <a:lnTo>
                    <a:pt x="495" y="28"/>
                  </a:lnTo>
                  <a:lnTo>
                    <a:pt x="499" y="45"/>
                  </a:lnTo>
                  <a:lnTo>
                    <a:pt x="504" y="61"/>
                  </a:lnTo>
                  <a:lnTo>
                    <a:pt x="511" y="76"/>
                  </a:lnTo>
                  <a:lnTo>
                    <a:pt x="524" y="102"/>
                  </a:lnTo>
                  <a:lnTo>
                    <a:pt x="538" y="126"/>
                  </a:lnTo>
                  <a:lnTo>
                    <a:pt x="556" y="150"/>
                  </a:lnTo>
                  <a:lnTo>
                    <a:pt x="574" y="169"/>
                  </a:lnTo>
                  <a:lnTo>
                    <a:pt x="573" y="171"/>
                  </a:lnTo>
                  <a:lnTo>
                    <a:pt x="573" y="172"/>
                  </a:lnTo>
                  <a:lnTo>
                    <a:pt x="572" y="171"/>
                  </a:lnTo>
                  <a:lnTo>
                    <a:pt x="570" y="169"/>
                  </a:lnTo>
                  <a:lnTo>
                    <a:pt x="565" y="169"/>
                  </a:lnTo>
                  <a:lnTo>
                    <a:pt x="566" y="182"/>
                  </a:lnTo>
                  <a:lnTo>
                    <a:pt x="571" y="194"/>
                  </a:lnTo>
                  <a:lnTo>
                    <a:pt x="577" y="206"/>
                  </a:lnTo>
                  <a:lnTo>
                    <a:pt x="586" y="222"/>
                  </a:lnTo>
                  <a:lnTo>
                    <a:pt x="596" y="237"/>
                  </a:lnTo>
                  <a:lnTo>
                    <a:pt x="602" y="248"/>
                  </a:lnTo>
                  <a:lnTo>
                    <a:pt x="610" y="257"/>
                  </a:lnTo>
                  <a:lnTo>
                    <a:pt x="616" y="266"/>
                  </a:lnTo>
                  <a:lnTo>
                    <a:pt x="628" y="290"/>
                  </a:lnTo>
                  <a:lnTo>
                    <a:pt x="636" y="299"/>
                  </a:lnTo>
                  <a:lnTo>
                    <a:pt x="636" y="304"/>
                  </a:lnTo>
                  <a:lnTo>
                    <a:pt x="635" y="306"/>
                  </a:lnTo>
                  <a:lnTo>
                    <a:pt x="634" y="307"/>
                  </a:lnTo>
                  <a:lnTo>
                    <a:pt x="632" y="307"/>
                  </a:lnTo>
                  <a:lnTo>
                    <a:pt x="642" y="312"/>
                  </a:lnTo>
                  <a:lnTo>
                    <a:pt x="649" y="319"/>
                  </a:lnTo>
                  <a:lnTo>
                    <a:pt x="653" y="327"/>
                  </a:lnTo>
                  <a:lnTo>
                    <a:pt x="658" y="341"/>
                  </a:lnTo>
                  <a:lnTo>
                    <a:pt x="662" y="355"/>
                  </a:lnTo>
                  <a:lnTo>
                    <a:pt x="664" y="374"/>
                  </a:lnTo>
                  <a:lnTo>
                    <a:pt x="665" y="395"/>
                  </a:lnTo>
                  <a:lnTo>
                    <a:pt x="665" y="416"/>
                  </a:lnTo>
                  <a:lnTo>
                    <a:pt x="664" y="432"/>
                  </a:lnTo>
                  <a:lnTo>
                    <a:pt x="662" y="439"/>
                  </a:lnTo>
                  <a:lnTo>
                    <a:pt x="658" y="445"/>
                  </a:lnTo>
                  <a:lnTo>
                    <a:pt x="656" y="452"/>
                  </a:lnTo>
                  <a:lnTo>
                    <a:pt x="656" y="458"/>
                  </a:lnTo>
                  <a:lnTo>
                    <a:pt x="658" y="465"/>
                  </a:lnTo>
                  <a:lnTo>
                    <a:pt x="658" y="474"/>
                  </a:lnTo>
                  <a:lnTo>
                    <a:pt x="657" y="476"/>
                  </a:lnTo>
                  <a:lnTo>
                    <a:pt x="655" y="479"/>
                  </a:lnTo>
                  <a:lnTo>
                    <a:pt x="652" y="483"/>
                  </a:lnTo>
                  <a:lnTo>
                    <a:pt x="652" y="488"/>
                  </a:lnTo>
                  <a:lnTo>
                    <a:pt x="645" y="489"/>
                  </a:lnTo>
                  <a:lnTo>
                    <a:pt x="639" y="491"/>
                  </a:lnTo>
                  <a:lnTo>
                    <a:pt x="635" y="496"/>
                  </a:lnTo>
                  <a:lnTo>
                    <a:pt x="629" y="498"/>
                  </a:lnTo>
                  <a:lnTo>
                    <a:pt x="623" y="500"/>
                  </a:lnTo>
                  <a:lnTo>
                    <a:pt x="616" y="496"/>
                  </a:lnTo>
                  <a:lnTo>
                    <a:pt x="615" y="495"/>
                  </a:lnTo>
                  <a:lnTo>
                    <a:pt x="613" y="496"/>
                  </a:lnTo>
                  <a:lnTo>
                    <a:pt x="613" y="493"/>
                  </a:lnTo>
                  <a:lnTo>
                    <a:pt x="610" y="489"/>
                  </a:lnTo>
                  <a:lnTo>
                    <a:pt x="608" y="488"/>
                  </a:lnTo>
                  <a:lnTo>
                    <a:pt x="606" y="486"/>
                  </a:lnTo>
                  <a:lnTo>
                    <a:pt x="596" y="486"/>
                  </a:lnTo>
                  <a:lnTo>
                    <a:pt x="586" y="472"/>
                  </a:lnTo>
                  <a:lnTo>
                    <a:pt x="574" y="456"/>
                  </a:lnTo>
                  <a:lnTo>
                    <a:pt x="571" y="453"/>
                  </a:lnTo>
                  <a:lnTo>
                    <a:pt x="568" y="449"/>
                  </a:lnTo>
                  <a:lnTo>
                    <a:pt x="567" y="447"/>
                  </a:lnTo>
                  <a:lnTo>
                    <a:pt x="565" y="445"/>
                  </a:lnTo>
                  <a:lnTo>
                    <a:pt x="561" y="442"/>
                  </a:lnTo>
                  <a:lnTo>
                    <a:pt x="557" y="440"/>
                  </a:lnTo>
                  <a:lnTo>
                    <a:pt x="549" y="439"/>
                  </a:lnTo>
                  <a:lnTo>
                    <a:pt x="542" y="440"/>
                  </a:lnTo>
                  <a:lnTo>
                    <a:pt x="535" y="438"/>
                  </a:lnTo>
                  <a:lnTo>
                    <a:pt x="523" y="417"/>
                  </a:lnTo>
                  <a:lnTo>
                    <a:pt x="521" y="404"/>
                  </a:lnTo>
                  <a:lnTo>
                    <a:pt x="518" y="399"/>
                  </a:lnTo>
                  <a:lnTo>
                    <a:pt x="509" y="395"/>
                  </a:lnTo>
                  <a:lnTo>
                    <a:pt x="511" y="385"/>
                  </a:lnTo>
                  <a:lnTo>
                    <a:pt x="516" y="379"/>
                  </a:lnTo>
                  <a:lnTo>
                    <a:pt x="521" y="372"/>
                  </a:lnTo>
                  <a:lnTo>
                    <a:pt x="514" y="372"/>
                  </a:lnTo>
                  <a:lnTo>
                    <a:pt x="511" y="374"/>
                  </a:lnTo>
                  <a:lnTo>
                    <a:pt x="510" y="376"/>
                  </a:lnTo>
                  <a:lnTo>
                    <a:pt x="509" y="377"/>
                  </a:lnTo>
                  <a:lnTo>
                    <a:pt x="503" y="389"/>
                  </a:lnTo>
                  <a:lnTo>
                    <a:pt x="499" y="384"/>
                  </a:lnTo>
                  <a:lnTo>
                    <a:pt x="496" y="377"/>
                  </a:lnTo>
                  <a:lnTo>
                    <a:pt x="495" y="369"/>
                  </a:lnTo>
                  <a:lnTo>
                    <a:pt x="495" y="360"/>
                  </a:lnTo>
                  <a:lnTo>
                    <a:pt x="497" y="353"/>
                  </a:lnTo>
                  <a:lnTo>
                    <a:pt x="494" y="351"/>
                  </a:lnTo>
                  <a:lnTo>
                    <a:pt x="489" y="354"/>
                  </a:lnTo>
                  <a:lnTo>
                    <a:pt x="483" y="355"/>
                  </a:lnTo>
                  <a:lnTo>
                    <a:pt x="478" y="353"/>
                  </a:lnTo>
                  <a:lnTo>
                    <a:pt x="476" y="354"/>
                  </a:lnTo>
                  <a:lnTo>
                    <a:pt x="476" y="356"/>
                  </a:lnTo>
                  <a:lnTo>
                    <a:pt x="479" y="357"/>
                  </a:lnTo>
                  <a:lnTo>
                    <a:pt x="480" y="358"/>
                  </a:lnTo>
                  <a:lnTo>
                    <a:pt x="482" y="360"/>
                  </a:lnTo>
                  <a:lnTo>
                    <a:pt x="483" y="362"/>
                  </a:lnTo>
                  <a:lnTo>
                    <a:pt x="483" y="367"/>
                  </a:lnTo>
                  <a:lnTo>
                    <a:pt x="473" y="362"/>
                  </a:lnTo>
                  <a:lnTo>
                    <a:pt x="465" y="356"/>
                  </a:lnTo>
                  <a:lnTo>
                    <a:pt x="459" y="347"/>
                  </a:lnTo>
                  <a:lnTo>
                    <a:pt x="454" y="337"/>
                  </a:lnTo>
                  <a:lnTo>
                    <a:pt x="450" y="327"/>
                  </a:lnTo>
                  <a:lnTo>
                    <a:pt x="447" y="322"/>
                  </a:lnTo>
                  <a:lnTo>
                    <a:pt x="445" y="321"/>
                  </a:lnTo>
                  <a:lnTo>
                    <a:pt x="443" y="319"/>
                  </a:lnTo>
                  <a:lnTo>
                    <a:pt x="438" y="316"/>
                  </a:lnTo>
                  <a:lnTo>
                    <a:pt x="437" y="314"/>
                  </a:lnTo>
                  <a:lnTo>
                    <a:pt x="436" y="311"/>
                  </a:lnTo>
                  <a:lnTo>
                    <a:pt x="438" y="311"/>
                  </a:lnTo>
                  <a:lnTo>
                    <a:pt x="440" y="309"/>
                  </a:lnTo>
                  <a:lnTo>
                    <a:pt x="443" y="305"/>
                  </a:lnTo>
                  <a:lnTo>
                    <a:pt x="443" y="302"/>
                  </a:lnTo>
                  <a:lnTo>
                    <a:pt x="444" y="300"/>
                  </a:lnTo>
                  <a:lnTo>
                    <a:pt x="444" y="293"/>
                  </a:lnTo>
                  <a:lnTo>
                    <a:pt x="445" y="291"/>
                  </a:lnTo>
                  <a:lnTo>
                    <a:pt x="447" y="290"/>
                  </a:lnTo>
                  <a:lnTo>
                    <a:pt x="450" y="287"/>
                  </a:lnTo>
                  <a:lnTo>
                    <a:pt x="452" y="286"/>
                  </a:lnTo>
                  <a:lnTo>
                    <a:pt x="453" y="284"/>
                  </a:lnTo>
                  <a:lnTo>
                    <a:pt x="453" y="279"/>
                  </a:lnTo>
                  <a:lnTo>
                    <a:pt x="451" y="272"/>
                  </a:lnTo>
                  <a:lnTo>
                    <a:pt x="446" y="270"/>
                  </a:lnTo>
                  <a:lnTo>
                    <a:pt x="440" y="270"/>
                  </a:lnTo>
                  <a:lnTo>
                    <a:pt x="433" y="269"/>
                  </a:lnTo>
                  <a:lnTo>
                    <a:pt x="426" y="265"/>
                  </a:lnTo>
                  <a:lnTo>
                    <a:pt x="425" y="269"/>
                  </a:lnTo>
                  <a:lnTo>
                    <a:pt x="426" y="270"/>
                  </a:lnTo>
                  <a:lnTo>
                    <a:pt x="428" y="270"/>
                  </a:lnTo>
                  <a:lnTo>
                    <a:pt x="428" y="273"/>
                  </a:lnTo>
                  <a:lnTo>
                    <a:pt x="429" y="274"/>
                  </a:lnTo>
                  <a:lnTo>
                    <a:pt x="429" y="277"/>
                  </a:lnTo>
                  <a:lnTo>
                    <a:pt x="430" y="277"/>
                  </a:lnTo>
                  <a:lnTo>
                    <a:pt x="431" y="278"/>
                  </a:lnTo>
                  <a:lnTo>
                    <a:pt x="433" y="278"/>
                  </a:lnTo>
                  <a:lnTo>
                    <a:pt x="436" y="277"/>
                  </a:lnTo>
                  <a:lnTo>
                    <a:pt x="433" y="281"/>
                  </a:lnTo>
                  <a:lnTo>
                    <a:pt x="433" y="287"/>
                  </a:lnTo>
                  <a:lnTo>
                    <a:pt x="430" y="288"/>
                  </a:lnTo>
                  <a:lnTo>
                    <a:pt x="428" y="287"/>
                  </a:lnTo>
                  <a:lnTo>
                    <a:pt x="426" y="287"/>
                  </a:lnTo>
                  <a:lnTo>
                    <a:pt x="424" y="285"/>
                  </a:lnTo>
                  <a:lnTo>
                    <a:pt x="422" y="284"/>
                  </a:lnTo>
                  <a:lnTo>
                    <a:pt x="421" y="283"/>
                  </a:lnTo>
                  <a:lnTo>
                    <a:pt x="416" y="283"/>
                  </a:lnTo>
                  <a:lnTo>
                    <a:pt x="416" y="277"/>
                  </a:lnTo>
                  <a:lnTo>
                    <a:pt x="418" y="274"/>
                  </a:lnTo>
                  <a:lnTo>
                    <a:pt x="418" y="272"/>
                  </a:lnTo>
                  <a:lnTo>
                    <a:pt x="419" y="271"/>
                  </a:lnTo>
                  <a:lnTo>
                    <a:pt x="419" y="269"/>
                  </a:lnTo>
                  <a:lnTo>
                    <a:pt x="421" y="265"/>
                  </a:lnTo>
                  <a:lnTo>
                    <a:pt x="421" y="246"/>
                  </a:lnTo>
                  <a:lnTo>
                    <a:pt x="423" y="227"/>
                  </a:lnTo>
                  <a:lnTo>
                    <a:pt x="424" y="204"/>
                  </a:lnTo>
                  <a:lnTo>
                    <a:pt x="419" y="183"/>
                  </a:lnTo>
                  <a:lnTo>
                    <a:pt x="412" y="179"/>
                  </a:lnTo>
                  <a:lnTo>
                    <a:pt x="408" y="172"/>
                  </a:lnTo>
                  <a:lnTo>
                    <a:pt x="404" y="165"/>
                  </a:lnTo>
                  <a:lnTo>
                    <a:pt x="400" y="158"/>
                  </a:lnTo>
                  <a:lnTo>
                    <a:pt x="397" y="157"/>
                  </a:lnTo>
                  <a:lnTo>
                    <a:pt x="395" y="158"/>
                  </a:lnTo>
                  <a:lnTo>
                    <a:pt x="393" y="158"/>
                  </a:lnTo>
                  <a:lnTo>
                    <a:pt x="388" y="160"/>
                  </a:lnTo>
                  <a:lnTo>
                    <a:pt x="386" y="160"/>
                  </a:lnTo>
                  <a:lnTo>
                    <a:pt x="386" y="158"/>
                  </a:lnTo>
                  <a:lnTo>
                    <a:pt x="376" y="152"/>
                  </a:lnTo>
                  <a:lnTo>
                    <a:pt x="360" y="138"/>
                  </a:lnTo>
                  <a:lnTo>
                    <a:pt x="348" y="133"/>
                  </a:lnTo>
                  <a:lnTo>
                    <a:pt x="350" y="126"/>
                  </a:lnTo>
                  <a:lnTo>
                    <a:pt x="347" y="122"/>
                  </a:lnTo>
                  <a:lnTo>
                    <a:pt x="343" y="118"/>
                  </a:lnTo>
                  <a:lnTo>
                    <a:pt x="338" y="116"/>
                  </a:lnTo>
                  <a:lnTo>
                    <a:pt x="332" y="113"/>
                  </a:lnTo>
                  <a:lnTo>
                    <a:pt x="330" y="110"/>
                  </a:lnTo>
                  <a:lnTo>
                    <a:pt x="329" y="108"/>
                  </a:lnTo>
                  <a:lnTo>
                    <a:pt x="327" y="104"/>
                  </a:lnTo>
                  <a:lnTo>
                    <a:pt x="325" y="102"/>
                  </a:lnTo>
                  <a:lnTo>
                    <a:pt x="324" y="99"/>
                  </a:lnTo>
                  <a:lnTo>
                    <a:pt x="319" y="97"/>
                  </a:lnTo>
                  <a:lnTo>
                    <a:pt x="311" y="94"/>
                  </a:lnTo>
                  <a:lnTo>
                    <a:pt x="302" y="90"/>
                  </a:lnTo>
                  <a:lnTo>
                    <a:pt x="295" y="88"/>
                  </a:lnTo>
                  <a:lnTo>
                    <a:pt x="288" y="87"/>
                  </a:lnTo>
                  <a:lnTo>
                    <a:pt x="280" y="87"/>
                  </a:lnTo>
                  <a:lnTo>
                    <a:pt x="273" y="88"/>
                  </a:lnTo>
                  <a:lnTo>
                    <a:pt x="270" y="89"/>
                  </a:lnTo>
                  <a:lnTo>
                    <a:pt x="267" y="92"/>
                  </a:lnTo>
                  <a:lnTo>
                    <a:pt x="265" y="96"/>
                  </a:lnTo>
                  <a:lnTo>
                    <a:pt x="262" y="98"/>
                  </a:lnTo>
                  <a:lnTo>
                    <a:pt x="260" y="99"/>
                  </a:lnTo>
                  <a:lnTo>
                    <a:pt x="258" y="102"/>
                  </a:lnTo>
                  <a:lnTo>
                    <a:pt x="256" y="102"/>
                  </a:lnTo>
                  <a:lnTo>
                    <a:pt x="256" y="103"/>
                  </a:lnTo>
                  <a:lnTo>
                    <a:pt x="258" y="103"/>
                  </a:lnTo>
                  <a:lnTo>
                    <a:pt x="259" y="104"/>
                  </a:lnTo>
                  <a:lnTo>
                    <a:pt x="261" y="105"/>
                  </a:lnTo>
                  <a:lnTo>
                    <a:pt x="263" y="105"/>
                  </a:lnTo>
                  <a:lnTo>
                    <a:pt x="261" y="106"/>
                  </a:lnTo>
                  <a:lnTo>
                    <a:pt x="251" y="110"/>
                  </a:lnTo>
                  <a:lnTo>
                    <a:pt x="241" y="117"/>
                  </a:lnTo>
                  <a:lnTo>
                    <a:pt x="239" y="120"/>
                  </a:lnTo>
                  <a:lnTo>
                    <a:pt x="235" y="124"/>
                  </a:lnTo>
                  <a:lnTo>
                    <a:pt x="233" y="127"/>
                  </a:lnTo>
                  <a:lnTo>
                    <a:pt x="232" y="129"/>
                  </a:lnTo>
                  <a:lnTo>
                    <a:pt x="227" y="124"/>
                  </a:lnTo>
                  <a:lnTo>
                    <a:pt x="227" y="122"/>
                  </a:lnTo>
                  <a:lnTo>
                    <a:pt x="225" y="123"/>
                  </a:lnTo>
                  <a:lnTo>
                    <a:pt x="223" y="125"/>
                  </a:lnTo>
                  <a:lnTo>
                    <a:pt x="221" y="127"/>
                  </a:lnTo>
                  <a:lnTo>
                    <a:pt x="219" y="131"/>
                  </a:lnTo>
                  <a:lnTo>
                    <a:pt x="217" y="133"/>
                  </a:lnTo>
                  <a:lnTo>
                    <a:pt x="211" y="134"/>
                  </a:lnTo>
                  <a:lnTo>
                    <a:pt x="200" y="134"/>
                  </a:lnTo>
                  <a:lnTo>
                    <a:pt x="197" y="138"/>
                  </a:lnTo>
                  <a:lnTo>
                    <a:pt x="194" y="130"/>
                  </a:lnTo>
                  <a:lnTo>
                    <a:pt x="189" y="122"/>
                  </a:lnTo>
                  <a:lnTo>
                    <a:pt x="183" y="116"/>
                  </a:lnTo>
                  <a:lnTo>
                    <a:pt x="174" y="113"/>
                  </a:lnTo>
                  <a:lnTo>
                    <a:pt x="176" y="111"/>
                  </a:lnTo>
                  <a:lnTo>
                    <a:pt x="180" y="111"/>
                  </a:lnTo>
                  <a:lnTo>
                    <a:pt x="183" y="108"/>
                  </a:lnTo>
                  <a:lnTo>
                    <a:pt x="171" y="101"/>
                  </a:lnTo>
                  <a:lnTo>
                    <a:pt x="157" y="96"/>
                  </a:lnTo>
                  <a:lnTo>
                    <a:pt x="160" y="92"/>
                  </a:lnTo>
                  <a:lnTo>
                    <a:pt x="167" y="85"/>
                  </a:lnTo>
                  <a:lnTo>
                    <a:pt x="169" y="82"/>
                  </a:lnTo>
                  <a:lnTo>
                    <a:pt x="168" y="80"/>
                  </a:lnTo>
                  <a:lnTo>
                    <a:pt x="166" y="80"/>
                  </a:lnTo>
                  <a:lnTo>
                    <a:pt x="157" y="88"/>
                  </a:lnTo>
                  <a:lnTo>
                    <a:pt x="154" y="88"/>
                  </a:lnTo>
                  <a:lnTo>
                    <a:pt x="153" y="87"/>
                  </a:lnTo>
                  <a:lnTo>
                    <a:pt x="150" y="87"/>
                  </a:lnTo>
                  <a:lnTo>
                    <a:pt x="149" y="85"/>
                  </a:lnTo>
                  <a:lnTo>
                    <a:pt x="147" y="85"/>
                  </a:lnTo>
                  <a:lnTo>
                    <a:pt x="145" y="88"/>
                  </a:lnTo>
                  <a:lnTo>
                    <a:pt x="143" y="90"/>
                  </a:lnTo>
                  <a:lnTo>
                    <a:pt x="143" y="94"/>
                  </a:lnTo>
                  <a:lnTo>
                    <a:pt x="138" y="92"/>
                  </a:lnTo>
                  <a:lnTo>
                    <a:pt x="126" y="88"/>
                  </a:lnTo>
                  <a:lnTo>
                    <a:pt x="118" y="88"/>
                  </a:lnTo>
                  <a:lnTo>
                    <a:pt x="121" y="82"/>
                  </a:lnTo>
                  <a:lnTo>
                    <a:pt x="121" y="78"/>
                  </a:lnTo>
                  <a:lnTo>
                    <a:pt x="118" y="76"/>
                  </a:lnTo>
                  <a:lnTo>
                    <a:pt x="113" y="74"/>
                  </a:lnTo>
                  <a:lnTo>
                    <a:pt x="106" y="73"/>
                  </a:lnTo>
                  <a:lnTo>
                    <a:pt x="100" y="71"/>
                  </a:lnTo>
                  <a:lnTo>
                    <a:pt x="96" y="70"/>
                  </a:lnTo>
                  <a:lnTo>
                    <a:pt x="88" y="77"/>
                  </a:lnTo>
                  <a:lnTo>
                    <a:pt x="78" y="82"/>
                  </a:lnTo>
                  <a:lnTo>
                    <a:pt x="67" y="84"/>
                  </a:lnTo>
                  <a:lnTo>
                    <a:pt x="56" y="88"/>
                  </a:lnTo>
                  <a:lnTo>
                    <a:pt x="55" y="83"/>
                  </a:lnTo>
                  <a:lnTo>
                    <a:pt x="53" y="77"/>
                  </a:lnTo>
                  <a:lnTo>
                    <a:pt x="50" y="68"/>
                  </a:lnTo>
                  <a:lnTo>
                    <a:pt x="47" y="68"/>
                  </a:lnTo>
                  <a:lnTo>
                    <a:pt x="46" y="69"/>
                  </a:lnTo>
                  <a:lnTo>
                    <a:pt x="46" y="78"/>
                  </a:lnTo>
                  <a:lnTo>
                    <a:pt x="44" y="80"/>
                  </a:lnTo>
                  <a:lnTo>
                    <a:pt x="39" y="74"/>
                  </a:lnTo>
                  <a:lnTo>
                    <a:pt x="36" y="74"/>
                  </a:lnTo>
                  <a:lnTo>
                    <a:pt x="36" y="75"/>
                  </a:lnTo>
                  <a:lnTo>
                    <a:pt x="35" y="76"/>
                  </a:lnTo>
                  <a:lnTo>
                    <a:pt x="35" y="78"/>
                  </a:lnTo>
                  <a:lnTo>
                    <a:pt x="34" y="81"/>
                  </a:lnTo>
                  <a:lnTo>
                    <a:pt x="34" y="84"/>
                  </a:lnTo>
                  <a:lnTo>
                    <a:pt x="33" y="87"/>
                  </a:lnTo>
                  <a:lnTo>
                    <a:pt x="31" y="90"/>
                  </a:lnTo>
                  <a:lnTo>
                    <a:pt x="25" y="90"/>
                  </a:lnTo>
                  <a:lnTo>
                    <a:pt x="22" y="87"/>
                  </a:lnTo>
                  <a:lnTo>
                    <a:pt x="19" y="81"/>
                  </a:lnTo>
                  <a:lnTo>
                    <a:pt x="17" y="76"/>
                  </a:lnTo>
                  <a:lnTo>
                    <a:pt x="20" y="70"/>
                  </a:lnTo>
                  <a:lnTo>
                    <a:pt x="17" y="66"/>
                  </a:lnTo>
                  <a:lnTo>
                    <a:pt x="11" y="62"/>
                  </a:lnTo>
                  <a:lnTo>
                    <a:pt x="1" y="55"/>
                  </a:lnTo>
                  <a:lnTo>
                    <a:pt x="0" y="48"/>
                  </a:lnTo>
                  <a:lnTo>
                    <a:pt x="3" y="41"/>
                  </a:lnTo>
                  <a:lnTo>
                    <a:pt x="8" y="38"/>
                  </a:lnTo>
                  <a:lnTo>
                    <a:pt x="14" y="36"/>
                  </a:lnTo>
                  <a:lnTo>
                    <a:pt x="34" y="36"/>
                  </a:lnTo>
                  <a:lnTo>
                    <a:pt x="75" y="32"/>
                  </a:lnTo>
                  <a:lnTo>
                    <a:pt x="118" y="27"/>
                  </a:lnTo>
                  <a:lnTo>
                    <a:pt x="161" y="21"/>
                  </a:lnTo>
                  <a:lnTo>
                    <a:pt x="203" y="17"/>
                  </a:lnTo>
                  <a:lnTo>
                    <a:pt x="213" y="40"/>
                  </a:lnTo>
                  <a:lnTo>
                    <a:pt x="268" y="38"/>
                  </a:lnTo>
                  <a:lnTo>
                    <a:pt x="323" y="33"/>
                  </a:lnTo>
                  <a:lnTo>
                    <a:pt x="376" y="29"/>
                  </a:lnTo>
                  <a:lnTo>
                    <a:pt x="428" y="28"/>
                  </a:lnTo>
                  <a:lnTo>
                    <a:pt x="428" y="33"/>
                  </a:lnTo>
                  <a:lnTo>
                    <a:pt x="429" y="38"/>
                  </a:lnTo>
                  <a:lnTo>
                    <a:pt x="433" y="42"/>
                  </a:lnTo>
                  <a:lnTo>
                    <a:pt x="440" y="41"/>
                  </a:lnTo>
                  <a:lnTo>
                    <a:pt x="444" y="38"/>
                  </a:lnTo>
                  <a:lnTo>
                    <a:pt x="445" y="32"/>
                  </a:lnTo>
                  <a:lnTo>
                    <a:pt x="445" y="25"/>
                  </a:lnTo>
                  <a:lnTo>
                    <a:pt x="443" y="11"/>
                  </a:lnTo>
                  <a:lnTo>
                    <a:pt x="441" y="5"/>
                  </a:lnTo>
                  <a:lnTo>
                    <a:pt x="444"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0" name="Freeform 106"/>
            <p:cNvSpPr>
              <a:spLocks/>
            </p:cNvSpPr>
            <p:nvPr/>
          </p:nvSpPr>
          <p:spPr bwMode="auto">
            <a:xfrm>
              <a:off x="7106403" y="4383438"/>
              <a:ext cx="909668" cy="700695"/>
            </a:xfrm>
            <a:custGeom>
              <a:avLst/>
              <a:gdLst/>
              <a:ahLst/>
              <a:cxnLst>
                <a:cxn ang="0">
                  <a:pos x="217" y="9"/>
                </a:cxn>
                <a:cxn ang="0">
                  <a:pos x="224" y="11"/>
                </a:cxn>
                <a:cxn ang="0">
                  <a:pos x="225" y="28"/>
                </a:cxn>
                <a:cxn ang="0">
                  <a:pos x="228" y="46"/>
                </a:cxn>
                <a:cxn ang="0">
                  <a:pos x="226" y="72"/>
                </a:cxn>
                <a:cxn ang="0">
                  <a:pos x="226" y="87"/>
                </a:cxn>
                <a:cxn ang="0">
                  <a:pos x="212" y="116"/>
                </a:cxn>
                <a:cxn ang="0">
                  <a:pos x="203" y="144"/>
                </a:cxn>
                <a:cxn ang="0">
                  <a:pos x="200" y="159"/>
                </a:cxn>
                <a:cxn ang="0">
                  <a:pos x="196" y="185"/>
                </a:cxn>
                <a:cxn ang="0">
                  <a:pos x="338" y="205"/>
                </a:cxn>
                <a:cxn ang="0">
                  <a:pos x="361" y="254"/>
                </a:cxn>
                <a:cxn ang="0">
                  <a:pos x="327" y="240"/>
                </a:cxn>
                <a:cxn ang="0">
                  <a:pos x="304" y="268"/>
                </a:cxn>
                <a:cxn ang="0">
                  <a:pos x="352" y="262"/>
                </a:cxn>
                <a:cxn ang="0">
                  <a:pos x="344" y="270"/>
                </a:cxn>
                <a:cxn ang="0">
                  <a:pos x="367" y="280"/>
                </a:cxn>
                <a:cxn ang="0">
                  <a:pos x="372" y="266"/>
                </a:cxn>
                <a:cxn ang="0">
                  <a:pos x="383" y="286"/>
                </a:cxn>
                <a:cxn ang="0">
                  <a:pos x="367" y="297"/>
                </a:cxn>
                <a:cxn ang="0">
                  <a:pos x="361" y="306"/>
                </a:cxn>
                <a:cxn ang="0">
                  <a:pos x="365" y="317"/>
                </a:cxn>
                <a:cxn ang="0">
                  <a:pos x="376" y="325"/>
                </a:cxn>
                <a:cxn ang="0">
                  <a:pos x="383" y="325"/>
                </a:cxn>
                <a:cxn ang="0">
                  <a:pos x="392" y="331"/>
                </a:cxn>
                <a:cxn ang="0">
                  <a:pos x="410" y="347"/>
                </a:cxn>
                <a:cxn ang="0">
                  <a:pos x="394" y="342"/>
                </a:cxn>
                <a:cxn ang="0">
                  <a:pos x="384" y="343"/>
                </a:cxn>
                <a:cxn ang="0">
                  <a:pos x="368" y="332"/>
                </a:cxn>
                <a:cxn ang="0">
                  <a:pos x="356" y="326"/>
                </a:cxn>
                <a:cxn ang="0">
                  <a:pos x="333" y="318"/>
                </a:cxn>
                <a:cxn ang="0">
                  <a:pos x="320" y="321"/>
                </a:cxn>
                <a:cxn ang="0">
                  <a:pos x="333" y="332"/>
                </a:cxn>
                <a:cxn ang="0">
                  <a:pos x="326" y="336"/>
                </a:cxn>
                <a:cxn ang="0">
                  <a:pos x="324" y="354"/>
                </a:cxn>
                <a:cxn ang="0">
                  <a:pos x="312" y="340"/>
                </a:cxn>
                <a:cxn ang="0">
                  <a:pos x="299" y="335"/>
                </a:cxn>
                <a:cxn ang="0">
                  <a:pos x="262" y="350"/>
                </a:cxn>
                <a:cxn ang="0">
                  <a:pos x="236" y="314"/>
                </a:cxn>
                <a:cxn ang="0">
                  <a:pos x="217" y="320"/>
                </a:cxn>
                <a:cxn ang="0">
                  <a:pos x="185" y="294"/>
                </a:cxn>
                <a:cxn ang="0">
                  <a:pos x="158" y="311"/>
                </a:cxn>
                <a:cxn ang="0">
                  <a:pos x="158" y="319"/>
                </a:cxn>
                <a:cxn ang="0">
                  <a:pos x="127" y="320"/>
                </a:cxn>
                <a:cxn ang="0">
                  <a:pos x="77" y="305"/>
                </a:cxn>
                <a:cxn ang="0">
                  <a:pos x="58" y="294"/>
                </a:cxn>
                <a:cxn ang="0">
                  <a:pos x="22" y="311"/>
                </a:cxn>
                <a:cxn ang="0">
                  <a:pos x="32" y="300"/>
                </a:cxn>
                <a:cxn ang="0">
                  <a:pos x="35" y="271"/>
                </a:cxn>
                <a:cxn ang="0">
                  <a:pos x="37" y="229"/>
                </a:cxn>
                <a:cxn ang="0">
                  <a:pos x="44" y="173"/>
                </a:cxn>
                <a:cxn ang="0">
                  <a:pos x="27" y="144"/>
                </a:cxn>
                <a:cxn ang="0">
                  <a:pos x="0" y="10"/>
                </a:cxn>
              </a:cxnLst>
              <a:rect l="0" t="0" r="r" b="b"/>
              <a:pathLst>
                <a:path w="410" h="356">
                  <a:moveTo>
                    <a:pt x="191" y="0"/>
                  </a:moveTo>
                  <a:lnTo>
                    <a:pt x="217" y="2"/>
                  </a:lnTo>
                  <a:lnTo>
                    <a:pt x="216" y="5"/>
                  </a:lnTo>
                  <a:lnTo>
                    <a:pt x="214" y="7"/>
                  </a:lnTo>
                  <a:lnTo>
                    <a:pt x="216" y="9"/>
                  </a:lnTo>
                  <a:lnTo>
                    <a:pt x="217" y="9"/>
                  </a:lnTo>
                  <a:lnTo>
                    <a:pt x="219" y="7"/>
                  </a:lnTo>
                  <a:lnTo>
                    <a:pt x="223" y="4"/>
                  </a:lnTo>
                  <a:lnTo>
                    <a:pt x="225" y="5"/>
                  </a:lnTo>
                  <a:lnTo>
                    <a:pt x="225" y="7"/>
                  </a:lnTo>
                  <a:lnTo>
                    <a:pt x="224" y="9"/>
                  </a:lnTo>
                  <a:lnTo>
                    <a:pt x="224" y="11"/>
                  </a:lnTo>
                  <a:lnTo>
                    <a:pt x="223" y="13"/>
                  </a:lnTo>
                  <a:lnTo>
                    <a:pt x="223" y="18"/>
                  </a:lnTo>
                  <a:lnTo>
                    <a:pt x="228" y="24"/>
                  </a:lnTo>
                  <a:lnTo>
                    <a:pt x="228" y="25"/>
                  </a:lnTo>
                  <a:lnTo>
                    <a:pt x="226" y="26"/>
                  </a:lnTo>
                  <a:lnTo>
                    <a:pt x="225" y="28"/>
                  </a:lnTo>
                  <a:lnTo>
                    <a:pt x="223" y="31"/>
                  </a:lnTo>
                  <a:lnTo>
                    <a:pt x="223" y="32"/>
                  </a:lnTo>
                  <a:lnTo>
                    <a:pt x="224" y="34"/>
                  </a:lnTo>
                  <a:lnTo>
                    <a:pt x="226" y="35"/>
                  </a:lnTo>
                  <a:lnTo>
                    <a:pt x="228" y="38"/>
                  </a:lnTo>
                  <a:lnTo>
                    <a:pt x="228" y="46"/>
                  </a:lnTo>
                  <a:lnTo>
                    <a:pt x="233" y="53"/>
                  </a:lnTo>
                  <a:lnTo>
                    <a:pt x="236" y="56"/>
                  </a:lnTo>
                  <a:lnTo>
                    <a:pt x="239" y="60"/>
                  </a:lnTo>
                  <a:lnTo>
                    <a:pt x="236" y="65"/>
                  </a:lnTo>
                  <a:lnTo>
                    <a:pt x="229" y="68"/>
                  </a:lnTo>
                  <a:lnTo>
                    <a:pt x="226" y="72"/>
                  </a:lnTo>
                  <a:lnTo>
                    <a:pt x="225" y="74"/>
                  </a:lnTo>
                  <a:lnTo>
                    <a:pt x="227" y="76"/>
                  </a:lnTo>
                  <a:lnTo>
                    <a:pt x="234" y="80"/>
                  </a:lnTo>
                  <a:lnTo>
                    <a:pt x="231" y="83"/>
                  </a:lnTo>
                  <a:lnTo>
                    <a:pt x="228" y="84"/>
                  </a:lnTo>
                  <a:lnTo>
                    <a:pt x="226" y="87"/>
                  </a:lnTo>
                  <a:lnTo>
                    <a:pt x="226" y="88"/>
                  </a:lnTo>
                  <a:lnTo>
                    <a:pt x="227" y="89"/>
                  </a:lnTo>
                  <a:lnTo>
                    <a:pt x="231" y="89"/>
                  </a:lnTo>
                  <a:lnTo>
                    <a:pt x="223" y="100"/>
                  </a:lnTo>
                  <a:lnTo>
                    <a:pt x="211" y="108"/>
                  </a:lnTo>
                  <a:lnTo>
                    <a:pt x="212" y="116"/>
                  </a:lnTo>
                  <a:lnTo>
                    <a:pt x="207" y="124"/>
                  </a:lnTo>
                  <a:lnTo>
                    <a:pt x="203" y="131"/>
                  </a:lnTo>
                  <a:lnTo>
                    <a:pt x="200" y="137"/>
                  </a:lnTo>
                  <a:lnTo>
                    <a:pt x="200" y="140"/>
                  </a:lnTo>
                  <a:lnTo>
                    <a:pt x="202" y="143"/>
                  </a:lnTo>
                  <a:lnTo>
                    <a:pt x="203" y="144"/>
                  </a:lnTo>
                  <a:lnTo>
                    <a:pt x="203" y="147"/>
                  </a:lnTo>
                  <a:lnTo>
                    <a:pt x="197" y="147"/>
                  </a:lnTo>
                  <a:lnTo>
                    <a:pt x="197" y="151"/>
                  </a:lnTo>
                  <a:lnTo>
                    <a:pt x="199" y="153"/>
                  </a:lnTo>
                  <a:lnTo>
                    <a:pt x="200" y="156"/>
                  </a:lnTo>
                  <a:lnTo>
                    <a:pt x="200" y="159"/>
                  </a:lnTo>
                  <a:lnTo>
                    <a:pt x="198" y="160"/>
                  </a:lnTo>
                  <a:lnTo>
                    <a:pt x="197" y="160"/>
                  </a:lnTo>
                  <a:lnTo>
                    <a:pt x="195" y="161"/>
                  </a:lnTo>
                  <a:lnTo>
                    <a:pt x="191" y="161"/>
                  </a:lnTo>
                  <a:lnTo>
                    <a:pt x="196" y="178"/>
                  </a:lnTo>
                  <a:lnTo>
                    <a:pt x="196" y="185"/>
                  </a:lnTo>
                  <a:lnTo>
                    <a:pt x="191" y="191"/>
                  </a:lnTo>
                  <a:lnTo>
                    <a:pt x="269" y="185"/>
                  </a:lnTo>
                  <a:lnTo>
                    <a:pt x="346" y="179"/>
                  </a:lnTo>
                  <a:lnTo>
                    <a:pt x="344" y="187"/>
                  </a:lnTo>
                  <a:lnTo>
                    <a:pt x="341" y="196"/>
                  </a:lnTo>
                  <a:lnTo>
                    <a:pt x="338" y="205"/>
                  </a:lnTo>
                  <a:lnTo>
                    <a:pt x="342" y="216"/>
                  </a:lnTo>
                  <a:lnTo>
                    <a:pt x="349" y="227"/>
                  </a:lnTo>
                  <a:lnTo>
                    <a:pt x="356" y="236"/>
                  </a:lnTo>
                  <a:lnTo>
                    <a:pt x="363" y="249"/>
                  </a:lnTo>
                  <a:lnTo>
                    <a:pt x="362" y="252"/>
                  </a:lnTo>
                  <a:lnTo>
                    <a:pt x="361" y="254"/>
                  </a:lnTo>
                  <a:lnTo>
                    <a:pt x="359" y="254"/>
                  </a:lnTo>
                  <a:lnTo>
                    <a:pt x="354" y="249"/>
                  </a:lnTo>
                  <a:lnTo>
                    <a:pt x="349" y="247"/>
                  </a:lnTo>
                  <a:lnTo>
                    <a:pt x="335" y="247"/>
                  </a:lnTo>
                  <a:lnTo>
                    <a:pt x="332" y="244"/>
                  </a:lnTo>
                  <a:lnTo>
                    <a:pt x="327" y="240"/>
                  </a:lnTo>
                  <a:lnTo>
                    <a:pt x="323" y="236"/>
                  </a:lnTo>
                  <a:lnTo>
                    <a:pt x="316" y="235"/>
                  </a:lnTo>
                  <a:lnTo>
                    <a:pt x="306" y="242"/>
                  </a:lnTo>
                  <a:lnTo>
                    <a:pt x="299" y="251"/>
                  </a:lnTo>
                  <a:lnTo>
                    <a:pt x="296" y="263"/>
                  </a:lnTo>
                  <a:lnTo>
                    <a:pt x="304" y="268"/>
                  </a:lnTo>
                  <a:lnTo>
                    <a:pt x="313" y="269"/>
                  </a:lnTo>
                  <a:lnTo>
                    <a:pt x="325" y="268"/>
                  </a:lnTo>
                  <a:lnTo>
                    <a:pt x="335" y="265"/>
                  </a:lnTo>
                  <a:lnTo>
                    <a:pt x="344" y="262"/>
                  </a:lnTo>
                  <a:lnTo>
                    <a:pt x="349" y="261"/>
                  </a:lnTo>
                  <a:lnTo>
                    <a:pt x="352" y="262"/>
                  </a:lnTo>
                  <a:lnTo>
                    <a:pt x="352" y="264"/>
                  </a:lnTo>
                  <a:lnTo>
                    <a:pt x="351" y="265"/>
                  </a:lnTo>
                  <a:lnTo>
                    <a:pt x="348" y="266"/>
                  </a:lnTo>
                  <a:lnTo>
                    <a:pt x="347" y="268"/>
                  </a:lnTo>
                  <a:lnTo>
                    <a:pt x="345" y="269"/>
                  </a:lnTo>
                  <a:lnTo>
                    <a:pt x="344" y="270"/>
                  </a:lnTo>
                  <a:lnTo>
                    <a:pt x="344" y="272"/>
                  </a:lnTo>
                  <a:lnTo>
                    <a:pt x="348" y="277"/>
                  </a:lnTo>
                  <a:lnTo>
                    <a:pt x="356" y="280"/>
                  </a:lnTo>
                  <a:lnTo>
                    <a:pt x="363" y="283"/>
                  </a:lnTo>
                  <a:lnTo>
                    <a:pt x="366" y="282"/>
                  </a:lnTo>
                  <a:lnTo>
                    <a:pt x="367" y="280"/>
                  </a:lnTo>
                  <a:lnTo>
                    <a:pt x="368" y="278"/>
                  </a:lnTo>
                  <a:lnTo>
                    <a:pt x="368" y="276"/>
                  </a:lnTo>
                  <a:lnTo>
                    <a:pt x="369" y="273"/>
                  </a:lnTo>
                  <a:lnTo>
                    <a:pt x="369" y="270"/>
                  </a:lnTo>
                  <a:lnTo>
                    <a:pt x="370" y="269"/>
                  </a:lnTo>
                  <a:lnTo>
                    <a:pt x="372" y="266"/>
                  </a:lnTo>
                  <a:lnTo>
                    <a:pt x="377" y="266"/>
                  </a:lnTo>
                  <a:lnTo>
                    <a:pt x="376" y="272"/>
                  </a:lnTo>
                  <a:lnTo>
                    <a:pt x="377" y="276"/>
                  </a:lnTo>
                  <a:lnTo>
                    <a:pt x="380" y="278"/>
                  </a:lnTo>
                  <a:lnTo>
                    <a:pt x="382" y="282"/>
                  </a:lnTo>
                  <a:lnTo>
                    <a:pt x="383" y="286"/>
                  </a:lnTo>
                  <a:lnTo>
                    <a:pt x="377" y="286"/>
                  </a:lnTo>
                  <a:lnTo>
                    <a:pt x="373" y="287"/>
                  </a:lnTo>
                  <a:lnTo>
                    <a:pt x="370" y="289"/>
                  </a:lnTo>
                  <a:lnTo>
                    <a:pt x="368" y="291"/>
                  </a:lnTo>
                  <a:lnTo>
                    <a:pt x="367" y="293"/>
                  </a:lnTo>
                  <a:lnTo>
                    <a:pt x="367" y="297"/>
                  </a:lnTo>
                  <a:lnTo>
                    <a:pt x="369" y="300"/>
                  </a:lnTo>
                  <a:lnTo>
                    <a:pt x="363" y="300"/>
                  </a:lnTo>
                  <a:lnTo>
                    <a:pt x="362" y="301"/>
                  </a:lnTo>
                  <a:lnTo>
                    <a:pt x="362" y="304"/>
                  </a:lnTo>
                  <a:lnTo>
                    <a:pt x="361" y="305"/>
                  </a:lnTo>
                  <a:lnTo>
                    <a:pt x="361" y="306"/>
                  </a:lnTo>
                  <a:lnTo>
                    <a:pt x="360" y="307"/>
                  </a:lnTo>
                  <a:lnTo>
                    <a:pt x="358" y="308"/>
                  </a:lnTo>
                  <a:lnTo>
                    <a:pt x="358" y="313"/>
                  </a:lnTo>
                  <a:lnTo>
                    <a:pt x="360" y="315"/>
                  </a:lnTo>
                  <a:lnTo>
                    <a:pt x="362" y="317"/>
                  </a:lnTo>
                  <a:lnTo>
                    <a:pt x="365" y="317"/>
                  </a:lnTo>
                  <a:lnTo>
                    <a:pt x="368" y="318"/>
                  </a:lnTo>
                  <a:lnTo>
                    <a:pt x="370" y="318"/>
                  </a:lnTo>
                  <a:lnTo>
                    <a:pt x="373" y="319"/>
                  </a:lnTo>
                  <a:lnTo>
                    <a:pt x="375" y="321"/>
                  </a:lnTo>
                  <a:lnTo>
                    <a:pt x="375" y="324"/>
                  </a:lnTo>
                  <a:lnTo>
                    <a:pt x="376" y="325"/>
                  </a:lnTo>
                  <a:lnTo>
                    <a:pt x="376" y="327"/>
                  </a:lnTo>
                  <a:lnTo>
                    <a:pt x="377" y="328"/>
                  </a:lnTo>
                  <a:lnTo>
                    <a:pt x="379" y="328"/>
                  </a:lnTo>
                  <a:lnTo>
                    <a:pt x="380" y="327"/>
                  </a:lnTo>
                  <a:lnTo>
                    <a:pt x="382" y="326"/>
                  </a:lnTo>
                  <a:lnTo>
                    <a:pt x="383" y="325"/>
                  </a:lnTo>
                  <a:lnTo>
                    <a:pt x="386" y="326"/>
                  </a:lnTo>
                  <a:lnTo>
                    <a:pt x="387" y="326"/>
                  </a:lnTo>
                  <a:lnTo>
                    <a:pt x="387" y="327"/>
                  </a:lnTo>
                  <a:lnTo>
                    <a:pt x="389" y="328"/>
                  </a:lnTo>
                  <a:lnTo>
                    <a:pt x="390" y="331"/>
                  </a:lnTo>
                  <a:lnTo>
                    <a:pt x="392" y="331"/>
                  </a:lnTo>
                  <a:lnTo>
                    <a:pt x="396" y="332"/>
                  </a:lnTo>
                  <a:lnTo>
                    <a:pt x="399" y="332"/>
                  </a:lnTo>
                  <a:lnTo>
                    <a:pt x="403" y="331"/>
                  </a:lnTo>
                  <a:lnTo>
                    <a:pt x="406" y="335"/>
                  </a:lnTo>
                  <a:lnTo>
                    <a:pt x="410" y="341"/>
                  </a:lnTo>
                  <a:lnTo>
                    <a:pt x="410" y="347"/>
                  </a:lnTo>
                  <a:lnTo>
                    <a:pt x="408" y="354"/>
                  </a:lnTo>
                  <a:lnTo>
                    <a:pt x="404" y="353"/>
                  </a:lnTo>
                  <a:lnTo>
                    <a:pt x="401" y="350"/>
                  </a:lnTo>
                  <a:lnTo>
                    <a:pt x="398" y="348"/>
                  </a:lnTo>
                  <a:lnTo>
                    <a:pt x="396" y="345"/>
                  </a:lnTo>
                  <a:lnTo>
                    <a:pt x="394" y="342"/>
                  </a:lnTo>
                  <a:lnTo>
                    <a:pt x="391" y="345"/>
                  </a:lnTo>
                  <a:lnTo>
                    <a:pt x="391" y="347"/>
                  </a:lnTo>
                  <a:lnTo>
                    <a:pt x="390" y="348"/>
                  </a:lnTo>
                  <a:lnTo>
                    <a:pt x="386" y="348"/>
                  </a:lnTo>
                  <a:lnTo>
                    <a:pt x="386" y="346"/>
                  </a:lnTo>
                  <a:lnTo>
                    <a:pt x="384" y="343"/>
                  </a:lnTo>
                  <a:lnTo>
                    <a:pt x="383" y="342"/>
                  </a:lnTo>
                  <a:lnTo>
                    <a:pt x="383" y="336"/>
                  </a:lnTo>
                  <a:lnTo>
                    <a:pt x="380" y="338"/>
                  </a:lnTo>
                  <a:lnTo>
                    <a:pt x="376" y="338"/>
                  </a:lnTo>
                  <a:lnTo>
                    <a:pt x="369" y="334"/>
                  </a:lnTo>
                  <a:lnTo>
                    <a:pt x="368" y="332"/>
                  </a:lnTo>
                  <a:lnTo>
                    <a:pt x="366" y="331"/>
                  </a:lnTo>
                  <a:lnTo>
                    <a:pt x="365" y="331"/>
                  </a:lnTo>
                  <a:lnTo>
                    <a:pt x="362" y="332"/>
                  </a:lnTo>
                  <a:lnTo>
                    <a:pt x="359" y="332"/>
                  </a:lnTo>
                  <a:lnTo>
                    <a:pt x="356" y="329"/>
                  </a:lnTo>
                  <a:lnTo>
                    <a:pt x="356" y="326"/>
                  </a:lnTo>
                  <a:lnTo>
                    <a:pt x="355" y="324"/>
                  </a:lnTo>
                  <a:lnTo>
                    <a:pt x="354" y="322"/>
                  </a:lnTo>
                  <a:lnTo>
                    <a:pt x="352" y="321"/>
                  </a:lnTo>
                  <a:lnTo>
                    <a:pt x="341" y="321"/>
                  </a:lnTo>
                  <a:lnTo>
                    <a:pt x="338" y="320"/>
                  </a:lnTo>
                  <a:lnTo>
                    <a:pt x="333" y="318"/>
                  </a:lnTo>
                  <a:lnTo>
                    <a:pt x="330" y="314"/>
                  </a:lnTo>
                  <a:lnTo>
                    <a:pt x="324" y="312"/>
                  </a:lnTo>
                  <a:lnTo>
                    <a:pt x="318" y="311"/>
                  </a:lnTo>
                  <a:lnTo>
                    <a:pt x="318" y="318"/>
                  </a:lnTo>
                  <a:lnTo>
                    <a:pt x="319" y="319"/>
                  </a:lnTo>
                  <a:lnTo>
                    <a:pt x="320" y="321"/>
                  </a:lnTo>
                  <a:lnTo>
                    <a:pt x="325" y="324"/>
                  </a:lnTo>
                  <a:lnTo>
                    <a:pt x="327" y="324"/>
                  </a:lnTo>
                  <a:lnTo>
                    <a:pt x="328" y="325"/>
                  </a:lnTo>
                  <a:lnTo>
                    <a:pt x="331" y="326"/>
                  </a:lnTo>
                  <a:lnTo>
                    <a:pt x="333" y="331"/>
                  </a:lnTo>
                  <a:lnTo>
                    <a:pt x="333" y="332"/>
                  </a:lnTo>
                  <a:lnTo>
                    <a:pt x="332" y="334"/>
                  </a:lnTo>
                  <a:lnTo>
                    <a:pt x="331" y="334"/>
                  </a:lnTo>
                  <a:lnTo>
                    <a:pt x="330" y="335"/>
                  </a:lnTo>
                  <a:lnTo>
                    <a:pt x="328" y="335"/>
                  </a:lnTo>
                  <a:lnTo>
                    <a:pt x="327" y="336"/>
                  </a:lnTo>
                  <a:lnTo>
                    <a:pt x="326" y="336"/>
                  </a:lnTo>
                  <a:lnTo>
                    <a:pt x="326" y="340"/>
                  </a:lnTo>
                  <a:lnTo>
                    <a:pt x="330" y="347"/>
                  </a:lnTo>
                  <a:lnTo>
                    <a:pt x="330" y="349"/>
                  </a:lnTo>
                  <a:lnTo>
                    <a:pt x="328" y="352"/>
                  </a:lnTo>
                  <a:lnTo>
                    <a:pt x="327" y="353"/>
                  </a:lnTo>
                  <a:lnTo>
                    <a:pt x="324" y="354"/>
                  </a:lnTo>
                  <a:lnTo>
                    <a:pt x="319" y="354"/>
                  </a:lnTo>
                  <a:lnTo>
                    <a:pt x="318" y="353"/>
                  </a:lnTo>
                  <a:lnTo>
                    <a:pt x="318" y="340"/>
                  </a:lnTo>
                  <a:lnTo>
                    <a:pt x="317" y="339"/>
                  </a:lnTo>
                  <a:lnTo>
                    <a:pt x="314" y="339"/>
                  </a:lnTo>
                  <a:lnTo>
                    <a:pt x="312" y="340"/>
                  </a:lnTo>
                  <a:lnTo>
                    <a:pt x="310" y="340"/>
                  </a:lnTo>
                  <a:lnTo>
                    <a:pt x="308" y="341"/>
                  </a:lnTo>
                  <a:lnTo>
                    <a:pt x="305" y="341"/>
                  </a:lnTo>
                  <a:lnTo>
                    <a:pt x="303" y="339"/>
                  </a:lnTo>
                  <a:lnTo>
                    <a:pt x="303" y="335"/>
                  </a:lnTo>
                  <a:lnTo>
                    <a:pt x="299" y="335"/>
                  </a:lnTo>
                  <a:lnTo>
                    <a:pt x="296" y="336"/>
                  </a:lnTo>
                  <a:lnTo>
                    <a:pt x="289" y="340"/>
                  </a:lnTo>
                  <a:lnTo>
                    <a:pt x="284" y="346"/>
                  </a:lnTo>
                  <a:lnTo>
                    <a:pt x="282" y="356"/>
                  </a:lnTo>
                  <a:lnTo>
                    <a:pt x="276" y="355"/>
                  </a:lnTo>
                  <a:lnTo>
                    <a:pt x="262" y="350"/>
                  </a:lnTo>
                  <a:lnTo>
                    <a:pt x="255" y="349"/>
                  </a:lnTo>
                  <a:lnTo>
                    <a:pt x="250" y="350"/>
                  </a:lnTo>
                  <a:lnTo>
                    <a:pt x="248" y="343"/>
                  </a:lnTo>
                  <a:lnTo>
                    <a:pt x="239" y="332"/>
                  </a:lnTo>
                  <a:lnTo>
                    <a:pt x="236" y="325"/>
                  </a:lnTo>
                  <a:lnTo>
                    <a:pt x="236" y="314"/>
                  </a:lnTo>
                  <a:lnTo>
                    <a:pt x="232" y="314"/>
                  </a:lnTo>
                  <a:lnTo>
                    <a:pt x="232" y="317"/>
                  </a:lnTo>
                  <a:lnTo>
                    <a:pt x="231" y="318"/>
                  </a:lnTo>
                  <a:lnTo>
                    <a:pt x="231" y="322"/>
                  </a:lnTo>
                  <a:lnTo>
                    <a:pt x="226" y="322"/>
                  </a:lnTo>
                  <a:lnTo>
                    <a:pt x="217" y="320"/>
                  </a:lnTo>
                  <a:lnTo>
                    <a:pt x="211" y="320"/>
                  </a:lnTo>
                  <a:lnTo>
                    <a:pt x="209" y="312"/>
                  </a:lnTo>
                  <a:lnTo>
                    <a:pt x="204" y="306"/>
                  </a:lnTo>
                  <a:lnTo>
                    <a:pt x="196" y="303"/>
                  </a:lnTo>
                  <a:lnTo>
                    <a:pt x="185" y="303"/>
                  </a:lnTo>
                  <a:lnTo>
                    <a:pt x="185" y="294"/>
                  </a:lnTo>
                  <a:lnTo>
                    <a:pt x="176" y="298"/>
                  </a:lnTo>
                  <a:lnTo>
                    <a:pt x="168" y="303"/>
                  </a:lnTo>
                  <a:lnTo>
                    <a:pt x="157" y="306"/>
                  </a:lnTo>
                  <a:lnTo>
                    <a:pt x="156" y="307"/>
                  </a:lnTo>
                  <a:lnTo>
                    <a:pt x="156" y="310"/>
                  </a:lnTo>
                  <a:lnTo>
                    <a:pt x="158" y="311"/>
                  </a:lnTo>
                  <a:lnTo>
                    <a:pt x="160" y="312"/>
                  </a:lnTo>
                  <a:lnTo>
                    <a:pt x="162" y="313"/>
                  </a:lnTo>
                  <a:lnTo>
                    <a:pt x="163" y="315"/>
                  </a:lnTo>
                  <a:lnTo>
                    <a:pt x="163" y="320"/>
                  </a:lnTo>
                  <a:lnTo>
                    <a:pt x="161" y="319"/>
                  </a:lnTo>
                  <a:lnTo>
                    <a:pt x="158" y="319"/>
                  </a:lnTo>
                  <a:lnTo>
                    <a:pt x="156" y="320"/>
                  </a:lnTo>
                  <a:lnTo>
                    <a:pt x="151" y="325"/>
                  </a:lnTo>
                  <a:lnTo>
                    <a:pt x="149" y="326"/>
                  </a:lnTo>
                  <a:lnTo>
                    <a:pt x="143" y="325"/>
                  </a:lnTo>
                  <a:lnTo>
                    <a:pt x="135" y="321"/>
                  </a:lnTo>
                  <a:lnTo>
                    <a:pt x="127" y="320"/>
                  </a:lnTo>
                  <a:lnTo>
                    <a:pt x="115" y="318"/>
                  </a:lnTo>
                  <a:lnTo>
                    <a:pt x="105" y="314"/>
                  </a:lnTo>
                  <a:lnTo>
                    <a:pt x="93" y="311"/>
                  </a:lnTo>
                  <a:lnTo>
                    <a:pt x="87" y="308"/>
                  </a:lnTo>
                  <a:lnTo>
                    <a:pt x="83" y="306"/>
                  </a:lnTo>
                  <a:lnTo>
                    <a:pt x="77" y="305"/>
                  </a:lnTo>
                  <a:lnTo>
                    <a:pt x="70" y="306"/>
                  </a:lnTo>
                  <a:lnTo>
                    <a:pt x="73" y="298"/>
                  </a:lnTo>
                  <a:lnTo>
                    <a:pt x="72" y="290"/>
                  </a:lnTo>
                  <a:lnTo>
                    <a:pt x="70" y="283"/>
                  </a:lnTo>
                  <a:lnTo>
                    <a:pt x="65" y="277"/>
                  </a:lnTo>
                  <a:lnTo>
                    <a:pt x="58" y="294"/>
                  </a:lnTo>
                  <a:lnTo>
                    <a:pt x="58" y="300"/>
                  </a:lnTo>
                  <a:lnTo>
                    <a:pt x="60" y="303"/>
                  </a:lnTo>
                  <a:lnTo>
                    <a:pt x="55" y="307"/>
                  </a:lnTo>
                  <a:lnTo>
                    <a:pt x="39" y="310"/>
                  </a:lnTo>
                  <a:lnTo>
                    <a:pt x="29" y="310"/>
                  </a:lnTo>
                  <a:lnTo>
                    <a:pt x="22" y="311"/>
                  </a:lnTo>
                  <a:lnTo>
                    <a:pt x="21" y="308"/>
                  </a:lnTo>
                  <a:lnTo>
                    <a:pt x="25" y="305"/>
                  </a:lnTo>
                  <a:lnTo>
                    <a:pt x="27" y="304"/>
                  </a:lnTo>
                  <a:lnTo>
                    <a:pt x="28" y="303"/>
                  </a:lnTo>
                  <a:lnTo>
                    <a:pt x="30" y="301"/>
                  </a:lnTo>
                  <a:lnTo>
                    <a:pt x="32" y="300"/>
                  </a:lnTo>
                  <a:lnTo>
                    <a:pt x="32" y="284"/>
                  </a:lnTo>
                  <a:lnTo>
                    <a:pt x="33" y="283"/>
                  </a:lnTo>
                  <a:lnTo>
                    <a:pt x="35" y="282"/>
                  </a:lnTo>
                  <a:lnTo>
                    <a:pt x="36" y="279"/>
                  </a:lnTo>
                  <a:lnTo>
                    <a:pt x="36" y="277"/>
                  </a:lnTo>
                  <a:lnTo>
                    <a:pt x="35" y="271"/>
                  </a:lnTo>
                  <a:lnTo>
                    <a:pt x="33" y="264"/>
                  </a:lnTo>
                  <a:lnTo>
                    <a:pt x="32" y="258"/>
                  </a:lnTo>
                  <a:lnTo>
                    <a:pt x="32" y="250"/>
                  </a:lnTo>
                  <a:lnTo>
                    <a:pt x="33" y="242"/>
                  </a:lnTo>
                  <a:lnTo>
                    <a:pt x="34" y="235"/>
                  </a:lnTo>
                  <a:lnTo>
                    <a:pt x="37" y="229"/>
                  </a:lnTo>
                  <a:lnTo>
                    <a:pt x="42" y="222"/>
                  </a:lnTo>
                  <a:lnTo>
                    <a:pt x="46" y="215"/>
                  </a:lnTo>
                  <a:lnTo>
                    <a:pt x="47" y="201"/>
                  </a:lnTo>
                  <a:lnTo>
                    <a:pt x="47" y="186"/>
                  </a:lnTo>
                  <a:lnTo>
                    <a:pt x="46" y="175"/>
                  </a:lnTo>
                  <a:lnTo>
                    <a:pt x="44" y="173"/>
                  </a:lnTo>
                  <a:lnTo>
                    <a:pt x="42" y="171"/>
                  </a:lnTo>
                  <a:lnTo>
                    <a:pt x="39" y="170"/>
                  </a:lnTo>
                  <a:lnTo>
                    <a:pt x="34" y="165"/>
                  </a:lnTo>
                  <a:lnTo>
                    <a:pt x="33" y="160"/>
                  </a:lnTo>
                  <a:lnTo>
                    <a:pt x="30" y="149"/>
                  </a:lnTo>
                  <a:lnTo>
                    <a:pt x="27" y="144"/>
                  </a:lnTo>
                  <a:lnTo>
                    <a:pt x="22" y="142"/>
                  </a:lnTo>
                  <a:lnTo>
                    <a:pt x="22" y="130"/>
                  </a:lnTo>
                  <a:lnTo>
                    <a:pt x="20" y="121"/>
                  </a:lnTo>
                  <a:lnTo>
                    <a:pt x="2" y="100"/>
                  </a:lnTo>
                  <a:lnTo>
                    <a:pt x="4" y="76"/>
                  </a:lnTo>
                  <a:lnTo>
                    <a:pt x="0" y="10"/>
                  </a:lnTo>
                  <a:lnTo>
                    <a:pt x="54" y="7"/>
                  </a:lnTo>
                  <a:lnTo>
                    <a:pt x="108" y="4"/>
                  </a:lnTo>
                  <a:lnTo>
                    <a:pt x="163" y="2"/>
                  </a:lnTo>
                  <a:lnTo>
                    <a:pt x="191"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 name="Freeform 107"/>
            <p:cNvSpPr>
              <a:spLocks noEditPoints="1"/>
            </p:cNvSpPr>
            <p:nvPr/>
          </p:nvSpPr>
          <p:spPr bwMode="auto">
            <a:xfrm>
              <a:off x="4920981" y="3737852"/>
              <a:ext cx="2278609" cy="1974151"/>
            </a:xfrm>
            <a:custGeom>
              <a:avLst/>
              <a:gdLst/>
              <a:ahLst/>
              <a:cxnLst>
                <a:cxn ang="0">
                  <a:pos x="310" y="0"/>
                </a:cxn>
                <a:cxn ang="0">
                  <a:pos x="532" y="192"/>
                </a:cxn>
                <a:cxn ang="0">
                  <a:pos x="585" y="212"/>
                </a:cxn>
                <a:cxn ang="0">
                  <a:pos x="642" y="242"/>
                </a:cxn>
                <a:cxn ang="0">
                  <a:pos x="677" y="248"/>
                </a:cxn>
                <a:cxn ang="0">
                  <a:pos x="699" y="254"/>
                </a:cxn>
                <a:cxn ang="0">
                  <a:pos x="730" y="263"/>
                </a:cxn>
                <a:cxn ang="0">
                  <a:pos x="745" y="273"/>
                </a:cxn>
                <a:cxn ang="0">
                  <a:pos x="757" y="253"/>
                </a:cxn>
                <a:cxn ang="0">
                  <a:pos x="802" y="271"/>
                </a:cxn>
                <a:cxn ang="0">
                  <a:pos x="841" y="261"/>
                </a:cxn>
                <a:cxn ang="0">
                  <a:pos x="878" y="260"/>
                </a:cxn>
                <a:cxn ang="0">
                  <a:pos x="926" y="270"/>
                </a:cxn>
                <a:cxn ang="0">
                  <a:pos x="951" y="281"/>
                </a:cxn>
                <a:cxn ang="0">
                  <a:pos x="989" y="436"/>
                </a:cxn>
                <a:cxn ang="0">
                  <a:pos x="1005" y="460"/>
                </a:cxn>
                <a:cxn ang="0">
                  <a:pos x="1024" y="503"/>
                </a:cxn>
                <a:cxn ang="0">
                  <a:pos x="1027" y="536"/>
                </a:cxn>
                <a:cxn ang="0">
                  <a:pos x="1010" y="617"/>
                </a:cxn>
                <a:cxn ang="0">
                  <a:pos x="985" y="648"/>
                </a:cxn>
                <a:cxn ang="0">
                  <a:pos x="957" y="656"/>
                </a:cxn>
                <a:cxn ang="0">
                  <a:pos x="934" y="636"/>
                </a:cxn>
                <a:cxn ang="0">
                  <a:pos x="918" y="643"/>
                </a:cxn>
                <a:cxn ang="0">
                  <a:pos x="923" y="682"/>
                </a:cxn>
                <a:cxn ang="0">
                  <a:pos x="890" y="719"/>
                </a:cxn>
                <a:cxn ang="0">
                  <a:pos x="844" y="738"/>
                </a:cxn>
                <a:cxn ang="0">
                  <a:pos x="835" y="744"/>
                </a:cxn>
                <a:cxn ang="0">
                  <a:pos x="819" y="746"/>
                </a:cxn>
                <a:cxn ang="0">
                  <a:pos x="804" y="739"/>
                </a:cxn>
                <a:cxn ang="0">
                  <a:pos x="802" y="747"/>
                </a:cxn>
                <a:cxn ang="0">
                  <a:pos x="781" y="743"/>
                </a:cxn>
                <a:cxn ang="0">
                  <a:pos x="793" y="771"/>
                </a:cxn>
                <a:cxn ang="0">
                  <a:pos x="770" y="785"/>
                </a:cxn>
                <a:cxn ang="0">
                  <a:pos x="738" y="795"/>
                </a:cxn>
                <a:cxn ang="0">
                  <a:pos x="719" y="817"/>
                </a:cxn>
                <a:cxn ang="0">
                  <a:pos x="724" y="830"/>
                </a:cxn>
                <a:cxn ang="0">
                  <a:pos x="700" y="862"/>
                </a:cxn>
                <a:cxn ang="0">
                  <a:pos x="703" y="877"/>
                </a:cxn>
                <a:cxn ang="0">
                  <a:pos x="706" y="906"/>
                </a:cxn>
                <a:cxn ang="0">
                  <a:pos x="717" y="949"/>
                </a:cxn>
                <a:cxn ang="0">
                  <a:pos x="732" y="995"/>
                </a:cxn>
                <a:cxn ang="0">
                  <a:pos x="715" y="1000"/>
                </a:cxn>
                <a:cxn ang="0">
                  <a:pos x="632" y="969"/>
                </a:cxn>
                <a:cxn ang="0">
                  <a:pos x="581" y="951"/>
                </a:cxn>
                <a:cxn ang="0">
                  <a:pos x="574" y="941"/>
                </a:cxn>
                <a:cxn ang="0">
                  <a:pos x="552" y="886"/>
                </a:cxn>
                <a:cxn ang="0">
                  <a:pos x="549" y="867"/>
                </a:cxn>
                <a:cxn ang="0">
                  <a:pos x="512" y="803"/>
                </a:cxn>
                <a:cxn ang="0">
                  <a:pos x="486" y="767"/>
                </a:cxn>
                <a:cxn ang="0">
                  <a:pos x="475" y="741"/>
                </a:cxn>
                <a:cxn ang="0">
                  <a:pos x="459" y="702"/>
                </a:cxn>
                <a:cxn ang="0">
                  <a:pos x="412" y="649"/>
                </a:cxn>
                <a:cxn ang="0">
                  <a:pos x="346" y="625"/>
                </a:cxn>
                <a:cxn ang="0">
                  <a:pos x="294" y="636"/>
                </a:cxn>
                <a:cxn ang="0">
                  <a:pos x="242" y="694"/>
                </a:cxn>
                <a:cxn ang="0">
                  <a:pos x="196" y="666"/>
                </a:cxn>
                <a:cxn ang="0">
                  <a:pos x="150" y="625"/>
                </a:cxn>
                <a:cxn ang="0">
                  <a:pos x="135" y="565"/>
                </a:cxn>
                <a:cxn ang="0">
                  <a:pos x="127" y="555"/>
                </a:cxn>
                <a:cxn ang="0">
                  <a:pos x="94" y="514"/>
                </a:cxn>
                <a:cxn ang="0">
                  <a:pos x="51" y="464"/>
                </a:cxn>
                <a:cxn ang="0">
                  <a:pos x="14" y="419"/>
                </a:cxn>
                <a:cxn ang="0">
                  <a:pos x="274" y="419"/>
                </a:cxn>
              </a:cxnLst>
              <a:rect l="0" t="0" r="r" b="b"/>
              <a:pathLst>
                <a:path w="1027" h="1003">
                  <a:moveTo>
                    <a:pt x="749" y="800"/>
                  </a:moveTo>
                  <a:lnTo>
                    <a:pt x="750" y="804"/>
                  </a:lnTo>
                  <a:lnTo>
                    <a:pt x="746" y="808"/>
                  </a:lnTo>
                  <a:lnTo>
                    <a:pt x="746" y="804"/>
                  </a:lnTo>
                  <a:lnTo>
                    <a:pt x="749" y="802"/>
                  </a:lnTo>
                  <a:lnTo>
                    <a:pt x="749" y="800"/>
                  </a:lnTo>
                  <a:close/>
                  <a:moveTo>
                    <a:pt x="310" y="0"/>
                  </a:moveTo>
                  <a:lnTo>
                    <a:pt x="382" y="4"/>
                  </a:lnTo>
                  <a:lnTo>
                    <a:pt x="457" y="7"/>
                  </a:lnTo>
                  <a:lnTo>
                    <a:pt x="530" y="11"/>
                  </a:lnTo>
                  <a:lnTo>
                    <a:pt x="530" y="72"/>
                  </a:lnTo>
                  <a:lnTo>
                    <a:pt x="528" y="131"/>
                  </a:lnTo>
                  <a:lnTo>
                    <a:pt x="524" y="189"/>
                  </a:lnTo>
                  <a:lnTo>
                    <a:pt x="532" y="192"/>
                  </a:lnTo>
                  <a:lnTo>
                    <a:pt x="539" y="197"/>
                  </a:lnTo>
                  <a:lnTo>
                    <a:pt x="545" y="203"/>
                  </a:lnTo>
                  <a:lnTo>
                    <a:pt x="552" y="208"/>
                  </a:lnTo>
                  <a:lnTo>
                    <a:pt x="565" y="208"/>
                  </a:lnTo>
                  <a:lnTo>
                    <a:pt x="574" y="207"/>
                  </a:lnTo>
                  <a:lnTo>
                    <a:pt x="582" y="208"/>
                  </a:lnTo>
                  <a:lnTo>
                    <a:pt x="585" y="212"/>
                  </a:lnTo>
                  <a:lnTo>
                    <a:pt x="585" y="218"/>
                  </a:lnTo>
                  <a:lnTo>
                    <a:pt x="586" y="224"/>
                  </a:lnTo>
                  <a:lnTo>
                    <a:pt x="588" y="228"/>
                  </a:lnTo>
                  <a:lnTo>
                    <a:pt x="604" y="229"/>
                  </a:lnTo>
                  <a:lnTo>
                    <a:pt x="618" y="232"/>
                  </a:lnTo>
                  <a:lnTo>
                    <a:pt x="631" y="235"/>
                  </a:lnTo>
                  <a:lnTo>
                    <a:pt x="642" y="242"/>
                  </a:lnTo>
                  <a:lnTo>
                    <a:pt x="649" y="238"/>
                  </a:lnTo>
                  <a:lnTo>
                    <a:pt x="653" y="235"/>
                  </a:lnTo>
                  <a:lnTo>
                    <a:pt x="660" y="235"/>
                  </a:lnTo>
                  <a:lnTo>
                    <a:pt x="670" y="236"/>
                  </a:lnTo>
                  <a:lnTo>
                    <a:pt x="670" y="243"/>
                  </a:lnTo>
                  <a:lnTo>
                    <a:pt x="672" y="246"/>
                  </a:lnTo>
                  <a:lnTo>
                    <a:pt x="677" y="248"/>
                  </a:lnTo>
                  <a:lnTo>
                    <a:pt x="681" y="248"/>
                  </a:lnTo>
                  <a:lnTo>
                    <a:pt x="681" y="256"/>
                  </a:lnTo>
                  <a:lnTo>
                    <a:pt x="682" y="260"/>
                  </a:lnTo>
                  <a:lnTo>
                    <a:pt x="684" y="262"/>
                  </a:lnTo>
                  <a:lnTo>
                    <a:pt x="691" y="261"/>
                  </a:lnTo>
                  <a:lnTo>
                    <a:pt x="695" y="257"/>
                  </a:lnTo>
                  <a:lnTo>
                    <a:pt x="699" y="254"/>
                  </a:lnTo>
                  <a:lnTo>
                    <a:pt x="703" y="250"/>
                  </a:lnTo>
                  <a:lnTo>
                    <a:pt x="708" y="253"/>
                  </a:lnTo>
                  <a:lnTo>
                    <a:pt x="712" y="255"/>
                  </a:lnTo>
                  <a:lnTo>
                    <a:pt x="715" y="260"/>
                  </a:lnTo>
                  <a:lnTo>
                    <a:pt x="717" y="264"/>
                  </a:lnTo>
                  <a:lnTo>
                    <a:pt x="727" y="264"/>
                  </a:lnTo>
                  <a:lnTo>
                    <a:pt x="730" y="263"/>
                  </a:lnTo>
                  <a:lnTo>
                    <a:pt x="735" y="259"/>
                  </a:lnTo>
                  <a:lnTo>
                    <a:pt x="737" y="261"/>
                  </a:lnTo>
                  <a:lnTo>
                    <a:pt x="737" y="263"/>
                  </a:lnTo>
                  <a:lnTo>
                    <a:pt x="738" y="266"/>
                  </a:lnTo>
                  <a:lnTo>
                    <a:pt x="738" y="270"/>
                  </a:lnTo>
                  <a:lnTo>
                    <a:pt x="741" y="273"/>
                  </a:lnTo>
                  <a:lnTo>
                    <a:pt x="745" y="273"/>
                  </a:lnTo>
                  <a:lnTo>
                    <a:pt x="748" y="271"/>
                  </a:lnTo>
                  <a:lnTo>
                    <a:pt x="750" y="269"/>
                  </a:lnTo>
                  <a:lnTo>
                    <a:pt x="752" y="264"/>
                  </a:lnTo>
                  <a:lnTo>
                    <a:pt x="753" y="261"/>
                  </a:lnTo>
                  <a:lnTo>
                    <a:pt x="755" y="259"/>
                  </a:lnTo>
                  <a:lnTo>
                    <a:pt x="757" y="256"/>
                  </a:lnTo>
                  <a:lnTo>
                    <a:pt x="757" y="253"/>
                  </a:lnTo>
                  <a:lnTo>
                    <a:pt x="764" y="256"/>
                  </a:lnTo>
                  <a:lnTo>
                    <a:pt x="770" y="260"/>
                  </a:lnTo>
                  <a:lnTo>
                    <a:pt x="777" y="261"/>
                  </a:lnTo>
                  <a:lnTo>
                    <a:pt x="785" y="259"/>
                  </a:lnTo>
                  <a:lnTo>
                    <a:pt x="790" y="264"/>
                  </a:lnTo>
                  <a:lnTo>
                    <a:pt x="795" y="268"/>
                  </a:lnTo>
                  <a:lnTo>
                    <a:pt x="802" y="271"/>
                  </a:lnTo>
                  <a:lnTo>
                    <a:pt x="808" y="276"/>
                  </a:lnTo>
                  <a:lnTo>
                    <a:pt x="814" y="271"/>
                  </a:lnTo>
                  <a:lnTo>
                    <a:pt x="828" y="262"/>
                  </a:lnTo>
                  <a:lnTo>
                    <a:pt x="831" y="261"/>
                  </a:lnTo>
                  <a:lnTo>
                    <a:pt x="834" y="260"/>
                  </a:lnTo>
                  <a:lnTo>
                    <a:pt x="838" y="260"/>
                  </a:lnTo>
                  <a:lnTo>
                    <a:pt x="841" y="261"/>
                  </a:lnTo>
                  <a:lnTo>
                    <a:pt x="844" y="262"/>
                  </a:lnTo>
                  <a:lnTo>
                    <a:pt x="854" y="257"/>
                  </a:lnTo>
                  <a:lnTo>
                    <a:pt x="857" y="255"/>
                  </a:lnTo>
                  <a:lnTo>
                    <a:pt x="862" y="253"/>
                  </a:lnTo>
                  <a:lnTo>
                    <a:pt x="865" y="255"/>
                  </a:lnTo>
                  <a:lnTo>
                    <a:pt x="871" y="257"/>
                  </a:lnTo>
                  <a:lnTo>
                    <a:pt x="878" y="260"/>
                  </a:lnTo>
                  <a:lnTo>
                    <a:pt x="885" y="259"/>
                  </a:lnTo>
                  <a:lnTo>
                    <a:pt x="890" y="253"/>
                  </a:lnTo>
                  <a:lnTo>
                    <a:pt x="898" y="254"/>
                  </a:lnTo>
                  <a:lnTo>
                    <a:pt x="906" y="259"/>
                  </a:lnTo>
                  <a:lnTo>
                    <a:pt x="912" y="266"/>
                  </a:lnTo>
                  <a:lnTo>
                    <a:pt x="918" y="270"/>
                  </a:lnTo>
                  <a:lnTo>
                    <a:pt x="926" y="270"/>
                  </a:lnTo>
                  <a:lnTo>
                    <a:pt x="928" y="273"/>
                  </a:lnTo>
                  <a:lnTo>
                    <a:pt x="928" y="275"/>
                  </a:lnTo>
                  <a:lnTo>
                    <a:pt x="929" y="276"/>
                  </a:lnTo>
                  <a:lnTo>
                    <a:pt x="935" y="277"/>
                  </a:lnTo>
                  <a:lnTo>
                    <a:pt x="941" y="277"/>
                  </a:lnTo>
                  <a:lnTo>
                    <a:pt x="947" y="278"/>
                  </a:lnTo>
                  <a:lnTo>
                    <a:pt x="951" y="281"/>
                  </a:lnTo>
                  <a:lnTo>
                    <a:pt x="954" y="287"/>
                  </a:lnTo>
                  <a:lnTo>
                    <a:pt x="967" y="284"/>
                  </a:lnTo>
                  <a:lnTo>
                    <a:pt x="979" y="287"/>
                  </a:lnTo>
                  <a:lnTo>
                    <a:pt x="982" y="334"/>
                  </a:lnTo>
                  <a:lnTo>
                    <a:pt x="983" y="383"/>
                  </a:lnTo>
                  <a:lnTo>
                    <a:pt x="985" y="431"/>
                  </a:lnTo>
                  <a:lnTo>
                    <a:pt x="989" y="436"/>
                  </a:lnTo>
                  <a:lnTo>
                    <a:pt x="993" y="439"/>
                  </a:lnTo>
                  <a:lnTo>
                    <a:pt x="998" y="444"/>
                  </a:lnTo>
                  <a:lnTo>
                    <a:pt x="1003" y="447"/>
                  </a:lnTo>
                  <a:lnTo>
                    <a:pt x="1003" y="454"/>
                  </a:lnTo>
                  <a:lnTo>
                    <a:pt x="1004" y="457"/>
                  </a:lnTo>
                  <a:lnTo>
                    <a:pt x="1004" y="459"/>
                  </a:lnTo>
                  <a:lnTo>
                    <a:pt x="1005" y="460"/>
                  </a:lnTo>
                  <a:lnTo>
                    <a:pt x="1003" y="465"/>
                  </a:lnTo>
                  <a:lnTo>
                    <a:pt x="1005" y="472"/>
                  </a:lnTo>
                  <a:lnTo>
                    <a:pt x="1007" y="475"/>
                  </a:lnTo>
                  <a:lnTo>
                    <a:pt x="1017" y="485"/>
                  </a:lnTo>
                  <a:lnTo>
                    <a:pt x="1017" y="493"/>
                  </a:lnTo>
                  <a:lnTo>
                    <a:pt x="1020" y="499"/>
                  </a:lnTo>
                  <a:lnTo>
                    <a:pt x="1024" y="503"/>
                  </a:lnTo>
                  <a:lnTo>
                    <a:pt x="1027" y="510"/>
                  </a:lnTo>
                  <a:lnTo>
                    <a:pt x="1027" y="521"/>
                  </a:lnTo>
                  <a:lnTo>
                    <a:pt x="1025" y="521"/>
                  </a:lnTo>
                  <a:lnTo>
                    <a:pt x="1025" y="526"/>
                  </a:lnTo>
                  <a:lnTo>
                    <a:pt x="1026" y="528"/>
                  </a:lnTo>
                  <a:lnTo>
                    <a:pt x="1026" y="533"/>
                  </a:lnTo>
                  <a:lnTo>
                    <a:pt x="1027" y="536"/>
                  </a:lnTo>
                  <a:lnTo>
                    <a:pt x="1027" y="541"/>
                  </a:lnTo>
                  <a:lnTo>
                    <a:pt x="1020" y="551"/>
                  </a:lnTo>
                  <a:lnTo>
                    <a:pt x="1017" y="564"/>
                  </a:lnTo>
                  <a:lnTo>
                    <a:pt x="1014" y="578"/>
                  </a:lnTo>
                  <a:lnTo>
                    <a:pt x="1015" y="592"/>
                  </a:lnTo>
                  <a:lnTo>
                    <a:pt x="1019" y="605"/>
                  </a:lnTo>
                  <a:lnTo>
                    <a:pt x="1010" y="617"/>
                  </a:lnTo>
                  <a:lnTo>
                    <a:pt x="1004" y="622"/>
                  </a:lnTo>
                  <a:lnTo>
                    <a:pt x="1000" y="628"/>
                  </a:lnTo>
                  <a:lnTo>
                    <a:pt x="1000" y="635"/>
                  </a:lnTo>
                  <a:lnTo>
                    <a:pt x="1005" y="642"/>
                  </a:lnTo>
                  <a:lnTo>
                    <a:pt x="998" y="646"/>
                  </a:lnTo>
                  <a:lnTo>
                    <a:pt x="992" y="647"/>
                  </a:lnTo>
                  <a:lnTo>
                    <a:pt x="985" y="648"/>
                  </a:lnTo>
                  <a:lnTo>
                    <a:pt x="978" y="652"/>
                  </a:lnTo>
                  <a:lnTo>
                    <a:pt x="971" y="656"/>
                  </a:lnTo>
                  <a:lnTo>
                    <a:pt x="965" y="659"/>
                  </a:lnTo>
                  <a:lnTo>
                    <a:pt x="962" y="659"/>
                  </a:lnTo>
                  <a:lnTo>
                    <a:pt x="961" y="657"/>
                  </a:lnTo>
                  <a:lnTo>
                    <a:pt x="958" y="656"/>
                  </a:lnTo>
                  <a:lnTo>
                    <a:pt x="957" y="656"/>
                  </a:lnTo>
                  <a:lnTo>
                    <a:pt x="953" y="657"/>
                  </a:lnTo>
                  <a:lnTo>
                    <a:pt x="946" y="659"/>
                  </a:lnTo>
                  <a:lnTo>
                    <a:pt x="937" y="659"/>
                  </a:lnTo>
                  <a:lnTo>
                    <a:pt x="940" y="654"/>
                  </a:lnTo>
                  <a:lnTo>
                    <a:pt x="940" y="639"/>
                  </a:lnTo>
                  <a:lnTo>
                    <a:pt x="937" y="638"/>
                  </a:lnTo>
                  <a:lnTo>
                    <a:pt x="934" y="636"/>
                  </a:lnTo>
                  <a:lnTo>
                    <a:pt x="929" y="641"/>
                  </a:lnTo>
                  <a:lnTo>
                    <a:pt x="928" y="643"/>
                  </a:lnTo>
                  <a:lnTo>
                    <a:pt x="923" y="648"/>
                  </a:lnTo>
                  <a:lnTo>
                    <a:pt x="922" y="648"/>
                  </a:lnTo>
                  <a:lnTo>
                    <a:pt x="920" y="647"/>
                  </a:lnTo>
                  <a:lnTo>
                    <a:pt x="918" y="645"/>
                  </a:lnTo>
                  <a:lnTo>
                    <a:pt x="918" y="643"/>
                  </a:lnTo>
                  <a:lnTo>
                    <a:pt x="916" y="642"/>
                  </a:lnTo>
                  <a:lnTo>
                    <a:pt x="913" y="642"/>
                  </a:lnTo>
                  <a:lnTo>
                    <a:pt x="912" y="645"/>
                  </a:lnTo>
                  <a:lnTo>
                    <a:pt x="913" y="655"/>
                  </a:lnTo>
                  <a:lnTo>
                    <a:pt x="915" y="663"/>
                  </a:lnTo>
                  <a:lnTo>
                    <a:pt x="919" y="671"/>
                  </a:lnTo>
                  <a:lnTo>
                    <a:pt x="923" y="682"/>
                  </a:lnTo>
                  <a:lnTo>
                    <a:pt x="918" y="684"/>
                  </a:lnTo>
                  <a:lnTo>
                    <a:pt x="914" y="689"/>
                  </a:lnTo>
                  <a:lnTo>
                    <a:pt x="909" y="694"/>
                  </a:lnTo>
                  <a:lnTo>
                    <a:pt x="904" y="696"/>
                  </a:lnTo>
                  <a:lnTo>
                    <a:pt x="901" y="706"/>
                  </a:lnTo>
                  <a:lnTo>
                    <a:pt x="897" y="713"/>
                  </a:lnTo>
                  <a:lnTo>
                    <a:pt x="890" y="719"/>
                  </a:lnTo>
                  <a:lnTo>
                    <a:pt x="882" y="725"/>
                  </a:lnTo>
                  <a:lnTo>
                    <a:pt x="873" y="730"/>
                  </a:lnTo>
                  <a:lnTo>
                    <a:pt x="868" y="736"/>
                  </a:lnTo>
                  <a:lnTo>
                    <a:pt x="861" y="736"/>
                  </a:lnTo>
                  <a:lnTo>
                    <a:pt x="855" y="737"/>
                  </a:lnTo>
                  <a:lnTo>
                    <a:pt x="850" y="738"/>
                  </a:lnTo>
                  <a:lnTo>
                    <a:pt x="844" y="738"/>
                  </a:lnTo>
                  <a:lnTo>
                    <a:pt x="843" y="739"/>
                  </a:lnTo>
                  <a:lnTo>
                    <a:pt x="842" y="741"/>
                  </a:lnTo>
                  <a:lnTo>
                    <a:pt x="842" y="750"/>
                  </a:lnTo>
                  <a:lnTo>
                    <a:pt x="840" y="750"/>
                  </a:lnTo>
                  <a:lnTo>
                    <a:pt x="836" y="746"/>
                  </a:lnTo>
                  <a:lnTo>
                    <a:pt x="836" y="745"/>
                  </a:lnTo>
                  <a:lnTo>
                    <a:pt x="835" y="744"/>
                  </a:lnTo>
                  <a:lnTo>
                    <a:pt x="834" y="744"/>
                  </a:lnTo>
                  <a:lnTo>
                    <a:pt x="833" y="745"/>
                  </a:lnTo>
                  <a:lnTo>
                    <a:pt x="831" y="745"/>
                  </a:lnTo>
                  <a:lnTo>
                    <a:pt x="828" y="746"/>
                  </a:lnTo>
                  <a:lnTo>
                    <a:pt x="826" y="747"/>
                  </a:lnTo>
                  <a:lnTo>
                    <a:pt x="821" y="747"/>
                  </a:lnTo>
                  <a:lnTo>
                    <a:pt x="819" y="746"/>
                  </a:lnTo>
                  <a:lnTo>
                    <a:pt x="819" y="740"/>
                  </a:lnTo>
                  <a:lnTo>
                    <a:pt x="815" y="740"/>
                  </a:lnTo>
                  <a:lnTo>
                    <a:pt x="813" y="741"/>
                  </a:lnTo>
                  <a:lnTo>
                    <a:pt x="812" y="743"/>
                  </a:lnTo>
                  <a:lnTo>
                    <a:pt x="806" y="743"/>
                  </a:lnTo>
                  <a:lnTo>
                    <a:pt x="804" y="741"/>
                  </a:lnTo>
                  <a:lnTo>
                    <a:pt x="804" y="739"/>
                  </a:lnTo>
                  <a:lnTo>
                    <a:pt x="802" y="736"/>
                  </a:lnTo>
                  <a:lnTo>
                    <a:pt x="800" y="737"/>
                  </a:lnTo>
                  <a:lnTo>
                    <a:pt x="799" y="738"/>
                  </a:lnTo>
                  <a:lnTo>
                    <a:pt x="799" y="739"/>
                  </a:lnTo>
                  <a:lnTo>
                    <a:pt x="801" y="744"/>
                  </a:lnTo>
                  <a:lnTo>
                    <a:pt x="801" y="745"/>
                  </a:lnTo>
                  <a:lnTo>
                    <a:pt x="802" y="747"/>
                  </a:lnTo>
                  <a:lnTo>
                    <a:pt x="802" y="750"/>
                  </a:lnTo>
                  <a:lnTo>
                    <a:pt x="797" y="748"/>
                  </a:lnTo>
                  <a:lnTo>
                    <a:pt x="793" y="745"/>
                  </a:lnTo>
                  <a:lnTo>
                    <a:pt x="792" y="741"/>
                  </a:lnTo>
                  <a:lnTo>
                    <a:pt x="788" y="738"/>
                  </a:lnTo>
                  <a:lnTo>
                    <a:pt x="783" y="738"/>
                  </a:lnTo>
                  <a:lnTo>
                    <a:pt x="781" y="743"/>
                  </a:lnTo>
                  <a:lnTo>
                    <a:pt x="785" y="747"/>
                  </a:lnTo>
                  <a:lnTo>
                    <a:pt x="788" y="753"/>
                  </a:lnTo>
                  <a:lnTo>
                    <a:pt x="791" y="760"/>
                  </a:lnTo>
                  <a:lnTo>
                    <a:pt x="788" y="766"/>
                  </a:lnTo>
                  <a:lnTo>
                    <a:pt x="793" y="764"/>
                  </a:lnTo>
                  <a:lnTo>
                    <a:pt x="800" y="764"/>
                  </a:lnTo>
                  <a:lnTo>
                    <a:pt x="793" y="771"/>
                  </a:lnTo>
                  <a:lnTo>
                    <a:pt x="785" y="773"/>
                  </a:lnTo>
                  <a:lnTo>
                    <a:pt x="778" y="769"/>
                  </a:lnTo>
                  <a:lnTo>
                    <a:pt x="771" y="764"/>
                  </a:lnTo>
                  <a:lnTo>
                    <a:pt x="770" y="768"/>
                  </a:lnTo>
                  <a:lnTo>
                    <a:pt x="770" y="774"/>
                  </a:lnTo>
                  <a:lnTo>
                    <a:pt x="771" y="780"/>
                  </a:lnTo>
                  <a:lnTo>
                    <a:pt x="770" y="785"/>
                  </a:lnTo>
                  <a:lnTo>
                    <a:pt x="766" y="789"/>
                  </a:lnTo>
                  <a:lnTo>
                    <a:pt x="763" y="786"/>
                  </a:lnTo>
                  <a:lnTo>
                    <a:pt x="759" y="786"/>
                  </a:lnTo>
                  <a:lnTo>
                    <a:pt x="748" y="790"/>
                  </a:lnTo>
                  <a:lnTo>
                    <a:pt x="742" y="792"/>
                  </a:lnTo>
                  <a:lnTo>
                    <a:pt x="737" y="789"/>
                  </a:lnTo>
                  <a:lnTo>
                    <a:pt x="738" y="795"/>
                  </a:lnTo>
                  <a:lnTo>
                    <a:pt x="738" y="801"/>
                  </a:lnTo>
                  <a:lnTo>
                    <a:pt x="741" y="804"/>
                  </a:lnTo>
                  <a:lnTo>
                    <a:pt x="746" y="808"/>
                  </a:lnTo>
                  <a:lnTo>
                    <a:pt x="743" y="814"/>
                  </a:lnTo>
                  <a:lnTo>
                    <a:pt x="741" y="820"/>
                  </a:lnTo>
                  <a:lnTo>
                    <a:pt x="730" y="817"/>
                  </a:lnTo>
                  <a:lnTo>
                    <a:pt x="719" y="817"/>
                  </a:lnTo>
                  <a:lnTo>
                    <a:pt x="709" y="820"/>
                  </a:lnTo>
                  <a:lnTo>
                    <a:pt x="713" y="823"/>
                  </a:lnTo>
                  <a:lnTo>
                    <a:pt x="715" y="824"/>
                  </a:lnTo>
                  <a:lnTo>
                    <a:pt x="719" y="824"/>
                  </a:lnTo>
                  <a:lnTo>
                    <a:pt x="721" y="825"/>
                  </a:lnTo>
                  <a:lnTo>
                    <a:pt x="723" y="828"/>
                  </a:lnTo>
                  <a:lnTo>
                    <a:pt x="724" y="830"/>
                  </a:lnTo>
                  <a:lnTo>
                    <a:pt x="729" y="837"/>
                  </a:lnTo>
                  <a:lnTo>
                    <a:pt x="728" y="844"/>
                  </a:lnTo>
                  <a:lnTo>
                    <a:pt x="724" y="851"/>
                  </a:lnTo>
                  <a:lnTo>
                    <a:pt x="722" y="857"/>
                  </a:lnTo>
                  <a:lnTo>
                    <a:pt x="721" y="865"/>
                  </a:lnTo>
                  <a:lnTo>
                    <a:pt x="712" y="866"/>
                  </a:lnTo>
                  <a:lnTo>
                    <a:pt x="700" y="862"/>
                  </a:lnTo>
                  <a:lnTo>
                    <a:pt x="695" y="859"/>
                  </a:lnTo>
                  <a:lnTo>
                    <a:pt x="689" y="857"/>
                  </a:lnTo>
                  <a:lnTo>
                    <a:pt x="691" y="862"/>
                  </a:lnTo>
                  <a:lnTo>
                    <a:pt x="693" y="866"/>
                  </a:lnTo>
                  <a:lnTo>
                    <a:pt x="695" y="870"/>
                  </a:lnTo>
                  <a:lnTo>
                    <a:pt x="695" y="876"/>
                  </a:lnTo>
                  <a:lnTo>
                    <a:pt x="703" y="877"/>
                  </a:lnTo>
                  <a:lnTo>
                    <a:pt x="710" y="878"/>
                  </a:lnTo>
                  <a:lnTo>
                    <a:pt x="717" y="876"/>
                  </a:lnTo>
                  <a:lnTo>
                    <a:pt x="715" y="883"/>
                  </a:lnTo>
                  <a:lnTo>
                    <a:pt x="714" y="890"/>
                  </a:lnTo>
                  <a:lnTo>
                    <a:pt x="712" y="895"/>
                  </a:lnTo>
                  <a:lnTo>
                    <a:pt x="707" y="899"/>
                  </a:lnTo>
                  <a:lnTo>
                    <a:pt x="706" y="906"/>
                  </a:lnTo>
                  <a:lnTo>
                    <a:pt x="707" y="911"/>
                  </a:lnTo>
                  <a:lnTo>
                    <a:pt x="709" y="915"/>
                  </a:lnTo>
                  <a:lnTo>
                    <a:pt x="713" y="920"/>
                  </a:lnTo>
                  <a:lnTo>
                    <a:pt x="715" y="925"/>
                  </a:lnTo>
                  <a:lnTo>
                    <a:pt x="716" y="933"/>
                  </a:lnTo>
                  <a:lnTo>
                    <a:pt x="716" y="941"/>
                  </a:lnTo>
                  <a:lnTo>
                    <a:pt x="717" y="949"/>
                  </a:lnTo>
                  <a:lnTo>
                    <a:pt x="722" y="958"/>
                  </a:lnTo>
                  <a:lnTo>
                    <a:pt x="724" y="962"/>
                  </a:lnTo>
                  <a:lnTo>
                    <a:pt x="727" y="967"/>
                  </a:lnTo>
                  <a:lnTo>
                    <a:pt x="728" y="974"/>
                  </a:lnTo>
                  <a:lnTo>
                    <a:pt x="728" y="982"/>
                  </a:lnTo>
                  <a:lnTo>
                    <a:pt x="729" y="989"/>
                  </a:lnTo>
                  <a:lnTo>
                    <a:pt x="732" y="995"/>
                  </a:lnTo>
                  <a:lnTo>
                    <a:pt x="732" y="996"/>
                  </a:lnTo>
                  <a:lnTo>
                    <a:pt x="730" y="998"/>
                  </a:lnTo>
                  <a:lnTo>
                    <a:pt x="723" y="998"/>
                  </a:lnTo>
                  <a:lnTo>
                    <a:pt x="723" y="999"/>
                  </a:lnTo>
                  <a:lnTo>
                    <a:pt x="722" y="1000"/>
                  </a:lnTo>
                  <a:lnTo>
                    <a:pt x="723" y="1003"/>
                  </a:lnTo>
                  <a:lnTo>
                    <a:pt x="715" y="1000"/>
                  </a:lnTo>
                  <a:lnTo>
                    <a:pt x="708" y="995"/>
                  </a:lnTo>
                  <a:lnTo>
                    <a:pt x="701" y="988"/>
                  </a:lnTo>
                  <a:lnTo>
                    <a:pt x="693" y="983"/>
                  </a:lnTo>
                  <a:lnTo>
                    <a:pt x="650" y="983"/>
                  </a:lnTo>
                  <a:lnTo>
                    <a:pt x="644" y="978"/>
                  </a:lnTo>
                  <a:lnTo>
                    <a:pt x="639" y="972"/>
                  </a:lnTo>
                  <a:lnTo>
                    <a:pt x="632" y="969"/>
                  </a:lnTo>
                  <a:lnTo>
                    <a:pt x="624" y="967"/>
                  </a:lnTo>
                  <a:lnTo>
                    <a:pt x="614" y="967"/>
                  </a:lnTo>
                  <a:lnTo>
                    <a:pt x="609" y="960"/>
                  </a:lnTo>
                  <a:lnTo>
                    <a:pt x="602" y="955"/>
                  </a:lnTo>
                  <a:lnTo>
                    <a:pt x="593" y="953"/>
                  </a:lnTo>
                  <a:lnTo>
                    <a:pt x="582" y="953"/>
                  </a:lnTo>
                  <a:lnTo>
                    <a:pt x="581" y="951"/>
                  </a:lnTo>
                  <a:lnTo>
                    <a:pt x="581" y="946"/>
                  </a:lnTo>
                  <a:lnTo>
                    <a:pt x="580" y="943"/>
                  </a:lnTo>
                  <a:lnTo>
                    <a:pt x="579" y="943"/>
                  </a:lnTo>
                  <a:lnTo>
                    <a:pt x="578" y="942"/>
                  </a:lnTo>
                  <a:lnTo>
                    <a:pt x="576" y="942"/>
                  </a:lnTo>
                  <a:lnTo>
                    <a:pt x="575" y="941"/>
                  </a:lnTo>
                  <a:lnTo>
                    <a:pt x="574" y="941"/>
                  </a:lnTo>
                  <a:lnTo>
                    <a:pt x="573" y="932"/>
                  </a:lnTo>
                  <a:lnTo>
                    <a:pt x="572" y="921"/>
                  </a:lnTo>
                  <a:lnTo>
                    <a:pt x="566" y="909"/>
                  </a:lnTo>
                  <a:lnTo>
                    <a:pt x="559" y="899"/>
                  </a:lnTo>
                  <a:lnTo>
                    <a:pt x="552" y="891"/>
                  </a:lnTo>
                  <a:lnTo>
                    <a:pt x="551" y="888"/>
                  </a:lnTo>
                  <a:lnTo>
                    <a:pt x="552" y="886"/>
                  </a:lnTo>
                  <a:lnTo>
                    <a:pt x="552" y="884"/>
                  </a:lnTo>
                  <a:lnTo>
                    <a:pt x="553" y="883"/>
                  </a:lnTo>
                  <a:lnTo>
                    <a:pt x="554" y="880"/>
                  </a:lnTo>
                  <a:lnTo>
                    <a:pt x="554" y="876"/>
                  </a:lnTo>
                  <a:lnTo>
                    <a:pt x="553" y="873"/>
                  </a:lnTo>
                  <a:lnTo>
                    <a:pt x="551" y="872"/>
                  </a:lnTo>
                  <a:lnTo>
                    <a:pt x="549" y="867"/>
                  </a:lnTo>
                  <a:lnTo>
                    <a:pt x="551" y="853"/>
                  </a:lnTo>
                  <a:lnTo>
                    <a:pt x="549" y="845"/>
                  </a:lnTo>
                  <a:lnTo>
                    <a:pt x="545" y="838"/>
                  </a:lnTo>
                  <a:lnTo>
                    <a:pt x="538" y="834"/>
                  </a:lnTo>
                  <a:lnTo>
                    <a:pt x="530" y="831"/>
                  </a:lnTo>
                  <a:lnTo>
                    <a:pt x="522" y="817"/>
                  </a:lnTo>
                  <a:lnTo>
                    <a:pt x="512" y="803"/>
                  </a:lnTo>
                  <a:lnTo>
                    <a:pt x="504" y="789"/>
                  </a:lnTo>
                  <a:lnTo>
                    <a:pt x="503" y="787"/>
                  </a:lnTo>
                  <a:lnTo>
                    <a:pt x="501" y="785"/>
                  </a:lnTo>
                  <a:lnTo>
                    <a:pt x="497" y="783"/>
                  </a:lnTo>
                  <a:lnTo>
                    <a:pt x="490" y="780"/>
                  </a:lnTo>
                  <a:lnTo>
                    <a:pt x="488" y="774"/>
                  </a:lnTo>
                  <a:lnTo>
                    <a:pt x="486" y="767"/>
                  </a:lnTo>
                  <a:lnTo>
                    <a:pt x="485" y="758"/>
                  </a:lnTo>
                  <a:lnTo>
                    <a:pt x="485" y="757"/>
                  </a:lnTo>
                  <a:lnTo>
                    <a:pt x="483" y="754"/>
                  </a:lnTo>
                  <a:lnTo>
                    <a:pt x="481" y="747"/>
                  </a:lnTo>
                  <a:lnTo>
                    <a:pt x="479" y="744"/>
                  </a:lnTo>
                  <a:lnTo>
                    <a:pt x="476" y="743"/>
                  </a:lnTo>
                  <a:lnTo>
                    <a:pt x="475" y="741"/>
                  </a:lnTo>
                  <a:lnTo>
                    <a:pt x="473" y="740"/>
                  </a:lnTo>
                  <a:lnTo>
                    <a:pt x="473" y="736"/>
                  </a:lnTo>
                  <a:lnTo>
                    <a:pt x="472" y="732"/>
                  </a:lnTo>
                  <a:lnTo>
                    <a:pt x="465" y="722"/>
                  </a:lnTo>
                  <a:lnTo>
                    <a:pt x="462" y="717"/>
                  </a:lnTo>
                  <a:lnTo>
                    <a:pt x="461" y="709"/>
                  </a:lnTo>
                  <a:lnTo>
                    <a:pt x="459" y="702"/>
                  </a:lnTo>
                  <a:lnTo>
                    <a:pt x="452" y="690"/>
                  </a:lnTo>
                  <a:lnTo>
                    <a:pt x="443" y="681"/>
                  </a:lnTo>
                  <a:lnTo>
                    <a:pt x="433" y="670"/>
                  </a:lnTo>
                  <a:lnTo>
                    <a:pt x="429" y="664"/>
                  </a:lnTo>
                  <a:lnTo>
                    <a:pt x="422" y="657"/>
                  </a:lnTo>
                  <a:lnTo>
                    <a:pt x="413" y="650"/>
                  </a:lnTo>
                  <a:lnTo>
                    <a:pt x="412" y="649"/>
                  </a:lnTo>
                  <a:lnTo>
                    <a:pt x="411" y="649"/>
                  </a:lnTo>
                  <a:lnTo>
                    <a:pt x="411" y="650"/>
                  </a:lnTo>
                  <a:lnTo>
                    <a:pt x="404" y="642"/>
                  </a:lnTo>
                  <a:lnTo>
                    <a:pt x="395" y="628"/>
                  </a:lnTo>
                  <a:lnTo>
                    <a:pt x="381" y="629"/>
                  </a:lnTo>
                  <a:lnTo>
                    <a:pt x="365" y="628"/>
                  </a:lnTo>
                  <a:lnTo>
                    <a:pt x="346" y="625"/>
                  </a:lnTo>
                  <a:lnTo>
                    <a:pt x="334" y="620"/>
                  </a:lnTo>
                  <a:lnTo>
                    <a:pt x="328" y="620"/>
                  </a:lnTo>
                  <a:lnTo>
                    <a:pt x="323" y="622"/>
                  </a:lnTo>
                  <a:lnTo>
                    <a:pt x="318" y="628"/>
                  </a:lnTo>
                  <a:lnTo>
                    <a:pt x="309" y="627"/>
                  </a:lnTo>
                  <a:lnTo>
                    <a:pt x="299" y="631"/>
                  </a:lnTo>
                  <a:lnTo>
                    <a:pt x="294" y="636"/>
                  </a:lnTo>
                  <a:lnTo>
                    <a:pt x="289" y="645"/>
                  </a:lnTo>
                  <a:lnTo>
                    <a:pt x="284" y="655"/>
                  </a:lnTo>
                  <a:lnTo>
                    <a:pt x="278" y="668"/>
                  </a:lnTo>
                  <a:lnTo>
                    <a:pt x="273" y="678"/>
                  </a:lnTo>
                  <a:lnTo>
                    <a:pt x="263" y="688"/>
                  </a:lnTo>
                  <a:lnTo>
                    <a:pt x="254" y="696"/>
                  </a:lnTo>
                  <a:lnTo>
                    <a:pt x="242" y="694"/>
                  </a:lnTo>
                  <a:lnTo>
                    <a:pt x="232" y="689"/>
                  </a:lnTo>
                  <a:lnTo>
                    <a:pt x="224" y="683"/>
                  </a:lnTo>
                  <a:lnTo>
                    <a:pt x="214" y="676"/>
                  </a:lnTo>
                  <a:lnTo>
                    <a:pt x="210" y="671"/>
                  </a:lnTo>
                  <a:lnTo>
                    <a:pt x="209" y="669"/>
                  </a:lnTo>
                  <a:lnTo>
                    <a:pt x="206" y="668"/>
                  </a:lnTo>
                  <a:lnTo>
                    <a:pt x="196" y="666"/>
                  </a:lnTo>
                  <a:lnTo>
                    <a:pt x="186" y="662"/>
                  </a:lnTo>
                  <a:lnTo>
                    <a:pt x="179" y="656"/>
                  </a:lnTo>
                  <a:lnTo>
                    <a:pt x="175" y="649"/>
                  </a:lnTo>
                  <a:lnTo>
                    <a:pt x="168" y="642"/>
                  </a:lnTo>
                  <a:lnTo>
                    <a:pt x="161" y="638"/>
                  </a:lnTo>
                  <a:lnTo>
                    <a:pt x="153" y="634"/>
                  </a:lnTo>
                  <a:lnTo>
                    <a:pt x="150" y="625"/>
                  </a:lnTo>
                  <a:lnTo>
                    <a:pt x="141" y="608"/>
                  </a:lnTo>
                  <a:lnTo>
                    <a:pt x="138" y="600"/>
                  </a:lnTo>
                  <a:lnTo>
                    <a:pt x="139" y="589"/>
                  </a:lnTo>
                  <a:lnTo>
                    <a:pt x="140" y="582"/>
                  </a:lnTo>
                  <a:lnTo>
                    <a:pt x="139" y="575"/>
                  </a:lnTo>
                  <a:lnTo>
                    <a:pt x="135" y="566"/>
                  </a:lnTo>
                  <a:lnTo>
                    <a:pt x="135" y="565"/>
                  </a:lnTo>
                  <a:lnTo>
                    <a:pt x="134" y="562"/>
                  </a:lnTo>
                  <a:lnTo>
                    <a:pt x="134" y="559"/>
                  </a:lnTo>
                  <a:lnTo>
                    <a:pt x="133" y="557"/>
                  </a:lnTo>
                  <a:lnTo>
                    <a:pt x="132" y="557"/>
                  </a:lnTo>
                  <a:lnTo>
                    <a:pt x="129" y="556"/>
                  </a:lnTo>
                  <a:lnTo>
                    <a:pt x="128" y="556"/>
                  </a:lnTo>
                  <a:lnTo>
                    <a:pt x="127" y="555"/>
                  </a:lnTo>
                  <a:lnTo>
                    <a:pt x="127" y="543"/>
                  </a:lnTo>
                  <a:lnTo>
                    <a:pt x="125" y="540"/>
                  </a:lnTo>
                  <a:lnTo>
                    <a:pt x="122" y="537"/>
                  </a:lnTo>
                  <a:lnTo>
                    <a:pt x="121" y="535"/>
                  </a:lnTo>
                  <a:lnTo>
                    <a:pt x="105" y="519"/>
                  </a:lnTo>
                  <a:lnTo>
                    <a:pt x="101" y="516"/>
                  </a:lnTo>
                  <a:lnTo>
                    <a:pt x="94" y="514"/>
                  </a:lnTo>
                  <a:lnTo>
                    <a:pt x="87" y="509"/>
                  </a:lnTo>
                  <a:lnTo>
                    <a:pt x="83" y="502"/>
                  </a:lnTo>
                  <a:lnTo>
                    <a:pt x="82" y="499"/>
                  </a:lnTo>
                  <a:lnTo>
                    <a:pt x="77" y="492"/>
                  </a:lnTo>
                  <a:lnTo>
                    <a:pt x="70" y="487"/>
                  </a:lnTo>
                  <a:lnTo>
                    <a:pt x="68" y="485"/>
                  </a:lnTo>
                  <a:lnTo>
                    <a:pt x="51" y="464"/>
                  </a:lnTo>
                  <a:lnTo>
                    <a:pt x="41" y="454"/>
                  </a:lnTo>
                  <a:lnTo>
                    <a:pt x="28" y="447"/>
                  </a:lnTo>
                  <a:lnTo>
                    <a:pt x="27" y="440"/>
                  </a:lnTo>
                  <a:lnTo>
                    <a:pt x="25" y="435"/>
                  </a:lnTo>
                  <a:lnTo>
                    <a:pt x="23" y="428"/>
                  </a:lnTo>
                  <a:lnTo>
                    <a:pt x="19" y="423"/>
                  </a:lnTo>
                  <a:lnTo>
                    <a:pt x="14" y="419"/>
                  </a:lnTo>
                  <a:lnTo>
                    <a:pt x="8" y="416"/>
                  </a:lnTo>
                  <a:lnTo>
                    <a:pt x="4" y="411"/>
                  </a:lnTo>
                  <a:lnTo>
                    <a:pt x="0" y="405"/>
                  </a:lnTo>
                  <a:lnTo>
                    <a:pt x="0" y="397"/>
                  </a:lnTo>
                  <a:lnTo>
                    <a:pt x="90" y="407"/>
                  </a:lnTo>
                  <a:lnTo>
                    <a:pt x="181" y="414"/>
                  </a:lnTo>
                  <a:lnTo>
                    <a:pt x="274" y="419"/>
                  </a:lnTo>
                  <a:lnTo>
                    <a:pt x="275" y="418"/>
                  </a:lnTo>
                  <a:lnTo>
                    <a:pt x="277" y="417"/>
                  </a:lnTo>
                  <a:lnTo>
                    <a:pt x="280" y="415"/>
                  </a:lnTo>
                  <a:lnTo>
                    <a:pt x="282" y="414"/>
                  </a:lnTo>
                  <a:lnTo>
                    <a:pt x="296" y="206"/>
                  </a:lnTo>
                  <a:lnTo>
                    <a:pt x="310" y="0"/>
                  </a:lnTo>
                  <a:close/>
                </a:path>
              </a:pathLst>
            </a:custGeom>
            <a:solidFill>
              <a:schemeClr val="bg1">
                <a:lumMod val="85000"/>
              </a:schemeClr>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 name="Rectangle 107"/>
            <p:cNvSpPr/>
            <p:nvPr/>
          </p:nvSpPr>
          <p:spPr>
            <a:xfrm>
              <a:off x="-55781" y="-3031"/>
              <a:ext cx="12247781" cy="26731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pPr>
              <a:endParaRPr lang="en-US"/>
            </a:p>
          </p:txBody>
        </p:sp>
        <p:sp>
          <p:nvSpPr>
            <p:cNvPr id="109" name="Rectangle 108"/>
            <p:cNvSpPr/>
            <p:nvPr/>
          </p:nvSpPr>
          <p:spPr>
            <a:xfrm>
              <a:off x="0" y="6612451"/>
              <a:ext cx="12247781" cy="26731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pPr>
              <a:endParaRPr lang="en-US"/>
            </a:p>
          </p:txBody>
        </p:sp>
      </p:grpSp>
      <p:sp>
        <p:nvSpPr>
          <p:cNvPr id="112" name="TextBox 111"/>
          <p:cNvSpPr txBox="1"/>
          <p:nvPr/>
        </p:nvSpPr>
        <p:spPr>
          <a:xfrm>
            <a:off x="4237111" y="384852"/>
            <a:ext cx="7956477" cy="738664"/>
          </a:xfrm>
          <a:prstGeom prst="rect">
            <a:avLst/>
          </a:prstGeom>
          <a:solidFill>
            <a:schemeClr val="bg1">
              <a:lumMod val="85000"/>
              <a:alpha val="75000"/>
            </a:schemeClr>
          </a:solidFill>
        </p:spPr>
        <p:txBody>
          <a:bodyPr wrap="square" lIns="268224" tIns="182880" rIns="853440" bIns="182880">
            <a:spAutoFit/>
          </a:bodyPr>
          <a:lstStyle/>
          <a:p>
            <a:pPr eaLnBrk="1" fontAlgn="auto" hangingPunct="1">
              <a:spcAft>
                <a:spcPts val="0"/>
              </a:spcAft>
              <a:defRPr/>
            </a:pPr>
            <a:r>
              <a:rPr lang="en-US" sz="2400" b="1" dirty="0">
                <a:solidFill>
                  <a:schemeClr val="tx1">
                    <a:lumMod val="50000"/>
                  </a:schemeClr>
                </a:solidFill>
              </a:rPr>
              <a:t>Securitization Bond Issues By State 1997 - Present</a:t>
            </a:r>
          </a:p>
        </p:txBody>
      </p:sp>
      <p:sp>
        <p:nvSpPr>
          <p:cNvPr id="151" name="Freeform 46"/>
          <p:cNvSpPr>
            <a:spLocks/>
          </p:cNvSpPr>
          <p:nvPr/>
        </p:nvSpPr>
        <p:spPr bwMode="auto">
          <a:xfrm>
            <a:off x="2387545" y="2233102"/>
            <a:ext cx="1317910" cy="1976119"/>
          </a:xfrm>
          <a:custGeom>
            <a:avLst/>
            <a:gdLst/>
            <a:ahLst/>
            <a:cxnLst>
              <a:cxn ang="0">
                <a:pos x="318" y="117"/>
              </a:cxn>
              <a:cxn ang="0">
                <a:pos x="319" y="429"/>
              </a:cxn>
              <a:cxn ang="0">
                <a:pos x="445" y="615"/>
              </a:cxn>
              <a:cxn ang="0">
                <a:pos x="467" y="647"/>
              </a:cxn>
              <a:cxn ang="0">
                <a:pos x="482" y="668"/>
              </a:cxn>
              <a:cxn ang="0">
                <a:pos x="502" y="696"/>
              </a:cxn>
              <a:cxn ang="0">
                <a:pos x="510" y="705"/>
              </a:cxn>
              <a:cxn ang="0">
                <a:pos x="573" y="816"/>
              </a:cxn>
              <a:cxn ang="0">
                <a:pos x="588" y="856"/>
              </a:cxn>
              <a:cxn ang="0">
                <a:pos x="579" y="878"/>
              </a:cxn>
              <a:cxn ang="0">
                <a:pos x="558" y="912"/>
              </a:cxn>
              <a:cxn ang="0">
                <a:pos x="540" y="943"/>
              </a:cxn>
              <a:cxn ang="0">
                <a:pos x="532" y="973"/>
              </a:cxn>
              <a:cxn ang="0">
                <a:pos x="546" y="984"/>
              </a:cxn>
              <a:cxn ang="0">
                <a:pos x="494" y="999"/>
              </a:cxn>
              <a:cxn ang="0">
                <a:pos x="340" y="979"/>
              </a:cxn>
              <a:cxn ang="0">
                <a:pos x="340" y="968"/>
              </a:cxn>
              <a:cxn ang="0">
                <a:pos x="338" y="930"/>
              </a:cxn>
              <a:cxn ang="0">
                <a:pos x="298" y="867"/>
              </a:cxn>
              <a:cxn ang="0">
                <a:pos x="270" y="843"/>
              </a:cxn>
              <a:cxn ang="0">
                <a:pos x="220" y="804"/>
              </a:cxn>
              <a:cxn ang="0">
                <a:pos x="214" y="790"/>
              </a:cxn>
              <a:cxn ang="0">
                <a:pos x="170" y="760"/>
              </a:cxn>
              <a:cxn ang="0">
                <a:pos x="133" y="748"/>
              </a:cxn>
              <a:cxn ang="0">
                <a:pos x="126" y="728"/>
              </a:cxn>
              <a:cxn ang="0">
                <a:pos x="132" y="683"/>
              </a:cxn>
              <a:cxn ang="0">
                <a:pos x="123" y="667"/>
              </a:cxn>
              <a:cxn ang="0">
                <a:pos x="109" y="641"/>
              </a:cxn>
              <a:cxn ang="0">
                <a:pos x="99" y="621"/>
              </a:cxn>
              <a:cxn ang="0">
                <a:pos x="90" y="590"/>
              </a:cxn>
              <a:cxn ang="0">
                <a:pos x="75" y="559"/>
              </a:cxn>
              <a:cxn ang="0">
                <a:pos x="83" y="527"/>
              </a:cxn>
              <a:cxn ang="0">
                <a:pos x="90" y="508"/>
              </a:cxn>
              <a:cxn ang="0">
                <a:pos x="59" y="475"/>
              </a:cxn>
              <a:cxn ang="0">
                <a:pos x="62" y="447"/>
              </a:cxn>
              <a:cxn ang="0">
                <a:pos x="71" y="436"/>
              </a:cxn>
              <a:cxn ang="0">
                <a:pos x="86" y="438"/>
              </a:cxn>
              <a:cxn ang="0">
                <a:pos x="90" y="395"/>
              </a:cxn>
              <a:cxn ang="0">
                <a:pos x="105" y="397"/>
              </a:cxn>
              <a:cxn ang="0">
                <a:pos x="121" y="404"/>
              </a:cxn>
              <a:cxn ang="0">
                <a:pos x="135" y="404"/>
              </a:cxn>
              <a:cxn ang="0">
                <a:pos x="143" y="408"/>
              </a:cxn>
              <a:cxn ang="0">
                <a:pos x="129" y="392"/>
              </a:cxn>
              <a:cxn ang="0">
                <a:pos x="95" y="392"/>
              </a:cxn>
              <a:cxn ang="0">
                <a:pos x="73" y="378"/>
              </a:cxn>
              <a:cxn ang="0">
                <a:pos x="43" y="383"/>
              </a:cxn>
              <a:cxn ang="0">
                <a:pos x="41" y="370"/>
              </a:cxn>
              <a:cxn ang="0">
                <a:pos x="43" y="356"/>
              </a:cxn>
              <a:cxn ang="0">
                <a:pos x="27" y="327"/>
              </a:cxn>
              <a:cxn ang="0">
                <a:pos x="12" y="293"/>
              </a:cxn>
              <a:cxn ang="0">
                <a:pos x="14" y="257"/>
              </a:cxn>
              <a:cxn ang="0">
                <a:pos x="21" y="224"/>
              </a:cxn>
              <a:cxn ang="0">
                <a:pos x="5" y="160"/>
              </a:cxn>
              <a:cxn ang="0">
                <a:pos x="28" y="108"/>
              </a:cxn>
              <a:cxn ang="0">
                <a:pos x="33" y="95"/>
              </a:cxn>
              <a:cxn ang="0">
                <a:pos x="34" y="76"/>
              </a:cxn>
              <a:cxn ang="0">
                <a:pos x="49" y="30"/>
              </a:cxn>
            </a:cxnLst>
            <a:rect l="0" t="0" r="r" b="b"/>
            <a:pathLst>
              <a:path w="594" h="1004">
                <a:moveTo>
                  <a:pt x="54" y="0"/>
                </a:moveTo>
                <a:lnTo>
                  <a:pt x="121" y="18"/>
                </a:lnTo>
                <a:lnTo>
                  <a:pt x="256" y="55"/>
                </a:lnTo>
                <a:lnTo>
                  <a:pt x="326" y="70"/>
                </a:lnTo>
                <a:lnTo>
                  <a:pt x="318" y="117"/>
                </a:lnTo>
                <a:lnTo>
                  <a:pt x="306" y="164"/>
                </a:lnTo>
                <a:lnTo>
                  <a:pt x="296" y="209"/>
                </a:lnTo>
                <a:lnTo>
                  <a:pt x="279" y="277"/>
                </a:lnTo>
                <a:lnTo>
                  <a:pt x="262" y="345"/>
                </a:lnTo>
                <a:lnTo>
                  <a:pt x="319" y="429"/>
                </a:lnTo>
                <a:lnTo>
                  <a:pt x="378" y="514"/>
                </a:lnTo>
                <a:lnTo>
                  <a:pt x="437" y="598"/>
                </a:lnTo>
                <a:lnTo>
                  <a:pt x="439" y="604"/>
                </a:lnTo>
                <a:lnTo>
                  <a:pt x="442" y="609"/>
                </a:lnTo>
                <a:lnTo>
                  <a:pt x="445" y="615"/>
                </a:lnTo>
                <a:lnTo>
                  <a:pt x="456" y="627"/>
                </a:lnTo>
                <a:lnTo>
                  <a:pt x="459" y="630"/>
                </a:lnTo>
                <a:lnTo>
                  <a:pt x="460" y="635"/>
                </a:lnTo>
                <a:lnTo>
                  <a:pt x="462" y="640"/>
                </a:lnTo>
                <a:lnTo>
                  <a:pt x="467" y="647"/>
                </a:lnTo>
                <a:lnTo>
                  <a:pt x="470" y="649"/>
                </a:lnTo>
                <a:lnTo>
                  <a:pt x="476" y="655"/>
                </a:lnTo>
                <a:lnTo>
                  <a:pt x="479" y="658"/>
                </a:lnTo>
                <a:lnTo>
                  <a:pt x="480" y="663"/>
                </a:lnTo>
                <a:lnTo>
                  <a:pt x="482" y="668"/>
                </a:lnTo>
                <a:lnTo>
                  <a:pt x="487" y="675"/>
                </a:lnTo>
                <a:lnTo>
                  <a:pt x="489" y="677"/>
                </a:lnTo>
                <a:lnTo>
                  <a:pt x="493" y="679"/>
                </a:lnTo>
                <a:lnTo>
                  <a:pt x="497" y="686"/>
                </a:lnTo>
                <a:lnTo>
                  <a:pt x="502" y="696"/>
                </a:lnTo>
                <a:lnTo>
                  <a:pt x="504" y="699"/>
                </a:lnTo>
                <a:lnTo>
                  <a:pt x="505" y="700"/>
                </a:lnTo>
                <a:lnTo>
                  <a:pt x="506" y="703"/>
                </a:lnTo>
                <a:lnTo>
                  <a:pt x="509" y="704"/>
                </a:lnTo>
                <a:lnTo>
                  <a:pt x="510" y="705"/>
                </a:lnTo>
                <a:lnTo>
                  <a:pt x="529" y="735"/>
                </a:lnTo>
                <a:lnTo>
                  <a:pt x="550" y="767"/>
                </a:lnTo>
                <a:lnTo>
                  <a:pt x="572" y="796"/>
                </a:lnTo>
                <a:lnTo>
                  <a:pt x="569" y="807"/>
                </a:lnTo>
                <a:lnTo>
                  <a:pt x="573" y="816"/>
                </a:lnTo>
                <a:lnTo>
                  <a:pt x="578" y="826"/>
                </a:lnTo>
                <a:lnTo>
                  <a:pt x="581" y="837"/>
                </a:lnTo>
                <a:lnTo>
                  <a:pt x="580" y="846"/>
                </a:lnTo>
                <a:lnTo>
                  <a:pt x="583" y="851"/>
                </a:lnTo>
                <a:lnTo>
                  <a:pt x="588" y="856"/>
                </a:lnTo>
                <a:lnTo>
                  <a:pt x="591" y="860"/>
                </a:lnTo>
                <a:lnTo>
                  <a:pt x="594" y="866"/>
                </a:lnTo>
                <a:lnTo>
                  <a:pt x="590" y="872"/>
                </a:lnTo>
                <a:lnTo>
                  <a:pt x="584" y="875"/>
                </a:lnTo>
                <a:lnTo>
                  <a:pt x="579" y="878"/>
                </a:lnTo>
                <a:lnTo>
                  <a:pt x="574" y="880"/>
                </a:lnTo>
                <a:lnTo>
                  <a:pt x="567" y="887"/>
                </a:lnTo>
                <a:lnTo>
                  <a:pt x="560" y="896"/>
                </a:lnTo>
                <a:lnTo>
                  <a:pt x="559" y="903"/>
                </a:lnTo>
                <a:lnTo>
                  <a:pt x="558" y="912"/>
                </a:lnTo>
                <a:lnTo>
                  <a:pt x="557" y="921"/>
                </a:lnTo>
                <a:lnTo>
                  <a:pt x="554" y="928"/>
                </a:lnTo>
                <a:lnTo>
                  <a:pt x="546" y="936"/>
                </a:lnTo>
                <a:lnTo>
                  <a:pt x="544" y="940"/>
                </a:lnTo>
                <a:lnTo>
                  <a:pt x="540" y="943"/>
                </a:lnTo>
                <a:lnTo>
                  <a:pt x="534" y="945"/>
                </a:lnTo>
                <a:lnTo>
                  <a:pt x="536" y="954"/>
                </a:lnTo>
                <a:lnTo>
                  <a:pt x="536" y="964"/>
                </a:lnTo>
                <a:lnTo>
                  <a:pt x="532" y="970"/>
                </a:lnTo>
                <a:lnTo>
                  <a:pt x="532" y="973"/>
                </a:lnTo>
                <a:lnTo>
                  <a:pt x="537" y="978"/>
                </a:lnTo>
                <a:lnTo>
                  <a:pt x="539" y="978"/>
                </a:lnTo>
                <a:lnTo>
                  <a:pt x="544" y="980"/>
                </a:lnTo>
                <a:lnTo>
                  <a:pt x="545" y="982"/>
                </a:lnTo>
                <a:lnTo>
                  <a:pt x="546" y="984"/>
                </a:lnTo>
                <a:lnTo>
                  <a:pt x="546" y="991"/>
                </a:lnTo>
                <a:lnTo>
                  <a:pt x="545" y="996"/>
                </a:lnTo>
                <a:lnTo>
                  <a:pt x="541" y="999"/>
                </a:lnTo>
                <a:lnTo>
                  <a:pt x="540" y="1004"/>
                </a:lnTo>
                <a:lnTo>
                  <a:pt x="494" y="999"/>
                </a:lnTo>
                <a:lnTo>
                  <a:pt x="444" y="994"/>
                </a:lnTo>
                <a:lnTo>
                  <a:pt x="391" y="990"/>
                </a:lnTo>
                <a:lnTo>
                  <a:pt x="341" y="984"/>
                </a:lnTo>
                <a:lnTo>
                  <a:pt x="340" y="982"/>
                </a:lnTo>
                <a:lnTo>
                  <a:pt x="340" y="979"/>
                </a:lnTo>
                <a:lnTo>
                  <a:pt x="341" y="977"/>
                </a:lnTo>
                <a:lnTo>
                  <a:pt x="342" y="976"/>
                </a:lnTo>
                <a:lnTo>
                  <a:pt x="343" y="973"/>
                </a:lnTo>
                <a:lnTo>
                  <a:pt x="341" y="969"/>
                </a:lnTo>
                <a:lnTo>
                  <a:pt x="340" y="968"/>
                </a:lnTo>
                <a:lnTo>
                  <a:pt x="338" y="968"/>
                </a:lnTo>
                <a:lnTo>
                  <a:pt x="335" y="965"/>
                </a:lnTo>
                <a:lnTo>
                  <a:pt x="335" y="955"/>
                </a:lnTo>
                <a:lnTo>
                  <a:pt x="338" y="943"/>
                </a:lnTo>
                <a:lnTo>
                  <a:pt x="338" y="930"/>
                </a:lnTo>
                <a:lnTo>
                  <a:pt x="333" y="915"/>
                </a:lnTo>
                <a:lnTo>
                  <a:pt x="326" y="901"/>
                </a:lnTo>
                <a:lnTo>
                  <a:pt x="318" y="891"/>
                </a:lnTo>
                <a:lnTo>
                  <a:pt x="309" y="879"/>
                </a:lnTo>
                <a:lnTo>
                  <a:pt x="298" y="867"/>
                </a:lnTo>
                <a:lnTo>
                  <a:pt x="290" y="854"/>
                </a:lnTo>
                <a:lnTo>
                  <a:pt x="283" y="853"/>
                </a:lnTo>
                <a:lnTo>
                  <a:pt x="277" y="853"/>
                </a:lnTo>
                <a:lnTo>
                  <a:pt x="270" y="854"/>
                </a:lnTo>
                <a:lnTo>
                  <a:pt x="270" y="843"/>
                </a:lnTo>
                <a:lnTo>
                  <a:pt x="268" y="824"/>
                </a:lnTo>
                <a:lnTo>
                  <a:pt x="253" y="819"/>
                </a:lnTo>
                <a:lnTo>
                  <a:pt x="240" y="816"/>
                </a:lnTo>
                <a:lnTo>
                  <a:pt x="229" y="811"/>
                </a:lnTo>
                <a:lnTo>
                  <a:pt x="220" y="804"/>
                </a:lnTo>
                <a:lnTo>
                  <a:pt x="219" y="802"/>
                </a:lnTo>
                <a:lnTo>
                  <a:pt x="218" y="798"/>
                </a:lnTo>
                <a:lnTo>
                  <a:pt x="217" y="796"/>
                </a:lnTo>
                <a:lnTo>
                  <a:pt x="215" y="793"/>
                </a:lnTo>
                <a:lnTo>
                  <a:pt x="214" y="790"/>
                </a:lnTo>
                <a:lnTo>
                  <a:pt x="207" y="781"/>
                </a:lnTo>
                <a:lnTo>
                  <a:pt x="199" y="773"/>
                </a:lnTo>
                <a:lnTo>
                  <a:pt x="190" y="768"/>
                </a:lnTo>
                <a:lnTo>
                  <a:pt x="177" y="767"/>
                </a:lnTo>
                <a:lnTo>
                  <a:pt x="170" y="760"/>
                </a:lnTo>
                <a:lnTo>
                  <a:pt x="161" y="756"/>
                </a:lnTo>
                <a:lnTo>
                  <a:pt x="150" y="754"/>
                </a:lnTo>
                <a:lnTo>
                  <a:pt x="139" y="753"/>
                </a:lnTo>
                <a:lnTo>
                  <a:pt x="136" y="752"/>
                </a:lnTo>
                <a:lnTo>
                  <a:pt x="133" y="748"/>
                </a:lnTo>
                <a:lnTo>
                  <a:pt x="132" y="746"/>
                </a:lnTo>
                <a:lnTo>
                  <a:pt x="127" y="741"/>
                </a:lnTo>
                <a:lnTo>
                  <a:pt x="125" y="740"/>
                </a:lnTo>
                <a:lnTo>
                  <a:pt x="121" y="739"/>
                </a:lnTo>
                <a:lnTo>
                  <a:pt x="126" y="728"/>
                </a:lnTo>
                <a:lnTo>
                  <a:pt x="130" y="703"/>
                </a:lnTo>
                <a:lnTo>
                  <a:pt x="135" y="691"/>
                </a:lnTo>
                <a:lnTo>
                  <a:pt x="135" y="688"/>
                </a:lnTo>
                <a:lnTo>
                  <a:pt x="133" y="685"/>
                </a:lnTo>
                <a:lnTo>
                  <a:pt x="132" y="683"/>
                </a:lnTo>
                <a:lnTo>
                  <a:pt x="128" y="681"/>
                </a:lnTo>
                <a:lnTo>
                  <a:pt x="121" y="677"/>
                </a:lnTo>
                <a:lnTo>
                  <a:pt x="119" y="675"/>
                </a:lnTo>
                <a:lnTo>
                  <a:pt x="122" y="668"/>
                </a:lnTo>
                <a:lnTo>
                  <a:pt x="123" y="667"/>
                </a:lnTo>
                <a:lnTo>
                  <a:pt x="123" y="661"/>
                </a:lnTo>
                <a:lnTo>
                  <a:pt x="122" y="655"/>
                </a:lnTo>
                <a:lnTo>
                  <a:pt x="118" y="650"/>
                </a:lnTo>
                <a:lnTo>
                  <a:pt x="114" y="646"/>
                </a:lnTo>
                <a:lnTo>
                  <a:pt x="109" y="641"/>
                </a:lnTo>
                <a:lnTo>
                  <a:pt x="109" y="632"/>
                </a:lnTo>
                <a:lnTo>
                  <a:pt x="107" y="629"/>
                </a:lnTo>
                <a:lnTo>
                  <a:pt x="105" y="628"/>
                </a:lnTo>
                <a:lnTo>
                  <a:pt x="100" y="623"/>
                </a:lnTo>
                <a:lnTo>
                  <a:pt x="99" y="621"/>
                </a:lnTo>
                <a:lnTo>
                  <a:pt x="97" y="612"/>
                </a:lnTo>
                <a:lnTo>
                  <a:pt x="95" y="602"/>
                </a:lnTo>
                <a:lnTo>
                  <a:pt x="93" y="593"/>
                </a:lnTo>
                <a:lnTo>
                  <a:pt x="92" y="591"/>
                </a:lnTo>
                <a:lnTo>
                  <a:pt x="90" y="590"/>
                </a:lnTo>
                <a:lnTo>
                  <a:pt x="86" y="586"/>
                </a:lnTo>
                <a:lnTo>
                  <a:pt x="84" y="581"/>
                </a:lnTo>
                <a:lnTo>
                  <a:pt x="83" y="578"/>
                </a:lnTo>
                <a:lnTo>
                  <a:pt x="83" y="576"/>
                </a:lnTo>
                <a:lnTo>
                  <a:pt x="75" y="559"/>
                </a:lnTo>
                <a:lnTo>
                  <a:pt x="72" y="551"/>
                </a:lnTo>
                <a:lnTo>
                  <a:pt x="72" y="542"/>
                </a:lnTo>
                <a:lnTo>
                  <a:pt x="73" y="530"/>
                </a:lnTo>
                <a:lnTo>
                  <a:pt x="79" y="530"/>
                </a:lnTo>
                <a:lnTo>
                  <a:pt x="83" y="527"/>
                </a:lnTo>
                <a:lnTo>
                  <a:pt x="84" y="524"/>
                </a:lnTo>
                <a:lnTo>
                  <a:pt x="85" y="523"/>
                </a:lnTo>
                <a:lnTo>
                  <a:pt x="87" y="522"/>
                </a:lnTo>
                <a:lnTo>
                  <a:pt x="90" y="522"/>
                </a:lnTo>
                <a:lnTo>
                  <a:pt x="90" y="508"/>
                </a:lnTo>
                <a:lnTo>
                  <a:pt x="87" y="496"/>
                </a:lnTo>
                <a:lnTo>
                  <a:pt x="85" y="494"/>
                </a:lnTo>
                <a:lnTo>
                  <a:pt x="73" y="494"/>
                </a:lnTo>
                <a:lnTo>
                  <a:pt x="71" y="492"/>
                </a:lnTo>
                <a:lnTo>
                  <a:pt x="59" y="475"/>
                </a:lnTo>
                <a:lnTo>
                  <a:pt x="56" y="466"/>
                </a:lnTo>
                <a:lnTo>
                  <a:pt x="57" y="462"/>
                </a:lnTo>
                <a:lnTo>
                  <a:pt x="61" y="455"/>
                </a:lnTo>
                <a:lnTo>
                  <a:pt x="62" y="452"/>
                </a:lnTo>
                <a:lnTo>
                  <a:pt x="62" y="447"/>
                </a:lnTo>
                <a:lnTo>
                  <a:pt x="59" y="440"/>
                </a:lnTo>
                <a:lnTo>
                  <a:pt x="58" y="436"/>
                </a:lnTo>
                <a:lnTo>
                  <a:pt x="59" y="432"/>
                </a:lnTo>
                <a:lnTo>
                  <a:pt x="65" y="432"/>
                </a:lnTo>
                <a:lnTo>
                  <a:pt x="71" y="436"/>
                </a:lnTo>
                <a:lnTo>
                  <a:pt x="76" y="441"/>
                </a:lnTo>
                <a:lnTo>
                  <a:pt x="80" y="448"/>
                </a:lnTo>
                <a:lnTo>
                  <a:pt x="87" y="452"/>
                </a:lnTo>
                <a:lnTo>
                  <a:pt x="87" y="447"/>
                </a:lnTo>
                <a:lnTo>
                  <a:pt x="86" y="438"/>
                </a:lnTo>
                <a:lnTo>
                  <a:pt x="85" y="426"/>
                </a:lnTo>
                <a:lnTo>
                  <a:pt x="82" y="417"/>
                </a:lnTo>
                <a:lnTo>
                  <a:pt x="78" y="406"/>
                </a:lnTo>
                <a:lnTo>
                  <a:pt x="76" y="395"/>
                </a:lnTo>
                <a:lnTo>
                  <a:pt x="90" y="395"/>
                </a:lnTo>
                <a:lnTo>
                  <a:pt x="94" y="397"/>
                </a:lnTo>
                <a:lnTo>
                  <a:pt x="95" y="398"/>
                </a:lnTo>
                <a:lnTo>
                  <a:pt x="100" y="398"/>
                </a:lnTo>
                <a:lnTo>
                  <a:pt x="102" y="397"/>
                </a:lnTo>
                <a:lnTo>
                  <a:pt x="105" y="397"/>
                </a:lnTo>
                <a:lnTo>
                  <a:pt x="107" y="398"/>
                </a:lnTo>
                <a:lnTo>
                  <a:pt x="111" y="399"/>
                </a:lnTo>
                <a:lnTo>
                  <a:pt x="113" y="401"/>
                </a:lnTo>
                <a:lnTo>
                  <a:pt x="115" y="404"/>
                </a:lnTo>
                <a:lnTo>
                  <a:pt x="121" y="404"/>
                </a:lnTo>
                <a:lnTo>
                  <a:pt x="126" y="402"/>
                </a:lnTo>
                <a:lnTo>
                  <a:pt x="128" y="402"/>
                </a:lnTo>
                <a:lnTo>
                  <a:pt x="130" y="401"/>
                </a:lnTo>
                <a:lnTo>
                  <a:pt x="133" y="401"/>
                </a:lnTo>
                <a:lnTo>
                  <a:pt x="135" y="404"/>
                </a:lnTo>
                <a:lnTo>
                  <a:pt x="136" y="406"/>
                </a:lnTo>
                <a:lnTo>
                  <a:pt x="139" y="410"/>
                </a:lnTo>
                <a:lnTo>
                  <a:pt x="140" y="412"/>
                </a:lnTo>
                <a:lnTo>
                  <a:pt x="143" y="415"/>
                </a:lnTo>
                <a:lnTo>
                  <a:pt x="143" y="408"/>
                </a:lnTo>
                <a:lnTo>
                  <a:pt x="141" y="404"/>
                </a:lnTo>
                <a:lnTo>
                  <a:pt x="136" y="401"/>
                </a:lnTo>
                <a:lnTo>
                  <a:pt x="132" y="398"/>
                </a:lnTo>
                <a:lnTo>
                  <a:pt x="128" y="396"/>
                </a:lnTo>
                <a:lnTo>
                  <a:pt x="129" y="392"/>
                </a:lnTo>
                <a:lnTo>
                  <a:pt x="122" y="396"/>
                </a:lnTo>
                <a:lnTo>
                  <a:pt x="114" y="395"/>
                </a:lnTo>
                <a:lnTo>
                  <a:pt x="107" y="392"/>
                </a:lnTo>
                <a:lnTo>
                  <a:pt x="101" y="390"/>
                </a:lnTo>
                <a:lnTo>
                  <a:pt x="95" y="392"/>
                </a:lnTo>
                <a:lnTo>
                  <a:pt x="91" y="390"/>
                </a:lnTo>
                <a:lnTo>
                  <a:pt x="87" y="385"/>
                </a:lnTo>
                <a:lnTo>
                  <a:pt x="85" y="382"/>
                </a:lnTo>
                <a:lnTo>
                  <a:pt x="80" y="380"/>
                </a:lnTo>
                <a:lnTo>
                  <a:pt x="73" y="378"/>
                </a:lnTo>
                <a:lnTo>
                  <a:pt x="69" y="382"/>
                </a:lnTo>
                <a:lnTo>
                  <a:pt x="66" y="396"/>
                </a:lnTo>
                <a:lnTo>
                  <a:pt x="65" y="404"/>
                </a:lnTo>
                <a:lnTo>
                  <a:pt x="45" y="384"/>
                </a:lnTo>
                <a:lnTo>
                  <a:pt x="43" y="383"/>
                </a:lnTo>
                <a:lnTo>
                  <a:pt x="41" y="381"/>
                </a:lnTo>
                <a:lnTo>
                  <a:pt x="38" y="376"/>
                </a:lnTo>
                <a:lnTo>
                  <a:pt x="38" y="373"/>
                </a:lnTo>
                <a:lnTo>
                  <a:pt x="40" y="370"/>
                </a:lnTo>
                <a:lnTo>
                  <a:pt x="41" y="370"/>
                </a:lnTo>
                <a:lnTo>
                  <a:pt x="42" y="371"/>
                </a:lnTo>
                <a:lnTo>
                  <a:pt x="43" y="374"/>
                </a:lnTo>
                <a:lnTo>
                  <a:pt x="44" y="375"/>
                </a:lnTo>
                <a:lnTo>
                  <a:pt x="45" y="375"/>
                </a:lnTo>
                <a:lnTo>
                  <a:pt x="43" y="356"/>
                </a:lnTo>
                <a:lnTo>
                  <a:pt x="37" y="339"/>
                </a:lnTo>
                <a:lnTo>
                  <a:pt x="36" y="336"/>
                </a:lnTo>
                <a:lnTo>
                  <a:pt x="34" y="335"/>
                </a:lnTo>
                <a:lnTo>
                  <a:pt x="28" y="329"/>
                </a:lnTo>
                <a:lnTo>
                  <a:pt x="27" y="327"/>
                </a:lnTo>
                <a:lnTo>
                  <a:pt x="24" y="324"/>
                </a:lnTo>
                <a:lnTo>
                  <a:pt x="22" y="319"/>
                </a:lnTo>
                <a:lnTo>
                  <a:pt x="22" y="311"/>
                </a:lnTo>
                <a:lnTo>
                  <a:pt x="17" y="301"/>
                </a:lnTo>
                <a:lnTo>
                  <a:pt x="12" y="293"/>
                </a:lnTo>
                <a:lnTo>
                  <a:pt x="8" y="285"/>
                </a:lnTo>
                <a:lnTo>
                  <a:pt x="9" y="280"/>
                </a:lnTo>
                <a:lnTo>
                  <a:pt x="13" y="273"/>
                </a:lnTo>
                <a:lnTo>
                  <a:pt x="14" y="265"/>
                </a:lnTo>
                <a:lnTo>
                  <a:pt x="14" y="257"/>
                </a:lnTo>
                <a:lnTo>
                  <a:pt x="12" y="251"/>
                </a:lnTo>
                <a:lnTo>
                  <a:pt x="12" y="245"/>
                </a:lnTo>
                <a:lnTo>
                  <a:pt x="14" y="237"/>
                </a:lnTo>
                <a:lnTo>
                  <a:pt x="17" y="230"/>
                </a:lnTo>
                <a:lnTo>
                  <a:pt x="21" y="224"/>
                </a:lnTo>
                <a:lnTo>
                  <a:pt x="22" y="215"/>
                </a:lnTo>
                <a:lnTo>
                  <a:pt x="22" y="203"/>
                </a:lnTo>
                <a:lnTo>
                  <a:pt x="19" y="186"/>
                </a:lnTo>
                <a:lnTo>
                  <a:pt x="12" y="170"/>
                </a:lnTo>
                <a:lnTo>
                  <a:pt x="5" y="160"/>
                </a:lnTo>
                <a:lnTo>
                  <a:pt x="0" y="150"/>
                </a:lnTo>
                <a:lnTo>
                  <a:pt x="1" y="136"/>
                </a:lnTo>
                <a:lnTo>
                  <a:pt x="7" y="124"/>
                </a:lnTo>
                <a:lnTo>
                  <a:pt x="16" y="114"/>
                </a:lnTo>
                <a:lnTo>
                  <a:pt x="28" y="108"/>
                </a:lnTo>
                <a:lnTo>
                  <a:pt x="26" y="105"/>
                </a:lnTo>
                <a:lnTo>
                  <a:pt x="26" y="102"/>
                </a:lnTo>
                <a:lnTo>
                  <a:pt x="29" y="98"/>
                </a:lnTo>
                <a:lnTo>
                  <a:pt x="31" y="97"/>
                </a:lnTo>
                <a:lnTo>
                  <a:pt x="33" y="95"/>
                </a:lnTo>
                <a:lnTo>
                  <a:pt x="34" y="94"/>
                </a:lnTo>
                <a:lnTo>
                  <a:pt x="34" y="88"/>
                </a:lnTo>
                <a:lnTo>
                  <a:pt x="33" y="84"/>
                </a:lnTo>
                <a:lnTo>
                  <a:pt x="33" y="80"/>
                </a:lnTo>
                <a:lnTo>
                  <a:pt x="34" y="76"/>
                </a:lnTo>
                <a:lnTo>
                  <a:pt x="38" y="69"/>
                </a:lnTo>
                <a:lnTo>
                  <a:pt x="44" y="63"/>
                </a:lnTo>
                <a:lnTo>
                  <a:pt x="48" y="56"/>
                </a:lnTo>
                <a:lnTo>
                  <a:pt x="50" y="44"/>
                </a:lnTo>
                <a:lnTo>
                  <a:pt x="49" y="30"/>
                </a:lnTo>
                <a:lnTo>
                  <a:pt x="50" y="14"/>
                </a:lnTo>
                <a:lnTo>
                  <a:pt x="54" y="0"/>
                </a:lnTo>
                <a:close/>
              </a:path>
            </a:pathLst>
          </a:custGeom>
          <a:solidFill>
            <a:schemeClr val="accent2"/>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2" name="Freeform 38"/>
          <p:cNvSpPr>
            <a:spLocks/>
          </p:cNvSpPr>
          <p:nvPr/>
        </p:nvSpPr>
        <p:spPr bwMode="auto">
          <a:xfrm>
            <a:off x="3951163" y="1246202"/>
            <a:ext cx="1670683" cy="917203"/>
          </a:xfrm>
          <a:custGeom>
            <a:avLst/>
            <a:gdLst/>
            <a:ahLst/>
            <a:cxnLst>
              <a:cxn ang="0">
                <a:pos x="80" y="11"/>
              </a:cxn>
              <a:cxn ang="0">
                <a:pos x="249" y="40"/>
              </a:cxn>
              <a:cxn ang="0">
                <a:pos x="528" y="80"/>
              </a:cxn>
              <a:cxn ang="0">
                <a:pos x="729" y="98"/>
              </a:cxn>
              <a:cxn ang="0">
                <a:pos x="740" y="284"/>
              </a:cxn>
              <a:cxn ang="0">
                <a:pos x="606" y="455"/>
              </a:cxn>
              <a:cxn ang="0">
                <a:pos x="335" y="424"/>
              </a:cxn>
              <a:cxn ang="0">
                <a:pos x="265" y="425"/>
              </a:cxn>
              <a:cxn ang="0">
                <a:pos x="261" y="458"/>
              </a:cxn>
              <a:cxn ang="0">
                <a:pos x="252" y="446"/>
              </a:cxn>
              <a:cxn ang="0">
                <a:pos x="241" y="438"/>
              </a:cxn>
              <a:cxn ang="0">
                <a:pos x="233" y="448"/>
              </a:cxn>
              <a:cxn ang="0">
                <a:pos x="206" y="446"/>
              </a:cxn>
              <a:cxn ang="0">
                <a:pos x="181" y="445"/>
              </a:cxn>
              <a:cxn ang="0">
                <a:pos x="173" y="449"/>
              </a:cxn>
              <a:cxn ang="0">
                <a:pos x="162" y="446"/>
              </a:cxn>
              <a:cxn ang="0">
                <a:pos x="144" y="449"/>
              </a:cxn>
              <a:cxn ang="0">
                <a:pos x="135" y="434"/>
              </a:cxn>
              <a:cxn ang="0">
                <a:pos x="124" y="410"/>
              </a:cxn>
              <a:cxn ang="0">
                <a:pos x="113" y="398"/>
              </a:cxn>
              <a:cxn ang="0">
                <a:pos x="113" y="379"/>
              </a:cxn>
              <a:cxn ang="0">
                <a:pos x="101" y="343"/>
              </a:cxn>
              <a:cxn ang="0">
                <a:pos x="88" y="323"/>
              </a:cxn>
              <a:cxn ang="0">
                <a:pos x="72" y="334"/>
              </a:cxn>
              <a:cxn ang="0">
                <a:pos x="53" y="328"/>
              </a:cxn>
              <a:cxn ang="0">
                <a:pos x="53" y="321"/>
              </a:cxn>
              <a:cxn ang="0">
                <a:pos x="57" y="318"/>
              </a:cxn>
              <a:cxn ang="0">
                <a:pos x="57" y="312"/>
              </a:cxn>
              <a:cxn ang="0">
                <a:pos x="58" y="308"/>
              </a:cxn>
              <a:cxn ang="0">
                <a:pos x="63" y="305"/>
              </a:cxn>
              <a:cxn ang="0">
                <a:pos x="68" y="271"/>
              </a:cxn>
              <a:cxn ang="0">
                <a:pos x="84" y="232"/>
              </a:cxn>
              <a:cxn ang="0">
                <a:pos x="73" y="227"/>
              </a:cxn>
              <a:cxn ang="0">
                <a:pos x="67" y="220"/>
              </a:cxn>
              <a:cxn ang="0">
                <a:pos x="57" y="216"/>
              </a:cxn>
              <a:cxn ang="0">
                <a:pos x="53" y="206"/>
              </a:cxn>
              <a:cxn ang="0">
                <a:pos x="53" y="201"/>
              </a:cxn>
              <a:cxn ang="0">
                <a:pos x="50" y="196"/>
              </a:cxn>
              <a:cxn ang="0">
                <a:pos x="34" y="167"/>
              </a:cxn>
              <a:cxn ang="0">
                <a:pos x="22" y="155"/>
              </a:cxn>
              <a:cxn ang="0">
                <a:pos x="20" y="150"/>
              </a:cxn>
              <a:cxn ang="0">
                <a:pos x="16" y="144"/>
              </a:cxn>
              <a:cxn ang="0">
                <a:pos x="15" y="131"/>
              </a:cxn>
              <a:cxn ang="0">
                <a:pos x="13" y="111"/>
              </a:cxn>
              <a:cxn ang="0">
                <a:pos x="6" y="60"/>
              </a:cxn>
            </a:cxnLst>
            <a:rect l="0" t="0" r="r" b="b"/>
            <a:pathLst>
              <a:path w="753" h="466">
                <a:moveTo>
                  <a:pt x="16" y="0"/>
                </a:moveTo>
                <a:lnTo>
                  <a:pt x="47" y="5"/>
                </a:lnTo>
                <a:lnTo>
                  <a:pt x="80" y="11"/>
                </a:lnTo>
                <a:lnTo>
                  <a:pt x="114" y="18"/>
                </a:lnTo>
                <a:lnTo>
                  <a:pt x="145" y="24"/>
                </a:lnTo>
                <a:lnTo>
                  <a:pt x="249" y="40"/>
                </a:lnTo>
                <a:lnTo>
                  <a:pt x="354" y="57"/>
                </a:lnTo>
                <a:lnTo>
                  <a:pt x="440" y="69"/>
                </a:lnTo>
                <a:lnTo>
                  <a:pt x="528" y="80"/>
                </a:lnTo>
                <a:lnTo>
                  <a:pt x="616" y="88"/>
                </a:lnTo>
                <a:lnTo>
                  <a:pt x="703" y="97"/>
                </a:lnTo>
                <a:lnTo>
                  <a:pt x="729" y="98"/>
                </a:lnTo>
                <a:lnTo>
                  <a:pt x="753" y="99"/>
                </a:lnTo>
                <a:lnTo>
                  <a:pt x="746" y="190"/>
                </a:lnTo>
                <a:lnTo>
                  <a:pt x="740" y="284"/>
                </a:lnTo>
                <a:lnTo>
                  <a:pt x="733" y="376"/>
                </a:lnTo>
                <a:lnTo>
                  <a:pt x="725" y="466"/>
                </a:lnTo>
                <a:lnTo>
                  <a:pt x="606" y="455"/>
                </a:lnTo>
                <a:lnTo>
                  <a:pt x="486" y="444"/>
                </a:lnTo>
                <a:lnTo>
                  <a:pt x="368" y="430"/>
                </a:lnTo>
                <a:lnTo>
                  <a:pt x="335" y="424"/>
                </a:lnTo>
                <a:lnTo>
                  <a:pt x="302" y="419"/>
                </a:lnTo>
                <a:lnTo>
                  <a:pt x="270" y="418"/>
                </a:lnTo>
                <a:lnTo>
                  <a:pt x="265" y="425"/>
                </a:lnTo>
                <a:lnTo>
                  <a:pt x="263" y="435"/>
                </a:lnTo>
                <a:lnTo>
                  <a:pt x="262" y="446"/>
                </a:lnTo>
                <a:lnTo>
                  <a:pt x="261" y="458"/>
                </a:lnTo>
                <a:lnTo>
                  <a:pt x="256" y="455"/>
                </a:lnTo>
                <a:lnTo>
                  <a:pt x="254" y="452"/>
                </a:lnTo>
                <a:lnTo>
                  <a:pt x="252" y="446"/>
                </a:lnTo>
                <a:lnTo>
                  <a:pt x="250" y="441"/>
                </a:lnTo>
                <a:lnTo>
                  <a:pt x="247" y="438"/>
                </a:lnTo>
                <a:lnTo>
                  <a:pt x="241" y="438"/>
                </a:lnTo>
                <a:lnTo>
                  <a:pt x="237" y="440"/>
                </a:lnTo>
                <a:lnTo>
                  <a:pt x="235" y="444"/>
                </a:lnTo>
                <a:lnTo>
                  <a:pt x="233" y="448"/>
                </a:lnTo>
                <a:lnTo>
                  <a:pt x="230" y="451"/>
                </a:lnTo>
                <a:lnTo>
                  <a:pt x="224" y="452"/>
                </a:lnTo>
                <a:lnTo>
                  <a:pt x="206" y="446"/>
                </a:lnTo>
                <a:lnTo>
                  <a:pt x="188" y="444"/>
                </a:lnTo>
                <a:lnTo>
                  <a:pt x="185" y="444"/>
                </a:lnTo>
                <a:lnTo>
                  <a:pt x="181" y="445"/>
                </a:lnTo>
                <a:lnTo>
                  <a:pt x="179" y="447"/>
                </a:lnTo>
                <a:lnTo>
                  <a:pt x="177" y="448"/>
                </a:lnTo>
                <a:lnTo>
                  <a:pt x="173" y="449"/>
                </a:lnTo>
                <a:lnTo>
                  <a:pt x="170" y="449"/>
                </a:lnTo>
                <a:lnTo>
                  <a:pt x="165" y="447"/>
                </a:lnTo>
                <a:lnTo>
                  <a:pt x="162" y="446"/>
                </a:lnTo>
                <a:lnTo>
                  <a:pt x="157" y="446"/>
                </a:lnTo>
                <a:lnTo>
                  <a:pt x="150" y="447"/>
                </a:lnTo>
                <a:lnTo>
                  <a:pt x="144" y="449"/>
                </a:lnTo>
                <a:lnTo>
                  <a:pt x="137" y="452"/>
                </a:lnTo>
                <a:lnTo>
                  <a:pt x="136" y="444"/>
                </a:lnTo>
                <a:lnTo>
                  <a:pt x="135" y="434"/>
                </a:lnTo>
                <a:lnTo>
                  <a:pt x="132" y="425"/>
                </a:lnTo>
                <a:lnTo>
                  <a:pt x="130" y="417"/>
                </a:lnTo>
                <a:lnTo>
                  <a:pt x="124" y="410"/>
                </a:lnTo>
                <a:lnTo>
                  <a:pt x="115" y="406"/>
                </a:lnTo>
                <a:lnTo>
                  <a:pt x="113" y="403"/>
                </a:lnTo>
                <a:lnTo>
                  <a:pt x="113" y="398"/>
                </a:lnTo>
                <a:lnTo>
                  <a:pt x="115" y="393"/>
                </a:lnTo>
                <a:lnTo>
                  <a:pt x="115" y="388"/>
                </a:lnTo>
                <a:lnTo>
                  <a:pt x="113" y="379"/>
                </a:lnTo>
                <a:lnTo>
                  <a:pt x="108" y="372"/>
                </a:lnTo>
                <a:lnTo>
                  <a:pt x="103" y="364"/>
                </a:lnTo>
                <a:lnTo>
                  <a:pt x="101" y="343"/>
                </a:lnTo>
                <a:lnTo>
                  <a:pt x="100" y="332"/>
                </a:lnTo>
                <a:lnTo>
                  <a:pt x="95" y="322"/>
                </a:lnTo>
                <a:lnTo>
                  <a:pt x="88" y="323"/>
                </a:lnTo>
                <a:lnTo>
                  <a:pt x="82" y="327"/>
                </a:lnTo>
                <a:lnTo>
                  <a:pt x="77" y="332"/>
                </a:lnTo>
                <a:lnTo>
                  <a:pt x="72" y="334"/>
                </a:lnTo>
                <a:lnTo>
                  <a:pt x="67" y="334"/>
                </a:lnTo>
                <a:lnTo>
                  <a:pt x="60" y="332"/>
                </a:lnTo>
                <a:lnTo>
                  <a:pt x="53" y="328"/>
                </a:lnTo>
                <a:lnTo>
                  <a:pt x="52" y="326"/>
                </a:lnTo>
                <a:lnTo>
                  <a:pt x="52" y="323"/>
                </a:lnTo>
                <a:lnTo>
                  <a:pt x="53" y="321"/>
                </a:lnTo>
                <a:lnTo>
                  <a:pt x="53" y="320"/>
                </a:lnTo>
                <a:lnTo>
                  <a:pt x="56" y="319"/>
                </a:lnTo>
                <a:lnTo>
                  <a:pt x="57" y="318"/>
                </a:lnTo>
                <a:lnTo>
                  <a:pt x="58" y="315"/>
                </a:lnTo>
                <a:lnTo>
                  <a:pt x="58" y="313"/>
                </a:lnTo>
                <a:lnTo>
                  <a:pt x="57" y="312"/>
                </a:lnTo>
                <a:lnTo>
                  <a:pt x="57" y="311"/>
                </a:lnTo>
                <a:lnTo>
                  <a:pt x="56" y="311"/>
                </a:lnTo>
                <a:lnTo>
                  <a:pt x="58" y="308"/>
                </a:lnTo>
                <a:lnTo>
                  <a:pt x="59" y="306"/>
                </a:lnTo>
                <a:lnTo>
                  <a:pt x="61" y="305"/>
                </a:lnTo>
                <a:lnTo>
                  <a:pt x="63" y="305"/>
                </a:lnTo>
                <a:lnTo>
                  <a:pt x="67" y="300"/>
                </a:lnTo>
                <a:lnTo>
                  <a:pt x="66" y="285"/>
                </a:lnTo>
                <a:lnTo>
                  <a:pt x="68" y="271"/>
                </a:lnTo>
                <a:lnTo>
                  <a:pt x="73" y="258"/>
                </a:lnTo>
                <a:lnTo>
                  <a:pt x="79" y="245"/>
                </a:lnTo>
                <a:lnTo>
                  <a:pt x="84" y="232"/>
                </a:lnTo>
                <a:lnTo>
                  <a:pt x="82" y="229"/>
                </a:lnTo>
                <a:lnTo>
                  <a:pt x="78" y="227"/>
                </a:lnTo>
                <a:lnTo>
                  <a:pt x="73" y="227"/>
                </a:lnTo>
                <a:lnTo>
                  <a:pt x="67" y="225"/>
                </a:lnTo>
                <a:lnTo>
                  <a:pt x="64" y="223"/>
                </a:lnTo>
                <a:lnTo>
                  <a:pt x="67" y="220"/>
                </a:lnTo>
                <a:lnTo>
                  <a:pt x="59" y="220"/>
                </a:lnTo>
                <a:lnTo>
                  <a:pt x="58" y="218"/>
                </a:lnTo>
                <a:lnTo>
                  <a:pt x="57" y="216"/>
                </a:lnTo>
                <a:lnTo>
                  <a:pt x="57" y="211"/>
                </a:lnTo>
                <a:lnTo>
                  <a:pt x="54" y="207"/>
                </a:lnTo>
                <a:lnTo>
                  <a:pt x="53" y="206"/>
                </a:lnTo>
                <a:lnTo>
                  <a:pt x="52" y="206"/>
                </a:lnTo>
                <a:lnTo>
                  <a:pt x="52" y="203"/>
                </a:lnTo>
                <a:lnTo>
                  <a:pt x="53" y="201"/>
                </a:lnTo>
                <a:lnTo>
                  <a:pt x="53" y="200"/>
                </a:lnTo>
                <a:lnTo>
                  <a:pt x="52" y="197"/>
                </a:lnTo>
                <a:lnTo>
                  <a:pt x="50" y="196"/>
                </a:lnTo>
                <a:lnTo>
                  <a:pt x="49" y="194"/>
                </a:lnTo>
                <a:lnTo>
                  <a:pt x="47" y="193"/>
                </a:lnTo>
                <a:lnTo>
                  <a:pt x="34" y="167"/>
                </a:lnTo>
                <a:lnTo>
                  <a:pt x="31" y="164"/>
                </a:lnTo>
                <a:lnTo>
                  <a:pt x="24" y="159"/>
                </a:lnTo>
                <a:lnTo>
                  <a:pt x="22" y="155"/>
                </a:lnTo>
                <a:lnTo>
                  <a:pt x="21" y="153"/>
                </a:lnTo>
                <a:lnTo>
                  <a:pt x="21" y="151"/>
                </a:lnTo>
                <a:lnTo>
                  <a:pt x="20" y="150"/>
                </a:lnTo>
                <a:lnTo>
                  <a:pt x="20" y="147"/>
                </a:lnTo>
                <a:lnTo>
                  <a:pt x="18" y="145"/>
                </a:lnTo>
                <a:lnTo>
                  <a:pt x="16" y="144"/>
                </a:lnTo>
                <a:lnTo>
                  <a:pt x="14" y="139"/>
                </a:lnTo>
                <a:lnTo>
                  <a:pt x="14" y="133"/>
                </a:lnTo>
                <a:lnTo>
                  <a:pt x="15" y="131"/>
                </a:lnTo>
                <a:lnTo>
                  <a:pt x="16" y="130"/>
                </a:lnTo>
                <a:lnTo>
                  <a:pt x="16" y="125"/>
                </a:lnTo>
                <a:lnTo>
                  <a:pt x="13" y="111"/>
                </a:lnTo>
                <a:lnTo>
                  <a:pt x="6" y="99"/>
                </a:lnTo>
                <a:lnTo>
                  <a:pt x="0" y="88"/>
                </a:lnTo>
                <a:lnTo>
                  <a:pt x="6" y="60"/>
                </a:lnTo>
                <a:lnTo>
                  <a:pt x="11" y="31"/>
                </a:lnTo>
                <a:lnTo>
                  <a:pt x="16" y="0"/>
                </a:lnTo>
                <a:close/>
              </a:path>
            </a:pathLst>
          </a:custGeom>
          <a:solidFill>
            <a:srgbClr val="54BE71"/>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3" name="Freeform 107"/>
          <p:cNvSpPr>
            <a:spLocks noEditPoints="1"/>
          </p:cNvSpPr>
          <p:nvPr/>
        </p:nvSpPr>
        <p:spPr bwMode="auto">
          <a:xfrm>
            <a:off x="4928804" y="3737851"/>
            <a:ext cx="2278609" cy="1974151"/>
          </a:xfrm>
          <a:custGeom>
            <a:avLst/>
            <a:gdLst/>
            <a:ahLst/>
            <a:cxnLst>
              <a:cxn ang="0">
                <a:pos x="310" y="0"/>
              </a:cxn>
              <a:cxn ang="0">
                <a:pos x="532" y="192"/>
              </a:cxn>
              <a:cxn ang="0">
                <a:pos x="585" y="212"/>
              </a:cxn>
              <a:cxn ang="0">
                <a:pos x="642" y="242"/>
              </a:cxn>
              <a:cxn ang="0">
                <a:pos x="677" y="248"/>
              </a:cxn>
              <a:cxn ang="0">
                <a:pos x="699" y="254"/>
              </a:cxn>
              <a:cxn ang="0">
                <a:pos x="730" y="263"/>
              </a:cxn>
              <a:cxn ang="0">
                <a:pos x="745" y="273"/>
              </a:cxn>
              <a:cxn ang="0">
                <a:pos x="757" y="253"/>
              </a:cxn>
              <a:cxn ang="0">
                <a:pos x="802" y="271"/>
              </a:cxn>
              <a:cxn ang="0">
                <a:pos x="841" y="261"/>
              </a:cxn>
              <a:cxn ang="0">
                <a:pos x="878" y="260"/>
              </a:cxn>
              <a:cxn ang="0">
                <a:pos x="926" y="270"/>
              </a:cxn>
              <a:cxn ang="0">
                <a:pos x="951" y="281"/>
              </a:cxn>
              <a:cxn ang="0">
                <a:pos x="989" y="436"/>
              </a:cxn>
              <a:cxn ang="0">
                <a:pos x="1005" y="460"/>
              </a:cxn>
              <a:cxn ang="0">
                <a:pos x="1024" y="503"/>
              </a:cxn>
              <a:cxn ang="0">
                <a:pos x="1027" y="536"/>
              </a:cxn>
              <a:cxn ang="0">
                <a:pos x="1010" y="617"/>
              </a:cxn>
              <a:cxn ang="0">
                <a:pos x="985" y="648"/>
              </a:cxn>
              <a:cxn ang="0">
                <a:pos x="957" y="656"/>
              </a:cxn>
              <a:cxn ang="0">
                <a:pos x="934" y="636"/>
              </a:cxn>
              <a:cxn ang="0">
                <a:pos x="918" y="643"/>
              </a:cxn>
              <a:cxn ang="0">
                <a:pos x="923" y="682"/>
              </a:cxn>
              <a:cxn ang="0">
                <a:pos x="890" y="719"/>
              </a:cxn>
              <a:cxn ang="0">
                <a:pos x="844" y="738"/>
              </a:cxn>
              <a:cxn ang="0">
                <a:pos x="835" y="744"/>
              </a:cxn>
              <a:cxn ang="0">
                <a:pos x="819" y="746"/>
              </a:cxn>
              <a:cxn ang="0">
                <a:pos x="804" y="739"/>
              </a:cxn>
              <a:cxn ang="0">
                <a:pos x="802" y="747"/>
              </a:cxn>
              <a:cxn ang="0">
                <a:pos x="781" y="743"/>
              </a:cxn>
              <a:cxn ang="0">
                <a:pos x="793" y="771"/>
              </a:cxn>
              <a:cxn ang="0">
                <a:pos x="770" y="785"/>
              </a:cxn>
              <a:cxn ang="0">
                <a:pos x="738" y="795"/>
              </a:cxn>
              <a:cxn ang="0">
                <a:pos x="719" y="817"/>
              </a:cxn>
              <a:cxn ang="0">
                <a:pos x="724" y="830"/>
              </a:cxn>
              <a:cxn ang="0">
                <a:pos x="700" y="862"/>
              </a:cxn>
              <a:cxn ang="0">
                <a:pos x="703" y="877"/>
              </a:cxn>
              <a:cxn ang="0">
                <a:pos x="706" y="906"/>
              </a:cxn>
              <a:cxn ang="0">
                <a:pos x="717" y="949"/>
              </a:cxn>
              <a:cxn ang="0">
                <a:pos x="732" y="995"/>
              </a:cxn>
              <a:cxn ang="0">
                <a:pos x="715" y="1000"/>
              </a:cxn>
              <a:cxn ang="0">
                <a:pos x="632" y="969"/>
              </a:cxn>
              <a:cxn ang="0">
                <a:pos x="581" y="951"/>
              </a:cxn>
              <a:cxn ang="0">
                <a:pos x="574" y="941"/>
              </a:cxn>
              <a:cxn ang="0">
                <a:pos x="552" y="886"/>
              </a:cxn>
              <a:cxn ang="0">
                <a:pos x="549" y="867"/>
              </a:cxn>
              <a:cxn ang="0">
                <a:pos x="512" y="803"/>
              </a:cxn>
              <a:cxn ang="0">
                <a:pos x="486" y="767"/>
              </a:cxn>
              <a:cxn ang="0">
                <a:pos x="475" y="741"/>
              </a:cxn>
              <a:cxn ang="0">
                <a:pos x="459" y="702"/>
              </a:cxn>
              <a:cxn ang="0">
                <a:pos x="412" y="649"/>
              </a:cxn>
              <a:cxn ang="0">
                <a:pos x="346" y="625"/>
              </a:cxn>
              <a:cxn ang="0">
                <a:pos x="294" y="636"/>
              </a:cxn>
              <a:cxn ang="0">
                <a:pos x="242" y="694"/>
              </a:cxn>
              <a:cxn ang="0">
                <a:pos x="196" y="666"/>
              </a:cxn>
              <a:cxn ang="0">
                <a:pos x="150" y="625"/>
              </a:cxn>
              <a:cxn ang="0">
                <a:pos x="135" y="565"/>
              </a:cxn>
              <a:cxn ang="0">
                <a:pos x="127" y="555"/>
              </a:cxn>
              <a:cxn ang="0">
                <a:pos x="94" y="514"/>
              </a:cxn>
              <a:cxn ang="0">
                <a:pos x="51" y="464"/>
              </a:cxn>
              <a:cxn ang="0">
                <a:pos x="14" y="419"/>
              </a:cxn>
              <a:cxn ang="0">
                <a:pos x="274" y="419"/>
              </a:cxn>
            </a:cxnLst>
            <a:rect l="0" t="0" r="r" b="b"/>
            <a:pathLst>
              <a:path w="1027" h="1003">
                <a:moveTo>
                  <a:pt x="749" y="800"/>
                </a:moveTo>
                <a:lnTo>
                  <a:pt x="750" y="804"/>
                </a:lnTo>
                <a:lnTo>
                  <a:pt x="746" y="808"/>
                </a:lnTo>
                <a:lnTo>
                  <a:pt x="746" y="804"/>
                </a:lnTo>
                <a:lnTo>
                  <a:pt x="749" y="802"/>
                </a:lnTo>
                <a:lnTo>
                  <a:pt x="749" y="800"/>
                </a:lnTo>
                <a:close/>
                <a:moveTo>
                  <a:pt x="310" y="0"/>
                </a:moveTo>
                <a:lnTo>
                  <a:pt x="382" y="4"/>
                </a:lnTo>
                <a:lnTo>
                  <a:pt x="457" y="7"/>
                </a:lnTo>
                <a:lnTo>
                  <a:pt x="530" y="11"/>
                </a:lnTo>
                <a:lnTo>
                  <a:pt x="530" y="72"/>
                </a:lnTo>
                <a:lnTo>
                  <a:pt x="528" y="131"/>
                </a:lnTo>
                <a:lnTo>
                  <a:pt x="524" y="189"/>
                </a:lnTo>
                <a:lnTo>
                  <a:pt x="532" y="192"/>
                </a:lnTo>
                <a:lnTo>
                  <a:pt x="539" y="197"/>
                </a:lnTo>
                <a:lnTo>
                  <a:pt x="545" y="203"/>
                </a:lnTo>
                <a:lnTo>
                  <a:pt x="552" y="208"/>
                </a:lnTo>
                <a:lnTo>
                  <a:pt x="565" y="208"/>
                </a:lnTo>
                <a:lnTo>
                  <a:pt x="574" y="207"/>
                </a:lnTo>
                <a:lnTo>
                  <a:pt x="582" y="208"/>
                </a:lnTo>
                <a:lnTo>
                  <a:pt x="585" y="212"/>
                </a:lnTo>
                <a:lnTo>
                  <a:pt x="585" y="218"/>
                </a:lnTo>
                <a:lnTo>
                  <a:pt x="586" y="224"/>
                </a:lnTo>
                <a:lnTo>
                  <a:pt x="588" y="228"/>
                </a:lnTo>
                <a:lnTo>
                  <a:pt x="604" y="229"/>
                </a:lnTo>
                <a:lnTo>
                  <a:pt x="618" y="232"/>
                </a:lnTo>
                <a:lnTo>
                  <a:pt x="631" y="235"/>
                </a:lnTo>
                <a:lnTo>
                  <a:pt x="642" y="242"/>
                </a:lnTo>
                <a:lnTo>
                  <a:pt x="649" y="238"/>
                </a:lnTo>
                <a:lnTo>
                  <a:pt x="653" y="235"/>
                </a:lnTo>
                <a:lnTo>
                  <a:pt x="660" y="235"/>
                </a:lnTo>
                <a:lnTo>
                  <a:pt x="670" y="236"/>
                </a:lnTo>
                <a:lnTo>
                  <a:pt x="670" y="243"/>
                </a:lnTo>
                <a:lnTo>
                  <a:pt x="672" y="246"/>
                </a:lnTo>
                <a:lnTo>
                  <a:pt x="677" y="248"/>
                </a:lnTo>
                <a:lnTo>
                  <a:pt x="681" y="248"/>
                </a:lnTo>
                <a:lnTo>
                  <a:pt x="681" y="256"/>
                </a:lnTo>
                <a:lnTo>
                  <a:pt x="682" y="260"/>
                </a:lnTo>
                <a:lnTo>
                  <a:pt x="684" y="262"/>
                </a:lnTo>
                <a:lnTo>
                  <a:pt x="691" y="261"/>
                </a:lnTo>
                <a:lnTo>
                  <a:pt x="695" y="257"/>
                </a:lnTo>
                <a:lnTo>
                  <a:pt x="699" y="254"/>
                </a:lnTo>
                <a:lnTo>
                  <a:pt x="703" y="250"/>
                </a:lnTo>
                <a:lnTo>
                  <a:pt x="708" y="253"/>
                </a:lnTo>
                <a:lnTo>
                  <a:pt x="712" y="255"/>
                </a:lnTo>
                <a:lnTo>
                  <a:pt x="715" y="260"/>
                </a:lnTo>
                <a:lnTo>
                  <a:pt x="717" y="264"/>
                </a:lnTo>
                <a:lnTo>
                  <a:pt x="727" y="264"/>
                </a:lnTo>
                <a:lnTo>
                  <a:pt x="730" y="263"/>
                </a:lnTo>
                <a:lnTo>
                  <a:pt x="735" y="259"/>
                </a:lnTo>
                <a:lnTo>
                  <a:pt x="737" y="261"/>
                </a:lnTo>
                <a:lnTo>
                  <a:pt x="737" y="263"/>
                </a:lnTo>
                <a:lnTo>
                  <a:pt x="738" y="266"/>
                </a:lnTo>
                <a:lnTo>
                  <a:pt x="738" y="270"/>
                </a:lnTo>
                <a:lnTo>
                  <a:pt x="741" y="273"/>
                </a:lnTo>
                <a:lnTo>
                  <a:pt x="745" y="273"/>
                </a:lnTo>
                <a:lnTo>
                  <a:pt x="748" y="271"/>
                </a:lnTo>
                <a:lnTo>
                  <a:pt x="750" y="269"/>
                </a:lnTo>
                <a:lnTo>
                  <a:pt x="752" y="264"/>
                </a:lnTo>
                <a:lnTo>
                  <a:pt x="753" y="261"/>
                </a:lnTo>
                <a:lnTo>
                  <a:pt x="755" y="259"/>
                </a:lnTo>
                <a:lnTo>
                  <a:pt x="757" y="256"/>
                </a:lnTo>
                <a:lnTo>
                  <a:pt x="757" y="253"/>
                </a:lnTo>
                <a:lnTo>
                  <a:pt x="764" y="256"/>
                </a:lnTo>
                <a:lnTo>
                  <a:pt x="770" y="260"/>
                </a:lnTo>
                <a:lnTo>
                  <a:pt x="777" y="261"/>
                </a:lnTo>
                <a:lnTo>
                  <a:pt x="785" y="259"/>
                </a:lnTo>
                <a:lnTo>
                  <a:pt x="790" y="264"/>
                </a:lnTo>
                <a:lnTo>
                  <a:pt x="795" y="268"/>
                </a:lnTo>
                <a:lnTo>
                  <a:pt x="802" y="271"/>
                </a:lnTo>
                <a:lnTo>
                  <a:pt x="808" y="276"/>
                </a:lnTo>
                <a:lnTo>
                  <a:pt x="814" y="271"/>
                </a:lnTo>
                <a:lnTo>
                  <a:pt x="828" y="262"/>
                </a:lnTo>
                <a:lnTo>
                  <a:pt x="831" y="261"/>
                </a:lnTo>
                <a:lnTo>
                  <a:pt x="834" y="260"/>
                </a:lnTo>
                <a:lnTo>
                  <a:pt x="838" y="260"/>
                </a:lnTo>
                <a:lnTo>
                  <a:pt x="841" y="261"/>
                </a:lnTo>
                <a:lnTo>
                  <a:pt x="844" y="262"/>
                </a:lnTo>
                <a:lnTo>
                  <a:pt x="854" y="257"/>
                </a:lnTo>
                <a:lnTo>
                  <a:pt x="857" y="255"/>
                </a:lnTo>
                <a:lnTo>
                  <a:pt x="862" y="253"/>
                </a:lnTo>
                <a:lnTo>
                  <a:pt x="865" y="255"/>
                </a:lnTo>
                <a:lnTo>
                  <a:pt x="871" y="257"/>
                </a:lnTo>
                <a:lnTo>
                  <a:pt x="878" y="260"/>
                </a:lnTo>
                <a:lnTo>
                  <a:pt x="885" y="259"/>
                </a:lnTo>
                <a:lnTo>
                  <a:pt x="890" y="253"/>
                </a:lnTo>
                <a:lnTo>
                  <a:pt x="898" y="254"/>
                </a:lnTo>
                <a:lnTo>
                  <a:pt x="906" y="259"/>
                </a:lnTo>
                <a:lnTo>
                  <a:pt x="912" y="266"/>
                </a:lnTo>
                <a:lnTo>
                  <a:pt x="918" y="270"/>
                </a:lnTo>
                <a:lnTo>
                  <a:pt x="926" y="270"/>
                </a:lnTo>
                <a:lnTo>
                  <a:pt x="928" y="273"/>
                </a:lnTo>
                <a:lnTo>
                  <a:pt x="928" y="275"/>
                </a:lnTo>
                <a:lnTo>
                  <a:pt x="929" y="276"/>
                </a:lnTo>
                <a:lnTo>
                  <a:pt x="935" y="277"/>
                </a:lnTo>
                <a:lnTo>
                  <a:pt x="941" y="277"/>
                </a:lnTo>
                <a:lnTo>
                  <a:pt x="947" y="278"/>
                </a:lnTo>
                <a:lnTo>
                  <a:pt x="951" y="281"/>
                </a:lnTo>
                <a:lnTo>
                  <a:pt x="954" y="287"/>
                </a:lnTo>
                <a:lnTo>
                  <a:pt x="967" y="284"/>
                </a:lnTo>
                <a:lnTo>
                  <a:pt x="979" y="287"/>
                </a:lnTo>
                <a:lnTo>
                  <a:pt x="982" y="334"/>
                </a:lnTo>
                <a:lnTo>
                  <a:pt x="983" y="383"/>
                </a:lnTo>
                <a:lnTo>
                  <a:pt x="985" y="431"/>
                </a:lnTo>
                <a:lnTo>
                  <a:pt x="989" y="436"/>
                </a:lnTo>
                <a:lnTo>
                  <a:pt x="993" y="439"/>
                </a:lnTo>
                <a:lnTo>
                  <a:pt x="998" y="444"/>
                </a:lnTo>
                <a:lnTo>
                  <a:pt x="1003" y="447"/>
                </a:lnTo>
                <a:lnTo>
                  <a:pt x="1003" y="454"/>
                </a:lnTo>
                <a:lnTo>
                  <a:pt x="1004" y="457"/>
                </a:lnTo>
                <a:lnTo>
                  <a:pt x="1004" y="459"/>
                </a:lnTo>
                <a:lnTo>
                  <a:pt x="1005" y="460"/>
                </a:lnTo>
                <a:lnTo>
                  <a:pt x="1003" y="465"/>
                </a:lnTo>
                <a:lnTo>
                  <a:pt x="1005" y="472"/>
                </a:lnTo>
                <a:lnTo>
                  <a:pt x="1007" y="475"/>
                </a:lnTo>
                <a:lnTo>
                  <a:pt x="1017" y="485"/>
                </a:lnTo>
                <a:lnTo>
                  <a:pt x="1017" y="493"/>
                </a:lnTo>
                <a:lnTo>
                  <a:pt x="1020" y="499"/>
                </a:lnTo>
                <a:lnTo>
                  <a:pt x="1024" y="503"/>
                </a:lnTo>
                <a:lnTo>
                  <a:pt x="1027" y="510"/>
                </a:lnTo>
                <a:lnTo>
                  <a:pt x="1027" y="521"/>
                </a:lnTo>
                <a:lnTo>
                  <a:pt x="1025" y="521"/>
                </a:lnTo>
                <a:lnTo>
                  <a:pt x="1025" y="526"/>
                </a:lnTo>
                <a:lnTo>
                  <a:pt x="1026" y="528"/>
                </a:lnTo>
                <a:lnTo>
                  <a:pt x="1026" y="533"/>
                </a:lnTo>
                <a:lnTo>
                  <a:pt x="1027" y="536"/>
                </a:lnTo>
                <a:lnTo>
                  <a:pt x="1027" y="541"/>
                </a:lnTo>
                <a:lnTo>
                  <a:pt x="1020" y="551"/>
                </a:lnTo>
                <a:lnTo>
                  <a:pt x="1017" y="564"/>
                </a:lnTo>
                <a:lnTo>
                  <a:pt x="1014" y="578"/>
                </a:lnTo>
                <a:lnTo>
                  <a:pt x="1015" y="592"/>
                </a:lnTo>
                <a:lnTo>
                  <a:pt x="1019" y="605"/>
                </a:lnTo>
                <a:lnTo>
                  <a:pt x="1010" y="617"/>
                </a:lnTo>
                <a:lnTo>
                  <a:pt x="1004" y="622"/>
                </a:lnTo>
                <a:lnTo>
                  <a:pt x="1000" y="628"/>
                </a:lnTo>
                <a:lnTo>
                  <a:pt x="1000" y="635"/>
                </a:lnTo>
                <a:lnTo>
                  <a:pt x="1005" y="642"/>
                </a:lnTo>
                <a:lnTo>
                  <a:pt x="998" y="646"/>
                </a:lnTo>
                <a:lnTo>
                  <a:pt x="992" y="647"/>
                </a:lnTo>
                <a:lnTo>
                  <a:pt x="985" y="648"/>
                </a:lnTo>
                <a:lnTo>
                  <a:pt x="978" y="652"/>
                </a:lnTo>
                <a:lnTo>
                  <a:pt x="971" y="656"/>
                </a:lnTo>
                <a:lnTo>
                  <a:pt x="965" y="659"/>
                </a:lnTo>
                <a:lnTo>
                  <a:pt x="962" y="659"/>
                </a:lnTo>
                <a:lnTo>
                  <a:pt x="961" y="657"/>
                </a:lnTo>
                <a:lnTo>
                  <a:pt x="958" y="656"/>
                </a:lnTo>
                <a:lnTo>
                  <a:pt x="957" y="656"/>
                </a:lnTo>
                <a:lnTo>
                  <a:pt x="953" y="657"/>
                </a:lnTo>
                <a:lnTo>
                  <a:pt x="946" y="659"/>
                </a:lnTo>
                <a:lnTo>
                  <a:pt x="937" y="659"/>
                </a:lnTo>
                <a:lnTo>
                  <a:pt x="940" y="654"/>
                </a:lnTo>
                <a:lnTo>
                  <a:pt x="940" y="639"/>
                </a:lnTo>
                <a:lnTo>
                  <a:pt x="937" y="638"/>
                </a:lnTo>
                <a:lnTo>
                  <a:pt x="934" y="636"/>
                </a:lnTo>
                <a:lnTo>
                  <a:pt x="929" y="641"/>
                </a:lnTo>
                <a:lnTo>
                  <a:pt x="928" y="643"/>
                </a:lnTo>
                <a:lnTo>
                  <a:pt x="923" y="648"/>
                </a:lnTo>
                <a:lnTo>
                  <a:pt x="922" y="648"/>
                </a:lnTo>
                <a:lnTo>
                  <a:pt x="920" y="647"/>
                </a:lnTo>
                <a:lnTo>
                  <a:pt x="918" y="645"/>
                </a:lnTo>
                <a:lnTo>
                  <a:pt x="918" y="643"/>
                </a:lnTo>
                <a:lnTo>
                  <a:pt x="916" y="642"/>
                </a:lnTo>
                <a:lnTo>
                  <a:pt x="913" y="642"/>
                </a:lnTo>
                <a:lnTo>
                  <a:pt x="912" y="645"/>
                </a:lnTo>
                <a:lnTo>
                  <a:pt x="913" y="655"/>
                </a:lnTo>
                <a:lnTo>
                  <a:pt x="915" y="663"/>
                </a:lnTo>
                <a:lnTo>
                  <a:pt x="919" y="671"/>
                </a:lnTo>
                <a:lnTo>
                  <a:pt x="923" y="682"/>
                </a:lnTo>
                <a:lnTo>
                  <a:pt x="918" y="684"/>
                </a:lnTo>
                <a:lnTo>
                  <a:pt x="914" y="689"/>
                </a:lnTo>
                <a:lnTo>
                  <a:pt x="909" y="694"/>
                </a:lnTo>
                <a:lnTo>
                  <a:pt x="904" y="696"/>
                </a:lnTo>
                <a:lnTo>
                  <a:pt x="901" y="706"/>
                </a:lnTo>
                <a:lnTo>
                  <a:pt x="897" y="713"/>
                </a:lnTo>
                <a:lnTo>
                  <a:pt x="890" y="719"/>
                </a:lnTo>
                <a:lnTo>
                  <a:pt x="882" y="725"/>
                </a:lnTo>
                <a:lnTo>
                  <a:pt x="873" y="730"/>
                </a:lnTo>
                <a:lnTo>
                  <a:pt x="868" y="736"/>
                </a:lnTo>
                <a:lnTo>
                  <a:pt x="861" y="736"/>
                </a:lnTo>
                <a:lnTo>
                  <a:pt x="855" y="737"/>
                </a:lnTo>
                <a:lnTo>
                  <a:pt x="850" y="738"/>
                </a:lnTo>
                <a:lnTo>
                  <a:pt x="844" y="738"/>
                </a:lnTo>
                <a:lnTo>
                  <a:pt x="843" y="739"/>
                </a:lnTo>
                <a:lnTo>
                  <a:pt x="842" y="741"/>
                </a:lnTo>
                <a:lnTo>
                  <a:pt x="842" y="750"/>
                </a:lnTo>
                <a:lnTo>
                  <a:pt x="840" y="750"/>
                </a:lnTo>
                <a:lnTo>
                  <a:pt x="836" y="746"/>
                </a:lnTo>
                <a:lnTo>
                  <a:pt x="836" y="745"/>
                </a:lnTo>
                <a:lnTo>
                  <a:pt x="835" y="744"/>
                </a:lnTo>
                <a:lnTo>
                  <a:pt x="834" y="744"/>
                </a:lnTo>
                <a:lnTo>
                  <a:pt x="833" y="745"/>
                </a:lnTo>
                <a:lnTo>
                  <a:pt x="831" y="745"/>
                </a:lnTo>
                <a:lnTo>
                  <a:pt x="828" y="746"/>
                </a:lnTo>
                <a:lnTo>
                  <a:pt x="826" y="747"/>
                </a:lnTo>
                <a:lnTo>
                  <a:pt x="821" y="747"/>
                </a:lnTo>
                <a:lnTo>
                  <a:pt x="819" y="746"/>
                </a:lnTo>
                <a:lnTo>
                  <a:pt x="819" y="740"/>
                </a:lnTo>
                <a:lnTo>
                  <a:pt x="815" y="740"/>
                </a:lnTo>
                <a:lnTo>
                  <a:pt x="813" y="741"/>
                </a:lnTo>
                <a:lnTo>
                  <a:pt x="812" y="743"/>
                </a:lnTo>
                <a:lnTo>
                  <a:pt x="806" y="743"/>
                </a:lnTo>
                <a:lnTo>
                  <a:pt x="804" y="741"/>
                </a:lnTo>
                <a:lnTo>
                  <a:pt x="804" y="739"/>
                </a:lnTo>
                <a:lnTo>
                  <a:pt x="802" y="736"/>
                </a:lnTo>
                <a:lnTo>
                  <a:pt x="800" y="737"/>
                </a:lnTo>
                <a:lnTo>
                  <a:pt x="799" y="738"/>
                </a:lnTo>
                <a:lnTo>
                  <a:pt x="799" y="739"/>
                </a:lnTo>
                <a:lnTo>
                  <a:pt x="801" y="744"/>
                </a:lnTo>
                <a:lnTo>
                  <a:pt x="801" y="745"/>
                </a:lnTo>
                <a:lnTo>
                  <a:pt x="802" y="747"/>
                </a:lnTo>
                <a:lnTo>
                  <a:pt x="802" y="750"/>
                </a:lnTo>
                <a:lnTo>
                  <a:pt x="797" y="748"/>
                </a:lnTo>
                <a:lnTo>
                  <a:pt x="793" y="745"/>
                </a:lnTo>
                <a:lnTo>
                  <a:pt x="792" y="741"/>
                </a:lnTo>
                <a:lnTo>
                  <a:pt x="788" y="738"/>
                </a:lnTo>
                <a:lnTo>
                  <a:pt x="783" y="738"/>
                </a:lnTo>
                <a:lnTo>
                  <a:pt x="781" y="743"/>
                </a:lnTo>
                <a:lnTo>
                  <a:pt x="785" y="747"/>
                </a:lnTo>
                <a:lnTo>
                  <a:pt x="788" y="753"/>
                </a:lnTo>
                <a:lnTo>
                  <a:pt x="791" y="760"/>
                </a:lnTo>
                <a:lnTo>
                  <a:pt x="788" y="766"/>
                </a:lnTo>
                <a:lnTo>
                  <a:pt x="793" y="764"/>
                </a:lnTo>
                <a:lnTo>
                  <a:pt x="800" y="764"/>
                </a:lnTo>
                <a:lnTo>
                  <a:pt x="793" y="771"/>
                </a:lnTo>
                <a:lnTo>
                  <a:pt x="785" y="773"/>
                </a:lnTo>
                <a:lnTo>
                  <a:pt x="778" y="769"/>
                </a:lnTo>
                <a:lnTo>
                  <a:pt x="771" y="764"/>
                </a:lnTo>
                <a:lnTo>
                  <a:pt x="770" y="768"/>
                </a:lnTo>
                <a:lnTo>
                  <a:pt x="770" y="774"/>
                </a:lnTo>
                <a:lnTo>
                  <a:pt x="771" y="780"/>
                </a:lnTo>
                <a:lnTo>
                  <a:pt x="770" y="785"/>
                </a:lnTo>
                <a:lnTo>
                  <a:pt x="766" y="789"/>
                </a:lnTo>
                <a:lnTo>
                  <a:pt x="763" y="786"/>
                </a:lnTo>
                <a:lnTo>
                  <a:pt x="759" y="786"/>
                </a:lnTo>
                <a:lnTo>
                  <a:pt x="748" y="790"/>
                </a:lnTo>
                <a:lnTo>
                  <a:pt x="742" y="792"/>
                </a:lnTo>
                <a:lnTo>
                  <a:pt x="737" y="789"/>
                </a:lnTo>
                <a:lnTo>
                  <a:pt x="738" y="795"/>
                </a:lnTo>
                <a:lnTo>
                  <a:pt x="738" y="801"/>
                </a:lnTo>
                <a:lnTo>
                  <a:pt x="741" y="804"/>
                </a:lnTo>
                <a:lnTo>
                  <a:pt x="746" y="808"/>
                </a:lnTo>
                <a:lnTo>
                  <a:pt x="743" y="814"/>
                </a:lnTo>
                <a:lnTo>
                  <a:pt x="741" y="820"/>
                </a:lnTo>
                <a:lnTo>
                  <a:pt x="730" y="817"/>
                </a:lnTo>
                <a:lnTo>
                  <a:pt x="719" y="817"/>
                </a:lnTo>
                <a:lnTo>
                  <a:pt x="709" y="820"/>
                </a:lnTo>
                <a:lnTo>
                  <a:pt x="713" y="823"/>
                </a:lnTo>
                <a:lnTo>
                  <a:pt x="715" y="824"/>
                </a:lnTo>
                <a:lnTo>
                  <a:pt x="719" y="824"/>
                </a:lnTo>
                <a:lnTo>
                  <a:pt x="721" y="825"/>
                </a:lnTo>
                <a:lnTo>
                  <a:pt x="723" y="828"/>
                </a:lnTo>
                <a:lnTo>
                  <a:pt x="724" y="830"/>
                </a:lnTo>
                <a:lnTo>
                  <a:pt x="729" y="837"/>
                </a:lnTo>
                <a:lnTo>
                  <a:pt x="728" y="844"/>
                </a:lnTo>
                <a:lnTo>
                  <a:pt x="724" y="851"/>
                </a:lnTo>
                <a:lnTo>
                  <a:pt x="722" y="857"/>
                </a:lnTo>
                <a:lnTo>
                  <a:pt x="721" y="865"/>
                </a:lnTo>
                <a:lnTo>
                  <a:pt x="712" y="866"/>
                </a:lnTo>
                <a:lnTo>
                  <a:pt x="700" y="862"/>
                </a:lnTo>
                <a:lnTo>
                  <a:pt x="695" y="859"/>
                </a:lnTo>
                <a:lnTo>
                  <a:pt x="689" y="857"/>
                </a:lnTo>
                <a:lnTo>
                  <a:pt x="691" y="862"/>
                </a:lnTo>
                <a:lnTo>
                  <a:pt x="693" y="866"/>
                </a:lnTo>
                <a:lnTo>
                  <a:pt x="695" y="870"/>
                </a:lnTo>
                <a:lnTo>
                  <a:pt x="695" y="876"/>
                </a:lnTo>
                <a:lnTo>
                  <a:pt x="703" y="877"/>
                </a:lnTo>
                <a:lnTo>
                  <a:pt x="710" y="878"/>
                </a:lnTo>
                <a:lnTo>
                  <a:pt x="717" y="876"/>
                </a:lnTo>
                <a:lnTo>
                  <a:pt x="715" y="883"/>
                </a:lnTo>
                <a:lnTo>
                  <a:pt x="714" y="890"/>
                </a:lnTo>
                <a:lnTo>
                  <a:pt x="712" y="895"/>
                </a:lnTo>
                <a:lnTo>
                  <a:pt x="707" y="899"/>
                </a:lnTo>
                <a:lnTo>
                  <a:pt x="706" y="906"/>
                </a:lnTo>
                <a:lnTo>
                  <a:pt x="707" y="911"/>
                </a:lnTo>
                <a:lnTo>
                  <a:pt x="709" y="915"/>
                </a:lnTo>
                <a:lnTo>
                  <a:pt x="713" y="920"/>
                </a:lnTo>
                <a:lnTo>
                  <a:pt x="715" y="925"/>
                </a:lnTo>
                <a:lnTo>
                  <a:pt x="716" y="933"/>
                </a:lnTo>
                <a:lnTo>
                  <a:pt x="716" y="941"/>
                </a:lnTo>
                <a:lnTo>
                  <a:pt x="717" y="949"/>
                </a:lnTo>
                <a:lnTo>
                  <a:pt x="722" y="958"/>
                </a:lnTo>
                <a:lnTo>
                  <a:pt x="724" y="962"/>
                </a:lnTo>
                <a:lnTo>
                  <a:pt x="727" y="967"/>
                </a:lnTo>
                <a:lnTo>
                  <a:pt x="728" y="974"/>
                </a:lnTo>
                <a:lnTo>
                  <a:pt x="728" y="982"/>
                </a:lnTo>
                <a:lnTo>
                  <a:pt x="729" y="989"/>
                </a:lnTo>
                <a:lnTo>
                  <a:pt x="732" y="995"/>
                </a:lnTo>
                <a:lnTo>
                  <a:pt x="732" y="996"/>
                </a:lnTo>
                <a:lnTo>
                  <a:pt x="730" y="998"/>
                </a:lnTo>
                <a:lnTo>
                  <a:pt x="723" y="998"/>
                </a:lnTo>
                <a:lnTo>
                  <a:pt x="723" y="999"/>
                </a:lnTo>
                <a:lnTo>
                  <a:pt x="722" y="1000"/>
                </a:lnTo>
                <a:lnTo>
                  <a:pt x="723" y="1003"/>
                </a:lnTo>
                <a:lnTo>
                  <a:pt x="715" y="1000"/>
                </a:lnTo>
                <a:lnTo>
                  <a:pt x="708" y="995"/>
                </a:lnTo>
                <a:lnTo>
                  <a:pt x="701" y="988"/>
                </a:lnTo>
                <a:lnTo>
                  <a:pt x="693" y="983"/>
                </a:lnTo>
                <a:lnTo>
                  <a:pt x="650" y="983"/>
                </a:lnTo>
                <a:lnTo>
                  <a:pt x="644" y="978"/>
                </a:lnTo>
                <a:lnTo>
                  <a:pt x="639" y="972"/>
                </a:lnTo>
                <a:lnTo>
                  <a:pt x="632" y="969"/>
                </a:lnTo>
                <a:lnTo>
                  <a:pt x="624" y="967"/>
                </a:lnTo>
                <a:lnTo>
                  <a:pt x="614" y="967"/>
                </a:lnTo>
                <a:lnTo>
                  <a:pt x="609" y="960"/>
                </a:lnTo>
                <a:lnTo>
                  <a:pt x="602" y="955"/>
                </a:lnTo>
                <a:lnTo>
                  <a:pt x="593" y="953"/>
                </a:lnTo>
                <a:lnTo>
                  <a:pt x="582" y="953"/>
                </a:lnTo>
                <a:lnTo>
                  <a:pt x="581" y="951"/>
                </a:lnTo>
                <a:lnTo>
                  <a:pt x="581" y="946"/>
                </a:lnTo>
                <a:lnTo>
                  <a:pt x="580" y="943"/>
                </a:lnTo>
                <a:lnTo>
                  <a:pt x="579" y="943"/>
                </a:lnTo>
                <a:lnTo>
                  <a:pt x="578" y="942"/>
                </a:lnTo>
                <a:lnTo>
                  <a:pt x="576" y="942"/>
                </a:lnTo>
                <a:lnTo>
                  <a:pt x="575" y="941"/>
                </a:lnTo>
                <a:lnTo>
                  <a:pt x="574" y="941"/>
                </a:lnTo>
                <a:lnTo>
                  <a:pt x="573" y="932"/>
                </a:lnTo>
                <a:lnTo>
                  <a:pt x="572" y="921"/>
                </a:lnTo>
                <a:lnTo>
                  <a:pt x="566" y="909"/>
                </a:lnTo>
                <a:lnTo>
                  <a:pt x="559" y="899"/>
                </a:lnTo>
                <a:lnTo>
                  <a:pt x="552" y="891"/>
                </a:lnTo>
                <a:lnTo>
                  <a:pt x="551" y="888"/>
                </a:lnTo>
                <a:lnTo>
                  <a:pt x="552" y="886"/>
                </a:lnTo>
                <a:lnTo>
                  <a:pt x="552" y="884"/>
                </a:lnTo>
                <a:lnTo>
                  <a:pt x="553" y="883"/>
                </a:lnTo>
                <a:lnTo>
                  <a:pt x="554" y="880"/>
                </a:lnTo>
                <a:lnTo>
                  <a:pt x="554" y="876"/>
                </a:lnTo>
                <a:lnTo>
                  <a:pt x="553" y="873"/>
                </a:lnTo>
                <a:lnTo>
                  <a:pt x="551" y="872"/>
                </a:lnTo>
                <a:lnTo>
                  <a:pt x="549" y="867"/>
                </a:lnTo>
                <a:lnTo>
                  <a:pt x="551" y="853"/>
                </a:lnTo>
                <a:lnTo>
                  <a:pt x="549" y="845"/>
                </a:lnTo>
                <a:lnTo>
                  <a:pt x="545" y="838"/>
                </a:lnTo>
                <a:lnTo>
                  <a:pt x="538" y="834"/>
                </a:lnTo>
                <a:lnTo>
                  <a:pt x="530" y="831"/>
                </a:lnTo>
                <a:lnTo>
                  <a:pt x="522" y="817"/>
                </a:lnTo>
                <a:lnTo>
                  <a:pt x="512" y="803"/>
                </a:lnTo>
                <a:lnTo>
                  <a:pt x="504" y="789"/>
                </a:lnTo>
                <a:lnTo>
                  <a:pt x="503" y="787"/>
                </a:lnTo>
                <a:lnTo>
                  <a:pt x="501" y="785"/>
                </a:lnTo>
                <a:lnTo>
                  <a:pt x="497" y="783"/>
                </a:lnTo>
                <a:lnTo>
                  <a:pt x="490" y="780"/>
                </a:lnTo>
                <a:lnTo>
                  <a:pt x="488" y="774"/>
                </a:lnTo>
                <a:lnTo>
                  <a:pt x="486" y="767"/>
                </a:lnTo>
                <a:lnTo>
                  <a:pt x="485" y="758"/>
                </a:lnTo>
                <a:lnTo>
                  <a:pt x="485" y="757"/>
                </a:lnTo>
                <a:lnTo>
                  <a:pt x="483" y="754"/>
                </a:lnTo>
                <a:lnTo>
                  <a:pt x="481" y="747"/>
                </a:lnTo>
                <a:lnTo>
                  <a:pt x="479" y="744"/>
                </a:lnTo>
                <a:lnTo>
                  <a:pt x="476" y="743"/>
                </a:lnTo>
                <a:lnTo>
                  <a:pt x="475" y="741"/>
                </a:lnTo>
                <a:lnTo>
                  <a:pt x="473" y="740"/>
                </a:lnTo>
                <a:lnTo>
                  <a:pt x="473" y="736"/>
                </a:lnTo>
                <a:lnTo>
                  <a:pt x="472" y="732"/>
                </a:lnTo>
                <a:lnTo>
                  <a:pt x="465" y="722"/>
                </a:lnTo>
                <a:lnTo>
                  <a:pt x="462" y="717"/>
                </a:lnTo>
                <a:lnTo>
                  <a:pt x="461" y="709"/>
                </a:lnTo>
                <a:lnTo>
                  <a:pt x="459" y="702"/>
                </a:lnTo>
                <a:lnTo>
                  <a:pt x="452" y="690"/>
                </a:lnTo>
                <a:lnTo>
                  <a:pt x="443" y="681"/>
                </a:lnTo>
                <a:lnTo>
                  <a:pt x="433" y="670"/>
                </a:lnTo>
                <a:lnTo>
                  <a:pt x="429" y="664"/>
                </a:lnTo>
                <a:lnTo>
                  <a:pt x="422" y="657"/>
                </a:lnTo>
                <a:lnTo>
                  <a:pt x="413" y="650"/>
                </a:lnTo>
                <a:lnTo>
                  <a:pt x="412" y="649"/>
                </a:lnTo>
                <a:lnTo>
                  <a:pt x="411" y="649"/>
                </a:lnTo>
                <a:lnTo>
                  <a:pt x="411" y="650"/>
                </a:lnTo>
                <a:lnTo>
                  <a:pt x="404" y="642"/>
                </a:lnTo>
                <a:lnTo>
                  <a:pt x="395" y="628"/>
                </a:lnTo>
                <a:lnTo>
                  <a:pt x="381" y="629"/>
                </a:lnTo>
                <a:lnTo>
                  <a:pt x="365" y="628"/>
                </a:lnTo>
                <a:lnTo>
                  <a:pt x="346" y="625"/>
                </a:lnTo>
                <a:lnTo>
                  <a:pt x="334" y="620"/>
                </a:lnTo>
                <a:lnTo>
                  <a:pt x="328" y="620"/>
                </a:lnTo>
                <a:lnTo>
                  <a:pt x="323" y="622"/>
                </a:lnTo>
                <a:lnTo>
                  <a:pt x="318" y="628"/>
                </a:lnTo>
                <a:lnTo>
                  <a:pt x="309" y="627"/>
                </a:lnTo>
                <a:lnTo>
                  <a:pt x="299" y="631"/>
                </a:lnTo>
                <a:lnTo>
                  <a:pt x="294" y="636"/>
                </a:lnTo>
                <a:lnTo>
                  <a:pt x="289" y="645"/>
                </a:lnTo>
                <a:lnTo>
                  <a:pt x="284" y="655"/>
                </a:lnTo>
                <a:lnTo>
                  <a:pt x="278" y="668"/>
                </a:lnTo>
                <a:lnTo>
                  <a:pt x="273" y="678"/>
                </a:lnTo>
                <a:lnTo>
                  <a:pt x="263" y="688"/>
                </a:lnTo>
                <a:lnTo>
                  <a:pt x="254" y="696"/>
                </a:lnTo>
                <a:lnTo>
                  <a:pt x="242" y="694"/>
                </a:lnTo>
                <a:lnTo>
                  <a:pt x="232" y="689"/>
                </a:lnTo>
                <a:lnTo>
                  <a:pt x="224" y="683"/>
                </a:lnTo>
                <a:lnTo>
                  <a:pt x="214" y="676"/>
                </a:lnTo>
                <a:lnTo>
                  <a:pt x="210" y="671"/>
                </a:lnTo>
                <a:lnTo>
                  <a:pt x="209" y="669"/>
                </a:lnTo>
                <a:lnTo>
                  <a:pt x="206" y="668"/>
                </a:lnTo>
                <a:lnTo>
                  <a:pt x="196" y="666"/>
                </a:lnTo>
                <a:lnTo>
                  <a:pt x="186" y="662"/>
                </a:lnTo>
                <a:lnTo>
                  <a:pt x="179" y="656"/>
                </a:lnTo>
                <a:lnTo>
                  <a:pt x="175" y="649"/>
                </a:lnTo>
                <a:lnTo>
                  <a:pt x="168" y="642"/>
                </a:lnTo>
                <a:lnTo>
                  <a:pt x="161" y="638"/>
                </a:lnTo>
                <a:lnTo>
                  <a:pt x="153" y="634"/>
                </a:lnTo>
                <a:lnTo>
                  <a:pt x="150" y="625"/>
                </a:lnTo>
                <a:lnTo>
                  <a:pt x="141" y="608"/>
                </a:lnTo>
                <a:lnTo>
                  <a:pt x="138" y="600"/>
                </a:lnTo>
                <a:lnTo>
                  <a:pt x="139" y="589"/>
                </a:lnTo>
                <a:lnTo>
                  <a:pt x="140" y="582"/>
                </a:lnTo>
                <a:lnTo>
                  <a:pt x="139" y="575"/>
                </a:lnTo>
                <a:lnTo>
                  <a:pt x="135" y="566"/>
                </a:lnTo>
                <a:lnTo>
                  <a:pt x="135" y="565"/>
                </a:lnTo>
                <a:lnTo>
                  <a:pt x="134" y="562"/>
                </a:lnTo>
                <a:lnTo>
                  <a:pt x="134" y="559"/>
                </a:lnTo>
                <a:lnTo>
                  <a:pt x="133" y="557"/>
                </a:lnTo>
                <a:lnTo>
                  <a:pt x="132" y="557"/>
                </a:lnTo>
                <a:lnTo>
                  <a:pt x="129" y="556"/>
                </a:lnTo>
                <a:lnTo>
                  <a:pt x="128" y="556"/>
                </a:lnTo>
                <a:lnTo>
                  <a:pt x="127" y="555"/>
                </a:lnTo>
                <a:lnTo>
                  <a:pt x="127" y="543"/>
                </a:lnTo>
                <a:lnTo>
                  <a:pt x="125" y="540"/>
                </a:lnTo>
                <a:lnTo>
                  <a:pt x="122" y="537"/>
                </a:lnTo>
                <a:lnTo>
                  <a:pt x="121" y="535"/>
                </a:lnTo>
                <a:lnTo>
                  <a:pt x="105" y="519"/>
                </a:lnTo>
                <a:lnTo>
                  <a:pt x="101" y="516"/>
                </a:lnTo>
                <a:lnTo>
                  <a:pt x="94" y="514"/>
                </a:lnTo>
                <a:lnTo>
                  <a:pt x="87" y="509"/>
                </a:lnTo>
                <a:lnTo>
                  <a:pt x="83" y="502"/>
                </a:lnTo>
                <a:lnTo>
                  <a:pt x="82" y="499"/>
                </a:lnTo>
                <a:lnTo>
                  <a:pt x="77" y="492"/>
                </a:lnTo>
                <a:lnTo>
                  <a:pt x="70" y="487"/>
                </a:lnTo>
                <a:lnTo>
                  <a:pt x="68" y="485"/>
                </a:lnTo>
                <a:lnTo>
                  <a:pt x="51" y="464"/>
                </a:lnTo>
                <a:lnTo>
                  <a:pt x="41" y="454"/>
                </a:lnTo>
                <a:lnTo>
                  <a:pt x="28" y="447"/>
                </a:lnTo>
                <a:lnTo>
                  <a:pt x="27" y="440"/>
                </a:lnTo>
                <a:lnTo>
                  <a:pt x="25" y="435"/>
                </a:lnTo>
                <a:lnTo>
                  <a:pt x="23" y="428"/>
                </a:lnTo>
                <a:lnTo>
                  <a:pt x="19" y="423"/>
                </a:lnTo>
                <a:lnTo>
                  <a:pt x="14" y="419"/>
                </a:lnTo>
                <a:lnTo>
                  <a:pt x="8" y="416"/>
                </a:lnTo>
                <a:lnTo>
                  <a:pt x="4" y="411"/>
                </a:lnTo>
                <a:lnTo>
                  <a:pt x="0" y="405"/>
                </a:lnTo>
                <a:lnTo>
                  <a:pt x="0" y="397"/>
                </a:lnTo>
                <a:lnTo>
                  <a:pt x="90" y="407"/>
                </a:lnTo>
                <a:lnTo>
                  <a:pt x="181" y="414"/>
                </a:lnTo>
                <a:lnTo>
                  <a:pt x="274" y="419"/>
                </a:lnTo>
                <a:lnTo>
                  <a:pt x="275" y="418"/>
                </a:lnTo>
                <a:lnTo>
                  <a:pt x="277" y="417"/>
                </a:lnTo>
                <a:lnTo>
                  <a:pt x="280" y="415"/>
                </a:lnTo>
                <a:lnTo>
                  <a:pt x="282" y="414"/>
                </a:lnTo>
                <a:lnTo>
                  <a:pt x="296" y="206"/>
                </a:lnTo>
                <a:lnTo>
                  <a:pt x="310" y="0"/>
                </a:lnTo>
                <a:close/>
              </a:path>
            </a:pathLst>
          </a:custGeom>
          <a:solidFill>
            <a:srgbClr val="54BE71"/>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4" name="Freeform 106"/>
          <p:cNvSpPr>
            <a:spLocks/>
          </p:cNvSpPr>
          <p:nvPr/>
        </p:nvSpPr>
        <p:spPr bwMode="auto">
          <a:xfrm>
            <a:off x="7105488" y="4372173"/>
            <a:ext cx="909668" cy="700695"/>
          </a:xfrm>
          <a:custGeom>
            <a:avLst/>
            <a:gdLst/>
            <a:ahLst/>
            <a:cxnLst>
              <a:cxn ang="0">
                <a:pos x="217" y="9"/>
              </a:cxn>
              <a:cxn ang="0">
                <a:pos x="224" y="11"/>
              </a:cxn>
              <a:cxn ang="0">
                <a:pos x="225" y="28"/>
              </a:cxn>
              <a:cxn ang="0">
                <a:pos x="228" y="46"/>
              </a:cxn>
              <a:cxn ang="0">
                <a:pos x="226" y="72"/>
              </a:cxn>
              <a:cxn ang="0">
                <a:pos x="226" y="87"/>
              </a:cxn>
              <a:cxn ang="0">
                <a:pos x="212" y="116"/>
              </a:cxn>
              <a:cxn ang="0">
                <a:pos x="203" y="144"/>
              </a:cxn>
              <a:cxn ang="0">
                <a:pos x="200" y="159"/>
              </a:cxn>
              <a:cxn ang="0">
                <a:pos x="196" y="185"/>
              </a:cxn>
              <a:cxn ang="0">
                <a:pos x="338" y="205"/>
              </a:cxn>
              <a:cxn ang="0">
                <a:pos x="361" y="254"/>
              </a:cxn>
              <a:cxn ang="0">
                <a:pos x="327" y="240"/>
              </a:cxn>
              <a:cxn ang="0">
                <a:pos x="304" y="268"/>
              </a:cxn>
              <a:cxn ang="0">
                <a:pos x="352" y="262"/>
              </a:cxn>
              <a:cxn ang="0">
                <a:pos x="344" y="270"/>
              </a:cxn>
              <a:cxn ang="0">
                <a:pos x="367" y="280"/>
              </a:cxn>
              <a:cxn ang="0">
                <a:pos x="372" y="266"/>
              </a:cxn>
              <a:cxn ang="0">
                <a:pos x="383" y="286"/>
              </a:cxn>
              <a:cxn ang="0">
                <a:pos x="367" y="297"/>
              </a:cxn>
              <a:cxn ang="0">
                <a:pos x="361" y="306"/>
              </a:cxn>
              <a:cxn ang="0">
                <a:pos x="365" y="317"/>
              </a:cxn>
              <a:cxn ang="0">
                <a:pos x="376" y="325"/>
              </a:cxn>
              <a:cxn ang="0">
                <a:pos x="383" y="325"/>
              </a:cxn>
              <a:cxn ang="0">
                <a:pos x="392" y="331"/>
              </a:cxn>
              <a:cxn ang="0">
                <a:pos x="410" y="347"/>
              </a:cxn>
              <a:cxn ang="0">
                <a:pos x="394" y="342"/>
              </a:cxn>
              <a:cxn ang="0">
                <a:pos x="384" y="343"/>
              </a:cxn>
              <a:cxn ang="0">
                <a:pos x="368" y="332"/>
              </a:cxn>
              <a:cxn ang="0">
                <a:pos x="356" y="326"/>
              </a:cxn>
              <a:cxn ang="0">
                <a:pos x="333" y="318"/>
              </a:cxn>
              <a:cxn ang="0">
                <a:pos x="320" y="321"/>
              </a:cxn>
              <a:cxn ang="0">
                <a:pos x="333" y="332"/>
              </a:cxn>
              <a:cxn ang="0">
                <a:pos x="326" y="336"/>
              </a:cxn>
              <a:cxn ang="0">
                <a:pos x="324" y="354"/>
              </a:cxn>
              <a:cxn ang="0">
                <a:pos x="312" y="340"/>
              </a:cxn>
              <a:cxn ang="0">
                <a:pos x="299" y="335"/>
              </a:cxn>
              <a:cxn ang="0">
                <a:pos x="262" y="350"/>
              </a:cxn>
              <a:cxn ang="0">
                <a:pos x="236" y="314"/>
              </a:cxn>
              <a:cxn ang="0">
                <a:pos x="217" y="320"/>
              </a:cxn>
              <a:cxn ang="0">
                <a:pos x="185" y="294"/>
              </a:cxn>
              <a:cxn ang="0">
                <a:pos x="158" y="311"/>
              </a:cxn>
              <a:cxn ang="0">
                <a:pos x="158" y="319"/>
              </a:cxn>
              <a:cxn ang="0">
                <a:pos x="127" y="320"/>
              </a:cxn>
              <a:cxn ang="0">
                <a:pos x="77" y="305"/>
              </a:cxn>
              <a:cxn ang="0">
                <a:pos x="58" y="294"/>
              </a:cxn>
              <a:cxn ang="0">
                <a:pos x="22" y="311"/>
              </a:cxn>
              <a:cxn ang="0">
                <a:pos x="32" y="300"/>
              </a:cxn>
              <a:cxn ang="0">
                <a:pos x="35" y="271"/>
              </a:cxn>
              <a:cxn ang="0">
                <a:pos x="37" y="229"/>
              </a:cxn>
              <a:cxn ang="0">
                <a:pos x="44" y="173"/>
              </a:cxn>
              <a:cxn ang="0">
                <a:pos x="27" y="144"/>
              </a:cxn>
              <a:cxn ang="0">
                <a:pos x="0" y="10"/>
              </a:cxn>
            </a:cxnLst>
            <a:rect l="0" t="0" r="r" b="b"/>
            <a:pathLst>
              <a:path w="410" h="356">
                <a:moveTo>
                  <a:pt x="191" y="0"/>
                </a:moveTo>
                <a:lnTo>
                  <a:pt x="217" y="2"/>
                </a:lnTo>
                <a:lnTo>
                  <a:pt x="216" y="5"/>
                </a:lnTo>
                <a:lnTo>
                  <a:pt x="214" y="7"/>
                </a:lnTo>
                <a:lnTo>
                  <a:pt x="216" y="9"/>
                </a:lnTo>
                <a:lnTo>
                  <a:pt x="217" y="9"/>
                </a:lnTo>
                <a:lnTo>
                  <a:pt x="219" y="7"/>
                </a:lnTo>
                <a:lnTo>
                  <a:pt x="223" y="4"/>
                </a:lnTo>
                <a:lnTo>
                  <a:pt x="225" y="5"/>
                </a:lnTo>
                <a:lnTo>
                  <a:pt x="225" y="7"/>
                </a:lnTo>
                <a:lnTo>
                  <a:pt x="224" y="9"/>
                </a:lnTo>
                <a:lnTo>
                  <a:pt x="224" y="11"/>
                </a:lnTo>
                <a:lnTo>
                  <a:pt x="223" y="13"/>
                </a:lnTo>
                <a:lnTo>
                  <a:pt x="223" y="18"/>
                </a:lnTo>
                <a:lnTo>
                  <a:pt x="228" y="24"/>
                </a:lnTo>
                <a:lnTo>
                  <a:pt x="228" y="25"/>
                </a:lnTo>
                <a:lnTo>
                  <a:pt x="226" y="26"/>
                </a:lnTo>
                <a:lnTo>
                  <a:pt x="225" y="28"/>
                </a:lnTo>
                <a:lnTo>
                  <a:pt x="223" y="31"/>
                </a:lnTo>
                <a:lnTo>
                  <a:pt x="223" y="32"/>
                </a:lnTo>
                <a:lnTo>
                  <a:pt x="224" y="34"/>
                </a:lnTo>
                <a:lnTo>
                  <a:pt x="226" y="35"/>
                </a:lnTo>
                <a:lnTo>
                  <a:pt x="228" y="38"/>
                </a:lnTo>
                <a:lnTo>
                  <a:pt x="228" y="46"/>
                </a:lnTo>
                <a:lnTo>
                  <a:pt x="233" y="53"/>
                </a:lnTo>
                <a:lnTo>
                  <a:pt x="236" y="56"/>
                </a:lnTo>
                <a:lnTo>
                  <a:pt x="239" y="60"/>
                </a:lnTo>
                <a:lnTo>
                  <a:pt x="236" y="65"/>
                </a:lnTo>
                <a:lnTo>
                  <a:pt x="229" y="68"/>
                </a:lnTo>
                <a:lnTo>
                  <a:pt x="226" y="72"/>
                </a:lnTo>
                <a:lnTo>
                  <a:pt x="225" y="74"/>
                </a:lnTo>
                <a:lnTo>
                  <a:pt x="227" y="76"/>
                </a:lnTo>
                <a:lnTo>
                  <a:pt x="234" y="80"/>
                </a:lnTo>
                <a:lnTo>
                  <a:pt x="231" y="83"/>
                </a:lnTo>
                <a:lnTo>
                  <a:pt x="228" y="84"/>
                </a:lnTo>
                <a:lnTo>
                  <a:pt x="226" y="87"/>
                </a:lnTo>
                <a:lnTo>
                  <a:pt x="226" y="88"/>
                </a:lnTo>
                <a:lnTo>
                  <a:pt x="227" y="89"/>
                </a:lnTo>
                <a:lnTo>
                  <a:pt x="231" y="89"/>
                </a:lnTo>
                <a:lnTo>
                  <a:pt x="223" y="100"/>
                </a:lnTo>
                <a:lnTo>
                  <a:pt x="211" y="108"/>
                </a:lnTo>
                <a:lnTo>
                  <a:pt x="212" y="116"/>
                </a:lnTo>
                <a:lnTo>
                  <a:pt x="207" y="124"/>
                </a:lnTo>
                <a:lnTo>
                  <a:pt x="203" y="131"/>
                </a:lnTo>
                <a:lnTo>
                  <a:pt x="200" y="137"/>
                </a:lnTo>
                <a:lnTo>
                  <a:pt x="200" y="140"/>
                </a:lnTo>
                <a:lnTo>
                  <a:pt x="202" y="143"/>
                </a:lnTo>
                <a:lnTo>
                  <a:pt x="203" y="144"/>
                </a:lnTo>
                <a:lnTo>
                  <a:pt x="203" y="147"/>
                </a:lnTo>
                <a:lnTo>
                  <a:pt x="197" y="147"/>
                </a:lnTo>
                <a:lnTo>
                  <a:pt x="197" y="151"/>
                </a:lnTo>
                <a:lnTo>
                  <a:pt x="199" y="153"/>
                </a:lnTo>
                <a:lnTo>
                  <a:pt x="200" y="156"/>
                </a:lnTo>
                <a:lnTo>
                  <a:pt x="200" y="159"/>
                </a:lnTo>
                <a:lnTo>
                  <a:pt x="198" y="160"/>
                </a:lnTo>
                <a:lnTo>
                  <a:pt x="197" y="160"/>
                </a:lnTo>
                <a:lnTo>
                  <a:pt x="195" y="161"/>
                </a:lnTo>
                <a:lnTo>
                  <a:pt x="191" y="161"/>
                </a:lnTo>
                <a:lnTo>
                  <a:pt x="196" y="178"/>
                </a:lnTo>
                <a:lnTo>
                  <a:pt x="196" y="185"/>
                </a:lnTo>
                <a:lnTo>
                  <a:pt x="191" y="191"/>
                </a:lnTo>
                <a:lnTo>
                  <a:pt x="269" y="185"/>
                </a:lnTo>
                <a:lnTo>
                  <a:pt x="346" y="179"/>
                </a:lnTo>
                <a:lnTo>
                  <a:pt x="344" y="187"/>
                </a:lnTo>
                <a:lnTo>
                  <a:pt x="341" y="196"/>
                </a:lnTo>
                <a:lnTo>
                  <a:pt x="338" y="205"/>
                </a:lnTo>
                <a:lnTo>
                  <a:pt x="342" y="216"/>
                </a:lnTo>
                <a:lnTo>
                  <a:pt x="349" y="227"/>
                </a:lnTo>
                <a:lnTo>
                  <a:pt x="356" y="236"/>
                </a:lnTo>
                <a:lnTo>
                  <a:pt x="363" y="249"/>
                </a:lnTo>
                <a:lnTo>
                  <a:pt x="362" y="252"/>
                </a:lnTo>
                <a:lnTo>
                  <a:pt x="361" y="254"/>
                </a:lnTo>
                <a:lnTo>
                  <a:pt x="359" y="254"/>
                </a:lnTo>
                <a:lnTo>
                  <a:pt x="354" y="249"/>
                </a:lnTo>
                <a:lnTo>
                  <a:pt x="349" y="247"/>
                </a:lnTo>
                <a:lnTo>
                  <a:pt x="335" y="247"/>
                </a:lnTo>
                <a:lnTo>
                  <a:pt x="332" y="244"/>
                </a:lnTo>
                <a:lnTo>
                  <a:pt x="327" y="240"/>
                </a:lnTo>
                <a:lnTo>
                  <a:pt x="323" y="236"/>
                </a:lnTo>
                <a:lnTo>
                  <a:pt x="316" y="235"/>
                </a:lnTo>
                <a:lnTo>
                  <a:pt x="306" y="242"/>
                </a:lnTo>
                <a:lnTo>
                  <a:pt x="299" y="251"/>
                </a:lnTo>
                <a:lnTo>
                  <a:pt x="296" y="263"/>
                </a:lnTo>
                <a:lnTo>
                  <a:pt x="304" y="268"/>
                </a:lnTo>
                <a:lnTo>
                  <a:pt x="313" y="269"/>
                </a:lnTo>
                <a:lnTo>
                  <a:pt x="325" y="268"/>
                </a:lnTo>
                <a:lnTo>
                  <a:pt x="335" y="265"/>
                </a:lnTo>
                <a:lnTo>
                  <a:pt x="344" y="262"/>
                </a:lnTo>
                <a:lnTo>
                  <a:pt x="349" y="261"/>
                </a:lnTo>
                <a:lnTo>
                  <a:pt x="352" y="262"/>
                </a:lnTo>
                <a:lnTo>
                  <a:pt x="352" y="264"/>
                </a:lnTo>
                <a:lnTo>
                  <a:pt x="351" y="265"/>
                </a:lnTo>
                <a:lnTo>
                  <a:pt x="348" y="266"/>
                </a:lnTo>
                <a:lnTo>
                  <a:pt x="347" y="268"/>
                </a:lnTo>
                <a:lnTo>
                  <a:pt x="345" y="269"/>
                </a:lnTo>
                <a:lnTo>
                  <a:pt x="344" y="270"/>
                </a:lnTo>
                <a:lnTo>
                  <a:pt x="344" y="272"/>
                </a:lnTo>
                <a:lnTo>
                  <a:pt x="348" y="277"/>
                </a:lnTo>
                <a:lnTo>
                  <a:pt x="356" y="280"/>
                </a:lnTo>
                <a:lnTo>
                  <a:pt x="363" y="283"/>
                </a:lnTo>
                <a:lnTo>
                  <a:pt x="366" y="282"/>
                </a:lnTo>
                <a:lnTo>
                  <a:pt x="367" y="280"/>
                </a:lnTo>
                <a:lnTo>
                  <a:pt x="368" y="278"/>
                </a:lnTo>
                <a:lnTo>
                  <a:pt x="368" y="276"/>
                </a:lnTo>
                <a:lnTo>
                  <a:pt x="369" y="273"/>
                </a:lnTo>
                <a:lnTo>
                  <a:pt x="369" y="270"/>
                </a:lnTo>
                <a:lnTo>
                  <a:pt x="370" y="269"/>
                </a:lnTo>
                <a:lnTo>
                  <a:pt x="372" y="266"/>
                </a:lnTo>
                <a:lnTo>
                  <a:pt x="377" y="266"/>
                </a:lnTo>
                <a:lnTo>
                  <a:pt x="376" y="272"/>
                </a:lnTo>
                <a:lnTo>
                  <a:pt x="377" y="276"/>
                </a:lnTo>
                <a:lnTo>
                  <a:pt x="380" y="278"/>
                </a:lnTo>
                <a:lnTo>
                  <a:pt x="382" y="282"/>
                </a:lnTo>
                <a:lnTo>
                  <a:pt x="383" y="286"/>
                </a:lnTo>
                <a:lnTo>
                  <a:pt x="377" y="286"/>
                </a:lnTo>
                <a:lnTo>
                  <a:pt x="373" y="287"/>
                </a:lnTo>
                <a:lnTo>
                  <a:pt x="370" y="289"/>
                </a:lnTo>
                <a:lnTo>
                  <a:pt x="368" y="291"/>
                </a:lnTo>
                <a:lnTo>
                  <a:pt x="367" y="293"/>
                </a:lnTo>
                <a:lnTo>
                  <a:pt x="367" y="297"/>
                </a:lnTo>
                <a:lnTo>
                  <a:pt x="369" y="300"/>
                </a:lnTo>
                <a:lnTo>
                  <a:pt x="363" y="300"/>
                </a:lnTo>
                <a:lnTo>
                  <a:pt x="362" y="301"/>
                </a:lnTo>
                <a:lnTo>
                  <a:pt x="362" y="304"/>
                </a:lnTo>
                <a:lnTo>
                  <a:pt x="361" y="305"/>
                </a:lnTo>
                <a:lnTo>
                  <a:pt x="361" y="306"/>
                </a:lnTo>
                <a:lnTo>
                  <a:pt x="360" y="307"/>
                </a:lnTo>
                <a:lnTo>
                  <a:pt x="358" y="308"/>
                </a:lnTo>
                <a:lnTo>
                  <a:pt x="358" y="313"/>
                </a:lnTo>
                <a:lnTo>
                  <a:pt x="360" y="315"/>
                </a:lnTo>
                <a:lnTo>
                  <a:pt x="362" y="317"/>
                </a:lnTo>
                <a:lnTo>
                  <a:pt x="365" y="317"/>
                </a:lnTo>
                <a:lnTo>
                  <a:pt x="368" y="318"/>
                </a:lnTo>
                <a:lnTo>
                  <a:pt x="370" y="318"/>
                </a:lnTo>
                <a:lnTo>
                  <a:pt x="373" y="319"/>
                </a:lnTo>
                <a:lnTo>
                  <a:pt x="375" y="321"/>
                </a:lnTo>
                <a:lnTo>
                  <a:pt x="375" y="324"/>
                </a:lnTo>
                <a:lnTo>
                  <a:pt x="376" y="325"/>
                </a:lnTo>
                <a:lnTo>
                  <a:pt x="376" y="327"/>
                </a:lnTo>
                <a:lnTo>
                  <a:pt x="377" y="328"/>
                </a:lnTo>
                <a:lnTo>
                  <a:pt x="379" y="328"/>
                </a:lnTo>
                <a:lnTo>
                  <a:pt x="380" y="327"/>
                </a:lnTo>
                <a:lnTo>
                  <a:pt x="382" y="326"/>
                </a:lnTo>
                <a:lnTo>
                  <a:pt x="383" y="325"/>
                </a:lnTo>
                <a:lnTo>
                  <a:pt x="386" y="326"/>
                </a:lnTo>
                <a:lnTo>
                  <a:pt x="387" y="326"/>
                </a:lnTo>
                <a:lnTo>
                  <a:pt x="387" y="327"/>
                </a:lnTo>
                <a:lnTo>
                  <a:pt x="389" y="328"/>
                </a:lnTo>
                <a:lnTo>
                  <a:pt x="390" y="331"/>
                </a:lnTo>
                <a:lnTo>
                  <a:pt x="392" y="331"/>
                </a:lnTo>
                <a:lnTo>
                  <a:pt x="396" y="332"/>
                </a:lnTo>
                <a:lnTo>
                  <a:pt x="399" y="332"/>
                </a:lnTo>
                <a:lnTo>
                  <a:pt x="403" y="331"/>
                </a:lnTo>
                <a:lnTo>
                  <a:pt x="406" y="335"/>
                </a:lnTo>
                <a:lnTo>
                  <a:pt x="410" y="341"/>
                </a:lnTo>
                <a:lnTo>
                  <a:pt x="410" y="347"/>
                </a:lnTo>
                <a:lnTo>
                  <a:pt x="408" y="354"/>
                </a:lnTo>
                <a:lnTo>
                  <a:pt x="404" y="353"/>
                </a:lnTo>
                <a:lnTo>
                  <a:pt x="401" y="350"/>
                </a:lnTo>
                <a:lnTo>
                  <a:pt x="398" y="348"/>
                </a:lnTo>
                <a:lnTo>
                  <a:pt x="396" y="345"/>
                </a:lnTo>
                <a:lnTo>
                  <a:pt x="394" y="342"/>
                </a:lnTo>
                <a:lnTo>
                  <a:pt x="391" y="345"/>
                </a:lnTo>
                <a:lnTo>
                  <a:pt x="391" y="347"/>
                </a:lnTo>
                <a:lnTo>
                  <a:pt x="390" y="348"/>
                </a:lnTo>
                <a:lnTo>
                  <a:pt x="386" y="348"/>
                </a:lnTo>
                <a:lnTo>
                  <a:pt x="386" y="346"/>
                </a:lnTo>
                <a:lnTo>
                  <a:pt x="384" y="343"/>
                </a:lnTo>
                <a:lnTo>
                  <a:pt x="383" y="342"/>
                </a:lnTo>
                <a:lnTo>
                  <a:pt x="383" y="336"/>
                </a:lnTo>
                <a:lnTo>
                  <a:pt x="380" y="338"/>
                </a:lnTo>
                <a:lnTo>
                  <a:pt x="376" y="338"/>
                </a:lnTo>
                <a:lnTo>
                  <a:pt x="369" y="334"/>
                </a:lnTo>
                <a:lnTo>
                  <a:pt x="368" y="332"/>
                </a:lnTo>
                <a:lnTo>
                  <a:pt x="366" y="331"/>
                </a:lnTo>
                <a:lnTo>
                  <a:pt x="365" y="331"/>
                </a:lnTo>
                <a:lnTo>
                  <a:pt x="362" y="332"/>
                </a:lnTo>
                <a:lnTo>
                  <a:pt x="359" y="332"/>
                </a:lnTo>
                <a:lnTo>
                  <a:pt x="356" y="329"/>
                </a:lnTo>
                <a:lnTo>
                  <a:pt x="356" y="326"/>
                </a:lnTo>
                <a:lnTo>
                  <a:pt x="355" y="324"/>
                </a:lnTo>
                <a:lnTo>
                  <a:pt x="354" y="322"/>
                </a:lnTo>
                <a:lnTo>
                  <a:pt x="352" y="321"/>
                </a:lnTo>
                <a:lnTo>
                  <a:pt x="341" y="321"/>
                </a:lnTo>
                <a:lnTo>
                  <a:pt x="338" y="320"/>
                </a:lnTo>
                <a:lnTo>
                  <a:pt x="333" y="318"/>
                </a:lnTo>
                <a:lnTo>
                  <a:pt x="330" y="314"/>
                </a:lnTo>
                <a:lnTo>
                  <a:pt x="324" y="312"/>
                </a:lnTo>
                <a:lnTo>
                  <a:pt x="318" y="311"/>
                </a:lnTo>
                <a:lnTo>
                  <a:pt x="318" y="318"/>
                </a:lnTo>
                <a:lnTo>
                  <a:pt x="319" y="319"/>
                </a:lnTo>
                <a:lnTo>
                  <a:pt x="320" y="321"/>
                </a:lnTo>
                <a:lnTo>
                  <a:pt x="325" y="324"/>
                </a:lnTo>
                <a:lnTo>
                  <a:pt x="327" y="324"/>
                </a:lnTo>
                <a:lnTo>
                  <a:pt x="328" y="325"/>
                </a:lnTo>
                <a:lnTo>
                  <a:pt x="331" y="326"/>
                </a:lnTo>
                <a:lnTo>
                  <a:pt x="333" y="331"/>
                </a:lnTo>
                <a:lnTo>
                  <a:pt x="333" y="332"/>
                </a:lnTo>
                <a:lnTo>
                  <a:pt x="332" y="334"/>
                </a:lnTo>
                <a:lnTo>
                  <a:pt x="331" y="334"/>
                </a:lnTo>
                <a:lnTo>
                  <a:pt x="330" y="335"/>
                </a:lnTo>
                <a:lnTo>
                  <a:pt x="328" y="335"/>
                </a:lnTo>
                <a:lnTo>
                  <a:pt x="327" y="336"/>
                </a:lnTo>
                <a:lnTo>
                  <a:pt x="326" y="336"/>
                </a:lnTo>
                <a:lnTo>
                  <a:pt x="326" y="340"/>
                </a:lnTo>
                <a:lnTo>
                  <a:pt x="330" y="347"/>
                </a:lnTo>
                <a:lnTo>
                  <a:pt x="330" y="349"/>
                </a:lnTo>
                <a:lnTo>
                  <a:pt x="328" y="352"/>
                </a:lnTo>
                <a:lnTo>
                  <a:pt x="327" y="353"/>
                </a:lnTo>
                <a:lnTo>
                  <a:pt x="324" y="354"/>
                </a:lnTo>
                <a:lnTo>
                  <a:pt x="319" y="354"/>
                </a:lnTo>
                <a:lnTo>
                  <a:pt x="318" y="353"/>
                </a:lnTo>
                <a:lnTo>
                  <a:pt x="318" y="340"/>
                </a:lnTo>
                <a:lnTo>
                  <a:pt x="317" y="339"/>
                </a:lnTo>
                <a:lnTo>
                  <a:pt x="314" y="339"/>
                </a:lnTo>
                <a:lnTo>
                  <a:pt x="312" y="340"/>
                </a:lnTo>
                <a:lnTo>
                  <a:pt x="310" y="340"/>
                </a:lnTo>
                <a:lnTo>
                  <a:pt x="308" y="341"/>
                </a:lnTo>
                <a:lnTo>
                  <a:pt x="305" y="341"/>
                </a:lnTo>
                <a:lnTo>
                  <a:pt x="303" y="339"/>
                </a:lnTo>
                <a:lnTo>
                  <a:pt x="303" y="335"/>
                </a:lnTo>
                <a:lnTo>
                  <a:pt x="299" y="335"/>
                </a:lnTo>
                <a:lnTo>
                  <a:pt x="296" y="336"/>
                </a:lnTo>
                <a:lnTo>
                  <a:pt x="289" y="340"/>
                </a:lnTo>
                <a:lnTo>
                  <a:pt x="284" y="346"/>
                </a:lnTo>
                <a:lnTo>
                  <a:pt x="282" y="356"/>
                </a:lnTo>
                <a:lnTo>
                  <a:pt x="276" y="355"/>
                </a:lnTo>
                <a:lnTo>
                  <a:pt x="262" y="350"/>
                </a:lnTo>
                <a:lnTo>
                  <a:pt x="255" y="349"/>
                </a:lnTo>
                <a:lnTo>
                  <a:pt x="250" y="350"/>
                </a:lnTo>
                <a:lnTo>
                  <a:pt x="248" y="343"/>
                </a:lnTo>
                <a:lnTo>
                  <a:pt x="239" y="332"/>
                </a:lnTo>
                <a:lnTo>
                  <a:pt x="236" y="325"/>
                </a:lnTo>
                <a:lnTo>
                  <a:pt x="236" y="314"/>
                </a:lnTo>
                <a:lnTo>
                  <a:pt x="232" y="314"/>
                </a:lnTo>
                <a:lnTo>
                  <a:pt x="232" y="317"/>
                </a:lnTo>
                <a:lnTo>
                  <a:pt x="231" y="318"/>
                </a:lnTo>
                <a:lnTo>
                  <a:pt x="231" y="322"/>
                </a:lnTo>
                <a:lnTo>
                  <a:pt x="226" y="322"/>
                </a:lnTo>
                <a:lnTo>
                  <a:pt x="217" y="320"/>
                </a:lnTo>
                <a:lnTo>
                  <a:pt x="211" y="320"/>
                </a:lnTo>
                <a:lnTo>
                  <a:pt x="209" y="312"/>
                </a:lnTo>
                <a:lnTo>
                  <a:pt x="204" y="306"/>
                </a:lnTo>
                <a:lnTo>
                  <a:pt x="196" y="303"/>
                </a:lnTo>
                <a:lnTo>
                  <a:pt x="185" y="303"/>
                </a:lnTo>
                <a:lnTo>
                  <a:pt x="185" y="294"/>
                </a:lnTo>
                <a:lnTo>
                  <a:pt x="176" y="298"/>
                </a:lnTo>
                <a:lnTo>
                  <a:pt x="168" y="303"/>
                </a:lnTo>
                <a:lnTo>
                  <a:pt x="157" y="306"/>
                </a:lnTo>
                <a:lnTo>
                  <a:pt x="156" y="307"/>
                </a:lnTo>
                <a:lnTo>
                  <a:pt x="156" y="310"/>
                </a:lnTo>
                <a:lnTo>
                  <a:pt x="158" y="311"/>
                </a:lnTo>
                <a:lnTo>
                  <a:pt x="160" y="312"/>
                </a:lnTo>
                <a:lnTo>
                  <a:pt x="162" y="313"/>
                </a:lnTo>
                <a:lnTo>
                  <a:pt x="163" y="315"/>
                </a:lnTo>
                <a:lnTo>
                  <a:pt x="163" y="320"/>
                </a:lnTo>
                <a:lnTo>
                  <a:pt x="161" y="319"/>
                </a:lnTo>
                <a:lnTo>
                  <a:pt x="158" y="319"/>
                </a:lnTo>
                <a:lnTo>
                  <a:pt x="156" y="320"/>
                </a:lnTo>
                <a:lnTo>
                  <a:pt x="151" y="325"/>
                </a:lnTo>
                <a:lnTo>
                  <a:pt x="149" y="326"/>
                </a:lnTo>
                <a:lnTo>
                  <a:pt x="143" y="325"/>
                </a:lnTo>
                <a:lnTo>
                  <a:pt x="135" y="321"/>
                </a:lnTo>
                <a:lnTo>
                  <a:pt x="127" y="320"/>
                </a:lnTo>
                <a:lnTo>
                  <a:pt x="115" y="318"/>
                </a:lnTo>
                <a:lnTo>
                  <a:pt x="105" y="314"/>
                </a:lnTo>
                <a:lnTo>
                  <a:pt x="93" y="311"/>
                </a:lnTo>
                <a:lnTo>
                  <a:pt x="87" y="308"/>
                </a:lnTo>
                <a:lnTo>
                  <a:pt x="83" y="306"/>
                </a:lnTo>
                <a:lnTo>
                  <a:pt x="77" y="305"/>
                </a:lnTo>
                <a:lnTo>
                  <a:pt x="70" y="306"/>
                </a:lnTo>
                <a:lnTo>
                  <a:pt x="73" y="298"/>
                </a:lnTo>
                <a:lnTo>
                  <a:pt x="72" y="290"/>
                </a:lnTo>
                <a:lnTo>
                  <a:pt x="70" y="283"/>
                </a:lnTo>
                <a:lnTo>
                  <a:pt x="65" y="277"/>
                </a:lnTo>
                <a:lnTo>
                  <a:pt x="58" y="294"/>
                </a:lnTo>
                <a:lnTo>
                  <a:pt x="58" y="300"/>
                </a:lnTo>
                <a:lnTo>
                  <a:pt x="60" y="303"/>
                </a:lnTo>
                <a:lnTo>
                  <a:pt x="55" y="307"/>
                </a:lnTo>
                <a:lnTo>
                  <a:pt x="39" y="310"/>
                </a:lnTo>
                <a:lnTo>
                  <a:pt x="29" y="310"/>
                </a:lnTo>
                <a:lnTo>
                  <a:pt x="22" y="311"/>
                </a:lnTo>
                <a:lnTo>
                  <a:pt x="21" y="308"/>
                </a:lnTo>
                <a:lnTo>
                  <a:pt x="25" y="305"/>
                </a:lnTo>
                <a:lnTo>
                  <a:pt x="27" y="304"/>
                </a:lnTo>
                <a:lnTo>
                  <a:pt x="28" y="303"/>
                </a:lnTo>
                <a:lnTo>
                  <a:pt x="30" y="301"/>
                </a:lnTo>
                <a:lnTo>
                  <a:pt x="32" y="300"/>
                </a:lnTo>
                <a:lnTo>
                  <a:pt x="32" y="284"/>
                </a:lnTo>
                <a:lnTo>
                  <a:pt x="33" y="283"/>
                </a:lnTo>
                <a:lnTo>
                  <a:pt x="35" y="282"/>
                </a:lnTo>
                <a:lnTo>
                  <a:pt x="36" y="279"/>
                </a:lnTo>
                <a:lnTo>
                  <a:pt x="36" y="277"/>
                </a:lnTo>
                <a:lnTo>
                  <a:pt x="35" y="271"/>
                </a:lnTo>
                <a:lnTo>
                  <a:pt x="33" y="264"/>
                </a:lnTo>
                <a:lnTo>
                  <a:pt x="32" y="258"/>
                </a:lnTo>
                <a:lnTo>
                  <a:pt x="32" y="250"/>
                </a:lnTo>
                <a:lnTo>
                  <a:pt x="33" y="242"/>
                </a:lnTo>
                <a:lnTo>
                  <a:pt x="34" y="235"/>
                </a:lnTo>
                <a:lnTo>
                  <a:pt x="37" y="229"/>
                </a:lnTo>
                <a:lnTo>
                  <a:pt x="42" y="222"/>
                </a:lnTo>
                <a:lnTo>
                  <a:pt x="46" y="215"/>
                </a:lnTo>
                <a:lnTo>
                  <a:pt x="47" y="201"/>
                </a:lnTo>
                <a:lnTo>
                  <a:pt x="47" y="186"/>
                </a:lnTo>
                <a:lnTo>
                  <a:pt x="46" y="175"/>
                </a:lnTo>
                <a:lnTo>
                  <a:pt x="44" y="173"/>
                </a:lnTo>
                <a:lnTo>
                  <a:pt x="42" y="171"/>
                </a:lnTo>
                <a:lnTo>
                  <a:pt x="39" y="170"/>
                </a:lnTo>
                <a:lnTo>
                  <a:pt x="34" y="165"/>
                </a:lnTo>
                <a:lnTo>
                  <a:pt x="33" y="160"/>
                </a:lnTo>
                <a:lnTo>
                  <a:pt x="30" y="149"/>
                </a:lnTo>
                <a:lnTo>
                  <a:pt x="27" y="144"/>
                </a:lnTo>
                <a:lnTo>
                  <a:pt x="22" y="142"/>
                </a:lnTo>
                <a:lnTo>
                  <a:pt x="22" y="130"/>
                </a:lnTo>
                <a:lnTo>
                  <a:pt x="20" y="121"/>
                </a:lnTo>
                <a:lnTo>
                  <a:pt x="2" y="100"/>
                </a:lnTo>
                <a:lnTo>
                  <a:pt x="4" y="76"/>
                </a:lnTo>
                <a:lnTo>
                  <a:pt x="0" y="10"/>
                </a:lnTo>
                <a:lnTo>
                  <a:pt x="54" y="7"/>
                </a:lnTo>
                <a:lnTo>
                  <a:pt x="108" y="4"/>
                </a:lnTo>
                <a:lnTo>
                  <a:pt x="163" y="2"/>
                </a:lnTo>
                <a:lnTo>
                  <a:pt x="191" y="0"/>
                </a:lnTo>
                <a:close/>
              </a:path>
            </a:pathLst>
          </a:custGeom>
          <a:solidFill>
            <a:srgbClr val="54BE71"/>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55" name="Group 109"/>
          <p:cNvGrpSpPr/>
          <p:nvPr/>
        </p:nvGrpSpPr>
        <p:grpSpPr>
          <a:xfrm>
            <a:off x="4098936" y="5391379"/>
            <a:ext cx="741045" cy="460570"/>
            <a:chOff x="7127875" y="5226051"/>
            <a:chExt cx="530225" cy="371475"/>
          </a:xfrm>
          <a:solidFill>
            <a:srgbClr val="54BE71"/>
          </a:solidFill>
        </p:grpSpPr>
        <p:sp>
          <p:nvSpPr>
            <p:cNvPr id="156" name="Freeform 90"/>
            <p:cNvSpPr>
              <a:spLocks/>
            </p:cNvSpPr>
            <p:nvPr/>
          </p:nvSpPr>
          <p:spPr bwMode="auto">
            <a:xfrm>
              <a:off x="7127875" y="5226051"/>
              <a:ext cx="44450" cy="34925"/>
            </a:xfrm>
            <a:custGeom>
              <a:avLst/>
              <a:gdLst/>
              <a:ahLst/>
              <a:cxnLst>
                <a:cxn ang="0">
                  <a:pos x="20" y="0"/>
                </a:cxn>
                <a:cxn ang="0">
                  <a:pos x="28" y="3"/>
                </a:cxn>
                <a:cxn ang="0">
                  <a:pos x="28" y="11"/>
                </a:cxn>
                <a:cxn ang="0">
                  <a:pos x="24" y="17"/>
                </a:cxn>
                <a:cxn ang="0">
                  <a:pos x="22" y="22"/>
                </a:cxn>
                <a:cxn ang="0">
                  <a:pos x="15" y="22"/>
                </a:cxn>
                <a:cxn ang="0">
                  <a:pos x="10" y="20"/>
                </a:cxn>
                <a:cxn ang="0">
                  <a:pos x="6" y="17"/>
                </a:cxn>
                <a:cxn ang="0">
                  <a:pos x="0" y="14"/>
                </a:cxn>
                <a:cxn ang="0">
                  <a:pos x="3" y="7"/>
                </a:cxn>
                <a:cxn ang="0">
                  <a:pos x="10" y="1"/>
                </a:cxn>
                <a:cxn ang="0">
                  <a:pos x="20" y="0"/>
                </a:cxn>
              </a:cxnLst>
              <a:rect l="0" t="0" r="r" b="b"/>
              <a:pathLst>
                <a:path w="28" h="22">
                  <a:moveTo>
                    <a:pt x="20" y="0"/>
                  </a:moveTo>
                  <a:lnTo>
                    <a:pt x="28" y="3"/>
                  </a:lnTo>
                  <a:lnTo>
                    <a:pt x="28" y="11"/>
                  </a:lnTo>
                  <a:lnTo>
                    <a:pt x="24" y="17"/>
                  </a:lnTo>
                  <a:lnTo>
                    <a:pt x="22" y="22"/>
                  </a:lnTo>
                  <a:lnTo>
                    <a:pt x="15" y="22"/>
                  </a:lnTo>
                  <a:lnTo>
                    <a:pt x="10" y="20"/>
                  </a:lnTo>
                  <a:lnTo>
                    <a:pt x="6" y="17"/>
                  </a:lnTo>
                  <a:lnTo>
                    <a:pt x="0" y="14"/>
                  </a:lnTo>
                  <a:lnTo>
                    <a:pt x="3" y="7"/>
                  </a:lnTo>
                  <a:lnTo>
                    <a:pt x="10" y="1"/>
                  </a:lnTo>
                  <a:lnTo>
                    <a:pt x="20" y="0"/>
                  </a:lnTo>
                  <a:close/>
                </a:path>
              </a:pathLst>
            </a:custGeom>
            <a:grp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7" name="Freeform 91"/>
            <p:cNvSpPr>
              <a:spLocks/>
            </p:cNvSpPr>
            <p:nvPr/>
          </p:nvSpPr>
          <p:spPr bwMode="auto">
            <a:xfrm>
              <a:off x="7292975" y="5292726"/>
              <a:ext cx="52388" cy="42863"/>
            </a:xfrm>
            <a:custGeom>
              <a:avLst/>
              <a:gdLst/>
              <a:ahLst/>
              <a:cxnLst>
                <a:cxn ang="0">
                  <a:pos x="15" y="0"/>
                </a:cxn>
                <a:cxn ang="0">
                  <a:pos x="19" y="0"/>
                </a:cxn>
                <a:cxn ang="0">
                  <a:pos x="22" y="6"/>
                </a:cxn>
                <a:cxn ang="0">
                  <a:pos x="32" y="20"/>
                </a:cxn>
                <a:cxn ang="0">
                  <a:pos x="33" y="26"/>
                </a:cxn>
                <a:cxn ang="0">
                  <a:pos x="31" y="27"/>
                </a:cxn>
                <a:cxn ang="0">
                  <a:pos x="29" y="26"/>
                </a:cxn>
                <a:cxn ang="0">
                  <a:pos x="25" y="25"/>
                </a:cxn>
                <a:cxn ang="0">
                  <a:pos x="17" y="17"/>
                </a:cxn>
                <a:cxn ang="0">
                  <a:pos x="16" y="17"/>
                </a:cxn>
                <a:cxn ang="0">
                  <a:pos x="16" y="18"/>
                </a:cxn>
                <a:cxn ang="0">
                  <a:pos x="15" y="20"/>
                </a:cxn>
                <a:cxn ang="0">
                  <a:pos x="13" y="21"/>
                </a:cxn>
                <a:cxn ang="0">
                  <a:pos x="13" y="22"/>
                </a:cxn>
                <a:cxn ang="0">
                  <a:pos x="10" y="21"/>
                </a:cxn>
                <a:cxn ang="0">
                  <a:pos x="6" y="19"/>
                </a:cxn>
                <a:cxn ang="0">
                  <a:pos x="2" y="12"/>
                </a:cxn>
                <a:cxn ang="0">
                  <a:pos x="0" y="6"/>
                </a:cxn>
                <a:cxn ang="0">
                  <a:pos x="5" y="6"/>
                </a:cxn>
                <a:cxn ang="0">
                  <a:pos x="9" y="5"/>
                </a:cxn>
                <a:cxn ang="0">
                  <a:pos x="11" y="1"/>
                </a:cxn>
                <a:cxn ang="0">
                  <a:pos x="15" y="0"/>
                </a:cxn>
              </a:cxnLst>
              <a:rect l="0" t="0" r="r" b="b"/>
              <a:pathLst>
                <a:path w="33" h="27">
                  <a:moveTo>
                    <a:pt x="15" y="0"/>
                  </a:moveTo>
                  <a:lnTo>
                    <a:pt x="19" y="0"/>
                  </a:lnTo>
                  <a:lnTo>
                    <a:pt x="22" y="6"/>
                  </a:lnTo>
                  <a:lnTo>
                    <a:pt x="32" y="20"/>
                  </a:lnTo>
                  <a:lnTo>
                    <a:pt x="33" y="26"/>
                  </a:lnTo>
                  <a:lnTo>
                    <a:pt x="31" y="27"/>
                  </a:lnTo>
                  <a:lnTo>
                    <a:pt x="29" y="26"/>
                  </a:lnTo>
                  <a:lnTo>
                    <a:pt x="25" y="25"/>
                  </a:lnTo>
                  <a:lnTo>
                    <a:pt x="17" y="17"/>
                  </a:lnTo>
                  <a:lnTo>
                    <a:pt x="16" y="17"/>
                  </a:lnTo>
                  <a:lnTo>
                    <a:pt x="16" y="18"/>
                  </a:lnTo>
                  <a:lnTo>
                    <a:pt x="15" y="20"/>
                  </a:lnTo>
                  <a:lnTo>
                    <a:pt x="13" y="21"/>
                  </a:lnTo>
                  <a:lnTo>
                    <a:pt x="13" y="22"/>
                  </a:lnTo>
                  <a:lnTo>
                    <a:pt x="10" y="21"/>
                  </a:lnTo>
                  <a:lnTo>
                    <a:pt x="6" y="19"/>
                  </a:lnTo>
                  <a:lnTo>
                    <a:pt x="2" y="12"/>
                  </a:lnTo>
                  <a:lnTo>
                    <a:pt x="0" y="6"/>
                  </a:lnTo>
                  <a:lnTo>
                    <a:pt x="5" y="6"/>
                  </a:lnTo>
                  <a:lnTo>
                    <a:pt x="9" y="5"/>
                  </a:lnTo>
                  <a:lnTo>
                    <a:pt x="11" y="1"/>
                  </a:lnTo>
                  <a:lnTo>
                    <a:pt x="15" y="0"/>
                  </a:lnTo>
                  <a:close/>
                </a:path>
              </a:pathLst>
            </a:custGeom>
            <a:grp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8" name="Freeform 92"/>
            <p:cNvSpPr>
              <a:spLocks/>
            </p:cNvSpPr>
            <p:nvPr/>
          </p:nvSpPr>
          <p:spPr bwMode="auto">
            <a:xfrm>
              <a:off x="7475538" y="5378451"/>
              <a:ext cx="49213" cy="31750"/>
            </a:xfrm>
            <a:custGeom>
              <a:avLst/>
              <a:gdLst/>
              <a:ahLst/>
              <a:cxnLst>
                <a:cxn ang="0">
                  <a:pos x="0" y="0"/>
                </a:cxn>
                <a:cxn ang="0">
                  <a:pos x="11" y="0"/>
                </a:cxn>
                <a:cxn ang="0">
                  <a:pos x="21" y="2"/>
                </a:cxn>
                <a:cxn ang="0">
                  <a:pos x="28" y="6"/>
                </a:cxn>
                <a:cxn ang="0">
                  <a:pos x="31" y="14"/>
                </a:cxn>
                <a:cxn ang="0">
                  <a:pos x="21" y="17"/>
                </a:cxn>
                <a:cxn ang="0">
                  <a:pos x="9" y="20"/>
                </a:cxn>
                <a:cxn ang="0">
                  <a:pos x="7" y="15"/>
                </a:cxn>
                <a:cxn ang="0">
                  <a:pos x="6" y="12"/>
                </a:cxn>
                <a:cxn ang="0">
                  <a:pos x="3" y="8"/>
                </a:cxn>
                <a:cxn ang="0">
                  <a:pos x="0" y="6"/>
                </a:cxn>
                <a:cxn ang="0">
                  <a:pos x="0" y="0"/>
                </a:cxn>
              </a:cxnLst>
              <a:rect l="0" t="0" r="r" b="b"/>
              <a:pathLst>
                <a:path w="31" h="20">
                  <a:moveTo>
                    <a:pt x="0" y="0"/>
                  </a:moveTo>
                  <a:lnTo>
                    <a:pt x="11" y="0"/>
                  </a:lnTo>
                  <a:lnTo>
                    <a:pt x="21" y="2"/>
                  </a:lnTo>
                  <a:lnTo>
                    <a:pt x="28" y="6"/>
                  </a:lnTo>
                  <a:lnTo>
                    <a:pt x="31" y="14"/>
                  </a:lnTo>
                  <a:lnTo>
                    <a:pt x="21" y="17"/>
                  </a:lnTo>
                  <a:lnTo>
                    <a:pt x="9" y="20"/>
                  </a:lnTo>
                  <a:lnTo>
                    <a:pt x="7" y="15"/>
                  </a:lnTo>
                  <a:lnTo>
                    <a:pt x="6" y="12"/>
                  </a:lnTo>
                  <a:lnTo>
                    <a:pt x="3" y="8"/>
                  </a:lnTo>
                  <a:lnTo>
                    <a:pt x="0" y="6"/>
                  </a:lnTo>
                  <a:lnTo>
                    <a:pt x="0" y="0"/>
                  </a:lnTo>
                  <a:close/>
                </a:path>
              </a:pathLst>
            </a:custGeom>
            <a:grp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9" name="Freeform 93"/>
            <p:cNvSpPr>
              <a:spLocks/>
            </p:cNvSpPr>
            <p:nvPr/>
          </p:nvSpPr>
          <p:spPr bwMode="auto">
            <a:xfrm>
              <a:off x="7421563" y="5378451"/>
              <a:ext cx="14288" cy="12700"/>
            </a:xfrm>
            <a:custGeom>
              <a:avLst/>
              <a:gdLst/>
              <a:ahLst/>
              <a:cxnLst>
                <a:cxn ang="0">
                  <a:pos x="1" y="0"/>
                </a:cxn>
                <a:cxn ang="0">
                  <a:pos x="6" y="0"/>
                </a:cxn>
                <a:cxn ang="0">
                  <a:pos x="9" y="3"/>
                </a:cxn>
                <a:cxn ang="0">
                  <a:pos x="9" y="8"/>
                </a:cxn>
                <a:cxn ang="0">
                  <a:pos x="7" y="7"/>
                </a:cxn>
                <a:cxn ang="0">
                  <a:pos x="6" y="6"/>
                </a:cxn>
                <a:cxn ang="0">
                  <a:pos x="3" y="5"/>
                </a:cxn>
                <a:cxn ang="0">
                  <a:pos x="2" y="3"/>
                </a:cxn>
                <a:cxn ang="0">
                  <a:pos x="0" y="2"/>
                </a:cxn>
                <a:cxn ang="0">
                  <a:pos x="1" y="0"/>
                </a:cxn>
              </a:cxnLst>
              <a:rect l="0" t="0" r="r" b="b"/>
              <a:pathLst>
                <a:path w="9" h="8">
                  <a:moveTo>
                    <a:pt x="1" y="0"/>
                  </a:moveTo>
                  <a:lnTo>
                    <a:pt x="6" y="0"/>
                  </a:lnTo>
                  <a:lnTo>
                    <a:pt x="9" y="3"/>
                  </a:lnTo>
                  <a:lnTo>
                    <a:pt x="9" y="8"/>
                  </a:lnTo>
                  <a:lnTo>
                    <a:pt x="7" y="7"/>
                  </a:lnTo>
                  <a:lnTo>
                    <a:pt x="6" y="6"/>
                  </a:lnTo>
                  <a:lnTo>
                    <a:pt x="3" y="5"/>
                  </a:lnTo>
                  <a:lnTo>
                    <a:pt x="2" y="3"/>
                  </a:lnTo>
                  <a:lnTo>
                    <a:pt x="0" y="2"/>
                  </a:lnTo>
                  <a:lnTo>
                    <a:pt x="1" y="0"/>
                  </a:lnTo>
                  <a:close/>
                </a:path>
              </a:pathLst>
            </a:custGeom>
            <a:grp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0" name="Freeform 94"/>
            <p:cNvSpPr>
              <a:spLocks/>
            </p:cNvSpPr>
            <p:nvPr/>
          </p:nvSpPr>
          <p:spPr bwMode="auto">
            <a:xfrm>
              <a:off x="7537450" y="5454651"/>
              <a:ext cx="120650" cy="142875"/>
            </a:xfrm>
            <a:custGeom>
              <a:avLst/>
              <a:gdLst/>
              <a:ahLst/>
              <a:cxnLst>
                <a:cxn ang="0">
                  <a:pos x="9" y="0"/>
                </a:cxn>
                <a:cxn ang="0">
                  <a:pos x="34" y="11"/>
                </a:cxn>
                <a:cxn ang="0">
                  <a:pos x="46" y="16"/>
                </a:cxn>
                <a:cxn ang="0">
                  <a:pos x="55" y="22"/>
                </a:cxn>
                <a:cxn ang="0">
                  <a:pos x="62" y="31"/>
                </a:cxn>
                <a:cxn ang="0">
                  <a:pos x="64" y="34"/>
                </a:cxn>
                <a:cxn ang="0">
                  <a:pos x="64" y="35"/>
                </a:cxn>
                <a:cxn ang="0">
                  <a:pos x="66" y="36"/>
                </a:cxn>
                <a:cxn ang="0">
                  <a:pos x="67" y="38"/>
                </a:cxn>
                <a:cxn ang="0">
                  <a:pos x="69" y="41"/>
                </a:cxn>
                <a:cxn ang="0">
                  <a:pos x="71" y="45"/>
                </a:cxn>
                <a:cxn ang="0">
                  <a:pos x="71" y="46"/>
                </a:cxn>
                <a:cxn ang="0">
                  <a:pos x="75" y="50"/>
                </a:cxn>
                <a:cxn ang="0">
                  <a:pos x="76" y="52"/>
                </a:cxn>
                <a:cxn ang="0">
                  <a:pos x="76" y="56"/>
                </a:cxn>
                <a:cxn ang="0">
                  <a:pos x="74" y="56"/>
                </a:cxn>
                <a:cxn ang="0">
                  <a:pos x="69" y="58"/>
                </a:cxn>
                <a:cxn ang="0">
                  <a:pos x="67" y="63"/>
                </a:cxn>
                <a:cxn ang="0">
                  <a:pos x="64" y="64"/>
                </a:cxn>
                <a:cxn ang="0">
                  <a:pos x="62" y="66"/>
                </a:cxn>
                <a:cxn ang="0">
                  <a:pos x="60" y="67"/>
                </a:cxn>
                <a:cxn ang="0">
                  <a:pos x="54" y="67"/>
                </a:cxn>
                <a:cxn ang="0">
                  <a:pos x="52" y="66"/>
                </a:cxn>
                <a:cxn ang="0">
                  <a:pos x="48" y="66"/>
                </a:cxn>
                <a:cxn ang="0">
                  <a:pos x="46" y="67"/>
                </a:cxn>
                <a:cxn ang="0">
                  <a:pos x="36" y="73"/>
                </a:cxn>
                <a:cxn ang="0">
                  <a:pos x="29" y="80"/>
                </a:cxn>
                <a:cxn ang="0">
                  <a:pos x="26" y="90"/>
                </a:cxn>
                <a:cxn ang="0">
                  <a:pos x="22" y="90"/>
                </a:cxn>
                <a:cxn ang="0">
                  <a:pos x="18" y="87"/>
                </a:cxn>
                <a:cxn ang="0">
                  <a:pos x="17" y="86"/>
                </a:cxn>
                <a:cxn ang="0">
                  <a:pos x="12" y="84"/>
                </a:cxn>
                <a:cxn ang="0">
                  <a:pos x="9" y="84"/>
                </a:cxn>
                <a:cxn ang="0">
                  <a:pos x="9" y="66"/>
                </a:cxn>
                <a:cxn ang="0">
                  <a:pos x="6" y="51"/>
                </a:cxn>
                <a:cxn ang="0">
                  <a:pos x="0" y="39"/>
                </a:cxn>
                <a:cxn ang="0">
                  <a:pos x="4" y="30"/>
                </a:cxn>
                <a:cxn ang="0">
                  <a:pos x="10" y="23"/>
                </a:cxn>
                <a:cxn ang="0">
                  <a:pos x="14" y="16"/>
                </a:cxn>
                <a:cxn ang="0">
                  <a:pos x="12" y="11"/>
                </a:cxn>
                <a:cxn ang="0">
                  <a:pos x="11" y="10"/>
                </a:cxn>
                <a:cxn ang="0">
                  <a:pos x="9" y="6"/>
                </a:cxn>
                <a:cxn ang="0">
                  <a:pos x="9" y="0"/>
                </a:cxn>
              </a:cxnLst>
              <a:rect l="0" t="0" r="r" b="b"/>
              <a:pathLst>
                <a:path w="76" h="90">
                  <a:moveTo>
                    <a:pt x="9" y="0"/>
                  </a:moveTo>
                  <a:lnTo>
                    <a:pt x="34" y="11"/>
                  </a:lnTo>
                  <a:lnTo>
                    <a:pt x="46" y="16"/>
                  </a:lnTo>
                  <a:lnTo>
                    <a:pt x="55" y="22"/>
                  </a:lnTo>
                  <a:lnTo>
                    <a:pt x="62" y="31"/>
                  </a:lnTo>
                  <a:lnTo>
                    <a:pt x="64" y="34"/>
                  </a:lnTo>
                  <a:lnTo>
                    <a:pt x="64" y="35"/>
                  </a:lnTo>
                  <a:lnTo>
                    <a:pt x="66" y="36"/>
                  </a:lnTo>
                  <a:lnTo>
                    <a:pt x="67" y="38"/>
                  </a:lnTo>
                  <a:lnTo>
                    <a:pt x="69" y="41"/>
                  </a:lnTo>
                  <a:lnTo>
                    <a:pt x="71" y="45"/>
                  </a:lnTo>
                  <a:lnTo>
                    <a:pt x="71" y="46"/>
                  </a:lnTo>
                  <a:lnTo>
                    <a:pt x="75" y="50"/>
                  </a:lnTo>
                  <a:lnTo>
                    <a:pt x="76" y="52"/>
                  </a:lnTo>
                  <a:lnTo>
                    <a:pt x="76" y="56"/>
                  </a:lnTo>
                  <a:lnTo>
                    <a:pt x="74" y="56"/>
                  </a:lnTo>
                  <a:lnTo>
                    <a:pt x="69" y="58"/>
                  </a:lnTo>
                  <a:lnTo>
                    <a:pt x="67" y="63"/>
                  </a:lnTo>
                  <a:lnTo>
                    <a:pt x="64" y="64"/>
                  </a:lnTo>
                  <a:lnTo>
                    <a:pt x="62" y="66"/>
                  </a:lnTo>
                  <a:lnTo>
                    <a:pt x="60" y="67"/>
                  </a:lnTo>
                  <a:lnTo>
                    <a:pt x="54" y="67"/>
                  </a:lnTo>
                  <a:lnTo>
                    <a:pt x="52" y="66"/>
                  </a:lnTo>
                  <a:lnTo>
                    <a:pt x="48" y="66"/>
                  </a:lnTo>
                  <a:lnTo>
                    <a:pt x="46" y="67"/>
                  </a:lnTo>
                  <a:lnTo>
                    <a:pt x="36" y="73"/>
                  </a:lnTo>
                  <a:lnTo>
                    <a:pt x="29" y="80"/>
                  </a:lnTo>
                  <a:lnTo>
                    <a:pt x="26" y="90"/>
                  </a:lnTo>
                  <a:lnTo>
                    <a:pt x="22" y="90"/>
                  </a:lnTo>
                  <a:lnTo>
                    <a:pt x="18" y="87"/>
                  </a:lnTo>
                  <a:lnTo>
                    <a:pt x="17" y="86"/>
                  </a:lnTo>
                  <a:lnTo>
                    <a:pt x="12" y="84"/>
                  </a:lnTo>
                  <a:lnTo>
                    <a:pt x="9" y="84"/>
                  </a:lnTo>
                  <a:lnTo>
                    <a:pt x="9" y="66"/>
                  </a:lnTo>
                  <a:lnTo>
                    <a:pt x="6" y="51"/>
                  </a:lnTo>
                  <a:lnTo>
                    <a:pt x="0" y="39"/>
                  </a:lnTo>
                  <a:lnTo>
                    <a:pt x="4" y="30"/>
                  </a:lnTo>
                  <a:lnTo>
                    <a:pt x="10" y="23"/>
                  </a:lnTo>
                  <a:lnTo>
                    <a:pt x="14" y="16"/>
                  </a:lnTo>
                  <a:lnTo>
                    <a:pt x="12" y="11"/>
                  </a:lnTo>
                  <a:lnTo>
                    <a:pt x="11" y="10"/>
                  </a:lnTo>
                  <a:lnTo>
                    <a:pt x="9" y="6"/>
                  </a:lnTo>
                  <a:lnTo>
                    <a:pt x="9" y="0"/>
                  </a:lnTo>
                  <a:close/>
                </a:path>
              </a:pathLst>
            </a:custGeom>
            <a:grp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61" name="Freeform 105"/>
          <p:cNvSpPr>
            <a:spLocks noEditPoints="1"/>
          </p:cNvSpPr>
          <p:nvPr/>
        </p:nvSpPr>
        <p:spPr bwMode="auto">
          <a:xfrm>
            <a:off x="8252861" y="4627800"/>
            <a:ext cx="1475438" cy="984123"/>
          </a:xfrm>
          <a:custGeom>
            <a:avLst/>
            <a:gdLst/>
            <a:ahLst/>
            <a:cxnLst>
              <a:cxn ang="0">
                <a:pos x="451" y="0"/>
              </a:cxn>
              <a:cxn ang="0">
                <a:pos x="486" y="18"/>
              </a:cxn>
              <a:cxn ang="0">
                <a:pos x="511" y="76"/>
              </a:cxn>
              <a:cxn ang="0">
                <a:pos x="573" y="171"/>
              </a:cxn>
              <a:cxn ang="0">
                <a:pos x="566" y="182"/>
              </a:cxn>
              <a:cxn ang="0">
                <a:pos x="602" y="248"/>
              </a:cxn>
              <a:cxn ang="0">
                <a:pos x="636" y="304"/>
              </a:cxn>
              <a:cxn ang="0">
                <a:pos x="649" y="319"/>
              </a:cxn>
              <a:cxn ang="0">
                <a:pos x="665" y="395"/>
              </a:cxn>
              <a:cxn ang="0">
                <a:pos x="656" y="452"/>
              </a:cxn>
              <a:cxn ang="0">
                <a:pos x="655" y="479"/>
              </a:cxn>
              <a:cxn ang="0">
                <a:pos x="635" y="496"/>
              </a:cxn>
              <a:cxn ang="0">
                <a:pos x="613" y="496"/>
              </a:cxn>
              <a:cxn ang="0">
                <a:pos x="596" y="486"/>
              </a:cxn>
              <a:cxn ang="0">
                <a:pos x="567" y="447"/>
              </a:cxn>
              <a:cxn ang="0">
                <a:pos x="542" y="440"/>
              </a:cxn>
              <a:cxn ang="0">
                <a:pos x="509" y="395"/>
              </a:cxn>
              <a:cxn ang="0">
                <a:pos x="511" y="374"/>
              </a:cxn>
              <a:cxn ang="0">
                <a:pos x="496" y="377"/>
              </a:cxn>
              <a:cxn ang="0">
                <a:pos x="489" y="354"/>
              </a:cxn>
              <a:cxn ang="0">
                <a:pos x="479" y="357"/>
              </a:cxn>
              <a:cxn ang="0">
                <a:pos x="473" y="362"/>
              </a:cxn>
              <a:cxn ang="0">
                <a:pos x="447" y="322"/>
              </a:cxn>
              <a:cxn ang="0">
                <a:pos x="436" y="311"/>
              </a:cxn>
              <a:cxn ang="0">
                <a:pos x="444" y="300"/>
              </a:cxn>
              <a:cxn ang="0">
                <a:pos x="452" y="286"/>
              </a:cxn>
              <a:cxn ang="0">
                <a:pos x="440" y="270"/>
              </a:cxn>
              <a:cxn ang="0">
                <a:pos x="428" y="270"/>
              </a:cxn>
              <a:cxn ang="0">
                <a:pos x="431" y="278"/>
              </a:cxn>
              <a:cxn ang="0">
                <a:pos x="430" y="288"/>
              </a:cxn>
              <a:cxn ang="0">
                <a:pos x="421" y="283"/>
              </a:cxn>
              <a:cxn ang="0">
                <a:pos x="419" y="271"/>
              </a:cxn>
              <a:cxn ang="0">
                <a:pos x="424" y="204"/>
              </a:cxn>
              <a:cxn ang="0">
                <a:pos x="400" y="158"/>
              </a:cxn>
              <a:cxn ang="0">
                <a:pos x="386" y="160"/>
              </a:cxn>
              <a:cxn ang="0">
                <a:pos x="350" y="126"/>
              </a:cxn>
              <a:cxn ang="0">
                <a:pos x="330" y="110"/>
              </a:cxn>
              <a:cxn ang="0">
                <a:pos x="319" y="97"/>
              </a:cxn>
              <a:cxn ang="0">
                <a:pos x="280" y="87"/>
              </a:cxn>
              <a:cxn ang="0">
                <a:pos x="262" y="98"/>
              </a:cxn>
              <a:cxn ang="0">
                <a:pos x="258" y="103"/>
              </a:cxn>
              <a:cxn ang="0">
                <a:pos x="251" y="110"/>
              </a:cxn>
              <a:cxn ang="0">
                <a:pos x="232" y="129"/>
              </a:cxn>
              <a:cxn ang="0">
                <a:pos x="221" y="127"/>
              </a:cxn>
              <a:cxn ang="0">
                <a:pos x="197" y="138"/>
              </a:cxn>
              <a:cxn ang="0">
                <a:pos x="176" y="111"/>
              </a:cxn>
              <a:cxn ang="0">
                <a:pos x="160" y="92"/>
              </a:cxn>
              <a:cxn ang="0">
                <a:pos x="157" y="88"/>
              </a:cxn>
              <a:cxn ang="0">
                <a:pos x="147" y="85"/>
              </a:cxn>
              <a:cxn ang="0">
                <a:pos x="126" y="88"/>
              </a:cxn>
              <a:cxn ang="0">
                <a:pos x="113" y="74"/>
              </a:cxn>
              <a:cxn ang="0">
                <a:pos x="78" y="82"/>
              </a:cxn>
              <a:cxn ang="0">
                <a:pos x="50" y="68"/>
              </a:cxn>
              <a:cxn ang="0">
                <a:pos x="39" y="74"/>
              </a:cxn>
              <a:cxn ang="0">
                <a:pos x="34" y="81"/>
              </a:cxn>
              <a:cxn ang="0">
                <a:pos x="22" y="87"/>
              </a:cxn>
              <a:cxn ang="0">
                <a:pos x="11" y="62"/>
              </a:cxn>
              <a:cxn ang="0">
                <a:pos x="14" y="36"/>
              </a:cxn>
              <a:cxn ang="0">
                <a:pos x="203" y="17"/>
              </a:cxn>
              <a:cxn ang="0">
                <a:pos x="428" y="28"/>
              </a:cxn>
              <a:cxn ang="0">
                <a:pos x="444" y="38"/>
              </a:cxn>
              <a:cxn ang="0">
                <a:pos x="444" y="0"/>
              </a:cxn>
            </a:cxnLst>
            <a:rect l="0" t="0" r="r" b="b"/>
            <a:pathLst>
              <a:path w="665" h="500">
                <a:moveTo>
                  <a:pt x="265" y="104"/>
                </a:moveTo>
                <a:lnTo>
                  <a:pt x="263" y="105"/>
                </a:lnTo>
                <a:lnTo>
                  <a:pt x="265" y="104"/>
                </a:lnTo>
                <a:close/>
                <a:moveTo>
                  <a:pt x="444" y="0"/>
                </a:moveTo>
                <a:lnTo>
                  <a:pt x="451" y="0"/>
                </a:lnTo>
                <a:lnTo>
                  <a:pt x="460" y="1"/>
                </a:lnTo>
                <a:lnTo>
                  <a:pt x="472" y="4"/>
                </a:lnTo>
                <a:lnTo>
                  <a:pt x="483" y="3"/>
                </a:lnTo>
                <a:lnTo>
                  <a:pt x="485" y="10"/>
                </a:lnTo>
                <a:lnTo>
                  <a:pt x="486" y="18"/>
                </a:lnTo>
                <a:lnTo>
                  <a:pt x="488" y="24"/>
                </a:lnTo>
                <a:lnTo>
                  <a:pt x="495" y="28"/>
                </a:lnTo>
                <a:lnTo>
                  <a:pt x="499" y="45"/>
                </a:lnTo>
                <a:lnTo>
                  <a:pt x="504" y="61"/>
                </a:lnTo>
                <a:lnTo>
                  <a:pt x="511" y="76"/>
                </a:lnTo>
                <a:lnTo>
                  <a:pt x="524" y="102"/>
                </a:lnTo>
                <a:lnTo>
                  <a:pt x="538" y="126"/>
                </a:lnTo>
                <a:lnTo>
                  <a:pt x="556" y="150"/>
                </a:lnTo>
                <a:lnTo>
                  <a:pt x="574" y="169"/>
                </a:lnTo>
                <a:lnTo>
                  <a:pt x="573" y="171"/>
                </a:lnTo>
                <a:lnTo>
                  <a:pt x="573" y="172"/>
                </a:lnTo>
                <a:lnTo>
                  <a:pt x="572" y="171"/>
                </a:lnTo>
                <a:lnTo>
                  <a:pt x="570" y="169"/>
                </a:lnTo>
                <a:lnTo>
                  <a:pt x="565" y="169"/>
                </a:lnTo>
                <a:lnTo>
                  <a:pt x="566" y="182"/>
                </a:lnTo>
                <a:lnTo>
                  <a:pt x="571" y="194"/>
                </a:lnTo>
                <a:lnTo>
                  <a:pt x="577" y="206"/>
                </a:lnTo>
                <a:lnTo>
                  <a:pt x="586" y="222"/>
                </a:lnTo>
                <a:lnTo>
                  <a:pt x="596" y="237"/>
                </a:lnTo>
                <a:lnTo>
                  <a:pt x="602" y="248"/>
                </a:lnTo>
                <a:lnTo>
                  <a:pt x="610" y="257"/>
                </a:lnTo>
                <a:lnTo>
                  <a:pt x="616" y="266"/>
                </a:lnTo>
                <a:lnTo>
                  <a:pt x="628" y="290"/>
                </a:lnTo>
                <a:lnTo>
                  <a:pt x="636" y="299"/>
                </a:lnTo>
                <a:lnTo>
                  <a:pt x="636" y="304"/>
                </a:lnTo>
                <a:lnTo>
                  <a:pt x="635" y="306"/>
                </a:lnTo>
                <a:lnTo>
                  <a:pt x="634" y="307"/>
                </a:lnTo>
                <a:lnTo>
                  <a:pt x="632" y="307"/>
                </a:lnTo>
                <a:lnTo>
                  <a:pt x="642" y="312"/>
                </a:lnTo>
                <a:lnTo>
                  <a:pt x="649" y="319"/>
                </a:lnTo>
                <a:lnTo>
                  <a:pt x="653" y="327"/>
                </a:lnTo>
                <a:lnTo>
                  <a:pt x="658" y="341"/>
                </a:lnTo>
                <a:lnTo>
                  <a:pt x="662" y="355"/>
                </a:lnTo>
                <a:lnTo>
                  <a:pt x="664" y="374"/>
                </a:lnTo>
                <a:lnTo>
                  <a:pt x="665" y="395"/>
                </a:lnTo>
                <a:lnTo>
                  <a:pt x="665" y="416"/>
                </a:lnTo>
                <a:lnTo>
                  <a:pt x="664" y="432"/>
                </a:lnTo>
                <a:lnTo>
                  <a:pt x="662" y="439"/>
                </a:lnTo>
                <a:lnTo>
                  <a:pt x="658" y="445"/>
                </a:lnTo>
                <a:lnTo>
                  <a:pt x="656" y="452"/>
                </a:lnTo>
                <a:lnTo>
                  <a:pt x="656" y="458"/>
                </a:lnTo>
                <a:lnTo>
                  <a:pt x="658" y="465"/>
                </a:lnTo>
                <a:lnTo>
                  <a:pt x="658" y="474"/>
                </a:lnTo>
                <a:lnTo>
                  <a:pt x="657" y="476"/>
                </a:lnTo>
                <a:lnTo>
                  <a:pt x="655" y="479"/>
                </a:lnTo>
                <a:lnTo>
                  <a:pt x="652" y="483"/>
                </a:lnTo>
                <a:lnTo>
                  <a:pt x="652" y="488"/>
                </a:lnTo>
                <a:lnTo>
                  <a:pt x="645" y="489"/>
                </a:lnTo>
                <a:lnTo>
                  <a:pt x="639" y="491"/>
                </a:lnTo>
                <a:lnTo>
                  <a:pt x="635" y="496"/>
                </a:lnTo>
                <a:lnTo>
                  <a:pt x="629" y="498"/>
                </a:lnTo>
                <a:lnTo>
                  <a:pt x="623" y="500"/>
                </a:lnTo>
                <a:lnTo>
                  <a:pt x="616" y="496"/>
                </a:lnTo>
                <a:lnTo>
                  <a:pt x="615" y="495"/>
                </a:lnTo>
                <a:lnTo>
                  <a:pt x="613" y="496"/>
                </a:lnTo>
                <a:lnTo>
                  <a:pt x="613" y="493"/>
                </a:lnTo>
                <a:lnTo>
                  <a:pt x="610" y="489"/>
                </a:lnTo>
                <a:lnTo>
                  <a:pt x="608" y="488"/>
                </a:lnTo>
                <a:lnTo>
                  <a:pt x="606" y="486"/>
                </a:lnTo>
                <a:lnTo>
                  <a:pt x="596" y="486"/>
                </a:lnTo>
                <a:lnTo>
                  <a:pt x="586" y="472"/>
                </a:lnTo>
                <a:lnTo>
                  <a:pt x="574" y="456"/>
                </a:lnTo>
                <a:lnTo>
                  <a:pt x="571" y="453"/>
                </a:lnTo>
                <a:lnTo>
                  <a:pt x="568" y="449"/>
                </a:lnTo>
                <a:lnTo>
                  <a:pt x="567" y="447"/>
                </a:lnTo>
                <a:lnTo>
                  <a:pt x="565" y="445"/>
                </a:lnTo>
                <a:lnTo>
                  <a:pt x="561" y="442"/>
                </a:lnTo>
                <a:lnTo>
                  <a:pt x="557" y="440"/>
                </a:lnTo>
                <a:lnTo>
                  <a:pt x="549" y="439"/>
                </a:lnTo>
                <a:lnTo>
                  <a:pt x="542" y="440"/>
                </a:lnTo>
                <a:lnTo>
                  <a:pt x="535" y="438"/>
                </a:lnTo>
                <a:lnTo>
                  <a:pt x="523" y="417"/>
                </a:lnTo>
                <a:lnTo>
                  <a:pt x="521" y="404"/>
                </a:lnTo>
                <a:lnTo>
                  <a:pt x="518" y="399"/>
                </a:lnTo>
                <a:lnTo>
                  <a:pt x="509" y="395"/>
                </a:lnTo>
                <a:lnTo>
                  <a:pt x="511" y="385"/>
                </a:lnTo>
                <a:lnTo>
                  <a:pt x="516" y="379"/>
                </a:lnTo>
                <a:lnTo>
                  <a:pt x="521" y="372"/>
                </a:lnTo>
                <a:lnTo>
                  <a:pt x="514" y="372"/>
                </a:lnTo>
                <a:lnTo>
                  <a:pt x="511" y="374"/>
                </a:lnTo>
                <a:lnTo>
                  <a:pt x="510" y="376"/>
                </a:lnTo>
                <a:lnTo>
                  <a:pt x="509" y="377"/>
                </a:lnTo>
                <a:lnTo>
                  <a:pt x="503" y="389"/>
                </a:lnTo>
                <a:lnTo>
                  <a:pt x="499" y="384"/>
                </a:lnTo>
                <a:lnTo>
                  <a:pt x="496" y="377"/>
                </a:lnTo>
                <a:lnTo>
                  <a:pt x="495" y="369"/>
                </a:lnTo>
                <a:lnTo>
                  <a:pt x="495" y="360"/>
                </a:lnTo>
                <a:lnTo>
                  <a:pt x="497" y="353"/>
                </a:lnTo>
                <a:lnTo>
                  <a:pt x="494" y="351"/>
                </a:lnTo>
                <a:lnTo>
                  <a:pt x="489" y="354"/>
                </a:lnTo>
                <a:lnTo>
                  <a:pt x="483" y="355"/>
                </a:lnTo>
                <a:lnTo>
                  <a:pt x="478" y="353"/>
                </a:lnTo>
                <a:lnTo>
                  <a:pt x="476" y="354"/>
                </a:lnTo>
                <a:lnTo>
                  <a:pt x="476" y="356"/>
                </a:lnTo>
                <a:lnTo>
                  <a:pt x="479" y="357"/>
                </a:lnTo>
                <a:lnTo>
                  <a:pt x="480" y="358"/>
                </a:lnTo>
                <a:lnTo>
                  <a:pt x="482" y="360"/>
                </a:lnTo>
                <a:lnTo>
                  <a:pt x="483" y="362"/>
                </a:lnTo>
                <a:lnTo>
                  <a:pt x="483" y="367"/>
                </a:lnTo>
                <a:lnTo>
                  <a:pt x="473" y="362"/>
                </a:lnTo>
                <a:lnTo>
                  <a:pt x="465" y="356"/>
                </a:lnTo>
                <a:lnTo>
                  <a:pt x="459" y="347"/>
                </a:lnTo>
                <a:lnTo>
                  <a:pt x="454" y="337"/>
                </a:lnTo>
                <a:lnTo>
                  <a:pt x="450" y="327"/>
                </a:lnTo>
                <a:lnTo>
                  <a:pt x="447" y="322"/>
                </a:lnTo>
                <a:lnTo>
                  <a:pt x="445" y="321"/>
                </a:lnTo>
                <a:lnTo>
                  <a:pt x="443" y="319"/>
                </a:lnTo>
                <a:lnTo>
                  <a:pt x="438" y="316"/>
                </a:lnTo>
                <a:lnTo>
                  <a:pt x="437" y="314"/>
                </a:lnTo>
                <a:lnTo>
                  <a:pt x="436" y="311"/>
                </a:lnTo>
                <a:lnTo>
                  <a:pt x="438" y="311"/>
                </a:lnTo>
                <a:lnTo>
                  <a:pt x="440" y="309"/>
                </a:lnTo>
                <a:lnTo>
                  <a:pt x="443" y="305"/>
                </a:lnTo>
                <a:lnTo>
                  <a:pt x="443" y="302"/>
                </a:lnTo>
                <a:lnTo>
                  <a:pt x="444" y="300"/>
                </a:lnTo>
                <a:lnTo>
                  <a:pt x="444" y="293"/>
                </a:lnTo>
                <a:lnTo>
                  <a:pt x="445" y="291"/>
                </a:lnTo>
                <a:lnTo>
                  <a:pt x="447" y="290"/>
                </a:lnTo>
                <a:lnTo>
                  <a:pt x="450" y="287"/>
                </a:lnTo>
                <a:lnTo>
                  <a:pt x="452" y="286"/>
                </a:lnTo>
                <a:lnTo>
                  <a:pt x="453" y="284"/>
                </a:lnTo>
                <a:lnTo>
                  <a:pt x="453" y="279"/>
                </a:lnTo>
                <a:lnTo>
                  <a:pt x="451" y="272"/>
                </a:lnTo>
                <a:lnTo>
                  <a:pt x="446" y="270"/>
                </a:lnTo>
                <a:lnTo>
                  <a:pt x="440" y="270"/>
                </a:lnTo>
                <a:lnTo>
                  <a:pt x="433" y="269"/>
                </a:lnTo>
                <a:lnTo>
                  <a:pt x="426" y="265"/>
                </a:lnTo>
                <a:lnTo>
                  <a:pt x="425" y="269"/>
                </a:lnTo>
                <a:lnTo>
                  <a:pt x="426" y="270"/>
                </a:lnTo>
                <a:lnTo>
                  <a:pt x="428" y="270"/>
                </a:lnTo>
                <a:lnTo>
                  <a:pt x="428" y="273"/>
                </a:lnTo>
                <a:lnTo>
                  <a:pt x="429" y="274"/>
                </a:lnTo>
                <a:lnTo>
                  <a:pt x="429" y="277"/>
                </a:lnTo>
                <a:lnTo>
                  <a:pt x="430" y="277"/>
                </a:lnTo>
                <a:lnTo>
                  <a:pt x="431" y="278"/>
                </a:lnTo>
                <a:lnTo>
                  <a:pt x="433" y="278"/>
                </a:lnTo>
                <a:lnTo>
                  <a:pt x="436" y="277"/>
                </a:lnTo>
                <a:lnTo>
                  <a:pt x="433" y="281"/>
                </a:lnTo>
                <a:lnTo>
                  <a:pt x="433" y="287"/>
                </a:lnTo>
                <a:lnTo>
                  <a:pt x="430" y="288"/>
                </a:lnTo>
                <a:lnTo>
                  <a:pt x="428" y="287"/>
                </a:lnTo>
                <a:lnTo>
                  <a:pt x="426" y="287"/>
                </a:lnTo>
                <a:lnTo>
                  <a:pt x="424" y="285"/>
                </a:lnTo>
                <a:lnTo>
                  <a:pt x="422" y="284"/>
                </a:lnTo>
                <a:lnTo>
                  <a:pt x="421" y="283"/>
                </a:lnTo>
                <a:lnTo>
                  <a:pt x="416" y="283"/>
                </a:lnTo>
                <a:lnTo>
                  <a:pt x="416" y="277"/>
                </a:lnTo>
                <a:lnTo>
                  <a:pt x="418" y="274"/>
                </a:lnTo>
                <a:lnTo>
                  <a:pt x="418" y="272"/>
                </a:lnTo>
                <a:lnTo>
                  <a:pt x="419" y="271"/>
                </a:lnTo>
                <a:lnTo>
                  <a:pt x="419" y="269"/>
                </a:lnTo>
                <a:lnTo>
                  <a:pt x="421" y="265"/>
                </a:lnTo>
                <a:lnTo>
                  <a:pt x="421" y="246"/>
                </a:lnTo>
                <a:lnTo>
                  <a:pt x="423" y="227"/>
                </a:lnTo>
                <a:lnTo>
                  <a:pt x="424" y="204"/>
                </a:lnTo>
                <a:lnTo>
                  <a:pt x="419" y="183"/>
                </a:lnTo>
                <a:lnTo>
                  <a:pt x="412" y="179"/>
                </a:lnTo>
                <a:lnTo>
                  <a:pt x="408" y="172"/>
                </a:lnTo>
                <a:lnTo>
                  <a:pt x="404" y="165"/>
                </a:lnTo>
                <a:lnTo>
                  <a:pt x="400" y="158"/>
                </a:lnTo>
                <a:lnTo>
                  <a:pt x="397" y="157"/>
                </a:lnTo>
                <a:lnTo>
                  <a:pt x="395" y="158"/>
                </a:lnTo>
                <a:lnTo>
                  <a:pt x="393" y="158"/>
                </a:lnTo>
                <a:lnTo>
                  <a:pt x="388" y="160"/>
                </a:lnTo>
                <a:lnTo>
                  <a:pt x="386" y="160"/>
                </a:lnTo>
                <a:lnTo>
                  <a:pt x="386" y="158"/>
                </a:lnTo>
                <a:lnTo>
                  <a:pt x="376" y="152"/>
                </a:lnTo>
                <a:lnTo>
                  <a:pt x="360" y="138"/>
                </a:lnTo>
                <a:lnTo>
                  <a:pt x="348" y="133"/>
                </a:lnTo>
                <a:lnTo>
                  <a:pt x="350" y="126"/>
                </a:lnTo>
                <a:lnTo>
                  <a:pt x="347" y="122"/>
                </a:lnTo>
                <a:lnTo>
                  <a:pt x="343" y="118"/>
                </a:lnTo>
                <a:lnTo>
                  <a:pt x="338" y="116"/>
                </a:lnTo>
                <a:lnTo>
                  <a:pt x="332" y="113"/>
                </a:lnTo>
                <a:lnTo>
                  <a:pt x="330" y="110"/>
                </a:lnTo>
                <a:lnTo>
                  <a:pt x="329" y="108"/>
                </a:lnTo>
                <a:lnTo>
                  <a:pt x="327" y="104"/>
                </a:lnTo>
                <a:lnTo>
                  <a:pt x="325" y="102"/>
                </a:lnTo>
                <a:lnTo>
                  <a:pt x="324" y="99"/>
                </a:lnTo>
                <a:lnTo>
                  <a:pt x="319" y="97"/>
                </a:lnTo>
                <a:lnTo>
                  <a:pt x="311" y="94"/>
                </a:lnTo>
                <a:lnTo>
                  <a:pt x="302" y="90"/>
                </a:lnTo>
                <a:lnTo>
                  <a:pt x="295" y="88"/>
                </a:lnTo>
                <a:lnTo>
                  <a:pt x="288" y="87"/>
                </a:lnTo>
                <a:lnTo>
                  <a:pt x="280" y="87"/>
                </a:lnTo>
                <a:lnTo>
                  <a:pt x="273" y="88"/>
                </a:lnTo>
                <a:lnTo>
                  <a:pt x="270" y="89"/>
                </a:lnTo>
                <a:lnTo>
                  <a:pt x="267" y="92"/>
                </a:lnTo>
                <a:lnTo>
                  <a:pt x="265" y="96"/>
                </a:lnTo>
                <a:lnTo>
                  <a:pt x="262" y="98"/>
                </a:lnTo>
                <a:lnTo>
                  <a:pt x="260" y="99"/>
                </a:lnTo>
                <a:lnTo>
                  <a:pt x="258" y="102"/>
                </a:lnTo>
                <a:lnTo>
                  <a:pt x="256" y="102"/>
                </a:lnTo>
                <a:lnTo>
                  <a:pt x="256" y="103"/>
                </a:lnTo>
                <a:lnTo>
                  <a:pt x="258" y="103"/>
                </a:lnTo>
                <a:lnTo>
                  <a:pt x="259" y="104"/>
                </a:lnTo>
                <a:lnTo>
                  <a:pt x="261" y="105"/>
                </a:lnTo>
                <a:lnTo>
                  <a:pt x="263" y="105"/>
                </a:lnTo>
                <a:lnTo>
                  <a:pt x="261" y="106"/>
                </a:lnTo>
                <a:lnTo>
                  <a:pt x="251" y="110"/>
                </a:lnTo>
                <a:lnTo>
                  <a:pt x="241" y="117"/>
                </a:lnTo>
                <a:lnTo>
                  <a:pt x="239" y="120"/>
                </a:lnTo>
                <a:lnTo>
                  <a:pt x="235" y="124"/>
                </a:lnTo>
                <a:lnTo>
                  <a:pt x="233" y="127"/>
                </a:lnTo>
                <a:lnTo>
                  <a:pt x="232" y="129"/>
                </a:lnTo>
                <a:lnTo>
                  <a:pt x="227" y="124"/>
                </a:lnTo>
                <a:lnTo>
                  <a:pt x="227" y="122"/>
                </a:lnTo>
                <a:lnTo>
                  <a:pt x="225" y="123"/>
                </a:lnTo>
                <a:lnTo>
                  <a:pt x="223" y="125"/>
                </a:lnTo>
                <a:lnTo>
                  <a:pt x="221" y="127"/>
                </a:lnTo>
                <a:lnTo>
                  <a:pt x="219" y="131"/>
                </a:lnTo>
                <a:lnTo>
                  <a:pt x="217" y="133"/>
                </a:lnTo>
                <a:lnTo>
                  <a:pt x="211" y="134"/>
                </a:lnTo>
                <a:lnTo>
                  <a:pt x="200" y="134"/>
                </a:lnTo>
                <a:lnTo>
                  <a:pt x="197" y="138"/>
                </a:lnTo>
                <a:lnTo>
                  <a:pt x="194" y="130"/>
                </a:lnTo>
                <a:lnTo>
                  <a:pt x="189" y="122"/>
                </a:lnTo>
                <a:lnTo>
                  <a:pt x="183" y="116"/>
                </a:lnTo>
                <a:lnTo>
                  <a:pt x="174" y="113"/>
                </a:lnTo>
                <a:lnTo>
                  <a:pt x="176" y="111"/>
                </a:lnTo>
                <a:lnTo>
                  <a:pt x="180" y="111"/>
                </a:lnTo>
                <a:lnTo>
                  <a:pt x="183" y="108"/>
                </a:lnTo>
                <a:lnTo>
                  <a:pt x="171" y="101"/>
                </a:lnTo>
                <a:lnTo>
                  <a:pt x="157" y="96"/>
                </a:lnTo>
                <a:lnTo>
                  <a:pt x="160" y="92"/>
                </a:lnTo>
                <a:lnTo>
                  <a:pt x="167" y="85"/>
                </a:lnTo>
                <a:lnTo>
                  <a:pt x="169" y="82"/>
                </a:lnTo>
                <a:lnTo>
                  <a:pt x="168" y="80"/>
                </a:lnTo>
                <a:lnTo>
                  <a:pt x="166" y="80"/>
                </a:lnTo>
                <a:lnTo>
                  <a:pt x="157" y="88"/>
                </a:lnTo>
                <a:lnTo>
                  <a:pt x="154" y="88"/>
                </a:lnTo>
                <a:lnTo>
                  <a:pt x="153" y="87"/>
                </a:lnTo>
                <a:lnTo>
                  <a:pt x="150" y="87"/>
                </a:lnTo>
                <a:lnTo>
                  <a:pt x="149" y="85"/>
                </a:lnTo>
                <a:lnTo>
                  <a:pt x="147" y="85"/>
                </a:lnTo>
                <a:lnTo>
                  <a:pt x="145" y="88"/>
                </a:lnTo>
                <a:lnTo>
                  <a:pt x="143" y="90"/>
                </a:lnTo>
                <a:lnTo>
                  <a:pt x="143" y="94"/>
                </a:lnTo>
                <a:lnTo>
                  <a:pt x="138" y="92"/>
                </a:lnTo>
                <a:lnTo>
                  <a:pt x="126" y="88"/>
                </a:lnTo>
                <a:lnTo>
                  <a:pt x="118" y="88"/>
                </a:lnTo>
                <a:lnTo>
                  <a:pt x="121" y="82"/>
                </a:lnTo>
                <a:lnTo>
                  <a:pt x="121" y="78"/>
                </a:lnTo>
                <a:lnTo>
                  <a:pt x="118" y="76"/>
                </a:lnTo>
                <a:lnTo>
                  <a:pt x="113" y="74"/>
                </a:lnTo>
                <a:lnTo>
                  <a:pt x="106" y="73"/>
                </a:lnTo>
                <a:lnTo>
                  <a:pt x="100" y="71"/>
                </a:lnTo>
                <a:lnTo>
                  <a:pt x="96" y="70"/>
                </a:lnTo>
                <a:lnTo>
                  <a:pt x="88" y="77"/>
                </a:lnTo>
                <a:lnTo>
                  <a:pt x="78" y="82"/>
                </a:lnTo>
                <a:lnTo>
                  <a:pt x="67" y="84"/>
                </a:lnTo>
                <a:lnTo>
                  <a:pt x="56" y="88"/>
                </a:lnTo>
                <a:lnTo>
                  <a:pt x="55" y="83"/>
                </a:lnTo>
                <a:lnTo>
                  <a:pt x="53" y="77"/>
                </a:lnTo>
                <a:lnTo>
                  <a:pt x="50" y="68"/>
                </a:lnTo>
                <a:lnTo>
                  <a:pt x="47" y="68"/>
                </a:lnTo>
                <a:lnTo>
                  <a:pt x="46" y="69"/>
                </a:lnTo>
                <a:lnTo>
                  <a:pt x="46" y="78"/>
                </a:lnTo>
                <a:lnTo>
                  <a:pt x="44" y="80"/>
                </a:lnTo>
                <a:lnTo>
                  <a:pt x="39" y="74"/>
                </a:lnTo>
                <a:lnTo>
                  <a:pt x="36" y="74"/>
                </a:lnTo>
                <a:lnTo>
                  <a:pt x="36" y="75"/>
                </a:lnTo>
                <a:lnTo>
                  <a:pt x="35" y="76"/>
                </a:lnTo>
                <a:lnTo>
                  <a:pt x="35" y="78"/>
                </a:lnTo>
                <a:lnTo>
                  <a:pt x="34" y="81"/>
                </a:lnTo>
                <a:lnTo>
                  <a:pt x="34" y="84"/>
                </a:lnTo>
                <a:lnTo>
                  <a:pt x="33" y="87"/>
                </a:lnTo>
                <a:lnTo>
                  <a:pt x="31" y="90"/>
                </a:lnTo>
                <a:lnTo>
                  <a:pt x="25" y="90"/>
                </a:lnTo>
                <a:lnTo>
                  <a:pt x="22" y="87"/>
                </a:lnTo>
                <a:lnTo>
                  <a:pt x="19" y="81"/>
                </a:lnTo>
                <a:lnTo>
                  <a:pt x="17" y="76"/>
                </a:lnTo>
                <a:lnTo>
                  <a:pt x="20" y="70"/>
                </a:lnTo>
                <a:lnTo>
                  <a:pt x="17" y="66"/>
                </a:lnTo>
                <a:lnTo>
                  <a:pt x="11" y="62"/>
                </a:lnTo>
                <a:lnTo>
                  <a:pt x="1" y="55"/>
                </a:lnTo>
                <a:lnTo>
                  <a:pt x="0" y="48"/>
                </a:lnTo>
                <a:lnTo>
                  <a:pt x="3" y="41"/>
                </a:lnTo>
                <a:lnTo>
                  <a:pt x="8" y="38"/>
                </a:lnTo>
                <a:lnTo>
                  <a:pt x="14" y="36"/>
                </a:lnTo>
                <a:lnTo>
                  <a:pt x="34" y="36"/>
                </a:lnTo>
                <a:lnTo>
                  <a:pt x="75" y="32"/>
                </a:lnTo>
                <a:lnTo>
                  <a:pt x="118" y="27"/>
                </a:lnTo>
                <a:lnTo>
                  <a:pt x="161" y="21"/>
                </a:lnTo>
                <a:lnTo>
                  <a:pt x="203" y="17"/>
                </a:lnTo>
                <a:lnTo>
                  <a:pt x="213" y="40"/>
                </a:lnTo>
                <a:lnTo>
                  <a:pt x="268" y="38"/>
                </a:lnTo>
                <a:lnTo>
                  <a:pt x="323" y="33"/>
                </a:lnTo>
                <a:lnTo>
                  <a:pt x="376" y="29"/>
                </a:lnTo>
                <a:lnTo>
                  <a:pt x="428" y="28"/>
                </a:lnTo>
                <a:lnTo>
                  <a:pt x="428" y="33"/>
                </a:lnTo>
                <a:lnTo>
                  <a:pt x="429" y="38"/>
                </a:lnTo>
                <a:lnTo>
                  <a:pt x="433" y="42"/>
                </a:lnTo>
                <a:lnTo>
                  <a:pt x="440" y="41"/>
                </a:lnTo>
                <a:lnTo>
                  <a:pt x="444" y="38"/>
                </a:lnTo>
                <a:lnTo>
                  <a:pt x="445" y="32"/>
                </a:lnTo>
                <a:lnTo>
                  <a:pt x="445" y="25"/>
                </a:lnTo>
                <a:lnTo>
                  <a:pt x="443" y="11"/>
                </a:lnTo>
                <a:lnTo>
                  <a:pt x="441" y="5"/>
                </a:lnTo>
                <a:lnTo>
                  <a:pt x="444" y="0"/>
                </a:lnTo>
                <a:close/>
              </a:path>
            </a:pathLst>
          </a:custGeom>
          <a:solidFill>
            <a:srgbClr val="54BE71"/>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2" name="Freeform 27"/>
          <p:cNvSpPr>
            <a:spLocks/>
          </p:cNvSpPr>
          <p:nvPr/>
        </p:nvSpPr>
        <p:spPr bwMode="auto">
          <a:xfrm>
            <a:off x="7456024" y="2600209"/>
            <a:ext cx="643424" cy="1015614"/>
          </a:xfrm>
          <a:custGeom>
            <a:avLst/>
            <a:gdLst/>
            <a:ahLst/>
            <a:cxnLst>
              <a:cxn ang="0">
                <a:pos x="238" y="16"/>
              </a:cxn>
              <a:cxn ang="0">
                <a:pos x="247" y="32"/>
              </a:cxn>
              <a:cxn ang="0">
                <a:pos x="251" y="44"/>
              </a:cxn>
              <a:cxn ang="0">
                <a:pos x="267" y="86"/>
              </a:cxn>
              <a:cxn ang="0">
                <a:pos x="272" y="151"/>
              </a:cxn>
              <a:cxn ang="0">
                <a:pos x="282" y="247"/>
              </a:cxn>
              <a:cxn ang="0">
                <a:pos x="281" y="292"/>
              </a:cxn>
              <a:cxn ang="0">
                <a:pos x="281" y="298"/>
              </a:cxn>
              <a:cxn ang="0">
                <a:pos x="280" y="305"/>
              </a:cxn>
              <a:cxn ang="0">
                <a:pos x="286" y="324"/>
              </a:cxn>
              <a:cxn ang="0">
                <a:pos x="290" y="347"/>
              </a:cxn>
              <a:cxn ang="0">
                <a:pos x="282" y="365"/>
              </a:cxn>
              <a:cxn ang="0">
                <a:pos x="275" y="379"/>
              </a:cxn>
              <a:cxn ang="0">
                <a:pos x="266" y="392"/>
              </a:cxn>
              <a:cxn ang="0">
                <a:pos x="262" y="414"/>
              </a:cxn>
              <a:cxn ang="0">
                <a:pos x="262" y="435"/>
              </a:cxn>
              <a:cxn ang="0">
                <a:pos x="259" y="452"/>
              </a:cxn>
              <a:cxn ang="0">
                <a:pos x="248" y="470"/>
              </a:cxn>
              <a:cxn ang="0">
                <a:pos x="232" y="488"/>
              </a:cxn>
              <a:cxn ang="0">
                <a:pos x="239" y="503"/>
              </a:cxn>
              <a:cxn ang="0">
                <a:pos x="219" y="499"/>
              </a:cxn>
              <a:cxn ang="0">
                <a:pos x="194" y="501"/>
              </a:cxn>
              <a:cxn ang="0">
                <a:pos x="176" y="512"/>
              </a:cxn>
              <a:cxn ang="0">
                <a:pos x="163" y="496"/>
              </a:cxn>
              <a:cxn ang="0">
                <a:pos x="167" y="484"/>
              </a:cxn>
              <a:cxn ang="0">
                <a:pos x="160" y="466"/>
              </a:cxn>
              <a:cxn ang="0">
                <a:pos x="148" y="449"/>
              </a:cxn>
              <a:cxn ang="0">
                <a:pos x="127" y="436"/>
              </a:cxn>
              <a:cxn ang="0">
                <a:pos x="123" y="429"/>
              </a:cxn>
              <a:cxn ang="0">
                <a:pos x="112" y="427"/>
              </a:cxn>
              <a:cxn ang="0">
                <a:pos x="111" y="422"/>
              </a:cxn>
              <a:cxn ang="0">
                <a:pos x="95" y="401"/>
              </a:cxn>
              <a:cxn ang="0">
                <a:pos x="104" y="373"/>
              </a:cxn>
              <a:cxn ang="0">
                <a:pos x="102" y="347"/>
              </a:cxn>
              <a:cxn ang="0">
                <a:pos x="68" y="347"/>
              </a:cxn>
              <a:cxn ang="0">
                <a:pos x="53" y="308"/>
              </a:cxn>
              <a:cxn ang="0">
                <a:pos x="35" y="294"/>
              </a:cxn>
              <a:cxn ang="0">
                <a:pos x="27" y="287"/>
              </a:cxn>
              <a:cxn ang="0">
                <a:pos x="10" y="266"/>
              </a:cxn>
              <a:cxn ang="0">
                <a:pos x="0" y="231"/>
              </a:cxn>
              <a:cxn ang="0">
                <a:pos x="8" y="214"/>
              </a:cxn>
              <a:cxn ang="0">
                <a:pos x="11" y="194"/>
              </a:cxn>
              <a:cxn ang="0">
                <a:pos x="26" y="175"/>
              </a:cxn>
              <a:cxn ang="0">
                <a:pos x="38" y="154"/>
              </a:cxn>
              <a:cxn ang="0">
                <a:pos x="28" y="137"/>
              </a:cxn>
              <a:cxn ang="0">
                <a:pos x="26" y="118"/>
              </a:cxn>
              <a:cxn ang="0">
                <a:pos x="74" y="90"/>
              </a:cxn>
              <a:cxn ang="0">
                <a:pos x="85" y="63"/>
              </a:cxn>
              <a:cxn ang="0">
                <a:pos x="82" y="44"/>
              </a:cxn>
              <a:cxn ang="0">
                <a:pos x="69" y="34"/>
              </a:cxn>
              <a:cxn ang="0">
                <a:pos x="57" y="18"/>
              </a:cxn>
              <a:cxn ang="0">
                <a:pos x="50" y="14"/>
              </a:cxn>
              <a:cxn ang="0">
                <a:pos x="99" y="9"/>
              </a:cxn>
              <a:cxn ang="0">
                <a:pos x="237" y="0"/>
              </a:cxn>
            </a:cxnLst>
            <a:rect l="0" t="0" r="r" b="b"/>
            <a:pathLst>
              <a:path w="290" h="516">
                <a:moveTo>
                  <a:pt x="237" y="0"/>
                </a:moveTo>
                <a:lnTo>
                  <a:pt x="237" y="9"/>
                </a:lnTo>
                <a:lnTo>
                  <a:pt x="238" y="16"/>
                </a:lnTo>
                <a:lnTo>
                  <a:pt x="241" y="23"/>
                </a:lnTo>
                <a:lnTo>
                  <a:pt x="246" y="30"/>
                </a:lnTo>
                <a:lnTo>
                  <a:pt x="247" y="32"/>
                </a:lnTo>
                <a:lnTo>
                  <a:pt x="248" y="34"/>
                </a:lnTo>
                <a:lnTo>
                  <a:pt x="251" y="36"/>
                </a:lnTo>
                <a:lnTo>
                  <a:pt x="251" y="44"/>
                </a:lnTo>
                <a:lnTo>
                  <a:pt x="259" y="58"/>
                </a:lnTo>
                <a:lnTo>
                  <a:pt x="265" y="72"/>
                </a:lnTo>
                <a:lnTo>
                  <a:pt x="267" y="86"/>
                </a:lnTo>
                <a:lnTo>
                  <a:pt x="267" y="103"/>
                </a:lnTo>
                <a:lnTo>
                  <a:pt x="268" y="118"/>
                </a:lnTo>
                <a:lnTo>
                  <a:pt x="272" y="151"/>
                </a:lnTo>
                <a:lnTo>
                  <a:pt x="275" y="184"/>
                </a:lnTo>
                <a:lnTo>
                  <a:pt x="279" y="217"/>
                </a:lnTo>
                <a:lnTo>
                  <a:pt x="282" y="247"/>
                </a:lnTo>
                <a:lnTo>
                  <a:pt x="284" y="271"/>
                </a:lnTo>
                <a:lnTo>
                  <a:pt x="284" y="285"/>
                </a:lnTo>
                <a:lnTo>
                  <a:pt x="281" y="292"/>
                </a:lnTo>
                <a:lnTo>
                  <a:pt x="280" y="295"/>
                </a:lnTo>
                <a:lnTo>
                  <a:pt x="280" y="298"/>
                </a:lnTo>
                <a:lnTo>
                  <a:pt x="281" y="298"/>
                </a:lnTo>
                <a:lnTo>
                  <a:pt x="282" y="299"/>
                </a:lnTo>
                <a:lnTo>
                  <a:pt x="282" y="300"/>
                </a:lnTo>
                <a:lnTo>
                  <a:pt x="280" y="305"/>
                </a:lnTo>
                <a:lnTo>
                  <a:pt x="280" y="309"/>
                </a:lnTo>
                <a:lnTo>
                  <a:pt x="282" y="317"/>
                </a:lnTo>
                <a:lnTo>
                  <a:pt x="286" y="324"/>
                </a:lnTo>
                <a:lnTo>
                  <a:pt x="289" y="334"/>
                </a:lnTo>
                <a:lnTo>
                  <a:pt x="290" y="343"/>
                </a:lnTo>
                <a:lnTo>
                  <a:pt x="290" y="347"/>
                </a:lnTo>
                <a:lnTo>
                  <a:pt x="287" y="354"/>
                </a:lnTo>
                <a:lnTo>
                  <a:pt x="284" y="357"/>
                </a:lnTo>
                <a:lnTo>
                  <a:pt x="282" y="365"/>
                </a:lnTo>
                <a:lnTo>
                  <a:pt x="280" y="371"/>
                </a:lnTo>
                <a:lnTo>
                  <a:pt x="276" y="377"/>
                </a:lnTo>
                <a:lnTo>
                  <a:pt x="275" y="379"/>
                </a:lnTo>
                <a:lnTo>
                  <a:pt x="273" y="383"/>
                </a:lnTo>
                <a:lnTo>
                  <a:pt x="272" y="386"/>
                </a:lnTo>
                <a:lnTo>
                  <a:pt x="266" y="392"/>
                </a:lnTo>
                <a:lnTo>
                  <a:pt x="262" y="394"/>
                </a:lnTo>
                <a:lnTo>
                  <a:pt x="263" y="405"/>
                </a:lnTo>
                <a:lnTo>
                  <a:pt x="262" y="414"/>
                </a:lnTo>
                <a:lnTo>
                  <a:pt x="260" y="425"/>
                </a:lnTo>
                <a:lnTo>
                  <a:pt x="260" y="428"/>
                </a:lnTo>
                <a:lnTo>
                  <a:pt x="262" y="435"/>
                </a:lnTo>
                <a:lnTo>
                  <a:pt x="262" y="440"/>
                </a:lnTo>
                <a:lnTo>
                  <a:pt x="261" y="446"/>
                </a:lnTo>
                <a:lnTo>
                  <a:pt x="259" y="452"/>
                </a:lnTo>
                <a:lnTo>
                  <a:pt x="258" y="459"/>
                </a:lnTo>
                <a:lnTo>
                  <a:pt x="260" y="468"/>
                </a:lnTo>
                <a:lnTo>
                  <a:pt x="248" y="470"/>
                </a:lnTo>
                <a:lnTo>
                  <a:pt x="238" y="475"/>
                </a:lnTo>
                <a:lnTo>
                  <a:pt x="231" y="482"/>
                </a:lnTo>
                <a:lnTo>
                  <a:pt x="232" y="488"/>
                </a:lnTo>
                <a:lnTo>
                  <a:pt x="235" y="492"/>
                </a:lnTo>
                <a:lnTo>
                  <a:pt x="238" y="497"/>
                </a:lnTo>
                <a:lnTo>
                  <a:pt x="239" y="503"/>
                </a:lnTo>
                <a:lnTo>
                  <a:pt x="237" y="508"/>
                </a:lnTo>
                <a:lnTo>
                  <a:pt x="229" y="503"/>
                </a:lnTo>
                <a:lnTo>
                  <a:pt x="219" y="499"/>
                </a:lnTo>
                <a:lnTo>
                  <a:pt x="210" y="498"/>
                </a:lnTo>
                <a:lnTo>
                  <a:pt x="202" y="498"/>
                </a:lnTo>
                <a:lnTo>
                  <a:pt x="194" y="501"/>
                </a:lnTo>
                <a:lnTo>
                  <a:pt x="188" y="506"/>
                </a:lnTo>
                <a:lnTo>
                  <a:pt x="183" y="516"/>
                </a:lnTo>
                <a:lnTo>
                  <a:pt x="176" y="512"/>
                </a:lnTo>
                <a:lnTo>
                  <a:pt x="168" y="506"/>
                </a:lnTo>
                <a:lnTo>
                  <a:pt x="163" y="498"/>
                </a:lnTo>
                <a:lnTo>
                  <a:pt x="163" y="496"/>
                </a:lnTo>
                <a:lnTo>
                  <a:pt x="166" y="491"/>
                </a:lnTo>
                <a:lnTo>
                  <a:pt x="167" y="488"/>
                </a:lnTo>
                <a:lnTo>
                  <a:pt x="167" y="484"/>
                </a:lnTo>
                <a:lnTo>
                  <a:pt x="166" y="477"/>
                </a:lnTo>
                <a:lnTo>
                  <a:pt x="162" y="471"/>
                </a:lnTo>
                <a:lnTo>
                  <a:pt x="160" y="466"/>
                </a:lnTo>
                <a:lnTo>
                  <a:pt x="161" y="459"/>
                </a:lnTo>
                <a:lnTo>
                  <a:pt x="154" y="455"/>
                </a:lnTo>
                <a:lnTo>
                  <a:pt x="148" y="449"/>
                </a:lnTo>
                <a:lnTo>
                  <a:pt x="142" y="442"/>
                </a:lnTo>
                <a:lnTo>
                  <a:pt x="135" y="436"/>
                </a:lnTo>
                <a:lnTo>
                  <a:pt x="127" y="436"/>
                </a:lnTo>
                <a:lnTo>
                  <a:pt x="127" y="431"/>
                </a:lnTo>
                <a:lnTo>
                  <a:pt x="125" y="431"/>
                </a:lnTo>
                <a:lnTo>
                  <a:pt x="123" y="429"/>
                </a:lnTo>
                <a:lnTo>
                  <a:pt x="117" y="429"/>
                </a:lnTo>
                <a:lnTo>
                  <a:pt x="113" y="428"/>
                </a:lnTo>
                <a:lnTo>
                  <a:pt x="112" y="427"/>
                </a:lnTo>
                <a:lnTo>
                  <a:pt x="112" y="425"/>
                </a:lnTo>
                <a:lnTo>
                  <a:pt x="111" y="424"/>
                </a:lnTo>
                <a:lnTo>
                  <a:pt x="111" y="422"/>
                </a:lnTo>
                <a:lnTo>
                  <a:pt x="102" y="417"/>
                </a:lnTo>
                <a:lnTo>
                  <a:pt x="97" y="410"/>
                </a:lnTo>
                <a:lnTo>
                  <a:pt x="95" y="401"/>
                </a:lnTo>
                <a:lnTo>
                  <a:pt x="96" y="392"/>
                </a:lnTo>
                <a:lnTo>
                  <a:pt x="102" y="380"/>
                </a:lnTo>
                <a:lnTo>
                  <a:pt x="104" y="373"/>
                </a:lnTo>
                <a:lnTo>
                  <a:pt x="105" y="364"/>
                </a:lnTo>
                <a:lnTo>
                  <a:pt x="107" y="352"/>
                </a:lnTo>
                <a:lnTo>
                  <a:pt x="102" y="347"/>
                </a:lnTo>
                <a:lnTo>
                  <a:pt x="93" y="342"/>
                </a:lnTo>
                <a:lnTo>
                  <a:pt x="85" y="341"/>
                </a:lnTo>
                <a:lnTo>
                  <a:pt x="68" y="347"/>
                </a:lnTo>
                <a:lnTo>
                  <a:pt x="63" y="326"/>
                </a:lnTo>
                <a:lnTo>
                  <a:pt x="60" y="315"/>
                </a:lnTo>
                <a:lnTo>
                  <a:pt x="53" y="308"/>
                </a:lnTo>
                <a:lnTo>
                  <a:pt x="46" y="305"/>
                </a:lnTo>
                <a:lnTo>
                  <a:pt x="38" y="299"/>
                </a:lnTo>
                <a:lnTo>
                  <a:pt x="35" y="294"/>
                </a:lnTo>
                <a:lnTo>
                  <a:pt x="33" y="292"/>
                </a:lnTo>
                <a:lnTo>
                  <a:pt x="32" y="289"/>
                </a:lnTo>
                <a:lnTo>
                  <a:pt x="27" y="287"/>
                </a:lnTo>
                <a:lnTo>
                  <a:pt x="15" y="278"/>
                </a:lnTo>
                <a:lnTo>
                  <a:pt x="12" y="273"/>
                </a:lnTo>
                <a:lnTo>
                  <a:pt x="10" y="266"/>
                </a:lnTo>
                <a:lnTo>
                  <a:pt x="8" y="258"/>
                </a:lnTo>
                <a:lnTo>
                  <a:pt x="3" y="240"/>
                </a:lnTo>
                <a:lnTo>
                  <a:pt x="0" y="231"/>
                </a:lnTo>
                <a:lnTo>
                  <a:pt x="1" y="225"/>
                </a:lnTo>
                <a:lnTo>
                  <a:pt x="4" y="221"/>
                </a:lnTo>
                <a:lnTo>
                  <a:pt x="8" y="214"/>
                </a:lnTo>
                <a:lnTo>
                  <a:pt x="8" y="208"/>
                </a:lnTo>
                <a:lnTo>
                  <a:pt x="6" y="200"/>
                </a:lnTo>
                <a:lnTo>
                  <a:pt x="11" y="194"/>
                </a:lnTo>
                <a:lnTo>
                  <a:pt x="19" y="189"/>
                </a:lnTo>
                <a:lnTo>
                  <a:pt x="26" y="186"/>
                </a:lnTo>
                <a:lnTo>
                  <a:pt x="26" y="175"/>
                </a:lnTo>
                <a:lnTo>
                  <a:pt x="29" y="168"/>
                </a:lnTo>
                <a:lnTo>
                  <a:pt x="34" y="161"/>
                </a:lnTo>
                <a:lnTo>
                  <a:pt x="38" y="154"/>
                </a:lnTo>
                <a:lnTo>
                  <a:pt x="35" y="147"/>
                </a:lnTo>
                <a:lnTo>
                  <a:pt x="32" y="141"/>
                </a:lnTo>
                <a:lnTo>
                  <a:pt x="28" y="137"/>
                </a:lnTo>
                <a:lnTo>
                  <a:pt x="26" y="132"/>
                </a:lnTo>
                <a:lnTo>
                  <a:pt x="25" y="126"/>
                </a:lnTo>
                <a:lnTo>
                  <a:pt x="26" y="118"/>
                </a:lnTo>
                <a:lnTo>
                  <a:pt x="49" y="111"/>
                </a:lnTo>
                <a:lnTo>
                  <a:pt x="71" y="102"/>
                </a:lnTo>
                <a:lnTo>
                  <a:pt x="74" y="90"/>
                </a:lnTo>
                <a:lnTo>
                  <a:pt x="78" y="81"/>
                </a:lnTo>
                <a:lnTo>
                  <a:pt x="83" y="72"/>
                </a:lnTo>
                <a:lnTo>
                  <a:pt x="85" y="63"/>
                </a:lnTo>
                <a:lnTo>
                  <a:pt x="85" y="53"/>
                </a:lnTo>
                <a:lnTo>
                  <a:pt x="84" y="48"/>
                </a:lnTo>
                <a:lnTo>
                  <a:pt x="82" y="44"/>
                </a:lnTo>
                <a:lnTo>
                  <a:pt x="78" y="41"/>
                </a:lnTo>
                <a:lnTo>
                  <a:pt x="71" y="36"/>
                </a:lnTo>
                <a:lnTo>
                  <a:pt x="69" y="34"/>
                </a:lnTo>
                <a:lnTo>
                  <a:pt x="62" y="23"/>
                </a:lnTo>
                <a:lnTo>
                  <a:pt x="60" y="19"/>
                </a:lnTo>
                <a:lnTo>
                  <a:pt x="57" y="18"/>
                </a:lnTo>
                <a:lnTo>
                  <a:pt x="56" y="16"/>
                </a:lnTo>
                <a:lnTo>
                  <a:pt x="53" y="16"/>
                </a:lnTo>
                <a:lnTo>
                  <a:pt x="50" y="14"/>
                </a:lnTo>
                <a:lnTo>
                  <a:pt x="50" y="13"/>
                </a:lnTo>
                <a:lnTo>
                  <a:pt x="52" y="11"/>
                </a:lnTo>
                <a:lnTo>
                  <a:pt x="99" y="9"/>
                </a:lnTo>
                <a:lnTo>
                  <a:pt x="146" y="6"/>
                </a:lnTo>
                <a:lnTo>
                  <a:pt x="191" y="2"/>
                </a:lnTo>
                <a:lnTo>
                  <a:pt x="237" y="0"/>
                </a:lnTo>
                <a:close/>
              </a:path>
            </a:pathLst>
          </a:custGeom>
          <a:solidFill>
            <a:srgbClr val="54BE71"/>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3" name="Freeform 25"/>
          <p:cNvSpPr>
            <a:spLocks/>
          </p:cNvSpPr>
          <p:nvPr/>
        </p:nvSpPr>
        <p:spPr bwMode="auto">
          <a:xfrm>
            <a:off x="8155814" y="1946980"/>
            <a:ext cx="632331" cy="759743"/>
          </a:xfrm>
          <a:custGeom>
            <a:avLst/>
            <a:gdLst/>
            <a:ahLst/>
            <a:cxnLst>
              <a:cxn ang="0">
                <a:pos x="99" y="1"/>
              </a:cxn>
              <a:cxn ang="0">
                <a:pos x="106" y="7"/>
              </a:cxn>
              <a:cxn ang="0">
                <a:pos x="124" y="9"/>
              </a:cxn>
              <a:cxn ang="0">
                <a:pos x="138" y="20"/>
              </a:cxn>
              <a:cxn ang="0">
                <a:pos x="183" y="35"/>
              </a:cxn>
              <a:cxn ang="0">
                <a:pos x="193" y="49"/>
              </a:cxn>
              <a:cxn ang="0">
                <a:pos x="186" y="59"/>
              </a:cxn>
              <a:cxn ang="0">
                <a:pos x="193" y="68"/>
              </a:cxn>
              <a:cxn ang="0">
                <a:pos x="202" y="94"/>
              </a:cxn>
              <a:cxn ang="0">
                <a:pos x="198" y="121"/>
              </a:cxn>
              <a:cxn ang="0">
                <a:pos x="189" y="143"/>
              </a:cxn>
              <a:cxn ang="0">
                <a:pos x="177" y="155"/>
              </a:cxn>
              <a:cxn ang="0">
                <a:pos x="174" y="183"/>
              </a:cxn>
              <a:cxn ang="0">
                <a:pos x="196" y="188"/>
              </a:cxn>
              <a:cxn ang="0">
                <a:pos x="210" y="168"/>
              </a:cxn>
              <a:cxn ang="0">
                <a:pos x="223" y="152"/>
              </a:cxn>
              <a:cxn ang="0">
                <a:pos x="242" y="143"/>
              </a:cxn>
              <a:cxn ang="0">
                <a:pos x="262" y="180"/>
              </a:cxn>
              <a:cxn ang="0">
                <a:pos x="276" y="223"/>
              </a:cxn>
              <a:cxn ang="0">
                <a:pos x="281" y="250"/>
              </a:cxn>
              <a:cxn ang="0">
                <a:pos x="278" y="271"/>
              </a:cxn>
              <a:cxn ang="0">
                <a:pos x="275" y="265"/>
              </a:cxn>
              <a:cxn ang="0">
                <a:pos x="271" y="265"/>
              </a:cxn>
              <a:cxn ang="0">
                <a:pos x="259" y="286"/>
              </a:cxn>
              <a:cxn ang="0">
                <a:pos x="251" y="301"/>
              </a:cxn>
              <a:cxn ang="0">
                <a:pos x="244" y="329"/>
              </a:cxn>
              <a:cxn ang="0">
                <a:pos x="233" y="351"/>
              </a:cxn>
              <a:cxn ang="0">
                <a:pos x="175" y="371"/>
              </a:cxn>
              <a:cxn ang="0">
                <a:pos x="102" y="373"/>
              </a:cxn>
              <a:cxn ang="0">
                <a:pos x="27" y="384"/>
              </a:cxn>
              <a:cxn ang="0">
                <a:pos x="6" y="384"/>
              </a:cxn>
              <a:cxn ang="0">
                <a:pos x="14" y="372"/>
              </a:cxn>
              <a:cxn ang="0">
                <a:pos x="28" y="336"/>
              </a:cxn>
              <a:cxn ang="0">
                <a:pos x="31" y="274"/>
              </a:cxn>
              <a:cxn ang="0">
                <a:pos x="19" y="241"/>
              </a:cxn>
              <a:cxn ang="0">
                <a:pos x="9" y="223"/>
              </a:cxn>
              <a:cxn ang="0">
                <a:pos x="3" y="213"/>
              </a:cxn>
              <a:cxn ang="0">
                <a:pos x="9" y="197"/>
              </a:cxn>
              <a:cxn ang="0">
                <a:pos x="7" y="159"/>
              </a:cxn>
              <a:cxn ang="0">
                <a:pos x="14" y="127"/>
              </a:cxn>
              <a:cxn ang="0">
                <a:pos x="11" y="115"/>
              </a:cxn>
              <a:cxn ang="0">
                <a:pos x="19" y="93"/>
              </a:cxn>
              <a:cxn ang="0">
                <a:pos x="42" y="73"/>
              </a:cxn>
              <a:cxn ang="0">
                <a:pos x="47" y="98"/>
              </a:cxn>
              <a:cxn ang="0">
                <a:pos x="52" y="93"/>
              </a:cxn>
              <a:cxn ang="0">
                <a:pos x="56" y="96"/>
              </a:cxn>
              <a:cxn ang="0">
                <a:pos x="63" y="83"/>
              </a:cxn>
              <a:cxn ang="0">
                <a:pos x="62" y="63"/>
              </a:cxn>
              <a:cxn ang="0">
                <a:pos x="74" y="42"/>
              </a:cxn>
              <a:cxn ang="0">
                <a:pos x="81" y="30"/>
              </a:cxn>
              <a:cxn ang="0">
                <a:pos x="76" y="22"/>
              </a:cxn>
              <a:cxn ang="0">
                <a:pos x="92" y="0"/>
              </a:cxn>
            </a:cxnLst>
            <a:rect l="0" t="0" r="r" b="b"/>
            <a:pathLst>
              <a:path w="285" h="386">
                <a:moveTo>
                  <a:pt x="92" y="0"/>
                </a:moveTo>
                <a:lnTo>
                  <a:pt x="97" y="0"/>
                </a:lnTo>
                <a:lnTo>
                  <a:pt x="99" y="1"/>
                </a:lnTo>
                <a:lnTo>
                  <a:pt x="102" y="3"/>
                </a:lnTo>
                <a:lnTo>
                  <a:pt x="104" y="5"/>
                </a:lnTo>
                <a:lnTo>
                  <a:pt x="106" y="7"/>
                </a:lnTo>
                <a:lnTo>
                  <a:pt x="110" y="8"/>
                </a:lnTo>
                <a:lnTo>
                  <a:pt x="117" y="9"/>
                </a:lnTo>
                <a:lnTo>
                  <a:pt x="124" y="9"/>
                </a:lnTo>
                <a:lnTo>
                  <a:pt x="130" y="10"/>
                </a:lnTo>
                <a:lnTo>
                  <a:pt x="136" y="14"/>
                </a:lnTo>
                <a:lnTo>
                  <a:pt x="138" y="20"/>
                </a:lnTo>
                <a:lnTo>
                  <a:pt x="155" y="22"/>
                </a:lnTo>
                <a:lnTo>
                  <a:pt x="172" y="27"/>
                </a:lnTo>
                <a:lnTo>
                  <a:pt x="183" y="35"/>
                </a:lnTo>
                <a:lnTo>
                  <a:pt x="194" y="44"/>
                </a:lnTo>
                <a:lnTo>
                  <a:pt x="194" y="47"/>
                </a:lnTo>
                <a:lnTo>
                  <a:pt x="193" y="49"/>
                </a:lnTo>
                <a:lnTo>
                  <a:pt x="187" y="55"/>
                </a:lnTo>
                <a:lnTo>
                  <a:pt x="186" y="57"/>
                </a:lnTo>
                <a:lnTo>
                  <a:pt x="186" y="59"/>
                </a:lnTo>
                <a:lnTo>
                  <a:pt x="187" y="63"/>
                </a:lnTo>
                <a:lnTo>
                  <a:pt x="189" y="65"/>
                </a:lnTo>
                <a:lnTo>
                  <a:pt x="193" y="68"/>
                </a:lnTo>
                <a:lnTo>
                  <a:pt x="197" y="72"/>
                </a:lnTo>
                <a:lnTo>
                  <a:pt x="200" y="76"/>
                </a:lnTo>
                <a:lnTo>
                  <a:pt x="202" y="94"/>
                </a:lnTo>
                <a:lnTo>
                  <a:pt x="203" y="105"/>
                </a:lnTo>
                <a:lnTo>
                  <a:pt x="202" y="113"/>
                </a:lnTo>
                <a:lnTo>
                  <a:pt x="198" y="121"/>
                </a:lnTo>
                <a:lnTo>
                  <a:pt x="191" y="127"/>
                </a:lnTo>
                <a:lnTo>
                  <a:pt x="191" y="134"/>
                </a:lnTo>
                <a:lnTo>
                  <a:pt x="189" y="143"/>
                </a:lnTo>
                <a:lnTo>
                  <a:pt x="188" y="149"/>
                </a:lnTo>
                <a:lnTo>
                  <a:pt x="183" y="152"/>
                </a:lnTo>
                <a:lnTo>
                  <a:pt x="177" y="155"/>
                </a:lnTo>
                <a:lnTo>
                  <a:pt x="172" y="157"/>
                </a:lnTo>
                <a:lnTo>
                  <a:pt x="172" y="173"/>
                </a:lnTo>
                <a:lnTo>
                  <a:pt x="174" y="183"/>
                </a:lnTo>
                <a:lnTo>
                  <a:pt x="180" y="191"/>
                </a:lnTo>
                <a:lnTo>
                  <a:pt x="191" y="195"/>
                </a:lnTo>
                <a:lnTo>
                  <a:pt x="196" y="188"/>
                </a:lnTo>
                <a:lnTo>
                  <a:pt x="202" y="182"/>
                </a:lnTo>
                <a:lnTo>
                  <a:pt x="207" y="175"/>
                </a:lnTo>
                <a:lnTo>
                  <a:pt x="210" y="168"/>
                </a:lnTo>
                <a:lnTo>
                  <a:pt x="211" y="157"/>
                </a:lnTo>
                <a:lnTo>
                  <a:pt x="218" y="155"/>
                </a:lnTo>
                <a:lnTo>
                  <a:pt x="223" y="152"/>
                </a:lnTo>
                <a:lnTo>
                  <a:pt x="228" y="147"/>
                </a:lnTo>
                <a:lnTo>
                  <a:pt x="233" y="145"/>
                </a:lnTo>
                <a:lnTo>
                  <a:pt x="242" y="143"/>
                </a:lnTo>
                <a:lnTo>
                  <a:pt x="251" y="154"/>
                </a:lnTo>
                <a:lnTo>
                  <a:pt x="258" y="166"/>
                </a:lnTo>
                <a:lnTo>
                  <a:pt x="262" y="180"/>
                </a:lnTo>
                <a:lnTo>
                  <a:pt x="266" y="195"/>
                </a:lnTo>
                <a:lnTo>
                  <a:pt x="271" y="209"/>
                </a:lnTo>
                <a:lnTo>
                  <a:pt x="276" y="223"/>
                </a:lnTo>
                <a:lnTo>
                  <a:pt x="285" y="233"/>
                </a:lnTo>
                <a:lnTo>
                  <a:pt x="282" y="240"/>
                </a:lnTo>
                <a:lnTo>
                  <a:pt x="281" y="250"/>
                </a:lnTo>
                <a:lnTo>
                  <a:pt x="281" y="271"/>
                </a:lnTo>
                <a:lnTo>
                  <a:pt x="279" y="272"/>
                </a:lnTo>
                <a:lnTo>
                  <a:pt x="278" y="271"/>
                </a:lnTo>
                <a:lnTo>
                  <a:pt x="276" y="271"/>
                </a:lnTo>
                <a:lnTo>
                  <a:pt x="275" y="269"/>
                </a:lnTo>
                <a:lnTo>
                  <a:pt x="275" y="265"/>
                </a:lnTo>
                <a:lnTo>
                  <a:pt x="274" y="265"/>
                </a:lnTo>
                <a:lnTo>
                  <a:pt x="273" y="264"/>
                </a:lnTo>
                <a:lnTo>
                  <a:pt x="271" y="265"/>
                </a:lnTo>
                <a:lnTo>
                  <a:pt x="265" y="269"/>
                </a:lnTo>
                <a:lnTo>
                  <a:pt x="260" y="276"/>
                </a:lnTo>
                <a:lnTo>
                  <a:pt x="259" y="286"/>
                </a:lnTo>
                <a:lnTo>
                  <a:pt x="259" y="296"/>
                </a:lnTo>
                <a:lnTo>
                  <a:pt x="254" y="299"/>
                </a:lnTo>
                <a:lnTo>
                  <a:pt x="251" y="301"/>
                </a:lnTo>
                <a:lnTo>
                  <a:pt x="245" y="307"/>
                </a:lnTo>
                <a:lnTo>
                  <a:pt x="246" y="318"/>
                </a:lnTo>
                <a:lnTo>
                  <a:pt x="244" y="329"/>
                </a:lnTo>
                <a:lnTo>
                  <a:pt x="240" y="336"/>
                </a:lnTo>
                <a:lnTo>
                  <a:pt x="236" y="343"/>
                </a:lnTo>
                <a:lnTo>
                  <a:pt x="233" y="351"/>
                </a:lnTo>
                <a:lnTo>
                  <a:pt x="231" y="360"/>
                </a:lnTo>
                <a:lnTo>
                  <a:pt x="203" y="365"/>
                </a:lnTo>
                <a:lnTo>
                  <a:pt x="175" y="371"/>
                </a:lnTo>
                <a:lnTo>
                  <a:pt x="146" y="374"/>
                </a:lnTo>
                <a:lnTo>
                  <a:pt x="120" y="372"/>
                </a:lnTo>
                <a:lnTo>
                  <a:pt x="102" y="373"/>
                </a:lnTo>
                <a:lnTo>
                  <a:pt x="62" y="380"/>
                </a:lnTo>
                <a:lnTo>
                  <a:pt x="42" y="383"/>
                </a:lnTo>
                <a:lnTo>
                  <a:pt x="27" y="384"/>
                </a:lnTo>
                <a:lnTo>
                  <a:pt x="11" y="386"/>
                </a:lnTo>
                <a:lnTo>
                  <a:pt x="6" y="386"/>
                </a:lnTo>
                <a:lnTo>
                  <a:pt x="6" y="384"/>
                </a:lnTo>
                <a:lnTo>
                  <a:pt x="10" y="380"/>
                </a:lnTo>
                <a:lnTo>
                  <a:pt x="11" y="380"/>
                </a:lnTo>
                <a:lnTo>
                  <a:pt x="14" y="372"/>
                </a:lnTo>
                <a:lnTo>
                  <a:pt x="19" y="364"/>
                </a:lnTo>
                <a:lnTo>
                  <a:pt x="23" y="352"/>
                </a:lnTo>
                <a:lnTo>
                  <a:pt x="28" y="336"/>
                </a:lnTo>
                <a:lnTo>
                  <a:pt x="33" y="314"/>
                </a:lnTo>
                <a:lnTo>
                  <a:pt x="34" y="290"/>
                </a:lnTo>
                <a:lnTo>
                  <a:pt x="31" y="274"/>
                </a:lnTo>
                <a:lnTo>
                  <a:pt x="26" y="259"/>
                </a:lnTo>
                <a:lnTo>
                  <a:pt x="25" y="245"/>
                </a:lnTo>
                <a:lnTo>
                  <a:pt x="19" y="241"/>
                </a:lnTo>
                <a:lnTo>
                  <a:pt x="16" y="237"/>
                </a:lnTo>
                <a:lnTo>
                  <a:pt x="12" y="231"/>
                </a:lnTo>
                <a:lnTo>
                  <a:pt x="9" y="223"/>
                </a:lnTo>
                <a:lnTo>
                  <a:pt x="6" y="218"/>
                </a:lnTo>
                <a:lnTo>
                  <a:pt x="4" y="217"/>
                </a:lnTo>
                <a:lnTo>
                  <a:pt x="3" y="213"/>
                </a:lnTo>
                <a:lnTo>
                  <a:pt x="3" y="211"/>
                </a:lnTo>
                <a:lnTo>
                  <a:pt x="6" y="204"/>
                </a:lnTo>
                <a:lnTo>
                  <a:pt x="9" y="197"/>
                </a:lnTo>
                <a:lnTo>
                  <a:pt x="6" y="184"/>
                </a:lnTo>
                <a:lnTo>
                  <a:pt x="0" y="175"/>
                </a:lnTo>
                <a:lnTo>
                  <a:pt x="7" y="159"/>
                </a:lnTo>
                <a:lnTo>
                  <a:pt x="12" y="150"/>
                </a:lnTo>
                <a:lnTo>
                  <a:pt x="14" y="140"/>
                </a:lnTo>
                <a:lnTo>
                  <a:pt x="14" y="127"/>
                </a:lnTo>
                <a:lnTo>
                  <a:pt x="12" y="120"/>
                </a:lnTo>
                <a:lnTo>
                  <a:pt x="11" y="118"/>
                </a:lnTo>
                <a:lnTo>
                  <a:pt x="11" y="115"/>
                </a:lnTo>
                <a:lnTo>
                  <a:pt x="18" y="104"/>
                </a:lnTo>
                <a:lnTo>
                  <a:pt x="20" y="99"/>
                </a:lnTo>
                <a:lnTo>
                  <a:pt x="19" y="93"/>
                </a:lnTo>
                <a:lnTo>
                  <a:pt x="28" y="89"/>
                </a:lnTo>
                <a:lnTo>
                  <a:pt x="37" y="82"/>
                </a:lnTo>
                <a:lnTo>
                  <a:pt x="42" y="73"/>
                </a:lnTo>
                <a:lnTo>
                  <a:pt x="45" y="76"/>
                </a:lnTo>
                <a:lnTo>
                  <a:pt x="45" y="98"/>
                </a:lnTo>
                <a:lnTo>
                  <a:pt x="47" y="98"/>
                </a:lnTo>
                <a:lnTo>
                  <a:pt x="47" y="97"/>
                </a:lnTo>
                <a:lnTo>
                  <a:pt x="49" y="94"/>
                </a:lnTo>
                <a:lnTo>
                  <a:pt x="52" y="93"/>
                </a:lnTo>
                <a:lnTo>
                  <a:pt x="53" y="93"/>
                </a:lnTo>
                <a:lnTo>
                  <a:pt x="55" y="96"/>
                </a:lnTo>
                <a:lnTo>
                  <a:pt x="56" y="96"/>
                </a:lnTo>
                <a:lnTo>
                  <a:pt x="59" y="92"/>
                </a:lnTo>
                <a:lnTo>
                  <a:pt x="62" y="89"/>
                </a:lnTo>
                <a:lnTo>
                  <a:pt x="63" y="83"/>
                </a:lnTo>
                <a:lnTo>
                  <a:pt x="65" y="78"/>
                </a:lnTo>
                <a:lnTo>
                  <a:pt x="63" y="71"/>
                </a:lnTo>
                <a:lnTo>
                  <a:pt x="62" y="63"/>
                </a:lnTo>
                <a:lnTo>
                  <a:pt x="62" y="56"/>
                </a:lnTo>
                <a:lnTo>
                  <a:pt x="67" y="47"/>
                </a:lnTo>
                <a:lnTo>
                  <a:pt x="74" y="42"/>
                </a:lnTo>
                <a:lnTo>
                  <a:pt x="84" y="40"/>
                </a:lnTo>
                <a:lnTo>
                  <a:pt x="84" y="34"/>
                </a:lnTo>
                <a:lnTo>
                  <a:pt x="81" y="30"/>
                </a:lnTo>
                <a:lnTo>
                  <a:pt x="79" y="29"/>
                </a:lnTo>
                <a:lnTo>
                  <a:pt x="76" y="27"/>
                </a:lnTo>
                <a:lnTo>
                  <a:pt x="76" y="22"/>
                </a:lnTo>
                <a:lnTo>
                  <a:pt x="79" y="15"/>
                </a:lnTo>
                <a:lnTo>
                  <a:pt x="83" y="9"/>
                </a:lnTo>
                <a:lnTo>
                  <a:pt x="92" y="0"/>
                </a:lnTo>
                <a:close/>
              </a:path>
            </a:pathLst>
          </a:custGeom>
          <a:solidFill>
            <a:srgbClr val="54BE71"/>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 name="Freeform 23"/>
          <p:cNvSpPr>
            <a:spLocks/>
          </p:cNvSpPr>
          <p:nvPr/>
        </p:nvSpPr>
        <p:spPr bwMode="auto">
          <a:xfrm>
            <a:off x="8473834" y="2565993"/>
            <a:ext cx="674485" cy="681013"/>
          </a:xfrm>
          <a:custGeom>
            <a:avLst/>
            <a:gdLst/>
            <a:ahLst/>
            <a:cxnLst>
              <a:cxn ang="0">
                <a:pos x="295" y="78"/>
              </a:cxn>
              <a:cxn ang="0">
                <a:pos x="298" y="133"/>
              </a:cxn>
              <a:cxn ang="0">
                <a:pos x="299" y="162"/>
              </a:cxn>
              <a:cxn ang="0">
                <a:pos x="295" y="211"/>
              </a:cxn>
              <a:cxn ang="0">
                <a:pos x="270" y="245"/>
              </a:cxn>
              <a:cxn ang="0">
                <a:pos x="260" y="242"/>
              </a:cxn>
              <a:cxn ang="0">
                <a:pos x="252" y="242"/>
              </a:cxn>
              <a:cxn ang="0">
                <a:pos x="250" y="256"/>
              </a:cxn>
              <a:cxn ang="0">
                <a:pos x="244" y="259"/>
              </a:cxn>
              <a:cxn ang="0">
                <a:pos x="241" y="275"/>
              </a:cxn>
              <a:cxn ang="0">
                <a:pos x="236" y="278"/>
              </a:cxn>
              <a:cxn ang="0">
                <a:pos x="241" y="285"/>
              </a:cxn>
              <a:cxn ang="0">
                <a:pos x="238" y="290"/>
              </a:cxn>
              <a:cxn ang="0">
                <a:pos x="230" y="285"/>
              </a:cxn>
              <a:cxn ang="0">
                <a:pos x="221" y="290"/>
              </a:cxn>
              <a:cxn ang="0">
                <a:pos x="216" y="320"/>
              </a:cxn>
              <a:cxn ang="0">
                <a:pos x="210" y="332"/>
              </a:cxn>
              <a:cxn ang="0">
                <a:pos x="209" y="341"/>
              </a:cxn>
              <a:cxn ang="0">
                <a:pos x="202" y="341"/>
              </a:cxn>
              <a:cxn ang="0">
                <a:pos x="199" y="341"/>
              </a:cxn>
              <a:cxn ang="0">
                <a:pos x="201" y="346"/>
              </a:cxn>
              <a:cxn ang="0">
                <a:pos x="189" y="343"/>
              </a:cxn>
              <a:cxn ang="0">
                <a:pos x="172" y="327"/>
              </a:cxn>
              <a:cxn ang="0">
                <a:pos x="169" y="318"/>
              </a:cxn>
              <a:cxn ang="0">
                <a:pos x="145" y="336"/>
              </a:cxn>
              <a:cxn ang="0">
                <a:pos x="127" y="330"/>
              </a:cxn>
              <a:cxn ang="0">
                <a:pos x="117" y="336"/>
              </a:cxn>
              <a:cxn ang="0">
                <a:pos x="103" y="332"/>
              </a:cxn>
              <a:cxn ang="0">
                <a:pos x="78" y="330"/>
              </a:cxn>
              <a:cxn ang="0">
                <a:pos x="66" y="315"/>
              </a:cxn>
              <a:cxn ang="0">
                <a:pos x="37" y="303"/>
              </a:cxn>
              <a:cxn ang="0">
                <a:pos x="6" y="124"/>
              </a:cxn>
              <a:cxn ang="0">
                <a:pos x="64" y="56"/>
              </a:cxn>
              <a:cxn ang="0">
                <a:pos x="87" y="51"/>
              </a:cxn>
              <a:cxn ang="0">
                <a:pos x="89" y="54"/>
              </a:cxn>
              <a:cxn ang="0">
                <a:pos x="113" y="59"/>
              </a:cxn>
              <a:cxn ang="0">
                <a:pos x="124" y="68"/>
              </a:cxn>
              <a:cxn ang="0">
                <a:pos x="121" y="73"/>
              </a:cxn>
              <a:cxn ang="0">
                <a:pos x="135" y="72"/>
              </a:cxn>
              <a:cxn ang="0">
                <a:pos x="141" y="67"/>
              </a:cxn>
              <a:cxn ang="0">
                <a:pos x="157" y="73"/>
              </a:cxn>
              <a:cxn ang="0">
                <a:pos x="181" y="60"/>
              </a:cxn>
              <a:cxn ang="0">
                <a:pos x="207" y="56"/>
              </a:cxn>
              <a:cxn ang="0">
                <a:pos x="233" y="28"/>
              </a:cxn>
              <a:cxn ang="0">
                <a:pos x="258" y="14"/>
              </a:cxn>
              <a:cxn ang="0">
                <a:pos x="284" y="0"/>
              </a:cxn>
            </a:cxnLst>
            <a:rect l="0" t="0" r="r" b="b"/>
            <a:pathLst>
              <a:path w="304" h="346">
                <a:moveTo>
                  <a:pt x="284" y="0"/>
                </a:moveTo>
                <a:lnTo>
                  <a:pt x="288" y="39"/>
                </a:lnTo>
                <a:lnTo>
                  <a:pt x="295" y="78"/>
                </a:lnTo>
                <a:lnTo>
                  <a:pt x="304" y="115"/>
                </a:lnTo>
                <a:lnTo>
                  <a:pt x="292" y="127"/>
                </a:lnTo>
                <a:lnTo>
                  <a:pt x="298" y="133"/>
                </a:lnTo>
                <a:lnTo>
                  <a:pt x="300" y="141"/>
                </a:lnTo>
                <a:lnTo>
                  <a:pt x="301" y="150"/>
                </a:lnTo>
                <a:lnTo>
                  <a:pt x="299" y="162"/>
                </a:lnTo>
                <a:lnTo>
                  <a:pt x="297" y="175"/>
                </a:lnTo>
                <a:lnTo>
                  <a:pt x="295" y="189"/>
                </a:lnTo>
                <a:lnTo>
                  <a:pt x="295" y="211"/>
                </a:lnTo>
                <a:lnTo>
                  <a:pt x="290" y="222"/>
                </a:lnTo>
                <a:lnTo>
                  <a:pt x="274" y="238"/>
                </a:lnTo>
                <a:lnTo>
                  <a:pt x="270" y="245"/>
                </a:lnTo>
                <a:lnTo>
                  <a:pt x="266" y="243"/>
                </a:lnTo>
                <a:lnTo>
                  <a:pt x="264" y="242"/>
                </a:lnTo>
                <a:lnTo>
                  <a:pt x="260" y="242"/>
                </a:lnTo>
                <a:lnTo>
                  <a:pt x="258" y="243"/>
                </a:lnTo>
                <a:lnTo>
                  <a:pt x="254" y="243"/>
                </a:lnTo>
                <a:lnTo>
                  <a:pt x="252" y="242"/>
                </a:lnTo>
                <a:lnTo>
                  <a:pt x="251" y="243"/>
                </a:lnTo>
                <a:lnTo>
                  <a:pt x="251" y="253"/>
                </a:lnTo>
                <a:lnTo>
                  <a:pt x="250" y="256"/>
                </a:lnTo>
                <a:lnTo>
                  <a:pt x="249" y="257"/>
                </a:lnTo>
                <a:lnTo>
                  <a:pt x="247" y="257"/>
                </a:lnTo>
                <a:lnTo>
                  <a:pt x="244" y="259"/>
                </a:lnTo>
                <a:lnTo>
                  <a:pt x="242" y="259"/>
                </a:lnTo>
                <a:lnTo>
                  <a:pt x="241" y="261"/>
                </a:lnTo>
                <a:lnTo>
                  <a:pt x="241" y="275"/>
                </a:lnTo>
                <a:lnTo>
                  <a:pt x="238" y="276"/>
                </a:lnTo>
                <a:lnTo>
                  <a:pt x="236" y="276"/>
                </a:lnTo>
                <a:lnTo>
                  <a:pt x="236" y="278"/>
                </a:lnTo>
                <a:lnTo>
                  <a:pt x="237" y="281"/>
                </a:lnTo>
                <a:lnTo>
                  <a:pt x="237" y="282"/>
                </a:lnTo>
                <a:lnTo>
                  <a:pt x="241" y="285"/>
                </a:lnTo>
                <a:lnTo>
                  <a:pt x="241" y="287"/>
                </a:lnTo>
                <a:lnTo>
                  <a:pt x="240" y="288"/>
                </a:lnTo>
                <a:lnTo>
                  <a:pt x="238" y="290"/>
                </a:lnTo>
                <a:lnTo>
                  <a:pt x="234" y="290"/>
                </a:lnTo>
                <a:lnTo>
                  <a:pt x="231" y="288"/>
                </a:lnTo>
                <a:lnTo>
                  <a:pt x="230" y="285"/>
                </a:lnTo>
                <a:lnTo>
                  <a:pt x="229" y="284"/>
                </a:lnTo>
                <a:lnTo>
                  <a:pt x="228" y="284"/>
                </a:lnTo>
                <a:lnTo>
                  <a:pt x="221" y="290"/>
                </a:lnTo>
                <a:lnTo>
                  <a:pt x="215" y="298"/>
                </a:lnTo>
                <a:lnTo>
                  <a:pt x="213" y="310"/>
                </a:lnTo>
                <a:lnTo>
                  <a:pt x="216" y="320"/>
                </a:lnTo>
                <a:lnTo>
                  <a:pt x="216" y="324"/>
                </a:lnTo>
                <a:lnTo>
                  <a:pt x="214" y="329"/>
                </a:lnTo>
                <a:lnTo>
                  <a:pt x="210" y="332"/>
                </a:lnTo>
                <a:lnTo>
                  <a:pt x="210" y="334"/>
                </a:lnTo>
                <a:lnTo>
                  <a:pt x="209" y="337"/>
                </a:lnTo>
                <a:lnTo>
                  <a:pt x="209" y="341"/>
                </a:lnTo>
                <a:lnTo>
                  <a:pt x="208" y="344"/>
                </a:lnTo>
                <a:lnTo>
                  <a:pt x="205" y="344"/>
                </a:lnTo>
                <a:lnTo>
                  <a:pt x="202" y="341"/>
                </a:lnTo>
                <a:lnTo>
                  <a:pt x="200" y="340"/>
                </a:lnTo>
                <a:lnTo>
                  <a:pt x="199" y="340"/>
                </a:lnTo>
                <a:lnTo>
                  <a:pt x="199" y="341"/>
                </a:lnTo>
                <a:lnTo>
                  <a:pt x="200" y="341"/>
                </a:lnTo>
                <a:lnTo>
                  <a:pt x="201" y="343"/>
                </a:lnTo>
                <a:lnTo>
                  <a:pt x="201" y="346"/>
                </a:lnTo>
                <a:lnTo>
                  <a:pt x="199" y="346"/>
                </a:lnTo>
                <a:lnTo>
                  <a:pt x="193" y="345"/>
                </a:lnTo>
                <a:lnTo>
                  <a:pt x="189" y="343"/>
                </a:lnTo>
                <a:lnTo>
                  <a:pt x="181" y="334"/>
                </a:lnTo>
                <a:lnTo>
                  <a:pt x="174" y="332"/>
                </a:lnTo>
                <a:lnTo>
                  <a:pt x="172" y="327"/>
                </a:lnTo>
                <a:lnTo>
                  <a:pt x="171" y="326"/>
                </a:lnTo>
                <a:lnTo>
                  <a:pt x="169" y="322"/>
                </a:lnTo>
                <a:lnTo>
                  <a:pt x="169" y="318"/>
                </a:lnTo>
                <a:lnTo>
                  <a:pt x="159" y="322"/>
                </a:lnTo>
                <a:lnTo>
                  <a:pt x="151" y="327"/>
                </a:lnTo>
                <a:lnTo>
                  <a:pt x="145" y="336"/>
                </a:lnTo>
                <a:lnTo>
                  <a:pt x="137" y="336"/>
                </a:lnTo>
                <a:lnTo>
                  <a:pt x="132" y="332"/>
                </a:lnTo>
                <a:lnTo>
                  <a:pt x="127" y="330"/>
                </a:lnTo>
                <a:lnTo>
                  <a:pt x="123" y="331"/>
                </a:lnTo>
                <a:lnTo>
                  <a:pt x="118" y="333"/>
                </a:lnTo>
                <a:lnTo>
                  <a:pt x="117" y="336"/>
                </a:lnTo>
                <a:lnTo>
                  <a:pt x="113" y="338"/>
                </a:lnTo>
                <a:lnTo>
                  <a:pt x="109" y="338"/>
                </a:lnTo>
                <a:lnTo>
                  <a:pt x="103" y="332"/>
                </a:lnTo>
                <a:lnTo>
                  <a:pt x="96" y="329"/>
                </a:lnTo>
                <a:lnTo>
                  <a:pt x="88" y="327"/>
                </a:lnTo>
                <a:lnTo>
                  <a:pt x="78" y="330"/>
                </a:lnTo>
                <a:lnTo>
                  <a:pt x="74" y="324"/>
                </a:lnTo>
                <a:lnTo>
                  <a:pt x="70" y="319"/>
                </a:lnTo>
                <a:lnTo>
                  <a:pt x="66" y="315"/>
                </a:lnTo>
                <a:lnTo>
                  <a:pt x="64" y="306"/>
                </a:lnTo>
                <a:lnTo>
                  <a:pt x="50" y="304"/>
                </a:lnTo>
                <a:lnTo>
                  <a:pt x="37" y="303"/>
                </a:lnTo>
                <a:lnTo>
                  <a:pt x="25" y="302"/>
                </a:lnTo>
                <a:lnTo>
                  <a:pt x="19" y="241"/>
                </a:lnTo>
                <a:lnTo>
                  <a:pt x="6" y="124"/>
                </a:lnTo>
                <a:lnTo>
                  <a:pt x="0" y="65"/>
                </a:lnTo>
                <a:lnTo>
                  <a:pt x="33" y="61"/>
                </a:lnTo>
                <a:lnTo>
                  <a:pt x="64" y="56"/>
                </a:lnTo>
                <a:lnTo>
                  <a:pt x="72" y="53"/>
                </a:lnTo>
                <a:lnTo>
                  <a:pt x="79" y="51"/>
                </a:lnTo>
                <a:lnTo>
                  <a:pt x="87" y="51"/>
                </a:lnTo>
                <a:lnTo>
                  <a:pt x="87" y="56"/>
                </a:lnTo>
                <a:lnTo>
                  <a:pt x="88" y="54"/>
                </a:lnTo>
                <a:lnTo>
                  <a:pt x="89" y="54"/>
                </a:lnTo>
                <a:lnTo>
                  <a:pt x="92" y="53"/>
                </a:lnTo>
                <a:lnTo>
                  <a:pt x="98" y="53"/>
                </a:lnTo>
                <a:lnTo>
                  <a:pt x="113" y="59"/>
                </a:lnTo>
                <a:lnTo>
                  <a:pt x="127" y="65"/>
                </a:lnTo>
                <a:lnTo>
                  <a:pt x="125" y="66"/>
                </a:lnTo>
                <a:lnTo>
                  <a:pt x="124" y="68"/>
                </a:lnTo>
                <a:lnTo>
                  <a:pt x="122" y="70"/>
                </a:lnTo>
                <a:lnTo>
                  <a:pt x="121" y="71"/>
                </a:lnTo>
                <a:lnTo>
                  <a:pt x="121" y="73"/>
                </a:lnTo>
                <a:lnTo>
                  <a:pt x="124" y="73"/>
                </a:lnTo>
                <a:lnTo>
                  <a:pt x="128" y="72"/>
                </a:lnTo>
                <a:lnTo>
                  <a:pt x="135" y="72"/>
                </a:lnTo>
                <a:lnTo>
                  <a:pt x="136" y="71"/>
                </a:lnTo>
                <a:lnTo>
                  <a:pt x="135" y="70"/>
                </a:lnTo>
                <a:lnTo>
                  <a:pt x="141" y="67"/>
                </a:lnTo>
                <a:lnTo>
                  <a:pt x="146" y="70"/>
                </a:lnTo>
                <a:lnTo>
                  <a:pt x="151" y="72"/>
                </a:lnTo>
                <a:lnTo>
                  <a:pt x="157" y="73"/>
                </a:lnTo>
                <a:lnTo>
                  <a:pt x="166" y="71"/>
                </a:lnTo>
                <a:lnTo>
                  <a:pt x="173" y="66"/>
                </a:lnTo>
                <a:lnTo>
                  <a:pt x="181" y="60"/>
                </a:lnTo>
                <a:lnTo>
                  <a:pt x="188" y="56"/>
                </a:lnTo>
                <a:lnTo>
                  <a:pt x="199" y="58"/>
                </a:lnTo>
                <a:lnTo>
                  <a:pt x="207" y="56"/>
                </a:lnTo>
                <a:lnTo>
                  <a:pt x="215" y="50"/>
                </a:lnTo>
                <a:lnTo>
                  <a:pt x="222" y="42"/>
                </a:lnTo>
                <a:lnTo>
                  <a:pt x="233" y="28"/>
                </a:lnTo>
                <a:lnTo>
                  <a:pt x="241" y="22"/>
                </a:lnTo>
                <a:lnTo>
                  <a:pt x="250" y="18"/>
                </a:lnTo>
                <a:lnTo>
                  <a:pt x="258" y="14"/>
                </a:lnTo>
                <a:lnTo>
                  <a:pt x="266" y="8"/>
                </a:lnTo>
                <a:lnTo>
                  <a:pt x="274" y="3"/>
                </a:lnTo>
                <a:lnTo>
                  <a:pt x="284" y="0"/>
                </a:lnTo>
                <a:close/>
              </a:path>
            </a:pathLst>
          </a:custGeom>
          <a:solidFill>
            <a:srgbClr val="54BE71"/>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5" name="Freeform 21"/>
          <p:cNvSpPr>
            <a:spLocks/>
          </p:cNvSpPr>
          <p:nvPr/>
        </p:nvSpPr>
        <p:spPr bwMode="auto">
          <a:xfrm>
            <a:off x="8892457" y="2806873"/>
            <a:ext cx="714422" cy="641648"/>
          </a:xfrm>
          <a:custGeom>
            <a:avLst/>
            <a:gdLst/>
            <a:ahLst/>
            <a:cxnLst>
              <a:cxn ang="0">
                <a:pos x="111" y="27"/>
              </a:cxn>
              <a:cxn ang="0">
                <a:pos x="119" y="74"/>
              </a:cxn>
              <a:cxn ang="0">
                <a:pos x="169" y="76"/>
              </a:cxn>
              <a:cxn ang="0">
                <a:pos x="203" y="120"/>
              </a:cxn>
              <a:cxn ang="0">
                <a:pos x="208" y="117"/>
              </a:cxn>
              <a:cxn ang="0">
                <a:pos x="216" y="109"/>
              </a:cxn>
              <a:cxn ang="0">
                <a:pos x="229" y="89"/>
              </a:cxn>
              <a:cxn ang="0">
                <a:pos x="245" y="81"/>
              </a:cxn>
              <a:cxn ang="0">
                <a:pos x="255" y="77"/>
              </a:cxn>
              <a:cxn ang="0">
                <a:pos x="266" y="77"/>
              </a:cxn>
              <a:cxn ang="0">
                <a:pos x="272" y="71"/>
              </a:cxn>
              <a:cxn ang="0">
                <a:pos x="280" y="63"/>
              </a:cxn>
              <a:cxn ang="0">
                <a:pos x="286" y="61"/>
              </a:cxn>
              <a:cxn ang="0">
                <a:pos x="293" y="57"/>
              </a:cxn>
              <a:cxn ang="0">
                <a:pos x="316" y="67"/>
              </a:cxn>
              <a:cxn ang="0">
                <a:pos x="318" y="75"/>
              </a:cxn>
              <a:cxn ang="0">
                <a:pos x="321" y="95"/>
              </a:cxn>
              <a:cxn ang="0">
                <a:pos x="292" y="81"/>
              </a:cxn>
              <a:cxn ang="0">
                <a:pos x="278" y="96"/>
              </a:cxn>
              <a:cxn ang="0">
                <a:pos x="274" y="114"/>
              </a:cxn>
              <a:cxn ang="0">
                <a:pos x="271" y="126"/>
              </a:cxn>
              <a:cxn ang="0">
                <a:pos x="266" y="128"/>
              </a:cxn>
              <a:cxn ang="0">
                <a:pos x="257" y="135"/>
              </a:cxn>
              <a:cxn ang="0">
                <a:pos x="243" y="146"/>
              </a:cxn>
              <a:cxn ang="0">
                <a:pos x="237" y="167"/>
              </a:cxn>
              <a:cxn ang="0">
                <a:pos x="229" y="184"/>
              </a:cxn>
              <a:cxn ang="0">
                <a:pos x="209" y="174"/>
              </a:cxn>
              <a:cxn ang="0">
                <a:pos x="200" y="186"/>
              </a:cxn>
              <a:cxn ang="0">
                <a:pos x="197" y="203"/>
              </a:cxn>
              <a:cxn ang="0">
                <a:pos x="189" y="230"/>
              </a:cxn>
              <a:cxn ang="0">
                <a:pos x="175" y="252"/>
              </a:cxn>
              <a:cxn ang="0">
                <a:pos x="174" y="278"/>
              </a:cxn>
              <a:cxn ang="0">
                <a:pos x="158" y="291"/>
              </a:cxn>
              <a:cxn ang="0">
                <a:pos x="138" y="298"/>
              </a:cxn>
              <a:cxn ang="0">
                <a:pos x="133" y="306"/>
              </a:cxn>
              <a:cxn ang="0">
                <a:pos x="117" y="314"/>
              </a:cxn>
              <a:cxn ang="0">
                <a:pos x="98" y="314"/>
              </a:cxn>
              <a:cxn ang="0">
                <a:pos x="91" y="322"/>
              </a:cxn>
              <a:cxn ang="0">
                <a:pos x="75" y="322"/>
              </a:cxn>
              <a:cxn ang="0">
                <a:pos x="56" y="301"/>
              </a:cxn>
              <a:cxn ang="0">
                <a:pos x="26" y="284"/>
              </a:cxn>
              <a:cxn ang="0">
                <a:pos x="3" y="253"/>
              </a:cxn>
              <a:cxn ang="0">
                <a:pos x="2" y="238"/>
              </a:cxn>
              <a:cxn ang="0">
                <a:pos x="9" y="228"/>
              </a:cxn>
              <a:cxn ang="0">
                <a:pos x="26" y="208"/>
              </a:cxn>
              <a:cxn ang="0">
                <a:pos x="25" y="176"/>
              </a:cxn>
              <a:cxn ang="0">
                <a:pos x="34" y="169"/>
              </a:cxn>
              <a:cxn ang="0">
                <a:pos x="38" y="176"/>
              </a:cxn>
              <a:cxn ang="0">
                <a:pos x="46" y="174"/>
              </a:cxn>
              <a:cxn ang="0">
                <a:pos x="48" y="142"/>
              </a:cxn>
              <a:cxn ang="0">
                <a:pos x="59" y="135"/>
              </a:cxn>
              <a:cxn ang="0">
                <a:pos x="61" y="130"/>
              </a:cxn>
              <a:cxn ang="0">
                <a:pos x="70" y="127"/>
              </a:cxn>
              <a:cxn ang="0">
                <a:pos x="83" y="117"/>
              </a:cxn>
              <a:cxn ang="0">
                <a:pos x="97" y="102"/>
              </a:cxn>
              <a:cxn ang="0">
                <a:pos x="103" y="83"/>
              </a:cxn>
              <a:cxn ang="0">
                <a:pos x="108" y="36"/>
              </a:cxn>
              <a:cxn ang="0">
                <a:pos x="106" y="7"/>
              </a:cxn>
            </a:cxnLst>
            <a:rect l="0" t="0" r="r" b="b"/>
            <a:pathLst>
              <a:path w="322" h="326">
                <a:moveTo>
                  <a:pt x="106" y="0"/>
                </a:moveTo>
                <a:lnTo>
                  <a:pt x="109" y="12"/>
                </a:lnTo>
                <a:lnTo>
                  <a:pt x="111" y="27"/>
                </a:lnTo>
                <a:lnTo>
                  <a:pt x="115" y="43"/>
                </a:lnTo>
                <a:lnTo>
                  <a:pt x="117" y="60"/>
                </a:lnTo>
                <a:lnTo>
                  <a:pt x="119" y="74"/>
                </a:lnTo>
                <a:lnTo>
                  <a:pt x="122" y="83"/>
                </a:lnTo>
                <a:lnTo>
                  <a:pt x="146" y="79"/>
                </a:lnTo>
                <a:lnTo>
                  <a:pt x="169" y="76"/>
                </a:lnTo>
                <a:lnTo>
                  <a:pt x="195" y="72"/>
                </a:lnTo>
                <a:lnTo>
                  <a:pt x="200" y="96"/>
                </a:lnTo>
                <a:lnTo>
                  <a:pt x="203" y="120"/>
                </a:lnTo>
                <a:lnTo>
                  <a:pt x="204" y="119"/>
                </a:lnTo>
                <a:lnTo>
                  <a:pt x="207" y="118"/>
                </a:lnTo>
                <a:lnTo>
                  <a:pt x="208" y="117"/>
                </a:lnTo>
                <a:lnTo>
                  <a:pt x="209" y="114"/>
                </a:lnTo>
                <a:lnTo>
                  <a:pt x="209" y="112"/>
                </a:lnTo>
                <a:lnTo>
                  <a:pt x="216" y="109"/>
                </a:lnTo>
                <a:lnTo>
                  <a:pt x="221" y="102"/>
                </a:lnTo>
                <a:lnTo>
                  <a:pt x="225" y="96"/>
                </a:lnTo>
                <a:lnTo>
                  <a:pt x="229" y="89"/>
                </a:lnTo>
                <a:lnTo>
                  <a:pt x="234" y="88"/>
                </a:lnTo>
                <a:lnTo>
                  <a:pt x="240" y="85"/>
                </a:lnTo>
                <a:lnTo>
                  <a:pt x="245" y="81"/>
                </a:lnTo>
                <a:lnTo>
                  <a:pt x="248" y="72"/>
                </a:lnTo>
                <a:lnTo>
                  <a:pt x="253" y="75"/>
                </a:lnTo>
                <a:lnTo>
                  <a:pt x="255" y="77"/>
                </a:lnTo>
                <a:lnTo>
                  <a:pt x="259" y="78"/>
                </a:lnTo>
                <a:lnTo>
                  <a:pt x="262" y="78"/>
                </a:lnTo>
                <a:lnTo>
                  <a:pt x="266" y="77"/>
                </a:lnTo>
                <a:lnTo>
                  <a:pt x="268" y="76"/>
                </a:lnTo>
                <a:lnTo>
                  <a:pt x="269" y="74"/>
                </a:lnTo>
                <a:lnTo>
                  <a:pt x="272" y="71"/>
                </a:lnTo>
                <a:lnTo>
                  <a:pt x="274" y="67"/>
                </a:lnTo>
                <a:lnTo>
                  <a:pt x="278" y="63"/>
                </a:lnTo>
                <a:lnTo>
                  <a:pt x="280" y="63"/>
                </a:lnTo>
                <a:lnTo>
                  <a:pt x="282" y="62"/>
                </a:lnTo>
                <a:lnTo>
                  <a:pt x="283" y="62"/>
                </a:lnTo>
                <a:lnTo>
                  <a:pt x="286" y="61"/>
                </a:lnTo>
                <a:lnTo>
                  <a:pt x="287" y="60"/>
                </a:lnTo>
                <a:lnTo>
                  <a:pt x="287" y="55"/>
                </a:lnTo>
                <a:lnTo>
                  <a:pt x="293" y="57"/>
                </a:lnTo>
                <a:lnTo>
                  <a:pt x="310" y="61"/>
                </a:lnTo>
                <a:lnTo>
                  <a:pt x="310" y="67"/>
                </a:lnTo>
                <a:lnTo>
                  <a:pt x="316" y="67"/>
                </a:lnTo>
                <a:lnTo>
                  <a:pt x="317" y="69"/>
                </a:lnTo>
                <a:lnTo>
                  <a:pt x="317" y="74"/>
                </a:lnTo>
                <a:lnTo>
                  <a:pt x="318" y="75"/>
                </a:lnTo>
                <a:lnTo>
                  <a:pt x="321" y="81"/>
                </a:lnTo>
                <a:lnTo>
                  <a:pt x="322" y="86"/>
                </a:lnTo>
                <a:lnTo>
                  <a:pt x="321" y="95"/>
                </a:lnTo>
                <a:lnTo>
                  <a:pt x="310" y="92"/>
                </a:lnTo>
                <a:lnTo>
                  <a:pt x="300" y="85"/>
                </a:lnTo>
                <a:lnTo>
                  <a:pt x="292" y="81"/>
                </a:lnTo>
                <a:lnTo>
                  <a:pt x="282" y="81"/>
                </a:lnTo>
                <a:lnTo>
                  <a:pt x="279" y="88"/>
                </a:lnTo>
                <a:lnTo>
                  <a:pt x="278" y="96"/>
                </a:lnTo>
                <a:lnTo>
                  <a:pt x="278" y="105"/>
                </a:lnTo>
                <a:lnTo>
                  <a:pt x="276" y="112"/>
                </a:lnTo>
                <a:lnTo>
                  <a:pt x="274" y="114"/>
                </a:lnTo>
                <a:lnTo>
                  <a:pt x="272" y="116"/>
                </a:lnTo>
                <a:lnTo>
                  <a:pt x="271" y="117"/>
                </a:lnTo>
                <a:lnTo>
                  <a:pt x="271" y="126"/>
                </a:lnTo>
                <a:lnTo>
                  <a:pt x="269" y="127"/>
                </a:lnTo>
                <a:lnTo>
                  <a:pt x="267" y="128"/>
                </a:lnTo>
                <a:lnTo>
                  <a:pt x="266" y="128"/>
                </a:lnTo>
                <a:lnTo>
                  <a:pt x="259" y="132"/>
                </a:lnTo>
                <a:lnTo>
                  <a:pt x="258" y="133"/>
                </a:lnTo>
                <a:lnTo>
                  <a:pt x="257" y="135"/>
                </a:lnTo>
                <a:lnTo>
                  <a:pt x="257" y="142"/>
                </a:lnTo>
                <a:lnTo>
                  <a:pt x="248" y="142"/>
                </a:lnTo>
                <a:lnTo>
                  <a:pt x="243" y="146"/>
                </a:lnTo>
                <a:lnTo>
                  <a:pt x="239" y="152"/>
                </a:lnTo>
                <a:lnTo>
                  <a:pt x="238" y="159"/>
                </a:lnTo>
                <a:lnTo>
                  <a:pt x="237" y="167"/>
                </a:lnTo>
                <a:lnTo>
                  <a:pt x="234" y="174"/>
                </a:lnTo>
                <a:lnTo>
                  <a:pt x="232" y="180"/>
                </a:lnTo>
                <a:lnTo>
                  <a:pt x="229" y="184"/>
                </a:lnTo>
                <a:lnTo>
                  <a:pt x="222" y="183"/>
                </a:lnTo>
                <a:lnTo>
                  <a:pt x="212" y="176"/>
                </a:lnTo>
                <a:lnTo>
                  <a:pt x="209" y="174"/>
                </a:lnTo>
                <a:lnTo>
                  <a:pt x="203" y="176"/>
                </a:lnTo>
                <a:lnTo>
                  <a:pt x="200" y="181"/>
                </a:lnTo>
                <a:lnTo>
                  <a:pt x="200" y="186"/>
                </a:lnTo>
                <a:lnTo>
                  <a:pt x="201" y="191"/>
                </a:lnTo>
                <a:lnTo>
                  <a:pt x="201" y="196"/>
                </a:lnTo>
                <a:lnTo>
                  <a:pt x="197" y="203"/>
                </a:lnTo>
                <a:lnTo>
                  <a:pt x="193" y="209"/>
                </a:lnTo>
                <a:lnTo>
                  <a:pt x="189" y="216"/>
                </a:lnTo>
                <a:lnTo>
                  <a:pt x="189" y="230"/>
                </a:lnTo>
                <a:lnTo>
                  <a:pt x="186" y="237"/>
                </a:lnTo>
                <a:lnTo>
                  <a:pt x="181" y="244"/>
                </a:lnTo>
                <a:lnTo>
                  <a:pt x="175" y="252"/>
                </a:lnTo>
                <a:lnTo>
                  <a:pt x="172" y="261"/>
                </a:lnTo>
                <a:lnTo>
                  <a:pt x="172" y="270"/>
                </a:lnTo>
                <a:lnTo>
                  <a:pt x="174" y="278"/>
                </a:lnTo>
                <a:lnTo>
                  <a:pt x="172" y="286"/>
                </a:lnTo>
                <a:lnTo>
                  <a:pt x="163" y="287"/>
                </a:lnTo>
                <a:lnTo>
                  <a:pt x="158" y="291"/>
                </a:lnTo>
                <a:lnTo>
                  <a:pt x="153" y="294"/>
                </a:lnTo>
                <a:lnTo>
                  <a:pt x="146" y="296"/>
                </a:lnTo>
                <a:lnTo>
                  <a:pt x="138" y="298"/>
                </a:lnTo>
                <a:lnTo>
                  <a:pt x="136" y="300"/>
                </a:lnTo>
                <a:lnTo>
                  <a:pt x="134" y="302"/>
                </a:lnTo>
                <a:lnTo>
                  <a:pt x="133" y="306"/>
                </a:lnTo>
                <a:lnTo>
                  <a:pt x="133" y="309"/>
                </a:lnTo>
                <a:lnTo>
                  <a:pt x="125" y="310"/>
                </a:lnTo>
                <a:lnTo>
                  <a:pt x="117" y="314"/>
                </a:lnTo>
                <a:lnTo>
                  <a:pt x="109" y="315"/>
                </a:lnTo>
                <a:lnTo>
                  <a:pt x="102" y="312"/>
                </a:lnTo>
                <a:lnTo>
                  <a:pt x="98" y="314"/>
                </a:lnTo>
                <a:lnTo>
                  <a:pt x="96" y="316"/>
                </a:lnTo>
                <a:lnTo>
                  <a:pt x="94" y="320"/>
                </a:lnTo>
                <a:lnTo>
                  <a:pt x="91" y="322"/>
                </a:lnTo>
                <a:lnTo>
                  <a:pt x="88" y="324"/>
                </a:lnTo>
                <a:lnTo>
                  <a:pt x="84" y="326"/>
                </a:lnTo>
                <a:lnTo>
                  <a:pt x="75" y="322"/>
                </a:lnTo>
                <a:lnTo>
                  <a:pt x="67" y="317"/>
                </a:lnTo>
                <a:lnTo>
                  <a:pt x="60" y="312"/>
                </a:lnTo>
                <a:lnTo>
                  <a:pt x="56" y="301"/>
                </a:lnTo>
                <a:lnTo>
                  <a:pt x="44" y="299"/>
                </a:lnTo>
                <a:lnTo>
                  <a:pt x="34" y="292"/>
                </a:lnTo>
                <a:lnTo>
                  <a:pt x="26" y="284"/>
                </a:lnTo>
                <a:lnTo>
                  <a:pt x="17" y="272"/>
                </a:lnTo>
                <a:lnTo>
                  <a:pt x="12" y="265"/>
                </a:lnTo>
                <a:lnTo>
                  <a:pt x="3" y="253"/>
                </a:lnTo>
                <a:lnTo>
                  <a:pt x="0" y="250"/>
                </a:lnTo>
                <a:lnTo>
                  <a:pt x="0" y="244"/>
                </a:lnTo>
                <a:lnTo>
                  <a:pt x="2" y="238"/>
                </a:lnTo>
                <a:lnTo>
                  <a:pt x="2" y="232"/>
                </a:lnTo>
                <a:lnTo>
                  <a:pt x="0" y="228"/>
                </a:lnTo>
                <a:lnTo>
                  <a:pt x="9" y="228"/>
                </a:lnTo>
                <a:lnTo>
                  <a:pt x="13" y="224"/>
                </a:lnTo>
                <a:lnTo>
                  <a:pt x="20" y="210"/>
                </a:lnTo>
                <a:lnTo>
                  <a:pt x="26" y="208"/>
                </a:lnTo>
                <a:lnTo>
                  <a:pt x="23" y="198"/>
                </a:lnTo>
                <a:lnTo>
                  <a:pt x="23" y="187"/>
                </a:lnTo>
                <a:lnTo>
                  <a:pt x="25" y="176"/>
                </a:lnTo>
                <a:lnTo>
                  <a:pt x="28" y="168"/>
                </a:lnTo>
                <a:lnTo>
                  <a:pt x="32" y="168"/>
                </a:lnTo>
                <a:lnTo>
                  <a:pt x="34" y="169"/>
                </a:lnTo>
                <a:lnTo>
                  <a:pt x="37" y="172"/>
                </a:lnTo>
                <a:lnTo>
                  <a:pt x="38" y="174"/>
                </a:lnTo>
                <a:lnTo>
                  <a:pt x="38" y="176"/>
                </a:lnTo>
                <a:lnTo>
                  <a:pt x="39" y="177"/>
                </a:lnTo>
                <a:lnTo>
                  <a:pt x="40" y="180"/>
                </a:lnTo>
                <a:lnTo>
                  <a:pt x="46" y="174"/>
                </a:lnTo>
                <a:lnTo>
                  <a:pt x="47" y="166"/>
                </a:lnTo>
                <a:lnTo>
                  <a:pt x="47" y="149"/>
                </a:lnTo>
                <a:lnTo>
                  <a:pt x="48" y="142"/>
                </a:lnTo>
                <a:lnTo>
                  <a:pt x="51" y="140"/>
                </a:lnTo>
                <a:lnTo>
                  <a:pt x="58" y="137"/>
                </a:lnTo>
                <a:lnTo>
                  <a:pt x="59" y="135"/>
                </a:lnTo>
                <a:lnTo>
                  <a:pt x="60" y="133"/>
                </a:lnTo>
                <a:lnTo>
                  <a:pt x="61" y="132"/>
                </a:lnTo>
                <a:lnTo>
                  <a:pt x="61" y="130"/>
                </a:lnTo>
                <a:lnTo>
                  <a:pt x="60" y="126"/>
                </a:lnTo>
                <a:lnTo>
                  <a:pt x="69" y="126"/>
                </a:lnTo>
                <a:lnTo>
                  <a:pt x="70" y="127"/>
                </a:lnTo>
                <a:lnTo>
                  <a:pt x="70" y="128"/>
                </a:lnTo>
                <a:lnTo>
                  <a:pt x="80" y="121"/>
                </a:lnTo>
                <a:lnTo>
                  <a:pt x="83" y="117"/>
                </a:lnTo>
                <a:lnTo>
                  <a:pt x="88" y="112"/>
                </a:lnTo>
                <a:lnTo>
                  <a:pt x="90" y="109"/>
                </a:lnTo>
                <a:lnTo>
                  <a:pt x="97" y="102"/>
                </a:lnTo>
                <a:lnTo>
                  <a:pt x="102" y="95"/>
                </a:lnTo>
                <a:lnTo>
                  <a:pt x="103" y="91"/>
                </a:lnTo>
                <a:lnTo>
                  <a:pt x="103" y="83"/>
                </a:lnTo>
                <a:lnTo>
                  <a:pt x="104" y="79"/>
                </a:lnTo>
                <a:lnTo>
                  <a:pt x="104" y="53"/>
                </a:lnTo>
                <a:lnTo>
                  <a:pt x="108" y="36"/>
                </a:lnTo>
                <a:lnTo>
                  <a:pt x="109" y="25"/>
                </a:lnTo>
                <a:lnTo>
                  <a:pt x="108" y="14"/>
                </a:lnTo>
                <a:lnTo>
                  <a:pt x="106" y="7"/>
                </a:lnTo>
                <a:lnTo>
                  <a:pt x="105" y="2"/>
                </a:lnTo>
                <a:lnTo>
                  <a:pt x="106" y="0"/>
                </a:lnTo>
                <a:close/>
              </a:path>
            </a:pathLst>
          </a:custGeom>
          <a:solidFill>
            <a:srgbClr val="54BE71"/>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6" name="Freeform 97"/>
          <p:cNvSpPr>
            <a:spLocks/>
          </p:cNvSpPr>
          <p:nvPr/>
        </p:nvSpPr>
        <p:spPr bwMode="auto">
          <a:xfrm>
            <a:off x="9339985" y="2850028"/>
            <a:ext cx="734390" cy="309015"/>
          </a:xfrm>
          <a:custGeom>
            <a:avLst/>
            <a:gdLst/>
            <a:ahLst/>
            <a:cxnLst>
              <a:cxn ang="0">
                <a:pos x="258" y="14"/>
              </a:cxn>
              <a:cxn ang="0">
                <a:pos x="287" y="115"/>
              </a:cxn>
              <a:cxn ang="0">
                <a:pos x="324" y="108"/>
              </a:cxn>
              <a:cxn ang="0">
                <a:pos x="317" y="147"/>
              </a:cxn>
              <a:cxn ang="0">
                <a:pos x="289" y="151"/>
              </a:cxn>
              <a:cxn ang="0">
                <a:pos x="288" y="143"/>
              </a:cxn>
              <a:cxn ang="0">
                <a:pos x="281" y="143"/>
              </a:cxn>
              <a:cxn ang="0">
                <a:pos x="281" y="137"/>
              </a:cxn>
              <a:cxn ang="0">
                <a:pos x="277" y="128"/>
              </a:cxn>
              <a:cxn ang="0">
                <a:pos x="276" y="121"/>
              </a:cxn>
              <a:cxn ang="0">
                <a:pos x="273" y="129"/>
              </a:cxn>
              <a:cxn ang="0">
                <a:pos x="266" y="125"/>
              </a:cxn>
              <a:cxn ang="0">
                <a:pos x="257" y="127"/>
              </a:cxn>
              <a:cxn ang="0">
                <a:pos x="251" y="116"/>
              </a:cxn>
              <a:cxn ang="0">
                <a:pos x="253" y="107"/>
              </a:cxn>
              <a:cxn ang="0">
                <a:pos x="267" y="104"/>
              </a:cxn>
              <a:cxn ang="0">
                <a:pos x="261" y="100"/>
              </a:cxn>
              <a:cxn ang="0">
                <a:pos x="250" y="92"/>
              </a:cxn>
              <a:cxn ang="0">
                <a:pos x="252" y="79"/>
              </a:cxn>
              <a:cxn ang="0">
                <a:pos x="243" y="77"/>
              </a:cxn>
              <a:cxn ang="0">
                <a:pos x="245" y="63"/>
              </a:cxn>
              <a:cxn ang="0">
                <a:pos x="239" y="58"/>
              </a:cxn>
              <a:cxn ang="0">
                <a:pos x="245" y="35"/>
              </a:cxn>
              <a:cxn ang="0">
                <a:pos x="251" y="27"/>
              </a:cxn>
              <a:cxn ang="0">
                <a:pos x="253" y="16"/>
              </a:cxn>
              <a:cxn ang="0">
                <a:pos x="241" y="14"/>
              </a:cxn>
              <a:cxn ang="0">
                <a:pos x="237" y="21"/>
              </a:cxn>
              <a:cxn ang="0">
                <a:pos x="239" y="30"/>
              </a:cxn>
              <a:cxn ang="0">
                <a:pos x="231" y="28"/>
              </a:cxn>
              <a:cxn ang="0">
                <a:pos x="225" y="35"/>
              </a:cxn>
              <a:cxn ang="0">
                <a:pos x="220" y="42"/>
              </a:cxn>
              <a:cxn ang="0">
                <a:pos x="219" y="48"/>
              </a:cxn>
              <a:cxn ang="0">
                <a:pos x="211" y="48"/>
              </a:cxn>
              <a:cxn ang="0">
                <a:pos x="208" y="50"/>
              </a:cxn>
              <a:cxn ang="0">
                <a:pos x="213" y="59"/>
              </a:cxn>
              <a:cxn ang="0">
                <a:pos x="217" y="74"/>
              </a:cxn>
              <a:cxn ang="0">
                <a:pos x="219" y="113"/>
              </a:cxn>
              <a:cxn ang="0">
                <a:pos x="216" y="107"/>
              </a:cxn>
              <a:cxn ang="0">
                <a:pos x="227" y="134"/>
              </a:cxn>
              <a:cxn ang="0">
                <a:pos x="240" y="150"/>
              </a:cxn>
              <a:cxn ang="0">
                <a:pos x="210" y="135"/>
              </a:cxn>
              <a:cxn ang="0">
                <a:pos x="201" y="139"/>
              </a:cxn>
              <a:cxn ang="0">
                <a:pos x="190" y="129"/>
              </a:cxn>
              <a:cxn ang="0">
                <a:pos x="186" y="141"/>
              </a:cxn>
              <a:cxn ang="0">
                <a:pos x="189" y="108"/>
              </a:cxn>
              <a:cxn ang="0">
                <a:pos x="190" y="85"/>
              </a:cxn>
              <a:cxn ang="0">
                <a:pos x="173" y="86"/>
              </a:cxn>
              <a:cxn ang="0">
                <a:pos x="162" y="79"/>
              </a:cxn>
              <a:cxn ang="0">
                <a:pos x="148" y="79"/>
              </a:cxn>
              <a:cxn ang="0">
                <a:pos x="128" y="62"/>
              </a:cxn>
              <a:cxn ang="0">
                <a:pos x="111" y="38"/>
              </a:cxn>
              <a:cxn ang="0">
                <a:pos x="97" y="36"/>
              </a:cxn>
              <a:cxn ang="0">
                <a:pos x="74" y="45"/>
              </a:cxn>
              <a:cxn ang="0">
                <a:pos x="67" y="55"/>
              </a:cxn>
              <a:cxn ang="0">
                <a:pos x="55" y="50"/>
              </a:cxn>
              <a:cxn ang="0">
                <a:pos x="48" y="50"/>
              </a:cxn>
              <a:cxn ang="0">
                <a:pos x="45" y="58"/>
              </a:cxn>
              <a:cxn ang="0">
                <a:pos x="34" y="66"/>
              </a:cxn>
              <a:cxn ang="0">
                <a:pos x="23" y="78"/>
              </a:cxn>
              <a:cxn ang="0">
                <a:pos x="7" y="94"/>
              </a:cxn>
              <a:cxn ang="0">
                <a:pos x="170" y="18"/>
              </a:cxn>
              <a:cxn ang="0">
                <a:pos x="239" y="2"/>
              </a:cxn>
            </a:cxnLst>
            <a:rect l="0" t="0" r="r" b="b"/>
            <a:pathLst>
              <a:path w="331" h="157">
                <a:moveTo>
                  <a:pt x="255" y="0"/>
                </a:moveTo>
                <a:lnTo>
                  <a:pt x="255" y="7"/>
                </a:lnTo>
                <a:lnTo>
                  <a:pt x="258" y="9"/>
                </a:lnTo>
                <a:lnTo>
                  <a:pt x="258" y="14"/>
                </a:lnTo>
                <a:lnTo>
                  <a:pt x="259" y="16"/>
                </a:lnTo>
                <a:lnTo>
                  <a:pt x="268" y="49"/>
                </a:lnTo>
                <a:lnTo>
                  <a:pt x="276" y="83"/>
                </a:lnTo>
                <a:lnTo>
                  <a:pt x="287" y="115"/>
                </a:lnTo>
                <a:lnTo>
                  <a:pt x="295" y="113"/>
                </a:lnTo>
                <a:lnTo>
                  <a:pt x="305" y="109"/>
                </a:lnTo>
                <a:lnTo>
                  <a:pt x="315" y="108"/>
                </a:lnTo>
                <a:lnTo>
                  <a:pt x="324" y="108"/>
                </a:lnTo>
                <a:lnTo>
                  <a:pt x="331" y="113"/>
                </a:lnTo>
                <a:lnTo>
                  <a:pt x="326" y="123"/>
                </a:lnTo>
                <a:lnTo>
                  <a:pt x="321" y="134"/>
                </a:lnTo>
                <a:lnTo>
                  <a:pt x="317" y="147"/>
                </a:lnTo>
                <a:lnTo>
                  <a:pt x="309" y="149"/>
                </a:lnTo>
                <a:lnTo>
                  <a:pt x="295" y="156"/>
                </a:lnTo>
                <a:lnTo>
                  <a:pt x="287" y="157"/>
                </a:lnTo>
                <a:lnTo>
                  <a:pt x="289" y="151"/>
                </a:lnTo>
                <a:lnTo>
                  <a:pt x="291" y="147"/>
                </a:lnTo>
                <a:lnTo>
                  <a:pt x="291" y="146"/>
                </a:lnTo>
                <a:lnTo>
                  <a:pt x="289" y="144"/>
                </a:lnTo>
                <a:lnTo>
                  <a:pt x="288" y="143"/>
                </a:lnTo>
                <a:lnTo>
                  <a:pt x="283" y="141"/>
                </a:lnTo>
                <a:lnTo>
                  <a:pt x="282" y="141"/>
                </a:lnTo>
                <a:lnTo>
                  <a:pt x="281" y="142"/>
                </a:lnTo>
                <a:lnTo>
                  <a:pt x="281" y="143"/>
                </a:lnTo>
                <a:lnTo>
                  <a:pt x="277" y="143"/>
                </a:lnTo>
                <a:lnTo>
                  <a:pt x="277" y="142"/>
                </a:lnTo>
                <a:lnTo>
                  <a:pt x="280" y="140"/>
                </a:lnTo>
                <a:lnTo>
                  <a:pt x="281" y="137"/>
                </a:lnTo>
                <a:lnTo>
                  <a:pt x="282" y="136"/>
                </a:lnTo>
                <a:lnTo>
                  <a:pt x="283" y="136"/>
                </a:lnTo>
                <a:lnTo>
                  <a:pt x="283" y="134"/>
                </a:lnTo>
                <a:lnTo>
                  <a:pt x="277" y="128"/>
                </a:lnTo>
                <a:lnTo>
                  <a:pt x="276" y="126"/>
                </a:lnTo>
                <a:lnTo>
                  <a:pt x="276" y="123"/>
                </a:lnTo>
                <a:lnTo>
                  <a:pt x="277" y="121"/>
                </a:lnTo>
                <a:lnTo>
                  <a:pt x="276" y="121"/>
                </a:lnTo>
                <a:lnTo>
                  <a:pt x="274" y="123"/>
                </a:lnTo>
                <a:lnTo>
                  <a:pt x="274" y="127"/>
                </a:lnTo>
                <a:lnTo>
                  <a:pt x="273" y="128"/>
                </a:lnTo>
                <a:lnTo>
                  <a:pt x="273" y="129"/>
                </a:lnTo>
                <a:lnTo>
                  <a:pt x="272" y="128"/>
                </a:lnTo>
                <a:lnTo>
                  <a:pt x="270" y="128"/>
                </a:lnTo>
                <a:lnTo>
                  <a:pt x="267" y="125"/>
                </a:lnTo>
                <a:lnTo>
                  <a:pt x="266" y="125"/>
                </a:lnTo>
                <a:lnTo>
                  <a:pt x="265" y="126"/>
                </a:lnTo>
                <a:lnTo>
                  <a:pt x="264" y="128"/>
                </a:lnTo>
                <a:lnTo>
                  <a:pt x="264" y="132"/>
                </a:lnTo>
                <a:lnTo>
                  <a:pt x="257" y="127"/>
                </a:lnTo>
                <a:lnTo>
                  <a:pt x="253" y="126"/>
                </a:lnTo>
                <a:lnTo>
                  <a:pt x="250" y="123"/>
                </a:lnTo>
                <a:lnTo>
                  <a:pt x="250" y="118"/>
                </a:lnTo>
                <a:lnTo>
                  <a:pt x="251" y="116"/>
                </a:lnTo>
                <a:lnTo>
                  <a:pt x="252" y="114"/>
                </a:lnTo>
                <a:lnTo>
                  <a:pt x="252" y="113"/>
                </a:lnTo>
                <a:lnTo>
                  <a:pt x="253" y="111"/>
                </a:lnTo>
                <a:lnTo>
                  <a:pt x="253" y="107"/>
                </a:lnTo>
                <a:lnTo>
                  <a:pt x="257" y="108"/>
                </a:lnTo>
                <a:lnTo>
                  <a:pt x="260" y="108"/>
                </a:lnTo>
                <a:lnTo>
                  <a:pt x="265" y="106"/>
                </a:lnTo>
                <a:lnTo>
                  <a:pt x="267" y="104"/>
                </a:lnTo>
                <a:lnTo>
                  <a:pt x="267" y="102"/>
                </a:lnTo>
                <a:lnTo>
                  <a:pt x="266" y="101"/>
                </a:lnTo>
                <a:lnTo>
                  <a:pt x="264" y="100"/>
                </a:lnTo>
                <a:lnTo>
                  <a:pt x="261" y="100"/>
                </a:lnTo>
                <a:lnTo>
                  <a:pt x="259" y="101"/>
                </a:lnTo>
                <a:lnTo>
                  <a:pt x="253" y="101"/>
                </a:lnTo>
                <a:lnTo>
                  <a:pt x="252" y="97"/>
                </a:lnTo>
                <a:lnTo>
                  <a:pt x="250" y="92"/>
                </a:lnTo>
                <a:lnTo>
                  <a:pt x="248" y="87"/>
                </a:lnTo>
                <a:lnTo>
                  <a:pt x="248" y="84"/>
                </a:lnTo>
                <a:lnTo>
                  <a:pt x="253" y="81"/>
                </a:lnTo>
                <a:lnTo>
                  <a:pt x="252" y="79"/>
                </a:lnTo>
                <a:lnTo>
                  <a:pt x="251" y="78"/>
                </a:lnTo>
                <a:lnTo>
                  <a:pt x="246" y="78"/>
                </a:lnTo>
                <a:lnTo>
                  <a:pt x="244" y="77"/>
                </a:lnTo>
                <a:lnTo>
                  <a:pt x="243" y="77"/>
                </a:lnTo>
                <a:lnTo>
                  <a:pt x="241" y="76"/>
                </a:lnTo>
                <a:lnTo>
                  <a:pt x="241" y="71"/>
                </a:lnTo>
                <a:lnTo>
                  <a:pt x="244" y="66"/>
                </a:lnTo>
                <a:lnTo>
                  <a:pt x="245" y="63"/>
                </a:lnTo>
                <a:lnTo>
                  <a:pt x="244" y="59"/>
                </a:lnTo>
                <a:lnTo>
                  <a:pt x="241" y="57"/>
                </a:lnTo>
                <a:lnTo>
                  <a:pt x="240" y="57"/>
                </a:lnTo>
                <a:lnTo>
                  <a:pt x="239" y="58"/>
                </a:lnTo>
                <a:lnTo>
                  <a:pt x="239" y="59"/>
                </a:lnTo>
                <a:lnTo>
                  <a:pt x="238" y="48"/>
                </a:lnTo>
                <a:lnTo>
                  <a:pt x="239" y="41"/>
                </a:lnTo>
                <a:lnTo>
                  <a:pt x="245" y="35"/>
                </a:lnTo>
                <a:lnTo>
                  <a:pt x="258" y="30"/>
                </a:lnTo>
                <a:lnTo>
                  <a:pt x="254" y="29"/>
                </a:lnTo>
                <a:lnTo>
                  <a:pt x="252" y="28"/>
                </a:lnTo>
                <a:lnTo>
                  <a:pt x="251" y="27"/>
                </a:lnTo>
                <a:lnTo>
                  <a:pt x="250" y="24"/>
                </a:lnTo>
                <a:lnTo>
                  <a:pt x="250" y="22"/>
                </a:lnTo>
                <a:lnTo>
                  <a:pt x="251" y="20"/>
                </a:lnTo>
                <a:lnTo>
                  <a:pt x="253" y="16"/>
                </a:lnTo>
                <a:lnTo>
                  <a:pt x="253" y="14"/>
                </a:lnTo>
                <a:lnTo>
                  <a:pt x="251" y="13"/>
                </a:lnTo>
                <a:lnTo>
                  <a:pt x="245" y="13"/>
                </a:lnTo>
                <a:lnTo>
                  <a:pt x="241" y="14"/>
                </a:lnTo>
                <a:lnTo>
                  <a:pt x="239" y="15"/>
                </a:lnTo>
                <a:lnTo>
                  <a:pt x="236" y="16"/>
                </a:lnTo>
                <a:lnTo>
                  <a:pt x="236" y="18"/>
                </a:lnTo>
                <a:lnTo>
                  <a:pt x="237" y="21"/>
                </a:lnTo>
                <a:lnTo>
                  <a:pt x="237" y="22"/>
                </a:lnTo>
                <a:lnTo>
                  <a:pt x="238" y="24"/>
                </a:lnTo>
                <a:lnTo>
                  <a:pt x="239" y="25"/>
                </a:lnTo>
                <a:lnTo>
                  <a:pt x="239" y="30"/>
                </a:lnTo>
                <a:lnTo>
                  <a:pt x="234" y="30"/>
                </a:lnTo>
                <a:lnTo>
                  <a:pt x="233" y="29"/>
                </a:lnTo>
                <a:lnTo>
                  <a:pt x="233" y="25"/>
                </a:lnTo>
                <a:lnTo>
                  <a:pt x="231" y="28"/>
                </a:lnTo>
                <a:lnTo>
                  <a:pt x="229" y="29"/>
                </a:lnTo>
                <a:lnTo>
                  <a:pt x="227" y="31"/>
                </a:lnTo>
                <a:lnTo>
                  <a:pt x="226" y="32"/>
                </a:lnTo>
                <a:lnTo>
                  <a:pt x="225" y="35"/>
                </a:lnTo>
                <a:lnTo>
                  <a:pt x="224" y="36"/>
                </a:lnTo>
                <a:lnTo>
                  <a:pt x="219" y="36"/>
                </a:lnTo>
                <a:lnTo>
                  <a:pt x="219" y="41"/>
                </a:lnTo>
                <a:lnTo>
                  <a:pt x="220" y="42"/>
                </a:lnTo>
                <a:lnTo>
                  <a:pt x="220" y="43"/>
                </a:lnTo>
                <a:lnTo>
                  <a:pt x="222" y="44"/>
                </a:lnTo>
                <a:lnTo>
                  <a:pt x="220" y="45"/>
                </a:lnTo>
                <a:lnTo>
                  <a:pt x="219" y="48"/>
                </a:lnTo>
                <a:lnTo>
                  <a:pt x="217" y="46"/>
                </a:lnTo>
                <a:lnTo>
                  <a:pt x="216" y="45"/>
                </a:lnTo>
                <a:lnTo>
                  <a:pt x="210" y="45"/>
                </a:lnTo>
                <a:lnTo>
                  <a:pt x="211" y="48"/>
                </a:lnTo>
                <a:lnTo>
                  <a:pt x="212" y="49"/>
                </a:lnTo>
                <a:lnTo>
                  <a:pt x="211" y="49"/>
                </a:lnTo>
                <a:lnTo>
                  <a:pt x="210" y="50"/>
                </a:lnTo>
                <a:lnTo>
                  <a:pt x="208" y="50"/>
                </a:lnTo>
                <a:lnTo>
                  <a:pt x="208" y="53"/>
                </a:lnTo>
                <a:lnTo>
                  <a:pt x="209" y="56"/>
                </a:lnTo>
                <a:lnTo>
                  <a:pt x="211" y="58"/>
                </a:lnTo>
                <a:lnTo>
                  <a:pt x="213" y="59"/>
                </a:lnTo>
                <a:lnTo>
                  <a:pt x="216" y="59"/>
                </a:lnTo>
                <a:lnTo>
                  <a:pt x="217" y="60"/>
                </a:lnTo>
                <a:lnTo>
                  <a:pt x="219" y="62"/>
                </a:lnTo>
                <a:lnTo>
                  <a:pt x="217" y="74"/>
                </a:lnTo>
                <a:lnTo>
                  <a:pt x="219" y="86"/>
                </a:lnTo>
                <a:lnTo>
                  <a:pt x="222" y="99"/>
                </a:lnTo>
                <a:lnTo>
                  <a:pt x="224" y="113"/>
                </a:lnTo>
                <a:lnTo>
                  <a:pt x="219" y="113"/>
                </a:lnTo>
                <a:lnTo>
                  <a:pt x="217" y="112"/>
                </a:lnTo>
                <a:lnTo>
                  <a:pt x="217" y="111"/>
                </a:lnTo>
                <a:lnTo>
                  <a:pt x="216" y="108"/>
                </a:lnTo>
                <a:lnTo>
                  <a:pt x="216" y="107"/>
                </a:lnTo>
                <a:lnTo>
                  <a:pt x="213" y="116"/>
                </a:lnTo>
                <a:lnTo>
                  <a:pt x="216" y="123"/>
                </a:lnTo>
                <a:lnTo>
                  <a:pt x="220" y="129"/>
                </a:lnTo>
                <a:lnTo>
                  <a:pt x="227" y="134"/>
                </a:lnTo>
                <a:lnTo>
                  <a:pt x="236" y="139"/>
                </a:lnTo>
                <a:lnTo>
                  <a:pt x="243" y="143"/>
                </a:lnTo>
                <a:lnTo>
                  <a:pt x="247" y="149"/>
                </a:lnTo>
                <a:lnTo>
                  <a:pt x="240" y="150"/>
                </a:lnTo>
                <a:lnTo>
                  <a:pt x="231" y="149"/>
                </a:lnTo>
                <a:lnTo>
                  <a:pt x="222" y="147"/>
                </a:lnTo>
                <a:lnTo>
                  <a:pt x="213" y="142"/>
                </a:lnTo>
                <a:lnTo>
                  <a:pt x="210" y="135"/>
                </a:lnTo>
                <a:lnTo>
                  <a:pt x="209" y="135"/>
                </a:lnTo>
                <a:lnTo>
                  <a:pt x="208" y="137"/>
                </a:lnTo>
                <a:lnTo>
                  <a:pt x="208" y="143"/>
                </a:lnTo>
                <a:lnTo>
                  <a:pt x="201" y="139"/>
                </a:lnTo>
                <a:lnTo>
                  <a:pt x="198" y="135"/>
                </a:lnTo>
                <a:lnTo>
                  <a:pt x="196" y="133"/>
                </a:lnTo>
                <a:lnTo>
                  <a:pt x="194" y="129"/>
                </a:lnTo>
                <a:lnTo>
                  <a:pt x="190" y="129"/>
                </a:lnTo>
                <a:lnTo>
                  <a:pt x="188" y="130"/>
                </a:lnTo>
                <a:lnTo>
                  <a:pt x="187" y="132"/>
                </a:lnTo>
                <a:lnTo>
                  <a:pt x="186" y="134"/>
                </a:lnTo>
                <a:lnTo>
                  <a:pt x="186" y="141"/>
                </a:lnTo>
                <a:lnTo>
                  <a:pt x="181" y="134"/>
                </a:lnTo>
                <a:lnTo>
                  <a:pt x="181" y="126"/>
                </a:lnTo>
                <a:lnTo>
                  <a:pt x="184" y="118"/>
                </a:lnTo>
                <a:lnTo>
                  <a:pt x="189" y="108"/>
                </a:lnTo>
                <a:lnTo>
                  <a:pt x="192" y="99"/>
                </a:lnTo>
                <a:lnTo>
                  <a:pt x="194" y="90"/>
                </a:lnTo>
                <a:lnTo>
                  <a:pt x="192" y="87"/>
                </a:lnTo>
                <a:lnTo>
                  <a:pt x="190" y="85"/>
                </a:lnTo>
                <a:lnTo>
                  <a:pt x="186" y="85"/>
                </a:lnTo>
                <a:lnTo>
                  <a:pt x="181" y="87"/>
                </a:lnTo>
                <a:lnTo>
                  <a:pt x="176" y="87"/>
                </a:lnTo>
                <a:lnTo>
                  <a:pt x="173" y="86"/>
                </a:lnTo>
                <a:lnTo>
                  <a:pt x="170" y="84"/>
                </a:lnTo>
                <a:lnTo>
                  <a:pt x="168" y="83"/>
                </a:lnTo>
                <a:lnTo>
                  <a:pt x="166" y="80"/>
                </a:lnTo>
                <a:lnTo>
                  <a:pt x="162" y="79"/>
                </a:lnTo>
                <a:lnTo>
                  <a:pt x="156" y="79"/>
                </a:lnTo>
                <a:lnTo>
                  <a:pt x="154" y="80"/>
                </a:lnTo>
                <a:lnTo>
                  <a:pt x="151" y="80"/>
                </a:lnTo>
                <a:lnTo>
                  <a:pt x="148" y="79"/>
                </a:lnTo>
                <a:lnTo>
                  <a:pt x="148" y="70"/>
                </a:lnTo>
                <a:lnTo>
                  <a:pt x="145" y="64"/>
                </a:lnTo>
                <a:lnTo>
                  <a:pt x="138" y="62"/>
                </a:lnTo>
                <a:lnTo>
                  <a:pt x="128" y="62"/>
                </a:lnTo>
                <a:lnTo>
                  <a:pt x="118" y="48"/>
                </a:lnTo>
                <a:lnTo>
                  <a:pt x="117" y="41"/>
                </a:lnTo>
                <a:lnTo>
                  <a:pt x="114" y="39"/>
                </a:lnTo>
                <a:lnTo>
                  <a:pt x="111" y="38"/>
                </a:lnTo>
                <a:lnTo>
                  <a:pt x="106" y="37"/>
                </a:lnTo>
                <a:lnTo>
                  <a:pt x="103" y="37"/>
                </a:lnTo>
                <a:lnTo>
                  <a:pt x="99" y="36"/>
                </a:lnTo>
                <a:lnTo>
                  <a:pt x="97" y="36"/>
                </a:lnTo>
                <a:lnTo>
                  <a:pt x="94" y="35"/>
                </a:lnTo>
                <a:lnTo>
                  <a:pt x="91" y="35"/>
                </a:lnTo>
                <a:lnTo>
                  <a:pt x="75" y="43"/>
                </a:lnTo>
                <a:lnTo>
                  <a:pt x="74" y="45"/>
                </a:lnTo>
                <a:lnTo>
                  <a:pt x="71" y="48"/>
                </a:lnTo>
                <a:lnTo>
                  <a:pt x="70" y="50"/>
                </a:lnTo>
                <a:lnTo>
                  <a:pt x="68" y="52"/>
                </a:lnTo>
                <a:lnTo>
                  <a:pt x="67" y="55"/>
                </a:lnTo>
                <a:lnTo>
                  <a:pt x="64" y="55"/>
                </a:lnTo>
                <a:lnTo>
                  <a:pt x="61" y="53"/>
                </a:lnTo>
                <a:lnTo>
                  <a:pt x="59" y="52"/>
                </a:lnTo>
                <a:lnTo>
                  <a:pt x="55" y="50"/>
                </a:lnTo>
                <a:lnTo>
                  <a:pt x="53" y="49"/>
                </a:lnTo>
                <a:lnTo>
                  <a:pt x="50" y="49"/>
                </a:lnTo>
                <a:lnTo>
                  <a:pt x="49" y="50"/>
                </a:lnTo>
                <a:lnTo>
                  <a:pt x="48" y="50"/>
                </a:lnTo>
                <a:lnTo>
                  <a:pt x="48" y="51"/>
                </a:lnTo>
                <a:lnTo>
                  <a:pt x="47" y="52"/>
                </a:lnTo>
                <a:lnTo>
                  <a:pt x="46" y="55"/>
                </a:lnTo>
                <a:lnTo>
                  <a:pt x="45" y="58"/>
                </a:lnTo>
                <a:lnTo>
                  <a:pt x="42" y="60"/>
                </a:lnTo>
                <a:lnTo>
                  <a:pt x="40" y="64"/>
                </a:lnTo>
                <a:lnTo>
                  <a:pt x="38" y="65"/>
                </a:lnTo>
                <a:lnTo>
                  <a:pt x="34" y="66"/>
                </a:lnTo>
                <a:lnTo>
                  <a:pt x="31" y="66"/>
                </a:lnTo>
                <a:lnTo>
                  <a:pt x="28" y="67"/>
                </a:lnTo>
                <a:lnTo>
                  <a:pt x="25" y="71"/>
                </a:lnTo>
                <a:lnTo>
                  <a:pt x="23" y="78"/>
                </a:lnTo>
                <a:lnTo>
                  <a:pt x="20" y="81"/>
                </a:lnTo>
                <a:lnTo>
                  <a:pt x="16" y="86"/>
                </a:lnTo>
                <a:lnTo>
                  <a:pt x="12" y="87"/>
                </a:lnTo>
                <a:lnTo>
                  <a:pt x="7" y="94"/>
                </a:lnTo>
                <a:lnTo>
                  <a:pt x="0" y="51"/>
                </a:lnTo>
                <a:lnTo>
                  <a:pt x="126" y="28"/>
                </a:lnTo>
                <a:lnTo>
                  <a:pt x="146" y="23"/>
                </a:lnTo>
                <a:lnTo>
                  <a:pt x="170" y="18"/>
                </a:lnTo>
                <a:lnTo>
                  <a:pt x="194" y="14"/>
                </a:lnTo>
                <a:lnTo>
                  <a:pt x="206" y="10"/>
                </a:lnTo>
                <a:lnTo>
                  <a:pt x="222" y="7"/>
                </a:lnTo>
                <a:lnTo>
                  <a:pt x="239" y="2"/>
                </a:lnTo>
                <a:lnTo>
                  <a:pt x="255" y="0"/>
                </a:lnTo>
                <a:close/>
              </a:path>
            </a:pathLst>
          </a:custGeom>
          <a:solidFill>
            <a:srgbClr val="54BE71"/>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7" name="Freeform 14"/>
          <p:cNvSpPr>
            <a:spLocks/>
          </p:cNvSpPr>
          <p:nvPr/>
        </p:nvSpPr>
        <p:spPr bwMode="auto">
          <a:xfrm>
            <a:off x="9103235" y="2424215"/>
            <a:ext cx="938512" cy="545205"/>
          </a:xfrm>
          <a:custGeom>
            <a:avLst/>
            <a:gdLst/>
            <a:ahLst/>
            <a:cxnLst>
              <a:cxn ang="0">
                <a:pos x="349" y="2"/>
              </a:cxn>
              <a:cxn ang="0">
                <a:pos x="358" y="9"/>
              </a:cxn>
              <a:cxn ang="0">
                <a:pos x="370" y="25"/>
              </a:cxn>
              <a:cxn ang="0">
                <a:pos x="381" y="37"/>
              </a:cxn>
              <a:cxn ang="0">
                <a:pos x="399" y="42"/>
              </a:cxn>
              <a:cxn ang="0">
                <a:pos x="391" y="64"/>
              </a:cxn>
              <a:cxn ang="0">
                <a:pos x="381" y="85"/>
              </a:cxn>
              <a:cxn ang="0">
                <a:pos x="385" y="95"/>
              </a:cxn>
              <a:cxn ang="0">
                <a:pos x="381" y="109"/>
              </a:cxn>
              <a:cxn ang="0">
                <a:pos x="382" y="114"/>
              </a:cxn>
              <a:cxn ang="0">
                <a:pos x="385" y="121"/>
              </a:cxn>
              <a:cxn ang="0">
                <a:pos x="394" y="132"/>
              </a:cxn>
              <a:cxn ang="0">
                <a:pos x="399" y="137"/>
              </a:cxn>
              <a:cxn ang="0">
                <a:pos x="408" y="144"/>
              </a:cxn>
              <a:cxn ang="0">
                <a:pos x="423" y="153"/>
              </a:cxn>
              <a:cxn ang="0">
                <a:pos x="420" y="160"/>
              </a:cxn>
              <a:cxn ang="0">
                <a:pos x="415" y="165"/>
              </a:cxn>
              <a:cxn ang="0">
                <a:pos x="409" y="169"/>
              </a:cxn>
              <a:cxn ang="0">
                <a:pos x="401" y="182"/>
              </a:cxn>
              <a:cxn ang="0">
                <a:pos x="394" y="189"/>
              </a:cxn>
              <a:cxn ang="0">
                <a:pos x="389" y="195"/>
              </a:cxn>
              <a:cxn ang="0">
                <a:pos x="368" y="198"/>
              </a:cxn>
              <a:cxn ang="0">
                <a:pos x="361" y="211"/>
              </a:cxn>
              <a:cxn ang="0">
                <a:pos x="32" y="251"/>
              </a:cxn>
              <a:cxn ang="0">
                <a:pos x="14" y="156"/>
              </a:cxn>
              <a:cxn ang="0">
                <a:pos x="6" y="110"/>
              </a:cxn>
              <a:cxn ang="0">
                <a:pos x="0" y="83"/>
              </a:cxn>
              <a:cxn ang="0">
                <a:pos x="1" y="70"/>
              </a:cxn>
              <a:cxn ang="0">
                <a:pos x="11" y="62"/>
              </a:cxn>
              <a:cxn ang="0">
                <a:pos x="15" y="61"/>
              </a:cxn>
              <a:cxn ang="0">
                <a:pos x="28" y="49"/>
              </a:cxn>
              <a:cxn ang="0">
                <a:pos x="43" y="40"/>
              </a:cxn>
              <a:cxn ang="0">
                <a:pos x="46" y="60"/>
              </a:cxn>
              <a:cxn ang="0">
                <a:pos x="148" y="42"/>
              </a:cxn>
              <a:cxn ang="0">
                <a:pos x="254" y="20"/>
              </a:cxn>
              <a:cxn ang="0">
                <a:pos x="262" y="16"/>
              </a:cxn>
              <a:cxn ang="0">
                <a:pos x="270" y="14"/>
              </a:cxn>
              <a:cxn ang="0">
                <a:pos x="310" y="8"/>
              </a:cxn>
              <a:cxn ang="0">
                <a:pos x="334" y="1"/>
              </a:cxn>
            </a:cxnLst>
            <a:rect l="0" t="0" r="r" b="b"/>
            <a:pathLst>
              <a:path w="423" h="277">
                <a:moveTo>
                  <a:pt x="344" y="0"/>
                </a:moveTo>
                <a:lnTo>
                  <a:pt x="349" y="2"/>
                </a:lnTo>
                <a:lnTo>
                  <a:pt x="354" y="6"/>
                </a:lnTo>
                <a:lnTo>
                  <a:pt x="358" y="9"/>
                </a:lnTo>
                <a:lnTo>
                  <a:pt x="363" y="8"/>
                </a:lnTo>
                <a:lnTo>
                  <a:pt x="370" y="25"/>
                </a:lnTo>
                <a:lnTo>
                  <a:pt x="375" y="32"/>
                </a:lnTo>
                <a:lnTo>
                  <a:pt x="381" y="37"/>
                </a:lnTo>
                <a:lnTo>
                  <a:pt x="389" y="42"/>
                </a:lnTo>
                <a:lnTo>
                  <a:pt x="399" y="42"/>
                </a:lnTo>
                <a:lnTo>
                  <a:pt x="395" y="53"/>
                </a:lnTo>
                <a:lnTo>
                  <a:pt x="391" y="64"/>
                </a:lnTo>
                <a:lnTo>
                  <a:pt x="387" y="76"/>
                </a:lnTo>
                <a:lnTo>
                  <a:pt x="381" y="85"/>
                </a:lnTo>
                <a:lnTo>
                  <a:pt x="381" y="90"/>
                </a:lnTo>
                <a:lnTo>
                  <a:pt x="385" y="95"/>
                </a:lnTo>
                <a:lnTo>
                  <a:pt x="385" y="99"/>
                </a:lnTo>
                <a:lnTo>
                  <a:pt x="381" y="109"/>
                </a:lnTo>
                <a:lnTo>
                  <a:pt x="381" y="110"/>
                </a:lnTo>
                <a:lnTo>
                  <a:pt x="382" y="114"/>
                </a:lnTo>
                <a:lnTo>
                  <a:pt x="383" y="118"/>
                </a:lnTo>
                <a:lnTo>
                  <a:pt x="385" y="121"/>
                </a:lnTo>
                <a:lnTo>
                  <a:pt x="394" y="130"/>
                </a:lnTo>
                <a:lnTo>
                  <a:pt x="394" y="132"/>
                </a:lnTo>
                <a:lnTo>
                  <a:pt x="397" y="135"/>
                </a:lnTo>
                <a:lnTo>
                  <a:pt x="399" y="137"/>
                </a:lnTo>
                <a:lnTo>
                  <a:pt x="403" y="139"/>
                </a:lnTo>
                <a:lnTo>
                  <a:pt x="408" y="144"/>
                </a:lnTo>
                <a:lnTo>
                  <a:pt x="415" y="148"/>
                </a:lnTo>
                <a:lnTo>
                  <a:pt x="423" y="153"/>
                </a:lnTo>
                <a:lnTo>
                  <a:pt x="422" y="158"/>
                </a:lnTo>
                <a:lnTo>
                  <a:pt x="420" y="160"/>
                </a:lnTo>
                <a:lnTo>
                  <a:pt x="418" y="162"/>
                </a:lnTo>
                <a:lnTo>
                  <a:pt x="415" y="165"/>
                </a:lnTo>
                <a:lnTo>
                  <a:pt x="412" y="167"/>
                </a:lnTo>
                <a:lnTo>
                  <a:pt x="409" y="169"/>
                </a:lnTo>
                <a:lnTo>
                  <a:pt x="404" y="176"/>
                </a:lnTo>
                <a:lnTo>
                  <a:pt x="401" y="182"/>
                </a:lnTo>
                <a:lnTo>
                  <a:pt x="397" y="189"/>
                </a:lnTo>
                <a:lnTo>
                  <a:pt x="394" y="189"/>
                </a:lnTo>
                <a:lnTo>
                  <a:pt x="391" y="190"/>
                </a:lnTo>
                <a:lnTo>
                  <a:pt x="389" y="195"/>
                </a:lnTo>
                <a:lnTo>
                  <a:pt x="372" y="195"/>
                </a:lnTo>
                <a:lnTo>
                  <a:pt x="368" y="198"/>
                </a:lnTo>
                <a:lnTo>
                  <a:pt x="366" y="202"/>
                </a:lnTo>
                <a:lnTo>
                  <a:pt x="361" y="211"/>
                </a:lnTo>
                <a:lnTo>
                  <a:pt x="37" y="277"/>
                </a:lnTo>
                <a:lnTo>
                  <a:pt x="32" y="251"/>
                </a:lnTo>
                <a:lnTo>
                  <a:pt x="26" y="222"/>
                </a:lnTo>
                <a:lnTo>
                  <a:pt x="14" y="156"/>
                </a:lnTo>
                <a:lnTo>
                  <a:pt x="9" y="125"/>
                </a:lnTo>
                <a:lnTo>
                  <a:pt x="6" y="110"/>
                </a:lnTo>
                <a:lnTo>
                  <a:pt x="2" y="96"/>
                </a:lnTo>
                <a:lnTo>
                  <a:pt x="0" y="83"/>
                </a:lnTo>
                <a:lnTo>
                  <a:pt x="0" y="74"/>
                </a:lnTo>
                <a:lnTo>
                  <a:pt x="1" y="70"/>
                </a:lnTo>
                <a:lnTo>
                  <a:pt x="9" y="62"/>
                </a:lnTo>
                <a:lnTo>
                  <a:pt x="11" y="62"/>
                </a:lnTo>
                <a:lnTo>
                  <a:pt x="13" y="61"/>
                </a:lnTo>
                <a:lnTo>
                  <a:pt x="15" y="61"/>
                </a:lnTo>
                <a:lnTo>
                  <a:pt x="18" y="60"/>
                </a:lnTo>
                <a:lnTo>
                  <a:pt x="28" y="49"/>
                </a:lnTo>
                <a:lnTo>
                  <a:pt x="35" y="43"/>
                </a:lnTo>
                <a:lnTo>
                  <a:pt x="43" y="40"/>
                </a:lnTo>
                <a:lnTo>
                  <a:pt x="46" y="51"/>
                </a:lnTo>
                <a:lnTo>
                  <a:pt x="46" y="60"/>
                </a:lnTo>
                <a:lnTo>
                  <a:pt x="96" y="51"/>
                </a:lnTo>
                <a:lnTo>
                  <a:pt x="148" y="42"/>
                </a:lnTo>
                <a:lnTo>
                  <a:pt x="200" y="32"/>
                </a:lnTo>
                <a:lnTo>
                  <a:pt x="254" y="20"/>
                </a:lnTo>
                <a:lnTo>
                  <a:pt x="259" y="19"/>
                </a:lnTo>
                <a:lnTo>
                  <a:pt x="262" y="16"/>
                </a:lnTo>
                <a:lnTo>
                  <a:pt x="266" y="15"/>
                </a:lnTo>
                <a:lnTo>
                  <a:pt x="270" y="14"/>
                </a:lnTo>
                <a:lnTo>
                  <a:pt x="290" y="12"/>
                </a:lnTo>
                <a:lnTo>
                  <a:pt x="310" y="8"/>
                </a:lnTo>
                <a:lnTo>
                  <a:pt x="323" y="5"/>
                </a:lnTo>
                <a:lnTo>
                  <a:pt x="334" y="1"/>
                </a:lnTo>
                <a:lnTo>
                  <a:pt x="344" y="0"/>
                </a:lnTo>
                <a:close/>
              </a:path>
            </a:pathLst>
          </a:custGeom>
          <a:solidFill>
            <a:srgbClr val="54BE71"/>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8" name="Freeform 19"/>
          <p:cNvSpPr>
            <a:spLocks/>
          </p:cNvSpPr>
          <p:nvPr/>
        </p:nvSpPr>
        <p:spPr bwMode="auto">
          <a:xfrm>
            <a:off x="9952899" y="2510988"/>
            <a:ext cx="197464" cy="399553"/>
          </a:xfrm>
          <a:custGeom>
            <a:avLst/>
            <a:gdLst/>
            <a:ahLst/>
            <a:cxnLst>
              <a:cxn ang="0">
                <a:pos x="19" y="1"/>
              </a:cxn>
              <a:cxn ang="0">
                <a:pos x="19" y="2"/>
              </a:cxn>
              <a:cxn ang="0">
                <a:pos x="28" y="3"/>
              </a:cxn>
              <a:cxn ang="0">
                <a:pos x="40" y="6"/>
              </a:cxn>
              <a:cxn ang="0">
                <a:pos x="42" y="7"/>
              </a:cxn>
              <a:cxn ang="0">
                <a:pos x="46" y="8"/>
              </a:cxn>
              <a:cxn ang="0">
                <a:pos x="48" y="9"/>
              </a:cxn>
              <a:cxn ang="0">
                <a:pos x="49" y="14"/>
              </a:cxn>
              <a:cxn ang="0">
                <a:pos x="53" y="13"/>
              </a:cxn>
              <a:cxn ang="0">
                <a:pos x="58" y="12"/>
              </a:cxn>
              <a:cxn ang="0">
                <a:pos x="66" y="15"/>
              </a:cxn>
              <a:cxn ang="0">
                <a:pos x="77" y="20"/>
              </a:cxn>
              <a:cxn ang="0">
                <a:pos x="74" y="40"/>
              </a:cxn>
              <a:cxn ang="0">
                <a:pos x="67" y="55"/>
              </a:cxn>
              <a:cxn ang="0">
                <a:pos x="66" y="77"/>
              </a:cxn>
              <a:cxn ang="0">
                <a:pos x="75" y="75"/>
              </a:cxn>
              <a:cxn ang="0">
                <a:pos x="85" y="73"/>
              </a:cxn>
              <a:cxn ang="0">
                <a:pos x="88" y="92"/>
              </a:cxn>
              <a:cxn ang="0">
                <a:pos x="85" y="119"/>
              </a:cxn>
              <a:cxn ang="0">
                <a:pos x="85" y="133"/>
              </a:cxn>
              <a:cxn ang="0">
                <a:pos x="84" y="139"/>
              </a:cxn>
              <a:cxn ang="0">
                <a:pos x="87" y="140"/>
              </a:cxn>
              <a:cxn ang="0">
                <a:pos x="88" y="143"/>
              </a:cxn>
              <a:cxn ang="0">
                <a:pos x="85" y="149"/>
              </a:cxn>
              <a:cxn ang="0">
                <a:pos x="75" y="163"/>
              </a:cxn>
              <a:cxn ang="0">
                <a:pos x="74" y="174"/>
              </a:cxn>
              <a:cxn ang="0">
                <a:pos x="66" y="181"/>
              </a:cxn>
              <a:cxn ang="0">
                <a:pos x="67" y="191"/>
              </a:cxn>
              <a:cxn ang="0">
                <a:pos x="66" y="203"/>
              </a:cxn>
              <a:cxn ang="0">
                <a:pos x="62" y="201"/>
              </a:cxn>
              <a:cxn ang="0">
                <a:pos x="54" y="197"/>
              </a:cxn>
              <a:cxn ang="0">
                <a:pos x="34" y="201"/>
              </a:cxn>
              <a:cxn ang="0">
                <a:pos x="21" y="192"/>
              </a:cxn>
              <a:cxn ang="0">
                <a:pos x="3" y="176"/>
              </a:cxn>
              <a:cxn ang="0">
                <a:pos x="2" y="160"/>
              </a:cxn>
              <a:cxn ang="0">
                <a:pos x="10" y="149"/>
              </a:cxn>
              <a:cxn ang="0">
                <a:pos x="24" y="141"/>
              </a:cxn>
              <a:cxn ang="0">
                <a:pos x="26" y="128"/>
              </a:cxn>
              <a:cxn ang="0">
                <a:pos x="32" y="119"/>
              </a:cxn>
              <a:cxn ang="0">
                <a:pos x="37" y="120"/>
              </a:cxn>
              <a:cxn ang="0">
                <a:pos x="40" y="121"/>
              </a:cxn>
              <a:cxn ang="0">
                <a:pos x="38" y="114"/>
              </a:cxn>
              <a:cxn ang="0">
                <a:pos x="40" y="111"/>
              </a:cxn>
              <a:cxn ang="0">
                <a:pos x="44" y="107"/>
              </a:cxn>
              <a:cxn ang="0">
                <a:pos x="42" y="104"/>
              </a:cxn>
              <a:cxn ang="0">
                <a:pos x="38" y="103"/>
              </a:cxn>
              <a:cxn ang="0">
                <a:pos x="32" y="99"/>
              </a:cxn>
              <a:cxn ang="0">
                <a:pos x="30" y="92"/>
              </a:cxn>
              <a:cxn ang="0">
                <a:pos x="26" y="91"/>
              </a:cxn>
              <a:cxn ang="0">
                <a:pos x="23" y="89"/>
              </a:cxn>
              <a:cxn ang="0">
                <a:pos x="18" y="87"/>
              </a:cxn>
              <a:cxn ang="0">
                <a:pos x="17" y="83"/>
              </a:cxn>
              <a:cxn ang="0">
                <a:pos x="14" y="79"/>
              </a:cxn>
              <a:cxn ang="0">
                <a:pos x="4" y="72"/>
              </a:cxn>
              <a:cxn ang="0">
                <a:pos x="0" y="68"/>
              </a:cxn>
              <a:cxn ang="0">
                <a:pos x="5" y="52"/>
              </a:cxn>
              <a:cxn ang="0">
                <a:pos x="0" y="40"/>
              </a:cxn>
              <a:cxn ang="0">
                <a:pos x="9" y="27"/>
              </a:cxn>
              <a:cxn ang="0">
                <a:pos x="13" y="14"/>
              </a:cxn>
              <a:cxn ang="0">
                <a:pos x="14" y="3"/>
              </a:cxn>
            </a:cxnLst>
            <a:rect l="0" t="0" r="r" b="b"/>
            <a:pathLst>
              <a:path w="89" h="203">
                <a:moveTo>
                  <a:pt x="18" y="0"/>
                </a:moveTo>
                <a:lnTo>
                  <a:pt x="19" y="1"/>
                </a:lnTo>
                <a:lnTo>
                  <a:pt x="20" y="1"/>
                </a:lnTo>
                <a:lnTo>
                  <a:pt x="19" y="2"/>
                </a:lnTo>
                <a:lnTo>
                  <a:pt x="19" y="3"/>
                </a:lnTo>
                <a:lnTo>
                  <a:pt x="28" y="3"/>
                </a:lnTo>
                <a:lnTo>
                  <a:pt x="33" y="5"/>
                </a:lnTo>
                <a:lnTo>
                  <a:pt x="40" y="6"/>
                </a:lnTo>
                <a:lnTo>
                  <a:pt x="41" y="6"/>
                </a:lnTo>
                <a:lnTo>
                  <a:pt x="42" y="7"/>
                </a:lnTo>
                <a:lnTo>
                  <a:pt x="45" y="7"/>
                </a:lnTo>
                <a:lnTo>
                  <a:pt x="46" y="8"/>
                </a:lnTo>
                <a:lnTo>
                  <a:pt x="47" y="8"/>
                </a:lnTo>
                <a:lnTo>
                  <a:pt x="48" y="9"/>
                </a:lnTo>
                <a:lnTo>
                  <a:pt x="48" y="14"/>
                </a:lnTo>
                <a:lnTo>
                  <a:pt x="49" y="14"/>
                </a:lnTo>
                <a:lnTo>
                  <a:pt x="52" y="13"/>
                </a:lnTo>
                <a:lnTo>
                  <a:pt x="53" y="13"/>
                </a:lnTo>
                <a:lnTo>
                  <a:pt x="55" y="12"/>
                </a:lnTo>
                <a:lnTo>
                  <a:pt x="58" y="12"/>
                </a:lnTo>
                <a:lnTo>
                  <a:pt x="61" y="13"/>
                </a:lnTo>
                <a:lnTo>
                  <a:pt x="66" y="15"/>
                </a:lnTo>
                <a:lnTo>
                  <a:pt x="73" y="17"/>
                </a:lnTo>
                <a:lnTo>
                  <a:pt x="77" y="20"/>
                </a:lnTo>
                <a:lnTo>
                  <a:pt x="77" y="31"/>
                </a:lnTo>
                <a:lnTo>
                  <a:pt x="74" y="40"/>
                </a:lnTo>
                <a:lnTo>
                  <a:pt x="70" y="47"/>
                </a:lnTo>
                <a:lnTo>
                  <a:pt x="67" y="55"/>
                </a:lnTo>
                <a:lnTo>
                  <a:pt x="65" y="64"/>
                </a:lnTo>
                <a:lnTo>
                  <a:pt x="66" y="77"/>
                </a:lnTo>
                <a:lnTo>
                  <a:pt x="72" y="77"/>
                </a:lnTo>
                <a:lnTo>
                  <a:pt x="75" y="75"/>
                </a:lnTo>
                <a:lnTo>
                  <a:pt x="80" y="73"/>
                </a:lnTo>
                <a:lnTo>
                  <a:pt x="85" y="73"/>
                </a:lnTo>
                <a:lnTo>
                  <a:pt x="89" y="82"/>
                </a:lnTo>
                <a:lnTo>
                  <a:pt x="88" y="92"/>
                </a:lnTo>
                <a:lnTo>
                  <a:pt x="85" y="111"/>
                </a:lnTo>
                <a:lnTo>
                  <a:pt x="85" y="119"/>
                </a:lnTo>
                <a:lnTo>
                  <a:pt x="87" y="126"/>
                </a:lnTo>
                <a:lnTo>
                  <a:pt x="85" y="133"/>
                </a:lnTo>
                <a:lnTo>
                  <a:pt x="82" y="139"/>
                </a:lnTo>
                <a:lnTo>
                  <a:pt x="84" y="139"/>
                </a:lnTo>
                <a:lnTo>
                  <a:pt x="85" y="140"/>
                </a:lnTo>
                <a:lnTo>
                  <a:pt x="87" y="140"/>
                </a:lnTo>
                <a:lnTo>
                  <a:pt x="88" y="141"/>
                </a:lnTo>
                <a:lnTo>
                  <a:pt x="88" y="143"/>
                </a:lnTo>
                <a:lnTo>
                  <a:pt x="87" y="146"/>
                </a:lnTo>
                <a:lnTo>
                  <a:pt x="85" y="149"/>
                </a:lnTo>
                <a:lnTo>
                  <a:pt x="78" y="156"/>
                </a:lnTo>
                <a:lnTo>
                  <a:pt x="75" y="163"/>
                </a:lnTo>
                <a:lnTo>
                  <a:pt x="75" y="169"/>
                </a:lnTo>
                <a:lnTo>
                  <a:pt x="74" y="174"/>
                </a:lnTo>
                <a:lnTo>
                  <a:pt x="70" y="178"/>
                </a:lnTo>
                <a:lnTo>
                  <a:pt x="66" y="181"/>
                </a:lnTo>
                <a:lnTo>
                  <a:pt x="67" y="188"/>
                </a:lnTo>
                <a:lnTo>
                  <a:pt x="67" y="191"/>
                </a:lnTo>
                <a:lnTo>
                  <a:pt x="66" y="196"/>
                </a:lnTo>
                <a:lnTo>
                  <a:pt x="66" y="203"/>
                </a:lnTo>
                <a:lnTo>
                  <a:pt x="65" y="203"/>
                </a:lnTo>
                <a:lnTo>
                  <a:pt x="62" y="201"/>
                </a:lnTo>
                <a:lnTo>
                  <a:pt x="54" y="201"/>
                </a:lnTo>
                <a:lnTo>
                  <a:pt x="54" y="197"/>
                </a:lnTo>
                <a:lnTo>
                  <a:pt x="37" y="197"/>
                </a:lnTo>
                <a:lnTo>
                  <a:pt x="34" y="201"/>
                </a:lnTo>
                <a:lnTo>
                  <a:pt x="28" y="196"/>
                </a:lnTo>
                <a:lnTo>
                  <a:pt x="21" y="192"/>
                </a:lnTo>
                <a:lnTo>
                  <a:pt x="14" y="188"/>
                </a:lnTo>
                <a:lnTo>
                  <a:pt x="3" y="176"/>
                </a:lnTo>
                <a:lnTo>
                  <a:pt x="0" y="169"/>
                </a:lnTo>
                <a:lnTo>
                  <a:pt x="2" y="160"/>
                </a:lnTo>
                <a:lnTo>
                  <a:pt x="6" y="149"/>
                </a:lnTo>
                <a:lnTo>
                  <a:pt x="10" y="149"/>
                </a:lnTo>
                <a:lnTo>
                  <a:pt x="17" y="146"/>
                </a:lnTo>
                <a:lnTo>
                  <a:pt x="24" y="141"/>
                </a:lnTo>
                <a:lnTo>
                  <a:pt x="24" y="133"/>
                </a:lnTo>
                <a:lnTo>
                  <a:pt x="26" y="128"/>
                </a:lnTo>
                <a:lnTo>
                  <a:pt x="30" y="124"/>
                </a:lnTo>
                <a:lnTo>
                  <a:pt x="32" y="119"/>
                </a:lnTo>
                <a:lnTo>
                  <a:pt x="35" y="119"/>
                </a:lnTo>
                <a:lnTo>
                  <a:pt x="37" y="120"/>
                </a:lnTo>
                <a:lnTo>
                  <a:pt x="39" y="121"/>
                </a:lnTo>
                <a:lnTo>
                  <a:pt x="40" y="121"/>
                </a:lnTo>
                <a:lnTo>
                  <a:pt x="38" y="119"/>
                </a:lnTo>
                <a:lnTo>
                  <a:pt x="38" y="114"/>
                </a:lnTo>
                <a:lnTo>
                  <a:pt x="39" y="113"/>
                </a:lnTo>
                <a:lnTo>
                  <a:pt x="40" y="111"/>
                </a:lnTo>
                <a:lnTo>
                  <a:pt x="42" y="110"/>
                </a:lnTo>
                <a:lnTo>
                  <a:pt x="44" y="107"/>
                </a:lnTo>
                <a:lnTo>
                  <a:pt x="44" y="105"/>
                </a:lnTo>
                <a:lnTo>
                  <a:pt x="42" y="104"/>
                </a:lnTo>
                <a:lnTo>
                  <a:pt x="40" y="103"/>
                </a:lnTo>
                <a:lnTo>
                  <a:pt x="38" y="103"/>
                </a:lnTo>
                <a:lnTo>
                  <a:pt x="33" y="100"/>
                </a:lnTo>
                <a:lnTo>
                  <a:pt x="32" y="99"/>
                </a:lnTo>
                <a:lnTo>
                  <a:pt x="30" y="94"/>
                </a:lnTo>
                <a:lnTo>
                  <a:pt x="30" y="92"/>
                </a:lnTo>
                <a:lnTo>
                  <a:pt x="28" y="92"/>
                </a:lnTo>
                <a:lnTo>
                  <a:pt x="26" y="91"/>
                </a:lnTo>
                <a:lnTo>
                  <a:pt x="25" y="90"/>
                </a:lnTo>
                <a:lnTo>
                  <a:pt x="23" y="89"/>
                </a:lnTo>
                <a:lnTo>
                  <a:pt x="19" y="89"/>
                </a:lnTo>
                <a:lnTo>
                  <a:pt x="18" y="87"/>
                </a:lnTo>
                <a:lnTo>
                  <a:pt x="17" y="85"/>
                </a:lnTo>
                <a:lnTo>
                  <a:pt x="17" y="83"/>
                </a:lnTo>
                <a:lnTo>
                  <a:pt x="16" y="82"/>
                </a:lnTo>
                <a:lnTo>
                  <a:pt x="14" y="79"/>
                </a:lnTo>
                <a:lnTo>
                  <a:pt x="11" y="76"/>
                </a:lnTo>
                <a:lnTo>
                  <a:pt x="4" y="72"/>
                </a:lnTo>
                <a:lnTo>
                  <a:pt x="2" y="70"/>
                </a:lnTo>
                <a:lnTo>
                  <a:pt x="0" y="68"/>
                </a:lnTo>
                <a:lnTo>
                  <a:pt x="3" y="59"/>
                </a:lnTo>
                <a:lnTo>
                  <a:pt x="5" y="52"/>
                </a:lnTo>
                <a:lnTo>
                  <a:pt x="5" y="45"/>
                </a:lnTo>
                <a:lnTo>
                  <a:pt x="0" y="40"/>
                </a:lnTo>
                <a:lnTo>
                  <a:pt x="4" y="33"/>
                </a:lnTo>
                <a:lnTo>
                  <a:pt x="9" y="27"/>
                </a:lnTo>
                <a:lnTo>
                  <a:pt x="12" y="20"/>
                </a:lnTo>
                <a:lnTo>
                  <a:pt x="13" y="14"/>
                </a:lnTo>
                <a:lnTo>
                  <a:pt x="13" y="9"/>
                </a:lnTo>
                <a:lnTo>
                  <a:pt x="14" y="3"/>
                </a:lnTo>
                <a:lnTo>
                  <a:pt x="18" y="0"/>
                </a:lnTo>
                <a:close/>
              </a:path>
            </a:pathLst>
          </a:custGeom>
          <a:solidFill>
            <a:srgbClr val="54BE71"/>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9" name="Freeform 15"/>
          <p:cNvSpPr>
            <a:spLocks/>
          </p:cNvSpPr>
          <p:nvPr/>
        </p:nvSpPr>
        <p:spPr bwMode="auto">
          <a:xfrm>
            <a:off x="9216388" y="1821996"/>
            <a:ext cx="971792" cy="765649"/>
          </a:xfrm>
          <a:custGeom>
            <a:avLst/>
            <a:gdLst/>
            <a:ahLst/>
            <a:cxnLst>
              <a:cxn ang="0">
                <a:pos x="366" y="6"/>
              </a:cxn>
              <a:cxn ang="0">
                <a:pos x="366" y="17"/>
              </a:cxn>
              <a:cxn ang="0">
                <a:pos x="371" y="34"/>
              </a:cxn>
              <a:cxn ang="0">
                <a:pos x="380" y="55"/>
              </a:cxn>
              <a:cxn ang="0">
                <a:pos x="379" y="78"/>
              </a:cxn>
              <a:cxn ang="0">
                <a:pos x="387" y="104"/>
              </a:cxn>
              <a:cxn ang="0">
                <a:pos x="393" y="131"/>
              </a:cxn>
              <a:cxn ang="0">
                <a:pos x="395" y="131"/>
              </a:cxn>
              <a:cxn ang="0">
                <a:pos x="398" y="127"/>
              </a:cxn>
              <a:cxn ang="0">
                <a:pos x="408" y="148"/>
              </a:cxn>
              <a:cxn ang="0">
                <a:pos x="419" y="197"/>
              </a:cxn>
              <a:cxn ang="0">
                <a:pos x="421" y="203"/>
              </a:cxn>
              <a:cxn ang="0">
                <a:pos x="419" y="263"/>
              </a:cxn>
              <a:cxn ang="0">
                <a:pos x="424" y="277"/>
              </a:cxn>
              <a:cxn ang="0">
                <a:pos x="433" y="330"/>
              </a:cxn>
              <a:cxn ang="0">
                <a:pos x="436" y="350"/>
              </a:cxn>
              <a:cxn ang="0">
                <a:pos x="438" y="371"/>
              </a:cxn>
              <a:cxn ang="0">
                <a:pos x="435" y="384"/>
              </a:cxn>
              <a:cxn ang="0">
                <a:pos x="424" y="389"/>
              </a:cxn>
              <a:cxn ang="0">
                <a:pos x="419" y="379"/>
              </a:cxn>
              <a:cxn ang="0">
                <a:pos x="416" y="369"/>
              </a:cxn>
              <a:cxn ang="0">
                <a:pos x="335" y="341"/>
              </a:cxn>
              <a:cxn ang="0">
                <a:pos x="319" y="313"/>
              </a:cxn>
              <a:cxn ang="0">
                <a:pos x="306" y="308"/>
              </a:cxn>
              <a:cxn ang="0">
                <a:pos x="301" y="301"/>
              </a:cxn>
              <a:cxn ang="0">
                <a:pos x="264" y="311"/>
              </a:cxn>
              <a:cxn ang="0">
                <a:pos x="185" y="328"/>
              </a:cxn>
              <a:cxn ang="0">
                <a:pos x="46" y="355"/>
              </a:cxn>
              <a:cxn ang="0">
                <a:pos x="3" y="356"/>
              </a:cxn>
              <a:cxn ang="0">
                <a:pos x="1" y="343"/>
              </a:cxn>
              <a:cxn ang="0">
                <a:pos x="10" y="334"/>
              </a:cxn>
              <a:cxn ang="0">
                <a:pos x="25" y="313"/>
              </a:cxn>
              <a:cxn ang="0">
                <a:pos x="40" y="295"/>
              </a:cxn>
              <a:cxn ang="0">
                <a:pos x="44" y="290"/>
              </a:cxn>
              <a:cxn ang="0">
                <a:pos x="50" y="281"/>
              </a:cxn>
              <a:cxn ang="0">
                <a:pos x="46" y="267"/>
              </a:cxn>
              <a:cxn ang="0">
                <a:pos x="41" y="256"/>
              </a:cxn>
              <a:cxn ang="0">
                <a:pos x="33" y="251"/>
              </a:cxn>
              <a:cxn ang="0">
                <a:pos x="31" y="239"/>
              </a:cxn>
              <a:cxn ang="0">
                <a:pos x="55" y="229"/>
              </a:cxn>
              <a:cxn ang="0">
                <a:pos x="93" y="217"/>
              </a:cxn>
              <a:cxn ang="0">
                <a:pos x="122" y="222"/>
              </a:cxn>
              <a:cxn ang="0">
                <a:pos x="156" y="214"/>
              </a:cxn>
              <a:cxn ang="0">
                <a:pos x="194" y="186"/>
              </a:cxn>
              <a:cxn ang="0">
                <a:pos x="210" y="178"/>
              </a:cxn>
              <a:cxn ang="0">
                <a:pos x="204" y="150"/>
              </a:cxn>
              <a:cxn ang="0">
                <a:pos x="213" y="136"/>
              </a:cxn>
              <a:cxn ang="0">
                <a:pos x="208" y="131"/>
              </a:cxn>
              <a:cxn ang="0">
                <a:pos x="202" y="125"/>
              </a:cxn>
              <a:cxn ang="0">
                <a:pos x="196" y="130"/>
              </a:cxn>
              <a:cxn ang="0">
                <a:pos x="208" y="108"/>
              </a:cxn>
              <a:cxn ang="0">
                <a:pos x="222" y="84"/>
              </a:cxn>
              <a:cxn ang="0">
                <a:pos x="231" y="67"/>
              </a:cxn>
              <a:cxn ang="0">
                <a:pos x="268" y="26"/>
              </a:cxn>
              <a:cxn ang="0">
                <a:pos x="324" y="12"/>
              </a:cxn>
            </a:cxnLst>
            <a:rect l="0" t="0" r="r" b="b"/>
            <a:pathLst>
              <a:path w="438" h="389">
                <a:moveTo>
                  <a:pt x="363" y="0"/>
                </a:moveTo>
                <a:lnTo>
                  <a:pt x="366" y="4"/>
                </a:lnTo>
                <a:lnTo>
                  <a:pt x="366" y="6"/>
                </a:lnTo>
                <a:lnTo>
                  <a:pt x="365" y="8"/>
                </a:lnTo>
                <a:lnTo>
                  <a:pt x="365" y="14"/>
                </a:lnTo>
                <a:lnTo>
                  <a:pt x="366" y="17"/>
                </a:lnTo>
                <a:lnTo>
                  <a:pt x="369" y="18"/>
                </a:lnTo>
                <a:lnTo>
                  <a:pt x="371" y="22"/>
                </a:lnTo>
                <a:lnTo>
                  <a:pt x="371" y="34"/>
                </a:lnTo>
                <a:lnTo>
                  <a:pt x="374" y="41"/>
                </a:lnTo>
                <a:lnTo>
                  <a:pt x="378" y="47"/>
                </a:lnTo>
                <a:lnTo>
                  <a:pt x="380" y="55"/>
                </a:lnTo>
                <a:lnTo>
                  <a:pt x="383" y="64"/>
                </a:lnTo>
                <a:lnTo>
                  <a:pt x="383" y="68"/>
                </a:lnTo>
                <a:lnTo>
                  <a:pt x="379" y="78"/>
                </a:lnTo>
                <a:lnTo>
                  <a:pt x="379" y="82"/>
                </a:lnTo>
                <a:lnTo>
                  <a:pt x="383" y="94"/>
                </a:lnTo>
                <a:lnTo>
                  <a:pt x="387" y="104"/>
                </a:lnTo>
                <a:lnTo>
                  <a:pt x="391" y="117"/>
                </a:lnTo>
                <a:lnTo>
                  <a:pt x="391" y="130"/>
                </a:lnTo>
                <a:lnTo>
                  <a:pt x="393" y="131"/>
                </a:lnTo>
                <a:lnTo>
                  <a:pt x="394" y="132"/>
                </a:lnTo>
                <a:lnTo>
                  <a:pt x="394" y="131"/>
                </a:lnTo>
                <a:lnTo>
                  <a:pt x="395" y="131"/>
                </a:lnTo>
                <a:lnTo>
                  <a:pt x="397" y="130"/>
                </a:lnTo>
                <a:lnTo>
                  <a:pt x="397" y="129"/>
                </a:lnTo>
                <a:lnTo>
                  <a:pt x="398" y="127"/>
                </a:lnTo>
                <a:lnTo>
                  <a:pt x="400" y="127"/>
                </a:lnTo>
                <a:lnTo>
                  <a:pt x="402" y="130"/>
                </a:lnTo>
                <a:lnTo>
                  <a:pt x="408" y="148"/>
                </a:lnTo>
                <a:lnTo>
                  <a:pt x="413" y="171"/>
                </a:lnTo>
                <a:lnTo>
                  <a:pt x="416" y="195"/>
                </a:lnTo>
                <a:lnTo>
                  <a:pt x="419" y="197"/>
                </a:lnTo>
                <a:lnTo>
                  <a:pt x="420" y="200"/>
                </a:lnTo>
                <a:lnTo>
                  <a:pt x="421" y="201"/>
                </a:lnTo>
                <a:lnTo>
                  <a:pt x="421" y="203"/>
                </a:lnTo>
                <a:lnTo>
                  <a:pt x="419" y="220"/>
                </a:lnTo>
                <a:lnTo>
                  <a:pt x="417" y="241"/>
                </a:lnTo>
                <a:lnTo>
                  <a:pt x="419" y="263"/>
                </a:lnTo>
                <a:lnTo>
                  <a:pt x="420" y="266"/>
                </a:lnTo>
                <a:lnTo>
                  <a:pt x="422" y="270"/>
                </a:lnTo>
                <a:lnTo>
                  <a:pt x="424" y="277"/>
                </a:lnTo>
                <a:lnTo>
                  <a:pt x="427" y="293"/>
                </a:lnTo>
                <a:lnTo>
                  <a:pt x="429" y="312"/>
                </a:lnTo>
                <a:lnTo>
                  <a:pt x="433" y="330"/>
                </a:lnTo>
                <a:lnTo>
                  <a:pt x="435" y="340"/>
                </a:lnTo>
                <a:lnTo>
                  <a:pt x="437" y="346"/>
                </a:lnTo>
                <a:lnTo>
                  <a:pt x="436" y="350"/>
                </a:lnTo>
                <a:lnTo>
                  <a:pt x="433" y="355"/>
                </a:lnTo>
                <a:lnTo>
                  <a:pt x="427" y="361"/>
                </a:lnTo>
                <a:lnTo>
                  <a:pt x="438" y="371"/>
                </a:lnTo>
                <a:lnTo>
                  <a:pt x="438" y="378"/>
                </a:lnTo>
                <a:lnTo>
                  <a:pt x="437" y="382"/>
                </a:lnTo>
                <a:lnTo>
                  <a:pt x="435" y="384"/>
                </a:lnTo>
                <a:lnTo>
                  <a:pt x="433" y="385"/>
                </a:lnTo>
                <a:lnTo>
                  <a:pt x="429" y="386"/>
                </a:lnTo>
                <a:lnTo>
                  <a:pt x="424" y="389"/>
                </a:lnTo>
                <a:lnTo>
                  <a:pt x="422" y="388"/>
                </a:lnTo>
                <a:lnTo>
                  <a:pt x="420" y="383"/>
                </a:lnTo>
                <a:lnTo>
                  <a:pt x="419" y="379"/>
                </a:lnTo>
                <a:lnTo>
                  <a:pt x="417" y="377"/>
                </a:lnTo>
                <a:lnTo>
                  <a:pt x="417" y="371"/>
                </a:lnTo>
                <a:lnTo>
                  <a:pt x="416" y="369"/>
                </a:lnTo>
                <a:lnTo>
                  <a:pt x="387" y="361"/>
                </a:lnTo>
                <a:lnTo>
                  <a:pt x="362" y="350"/>
                </a:lnTo>
                <a:lnTo>
                  <a:pt x="335" y="341"/>
                </a:lnTo>
                <a:lnTo>
                  <a:pt x="330" y="336"/>
                </a:lnTo>
                <a:lnTo>
                  <a:pt x="323" y="315"/>
                </a:lnTo>
                <a:lnTo>
                  <a:pt x="319" y="313"/>
                </a:lnTo>
                <a:lnTo>
                  <a:pt x="316" y="313"/>
                </a:lnTo>
                <a:lnTo>
                  <a:pt x="309" y="311"/>
                </a:lnTo>
                <a:lnTo>
                  <a:pt x="306" y="308"/>
                </a:lnTo>
                <a:lnTo>
                  <a:pt x="303" y="306"/>
                </a:lnTo>
                <a:lnTo>
                  <a:pt x="302" y="302"/>
                </a:lnTo>
                <a:lnTo>
                  <a:pt x="301" y="301"/>
                </a:lnTo>
                <a:lnTo>
                  <a:pt x="294" y="301"/>
                </a:lnTo>
                <a:lnTo>
                  <a:pt x="285" y="304"/>
                </a:lnTo>
                <a:lnTo>
                  <a:pt x="264" y="311"/>
                </a:lnTo>
                <a:lnTo>
                  <a:pt x="245" y="314"/>
                </a:lnTo>
                <a:lnTo>
                  <a:pt x="228" y="319"/>
                </a:lnTo>
                <a:lnTo>
                  <a:pt x="185" y="328"/>
                </a:lnTo>
                <a:lnTo>
                  <a:pt x="139" y="337"/>
                </a:lnTo>
                <a:lnTo>
                  <a:pt x="93" y="347"/>
                </a:lnTo>
                <a:lnTo>
                  <a:pt x="46" y="355"/>
                </a:lnTo>
                <a:lnTo>
                  <a:pt x="2" y="361"/>
                </a:lnTo>
                <a:lnTo>
                  <a:pt x="3" y="358"/>
                </a:lnTo>
                <a:lnTo>
                  <a:pt x="3" y="356"/>
                </a:lnTo>
                <a:lnTo>
                  <a:pt x="0" y="349"/>
                </a:lnTo>
                <a:lnTo>
                  <a:pt x="0" y="347"/>
                </a:lnTo>
                <a:lnTo>
                  <a:pt x="1" y="343"/>
                </a:lnTo>
                <a:lnTo>
                  <a:pt x="2" y="341"/>
                </a:lnTo>
                <a:lnTo>
                  <a:pt x="7" y="336"/>
                </a:lnTo>
                <a:lnTo>
                  <a:pt x="10" y="334"/>
                </a:lnTo>
                <a:lnTo>
                  <a:pt x="13" y="330"/>
                </a:lnTo>
                <a:lnTo>
                  <a:pt x="18" y="325"/>
                </a:lnTo>
                <a:lnTo>
                  <a:pt x="25" y="313"/>
                </a:lnTo>
                <a:lnTo>
                  <a:pt x="39" y="299"/>
                </a:lnTo>
                <a:lnTo>
                  <a:pt x="40" y="297"/>
                </a:lnTo>
                <a:lnTo>
                  <a:pt x="40" y="295"/>
                </a:lnTo>
                <a:lnTo>
                  <a:pt x="41" y="293"/>
                </a:lnTo>
                <a:lnTo>
                  <a:pt x="43" y="292"/>
                </a:lnTo>
                <a:lnTo>
                  <a:pt x="44" y="290"/>
                </a:lnTo>
                <a:lnTo>
                  <a:pt x="46" y="287"/>
                </a:lnTo>
                <a:lnTo>
                  <a:pt x="48" y="284"/>
                </a:lnTo>
                <a:lnTo>
                  <a:pt x="50" y="281"/>
                </a:lnTo>
                <a:lnTo>
                  <a:pt x="50" y="276"/>
                </a:lnTo>
                <a:lnTo>
                  <a:pt x="48" y="271"/>
                </a:lnTo>
                <a:lnTo>
                  <a:pt x="46" y="267"/>
                </a:lnTo>
                <a:lnTo>
                  <a:pt x="44" y="263"/>
                </a:lnTo>
                <a:lnTo>
                  <a:pt x="45" y="257"/>
                </a:lnTo>
                <a:lnTo>
                  <a:pt x="41" y="256"/>
                </a:lnTo>
                <a:lnTo>
                  <a:pt x="39" y="253"/>
                </a:lnTo>
                <a:lnTo>
                  <a:pt x="37" y="252"/>
                </a:lnTo>
                <a:lnTo>
                  <a:pt x="33" y="251"/>
                </a:lnTo>
                <a:lnTo>
                  <a:pt x="32" y="249"/>
                </a:lnTo>
                <a:lnTo>
                  <a:pt x="31" y="245"/>
                </a:lnTo>
                <a:lnTo>
                  <a:pt x="31" y="239"/>
                </a:lnTo>
                <a:lnTo>
                  <a:pt x="36" y="236"/>
                </a:lnTo>
                <a:lnTo>
                  <a:pt x="41" y="234"/>
                </a:lnTo>
                <a:lnTo>
                  <a:pt x="55" y="229"/>
                </a:lnTo>
                <a:lnTo>
                  <a:pt x="65" y="224"/>
                </a:lnTo>
                <a:lnTo>
                  <a:pt x="78" y="220"/>
                </a:lnTo>
                <a:lnTo>
                  <a:pt x="93" y="217"/>
                </a:lnTo>
                <a:lnTo>
                  <a:pt x="109" y="217"/>
                </a:lnTo>
                <a:lnTo>
                  <a:pt x="118" y="220"/>
                </a:lnTo>
                <a:lnTo>
                  <a:pt x="122" y="222"/>
                </a:lnTo>
                <a:lnTo>
                  <a:pt x="126" y="223"/>
                </a:lnTo>
                <a:lnTo>
                  <a:pt x="145" y="216"/>
                </a:lnTo>
                <a:lnTo>
                  <a:pt x="156" y="214"/>
                </a:lnTo>
                <a:lnTo>
                  <a:pt x="168" y="214"/>
                </a:lnTo>
                <a:lnTo>
                  <a:pt x="182" y="201"/>
                </a:lnTo>
                <a:lnTo>
                  <a:pt x="194" y="186"/>
                </a:lnTo>
                <a:lnTo>
                  <a:pt x="201" y="181"/>
                </a:lnTo>
                <a:lnTo>
                  <a:pt x="206" y="180"/>
                </a:lnTo>
                <a:lnTo>
                  <a:pt x="210" y="178"/>
                </a:lnTo>
                <a:lnTo>
                  <a:pt x="210" y="166"/>
                </a:lnTo>
                <a:lnTo>
                  <a:pt x="208" y="157"/>
                </a:lnTo>
                <a:lnTo>
                  <a:pt x="204" y="150"/>
                </a:lnTo>
                <a:lnTo>
                  <a:pt x="206" y="144"/>
                </a:lnTo>
                <a:lnTo>
                  <a:pt x="209" y="139"/>
                </a:lnTo>
                <a:lnTo>
                  <a:pt x="213" y="136"/>
                </a:lnTo>
                <a:lnTo>
                  <a:pt x="214" y="130"/>
                </a:lnTo>
                <a:lnTo>
                  <a:pt x="209" y="132"/>
                </a:lnTo>
                <a:lnTo>
                  <a:pt x="208" y="131"/>
                </a:lnTo>
                <a:lnTo>
                  <a:pt x="206" y="130"/>
                </a:lnTo>
                <a:lnTo>
                  <a:pt x="206" y="129"/>
                </a:lnTo>
                <a:lnTo>
                  <a:pt x="202" y="125"/>
                </a:lnTo>
                <a:lnTo>
                  <a:pt x="200" y="125"/>
                </a:lnTo>
                <a:lnTo>
                  <a:pt x="199" y="127"/>
                </a:lnTo>
                <a:lnTo>
                  <a:pt x="196" y="130"/>
                </a:lnTo>
                <a:lnTo>
                  <a:pt x="196" y="122"/>
                </a:lnTo>
                <a:lnTo>
                  <a:pt x="201" y="115"/>
                </a:lnTo>
                <a:lnTo>
                  <a:pt x="208" y="108"/>
                </a:lnTo>
                <a:lnTo>
                  <a:pt x="216" y="101"/>
                </a:lnTo>
                <a:lnTo>
                  <a:pt x="222" y="94"/>
                </a:lnTo>
                <a:lnTo>
                  <a:pt x="222" y="84"/>
                </a:lnTo>
                <a:lnTo>
                  <a:pt x="224" y="78"/>
                </a:lnTo>
                <a:lnTo>
                  <a:pt x="228" y="74"/>
                </a:lnTo>
                <a:lnTo>
                  <a:pt x="231" y="67"/>
                </a:lnTo>
                <a:lnTo>
                  <a:pt x="245" y="46"/>
                </a:lnTo>
                <a:lnTo>
                  <a:pt x="256" y="34"/>
                </a:lnTo>
                <a:lnTo>
                  <a:pt x="268" y="26"/>
                </a:lnTo>
                <a:lnTo>
                  <a:pt x="284" y="20"/>
                </a:lnTo>
                <a:lnTo>
                  <a:pt x="303" y="15"/>
                </a:lnTo>
                <a:lnTo>
                  <a:pt x="324" y="12"/>
                </a:lnTo>
                <a:lnTo>
                  <a:pt x="344" y="7"/>
                </a:lnTo>
                <a:lnTo>
                  <a:pt x="363" y="0"/>
                </a:lnTo>
                <a:close/>
              </a:path>
            </a:pathLst>
          </a:custGeom>
          <a:solidFill>
            <a:srgbClr val="54BE71"/>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0" name="Freeform 18"/>
          <p:cNvSpPr>
            <a:spLocks/>
          </p:cNvSpPr>
          <p:nvPr/>
        </p:nvSpPr>
        <p:spPr bwMode="auto">
          <a:xfrm>
            <a:off x="10159834" y="2304291"/>
            <a:ext cx="268464" cy="234223"/>
          </a:xfrm>
          <a:custGeom>
            <a:avLst/>
            <a:gdLst/>
            <a:ahLst/>
            <a:cxnLst>
              <a:cxn ang="0">
                <a:pos x="107" y="0"/>
              </a:cxn>
              <a:cxn ang="0">
                <a:pos x="110" y="14"/>
              </a:cxn>
              <a:cxn ang="0">
                <a:pos x="115" y="28"/>
              </a:cxn>
              <a:cxn ang="0">
                <a:pos x="119" y="43"/>
              </a:cxn>
              <a:cxn ang="0">
                <a:pos x="121" y="60"/>
              </a:cxn>
              <a:cxn ang="0">
                <a:pos x="113" y="61"/>
              </a:cxn>
              <a:cxn ang="0">
                <a:pos x="107" y="63"/>
              </a:cxn>
              <a:cxn ang="0">
                <a:pos x="101" y="67"/>
              </a:cxn>
              <a:cxn ang="0">
                <a:pos x="96" y="70"/>
              </a:cxn>
              <a:cxn ang="0">
                <a:pos x="91" y="70"/>
              </a:cxn>
              <a:cxn ang="0">
                <a:pos x="85" y="66"/>
              </a:cxn>
              <a:cxn ang="0">
                <a:pos x="85" y="68"/>
              </a:cxn>
              <a:cxn ang="0">
                <a:pos x="86" y="70"/>
              </a:cxn>
              <a:cxn ang="0">
                <a:pos x="87" y="71"/>
              </a:cxn>
              <a:cxn ang="0">
                <a:pos x="87" y="73"/>
              </a:cxn>
              <a:cxn ang="0">
                <a:pos x="86" y="74"/>
              </a:cxn>
              <a:cxn ang="0">
                <a:pos x="85" y="76"/>
              </a:cxn>
              <a:cxn ang="0">
                <a:pos x="71" y="80"/>
              </a:cxn>
              <a:cxn ang="0">
                <a:pos x="59" y="82"/>
              </a:cxn>
              <a:cxn ang="0">
                <a:pos x="48" y="88"/>
              </a:cxn>
              <a:cxn ang="0">
                <a:pos x="46" y="90"/>
              </a:cxn>
              <a:cxn ang="0">
                <a:pos x="45" y="91"/>
              </a:cxn>
              <a:cxn ang="0">
                <a:pos x="43" y="96"/>
              </a:cxn>
              <a:cxn ang="0">
                <a:pos x="34" y="96"/>
              </a:cxn>
              <a:cxn ang="0">
                <a:pos x="32" y="97"/>
              </a:cxn>
              <a:cxn ang="0">
                <a:pos x="32" y="103"/>
              </a:cxn>
              <a:cxn ang="0">
                <a:pos x="30" y="105"/>
              </a:cxn>
              <a:cxn ang="0">
                <a:pos x="28" y="105"/>
              </a:cxn>
              <a:cxn ang="0">
                <a:pos x="25" y="106"/>
              </a:cxn>
              <a:cxn ang="0">
                <a:pos x="24" y="106"/>
              </a:cxn>
              <a:cxn ang="0">
                <a:pos x="21" y="110"/>
              </a:cxn>
              <a:cxn ang="0">
                <a:pos x="20" y="112"/>
              </a:cxn>
              <a:cxn ang="0">
                <a:pos x="15" y="117"/>
              </a:cxn>
              <a:cxn ang="0">
                <a:pos x="11" y="119"/>
              </a:cxn>
              <a:cxn ang="0">
                <a:pos x="9" y="119"/>
              </a:cxn>
              <a:cxn ang="0">
                <a:pos x="6" y="116"/>
              </a:cxn>
              <a:cxn ang="0">
                <a:pos x="6" y="111"/>
              </a:cxn>
              <a:cxn ang="0">
                <a:pos x="7" y="110"/>
              </a:cxn>
              <a:cxn ang="0">
                <a:pos x="8" y="110"/>
              </a:cxn>
              <a:cxn ang="0">
                <a:pos x="10" y="109"/>
              </a:cxn>
              <a:cxn ang="0">
                <a:pos x="11" y="109"/>
              </a:cxn>
              <a:cxn ang="0">
                <a:pos x="14" y="106"/>
              </a:cxn>
              <a:cxn ang="0">
                <a:pos x="14" y="104"/>
              </a:cxn>
              <a:cxn ang="0">
                <a:pos x="8" y="78"/>
              </a:cxn>
              <a:cxn ang="0">
                <a:pos x="3" y="54"/>
              </a:cxn>
              <a:cxn ang="0">
                <a:pos x="0" y="26"/>
              </a:cxn>
              <a:cxn ang="0">
                <a:pos x="55" y="13"/>
              </a:cxn>
              <a:cxn ang="0">
                <a:pos x="107" y="0"/>
              </a:cxn>
            </a:cxnLst>
            <a:rect l="0" t="0" r="r" b="b"/>
            <a:pathLst>
              <a:path w="121" h="119">
                <a:moveTo>
                  <a:pt x="107" y="0"/>
                </a:moveTo>
                <a:lnTo>
                  <a:pt x="110" y="14"/>
                </a:lnTo>
                <a:lnTo>
                  <a:pt x="115" y="28"/>
                </a:lnTo>
                <a:lnTo>
                  <a:pt x="119" y="43"/>
                </a:lnTo>
                <a:lnTo>
                  <a:pt x="121" y="60"/>
                </a:lnTo>
                <a:lnTo>
                  <a:pt x="113" y="61"/>
                </a:lnTo>
                <a:lnTo>
                  <a:pt x="107" y="63"/>
                </a:lnTo>
                <a:lnTo>
                  <a:pt x="101" y="67"/>
                </a:lnTo>
                <a:lnTo>
                  <a:pt x="96" y="70"/>
                </a:lnTo>
                <a:lnTo>
                  <a:pt x="91" y="70"/>
                </a:lnTo>
                <a:lnTo>
                  <a:pt x="85" y="66"/>
                </a:lnTo>
                <a:lnTo>
                  <a:pt x="85" y="68"/>
                </a:lnTo>
                <a:lnTo>
                  <a:pt x="86" y="70"/>
                </a:lnTo>
                <a:lnTo>
                  <a:pt x="87" y="71"/>
                </a:lnTo>
                <a:lnTo>
                  <a:pt x="87" y="73"/>
                </a:lnTo>
                <a:lnTo>
                  <a:pt x="86" y="74"/>
                </a:lnTo>
                <a:lnTo>
                  <a:pt x="85" y="76"/>
                </a:lnTo>
                <a:lnTo>
                  <a:pt x="71" y="80"/>
                </a:lnTo>
                <a:lnTo>
                  <a:pt x="59" y="82"/>
                </a:lnTo>
                <a:lnTo>
                  <a:pt x="48" y="88"/>
                </a:lnTo>
                <a:lnTo>
                  <a:pt x="46" y="90"/>
                </a:lnTo>
                <a:lnTo>
                  <a:pt x="45" y="91"/>
                </a:lnTo>
                <a:lnTo>
                  <a:pt x="43" y="96"/>
                </a:lnTo>
                <a:lnTo>
                  <a:pt x="34" y="96"/>
                </a:lnTo>
                <a:lnTo>
                  <a:pt x="32" y="97"/>
                </a:lnTo>
                <a:lnTo>
                  <a:pt x="32" y="103"/>
                </a:lnTo>
                <a:lnTo>
                  <a:pt x="30" y="105"/>
                </a:lnTo>
                <a:lnTo>
                  <a:pt x="28" y="105"/>
                </a:lnTo>
                <a:lnTo>
                  <a:pt x="25" y="106"/>
                </a:lnTo>
                <a:lnTo>
                  <a:pt x="24" y="106"/>
                </a:lnTo>
                <a:lnTo>
                  <a:pt x="21" y="110"/>
                </a:lnTo>
                <a:lnTo>
                  <a:pt x="20" y="112"/>
                </a:lnTo>
                <a:lnTo>
                  <a:pt x="15" y="117"/>
                </a:lnTo>
                <a:lnTo>
                  <a:pt x="11" y="119"/>
                </a:lnTo>
                <a:lnTo>
                  <a:pt x="9" y="119"/>
                </a:lnTo>
                <a:lnTo>
                  <a:pt x="6" y="116"/>
                </a:lnTo>
                <a:lnTo>
                  <a:pt x="6" y="111"/>
                </a:lnTo>
                <a:lnTo>
                  <a:pt x="7" y="110"/>
                </a:lnTo>
                <a:lnTo>
                  <a:pt x="8" y="110"/>
                </a:lnTo>
                <a:lnTo>
                  <a:pt x="10" y="109"/>
                </a:lnTo>
                <a:lnTo>
                  <a:pt x="11" y="109"/>
                </a:lnTo>
                <a:lnTo>
                  <a:pt x="14" y="106"/>
                </a:lnTo>
                <a:lnTo>
                  <a:pt x="14" y="104"/>
                </a:lnTo>
                <a:lnTo>
                  <a:pt x="8" y="78"/>
                </a:lnTo>
                <a:lnTo>
                  <a:pt x="3" y="54"/>
                </a:lnTo>
                <a:lnTo>
                  <a:pt x="0" y="26"/>
                </a:lnTo>
                <a:lnTo>
                  <a:pt x="55" y="13"/>
                </a:lnTo>
                <a:lnTo>
                  <a:pt x="107" y="0"/>
                </a:lnTo>
                <a:close/>
              </a:path>
            </a:pathLst>
          </a:custGeom>
          <a:solidFill>
            <a:srgbClr val="54BE71"/>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1" name="Freeform 10"/>
          <p:cNvSpPr>
            <a:spLocks/>
          </p:cNvSpPr>
          <p:nvPr/>
        </p:nvSpPr>
        <p:spPr bwMode="auto">
          <a:xfrm>
            <a:off x="10137149" y="2115183"/>
            <a:ext cx="474803" cy="238159"/>
          </a:xfrm>
          <a:custGeom>
            <a:avLst/>
            <a:gdLst/>
            <a:ahLst/>
            <a:cxnLst>
              <a:cxn ang="0">
                <a:pos x="152" y="0"/>
              </a:cxn>
              <a:cxn ang="0">
                <a:pos x="156" y="3"/>
              </a:cxn>
              <a:cxn ang="0">
                <a:pos x="159" y="9"/>
              </a:cxn>
              <a:cxn ang="0">
                <a:pos x="163" y="14"/>
              </a:cxn>
              <a:cxn ang="0">
                <a:pos x="166" y="17"/>
              </a:cxn>
              <a:cxn ang="0">
                <a:pos x="171" y="18"/>
              </a:cxn>
              <a:cxn ang="0">
                <a:pos x="178" y="16"/>
              </a:cxn>
              <a:cxn ang="0">
                <a:pos x="169" y="25"/>
              </a:cxn>
              <a:cxn ang="0">
                <a:pos x="161" y="36"/>
              </a:cxn>
              <a:cxn ang="0">
                <a:pos x="155" y="47"/>
              </a:cxn>
              <a:cxn ang="0">
                <a:pos x="158" y="51"/>
              </a:cxn>
              <a:cxn ang="0">
                <a:pos x="158" y="53"/>
              </a:cxn>
              <a:cxn ang="0">
                <a:pos x="162" y="57"/>
              </a:cxn>
              <a:cxn ang="0">
                <a:pos x="166" y="58"/>
              </a:cxn>
              <a:cxn ang="0">
                <a:pos x="178" y="56"/>
              </a:cxn>
              <a:cxn ang="0">
                <a:pos x="180" y="59"/>
              </a:cxn>
              <a:cxn ang="0">
                <a:pos x="184" y="61"/>
              </a:cxn>
              <a:cxn ang="0">
                <a:pos x="187" y="65"/>
              </a:cxn>
              <a:cxn ang="0">
                <a:pos x="190" y="70"/>
              </a:cxn>
              <a:cxn ang="0">
                <a:pos x="189" y="75"/>
              </a:cxn>
              <a:cxn ang="0">
                <a:pos x="194" y="78"/>
              </a:cxn>
              <a:cxn ang="0">
                <a:pos x="199" y="82"/>
              </a:cxn>
              <a:cxn ang="0">
                <a:pos x="204" y="88"/>
              </a:cxn>
              <a:cxn ang="0">
                <a:pos x="208" y="93"/>
              </a:cxn>
              <a:cxn ang="0">
                <a:pos x="214" y="95"/>
              </a:cxn>
              <a:cxn ang="0">
                <a:pos x="214" y="105"/>
              </a:cxn>
              <a:cxn ang="0">
                <a:pos x="212" y="108"/>
              </a:cxn>
              <a:cxn ang="0">
                <a:pos x="211" y="110"/>
              </a:cxn>
              <a:cxn ang="0">
                <a:pos x="207" y="112"/>
              </a:cxn>
              <a:cxn ang="0">
                <a:pos x="203" y="113"/>
              </a:cxn>
              <a:cxn ang="0">
                <a:pos x="203" y="107"/>
              </a:cxn>
              <a:cxn ang="0">
                <a:pos x="201" y="105"/>
              </a:cxn>
              <a:cxn ang="0">
                <a:pos x="201" y="102"/>
              </a:cxn>
              <a:cxn ang="0">
                <a:pos x="200" y="101"/>
              </a:cxn>
              <a:cxn ang="0">
                <a:pos x="200" y="95"/>
              </a:cxn>
              <a:cxn ang="0">
                <a:pos x="191" y="102"/>
              </a:cxn>
              <a:cxn ang="0">
                <a:pos x="184" y="112"/>
              </a:cxn>
              <a:cxn ang="0">
                <a:pos x="178" y="121"/>
              </a:cxn>
              <a:cxn ang="0">
                <a:pos x="172" y="120"/>
              </a:cxn>
              <a:cxn ang="0">
                <a:pos x="169" y="115"/>
              </a:cxn>
              <a:cxn ang="0">
                <a:pos x="166" y="108"/>
              </a:cxn>
              <a:cxn ang="0">
                <a:pos x="166" y="101"/>
              </a:cxn>
              <a:cxn ang="0">
                <a:pos x="162" y="106"/>
              </a:cxn>
              <a:cxn ang="0">
                <a:pos x="161" y="109"/>
              </a:cxn>
              <a:cxn ang="0">
                <a:pos x="154" y="103"/>
              </a:cxn>
              <a:cxn ang="0">
                <a:pos x="144" y="87"/>
              </a:cxn>
              <a:cxn ang="0">
                <a:pos x="114" y="92"/>
              </a:cxn>
              <a:cxn ang="0">
                <a:pos x="86" y="98"/>
              </a:cxn>
              <a:cxn ang="0">
                <a:pos x="59" y="105"/>
              </a:cxn>
              <a:cxn ang="0">
                <a:pos x="31" y="112"/>
              </a:cxn>
              <a:cxn ang="0">
                <a:pos x="0" y="115"/>
              </a:cxn>
              <a:cxn ang="0">
                <a:pos x="1" y="99"/>
              </a:cxn>
              <a:cxn ang="0">
                <a:pos x="3" y="71"/>
              </a:cxn>
              <a:cxn ang="0">
                <a:pos x="3" y="53"/>
              </a:cxn>
              <a:cxn ang="0">
                <a:pos x="33" y="47"/>
              </a:cxn>
              <a:cxn ang="0">
                <a:pos x="63" y="40"/>
              </a:cxn>
              <a:cxn ang="0">
                <a:pos x="94" y="35"/>
              </a:cxn>
              <a:cxn ang="0">
                <a:pos x="121" y="28"/>
              </a:cxn>
              <a:cxn ang="0">
                <a:pos x="132" y="23"/>
              </a:cxn>
              <a:cxn ang="0">
                <a:pos x="141" y="14"/>
              </a:cxn>
              <a:cxn ang="0">
                <a:pos x="147" y="2"/>
              </a:cxn>
              <a:cxn ang="0">
                <a:pos x="150" y="2"/>
              </a:cxn>
              <a:cxn ang="0">
                <a:pos x="152" y="0"/>
              </a:cxn>
            </a:cxnLst>
            <a:rect l="0" t="0" r="r" b="b"/>
            <a:pathLst>
              <a:path w="214" h="121">
                <a:moveTo>
                  <a:pt x="152" y="0"/>
                </a:moveTo>
                <a:lnTo>
                  <a:pt x="156" y="3"/>
                </a:lnTo>
                <a:lnTo>
                  <a:pt x="159" y="9"/>
                </a:lnTo>
                <a:lnTo>
                  <a:pt x="163" y="14"/>
                </a:lnTo>
                <a:lnTo>
                  <a:pt x="166" y="17"/>
                </a:lnTo>
                <a:lnTo>
                  <a:pt x="171" y="18"/>
                </a:lnTo>
                <a:lnTo>
                  <a:pt x="178" y="16"/>
                </a:lnTo>
                <a:lnTo>
                  <a:pt x="169" y="25"/>
                </a:lnTo>
                <a:lnTo>
                  <a:pt x="161" y="36"/>
                </a:lnTo>
                <a:lnTo>
                  <a:pt x="155" y="47"/>
                </a:lnTo>
                <a:lnTo>
                  <a:pt x="158" y="51"/>
                </a:lnTo>
                <a:lnTo>
                  <a:pt x="158" y="53"/>
                </a:lnTo>
                <a:lnTo>
                  <a:pt x="162" y="57"/>
                </a:lnTo>
                <a:lnTo>
                  <a:pt x="166" y="58"/>
                </a:lnTo>
                <a:lnTo>
                  <a:pt x="178" y="56"/>
                </a:lnTo>
                <a:lnTo>
                  <a:pt x="180" y="59"/>
                </a:lnTo>
                <a:lnTo>
                  <a:pt x="184" y="61"/>
                </a:lnTo>
                <a:lnTo>
                  <a:pt x="187" y="65"/>
                </a:lnTo>
                <a:lnTo>
                  <a:pt x="190" y="70"/>
                </a:lnTo>
                <a:lnTo>
                  <a:pt x="189" y="75"/>
                </a:lnTo>
                <a:lnTo>
                  <a:pt x="194" y="78"/>
                </a:lnTo>
                <a:lnTo>
                  <a:pt x="199" y="82"/>
                </a:lnTo>
                <a:lnTo>
                  <a:pt x="204" y="88"/>
                </a:lnTo>
                <a:lnTo>
                  <a:pt x="208" y="93"/>
                </a:lnTo>
                <a:lnTo>
                  <a:pt x="214" y="95"/>
                </a:lnTo>
                <a:lnTo>
                  <a:pt x="214" y="105"/>
                </a:lnTo>
                <a:lnTo>
                  <a:pt x="212" y="108"/>
                </a:lnTo>
                <a:lnTo>
                  <a:pt x="211" y="110"/>
                </a:lnTo>
                <a:lnTo>
                  <a:pt x="207" y="112"/>
                </a:lnTo>
                <a:lnTo>
                  <a:pt x="203" y="113"/>
                </a:lnTo>
                <a:lnTo>
                  <a:pt x="203" y="107"/>
                </a:lnTo>
                <a:lnTo>
                  <a:pt x="201" y="105"/>
                </a:lnTo>
                <a:lnTo>
                  <a:pt x="201" y="102"/>
                </a:lnTo>
                <a:lnTo>
                  <a:pt x="200" y="101"/>
                </a:lnTo>
                <a:lnTo>
                  <a:pt x="200" y="95"/>
                </a:lnTo>
                <a:lnTo>
                  <a:pt x="191" y="102"/>
                </a:lnTo>
                <a:lnTo>
                  <a:pt x="184" y="112"/>
                </a:lnTo>
                <a:lnTo>
                  <a:pt x="178" y="121"/>
                </a:lnTo>
                <a:lnTo>
                  <a:pt x="172" y="120"/>
                </a:lnTo>
                <a:lnTo>
                  <a:pt x="169" y="115"/>
                </a:lnTo>
                <a:lnTo>
                  <a:pt x="166" y="108"/>
                </a:lnTo>
                <a:lnTo>
                  <a:pt x="166" y="101"/>
                </a:lnTo>
                <a:lnTo>
                  <a:pt x="162" y="106"/>
                </a:lnTo>
                <a:lnTo>
                  <a:pt x="161" y="109"/>
                </a:lnTo>
                <a:lnTo>
                  <a:pt x="154" y="103"/>
                </a:lnTo>
                <a:lnTo>
                  <a:pt x="144" y="87"/>
                </a:lnTo>
                <a:lnTo>
                  <a:pt x="114" y="92"/>
                </a:lnTo>
                <a:lnTo>
                  <a:pt x="86" y="98"/>
                </a:lnTo>
                <a:lnTo>
                  <a:pt x="59" y="105"/>
                </a:lnTo>
                <a:lnTo>
                  <a:pt x="31" y="112"/>
                </a:lnTo>
                <a:lnTo>
                  <a:pt x="0" y="115"/>
                </a:lnTo>
                <a:lnTo>
                  <a:pt x="1" y="99"/>
                </a:lnTo>
                <a:lnTo>
                  <a:pt x="3" y="71"/>
                </a:lnTo>
                <a:lnTo>
                  <a:pt x="3" y="53"/>
                </a:lnTo>
                <a:lnTo>
                  <a:pt x="33" y="47"/>
                </a:lnTo>
                <a:lnTo>
                  <a:pt x="63" y="40"/>
                </a:lnTo>
                <a:lnTo>
                  <a:pt x="94" y="35"/>
                </a:lnTo>
                <a:lnTo>
                  <a:pt x="121" y="28"/>
                </a:lnTo>
                <a:lnTo>
                  <a:pt x="132" y="23"/>
                </a:lnTo>
                <a:lnTo>
                  <a:pt x="141" y="14"/>
                </a:lnTo>
                <a:lnTo>
                  <a:pt x="147" y="2"/>
                </a:lnTo>
                <a:lnTo>
                  <a:pt x="150" y="2"/>
                </a:lnTo>
                <a:lnTo>
                  <a:pt x="152" y="0"/>
                </a:lnTo>
                <a:close/>
              </a:path>
            </a:pathLst>
          </a:custGeom>
          <a:solidFill>
            <a:srgbClr val="54BE71"/>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2" name="Freeform 8"/>
          <p:cNvSpPr>
            <a:spLocks/>
          </p:cNvSpPr>
          <p:nvPr/>
        </p:nvSpPr>
        <p:spPr bwMode="auto">
          <a:xfrm>
            <a:off x="10224425" y="1698724"/>
            <a:ext cx="261807" cy="494031"/>
          </a:xfrm>
          <a:custGeom>
            <a:avLst/>
            <a:gdLst/>
            <a:ahLst/>
            <a:cxnLst>
              <a:cxn ang="0">
                <a:pos x="39" y="0"/>
              </a:cxn>
              <a:cxn ang="0">
                <a:pos x="52" y="34"/>
              </a:cxn>
              <a:cxn ang="0">
                <a:pos x="64" y="72"/>
              </a:cxn>
              <a:cxn ang="0">
                <a:pos x="76" y="110"/>
              </a:cxn>
              <a:cxn ang="0">
                <a:pos x="81" y="130"/>
              </a:cxn>
              <a:cxn ang="0">
                <a:pos x="85" y="135"/>
              </a:cxn>
              <a:cxn ang="0">
                <a:pos x="87" y="139"/>
              </a:cxn>
              <a:cxn ang="0">
                <a:pos x="90" y="144"/>
              </a:cxn>
              <a:cxn ang="0">
                <a:pos x="92" y="153"/>
              </a:cxn>
              <a:cxn ang="0">
                <a:pos x="93" y="164"/>
              </a:cxn>
              <a:cxn ang="0">
                <a:pos x="97" y="171"/>
              </a:cxn>
              <a:cxn ang="0">
                <a:pos x="110" y="184"/>
              </a:cxn>
              <a:cxn ang="0">
                <a:pos x="116" y="191"/>
              </a:cxn>
              <a:cxn ang="0">
                <a:pos x="118" y="199"/>
              </a:cxn>
              <a:cxn ang="0">
                <a:pos x="118" y="208"/>
              </a:cxn>
              <a:cxn ang="0">
                <a:pos x="108" y="212"/>
              </a:cxn>
              <a:cxn ang="0">
                <a:pos x="101" y="219"/>
              </a:cxn>
              <a:cxn ang="0">
                <a:pos x="96" y="226"/>
              </a:cxn>
              <a:cxn ang="0">
                <a:pos x="90" y="234"/>
              </a:cxn>
              <a:cxn ang="0">
                <a:pos x="64" y="240"/>
              </a:cxn>
              <a:cxn ang="0">
                <a:pos x="39" y="245"/>
              </a:cxn>
              <a:cxn ang="0">
                <a:pos x="14" y="251"/>
              </a:cxn>
              <a:cxn ang="0">
                <a:pos x="9" y="243"/>
              </a:cxn>
              <a:cxn ang="0">
                <a:pos x="7" y="233"/>
              </a:cxn>
              <a:cxn ang="0">
                <a:pos x="7" y="208"/>
              </a:cxn>
              <a:cxn ang="0">
                <a:pos x="5" y="194"/>
              </a:cxn>
              <a:cxn ang="0">
                <a:pos x="3" y="187"/>
              </a:cxn>
              <a:cxn ang="0">
                <a:pos x="1" y="184"/>
              </a:cxn>
              <a:cxn ang="0">
                <a:pos x="0" y="180"/>
              </a:cxn>
              <a:cxn ang="0">
                <a:pos x="0" y="178"/>
              </a:cxn>
              <a:cxn ang="0">
                <a:pos x="3" y="160"/>
              </a:cxn>
              <a:cxn ang="0">
                <a:pos x="9" y="142"/>
              </a:cxn>
              <a:cxn ang="0">
                <a:pos x="11" y="124"/>
              </a:cxn>
              <a:cxn ang="0">
                <a:pos x="11" y="119"/>
              </a:cxn>
              <a:cxn ang="0">
                <a:pos x="10" y="115"/>
              </a:cxn>
              <a:cxn ang="0">
                <a:pos x="8" y="110"/>
              </a:cxn>
              <a:cxn ang="0">
                <a:pos x="5" y="107"/>
              </a:cxn>
              <a:cxn ang="0">
                <a:pos x="7" y="103"/>
              </a:cxn>
              <a:cxn ang="0">
                <a:pos x="11" y="98"/>
              </a:cxn>
              <a:cxn ang="0">
                <a:pos x="15" y="97"/>
              </a:cxn>
              <a:cxn ang="0">
                <a:pos x="23" y="89"/>
              </a:cxn>
              <a:cxn ang="0">
                <a:pos x="25" y="84"/>
              </a:cxn>
              <a:cxn ang="0">
                <a:pos x="28" y="81"/>
              </a:cxn>
              <a:cxn ang="0">
                <a:pos x="31" y="76"/>
              </a:cxn>
              <a:cxn ang="0">
                <a:pos x="25" y="60"/>
              </a:cxn>
              <a:cxn ang="0">
                <a:pos x="23" y="41"/>
              </a:cxn>
              <a:cxn ang="0">
                <a:pos x="23" y="21"/>
              </a:cxn>
              <a:cxn ang="0">
                <a:pos x="28" y="3"/>
              </a:cxn>
              <a:cxn ang="0">
                <a:pos x="30" y="3"/>
              </a:cxn>
              <a:cxn ang="0">
                <a:pos x="32" y="4"/>
              </a:cxn>
              <a:cxn ang="0">
                <a:pos x="34" y="4"/>
              </a:cxn>
              <a:cxn ang="0">
                <a:pos x="36" y="5"/>
              </a:cxn>
              <a:cxn ang="0">
                <a:pos x="38" y="3"/>
              </a:cxn>
              <a:cxn ang="0">
                <a:pos x="39" y="0"/>
              </a:cxn>
            </a:cxnLst>
            <a:rect l="0" t="0" r="r" b="b"/>
            <a:pathLst>
              <a:path w="118" h="251">
                <a:moveTo>
                  <a:pt x="39" y="0"/>
                </a:moveTo>
                <a:lnTo>
                  <a:pt x="52" y="34"/>
                </a:lnTo>
                <a:lnTo>
                  <a:pt x="64" y="72"/>
                </a:lnTo>
                <a:lnTo>
                  <a:pt x="76" y="110"/>
                </a:lnTo>
                <a:lnTo>
                  <a:pt x="81" y="130"/>
                </a:lnTo>
                <a:lnTo>
                  <a:pt x="85" y="135"/>
                </a:lnTo>
                <a:lnTo>
                  <a:pt x="87" y="139"/>
                </a:lnTo>
                <a:lnTo>
                  <a:pt x="90" y="144"/>
                </a:lnTo>
                <a:lnTo>
                  <a:pt x="92" y="153"/>
                </a:lnTo>
                <a:lnTo>
                  <a:pt x="93" y="164"/>
                </a:lnTo>
                <a:lnTo>
                  <a:pt x="97" y="171"/>
                </a:lnTo>
                <a:lnTo>
                  <a:pt x="110" y="184"/>
                </a:lnTo>
                <a:lnTo>
                  <a:pt x="116" y="191"/>
                </a:lnTo>
                <a:lnTo>
                  <a:pt x="118" y="199"/>
                </a:lnTo>
                <a:lnTo>
                  <a:pt x="118" y="208"/>
                </a:lnTo>
                <a:lnTo>
                  <a:pt x="108" y="212"/>
                </a:lnTo>
                <a:lnTo>
                  <a:pt x="101" y="219"/>
                </a:lnTo>
                <a:lnTo>
                  <a:pt x="96" y="226"/>
                </a:lnTo>
                <a:lnTo>
                  <a:pt x="90" y="234"/>
                </a:lnTo>
                <a:lnTo>
                  <a:pt x="64" y="240"/>
                </a:lnTo>
                <a:lnTo>
                  <a:pt x="39" y="245"/>
                </a:lnTo>
                <a:lnTo>
                  <a:pt x="14" y="251"/>
                </a:lnTo>
                <a:lnTo>
                  <a:pt x="9" y="243"/>
                </a:lnTo>
                <a:lnTo>
                  <a:pt x="7" y="233"/>
                </a:lnTo>
                <a:lnTo>
                  <a:pt x="7" y="208"/>
                </a:lnTo>
                <a:lnTo>
                  <a:pt x="5" y="194"/>
                </a:lnTo>
                <a:lnTo>
                  <a:pt x="3" y="187"/>
                </a:lnTo>
                <a:lnTo>
                  <a:pt x="1" y="184"/>
                </a:lnTo>
                <a:lnTo>
                  <a:pt x="0" y="180"/>
                </a:lnTo>
                <a:lnTo>
                  <a:pt x="0" y="178"/>
                </a:lnTo>
                <a:lnTo>
                  <a:pt x="3" y="160"/>
                </a:lnTo>
                <a:lnTo>
                  <a:pt x="9" y="142"/>
                </a:lnTo>
                <a:lnTo>
                  <a:pt x="11" y="124"/>
                </a:lnTo>
                <a:lnTo>
                  <a:pt x="11" y="119"/>
                </a:lnTo>
                <a:lnTo>
                  <a:pt x="10" y="115"/>
                </a:lnTo>
                <a:lnTo>
                  <a:pt x="8" y="110"/>
                </a:lnTo>
                <a:lnTo>
                  <a:pt x="5" y="107"/>
                </a:lnTo>
                <a:lnTo>
                  <a:pt x="7" y="103"/>
                </a:lnTo>
                <a:lnTo>
                  <a:pt x="11" y="98"/>
                </a:lnTo>
                <a:lnTo>
                  <a:pt x="15" y="97"/>
                </a:lnTo>
                <a:lnTo>
                  <a:pt x="23" y="89"/>
                </a:lnTo>
                <a:lnTo>
                  <a:pt x="25" y="84"/>
                </a:lnTo>
                <a:lnTo>
                  <a:pt x="28" y="81"/>
                </a:lnTo>
                <a:lnTo>
                  <a:pt x="31" y="76"/>
                </a:lnTo>
                <a:lnTo>
                  <a:pt x="25" y="60"/>
                </a:lnTo>
                <a:lnTo>
                  <a:pt x="23" y="41"/>
                </a:lnTo>
                <a:lnTo>
                  <a:pt x="23" y="21"/>
                </a:lnTo>
                <a:lnTo>
                  <a:pt x="28" y="3"/>
                </a:lnTo>
                <a:lnTo>
                  <a:pt x="30" y="3"/>
                </a:lnTo>
                <a:lnTo>
                  <a:pt x="32" y="4"/>
                </a:lnTo>
                <a:lnTo>
                  <a:pt x="34" y="4"/>
                </a:lnTo>
                <a:lnTo>
                  <a:pt x="36" y="5"/>
                </a:lnTo>
                <a:lnTo>
                  <a:pt x="38" y="3"/>
                </a:lnTo>
                <a:lnTo>
                  <a:pt x="39" y="0"/>
                </a:lnTo>
                <a:close/>
              </a:path>
            </a:pathLst>
          </a:custGeom>
          <a:solidFill>
            <a:srgbClr val="54BE71"/>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4" name="Rectangular Callout 173"/>
          <p:cNvSpPr/>
          <p:nvPr/>
        </p:nvSpPr>
        <p:spPr bwMode="auto">
          <a:xfrm>
            <a:off x="5387214" y="1221288"/>
            <a:ext cx="834201" cy="312316"/>
          </a:xfrm>
          <a:prstGeom prst="wedgeRectCallout">
            <a:avLst>
              <a:gd name="adj1" fmla="val -60173"/>
              <a:gd name="adj2" fmla="val 107453"/>
            </a:avLst>
          </a:prstGeom>
          <a:solidFill>
            <a:srgbClr val="FF1515"/>
          </a:solidFill>
          <a:ln>
            <a:noFill/>
          </a:ln>
        </p:spPr>
        <p:txBody>
          <a:bodyPr vert="horz" wrap="square" lIns="91440" tIns="45720" rIns="91440" bIns="45720" numCol="1" rtlCol="0" anchor="t" anchorCtr="0" compatLnSpc="1">
            <a:prstTxWarp prst="textNoShape">
              <a:avLst/>
            </a:prstTxWarp>
          </a:bodyPr>
          <a:lstStyle/>
          <a:p>
            <a:pPr algn="ctr"/>
            <a:r>
              <a:rPr lang="en-US" sz="1600" dirty="0">
                <a:solidFill>
                  <a:schemeClr val="bg1"/>
                </a:solidFill>
              </a:rPr>
              <a:t>$62.7</a:t>
            </a:r>
          </a:p>
        </p:txBody>
      </p:sp>
      <p:sp>
        <p:nvSpPr>
          <p:cNvPr id="179" name="Rectangular Callout 178"/>
          <p:cNvSpPr/>
          <p:nvPr/>
        </p:nvSpPr>
        <p:spPr bwMode="auto">
          <a:xfrm>
            <a:off x="4971326" y="5431942"/>
            <a:ext cx="831776" cy="294662"/>
          </a:xfrm>
          <a:prstGeom prst="wedgeRectCallout">
            <a:avLst>
              <a:gd name="adj1" fmla="val -60173"/>
              <a:gd name="adj2" fmla="val 71860"/>
            </a:avLst>
          </a:prstGeom>
          <a:solidFill>
            <a:srgbClr val="FF1515"/>
          </a:solidFill>
          <a:ln>
            <a:noFill/>
          </a:ln>
        </p:spPr>
        <p:txBody>
          <a:bodyPr vert="horz" wrap="square" lIns="91440" tIns="45720" rIns="91440" bIns="45720" numCol="1" rtlCol="0" anchor="t" anchorCtr="0" compatLnSpc="1">
            <a:prstTxWarp prst="textNoShape">
              <a:avLst/>
            </a:prstTxWarp>
          </a:bodyPr>
          <a:lstStyle/>
          <a:p>
            <a:pPr algn="ctr">
              <a:defRPr sz="1800" b="0" i="0" u="none" strike="noStrike" kern="1200" baseline="0">
                <a:solidFill>
                  <a:srgbClr val="445469">
                    <a:lumMod val="75000"/>
                    <a:lumOff val="25000"/>
                  </a:srgbClr>
                </a:solidFill>
                <a:latin typeface="+mn-lt"/>
                <a:ea typeface="+mn-ea"/>
                <a:cs typeface="+mn-cs"/>
              </a:defRPr>
            </a:pPr>
            <a:r>
              <a:rPr lang="en-US" sz="1200" dirty="0">
                <a:solidFill>
                  <a:schemeClr val="bg1"/>
                </a:solidFill>
              </a:rPr>
              <a:t>$150.0</a:t>
            </a:r>
          </a:p>
        </p:txBody>
      </p:sp>
      <p:sp>
        <p:nvSpPr>
          <p:cNvPr id="182" name="Rectangular Callout 181"/>
          <p:cNvSpPr/>
          <p:nvPr/>
        </p:nvSpPr>
        <p:spPr bwMode="auto">
          <a:xfrm>
            <a:off x="8509276" y="1567529"/>
            <a:ext cx="884465" cy="319182"/>
          </a:xfrm>
          <a:prstGeom prst="wedgeRectCallout">
            <a:avLst>
              <a:gd name="adj1" fmla="val -60173"/>
              <a:gd name="adj2" fmla="val 107453"/>
            </a:avLst>
          </a:prstGeom>
          <a:solidFill>
            <a:srgbClr val="FF1515"/>
          </a:solidFill>
          <a:ln>
            <a:noFill/>
          </a:ln>
        </p:spPr>
        <p:txBody>
          <a:bodyPr vert="horz" wrap="square" lIns="91440" tIns="45720" rIns="91440" bIns="64008" numCol="1" rtlCol="0" anchor="t" anchorCtr="0" compatLnSpc="1">
            <a:prstTxWarp prst="textNoShape">
              <a:avLst/>
            </a:prstTxWarp>
          </a:bodyPr>
          <a:lstStyle/>
          <a:p>
            <a:pPr algn="ctr">
              <a:defRPr sz="1800" b="0" i="0" u="none" strike="noStrike" kern="1200" baseline="0">
                <a:solidFill>
                  <a:srgbClr val="445469">
                    <a:lumMod val="75000"/>
                    <a:lumOff val="25000"/>
                  </a:srgbClr>
                </a:solidFill>
                <a:latin typeface="+mn-lt"/>
                <a:ea typeface="+mn-ea"/>
                <a:cs typeface="+mn-cs"/>
              </a:defRPr>
            </a:pPr>
            <a:r>
              <a:rPr lang="en-US" sz="1400" dirty="0">
                <a:solidFill>
                  <a:schemeClr val="bg1"/>
                </a:solidFill>
              </a:rPr>
              <a:t>$2,596.6</a:t>
            </a:r>
          </a:p>
        </p:txBody>
      </p:sp>
      <p:sp>
        <p:nvSpPr>
          <p:cNvPr id="186" name="Rectangular Callout 185"/>
          <p:cNvSpPr/>
          <p:nvPr/>
        </p:nvSpPr>
        <p:spPr bwMode="auto">
          <a:xfrm>
            <a:off x="10687387" y="2878305"/>
            <a:ext cx="788369" cy="206253"/>
          </a:xfrm>
          <a:prstGeom prst="wedgeRectCallout">
            <a:avLst>
              <a:gd name="adj1" fmla="val -178336"/>
              <a:gd name="adj2" fmla="val -26628"/>
            </a:avLst>
          </a:prstGeom>
          <a:solidFill>
            <a:srgbClr val="FF1515"/>
          </a:solidFill>
          <a:ln>
            <a:noFill/>
          </a:ln>
        </p:spPr>
        <p:txBody>
          <a:bodyPr vert="horz" wrap="square" lIns="91440" tIns="45720" rIns="91440" bIns="45720" numCol="1" rtlCol="0" anchor="t" anchorCtr="0" compatLnSpc="1">
            <a:prstTxWarp prst="textNoShape">
              <a:avLst/>
            </a:prstTxWarp>
          </a:bodyPr>
          <a:lstStyle/>
          <a:p>
            <a:pPr algn="ctr">
              <a:defRPr sz="1800" b="0" i="0" u="none" strike="noStrike" kern="1200" baseline="0">
                <a:solidFill>
                  <a:srgbClr val="445469">
                    <a:lumMod val="75000"/>
                    <a:lumOff val="25000"/>
                  </a:srgbClr>
                </a:solidFill>
                <a:latin typeface="+mn-lt"/>
                <a:ea typeface="+mn-ea"/>
                <a:cs typeface="+mn-cs"/>
              </a:defRPr>
            </a:pPr>
            <a:r>
              <a:rPr lang="en-US" sz="1100" dirty="0">
                <a:solidFill>
                  <a:schemeClr val="bg1"/>
                </a:solidFill>
              </a:rPr>
              <a:t>$623.2</a:t>
            </a:r>
          </a:p>
        </p:txBody>
      </p:sp>
      <p:sp>
        <p:nvSpPr>
          <p:cNvPr id="188" name="Rectangular Callout 187"/>
          <p:cNvSpPr/>
          <p:nvPr/>
        </p:nvSpPr>
        <p:spPr bwMode="auto">
          <a:xfrm>
            <a:off x="10779596" y="1889567"/>
            <a:ext cx="807607" cy="267767"/>
          </a:xfrm>
          <a:prstGeom prst="wedgeRectCallout">
            <a:avLst>
              <a:gd name="adj1" fmla="val -100079"/>
              <a:gd name="adj2" fmla="val 83281"/>
            </a:avLst>
          </a:prstGeom>
          <a:solidFill>
            <a:srgbClr val="FF1515"/>
          </a:solidFill>
          <a:ln>
            <a:noFill/>
          </a:ln>
        </p:spPr>
        <p:txBody>
          <a:bodyPr vert="horz" wrap="square" lIns="91440" tIns="45720" rIns="91440" bIns="45720" numCol="1" rtlCol="0" anchor="t" anchorCtr="0" compatLnSpc="1">
            <a:prstTxWarp prst="textNoShape">
              <a:avLst/>
            </a:prstTxWarp>
          </a:bodyPr>
          <a:lstStyle/>
          <a:p>
            <a:pPr algn="ctr">
              <a:defRPr sz="1800" b="0" i="0" u="none" strike="noStrike" kern="1200" baseline="0">
                <a:solidFill>
                  <a:srgbClr val="445469">
                    <a:lumMod val="75000"/>
                    <a:lumOff val="25000"/>
                  </a:srgbClr>
                </a:solidFill>
                <a:latin typeface="+mn-lt"/>
                <a:ea typeface="+mn-ea"/>
                <a:cs typeface="+mn-cs"/>
              </a:defRPr>
            </a:pPr>
            <a:r>
              <a:rPr lang="en-US" sz="1200" dirty="0">
                <a:solidFill>
                  <a:schemeClr val="bg1"/>
                </a:solidFill>
              </a:rPr>
              <a:t>$1,554.5</a:t>
            </a:r>
          </a:p>
        </p:txBody>
      </p:sp>
      <p:sp>
        <p:nvSpPr>
          <p:cNvPr id="189" name="Rectangular Callout 188"/>
          <p:cNvSpPr/>
          <p:nvPr/>
        </p:nvSpPr>
        <p:spPr bwMode="auto">
          <a:xfrm>
            <a:off x="10458010" y="1445010"/>
            <a:ext cx="865365" cy="221817"/>
          </a:xfrm>
          <a:prstGeom prst="wedgeRectCallout">
            <a:avLst>
              <a:gd name="adj1" fmla="val -57886"/>
              <a:gd name="adj2" fmla="val 163739"/>
            </a:avLst>
          </a:prstGeom>
          <a:solidFill>
            <a:srgbClr val="FF1515"/>
          </a:solidFill>
          <a:ln>
            <a:noFill/>
          </a:ln>
        </p:spPr>
        <p:txBody>
          <a:bodyPr vert="horz" wrap="square" lIns="91440" tIns="45720" rIns="91440" bIns="45720" numCol="1" rtlCol="0" anchor="t" anchorCtr="0" compatLnSpc="1">
            <a:prstTxWarp prst="textNoShape">
              <a:avLst/>
            </a:prstTxWarp>
          </a:bodyPr>
          <a:lstStyle/>
          <a:p>
            <a:pPr algn="ctr">
              <a:defRPr sz="1800" b="0" i="0" u="none" strike="noStrike" kern="1200" baseline="0">
                <a:solidFill>
                  <a:srgbClr val="445469">
                    <a:lumMod val="75000"/>
                    <a:lumOff val="25000"/>
                  </a:srgbClr>
                </a:solidFill>
                <a:latin typeface="+mn-lt"/>
                <a:ea typeface="+mn-ea"/>
                <a:cs typeface="+mn-cs"/>
              </a:defRPr>
            </a:pPr>
            <a:r>
              <a:rPr lang="en-US" sz="1100" dirty="0">
                <a:solidFill>
                  <a:schemeClr val="bg1"/>
                </a:solidFill>
              </a:rPr>
              <a:t>$1,210.7</a:t>
            </a:r>
          </a:p>
        </p:txBody>
      </p:sp>
      <p:sp>
        <p:nvSpPr>
          <p:cNvPr id="190" name="Rectangular Callout 189"/>
          <p:cNvSpPr/>
          <p:nvPr/>
        </p:nvSpPr>
        <p:spPr bwMode="auto">
          <a:xfrm>
            <a:off x="9354638" y="1849328"/>
            <a:ext cx="624565" cy="259797"/>
          </a:xfrm>
          <a:prstGeom prst="wedgeRectCallout">
            <a:avLst>
              <a:gd name="adj1" fmla="val 65741"/>
              <a:gd name="adj2" fmla="val 182038"/>
            </a:avLst>
          </a:prstGeom>
          <a:solidFill>
            <a:srgbClr val="FF1515"/>
          </a:solidFill>
          <a:ln>
            <a:noFill/>
          </a:ln>
        </p:spPr>
        <p:txBody>
          <a:bodyPr vert="horz" wrap="square" lIns="91440" tIns="45720" rIns="91440" bIns="45720" numCol="1" rtlCol="0" anchor="t" anchorCtr="0" compatLnSpc="1">
            <a:prstTxWarp prst="textNoShape">
              <a:avLst/>
            </a:prstTxWarp>
          </a:bodyPr>
          <a:lstStyle/>
          <a:p>
            <a:pPr algn="ctr">
              <a:defRPr sz="1800" b="0" i="0" u="none" strike="noStrike" kern="1200" baseline="0">
                <a:solidFill>
                  <a:srgbClr val="445469">
                    <a:lumMod val="75000"/>
                    <a:lumOff val="25000"/>
                  </a:srgbClr>
                </a:solidFill>
                <a:latin typeface="+mn-lt"/>
                <a:ea typeface="+mn-ea"/>
                <a:cs typeface="+mn-cs"/>
              </a:defRPr>
            </a:pPr>
            <a:r>
              <a:rPr lang="en-US" sz="1100" dirty="0">
                <a:solidFill>
                  <a:schemeClr val="bg1"/>
                </a:solidFill>
              </a:rPr>
              <a:t>$482.9</a:t>
            </a:r>
          </a:p>
        </p:txBody>
      </p:sp>
      <p:sp>
        <p:nvSpPr>
          <p:cNvPr id="193" name="Freeform 107"/>
          <p:cNvSpPr>
            <a:spLocks noEditPoints="1"/>
          </p:cNvSpPr>
          <p:nvPr/>
        </p:nvSpPr>
        <p:spPr bwMode="auto">
          <a:xfrm>
            <a:off x="4921669" y="3736020"/>
            <a:ext cx="2278609" cy="1974151"/>
          </a:xfrm>
          <a:custGeom>
            <a:avLst/>
            <a:gdLst/>
            <a:ahLst/>
            <a:cxnLst>
              <a:cxn ang="0">
                <a:pos x="310" y="0"/>
              </a:cxn>
              <a:cxn ang="0">
                <a:pos x="532" y="192"/>
              </a:cxn>
              <a:cxn ang="0">
                <a:pos x="585" y="212"/>
              </a:cxn>
              <a:cxn ang="0">
                <a:pos x="642" y="242"/>
              </a:cxn>
              <a:cxn ang="0">
                <a:pos x="677" y="248"/>
              </a:cxn>
              <a:cxn ang="0">
                <a:pos x="699" y="254"/>
              </a:cxn>
              <a:cxn ang="0">
                <a:pos x="730" y="263"/>
              </a:cxn>
              <a:cxn ang="0">
                <a:pos x="745" y="273"/>
              </a:cxn>
              <a:cxn ang="0">
                <a:pos x="757" y="253"/>
              </a:cxn>
              <a:cxn ang="0">
                <a:pos x="802" y="271"/>
              </a:cxn>
              <a:cxn ang="0">
                <a:pos x="841" y="261"/>
              </a:cxn>
              <a:cxn ang="0">
                <a:pos x="878" y="260"/>
              </a:cxn>
              <a:cxn ang="0">
                <a:pos x="926" y="270"/>
              </a:cxn>
              <a:cxn ang="0">
                <a:pos x="951" y="281"/>
              </a:cxn>
              <a:cxn ang="0">
                <a:pos x="989" y="436"/>
              </a:cxn>
              <a:cxn ang="0">
                <a:pos x="1005" y="460"/>
              </a:cxn>
              <a:cxn ang="0">
                <a:pos x="1024" y="503"/>
              </a:cxn>
              <a:cxn ang="0">
                <a:pos x="1027" y="536"/>
              </a:cxn>
              <a:cxn ang="0">
                <a:pos x="1010" y="617"/>
              </a:cxn>
              <a:cxn ang="0">
                <a:pos x="985" y="648"/>
              </a:cxn>
              <a:cxn ang="0">
                <a:pos x="957" y="656"/>
              </a:cxn>
              <a:cxn ang="0">
                <a:pos x="934" y="636"/>
              </a:cxn>
              <a:cxn ang="0">
                <a:pos x="918" y="643"/>
              </a:cxn>
              <a:cxn ang="0">
                <a:pos x="923" y="682"/>
              </a:cxn>
              <a:cxn ang="0">
                <a:pos x="890" y="719"/>
              </a:cxn>
              <a:cxn ang="0">
                <a:pos x="844" y="738"/>
              </a:cxn>
              <a:cxn ang="0">
                <a:pos x="835" y="744"/>
              </a:cxn>
              <a:cxn ang="0">
                <a:pos x="819" y="746"/>
              </a:cxn>
              <a:cxn ang="0">
                <a:pos x="804" y="739"/>
              </a:cxn>
              <a:cxn ang="0">
                <a:pos x="802" y="747"/>
              </a:cxn>
              <a:cxn ang="0">
                <a:pos x="781" y="743"/>
              </a:cxn>
              <a:cxn ang="0">
                <a:pos x="793" y="771"/>
              </a:cxn>
              <a:cxn ang="0">
                <a:pos x="770" y="785"/>
              </a:cxn>
              <a:cxn ang="0">
                <a:pos x="738" y="795"/>
              </a:cxn>
              <a:cxn ang="0">
                <a:pos x="719" y="817"/>
              </a:cxn>
              <a:cxn ang="0">
                <a:pos x="724" y="830"/>
              </a:cxn>
              <a:cxn ang="0">
                <a:pos x="700" y="862"/>
              </a:cxn>
              <a:cxn ang="0">
                <a:pos x="703" y="877"/>
              </a:cxn>
              <a:cxn ang="0">
                <a:pos x="706" y="906"/>
              </a:cxn>
              <a:cxn ang="0">
                <a:pos x="717" y="949"/>
              </a:cxn>
              <a:cxn ang="0">
                <a:pos x="732" y="995"/>
              </a:cxn>
              <a:cxn ang="0">
                <a:pos x="715" y="1000"/>
              </a:cxn>
              <a:cxn ang="0">
                <a:pos x="632" y="969"/>
              </a:cxn>
              <a:cxn ang="0">
                <a:pos x="581" y="951"/>
              </a:cxn>
              <a:cxn ang="0">
                <a:pos x="574" y="941"/>
              </a:cxn>
              <a:cxn ang="0">
                <a:pos x="552" y="886"/>
              </a:cxn>
              <a:cxn ang="0">
                <a:pos x="549" y="867"/>
              </a:cxn>
              <a:cxn ang="0">
                <a:pos x="512" y="803"/>
              </a:cxn>
              <a:cxn ang="0">
                <a:pos x="486" y="767"/>
              </a:cxn>
              <a:cxn ang="0">
                <a:pos x="475" y="741"/>
              </a:cxn>
              <a:cxn ang="0">
                <a:pos x="459" y="702"/>
              </a:cxn>
              <a:cxn ang="0">
                <a:pos x="412" y="649"/>
              </a:cxn>
              <a:cxn ang="0">
                <a:pos x="346" y="625"/>
              </a:cxn>
              <a:cxn ang="0">
                <a:pos x="294" y="636"/>
              </a:cxn>
              <a:cxn ang="0">
                <a:pos x="242" y="694"/>
              </a:cxn>
              <a:cxn ang="0">
                <a:pos x="196" y="666"/>
              </a:cxn>
              <a:cxn ang="0">
                <a:pos x="150" y="625"/>
              </a:cxn>
              <a:cxn ang="0">
                <a:pos x="135" y="565"/>
              </a:cxn>
              <a:cxn ang="0">
                <a:pos x="127" y="555"/>
              </a:cxn>
              <a:cxn ang="0">
                <a:pos x="94" y="514"/>
              </a:cxn>
              <a:cxn ang="0">
                <a:pos x="51" y="464"/>
              </a:cxn>
              <a:cxn ang="0">
                <a:pos x="14" y="419"/>
              </a:cxn>
              <a:cxn ang="0">
                <a:pos x="274" y="419"/>
              </a:cxn>
            </a:cxnLst>
            <a:rect l="0" t="0" r="r" b="b"/>
            <a:pathLst>
              <a:path w="1027" h="1003">
                <a:moveTo>
                  <a:pt x="749" y="800"/>
                </a:moveTo>
                <a:lnTo>
                  <a:pt x="750" y="804"/>
                </a:lnTo>
                <a:lnTo>
                  <a:pt x="746" y="808"/>
                </a:lnTo>
                <a:lnTo>
                  <a:pt x="746" y="804"/>
                </a:lnTo>
                <a:lnTo>
                  <a:pt x="749" y="802"/>
                </a:lnTo>
                <a:lnTo>
                  <a:pt x="749" y="800"/>
                </a:lnTo>
                <a:close/>
                <a:moveTo>
                  <a:pt x="310" y="0"/>
                </a:moveTo>
                <a:lnTo>
                  <a:pt x="382" y="4"/>
                </a:lnTo>
                <a:lnTo>
                  <a:pt x="457" y="7"/>
                </a:lnTo>
                <a:lnTo>
                  <a:pt x="530" y="11"/>
                </a:lnTo>
                <a:lnTo>
                  <a:pt x="530" y="72"/>
                </a:lnTo>
                <a:lnTo>
                  <a:pt x="528" y="131"/>
                </a:lnTo>
                <a:lnTo>
                  <a:pt x="524" y="189"/>
                </a:lnTo>
                <a:lnTo>
                  <a:pt x="532" y="192"/>
                </a:lnTo>
                <a:lnTo>
                  <a:pt x="539" y="197"/>
                </a:lnTo>
                <a:lnTo>
                  <a:pt x="545" y="203"/>
                </a:lnTo>
                <a:lnTo>
                  <a:pt x="552" y="208"/>
                </a:lnTo>
                <a:lnTo>
                  <a:pt x="565" y="208"/>
                </a:lnTo>
                <a:lnTo>
                  <a:pt x="574" y="207"/>
                </a:lnTo>
                <a:lnTo>
                  <a:pt x="582" y="208"/>
                </a:lnTo>
                <a:lnTo>
                  <a:pt x="585" y="212"/>
                </a:lnTo>
                <a:lnTo>
                  <a:pt x="585" y="218"/>
                </a:lnTo>
                <a:lnTo>
                  <a:pt x="586" y="224"/>
                </a:lnTo>
                <a:lnTo>
                  <a:pt x="588" y="228"/>
                </a:lnTo>
                <a:lnTo>
                  <a:pt x="604" y="229"/>
                </a:lnTo>
                <a:lnTo>
                  <a:pt x="618" y="232"/>
                </a:lnTo>
                <a:lnTo>
                  <a:pt x="631" y="235"/>
                </a:lnTo>
                <a:lnTo>
                  <a:pt x="642" y="242"/>
                </a:lnTo>
                <a:lnTo>
                  <a:pt x="649" y="238"/>
                </a:lnTo>
                <a:lnTo>
                  <a:pt x="653" y="235"/>
                </a:lnTo>
                <a:lnTo>
                  <a:pt x="660" y="235"/>
                </a:lnTo>
                <a:lnTo>
                  <a:pt x="670" y="236"/>
                </a:lnTo>
                <a:lnTo>
                  <a:pt x="670" y="243"/>
                </a:lnTo>
                <a:lnTo>
                  <a:pt x="672" y="246"/>
                </a:lnTo>
                <a:lnTo>
                  <a:pt x="677" y="248"/>
                </a:lnTo>
                <a:lnTo>
                  <a:pt x="681" y="248"/>
                </a:lnTo>
                <a:lnTo>
                  <a:pt x="681" y="256"/>
                </a:lnTo>
                <a:lnTo>
                  <a:pt x="682" y="260"/>
                </a:lnTo>
                <a:lnTo>
                  <a:pt x="684" y="262"/>
                </a:lnTo>
                <a:lnTo>
                  <a:pt x="691" y="261"/>
                </a:lnTo>
                <a:lnTo>
                  <a:pt x="695" y="257"/>
                </a:lnTo>
                <a:lnTo>
                  <a:pt x="699" y="254"/>
                </a:lnTo>
                <a:lnTo>
                  <a:pt x="703" y="250"/>
                </a:lnTo>
                <a:lnTo>
                  <a:pt x="708" y="253"/>
                </a:lnTo>
                <a:lnTo>
                  <a:pt x="712" y="255"/>
                </a:lnTo>
                <a:lnTo>
                  <a:pt x="715" y="260"/>
                </a:lnTo>
                <a:lnTo>
                  <a:pt x="717" y="264"/>
                </a:lnTo>
                <a:lnTo>
                  <a:pt x="727" y="264"/>
                </a:lnTo>
                <a:lnTo>
                  <a:pt x="730" y="263"/>
                </a:lnTo>
                <a:lnTo>
                  <a:pt x="735" y="259"/>
                </a:lnTo>
                <a:lnTo>
                  <a:pt x="737" y="261"/>
                </a:lnTo>
                <a:lnTo>
                  <a:pt x="737" y="263"/>
                </a:lnTo>
                <a:lnTo>
                  <a:pt x="738" y="266"/>
                </a:lnTo>
                <a:lnTo>
                  <a:pt x="738" y="270"/>
                </a:lnTo>
                <a:lnTo>
                  <a:pt x="741" y="273"/>
                </a:lnTo>
                <a:lnTo>
                  <a:pt x="745" y="273"/>
                </a:lnTo>
                <a:lnTo>
                  <a:pt x="748" y="271"/>
                </a:lnTo>
                <a:lnTo>
                  <a:pt x="750" y="269"/>
                </a:lnTo>
                <a:lnTo>
                  <a:pt x="752" y="264"/>
                </a:lnTo>
                <a:lnTo>
                  <a:pt x="753" y="261"/>
                </a:lnTo>
                <a:lnTo>
                  <a:pt x="755" y="259"/>
                </a:lnTo>
                <a:lnTo>
                  <a:pt x="757" y="256"/>
                </a:lnTo>
                <a:lnTo>
                  <a:pt x="757" y="253"/>
                </a:lnTo>
                <a:lnTo>
                  <a:pt x="764" y="256"/>
                </a:lnTo>
                <a:lnTo>
                  <a:pt x="770" y="260"/>
                </a:lnTo>
                <a:lnTo>
                  <a:pt x="777" y="261"/>
                </a:lnTo>
                <a:lnTo>
                  <a:pt x="785" y="259"/>
                </a:lnTo>
                <a:lnTo>
                  <a:pt x="790" y="264"/>
                </a:lnTo>
                <a:lnTo>
                  <a:pt x="795" y="268"/>
                </a:lnTo>
                <a:lnTo>
                  <a:pt x="802" y="271"/>
                </a:lnTo>
                <a:lnTo>
                  <a:pt x="808" y="276"/>
                </a:lnTo>
                <a:lnTo>
                  <a:pt x="814" y="271"/>
                </a:lnTo>
                <a:lnTo>
                  <a:pt x="828" y="262"/>
                </a:lnTo>
                <a:lnTo>
                  <a:pt x="831" y="261"/>
                </a:lnTo>
                <a:lnTo>
                  <a:pt x="834" y="260"/>
                </a:lnTo>
                <a:lnTo>
                  <a:pt x="838" y="260"/>
                </a:lnTo>
                <a:lnTo>
                  <a:pt x="841" y="261"/>
                </a:lnTo>
                <a:lnTo>
                  <a:pt x="844" y="262"/>
                </a:lnTo>
                <a:lnTo>
                  <a:pt x="854" y="257"/>
                </a:lnTo>
                <a:lnTo>
                  <a:pt x="857" y="255"/>
                </a:lnTo>
                <a:lnTo>
                  <a:pt x="862" y="253"/>
                </a:lnTo>
                <a:lnTo>
                  <a:pt x="865" y="255"/>
                </a:lnTo>
                <a:lnTo>
                  <a:pt x="871" y="257"/>
                </a:lnTo>
                <a:lnTo>
                  <a:pt x="878" y="260"/>
                </a:lnTo>
                <a:lnTo>
                  <a:pt x="885" y="259"/>
                </a:lnTo>
                <a:lnTo>
                  <a:pt x="890" y="253"/>
                </a:lnTo>
                <a:lnTo>
                  <a:pt x="898" y="254"/>
                </a:lnTo>
                <a:lnTo>
                  <a:pt x="906" y="259"/>
                </a:lnTo>
                <a:lnTo>
                  <a:pt x="912" y="266"/>
                </a:lnTo>
                <a:lnTo>
                  <a:pt x="918" y="270"/>
                </a:lnTo>
                <a:lnTo>
                  <a:pt x="926" y="270"/>
                </a:lnTo>
                <a:lnTo>
                  <a:pt x="928" y="273"/>
                </a:lnTo>
                <a:lnTo>
                  <a:pt x="928" y="275"/>
                </a:lnTo>
                <a:lnTo>
                  <a:pt x="929" y="276"/>
                </a:lnTo>
                <a:lnTo>
                  <a:pt x="935" y="277"/>
                </a:lnTo>
                <a:lnTo>
                  <a:pt x="941" y="277"/>
                </a:lnTo>
                <a:lnTo>
                  <a:pt x="947" y="278"/>
                </a:lnTo>
                <a:lnTo>
                  <a:pt x="951" y="281"/>
                </a:lnTo>
                <a:lnTo>
                  <a:pt x="954" y="287"/>
                </a:lnTo>
                <a:lnTo>
                  <a:pt x="967" y="284"/>
                </a:lnTo>
                <a:lnTo>
                  <a:pt x="979" y="287"/>
                </a:lnTo>
                <a:lnTo>
                  <a:pt x="982" y="334"/>
                </a:lnTo>
                <a:lnTo>
                  <a:pt x="983" y="383"/>
                </a:lnTo>
                <a:lnTo>
                  <a:pt x="985" y="431"/>
                </a:lnTo>
                <a:lnTo>
                  <a:pt x="989" y="436"/>
                </a:lnTo>
                <a:lnTo>
                  <a:pt x="993" y="439"/>
                </a:lnTo>
                <a:lnTo>
                  <a:pt x="998" y="444"/>
                </a:lnTo>
                <a:lnTo>
                  <a:pt x="1003" y="447"/>
                </a:lnTo>
                <a:lnTo>
                  <a:pt x="1003" y="454"/>
                </a:lnTo>
                <a:lnTo>
                  <a:pt x="1004" y="457"/>
                </a:lnTo>
                <a:lnTo>
                  <a:pt x="1004" y="459"/>
                </a:lnTo>
                <a:lnTo>
                  <a:pt x="1005" y="460"/>
                </a:lnTo>
                <a:lnTo>
                  <a:pt x="1003" y="465"/>
                </a:lnTo>
                <a:lnTo>
                  <a:pt x="1005" y="472"/>
                </a:lnTo>
                <a:lnTo>
                  <a:pt x="1007" y="475"/>
                </a:lnTo>
                <a:lnTo>
                  <a:pt x="1017" y="485"/>
                </a:lnTo>
                <a:lnTo>
                  <a:pt x="1017" y="493"/>
                </a:lnTo>
                <a:lnTo>
                  <a:pt x="1020" y="499"/>
                </a:lnTo>
                <a:lnTo>
                  <a:pt x="1024" y="503"/>
                </a:lnTo>
                <a:lnTo>
                  <a:pt x="1027" y="510"/>
                </a:lnTo>
                <a:lnTo>
                  <a:pt x="1027" y="521"/>
                </a:lnTo>
                <a:lnTo>
                  <a:pt x="1025" y="521"/>
                </a:lnTo>
                <a:lnTo>
                  <a:pt x="1025" y="526"/>
                </a:lnTo>
                <a:lnTo>
                  <a:pt x="1026" y="528"/>
                </a:lnTo>
                <a:lnTo>
                  <a:pt x="1026" y="533"/>
                </a:lnTo>
                <a:lnTo>
                  <a:pt x="1027" y="536"/>
                </a:lnTo>
                <a:lnTo>
                  <a:pt x="1027" y="541"/>
                </a:lnTo>
                <a:lnTo>
                  <a:pt x="1020" y="551"/>
                </a:lnTo>
                <a:lnTo>
                  <a:pt x="1017" y="564"/>
                </a:lnTo>
                <a:lnTo>
                  <a:pt x="1014" y="578"/>
                </a:lnTo>
                <a:lnTo>
                  <a:pt x="1015" y="592"/>
                </a:lnTo>
                <a:lnTo>
                  <a:pt x="1019" y="605"/>
                </a:lnTo>
                <a:lnTo>
                  <a:pt x="1010" y="617"/>
                </a:lnTo>
                <a:lnTo>
                  <a:pt x="1004" y="622"/>
                </a:lnTo>
                <a:lnTo>
                  <a:pt x="1000" y="628"/>
                </a:lnTo>
                <a:lnTo>
                  <a:pt x="1000" y="635"/>
                </a:lnTo>
                <a:lnTo>
                  <a:pt x="1005" y="642"/>
                </a:lnTo>
                <a:lnTo>
                  <a:pt x="998" y="646"/>
                </a:lnTo>
                <a:lnTo>
                  <a:pt x="992" y="647"/>
                </a:lnTo>
                <a:lnTo>
                  <a:pt x="985" y="648"/>
                </a:lnTo>
                <a:lnTo>
                  <a:pt x="978" y="652"/>
                </a:lnTo>
                <a:lnTo>
                  <a:pt x="971" y="656"/>
                </a:lnTo>
                <a:lnTo>
                  <a:pt x="965" y="659"/>
                </a:lnTo>
                <a:lnTo>
                  <a:pt x="962" y="659"/>
                </a:lnTo>
                <a:lnTo>
                  <a:pt x="961" y="657"/>
                </a:lnTo>
                <a:lnTo>
                  <a:pt x="958" y="656"/>
                </a:lnTo>
                <a:lnTo>
                  <a:pt x="957" y="656"/>
                </a:lnTo>
                <a:lnTo>
                  <a:pt x="953" y="657"/>
                </a:lnTo>
                <a:lnTo>
                  <a:pt x="946" y="659"/>
                </a:lnTo>
                <a:lnTo>
                  <a:pt x="937" y="659"/>
                </a:lnTo>
                <a:lnTo>
                  <a:pt x="940" y="654"/>
                </a:lnTo>
                <a:lnTo>
                  <a:pt x="940" y="639"/>
                </a:lnTo>
                <a:lnTo>
                  <a:pt x="937" y="638"/>
                </a:lnTo>
                <a:lnTo>
                  <a:pt x="934" y="636"/>
                </a:lnTo>
                <a:lnTo>
                  <a:pt x="929" y="641"/>
                </a:lnTo>
                <a:lnTo>
                  <a:pt x="928" y="643"/>
                </a:lnTo>
                <a:lnTo>
                  <a:pt x="923" y="648"/>
                </a:lnTo>
                <a:lnTo>
                  <a:pt x="922" y="648"/>
                </a:lnTo>
                <a:lnTo>
                  <a:pt x="920" y="647"/>
                </a:lnTo>
                <a:lnTo>
                  <a:pt x="918" y="645"/>
                </a:lnTo>
                <a:lnTo>
                  <a:pt x="918" y="643"/>
                </a:lnTo>
                <a:lnTo>
                  <a:pt x="916" y="642"/>
                </a:lnTo>
                <a:lnTo>
                  <a:pt x="913" y="642"/>
                </a:lnTo>
                <a:lnTo>
                  <a:pt x="912" y="645"/>
                </a:lnTo>
                <a:lnTo>
                  <a:pt x="913" y="655"/>
                </a:lnTo>
                <a:lnTo>
                  <a:pt x="915" y="663"/>
                </a:lnTo>
                <a:lnTo>
                  <a:pt x="919" y="671"/>
                </a:lnTo>
                <a:lnTo>
                  <a:pt x="923" y="682"/>
                </a:lnTo>
                <a:lnTo>
                  <a:pt x="918" y="684"/>
                </a:lnTo>
                <a:lnTo>
                  <a:pt x="914" y="689"/>
                </a:lnTo>
                <a:lnTo>
                  <a:pt x="909" y="694"/>
                </a:lnTo>
                <a:lnTo>
                  <a:pt x="904" y="696"/>
                </a:lnTo>
                <a:lnTo>
                  <a:pt x="901" y="706"/>
                </a:lnTo>
                <a:lnTo>
                  <a:pt x="897" y="713"/>
                </a:lnTo>
                <a:lnTo>
                  <a:pt x="890" y="719"/>
                </a:lnTo>
                <a:lnTo>
                  <a:pt x="882" y="725"/>
                </a:lnTo>
                <a:lnTo>
                  <a:pt x="873" y="730"/>
                </a:lnTo>
                <a:lnTo>
                  <a:pt x="868" y="736"/>
                </a:lnTo>
                <a:lnTo>
                  <a:pt x="861" y="736"/>
                </a:lnTo>
                <a:lnTo>
                  <a:pt x="855" y="737"/>
                </a:lnTo>
                <a:lnTo>
                  <a:pt x="850" y="738"/>
                </a:lnTo>
                <a:lnTo>
                  <a:pt x="844" y="738"/>
                </a:lnTo>
                <a:lnTo>
                  <a:pt x="843" y="739"/>
                </a:lnTo>
                <a:lnTo>
                  <a:pt x="842" y="741"/>
                </a:lnTo>
                <a:lnTo>
                  <a:pt x="842" y="750"/>
                </a:lnTo>
                <a:lnTo>
                  <a:pt x="840" y="750"/>
                </a:lnTo>
                <a:lnTo>
                  <a:pt x="836" y="746"/>
                </a:lnTo>
                <a:lnTo>
                  <a:pt x="836" y="745"/>
                </a:lnTo>
                <a:lnTo>
                  <a:pt x="835" y="744"/>
                </a:lnTo>
                <a:lnTo>
                  <a:pt x="834" y="744"/>
                </a:lnTo>
                <a:lnTo>
                  <a:pt x="833" y="745"/>
                </a:lnTo>
                <a:lnTo>
                  <a:pt x="831" y="745"/>
                </a:lnTo>
                <a:lnTo>
                  <a:pt x="828" y="746"/>
                </a:lnTo>
                <a:lnTo>
                  <a:pt x="826" y="747"/>
                </a:lnTo>
                <a:lnTo>
                  <a:pt x="821" y="747"/>
                </a:lnTo>
                <a:lnTo>
                  <a:pt x="819" y="746"/>
                </a:lnTo>
                <a:lnTo>
                  <a:pt x="819" y="740"/>
                </a:lnTo>
                <a:lnTo>
                  <a:pt x="815" y="740"/>
                </a:lnTo>
                <a:lnTo>
                  <a:pt x="813" y="741"/>
                </a:lnTo>
                <a:lnTo>
                  <a:pt x="812" y="743"/>
                </a:lnTo>
                <a:lnTo>
                  <a:pt x="806" y="743"/>
                </a:lnTo>
                <a:lnTo>
                  <a:pt x="804" y="741"/>
                </a:lnTo>
                <a:lnTo>
                  <a:pt x="804" y="739"/>
                </a:lnTo>
                <a:lnTo>
                  <a:pt x="802" y="736"/>
                </a:lnTo>
                <a:lnTo>
                  <a:pt x="800" y="737"/>
                </a:lnTo>
                <a:lnTo>
                  <a:pt x="799" y="738"/>
                </a:lnTo>
                <a:lnTo>
                  <a:pt x="799" y="739"/>
                </a:lnTo>
                <a:lnTo>
                  <a:pt x="801" y="744"/>
                </a:lnTo>
                <a:lnTo>
                  <a:pt x="801" y="745"/>
                </a:lnTo>
                <a:lnTo>
                  <a:pt x="802" y="747"/>
                </a:lnTo>
                <a:lnTo>
                  <a:pt x="802" y="750"/>
                </a:lnTo>
                <a:lnTo>
                  <a:pt x="797" y="748"/>
                </a:lnTo>
                <a:lnTo>
                  <a:pt x="793" y="745"/>
                </a:lnTo>
                <a:lnTo>
                  <a:pt x="792" y="741"/>
                </a:lnTo>
                <a:lnTo>
                  <a:pt x="788" y="738"/>
                </a:lnTo>
                <a:lnTo>
                  <a:pt x="783" y="738"/>
                </a:lnTo>
                <a:lnTo>
                  <a:pt x="781" y="743"/>
                </a:lnTo>
                <a:lnTo>
                  <a:pt x="785" y="747"/>
                </a:lnTo>
                <a:lnTo>
                  <a:pt x="788" y="753"/>
                </a:lnTo>
                <a:lnTo>
                  <a:pt x="791" y="760"/>
                </a:lnTo>
                <a:lnTo>
                  <a:pt x="788" y="766"/>
                </a:lnTo>
                <a:lnTo>
                  <a:pt x="793" y="764"/>
                </a:lnTo>
                <a:lnTo>
                  <a:pt x="800" y="764"/>
                </a:lnTo>
                <a:lnTo>
                  <a:pt x="793" y="771"/>
                </a:lnTo>
                <a:lnTo>
                  <a:pt x="785" y="773"/>
                </a:lnTo>
                <a:lnTo>
                  <a:pt x="778" y="769"/>
                </a:lnTo>
                <a:lnTo>
                  <a:pt x="771" y="764"/>
                </a:lnTo>
                <a:lnTo>
                  <a:pt x="770" y="768"/>
                </a:lnTo>
                <a:lnTo>
                  <a:pt x="770" y="774"/>
                </a:lnTo>
                <a:lnTo>
                  <a:pt x="771" y="780"/>
                </a:lnTo>
                <a:lnTo>
                  <a:pt x="770" y="785"/>
                </a:lnTo>
                <a:lnTo>
                  <a:pt x="766" y="789"/>
                </a:lnTo>
                <a:lnTo>
                  <a:pt x="763" y="786"/>
                </a:lnTo>
                <a:lnTo>
                  <a:pt x="759" y="786"/>
                </a:lnTo>
                <a:lnTo>
                  <a:pt x="748" y="790"/>
                </a:lnTo>
                <a:lnTo>
                  <a:pt x="742" y="792"/>
                </a:lnTo>
                <a:lnTo>
                  <a:pt x="737" y="789"/>
                </a:lnTo>
                <a:lnTo>
                  <a:pt x="738" y="795"/>
                </a:lnTo>
                <a:lnTo>
                  <a:pt x="738" y="801"/>
                </a:lnTo>
                <a:lnTo>
                  <a:pt x="741" y="804"/>
                </a:lnTo>
                <a:lnTo>
                  <a:pt x="746" y="808"/>
                </a:lnTo>
                <a:lnTo>
                  <a:pt x="743" y="814"/>
                </a:lnTo>
                <a:lnTo>
                  <a:pt x="741" y="820"/>
                </a:lnTo>
                <a:lnTo>
                  <a:pt x="730" y="817"/>
                </a:lnTo>
                <a:lnTo>
                  <a:pt x="719" y="817"/>
                </a:lnTo>
                <a:lnTo>
                  <a:pt x="709" y="820"/>
                </a:lnTo>
                <a:lnTo>
                  <a:pt x="713" y="823"/>
                </a:lnTo>
                <a:lnTo>
                  <a:pt x="715" y="824"/>
                </a:lnTo>
                <a:lnTo>
                  <a:pt x="719" y="824"/>
                </a:lnTo>
                <a:lnTo>
                  <a:pt x="721" y="825"/>
                </a:lnTo>
                <a:lnTo>
                  <a:pt x="723" y="828"/>
                </a:lnTo>
                <a:lnTo>
                  <a:pt x="724" y="830"/>
                </a:lnTo>
                <a:lnTo>
                  <a:pt x="729" y="837"/>
                </a:lnTo>
                <a:lnTo>
                  <a:pt x="728" y="844"/>
                </a:lnTo>
                <a:lnTo>
                  <a:pt x="724" y="851"/>
                </a:lnTo>
                <a:lnTo>
                  <a:pt x="722" y="857"/>
                </a:lnTo>
                <a:lnTo>
                  <a:pt x="721" y="865"/>
                </a:lnTo>
                <a:lnTo>
                  <a:pt x="712" y="866"/>
                </a:lnTo>
                <a:lnTo>
                  <a:pt x="700" y="862"/>
                </a:lnTo>
                <a:lnTo>
                  <a:pt x="695" y="859"/>
                </a:lnTo>
                <a:lnTo>
                  <a:pt x="689" y="857"/>
                </a:lnTo>
                <a:lnTo>
                  <a:pt x="691" y="862"/>
                </a:lnTo>
                <a:lnTo>
                  <a:pt x="693" y="866"/>
                </a:lnTo>
                <a:lnTo>
                  <a:pt x="695" y="870"/>
                </a:lnTo>
                <a:lnTo>
                  <a:pt x="695" y="876"/>
                </a:lnTo>
                <a:lnTo>
                  <a:pt x="703" y="877"/>
                </a:lnTo>
                <a:lnTo>
                  <a:pt x="710" y="878"/>
                </a:lnTo>
                <a:lnTo>
                  <a:pt x="717" y="876"/>
                </a:lnTo>
                <a:lnTo>
                  <a:pt x="715" y="883"/>
                </a:lnTo>
                <a:lnTo>
                  <a:pt x="714" y="890"/>
                </a:lnTo>
                <a:lnTo>
                  <a:pt x="712" y="895"/>
                </a:lnTo>
                <a:lnTo>
                  <a:pt x="707" y="899"/>
                </a:lnTo>
                <a:lnTo>
                  <a:pt x="706" y="906"/>
                </a:lnTo>
                <a:lnTo>
                  <a:pt x="707" y="911"/>
                </a:lnTo>
                <a:lnTo>
                  <a:pt x="709" y="915"/>
                </a:lnTo>
                <a:lnTo>
                  <a:pt x="713" y="920"/>
                </a:lnTo>
                <a:lnTo>
                  <a:pt x="715" y="925"/>
                </a:lnTo>
                <a:lnTo>
                  <a:pt x="716" y="933"/>
                </a:lnTo>
                <a:lnTo>
                  <a:pt x="716" y="941"/>
                </a:lnTo>
                <a:lnTo>
                  <a:pt x="717" y="949"/>
                </a:lnTo>
                <a:lnTo>
                  <a:pt x="722" y="958"/>
                </a:lnTo>
                <a:lnTo>
                  <a:pt x="724" y="962"/>
                </a:lnTo>
                <a:lnTo>
                  <a:pt x="727" y="967"/>
                </a:lnTo>
                <a:lnTo>
                  <a:pt x="728" y="974"/>
                </a:lnTo>
                <a:lnTo>
                  <a:pt x="728" y="982"/>
                </a:lnTo>
                <a:lnTo>
                  <a:pt x="729" y="989"/>
                </a:lnTo>
                <a:lnTo>
                  <a:pt x="732" y="995"/>
                </a:lnTo>
                <a:lnTo>
                  <a:pt x="732" y="996"/>
                </a:lnTo>
                <a:lnTo>
                  <a:pt x="730" y="998"/>
                </a:lnTo>
                <a:lnTo>
                  <a:pt x="723" y="998"/>
                </a:lnTo>
                <a:lnTo>
                  <a:pt x="723" y="999"/>
                </a:lnTo>
                <a:lnTo>
                  <a:pt x="722" y="1000"/>
                </a:lnTo>
                <a:lnTo>
                  <a:pt x="723" y="1003"/>
                </a:lnTo>
                <a:lnTo>
                  <a:pt x="715" y="1000"/>
                </a:lnTo>
                <a:lnTo>
                  <a:pt x="708" y="995"/>
                </a:lnTo>
                <a:lnTo>
                  <a:pt x="701" y="988"/>
                </a:lnTo>
                <a:lnTo>
                  <a:pt x="693" y="983"/>
                </a:lnTo>
                <a:lnTo>
                  <a:pt x="650" y="983"/>
                </a:lnTo>
                <a:lnTo>
                  <a:pt x="644" y="978"/>
                </a:lnTo>
                <a:lnTo>
                  <a:pt x="639" y="972"/>
                </a:lnTo>
                <a:lnTo>
                  <a:pt x="632" y="969"/>
                </a:lnTo>
                <a:lnTo>
                  <a:pt x="624" y="967"/>
                </a:lnTo>
                <a:lnTo>
                  <a:pt x="614" y="967"/>
                </a:lnTo>
                <a:lnTo>
                  <a:pt x="609" y="960"/>
                </a:lnTo>
                <a:lnTo>
                  <a:pt x="602" y="955"/>
                </a:lnTo>
                <a:lnTo>
                  <a:pt x="593" y="953"/>
                </a:lnTo>
                <a:lnTo>
                  <a:pt x="582" y="953"/>
                </a:lnTo>
                <a:lnTo>
                  <a:pt x="581" y="951"/>
                </a:lnTo>
                <a:lnTo>
                  <a:pt x="581" y="946"/>
                </a:lnTo>
                <a:lnTo>
                  <a:pt x="580" y="943"/>
                </a:lnTo>
                <a:lnTo>
                  <a:pt x="579" y="943"/>
                </a:lnTo>
                <a:lnTo>
                  <a:pt x="578" y="942"/>
                </a:lnTo>
                <a:lnTo>
                  <a:pt x="576" y="942"/>
                </a:lnTo>
                <a:lnTo>
                  <a:pt x="575" y="941"/>
                </a:lnTo>
                <a:lnTo>
                  <a:pt x="574" y="941"/>
                </a:lnTo>
                <a:lnTo>
                  <a:pt x="573" y="932"/>
                </a:lnTo>
                <a:lnTo>
                  <a:pt x="572" y="921"/>
                </a:lnTo>
                <a:lnTo>
                  <a:pt x="566" y="909"/>
                </a:lnTo>
                <a:lnTo>
                  <a:pt x="559" y="899"/>
                </a:lnTo>
                <a:lnTo>
                  <a:pt x="552" y="891"/>
                </a:lnTo>
                <a:lnTo>
                  <a:pt x="551" y="888"/>
                </a:lnTo>
                <a:lnTo>
                  <a:pt x="552" y="886"/>
                </a:lnTo>
                <a:lnTo>
                  <a:pt x="552" y="884"/>
                </a:lnTo>
                <a:lnTo>
                  <a:pt x="553" y="883"/>
                </a:lnTo>
                <a:lnTo>
                  <a:pt x="554" y="880"/>
                </a:lnTo>
                <a:lnTo>
                  <a:pt x="554" y="876"/>
                </a:lnTo>
                <a:lnTo>
                  <a:pt x="553" y="873"/>
                </a:lnTo>
                <a:lnTo>
                  <a:pt x="551" y="872"/>
                </a:lnTo>
                <a:lnTo>
                  <a:pt x="549" y="867"/>
                </a:lnTo>
                <a:lnTo>
                  <a:pt x="551" y="853"/>
                </a:lnTo>
                <a:lnTo>
                  <a:pt x="549" y="845"/>
                </a:lnTo>
                <a:lnTo>
                  <a:pt x="545" y="838"/>
                </a:lnTo>
                <a:lnTo>
                  <a:pt x="538" y="834"/>
                </a:lnTo>
                <a:lnTo>
                  <a:pt x="530" y="831"/>
                </a:lnTo>
                <a:lnTo>
                  <a:pt x="522" y="817"/>
                </a:lnTo>
                <a:lnTo>
                  <a:pt x="512" y="803"/>
                </a:lnTo>
                <a:lnTo>
                  <a:pt x="504" y="789"/>
                </a:lnTo>
                <a:lnTo>
                  <a:pt x="503" y="787"/>
                </a:lnTo>
                <a:lnTo>
                  <a:pt x="501" y="785"/>
                </a:lnTo>
                <a:lnTo>
                  <a:pt x="497" y="783"/>
                </a:lnTo>
                <a:lnTo>
                  <a:pt x="490" y="780"/>
                </a:lnTo>
                <a:lnTo>
                  <a:pt x="488" y="774"/>
                </a:lnTo>
                <a:lnTo>
                  <a:pt x="486" y="767"/>
                </a:lnTo>
                <a:lnTo>
                  <a:pt x="485" y="758"/>
                </a:lnTo>
                <a:lnTo>
                  <a:pt x="485" y="757"/>
                </a:lnTo>
                <a:lnTo>
                  <a:pt x="483" y="754"/>
                </a:lnTo>
                <a:lnTo>
                  <a:pt x="481" y="747"/>
                </a:lnTo>
                <a:lnTo>
                  <a:pt x="479" y="744"/>
                </a:lnTo>
                <a:lnTo>
                  <a:pt x="476" y="743"/>
                </a:lnTo>
                <a:lnTo>
                  <a:pt x="475" y="741"/>
                </a:lnTo>
                <a:lnTo>
                  <a:pt x="473" y="740"/>
                </a:lnTo>
                <a:lnTo>
                  <a:pt x="473" y="736"/>
                </a:lnTo>
                <a:lnTo>
                  <a:pt x="472" y="732"/>
                </a:lnTo>
                <a:lnTo>
                  <a:pt x="465" y="722"/>
                </a:lnTo>
                <a:lnTo>
                  <a:pt x="462" y="717"/>
                </a:lnTo>
                <a:lnTo>
                  <a:pt x="461" y="709"/>
                </a:lnTo>
                <a:lnTo>
                  <a:pt x="459" y="702"/>
                </a:lnTo>
                <a:lnTo>
                  <a:pt x="452" y="690"/>
                </a:lnTo>
                <a:lnTo>
                  <a:pt x="443" y="681"/>
                </a:lnTo>
                <a:lnTo>
                  <a:pt x="433" y="670"/>
                </a:lnTo>
                <a:lnTo>
                  <a:pt x="429" y="664"/>
                </a:lnTo>
                <a:lnTo>
                  <a:pt x="422" y="657"/>
                </a:lnTo>
                <a:lnTo>
                  <a:pt x="413" y="650"/>
                </a:lnTo>
                <a:lnTo>
                  <a:pt x="412" y="649"/>
                </a:lnTo>
                <a:lnTo>
                  <a:pt x="411" y="649"/>
                </a:lnTo>
                <a:lnTo>
                  <a:pt x="411" y="650"/>
                </a:lnTo>
                <a:lnTo>
                  <a:pt x="404" y="642"/>
                </a:lnTo>
                <a:lnTo>
                  <a:pt x="395" y="628"/>
                </a:lnTo>
                <a:lnTo>
                  <a:pt x="381" y="629"/>
                </a:lnTo>
                <a:lnTo>
                  <a:pt x="365" y="628"/>
                </a:lnTo>
                <a:lnTo>
                  <a:pt x="346" y="625"/>
                </a:lnTo>
                <a:lnTo>
                  <a:pt x="334" y="620"/>
                </a:lnTo>
                <a:lnTo>
                  <a:pt x="328" y="620"/>
                </a:lnTo>
                <a:lnTo>
                  <a:pt x="323" y="622"/>
                </a:lnTo>
                <a:lnTo>
                  <a:pt x="318" y="628"/>
                </a:lnTo>
                <a:lnTo>
                  <a:pt x="309" y="627"/>
                </a:lnTo>
                <a:lnTo>
                  <a:pt x="299" y="631"/>
                </a:lnTo>
                <a:lnTo>
                  <a:pt x="294" y="636"/>
                </a:lnTo>
                <a:lnTo>
                  <a:pt x="289" y="645"/>
                </a:lnTo>
                <a:lnTo>
                  <a:pt x="284" y="655"/>
                </a:lnTo>
                <a:lnTo>
                  <a:pt x="278" y="668"/>
                </a:lnTo>
                <a:lnTo>
                  <a:pt x="273" y="678"/>
                </a:lnTo>
                <a:lnTo>
                  <a:pt x="263" y="688"/>
                </a:lnTo>
                <a:lnTo>
                  <a:pt x="254" y="696"/>
                </a:lnTo>
                <a:lnTo>
                  <a:pt x="242" y="694"/>
                </a:lnTo>
                <a:lnTo>
                  <a:pt x="232" y="689"/>
                </a:lnTo>
                <a:lnTo>
                  <a:pt x="224" y="683"/>
                </a:lnTo>
                <a:lnTo>
                  <a:pt x="214" y="676"/>
                </a:lnTo>
                <a:lnTo>
                  <a:pt x="210" y="671"/>
                </a:lnTo>
                <a:lnTo>
                  <a:pt x="209" y="669"/>
                </a:lnTo>
                <a:lnTo>
                  <a:pt x="206" y="668"/>
                </a:lnTo>
                <a:lnTo>
                  <a:pt x="196" y="666"/>
                </a:lnTo>
                <a:lnTo>
                  <a:pt x="186" y="662"/>
                </a:lnTo>
                <a:lnTo>
                  <a:pt x="179" y="656"/>
                </a:lnTo>
                <a:lnTo>
                  <a:pt x="175" y="649"/>
                </a:lnTo>
                <a:lnTo>
                  <a:pt x="168" y="642"/>
                </a:lnTo>
                <a:lnTo>
                  <a:pt x="161" y="638"/>
                </a:lnTo>
                <a:lnTo>
                  <a:pt x="153" y="634"/>
                </a:lnTo>
                <a:lnTo>
                  <a:pt x="150" y="625"/>
                </a:lnTo>
                <a:lnTo>
                  <a:pt x="141" y="608"/>
                </a:lnTo>
                <a:lnTo>
                  <a:pt x="138" y="600"/>
                </a:lnTo>
                <a:lnTo>
                  <a:pt x="139" y="589"/>
                </a:lnTo>
                <a:lnTo>
                  <a:pt x="140" y="582"/>
                </a:lnTo>
                <a:lnTo>
                  <a:pt x="139" y="575"/>
                </a:lnTo>
                <a:lnTo>
                  <a:pt x="135" y="566"/>
                </a:lnTo>
                <a:lnTo>
                  <a:pt x="135" y="565"/>
                </a:lnTo>
                <a:lnTo>
                  <a:pt x="134" y="562"/>
                </a:lnTo>
                <a:lnTo>
                  <a:pt x="134" y="559"/>
                </a:lnTo>
                <a:lnTo>
                  <a:pt x="133" y="557"/>
                </a:lnTo>
                <a:lnTo>
                  <a:pt x="132" y="557"/>
                </a:lnTo>
                <a:lnTo>
                  <a:pt x="129" y="556"/>
                </a:lnTo>
                <a:lnTo>
                  <a:pt x="128" y="556"/>
                </a:lnTo>
                <a:lnTo>
                  <a:pt x="127" y="555"/>
                </a:lnTo>
                <a:lnTo>
                  <a:pt x="127" y="543"/>
                </a:lnTo>
                <a:lnTo>
                  <a:pt x="125" y="540"/>
                </a:lnTo>
                <a:lnTo>
                  <a:pt x="122" y="537"/>
                </a:lnTo>
                <a:lnTo>
                  <a:pt x="121" y="535"/>
                </a:lnTo>
                <a:lnTo>
                  <a:pt x="105" y="519"/>
                </a:lnTo>
                <a:lnTo>
                  <a:pt x="101" y="516"/>
                </a:lnTo>
                <a:lnTo>
                  <a:pt x="94" y="514"/>
                </a:lnTo>
                <a:lnTo>
                  <a:pt x="87" y="509"/>
                </a:lnTo>
                <a:lnTo>
                  <a:pt x="83" y="502"/>
                </a:lnTo>
                <a:lnTo>
                  <a:pt x="82" y="499"/>
                </a:lnTo>
                <a:lnTo>
                  <a:pt x="77" y="492"/>
                </a:lnTo>
                <a:lnTo>
                  <a:pt x="70" y="487"/>
                </a:lnTo>
                <a:lnTo>
                  <a:pt x="68" y="485"/>
                </a:lnTo>
                <a:lnTo>
                  <a:pt x="51" y="464"/>
                </a:lnTo>
                <a:lnTo>
                  <a:pt x="41" y="454"/>
                </a:lnTo>
                <a:lnTo>
                  <a:pt x="28" y="447"/>
                </a:lnTo>
                <a:lnTo>
                  <a:pt x="27" y="440"/>
                </a:lnTo>
                <a:lnTo>
                  <a:pt x="25" y="435"/>
                </a:lnTo>
                <a:lnTo>
                  <a:pt x="23" y="428"/>
                </a:lnTo>
                <a:lnTo>
                  <a:pt x="19" y="423"/>
                </a:lnTo>
                <a:lnTo>
                  <a:pt x="14" y="419"/>
                </a:lnTo>
                <a:lnTo>
                  <a:pt x="8" y="416"/>
                </a:lnTo>
                <a:lnTo>
                  <a:pt x="4" y="411"/>
                </a:lnTo>
                <a:lnTo>
                  <a:pt x="0" y="405"/>
                </a:lnTo>
                <a:lnTo>
                  <a:pt x="0" y="397"/>
                </a:lnTo>
                <a:lnTo>
                  <a:pt x="90" y="407"/>
                </a:lnTo>
                <a:lnTo>
                  <a:pt x="181" y="414"/>
                </a:lnTo>
                <a:lnTo>
                  <a:pt x="274" y="419"/>
                </a:lnTo>
                <a:lnTo>
                  <a:pt x="275" y="418"/>
                </a:lnTo>
                <a:lnTo>
                  <a:pt x="277" y="417"/>
                </a:lnTo>
                <a:lnTo>
                  <a:pt x="280" y="415"/>
                </a:lnTo>
                <a:lnTo>
                  <a:pt x="282" y="414"/>
                </a:lnTo>
                <a:lnTo>
                  <a:pt x="296" y="206"/>
                </a:lnTo>
                <a:lnTo>
                  <a:pt x="310" y="0"/>
                </a:lnTo>
                <a:close/>
              </a:path>
            </a:pathLst>
          </a:custGeom>
          <a:solidFill>
            <a:srgbClr val="237A99"/>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2" name="Rectangular Callout 191"/>
          <p:cNvSpPr/>
          <p:nvPr/>
        </p:nvSpPr>
        <p:spPr bwMode="auto">
          <a:xfrm>
            <a:off x="10616795" y="2242711"/>
            <a:ext cx="788369" cy="217752"/>
          </a:xfrm>
          <a:prstGeom prst="wedgeRectCallout">
            <a:avLst>
              <a:gd name="adj1" fmla="val -91024"/>
              <a:gd name="adj2" fmla="val 21609"/>
            </a:avLst>
          </a:prstGeom>
          <a:solidFill>
            <a:srgbClr val="FF1515"/>
          </a:solidFill>
          <a:ln>
            <a:noFill/>
          </a:ln>
        </p:spPr>
        <p:txBody>
          <a:bodyPr vert="horz" wrap="square" lIns="91440" tIns="45720" rIns="91440" bIns="45720" numCol="1" rtlCol="0" anchor="t" anchorCtr="0" compatLnSpc="1">
            <a:prstTxWarp prst="textNoShape">
              <a:avLst/>
            </a:prstTxWarp>
          </a:bodyPr>
          <a:lstStyle/>
          <a:p>
            <a:pPr algn="ctr">
              <a:defRPr sz="1800" b="0" i="0" u="none" strike="noStrike" kern="1200" baseline="0">
                <a:solidFill>
                  <a:srgbClr val="445469">
                    <a:lumMod val="75000"/>
                    <a:lumOff val="25000"/>
                  </a:srgbClr>
                </a:solidFill>
                <a:latin typeface="+mn-lt"/>
                <a:ea typeface="+mn-ea"/>
                <a:cs typeface="+mn-cs"/>
              </a:defRPr>
            </a:pPr>
            <a:r>
              <a:rPr lang="en-US" sz="1100" dirty="0">
                <a:solidFill>
                  <a:schemeClr val="bg1"/>
                </a:solidFill>
              </a:rPr>
              <a:t>$1,438.4</a:t>
            </a:r>
          </a:p>
        </p:txBody>
      </p:sp>
      <p:sp>
        <p:nvSpPr>
          <p:cNvPr id="175" name="Rectangular Callout 174"/>
          <p:cNvSpPr/>
          <p:nvPr/>
        </p:nvSpPr>
        <p:spPr bwMode="auto">
          <a:xfrm>
            <a:off x="6096000" y="3405199"/>
            <a:ext cx="938085" cy="295556"/>
          </a:xfrm>
          <a:prstGeom prst="wedgeRectCallout">
            <a:avLst>
              <a:gd name="adj1" fmla="val -60173"/>
              <a:gd name="adj2" fmla="val 107453"/>
            </a:avLst>
          </a:prstGeom>
          <a:solidFill>
            <a:srgbClr val="FF1515"/>
          </a:solidFill>
          <a:ln>
            <a:noFill/>
          </a:ln>
        </p:spPr>
        <p:txBody>
          <a:bodyPr vert="horz" wrap="square" lIns="91440" tIns="45720" rIns="91440" bIns="45720" numCol="1" rtlCol="0" anchor="t" anchorCtr="0" compatLnSpc="1">
            <a:prstTxWarp prst="textNoShape">
              <a:avLst/>
            </a:prstTxWarp>
          </a:bodyPr>
          <a:lstStyle/>
          <a:p>
            <a:pPr algn="ctr"/>
            <a:r>
              <a:rPr lang="en-US" sz="1400" dirty="0">
                <a:solidFill>
                  <a:schemeClr val="bg1"/>
                </a:solidFill>
              </a:rPr>
              <a:t>$10,950.5</a:t>
            </a:r>
          </a:p>
        </p:txBody>
      </p:sp>
      <p:sp>
        <p:nvSpPr>
          <p:cNvPr id="180" name="Rectangular Callout 179"/>
          <p:cNvSpPr/>
          <p:nvPr/>
        </p:nvSpPr>
        <p:spPr bwMode="auto">
          <a:xfrm>
            <a:off x="3214581" y="2686836"/>
            <a:ext cx="1022530" cy="343614"/>
          </a:xfrm>
          <a:prstGeom prst="wedgeRectCallout">
            <a:avLst>
              <a:gd name="adj1" fmla="val -60173"/>
              <a:gd name="adj2" fmla="val 107453"/>
            </a:avLst>
          </a:prstGeom>
          <a:solidFill>
            <a:srgbClr val="FF1515"/>
          </a:solidFill>
          <a:ln>
            <a:noFill/>
          </a:ln>
        </p:spPr>
        <p:txBody>
          <a:bodyPr vert="horz" wrap="square" lIns="91440" tIns="45720" rIns="91440" bIns="45720" numCol="1" rtlCol="0" anchor="t" anchorCtr="0" compatLnSpc="1">
            <a:prstTxWarp prst="textNoShape">
              <a:avLst/>
            </a:prstTxWarp>
          </a:bodyPr>
          <a:lstStyle/>
          <a:p>
            <a:pPr algn="ctr">
              <a:defRPr sz="1800" b="0" i="0" u="none" strike="noStrike" kern="1200" baseline="0">
                <a:solidFill>
                  <a:srgbClr val="445469">
                    <a:lumMod val="75000"/>
                    <a:lumOff val="25000"/>
                  </a:srgbClr>
                </a:solidFill>
                <a:latin typeface="+mn-lt"/>
                <a:ea typeface="+mn-ea"/>
                <a:cs typeface="+mn-cs"/>
              </a:defRPr>
            </a:pPr>
            <a:r>
              <a:rPr lang="en-US" sz="1600" dirty="0">
                <a:solidFill>
                  <a:schemeClr val="bg1"/>
                </a:solidFill>
              </a:rPr>
              <a:t>$8,778.2</a:t>
            </a:r>
          </a:p>
        </p:txBody>
      </p:sp>
      <p:sp>
        <p:nvSpPr>
          <p:cNvPr id="233" name="Freeform 106"/>
          <p:cNvSpPr>
            <a:spLocks/>
          </p:cNvSpPr>
          <p:nvPr/>
        </p:nvSpPr>
        <p:spPr bwMode="auto">
          <a:xfrm>
            <a:off x="7105001" y="4372172"/>
            <a:ext cx="909668" cy="700695"/>
          </a:xfrm>
          <a:custGeom>
            <a:avLst/>
            <a:gdLst/>
            <a:ahLst/>
            <a:cxnLst>
              <a:cxn ang="0">
                <a:pos x="217" y="9"/>
              </a:cxn>
              <a:cxn ang="0">
                <a:pos x="224" y="11"/>
              </a:cxn>
              <a:cxn ang="0">
                <a:pos x="225" y="28"/>
              </a:cxn>
              <a:cxn ang="0">
                <a:pos x="228" y="46"/>
              </a:cxn>
              <a:cxn ang="0">
                <a:pos x="226" y="72"/>
              </a:cxn>
              <a:cxn ang="0">
                <a:pos x="226" y="87"/>
              </a:cxn>
              <a:cxn ang="0">
                <a:pos x="212" y="116"/>
              </a:cxn>
              <a:cxn ang="0">
                <a:pos x="203" y="144"/>
              </a:cxn>
              <a:cxn ang="0">
                <a:pos x="200" y="159"/>
              </a:cxn>
              <a:cxn ang="0">
                <a:pos x="196" y="185"/>
              </a:cxn>
              <a:cxn ang="0">
                <a:pos x="338" y="205"/>
              </a:cxn>
              <a:cxn ang="0">
                <a:pos x="361" y="254"/>
              </a:cxn>
              <a:cxn ang="0">
                <a:pos x="327" y="240"/>
              </a:cxn>
              <a:cxn ang="0">
                <a:pos x="304" y="268"/>
              </a:cxn>
              <a:cxn ang="0">
                <a:pos x="352" y="262"/>
              </a:cxn>
              <a:cxn ang="0">
                <a:pos x="344" y="270"/>
              </a:cxn>
              <a:cxn ang="0">
                <a:pos x="367" y="280"/>
              </a:cxn>
              <a:cxn ang="0">
                <a:pos x="372" y="266"/>
              </a:cxn>
              <a:cxn ang="0">
                <a:pos x="383" y="286"/>
              </a:cxn>
              <a:cxn ang="0">
                <a:pos x="367" y="297"/>
              </a:cxn>
              <a:cxn ang="0">
                <a:pos x="361" y="306"/>
              </a:cxn>
              <a:cxn ang="0">
                <a:pos x="365" y="317"/>
              </a:cxn>
              <a:cxn ang="0">
                <a:pos x="376" y="325"/>
              </a:cxn>
              <a:cxn ang="0">
                <a:pos x="383" y="325"/>
              </a:cxn>
              <a:cxn ang="0">
                <a:pos x="392" y="331"/>
              </a:cxn>
              <a:cxn ang="0">
                <a:pos x="410" y="347"/>
              </a:cxn>
              <a:cxn ang="0">
                <a:pos x="394" y="342"/>
              </a:cxn>
              <a:cxn ang="0">
                <a:pos x="384" y="343"/>
              </a:cxn>
              <a:cxn ang="0">
                <a:pos x="368" y="332"/>
              </a:cxn>
              <a:cxn ang="0">
                <a:pos x="356" y="326"/>
              </a:cxn>
              <a:cxn ang="0">
                <a:pos x="333" y="318"/>
              </a:cxn>
              <a:cxn ang="0">
                <a:pos x="320" y="321"/>
              </a:cxn>
              <a:cxn ang="0">
                <a:pos x="333" y="332"/>
              </a:cxn>
              <a:cxn ang="0">
                <a:pos x="326" y="336"/>
              </a:cxn>
              <a:cxn ang="0">
                <a:pos x="324" y="354"/>
              </a:cxn>
              <a:cxn ang="0">
                <a:pos x="312" y="340"/>
              </a:cxn>
              <a:cxn ang="0">
                <a:pos x="299" y="335"/>
              </a:cxn>
              <a:cxn ang="0">
                <a:pos x="262" y="350"/>
              </a:cxn>
              <a:cxn ang="0">
                <a:pos x="236" y="314"/>
              </a:cxn>
              <a:cxn ang="0">
                <a:pos x="217" y="320"/>
              </a:cxn>
              <a:cxn ang="0">
                <a:pos x="185" y="294"/>
              </a:cxn>
              <a:cxn ang="0">
                <a:pos x="158" y="311"/>
              </a:cxn>
              <a:cxn ang="0">
                <a:pos x="158" y="319"/>
              </a:cxn>
              <a:cxn ang="0">
                <a:pos x="127" y="320"/>
              </a:cxn>
              <a:cxn ang="0">
                <a:pos x="77" y="305"/>
              </a:cxn>
              <a:cxn ang="0">
                <a:pos x="58" y="294"/>
              </a:cxn>
              <a:cxn ang="0">
                <a:pos x="22" y="311"/>
              </a:cxn>
              <a:cxn ang="0">
                <a:pos x="32" y="300"/>
              </a:cxn>
              <a:cxn ang="0">
                <a:pos x="35" y="271"/>
              </a:cxn>
              <a:cxn ang="0">
                <a:pos x="37" y="229"/>
              </a:cxn>
              <a:cxn ang="0">
                <a:pos x="44" y="173"/>
              </a:cxn>
              <a:cxn ang="0">
                <a:pos x="27" y="144"/>
              </a:cxn>
              <a:cxn ang="0">
                <a:pos x="0" y="10"/>
              </a:cxn>
            </a:cxnLst>
            <a:rect l="0" t="0" r="r" b="b"/>
            <a:pathLst>
              <a:path w="410" h="356">
                <a:moveTo>
                  <a:pt x="191" y="0"/>
                </a:moveTo>
                <a:lnTo>
                  <a:pt x="217" y="2"/>
                </a:lnTo>
                <a:lnTo>
                  <a:pt x="216" y="5"/>
                </a:lnTo>
                <a:lnTo>
                  <a:pt x="214" y="7"/>
                </a:lnTo>
                <a:lnTo>
                  <a:pt x="216" y="9"/>
                </a:lnTo>
                <a:lnTo>
                  <a:pt x="217" y="9"/>
                </a:lnTo>
                <a:lnTo>
                  <a:pt x="219" y="7"/>
                </a:lnTo>
                <a:lnTo>
                  <a:pt x="223" y="4"/>
                </a:lnTo>
                <a:lnTo>
                  <a:pt x="225" y="5"/>
                </a:lnTo>
                <a:lnTo>
                  <a:pt x="225" y="7"/>
                </a:lnTo>
                <a:lnTo>
                  <a:pt x="224" y="9"/>
                </a:lnTo>
                <a:lnTo>
                  <a:pt x="224" y="11"/>
                </a:lnTo>
                <a:lnTo>
                  <a:pt x="223" y="13"/>
                </a:lnTo>
                <a:lnTo>
                  <a:pt x="223" y="18"/>
                </a:lnTo>
                <a:lnTo>
                  <a:pt x="228" y="24"/>
                </a:lnTo>
                <a:lnTo>
                  <a:pt x="228" y="25"/>
                </a:lnTo>
                <a:lnTo>
                  <a:pt x="226" y="26"/>
                </a:lnTo>
                <a:lnTo>
                  <a:pt x="225" y="28"/>
                </a:lnTo>
                <a:lnTo>
                  <a:pt x="223" y="31"/>
                </a:lnTo>
                <a:lnTo>
                  <a:pt x="223" y="32"/>
                </a:lnTo>
                <a:lnTo>
                  <a:pt x="224" y="34"/>
                </a:lnTo>
                <a:lnTo>
                  <a:pt x="226" y="35"/>
                </a:lnTo>
                <a:lnTo>
                  <a:pt x="228" y="38"/>
                </a:lnTo>
                <a:lnTo>
                  <a:pt x="228" y="46"/>
                </a:lnTo>
                <a:lnTo>
                  <a:pt x="233" y="53"/>
                </a:lnTo>
                <a:lnTo>
                  <a:pt x="236" y="56"/>
                </a:lnTo>
                <a:lnTo>
                  <a:pt x="239" y="60"/>
                </a:lnTo>
                <a:lnTo>
                  <a:pt x="236" y="65"/>
                </a:lnTo>
                <a:lnTo>
                  <a:pt x="229" y="68"/>
                </a:lnTo>
                <a:lnTo>
                  <a:pt x="226" y="72"/>
                </a:lnTo>
                <a:lnTo>
                  <a:pt x="225" y="74"/>
                </a:lnTo>
                <a:lnTo>
                  <a:pt x="227" y="76"/>
                </a:lnTo>
                <a:lnTo>
                  <a:pt x="234" y="80"/>
                </a:lnTo>
                <a:lnTo>
                  <a:pt x="231" y="83"/>
                </a:lnTo>
                <a:lnTo>
                  <a:pt x="228" y="84"/>
                </a:lnTo>
                <a:lnTo>
                  <a:pt x="226" y="87"/>
                </a:lnTo>
                <a:lnTo>
                  <a:pt x="226" y="88"/>
                </a:lnTo>
                <a:lnTo>
                  <a:pt x="227" y="89"/>
                </a:lnTo>
                <a:lnTo>
                  <a:pt x="231" y="89"/>
                </a:lnTo>
                <a:lnTo>
                  <a:pt x="223" y="100"/>
                </a:lnTo>
                <a:lnTo>
                  <a:pt x="211" y="108"/>
                </a:lnTo>
                <a:lnTo>
                  <a:pt x="212" y="116"/>
                </a:lnTo>
                <a:lnTo>
                  <a:pt x="207" y="124"/>
                </a:lnTo>
                <a:lnTo>
                  <a:pt x="203" y="131"/>
                </a:lnTo>
                <a:lnTo>
                  <a:pt x="200" y="137"/>
                </a:lnTo>
                <a:lnTo>
                  <a:pt x="200" y="140"/>
                </a:lnTo>
                <a:lnTo>
                  <a:pt x="202" y="143"/>
                </a:lnTo>
                <a:lnTo>
                  <a:pt x="203" y="144"/>
                </a:lnTo>
                <a:lnTo>
                  <a:pt x="203" y="147"/>
                </a:lnTo>
                <a:lnTo>
                  <a:pt x="197" y="147"/>
                </a:lnTo>
                <a:lnTo>
                  <a:pt x="197" y="151"/>
                </a:lnTo>
                <a:lnTo>
                  <a:pt x="199" y="153"/>
                </a:lnTo>
                <a:lnTo>
                  <a:pt x="200" y="156"/>
                </a:lnTo>
                <a:lnTo>
                  <a:pt x="200" y="159"/>
                </a:lnTo>
                <a:lnTo>
                  <a:pt x="198" y="160"/>
                </a:lnTo>
                <a:lnTo>
                  <a:pt x="197" y="160"/>
                </a:lnTo>
                <a:lnTo>
                  <a:pt x="195" y="161"/>
                </a:lnTo>
                <a:lnTo>
                  <a:pt x="191" y="161"/>
                </a:lnTo>
                <a:lnTo>
                  <a:pt x="196" y="178"/>
                </a:lnTo>
                <a:lnTo>
                  <a:pt x="196" y="185"/>
                </a:lnTo>
                <a:lnTo>
                  <a:pt x="191" y="191"/>
                </a:lnTo>
                <a:lnTo>
                  <a:pt x="269" y="185"/>
                </a:lnTo>
                <a:lnTo>
                  <a:pt x="346" y="179"/>
                </a:lnTo>
                <a:lnTo>
                  <a:pt x="344" y="187"/>
                </a:lnTo>
                <a:lnTo>
                  <a:pt x="341" y="196"/>
                </a:lnTo>
                <a:lnTo>
                  <a:pt x="338" y="205"/>
                </a:lnTo>
                <a:lnTo>
                  <a:pt x="342" y="216"/>
                </a:lnTo>
                <a:lnTo>
                  <a:pt x="349" y="227"/>
                </a:lnTo>
                <a:lnTo>
                  <a:pt x="356" y="236"/>
                </a:lnTo>
                <a:lnTo>
                  <a:pt x="363" y="249"/>
                </a:lnTo>
                <a:lnTo>
                  <a:pt x="362" y="252"/>
                </a:lnTo>
                <a:lnTo>
                  <a:pt x="361" y="254"/>
                </a:lnTo>
                <a:lnTo>
                  <a:pt x="359" y="254"/>
                </a:lnTo>
                <a:lnTo>
                  <a:pt x="354" y="249"/>
                </a:lnTo>
                <a:lnTo>
                  <a:pt x="349" y="247"/>
                </a:lnTo>
                <a:lnTo>
                  <a:pt x="335" y="247"/>
                </a:lnTo>
                <a:lnTo>
                  <a:pt x="332" y="244"/>
                </a:lnTo>
                <a:lnTo>
                  <a:pt x="327" y="240"/>
                </a:lnTo>
                <a:lnTo>
                  <a:pt x="323" y="236"/>
                </a:lnTo>
                <a:lnTo>
                  <a:pt x="316" y="235"/>
                </a:lnTo>
                <a:lnTo>
                  <a:pt x="306" y="242"/>
                </a:lnTo>
                <a:lnTo>
                  <a:pt x="299" y="251"/>
                </a:lnTo>
                <a:lnTo>
                  <a:pt x="296" y="263"/>
                </a:lnTo>
                <a:lnTo>
                  <a:pt x="304" y="268"/>
                </a:lnTo>
                <a:lnTo>
                  <a:pt x="313" y="269"/>
                </a:lnTo>
                <a:lnTo>
                  <a:pt x="325" y="268"/>
                </a:lnTo>
                <a:lnTo>
                  <a:pt x="335" y="265"/>
                </a:lnTo>
                <a:lnTo>
                  <a:pt x="344" y="262"/>
                </a:lnTo>
                <a:lnTo>
                  <a:pt x="349" y="261"/>
                </a:lnTo>
                <a:lnTo>
                  <a:pt x="352" y="262"/>
                </a:lnTo>
                <a:lnTo>
                  <a:pt x="352" y="264"/>
                </a:lnTo>
                <a:lnTo>
                  <a:pt x="351" y="265"/>
                </a:lnTo>
                <a:lnTo>
                  <a:pt x="348" y="266"/>
                </a:lnTo>
                <a:lnTo>
                  <a:pt x="347" y="268"/>
                </a:lnTo>
                <a:lnTo>
                  <a:pt x="345" y="269"/>
                </a:lnTo>
                <a:lnTo>
                  <a:pt x="344" y="270"/>
                </a:lnTo>
                <a:lnTo>
                  <a:pt x="344" y="272"/>
                </a:lnTo>
                <a:lnTo>
                  <a:pt x="348" y="277"/>
                </a:lnTo>
                <a:lnTo>
                  <a:pt x="356" y="280"/>
                </a:lnTo>
                <a:lnTo>
                  <a:pt x="363" y="283"/>
                </a:lnTo>
                <a:lnTo>
                  <a:pt x="366" y="282"/>
                </a:lnTo>
                <a:lnTo>
                  <a:pt x="367" y="280"/>
                </a:lnTo>
                <a:lnTo>
                  <a:pt x="368" y="278"/>
                </a:lnTo>
                <a:lnTo>
                  <a:pt x="368" y="276"/>
                </a:lnTo>
                <a:lnTo>
                  <a:pt x="369" y="273"/>
                </a:lnTo>
                <a:lnTo>
                  <a:pt x="369" y="270"/>
                </a:lnTo>
                <a:lnTo>
                  <a:pt x="370" y="269"/>
                </a:lnTo>
                <a:lnTo>
                  <a:pt x="372" y="266"/>
                </a:lnTo>
                <a:lnTo>
                  <a:pt x="377" y="266"/>
                </a:lnTo>
                <a:lnTo>
                  <a:pt x="376" y="272"/>
                </a:lnTo>
                <a:lnTo>
                  <a:pt x="377" y="276"/>
                </a:lnTo>
                <a:lnTo>
                  <a:pt x="380" y="278"/>
                </a:lnTo>
                <a:lnTo>
                  <a:pt x="382" y="282"/>
                </a:lnTo>
                <a:lnTo>
                  <a:pt x="383" y="286"/>
                </a:lnTo>
                <a:lnTo>
                  <a:pt x="377" y="286"/>
                </a:lnTo>
                <a:lnTo>
                  <a:pt x="373" y="287"/>
                </a:lnTo>
                <a:lnTo>
                  <a:pt x="370" y="289"/>
                </a:lnTo>
                <a:lnTo>
                  <a:pt x="368" y="291"/>
                </a:lnTo>
                <a:lnTo>
                  <a:pt x="367" y="293"/>
                </a:lnTo>
                <a:lnTo>
                  <a:pt x="367" y="297"/>
                </a:lnTo>
                <a:lnTo>
                  <a:pt x="369" y="300"/>
                </a:lnTo>
                <a:lnTo>
                  <a:pt x="363" y="300"/>
                </a:lnTo>
                <a:lnTo>
                  <a:pt x="362" y="301"/>
                </a:lnTo>
                <a:lnTo>
                  <a:pt x="362" y="304"/>
                </a:lnTo>
                <a:lnTo>
                  <a:pt x="361" y="305"/>
                </a:lnTo>
                <a:lnTo>
                  <a:pt x="361" y="306"/>
                </a:lnTo>
                <a:lnTo>
                  <a:pt x="360" y="307"/>
                </a:lnTo>
                <a:lnTo>
                  <a:pt x="358" y="308"/>
                </a:lnTo>
                <a:lnTo>
                  <a:pt x="358" y="313"/>
                </a:lnTo>
                <a:lnTo>
                  <a:pt x="360" y="315"/>
                </a:lnTo>
                <a:lnTo>
                  <a:pt x="362" y="317"/>
                </a:lnTo>
                <a:lnTo>
                  <a:pt x="365" y="317"/>
                </a:lnTo>
                <a:lnTo>
                  <a:pt x="368" y="318"/>
                </a:lnTo>
                <a:lnTo>
                  <a:pt x="370" y="318"/>
                </a:lnTo>
                <a:lnTo>
                  <a:pt x="373" y="319"/>
                </a:lnTo>
                <a:lnTo>
                  <a:pt x="375" y="321"/>
                </a:lnTo>
                <a:lnTo>
                  <a:pt x="375" y="324"/>
                </a:lnTo>
                <a:lnTo>
                  <a:pt x="376" y="325"/>
                </a:lnTo>
                <a:lnTo>
                  <a:pt x="376" y="327"/>
                </a:lnTo>
                <a:lnTo>
                  <a:pt x="377" y="328"/>
                </a:lnTo>
                <a:lnTo>
                  <a:pt x="379" y="328"/>
                </a:lnTo>
                <a:lnTo>
                  <a:pt x="380" y="327"/>
                </a:lnTo>
                <a:lnTo>
                  <a:pt x="382" y="326"/>
                </a:lnTo>
                <a:lnTo>
                  <a:pt x="383" y="325"/>
                </a:lnTo>
                <a:lnTo>
                  <a:pt x="386" y="326"/>
                </a:lnTo>
                <a:lnTo>
                  <a:pt x="387" y="326"/>
                </a:lnTo>
                <a:lnTo>
                  <a:pt x="387" y="327"/>
                </a:lnTo>
                <a:lnTo>
                  <a:pt x="389" y="328"/>
                </a:lnTo>
                <a:lnTo>
                  <a:pt x="390" y="331"/>
                </a:lnTo>
                <a:lnTo>
                  <a:pt x="392" y="331"/>
                </a:lnTo>
                <a:lnTo>
                  <a:pt x="396" y="332"/>
                </a:lnTo>
                <a:lnTo>
                  <a:pt x="399" y="332"/>
                </a:lnTo>
                <a:lnTo>
                  <a:pt x="403" y="331"/>
                </a:lnTo>
                <a:lnTo>
                  <a:pt x="406" y="335"/>
                </a:lnTo>
                <a:lnTo>
                  <a:pt x="410" y="341"/>
                </a:lnTo>
                <a:lnTo>
                  <a:pt x="410" y="347"/>
                </a:lnTo>
                <a:lnTo>
                  <a:pt x="408" y="354"/>
                </a:lnTo>
                <a:lnTo>
                  <a:pt x="404" y="353"/>
                </a:lnTo>
                <a:lnTo>
                  <a:pt x="401" y="350"/>
                </a:lnTo>
                <a:lnTo>
                  <a:pt x="398" y="348"/>
                </a:lnTo>
                <a:lnTo>
                  <a:pt x="396" y="345"/>
                </a:lnTo>
                <a:lnTo>
                  <a:pt x="394" y="342"/>
                </a:lnTo>
                <a:lnTo>
                  <a:pt x="391" y="345"/>
                </a:lnTo>
                <a:lnTo>
                  <a:pt x="391" y="347"/>
                </a:lnTo>
                <a:lnTo>
                  <a:pt x="390" y="348"/>
                </a:lnTo>
                <a:lnTo>
                  <a:pt x="386" y="348"/>
                </a:lnTo>
                <a:lnTo>
                  <a:pt x="386" y="346"/>
                </a:lnTo>
                <a:lnTo>
                  <a:pt x="384" y="343"/>
                </a:lnTo>
                <a:lnTo>
                  <a:pt x="383" y="342"/>
                </a:lnTo>
                <a:lnTo>
                  <a:pt x="383" y="336"/>
                </a:lnTo>
                <a:lnTo>
                  <a:pt x="380" y="338"/>
                </a:lnTo>
                <a:lnTo>
                  <a:pt x="376" y="338"/>
                </a:lnTo>
                <a:lnTo>
                  <a:pt x="369" y="334"/>
                </a:lnTo>
                <a:lnTo>
                  <a:pt x="368" y="332"/>
                </a:lnTo>
                <a:lnTo>
                  <a:pt x="366" y="331"/>
                </a:lnTo>
                <a:lnTo>
                  <a:pt x="365" y="331"/>
                </a:lnTo>
                <a:lnTo>
                  <a:pt x="362" y="332"/>
                </a:lnTo>
                <a:lnTo>
                  <a:pt x="359" y="332"/>
                </a:lnTo>
                <a:lnTo>
                  <a:pt x="356" y="329"/>
                </a:lnTo>
                <a:lnTo>
                  <a:pt x="356" y="326"/>
                </a:lnTo>
                <a:lnTo>
                  <a:pt x="355" y="324"/>
                </a:lnTo>
                <a:lnTo>
                  <a:pt x="354" y="322"/>
                </a:lnTo>
                <a:lnTo>
                  <a:pt x="352" y="321"/>
                </a:lnTo>
                <a:lnTo>
                  <a:pt x="341" y="321"/>
                </a:lnTo>
                <a:lnTo>
                  <a:pt x="338" y="320"/>
                </a:lnTo>
                <a:lnTo>
                  <a:pt x="333" y="318"/>
                </a:lnTo>
                <a:lnTo>
                  <a:pt x="330" y="314"/>
                </a:lnTo>
                <a:lnTo>
                  <a:pt x="324" y="312"/>
                </a:lnTo>
                <a:lnTo>
                  <a:pt x="318" y="311"/>
                </a:lnTo>
                <a:lnTo>
                  <a:pt x="318" y="318"/>
                </a:lnTo>
                <a:lnTo>
                  <a:pt x="319" y="319"/>
                </a:lnTo>
                <a:lnTo>
                  <a:pt x="320" y="321"/>
                </a:lnTo>
                <a:lnTo>
                  <a:pt x="325" y="324"/>
                </a:lnTo>
                <a:lnTo>
                  <a:pt x="327" y="324"/>
                </a:lnTo>
                <a:lnTo>
                  <a:pt x="328" y="325"/>
                </a:lnTo>
                <a:lnTo>
                  <a:pt x="331" y="326"/>
                </a:lnTo>
                <a:lnTo>
                  <a:pt x="333" y="331"/>
                </a:lnTo>
                <a:lnTo>
                  <a:pt x="333" y="332"/>
                </a:lnTo>
                <a:lnTo>
                  <a:pt x="332" y="334"/>
                </a:lnTo>
                <a:lnTo>
                  <a:pt x="331" y="334"/>
                </a:lnTo>
                <a:lnTo>
                  <a:pt x="330" y="335"/>
                </a:lnTo>
                <a:lnTo>
                  <a:pt x="328" y="335"/>
                </a:lnTo>
                <a:lnTo>
                  <a:pt x="327" y="336"/>
                </a:lnTo>
                <a:lnTo>
                  <a:pt x="326" y="336"/>
                </a:lnTo>
                <a:lnTo>
                  <a:pt x="326" y="340"/>
                </a:lnTo>
                <a:lnTo>
                  <a:pt x="330" y="347"/>
                </a:lnTo>
                <a:lnTo>
                  <a:pt x="330" y="349"/>
                </a:lnTo>
                <a:lnTo>
                  <a:pt x="328" y="352"/>
                </a:lnTo>
                <a:lnTo>
                  <a:pt x="327" y="353"/>
                </a:lnTo>
                <a:lnTo>
                  <a:pt x="324" y="354"/>
                </a:lnTo>
                <a:lnTo>
                  <a:pt x="319" y="354"/>
                </a:lnTo>
                <a:lnTo>
                  <a:pt x="318" y="353"/>
                </a:lnTo>
                <a:lnTo>
                  <a:pt x="318" y="340"/>
                </a:lnTo>
                <a:lnTo>
                  <a:pt x="317" y="339"/>
                </a:lnTo>
                <a:lnTo>
                  <a:pt x="314" y="339"/>
                </a:lnTo>
                <a:lnTo>
                  <a:pt x="312" y="340"/>
                </a:lnTo>
                <a:lnTo>
                  <a:pt x="310" y="340"/>
                </a:lnTo>
                <a:lnTo>
                  <a:pt x="308" y="341"/>
                </a:lnTo>
                <a:lnTo>
                  <a:pt x="305" y="341"/>
                </a:lnTo>
                <a:lnTo>
                  <a:pt x="303" y="339"/>
                </a:lnTo>
                <a:lnTo>
                  <a:pt x="303" y="335"/>
                </a:lnTo>
                <a:lnTo>
                  <a:pt x="299" y="335"/>
                </a:lnTo>
                <a:lnTo>
                  <a:pt x="296" y="336"/>
                </a:lnTo>
                <a:lnTo>
                  <a:pt x="289" y="340"/>
                </a:lnTo>
                <a:lnTo>
                  <a:pt x="284" y="346"/>
                </a:lnTo>
                <a:lnTo>
                  <a:pt x="282" y="356"/>
                </a:lnTo>
                <a:lnTo>
                  <a:pt x="276" y="355"/>
                </a:lnTo>
                <a:lnTo>
                  <a:pt x="262" y="350"/>
                </a:lnTo>
                <a:lnTo>
                  <a:pt x="255" y="349"/>
                </a:lnTo>
                <a:lnTo>
                  <a:pt x="250" y="350"/>
                </a:lnTo>
                <a:lnTo>
                  <a:pt x="248" y="343"/>
                </a:lnTo>
                <a:lnTo>
                  <a:pt x="239" y="332"/>
                </a:lnTo>
                <a:lnTo>
                  <a:pt x="236" y="325"/>
                </a:lnTo>
                <a:lnTo>
                  <a:pt x="236" y="314"/>
                </a:lnTo>
                <a:lnTo>
                  <a:pt x="232" y="314"/>
                </a:lnTo>
                <a:lnTo>
                  <a:pt x="232" y="317"/>
                </a:lnTo>
                <a:lnTo>
                  <a:pt x="231" y="318"/>
                </a:lnTo>
                <a:lnTo>
                  <a:pt x="231" y="322"/>
                </a:lnTo>
                <a:lnTo>
                  <a:pt x="226" y="322"/>
                </a:lnTo>
                <a:lnTo>
                  <a:pt x="217" y="320"/>
                </a:lnTo>
                <a:lnTo>
                  <a:pt x="211" y="320"/>
                </a:lnTo>
                <a:lnTo>
                  <a:pt x="209" y="312"/>
                </a:lnTo>
                <a:lnTo>
                  <a:pt x="204" y="306"/>
                </a:lnTo>
                <a:lnTo>
                  <a:pt x="196" y="303"/>
                </a:lnTo>
                <a:lnTo>
                  <a:pt x="185" y="303"/>
                </a:lnTo>
                <a:lnTo>
                  <a:pt x="185" y="294"/>
                </a:lnTo>
                <a:lnTo>
                  <a:pt x="176" y="298"/>
                </a:lnTo>
                <a:lnTo>
                  <a:pt x="168" y="303"/>
                </a:lnTo>
                <a:lnTo>
                  <a:pt x="157" y="306"/>
                </a:lnTo>
                <a:lnTo>
                  <a:pt x="156" y="307"/>
                </a:lnTo>
                <a:lnTo>
                  <a:pt x="156" y="310"/>
                </a:lnTo>
                <a:lnTo>
                  <a:pt x="158" y="311"/>
                </a:lnTo>
                <a:lnTo>
                  <a:pt x="160" y="312"/>
                </a:lnTo>
                <a:lnTo>
                  <a:pt x="162" y="313"/>
                </a:lnTo>
                <a:lnTo>
                  <a:pt x="163" y="315"/>
                </a:lnTo>
                <a:lnTo>
                  <a:pt x="163" y="320"/>
                </a:lnTo>
                <a:lnTo>
                  <a:pt x="161" y="319"/>
                </a:lnTo>
                <a:lnTo>
                  <a:pt x="158" y="319"/>
                </a:lnTo>
                <a:lnTo>
                  <a:pt x="156" y="320"/>
                </a:lnTo>
                <a:lnTo>
                  <a:pt x="151" y="325"/>
                </a:lnTo>
                <a:lnTo>
                  <a:pt x="149" y="326"/>
                </a:lnTo>
                <a:lnTo>
                  <a:pt x="143" y="325"/>
                </a:lnTo>
                <a:lnTo>
                  <a:pt x="135" y="321"/>
                </a:lnTo>
                <a:lnTo>
                  <a:pt x="127" y="320"/>
                </a:lnTo>
                <a:lnTo>
                  <a:pt x="115" y="318"/>
                </a:lnTo>
                <a:lnTo>
                  <a:pt x="105" y="314"/>
                </a:lnTo>
                <a:lnTo>
                  <a:pt x="93" y="311"/>
                </a:lnTo>
                <a:lnTo>
                  <a:pt x="87" y="308"/>
                </a:lnTo>
                <a:lnTo>
                  <a:pt x="83" y="306"/>
                </a:lnTo>
                <a:lnTo>
                  <a:pt x="77" y="305"/>
                </a:lnTo>
                <a:lnTo>
                  <a:pt x="70" y="306"/>
                </a:lnTo>
                <a:lnTo>
                  <a:pt x="73" y="298"/>
                </a:lnTo>
                <a:lnTo>
                  <a:pt x="72" y="290"/>
                </a:lnTo>
                <a:lnTo>
                  <a:pt x="70" y="283"/>
                </a:lnTo>
                <a:lnTo>
                  <a:pt x="65" y="277"/>
                </a:lnTo>
                <a:lnTo>
                  <a:pt x="58" y="294"/>
                </a:lnTo>
                <a:lnTo>
                  <a:pt x="58" y="300"/>
                </a:lnTo>
                <a:lnTo>
                  <a:pt x="60" y="303"/>
                </a:lnTo>
                <a:lnTo>
                  <a:pt x="55" y="307"/>
                </a:lnTo>
                <a:lnTo>
                  <a:pt x="39" y="310"/>
                </a:lnTo>
                <a:lnTo>
                  <a:pt x="29" y="310"/>
                </a:lnTo>
                <a:lnTo>
                  <a:pt x="22" y="311"/>
                </a:lnTo>
                <a:lnTo>
                  <a:pt x="21" y="308"/>
                </a:lnTo>
                <a:lnTo>
                  <a:pt x="25" y="305"/>
                </a:lnTo>
                <a:lnTo>
                  <a:pt x="27" y="304"/>
                </a:lnTo>
                <a:lnTo>
                  <a:pt x="28" y="303"/>
                </a:lnTo>
                <a:lnTo>
                  <a:pt x="30" y="301"/>
                </a:lnTo>
                <a:lnTo>
                  <a:pt x="32" y="300"/>
                </a:lnTo>
                <a:lnTo>
                  <a:pt x="32" y="284"/>
                </a:lnTo>
                <a:lnTo>
                  <a:pt x="33" y="283"/>
                </a:lnTo>
                <a:lnTo>
                  <a:pt x="35" y="282"/>
                </a:lnTo>
                <a:lnTo>
                  <a:pt x="36" y="279"/>
                </a:lnTo>
                <a:lnTo>
                  <a:pt x="36" y="277"/>
                </a:lnTo>
                <a:lnTo>
                  <a:pt x="35" y="271"/>
                </a:lnTo>
                <a:lnTo>
                  <a:pt x="33" y="264"/>
                </a:lnTo>
                <a:lnTo>
                  <a:pt x="32" y="258"/>
                </a:lnTo>
                <a:lnTo>
                  <a:pt x="32" y="250"/>
                </a:lnTo>
                <a:lnTo>
                  <a:pt x="33" y="242"/>
                </a:lnTo>
                <a:lnTo>
                  <a:pt x="34" y="235"/>
                </a:lnTo>
                <a:lnTo>
                  <a:pt x="37" y="229"/>
                </a:lnTo>
                <a:lnTo>
                  <a:pt x="42" y="222"/>
                </a:lnTo>
                <a:lnTo>
                  <a:pt x="46" y="215"/>
                </a:lnTo>
                <a:lnTo>
                  <a:pt x="47" y="201"/>
                </a:lnTo>
                <a:lnTo>
                  <a:pt x="47" y="186"/>
                </a:lnTo>
                <a:lnTo>
                  <a:pt x="46" y="175"/>
                </a:lnTo>
                <a:lnTo>
                  <a:pt x="44" y="173"/>
                </a:lnTo>
                <a:lnTo>
                  <a:pt x="42" y="171"/>
                </a:lnTo>
                <a:lnTo>
                  <a:pt x="39" y="170"/>
                </a:lnTo>
                <a:lnTo>
                  <a:pt x="34" y="165"/>
                </a:lnTo>
                <a:lnTo>
                  <a:pt x="33" y="160"/>
                </a:lnTo>
                <a:lnTo>
                  <a:pt x="30" y="149"/>
                </a:lnTo>
                <a:lnTo>
                  <a:pt x="27" y="144"/>
                </a:lnTo>
                <a:lnTo>
                  <a:pt x="22" y="142"/>
                </a:lnTo>
                <a:lnTo>
                  <a:pt x="22" y="130"/>
                </a:lnTo>
                <a:lnTo>
                  <a:pt x="20" y="121"/>
                </a:lnTo>
                <a:lnTo>
                  <a:pt x="2" y="100"/>
                </a:lnTo>
                <a:lnTo>
                  <a:pt x="4" y="76"/>
                </a:lnTo>
                <a:lnTo>
                  <a:pt x="0" y="10"/>
                </a:lnTo>
                <a:lnTo>
                  <a:pt x="54" y="7"/>
                </a:lnTo>
                <a:lnTo>
                  <a:pt x="108" y="4"/>
                </a:lnTo>
                <a:lnTo>
                  <a:pt x="163" y="2"/>
                </a:lnTo>
                <a:lnTo>
                  <a:pt x="191" y="0"/>
                </a:lnTo>
                <a:close/>
              </a:path>
            </a:pathLst>
          </a:custGeom>
          <a:solidFill>
            <a:srgbClr val="237A99"/>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4" name="Freeform 105"/>
          <p:cNvSpPr>
            <a:spLocks noEditPoints="1"/>
          </p:cNvSpPr>
          <p:nvPr/>
        </p:nvSpPr>
        <p:spPr bwMode="auto">
          <a:xfrm>
            <a:off x="8252860" y="4624793"/>
            <a:ext cx="1475438" cy="984123"/>
          </a:xfrm>
          <a:custGeom>
            <a:avLst/>
            <a:gdLst/>
            <a:ahLst/>
            <a:cxnLst>
              <a:cxn ang="0">
                <a:pos x="451" y="0"/>
              </a:cxn>
              <a:cxn ang="0">
                <a:pos x="486" y="18"/>
              </a:cxn>
              <a:cxn ang="0">
                <a:pos x="511" y="76"/>
              </a:cxn>
              <a:cxn ang="0">
                <a:pos x="573" y="171"/>
              </a:cxn>
              <a:cxn ang="0">
                <a:pos x="566" y="182"/>
              </a:cxn>
              <a:cxn ang="0">
                <a:pos x="602" y="248"/>
              </a:cxn>
              <a:cxn ang="0">
                <a:pos x="636" y="304"/>
              </a:cxn>
              <a:cxn ang="0">
                <a:pos x="649" y="319"/>
              </a:cxn>
              <a:cxn ang="0">
                <a:pos x="665" y="395"/>
              </a:cxn>
              <a:cxn ang="0">
                <a:pos x="656" y="452"/>
              </a:cxn>
              <a:cxn ang="0">
                <a:pos x="655" y="479"/>
              </a:cxn>
              <a:cxn ang="0">
                <a:pos x="635" y="496"/>
              </a:cxn>
              <a:cxn ang="0">
                <a:pos x="613" y="496"/>
              </a:cxn>
              <a:cxn ang="0">
                <a:pos x="596" y="486"/>
              </a:cxn>
              <a:cxn ang="0">
                <a:pos x="567" y="447"/>
              </a:cxn>
              <a:cxn ang="0">
                <a:pos x="542" y="440"/>
              </a:cxn>
              <a:cxn ang="0">
                <a:pos x="509" y="395"/>
              </a:cxn>
              <a:cxn ang="0">
                <a:pos x="511" y="374"/>
              </a:cxn>
              <a:cxn ang="0">
                <a:pos x="496" y="377"/>
              </a:cxn>
              <a:cxn ang="0">
                <a:pos x="489" y="354"/>
              </a:cxn>
              <a:cxn ang="0">
                <a:pos x="479" y="357"/>
              </a:cxn>
              <a:cxn ang="0">
                <a:pos x="473" y="362"/>
              </a:cxn>
              <a:cxn ang="0">
                <a:pos x="447" y="322"/>
              </a:cxn>
              <a:cxn ang="0">
                <a:pos x="436" y="311"/>
              </a:cxn>
              <a:cxn ang="0">
                <a:pos x="444" y="300"/>
              </a:cxn>
              <a:cxn ang="0">
                <a:pos x="452" y="286"/>
              </a:cxn>
              <a:cxn ang="0">
                <a:pos x="440" y="270"/>
              </a:cxn>
              <a:cxn ang="0">
                <a:pos x="428" y="270"/>
              </a:cxn>
              <a:cxn ang="0">
                <a:pos x="431" y="278"/>
              </a:cxn>
              <a:cxn ang="0">
                <a:pos x="430" y="288"/>
              </a:cxn>
              <a:cxn ang="0">
                <a:pos x="421" y="283"/>
              </a:cxn>
              <a:cxn ang="0">
                <a:pos x="419" y="271"/>
              </a:cxn>
              <a:cxn ang="0">
                <a:pos x="424" y="204"/>
              </a:cxn>
              <a:cxn ang="0">
                <a:pos x="400" y="158"/>
              </a:cxn>
              <a:cxn ang="0">
                <a:pos x="386" y="160"/>
              </a:cxn>
              <a:cxn ang="0">
                <a:pos x="350" y="126"/>
              </a:cxn>
              <a:cxn ang="0">
                <a:pos x="330" y="110"/>
              </a:cxn>
              <a:cxn ang="0">
                <a:pos x="319" y="97"/>
              </a:cxn>
              <a:cxn ang="0">
                <a:pos x="280" y="87"/>
              </a:cxn>
              <a:cxn ang="0">
                <a:pos x="262" y="98"/>
              </a:cxn>
              <a:cxn ang="0">
                <a:pos x="258" y="103"/>
              </a:cxn>
              <a:cxn ang="0">
                <a:pos x="251" y="110"/>
              </a:cxn>
              <a:cxn ang="0">
                <a:pos x="232" y="129"/>
              </a:cxn>
              <a:cxn ang="0">
                <a:pos x="221" y="127"/>
              </a:cxn>
              <a:cxn ang="0">
                <a:pos x="197" y="138"/>
              </a:cxn>
              <a:cxn ang="0">
                <a:pos x="176" y="111"/>
              </a:cxn>
              <a:cxn ang="0">
                <a:pos x="160" y="92"/>
              </a:cxn>
              <a:cxn ang="0">
                <a:pos x="157" y="88"/>
              </a:cxn>
              <a:cxn ang="0">
                <a:pos x="147" y="85"/>
              </a:cxn>
              <a:cxn ang="0">
                <a:pos x="126" y="88"/>
              </a:cxn>
              <a:cxn ang="0">
                <a:pos x="113" y="74"/>
              </a:cxn>
              <a:cxn ang="0">
                <a:pos x="78" y="82"/>
              </a:cxn>
              <a:cxn ang="0">
                <a:pos x="50" y="68"/>
              </a:cxn>
              <a:cxn ang="0">
                <a:pos x="39" y="74"/>
              </a:cxn>
              <a:cxn ang="0">
                <a:pos x="34" y="81"/>
              </a:cxn>
              <a:cxn ang="0">
                <a:pos x="22" y="87"/>
              </a:cxn>
              <a:cxn ang="0">
                <a:pos x="11" y="62"/>
              </a:cxn>
              <a:cxn ang="0">
                <a:pos x="14" y="36"/>
              </a:cxn>
              <a:cxn ang="0">
                <a:pos x="203" y="17"/>
              </a:cxn>
              <a:cxn ang="0">
                <a:pos x="428" y="28"/>
              </a:cxn>
              <a:cxn ang="0">
                <a:pos x="444" y="38"/>
              </a:cxn>
              <a:cxn ang="0">
                <a:pos x="444" y="0"/>
              </a:cxn>
            </a:cxnLst>
            <a:rect l="0" t="0" r="r" b="b"/>
            <a:pathLst>
              <a:path w="665" h="500">
                <a:moveTo>
                  <a:pt x="265" y="104"/>
                </a:moveTo>
                <a:lnTo>
                  <a:pt x="263" y="105"/>
                </a:lnTo>
                <a:lnTo>
                  <a:pt x="265" y="104"/>
                </a:lnTo>
                <a:close/>
                <a:moveTo>
                  <a:pt x="444" y="0"/>
                </a:moveTo>
                <a:lnTo>
                  <a:pt x="451" y="0"/>
                </a:lnTo>
                <a:lnTo>
                  <a:pt x="460" y="1"/>
                </a:lnTo>
                <a:lnTo>
                  <a:pt x="472" y="4"/>
                </a:lnTo>
                <a:lnTo>
                  <a:pt x="483" y="3"/>
                </a:lnTo>
                <a:lnTo>
                  <a:pt x="485" y="10"/>
                </a:lnTo>
                <a:lnTo>
                  <a:pt x="486" y="18"/>
                </a:lnTo>
                <a:lnTo>
                  <a:pt x="488" y="24"/>
                </a:lnTo>
                <a:lnTo>
                  <a:pt x="495" y="28"/>
                </a:lnTo>
                <a:lnTo>
                  <a:pt x="499" y="45"/>
                </a:lnTo>
                <a:lnTo>
                  <a:pt x="504" y="61"/>
                </a:lnTo>
                <a:lnTo>
                  <a:pt x="511" y="76"/>
                </a:lnTo>
                <a:lnTo>
                  <a:pt x="524" y="102"/>
                </a:lnTo>
                <a:lnTo>
                  <a:pt x="538" y="126"/>
                </a:lnTo>
                <a:lnTo>
                  <a:pt x="556" y="150"/>
                </a:lnTo>
                <a:lnTo>
                  <a:pt x="574" y="169"/>
                </a:lnTo>
                <a:lnTo>
                  <a:pt x="573" y="171"/>
                </a:lnTo>
                <a:lnTo>
                  <a:pt x="573" y="172"/>
                </a:lnTo>
                <a:lnTo>
                  <a:pt x="572" y="171"/>
                </a:lnTo>
                <a:lnTo>
                  <a:pt x="570" y="169"/>
                </a:lnTo>
                <a:lnTo>
                  <a:pt x="565" y="169"/>
                </a:lnTo>
                <a:lnTo>
                  <a:pt x="566" y="182"/>
                </a:lnTo>
                <a:lnTo>
                  <a:pt x="571" y="194"/>
                </a:lnTo>
                <a:lnTo>
                  <a:pt x="577" y="206"/>
                </a:lnTo>
                <a:lnTo>
                  <a:pt x="586" y="222"/>
                </a:lnTo>
                <a:lnTo>
                  <a:pt x="596" y="237"/>
                </a:lnTo>
                <a:lnTo>
                  <a:pt x="602" y="248"/>
                </a:lnTo>
                <a:lnTo>
                  <a:pt x="610" y="257"/>
                </a:lnTo>
                <a:lnTo>
                  <a:pt x="616" y="266"/>
                </a:lnTo>
                <a:lnTo>
                  <a:pt x="628" y="290"/>
                </a:lnTo>
                <a:lnTo>
                  <a:pt x="636" y="299"/>
                </a:lnTo>
                <a:lnTo>
                  <a:pt x="636" y="304"/>
                </a:lnTo>
                <a:lnTo>
                  <a:pt x="635" y="306"/>
                </a:lnTo>
                <a:lnTo>
                  <a:pt x="634" y="307"/>
                </a:lnTo>
                <a:lnTo>
                  <a:pt x="632" y="307"/>
                </a:lnTo>
                <a:lnTo>
                  <a:pt x="642" y="312"/>
                </a:lnTo>
                <a:lnTo>
                  <a:pt x="649" y="319"/>
                </a:lnTo>
                <a:lnTo>
                  <a:pt x="653" y="327"/>
                </a:lnTo>
                <a:lnTo>
                  <a:pt x="658" y="341"/>
                </a:lnTo>
                <a:lnTo>
                  <a:pt x="662" y="355"/>
                </a:lnTo>
                <a:lnTo>
                  <a:pt x="664" y="374"/>
                </a:lnTo>
                <a:lnTo>
                  <a:pt x="665" y="395"/>
                </a:lnTo>
                <a:lnTo>
                  <a:pt x="665" y="416"/>
                </a:lnTo>
                <a:lnTo>
                  <a:pt x="664" y="432"/>
                </a:lnTo>
                <a:lnTo>
                  <a:pt x="662" y="439"/>
                </a:lnTo>
                <a:lnTo>
                  <a:pt x="658" y="445"/>
                </a:lnTo>
                <a:lnTo>
                  <a:pt x="656" y="452"/>
                </a:lnTo>
                <a:lnTo>
                  <a:pt x="656" y="458"/>
                </a:lnTo>
                <a:lnTo>
                  <a:pt x="658" y="465"/>
                </a:lnTo>
                <a:lnTo>
                  <a:pt x="658" y="474"/>
                </a:lnTo>
                <a:lnTo>
                  <a:pt x="657" y="476"/>
                </a:lnTo>
                <a:lnTo>
                  <a:pt x="655" y="479"/>
                </a:lnTo>
                <a:lnTo>
                  <a:pt x="652" y="483"/>
                </a:lnTo>
                <a:lnTo>
                  <a:pt x="652" y="488"/>
                </a:lnTo>
                <a:lnTo>
                  <a:pt x="645" y="489"/>
                </a:lnTo>
                <a:lnTo>
                  <a:pt x="639" y="491"/>
                </a:lnTo>
                <a:lnTo>
                  <a:pt x="635" y="496"/>
                </a:lnTo>
                <a:lnTo>
                  <a:pt x="629" y="498"/>
                </a:lnTo>
                <a:lnTo>
                  <a:pt x="623" y="500"/>
                </a:lnTo>
                <a:lnTo>
                  <a:pt x="616" y="496"/>
                </a:lnTo>
                <a:lnTo>
                  <a:pt x="615" y="495"/>
                </a:lnTo>
                <a:lnTo>
                  <a:pt x="613" y="496"/>
                </a:lnTo>
                <a:lnTo>
                  <a:pt x="613" y="493"/>
                </a:lnTo>
                <a:lnTo>
                  <a:pt x="610" y="489"/>
                </a:lnTo>
                <a:lnTo>
                  <a:pt x="608" y="488"/>
                </a:lnTo>
                <a:lnTo>
                  <a:pt x="606" y="486"/>
                </a:lnTo>
                <a:lnTo>
                  <a:pt x="596" y="486"/>
                </a:lnTo>
                <a:lnTo>
                  <a:pt x="586" y="472"/>
                </a:lnTo>
                <a:lnTo>
                  <a:pt x="574" y="456"/>
                </a:lnTo>
                <a:lnTo>
                  <a:pt x="571" y="453"/>
                </a:lnTo>
                <a:lnTo>
                  <a:pt x="568" y="449"/>
                </a:lnTo>
                <a:lnTo>
                  <a:pt x="567" y="447"/>
                </a:lnTo>
                <a:lnTo>
                  <a:pt x="565" y="445"/>
                </a:lnTo>
                <a:lnTo>
                  <a:pt x="561" y="442"/>
                </a:lnTo>
                <a:lnTo>
                  <a:pt x="557" y="440"/>
                </a:lnTo>
                <a:lnTo>
                  <a:pt x="549" y="439"/>
                </a:lnTo>
                <a:lnTo>
                  <a:pt x="542" y="440"/>
                </a:lnTo>
                <a:lnTo>
                  <a:pt x="535" y="438"/>
                </a:lnTo>
                <a:lnTo>
                  <a:pt x="523" y="417"/>
                </a:lnTo>
                <a:lnTo>
                  <a:pt x="521" y="404"/>
                </a:lnTo>
                <a:lnTo>
                  <a:pt x="518" y="399"/>
                </a:lnTo>
                <a:lnTo>
                  <a:pt x="509" y="395"/>
                </a:lnTo>
                <a:lnTo>
                  <a:pt x="511" y="385"/>
                </a:lnTo>
                <a:lnTo>
                  <a:pt x="516" y="379"/>
                </a:lnTo>
                <a:lnTo>
                  <a:pt x="521" y="372"/>
                </a:lnTo>
                <a:lnTo>
                  <a:pt x="514" y="372"/>
                </a:lnTo>
                <a:lnTo>
                  <a:pt x="511" y="374"/>
                </a:lnTo>
                <a:lnTo>
                  <a:pt x="510" y="376"/>
                </a:lnTo>
                <a:lnTo>
                  <a:pt x="509" y="377"/>
                </a:lnTo>
                <a:lnTo>
                  <a:pt x="503" y="389"/>
                </a:lnTo>
                <a:lnTo>
                  <a:pt x="499" y="384"/>
                </a:lnTo>
                <a:lnTo>
                  <a:pt x="496" y="377"/>
                </a:lnTo>
                <a:lnTo>
                  <a:pt x="495" y="369"/>
                </a:lnTo>
                <a:lnTo>
                  <a:pt x="495" y="360"/>
                </a:lnTo>
                <a:lnTo>
                  <a:pt x="497" y="353"/>
                </a:lnTo>
                <a:lnTo>
                  <a:pt x="494" y="351"/>
                </a:lnTo>
                <a:lnTo>
                  <a:pt x="489" y="354"/>
                </a:lnTo>
                <a:lnTo>
                  <a:pt x="483" y="355"/>
                </a:lnTo>
                <a:lnTo>
                  <a:pt x="478" y="353"/>
                </a:lnTo>
                <a:lnTo>
                  <a:pt x="476" y="354"/>
                </a:lnTo>
                <a:lnTo>
                  <a:pt x="476" y="356"/>
                </a:lnTo>
                <a:lnTo>
                  <a:pt x="479" y="357"/>
                </a:lnTo>
                <a:lnTo>
                  <a:pt x="480" y="358"/>
                </a:lnTo>
                <a:lnTo>
                  <a:pt x="482" y="360"/>
                </a:lnTo>
                <a:lnTo>
                  <a:pt x="483" y="362"/>
                </a:lnTo>
                <a:lnTo>
                  <a:pt x="483" y="367"/>
                </a:lnTo>
                <a:lnTo>
                  <a:pt x="473" y="362"/>
                </a:lnTo>
                <a:lnTo>
                  <a:pt x="465" y="356"/>
                </a:lnTo>
                <a:lnTo>
                  <a:pt x="459" y="347"/>
                </a:lnTo>
                <a:lnTo>
                  <a:pt x="454" y="337"/>
                </a:lnTo>
                <a:lnTo>
                  <a:pt x="450" y="327"/>
                </a:lnTo>
                <a:lnTo>
                  <a:pt x="447" y="322"/>
                </a:lnTo>
                <a:lnTo>
                  <a:pt x="445" y="321"/>
                </a:lnTo>
                <a:lnTo>
                  <a:pt x="443" y="319"/>
                </a:lnTo>
                <a:lnTo>
                  <a:pt x="438" y="316"/>
                </a:lnTo>
                <a:lnTo>
                  <a:pt x="437" y="314"/>
                </a:lnTo>
                <a:lnTo>
                  <a:pt x="436" y="311"/>
                </a:lnTo>
                <a:lnTo>
                  <a:pt x="438" y="311"/>
                </a:lnTo>
                <a:lnTo>
                  <a:pt x="440" y="309"/>
                </a:lnTo>
                <a:lnTo>
                  <a:pt x="443" y="305"/>
                </a:lnTo>
                <a:lnTo>
                  <a:pt x="443" y="302"/>
                </a:lnTo>
                <a:lnTo>
                  <a:pt x="444" y="300"/>
                </a:lnTo>
                <a:lnTo>
                  <a:pt x="444" y="293"/>
                </a:lnTo>
                <a:lnTo>
                  <a:pt x="445" y="291"/>
                </a:lnTo>
                <a:lnTo>
                  <a:pt x="447" y="290"/>
                </a:lnTo>
                <a:lnTo>
                  <a:pt x="450" y="287"/>
                </a:lnTo>
                <a:lnTo>
                  <a:pt x="452" y="286"/>
                </a:lnTo>
                <a:lnTo>
                  <a:pt x="453" y="284"/>
                </a:lnTo>
                <a:lnTo>
                  <a:pt x="453" y="279"/>
                </a:lnTo>
                <a:lnTo>
                  <a:pt x="451" y="272"/>
                </a:lnTo>
                <a:lnTo>
                  <a:pt x="446" y="270"/>
                </a:lnTo>
                <a:lnTo>
                  <a:pt x="440" y="270"/>
                </a:lnTo>
                <a:lnTo>
                  <a:pt x="433" y="269"/>
                </a:lnTo>
                <a:lnTo>
                  <a:pt x="426" y="265"/>
                </a:lnTo>
                <a:lnTo>
                  <a:pt x="425" y="269"/>
                </a:lnTo>
                <a:lnTo>
                  <a:pt x="426" y="270"/>
                </a:lnTo>
                <a:lnTo>
                  <a:pt x="428" y="270"/>
                </a:lnTo>
                <a:lnTo>
                  <a:pt x="428" y="273"/>
                </a:lnTo>
                <a:lnTo>
                  <a:pt x="429" y="274"/>
                </a:lnTo>
                <a:lnTo>
                  <a:pt x="429" y="277"/>
                </a:lnTo>
                <a:lnTo>
                  <a:pt x="430" y="277"/>
                </a:lnTo>
                <a:lnTo>
                  <a:pt x="431" y="278"/>
                </a:lnTo>
                <a:lnTo>
                  <a:pt x="433" y="278"/>
                </a:lnTo>
                <a:lnTo>
                  <a:pt x="436" y="277"/>
                </a:lnTo>
                <a:lnTo>
                  <a:pt x="433" y="281"/>
                </a:lnTo>
                <a:lnTo>
                  <a:pt x="433" y="287"/>
                </a:lnTo>
                <a:lnTo>
                  <a:pt x="430" y="288"/>
                </a:lnTo>
                <a:lnTo>
                  <a:pt x="428" y="287"/>
                </a:lnTo>
                <a:lnTo>
                  <a:pt x="426" y="287"/>
                </a:lnTo>
                <a:lnTo>
                  <a:pt x="424" y="285"/>
                </a:lnTo>
                <a:lnTo>
                  <a:pt x="422" y="284"/>
                </a:lnTo>
                <a:lnTo>
                  <a:pt x="421" y="283"/>
                </a:lnTo>
                <a:lnTo>
                  <a:pt x="416" y="283"/>
                </a:lnTo>
                <a:lnTo>
                  <a:pt x="416" y="277"/>
                </a:lnTo>
                <a:lnTo>
                  <a:pt x="418" y="274"/>
                </a:lnTo>
                <a:lnTo>
                  <a:pt x="418" y="272"/>
                </a:lnTo>
                <a:lnTo>
                  <a:pt x="419" y="271"/>
                </a:lnTo>
                <a:lnTo>
                  <a:pt x="419" y="269"/>
                </a:lnTo>
                <a:lnTo>
                  <a:pt x="421" y="265"/>
                </a:lnTo>
                <a:lnTo>
                  <a:pt x="421" y="246"/>
                </a:lnTo>
                <a:lnTo>
                  <a:pt x="423" y="227"/>
                </a:lnTo>
                <a:lnTo>
                  <a:pt x="424" y="204"/>
                </a:lnTo>
                <a:lnTo>
                  <a:pt x="419" y="183"/>
                </a:lnTo>
                <a:lnTo>
                  <a:pt x="412" y="179"/>
                </a:lnTo>
                <a:lnTo>
                  <a:pt x="408" y="172"/>
                </a:lnTo>
                <a:lnTo>
                  <a:pt x="404" y="165"/>
                </a:lnTo>
                <a:lnTo>
                  <a:pt x="400" y="158"/>
                </a:lnTo>
                <a:lnTo>
                  <a:pt x="397" y="157"/>
                </a:lnTo>
                <a:lnTo>
                  <a:pt x="395" y="158"/>
                </a:lnTo>
                <a:lnTo>
                  <a:pt x="393" y="158"/>
                </a:lnTo>
                <a:lnTo>
                  <a:pt x="388" y="160"/>
                </a:lnTo>
                <a:lnTo>
                  <a:pt x="386" y="160"/>
                </a:lnTo>
                <a:lnTo>
                  <a:pt x="386" y="158"/>
                </a:lnTo>
                <a:lnTo>
                  <a:pt x="376" y="152"/>
                </a:lnTo>
                <a:lnTo>
                  <a:pt x="360" y="138"/>
                </a:lnTo>
                <a:lnTo>
                  <a:pt x="348" y="133"/>
                </a:lnTo>
                <a:lnTo>
                  <a:pt x="350" y="126"/>
                </a:lnTo>
                <a:lnTo>
                  <a:pt x="347" y="122"/>
                </a:lnTo>
                <a:lnTo>
                  <a:pt x="343" y="118"/>
                </a:lnTo>
                <a:lnTo>
                  <a:pt x="338" y="116"/>
                </a:lnTo>
                <a:lnTo>
                  <a:pt x="332" y="113"/>
                </a:lnTo>
                <a:lnTo>
                  <a:pt x="330" y="110"/>
                </a:lnTo>
                <a:lnTo>
                  <a:pt x="329" y="108"/>
                </a:lnTo>
                <a:lnTo>
                  <a:pt x="327" y="104"/>
                </a:lnTo>
                <a:lnTo>
                  <a:pt x="325" y="102"/>
                </a:lnTo>
                <a:lnTo>
                  <a:pt x="324" y="99"/>
                </a:lnTo>
                <a:lnTo>
                  <a:pt x="319" y="97"/>
                </a:lnTo>
                <a:lnTo>
                  <a:pt x="311" y="94"/>
                </a:lnTo>
                <a:lnTo>
                  <a:pt x="302" y="90"/>
                </a:lnTo>
                <a:lnTo>
                  <a:pt x="295" y="88"/>
                </a:lnTo>
                <a:lnTo>
                  <a:pt x="288" y="87"/>
                </a:lnTo>
                <a:lnTo>
                  <a:pt x="280" y="87"/>
                </a:lnTo>
                <a:lnTo>
                  <a:pt x="273" y="88"/>
                </a:lnTo>
                <a:lnTo>
                  <a:pt x="270" y="89"/>
                </a:lnTo>
                <a:lnTo>
                  <a:pt x="267" y="92"/>
                </a:lnTo>
                <a:lnTo>
                  <a:pt x="265" y="96"/>
                </a:lnTo>
                <a:lnTo>
                  <a:pt x="262" y="98"/>
                </a:lnTo>
                <a:lnTo>
                  <a:pt x="260" y="99"/>
                </a:lnTo>
                <a:lnTo>
                  <a:pt x="258" y="102"/>
                </a:lnTo>
                <a:lnTo>
                  <a:pt x="256" y="102"/>
                </a:lnTo>
                <a:lnTo>
                  <a:pt x="256" y="103"/>
                </a:lnTo>
                <a:lnTo>
                  <a:pt x="258" y="103"/>
                </a:lnTo>
                <a:lnTo>
                  <a:pt x="259" y="104"/>
                </a:lnTo>
                <a:lnTo>
                  <a:pt x="261" y="105"/>
                </a:lnTo>
                <a:lnTo>
                  <a:pt x="263" y="105"/>
                </a:lnTo>
                <a:lnTo>
                  <a:pt x="261" y="106"/>
                </a:lnTo>
                <a:lnTo>
                  <a:pt x="251" y="110"/>
                </a:lnTo>
                <a:lnTo>
                  <a:pt x="241" y="117"/>
                </a:lnTo>
                <a:lnTo>
                  <a:pt x="239" y="120"/>
                </a:lnTo>
                <a:lnTo>
                  <a:pt x="235" y="124"/>
                </a:lnTo>
                <a:lnTo>
                  <a:pt x="233" y="127"/>
                </a:lnTo>
                <a:lnTo>
                  <a:pt x="232" y="129"/>
                </a:lnTo>
                <a:lnTo>
                  <a:pt x="227" y="124"/>
                </a:lnTo>
                <a:lnTo>
                  <a:pt x="227" y="122"/>
                </a:lnTo>
                <a:lnTo>
                  <a:pt x="225" y="123"/>
                </a:lnTo>
                <a:lnTo>
                  <a:pt x="223" y="125"/>
                </a:lnTo>
                <a:lnTo>
                  <a:pt x="221" y="127"/>
                </a:lnTo>
                <a:lnTo>
                  <a:pt x="219" y="131"/>
                </a:lnTo>
                <a:lnTo>
                  <a:pt x="217" y="133"/>
                </a:lnTo>
                <a:lnTo>
                  <a:pt x="211" y="134"/>
                </a:lnTo>
                <a:lnTo>
                  <a:pt x="200" y="134"/>
                </a:lnTo>
                <a:lnTo>
                  <a:pt x="197" y="138"/>
                </a:lnTo>
                <a:lnTo>
                  <a:pt x="194" y="130"/>
                </a:lnTo>
                <a:lnTo>
                  <a:pt x="189" y="122"/>
                </a:lnTo>
                <a:lnTo>
                  <a:pt x="183" y="116"/>
                </a:lnTo>
                <a:lnTo>
                  <a:pt x="174" y="113"/>
                </a:lnTo>
                <a:lnTo>
                  <a:pt x="176" y="111"/>
                </a:lnTo>
                <a:lnTo>
                  <a:pt x="180" y="111"/>
                </a:lnTo>
                <a:lnTo>
                  <a:pt x="183" y="108"/>
                </a:lnTo>
                <a:lnTo>
                  <a:pt x="171" y="101"/>
                </a:lnTo>
                <a:lnTo>
                  <a:pt x="157" y="96"/>
                </a:lnTo>
                <a:lnTo>
                  <a:pt x="160" y="92"/>
                </a:lnTo>
                <a:lnTo>
                  <a:pt x="167" y="85"/>
                </a:lnTo>
                <a:lnTo>
                  <a:pt x="169" y="82"/>
                </a:lnTo>
                <a:lnTo>
                  <a:pt x="168" y="80"/>
                </a:lnTo>
                <a:lnTo>
                  <a:pt x="166" y="80"/>
                </a:lnTo>
                <a:lnTo>
                  <a:pt x="157" y="88"/>
                </a:lnTo>
                <a:lnTo>
                  <a:pt x="154" y="88"/>
                </a:lnTo>
                <a:lnTo>
                  <a:pt x="153" y="87"/>
                </a:lnTo>
                <a:lnTo>
                  <a:pt x="150" y="87"/>
                </a:lnTo>
                <a:lnTo>
                  <a:pt x="149" y="85"/>
                </a:lnTo>
                <a:lnTo>
                  <a:pt x="147" y="85"/>
                </a:lnTo>
                <a:lnTo>
                  <a:pt x="145" y="88"/>
                </a:lnTo>
                <a:lnTo>
                  <a:pt x="143" y="90"/>
                </a:lnTo>
                <a:lnTo>
                  <a:pt x="143" y="94"/>
                </a:lnTo>
                <a:lnTo>
                  <a:pt x="138" y="92"/>
                </a:lnTo>
                <a:lnTo>
                  <a:pt x="126" y="88"/>
                </a:lnTo>
                <a:lnTo>
                  <a:pt x="118" y="88"/>
                </a:lnTo>
                <a:lnTo>
                  <a:pt x="121" y="82"/>
                </a:lnTo>
                <a:lnTo>
                  <a:pt x="121" y="78"/>
                </a:lnTo>
                <a:lnTo>
                  <a:pt x="118" y="76"/>
                </a:lnTo>
                <a:lnTo>
                  <a:pt x="113" y="74"/>
                </a:lnTo>
                <a:lnTo>
                  <a:pt x="106" y="73"/>
                </a:lnTo>
                <a:lnTo>
                  <a:pt x="100" y="71"/>
                </a:lnTo>
                <a:lnTo>
                  <a:pt x="96" y="70"/>
                </a:lnTo>
                <a:lnTo>
                  <a:pt x="88" y="77"/>
                </a:lnTo>
                <a:lnTo>
                  <a:pt x="78" y="82"/>
                </a:lnTo>
                <a:lnTo>
                  <a:pt x="67" y="84"/>
                </a:lnTo>
                <a:lnTo>
                  <a:pt x="56" y="88"/>
                </a:lnTo>
                <a:lnTo>
                  <a:pt x="55" y="83"/>
                </a:lnTo>
                <a:lnTo>
                  <a:pt x="53" y="77"/>
                </a:lnTo>
                <a:lnTo>
                  <a:pt x="50" y="68"/>
                </a:lnTo>
                <a:lnTo>
                  <a:pt x="47" y="68"/>
                </a:lnTo>
                <a:lnTo>
                  <a:pt x="46" y="69"/>
                </a:lnTo>
                <a:lnTo>
                  <a:pt x="46" y="78"/>
                </a:lnTo>
                <a:lnTo>
                  <a:pt x="44" y="80"/>
                </a:lnTo>
                <a:lnTo>
                  <a:pt x="39" y="74"/>
                </a:lnTo>
                <a:lnTo>
                  <a:pt x="36" y="74"/>
                </a:lnTo>
                <a:lnTo>
                  <a:pt x="36" y="75"/>
                </a:lnTo>
                <a:lnTo>
                  <a:pt x="35" y="76"/>
                </a:lnTo>
                <a:lnTo>
                  <a:pt x="35" y="78"/>
                </a:lnTo>
                <a:lnTo>
                  <a:pt x="34" y="81"/>
                </a:lnTo>
                <a:lnTo>
                  <a:pt x="34" y="84"/>
                </a:lnTo>
                <a:lnTo>
                  <a:pt x="33" y="87"/>
                </a:lnTo>
                <a:lnTo>
                  <a:pt x="31" y="90"/>
                </a:lnTo>
                <a:lnTo>
                  <a:pt x="25" y="90"/>
                </a:lnTo>
                <a:lnTo>
                  <a:pt x="22" y="87"/>
                </a:lnTo>
                <a:lnTo>
                  <a:pt x="19" y="81"/>
                </a:lnTo>
                <a:lnTo>
                  <a:pt x="17" y="76"/>
                </a:lnTo>
                <a:lnTo>
                  <a:pt x="20" y="70"/>
                </a:lnTo>
                <a:lnTo>
                  <a:pt x="17" y="66"/>
                </a:lnTo>
                <a:lnTo>
                  <a:pt x="11" y="62"/>
                </a:lnTo>
                <a:lnTo>
                  <a:pt x="1" y="55"/>
                </a:lnTo>
                <a:lnTo>
                  <a:pt x="0" y="48"/>
                </a:lnTo>
                <a:lnTo>
                  <a:pt x="3" y="41"/>
                </a:lnTo>
                <a:lnTo>
                  <a:pt x="8" y="38"/>
                </a:lnTo>
                <a:lnTo>
                  <a:pt x="14" y="36"/>
                </a:lnTo>
                <a:lnTo>
                  <a:pt x="34" y="36"/>
                </a:lnTo>
                <a:lnTo>
                  <a:pt x="75" y="32"/>
                </a:lnTo>
                <a:lnTo>
                  <a:pt x="118" y="27"/>
                </a:lnTo>
                <a:lnTo>
                  <a:pt x="161" y="21"/>
                </a:lnTo>
                <a:lnTo>
                  <a:pt x="203" y="17"/>
                </a:lnTo>
                <a:lnTo>
                  <a:pt x="213" y="40"/>
                </a:lnTo>
                <a:lnTo>
                  <a:pt x="268" y="38"/>
                </a:lnTo>
                <a:lnTo>
                  <a:pt x="323" y="33"/>
                </a:lnTo>
                <a:lnTo>
                  <a:pt x="376" y="29"/>
                </a:lnTo>
                <a:lnTo>
                  <a:pt x="428" y="28"/>
                </a:lnTo>
                <a:lnTo>
                  <a:pt x="428" y="33"/>
                </a:lnTo>
                <a:lnTo>
                  <a:pt x="429" y="38"/>
                </a:lnTo>
                <a:lnTo>
                  <a:pt x="433" y="42"/>
                </a:lnTo>
                <a:lnTo>
                  <a:pt x="440" y="41"/>
                </a:lnTo>
                <a:lnTo>
                  <a:pt x="444" y="38"/>
                </a:lnTo>
                <a:lnTo>
                  <a:pt x="445" y="32"/>
                </a:lnTo>
                <a:lnTo>
                  <a:pt x="445" y="25"/>
                </a:lnTo>
                <a:lnTo>
                  <a:pt x="443" y="11"/>
                </a:lnTo>
                <a:lnTo>
                  <a:pt x="441" y="5"/>
                </a:lnTo>
                <a:lnTo>
                  <a:pt x="444" y="0"/>
                </a:lnTo>
                <a:close/>
              </a:path>
            </a:pathLst>
          </a:custGeom>
          <a:solidFill>
            <a:srgbClr val="237A99"/>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8" name="Rectangular Callout 177"/>
          <p:cNvSpPr/>
          <p:nvPr/>
        </p:nvSpPr>
        <p:spPr bwMode="auto">
          <a:xfrm>
            <a:off x="9479428" y="4623699"/>
            <a:ext cx="1132523" cy="341999"/>
          </a:xfrm>
          <a:prstGeom prst="wedgeRectCallout">
            <a:avLst>
              <a:gd name="adj1" fmla="val -60173"/>
              <a:gd name="adj2" fmla="val 107453"/>
            </a:avLst>
          </a:prstGeom>
          <a:solidFill>
            <a:srgbClr val="FF1515"/>
          </a:solidFill>
          <a:ln>
            <a:noFill/>
          </a:ln>
        </p:spPr>
        <p:txBody>
          <a:bodyPr vert="horz" wrap="square" lIns="91440" tIns="45720" rIns="91440" bIns="45720" numCol="1" rtlCol="0" anchor="t" anchorCtr="0" compatLnSpc="1">
            <a:prstTxWarp prst="textNoShape">
              <a:avLst/>
            </a:prstTxWarp>
          </a:bodyPr>
          <a:lstStyle/>
          <a:p>
            <a:pPr algn="ctr">
              <a:defRPr sz="1800" b="0" i="0" u="none" strike="noStrike" kern="1200" baseline="0">
                <a:solidFill>
                  <a:srgbClr val="445469">
                    <a:lumMod val="75000"/>
                    <a:lumOff val="25000"/>
                  </a:srgbClr>
                </a:solidFill>
                <a:latin typeface="+mn-lt"/>
                <a:ea typeface="+mn-ea"/>
                <a:cs typeface="+mn-cs"/>
              </a:defRPr>
            </a:pPr>
            <a:r>
              <a:rPr lang="en-US" sz="1600" dirty="0">
                <a:solidFill>
                  <a:schemeClr val="bg1"/>
                </a:solidFill>
              </a:rPr>
              <a:t>$</a:t>
            </a:r>
            <a:r>
              <a:rPr lang="en-US" sz="1400" dirty="0">
                <a:solidFill>
                  <a:schemeClr val="bg1"/>
                </a:solidFill>
              </a:rPr>
              <a:t>1,946.3</a:t>
            </a:r>
            <a:endParaRPr lang="en-US" sz="1600" dirty="0">
              <a:solidFill>
                <a:schemeClr val="bg1"/>
              </a:solidFill>
            </a:endParaRPr>
          </a:p>
        </p:txBody>
      </p:sp>
      <p:sp>
        <p:nvSpPr>
          <p:cNvPr id="235" name="Freeform 23"/>
          <p:cNvSpPr>
            <a:spLocks/>
          </p:cNvSpPr>
          <p:nvPr/>
        </p:nvSpPr>
        <p:spPr bwMode="auto">
          <a:xfrm>
            <a:off x="8466976" y="2567795"/>
            <a:ext cx="674485" cy="681013"/>
          </a:xfrm>
          <a:custGeom>
            <a:avLst/>
            <a:gdLst/>
            <a:ahLst/>
            <a:cxnLst>
              <a:cxn ang="0">
                <a:pos x="295" y="78"/>
              </a:cxn>
              <a:cxn ang="0">
                <a:pos x="298" y="133"/>
              </a:cxn>
              <a:cxn ang="0">
                <a:pos x="299" y="162"/>
              </a:cxn>
              <a:cxn ang="0">
                <a:pos x="295" y="211"/>
              </a:cxn>
              <a:cxn ang="0">
                <a:pos x="270" y="245"/>
              </a:cxn>
              <a:cxn ang="0">
                <a:pos x="260" y="242"/>
              </a:cxn>
              <a:cxn ang="0">
                <a:pos x="252" y="242"/>
              </a:cxn>
              <a:cxn ang="0">
                <a:pos x="250" y="256"/>
              </a:cxn>
              <a:cxn ang="0">
                <a:pos x="244" y="259"/>
              </a:cxn>
              <a:cxn ang="0">
                <a:pos x="241" y="275"/>
              </a:cxn>
              <a:cxn ang="0">
                <a:pos x="236" y="278"/>
              </a:cxn>
              <a:cxn ang="0">
                <a:pos x="241" y="285"/>
              </a:cxn>
              <a:cxn ang="0">
                <a:pos x="238" y="290"/>
              </a:cxn>
              <a:cxn ang="0">
                <a:pos x="230" y="285"/>
              </a:cxn>
              <a:cxn ang="0">
                <a:pos x="221" y="290"/>
              </a:cxn>
              <a:cxn ang="0">
                <a:pos x="216" y="320"/>
              </a:cxn>
              <a:cxn ang="0">
                <a:pos x="210" y="332"/>
              </a:cxn>
              <a:cxn ang="0">
                <a:pos x="209" y="341"/>
              </a:cxn>
              <a:cxn ang="0">
                <a:pos x="202" y="341"/>
              </a:cxn>
              <a:cxn ang="0">
                <a:pos x="199" y="341"/>
              </a:cxn>
              <a:cxn ang="0">
                <a:pos x="201" y="346"/>
              </a:cxn>
              <a:cxn ang="0">
                <a:pos x="189" y="343"/>
              </a:cxn>
              <a:cxn ang="0">
                <a:pos x="172" y="327"/>
              </a:cxn>
              <a:cxn ang="0">
                <a:pos x="169" y="318"/>
              </a:cxn>
              <a:cxn ang="0">
                <a:pos x="145" y="336"/>
              </a:cxn>
              <a:cxn ang="0">
                <a:pos x="127" y="330"/>
              </a:cxn>
              <a:cxn ang="0">
                <a:pos x="117" y="336"/>
              </a:cxn>
              <a:cxn ang="0">
                <a:pos x="103" y="332"/>
              </a:cxn>
              <a:cxn ang="0">
                <a:pos x="78" y="330"/>
              </a:cxn>
              <a:cxn ang="0">
                <a:pos x="66" y="315"/>
              </a:cxn>
              <a:cxn ang="0">
                <a:pos x="37" y="303"/>
              </a:cxn>
              <a:cxn ang="0">
                <a:pos x="6" y="124"/>
              </a:cxn>
              <a:cxn ang="0">
                <a:pos x="64" y="56"/>
              </a:cxn>
              <a:cxn ang="0">
                <a:pos x="87" y="51"/>
              </a:cxn>
              <a:cxn ang="0">
                <a:pos x="89" y="54"/>
              </a:cxn>
              <a:cxn ang="0">
                <a:pos x="113" y="59"/>
              </a:cxn>
              <a:cxn ang="0">
                <a:pos x="124" y="68"/>
              </a:cxn>
              <a:cxn ang="0">
                <a:pos x="121" y="73"/>
              </a:cxn>
              <a:cxn ang="0">
                <a:pos x="135" y="72"/>
              </a:cxn>
              <a:cxn ang="0">
                <a:pos x="141" y="67"/>
              </a:cxn>
              <a:cxn ang="0">
                <a:pos x="157" y="73"/>
              </a:cxn>
              <a:cxn ang="0">
                <a:pos x="181" y="60"/>
              </a:cxn>
              <a:cxn ang="0">
                <a:pos x="207" y="56"/>
              </a:cxn>
              <a:cxn ang="0">
                <a:pos x="233" y="28"/>
              </a:cxn>
              <a:cxn ang="0">
                <a:pos x="258" y="14"/>
              </a:cxn>
              <a:cxn ang="0">
                <a:pos x="284" y="0"/>
              </a:cxn>
            </a:cxnLst>
            <a:rect l="0" t="0" r="r" b="b"/>
            <a:pathLst>
              <a:path w="304" h="346">
                <a:moveTo>
                  <a:pt x="284" y="0"/>
                </a:moveTo>
                <a:lnTo>
                  <a:pt x="288" y="39"/>
                </a:lnTo>
                <a:lnTo>
                  <a:pt x="295" y="78"/>
                </a:lnTo>
                <a:lnTo>
                  <a:pt x="304" y="115"/>
                </a:lnTo>
                <a:lnTo>
                  <a:pt x="292" y="127"/>
                </a:lnTo>
                <a:lnTo>
                  <a:pt x="298" y="133"/>
                </a:lnTo>
                <a:lnTo>
                  <a:pt x="300" y="141"/>
                </a:lnTo>
                <a:lnTo>
                  <a:pt x="301" y="150"/>
                </a:lnTo>
                <a:lnTo>
                  <a:pt x="299" y="162"/>
                </a:lnTo>
                <a:lnTo>
                  <a:pt x="297" y="175"/>
                </a:lnTo>
                <a:lnTo>
                  <a:pt x="295" y="189"/>
                </a:lnTo>
                <a:lnTo>
                  <a:pt x="295" y="211"/>
                </a:lnTo>
                <a:lnTo>
                  <a:pt x="290" y="222"/>
                </a:lnTo>
                <a:lnTo>
                  <a:pt x="274" y="238"/>
                </a:lnTo>
                <a:lnTo>
                  <a:pt x="270" y="245"/>
                </a:lnTo>
                <a:lnTo>
                  <a:pt x="266" y="243"/>
                </a:lnTo>
                <a:lnTo>
                  <a:pt x="264" y="242"/>
                </a:lnTo>
                <a:lnTo>
                  <a:pt x="260" y="242"/>
                </a:lnTo>
                <a:lnTo>
                  <a:pt x="258" y="243"/>
                </a:lnTo>
                <a:lnTo>
                  <a:pt x="254" y="243"/>
                </a:lnTo>
                <a:lnTo>
                  <a:pt x="252" y="242"/>
                </a:lnTo>
                <a:lnTo>
                  <a:pt x="251" y="243"/>
                </a:lnTo>
                <a:lnTo>
                  <a:pt x="251" y="253"/>
                </a:lnTo>
                <a:lnTo>
                  <a:pt x="250" y="256"/>
                </a:lnTo>
                <a:lnTo>
                  <a:pt x="249" y="257"/>
                </a:lnTo>
                <a:lnTo>
                  <a:pt x="247" y="257"/>
                </a:lnTo>
                <a:lnTo>
                  <a:pt x="244" y="259"/>
                </a:lnTo>
                <a:lnTo>
                  <a:pt x="242" y="259"/>
                </a:lnTo>
                <a:lnTo>
                  <a:pt x="241" y="261"/>
                </a:lnTo>
                <a:lnTo>
                  <a:pt x="241" y="275"/>
                </a:lnTo>
                <a:lnTo>
                  <a:pt x="238" y="276"/>
                </a:lnTo>
                <a:lnTo>
                  <a:pt x="236" y="276"/>
                </a:lnTo>
                <a:lnTo>
                  <a:pt x="236" y="278"/>
                </a:lnTo>
                <a:lnTo>
                  <a:pt x="237" y="281"/>
                </a:lnTo>
                <a:lnTo>
                  <a:pt x="237" y="282"/>
                </a:lnTo>
                <a:lnTo>
                  <a:pt x="241" y="285"/>
                </a:lnTo>
                <a:lnTo>
                  <a:pt x="241" y="287"/>
                </a:lnTo>
                <a:lnTo>
                  <a:pt x="240" y="288"/>
                </a:lnTo>
                <a:lnTo>
                  <a:pt x="238" y="290"/>
                </a:lnTo>
                <a:lnTo>
                  <a:pt x="234" y="290"/>
                </a:lnTo>
                <a:lnTo>
                  <a:pt x="231" y="288"/>
                </a:lnTo>
                <a:lnTo>
                  <a:pt x="230" y="285"/>
                </a:lnTo>
                <a:lnTo>
                  <a:pt x="229" y="284"/>
                </a:lnTo>
                <a:lnTo>
                  <a:pt x="228" y="284"/>
                </a:lnTo>
                <a:lnTo>
                  <a:pt x="221" y="290"/>
                </a:lnTo>
                <a:lnTo>
                  <a:pt x="215" y="298"/>
                </a:lnTo>
                <a:lnTo>
                  <a:pt x="213" y="310"/>
                </a:lnTo>
                <a:lnTo>
                  <a:pt x="216" y="320"/>
                </a:lnTo>
                <a:lnTo>
                  <a:pt x="216" y="324"/>
                </a:lnTo>
                <a:lnTo>
                  <a:pt x="214" y="329"/>
                </a:lnTo>
                <a:lnTo>
                  <a:pt x="210" y="332"/>
                </a:lnTo>
                <a:lnTo>
                  <a:pt x="210" y="334"/>
                </a:lnTo>
                <a:lnTo>
                  <a:pt x="209" y="337"/>
                </a:lnTo>
                <a:lnTo>
                  <a:pt x="209" y="341"/>
                </a:lnTo>
                <a:lnTo>
                  <a:pt x="208" y="344"/>
                </a:lnTo>
                <a:lnTo>
                  <a:pt x="205" y="344"/>
                </a:lnTo>
                <a:lnTo>
                  <a:pt x="202" y="341"/>
                </a:lnTo>
                <a:lnTo>
                  <a:pt x="200" y="340"/>
                </a:lnTo>
                <a:lnTo>
                  <a:pt x="199" y="340"/>
                </a:lnTo>
                <a:lnTo>
                  <a:pt x="199" y="341"/>
                </a:lnTo>
                <a:lnTo>
                  <a:pt x="200" y="341"/>
                </a:lnTo>
                <a:lnTo>
                  <a:pt x="201" y="343"/>
                </a:lnTo>
                <a:lnTo>
                  <a:pt x="201" y="346"/>
                </a:lnTo>
                <a:lnTo>
                  <a:pt x="199" y="346"/>
                </a:lnTo>
                <a:lnTo>
                  <a:pt x="193" y="345"/>
                </a:lnTo>
                <a:lnTo>
                  <a:pt x="189" y="343"/>
                </a:lnTo>
                <a:lnTo>
                  <a:pt x="181" y="334"/>
                </a:lnTo>
                <a:lnTo>
                  <a:pt x="174" y="332"/>
                </a:lnTo>
                <a:lnTo>
                  <a:pt x="172" y="327"/>
                </a:lnTo>
                <a:lnTo>
                  <a:pt x="171" y="326"/>
                </a:lnTo>
                <a:lnTo>
                  <a:pt x="169" y="322"/>
                </a:lnTo>
                <a:lnTo>
                  <a:pt x="169" y="318"/>
                </a:lnTo>
                <a:lnTo>
                  <a:pt x="159" y="322"/>
                </a:lnTo>
                <a:lnTo>
                  <a:pt x="151" y="327"/>
                </a:lnTo>
                <a:lnTo>
                  <a:pt x="145" y="336"/>
                </a:lnTo>
                <a:lnTo>
                  <a:pt x="137" y="336"/>
                </a:lnTo>
                <a:lnTo>
                  <a:pt x="132" y="332"/>
                </a:lnTo>
                <a:lnTo>
                  <a:pt x="127" y="330"/>
                </a:lnTo>
                <a:lnTo>
                  <a:pt x="123" y="331"/>
                </a:lnTo>
                <a:lnTo>
                  <a:pt x="118" y="333"/>
                </a:lnTo>
                <a:lnTo>
                  <a:pt x="117" y="336"/>
                </a:lnTo>
                <a:lnTo>
                  <a:pt x="113" y="338"/>
                </a:lnTo>
                <a:lnTo>
                  <a:pt x="109" y="338"/>
                </a:lnTo>
                <a:lnTo>
                  <a:pt x="103" y="332"/>
                </a:lnTo>
                <a:lnTo>
                  <a:pt x="96" y="329"/>
                </a:lnTo>
                <a:lnTo>
                  <a:pt x="88" y="327"/>
                </a:lnTo>
                <a:lnTo>
                  <a:pt x="78" y="330"/>
                </a:lnTo>
                <a:lnTo>
                  <a:pt x="74" y="324"/>
                </a:lnTo>
                <a:lnTo>
                  <a:pt x="70" y="319"/>
                </a:lnTo>
                <a:lnTo>
                  <a:pt x="66" y="315"/>
                </a:lnTo>
                <a:lnTo>
                  <a:pt x="64" y="306"/>
                </a:lnTo>
                <a:lnTo>
                  <a:pt x="50" y="304"/>
                </a:lnTo>
                <a:lnTo>
                  <a:pt x="37" y="303"/>
                </a:lnTo>
                <a:lnTo>
                  <a:pt x="25" y="302"/>
                </a:lnTo>
                <a:lnTo>
                  <a:pt x="19" y="241"/>
                </a:lnTo>
                <a:lnTo>
                  <a:pt x="6" y="124"/>
                </a:lnTo>
                <a:lnTo>
                  <a:pt x="0" y="65"/>
                </a:lnTo>
                <a:lnTo>
                  <a:pt x="33" y="61"/>
                </a:lnTo>
                <a:lnTo>
                  <a:pt x="64" y="56"/>
                </a:lnTo>
                <a:lnTo>
                  <a:pt x="72" y="53"/>
                </a:lnTo>
                <a:lnTo>
                  <a:pt x="79" y="51"/>
                </a:lnTo>
                <a:lnTo>
                  <a:pt x="87" y="51"/>
                </a:lnTo>
                <a:lnTo>
                  <a:pt x="87" y="56"/>
                </a:lnTo>
                <a:lnTo>
                  <a:pt x="88" y="54"/>
                </a:lnTo>
                <a:lnTo>
                  <a:pt x="89" y="54"/>
                </a:lnTo>
                <a:lnTo>
                  <a:pt x="92" y="53"/>
                </a:lnTo>
                <a:lnTo>
                  <a:pt x="98" y="53"/>
                </a:lnTo>
                <a:lnTo>
                  <a:pt x="113" y="59"/>
                </a:lnTo>
                <a:lnTo>
                  <a:pt x="127" y="65"/>
                </a:lnTo>
                <a:lnTo>
                  <a:pt x="125" y="66"/>
                </a:lnTo>
                <a:lnTo>
                  <a:pt x="124" y="68"/>
                </a:lnTo>
                <a:lnTo>
                  <a:pt x="122" y="70"/>
                </a:lnTo>
                <a:lnTo>
                  <a:pt x="121" y="71"/>
                </a:lnTo>
                <a:lnTo>
                  <a:pt x="121" y="73"/>
                </a:lnTo>
                <a:lnTo>
                  <a:pt x="124" y="73"/>
                </a:lnTo>
                <a:lnTo>
                  <a:pt x="128" y="72"/>
                </a:lnTo>
                <a:lnTo>
                  <a:pt x="135" y="72"/>
                </a:lnTo>
                <a:lnTo>
                  <a:pt x="136" y="71"/>
                </a:lnTo>
                <a:lnTo>
                  <a:pt x="135" y="70"/>
                </a:lnTo>
                <a:lnTo>
                  <a:pt x="141" y="67"/>
                </a:lnTo>
                <a:lnTo>
                  <a:pt x="146" y="70"/>
                </a:lnTo>
                <a:lnTo>
                  <a:pt x="151" y="72"/>
                </a:lnTo>
                <a:lnTo>
                  <a:pt x="157" y="73"/>
                </a:lnTo>
                <a:lnTo>
                  <a:pt x="166" y="71"/>
                </a:lnTo>
                <a:lnTo>
                  <a:pt x="173" y="66"/>
                </a:lnTo>
                <a:lnTo>
                  <a:pt x="181" y="60"/>
                </a:lnTo>
                <a:lnTo>
                  <a:pt x="188" y="56"/>
                </a:lnTo>
                <a:lnTo>
                  <a:pt x="199" y="58"/>
                </a:lnTo>
                <a:lnTo>
                  <a:pt x="207" y="56"/>
                </a:lnTo>
                <a:lnTo>
                  <a:pt x="215" y="50"/>
                </a:lnTo>
                <a:lnTo>
                  <a:pt x="222" y="42"/>
                </a:lnTo>
                <a:lnTo>
                  <a:pt x="233" y="28"/>
                </a:lnTo>
                <a:lnTo>
                  <a:pt x="241" y="22"/>
                </a:lnTo>
                <a:lnTo>
                  <a:pt x="250" y="18"/>
                </a:lnTo>
                <a:lnTo>
                  <a:pt x="258" y="14"/>
                </a:lnTo>
                <a:lnTo>
                  <a:pt x="266" y="8"/>
                </a:lnTo>
                <a:lnTo>
                  <a:pt x="274" y="3"/>
                </a:lnTo>
                <a:lnTo>
                  <a:pt x="284" y="0"/>
                </a:lnTo>
                <a:close/>
              </a:path>
            </a:pathLst>
          </a:custGeom>
          <a:solidFill>
            <a:srgbClr val="237A99"/>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3" name="Rectangular Callout 182"/>
          <p:cNvSpPr/>
          <p:nvPr/>
        </p:nvSpPr>
        <p:spPr bwMode="auto">
          <a:xfrm>
            <a:off x="8753923" y="2192241"/>
            <a:ext cx="811778" cy="327714"/>
          </a:xfrm>
          <a:prstGeom prst="wedgeRectCallout">
            <a:avLst>
              <a:gd name="adj1" fmla="val -60173"/>
              <a:gd name="adj2" fmla="val 107453"/>
            </a:avLst>
          </a:prstGeom>
          <a:solidFill>
            <a:srgbClr val="FF1515"/>
          </a:solidFill>
          <a:ln>
            <a:noFill/>
          </a:ln>
        </p:spPr>
        <p:txBody>
          <a:bodyPr vert="horz" wrap="square" lIns="91440" tIns="45720" rIns="91440" bIns="45720" numCol="1" rtlCol="0" anchor="t" anchorCtr="0" compatLnSpc="1">
            <a:prstTxWarp prst="textNoShape">
              <a:avLst/>
            </a:prstTxWarp>
          </a:bodyPr>
          <a:lstStyle/>
          <a:p>
            <a:pPr algn="ctr">
              <a:defRPr sz="1800" b="0" i="0" u="none" strike="noStrike" kern="1200" baseline="0">
                <a:solidFill>
                  <a:srgbClr val="445469">
                    <a:lumMod val="75000"/>
                    <a:lumOff val="25000"/>
                  </a:srgbClr>
                </a:solidFill>
                <a:latin typeface="+mn-lt"/>
                <a:ea typeface="+mn-ea"/>
                <a:cs typeface="+mn-cs"/>
              </a:defRPr>
            </a:pPr>
            <a:r>
              <a:rPr lang="en-US" sz="1200" dirty="0">
                <a:solidFill>
                  <a:schemeClr val="bg1"/>
                </a:solidFill>
              </a:rPr>
              <a:t>$712.3</a:t>
            </a:r>
          </a:p>
        </p:txBody>
      </p:sp>
      <p:sp>
        <p:nvSpPr>
          <p:cNvPr id="181" name="Rectangular Callout 180"/>
          <p:cNvSpPr/>
          <p:nvPr/>
        </p:nvSpPr>
        <p:spPr bwMode="auto">
          <a:xfrm>
            <a:off x="7981296" y="2558452"/>
            <a:ext cx="762105" cy="257110"/>
          </a:xfrm>
          <a:prstGeom prst="wedgeRectCallout">
            <a:avLst>
              <a:gd name="adj1" fmla="val -60173"/>
              <a:gd name="adj2" fmla="val 107453"/>
            </a:avLst>
          </a:prstGeom>
          <a:solidFill>
            <a:srgbClr val="FF1515"/>
          </a:solidFill>
          <a:ln>
            <a:noFill/>
          </a:ln>
        </p:spPr>
        <p:txBody>
          <a:bodyPr vert="horz" wrap="square" lIns="91440" tIns="45720" rIns="91440" bIns="45720" numCol="1" rtlCol="0" anchor="t" anchorCtr="0" compatLnSpc="1">
            <a:prstTxWarp prst="textNoShape">
              <a:avLst/>
            </a:prstTxWarp>
          </a:bodyPr>
          <a:lstStyle/>
          <a:p>
            <a:pPr algn="ctr">
              <a:defRPr sz="1800" b="0" i="0" u="none" strike="noStrike" kern="1200" baseline="0">
                <a:solidFill>
                  <a:srgbClr val="445469">
                    <a:lumMod val="75000"/>
                    <a:lumOff val="25000"/>
                  </a:srgbClr>
                </a:solidFill>
                <a:latin typeface="+mn-lt"/>
                <a:ea typeface="+mn-ea"/>
                <a:cs typeface="+mn-cs"/>
              </a:defRPr>
            </a:pPr>
            <a:r>
              <a:rPr lang="en-US" sz="1200" dirty="0">
                <a:solidFill>
                  <a:schemeClr val="bg1"/>
                </a:solidFill>
              </a:rPr>
              <a:t>$4,264.0</a:t>
            </a:r>
          </a:p>
        </p:txBody>
      </p:sp>
      <p:sp>
        <p:nvSpPr>
          <p:cNvPr id="236" name="Freeform 21"/>
          <p:cNvSpPr>
            <a:spLocks/>
          </p:cNvSpPr>
          <p:nvPr/>
        </p:nvSpPr>
        <p:spPr bwMode="auto">
          <a:xfrm>
            <a:off x="8903550" y="2802018"/>
            <a:ext cx="714422" cy="641648"/>
          </a:xfrm>
          <a:custGeom>
            <a:avLst/>
            <a:gdLst/>
            <a:ahLst/>
            <a:cxnLst>
              <a:cxn ang="0">
                <a:pos x="111" y="27"/>
              </a:cxn>
              <a:cxn ang="0">
                <a:pos x="119" y="74"/>
              </a:cxn>
              <a:cxn ang="0">
                <a:pos x="169" y="76"/>
              </a:cxn>
              <a:cxn ang="0">
                <a:pos x="203" y="120"/>
              </a:cxn>
              <a:cxn ang="0">
                <a:pos x="208" y="117"/>
              </a:cxn>
              <a:cxn ang="0">
                <a:pos x="216" y="109"/>
              </a:cxn>
              <a:cxn ang="0">
                <a:pos x="229" y="89"/>
              </a:cxn>
              <a:cxn ang="0">
                <a:pos x="245" y="81"/>
              </a:cxn>
              <a:cxn ang="0">
                <a:pos x="255" y="77"/>
              </a:cxn>
              <a:cxn ang="0">
                <a:pos x="266" y="77"/>
              </a:cxn>
              <a:cxn ang="0">
                <a:pos x="272" y="71"/>
              </a:cxn>
              <a:cxn ang="0">
                <a:pos x="280" y="63"/>
              </a:cxn>
              <a:cxn ang="0">
                <a:pos x="286" y="61"/>
              </a:cxn>
              <a:cxn ang="0">
                <a:pos x="293" y="57"/>
              </a:cxn>
              <a:cxn ang="0">
                <a:pos x="316" y="67"/>
              </a:cxn>
              <a:cxn ang="0">
                <a:pos x="318" y="75"/>
              </a:cxn>
              <a:cxn ang="0">
                <a:pos x="321" y="95"/>
              </a:cxn>
              <a:cxn ang="0">
                <a:pos x="292" y="81"/>
              </a:cxn>
              <a:cxn ang="0">
                <a:pos x="278" y="96"/>
              </a:cxn>
              <a:cxn ang="0">
                <a:pos x="274" y="114"/>
              </a:cxn>
              <a:cxn ang="0">
                <a:pos x="271" y="126"/>
              </a:cxn>
              <a:cxn ang="0">
                <a:pos x="266" y="128"/>
              </a:cxn>
              <a:cxn ang="0">
                <a:pos x="257" y="135"/>
              </a:cxn>
              <a:cxn ang="0">
                <a:pos x="243" y="146"/>
              </a:cxn>
              <a:cxn ang="0">
                <a:pos x="237" y="167"/>
              </a:cxn>
              <a:cxn ang="0">
                <a:pos x="229" y="184"/>
              </a:cxn>
              <a:cxn ang="0">
                <a:pos x="209" y="174"/>
              </a:cxn>
              <a:cxn ang="0">
                <a:pos x="200" y="186"/>
              </a:cxn>
              <a:cxn ang="0">
                <a:pos x="197" y="203"/>
              </a:cxn>
              <a:cxn ang="0">
                <a:pos x="189" y="230"/>
              </a:cxn>
              <a:cxn ang="0">
                <a:pos x="175" y="252"/>
              </a:cxn>
              <a:cxn ang="0">
                <a:pos x="174" y="278"/>
              </a:cxn>
              <a:cxn ang="0">
                <a:pos x="158" y="291"/>
              </a:cxn>
              <a:cxn ang="0">
                <a:pos x="138" y="298"/>
              </a:cxn>
              <a:cxn ang="0">
                <a:pos x="133" y="306"/>
              </a:cxn>
              <a:cxn ang="0">
                <a:pos x="117" y="314"/>
              </a:cxn>
              <a:cxn ang="0">
                <a:pos x="98" y="314"/>
              </a:cxn>
              <a:cxn ang="0">
                <a:pos x="91" y="322"/>
              </a:cxn>
              <a:cxn ang="0">
                <a:pos x="75" y="322"/>
              </a:cxn>
              <a:cxn ang="0">
                <a:pos x="56" y="301"/>
              </a:cxn>
              <a:cxn ang="0">
                <a:pos x="26" y="284"/>
              </a:cxn>
              <a:cxn ang="0">
                <a:pos x="3" y="253"/>
              </a:cxn>
              <a:cxn ang="0">
                <a:pos x="2" y="238"/>
              </a:cxn>
              <a:cxn ang="0">
                <a:pos x="9" y="228"/>
              </a:cxn>
              <a:cxn ang="0">
                <a:pos x="26" y="208"/>
              </a:cxn>
              <a:cxn ang="0">
                <a:pos x="25" y="176"/>
              </a:cxn>
              <a:cxn ang="0">
                <a:pos x="34" y="169"/>
              </a:cxn>
              <a:cxn ang="0">
                <a:pos x="38" y="176"/>
              </a:cxn>
              <a:cxn ang="0">
                <a:pos x="46" y="174"/>
              </a:cxn>
              <a:cxn ang="0">
                <a:pos x="48" y="142"/>
              </a:cxn>
              <a:cxn ang="0">
                <a:pos x="59" y="135"/>
              </a:cxn>
              <a:cxn ang="0">
                <a:pos x="61" y="130"/>
              </a:cxn>
              <a:cxn ang="0">
                <a:pos x="70" y="127"/>
              </a:cxn>
              <a:cxn ang="0">
                <a:pos x="83" y="117"/>
              </a:cxn>
              <a:cxn ang="0">
                <a:pos x="97" y="102"/>
              </a:cxn>
              <a:cxn ang="0">
                <a:pos x="103" y="83"/>
              </a:cxn>
              <a:cxn ang="0">
                <a:pos x="108" y="36"/>
              </a:cxn>
              <a:cxn ang="0">
                <a:pos x="106" y="7"/>
              </a:cxn>
            </a:cxnLst>
            <a:rect l="0" t="0" r="r" b="b"/>
            <a:pathLst>
              <a:path w="322" h="326">
                <a:moveTo>
                  <a:pt x="106" y="0"/>
                </a:moveTo>
                <a:lnTo>
                  <a:pt x="109" y="12"/>
                </a:lnTo>
                <a:lnTo>
                  <a:pt x="111" y="27"/>
                </a:lnTo>
                <a:lnTo>
                  <a:pt x="115" y="43"/>
                </a:lnTo>
                <a:lnTo>
                  <a:pt x="117" y="60"/>
                </a:lnTo>
                <a:lnTo>
                  <a:pt x="119" y="74"/>
                </a:lnTo>
                <a:lnTo>
                  <a:pt x="122" y="83"/>
                </a:lnTo>
                <a:lnTo>
                  <a:pt x="146" y="79"/>
                </a:lnTo>
                <a:lnTo>
                  <a:pt x="169" y="76"/>
                </a:lnTo>
                <a:lnTo>
                  <a:pt x="195" y="72"/>
                </a:lnTo>
                <a:lnTo>
                  <a:pt x="200" y="96"/>
                </a:lnTo>
                <a:lnTo>
                  <a:pt x="203" y="120"/>
                </a:lnTo>
                <a:lnTo>
                  <a:pt x="204" y="119"/>
                </a:lnTo>
                <a:lnTo>
                  <a:pt x="207" y="118"/>
                </a:lnTo>
                <a:lnTo>
                  <a:pt x="208" y="117"/>
                </a:lnTo>
                <a:lnTo>
                  <a:pt x="209" y="114"/>
                </a:lnTo>
                <a:lnTo>
                  <a:pt x="209" y="112"/>
                </a:lnTo>
                <a:lnTo>
                  <a:pt x="216" y="109"/>
                </a:lnTo>
                <a:lnTo>
                  <a:pt x="221" y="102"/>
                </a:lnTo>
                <a:lnTo>
                  <a:pt x="225" y="96"/>
                </a:lnTo>
                <a:lnTo>
                  <a:pt x="229" y="89"/>
                </a:lnTo>
                <a:lnTo>
                  <a:pt x="234" y="88"/>
                </a:lnTo>
                <a:lnTo>
                  <a:pt x="240" y="85"/>
                </a:lnTo>
                <a:lnTo>
                  <a:pt x="245" y="81"/>
                </a:lnTo>
                <a:lnTo>
                  <a:pt x="248" y="72"/>
                </a:lnTo>
                <a:lnTo>
                  <a:pt x="253" y="75"/>
                </a:lnTo>
                <a:lnTo>
                  <a:pt x="255" y="77"/>
                </a:lnTo>
                <a:lnTo>
                  <a:pt x="259" y="78"/>
                </a:lnTo>
                <a:lnTo>
                  <a:pt x="262" y="78"/>
                </a:lnTo>
                <a:lnTo>
                  <a:pt x="266" y="77"/>
                </a:lnTo>
                <a:lnTo>
                  <a:pt x="268" y="76"/>
                </a:lnTo>
                <a:lnTo>
                  <a:pt x="269" y="74"/>
                </a:lnTo>
                <a:lnTo>
                  <a:pt x="272" y="71"/>
                </a:lnTo>
                <a:lnTo>
                  <a:pt x="274" y="67"/>
                </a:lnTo>
                <a:lnTo>
                  <a:pt x="278" y="63"/>
                </a:lnTo>
                <a:lnTo>
                  <a:pt x="280" y="63"/>
                </a:lnTo>
                <a:lnTo>
                  <a:pt x="282" y="62"/>
                </a:lnTo>
                <a:lnTo>
                  <a:pt x="283" y="62"/>
                </a:lnTo>
                <a:lnTo>
                  <a:pt x="286" y="61"/>
                </a:lnTo>
                <a:lnTo>
                  <a:pt x="287" y="60"/>
                </a:lnTo>
                <a:lnTo>
                  <a:pt x="287" y="55"/>
                </a:lnTo>
                <a:lnTo>
                  <a:pt x="293" y="57"/>
                </a:lnTo>
                <a:lnTo>
                  <a:pt x="310" y="61"/>
                </a:lnTo>
                <a:lnTo>
                  <a:pt x="310" y="67"/>
                </a:lnTo>
                <a:lnTo>
                  <a:pt x="316" y="67"/>
                </a:lnTo>
                <a:lnTo>
                  <a:pt x="317" y="69"/>
                </a:lnTo>
                <a:lnTo>
                  <a:pt x="317" y="74"/>
                </a:lnTo>
                <a:lnTo>
                  <a:pt x="318" y="75"/>
                </a:lnTo>
                <a:lnTo>
                  <a:pt x="321" y="81"/>
                </a:lnTo>
                <a:lnTo>
                  <a:pt x="322" y="86"/>
                </a:lnTo>
                <a:lnTo>
                  <a:pt x="321" y="95"/>
                </a:lnTo>
                <a:lnTo>
                  <a:pt x="310" y="92"/>
                </a:lnTo>
                <a:lnTo>
                  <a:pt x="300" y="85"/>
                </a:lnTo>
                <a:lnTo>
                  <a:pt x="292" y="81"/>
                </a:lnTo>
                <a:lnTo>
                  <a:pt x="282" y="81"/>
                </a:lnTo>
                <a:lnTo>
                  <a:pt x="279" y="88"/>
                </a:lnTo>
                <a:lnTo>
                  <a:pt x="278" y="96"/>
                </a:lnTo>
                <a:lnTo>
                  <a:pt x="278" y="105"/>
                </a:lnTo>
                <a:lnTo>
                  <a:pt x="276" y="112"/>
                </a:lnTo>
                <a:lnTo>
                  <a:pt x="274" y="114"/>
                </a:lnTo>
                <a:lnTo>
                  <a:pt x="272" y="116"/>
                </a:lnTo>
                <a:lnTo>
                  <a:pt x="271" y="117"/>
                </a:lnTo>
                <a:lnTo>
                  <a:pt x="271" y="126"/>
                </a:lnTo>
                <a:lnTo>
                  <a:pt x="269" y="127"/>
                </a:lnTo>
                <a:lnTo>
                  <a:pt x="267" y="128"/>
                </a:lnTo>
                <a:lnTo>
                  <a:pt x="266" y="128"/>
                </a:lnTo>
                <a:lnTo>
                  <a:pt x="259" y="132"/>
                </a:lnTo>
                <a:lnTo>
                  <a:pt x="258" y="133"/>
                </a:lnTo>
                <a:lnTo>
                  <a:pt x="257" y="135"/>
                </a:lnTo>
                <a:lnTo>
                  <a:pt x="257" y="142"/>
                </a:lnTo>
                <a:lnTo>
                  <a:pt x="248" y="142"/>
                </a:lnTo>
                <a:lnTo>
                  <a:pt x="243" y="146"/>
                </a:lnTo>
                <a:lnTo>
                  <a:pt x="239" y="152"/>
                </a:lnTo>
                <a:lnTo>
                  <a:pt x="238" y="159"/>
                </a:lnTo>
                <a:lnTo>
                  <a:pt x="237" y="167"/>
                </a:lnTo>
                <a:lnTo>
                  <a:pt x="234" y="174"/>
                </a:lnTo>
                <a:lnTo>
                  <a:pt x="232" y="180"/>
                </a:lnTo>
                <a:lnTo>
                  <a:pt x="229" y="184"/>
                </a:lnTo>
                <a:lnTo>
                  <a:pt x="222" y="183"/>
                </a:lnTo>
                <a:lnTo>
                  <a:pt x="212" y="176"/>
                </a:lnTo>
                <a:lnTo>
                  <a:pt x="209" y="174"/>
                </a:lnTo>
                <a:lnTo>
                  <a:pt x="203" y="176"/>
                </a:lnTo>
                <a:lnTo>
                  <a:pt x="200" y="181"/>
                </a:lnTo>
                <a:lnTo>
                  <a:pt x="200" y="186"/>
                </a:lnTo>
                <a:lnTo>
                  <a:pt x="201" y="191"/>
                </a:lnTo>
                <a:lnTo>
                  <a:pt x="201" y="196"/>
                </a:lnTo>
                <a:lnTo>
                  <a:pt x="197" y="203"/>
                </a:lnTo>
                <a:lnTo>
                  <a:pt x="193" y="209"/>
                </a:lnTo>
                <a:lnTo>
                  <a:pt x="189" y="216"/>
                </a:lnTo>
                <a:lnTo>
                  <a:pt x="189" y="230"/>
                </a:lnTo>
                <a:lnTo>
                  <a:pt x="186" y="237"/>
                </a:lnTo>
                <a:lnTo>
                  <a:pt x="181" y="244"/>
                </a:lnTo>
                <a:lnTo>
                  <a:pt x="175" y="252"/>
                </a:lnTo>
                <a:lnTo>
                  <a:pt x="172" y="261"/>
                </a:lnTo>
                <a:lnTo>
                  <a:pt x="172" y="270"/>
                </a:lnTo>
                <a:lnTo>
                  <a:pt x="174" y="278"/>
                </a:lnTo>
                <a:lnTo>
                  <a:pt x="172" y="286"/>
                </a:lnTo>
                <a:lnTo>
                  <a:pt x="163" y="287"/>
                </a:lnTo>
                <a:lnTo>
                  <a:pt x="158" y="291"/>
                </a:lnTo>
                <a:lnTo>
                  <a:pt x="153" y="294"/>
                </a:lnTo>
                <a:lnTo>
                  <a:pt x="146" y="296"/>
                </a:lnTo>
                <a:lnTo>
                  <a:pt x="138" y="298"/>
                </a:lnTo>
                <a:lnTo>
                  <a:pt x="136" y="300"/>
                </a:lnTo>
                <a:lnTo>
                  <a:pt x="134" y="302"/>
                </a:lnTo>
                <a:lnTo>
                  <a:pt x="133" y="306"/>
                </a:lnTo>
                <a:lnTo>
                  <a:pt x="133" y="309"/>
                </a:lnTo>
                <a:lnTo>
                  <a:pt x="125" y="310"/>
                </a:lnTo>
                <a:lnTo>
                  <a:pt x="117" y="314"/>
                </a:lnTo>
                <a:lnTo>
                  <a:pt x="109" y="315"/>
                </a:lnTo>
                <a:lnTo>
                  <a:pt x="102" y="312"/>
                </a:lnTo>
                <a:lnTo>
                  <a:pt x="98" y="314"/>
                </a:lnTo>
                <a:lnTo>
                  <a:pt x="96" y="316"/>
                </a:lnTo>
                <a:lnTo>
                  <a:pt x="94" y="320"/>
                </a:lnTo>
                <a:lnTo>
                  <a:pt x="91" y="322"/>
                </a:lnTo>
                <a:lnTo>
                  <a:pt x="88" y="324"/>
                </a:lnTo>
                <a:lnTo>
                  <a:pt x="84" y="326"/>
                </a:lnTo>
                <a:lnTo>
                  <a:pt x="75" y="322"/>
                </a:lnTo>
                <a:lnTo>
                  <a:pt x="67" y="317"/>
                </a:lnTo>
                <a:lnTo>
                  <a:pt x="60" y="312"/>
                </a:lnTo>
                <a:lnTo>
                  <a:pt x="56" y="301"/>
                </a:lnTo>
                <a:lnTo>
                  <a:pt x="44" y="299"/>
                </a:lnTo>
                <a:lnTo>
                  <a:pt x="34" y="292"/>
                </a:lnTo>
                <a:lnTo>
                  <a:pt x="26" y="284"/>
                </a:lnTo>
                <a:lnTo>
                  <a:pt x="17" y="272"/>
                </a:lnTo>
                <a:lnTo>
                  <a:pt x="12" y="265"/>
                </a:lnTo>
                <a:lnTo>
                  <a:pt x="3" y="253"/>
                </a:lnTo>
                <a:lnTo>
                  <a:pt x="0" y="250"/>
                </a:lnTo>
                <a:lnTo>
                  <a:pt x="0" y="244"/>
                </a:lnTo>
                <a:lnTo>
                  <a:pt x="2" y="238"/>
                </a:lnTo>
                <a:lnTo>
                  <a:pt x="2" y="232"/>
                </a:lnTo>
                <a:lnTo>
                  <a:pt x="0" y="228"/>
                </a:lnTo>
                <a:lnTo>
                  <a:pt x="9" y="228"/>
                </a:lnTo>
                <a:lnTo>
                  <a:pt x="13" y="224"/>
                </a:lnTo>
                <a:lnTo>
                  <a:pt x="20" y="210"/>
                </a:lnTo>
                <a:lnTo>
                  <a:pt x="26" y="208"/>
                </a:lnTo>
                <a:lnTo>
                  <a:pt x="23" y="198"/>
                </a:lnTo>
                <a:lnTo>
                  <a:pt x="23" y="187"/>
                </a:lnTo>
                <a:lnTo>
                  <a:pt x="25" y="176"/>
                </a:lnTo>
                <a:lnTo>
                  <a:pt x="28" y="168"/>
                </a:lnTo>
                <a:lnTo>
                  <a:pt x="32" y="168"/>
                </a:lnTo>
                <a:lnTo>
                  <a:pt x="34" y="169"/>
                </a:lnTo>
                <a:lnTo>
                  <a:pt x="37" y="172"/>
                </a:lnTo>
                <a:lnTo>
                  <a:pt x="38" y="174"/>
                </a:lnTo>
                <a:lnTo>
                  <a:pt x="38" y="176"/>
                </a:lnTo>
                <a:lnTo>
                  <a:pt x="39" y="177"/>
                </a:lnTo>
                <a:lnTo>
                  <a:pt x="40" y="180"/>
                </a:lnTo>
                <a:lnTo>
                  <a:pt x="46" y="174"/>
                </a:lnTo>
                <a:lnTo>
                  <a:pt x="47" y="166"/>
                </a:lnTo>
                <a:lnTo>
                  <a:pt x="47" y="149"/>
                </a:lnTo>
                <a:lnTo>
                  <a:pt x="48" y="142"/>
                </a:lnTo>
                <a:lnTo>
                  <a:pt x="51" y="140"/>
                </a:lnTo>
                <a:lnTo>
                  <a:pt x="58" y="137"/>
                </a:lnTo>
                <a:lnTo>
                  <a:pt x="59" y="135"/>
                </a:lnTo>
                <a:lnTo>
                  <a:pt x="60" y="133"/>
                </a:lnTo>
                <a:lnTo>
                  <a:pt x="61" y="132"/>
                </a:lnTo>
                <a:lnTo>
                  <a:pt x="61" y="130"/>
                </a:lnTo>
                <a:lnTo>
                  <a:pt x="60" y="126"/>
                </a:lnTo>
                <a:lnTo>
                  <a:pt x="69" y="126"/>
                </a:lnTo>
                <a:lnTo>
                  <a:pt x="70" y="127"/>
                </a:lnTo>
                <a:lnTo>
                  <a:pt x="70" y="128"/>
                </a:lnTo>
                <a:lnTo>
                  <a:pt x="80" y="121"/>
                </a:lnTo>
                <a:lnTo>
                  <a:pt x="83" y="117"/>
                </a:lnTo>
                <a:lnTo>
                  <a:pt x="88" y="112"/>
                </a:lnTo>
                <a:lnTo>
                  <a:pt x="90" y="109"/>
                </a:lnTo>
                <a:lnTo>
                  <a:pt x="97" y="102"/>
                </a:lnTo>
                <a:lnTo>
                  <a:pt x="102" y="95"/>
                </a:lnTo>
                <a:lnTo>
                  <a:pt x="103" y="91"/>
                </a:lnTo>
                <a:lnTo>
                  <a:pt x="103" y="83"/>
                </a:lnTo>
                <a:lnTo>
                  <a:pt x="104" y="79"/>
                </a:lnTo>
                <a:lnTo>
                  <a:pt x="104" y="53"/>
                </a:lnTo>
                <a:lnTo>
                  <a:pt x="108" y="36"/>
                </a:lnTo>
                <a:lnTo>
                  <a:pt x="109" y="25"/>
                </a:lnTo>
                <a:lnTo>
                  <a:pt x="108" y="14"/>
                </a:lnTo>
                <a:lnTo>
                  <a:pt x="106" y="7"/>
                </a:lnTo>
                <a:lnTo>
                  <a:pt x="105" y="2"/>
                </a:lnTo>
                <a:lnTo>
                  <a:pt x="106" y="0"/>
                </a:lnTo>
                <a:close/>
              </a:path>
            </a:pathLst>
          </a:custGeom>
          <a:solidFill>
            <a:srgbClr val="237A99"/>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7" name="Freeform 97"/>
          <p:cNvSpPr>
            <a:spLocks/>
          </p:cNvSpPr>
          <p:nvPr/>
        </p:nvSpPr>
        <p:spPr bwMode="auto">
          <a:xfrm>
            <a:off x="9336883" y="2848062"/>
            <a:ext cx="734390" cy="309015"/>
          </a:xfrm>
          <a:custGeom>
            <a:avLst/>
            <a:gdLst/>
            <a:ahLst/>
            <a:cxnLst>
              <a:cxn ang="0">
                <a:pos x="258" y="14"/>
              </a:cxn>
              <a:cxn ang="0">
                <a:pos x="287" y="115"/>
              </a:cxn>
              <a:cxn ang="0">
                <a:pos x="324" y="108"/>
              </a:cxn>
              <a:cxn ang="0">
                <a:pos x="317" y="147"/>
              </a:cxn>
              <a:cxn ang="0">
                <a:pos x="289" y="151"/>
              </a:cxn>
              <a:cxn ang="0">
                <a:pos x="288" y="143"/>
              </a:cxn>
              <a:cxn ang="0">
                <a:pos x="281" y="143"/>
              </a:cxn>
              <a:cxn ang="0">
                <a:pos x="281" y="137"/>
              </a:cxn>
              <a:cxn ang="0">
                <a:pos x="277" y="128"/>
              </a:cxn>
              <a:cxn ang="0">
                <a:pos x="276" y="121"/>
              </a:cxn>
              <a:cxn ang="0">
                <a:pos x="273" y="129"/>
              </a:cxn>
              <a:cxn ang="0">
                <a:pos x="266" y="125"/>
              </a:cxn>
              <a:cxn ang="0">
                <a:pos x="257" y="127"/>
              </a:cxn>
              <a:cxn ang="0">
                <a:pos x="251" y="116"/>
              </a:cxn>
              <a:cxn ang="0">
                <a:pos x="253" y="107"/>
              </a:cxn>
              <a:cxn ang="0">
                <a:pos x="267" y="104"/>
              </a:cxn>
              <a:cxn ang="0">
                <a:pos x="261" y="100"/>
              </a:cxn>
              <a:cxn ang="0">
                <a:pos x="250" y="92"/>
              </a:cxn>
              <a:cxn ang="0">
                <a:pos x="252" y="79"/>
              </a:cxn>
              <a:cxn ang="0">
                <a:pos x="243" y="77"/>
              </a:cxn>
              <a:cxn ang="0">
                <a:pos x="245" y="63"/>
              </a:cxn>
              <a:cxn ang="0">
                <a:pos x="239" y="58"/>
              </a:cxn>
              <a:cxn ang="0">
                <a:pos x="245" y="35"/>
              </a:cxn>
              <a:cxn ang="0">
                <a:pos x="251" y="27"/>
              </a:cxn>
              <a:cxn ang="0">
                <a:pos x="253" y="16"/>
              </a:cxn>
              <a:cxn ang="0">
                <a:pos x="241" y="14"/>
              </a:cxn>
              <a:cxn ang="0">
                <a:pos x="237" y="21"/>
              </a:cxn>
              <a:cxn ang="0">
                <a:pos x="239" y="30"/>
              </a:cxn>
              <a:cxn ang="0">
                <a:pos x="231" y="28"/>
              </a:cxn>
              <a:cxn ang="0">
                <a:pos x="225" y="35"/>
              </a:cxn>
              <a:cxn ang="0">
                <a:pos x="220" y="42"/>
              </a:cxn>
              <a:cxn ang="0">
                <a:pos x="219" y="48"/>
              </a:cxn>
              <a:cxn ang="0">
                <a:pos x="211" y="48"/>
              </a:cxn>
              <a:cxn ang="0">
                <a:pos x="208" y="50"/>
              </a:cxn>
              <a:cxn ang="0">
                <a:pos x="213" y="59"/>
              </a:cxn>
              <a:cxn ang="0">
                <a:pos x="217" y="74"/>
              </a:cxn>
              <a:cxn ang="0">
                <a:pos x="219" y="113"/>
              </a:cxn>
              <a:cxn ang="0">
                <a:pos x="216" y="107"/>
              </a:cxn>
              <a:cxn ang="0">
                <a:pos x="227" y="134"/>
              </a:cxn>
              <a:cxn ang="0">
                <a:pos x="240" y="150"/>
              </a:cxn>
              <a:cxn ang="0">
                <a:pos x="210" y="135"/>
              </a:cxn>
              <a:cxn ang="0">
                <a:pos x="201" y="139"/>
              </a:cxn>
              <a:cxn ang="0">
                <a:pos x="190" y="129"/>
              </a:cxn>
              <a:cxn ang="0">
                <a:pos x="186" y="141"/>
              </a:cxn>
              <a:cxn ang="0">
                <a:pos x="189" y="108"/>
              </a:cxn>
              <a:cxn ang="0">
                <a:pos x="190" y="85"/>
              </a:cxn>
              <a:cxn ang="0">
                <a:pos x="173" y="86"/>
              </a:cxn>
              <a:cxn ang="0">
                <a:pos x="162" y="79"/>
              </a:cxn>
              <a:cxn ang="0">
                <a:pos x="148" y="79"/>
              </a:cxn>
              <a:cxn ang="0">
                <a:pos x="128" y="62"/>
              </a:cxn>
              <a:cxn ang="0">
                <a:pos x="111" y="38"/>
              </a:cxn>
              <a:cxn ang="0">
                <a:pos x="97" y="36"/>
              </a:cxn>
              <a:cxn ang="0">
                <a:pos x="74" y="45"/>
              </a:cxn>
              <a:cxn ang="0">
                <a:pos x="67" y="55"/>
              </a:cxn>
              <a:cxn ang="0">
                <a:pos x="55" y="50"/>
              </a:cxn>
              <a:cxn ang="0">
                <a:pos x="48" y="50"/>
              </a:cxn>
              <a:cxn ang="0">
                <a:pos x="45" y="58"/>
              </a:cxn>
              <a:cxn ang="0">
                <a:pos x="34" y="66"/>
              </a:cxn>
              <a:cxn ang="0">
                <a:pos x="23" y="78"/>
              </a:cxn>
              <a:cxn ang="0">
                <a:pos x="7" y="94"/>
              </a:cxn>
              <a:cxn ang="0">
                <a:pos x="170" y="18"/>
              </a:cxn>
              <a:cxn ang="0">
                <a:pos x="239" y="2"/>
              </a:cxn>
            </a:cxnLst>
            <a:rect l="0" t="0" r="r" b="b"/>
            <a:pathLst>
              <a:path w="331" h="157">
                <a:moveTo>
                  <a:pt x="255" y="0"/>
                </a:moveTo>
                <a:lnTo>
                  <a:pt x="255" y="7"/>
                </a:lnTo>
                <a:lnTo>
                  <a:pt x="258" y="9"/>
                </a:lnTo>
                <a:lnTo>
                  <a:pt x="258" y="14"/>
                </a:lnTo>
                <a:lnTo>
                  <a:pt x="259" y="16"/>
                </a:lnTo>
                <a:lnTo>
                  <a:pt x="268" y="49"/>
                </a:lnTo>
                <a:lnTo>
                  <a:pt x="276" y="83"/>
                </a:lnTo>
                <a:lnTo>
                  <a:pt x="287" y="115"/>
                </a:lnTo>
                <a:lnTo>
                  <a:pt x="295" y="113"/>
                </a:lnTo>
                <a:lnTo>
                  <a:pt x="305" y="109"/>
                </a:lnTo>
                <a:lnTo>
                  <a:pt x="315" y="108"/>
                </a:lnTo>
                <a:lnTo>
                  <a:pt x="324" y="108"/>
                </a:lnTo>
                <a:lnTo>
                  <a:pt x="331" y="113"/>
                </a:lnTo>
                <a:lnTo>
                  <a:pt x="326" y="123"/>
                </a:lnTo>
                <a:lnTo>
                  <a:pt x="321" y="134"/>
                </a:lnTo>
                <a:lnTo>
                  <a:pt x="317" y="147"/>
                </a:lnTo>
                <a:lnTo>
                  <a:pt x="309" y="149"/>
                </a:lnTo>
                <a:lnTo>
                  <a:pt x="295" y="156"/>
                </a:lnTo>
                <a:lnTo>
                  <a:pt x="287" y="157"/>
                </a:lnTo>
                <a:lnTo>
                  <a:pt x="289" y="151"/>
                </a:lnTo>
                <a:lnTo>
                  <a:pt x="291" y="147"/>
                </a:lnTo>
                <a:lnTo>
                  <a:pt x="291" y="146"/>
                </a:lnTo>
                <a:lnTo>
                  <a:pt x="289" y="144"/>
                </a:lnTo>
                <a:lnTo>
                  <a:pt x="288" y="143"/>
                </a:lnTo>
                <a:lnTo>
                  <a:pt x="283" y="141"/>
                </a:lnTo>
                <a:lnTo>
                  <a:pt x="282" y="141"/>
                </a:lnTo>
                <a:lnTo>
                  <a:pt x="281" y="142"/>
                </a:lnTo>
                <a:lnTo>
                  <a:pt x="281" y="143"/>
                </a:lnTo>
                <a:lnTo>
                  <a:pt x="277" y="143"/>
                </a:lnTo>
                <a:lnTo>
                  <a:pt x="277" y="142"/>
                </a:lnTo>
                <a:lnTo>
                  <a:pt x="280" y="140"/>
                </a:lnTo>
                <a:lnTo>
                  <a:pt x="281" y="137"/>
                </a:lnTo>
                <a:lnTo>
                  <a:pt x="282" y="136"/>
                </a:lnTo>
                <a:lnTo>
                  <a:pt x="283" y="136"/>
                </a:lnTo>
                <a:lnTo>
                  <a:pt x="283" y="134"/>
                </a:lnTo>
                <a:lnTo>
                  <a:pt x="277" y="128"/>
                </a:lnTo>
                <a:lnTo>
                  <a:pt x="276" y="126"/>
                </a:lnTo>
                <a:lnTo>
                  <a:pt x="276" y="123"/>
                </a:lnTo>
                <a:lnTo>
                  <a:pt x="277" y="121"/>
                </a:lnTo>
                <a:lnTo>
                  <a:pt x="276" y="121"/>
                </a:lnTo>
                <a:lnTo>
                  <a:pt x="274" y="123"/>
                </a:lnTo>
                <a:lnTo>
                  <a:pt x="274" y="127"/>
                </a:lnTo>
                <a:lnTo>
                  <a:pt x="273" y="128"/>
                </a:lnTo>
                <a:lnTo>
                  <a:pt x="273" y="129"/>
                </a:lnTo>
                <a:lnTo>
                  <a:pt x="272" y="128"/>
                </a:lnTo>
                <a:lnTo>
                  <a:pt x="270" y="128"/>
                </a:lnTo>
                <a:lnTo>
                  <a:pt x="267" y="125"/>
                </a:lnTo>
                <a:lnTo>
                  <a:pt x="266" y="125"/>
                </a:lnTo>
                <a:lnTo>
                  <a:pt x="265" y="126"/>
                </a:lnTo>
                <a:lnTo>
                  <a:pt x="264" y="128"/>
                </a:lnTo>
                <a:lnTo>
                  <a:pt x="264" y="132"/>
                </a:lnTo>
                <a:lnTo>
                  <a:pt x="257" y="127"/>
                </a:lnTo>
                <a:lnTo>
                  <a:pt x="253" y="126"/>
                </a:lnTo>
                <a:lnTo>
                  <a:pt x="250" y="123"/>
                </a:lnTo>
                <a:lnTo>
                  <a:pt x="250" y="118"/>
                </a:lnTo>
                <a:lnTo>
                  <a:pt x="251" y="116"/>
                </a:lnTo>
                <a:lnTo>
                  <a:pt x="252" y="114"/>
                </a:lnTo>
                <a:lnTo>
                  <a:pt x="252" y="113"/>
                </a:lnTo>
                <a:lnTo>
                  <a:pt x="253" y="111"/>
                </a:lnTo>
                <a:lnTo>
                  <a:pt x="253" y="107"/>
                </a:lnTo>
                <a:lnTo>
                  <a:pt x="257" y="108"/>
                </a:lnTo>
                <a:lnTo>
                  <a:pt x="260" y="108"/>
                </a:lnTo>
                <a:lnTo>
                  <a:pt x="265" y="106"/>
                </a:lnTo>
                <a:lnTo>
                  <a:pt x="267" y="104"/>
                </a:lnTo>
                <a:lnTo>
                  <a:pt x="267" y="102"/>
                </a:lnTo>
                <a:lnTo>
                  <a:pt x="266" y="101"/>
                </a:lnTo>
                <a:lnTo>
                  <a:pt x="264" y="100"/>
                </a:lnTo>
                <a:lnTo>
                  <a:pt x="261" y="100"/>
                </a:lnTo>
                <a:lnTo>
                  <a:pt x="259" y="101"/>
                </a:lnTo>
                <a:lnTo>
                  <a:pt x="253" y="101"/>
                </a:lnTo>
                <a:lnTo>
                  <a:pt x="252" y="97"/>
                </a:lnTo>
                <a:lnTo>
                  <a:pt x="250" y="92"/>
                </a:lnTo>
                <a:lnTo>
                  <a:pt x="248" y="87"/>
                </a:lnTo>
                <a:lnTo>
                  <a:pt x="248" y="84"/>
                </a:lnTo>
                <a:lnTo>
                  <a:pt x="253" y="81"/>
                </a:lnTo>
                <a:lnTo>
                  <a:pt x="252" y="79"/>
                </a:lnTo>
                <a:lnTo>
                  <a:pt x="251" y="78"/>
                </a:lnTo>
                <a:lnTo>
                  <a:pt x="246" y="78"/>
                </a:lnTo>
                <a:lnTo>
                  <a:pt x="244" y="77"/>
                </a:lnTo>
                <a:lnTo>
                  <a:pt x="243" y="77"/>
                </a:lnTo>
                <a:lnTo>
                  <a:pt x="241" y="76"/>
                </a:lnTo>
                <a:lnTo>
                  <a:pt x="241" y="71"/>
                </a:lnTo>
                <a:lnTo>
                  <a:pt x="244" y="66"/>
                </a:lnTo>
                <a:lnTo>
                  <a:pt x="245" y="63"/>
                </a:lnTo>
                <a:lnTo>
                  <a:pt x="244" y="59"/>
                </a:lnTo>
                <a:lnTo>
                  <a:pt x="241" y="57"/>
                </a:lnTo>
                <a:lnTo>
                  <a:pt x="240" y="57"/>
                </a:lnTo>
                <a:lnTo>
                  <a:pt x="239" y="58"/>
                </a:lnTo>
                <a:lnTo>
                  <a:pt x="239" y="59"/>
                </a:lnTo>
                <a:lnTo>
                  <a:pt x="238" y="48"/>
                </a:lnTo>
                <a:lnTo>
                  <a:pt x="239" y="41"/>
                </a:lnTo>
                <a:lnTo>
                  <a:pt x="245" y="35"/>
                </a:lnTo>
                <a:lnTo>
                  <a:pt x="258" y="30"/>
                </a:lnTo>
                <a:lnTo>
                  <a:pt x="254" y="29"/>
                </a:lnTo>
                <a:lnTo>
                  <a:pt x="252" y="28"/>
                </a:lnTo>
                <a:lnTo>
                  <a:pt x="251" y="27"/>
                </a:lnTo>
                <a:lnTo>
                  <a:pt x="250" y="24"/>
                </a:lnTo>
                <a:lnTo>
                  <a:pt x="250" y="22"/>
                </a:lnTo>
                <a:lnTo>
                  <a:pt x="251" y="20"/>
                </a:lnTo>
                <a:lnTo>
                  <a:pt x="253" y="16"/>
                </a:lnTo>
                <a:lnTo>
                  <a:pt x="253" y="14"/>
                </a:lnTo>
                <a:lnTo>
                  <a:pt x="251" y="13"/>
                </a:lnTo>
                <a:lnTo>
                  <a:pt x="245" y="13"/>
                </a:lnTo>
                <a:lnTo>
                  <a:pt x="241" y="14"/>
                </a:lnTo>
                <a:lnTo>
                  <a:pt x="239" y="15"/>
                </a:lnTo>
                <a:lnTo>
                  <a:pt x="236" y="16"/>
                </a:lnTo>
                <a:lnTo>
                  <a:pt x="236" y="18"/>
                </a:lnTo>
                <a:lnTo>
                  <a:pt x="237" y="21"/>
                </a:lnTo>
                <a:lnTo>
                  <a:pt x="237" y="22"/>
                </a:lnTo>
                <a:lnTo>
                  <a:pt x="238" y="24"/>
                </a:lnTo>
                <a:lnTo>
                  <a:pt x="239" y="25"/>
                </a:lnTo>
                <a:lnTo>
                  <a:pt x="239" y="30"/>
                </a:lnTo>
                <a:lnTo>
                  <a:pt x="234" y="30"/>
                </a:lnTo>
                <a:lnTo>
                  <a:pt x="233" y="29"/>
                </a:lnTo>
                <a:lnTo>
                  <a:pt x="233" y="25"/>
                </a:lnTo>
                <a:lnTo>
                  <a:pt x="231" y="28"/>
                </a:lnTo>
                <a:lnTo>
                  <a:pt x="229" y="29"/>
                </a:lnTo>
                <a:lnTo>
                  <a:pt x="227" y="31"/>
                </a:lnTo>
                <a:lnTo>
                  <a:pt x="226" y="32"/>
                </a:lnTo>
                <a:lnTo>
                  <a:pt x="225" y="35"/>
                </a:lnTo>
                <a:lnTo>
                  <a:pt x="224" y="36"/>
                </a:lnTo>
                <a:lnTo>
                  <a:pt x="219" y="36"/>
                </a:lnTo>
                <a:lnTo>
                  <a:pt x="219" y="41"/>
                </a:lnTo>
                <a:lnTo>
                  <a:pt x="220" y="42"/>
                </a:lnTo>
                <a:lnTo>
                  <a:pt x="220" y="43"/>
                </a:lnTo>
                <a:lnTo>
                  <a:pt x="222" y="44"/>
                </a:lnTo>
                <a:lnTo>
                  <a:pt x="220" y="45"/>
                </a:lnTo>
                <a:lnTo>
                  <a:pt x="219" y="48"/>
                </a:lnTo>
                <a:lnTo>
                  <a:pt x="217" y="46"/>
                </a:lnTo>
                <a:lnTo>
                  <a:pt x="216" y="45"/>
                </a:lnTo>
                <a:lnTo>
                  <a:pt x="210" y="45"/>
                </a:lnTo>
                <a:lnTo>
                  <a:pt x="211" y="48"/>
                </a:lnTo>
                <a:lnTo>
                  <a:pt x="212" y="49"/>
                </a:lnTo>
                <a:lnTo>
                  <a:pt x="211" y="49"/>
                </a:lnTo>
                <a:lnTo>
                  <a:pt x="210" y="50"/>
                </a:lnTo>
                <a:lnTo>
                  <a:pt x="208" y="50"/>
                </a:lnTo>
                <a:lnTo>
                  <a:pt x="208" y="53"/>
                </a:lnTo>
                <a:lnTo>
                  <a:pt x="209" y="56"/>
                </a:lnTo>
                <a:lnTo>
                  <a:pt x="211" y="58"/>
                </a:lnTo>
                <a:lnTo>
                  <a:pt x="213" y="59"/>
                </a:lnTo>
                <a:lnTo>
                  <a:pt x="216" y="59"/>
                </a:lnTo>
                <a:lnTo>
                  <a:pt x="217" y="60"/>
                </a:lnTo>
                <a:lnTo>
                  <a:pt x="219" y="62"/>
                </a:lnTo>
                <a:lnTo>
                  <a:pt x="217" y="74"/>
                </a:lnTo>
                <a:lnTo>
                  <a:pt x="219" y="86"/>
                </a:lnTo>
                <a:lnTo>
                  <a:pt x="222" y="99"/>
                </a:lnTo>
                <a:lnTo>
                  <a:pt x="224" y="113"/>
                </a:lnTo>
                <a:lnTo>
                  <a:pt x="219" y="113"/>
                </a:lnTo>
                <a:lnTo>
                  <a:pt x="217" y="112"/>
                </a:lnTo>
                <a:lnTo>
                  <a:pt x="217" y="111"/>
                </a:lnTo>
                <a:lnTo>
                  <a:pt x="216" y="108"/>
                </a:lnTo>
                <a:lnTo>
                  <a:pt x="216" y="107"/>
                </a:lnTo>
                <a:lnTo>
                  <a:pt x="213" y="116"/>
                </a:lnTo>
                <a:lnTo>
                  <a:pt x="216" y="123"/>
                </a:lnTo>
                <a:lnTo>
                  <a:pt x="220" y="129"/>
                </a:lnTo>
                <a:lnTo>
                  <a:pt x="227" y="134"/>
                </a:lnTo>
                <a:lnTo>
                  <a:pt x="236" y="139"/>
                </a:lnTo>
                <a:lnTo>
                  <a:pt x="243" y="143"/>
                </a:lnTo>
                <a:lnTo>
                  <a:pt x="247" y="149"/>
                </a:lnTo>
                <a:lnTo>
                  <a:pt x="240" y="150"/>
                </a:lnTo>
                <a:lnTo>
                  <a:pt x="231" y="149"/>
                </a:lnTo>
                <a:lnTo>
                  <a:pt x="222" y="147"/>
                </a:lnTo>
                <a:lnTo>
                  <a:pt x="213" y="142"/>
                </a:lnTo>
                <a:lnTo>
                  <a:pt x="210" y="135"/>
                </a:lnTo>
                <a:lnTo>
                  <a:pt x="209" y="135"/>
                </a:lnTo>
                <a:lnTo>
                  <a:pt x="208" y="137"/>
                </a:lnTo>
                <a:lnTo>
                  <a:pt x="208" y="143"/>
                </a:lnTo>
                <a:lnTo>
                  <a:pt x="201" y="139"/>
                </a:lnTo>
                <a:lnTo>
                  <a:pt x="198" y="135"/>
                </a:lnTo>
                <a:lnTo>
                  <a:pt x="196" y="133"/>
                </a:lnTo>
                <a:lnTo>
                  <a:pt x="194" y="129"/>
                </a:lnTo>
                <a:lnTo>
                  <a:pt x="190" y="129"/>
                </a:lnTo>
                <a:lnTo>
                  <a:pt x="188" y="130"/>
                </a:lnTo>
                <a:lnTo>
                  <a:pt x="187" y="132"/>
                </a:lnTo>
                <a:lnTo>
                  <a:pt x="186" y="134"/>
                </a:lnTo>
                <a:lnTo>
                  <a:pt x="186" y="141"/>
                </a:lnTo>
                <a:lnTo>
                  <a:pt x="181" y="134"/>
                </a:lnTo>
                <a:lnTo>
                  <a:pt x="181" y="126"/>
                </a:lnTo>
                <a:lnTo>
                  <a:pt x="184" y="118"/>
                </a:lnTo>
                <a:lnTo>
                  <a:pt x="189" y="108"/>
                </a:lnTo>
                <a:lnTo>
                  <a:pt x="192" y="99"/>
                </a:lnTo>
                <a:lnTo>
                  <a:pt x="194" y="90"/>
                </a:lnTo>
                <a:lnTo>
                  <a:pt x="192" y="87"/>
                </a:lnTo>
                <a:lnTo>
                  <a:pt x="190" y="85"/>
                </a:lnTo>
                <a:lnTo>
                  <a:pt x="186" y="85"/>
                </a:lnTo>
                <a:lnTo>
                  <a:pt x="181" y="87"/>
                </a:lnTo>
                <a:lnTo>
                  <a:pt x="176" y="87"/>
                </a:lnTo>
                <a:lnTo>
                  <a:pt x="173" y="86"/>
                </a:lnTo>
                <a:lnTo>
                  <a:pt x="170" y="84"/>
                </a:lnTo>
                <a:lnTo>
                  <a:pt x="168" y="83"/>
                </a:lnTo>
                <a:lnTo>
                  <a:pt x="166" y="80"/>
                </a:lnTo>
                <a:lnTo>
                  <a:pt x="162" y="79"/>
                </a:lnTo>
                <a:lnTo>
                  <a:pt x="156" y="79"/>
                </a:lnTo>
                <a:lnTo>
                  <a:pt x="154" y="80"/>
                </a:lnTo>
                <a:lnTo>
                  <a:pt x="151" y="80"/>
                </a:lnTo>
                <a:lnTo>
                  <a:pt x="148" y="79"/>
                </a:lnTo>
                <a:lnTo>
                  <a:pt x="148" y="70"/>
                </a:lnTo>
                <a:lnTo>
                  <a:pt x="145" y="64"/>
                </a:lnTo>
                <a:lnTo>
                  <a:pt x="138" y="62"/>
                </a:lnTo>
                <a:lnTo>
                  <a:pt x="128" y="62"/>
                </a:lnTo>
                <a:lnTo>
                  <a:pt x="118" y="48"/>
                </a:lnTo>
                <a:lnTo>
                  <a:pt x="117" y="41"/>
                </a:lnTo>
                <a:lnTo>
                  <a:pt x="114" y="39"/>
                </a:lnTo>
                <a:lnTo>
                  <a:pt x="111" y="38"/>
                </a:lnTo>
                <a:lnTo>
                  <a:pt x="106" y="37"/>
                </a:lnTo>
                <a:lnTo>
                  <a:pt x="103" y="37"/>
                </a:lnTo>
                <a:lnTo>
                  <a:pt x="99" y="36"/>
                </a:lnTo>
                <a:lnTo>
                  <a:pt x="97" y="36"/>
                </a:lnTo>
                <a:lnTo>
                  <a:pt x="94" y="35"/>
                </a:lnTo>
                <a:lnTo>
                  <a:pt x="91" y="35"/>
                </a:lnTo>
                <a:lnTo>
                  <a:pt x="75" y="43"/>
                </a:lnTo>
                <a:lnTo>
                  <a:pt x="74" y="45"/>
                </a:lnTo>
                <a:lnTo>
                  <a:pt x="71" y="48"/>
                </a:lnTo>
                <a:lnTo>
                  <a:pt x="70" y="50"/>
                </a:lnTo>
                <a:lnTo>
                  <a:pt x="68" y="52"/>
                </a:lnTo>
                <a:lnTo>
                  <a:pt x="67" y="55"/>
                </a:lnTo>
                <a:lnTo>
                  <a:pt x="64" y="55"/>
                </a:lnTo>
                <a:lnTo>
                  <a:pt x="61" y="53"/>
                </a:lnTo>
                <a:lnTo>
                  <a:pt x="59" y="52"/>
                </a:lnTo>
                <a:lnTo>
                  <a:pt x="55" y="50"/>
                </a:lnTo>
                <a:lnTo>
                  <a:pt x="53" y="49"/>
                </a:lnTo>
                <a:lnTo>
                  <a:pt x="50" y="49"/>
                </a:lnTo>
                <a:lnTo>
                  <a:pt x="49" y="50"/>
                </a:lnTo>
                <a:lnTo>
                  <a:pt x="48" y="50"/>
                </a:lnTo>
                <a:lnTo>
                  <a:pt x="48" y="51"/>
                </a:lnTo>
                <a:lnTo>
                  <a:pt x="47" y="52"/>
                </a:lnTo>
                <a:lnTo>
                  <a:pt x="46" y="55"/>
                </a:lnTo>
                <a:lnTo>
                  <a:pt x="45" y="58"/>
                </a:lnTo>
                <a:lnTo>
                  <a:pt x="42" y="60"/>
                </a:lnTo>
                <a:lnTo>
                  <a:pt x="40" y="64"/>
                </a:lnTo>
                <a:lnTo>
                  <a:pt x="38" y="65"/>
                </a:lnTo>
                <a:lnTo>
                  <a:pt x="34" y="66"/>
                </a:lnTo>
                <a:lnTo>
                  <a:pt x="31" y="66"/>
                </a:lnTo>
                <a:lnTo>
                  <a:pt x="28" y="67"/>
                </a:lnTo>
                <a:lnTo>
                  <a:pt x="25" y="71"/>
                </a:lnTo>
                <a:lnTo>
                  <a:pt x="23" y="78"/>
                </a:lnTo>
                <a:lnTo>
                  <a:pt x="20" y="81"/>
                </a:lnTo>
                <a:lnTo>
                  <a:pt x="16" y="86"/>
                </a:lnTo>
                <a:lnTo>
                  <a:pt x="12" y="87"/>
                </a:lnTo>
                <a:lnTo>
                  <a:pt x="7" y="94"/>
                </a:lnTo>
                <a:lnTo>
                  <a:pt x="0" y="51"/>
                </a:lnTo>
                <a:lnTo>
                  <a:pt x="126" y="28"/>
                </a:lnTo>
                <a:lnTo>
                  <a:pt x="146" y="23"/>
                </a:lnTo>
                <a:lnTo>
                  <a:pt x="170" y="18"/>
                </a:lnTo>
                <a:lnTo>
                  <a:pt x="194" y="14"/>
                </a:lnTo>
                <a:lnTo>
                  <a:pt x="206" y="10"/>
                </a:lnTo>
                <a:lnTo>
                  <a:pt x="222" y="7"/>
                </a:lnTo>
                <a:lnTo>
                  <a:pt x="239" y="2"/>
                </a:lnTo>
                <a:lnTo>
                  <a:pt x="255" y="0"/>
                </a:lnTo>
                <a:close/>
              </a:path>
            </a:pathLst>
          </a:custGeom>
          <a:solidFill>
            <a:srgbClr val="237A99"/>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5" name="Rectangular Callout 184"/>
          <p:cNvSpPr/>
          <p:nvPr/>
        </p:nvSpPr>
        <p:spPr bwMode="auto">
          <a:xfrm>
            <a:off x="9172012" y="3027316"/>
            <a:ext cx="738829" cy="253903"/>
          </a:xfrm>
          <a:prstGeom prst="wedgeRectCallout">
            <a:avLst>
              <a:gd name="adj1" fmla="val -63858"/>
              <a:gd name="adj2" fmla="val 56204"/>
            </a:avLst>
          </a:prstGeom>
          <a:solidFill>
            <a:srgbClr val="FF1515"/>
          </a:solidFill>
          <a:ln>
            <a:noFill/>
          </a:ln>
        </p:spPr>
        <p:txBody>
          <a:bodyPr vert="horz" wrap="square" lIns="91440" tIns="45720" rIns="91440" bIns="45720" numCol="1" rtlCol="0" anchor="t" anchorCtr="0" compatLnSpc="1">
            <a:prstTxWarp prst="textNoShape">
              <a:avLst/>
            </a:prstTxWarp>
          </a:bodyPr>
          <a:lstStyle/>
          <a:p>
            <a:pPr algn="ctr">
              <a:defRPr sz="1800" b="0" i="0" u="none" strike="noStrike" kern="1200" baseline="0">
                <a:solidFill>
                  <a:srgbClr val="445469">
                    <a:lumMod val="75000"/>
                    <a:lumOff val="25000"/>
                  </a:srgbClr>
                </a:solidFill>
                <a:latin typeface="+mn-lt"/>
                <a:ea typeface="+mn-ea"/>
                <a:cs typeface="+mn-cs"/>
              </a:defRPr>
            </a:pPr>
            <a:r>
              <a:rPr lang="en-US" sz="1200" dirty="0">
                <a:solidFill>
                  <a:schemeClr val="bg1"/>
                </a:solidFill>
              </a:rPr>
              <a:t>$925.5</a:t>
            </a:r>
          </a:p>
        </p:txBody>
      </p:sp>
      <p:sp>
        <p:nvSpPr>
          <p:cNvPr id="177" name="Rectangular Callout 176"/>
          <p:cNvSpPr/>
          <p:nvPr/>
        </p:nvSpPr>
        <p:spPr bwMode="auto">
          <a:xfrm>
            <a:off x="10464395" y="3366220"/>
            <a:ext cx="940769" cy="263355"/>
          </a:xfrm>
          <a:prstGeom prst="wedgeRectCallout">
            <a:avLst>
              <a:gd name="adj1" fmla="val -152630"/>
              <a:gd name="adj2" fmla="val -306068"/>
            </a:avLst>
          </a:prstGeom>
          <a:solidFill>
            <a:srgbClr val="FF1515"/>
          </a:solidFill>
          <a:ln>
            <a:noFill/>
          </a:ln>
        </p:spPr>
        <p:txBody>
          <a:bodyPr vert="horz" wrap="square" lIns="91440" tIns="45720" rIns="45720" bIns="45720" numCol="1" rtlCol="0" anchor="t" anchorCtr="0" compatLnSpc="1">
            <a:prstTxWarp prst="textNoShape">
              <a:avLst/>
            </a:prstTxWarp>
          </a:bodyPr>
          <a:lstStyle/>
          <a:p>
            <a:pPr algn="ctr">
              <a:defRPr sz="1800" b="0" i="0" u="none" strike="noStrike" kern="1200" baseline="0">
                <a:solidFill>
                  <a:srgbClr val="445469">
                    <a:lumMod val="75000"/>
                    <a:lumOff val="25000"/>
                  </a:srgbClr>
                </a:solidFill>
                <a:latin typeface="+mn-lt"/>
                <a:ea typeface="+mn-ea"/>
                <a:cs typeface="+mn-cs"/>
              </a:defRPr>
            </a:pPr>
            <a:r>
              <a:rPr lang="en-US" sz="1400" dirty="0">
                <a:solidFill>
                  <a:schemeClr val="bg1"/>
                </a:solidFill>
              </a:rPr>
              <a:t>$8,940.6</a:t>
            </a:r>
          </a:p>
        </p:txBody>
      </p:sp>
      <p:sp>
        <p:nvSpPr>
          <p:cNvPr id="238" name="Freeform 19"/>
          <p:cNvSpPr>
            <a:spLocks/>
          </p:cNvSpPr>
          <p:nvPr/>
        </p:nvSpPr>
        <p:spPr bwMode="auto">
          <a:xfrm>
            <a:off x="9948722" y="2517738"/>
            <a:ext cx="197464" cy="399553"/>
          </a:xfrm>
          <a:custGeom>
            <a:avLst/>
            <a:gdLst/>
            <a:ahLst/>
            <a:cxnLst>
              <a:cxn ang="0">
                <a:pos x="19" y="1"/>
              </a:cxn>
              <a:cxn ang="0">
                <a:pos x="19" y="2"/>
              </a:cxn>
              <a:cxn ang="0">
                <a:pos x="28" y="3"/>
              </a:cxn>
              <a:cxn ang="0">
                <a:pos x="40" y="6"/>
              </a:cxn>
              <a:cxn ang="0">
                <a:pos x="42" y="7"/>
              </a:cxn>
              <a:cxn ang="0">
                <a:pos x="46" y="8"/>
              </a:cxn>
              <a:cxn ang="0">
                <a:pos x="48" y="9"/>
              </a:cxn>
              <a:cxn ang="0">
                <a:pos x="49" y="14"/>
              </a:cxn>
              <a:cxn ang="0">
                <a:pos x="53" y="13"/>
              </a:cxn>
              <a:cxn ang="0">
                <a:pos x="58" y="12"/>
              </a:cxn>
              <a:cxn ang="0">
                <a:pos x="66" y="15"/>
              </a:cxn>
              <a:cxn ang="0">
                <a:pos x="77" y="20"/>
              </a:cxn>
              <a:cxn ang="0">
                <a:pos x="74" y="40"/>
              </a:cxn>
              <a:cxn ang="0">
                <a:pos x="67" y="55"/>
              </a:cxn>
              <a:cxn ang="0">
                <a:pos x="66" y="77"/>
              </a:cxn>
              <a:cxn ang="0">
                <a:pos x="75" y="75"/>
              </a:cxn>
              <a:cxn ang="0">
                <a:pos x="85" y="73"/>
              </a:cxn>
              <a:cxn ang="0">
                <a:pos x="88" y="92"/>
              </a:cxn>
              <a:cxn ang="0">
                <a:pos x="85" y="119"/>
              </a:cxn>
              <a:cxn ang="0">
                <a:pos x="85" y="133"/>
              </a:cxn>
              <a:cxn ang="0">
                <a:pos x="84" y="139"/>
              </a:cxn>
              <a:cxn ang="0">
                <a:pos x="87" y="140"/>
              </a:cxn>
              <a:cxn ang="0">
                <a:pos x="88" y="143"/>
              </a:cxn>
              <a:cxn ang="0">
                <a:pos x="85" y="149"/>
              </a:cxn>
              <a:cxn ang="0">
                <a:pos x="75" y="163"/>
              </a:cxn>
              <a:cxn ang="0">
                <a:pos x="74" y="174"/>
              </a:cxn>
              <a:cxn ang="0">
                <a:pos x="66" y="181"/>
              </a:cxn>
              <a:cxn ang="0">
                <a:pos x="67" y="191"/>
              </a:cxn>
              <a:cxn ang="0">
                <a:pos x="66" y="203"/>
              </a:cxn>
              <a:cxn ang="0">
                <a:pos x="62" y="201"/>
              </a:cxn>
              <a:cxn ang="0">
                <a:pos x="54" y="197"/>
              </a:cxn>
              <a:cxn ang="0">
                <a:pos x="34" y="201"/>
              </a:cxn>
              <a:cxn ang="0">
                <a:pos x="21" y="192"/>
              </a:cxn>
              <a:cxn ang="0">
                <a:pos x="3" y="176"/>
              </a:cxn>
              <a:cxn ang="0">
                <a:pos x="2" y="160"/>
              </a:cxn>
              <a:cxn ang="0">
                <a:pos x="10" y="149"/>
              </a:cxn>
              <a:cxn ang="0">
                <a:pos x="24" y="141"/>
              </a:cxn>
              <a:cxn ang="0">
                <a:pos x="26" y="128"/>
              </a:cxn>
              <a:cxn ang="0">
                <a:pos x="32" y="119"/>
              </a:cxn>
              <a:cxn ang="0">
                <a:pos x="37" y="120"/>
              </a:cxn>
              <a:cxn ang="0">
                <a:pos x="40" y="121"/>
              </a:cxn>
              <a:cxn ang="0">
                <a:pos x="38" y="114"/>
              </a:cxn>
              <a:cxn ang="0">
                <a:pos x="40" y="111"/>
              </a:cxn>
              <a:cxn ang="0">
                <a:pos x="44" y="107"/>
              </a:cxn>
              <a:cxn ang="0">
                <a:pos x="42" y="104"/>
              </a:cxn>
              <a:cxn ang="0">
                <a:pos x="38" y="103"/>
              </a:cxn>
              <a:cxn ang="0">
                <a:pos x="32" y="99"/>
              </a:cxn>
              <a:cxn ang="0">
                <a:pos x="30" y="92"/>
              </a:cxn>
              <a:cxn ang="0">
                <a:pos x="26" y="91"/>
              </a:cxn>
              <a:cxn ang="0">
                <a:pos x="23" y="89"/>
              </a:cxn>
              <a:cxn ang="0">
                <a:pos x="18" y="87"/>
              </a:cxn>
              <a:cxn ang="0">
                <a:pos x="17" y="83"/>
              </a:cxn>
              <a:cxn ang="0">
                <a:pos x="14" y="79"/>
              </a:cxn>
              <a:cxn ang="0">
                <a:pos x="4" y="72"/>
              </a:cxn>
              <a:cxn ang="0">
                <a:pos x="0" y="68"/>
              </a:cxn>
              <a:cxn ang="0">
                <a:pos x="5" y="52"/>
              </a:cxn>
              <a:cxn ang="0">
                <a:pos x="0" y="40"/>
              </a:cxn>
              <a:cxn ang="0">
                <a:pos x="9" y="27"/>
              </a:cxn>
              <a:cxn ang="0">
                <a:pos x="13" y="14"/>
              </a:cxn>
              <a:cxn ang="0">
                <a:pos x="14" y="3"/>
              </a:cxn>
            </a:cxnLst>
            <a:rect l="0" t="0" r="r" b="b"/>
            <a:pathLst>
              <a:path w="89" h="203">
                <a:moveTo>
                  <a:pt x="18" y="0"/>
                </a:moveTo>
                <a:lnTo>
                  <a:pt x="19" y="1"/>
                </a:lnTo>
                <a:lnTo>
                  <a:pt x="20" y="1"/>
                </a:lnTo>
                <a:lnTo>
                  <a:pt x="19" y="2"/>
                </a:lnTo>
                <a:lnTo>
                  <a:pt x="19" y="3"/>
                </a:lnTo>
                <a:lnTo>
                  <a:pt x="28" y="3"/>
                </a:lnTo>
                <a:lnTo>
                  <a:pt x="33" y="5"/>
                </a:lnTo>
                <a:lnTo>
                  <a:pt x="40" y="6"/>
                </a:lnTo>
                <a:lnTo>
                  <a:pt x="41" y="6"/>
                </a:lnTo>
                <a:lnTo>
                  <a:pt x="42" y="7"/>
                </a:lnTo>
                <a:lnTo>
                  <a:pt x="45" y="7"/>
                </a:lnTo>
                <a:lnTo>
                  <a:pt x="46" y="8"/>
                </a:lnTo>
                <a:lnTo>
                  <a:pt x="47" y="8"/>
                </a:lnTo>
                <a:lnTo>
                  <a:pt x="48" y="9"/>
                </a:lnTo>
                <a:lnTo>
                  <a:pt x="48" y="14"/>
                </a:lnTo>
                <a:lnTo>
                  <a:pt x="49" y="14"/>
                </a:lnTo>
                <a:lnTo>
                  <a:pt x="52" y="13"/>
                </a:lnTo>
                <a:lnTo>
                  <a:pt x="53" y="13"/>
                </a:lnTo>
                <a:lnTo>
                  <a:pt x="55" y="12"/>
                </a:lnTo>
                <a:lnTo>
                  <a:pt x="58" y="12"/>
                </a:lnTo>
                <a:lnTo>
                  <a:pt x="61" y="13"/>
                </a:lnTo>
                <a:lnTo>
                  <a:pt x="66" y="15"/>
                </a:lnTo>
                <a:lnTo>
                  <a:pt x="73" y="17"/>
                </a:lnTo>
                <a:lnTo>
                  <a:pt x="77" y="20"/>
                </a:lnTo>
                <a:lnTo>
                  <a:pt x="77" y="31"/>
                </a:lnTo>
                <a:lnTo>
                  <a:pt x="74" y="40"/>
                </a:lnTo>
                <a:lnTo>
                  <a:pt x="70" y="47"/>
                </a:lnTo>
                <a:lnTo>
                  <a:pt x="67" y="55"/>
                </a:lnTo>
                <a:lnTo>
                  <a:pt x="65" y="64"/>
                </a:lnTo>
                <a:lnTo>
                  <a:pt x="66" y="77"/>
                </a:lnTo>
                <a:lnTo>
                  <a:pt x="72" y="77"/>
                </a:lnTo>
                <a:lnTo>
                  <a:pt x="75" y="75"/>
                </a:lnTo>
                <a:lnTo>
                  <a:pt x="80" y="73"/>
                </a:lnTo>
                <a:lnTo>
                  <a:pt x="85" y="73"/>
                </a:lnTo>
                <a:lnTo>
                  <a:pt x="89" y="82"/>
                </a:lnTo>
                <a:lnTo>
                  <a:pt x="88" y="92"/>
                </a:lnTo>
                <a:lnTo>
                  <a:pt x="85" y="111"/>
                </a:lnTo>
                <a:lnTo>
                  <a:pt x="85" y="119"/>
                </a:lnTo>
                <a:lnTo>
                  <a:pt x="87" y="126"/>
                </a:lnTo>
                <a:lnTo>
                  <a:pt x="85" y="133"/>
                </a:lnTo>
                <a:lnTo>
                  <a:pt x="82" y="139"/>
                </a:lnTo>
                <a:lnTo>
                  <a:pt x="84" y="139"/>
                </a:lnTo>
                <a:lnTo>
                  <a:pt x="85" y="140"/>
                </a:lnTo>
                <a:lnTo>
                  <a:pt x="87" y="140"/>
                </a:lnTo>
                <a:lnTo>
                  <a:pt x="88" y="141"/>
                </a:lnTo>
                <a:lnTo>
                  <a:pt x="88" y="143"/>
                </a:lnTo>
                <a:lnTo>
                  <a:pt x="87" y="146"/>
                </a:lnTo>
                <a:lnTo>
                  <a:pt x="85" y="149"/>
                </a:lnTo>
                <a:lnTo>
                  <a:pt x="78" y="156"/>
                </a:lnTo>
                <a:lnTo>
                  <a:pt x="75" y="163"/>
                </a:lnTo>
                <a:lnTo>
                  <a:pt x="75" y="169"/>
                </a:lnTo>
                <a:lnTo>
                  <a:pt x="74" y="174"/>
                </a:lnTo>
                <a:lnTo>
                  <a:pt x="70" y="178"/>
                </a:lnTo>
                <a:lnTo>
                  <a:pt x="66" y="181"/>
                </a:lnTo>
                <a:lnTo>
                  <a:pt x="67" y="188"/>
                </a:lnTo>
                <a:lnTo>
                  <a:pt x="67" y="191"/>
                </a:lnTo>
                <a:lnTo>
                  <a:pt x="66" y="196"/>
                </a:lnTo>
                <a:lnTo>
                  <a:pt x="66" y="203"/>
                </a:lnTo>
                <a:lnTo>
                  <a:pt x="65" y="203"/>
                </a:lnTo>
                <a:lnTo>
                  <a:pt x="62" y="201"/>
                </a:lnTo>
                <a:lnTo>
                  <a:pt x="54" y="201"/>
                </a:lnTo>
                <a:lnTo>
                  <a:pt x="54" y="197"/>
                </a:lnTo>
                <a:lnTo>
                  <a:pt x="37" y="197"/>
                </a:lnTo>
                <a:lnTo>
                  <a:pt x="34" y="201"/>
                </a:lnTo>
                <a:lnTo>
                  <a:pt x="28" y="196"/>
                </a:lnTo>
                <a:lnTo>
                  <a:pt x="21" y="192"/>
                </a:lnTo>
                <a:lnTo>
                  <a:pt x="14" y="188"/>
                </a:lnTo>
                <a:lnTo>
                  <a:pt x="3" y="176"/>
                </a:lnTo>
                <a:lnTo>
                  <a:pt x="0" y="169"/>
                </a:lnTo>
                <a:lnTo>
                  <a:pt x="2" y="160"/>
                </a:lnTo>
                <a:lnTo>
                  <a:pt x="6" y="149"/>
                </a:lnTo>
                <a:lnTo>
                  <a:pt x="10" y="149"/>
                </a:lnTo>
                <a:lnTo>
                  <a:pt x="17" y="146"/>
                </a:lnTo>
                <a:lnTo>
                  <a:pt x="24" y="141"/>
                </a:lnTo>
                <a:lnTo>
                  <a:pt x="24" y="133"/>
                </a:lnTo>
                <a:lnTo>
                  <a:pt x="26" y="128"/>
                </a:lnTo>
                <a:lnTo>
                  <a:pt x="30" y="124"/>
                </a:lnTo>
                <a:lnTo>
                  <a:pt x="32" y="119"/>
                </a:lnTo>
                <a:lnTo>
                  <a:pt x="35" y="119"/>
                </a:lnTo>
                <a:lnTo>
                  <a:pt x="37" y="120"/>
                </a:lnTo>
                <a:lnTo>
                  <a:pt x="39" y="121"/>
                </a:lnTo>
                <a:lnTo>
                  <a:pt x="40" y="121"/>
                </a:lnTo>
                <a:lnTo>
                  <a:pt x="38" y="119"/>
                </a:lnTo>
                <a:lnTo>
                  <a:pt x="38" y="114"/>
                </a:lnTo>
                <a:lnTo>
                  <a:pt x="39" y="113"/>
                </a:lnTo>
                <a:lnTo>
                  <a:pt x="40" y="111"/>
                </a:lnTo>
                <a:lnTo>
                  <a:pt x="42" y="110"/>
                </a:lnTo>
                <a:lnTo>
                  <a:pt x="44" y="107"/>
                </a:lnTo>
                <a:lnTo>
                  <a:pt x="44" y="105"/>
                </a:lnTo>
                <a:lnTo>
                  <a:pt x="42" y="104"/>
                </a:lnTo>
                <a:lnTo>
                  <a:pt x="40" y="103"/>
                </a:lnTo>
                <a:lnTo>
                  <a:pt x="38" y="103"/>
                </a:lnTo>
                <a:lnTo>
                  <a:pt x="33" y="100"/>
                </a:lnTo>
                <a:lnTo>
                  <a:pt x="32" y="99"/>
                </a:lnTo>
                <a:lnTo>
                  <a:pt x="30" y="94"/>
                </a:lnTo>
                <a:lnTo>
                  <a:pt x="30" y="92"/>
                </a:lnTo>
                <a:lnTo>
                  <a:pt x="28" y="92"/>
                </a:lnTo>
                <a:lnTo>
                  <a:pt x="26" y="91"/>
                </a:lnTo>
                <a:lnTo>
                  <a:pt x="25" y="90"/>
                </a:lnTo>
                <a:lnTo>
                  <a:pt x="23" y="89"/>
                </a:lnTo>
                <a:lnTo>
                  <a:pt x="19" y="89"/>
                </a:lnTo>
                <a:lnTo>
                  <a:pt x="18" y="87"/>
                </a:lnTo>
                <a:lnTo>
                  <a:pt x="17" y="85"/>
                </a:lnTo>
                <a:lnTo>
                  <a:pt x="17" y="83"/>
                </a:lnTo>
                <a:lnTo>
                  <a:pt x="16" y="82"/>
                </a:lnTo>
                <a:lnTo>
                  <a:pt x="14" y="79"/>
                </a:lnTo>
                <a:lnTo>
                  <a:pt x="11" y="76"/>
                </a:lnTo>
                <a:lnTo>
                  <a:pt x="4" y="72"/>
                </a:lnTo>
                <a:lnTo>
                  <a:pt x="2" y="70"/>
                </a:lnTo>
                <a:lnTo>
                  <a:pt x="0" y="68"/>
                </a:lnTo>
                <a:lnTo>
                  <a:pt x="3" y="59"/>
                </a:lnTo>
                <a:lnTo>
                  <a:pt x="5" y="52"/>
                </a:lnTo>
                <a:lnTo>
                  <a:pt x="5" y="45"/>
                </a:lnTo>
                <a:lnTo>
                  <a:pt x="0" y="40"/>
                </a:lnTo>
                <a:lnTo>
                  <a:pt x="4" y="33"/>
                </a:lnTo>
                <a:lnTo>
                  <a:pt x="9" y="27"/>
                </a:lnTo>
                <a:lnTo>
                  <a:pt x="12" y="20"/>
                </a:lnTo>
                <a:lnTo>
                  <a:pt x="13" y="14"/>
                </a:lnTo>
                <a:lnTo>
                  <a:pt x="13" y="9"/>
                </a:lnTo>
                <a:lnTo>
                  <a:pt x="14" y="3"/>
                </a:lnTo>
                <a:lnTo>
                  <a:pt x="18" y="0"/>
                </a:lnTo>
                <a:close/>
              </a:path>
            </a:pathLst>
          </a:custGeom>
          <a:solidFill>
            <a:srgbClr val="237A99"/>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7" name="Rectangular Callout 186"/>
          <p:cNvSpPr/>
          <p:nvPr/>
        </p:nvSpPr>
        <p:spPr bwMode="auto">
          <a:xfrm>
            <a:off x="10233088" y="2524096"/>
            <a:ext cx="755495" cy="221816"/>
          </a:xfrm>
          <a:prstGeom prst="wedgeRectCallout">
            <a:avLst>
              <a:gd name="adj1" fmla="val -59331"/>
              <a:gd name="adj2" fmla="val 90258"/>
            </a:avLst>
          </a:prstGeom>
          <a:solidFill>
            <a:srgbClr val="FF1515"/>
          </a:solidFill>
          <a:ln>
            <a:noFill/>
          </a:ln>
        </p:spPr>
        <p:txBody>
          <a:bodyPr vert="horz" wrap="square" lIns="91440" tIns="45720" rIns="91440" bIns="45720" numCol="1" rtlCol="0" anchor="t" anchorCtr="0" compatLnSpc="1">
            <a:prstTxWarp prst="textNoShape">
              <a:avLst/>
            </a:prstTxWarp>
          </a:bodyPr>
          <a:lstStyle/>
          <a:p>
            <a:pPr algn="ctr">
              <a:defRPr sz="1800" b="0" i="0" u="none" strike="noStrike" kern="1200" baseline="0">
                <a:solidFill>
                  <a:srgbClr val="445469">
                    <a:lumMod val="75000"/>
                    <a:lumOff val="25000"/>
                  </a:srgbClr>
                </a:solidFill>
                <a:latin typeface="+mn-lt"/>
                <a:ea typeface="+mn-ea"/>
                <a:cs typeface="+mn-cs"/>
              </a:defRPr>
            </a:pPr>
            <a:r>
              <a:rPr lang="en-US" sz="1200" dirty="0">
                <a:solidFill>
                  <a:schemeClr val="bg1"/>
                </a:solidFill>
              </a:rPr>
              <a:t>$3,768.4</a:t>
            </a:r>
          </a:p>
        </p:txBody>
      </p:sp>
      <p:sp>
        <p:nvSpPr>
          <p:cNvPr id="239" name="Rectangle 238"/>
          <p:cNvSpPr/>
          <p:nvPr/>
        </p:nvSpPr>
        <p:spPr bwMode="auto">
          <a:xfrm>
            <a:off x="9617972" y="5882901"/>
            <a:ext cx="606453" cy="183526"/>
          </a:xfrm>
          <a:prstGeom prst="rect">
            <a:avLst/>
          </a:prstGeom>
          <a:solidFill>
            <a:srgbClr val="237A99"/>
          </a:solidFill>
          <a:ln>
            <a:noFill/>
          </a:ln>
        </p:spPr>
        <p:txBody>
          <a:bodyPr vert="horz" wrap="square" lIns="91440" tIns="45720" rIns="91440" bIns="45720" numCol="1" rtlCol="0" anchor="t" anchorCtr="0" compatLnSpc="1">
            <a:prstTxWarp prst="textNoShape">
              <a:avLst/>
            </a:prstTxWarp>
          </a:bodyPr>
          <a:lstStyle/>
          <a:p>
            <a:pPr algn="ctr"/>
            <a:endParaRPr lang="en-US"/>
          </a:p>
        </p:txBody>
      </p:sp>
      <p:sp>
        <p:nvSpPr>
          <p:cNvPr id="240" name="TextBox 239"/>
          <p:cNvSpPr txBox="1"/>
          <p:nvPr/>
        </p:nvSpPr>
        <p:spPr>
          <a:xfrm>
            <a:off x="10188048" y="5830715"/>
            <a:ext cx="1762205" cy="276999"/>
          </a:xfrm>
          <a:prstGeom prst="rect">
            <a:avLst/>
          </a:prstGeom>
          <a:noFill/>
        </p:spPr>
        <p:txBody>
          <a:bodyPr wrap="square" rtlCol="0">
            <a:spAutoFit/>
          </a:bodyPr>
          <a:lstStyle/>
          <a:p>
            <a:r>
              <a:rPr lang="en-US" sz="1200" dirty="0">
                <a:solidFill>
                  <a:schemeClr val="tx1">
                    <a:lumMod val="50000"/>
                  </a:schemeClr>
                </a:solidFill>
              </a:rPr>
              <a:t>Best Practice State</a:t>
            </a:r>
          </a:p>
        </p:txBody>
      </p:sp>
      <p:sp>
        <p:nvSpPr>
          <p:cNvPr id="244" name="Rectangle 243"/>
          <p:cNvSpPr/>
          <p:nvPr/>
        </p:nvSpPr>
        <p:spPr>
          <a:xfrm>
            <a:off x="10201696" y="6126727"/>
            <a:ext cx="1972015" cy="430887"/>
          </a:xfrm>
          <a:prstGeom prst="rect">
            <a:avLst/>
          </a:prstGeom>
        </p:spPr>
        <p:txBody>
          <a:bodyPr wrap="none">
            <a:spAutoFit/>
          </a:bodyPr>
          <a:lstStyle/>
          <a:p>
            <a:r>
              <a:rPr lang="en-US" sz="1100" dirty="0">
                <a:solidFill>
                  <a:schemeClr val="tx1">
                    <a:lumMod val="50000"/>
                  </a:schemeClr>
                </a:solidFill>
              </a:rPr>
              <a:t>Dollar Volume in each State </a:t>
            </a:r>
          </a:p>
          <a:p>
            <a:r>
              <a:rPr lang="en-US" sz="1100" dirty="0">
                <a:solidFill>
                  <a:schemeClr val="tx1">
                    <a:lumMod val="50000"/>
                  </a:schemeClr>
                </a:solidFill>
              </a:rPr>
              <a:t>(</a:t>
            </a:r>
            <a:r>
              <a:rPr lang="en-US" sz="1100" b="1" dirty="0">
                <a:solidFill>
                  <a:schemeClr val="tx1">
                    <a:lumMod val="50000"/>
                  </a:schemeClr>
                </a:solidFill>
              </a:rPr>
              <a:t>amount in $ Millions</a:t>
            </a:r>
            <a:r>
              <a:rPr lang="en-US" sz="1100" dirty="0">
                <a:solidFill>
                  <a:schemeClr val="tx1">
                    <a:lumMod val="50000"/>
                  </a:schemeClr>
                </a:solidFill>
              </a:rPr>
              <a:t>)</a:t>
            </a:r>
          </a:p>
        </p:txBody>
      </p:sp>
      <p:sp>
        <p:nvSpPr>
          <p:cNvPr id="245" name="Rectangular Callout 244"/>
          <p:cNvSpPr/>
          <p:nvPr/>
        </p:nvSpPr>
        <p:spPr bwMode="auto">
          <a:xfrm>
            <a:off x="9617971" y="6186263"/>
            <a:ext cx="582037" cy="148224"/>
          </a:xfrm>
          <a:prstGeom prst="wedgeRectCallout">
            <a:avLst>
              <a:gd name="adj1" fmla="val -60173"/>
              <a:gd name="adj2" fmla="val 107453"/>
            </a:avLst>
          </a:prstGeom>
          <a:solidFill>
            <a:srgbClr val="FF1515"/>
          </a:solidFill>
          <a:ln>
            <a:noFill/>
          </a:ln>
        </p:spPr>
        <p:txBody>
          <a:bodyPr vert="horz" wrap="square" lIns="91440" tIns="45720" rIns="91440" bIns="45720" numCol="1" rtlCol="0" anchor="t" anchorCtr="0" compatLnSpc="1">
            <a:prstTxWarp prst="textNoShape">
              <a:avLst/>
            </a:prstTxWarp>
          </a:bodyPr>
          <a:lstStyle/>
          <a:p>
            <a:pPr algn="ctr">
              <a:defRPr sz="1800" b="0" i="0" u="none" strike="noStrike" kern="1200" baseline="0">
                <a:solidFill>
                  <a:srgbClr val="445469">
                    <a:lumMod val="75000"/>
                    <a:lumOff val="25000"/>
                  </a:srgbClr>
                </a:solidFill>
                <a:latin typeface="+mn-lt"/>
                <a:ea typeface="+mn-ea"/>
                <a:cs typeface="+mn-cs"/>
              </a:defRPr>
            </a:pPr>
            <a:endParaRPr lang="en-US" sz="1200" dirty="0">
              <a:solidFill>
                <a:schemeClr val="bg1"/>
              </a:solidFill>
            </a:endParaRPr>
          </a:p>
        </p:txBody>
      </p:sp>
      <p:sp>
        <p:nvSpPr>
          <p:cNvPr id="198" name="Freeform 32"/>
          <p:cNvSpPr>
            <a:spLocks/>
          </p:cNvSpPr>
          <p:nvPr/>
        </p:nvSpPr>
        <p:spPr bwMode="auto">
          <a:xfrm>
            <a:off x="6995468" y="3729982"/>
            <a:ext cx="805390" cy="663299"/>
          </a:xfrm>
          <a:custGeom>
            <a:avLst/>
            <a:gdLst/>
            <a:ahLst/>
            <a:cxnLst>
              <a:cxn ang="0">
                <a:pos x="324" y="2"/>
              </a:cxn>
              <a:cxn ang="0">
                <a:pos x="332" y="19"/>
              </a:cxn>
              <a:cxn ang="0">
                <a:pos x="326" y="26"/>
              </a:cxn>
              <a:cxn ang="0">
                <a:pos x="319" y="28"/>
              </a:cxn>
              <a:cxn ang="0">
                <a:pos x="313" y="41"/>
              </a:cxn>
              <a:cxn ang="0">
                <a:pos x="331" y="49"/>
              </a:cxn>
              <a:cxn ang="0">
                <a:pos x="362" y="46"/>
              </a:cxn>
              <a:cxn ang="0">
                <a:pos x="362" y="50"/>
              </a:cxn>
              <a:cxn ang="0">
                <a:pos x="356" y="51"/>
              </a:cxn>
              <a:cxn ang="0">
                <a:pos x="359" y="56"/>
              </a:cxn>
              <a:cxn ang="0">
                <a:pos x="354" y="63"/>
              </a:cxn>
              <a:cxn ang="0">
                <a:pos x="346" y="69"/>
              </a:cxn>
              <a:cxn ang="0">
                <a:pos x="342" y="84"/>
              </a:cxn>
              <a:cxn ang="0">
                <a:pos x="332" y="102"/>
              </a:cxn>
              <a:cxn ang="0">
                <a:pos x="337" y="119"/>
              </a:cxn>
              <a:cxn ang="0">
                <a:pos x="330" y="132"/>
              </a:cxn>
              <a:cxn ang="0">
                <a:pos x="323" y="140"/>
              </a:cxn>
              <a:cxn ang="0">
                <a:pos x="326" y="146"/>
              </a:cxn>
              <a:cxn ang="0">
                <a:pos x="319" y="152"/>
              </a:cxn>
              <a:cxn ang="0">
                <a:pos x="312" y="151"/>
              </a:cxn>
              <a:cxn ang="0">
                <a:pos x="309" y="158"/>
              </a:cxn>
              <a:cxn ang="0">
                <a:pos x="305" y="181"/>
              </a:cxn>
              <a:cxn ang="0">
                <a:pos x="298" y="197"/>
              </a:cxn>
              <a:cxn ang="0">
                <a:pos x="289" y="209"/>
              </a:cxn>
              <a:cxn ang="0">
                <a:pos x="284" y="210"/>
              </a:cxn>
              <a:cxn ang="0">
                <a:pos x="278" y="209"/>
              </a:cxn>
              <a:cxn ang="0">
                <a:pos x="277" y="232"/>
              </a:cxn>
              <a:cxn ang="0">
                <a:pos x="269" y="239"/>
              </a:cxn>
              <a:cxn ang="0">
                <a:pos x="268" y="243"/>
              </a:cxn>
              <a:cxn ang="0">
                <a:pos x="271" y="242"/>
              </a:cxn>
              <a:cxn ang="0">
                <a:pos x="270" y="253"/>
              </a:cxn>
              <a:cxn ang="0">
                <a:pos x="267" y="260"/>
              </a:cxn>
              <a:cxn ang="0">
                <a:pos x="261" y="265"/>
              </a:cxn>
              <a:cxn ang="0">
                <a:pos x="263" y="270"/>
              </a:cxn>
              <a:cxn ang="0">
                <a:pos x="257" y="273"/>
              </a:cxn>
              <a:cxn ang="0">
                <a:pos x="264" y="280"/>
              </a:cxn>
              <a:cxn ang="0">
                <a:pos x="260" y="285"/>
              </a:cxn>
              <a:cxn ang="0">
                <a:pos x="263" y="293"/>
              </a:cxn>
              <a:cxn ang="0">
                <a:pos x="269" y="300"/>
              </a:cxn>
              <a:cxn ang="0">
                <a:pos x="271" y="306"/>
              </a:cxn>
              <a:cxn ang="0">
                <a:pos x="269" y="314"/>
              </a:cxn>
              <a:cxn ang="0">
                <a:pos x="267" y="317"/>
              </a:cxn>
              <a:cxn ang="0">
                <a:pos x="269" y="328"/>
              </a:cxn>
              <a:cxn ang="0">
                <a:pos x="151" y="334"/>
              </a:cxn>
              <a:cxn ang="0">
                <a:pos x="127" y="331"/>
              </a:cxn>
              <a:cxn ang="0">
                <a:pos x="115" y="336"/>
              </a:cxn>
              <a:cxn ang="0">
                <a:pos x="50" y="336"/>
              </a:cxn>
              <a:cxn ang="0">
                <a:pos x="47" y="287"/>
              </a:cxn>
              <a:cxn ang="0">
                <a:pos x="42" y="285"/>
              </a:cxn>
              <a:cxn ang="0">
                <a:pos x="30" y="286"/>
              </a:cxn>
              <a:cxn ang="0">
                <a:pos x="27" y="281"/>
              </a:cxn>
              <a:cxn ang="0">
                <a:pos x="19" y="286"/>
              </a:cxn>
              <a:cxn ang="0">
                <a:pos x="15" y="174"/>
              </a:cxn>
              <a:cxn ang="0">
                <a:pos x="8" y="70"/>
              </a:cxn>
              <a:cxn ang="0">
                <a:pos x="94" y="13"/>
              </a:cxn>
              <a:cxn ang="0">
                <a:pos x="291" y="2"/>
              </a:cxn>
            </a:cxnLst>
            <a:rect l="0" t="0" r="r" b="b"/>
            <a:pathLst>
              <a:path w="363" h="337">
                <a:moveTo>
                  <a:pt x="309" y="0"/>
                </a:moveTo>
                <a:lnTo>
                  <a:pt x="317" y="0"/>
                </a:lnTo>
                <a:lnTo>
                  <a:pt x="324" y="2"/>
                </a:lnTo>
                <a:lnTo>
                  <a:pt x="328" y="7"/>
                </a:lnTo>
                <a:lnTo>
                  <a:pt x="332" y="15"/>
                </a:lnTo>
                <a:lnTo>
                  <a:pt x="332" y="19"/>
                </a:lnTo>
                <a:lnTo>
                  <a:pt x="330" y="21"/>
                </a:lnTo>
                <a:lnTo>
                  <a:pt x="328" y="23"/>
                </a:lnTo>
                <a:lnTo>
                  <a:pt x="326" y="26"/>
                </a:lnTo>
                <a:lnTo>
                  <a:pt x="320" y="26"/>
                </a:lnTo>
                <a:lnTo>
                  <a:pt x="318" y="23"/>
                </a:lnTo>
                <a:lnTo>
                  <a:pt x="319" y="28"/>
                </a:lnTo>
                <a:lnTo>
                  <a:pt x="318" y="33"/>
                </a:lnTo>
                <a:lnTo>
                  <a:pt x="314" y="36"/>
                </a:lnTo>
                <a:lnTo>
                  <a:pt x="313" y="41"/>
                </a:lnTo>
                <a:lnTo>
                  <a:pt x="314" y="46"/>
                </a:lnTo>
                <a:lnTo>
                  <a:pt x="323" y="49"/>
                </a:lnTo>
                <a:lnTo>
                  <a:pt x="331" y="49"/>
                </a:lnTo>
                <a:lnTo>
                  <a:pt x="340" y="47"/>
                </a:lnTo>
                <a:lnTo>
                  <a:pt x="349" y="46"/>
                </a:lnTo>
                <a:lnTo>
                  <a:pt x="362" y="46"/>
                </a:lnTo>
                <a:lnTo>
                  <a:pt x="363" y="48"/>
                </a:lnTo>
                <a:lnTo>
                  <a:pt x="362" y="49"/>
                </a:lnTo>
                <a:lnTo>
                  <a:pt x="362" y="50"/>
                </a:lnTo>
                <a:lnTo>
                  <a:pt x="359" y="50"/>
                </a:lnTo>
                <a:lnTo>
                  <a:pt x="358" y="51"/>
                </a:lnTo>
                <a:lnTo>
                  <a:pt x="356" y="51"/>
                </a:lnTo>
                <a:lnTo>
                  <a:pt x="356" y="53"/>
                </a:lnTo>
                <a:lnTo>
                  <a:pt x="358" y="55"/>
                </a:lnTo>
                <a:lnTo>
                  <a:pt x="359" y="56"/>
                </a:lnTo>
                <a:lnTo>
                  <a:pt x="359" y="57"/>
                </a:lnTo>
                <a:lnTo>
                  <a:pt x="360" y="57"/>
                </a:lnTo>
                <a:lnTo>
                  <a:pt x="354" y="63"/>
                </a:lnTo>
                <a:lnTo>
                  <a:pt x="352" y="64"/>
                </a:lnTo>
                <a:lnTo>
                  <a:pt x="349" y="67"/>
                </a:lnTo>
                <a:lnTo>
                  <a:pt x="346" y="69"/>
                </a:lnTo>
                <a:lnTo>
                  <a:pt x="347" y="76"/>
                </a:lnTo>
                <a:lnTo>
                  <a:pt x="346" y="81"/>
                </a:lnTo>
                <a:lnTo>
                  <a:pt x="342" y="84"/>
                </a:lnTo>
                <a:lnTo>
                  <a:pt x="337" y="88"/>
                </a:lnTo>
                <a:lnTo>
                  <a:pt x="332" y="93"/>
                </a:lnTo>
                <a:lnTo>
                  <a:pt x="332" y="102"/>
                </a:lnTo>
                <a:lnTo>
                  <a:pt x="333" y="107"/>
                </a:lnTo>
                <a:lnTo>
                  <a:pt x="335" y="113"/>
                </a:lnTo>
                <a:lnTo>
                  <a:pt x="337" y="119"/>
                </a:lnTo>
                <a:lnTo>
                  <a:pt x="335" y="124"/>
                </a:lnTo>
                <a:lnTo>
                  <a:pt x="333" y="128"/>
                </a:lnTo>
                <a:lnTo>
                  <a:pt x="330" y="132"/>
                </a:lnTo>
                <a:lnTo>
                  <a:pt x="325" y="134"/>
                </a:lnTo>
                <a:lnTo>
                  <a:pt x="320" y="135"/>
                </a:lnTo>
                <a:lnTo>
                  <a:pt x="323" y="140"/>
                </a:lnTo>
                <a:lnTo>
                  <a:pt x="325" y="142"/>
                </a:lnTo>
                <a:lnTo>
                  <a:pt x="325" y="144"/>
                </a:lnTo>
                <a:lnTo>
                  <a:pt x="326" y="146"/>
                </a:lnTo>
                <a:lnTo>
                  <a:pt x="325" y="148"/>
                </a:lnTo>
                <a:lnTo>
                  <a:pt x="320" y="153"/>
                </a:lnTo>
                <a:lnTo>
                  <a:pt x="319" y="152"/>
                </a:lnTo>
                <a:lnTo>
                  <a:pt x="318" y="152"/>
                </a:lnTo>
                <a:lnTo>
                  <a:pt x="317" y="151"/>
                </a:lnTo>
                <a:lnTo>
                  <a:pt x="312" y="151"/>
                </a:lnTo>
                <a:lnTo>
                  <a:pt x="312" y="154"/>
                </a:lnTo>
                <a:lnTo>
                  <a:pt x="311" y="158"/>
                </a:lnTo>
                <a:lnTo>
                  <a:pt x="309" y="158"/>
                </a:lnTo>
                <a:lnTo>
                  <a:pt x="306" y="155"/>
                </a:lnTo>
                <a:lnTo>
                  <a:pt x="305" y="169"/>
                </a:lnTo>
                <a:lnTo>
                  <a:pt x="305" y="181"/>
                </a:lnTo>
                <a:lnTo>
                  <a:pt x="306" y="189"/>
                </a:lnTo>
                <a:lnTo>
                  <a:pt x="303" y="194"/>
                </a:lnTo>
                <a:lnTo>
                  <a:pt x="298" y="197"/>
                </a:lnTo>
                <a:lnTo>
                  <a:pt x="293" y="200"/>
                </a:lnTo>
                <a:lnTo>
                  <a:pt x="290" y="203"/>
                </a:lnTo>
                <a:lnTo>
                  <a:pt x="289" y="209"/>
                </a:lnTo>
                <a:lnTo>
                  <a:pt x="286" y="211"/>
                </a:lnTo>
                <a:lnTo>
                  <a:pt x="285" y="211"/>
                </a:lnTo>
                <a:lnTo>
                  <a:pt x="284" y="210"/>
                </a:lnTo>
                <a:lnTo>
                  <a:pt x="283" y="210"/>
                </a:lnTo>
                <a:lnTo>
                  <a:pt x="281" y="209"/>
                </a:lnTo>
                <a:lnTo>
                  <a:pt x="278" y="209"/>
                </a:lnTo>
                <a:lnTo>
                  <a:pt x="281" y="221"/>
                </a:lnTo>
                <a:lnTo>
                  <a:pt x="284" y="232"/>
                </a:lnTo>
                <a:lnTo>
                  <a:pt x="277" y="232"/>
                </a:lnTo>
                <a:lnTo>
                  <a:pt x="273" y="235"/>
                </a:lnTo>
                <a:lnTo>
                  <a:pt x="270" y="237"/>
                </a:lnTo>
                <a:lnTo>
                  <a:pt x="269" y="239"/>
                </a:lnTo>
                <a:lnTo>
                  <a:pt x="267" y="240"/>
                </a:lnTo>
                <a:lnTo>
                  <a:pt x="267" y="242"/>
                </a:lnTo>
                <a:lnTo>
                  <a:pt x="268" y="243"/>
                </a:lnTo>
                <a:lnTo>
                  <a:pt x="269" y="243"/>
                </a:lnTo>
                <a:lnTo>
                  <a:pt x="270" y="242"/>
                </a:lnTo>
                <a:lnTo>
                  <a:pt x="271" y="242"/>
                </a:lnTo>
                <a:lnTo>
                  <a:pt x="273" y="243"/>
                </a:lnTo>
                <a:lnTo>
                  <a:pt x="273" y="249"/>
                </a:lnTo>
                <a:lnTo>
                  <a:pt x="270" y="253"/>
                </a:lnTo>
                <a:lnTo>
                  <a:pt x="269" y="257"/>
                </a:lnTo>
                <a:lnTo>
                  <a:pt x="268" y="258"/>
                </a:lnTo>
                <a:lnTo>
                  <a:pt x="267" y="260"/>
                </a:lnTo>
                <a:lnTo>
                  <a:pt x="264" y="261"/>
                </a:lnTo>
                <a:lnTo>
                  <a:pt x="261" y="263"/>
                </a:lnTo>
                <a:lnTo>
                  <a:pt x="261" y="265"/>
                </a:lnTo>
                <a:lnTo>
                  <a:pt x="262" y="267"/>
                </a:lnTo>
                <a:lnTo>
                  <a:pt x="262" y="268"/>
                </a:lnTo>
                <a:lnTo>
                  <a:pt x="263" y="270"/>
                </a:lnTo>
                <a:lnTo>
                  <a:pt x="263" y="271"/>
                </a:lnTo>
                <a:lnTo>
                  <a:pt x="259" y="271"/>
                </a:lnTo>
                <a:lnTo>
                  <a:pt x="257" y="273"/>
                </a:lnTo>
                <a:lnTo>
                  <a:pt x="259" y="275"/>
                </a:lnTo>
                <a:lnTo>
                  <a:pt x="262" y="279"/>
                </a:lnTo>
                <a:lnTo>
                  <a:pt x="264" y="280"/>
                </a:lnTo>
                <a:lnTo>
                  <a:pt x="264" y="281"/>
                </a:lnTo>
                <a:lnTo>
                  <a:pt x="262" y="284"/>
                </a:lnTo>
                <a:lnTo>
                  <a:pt x="260" y="285"/>
                </a:lnTo>
                <a:lnTo>
                  <a:pt x="259" y="286"/>
                </a:lnTo>
                <a:lnTo>
                  <a:pt x="260" y="289"/>
                </a:lnTo>
                <a:lnTo>
                  <a:pt x="263" y="293"/>
                </a:lnTo>
                <a:lnTo>
                  <a:pt x="266" y="294"/>
                </a:lnTo>
                <a:lnTo>
                  <a:pt x="268" y="296"/>
                </a:lnTo>
                <a:lnTo>
                  <a:pt x="269" y="300"/>
                </a:lnTo>
                <a:lnTo>
                  <a:pt x="270" y="301"/>
                </a:lnTo>
                <a:lnTo>
                  <a:pt x="270" y="303"/>
                </a:lnTo>
                <a:lnTo>
                  <a:pt x="271" y="306"/>
                </a:lnTo>
                <a:lnTo>
                  <a:pt x="273" y="307"/>
                </a:lnTo>
                <a:lnTo>
                  <a:pt x="273" y="310"/>
                </a:lnTo>
                <a:lnTo>
                  <a:pt x="269" y="314"/>
                </a:lnTo>
                <a:lnTo>
                  <a:pt x="268" y="314"/>
                </a:lnTo>
                <a:lnTo>
                  <a:pt x="267" y="316"/>
                </a:lnTo>
                <a:lnTo>
                  <a:pt x="267" y="317"/>
                </a:lnTo>
                <a:lnTo>
                  <a:pt x="269" y="322"/>
                </a:lnTo>
                <a:lnTo>
                  <a:pt x="270" y="325"/>
                </a:lnTo>
                <a:lnTo>
                  <a:pt x="269" y="328"/>
                </a:lnTo>
                <a:lnTo>
                  <a:pt x="232" y="328"/>
                </a:lnTo>
                <a:lnTo>
                  <a:pt x="192" y="331"/>
                </a:lnTo>
                <a:lnTo>
                  <a:pt x="151" y="334"/>
                </a:lnTo>
                <a:lnTo>
                  <a:pt x="142" y="332"/>
                </a:lnTo>
                <a:lnTo>
                  <a:pt x="132" y="330"/>
                </a:lnTo>
                <a:lnTo>
                  <a:pt x="127" y="331"/>
                </a:lnTo>
                <a:lnTo>
                  <a:pt x="123" y="332"/>
                </a:lnTo>
                <a:lnTo>
                  <a:pt x="120" y="335"/>
                </a:lnTo>
                <a:lnTo>
                  <a:pt x="115" y="336"/>
                </a:lnTo>
                <a:lnTo>
                  <a:pt x="93" y="337"/>
                </a:lnTo>
                <a:lnTo>
                  <a:pt x="71" y="335"/>
                </a:lnTo>
                <a:lnTo>
                  <a:pt x="50" y="336"/>
                </a:lnTo>
                <a:lnTo>
                  <a:pt x="50" y="288"/>
                </a:lnTo>
                <a:lnTo>
                  <a:pt x="48" y="288"/>
                </a:lnTo>
                <a:lnTo>
                  <a:pt x="47" y="287"/>
                </a:lnTo>
                <a:lnTo>
                  <a:pt x="45" y="287"/>
                </a:lnTo>
                <a:lnTo>
                  <a:pt x="44" y="286"/>
                </a:lnTo>
                <a:lnTo>
                  <a:pt x="42" y="285"/>
                </a:lnTo>
                <a:lnTo>
                  <a:pt x="35" y="285"/>
                </a:lnTo>
                <a:lnTo>
                  <a:pt x="33" y="286"/>
                </a:lnTo>
                <a:lnTo>
                  <a:pt x="30" y="286"/>
                </a:lnTo>
                <a:lnTo>
                  <a:pt x="30" y="280"/>
                </a:lnTo>
                <a:lnTo>
                  <a:pt x="29" y="279"/>
                </a:lnTo>
                <a:lnTo>
                  <a:pt x="27" y="281"/>
                </a:lnTo>
                <a:lnTo>
                  <a:pt x="27" y="282"/>
                </a:lnTo>
                <a:lnTo>
                  <a:pt x="23" y="286"/>
                </a:lnTo>
                <a:lnTo>
                  <a:pt x="19" y="286"/>
                </a:lnTo>
                <a:lnTo>
                  <a:pt x="15" y="250"/>
                </a:lnTo>
                <a:lnTo>
                  <a:pt x="14" y="212"/>
                </a:lnTo>
                <a:lnTo>
                  <a:pt x="15" y="174"/>
                </a:lnTo>
                <a:lnTo>
                  <a:pt x="15" y="137"/>
                </a:lnTo>
                <a:lnTo>
                  <a:pt x="14" y="99"/>
                </a:lnTo>
                <a:lnTo>
                  <a:pt x="8" y="70"/>
                </a:lnTo>
                <a:lnTo>
                  <a:pt x="2" y="42"/>
                </a:lnTo>
                <a:lnTo>
                  <a:pt x="0" y="15"/>
                </a:lnTo>
                <a:lnTo>
                  <a:pt x="94" y="13"/>
                </a:lnTo>
                <a:lnTo>
                  <a:pt x="190" y="9"/>
                </a:lnTo>
                <a:lnTo>
                  <a:pt x="284" y="4"/>
                </a:lnTo>
                <a:lnTo>
                  <a:pt x="291" y="2"/>
                </a:lnTo>
                <a:lnTo>
                  <a:pt x="300" y="1"/>
                </a:lnTo>
                <a:lnTo>
                  <a:pt x="309" y="0"/>
                </a:lnTo>
                <a:close/>
              </a:path>
            </a:pathLst>
          </a:custGeom>
          <a:solidFill>
            <a:srgbClr val="54BE71"/>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1" name="Rectangular Callout 190"/>
          <p:cNvSpPr/>
          <p:nvPr/>
        </p:nvSpPr>
        <p:spPr bwMode="auto">
          <a:xfrm>
            <a:off x="7416205" y="4300770"/>
            <a:ext cx="909668" cy="321015"/>
          </a:xfrm>
          <a:prstGeom prst="wedgeRectCallout">
            <a:avLst>
              <a:gd name="adj1" fmla="val -60173"/>
              <a:gd name="adj2" fmla="val 107453"/>
            </a:avLst>
          </a:prstGeom>
          <a:solidFill>
            <a:srgbClr val="FF1515"/>
          </a:solidFill>
          <a:ln>
            <a:noFill/>
          </a:ln>
        </p:spPr>
        <p:txBody>
          <a:bodyPr vert="horz" wrap="square" lIns="91440" tIns="45720" rIns="91440" bIns="45720" numCol="1" rtlCol="0" anchor="t" anchorCtr="0" compatLnSpc="1">
            <a:prstTxWarp prst="textNoShape">
              <a:avLst/>
            </a:prstTxWarp>
          </a:bodyPr>
          <a:lstStyle/>
          <a:p>
            <a:pPr algn="ctr">
              <a:defRPr sz="1800" b="0" i="0" u="none" strike="noStrike" kern="1200" baseline="0">
                <a:solidFill>
                  <a:srgbClr val="445469">
                    <a:lumMod val="75000"/>
                    <a:lumOff val="25000"/>
                  </a:srgbClr>
                </a:solidFill>
                <a:latin typeface="+mn-lt"/>
                <a:ea typeface="+mn-ea"/>
                <a:cs typeface="+mn-cs"/>
              </a:defRPr>
            </a:pPr>
            <a:r>
              <a:rPr lang="en-US" sz="1400" dirty="0">
                <a:solidFill>
                  <a:schemeClr val="bg1"/>
                </a:solidFill>
              </a:rPr>
              <a:t>$2,480.4</a:t>
            </a:r>
          </a:p>
        </p:txBody>
      </p:sp>
      <p:sp>
        <p:nvSpPr>
          <p:cNvPr id="173" name="Rectangular Callout 172"/>
          <p:cNvSpPr/>
          <p:nvPr/>
        </p:nvSpPr>
        <p:spPr bwMode="auto">
          <a:xfrm>
            <a:off x="7619485" y="3588004"/>
            <a:ext cx="723622" cy="244294"/>
          </a:xfrm>
          <a:prstGeom prst="wedgeRectCallout">
            <a:avLst>
              <a:gd name="adj1" fmla="val -60173"/>
              <a:gd name="adj2" fmla="val 107453"/>
            </a:avLst>
          </a:prstGeom>
          <a:solidFill>
            <a:srgbClr val="FF1515"/>
          </a:solidFill>
          <a:ln>
            <a:noFill/>
          </a:ln>
        </p:spPr>
        <p:txBody>
          <a:bodyPr vert="horz" wrap="square" lIns="91440" tIns="45720" rIns="91440" bIns="45720" numCol="1" rtlCol="0" anchor="t" anchorCtr="0" compatLnSpc="1">
            <a:prstTxWarp prst="textNoShape">
              <a:avLst/>
            </a:prstTxWarp>
          </a:bodyPr>
          <a:lstStyle/>
          <a:p>
            <a:pPr algn="ctr"/>
            <a:r>
              <a:rPr lang="en-US" sz="1400" dirty="0">
                <a:solidFill>
                  <a:schemeClr val="bg1"/>
                </a:solidFill>
              </a:rPr>
              <a:t>$124.1</a:t>
            </a:r>
          </a:p>
        </p:txBody>
      </p:sp>
      <p:sp>
        <p:nvSpPr>
          <p:cNvPr id="176" name="Freeform 46">
            <a:extLst>
              <a:ext uri="{FF2B5EF4-FFF2-40B4-BE49-F238E27FC236}">
                <a16:creationId xmlns:a16="http://schemas.microsoft.com/office/drawing/2014/main" xmlns="" id="{181E2660-2A87-4B2C-B626-D573F06B9F46}"/>
              </a:ext>
            </a:extLst>
          </p:cNvPr>
          <p:cNvSpPr>
            <a:spLocks/>
          </p:cNvSpPr>
          <p:nvPr/>
        </p:nvSpPr>
        <p:spPr bwMode="auto">
          <a:xfrm>
            <a:off x="2377385" y="2243262"/>
            <a:ext cx="1317910" cy="1976119"/>
          </a:xfrm>
          <a:custGeom>
            <a:avLst/>
            <a:gdLst/>
            <a:ahLst/>
            <a:cxnLst>
              <a:cxn ang="0">
                <a:pos x="318" y="117"/>
              </a:cxn>
              <a:cxn ang="0">
                <a:pos x="319" y="429"/>
              </a:cxn>
              <a:cxn ang="0">
                <a:pos x="445" y="615"/>
              </a:cxn>
              <a:cxn ang="0">
                <a:pos x="467" y="647"/>
              </a:cxn>
              <a:cxn ang="0">
                <a:pos x="482" y="668"/>
              </a:cxn>
              <a:cxn ang="0">
                <a:pos x="502" y="696"/>
              </a:cxn>
              <a:cxn ang="0">
                <a:pos x="510" y="705"/>
              </a:cxn>
              <a:cxn ang="0">
                <a:pos x="573" y="816"/>
              </a:cxn>
              <a:cxn ang="0">
                <a:pos x="588" y="856"/>
              </a:cxn>
              <a:cxn ang="0">
                <a:pos x="579" y="878"/>
              </a:cxn>
              <a:cxn ang="0">
                <a:pos x="558" y="912"/>
              </a:cxn>
              <a:cxn ang="0">
                <a:pos x="540" y="943"/>
              </a:cxn>
              <a:cxn ang="0">
                <a:pos x="532" y="973"/>
              </a:cxn>
              <a:cxn ang="0">
                <a:pos x="546" y="984"/>
              </a:cxn>
              <a:cxn ang="0">
                <a:pos x="494" y="999"/>
              </a:cxn>
              <a:cxn ang="0">
                <a:pos x="340" y="979"/>
              </a:cxn>
              <a:cxn ang="0">
                <a:pos x="340" y="968"/>
              </a:cxn>
              <a:cxn ang="0">
                <a:pos x="338" y="930"/>
              </a:cxn>
              <a:cxn ang="0">
                <a:pos x="298" y="867"/>
              </a:cxn>
              <a:cxn ang="0">
                <a:pos x="270" y="843"/>
              </a:cxn>
              <a:cxn ang="0">
                <a:pos x="220" y="804"/>
              </a:cxn>
              <a:cxn ang="0">
                <a:pos x="214" y="790"/>
              </a:cxn>
              <a:cxn ang="0">
                <a:pos x="170" y="760"/>
              </a:cxn>
              <a:cxn ang="0">
                <a:pos x="133" y="748"/>
              </a:cxn>
              <a:cxn ang="0">
                <a:pos x="126" y="728"/>
              </a:cxn>
              <a:cxn ang="0">
                <a:pos x="132" y="683"/>
              </a:cxn>
              <a:cxn ang="0">
                <a:pos x="123" y="667"/>
              </a:cxn>
              <a:cxn ang="0">
                <a:pos x="109" y="641"/>
              </a:cxn>
              <a:cxn ang="0">
                <a:pos x="99" y="621"/>
              </a:cxn>
              <a:cxn ang="0">
                <a:pos x="90" y="590"/>
              </a:cxn>
              <a:cxn ang="0">
                <a:pos x="75" y="559"/>
              </a:cxn>
              <a:cxn ang="0">
                <a:pos x="83" y="527"/>
              </a:cxn>
              <a:cxn ang="0">
                <a:pos x="90" y="508"/>
              </a:cxn>
              <a:cxn ang="0">
                <a:pos x="59" y="475"/>
              </a:cxn>
              <a:cxn ang="0">
                <a:pos x="62" y="447"/>
              </a:cxn>
              <a:cxn ang="0">
                <a:pos x="71" y="436"/>
              </a:cxn>
              <a:cxn ang="0">
                <a:pos x="86" y="438"/>
              </a:cxn>
              <a:cxn ang="0">
                <a:pos x="90" y="395"/>
              </a:cxn>
              <a:cxn ang="0">
                <a:pos x="105" y="397"/>
              </a:cxn>
              <a:cxn ang="0">
                <a:pos x="121" y="404"/>
              </a:cxn>
              <a:cxn ang="0">
                <a:pos x="135" y="404"/>
              </a:cxn>
              <a:cxn ang="0">
                <a:pos x="143" y="408"/>
              </a:cxn>
              <a:cxn ang="0">
                <a:pos x="129" y="392"/>
              </a:cxn>
              <a:cxn ang="0">
                <a:pos x="95" y="392"/>
              </a:cxn>
              <a:cxn ang="0">
                <a:pos x="73" y="378"/>
              </a:cxn>
              <a:cxn ang="0">
                <a:pos x="43" y="383"/>
              </a:cxn>
              <a:cxn ang="0">
                <a:pos x="41" y="370"/>
              </a:cxn>
              <a:cxn ang="0">
                <a:pos x="43" y="356"/>
              </a:cxn>
              <a:cxn ang="0">
                <a:pos x="27" y="327"/>
              </a:cxn>
              <a:cxn ang="0">
                <a:pos x="12" y="293"/>
              </a:cxn>
              <a:cxn ang="0">
                <a:pos x="14" y="257"/>
              </a:cxn>
              <a:cxn ang="0">
                <a:pos x="21" y="224"/>
              </a:cxn>
              <a:cxn ang="0">
                <a:pos x="5" y="160"/>
              </a:cxn>
              <a:cxn ang="0">
                <a:pos x="28" y="108"/>
              </a:cxn>
              <a:cxn ang="0">
                <a:pos x="33" y="95"/>
              </a:cxn>
              <a:cxn ang="0">
                <a:pos x="34" y="76"/>
              </a:cxn>
              <a:cxn ang="0">
                <a:pos x="49" y="30"/>
              </a:cxn>
            </a:cxnLst>
            <a:rect l="0" t="0" r="r" b="b"/>
            <a:pathLst>
              <a:path w="594" h="1004">
                <a:moveTo>
                  <a:pt x="54" y="0"/>
                </a:moveTo>
                <a:lnTo>
                  <a:pt x="121" y="18"/>
                </a:lnTo>
                <a:lnTo>
                  <a:pt x="256" y="55"/>
                </a:lnTo>
                <a:lnTo>
                  <a:pt x="326" y="70"/>
                </a:lnTo>
                <a:lnTo>
                  <a:pt x="318" y="117"/>
                </a:lnTo>
                <a:lnTo>
                  <a:pt x="306" y="164"/>
                </a:lnTo>
                <a:lnTo>
                  <a:pt x="296" y="209"/>
                </a:lnTo>
                <a:lnTo>
                  <a:pt x="279" y="277"/>
                </a:lnTo>
                <a:lnTo>
                  <a:pt x="262" y="345"/>
                </a:lnTo>
                <a:lnTo>
                  <a:pt x="319" y="429"/>
                </a:lnTo>
                <a:lnTo>
                  <a:pt x="378" y="514"/>
                </a:lnTo>
                <a:lnTo>
                  <a:pt x="437" y="598"/>
                </a:lnTo>
                <a:lnTo>
                  <a:pt x="439" y="604"/>
                </a:lnTo>
                <a:lnTo>
                  <a:pt x="442" y="609"/>
                </a:lnTo>
                <a:lnTo>
                  <a:pt x="445" y="615"/>
                </a:lnTo>
                <a:lnTo>
                  <a:pt x="456" y="627"/>
                </a:lnTo>
                <a:lnTo>
                  <a:pt x="459" y="630"/>
                </a:lnTo>
                <a:lnTo>
                  <a:pt x="460" y="635"/>
                </a:lnTo>
                <a:lnTo>
                  <a:pt x="462" y="640"/>
                </a:lnTo>
                <a:lnTo>
                  <a:pt x="467" y="647"/>
                </a:lnTo>
                <a:lnTo>
                  <a:pt x="470" y="649"/>
                </a:lnTo>
                <a:lnTo>
                  <a:pt x="476" y="655"/>
                </a:lnTo>
                <a:lnTo>
                  <a:pt x="479" y="658"/>
                </a:lnTo>
                <a:lnTo>
                  <a:pt x="480" y="663"/>
                </a:lnTo>
                <a:lnTo>
                  <a:pt x="482" y="668"/>
                </a:lnTo>
                <a:lnTo>
                  <a:pt x="487" y="675"/>
                </a:lnTo>
                <a:lnTo>
                  <a:pt x="489" y="677"/>
                </a:lnTo>
                <a:lnTo>
                  <a:pt x="493" y="679"/>
                </a:lnTo>
                <a:lnTo>
                  <a:pt x="497" y="686"/>
                </a:lnTo>
                <a:lnTo>
                  <a:pt x="502" y="696"/>
                </a:lnTo>
                <a:lnTo>
                  <a:pt x="504" y="699"/>
                </a:lnTo>
                <a:lnTo>
                  <a:pt x="505" y="700"/>
                </a:lnTo>
                <a:lnTo>
                  <a:pt x="506" y="703"/>
                </a:lnTo>
                <a:lnTo>
                  <a:pt x="509" y="704"/>
                </a:lnTo>
                <a:lnTo>
                  <a:pt x="510" y="705"/>
                </a:lnTo>
                <a:lnTo>
                  <a:pt x="529" y="735"/>
                </a:lnTo>
                <a:lnTo>
                  <a:pt x="550" y="767"/>
                </a:lnTo>
                <a:lnTo>
                  <a:pt x="572" y="796"/>
                </a:lnTo>
                <a:lnTo>
                  <a:pt x="569" y="807"/>
                </a:lnTo>
                <a:lnTo>
                  <a:pt x="573" y="816"/>
                </a:lnTo>
                <a:lnTo>
                  <a:pt x="578" y="826"/>
                </a:lnTo>
                <a:lnTo>
                  <a:pt x="581" y="837"/>
                </a:lnTo>
                <a:lnTo>
                  <a:pt x="580" y="846"/>
                </a:lnTo>
                <a:lnTo>
                  <a:pt x="583" y="851"/>
                </a:lnTo>
                <a:lnTo>
                  <a:pt x="588" y="856"/>
                </a:lnTo>
                <a:lnTo>
                  <a:pt x="591" y="860"/>
                </a:lnTo>
                <a:lnTo>
                  <a:pt x="594" y="866"/>
                </a:lnTo>
                <a:lnTo>
                  <a:pt x="590" y="872"/>
                </a:lnTo>
                <a:lnTo>
                  <a:pt x="584" y="875"/>
                </a:lnTo>
                <a:lnTo>
                  <a:pt x="579" y="878"/>
                </a:lnTo>
                <a:lnTo>
                  <a:pt x="574" y="880"/>
                </a:lnTo>
                <a:lnTo>
                  <a:pt x="567" y="887"/>
                </a:lnTo>
                <a:lnTo>
                  <a:pt x="560" y="896"/>
                </a:lnTo>
                <a:lnTo>
                  <a:pt x="559" y="903"/>
                </a:lnTo>
                <a:lnTo>
                  <a:pt x="558" y="912"/>
                </a:lnTo>
                <a:lnTo>
                  <a:pt x="557" y="921"/>
                </a:lnTo>
                <a:lnTo>
                  <a:pt x="554" y="928"/>
                </a:lnTo>
                <a:lnTo>
                  <a:pt x="546" y="936"/>
                </a:lnTo>
                <a:lnTo>
                  <a:pt x="544" y="940"/>
                </a:lnTo>
                <a:lnTo>
                  <a:pt x="540" y="943"/>
                </a:lnTo>
                <a:lnTo>
                  <a:pt x="534" y="945"/>
                </a:lnTo>
                <a:lnTo>
                  <a:pt x="536" y="954"/>
                </a:lnTo>
                <a:lnTo>
                  <a:pt x="536" y="964"/>
                </a:lnTo>
                <a:lnTo>
                  <a:pt x="532" y="970"/>
                </a:lnTo>
                <a:lnTo>
                  <a:pt x="532" y="973"/>
                </a:lnTo>
                <a:lnTo>
                  <a:pt x="537" y="978"/>
                </a:lnTo>
                <a:lnTo>
                  <a:pt x="539" y="978"/>
                </a:lnTo>
                <a:lnTo>
                  <a:pt x="544" y="980"/>
                </a:lnTo>
                <a:lnTo>
                  <a:pt x="545" y="982"/>
                </a:lnTo>
                <a:lnTo>
                  <a:pt x="546" y="984"/>
                </a:lnTo>
                <a:lnTo>
                  <a:pt x="546" y="991"/>
                </a:lnTo>
                <a:lnTo>
                  <a:pt x="545" y="996"/>
                </a:lnTo>
                <a:lnTo>
                  <a:pt x="541" y="999"/>
                </a:lnTo>
                <a:lnTo>
                  <a:pt x="540" y="1004"/>
                </a:lnTo>
                <a:lnTo>
                  <a:pt x="494" y="999"/>
                </a:lnTo>
                <a:lnTo>
                  <a:pt x="444" y="994"/>
                </a:lnTo>
                <a:lnTo>
                  <a:pt x="391" y="990"/>
                </a:lnTo>
                <a:lnTo>
                  <a:pt x="341" y="984"/>
                </a:lnTo>
                <a:lnTo>
                  <a:pt x="340" y="982"/>
                </a:lnTo>
                <a:lnTo>
                  <a:pt x="340" y="979"/>
                </a:lnTo>
                <a:lnTo>
                  <a:pt x="341" y="977"/>
                </a:lnTo>
                <a:lnTo>
                  <a:pt x="342" y="976"/>
                </a:lnTo>
                <a:lnTo>
                  <a:pt x="343" y="973"/>
                </a:lnTo>
                <a:lnTo>
                  <a:pt x="341" y="969"/>
                </a:lnTo>
                <a:lnTo>
                  <a:pt x="340" y="968"/>
                </a:lnTo>
                <a:lnTo>
                  <a:pt x="338" y="968"/>
                </a:lnTo>
                <a:lnTo>
                  <a:pt x="335" y="965"/>
                </a:lnTo>
                <a:lnTo>
                  <a:pt x="335" y="955"/>
                </a:lnTo>
                <a:lnTo>
                  <a:pt x="338" y="943"/>
                </a:lnTo>
                <a:lnTo>
                  <a:pt x="338" y="930"/>
                </a:lnTo>
                <a:lnTo>
                  <a:pt x="333" y="915"/>
                </a:lnTo>
                <a:lnTo>
                  <a:pt x="326" y="901"/>
                </a:lnTo>
                <a:lnTo>
                  <a:pt x="318" y="891"/>
                </a:lnTo>
                <a:lnTo>
                  <a:pt x="309" y="879"/>
                </a:lnTo>
                <a:lnTo>
                  <a:pt x="298" y="867"/>
                </a:lnTo>
                <a:lnTo>
                  <a:pt x="290" y="854"/>
                </a:lnTo>
                <a:lnTo>
                  <a:pt x="283" y="853"/>
                </a:lnTo>
                <a:lnTo>
                  <a:pt x="277" y="853"/>
                </a:lnTo>
                <a:lnTo>
                  <a:pt x="270" y="854"/>
                </a:lnTo>
                <a:lnTo>
                  <a:pt x="270" y="843"/>
                </a:lnTo>
                <a:lnTo>
                  <a:pt x="268" y="824"/>
                </a:lnTo>
                <a:lnTo>
                  <a:pt x="253" y="819"/>
                </a:lnTo>
                <a:lnTo>
                  <a:pt x="240" y="816"/>
                </a:lnTo>
                <a:lnTo>
                  <a:pt x="229" y="811"/>
                </a:lnTo>
                <a:lnTo>
                  <a:pt x="220" y="804"/>
                </a:lnTo>
                <a:lnTo>
                  <a:pt x="219" y="802"/>
                </a:lnTo>
                <a:lnTo>
                  <a:pt x="218" y="798"/>
                </a:lnTo>
                <a:lnTo>
                  <a:pt x="217" y="796"/>
                </a:lnTo>
                <a:lnTo>
                  <a:pt x="215" y="793"/>
                </a:lnTo>
                <a:lnTo>
                  <a:pt x="214" y="790"/>
                </a:lnTo>
                <a:lnTo>
                  <a:pt x="207" y="781"/>
                </a:lnTo>
                <a:lnTo>
                  <a:pt x="199" y="773"/>
                </a:lnTo>
                <a:lnTo>
                  <a:pt x="190" y="768"/>
                </a:lnTo>
                <a:lnTo>
                  <a:pt x="177" y="767"/>
                </a:lnTo>
                <a:lnTo>
                  <a:pt x="170" y="760"/>
                </a:lnTo>
                <a:lnTo>
                  <a:pt x="161" y="756"/>
                </a:lnTo>
                <a:lnTo>
                  <a:pt x="150" y="754"/>
                </a:lnTo>
                <a:lnTo>
                  <a:pt x="139" y="753"/>
                </a:lnTo>
                <a:lnTo>
                  <a:pt x="136" y="752"/>
                </a:lnTo>
                <a:lnTo>
                  <a:pt x="133" y="748"/>
                </a:lnTo>
                <a:lnTo>
                  <a:pt x="132" y="746"/>
                </a:lnTo>
                <a:lnTo>
                  <a:pt x="127" y="741"/>
                </a:lnTo>
                <a:lnTo>
                  <a:pt x="125" y="740"/>
                </a:lnTo>
                <a:lnTo>
                  <a:pt x="121" y="739"/>
                </a:lnTo>
                <a:lnTo>
                  <a:pt x="126" y="728"/>
                </a:lnTo>
                <a:lnTo>
                  <a:pt x="130" y="703"/>
                </a:lnTo>
                <a:lnTo>
                  <a:pt x="135" y="691"/>
                </a:lnTo>
                <a:lnTo>
                  <a:pt x="135" y="688"/>
                </a:lnTo>
                <a:lnTo>
                  <a:pt x="133" y="685"/>
                </a:lnTo>
                <a:lnTo>
                  <a:pt x="132" y="683"/>
                </a:lnTo>
                <a:lnTo>
                  <a:pt x="128" y="681"/>
                </a:lnTo>
                <a:lnTo>
                  <a:pt x="121" y="677"/>
                </a:lnTo>
                <a:lnTo>
                  <a:pt x="119" y="675"/>
                </a:lnTo>
                <a:lnTo>
                  <a:pt x="122" y="668"/>
                </a:lnTo>
                <a:lnTo>
                  <a:pt x="123" y="667"/>
                </a:lnTo>
                <a:lnTo>
                  <a:pt x="123" y="661"/>
                </a:lnTo>
                <a:lnTo>
                  <a:pt x="122" y="655"/>
                </a:lnTo>
                <a:lnTo>
                  <a:pt x="118" y="650"/>
                </a:lnTo>
                <a:lnTo>
                  <a:pt x="114" y="646"/>
                </a:lnTo>
                <a:lnTo>
                  <a:pt x="109" y="641"/>
                </a:lnTo>
                <a:lnTo>
                  <a:pt x="109" y="632"/>
                </a:lnTo>
                <a:lnTo>
                  <a:pt x="107" y="629"/>
                </a:lnTo>
                <a:lnTo>
                  <a:pt x="105" y="628"/>
                </a:lnTo>
                <a:lnTo>
                  <a:pt x="100" y="623"/>
                </a:lnTo>
                <a:lnTo>
                  <a:pt x="99" y="621"/>
                </a:lnTo>
                <a:lnTo>
                  <a:pt x="97" y="612"/>
                </a:lnTo>
                <a:lnTo>
                  <a:pt x="95" y="602"/>
                </a:lnTo>
                <a:lnTo>
                  <a:pt x="93" y="593"/>
                </a:lnTo>
                <a:lnTo>
                  <a:pt x="92" y="591"/>
                </a:lnTo>
                <a:lnTo>
                  <a:pt x="90" y="590"/>
                </a:lnTo>
                <a:lnTo>
                  <a:pt x="86" y="586"/>
                </a:lnTo>
                <a:lnTo>
                  <a:pt x="84" y="581"/>
                </a:lnTo>
                <a:lnTo>
                  <a:pt x="83" y="578"/>
                </a:lnTo>
                <a:lnTo>
                  <a:pt x="83" y="576"/>
                </a:lnTo>
                <a:lnTo>
                  <a:pt x="75" y="559"/>
                </a:lnTo>
                <a:lnTo>
                  <a:pt x="72" y="551"/>
                </a:lnTo>
                <a:lnTo>
                  <a:pt x="72" y="542"/>
                </a:lnTo>
                <a:lnTo>
                  <a:pt x="73" y="530"/>
                </a:lnTo>
                <a:lnTo>
                  <a:pt x="79" y="530"/>
                </a:lnTo>
                <a:lnTo>
                  <a:pt x="83" y="527"/>
                </a:lnTo>
                <a:lnTo>
                  <a:pt x="84" y="524"/>
                </a:lnTo>
                <a:lnTo>
                  <a:pt x="85" y="523"/>
                </a:lnTo>
                <a:lnTo>
                  <a:pt x="87" y="522"/>
                </a:lnTo>
                <a:lnTo>
                  <a:pt x="90" y="522"/>
                </a:lnTo>
                <a:lnTo>
                  <a:pt x="90" y="508"/>
                </a:lnTo>
                <a:lnTo>
                  <a:pt x="87" y="496"/>
                </a:lnTo>
                <a:lnTo>
                  <a:pt x="85" y="494"/>
                </a:lnTo>
                <a:lnTo>
                  <a:pt x="73" y="494"/>
                </a:lnTo>
                <a:lnTo>
                  <a:pt x="71" y="492"/>
                </a:lnTo>
                <a:lnTo>
                  <a:pt x="59" y="475"/>
                </a:lnTo>
                <a:lnTo>
                  <a:pt x="56" y="466"/>
                </a:lnTo>
                <a:lnTo>
                  <a:pt x="57" y="462"/>
                </a:lnTo>
                <a:lnTo>
                  <a:pt x="61" y="455"/>
                </a:lnTo>
                <a:lnTo>
                  <a:pt x="62" y="452"/>
                </a:lnTo>
                <a:lnTo>
                  <a:pt x="62" y="447"/>
                </a:lnTo>
                <a:lnTo>
                  <a:pt x="59" y="440"/>
                </a:lnTo>
                <a:lnTo>
                  <a:pt x="58" y="436"/>
                </a:lnTo>
                <a:lnTo>
                  <a:pt x="59" y="432"/>
                </a:lnTo>
                <a:lnTo>
                  <a:pt x="65" y="432"/>
                </a:lnTo>
                <a:lnTo>
                  <a:pt x="71" y="436"/>
                </a:lnTo>
                <a:lnTo>
                  <a:pt x="76" y="441"/>
                </a:lnTo>
                <a:lnTo>
                  <a:pt x="80" y="448"/>
                </a:lnTo>
                <a:lnTo>
                  <a:pt x="87" y="452"/>
                </a:lnTo>
                <a:lnTo>
                  <a:pt x="87" y="447"/>
                </a:lnTo>
                <a:lnTo>
                  <a:pt x="86" y="438"/>
                </a:lnTo>
                <a:lnTo>
                  <a:pt x="85" y="426"/>
                </a:lnTo>
                <a:lnTo>
                  <a:pt x="82" y="417"/>
                </a:lnTo>
                <a:lnTo>
                  <a:pt x="78" y="406"/>
                </a:lnTo>
                <a:lnTo>
                  <a:pt x="76" y="395"/>
                </a:lnTo>
                <a:lnTo>
                  <a:pt x="90" y="395"/>
                </a:lnTo>
                <a:lnTo>
                  <a:pt x="94" y="397"/>
                </a:lnTo>
                <a:lnTo>
                  <a:pt x="95" y="398"/>
                </a:lnTo>
                <a:lnTo>
                  <a:pt x="100" y="398"/>
                </a:lnTo>
                <a:lnTo>
                  <a:pt x="102" y="397"/>
                </a:lnTo>
                <a:lnTo>
                  <a:pt x="105" y="397"/>
                </a:lnTo>
                <a:lnTo>
                  <a:pt x="107" y="398"/>
                </a:lnTo>
                <a:lnTo>
                  <a:pt x="111" y="399"/>
                </a:lnTo>
                <a:lnTo>
                  <a:pt x="113" y="401"/>
                </a:lnTo>
                <a:lnTo>
                  <a:pt x="115" y="404"/>
                </a:lnTo>
                <a:lnTo>
                  <a:pt x="121" y="404"/>
                </a:lnTo>
                <a:lnTo>
                  <a:pt x="126" y="402"/>
                </a:lnTo>
                <a:lnTo>
                  <a:pt x="128" y="402"/>
                </a:lnTo>
                <a:lnTo>
                  <a:pt x="130" y="401"/>
                </a:lnTo>
                <a:lnTo>
                  <a:pt x="133" y="401"/>
                </a:lnTo>
                <a:lnTo>
                  <a:pt x="135" y="404"/>
                </a:lnTo>
                <a:lnTo>
                  <a:pt x="136" y="406"/>
                </a:lnTo>
                <a:lnTo>
                  <a:pt x="139" y="410"/>
                </a:lnTo>
                <a:lnTo>
                  <a:pt x="140" y="412"/>
                </a:lnTo>
                <a:lnTo>
                  <a:pt x="143" y="415"/>
                </a:lnTo>
                <a:lnTo>
                  <a:pt x="143" y="408"/>
                </a:lnTo>
                <a:lnTo>
                  <a:pt x="141" y="404"/>
                </a:lnTo>
                <a:lnTo>
                  <a:pt x="136" y="401"/>
                </a:lnTo>
                <a:lnTo>
                  <a:pt x="132" y="398"/>
                </a:lnTo>
                <a:lnTo>
                  <a:pt x="128" y="396"/>
                </a:lnTo>
                <a:lnTo>
                  <a:pt x="129" y="392"/>
                </a:lnTo>
                <a:lnTo>
                  <a:pt x="122" y="396"/>
                </a:lnTo>
                <a:lnTo>
                  <a:pt x="114" y="395"/>
                </a:lnTo>
                <a:lnTo>
                  <a:pt x="107" y="392"/>
                </a:lnTo>
                <a:lnTo>
                  <a:pt x="101" y="390"/>
                </a:lnTo>
                <a:lnTo>
                  <a:pt x="95" y="392"/>
                </a:lnTo>
                <a:lnTo>
                  <a:pt x="91" y="390"/>
                </a:lnTo>
                <a:lnTo>
                  <a:pt x="87" y="385"/>
                </a:lnTo>
                <a:lnTo>
                  <a:pt x="85" y="382"/>
                </a:lnTo>
                <a:lnTo>
                  <a:pt x="80" y="380"/>
                </a:lnTo>
                <a:lnTo>
                  <a:pt x="73" y="378"/>
                </a:lnTo>
                <a:lnTo>
                  <a:pt x="69" y="382"/>
                </a:lnTo>
                <a:lnTo>
                  <a:pt x="66" y="396"/>
                </a:lnTo>
                <a:lnTo>
                  <a:pt x="65" y="404"/>
                </a:lnTo>
                <a:lnTo>
                  <a:pt x="45" y="384"/>
                </a:lnTo>
                <a:lnTo>
                  <a:pt x="43" y="383"/>
                </a:lnTo>
                <a:lnTo>
                  <a:pt x="41" y="381"/>
                </a:lnTo>
                <a:lnTo>
                  <a:pt x="38" y="376"/>
                </a:lnTo>
                <a:lnTo>
                  <a:pt x="38" y="373"/>
                </a:lnTo>
                <a:lnTo>
                  <a:pt x="40" y="370"/>
                </a:lnTo>
                <a:lnTo>
                  <a:pt x="41" y="370"/>
                </a:lnTo>
                <a:lnTo>
                  <a:pt x="42" y="371"/>
                </a:lnTo>
                <a:lnTo>
                  <a:pt x="43" y="374"/>
                </a:lnTo>
                <a:lnTo>
                  <a:pt x="44" y="375"/>
                </a:lnTo>
                <a:lnTo>
                  <a:pt x="45" y="375"/>
                </a:lnTo>
                <a:lnTo>
                  <a:pt x="43" y="356"/>
                </a:lnTo>
                <a:lnTo>
                  <a:pt x="37" y="339"/>
                </a:lnTo>
                <a:lnTo>
                  <a:pt x="36" y="336"/>
                </a:lnTo>
                <a:lnTo>
                  <a:pt x="34" y="335"/>
                </a:lnTo>
                <a:lnTo>
                  <a:pt x="28" y="329"/>
                </a:lnTo>
                <a:lnTo>
                  <a:pt x="27" y="327"/>
                </a:lnTo>
                <a:lnTo>
                  <a:pt x="24" y="324"/>
                </a:lnTo>
                <a:lnTo>
                  <a:pt x="22" y="319"/>
                </a:lnTo>
                <a:lnTo>
                  <a:pt x="22" y="311"/>
                </a:lnTo>
                <a:lnTo>
                  <a:pt x="17" y="301"/>
                </a:lnTo>
                <a:lnTo>
                  <a:pt x="12" y="293"/>
                </a:lnTo>
                <a:lnTo>
                  <a:pt x="8" y="285"/>
                </a:lnTo>
                <a:lnTo>
                  <a:pt x="9" y="280"/>
                </a:lnTo>
                <a:lnTo>
                  <a:pt x="13" y="273"/>
                </a:lnTo>
                <a:lnTo>
                  <a:pt x="14" y="265"/>
                </a:lnTo>
                <a:lnTo>
                  <a:pt x="14" y="257"/>
                </a:lnTo>
                <a:lnTo>
                  <a:pt x="12" y="251"/>
                </a:lnTo>
                <a:lnTo>
                  <a:pt x="12" y="245"/>
                </a:lnTo>
                <a:lnTo>
                  <a:pt x="14" y="237"/>
                </a:lnTo>
                <a:lnTo>
                  <a:pt x="17" y="230"/>
                </a:lnTo>
                <a:lnTo>
                  <a:pt x="21" y="224"/>
                </a:lnTo>
                <a:lnTo>
                  <a:pt x="22" y="215"/>
                </a:lnTo>
                <a:lnTo>
                  <a:pt x="22" y="203"/>
                </a:lnTo>
                <a:lnTo>
                  <a:pt x="19" y="186"/>
                </a:lnTo>
                <a:lnTo>
                  <a:pt x="12" y="170"/>
                </a:lnTo>
                <a:lnTo>
                  <a:pt x="5" y="160"/>
                </a:lnTo>
                <a:lnTo>
                  <a:pt x="0" y="150"/>
                </a:lnTo>
                <a:lnTo>
                  <a:pt x="1" y="136"/>
                </a:lnTo>
                <a:lnTo>
                  <a:pt x="7" y="124"/>
                </a:lnTo>
                <a:lnTo>
                  <a:pt x="16" y="114"/>
                </a:lnTo>
                <a:lnTo>
                  <a:pt x="28" y="108"/>
                </a:lnTo>
                <a:lnTo>
                  <a:pt x="26" y="105"/>
                </a:lnTo>
                <a:lnTo>
                  <a:pt x="26" y="102"/>
                </a:lnTo>
                <a:lnTo>
                  <a:pt x="29" y="98"/>
                </a:lnTo>
                <a:lnTo>
                  <a:pt x="31" y="97"/>
                </a:lnTo>
                <a:lnTo>
                  <a:pt x="33" y="95"/>
                </a:lnTo>
                <a:lnTo>
                  <a:pt x="34" y="94"/>
                </a:lnTo>
                <a:lnTo>
                  <a:pt x="34" y="88"/>
                </a:lnTo>
                <a:lnTo>
                  <a:pt x="33" y="84"/>
                </a:lnTo>
                <a:lnTo>
                  <a:pt x="33" y="80"/>
                </a:lnTo>
                <a:lnTo>
                  <a:pt x="34" y="76"/>
                </a:lnTo>
                <a:lnTo>
                  <a:pt x="38" y="69"/>
                </a:lnTo>
                <a:lnTo>
                  <a:pt x="44" y="63"/>
                </a:lnTo>
                <a:lnTo>
                  <a:pt x="48" y="56"/>
                </a:lnTo>
                <a:lnTo>
                  <a:pt x="50" y="44"/>
                </a:lnTo>
                <a:lnTo>
                  <a:pt x="49" y="30"/>
                </a:lnTo>
                <a:lnTo>
                  <a:pt x="50" y="14"/>
                </a:lnTo>
                <a:lnTo>
                  <a:pt x="54" y="0"/>
                </a:lnTo>
                <a:close/>
              </a:path>
            </a:pathLst>
          </a:custGeom>
          <a:solidFill>
            <a:schemeClr val="accent1"/>
          </a:solidFill>
          <a:ln w="9525">
            <a:solidFill>
              <a:schemeClr val="bg1">
                <a:lumMod val="5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2797223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1"/>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245"/>
                                        </p:tgtEl>
                                        <p:attrNameLst>
                                          <p:attrName>style.visibility</p:attrName>
                                        </p:attrNameLst>
                                      </p:cBhvr>
                                      <p:to>
                                        <p:strVal val="visible"/>
                                      </p:to>
                                    </p:set>
                                    <p:animEffect transition="in" filter="fade">
                                      <p:cBhvr>
                                        <p:cTn id="9" dur="1000"/>
                                        <p:tgtEl>
                                          <p:spTgt spid="245"/>
                                        </p:tgtEl>
                                      </p:cBhvr>
                                    </p:animEffect>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73"/>
                                        </p:tgtEl>
                                        <p:attrNameLst>
                                          <p:attrName>style.visibility</p:attrName>
                                        </p:attrNameLst>
                                      </p:cBhvr>
                                      <p:to>
                                        <p:strVal val="visible"/>
                                      </p:to>
                                    </p:set>
                                    <p:animEffect transition="in" filter="fade">
                                      <p:cBhvr>
                                        <p:cTn id="13" dur="1000"/>
                                        <p:tgtEl>
                                          <p:spTgt spid="173"/>
                                        </p:tgtEl>
                                      </p:cBhvr>
                                    </p:animEffect>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180"/>
                                        </p:tgtEl>
                                        <p:attrNameLst>
                                          <p:attrName>style.visibility</p:attrName>
                                        </p:attrNameLst>
                                      </p:cBhvr>
                                      <p:to>
                                        <p:strVal val="visible"/>
                                      </p:to>
                                    </p:set>
                                    <p:animEffect transition="in" filter="fade">
                                      <p:cBhvr>
                                        <p:cTn id="17" dur="1000"/>
                                        <p:tgtEl>
                                          <p:spTgt spid="180"/>
                                        </p:tgtEl>
                                      </p:cBhvr>
                                    </p:animEffect>
                                  </p:childTnLst>
                                </p:cTn>
                              </p:par>
                            </p:childTnLst>
                          </p:cTn>
                        </p:par>
                        <p:par>
                          <p:cTn id="18" fill="hold">
                            <p:stCondLst>
                              <p:cond delay="3000"/>
                            </p:stCondLst>
                            <p:childTnLst>
                              <p:par>
                                <p:cTn id="19" presetID="10" presetClass="entr" presetSubtype="0" fill="hold" grpId="0" nodeType="afterEffect">
                                  <p:stCondLst>
                                    <p:cond delay="0"/>
                                  </p:stCondLst>
                                  <p:childTnLst>
                                    <p:set>
                                      <p:cBhvr>
                                        <p:cTn id="20" dur="1" fill="hold">
                                          <p:stCondLst>
                                            <p:cond delay="0"/>
                                          </p:stCondLst>
                                        </p:cTn>
                                        <p:tgtEl>
                                          <p:spTgt spid="174"/>
                                        </p:tgtEl>
                                        <p:attrNameLst>
                                          <p:attrName>style.visibility</p:attrName>
                                        </p:attrNameLst>
                                      </p:cBhvr>
                                      <p:to>
                                        <p:strVal val="visible"/>
                                      </p:to>
                                    </p:set>
                                    <p:animEffect transition="in" filter="fade">
                                      <p:cBhvr>
                                        <p:cTn id="21" dur="500"/>
                                        <p:tgtEl>
                                          <p:spTgt spid="174"/>
                                        </p:tgtEl>
                                      </p:cBhvr>
                                    </p:animEffect>
                                  </p:childTnLst>
                                </p:cTn>
                              </p:par>
                            </p:childTnLst>
                          </p:cTn>
                        </p:par>
                        <p:par>
                          <p:cTn id="22" fill="hold">
                            <p:stCondLst>
                              <p:cond delay="3500"/>
                            </p:stCondLst>
                            <p:childTnLst>
                              <p:par>
                                <p:cTn id="23" presetID="10" presetClass="entr" presetSubtype="0" fill="hold" grpId="0" nodeType="afterEffect">
                                  <p:stCondLst>
                                    <p:cond delay="0"/>
                                  </p:stCondLst>
                                  <p:childTnLst>
                                    <p:set>
                                      <p:cBhvr>
                                        <p:cTn id="24" dur="1" fill="hold">
                                          <p:stCondLst>
                                            <p:cond delay="0"/>
                                          </p:stCondLst>
                                        </p:cTn>
                                        <p:tgtEl>
                                          <p:spTgt spid="175"/>
                                        </p:tgtEl>
                                        <p:attrNameLst>
                                          <p:attrName>style.visibility</p:attrName>
                                        </p:attrNameLst>
                                      </p:cBhvr>
                                      <p:to>
                                        <p:strVal val="visible"/>
                                      </p:to>
                                    </p:set>
                                    <p:animEffect transition="in" filter="fade">
                                      <p:cBhvr>
                                        <p:cTn id="25" dur="1000"/>
                                        <p:tgtEl>
                                          <p:spTgt spid="175"/>
                                        </p:tgtEl>
                                      </p:cBhvr>
                                    </p:animEffect>
                                  </p:childTnLst>
                                </p:cTn>
                              </p:par>
                            </p:childTnLst>
                          </p:cTn>
                        </p:par>
                        <p:par>
                          <p:cTn id="26" fill="hold">
                            <p:stCondLst>
                              <p:cond delay="4500"/>
                            </p:stCondLst>
                            <p:childTnLst>
                              <p:par>
                                <p:cTn id="27" presetID="10" presetClass="entr" presetSubtype="0" fill="hold" grpId="0" nodeType="afterEffect">
                                  <p:stCondLst>
                                    <p:cond delay="0"/>
                                  </p:stCondLst>
                                  <p:childTnLst>
                                    <p:set>
                                      <p:cBhvr>
                                        <p:cTn id="28" dur="1" fill="hold">
                                          <p:stCondLst>
                                            <p:cond delay="0"/>
                                          </p:stCondLst>
                                        </p:cTn>
                                        <p:tgtEl>
                                          <p:spTgt spid="191"/>
                                        </p:tgtEl>
                                        <p:attrNameLst>
                                          <p:attrName>style.visibility</p:attrName>
                                        </p:attrNameLst>
                                      </p:cBhvr>
                                      <p:to>
                                        <p:strVal val="visible"/>
                                      </p:to>
                                    </p:set>
                                    <p:animEffect transition="in" filter="fade">
                                      <p:cBhvr>
                                        <p:cTn id="29" dur="1000"/>
                                        <p:tgtEl>
                                          <p:spTgt spid="191"/>
                                        </p:tgtEl>
                                      </p:cBhvr>
                                    </p:animEffect>
                                  </p:childTnLst>
                                </p:cTn>
                              </p:par>
                            </p:childTnLst>
                          </p:cTn>
                        </p:par>
                        <p:par>
                          <p:cTn id="30" fill="hold">
                            <p:stCondLst>
                              <p:cond delay="5500"/>
                            </p:stCondLst>
                            <p:childTnLst>
                              <p:par>
                                <p:cTn id="31" presetID="10" presetClass="entr" presetSubtype="0" fill="hold" grpId="0" nodeType="afterEffect">
                                  <p:stCondLst>
                                    <p:cond delay="0"/>
                                  </p:stCondLst>
                                  <p:childTnLst>
                                    <p:set>
                                      <p:cBhvr>
                                        <p:cTn id="32" dur="1" fill="hold">
                                          <p:stCondLst>
                                            <p:cond delay="0"/>
                                          </p:stCondLst>
                                        </p:cTn>
                                        <p:tgtEl>
                                          <p:spTgt spid="179"/>
                                        </p:tgtEl>
                                        <p:attrNameLst>
                                          <p:attrName>style.visibility</p:attrName>
                                        </p:attrNameLst>
                                      </p:cBhvr>
                                      <p:to>
                                        <p:strVal val="visible"/>
                                      </p:to>
                                    </p:set>
                                    <p:animEffect transition="in" filter="fade">
                                      <p:cBhvr>
                                        <p:cTn id="33" dur="1000"/>
                                        <p:tgtEl>
                                          <p:spTgt spid="179"/>
                                        </p:tgtEl>
                                      </p:cBhvr>
                                    </p:animEffect>
                                  </p:childTnLst>
                                </p:cTn>
                              </p:par>
                            </p:childTnLst>
                          </p:cTn>
                        </p:par>
                        <p:par>
                          <p:cTn id="34" fill="hold">
                            <p:stCondLst>
                              <p:cond delay="6500"/>
                            </p:stCondLst>
                            <p:childTnLst>
                              <p:par>
                                <p:cTn id="35" presetID="10" presetClass="entr" presetSubtype="0" fill="hold" grpId="0" nodeType="afterEffect">
                                  <p:stCondLst>
                                    <p:cond delay="0"/>
                                  </p:stCondLst>
                                  <p:childTnLst>
                                    <p:set>
                                      <p:cBhvr>
                                        <p:cTn id="36" dur="1" fill="hold">
                                          <p:stCondLst>
                                            <p:cond delay="0"/>
                                          </p:stCondLst>
                                        </p:cTn>
                                        <p:tgtEl>
                                          <p:spTgt spid="178"/>
                                        </p:tgtEl>
                                        <p:attrNameLst>
                                          <p:attrName>style.visibility</p:attrName>
                                        </p:attrNameLst>
                                      </p:cBhvr>
                                      <p:to>
                                        <p:strVal val="visible"/>
                                      </p:to>
                                    </p:set>
                                    <p:animEffect transition="in" filter="fade">
                                      <p:cBhvr>
                                        <p:cTn id="37" dur="1000"/>
                                        <p:tgtEl>
                                          <p:spTgt spid="178"/>
                                        </p:tgtEl>
                                      </p:cBhvr>
                                    </p:animEffect>
                                  </p:childTnLst>
                                </p:cTn>
                              </p:par>
                            </p:childTnLst>
                          </p:cTn>
                        </p:par>
                        <p:par>
                          <p:cTn id="38" fill="hold">
                            <p:stCondLst>
                              <p:cond delay="7500"/>
                            </p:stCondLst>
                            <p:childTnLst>
                              <p:par>
                                <p:cTn id="39" presetID="10" presetClass="entr" presetSubtype="0" fill="hold" grpId="0" nodeType="afterEffect">
                                  <p:stCondLst>
                                    <p:cond delay="0"/>
                                  </p:stCondLst>
                                  <p:childTnLst>
                                    <p:set>
                                      <p:cBhvr>
                                        <p:cTn id="40" dur="1" fill="hold">
                                          <p:stCondLst>
                                            <p:cond delay="0"/>
                                          </p:stCondLst>
                                        </p:cTn>
                                        <p:tgtEl>
                                          <p:spTgt spid="181"/>
                                        </p:tgtEl>
                                        <p:attrNameLst>
                                          <p:attrName>style.visibility</p:attrName>
                                        </p:attrNameLst>
                                      </p:cBhvr>
                                      <p:to>
                                        <p:strVal val="visible"/>
                                      </p:to>
                                    </p:set>
                                    <p:animEffect transition="in" filter="fade">
                                      <p:cBhvr>
                                        <p:cTn id="41" dur="1000"/>
                                        <p:tgtEl>
                                          <p:spTgt spid="181"/>
                                        </p:tgtEl>
                                      </p:cBhvr>
                                    </p:animEffect>
                                  </p:childTnLst>
                                </p:cTn>
                              </p:par>
                            </p:childTnLst>
                          </p:cTn>
                        </p:par>
                        <p:par>
                          <p:cTn id="42" fill="hold">
                            <p:stCondLst>
                              <p:cond delay="8500"/>
                            </p:stCondLst>
                            <p:childTnLst>
                              <p:par>
                                <p:cTn id="43" presetID="10" presetClass="entr" presetSubtype="0" fill="hold" grpId="0" nodeType="afterEffect">
                                  <p:stCondLst>
                                    <p:cond delay="0"/>
                                  </p:stCondLst>
                                  <p:childTnLst>
                                    <p:set>
                                      <p:cBhvr>
                                        <p:cTn id="44" dur="1" fill="hold">
                                          <p:stCondLst>
                                            <p:cond delay="0"/>
                                          </p:stCondLst>
                                        </p:cTn>
                                        <p:tgtEl>
                                          <p:spTgt spid="183"/>
                                        </p:tgtEl>
                                        <p:attrNameLst>
                                          <p:attrName>style.visibility</p:attrName>
                                        </p:attrNameLst>
                                      </p:cBhvr>
                                      <p:to>
                                        <p:strVal val="visible"/>
                                      </p:to>
                                    </p:set>
                                    <p:animEffect transition="in" filter="fade">
                                      <p:cBhvr>
                                        <p:cTn id="45" dur="1000"/>
                                        <p:tgtEl>
                                          <p:spTgt spid="183"/>
                                        </p:tgtEl>
                                      </p:cBhvr>
                                    </p:animEffect>
                                  </p:childTnLst>
                                </p:cTn>
                              </p:par>
                            </p:childTnLst>
                          </p:cTn>
                        </p:par>
                        <p:par>
                          <p:cTn id="46" fill="hold">
                            <p:stCondLst>
                              <p:cond delay="9500"/>
                            </p:stCondLst>
                            <p:childTnLst>
                              <p:par>
                                <p:cTn id="47" presetID="10" presetClass="entr" presetSubtype="0" fill="hold" grpId="0" nodeType="afterEffect">
                                  <p:stCondLst>
                                    <p:cond delay="0"/>
                                  </p:stCondLst>
                                  <p:childTnLst>
                                    <p:set>
                                      <p:cBhvr>
                                        <p:cTn id="48" dur="1" fill="hold">
                                          <p:stCondLst>
                                            <p:cond delay="0"/>
                                          </p:stCondLst>
                                        </p:cTn>
                                        <p:tgtEl>
                                          <p:spTgt spid="182"/>
                                        </p:tgtEl>
                                        <p:attrNameLst>
                                          <p:attrName>style.visibility</p:attrName>
                                        </p:attrNameLst>
                                      </p:cBhvr>
                                      <p:to>
                                        <p:strVal val="visible"/>
                                      </p:to>
                                    </p:set>
                                    <p:animEffect transition="in" filter="fade">
                                      <p:cBhvr>
                                        <p:cTn id="49" dur="1000"/>
                                        <p:tgtEl>
                                          <p:spTgt spid="182"/>
                                        </p:tgtEl>
                                      </p:cBhvr>
                                    </p:animEffect>
                                  </p:childTnLst>
                                </p:cTn>
                              </p:par>
                            </p:childTnLst>
                          </p:cTn>
                        </p:par>
                        <p:par>
                          <p:cTn id="50" fill="hold">
                            <p:stCondLst>
                              <p:cond delay="10500"/>
                            </p:stCondLst>
                            <p:childTnLst>
                              <p:par>
                                <p:cTn id="51" presetID="10" presetClass="entr" presetSubtype="0" fill="hold" grpId="0" nodeType="afterEffect">
                                  <p:stCondLst>
                                    <p:cond delay="0"/>
                                  </p:stCondLst>
                                  <p:childTnLst>
                                    <p:set>
                                      <p:cBhvr>
                                        <p:cTn id="52" dur="1" fill="hold">
                                          <p:stCondLst>
                                            <p:cond delay="0"/>
                                          </p:stCondLst>
                                        </p:cTn>
                                        <p:tgtEl>
                                          <p:spTgt spid="185"/>
                                        </p:tgtEl>
                                        <p:attrNameLst>
                                          <p:attrName>style.visibility</p:attrName>
                                        </p:attrNameLst>
                                      </p:cBhvr>
                                      <p:to>
                                        <p:strVal val="visible"/>
                                      </p:to>
                                    </p:set>
                                    <p:animEffect transition="in" filter="fade">
                                      <p:cBhvr>
                                        <p:cTn id="53" dur="1000"/>
                                        <p:tgtEl>
                                          <p:spTgt spid="185"/>
                                        </p:tgtEl>
                                      </p:cBhvr>
                                    </p:animEffect>
                                  </p:childTnLst>
                                </p:cTn>
                              </p:par>
                            </p:childTnLst>
                          </p:cTn>
                        </p:par>
                        <p:par>
                          <p:cTn id="54" fill="hold">
                            <p:stCondLst>
                              <p:cond delay="11500"/>
                            </p:stCondLst>
                            <p:childTnLst>
                              <p:par>
                                <p:cTn id="55" presetID="10" presetClass="entr" presetSubtype="0" fill="hold" grpId="0" nodeType="afterEffect">
                                  <p:stCondLst>
                                    <p:cond delay="0"/>
                                  </p:stCondLst>
                                  <p:childTnLst>
                                    <p:set>
                                      <p:cBhvr>
                                        <p:cTn id="56" dur="1" fill="hold">
                                          <p:stCondLst>
                                            <p:cond delay="0"/>
                                          </p:stCondLst>
                                        </p:cTn>
                                        <p:tgtEl>
                                          <p:spTgt spid="190"/>
                                        </p:tgtEl>
                                        <p:attrNameLst>
                                          <p:attrName>style.visibility</p:attrName>
                                        </p:attrNameLst>
                                      </p:cBhvr>
                                      <p:to>
                                        <p:strVal val="visible"/>
                                      </p:to>
                                    </p:set>
                                    <p:animEffect transition="in" filter="fade">
                                      <p:cBhvr>
                                        <p:cTn id="57" dur="1000"/>
                                        <p:tgtEl>
                                          <p:spTgt spid="190"/>
                                        </p:tgtEl>
                                      </p:cBhvr>
                                    </p:animEffect>
                                  </p:childTnLst>
                                </p:cTn>
                              </p:par>
                            </p:childTnLst>
                          </p:cTn>
                        </p:par>
                        <p:par>
                          <p:cTn id="58" fill="hold">
                            <p:stCondLst>
                              <p:cond delay="12500"/>
                            </p:stCondLst>
                            <p:childTnLst>
                              <p:par>
                                <p:cTn id="59" presetID="10" presetClass="entr" presetSubtype="0" fill="hold" grpId="0" nodeType="afterEffect">
                                  <p:stCondLst>
                                    <p:cond delay="0"/>
                                  </p:stCondLst>
                                  <p:childTnLst>
                                    <p:set>
                                      <p:cBhvr>
                                        <p:cTn id="60" dur="1" fill="hold">
                                          <p:stCondLst>
                                            <p:cond delay="0"/>
                                          </p:stCondLst>
                                        </p:cTn>
                                        <p:tgtEl>
                                          <p:spTgt spid="189"/>
                                        </p:tgtEl>
                                        <p:attrNameLst>
                                          <p:attrName>style.visibility</p:attrName>
                                        </p:attrNameLst>
                                      </p:cBhvr>
                                      <p:to>
                                        <p:strVal val="visible"/>
                                      </p:to>
                                    </p:set>
                                    <p:animEffect transition="in" filter="fade">
                                      <p:cBhvr>
                                        <p:cTn id="61" dur="1000"/>
                                        <p:tgtEl>
                                          <p:spTgt spid="189"/>
                                        </p:tgtEl>
                                      </p:cBhvr>
                                    </p:animEffect>
                                  </p:childTnLst>
                                </p:cTn>
                              </p:par>
                            </p:childTnLst>
                          </p:cTn>
                        </p:par>
                        <p:par>
                          <p:cTn id="62" fill="hold">
                            <p:stCondLst>
                              <p:cond delay="13500"/>
                            </p:stCondLst>
                            <p:childTnLst>
                              <p:par>
                                <p:cTn id="63" presetID="10" presetClass="entr" presetSubtype="0" fill="hold" grpId="0" nodeType="afterEffect">
                                  <p:stCondLst>
                                    <p:cond delay="0"/>
                                  </p:stCondLst>
                                  <p:childTnLst>
                                    <p:set>
                                      <p:cBhvr>
                                        <p:cTn id="64" dur="1" fill="hold">
                                          <p:stCondLst>
                                            <p:cond delay="0"/>
                                          </p:stCondLst>
                                        </p:cTn>
                                        <p:tgtEl>
                                          <p:spTgt spid="188"/>
                                        </p:tgtEl>
                                        <p:attrNameLst>
                                          <p:attrName>style.visibility</p:attrName>
                                        </p:attrNameLst>
                                      </p:cBhvr>
                                      <p:to>
                                        <p:strVal val="visible"/>
                                      </p:to>
                                    </p:set>
                                    <p:animEffect transition="in" filter="fade">
                                      <p:cBhvr>
                                        <p:cTn id="65" dur="1000"/>
                                        <p:tgtEl>
                                          <p:spTgt spid="188"/>
                                        </p:tgtEl>
                                      </p:cBhvr>
                                    </p:animEffect>
                                  </p:childTnLst>
                                </p:cTn>
                              </p:par>
                            </p:childTnLst>
                          </p:cTn>
                        </p:par>
                        <p:par>
                          <p:cTn id="66" fill="hold">
                            <p:stCondLst>
                              <p:cond delay="14500"/>
                            </p:stCondLst>
                            <p:childTnLst>
                              <p:par>
                                <p:cTn id="67" presetID="10" presetClass="entr" presetSubtype="0" fill="hold" grpId="0" nodeType="afterEffect">
                                  <p:stCondLst>
                                    <p:cond delay="0"/>
                                  </p:stCondLst>
                                  <p:childTnLst>
                                    <p:set>
                                      <p:cBhvr>
                                        <p:cTn id="68" dur="1" fill="hold">
                                          <p:stCondLst>
                                            <p:cond delay="0"/>
                                          </p:stCondLst>
                                        </p:cTn>
                                        <p:tgtEl>
                                          <p:spTgt spid="192"/>
                                        </p:tgtEl>
                                        <p:attrNameLst>
                                          <p:attrName>style.visibility</p:attrName>
                                        </p:attrNameLst>
                                      </p:cBhvr>
                                      <p:to>
                                        <p:strVal val="visible"/>
                                      </p:to>
                                    </p:set>
                                    <p:animEffect transition="in" filter="fade">
                                      <p:cBhvr>
                                        <p:cTn id="69" dur="1000"/>
                                        <p:tgtEl>
                                          <p:spTgt spid="192"/>
                                        </p:tgtEl>
                                      </p:cBhvr>
                                    </p:animEffect>
                                  </p:childTnLst>
                                </p:cTn>
                              </p:par>
                            </p:childTnLst>
                          </p:cTn>
                        </p:par>
                        <p:par>
                          <p:cTn id="70" fill="hold">
                            <p:stCondLst>
                              <p:cond delay="15500"/>
                            </p:stCondLst>
                            <p:childTnLst>
                              <p:par>
                                <p:cTn id="71" presetID="10" presetClass="entr" presetSubtype="0" fill="hold" grpId="0" nodeType="afterEffect">
                                  <p:stCondLst>
                                    <p:cond delay="0"/>
                                  </p:stCondLst>
                                  <p:childTnLst>
                                    <p:set>
                                      <p:cBhvr>
                                        <p:cTn id="72" dur="1" fill="hold">
                                          <p:stCondLst>
                                            <p:cond delay="0"/>
                                          </p:stCondLst>
                                        </p:cTn>
                                        <p:tgtEl>
                                          <p:spTgt spid="187"/>
                                        </p:tgtEl>
                                        <p:attrNameLst>
                                          <p:attrName>style.visibility</p:attrName>
                                        </p:attrNameLst>
                                      </p:cBhvr>
                                      <p:to>
                                        <p:strVal val="visible"/>
                                      </p:to>
                                    </p:set>
                                    <p:animEffect transition="in" filter="fade">
                                      <p:cBhvr>
                                        <p:cTn id="73" dur="1000"/>
                                        <p:tgtEl>
                                          <p:spTgt spid="187"/>
                                        </p:tgtEl>
                                      </p:cBhvr>
                                    </p:animEffect>
                                  </p:childTnLst>
                                </p:cTn>
                              </p:par>
                            </p:childTnLst>
                          </p:cTn>
                        </p:par>
                        <p:par>
                          <p:cTn id="74" fill="hold">
                            <p:stCondLst>
                              <p:cond delay="16500"/>
                            </p:stCondLst>
                            <p:childTnLst>
                              <p:par>
                                <p:cTn id="75" presetID="10" presetClass="entr" presetSubtype="0" fill="hold" grpId="0" nodeType="afterEffect">
                                  <p:stCondLst>
                                    <p:cond delay="0"/>
                                  </p:stCondLst>
                                  <p:childTnLst>
                                    <p:set>
                                      <p:cBhvr>
                                        <p:cTn id="76" dur="1" fill="hold">
                                          <p:stCondLst>
                                            <p:cond delay="0"/>
                                          </p:stCondLst>
                                        </p:cTn>
                                        <p:tgtEl>
                                          <p:spTgt spid="186"/>
                                        </p:tgtEl>
                                        <p:attrNameLst>
                                          <p:attrName>style.visibility</p:attrName>
                                        </p:attrNameLst>
                                      </p:cBhvr>
                                      <p:to>
                                        <p:strVal val="visible"/>
                                      </p:to>
                                    </p:set>
                                    <p:animEffect transition="in" filter="fade">
                                      <p:cBhvr>
                                        <p:cTn id="77" dur="1000"/>
                                        <p:tgtEl>
                                          <p:spTgt spid="186"/>
                                        </p:tgtEl>
                                      </p:cBhvr>
                                    </p:animEffect>
                                  </p:childTnLst>
                                </p:cTn>
                              </p:par>
                            </p:childTnLst>
                          </p:cTn>
                        </p:par>
                        <p:par>
                          <p:cTn id="78" fill="hold">
                            <p:stCondLst>
                              <p:cond delay="17500"/>
                            </p:stCondLst>
                            <p:childTnLst>
                              <p:par>
                                <p:cTn id="79" presetID="10" presetClass="entr" presetSubtype="0" fill="hold" grpId="0" nodeType="afterEffect">
                                  <p:stCondLst>
                                    <p:cond delay="0"/>
                                  </p:stCondLst>
                                  <p:childTnLst>
                                    <p:set>
                                      <p:cBhvr>
                                        <p:cTn id="80" dur="1" fill="hold">
                                          <p:stCondLst>
                                            <p:cond delay="0"/>
                                          </p:stCondLst>
                                        </p:cTn>
                                        <p:tgtEl>
                                          <p:spTgt spid="177"/>
                                        </p:tgtEl>
                                        <p:attrNameLst>
                                          <p:attrName>style.visibility</p:attrName>
                                        </p:attrNameLst>
                                      </p:cBhvr>
                                      <p:to>
                                        <p:strVal val="visible"/>
                                      </p:to>
                                    </p:set>
                                    <p:animEffect transition="in" filter="fade">
                                      <p:cBhvr>
                                        <p:cTn id="81" dur="1000"/>
                                        <p:tgtEl>
                                          <p:spTgt spid="177"/>
                                        </p:tgtEl>
                                      </p:cBhvr>
                                    </p:animEffect>
                                  </p:childTnLst>
                                </p:cTn>
                              </p:par>
                            </p:childTnLst>
                          </p:cTn>
                        </p:par>
                        <p:par>
                          <p:cTn id="82" fill="hold">
                            <p:stCondLst>
                              <p:cond delay="18500"/>
                            </p:stCondLst>
                            <p:childTnLst>
                              <p:par>
                                <p:cTn id="83" presetID="10" presetClass="entr" presetSubtype="0" fill="hold" grpId="0" nodeType="afterEffect">
                                  <p:stCondLst>
                                    <p:cond delay="500"/>
                                  </p:stCondLst>
                                  <p:childTnLst>
                                    <p:set>
                                      <p:cBhvr>
                                        <p:cTn id="84" dur="1" fill="hold">
                                          <p:stCondLst>
                                            <p:cond delay="0"/>
                                          </p:stCondLst>
                                        </p:cTn>
                                        <p:tgtEl>
                                          <p:spTgt spid="193"/>
                                        </p:tgtEl>
                                        <p:attrNameLst>
                                          <p:attrName>style.visibility</p:attrName>
                                        </p:attrNameLst>
                                      </p:cBhvr>
                                      <p:to>
                                        <p:strVal val="visible"/>
                                      </p:to>
                                    </p:set>
                                    <p:animEffect transition="in" filter="fade">
                                      <p:cBhvr>
                                        <p:cTn id="85" dur="500"/>
                                        <p:tgtEl>
                                          <p:spTgt spid="193"/>
                                        </p:tgtEl>
                                      </p:cBhvr>
                                    </p:animEffect>
                                  </p:childTnLst>
                                </p:cTn>
                              </p:par>
                              <p:par>
                                <p:cTn id="86" presetID="10" presetClass="entr" presetSubtype="0" fill="hold" grpId="0" nodeType="withEffect">
                                  <p:stCondLst>
                                    <p:cond delay="500"/>
                                  </p:stCondLst>
                                  <p:childTnLst>
                                    <p:set>
                                      <p:cBhvr>
                                        <p:cTn id="87" dur="1" fill="hold">
                                          <p:stCondLst>
                                            <p:cond delay="0"/>
                                          </p:stCondLst>
                                        </p:cTn>
                                        <p:tgtEl>
                                          <p:spTgt spid="233"/>
                                        </p:tgtEl>
                                        <p:attrNameLst>
                                          <p:attrName>style.visibility</p:attrName>
                                        </p:attrNameLst>
                                      </p:cBhvr>
                                      <p:to>
                                        <p:strVal val="visible"/>
                                      </p:to>
                                    </p:set>
                                    <p:animEffect transition="in" filter="fade">
                                      <p:cBhvr>
                                        <p:cTn id="88" dur="500"/>
                                        <p:tgtEl>
                                          <p:spTgt spid="233"/>
                                        </p:tgtEl>
                                      </p:cBhvr>
                                    </p:animEffect>
                                  </p:childTnLst>
                                </p:cTn>
                              </p:par>
                              <p:par>
                                <p:cTn id="89" presetID="10" presetClass="entr" presetSubtype="0" fill="hold" grpId="0" nodeType="withEffect">
                                  <p:stCondLst>
                                    <p:cond delay="500"/>
                                  </p:stCondLst>
                                  <p:childTnLst>
                                    <p:set>
                                      <p:cBhvr>
                                        <p:cTn id="90" dur="1" fill="hold">
                                          <p:stCondLst>
                                            <p:cond delay="0"/>
                                          </p:stCondLst>
                                        </p:cTn>
                                        <p:tgtEl>
                                          <p:spTgt spid="234"/>
                                        </p:tgtEl>
                                        <p:attrNameLst>
                                          <p:attrName>style.visibility</p:attrName>
                                        </p:attrNameLst>
                                      </p:cBhvr>
                                      <p:to>
                                        <p:strVal val="visible"/>
                                      </p:to>
                                    </p:set>
                                    <p:animEffect transition="in" filter="fade">
                                      <p:cBhvr>
                                        <p:cTn id="91" dur="500"/>
                                        <p:tgtEl>
                                          <p:spTgt spid="234"/>
                                        </p:tgtEl>
                                      </p:cBhvr>
                                    </p:animEffect>
                                  </p:childTnLst>
                                </p:cTn>
                              </p:par>
                              <p:par>
                                <p:cTn id="92" presetID="10" presetClass="entr" presetSubtype="0" fill="hold" grpId="0" nodeType="withEffect">
                                  <p:stCondLst>
                                    <p:cond delay="500"/>
                                  </p:stCondLst>
                                  <p:childTnLst>
                                    <p:set>
                                      <p:cBhvr>
                                        <p:cTn id="93" dur="1" fill="hold">
                                          <p:stCondLst>
                                            <p:cond delay="0"/>
                                          </p:stCondLst>
                                        </p:cTn>
                                        <p:tgtEl>
                                          <p:spTgt spid="235"/>
                                        </p:tgtEl>
                                        <p:attrNameLst>
                                          <p:attrName>style.visibility</p:attrName>
                                        </p:attrNameLst>
                                      </p:cBhvr>
                                      <p:to>
                                        <p:strVal val="visible"/>
                                      </p:to>
                                    </p:set>
                                    <p:animEffect transition="in" filter="fade">
                                      <p:cBhvr>
                                        <p:cTn id="94" dur="500"/>
                                        <p:tgtEl>
                                          <p:spTgt spid="235"/>
                                        </p:tgtEl>
                                      </p:cBhvr>
                                    </p:animEffect>
                                  </p:childTnLst>
                                </p:cTn>
                              </p:par>
                              <p:par>
                                <p:cTn id="95" presetID="10" presetClass="entr" presetSubtype="0" fill="hold" grpId="0" nodeType="withEffect">
                                  <p:stCondLst>
                                    <p:cond delay="500"/>
                                  </p:stCondLst>
                                  <p:childTnLst>
                                    <p:set>
                                      <p:cBhvr>
                                        <p:cTn id="96" dur="1" fill="hold">
                                          <p:stCondLst>
                                            <p:cond delay="0"/>
                                          </p:stCondLst>
                                        </p:cTn>
                                        <p:tgtEl>
                                          <p:spTgt spid="236"/>
                                        </p:tgtEl>
                                        <p:attrNameLst>
                                          <p:attrName>style.visibility</p:attrName>
                                        </p:attrNameLst>
                                      </p:cBhvr>
                                      <p:to>
                                        <p:strVal val="visible"/>
                                      </p:to>
                                    </p:set>
                                    <p:animEffect transition="in" filter="fade">
                                      <p:cBhvr>
                                        <p:cTn id="97" dur="500"/>
                                        <p:tgtEl>
                                          <p:spTgt spid="236"/>
                                        </p:tgtEl>
                                      </p:cBhvr>
                                    </p:animEffect>
                                  </p:childTnLst>
                                </p:cTn>
                              </p:par>
                              <p:par>
                                <p:cTn id="98" presetID="10" presetClass="entr" presetSubtype="0" fill="hold" grpId="0" nodeType="withEffect">
                                  <p:stCondLst>
                                    <p:cond delay="500"/>
                                  </p:stCondLst>
                                  <p:childTnLst>
                                    <p:set>
                                      <p:cBhvr>
                                        <p:cTn id="99" dur="1" fill="hold">
                                          <p:stCondLst>
                                            <p:cond delay="0"/>
                                          </p:stCondLst>
                                        </p:cTn>
                                        <p:tgtEl>
                                          <p:spTgt spid="237"/>
                                        </p:tgtEl>
                                        <p:attrNameLst>
                                          <p:attrName>style.visibility</p:attrName>
                                        </p:attrNameLst>
                                      </p:cBhvr>
                                      <p:to>
                                        <p:strVal val="visible"/>
                                      </p:to>
                                    </p:set>
                                    <p:animEffect transition="in" filter="fade">
                                      <p:cBhvr>
                                        <p:cTn id="100" dur="500"/>
                                        <p:tgtEl>
                                          <p:spTgt spid="237"/>
                                        </p:tgtEl>
                                      </p:cBhvr>
                                    </p:animEffect>
                                  </p:childTnLst>
                                </p:cTn>
                              </p:par>
                              <p:par>
                                <p:cTn id="101" presetID="10" presetClass="entr" presetSubtype="0" fill="hold" grpId="0" nodeType="withEffect">
                                  <p:stCondLst>
                                    <p:cond delay="500"/>
                                  </p:stCondLst>
                                  <p:childTnLst>
                                    <p:set>
                                      <p:cBhvr>
                                        <p:cTn id="102" dur="1" fill="hold">
                                          <p:stCondLst>
                                            <p:cond delay="0"/>
                                          </p:stCondLst>
                                        </p:cTn>
                                        <p:tgtEl>
                                          <p:spTgt spid="238"/>
                                        </p:tgtEl>
                                        <p:attrNameLst>
                                          <p:attrName>style.visibility</p:attrName>
                                        </p:attrNameLst>
                                      </p:cBhvr>
                                      <p:to>
                                        <p:strVal val="visible"/>
                                      </p:to>
                                    </p:set>
                                    <p:animEffect transition="in" filter="fade">
                                      <p:cBhvr>
                                        <p:cTn id="103" dur="500"/>
                                        <p:tgtEl>
                                          <p:spTgt spid="238"/>
                                        </p:tgtEl>
                                      </p:cBhvr>
                                    </p:animEffect>
                                  </p:childTnLst>
                                </p:cTn>
                              </p:par>
                              <p:par>
                                <p:cTn id="104" presetID="10" presetClass="entr" presetSubtype="0" fill="hold" grpId="0" nodeType="withEffect">
                                  <p:stCondLst>
                                    <p:cond delay="500"/>
                                  </p:stCondLst>
                                  <p:childTnLst>
                                    <p:set>
                                      <p:cBhvr>
                                        <p:cTn id="105" dur="1" fill="hold">
                                          <p:stCondLst>
                                            <p:cond delay="0"/>
                                          </p:stCondLst>
                                        </p:cTn>
                                        <p:tgtEl>
                                          <p:spTgt spid="176"/>
                                        </p:tgtEl>
                                        <p:attrNameLst>
                                          <p:attrName>style.visibility</p:attrName>
                                        </p:attrNameLst>
                                      </p:cBhvr>
                                      <p:to>
                                        <p:strVal val="visible"/>
                                      </p:to>
                                    </p:set>
                                    <p:animEffect transition="in" filter="fade">
                                      <p:cBhvr>
                                        <p:cTn id="106" dur="500"/>
                                        <p:tgtEl>
                                          <p:spTgt spid="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 grpId="0" animBg="1"/>
      <p:bldP spid="179" grpId="0" animBg="1"/>
      <p:bldP spid="182" grpId="0" animBg="1"/>
      <p:bldP spid="186" grpId="0" animBg="1"/>
      <p:bldP spid="188" grpId="0" animBg="1"/>
      <p:bldP spid="189" grpId="0" animBg="1"/>
      <p:bldP spid="190" grpId="0" animBg="1"/>
      <p:bldP spid="193" grpId="0" animBg="1"/>
      <p:bldP spid="192" grpId="0" animBg="1"/>
      <p:bldP spid="175" grpId="0" animBg="1"/>
      <p:bldP spid="180" grpId="0" animBg="1"/>
      <p:bldP spid="233" grpId="0" animBg="1"/>
      <p:bldP spid="234" grpId="0" animBg="1"/>
      <p:bldP spid="178" grpId="0" animBg="1"/>
      <p:bldP spid="235" grpId="0" animBg="1"/>
      <p:bldP spid="183" grpId="0" animBg="1"/>
      <p:bldP spid="181" grpId="0" animBg="1"/>
      <p:bldP spid="236" grpId="0" animBg="1"/>
      <p:bldP spid="237" grpId="0" animBg="1"/>
      <p:bldP spid="185" grpId="0" animBg="1"/>
      <p:bldP spid="177" grpId="0" animBg="1"/>
      <p:bldP spid="238" grpId="0" animBg="1"/>
      <p:bldP spid="187" grpId="0" animBg="1"/>
      <p:bldP spid="245" grpId="0" animBg="1"/>
      <p:bldP spid="191" grpId="0" animBg="1"/>
      <p:bldP spid="173" grpId="0" animBg="1"/>
      <p:bldP spid="17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4294967295"/>
          </p:nvPr>
        </p:nvSpPr>
        <p:spPr>
          <a:xfrm>
            <a:off x="0" y="0"/>
            <a:ext cx="12192000" cy="6858000"/>
          </a:xfrm>
        </p:spPr>
      </p:sp>
      <p:graphicFrame>
        <p:nvGraphicFramePr>
          <p:cNvPr id="4" name="Chart 3">
            <a:extLst>
              <a:ext uri="{FF2B5EF4-FFF2-40B4-BE49-F238E27FC236}">
                <a16:creationId xmlns:a16="http://schemas.microsoft.com/office/drawing/2014/main" xmlns="" id="{00000000-0008-0000-0700-000002000000}"/>
              </a:ext>
            </a:extLst>
          </p:cNvPr>
          <p:cNvGraphicFramePr>
            <a:graphicFrameLocks noGrp="1"/>
          </p:cNvGraphicFramePr>
          <p:nvPr>
            <p:extLst>
              <p:ext uri="{D42A27DB-BD31-4B8C-83A1-F6EECF244321}">
                <p14:modId xmlns:p14="http://schemas.microsoft.com/office/powerpoint/2010/main" val="3066580510"/>
              </p:ext>
            </p:extLst>
          </p:nvPr>
        </p:nvGraphicFramePr>
        <p:xfrm>
          <a:off x="231737" y="-792659"/>
          <a:ext cx="12381233" cy="8823294"/>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p:cNvSpPr/>
          <p:nvPr/>
        </p:nvSpPr>
        <p:spPr>
          <a:xfrm>
            <a:off x="-55781" y="-3031"/>
            <a:ext cx="12247781" cy="26731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p:cNvSpPr/>
          <p:nvPr/>
        </p:nvSpPr>
        <p:spPr>
          <a:xfrm>
            <a:off x="0" y="6603381"/>
            <a:ext cx="12247781" cy="26731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Title 4"/>
          <p:cNvSpPr txBox="1">
            <a:spLocks/>
          </p:cNvSpPr>
          <p:nvPr/>
        </p:nvSpPr>
        <p:spPr>
          <a:xfrm>
            <a:off x="56819" y="380270"/>
            <a:ext cx="10515600" cy="642937"/>
          </a:xfrm>
          <a:prstGeom prst="rect">
            <a:avLst/>
          </a:prstGeom>
        </p:spPr>
        <p:txBody>
          <a:bodyPr/>
          <a:lstStyle>
            <a:lvl1pPr algn="ctr" rtl="0" fontAlgn="base">
              <a:lnSpc>
                <a:spcPct val="90000"/>
              </a:lnSpc>
              <a:spcBef>
                <a:spcPct val="0"/>
              </a:spcBef>
              <a:spcAft>
                <a:spcPct val="0"/>
              </a:spcAft>
              <a:defRPr sz="2800" kern="1200">
                <a:solidFill>
                  <a:schemeClr val="tx1"/>
                </a:solidFill>
                <a:latin typeface="Bebas Neue" panose="020B0606020202050201" pitchFamily="34" charset="0"/>
                <a:ea typeface="+mj-ea"/>
                <a:cs typeface="+mj-cs"/>
              </a:defRPr>
            </a:lvl1pPr>
            <a:lvl2pPr algn="ctr" rtl="0" fontAlgn="base">
              <a:lnSpc>
                <a:spcPct val="90000"/>
              </a:lnSpc>
              <a:spcBef>
                <a:spcPct val="0"/>
              </a:spcBef>
              <a:spcAft>
                <a:spcPct val="0"/>
              </a:spcAft>
              <a:defRPr sz="2800">
                <a:solidFill>
                  <a:schemeClr val="tx1"/>
                </a:solidFill>
                <a:latin typeface="Bebas Neue" pitchFamily="34" charset="0"/>
              </a:defRPr>
            </a:lvl2pPr>
            <a:lvl3pPr algn="ctr" rtl="0" fontAlgn="base">
              <a:lnSpc>
                <a:spcPct val="90000"/>
              </a:lnSpc>
              <a:spcBef>
                <a:spcPct val="0"/>
              </a:spcBef>
              <a:spcAft>
                <a:spcPct val="0"/>
              </a:spcAft>
              <a:defRPr sz="2800">
                <a:solidFill>
                  <a:schemeClr val="tx1"/>
                </a:solidFill>
                <a:latin typeface="Bebas Neue" pitchFamily="34" charset="0"/>
              </a:defRPr>
            </a:lvl3pPr>
            <a:lvl4pPr algn="ctr" rtl="0" fontAlgn="base">
              <a:lnSpc>
                <a:spcPct val="90000"/>
              </a:lnSpc>
              <a:spcBef>
                <a:spcPct val="0"/>
              </a:spcBef>
              <a:spcAft>
                <a:spcPct val="0"/>
              </a:spcAft>
              <a:defRPr sz="2800">
                <a:solidFill>
                  <a:schemeClr val="tx1"/>
                </a:solidFill>
                <a:latin typeface="Bebas Neue" pitchFamily="34" charset="0"/>
              </a:defRPr>
            </a:lvl4pPr>
            <a:lvl5pPr algn="ctr" rtl="0" fontAlgn="base">
              <a:lnSpc>
                <a:spcPct val="90000"/>
              </a:lnSpc>
              <a:spcBef>
                <a:spcPct val="0"/>
              </a:spcBef>
              <a:spcAft>
                <a:spcPct val="0"/>
              </a:spcAft>
              <a:defRPr sz="2800">
                <a:solidFill>
                  <a:schemeClr val="tx1"/>
                </a:solidFill>
                <a:latin typeface="Bebas Neue" pitchFamily="34" charset="0"/>
              </a:defRPr>
            </a:lvl5pPr>
            <a:lvl6pPr marL="457200" algn="ctr" rtl="0" fontAlgn="base">
              <a:lnSpc>
                <a:spcPct val="90000"/>
              </a:lnSpc>
              <a:spcBef>
                <a:spcPct val="0"/>
              </a:spcBef>
              <a:spcAft>
                <a:spcPct val="0"/>
              </a:spcAft>
              <a:defRPr sz="2800">
                <a:solidFill>
                  <a:schemeClr val="tx1"/>
                </a:solidFill>
                <a:latin typeface="Bebas Neue" pitchFamily="34" charset="0"/>
              </a:defRPr>
            </a:lvl6pPr>
            <a:lvl7pPr marL="914400" algn="ctr" rtl="0" fontAlgn="base">
              <a:lnSpc>
                <a:spcPct val="90000"/>
              </a:lnSpc>
              <a:spcBef>
                <a:spcPct val="0"/>
              </a:spcBef>
              <a:spcAft>
                <a:spcPct val="0"/>
              </a:spcAft>
              <a:defRPr sz="2800">
                <a:solidFill>
                  <a:schemeClr val="tx1"/>
                </a:solidFill>
                <a:latin typeface="Bebas Neue" pitchFamily="34" charset="0"/>
              </a:defRPr>
            </a:lvl7pPr>
            <a:lvl8pPr marL="1371600" algn="ctr" rtl="0" fontAlgn="base">
              <a:lnSpc>
                <a:spcPct val="90000"/>
              </a:lnSpc>
              <a:spcBef>
                <a:spcPct val="0"/>
              </a:spcBef>
              <a:spcAft>
                <a:spcPct val="0"/>
              </a:spcAft>
              <a:defRPr sz="2800">
                <a:solidFill>
                  <a:schemeClr val="tx1"/>
                </a:solidFill>
                <a:latin typeface="Bebas Neue" pitchFamily="34" charset="0"/>
              </a:defRPr>
            </a:lvl8pPr>
            <a:lvl9pPr marL="1828800" algn="ctr" rtl="0" fontAlgn="base">
              <a:lnSpc>
                <a:spcPct val="90000"/>
              </a:lnSpc>
              <a:spcBef>
                <a:spcPct val="0"/>
              </a:spcBef>
              <a:spcAft>
                <a:spcPct val="0"/>
              </a:spcAft>
              <a:defRPr sz="2800">
                <a:solidFill>
                  <a:schemeClr val="tx1"/>
                </a:solidFill>
                <a:latin typeface="Bebas Neue" pitchFamily="34" charset="0"/>
              </a:defRPr>
            </a:lvl9pPr>
          </a:lstStyle>
          <a:p>
            <a:pPr algn="l" eaLnBrk="1" fontAlgn="auto" hangingPunct="1">
              <a:spcAft>
                <a:spcPts val="0"/>
              </a:spcAft>
              <a:defRPr/>
            </a:pPr>
            <a:endParaRPr lang="id-ID" dirty="0"/>
          </a:p>
        </p:txBody>
      </p:sp>
      <p:sp>
        <p:nvSpPr>
          <p:cNvPr id="8" name="TextBox 7"/>
          <p:cNvSpPr txBox="1"/>
          <p:nvPr/>
        </p:nvSpPr>
        <p:spPr>
          <a:xfrm>
            <a:off x="876300" y="1422400"/>
            <a:ext cx="444500" cy="369332"/>
          </a:xfrm>
          <a:prstGeom prst="rect">
            <a:avLst/>
          </a:prstGeom>
          <a:noFill/>
        </p:spPr>
        <p:txBody>
          <a:bodyPr wrap="square" rtlCol="0">
            <a:spAutoFit/>
          </a:bodyPr>
          <a:lstStyle/>
          <a:p>
            <a:r>
              <a:rPr lang="en-US" dirty="0">
                <a:solidFill>
                  <a:srgbClr val="C00000"/>
                </a:solidFill>
              </a:rPr>
              <a:t>12</a:t>
            </a:r>
          </a:p>
        </p:txBody>
      </p:sp>
      <p:sp>
        <p:nvSpPr>
          <p:cNvPr id="9" name="TextBox 8"/>
          <p:cNvSpPr txBox="1"/>
          <p:nvPr/>
        </p:nvSpPr>
        <p:spPr>
          <a:xfrm>
            <a:off x="914400" y="1690132"/>
            <a:ext cx="444500" cy="369332"/>
          </a:xfrm>
          <a:prstGeom prst="rect">
            <a:avLst/>
          </a:prstGeom>
          <a:noFill/>
        </p:spPr>
        <p:txBody>
          <a:bodyPr wrap="square" rtlCol="0">
            <a:spAutoFit/>
          </a:bodyPr>
          <a:lstStyle/>
          <a:p>
            <a:r>
              <a:rPr lang="en-US" dirty="0">
                <a:solidFill>
                  <a:srgbClr val="C00000"/>
                </a:solidFill>
              </a:rPr>
              <a:t>6</a:t>
            </a:r>
          </a:p>
        </p:txBody>
      </p:sp>
      <p:sp>
        <p:nvSpPr>
          <p:cNvPr id="10" name="TextBox 9"/>
          <p:cNvSpPr txBox="1"/>
          <p:nvPr/>
        </p:nvSpPr>
        <p:spPr>
          <a:xfrm>
            <a:off x="914400" y="1958896"/>
            <a:ext cx="444500" cy="369332"/>
          </a:xfrm>
          <a:prstGeom prst="rect">
            <a:avLst/>
          </a:prstGeom>
          <a:noFill/>
        </p:spPr>
        <p:txBody>
          <a:bodyPr wrap="square" rtlCol="0">
            <a:spAutoFit/>
          </a:bodyPr>
          <a:lstStyle/>
          <a:p>
            <a:r>
              <a:rPr lang="en-US" dirty="0">
                <a:solidFill>
                  <a:srgbClr val="C00000"/>
                </a:solidFill>
              </a:rPr>
              <a:t>6</a:t>
            </a:r>
          </a:p>
        </p:txBody>
      </p:sp>
      <p:sp>
        <p:nvSpPr>
          <p:cNvPr id="11" name="TextBox 10"/>
          <p:cNvSpPr txBox="1"/>
          <p:nvPr/>
        </p:nvSpPr>
        <p:spPr>
          <a:xfrm>
            <a:off x="914400" y="2225596"/>
            <a:ext cx="444500" cy="369332"/>
          </a:xfrm>
          <a:prstGeom prst="rect">
            <a:avLst/>
          </a:prstGeom>
          <a:noFill/>
        </p:spPr>
        <p:txBody>
          <a:bodyPr wrap="square" rtlCol="0">
            <a:spAutoFit/>
          </a:bodyPr>
          <a:lstStyle/>
          <a:p>
            <a:r>
              <a:rPr lang="en-US" dirty="0">
                <a:solidFill>
                  <a:srgbClr val="C00000"/>
                </a:solidFill>
              </a:rPr>
              <a:t>2</a:t>
            </a:r>
          </a:p>
        </p:txBody>
      </p:sp>
      <p:sp>
        <p:nvSpPr>
          <p:cNvPr id="12" name="TextBox 11"/>
          <p:cNvSpPr txBox="1"/>
          <p:nvPr/>
        </p:nvSpPr>
        <p:spPr>
          <a:xfrm>
            <a:off x="914400" y="2503290"/>
            <a:ext cx="444500" cy="369332"/>
          </a:xfrm>
          <a:prstGeom prst="rect">
            <a:avLst/>
          </a:prstGeom>
          <a:noFill/>
        </p:spPr>
        <p:txBody>
          <a:bodyPr wrap="square" rtlCol="0">
            <a:spAutoFit/>
          </a:bodyPr>
          <a:lstStyle/>
          <a:p>
            <a:r>
              <a:rPr lang="en-US" dirty="0">
                <a:solidFill>
                  <a:srgbClr val="C00000"/>
                </a:solidFill>
              </a:rPr>
              <a:t>7</a:t>
            </a:r>
          </a:p>
        </p:txBody>
      </p:sp>
      <p:sp>
        <p:nvSpPr>
          <p:cNvPr id="13" name="TextBox 12"/>
          <p:cNvSpPr txBox="1"/>
          <p:nvPr/>
        </p:nvSpPr>
        <p:spPr>
          <a:xfrm>
            <a:off x="914400" y="2779278"/>
            <a:ext cx="444500" cy="369332"/>
          </a:xfrm>
          <a:prstGeom prst="rect">
            <a:avLst/>
          </a:prstGeom>
          <a:noFill/>
        </p:spPr>
        <p:txBody>
          <a:bodyPr wrap="square" rtlCol="0">
            <a:spAutoFit/>
          </a:bodyPr>
          <a:lstStyle/>
          <a:p>
            <a:r>
              <a:rPr lang="en-US" dirty="0">
                <a:solidFill>
                  <a:srgbClr val="C00000"/>
                </a:solidFill>
              </a:rPr>
              <a:t>3</a:t>
            </a:r>
          </a:p>
        </p:txBody>
      </p:sp>
      <p:sp>
        <p:nvSpPr>
          <p:cNvPr id="14" name="TextBox 13"/>
          <p:cNvSpPr txBox="1"/>
          <p:nvPr/>
        </p:nvSpPr>
        <p:spPr>
          <a:xfrm>
            <a:off x="927100" y="3040144"/>
            <a:ext cx="444500" cy="369332"/>
          </a:xfrm>
          <a:prstGeom prst="rect">
            <a:avLst/>
          </a:prstGeom>
          <a:noFill/>
        </p:spPr>
        <p:txBody>
          <a:bodyPr wrap="square" rtlCol="0">
            <a:spAutoFit/>
          </a:bodyPr>
          <a:lstStyle/>
          <a:p>
            <a:r>
              <a:rPr lang="en-US" dirty="0">
                <a:solidFill>
                  <a:srgbClr val="C00000"/>
                </a:solidFill>
              </a:rPr>
              <a:t>9</a:t>
            </a:r>
          </a:p>
        </p:txBody>
      </p:sp>
      <p:sp>
        <p:nvSpPr>
          <p:cNvPr id="15" name="TextBox 14"/>
          <p:cNvSpPr txBox="1"/>
          <p:nvPr/>
        </p:nvSpPr>
        <p:spPr>
          <a:xfrm>
            <a:off x="939800" y="3320576"/>
            <a:ext cx="444500" cy="369332"/>
          </a:xfrm>
          <a:prstGeom prst="rect">
            <a:avLst/>
          </a:prstGeom>
          <a:noFill/>
        </p:spPr>
        <p:txBody>
          <a:bodyPr wrap="square" rtlCol="0">
            <a:spAutoFit/>
          </a:bodyPr>
          <a:lstStyle/>
          <a:p>
            <a:r>
              <a:rPr lang="en-US" dirty="0">
                <a:solidFill>
                  <a:srgbClr val="C00000"/>
                </a:solidFill>
              </a:rPr>
              <a:t>2</a:t>
            </a:r>
          </a:p>
        </p:txBody>
      </p:sp>
      <p:sp>
        <p:nvSpPr>
          <p:cNvPr id="16" name="TextBox 15"/>
          <p:cNvSpPr txBox="1"/>
          <p:nvPr/>
        </p:nvSpPr>
        <p:spPr>
          <a:xfrm>
            <a:off x="939800" y="3588350"/>
            <a:ext cx="444500" cy="369332"/>
          </a:xfrm>
          <a:prstGeom prst="rect">
            <a:avLst/>
          </a:prstGeom>
          <a:noFill/>
        </p:spPr>
        <p:txBody>
          <a:bodyPr wrap="square" rtlCol="0">
            <a:spAutoFit/>
          </a:bodyPr>
          <a:lstStyle/>
          <a:p>
            <a:r>
              <a:rPr lang="en-US" dirty="0">
                <a:solidFill>
                  <a:srgbClr val="C00000"/>
                </a:solidFill>
              </a:rPr>
              <a:t>3</a:t>
            </a:r>
          </a:p>
        </p:txBody>
      </p:sp>
      <p:sp>
        <p:nvSpPr>
          <p:cNvPr id="17" name="TextBox 16"/>
          <p:cNvSpPr txBox="1"/>
          <p:nvPr/>
        </p:nvSpPr>
        <p:spPr>
          <a:xfrm>
            <a:off x="927100" y="3856082"/>
            <a:ext cx="444500" cy="369332"/>
          </a:xfrm>
          <a:prstGeom prst="rect">
            <a:avLst/>
          </a:prstGeom>
          <a:noFill/>
        </p:spPr>
        <p:txBody>
          <a:bodyPr wrap="square" rtlCol="0">
            <a:spAutoFit/>
          </a:bodyPr>
          <a:lstStyle/>
          <a:p>
            <a:r>
              <a:rPr lang="en-US" dirty="0">
                <a:solidFill>
                  <a:srgbClr val="C00000"/>
                </a:solidFill>
              </a:rPr>
              <a:t>1</a:t>
            </a:r>
          </a:p>
        </p:txBody>
      </p:sp>
      <p:sp>
        <p:nvSpPr>
          <p:cNvPr id="18" name="TextBox 17"/>
          <p:cNvSpPr txBox="1"/>
          <p:nvPr/>
        </p:nvSpPr>
        <p:spPr>
          <a:xfrm>
            <a:off x="927100" y="4130764"/>
            <a:ext cx="444500" cy="369332"/>
          </a:xfrm>
          <a:prstGeom prst="rect">
            <a:avLst/>
          </a:prstGeom>
          <a:noFill/>
        </p:spPr>
        <p:txBody>
          <a:bodyPr wrap="square" rtlCol="0">
            <a:spAutoFit/>
          </a:bodyPr>
          <a:lstStyle/>
          <a:p>
            <a:r>
              <a:rPr lang="en-US" dirty="0">
                <a:solidFill>
                  <a:srgbClr val="C00000"/>
                </a:solidFill>
              </a:rPr>
              <a:t>3</a:t>
            </a:r>
          </a:p>
        </p:txBody>
      </p:sp>
      <p:sp>
        <p:nvSpPr>
          <p:cNvPr id="19" name="TextBox 18"/>
          <p:cNvSpPr txBox="1"/>
          <p:nvPr/>
        </p:nvSpPr>
        <p:spPr>
          <a:xfrm>
            <a:off x="939800" y="4398496"/>
            <a:ext cx="444500" cy="369332"/>
          </a:xfrm>
          <a:prstGeom prst="rect">
            <a:avLst/>
          </a:prstGeom>
          <a:noFill/>
        </p:spPr>
        <p:txBody>
          <a:bodyPr wrap="square" rtlCol="0">
            <a:spAutoFit/>
          </a:bodyPr>
          <a:lstStyle/>
          <a:p>
            <a:r>
              <a:rPr lang="en-US" dirty="0">
                <a:solidFill>
                  <a:srgbClr val="C00000"/>
                </a:solidFill>
              </a:rPr>
              <a:t>5</a:t>
            </a:r>
          </a:p>
        </p:txBody>
      </p:sp>
      <p:sp>
        <p:nvSpPr>
          <p:cNvPr id="20" name="TextBox 19"/>
          <p:cNvSpPr txBox="1"/>
          <p:nvPr/>
        </p:nvSpPr>
        <p:spPr>
          <a:xfrm>
            <a:off x="939800" y="4660478"/>
            <a:ext cx="444500" cy="369332"/>
          </a:xfrm>
          <a:prstGeom prst="rect">
            <a:avLst/>
          </a:prstGeom>
          <a:noFill/>
        </p:spPr>
        <p:txBody>
          <a:bodyPr wrap="square" rtlCol="0">
            <a:spAutoFit/>
          </a:bodyPr>
          <a:lstStyle/>
          <a:p>
            <a:r>
              <a:rPr lang="en-US" dirty="0">
                <a:solidFill>
                  <a:srgbClr val="C00000"/>
                </a:solidFill>
              </a:rPr>
              <a:t>2</a:t>
            </a:r>
          </a:p>
        </p:txBody>
      </p:sp>
      <p:sp>
        <p:nvSpPr>
          <p:cNvPr id="21" name="TextBox 20"/>
          <p:cNvSpPr txBox="1"/>
          <p:nvPr/>
        </p:nvSpPr>
        <p:spPr>
          <a:xfrm>
            <a:off x="939800" y="4948892"/>
            <a:ext cx="444500" cy="369332"/>
          </a:xfrm>
          <a:prstGeom prst="rect">
            <a:avLst/>
          </a:prstGeom>
          <a:noFill/>
        </p:spPr>
        <p:txBody>
          <a:bodyPr wrap="square" rtlCol="0">
            <a:spAutoFit/>
          </a:bodyPr>
          <a:lstStyle/>
          <a:p>
            <a:r>
              <a:rPr lang="en-US" dirty="0">
                <a:solidFill>
                  <a:srgbClr val="C00000"/>
                </a:solidFill>
              </a:rPr>
              <a:t>1</a:t>
            </a:r>
          </a:p>
        </p:txBody>
      </p:sp>
      <p:sp>
        <p:nvSpPr>
          <p:cNvPr id="22" name="TextBox 21"/>
          <p:cNvSpPr txBox="1"/>
          <p:nvPr/>
        </p:nvSpPr>
        <p:spPr>
          <a:xfrm>
            <a:off x="939800" y="5212516"/>
            <a:ext cx="444500" cy="369332"/>
          </a:xfrm>
          <a:prstGeom prst="rect">
            <a:avLst/>
          </a:prstGeom>
          <a:noFill/>
        </p:spPr>
        <p:txBody>
          <a:bodyPr wrap="square" rtlCol="0">
            <a:spAutoFit/>
          </a:bodyPr>
          <a:lstStyle/>
          <a:p>
            <a:r>
              <a:rPr lang="en-US" dirty="0">
                <a:solidFill>
                  <a:srgbClr val="C00000"/>
                </a:solidFill>
              </a:rPr>
              <a:t>1</a:t>
            </a:r>
          </a:p>
        </p:txBody>
      </p:sp>
      <p:sp>
        <p:nvSpPr>
          <p:cNvPr id="24" name="TextBox 23"/>
          <p:cNvSpPr txBox="1"/>
          <p:nvPr/>
        </p:nvSpPr>
        <p:spPr>
          <a:xfrm>
            <a:off x="952500" y="5460682"/>
            <a:ext cx="444500" cy="369332"/>
          </a:xfrm>
          <a:prstGeom prst="rect">
            <a:avLst/>
          </a:prstGeom>
          <a:noFill/>
        </p:spPr>
        <p:txBody>
          <a:bodyPr wrap="square" rtlCol="0">
            <a:spAutoFit/>
          </a:bodyPr>
          <a:lstStyle/>
          <a:p>
            <a:r>
              <a:rPr lang="en-US" dirty="0">
                <a:solidFill>
                  <a:srgbClr val="C00000"/>
                </a:solidFill>
              </a:rPr>
              <a:t>1</a:t>
            </a:r>
          </a:p>
        </p:txBody>
      </p:sp>
      <p:sp>
        <p:nvSpPr>
          <p:cNvPr id="25" name="TextBox 24"/>
          <p:cNvSpPr txBox="1"/>
          <p:nvPr/>
        </p:nvSpPr>
        <p:spPr>
          <a:xfrm>
            <a:off x="952500" y="5679340"/>
            <a:ext cx="444500" cy="369332"/>
          </a:xfrm>
          <a:prstGeom prst="rect">
            <a:avLst/>
          </a:prstGeom>
          <a:noFill/>
        </p:spPr>
        <p:txBody>
          <a:bodyPr wrap="square" rtlCol="0">
            <a:spAutoFit/>
          </a:bodyPr>
          <a:lstStyle/>
          <a:p>
            <a:r>
              <a:rPr lang="en-US" dirty="0">
                <a:solidFill>
                  <a:srgbClr val="C00000"/>
                </a:solidFill>
              </a:rPr>
              <a:t>1</a:t>
            </a:r>
          </a:p>
        </p:txBody>
      </p:sp>
      <p:sp>
        <p:nvSpPr>
          <p:cNvPr id="26" name="TextBox 25"/>
          <p:cNvSpPr txBox="1"/>
          <p:nvPr/>
        </p:nvSpPr>
        <p:spPr>
          <a:xfrm>
            <a:off x="952500" y="5885298"/>
            <a:ext cx="444500" cy="369332"/>
          </a:xfrm>
          <a:prstGeom prst="rect">
            <a:avLst/>
          </a:prstGeom>
          <a:noFill/>
        </p:spPr>
        <p:txBody>
          <a:bodyPr wrap="square" rtlCol="0">
            <a:spAutoFit/>
          </a:bodyPr>
          <a:lstStyle/>
          <a:p>
            <a:r>
              <a:rPr lang="en-US" dirty="0">
                <a:solidFill>
                  <a:srgbClr val="C00000"/>
                </a:solidFill>
              </a:rPr>
              <a:t>1</a:t>
            </a:r>
          </a:p>
        </p:txBody>
      </p:sp>
      <p:sp>
        <p:nvSpPr>
          <p:cNvPr id="27" name="TextBox 26"/>
          <p:cNvSpPr txBox="1"/>
          <p:nvPr/>
        </p:nvSpPr>
        <p:spPr>
          <a:xfrm>
            <a:off x="4351867" y="409500"/>
            <a:ext cx="7895914" cy="861774"/>
          </a:xfrm>
          <a:prstGeom prst="rect">
            <a:avLst/>
          </a:prstGeom>
          <a:solidFill>
            <a:schemeClr val="bg1">
              <a:lumMod val="85000"/>
              <a:alpha val="75000"/>
            </a:schemeClr>
          </a:solidFill>
        </p:spPr>
        <p:txBody>
          <a:bodyPr wrap="square" lIns="91440" tIns="91440" rIns="548640" bIns="91440">
            <a:spAutoFit/>
          </a:bodyPr>
          <a:lstStyle/>
          <a:p>
            <a:pPr eaLnBrk="1" fontAlgn="auto" hangingPunct="1">
              <a:spcAft>
                <a:spcPts val="0"/>
              </a:spcAft>
              <a:defRPr/>
            </a:pPr>
            <a:r>
              <a:rPr lang="en-US" sz="2400" b="1" dirty="0">
                <a:solidFill>
                  <a:schemeClr val="tx1">
                    <a:lumMod val="50000"/>
                  </a:schemeClr>
                </a:solidFill>
                <a:latin typeface="+mj-lt"/>
                <a:cs typeface="Arial" panose="020B0604020202020204" pitchFamily="34" charset="0"/>
              </a:rPr>
              <a:t>Securitization Bond Issues By State 1997- Present: </a:t>
            </a:r>
            <a:br>
              <a:rPr lang="en-US" sz="2400" b="1" dirty="0">
                <a:solidFill>
                  <a:schemeClr val="tx1">
                    <a:lumMod val="50000"/>
                  </a:schemeClr>
                </a:solidFill>
                <a:latin typeface="+mj-lt"/>
                <a:cs typeface="Arial" panose="020B0604020202020204" pitchFamily="34" charset="0"/>
              </a:rPr>
            </a:br>
            <a:r>
              <a:rPr lang="en-US" sz="2000" b="1" dirty="0">
                <a:solidFill>
                  <a:schemeClr val="tx1">
                    <a:lumMod val="50000"/>
                  </a:schemeClr>
                </a:solidFill>
                <a:latin typeface="+mj-lt"/>
                <a:cs typeface="Arial" panose="020B0604020202020204" pitchFamily="34" charset="0"/>
              </a:rPr>
              <a:t>Dollar Volume and # of Issues in Each State</a:t>
            </a:r>
            <a:endParaRPr lang="id-ID" b="1" dirty="0">
              <a:solidFill>
                <a:schemeClr val="tx1">
                  <a:lumMod val="50000"/>
                </a:schemeClr>
              </a:solidFill>
              <a:latin typeface="+mj-lt"/>
            </a:endParaRPr>
          </a:p>
        </p:txBody>
      </p:sp>
      <p:sp>
        <p:nvSpPr>
          <p:cNvPr id="3" name="TextBox 2"/>
          <p:cNvSpPr txBox="1"/>
          <p:nvPr/>
        </p:nvSpPr>
        <p:spPr>
          <a:xfrm>
            <a:off x="491318" y="5652044"/>
            <a:ext cx="191068" cy="338554"/>
          </a:xfrm>
          <a:prstGeom prst="rect">
            <a:avLst/>
          </a:prstGeom>
          <a:noFill/>
        </p:spPr>
        <p:txBody>
          <a:bodyPr wrap="square" rtlCol="0">
            <a:spAutoFit/>
          </a:bodyPr>
          <a:lstStyle/>
          <a:p>
            <a:r>
              <a:rPr lang="en-US" sz="1600" b="1" dirty="0"/>
              <a:t>R</a:t>
            </a:r>
          </a:p>
        </p:txBody>
      </p:sp>
    </p:spTree>
    <p:extLst>
      <p:ext uri="{BB962C8B-B14F-4D97-AF65-F5344CB8AC3E}">
        <p14:creationId xmlns:p14="http://schemas.microsoft.com/office/powerpoint/2010/main" val="212420709"/>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1+#ppt_w/2"/>
                                          </p:val>
                                        </p:tav>
                                        <p:tav tm="100000">
                                          <p:val>
                                            <p:strVal val="#ppt_x"/>
                                          </p:val>
                                        </p:tav>
                                      </p:tavLst>
                                    </p:anim>
                                    <p:anim calcmode="lin" valueType="num">
                                      <p:cBhvr additive="base">
                                        <p:cTn id="8" dur="500" fill="hold"/>
                                        <p:tgtEl>
                                          <p:spTgt spid="2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6" presetClass="emph" presetSubtype="0" autoRev="1" fill="hold" grpId="0" nodeType="afterEffect">
                                  <p:stCondLst>
                                    <p:cond delay="0"/>
                                  </p:stCondLst>
                                  <p:childTnLst>
                                    <p:animScale>
                                      <p:cBhvr>
                                        <p:cTn id="11" dur="250" fill="hold"/>
                                        <p:tgtEl>
                                          <p:spTgt spid="8"/>
                                        </p:tgtEl>
                                      </p:cBhvr>
                                      <p:by x="150000" y="150000"/>
                                    </p:animScale>
                                  </p:childTnLst>
                                </p:cTn>
                              </p:par>
                            </p:childTnLst>
                          </p:cTn>
                        </p:par>
                        <p:par>
                          <p:cTn id="12" fill="hold">
                            <p:stCondLst>
                              <p:cond delay="1000"/>
                            </p:stCondLst>
                            <p:childTnLst>
                              <p:par>
                                <p:cTn id="13" presetID="6" presetClass="emph" presetSubtype="0" autoRev="1" fill="hold" grpId="0" nodeType="afterEffect">
                                  <p:stCondLst>
                                    <p:cond delay="0"/>
                                  </p:stCondLst>
                                  <p:childTnLst>
                                    <p:animScale>
                                      <p:cBhvr>
                                        <p:cTn id="14" dur="250" fill="hold"/>
                                        <p:tgtEl>
                                          <p:spTgt spid="9"/>
                                        </p:tgtEl>
                                      </p:cBhvr>
                                      <p:by x="150000" y="150000"/>
                                    </p:animScale>
                                  </p:childTnLst>
                                </p:cTn>
                              </p:par>
                            </p:childTnLst>
                          </p:cTn>
                        </p:par>
                        <p:par>
                          <p:cTn id="15" fill="hold">
                            <p:stCondLst>
                              <p:cond delay="1500"/>
                            </p:stCondLst>
                            <p:childTnLst>
                              <p:par>
                                <p:cTn id="16" presetID="6" presetClass="emph" presetSubtype="0" autoRev="1" fill="hold" grpId="0" nodeType="afterEffect">
                                  <p:stCondLst>
                                    <p:cond delay="0"/>
                                  </p:stCondLst>
                                  <p:childTnLst>
                                    <p:animScale>
                                      <p:cBhvr>
                                        <p:cTn id="17" dur="250" fill="hold"/>
                                        <p:tgtEl>
                                          <p:spTgt spid="10"/>
                                        </p:tgtEl>
                                      </p:cBhvr>
                                      <p:by x="150000" y="150000"/>
                                    </p:animScale>
                                  </p:childTnLst>
                                </p:cTn>
                              </p:par>
                            </p:childTnLst>
                          </p:cTn>
                        </p:par>
                        <p:par>
                          <p:cTn id="18" fill="hold">
                            <p:stCondLst>
                              <p:cond delay="2000"/>
                            </p:stCondLst>
                            <p:childTnLst>
                              <p:par>
                                <p:cTn id="19" presetID="6" presetClass="emph" presetSubtype="0" autoRev="1" fill="hold" grpId="0" nodeType="afterEffect">
                                  <p:stCondLst>
                                    <p:cond delay="0"/>
                                  </p:stCondLst>
                                  <p:childTnLst>
                                    <p:animScale>
                                      <p:cBhvr>
                                        <p:cTn id="20" dur="250" fill="hold"/>
                                        <p:tgtEl>
                                          <p:spTgt spid="11"/>
                                        </p:tgtEl>
                                      </p:cBhvr>
                                      <p:by x="150000" y="150000"/>
                                    </p:animScale>
                                  </p:childTnLst>
                                </p:cTn>
                              </p:par>
                            </p:childTnLst>
                          </p:cTn>
                        </p:par>
                        <p:par>
                          <p:cTn id="21" fill="hold">
                            <p:stCondLst>
                              <p:cond delay="2500"/>
                            </p:stCondLst>
                            <p:childTnLst>
                              <p:par>
                                <p:cTn id="22" presetID="6" presetClass="emph" presetSubtype="0" autoRev="1" fill="hold" grpId="0" nodeType="afterEffect">
                                  <p:stCondLst>
                                    <p:cond delay="0"/>
                                  </p:stCondLst>
                                  <p:childTnLst>
                                    <p:animScale>
                                      <p:cBhvr>
                                        <p:cTn id="23" dur="250" fill="hold"/>
                                        <p:tgtEl>
                                          <p:spTgt spid="12"/>
                                        </p:tgtEl>
                                      </p:cBhvr>
                                      <p:by x="150000" y="150000"/>
                                    </p:animScale>
                                  </p:childTnLst>
                                </p:cTn>
                              </p:par>
                            </p:childTnLst>
                          </p:cTn>
                        </p:par>
                        <p:par>
                          <p:cTn id="24" fill="hold">
                            <p:stCondLst>
                              <p:cond delay="3000"/>
                            </p:stCondLst>
                            <p:childTnLst>
                              <p:par>
                                <p:cTn id="25" presetID="6" presetClass="emph" presetSubtype="0" autoRev="1" fill="hold" grpId="0" nodeType="afterEffect">
                                  <p:stCondLst>
                                    <p:cond delay="0"/>
                                  </p:stCondLst>
                                  <p:childTnLst>
                                    <p:animScale>
                                      <p:cBhvr>
                                        <p:cTn id="26" dur="250" fill="hold"/>
                                        <p:tgtEl>
                                          <p:spTgt spid="13"/>
                                        </p:tgtEl>
                                      </p:cBhvr>
                                      <p:by x="150000" y="150000"/>
                                    </p:animScale>
                                  </p:childTnLst>
                                </p:cTn>
                              </p:par>
                            </p:childTnLst>
                          </p:cTn>
                        </p:par>
                        <p:par>
                          <p:cTn id="27" fill="hold">
                            <p:stCondLst>
                              <p:cond delay="3500"/>
                            </p:stCondLst>
                            <p:childTnLst>
                              <p:par>
                                <p:cTn id="28" presetID="6" presetClass="emph" presetSubtype="0" autoRev="1" fill="hold" grpId="0" nodeType="afterEffect">
                                  <p:stCondLst>
                                    <p:cond delay="0"/>
                                  </p:stCondLst>
                                  <p:childTnLst>
                                    <p:animScale>
                                      <p:cBhvr>
                                        <p:cTn id="29" dur="250" fill="hold"/>
                                        <p:tgtEl>
                                          <p:spTgt spid="14"/>
                                        </p:tgtEl>
                                      </p:cBhvr>
                                      <p:by x="150000" y="150000"/>
                                    </p:animScale>
                                  </p:childTnLst>
                                </p:cTn>
                              </p:par>
                            </p:childTnLst>
                          </p:cTn>
                        </p:par>
                        <p:par>
                          <p:cTn id="30" fill="hold">
                            <p:stCondLst>
                              <p:cond delay="4000"/>
                            </p:stCondLst>
                            <p:childTnLst>
                              <p:par>
                                <p:cTn id="31" presetID="6" presetClass="emph" presetSubtype="0" autoRev="1" fill="hold" grpId="0" nodeType="afterEffect">
                                  <p:stCondLst>
                                    <p:cond delay="0"/>
                                  </p:stCondLst>
                                  <p:childTnLst>
                                    <p:animScale>
                                      <p:cBhvr>
                                        <p:cTn id="32" dur="250" fill="hold"/>
                                        <p:tgtEl>
                                          <p:spTgt spid="15"/>
                                        </p:tgtEl>
                                      </p:cBhvr>
                                      <p:by x="150000" y="150000"/>
                                    </p:animScale>
                                  </p:childTnLst>
                                </p:cTn>
                              </p:par>
                            </p:childTnLst>
                          </p:cTn>
                        </p:par>
                        <p:par>
                          <p:cTn id="33" fill="hold">
                            <p:stCondLst>
                              <p:cond delay="4500"/>
                            </p:stCondLst>
                            <p:childTnLst>
                              <p:par>
                                <p:cTn id="34" presetID="6" presetClass="emph" presetSubtype="0" autoRev="1" fill="hold" grpId="0" nodeType="afterEffect">
                                  <p:stCondLst>
                                    <p:cond delay="0"/>
                                  </p:stCondLst>
                                  <p:childTnLst>
                                    <p:animScale>
                                      <p:cBhvr>
                                        <p:cTn id="35" dur="250" fill="hold"/>
                                        <p:tgtEl>
                                          <p:spTgt spid="16"/>
                                        </p:tgtEl>
                                      </p:cBhvr>
                                      <p:by x="150000" y="150000"/>
                                    </p:animScale>
                                  </p:childTnLst>
                                </p:cTn>
                              </p:par>
                            </p:childTnLst>
                          </p:cTn>
                        </p:par>
                        <p:par>
                          <p:cTn id="36" fill="hold">
                            <p:stCondLst>
                              <p:cond delay="5000"/>
                            </p:stCondLst>
                            <p:childTnLst>
                              <p:par>
                                <p:cTn id="37" presetID="6" presetClass="emph" presetSubtype="0" autoRev="1" fill="hold" grpId="0" nodeType="afterEffect">
                                  <p:stCondLst>
                                    <p:cond delay="0"/>
                                  </p:stCondLst>
                                  <p:childTnLst>
                                    <p:animScale>
                                      <p:cBhvr>
                                        <p:cTn id="38" dur="250" fill="hold"/>
                                        <p:tgtEl>
                                          <p:spTgt spid="17"/>
                                        </p:tgtEl>
                                      </p:cBhvr>
                                      <p:by x="150000" y="150000"/>
                                    </p:animScale>
                                  </p:childTnLst>
                                </p:cTn>
                              </p:par>
                            </p:childTnLst>
                          </p:cTn>
                        </p:par>
                        <p:par>
                          <p:cTn id="39" fill="hold">
                            <p:stCondLst>
                              <p:cond delay="5500"/>
                            </p:stCondLst>
                            <p:childTnLst>
                              <p:par>
                                <p:cTn id="40" presetID="6" presetClass="emph" presetSubtype="0" autoRev="1" fill="hold" grpId="0" nodeType="afterEffect">
                                  <p:stCondLst>
                                    <p:cond delay="0"/>
                                  </p:stCondLst>
                                  <p:childTnLst>
                                    <p:animScale>
                                      <p:cBhvr>
                                        <p:cTn id="41" dur="250" fill="hold"/>
                                        <p:tgtEl>
                                          <p:spTgt spid="18"/>
                                        </p:tgtEl>
                                      </p:cBhvr>
                                      <p:by x="150000" y="150000"/>
                                    </p:animScale>
                                  </p:childTnLst>
                                </p:cTn>
                              </p:par>
                            </p:childTnLst>
                          </p:cTn>
                        </p:par>
                        <p:par>
                          <p:cTn id="42" fill="hold">
                            <p:stCondLst>
                              <p:cond delay="6000"/>
                            </p:stCondLst>
                            <p:childTnLst>
                              <p:par>
                                <p:cTn id="43" presetID="6" presetClass="emph" presetSubtype="0" autoRev="1" fill="hold" grpId="0" nodeType="afterEffect">
                                  <p:stCondLst>
                                    <p:cond delay="0"/>
                                  </p:stCondLst>
                                  <p:childTnLst>
                                    <p:animScale>
                                      <p:cBhvr>
                                        <p:cTn id="44" dur="250" fill="hold"/>
                                        <p:tgtEl>
                                          <p:spTgt spid="19"/>
                                        </p:tgtEl>
                                      </p:cBhvr>
                                      <p:by x="150000" y="150000"/>
                                    </p:animScale>
                                  </p:childTnLst>
                                </p:cTn>
                              </p:par>
                            </p:childTnLst>
                          </p:cTn>
                        </p:par>
                        <p:par>
                          <p:cTn id="45" fill="hold">
                            <p:stCondLst>
                              <p:cond delay="6500"/>
                            </p:stCondLst>
                            <p:childTnLst>
                              <p:par>
                                <p:cTn id="46" presetID="6" presetClass="emph" presetSubtype="0" autoRev="1" fill="hold" grpId="0" nodeType="afterEffect">
                                  <p:stCondLst>
                                    <p:cond delay="0"/>
                                  </p:stCondLst>
                                  <p:childTnLst>
                                    <p:animScale>
                                      <p:cBhvr>
                                        <p:cTn id="47" dur="250" fill="hold"/>
                                        <p:tgtEl>
                                          <p:spTgt spid="20"/>
                                        </p:tgtEl>
                                      </p:cBhvr>
                                      <p:by x="150000" y="150000"/>
                                    </p:animScale>
                                  </p:childTnLst>
                                </p:cTn>
                              </p:par>
                            </p:childTnLst>
                          </p:cTn>
                        </p:par>
                        <p:par>
                          <p:cTn id="48" fill="hold">
                            <p:stCondLst>
                              <p:cond delay="7000"/>
                            </p:stCondLst>
                            <p:childTnLst>
                              <p:par>
                                <p:cTn id="49" presetID="6" presetClass="emph" presetSubtype="0" autoRev="1" fill="hold" grpId="0" nodeType="afterEffect">
                                  <p:stCondLst>
                                    <p:cond delay="0"/>
                                  </p:stCondLst>
                                  <p:childTnLst>
                                    <p:animScale>
                                      <p:cBhvr>
                                        <p:cTn id="50" dur="250" fill="hold"/>
                                        <p:tgtEl>
                                          <p:spTgt spid="21"/>
                                        </p:tgtEl>
                                      </p:cBhvr>
                                      <p:by x="150000" y="150000"/>
                                    </p:animScale>
                                  </p:childTnLst>
                                </p:cTn>
                              </p:par>
                            </p:childTnLst>
                          </p:cTn>
                        </p:par>
                        <p:par>
                          <p:cTn id="51" fill="hold">
                            <p:stCondLst>
                              <p:cond delay="7500"/>
                            </p:stCondLst>
                            <p:childTnLst>
                              <p:par>
                                <p:cTn id="52" presetID="6" presetClass="emph" presetSubtype="0" autoRev="1" fill="hold" grpId="0" nodeType="afterEffect">
                                  <p:stCondLst>
                                    <p:cond delay="0"/>
                                  </p:stCondLst>
                                  <p:childTnLst>
                                    <p:animScale>
                                      <p:cBhvr>
                                        <p:cTn id="53" dur="250" fill="hold"/>
                                        <p:tgtEl>
                                          <p:spTgt spid="22"/>
                                        </p:tgtEl>
                                      </p:cBhvr>
                                      <p:by x="150000" y="150000"/>
                                    </p:animScale>
                                  </p:childTnLst>
                                </p:cTn>
                              </p:par>
                            </p:childTnLst>
                          </p:cTn>
                        </p:par>
                        <p:par>
                          <p:cTn id="54" fill="hold">
                            <p:stCondLst>
                              <p:cond delay="8000"/>
                            </p:stCondLst>
                            <p:childTnLst>
                              <p:par>
                                <p:cTn id="55" presetID="6" presetClass="emph" presetSubtype="0" autoRev="1" fill="hold" grpId="0" nodeType="afterEffect">
                                  <p:stCondLst>
                                    <p:cond delay="0"/>
                                  </p:stCondLst>
                                  <p:childTnLst>
                                    <p:animScale>
                                      <p:cBhvr>
                                        <p:cTn id="56" dur="250" fill="hold"/>
                                        <p:tgtEl>
                                          <p:spTgt spid="24"/>
                                        </p:tgtEl>
                                      </p:cBhvr>
                                      <p:by x="150000" y="150000"/>
                                    </p:animScale>
                                  </p:childTnLst>
                                </p:cTn>
                              </p:par>
                            </p:childTnLst>
                          </p:cTn>
                        </p:par>
                        <p:par>
                          <p:cTn id="57" fill="hold">
                            <p:stCondLst>
                              <p:cond delay="8500"/>
                            </p:stCondLst>
                            <p:childTnLst>
                              <p:par>
                                <p:cTn id="58" presetID="6" presetClass="emph" presetSubtype="0" autoRev="1" fill="hold" grpId="0" nodeType="afterEffect">
                                  <p:stCondLst>
                                    <p:cond delay="0"/>
                                  </p:stCondLst>
                                  <p:childTnLst>
                                    <p:animScale>
                                      <p:cBhvr>
                                        <p:cTn id="59" dur="250" fill="hold"/>
                                        <p:tgtEl>
                                          <p:spTgt spid="25"/>
                                        </p:tgtEl>
                                      </p:cBhvr>
                                      <p:by x="150000" y="150000"/>
                                    </p:animScale>
                                  </p:childTnLst>
                                </p:cTn>
                              </p:par>
                            </p:childTnLst>
                          </p:cTn>
                        </p:par>
                        <p:par>
                          <p:cTn id="60" fill="hold">
                            <p:stCondLst>
                              <p:cond delay="9000"/>
                            </p:stCondLst>
                            <p:childTnLst>
                              <p:par>
                                <p:cTn id="61" presetID="6" presetClass="emph" presetSubtype="0" autoRev="1" fill="hold" grpId="0" nodeType="afterEffect">
                                  <p:stCondLst>
                                    <p:cond delay="0"/>
                                  </p:stCondLst>
                                  <p:childTnLst>
                                    <p:animScale>
                                      <p:cBhvr>
                                        <p:cTn id="62" dur="250" fill="hold"/>
                                        <p:tgtEl>
                                          <p:spTgt spid="2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4" grpId="0"/>
      <p:bldP spid="25" grpId="0"/>
      <p:bldP spid="26" grpId="0"/>
      <p:bldP spid="2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55781" y="-3031"/>
            <a:ext cx="12247781" cy="26731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Rectangle 4"/>
          <p:cNvSpPr/>
          <p:nvPr/>
        </p:nvSpPr>
        <p:spPr>
          <a:xfrm>
            <a:off x="0" y="6590681"/>
            <a:ext cx="12247781" cy="26731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aphicFrame>
        <p:nvGraphicFramePr>
          <p:cNvPr id="6" name="Chart 5">
            <a:extLst>
              <a:ext uri="{FF2B5EF4-FFF2-40B4-BE49-F238E27FC236}">
                <a16:creationId xmlns:a16="http://schemas.microsoft.com/office/drawing/2014/main" xmlns="" id="{E2862E0C-C54B-449F-8FF6-11CF2C08993C}"/>
              </a:ext>
            </a:extLst>
          </p:cNvPr>
          <p:cNvGraphicFramePr>
            <a:graphicFrameLocks noGrp="1"/>
          </p:cNvGraphicFramePr>
          <p:nvPr>
            <p:extLst>
              <p:ext uri="{D42A27DB-BD31-4B8C-83A1-F6EECF244321}">
                <p14:modId xmlns:p14="http://schemas.microsoft.com/office/powerpoint/2010/main" val="2410647686"/>
              </p:ext>
            </p:extLst>
          </p:nvPr>
        </p:nvGraphicFramePr>
        <p:xfrm>
          <a:off x="314739" y="1314450"/>
          <a:ext cx="5133561" cy="476789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Chart 6">
            <a:extLst>
              <a:ext uri="{FF2B5EF4-FFF2-40B4-BE49-F238E27FC236}">
                <a16:creationId xmlns:a16="http://schemas.microsoft.com/office/drawing/2014/main" xmlns="" id="{E2862E0C-C54B-449F-8FF6-11CF2C08993C}"/>
              </a:ext>
            </a:extLst>
          </p:cNvPr>
          <p:cNvGraphicFramePr>
            <a:graphicFrameLocks noGrp="1"/>
          </p:cNvGraphicFramePr>
          <p:nvPr>
            <p:extLst>
              <p:ext uri="{D42A27DB-BD31-4B8C-83A1-F6EECF244321}">
                <p14:modId xmlns:p14="http://schemas.microsoft.com/office/powerpoint/2010/main" val="1680589135"/>
              </p:ext>
            </p:extLst>
          </p:nvPr>
        </p:nvGraphicFramePr>
        <p:xfrm>
          <a:off x="6261100" y="1691435"/>
          <a:ext cx="5695949" cy="4545736"/>
        </p:xfrm>
        <a:graphic>
          <a:graphicData uri="http://schemas.openxmlformats.org/drawingml/2006/chart">
            <c:chart xmlns:c="http://schemas.openxmlformats.org/drawingml/2006/chart" xmlns:r="http://schemas.openxmlformats.org/officeDocument/2006/relationships" r:id="rId5"/>
          </a:graphicData>
        </a:graphic>
      </p:graphicFrame>
      <p:sp>
        <p:nvSpPr>
          <p:cNvPr id="9" name="Rectangle 8"/>
          <p:cNvSpPr/>
          <p:nvPr/>
        </p:nvSpPr>
        <p:spPr>
          <a:xfrm>
            <a:off x="495140" y="1354034"/>
            <a:ext cx="3759360" cy="461665"/>
          </a:xfrm>
          <a:prstGeom prst="rect">
            <a:avLst/>
          </a:prstGeom>
        </p:spPr>
        <p:txBody>
          <a:bodyPr wrap="square">
            <a:spAutoFit/>
          </a:bodyPr>
          <a:lstStyle/>
          <a:p>
            <a:r>
              <a:rPr lang="en-US" sz="2400" dirty="0">
                <a:solidFill>
                  <a:schemeClr val="tx1">
                    <a:lumMod val="50000"/>
                  </a:schemeClr>
                </a:solidFill>
                <a:latin typeface="Arial" panose="020B0604020202020204" pitchFamily="34" charset="0"/>
                <a:cs typeface="Arial" panose="020B0604020202020204" pitchFamily="34" charset="0"/>
              </a:rPr>
              <a:t>Cumulative 1997-Present</a:t>
            </a:r>
          </a:p>
        </p:txBody>
      </p:sp>
      <p:sp>
        <p:nvSpPr>
          <p:cNvPr id="10" name="Rectangle 9"/>
          <p:cNvSpPr/>
          <p:nvPr/>
        </p:nvSpPr>
        <p:spPr>
          <a:xfrm>
            <a:off x="6540340" y="1354373"/>
            <a:ext cx="3759360" cy="461665"/>
          </a:xfrm>
          <a:prstGeom prst="rect">
            <a:avLst/>
          </a:prstGeom>
        </p:spPr>
        <p:txBody>
          <a:bodyPr wrap="square">
            <a:spAutoFit/>
          </a:bodyPr>
          <a:lstStyle/>
          <a:p>
            <a:r>
              <a:rPr lang="en-US" sz="2400" dirty="0">
                <a:solidFill>
                  <a:schemeClr val="tx1">
                    <a:lumMod val="50000"/>
                  </a:schemeClr>
                </a:solidFill>
                <a:latin typeface="Arial" panose="020B0604020202020204" pitchFamily="34" charset="0"/>
                <a:cs typeface="Arial" panose="020B0604020202020204" pitchFamily="34" charset="0"/>
              </a:rPr>
              <a:t>Outstanding April 2019</a:t>
            </a:r>
          </a:p>
        </p:txBody>
      </p:sp>
      <p:grpSp>
        <p:nvGrpSpPr>
          <p:cNvPr id="12" name="Group 11"/>
          <p:cNvGrpSpPr/>
          <p:nvPr/>
        </p:nvGrpSpPr>
        <p:grpSpPr>
          <a:xfrm>
            <a:off x="7398217" y="2385133"/>
            <a:ext cx="4462707" cy="1732927"/>
            <a:chOff x="7398217" y="1754493"/>
            <a:chExt cx="4462707" cy="1213615"/>
          </a:xfrm>
        </p:grpSpPr>
        <p:sp>
          <p:nvSpPr>
            <p:cNvPr id="3" name="Right Brace 2"/>
            <p:cNvSpPr/>
            <p:nvPr/>
          </p:nvSpPr>
          <p:spPr>
            <a:xfrm rot="16200000">
              <a:off x="9251198" y="358381"/>
              <a:ext cx="756746" cy="4462707"/>
            </a:xfrm>
            <a:prstGeom prst="rightBrace">
              <a:avLst>
                <a:gd name="adj1" fmla="val 0"/>
                <a:gd name="adj2" fmla="val 50000"/>
              </a:avLst>
            </a:prstGeom>
            <a:ln w="38100">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 name="TextBox 7"/>
            <p:cNvSpPr txBox="1"/>
            <p:nvPr/>
          </p:nvSpPr>
          <p:spPr>
            <a:xfrm>
              <a:off x="8087710" y="1754493"/>
              <a:ext cx="3647090" cy="646633"/>
            </a:xfrm>
            <a:prstGeom prst="rect">
              <a:avLst/>
            </a:prstGeom>
            <a:noFill/>
          </p:spPr>
          <p:txBody>
            <a:bodyPr wrap="square" rtlCol="0">
              <a:spAutoFit/>
            </a:bodyPr>
            <a:lstStyle/>
            <a:p>
              <a:r>
                <a:rPr lang="en-US" b="1" dirty="0">
                  <a:solidFill>
                    <a:schemeClr val="tx1">
                      <a:lumMod val="50000"/>
                    </a:schemeClr>
                  </a:solidFill>
                </a:rPr>
                <a:t>Significant Market Opportunity BUT </a:t>
              </a:r>
            </a:p>
            <a:p>
              <a:r>
                <a:rPr lang="en-US" b="1" dirty="0">
                  <a:solidFill>
                    <a:schemeClr val="tx1">
                      <a:lumMod val="50000"/>
                    </a:schemeClr>
                  </a:solidFill>
                </a:rPr>
                <a:t>Challenge for Longer  &gt; 15 </a:t>
              </a:r>
              <a:r>
                <a:rPr lang="en-US" b="1" dirty="0" err="1">
                  <a:solidFill>
                    <a:schemeClr val="tx1">
                      <a:lumMod val="50000"/>
                    </a:schemeClr>
                  </a:solidFill>
                </a:rPr>
                <a:t>yr</a:t>
              </a:r>
              <a:r>
                <a:rPr lang="en-US" b="1" dirty="0">
                  <a:solidFill>
                    <a:schemeClr val="tx1">
                      <a:lumMod val="50000"/>
                    </a:schemeClr>
                  </a:solidFill>
                </a:rPr>
                <a:t> Maturities</a:t>
              </a:r>
            </a:p>
          </p:txBody>
        </p:sp>
      </p:grpSp>
      <p:sp>
        <p:nvSpPr>
          <p:cNvPr id="13" name="TextBox 12"/>
          <p:cNvSpPr txBox="1"/>
          <p:nvPr/>
        </p:nvSpPr>
        <p:spPr>
          <a:xfrm>
            <a:off x="3166533" y="536575"/>
            <a:ext cx="9027055" cy="646331"/>
          </a:xfrm>
          <a:prstGeom prst="rect">
            <a:avLst/>
          </a:prstGeom>
          <a:solidFill>
            <a:schemeClr val="bg1">
              <a:lumMod val="85000"/>
              <a:alpha val="75000"/>
            </a:schemeClr>
          </a:solidFill>
        </p:spPr>
        <p:txBody>
          <a:bodyPr wrap="square" lIns="268224" tIns="182880" rIns="274320" bIns="91440">
            <a:spAutoFit/>
          </a:bodyPr>
          <a:lstStyle/>
          <a:p>
            <a:pPr eaLnBrk="1" hangingPunct="1"/>
            <a:r>
              <a:rPr lang="en-US" sz="2400" b="1" dirty="0">
                <a:solidFill>
                  <a:schemeClr val="tx1">
                    <a:lumMod val="50000"/>
                  </a:schemeClr>
                </a:solidFill>
                <a:latin typeface="+mj-lt"/>
                <a:cs typeface="Arial" panose="020B0604020202020204" pitchFamily="34" charset="0"/>
              </a:rPr>
              <a:t>Majority Issued Short-Intermediate Maturity…and Gone!</a:t>
            </a:r>
          </a:p>
        </p:txBody>
      </p:sp>
      <p:sp>
        <p:nvSpPr>
          <p:cNvPr id="2" name="TextBox 1"/>
          <p:cNvSpPr txBox="1"/>
          <p:nvPr/>
        </p:nvSpPr>
        <p:spPr>
          <a:xfrm rot="16200000">
            <a:off x="-1258521" y="3446665"/>
            <a:ext cx="2793970" cy="276999"/>
          </a:xfrm>
          <a:prstGeom prst="rect">
            <a:avLst/>
          </a:prstGeom>
          <a:noFill/>
        </p:spPr>
        <p:txBody>
          <a:bodyPr wrap="square" rtlCol="0">
            <a:spAutoFit/>
          </a:bodyPr>
          <a:lstStyle/>
          <a:p>
            <a:pPr algn="ctr"/>
            <a:r>
              <a:rPr lang="en-US" sz="1200" b="1" dirty="0">
                <a:solidFill>
                  <a:schemeClr val="tx1">
                    <a:lumMod val="50000"/>
                  </a:schemeClr>
                </a:solidFill>
              </a:rPr>
              <a:t>$ Millions</a:t>
            </a:r>
          </a:p>
        </p:txBody>
      </p:sp>
      <p:sp>
        <p:nvSpPr>
          <p:cNvPr id="14" name="TextBox 13"/>
          <p:cNvSpPr txBox="1"/>
          <p:nvPr/>
        </p:nvSpPr>
        <p:spPr>
          <a:xfrm rot="16200000">
            <a:off x="4588406" y="3446664"/>
            <a:ext cx="2793970" cy="276999"/>
          </a:xfrm>
          <a:prstGeom prst="rect">
            <a:avLst/>
          </a:prstGeom>
          <a:noFill/>
        </p:spPr>
        <p:txBody>
          <a:bodyPr wrap="square" rtlCol="0">
            <a:spAutoFit/>
          </a:bodyPr>
          <a:lstStyle/>
          <a:p>
            <a:pPr algn="ctr"/>
            <a:r>
              <a:rPr lang="en-US" sz="1200" b="1" dirty="0">
                <a:solidFill>
                  <a:schemeClr val="tx1">
                    <a:lumMod val="50000"/>
                  </a:schemeClr>
                </a:solidFill>
              </a:rPr>
              <a:t>$ Millions</a:t>
            </a:r>
          </a:p>
        </p:txBody>
      </p:sp>
      <p:sp>
        <p:nvSpPr>
          <p:cNvPr id="15" name="TextBox 14"/>
          <p:cNvSpPr txBox="1"/>
          <p:nvPr/>
        </p:nvSpPr>
        <p:spPr>
          <a:xfrm>
            <a:off x="1701461" y="6042014"/>
            <a:ext cx="2793970" cy="276999"/>
          </a:xfrm>
          <a:prstGeom prst="rect">
            <a:avLst/>
          </a:prstGeom>
          <a:noFill/>
        </p:spPr>
        <p:txBody>
          <a:bodyPr wrap="square" rtlCol="0">
            <a:spAutoFit/>
          </a:bodyPr>
          <a:lstStyle/>
          <a:p>
            <a:pPr algn="ctr"/>
            <a:r>
              <a:rPr lang="en-US" sz="1200" b="1" dirty="0">
                <a:solidFill>
                  <a:schemeClr val="tx1">
                    <a:lumMod val="50000"/>
                  </a:schemeClr>
                </a:solidFill>
              </a:rPr>
              <a:t>Years</a:t>
            </a:r>
          </a:p>
        </p:txBody>
      </p:sp>
      <p:sp>
        <p:nvSpPr>
          <p:cNvPr id="16" name="TextBox 15"/>
          <p:cNvSpPr txBox="1"/>
          <p:nvPr/>
        </p:nvSpPr>
        <p:spPr>
          <a:xfrm>
            <a:off x="8283540" y="6085584"/>
            <a:ext cx="2793970" cy="276999"/>
          </a:xfrm>
          <a:prstGeom prst="rect">
            <a:avLst/>
          </a:prstGeom>
          <a:noFill/>
        </p:spPr>
        <p:txBody>
          <a:bodyPr wrap="square" rtlCol="0">
            <a:spAutoFit/>
          </a:bodyPr>
          <a:lstStyle/>
          <a:p>
            <a:pPr algn="ctr"/>
            <a:r>
              <a:rPr lang="en-US" sz="1200" b="1" dirty="0">
                <a:solidFill>
                  <a:schemeClr val="tx1">
                    <a:lumMod val="50000"/>
                  </a:schemeClr>
                </a:solidFill>
              </a:rPr>
              <a:t>Years</a:t>
            </a:r>
          </a:p>
        </p:txBody>
      </p:sp>
      <p:sp>
        <p:nvSpPr>
          <p:cNvPr id="11" name="Rectangle 10"/>
          <p:cNvSpPr/>
          <p:nvPr/>
        </p:nvSpPr>
        <p:spPr>
          <a:xfrm>
            <a:off x="154132" y="6237170"/>
            <a:ext cx="2766206" cy="307777"/>
          </a:xfrm>
          <a:prstGeom prst="rect">
            <a:avLst/>
          </a:prstGeom>
        </p:spPr>
        <p:txBody>
          <a:bodyPr wrap="none">
            <a:spAutoFit/>
          </a:bodyPr>
          <a:lstStyle/>
          <a:p>
            <a:r>
              <a:rPr lang="en-US" sz="1400" b="1" dirty="0">
                <a:solidFill>
                  <a:schemeClr val="tx1">
                    <a:lumMod val="50000"/>
                  </a:schemeClr>
                </a:solidFill>
              </a:rPr>
              <a:t>*WAL = Weighted Average Life</a:t>
            </a:r>
          </a:p>
        </p:txBody>
      </p:sp>
    </p:spTree>
    <p:extLst>
      <p:ext uri="{BB962C8B-B14F-4D97-AF65-F5344CB8AC3E}">
        <p14:creationId xmlns:p14="http://schemas.microsoft.com/office/powerpoint/2010/main" val="3535332892"/>
      </p:ext>
    </p:extLst>
  </p:cSld>
  <p:clrMapOvr>
    <a:overrideClrMapping bg1="lt1" tx1="dk1" bg2="lt2" tx2="dk2" accent1="accent1" accent2="accent2" accent3="accent3" accent4="accent4" accent5="accent5" accent6="accent6" hlink="hlink" folHlink="folHlink"/>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1" presetClass="entr" presetSubtype="0" fill="hold" grpId="0" nodeType="withEffect">
                                  <p:stCondLst>
                                    <p:cond delay="0"/>
                                  </p:stCondLst>
                                  <p:childTnLst>
                                    <p:set>
                                      <p:cBhvr>
                                        <p:cTn id="10" dur="1" fill="hold">
                                          <p:stCondLst>
                                            <p:cond delay="0"/>
                                          </p:stCondLst>
                                        </p:cTn>
                                        <p:tgtEl>
                                          <p:spTgt spid="6">
                                            <p:graphicEl>
                                              <a:chart seriesIdx="-3" categoryIdx="-3" bldStep="gridLegend"/>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graphicEl>
                                              <a:chart seriesIdx="-3" categoryIdx="-3" bldStep="gridLegend"/>
                                            </p:graphicEl>
                                          </p:spTgt>
                                        </p:tgtEl>
                                        <p:attrNameLst>
                                          <p:attrName>style.visibility</p:attrName>
                                        </p:attrNameLst>
                                      </p:cBhvr>
                                      <p:to>
                                        <p:strVal val="visible"/>
                                      </p:to>
                                    </p:set>
                                  </p:childTnLst>
                                </p:cTn>
                              </p:par>
                            </p:childTnLst>
                          </p:cTn>
                        </p:par>
                        <p:par>
                          <p:cTn id="15" fill="hold">
                            <p:stCondLst>
                              <p:cond delay="0"/>
                            </p:stCondLst>
                            <p:childTnLst>
                              <p:par>
                                <p:cTn id="16" presetID="22" presetClass="entr" presetSubtype="4" fill="hold" grpId="0" nodeType="afterEffect">
                                  <p:stCondLst>
                                    <p:cond delay="0"/>
                                  </p:stCondLst>
                                  <p:childTnLst>
                                    <p:set>
                                      <p:cBhvr>
                                        <p:cTn id="17" dur="1" fill="hold">
                                          <p:stCondLst>
                                            <p:cond delay="0"/>
                                          </p:stCondLst>
                                        </p:cTn>
                                        <p:tgtEl>
                                          <p:spTgt spid="6">
                                            <p:graphicEl>
                                              <a:chart seriesIdx="0" categoryIdx="-4" bldStep="series"/>
                                            </p:graphicEl>
                                          </p:spTgt>
                                        </p:tgtEl>
                                        <p:attrNameLst>
                                          <p:attrName>style.visibility</p:attrName>
                                        </p:attrNameLst>
                                      </p:cBhvr>
                                      <p:to>
                                        <p:strVal val="visible"/>
                                      </p:to>
                                    </p:set>
                                    <p:animEffect transition="in" filter="wipe(down)">
                                      <p:cBhvr>
                                        <p:cTn id="18" dur="1250"/>
                                        <p:tgtEl>
                                          <p:spTgt spid="6">
                                            <p:graphicEl>
                                              <a:chart seriesIdx="0" categoryIdx="-4" bldStep="series"/>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7">
                                            <p:graphicEl>
                                              <a:chart seriesIdx="0" categoryIdx="-4" bldStep="series"/>
                                            </p:graphicEl>
                                          </p:spTgt>
                                        </p:tgtEl>
                                        <p:attrNameLst>
                                          <p:attrName>style.visibility</p:attrName>
                                        </p:attrNameLst>
                                      </p:cBhvr>
                                      <p:to>
                                        <p:strVal val="visible"/>
                                      </p:to>
                                    </p:set>
                                    <p:animEffect transition="in" filter="wipe(down)">
                                      <p:cBhvr>
                                        <p:cTn id="23" dur="2000"/>
                                        <p:tgtEl>
                                          <p:spTgt spid="7">
                                            <p:graphicEl>
                                              <a:chart seriesIdx="0" categoryIdx="-4" bldStep="series"/>
                                            </p:graphicEl>
                                          </p:spTgt>
                                        </p:tgtEl>
                                      </p:cBhvr>
                                    </p:animEffect>
                                  </p:childTnLst>
                                </p:cTn>
                              </p:par>
                            </p:childTnLst>
                          </p:cTn>
                        </p:par>
                        <p:par>
                          <p:cTn id="24" fill="hold">
                            <p:stCondLst>
                              <p:cond delay="2000"/>
                            </p:stCondLst>
                            <p:childTnLst>
                              <p:par>
                                <p:cTn id="25" presetID="1" presetClass="entr" presetSubtype="0" fill="hold" nodeType="afterEffect">
                                  <p:stCondLst>
                                    <p:cond delay="0"/>
                                  </p:stCondLst>
                                  <p:childTnLst>
                                    <p:set>
                                      <p:cBhvr>
                                        <p:cTn id="26" dur="1" fill="hold">
                                          <p:stCondLst>
                                            <p:cond delay="1999"/>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Chart bld="series"/>
        </p:bldSub>
      </p:bldGraphic>
      <p:bldGraphic spid="7" grpId="0" uiExpand="1">
        <p:bldSub>
          <a:bldChart bld="series"/>
        </p:bldSub>
      </p:bldGraphic>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a:xfrm>
            <a:off x="9595769" y="4149479"/>
            <a:ext cx="2251882" cy="2022798"/>
          </a:xfrm>
          <a:prstGeom prst="rect">
            <a:avLst/>
          </a:prstGeom>
          <a:solidFill>
            <a:srgbClr val="2A4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6756797" y="4194139"/>
            <a:ext cx="2251882" cy="1978138"/>
          </a:xfrm>
          <a:prstGeom prst="rect">
            <a:avLst/>
          </a:prstGeom>
          <a:solidFill>
            <a:srgbClr val="2A4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3786057" y="4149818"/>
            <a:ext cx="2251882" cy="2022798"/>
          </a:xfrm>
          <a:prstGeom prst="rect">
            <a:avLst/>
          </a:prstGeom>
          <a:solidFill>
            <a:srgbClr val="2A4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9595769" y="1706088"/>
            <a:ext cx="2251882" cy="2022798"/>
          </a:xfrm>
          <a:prstGeom prst="rect">
            <a:avLst/>
          </a:prstGeom>
          <a:solidFill>
            <a:srgbClr val="2A4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6756797" y="1675580"/>
            <a:ext cx="2251882" cy="2022798"/>
          </a:xfrm>
          <a:prstGeom prst="rect">
            <a:avLst/>
          </a:prstGeom>
          <a:solidFill>
            <a:srgbClr val="2A4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3842661" y="1675580"/>
            <a:ext cx="2251882" cy="2022798"/>
          </a:xfrm>
          <a:prstGeom prst="rect">
            <a:avLst/>
          </a:prstGeom>
          <a:solidFill>
            <a:srgbClr val="2A4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85" name="Freeform 118"/>
          <p:cNvSpPr>
            <a:spLocks noEditPoints="1"/>
          </p:cNvSpPr>
          <p:nvPr/>
        </p:nvSpPr>
        <p:spPr bwMode="auto">
          <a:xfrm>
            <a:off x="1622425" y="2127250"/>
            <a:ext cx="420688" cy="547688"/>
          </a:xfrm>
          <a:custGeom>
            <a:avLst/>
            <a:gdLst>
              <a:gd name="T0" fmla="*/ 420687 w 422"/>
              <a:gd name="T1" fmla="*/ 67837 h 549"/>
              <a:gd name="T2" fmla="*/ 0 w 422"/>
              <a:gd name="T3" fmla="*/ 67837 h 549"/>
              <a:gd name="T4" fmla="*/ 13956 w 422"/>
              <a:gd name="T5" fmla="*/ 196529 h 549"/>
              <a:gd name="T6" fmla="*/ 0 w 422"/>
              <a:gd name="T7" fmla="*/ 325221 h 549"/>
              <a:gd name="T8" fmla="*/ 0 w 422"/>
              <a:gd name="T9" fmla="*/ 376099 h 549"/>
              <a:gd name="T10" fmla="*/ 210344 w 422"/>
              <a:gd name="T11" fmla="*/ 547688 h 549"/>
              <a:gd name="T12" fmla="*/ 420687 w 422"/>
              <a:gd name="T13" fmla="*/ 376099 h 549"/>
              <a:gd name="T14" fmla="*/ 420687 w 422"/>
              <a:gd name="T15" fmla="*/ 325221 h 549"/>
              <a:gd name="T16" fmla="*/ 406731 w 422"/>
              <a:gd name="T17" fmla="*/ 196529 h 549"/>
              <a:gd name="T18" fmla="*/ 392774 w 422"/>
              <a:gd name="T19" fmla="*/ 189546 h 549"/>
              <a:gd name="T20" fmla="*/ 210344 w 422"/>
              <a:gd name="T21" fmla="*/ 224462 h 549"/>
              <a:gd name="T22" fmla="*/ 28910 w 422"/>
              <a:gd name="T23" fmla="*/ 189546 h 549"/>
              <a:gd name="T24" fmla="*/ 13956 w 422"/>
              <a:gd name="T25" fmla="*/ 93775 h 549"/>
              <a:gd name="T26" fmla="*/ 406731 w 422"/>
              <a:gd name="T27" fmla="*/ 93775 h 549"/>
              <a:gd name="T28" fmla="*/ 392774 w 422"/>
              <a:gd name="T29" fmla="*/ 189546 h 549"/>
              <a:gd name="T30" fmla="*/ 406731 w 422"/>
              <a:gd name="T31" fmla="*/ 67837 h 549"/>
              <a:gd name="T32" fmla="*/ 13956 w 422"/>
              <a:gd name="T33" fmla="*/ 67837 h 549"/>
              <a:gd name="T34" fmla="*/ 392774 w 422"/>
              <a:gd name="T35" fmla="*/ 344176 h 549"/>
              <a:gd name="T36" fmla="*/ 210344 w 422"/>
              <a:gd name="T37" fmla="*/ 379092 h 549"/>
              <a:gd name="T38" fmla="*/ 28910 w 422"/>
              <a:gd name="T39" fmla="*/ 344176 h 549"/>
              <a:gd name="T40" fmla="*/ 13956 w 422"/>
              <a:gd name="T41" fmla="*/ 247407 h 549"/>
              <a:gd name="T42" fmla="*/ 406731 w 422"/>
              <a:gd name="T43" fmla="*/ 247407 h 549"/>
              <a:gd name="T44" fmla="*/ 392774 w 422"/>
              <a:gd name="T45" fmla="*/ 344176 h 549"/>
              <a:gd name="T46" fmla="*/ 13956 w 422"/>
              <a:gd name="T47" fmla="*/ 479851 h 549"/>
              <a:gd name="T48" fmla="*/ 210344 w 422"/>
              <a:gd name="T49" fmla="*/ 443937 h 549"/>
              <a:gd name="T50" fmla="*/ 406731 w 422"/>
              <a:gd name="T51" fmla="*/ 479851 h 549"/>
              <a:gd name="T52" fmla="*/ 406731 w 422"/>
              <a:gd name="T53" fmla="*/ 376099 h 549"/>
              <a:gd name="T54" fmla="*/ 13956 w 422"/>
              <a:gd name="T55" fmla="*/ 376099 h 549"/>
              <a:gd name="T56" fmla="*/ 210344 w 422"/>
              <a:gd name="T57" fmla="*/ 393058 h 549"/>
              <a:gd name="T58" fmla="*/ 406731 w 422"/>
              <a:gd name="T59" fmla="*/ 376099 h 549"/>
              <a:gd name="T60" fmla="*/ 210344 w 422"/>
              <a:gd name="T61" fmla="*/ 275340 h 549"/>
              <a:gd name="T62" fmla="*/ 25919 w 422"/>
              <a:gd name="T63" fmla="*/ 204510 h 549"/>
              <a:gd name="T64" fmla="*/ 395765 w 422"/>
              <a:gd name="T65" fmla="*/ 204510 h 5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22" h="549">
                <a:moveTo>
                  <a:pt x="422" y="171"/>
                </a:moveTo>
                <a:cubicBezTo>
                  <a:pt x="422" y="68"/>
                  <a:pt x="422" y="68"/>
                  <a:pt x="422" y="68"/>
                </a:cubicBezTo>
                <a:cubicBezTo>
                  <a:pt x="422" y="24"/>
                  <a:pt x="314" y="0"/>
                  <a:pt x="211" y="0"/>
                </a:cubicBezTo>
                <a:cubicBezTo>
                  <a:pt x="109" y="0"/>
                  <a:pt x="0" y="24"/>
                  <a:pt x="0" y="68"/>
                </a:cubicBezTo>
                <a:cubicBezTo>
                  <a:pt x="0" y="171"/>
                  <a:pt x="0" y="171"/>
                  <a:pt x="0" y="171"/>
                </a:cubicBezTo>
                <a:cubicBezTo>
                  <a:pt x="0" y="181"/>
                  <a:pt x="6" y="189"/>
                  <a:pt x="14" y="197"/>
                </a:cubicBezTo>
                <a:cubicBezTo>
                  <a:pt x="5" y="205"/>
                  <a:pt x="0" y="213"/>
                  <a:pt x="0" y="222"/>
                </a:cubicBezTo>
                <a:cubicBezTo>
                  <a:pt x="0" y="326"/>
                  <a:pt x="0" y="326"/>
                  <a:pt x="0" y="326"/>
                </a:cubicBezTo>
                <a:cubicBezTo>
                  <a:pt x="0" y="335"/>
                  <a:pt x="6" y="344"/>
                  <a:pt x="14" y="352"/>
                </a:cubicBezTo>
                <a:cubicBezTo>
                  <a:pt x="5" y="359"/>
                  <a:pt x="0" y="368"/>
                  <a:pt x="0" y="377"/>
                </a:cubicBezTo>
                <a:cubicBezTo>
                  <a:pt x="0" y="481"/>
                  <a:pt x="0" y="481"/>
                  <a:pt x="0" y="481"/>
                </a:cubicBezTo>
                <a:cubicBezTo>
                  <a:pt x="0" y="525"/>
                  <a:pt x="109" y="549"/>
                  <a:pt x="211" y="549"/>
                </a:cubicBezTo>
                <a:cubicBezTo>
                  <a:pt x="314" y="549"/>
                  <a:pt x="422" y="525"/>
                  <a:pt x="422" y="481"/>
                </a:cubicBezTo>
                <a:cubicBezTo>
                  <a:pt x="422" y="377"/>
                  <a:pt x="422" y="377"/>
                  <a:pt x="422" y="377"/>
                </a:cubicBezTo>
                <a:cubicBezTo>
                  <a:pt x="422" y="368"/>
                  <a:pt x="418" y="359"/>
                  <a:pt x="408" y="352"/>
                </a:cubicBezTo>
                <a:cubicBezTo>
                  <a:pt x="417" y="344"/>
                  <a:pt x="422" y="335"/>
                  <a:pt x="422" y="326"/>
                </a:cubicBezTo>
                <a:cubicBezTo>
                  <a:pt x="422" y="222"/>
                  <a:pt x="422" y="222"/>
                  <a:pt x="422" y="222"/>
                </a:cubicBezTo>
                <a:cubicBezTo>
                  <a:pt x="422" y="213"/>
                  <a:pt x="418" y="205"/>
                  <a:pt x="408" y="197"/>
                </a:cubicBezTo>
                <a:cubicBezTo>
                  <a:pt x="417" y="189"/>
                  <a:pt x="422" y="181"/>
                  <a:pt x="422" y="171"/>
                </a:cubicBezTo>
                <a:moveTo>
                  <a:pt x="394" y="190"/>
                </a:moveTo>
                <a:cubicBezTo>
                  <a:pt x="393" y="191"/>
                  <a:pt x="393" y="191"/>
                  <a:pt x="392" y="192"/>
                </a:cubicBezTo>
                <a:cubicBezTo>
                  <a:pt x="363" y="210"/>
                  <a:pt x="296" y="225"/>
                  <a:pt x="211" y="225"/>
                </a:cubicBezTo>
                <a:cubicBezTo>
                  <a:pt x="126" y="225"/>
                  <a:pt x="60" y="210"/>
                  <a:pt x="31" y="192"/>
                </a:cubicBezTo>
                <a:cubicBezTo>
                  <a:pt x="30" y="191"/>
                  <a:pt x="29" y="191"/>
                  <a:pt x="29" y="190"/>
                </a:cubicBezTo>
                <a:cubicBezTo>
                  <a:pt x="19" y="184"/>
                  <a:pt x="14" y="178"/>
                  <a:pt x="14" y="171"/>
                </a:cubicBezTo>
                <a:cubicBezTo>
                  <a:pt x="14" y="94"/>
                  <a:pt x="14" y="94"/>
                  <a:pt x="14" y="94"/>
                </a:cubicBezTo>
                <a:cubicBezTo>
                  <a:pt x="47" y="121"/>
                  <a:pt x="131" y="136"/>
                  <a:pt x="211" y="136"/>
                </a:cubicBezTo>
                <a:cubicBezTo>
                  <a:pt x="292" y="136"/>
                  <a:pt x="376" y="121"/>
                  <a:pt x="408" y="94"/>
                </a:cubicBezTo>
                <a:cubicBezTo>
                  <a:pt x="408" y="171"/>
                  <a:pt x="408" y="171"/>
                  <a:pt x="408" y="171"/>
                </a:cubicBezTo>
                <a:cubicBezTo>
                  <a:pt x="408" y="178"/>
                  <a:pt x="403" y="184"/>
                  <a:pt x="394" y="190"/>
                </a:cubicBezTo>
                <a:moveTo>
                  <a:pt x="211" y="14"/>
                </a:moveTo>
                <a:cubicBezTo>
                  <a:pt x="327" y="14"/>
                  <a:pt x="408" y="42"/>
                  <a:pt x="408" y="68"/>
                </a:cubicBezTo>
                <a:cubicBezTo>
                  <a:pt x="408" y="93"/>
                  <a:pt x="327" y="122"/>
                  <a:pt x="211" y="122"/>
                </a:cubicBezTo>
                <a:cubicBezTo>
                  <a:pt x="95" y="122"/>
                  <a:pt x="14" y="93"/>
                  <a:pt x="14" y="68"/>
                </a:cubicBezTo>
                <a:cubicBezTo>
                  <a:pt x="14" y="42"/>
                  <a:pt x="95" y="14"/>
                  <a:pt x="211" y="14"/>
                </a:cubicBezTo>
                <a:moveTo>
                  <a:pt x="394" y="345"/>
                </a:moveTo>
                <a:cubicBezTo>
                  <a:pt x="393" y="345"/>
                  <a:pt x="393" y="346"/>
                  <a:pt x="392" y="346"/>
                </a:cubicBezTo>
                <a:cubicBezTo>
                  <a:pt x="363" y="365"/>
                  <a:pt x="297" y="380"/>
                  <a:pt x="211" y="380"/>
                </a:cubicBezTo>
                <a:cubicBezTo>
                  <a:pt x="126" y="380"/>
                  <a:pt x="60" y="365"/>
                  <a:pt x="31" y="346"/>
                </a:cubicBezTo>
                <a:cubicBezTo>
                  <a:pt x="30" y="346"/>
                  <a:pt x="29" y="345"/>
                  <a:pt x="29" y="345"/>
                </a:cubicBezTo>
                <a:cubicBezTo>
                  <a:pt x="20" y="339"/>
                  <a:pt x="14" y="332"/>
                  <a:pt x="14" y="326"/>
                </a:cubicBezTo>
                <a:cubicBezTo>
                  <a:pt x="14" y="248"/>
                  <a:pt x="14" y="248"/>
                  <a:pt x="14" y="248"/>
                </a:cubicBezTo>
                <a:cubicBezTo>
                  <a:pt x="47" y="276"/>
                  <a:pt x="131" y="290"/>
                  <a:pt x="211" y="290"/>
                </a:cubicBezTo>
                <a:cubicBezTo>
                  <a:pt x="292" y="290"/>
                  <a:pt x="376" y="276"/>
                  <a:pt x="408" y="248"/>
                </a:cubicBezTo>
                <a:cubicBezTo>
                  <a:pt x="408" y="326"/>
                  <a:pt x="408" y="326"/>
                  <a:pt x="408" y="326"/>
                </a:cubicBezTo>
                <a:cubicBezTo>
                  <a:pt x="408" y="332"/>
                  <a:pt x="403" y="339"/>
                  <a:pt x="394" y="345"/>
                </a:cubicBezTo>
                <a:moveTo>
                  <a:pt x="211" y="535"/>
                </a:moveTo>
                <a:cubicBezTo>
                  <a:pt x="95" y="535"/>
                  <a:pt x="14" y="506"/>
                  <a:pt x="14" y="481"/>
                </a:cubicBezTo>
                <a:cubicBezTo>
                  <a:pt x="14" y="403"/>
                  <a:pt x="14" y="403"/>
                  <a:pt x="14" y="403"/>
                </a:cubicBezTo>
                <a:cubicBezTo>
                  <a:pt x="47" y="430"/>
                  <a:pt x="131" y="445"/>
                  <a:pt x="211" y="445"/>
                </a:cubicBezTo>
                <a:cubicBezTo>
                  <a:pt x="292" y="445"/>
                  <a:pt x="376" y="430"/>
                  <a:pt x="408" y="403"/>
                </a:cubicBezTo>
                <a:cubicBezTo>
                  <a:pt x="408" y="481"/>
                  <a:pt x="408" y="481"/>
                  <a:pt x="408" y="481"/>
                </a:cubicBezTo>
                <a:cubicBezTo>
                  <a:pt x="408" y="506"/>
                  <a:pt x="327" y="535"/>
                  <a:pt x="211" y="535"/>
                </a:cubicBezTo>
                <a:moveTo>
                  <a:pt x="408" y="377"/>
                </a:moveTo>
                <a:cubicBezTo>
                  <a:pt x="408" y="403"/>
                  <a:pt x="327" y="431"/>
                  <a:pt x="211" y="431"/>
                </a:cubicBezTo>
                <a:cubicBezTo>
                  <a:pt x="95" y="431"/>
                  <a:pt x="14" y="403"/>
                  <a:pt x="14" y="377"/>
                </a:cubicBezTo>
                <a:cubicBezTo>
                  <a:pt x="14" y="370"/>
                  <a:pt x="20" y="364"/>
                  <a:pt x="26" y="360"/>
                </a:cubicBezTo>
                <a:cubicBezTo>
                  <a:pt x="65" y="382"/>
                  <a:pt x="140" y="394"/>
                  <a:pt x="211" y="394"/>
                </a:cubicBezTo>
                <a:cubicBezTo>
                  <a:pt x="283" y="394"/>
                  <a:pt x="358" y="382"/>
                  <a:pt x="396" y="360"/>
                </a:cubicBezTo>
                <a:cubicBezTo>
                  <a:pt x="402" y="364"/>
                  <a:pt x="408" y="370"/>
                  <a:pt x="408" y="377"/>
                </a:cubicBezTo>
                <a:moveTo>
                  <a:pt x="408" y="222"/>
                </a:moveTo>
                <a:cubicBezTo>
                  <a:pt x="408" y="248"/>
                  <a:pt x="327" y="276"/>
                  <a:pt x="211" y="276"/>
                </a:cubicBezTo>
                <a:cubicBezTo>
                  <a:pt x="95" y="276"/>
                  <a:pt x="14" y="248"/>
                  <a:pt x="14" y="222"/>
                </a:cubicBezTo>
                <a:cubicBezTo>
                  <a:pt x="14" y="216"/>
                  <a:pt x="20" y="210"/>
                  <a:pt x="26" y="205"/>
                </a:cubicBezTo>
                <a:cubicBezTo>
                  <a:pt x="65" y="228"/>
                  <a:pt x="140" y="239"/>
                  <a:pt x="211" y="239"/>
                </a:cubicBezTo>
                <a:cubicBezTo>
                  <a:pt x="283" y="239"/>
                  <a:pt x="358" y="228"/>
                  <a:pt x="397" y="205"/>
                </a:cubicBezTo>
                <a:cubicBezTo>
                  <a:pt x="403" y="210"/>
                  <a:pt x="408" y="216"/>
                  <a:pt x="408" y="222"/>
                </a:cubicBez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 name="Rectangle 50"/>
          <p:cNvSpPr/>
          <p:nvPr/>
        </p:nvSpPr>
        <p:spPr>
          <a:xfrm>
            <a:off x="-55781" y="-3031"/>
            <a:ext cx="12247781" cy="26731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2" name="Rectangle 51"/>
          <p:cNvSpPr/>
          <p:nvPr/>
        </p:nvSpPr>
        <p:spPr>
          <a:xfrm>
            <a:off x="-29347" y="6590681"/>
            <a:ext cx="12247781" cy="26731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5" name="Rectangle 64"/>
          <p:cNvSpPr/>
          <p:nvPr/>
        </p:nvSpPr>
        <p:spPr>
          <a:xfrm>
            <a:off x="843075" y="1679816"/>
            <a:ext cx="2251882" cy="2022798"/>
          </a:xfrm>
          <a:prstGeom prst="rect">
            <a:avLst/>
          </a:prstGeom>
          <a:solidFill>
            <a:srgbClr val="2A4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4" name="Picture 3" descr="C:\Users\ekarcher\Desktop\stock images\stack of papers (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89912" y="1610309"/>
            <a:ext cx="2573196" cy="1966276"/>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4" descr="C:\Users\ekarcher\Desktop\stock images\Balance Shee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79572" y="1634730"/>
            <a:ext cx="2477660" cy="1992305"/>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6" descr="C:\Users\ekarcher\Desktop\stock images\energy market.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7542"/>
          <a:stretch/>
        </p:blipFill>
        <p:spPr bwMode="auto">
          <a:xfrm>
            <a:off x="414697" y="1610309"/>
            <a:ext cx="2573196" cy="1950327"/>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35"/>
          <p:cNvSpPr/>
          <p:nvPr/>
        </p:nvSpPr>
        <p:spPr>
          <a:xfrm>
            <a:off x="843075" y="4194139"/>
            <a:ext cx="2251882" cy="2022798"/>
          </a:xfrm>
          <a:prstGeom prst="rect">
            <a:avLst/>
          </a:prstGeom>
          <a:solidFill>
            <a:srgbClr val="2A4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7" name="Picture 9" descr="C:\Users\ekarcher\Desktop\stock images\air pollution.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9938" y="4100935"/>
            <a:ext cx="2573196" cy="1950327"/>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11" descr="C:\Users\ekarcher\Desktop\stock images\hurrican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45095" y="4105656"/>
            <a:ext cx="2565000" cy="1929422"/>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12" descr="C:\Users\ekarcher\Desktop\stock images\Solar Panels.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17204" y="4105656"/>
            <a:ext cx="2573196" cy="1950327"/>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13" descr="C:\Users\ekarcher\Desktop\stock images\Nuclear Power plant.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5883"/>
          <a:stretch/>
        </p:blipFill>
        <p:spPr bwMode="auto">
          <a:xfrm>
            <a:off x="9279573" y="4149479"/>
            <a:ext cx="2477660" cy="1905943"/>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p:cNvSpPr txBox="1"/>
          <p:nvPr/>
        </p:nvSpPr>
        <p:spPr>
          <a:xfrm>
            <a:off x="4430110" y="536575"/>
            <a:ext cx="7763477" cy="738664"/>
          </a:xfrm>
          <a:prstGeom prst="rect">
            <a:avLst/>
          </a:prstGeom>
          <a:solidFill>
            <a:schemeClr val="bg1">
              <a:lumMod val="85000"/>
              <a:alpha val="75000"/>
            </a:schemeClr>
          </a:solidFill>
        </p:spPr>
        <p:txBody>
          <a:bodyPr wrap="square" lIns="268224" tIns="182880" rIns="853440" bIns="182880">
            <a:spAutoFit/>
          </a:bodyPr>
          <a:lstStyle/>
          <a:p>
            <a:pPr eaLnBrk="1" fontAlgn="auto" hangingPunct="1">
              <a:spcBef>
                <a:spcPts val="0"/>
              </a:spcBef>
              <a:spcAft>
                <a:spcPts val="0"/>
              </a:spcAft>
              <a:defRPr/>
            </a:pPr>
            <a:r>
              <a:rPr lang="en-US" sz="2400" b="1" dirty="0">
                <a:solidFill>
                  <a:schemeClr val="tx1">
                    <a:lumMod val="50000"/>
                  </a:schemeClr>
                </a:solidFill>
                <a:latin typeface="+mj-lt"/>
                <a:cs typeface="Arial" panose="020B0604020202020204" pitchFamily="34" charset="0"/>
              </a:rPr>
              <a:t>Eight Primary Uses Over Time and Still Evolving</a:t>
            </a:r>
            <a:endParaRPr lang="en-US" sz="2400" b="1" dirty="0">
              <a:solidFill>
                <a:schemeClr val="tx1">
                  <a:lumMod val="50000"/>
                </a:schemeClr>
              </a:solidFill>
              <a:latin typeface="+mj-lt"/>
            </a:endParaRPr>
          </a:p>
        </p:txBody>
      </p:sp>
      <p:sp>
        <p:nvSpPr>
          <p:cNvPr id="2" name="Rectangle 1"/>
          <p:cNvSpPr/>
          <p:nvPr/>
        </p:nvSpPr>
        <p:spPr>
          <a:xfrm>
            <a:off x="328972" y="3658564"/>
            <a:ext cx="2680260" cy="523220"/>
          </a:xfrm>
          <a:prstGeom prst="rect">
            <a:avLst/>
          </a:prstGeom>
        </p:spPr>
        <p:txBody>
          <a:bodyPr wrap="square">
            <a:spAutoFit/>
          </a:bodyPr>
          <a:lstStyle/>
          <a:p>
            <a:r>
              <a:rPr lang="en-US" sz="1400" b="1" dirty="0">
                <a:solidFill>
                  <a:schemeClr val="tx1">
                    <a:lumMod val="50000"/>
                  </a:schemeClr>
                </a:solidFill>
              </a:rPr>
              <a:t>1. Rate reduction to facilitate deregulation of energy market​</a:t>
            </a:r>
          </a:p>
        </p:txBody>
      </p:sp>
      <p:sp>
        <p:nvSpPr>
          <p:cNvPr id="23" name="Rectangle 22"/>
          <p:cNvSpPr/>
          <p:nvPr/>
        </p:nvSpPr>
        <p:spPr>
          <a:xfrm>
            <a:off x="3287464" y="3640176"/>
            <a:ext cx="3071433" cy="523220"/>
          </a:xfrm>
          <a:prstGeom prst="rect">
            <a:avLst/>
          </a:prstGeom>
        </p:spPr>
        <p:txBody>
          <a:bodyPr wrap="square">
            <a:spAutoFit/>
          </a:bodyPr>
          <a:lstStyle/>
          <a:p>
            <a:r>
              <a:rPr lang="en-US" sz="1400" b="1" dirty="0">
                <a:solidFill>
                  <a:schemeClr val="tx1">
                    <a:lumMod val="50000"/>
                  </a:schemeClr>
                </a:solidFill>
              </a:rPr>
              <a:t>2. Recovery of stranded costs resulting from electric industry deregulation ​</a:t>
            </a:r>
          </a:p>
        </p:txBody>
      </p:sp>
      <p:sp>
        <p:nvSpPr>
          <p:cNvPr id="24" name="Rectangle 23"/>
          <p:cNvSpPr/>
          <p:nvPr/>
        </p:nvSpPr>
        <p:spPr>
          <a:xfrm>
            <a:off x="6214103" y="3660278"/>
            <a:ext cx="3071433" cy="523220"/>
          </a:xfrm>
          <a:prstGeom prst="rect">
            <a:avLst/>
          </a:prstGeom>
        </p:spPr>
        <p:txBody>
          <a:bodyPr wrap="square">
            <a:spAutoFit/>
          </a:bodyPr>
          <a:lstStyle/>
          <a:p>
            <a:r>
              <a:rPr lang="en-US" sz="1400" b="1" dirty="0">
                <a:solidFill>
                  <a:schemeClr val="tx1">
                    <a:lumMod val="50000"/>
                  </a:schemeClr>
                </a:solidFill>
              </a:rPr>
              <a:t>3. </a:t>
            </a:r>
            <a:r>
              <a:rPr lang="en-US" sz="1400" b="1" dirty="0" err="1">
                <a:solidFill>
                  <a:schemeClr val="tx1">
                    <a:lumMod val="50000"/>
                  </a:schemeClr>
                </a:solidFill>
              </a:rPr>
              <a:t>Buydown</a:t>
            </a:r>
            <a:r>
              <a:rPr lang="en-US" sz="1400" b="1" dirty="0">
                <a:solidFill>
                  <a:schemeClr val="tx1">
                    <a:lumMod val="50000"/>
                  </a:schemeClr>
                </a:solidFill>
              </a:rPr>
              <a:t> of above market power purchase agreements​</a:t>
            </a:r>
          </a:p>
        </p:txBody>
      </p:sp>
      <p:sp>
        <p:nvSpPr>
          <p:cNvPr id="25" name="Rectangle 24"/>
          <p:cNvSpPr/>
          <p:nvPr/>
        </p:nvSpPr>
        <p:spPr>
          <a:xfrm>
            <a:off x="9154136" y="3712760"/>
            <a:ext cx="3071433" cy="523220"/>
          </a:xfrm>
          <a:prstGeom prst="rect">
            <a:avLst/>
          </a:prstGeom>
        </p:spPr>
        <p:txBody>
          <a:bodyPr wrap="square">
            <a:spAutoFit/>
          </a:bodyPr>
          <a:lstStyle/>
          <a:p>
            <a:r>
              <a:rPr lang="en-US" sz="1400" b="1" dirty="0">
                <a:solidFill>
                  <a:schemeClr val="tx1">
                    <a:lumMod val="50000"/>
                  </a:schemeClr>
                </a:solidFill>
              </a:rPr>
              <a:t>4. Deferred balances  and Regulatory Assets)</a:t>
            </a:r>
          </a:p>
        </p:txBody>
      </p:sp>
      <p:sp>
        <p:nvSpPr>
          <p:cNvPr id="26" name="Rectangle 25"/>
          <p:cNvSpPr/>
          <p:nvPr/>
        </p:nvSpPr>
        <p:spPr>
          <a:xfrm>
            <a:off x="246113" y="6161282"/>
            <a:ext cx="3071433" cy="523220"/>
          </a:xfrm>
          <a:prstGeom prst="rect">
            <a:avLst/>
          </a:prstGeom>
        </p:spPr>
        <p:txBody>
          <a:bodyPr wrap="square">
            <a:spAutoFit/>
          </a:bodyPr>
          <a:lstStyle/>
          <a:p>
            <a:r>
              <a:rPr lang="en-US" sz="1400" b="1" dirty="0">
                <a:solidFill>
                  <a:schemeClr val="tx1">
                    <a:lumMod val="50000"/>
                  </a:schemeClr>
                </a:solidFill>
              </a:rPr>
              <a:t>5. Costs of new pollution control equipment</a:t>
            </a:r>
          </a:p>
        </p:txBody>
      </p:sp>
      <p:sp>
        <p:nvSpPr>
          <p:cNvPr id="27" name="Rectangle 26"/>
          <p:cNvSpPr/>
          <p:nvPr/>
        </p:nvSpPr>
        <p:spPr>
          <a:xfrm>
            <a:off x="3213610" y="6162121"/>
            <a:ext cx="3071433" cy="307777"/>
          </a:xfrm>
          <a:prstGeom prst="rect">
            <a:avLst/>
          </a:prstGeom>
        </p:spPr>
        <p:txBody>
          <a:bodyPr wrap="square">
            <a:spAutoFit/>
          </a:bodyPr>
          <a:lstStyle/>
          <a:p>
            <a:r>
              <a:rPr lang="en-US" sz="1400" b="1" dirty="0">
                <a:solidFill>
                  <a:schemeClr val="tx1">
                    <a:lumMod val="50000"/>
                  </a:schemeClr>
                </a:solidFill>
              </a:rPr>
              <a:t>6. Storm recovery costs</a:t>
            </a:r>
          </a:p>
        </p:txBody>
      </p:sp>
      <p:sp>
        <p:nvSpPr>
          <p:cNvPr id="28" name="Rectangle 27"/>
          <p:cNvSpPr/>
          <p:nvPr/>
        </p:nvSpPr>
        <p:spPr>
          <a:xfrm>
            <a:off x="6236494" y="6123182"/>
            <a:ext cx="3071433" cy="523220"/>
          </a:xfrm>
          <a:prstGeom prst="rect">
            <a:avLst/>
          </a:prstGeom>
        </p:spPr>
        <p:txBody>
          <a:bodyPr wrap="square">
            <a:spAutoFit/>
          </a:bodyPr>
          <a:lstStyle/>
          <a:p>
            <a:r>
              <a:rPr lang="en-US" sz="1400" b="1" dirty="0">
                <a:solidFill>
                  <a:schemeClr val="tx1">
                    <a:lumMod val="50000"/>
                  </a:schemeClr>
                </a:solidFill>
              </a:rPr>
              <a:t>7. Costs of new renewable distributed generation</a:t>
            </a:r>
          </a:p>
        </p:txBody>
      </p:sp>
      <p:sp>
        <p:nvSpPr>
          <p:cNvPr id="29" name="Rectangle 28"/>
          <p:cNvSpPr/>
          <p:nvPr/>
        </p:nvSpPr>
        <p:spPr>
          <a:xfrm>
            <a:off x="9154136" y="6112162"/>
            <a:ext cx="3071433" cy="523220"/>
          </a:xfrm>
          <a:prstGeom prst="rect">
            <a:avLst/>
          </a:prstGeom>
        </p:spPr>
        <p:txBody>
          <a:bodyPr wrap="square">
            <a:spAutoFit/>
          </a:bodyPr>
          <a:lstStyle/>
          <a:p>
            <a:r>
              <a:rPr lang="en-US" sz="1400" b="1" dirty="0">
                <a:solidFill>
                  <a:schemeClr val="tx1">
                    <a:lumMod val="50000"/>
                  </a:schemeClr>
                </a:solidFill>
              </a:rPr>
              <a:t>8. Recovery of remaining costs of an early retired nuclear plant</a:t>
            </a:r>
          </a:p>
        </p:txBody>
      </p:sp>
      <p:pic>
        <p:nvPicPr>
          <p:cNvPr id="3" name="Picture 2"/>
          <p:cNvPicPr>
            <a:picLocks noChangeAspect="1"/>
          </p:cNvPicPr>
          <p:nvPr/>
        </p:nvPicPr>
        <p:blipFill rotWithShape="1">
          <a:blip r:embed="rId10" cstate="print">
            <a:extLst>
              <a:ext uri="{28A0092B-C50C-407E-A947-70E740481C1C}">
                <a14:useLocalDpi xmlns:a14="http://schemas.microsoft.com/office/drawing/2010/main" val="0"/>
              </a:ext>
            </a:extLst>
          </a:blip>
          <a:srcRect l="21843" t="13046" r="11140" b="9788"/>
          <a:stretch/>
        </p:blipFill>
        <p:spPr>
          <a:xfrm>
            <a:off x="6298691" y="1634730"/>
            <a:ext cx="2584071" cy="1953202"/>
          </a:xfrm>
          <a:prstGeom prst="rect">
            <a:avLst/>
          </a:prstGeom>
        </p:spPr>
      </p:pic>
      <p:sp>
        <p:nvSpPr>
          <p:cNvPr id="85" name="TextBox 84"/>
          <p:cNvSpPr txBox="1"/>
          <p:nvPr/>
        </p:nvSpPr>
        <p:spPr>
          <a:xfrm>
            <a:off x="3328459" y="-13221"/>
            <a:ext cx="586855" cy="276999"/>
          </a:xfrm>
          <a:prstGeom prst="rect">
            <a:avLst/>
          </a:prstGeom>
          <a:noFill/>
        </p:spPr>
        <p:txBody>
          <a:bodyPr wrap="square" rtlCol="0">
            <a:spAutoFit/>
          </a:bodyPr>
          <a:lstStyle/>
          <a:p>
            <a:r>
              <a:rPr lang="en-US" sz="1200" b="1" dirty="0">
                <a:solidFill>
                  <a:schemeClr val="tx1">
                    <a:lumMod val="50000"/>
                  </a:schemeClr>
                </a:solidFill>
              </a:rPr>
              <a:t>CT</a:t>
            </a:r>
          </a:p>
        </p:txBody>
      </p:sp>
      <p:grpSp>
        <p:nvGrpSpPr>
          <p:cNvPr id="20480" name="Group 20479"/>
          <p:cNvGrpSpPr/>
          <p:nvPr/>
        </p:nvGrpSpPr>
        <p:grpSpPr>
          <a:xfrm>
            <a:off x="410751" y="1716618"/>
            <a:ext cx="1211674" cy="668867"/>
            <a:chOff x="328972" y="1027309"/>
            <a:chExt cx="1340130" cy="668867"/>
          </a:xfrm>
        </p:grpSpPr>
        <p:sp>
          <p:nvSpPr>
            <p:cNvPr id="95" name="Pentagon 94"/>
            <p:cNvSpPr/>
            <p:nvPr/>
          </p:nvSpPr>
          <p:spPr bwMode="auto">
            <a:xfrm>
              <a:off x="328972" y="1027309"/>
              <a:ext cx="1340130" cy="668867"/>
            </a:xfrm>
            <a:prstGeom prst="homePlate">
              <a:avLst/>
            </a:prstGeom>
            <a:solidFill>
              <a:schemeClr val="bg1">
                <a:lumMod val="65000"/>
                <a:alpha val="75000"/>
              </a:schemeClr>
            </a:solidFill>
            <a:ln>
              <a:noFill/>
            </a:ln>
          </p:spPr>
          <p:txBody>
            <a:bodyPr vert="horz" wrap="square" lIns="91440" tIns="45720" rIns="91440" bIns="45720" numCol="1" rtlCol="0" anchor="t" anchorCtr="0" compatLnSpc="1">
              <a:prstTxWarp prst="textNoShape">
                <a:avLst/>
              </a:prstTxWarp>
            </a:bodyPr>
            <a:lstStyle/>
            <a:p>
              <a:pPr algn="ctr"/>
              <a:endParaRPr lang="en-US"/>
            </a:p>
          </p:txBody>
        </p:sp>
        <p:grpSp>
          <p:nvGrpSpPr>
            <p:cNvPr id="30" name="Group 29"/>
            <p:cNvGrpSpPr/>
            <p:nvPr/>
          </p:nvGrpSpPr>
          <p:grpSpPr>
            <a:xfrm>
              <a:off x="702731" y="1027310"/>
              <a:ext cx="578964" cy="577131"/>
              <a:chOff x="355297" y="1723473"/>
              <a:chExt cx="578964" cy="577131"/>
            </a:xfrm>
          </p:grpSpPr>
          <p:sp>
            <p:nvSpPr>
              <p:cNvPr id="31" name="Freeform 46"/>
              <p:cNvSpPr>
                <a:spLocks/>
              </p:cNvSpPr>
              <p:nvPr/>
            </p:nvSpPr>
            <p:spPr bwMode="auto">
              <a:xfrm>
                <a:off x="355297" y="1723473"/>
                <a:ext cx="578964" cy="577131"/>
              </a:xfrm>
              <a:custGeom>
                <a:avLst/>
                <a:gdLst/>
                <a:ahLst/>
                <a:cxnLst>
                  <a:cxn ang="0">
                    <a:pos x="318" y="117"/>
                  </a:cxn>
                  <a:cxn ang="0">
                    <a:pos x="319" y="429"/>
                  </a:cxn>
                  <a:cxn ang="0">
                    <a:pos x="445" y="615"/>
                  </a:cxn>
                  <a:cxn ang="0">
                    <a:pos x="467" y="647"/>
                  </a:cxn>
                  <a:cxn ang="0">
                    <a:pos x="482" y="668"/>
                  </a:cxn>
                  <a:cxn ang="0">
                    <a:pos x="502" y="696"/>
                  </a:cxn>
                  <a:cxn ang="0">
                    <a:pos x="510" y="705"/>
                  </a:cxn>
                  <a:cxn ang="0">
                    <a:pos x="573" y="816"/>
                  </a:cxn>
                  <a:cxn ang="0">
                    <a:pos x="588" y="856"/>
                  </a:cxn>
                  <a:cxn ang="0">
                    <a:pos x="579" y="878"/>
                  </a:cxn>
                  <a:cxn ang="0">
                    <a:pos x="558" y="912"/>
                  </a:cxn>
                  <a:cxn ang="0">
                    <a:pos x="540" y="943"/>
                  </a:cxn>
                  <a:cxn ang="0">
                    <a:pos x="532" y="973"/>
                  </a:cxn>
                  <a:cxn ang="0">
                    <a:pos x="546" y="984"/>
                  </a:cxn>
                  <a:cxn ang="0">
                    <a:pos x="494" y="999"/>
                  </a:cxn>
                  <a:cxn ang="0">
                    <a:pos x="340" y="979"/>
                  </a:cxn>
                  <a:cxn ang="0">
                    <a:pos x="340" y="968"/>
                  </a:cxn>
                  <a:cxn ang="0">
                    <a:pos x="338" y="930"/>
                  </a:cxn>
                  <a:cxn ang="0">
                    <a:pos x="298" y="867"/>
                  </a:cxn>
                  <a:cxn ang="0">
                    <a:pos x="270" y="843"/>
                  </a:cxn>
                  <a:cxn ang="0">
                    <a:pos x="220" y="804"/>
                  </a:cxn>
                  <a:cxn ang="0">
                    <a:pos x="214" y="790"/>
                  </a:cxn>
                  <a:cxn ang="0">
                    <a:pos x="170" y="760"/>
                  </a:cxn>
                  <a:cxn ang="0">
                    <a:pos x="133" y="748"/>
                  </a:cxn>
                  <a:cxn ang="0">
                    <a:pos x="126" y="728"/>
                  </a:cxn>
                  <a:cxn ang="0">
                    <a:pos x="132" y="683"/>
                  </a:cxn>
                  <a:cxn ang="0">
                    <a:pos x="123" y="667"/>
                  </a:cxn>
                  <a:cxn ang="0">
                    <a:pos x="109" y="641"/>
                  </a:cxn>
                  <a:cxn ang="0">
                    <a:pos x="99" y="621"/>
                  </a:cxn>
                  <a:cxn ang="0">
                    <a:pos x="90" y="590"/>
                  </a:cxn>
                  <a:cxn ang="0">
                    <a:pos x="75" y="559"/>
                  </a:cxn>
                  <a:cxn ang="0">
                    <a:pos x="83" y="527"/>
                  </a:cxn>
                  <a:cxn ang="0">
                    <a:pos x="90" y="508"/>
                  </a:cxn>
                  <a:cxn ang="0">
                    <a:pos x="59" y="475"/>
                  </a:cxn>
                  <a:cxn ang="0">
                    <a:pos x="62" y="447"/>
                  </a:cxn>
                  <a:cxn ang="0">
                    <a:pos x="71" y="436"/>
                  </a:cxn>
                  <a:cxn ang="0">
                    <a:pos x="86" y="438"/>
                  </a:cxn>
                  <a:cxn ang="0">
                    <a:pos x="90" y="395"/>
                  </a:cxn>
                  <a:cxn ang="0">
                    <a:pos x="105" y="397"/>
                  </a:cxn>
                  <a:cxn ang="0">
                    <a:pos x="121" y="404"/>
                  </a:cxn>
                  <a:cxn ang="0">
                    <a:pos x="135" y="404"/>
                  </a:cxn>
                  <a:cxn ang="0">
                    <a:pos x="143" y="408"/>
                  </a:cxn>
                  <a:cxn ang="0">
                    <a:pos x="129" y="392"/>
                  </a:cxn>
                  <a:cxn ang="0">
                    <a:pos x="95" y="392"/>
                  </a:cxn>
                  <a:cxn ang="0">
                    <a:pos x="73" y="378"/>
                  </a:cxn>
                  <a:cxn ang="0">
                    <a:pos x="43" y="383"/>
                  </a:cxn>
                  <a:cxn ang="0">
                    <a:pos x="41" y="370"/>
                  </a:cxn>
                  <a:cxn ang="0">
                    <a:pos x="43" y="356"/>
                  </a:cxn>
                  <a:cxn ang="0">
                    <a:pos x="27" y="327"/>
                  </a:cxn>
                  <a:cxn ang="0">
                    <a:pos x="12" y="293"/>
                  </a:cxn>
                  <a:cxn ang="0">
                    <a:pos x="14" y="257"/>
                  </a:cxn>
                  <a:cxn ang="0">
                    <a:pos x="21" y="224"/>
                  </a:cxn>
                  <a:cxn ang="0">
                    <a:pos x="5" y="160"/>
                  </a:cxn>
                  <a:cxn ang="0">
                    <a:pos x="28" y="108"/>
                  </a:cxn>
                  <a:cxn ang="0">
                    <a:pos x="33" y="95"/>
                  </a:cxn>
                  <a:cxn ang="0">
                    <a:pos x="34" y="76"/>
                  </a:cxn>
                  <a:cxn ang="0">
                    <a:pos x="49" y="30"/>
                  </a:cxn>
                </a:cxnLst>
                <a:rect l="0" t="0" r="r" b="b"/>
                <a:pathLst>
                  <a:path w="594" h="1004">
                    <a:moveTo>
                      <a:pt x="54" y="0"/>
                    </a:moveTo>
                    <a:lnTo>
                      <a:pt x="121" y="18"/>
                    </a:lnTo>
                    <a:lnTo>
                      <a:pt x="256" y="55"/>
                    </a:lnTo>
                    <a:lnTo>
                      <a:pt x="326" y="70"/>
                    </a:lnTo>
                    <a:lnTo>
                      <a:pt x="318" y="117"/>
                    </a:lnTo>
                    <a:lnTo>
                      <a:pt x="306" y="164"/>
                    </a:lnTo>
                    <a:lnTo>
                      <a:pt x="296" y="209"/>
                    </a:lnTo>
                    <a:lnTo>
                      <a:pt x="279" y="277"/>
                    </a:lnTo>
                    <a:lnTo>
                      <a:pt x="262" y="345"/>
                    </a:lnTo>
                    <a:lnTo>
                      <a:pt x="319" y="429"/>
                    </a:lnTo>
                    <a:lnTo>
                      <a:pt x="378" y="514"/>
                    </a:lnTo>
                    <a:lnTo>
                      <a:pt x="437" y="598"/>
                    </a:lnTo>
                    <a:lnTo>
                      <a:pt x="439" y="604"/>
                    </a:lnTo>
                    <a:lnTo>
                      <a:pt x="442" y="609"/>
                    </a:lnTo>
                    <a:lnTo>
                      <a:pt x="445" y="615"/>
                    </a:lnTo>
                    <a:lnTo>
                      <a:pt x="456" y="627"/>
                    </a:lnTo>
                    <a:lnTo>
                      <a:pt x="459" y="630"/>
                    </a:lnTo>
                    <a:lnTo>
                      <a:pt x="460" y="635"/>
                    </a:lnTo>
                    <a:lnTo>
                      <a:pt x="462" y="640"/>
                    </a:lnTo>
                    <a:lnTo>
                      <a:pt x="467" y="647"/>
                    </a:lnTo>
                    <a:lnTo>
                      <a:pt x="470" y="649"/>
                    </a:lnTo>
                    <a:lnTo>
                      <a:pt x="476" y="655"/>
                    </a:lnTo>
                    <a:lnTo>
                      <a:pt x="479" y="658"/>
                    </a:lnTo>
                    <a:lnTo>
                      <a:pt x="480" y="663"/>
                    </a:lnTo>
                    <a:lnTo>
                      <a:pt x="482" y="668"/>
                    </a:lnTo>
                    <a:lnTo>
                      <a:pt x="487" y="675"/>
                    </a:lnTo>
                    <a:lnTo>
                      <a:pt x="489" y="677"/>
                    </a:lnTo>
                    <a:lnTo>
                      <a:pt x="493" y="679"/>
                    </a:lnTo>
                    <a:lnTo>
                      <a:pt x="497" y="686"/>
                    </a:lnTo>
                    <a:lnTo>
                      <a:pt x="502" y="696"/>
                    </a:lnTo>
                    <a:lnTo>
                      <a:pt x="504" y="699"/>
                    </a:lnTo>
                    <a:lnTo>
                      <a:pt x="505" y="700"/>
                    </a:lnTo>
                    <a:lnTo>
                      <a:pt x="506" y="703"/>
                    </a:lnTo>
                    <a:lnTo>
                      <a:pt x="509" y="704"/>
                    </a:lnTo>
                    <a:lnTo>
                      <a:pt x="510" y="705"/>
                    </a:lnTo>
                    <a:lnTo>
                      <a:pt x="529" y="735"/>
                    </a:lnTo>
                    <a:lnTo>
                      <a:pt x="550" y="767"/>
                    </a:lnTo>
                    <a:lnTo>
                      <a:pt x="572" y="796"/>
                    </a:lnTo>
                    <a:lnTo>
                      <a:pt x="569" y="807"/>
                    </a:lnTo>
                    <a:lnTo>
                      <a:pt x="573" y="816"/>
                    </a:lnTo>
                    <a:lnTo>
                      <a:pt x="578" y="826"/>
                    </a:lnTo>
                    <a:lnTo>
                      <a:pt x="581" y="837"/>
                    </a:lnTo>
                    <a:lnTo>
                      <a:pt x="580" y="846"/>
                    </a:lnTo>
                    <a:lnTo>
                      <a:pt x="583" y="851"/>
                    </a:lnTo>
                    <a:lnTo>
                      <a:pt x="588" y="856"/>
                    </a:lnTo>
                    <a:lnTo>
                      <a:pt x="591" y="860"/>
                    </a:lnTo>
                    <a:lnTo>
                      <a:pt x="594" y="866"/>
                    </a:lnTo>
                    <a:lnTo>
                      <a:pt x="590" y="872"/>
                    </a:lnTo>
                    <a:lnTo>
                      <a:pt x="584" y="875"/>
                    </a:lnTo>
                    <a:lnTo>
                      <a:pt x="579" y="878"/>
                    </a:lnTo>
                    <a:lnTo>
                      <a:pt x="574" y="880"/>
                    </a:lnTo>
                    <a:lnTo>
                      <a:pt x="567" y="887"/>
                    </a:lnTo>
                    <a:lnTo>
                      <a:pt x="560" y="896"/>
                    </a:lnTo>
                    <a:lnTo>
                      <a:pt x="559" y="903"/>
                    </a:lnTo>
                    <a:lnTo>
                      <a:pt x="558" y="912"/>
                    </a:lnTo>
                    <a:lnTo>
                      <a:pt x="557" y="921"/>
                    </a:lnTo>
                    <a:lnTo>
                      <a:pt x="554" y="928"/>
                    </a:lnTo>
                    <a:lnTo>
                      <a:pt x="546" y="936"/>
                    </a:lnTo>
                    <a:lnTo>
                      <a:pt x="544" y="940"/>
                    </a:lnTo>
                    <a:lnTo>
                      <a:pt x="540" y="943"/>
                    </a:lnTo>
                    <a:lnTo>
                      <a:pt x="534" y="945"/>
                    </a:lnTo>
                    <a:lnTo>
                      <a:pt x="536" y="954"/>
                    </a:lnTo>
                    <a:lnTo>
                      <a:pt x="536" y="964"/>
                    </a:lnTo>
                    <a:lnTo>
                      <a:pt x="532" y="970"/>
                    </a:lnTo>
                    <a:lnTo>
                      <a:pt x="532" y="973"/>
                    </a:lnTo>
                    <a:lnTo>
                      <a:pt x="537" y="978"/>
                    </a:lnTo>
                    <a:lnTo>
                      <a:pt x="539" y="978"/>
                    </a:lnTo>
                    <a:lnTo>
                      <a:pt x="544" y="980"/>
                    </a:lnTo>
                    <a:lnTo>
                      <a:pt x="545" y="982"/>
                    </a:lnTo>
                    <a:lnTo>
                      <a:pt x="546" y="984"/>
                    </a:lnTo>
                    <a:lnTo>
                      <a:pt x="546" y="991"/>
                    </a:lnTo>
                    <a:lnTo>
                      <a:pt x="545" y="996"/>
                    </a:lnTo>
                    <a:lnTo>
                      <a:pt x="541" y="999"/>
                    </a:lnTo>
                    <a:lnTo>
                      <a:pt x="540" y="1004"/>
                    </a:lnTo>
                    <a:lnTo>
                      <a:pt x="494" y="999"/>
                    </a:lnTo>
                    <a:lnTo>
                      <a:pt x="444" y="994"/>
                    </a:lnTo>
                    <a:lnTo>
                      <a:pt x="391" y="990"/>
                    </a:lnTo>
                    <a:lnTo>
                      <a:pt x="341" y="984"/>
                    </a:lnTo>
                    <a:lnTo>
                      <a:pt x="340" y="982"/>
                    </a:lnTo>
                    <a:lnTo>
                      <a:pt x="340" y="979"/>
                    </a:lnTo>
                    <a:lnTo>
                      <a:pt x="341" y="977"/>
                    </a:lnTo>
                    <a:lnTo>
                      <a:pt x="342" y="976"/>
                    </a:lnTo>
                    <a:lnTo>
                      <a:pt x="343" y="973"/>
                    </a:lnTo>
                    <a:lnTo>
                      <a:pt x="341" y="969"/>
                    </a:lnTo>
                    <a:lnTo>
                      <a:pt x="340" y="968"/>
                    </a:lnTo>
                    <a:lnTo>
                      <a:pt x="338" y="968"/>
                    </a:lnTo>
                    <a:lnTo>
                      <a:pt x="335" y="965"/>
                    </a:lnTo>
                    <a:lnTo>
                      <a:pt x="335" y="955"/>
                    </a:lnTo>
                    <a:lnTo>
                      <a:pt x="338" y="943"/>
                    </a:lnTo>
                    <a:lnTo>
                      <a:pt x="338" y="930"/>
                    </a:lnTo>
                    <a:lnTo>
                      <a:pt x="333" y="915"/>
                    </a:lnTo>
                    <a:lnTo>
                      <a:pt x="326" y="901"/>
                    </a:lnTo>
                    <a:lnTo>
                      <a:pt x="318" y="891"/>
                    </a:lnTo>
                    <a:lnTo>
                      <a:pt x="309" y="879"/>
                    </a:lnTo>
                    <a:lnTo>
                      <a:pt x="298" y="867"/>
                    </a:lnTo>
                    <a:lnTo>
                      <a:pt x="290" y="854"/>
                    </a:lnTo>
                    <a:lnTo>
                      <a:pt x="283" y="853"/>
                    </a:lnTo>
                    <a:lnTo>
                      <a:pt x="277" y="853"/>
                    </a:lnTo>
                    <a:lnTo>
                      <a:pt x="270" y="854"/>
                    </a:lnTo>
                    <a:lnTo>
                      <a:pt x="270" y="843"/>
                    </a:lnTo>
                    <a:lnTo>
                      <a:pt x="268" y="824"/>
                    </a:lnTo>
                    <a:lnTo>
                      <a:pt x="253" y="819"/>
                    </a:lnTo>
                    <a:lnTo>
                      <a:pt x="240" y="816"/>
                    </a:lnTo>
                    <a:lnTo>
                      <a:pt x="229" y="811"/>
                    </a:lnTo>
                    <a:lnTo>
                      <a:pt x="220" y="804"/>
                    </a:lnTo>
                    <a:lnTo>
                      <a:pt x="219" y="802"/>
                    </a:lnTo>
                    <a:lnTo>
                      <a:pt x="218" y="798"/>
                    </a:lnTo>
                    <a:lnTo>
                      <a:pt x="217" y="796"/>
                    </a:lnTo>
                    <a:lnTo>
                      <a:pt x="215" y="793"/>
                    </a:lnTo>
                    <a:lnTo>
                      <a:pt x="214" y="790"/>
                    </a:lnTo>
                    <a:lnTo>
                      <a:pt x="207" y="781"/>
                    </a:lnTo>
                    <a:lnTo>
                      <a:pt x="199" y="773"/>
                    </a:lnTo>
                    <a:lnTo>
                      <a:pt x="190" y="768"/>
                    </a:lnTo>
                    <a:lnTo>
                      <a:pt x="177" y="767"/>
                    </a:lnTo>
                    <a:lnTo>
                      <a:pt x="170" y="760"/>
                    </a:lnTo>
                    <a:lnTo>
                      <a:pt x="161" y="756"/>
                    </a:lnTo>
                    <a:lnTo>
                      <a:pt x="150" y="754"/>
                    </a:lnTo>
                    <a:lnTo>
                      <a:pt x="139" y="753"/>
                    </a:lnTo>
                    <a:lnTo>
                      <a:pt x="136" y="752"/>
                    </a:lnTo>
                    <a:lnTo>
                      <a:pt x="133" y="748"/>
                    </a:lnTo>
                    <a:lnTo>
                      <a:pt x="132" y="746"/>
                    </a:lnTo>
                    <a:lnTo>
                      <a:pt x="127" y="741"/>
                    </a:lnTo>
                    <a:lnTo>
                      <a:pt x="125" y="740"/>
                    </a:lnTo>
                    <a:lnTo>
                      <a:pt x="121" y="739"/>
                    </a:lnTo>
                    <a:lnTo>
                      <a:pt x="126" y="728"/>
                    </a:lnTo>
                    <a:lnTo>
                      <a:pt x="130" y="703"/>
                    </a:lnTo>
                    <a:lnTo>
                      <a:pt x="135" y="691"/>
                    </a:lnTo>
                    <a:lnTo>
                      <a:pt x="135" y="688"/>
                    </a:lnTo>
                    <a:lnTo>
                      <a:pt x="133" y="685"/>
                    </a:lnTo>
                    <a:lnTo>
                      <a:pt x="132" y="683"/>
                    </a:lnTo>
                    <a:lnTo>
                      <a:pt x="128" y="681"/>
                    </a:lnTo>
                    <a:lnTo>
                      <a:pt x="121" y="677"/>
                    </a:lnTo>
                    <a:lnTo>
                      <a:pt x="119" y="675"/>
                    </a:lnTo>
                    <a:lnTo>
                      <a:pt x="122" y="668"/>
                    </a:lnTo>
                    <a:lnTo>
                      <a:pt x="123" y="667"/>
                    </a:lnTo>
                    <a:lnTo>
                      <a:pt x="123" y="661"/>
                    </a:lnTo>
                    <a:lnTo>
                      <a:pt x="122" y="655"/>
                    </a:lnTo>
                    <a:lnTo>
                      <a:pt x="118" y="650"/>
                    </a:lnTo>
                    <a:lnTo>
                      <a:pt x="114" y="646"/>
                    </a:lnTo>
                    <a:lnTo>
                      <a:pt x="109" y="641"/>
                    </a:lnTo>
                    <a:lnTo>
                      <a:pt x="109" y="632"/>
                    </a:lnTo>
                    <a:lnTo>
                      <a:pt x="107" y="629"/>
                    </a:lnTo>
                    <a:lnTo>
                      <a:pt x="105" y="628"/>
                    </a:lnTo>
                    <a:lnTo>
                      <a:pt x="100" y="623"/>
                    </a:lnTo>
                    <a:lnTo>
                      <a:pt x="99" y="621"/>
                    </a:lnTo>
                    <a:lnTo>
                      <a:pt x="97" y="612"/>
                    </a:lnTo>
                    <a:lnTo>
                      <a:pt x="95" y="602"/>
                    </a:lnTo>
                    <a:lnTo>
                      <a:pt x="93" y="593"/>
                    </a:lnTo>
                    <a:lnTo>
                      <a:pt x="92" y="591"/>
                    </a:lnTo>
                    <a:lnTo>
                      <a:pt x="90" y="590"/>
                    </a:lnTo>
                    <a:lnTo>
                      <a:pt x="86" y="586"/>
                    </a:lnTo>
                    <a:lnTo>
                      <a:pt x="84" y="581"/>
                    </a:lnTo>
                    <a:lnTo>
                      <a:pt x="83" y="578"/>
                    </a:lnTo>
                    <a:lnTo>
                      <a:pt x="83" y="576"/>
                    </a:lnTo>
                    <a:lnTo>
                      <a:pt x="75" y="559"/>
                    </a:lnTo>
                    <a:lnTo>
                      <a:pt x="72" y="551"/>
                    </a:lnTo>
                    <a:lnTo>
                      <a:pt x="72" y="542"/>
                    </a:lnTo>
                    <a:lnTo>
                      <a:pt x="73" y="530"/>
                    </a:lnTo>
                    <a:lnTo>
                      <a:pt x="79" y="530"/>
                    </a:lnTo>
                    <a:lnTo>
                      <a:pt x="83" y="527"/>
                    </a:lnTo>
                    <a:lnTo>
                      <a:pt x="84" y="524"/>
                    </a:lnTo>
                    <a:lnTo>
                      <a:pt x="85" y="523"/>
                    </a:lnTo>
                    <a:lnTo>
                      <a:pt x="87" y="522"/>
                    </a:lnTo>
                    <a:lnTo>
                      <a:pt x="90" y="522"/>
                    </a:lnTo>
                    <a:lnTo>
                      <a:pt x="90" y="508"/>
                    </a:lnTo>
                    <a:lnTo>
                      <a:pt x="87" y="496"/>
                    </a:lnTo>
                    <a:lnTo>
                      <a:pt x="85" y="494"/>
                    </a:lnTo>
                    <a:lnTo>
                      <a:pt x="73" y="494"/>
                    </a:lnTo>
                    <a:lnTo>
                      <a:pt x="71" y="492"/>
                    </a:lnTo>
                    <a:lnTo>
                      <a:pt x="59" y="475"/>
                    </a:lnTo>
                    <a:lnTo>
                      <a:pt x="56" y="466"/>
                    </a:lnTo>
                    <a:lnTo>
                      <a:pt x="57" y="462"/>
                    </a:lnTo>
                    <a:lnTo>
                      <a:pt x="61" y="455"/>
                    </a:lnTo>
                    <a:lnTo>
                      <a:pt x="62" y="452"/>
                    </a:lnTo>
                    <a:lnTo>
                      <a:pt x="62" y="447"/>
                    </a:lnTo>
                    <a:lnTo>
                      <a:pt x="59" y="440"/>
                    </a:lnTo>
                    <a:lnTo>
                      <a:pt x="58" y="436"/>
                    </a:lnTo>
                    <a:lnTo>
                      <a:pt x="59" y="432"/>
                    </a:lnTo>
                    <a:lnTo>
                      <a:pt x="65" y="432"/>
                    </a:lnTo>
                    <a:lnTo>
                      <a:pt x="71" y="436"/>
                    </a:lnTo>
                    <a:lnTo>
                      <a:pt x="76" y="441"/>
                    </a:lnTo>
                    <a:lnTo>
                      <a:pt x="80" y="448"/>
                    </a:lnTo>
                    <a:lnTo>
                      <a:pt x="87" y="452"/>
                    </a:lnTo>
                    <a:lnTo>
                      <a:pt x="87" y="447"/>
                    </a:lnTo>
                    <a:lnTo>
                      <a:pt x="86" y="438"/>
                    </a:lnTo>
                    <a:lnTo>
                      <a:pt x="85" y="426"/>
                    </a:lnTo>
                    <a:lnTo>
                      <a:pt x="82" y="417"/>
                    </a:lnTo>
                    <a:lnTo>
                      <a:pt x="78" y="406"/>
                    </a:lnTo>
                    <a:lnTo>
                      <a:pt x="76" y="395"/>
                    </a:lnTo>
                    <a:lnTo>
                      <a:pt x="90" y="395"/>
                    </a:lnTo>
                    <a:lnTo>
                      <a:pt x="94" y="397"/>
                    </a:lnTo>
                    <a:lnTo>
                      <a:pt x="95" y="398"/>
                    </a:lnTo>
                    <a:lnTo>
                      <a:pt x="100" y="398"/>
                    </a:lnTo>
                    <a:lnTo>
                      <a:pt x="102" y="397"/>
                    </a:lnTo>
                    <a:lnTo>
                      <a:pt x="105" y="397"/>
                    </a:lnTo>
                    <a:lnTo>
                      <a:pt x="107" y="398"/>
                    </a:lnTo>
                    <a:lnTo>
                      <a:pt x="111" y="399"/>
                    </a:lnTo>
                    <a:lnTo>
                      <a:pt x="113" y="401"/>
                    </a:lnTo>
                    <a:lnTo>
                      <a:pt x="115" y="404"/>
                    </a:lnTo>
                    <a:lnTo>
                      <a:pt x="121" y="404"/>
                    </a:lnTo>
                    <a:lnTo>
                      <a:pt x="126" y="402"/>
                    </a:lnTo>
                    <a:lnTo>
                      <a:pt x="128" y="402"/>
                    </a:lnTo>
                    <a:lnTo>
                      <a:pt x="130" y="401"/>
                    </a:lnTo>
                    <a:lnTo>
                      <a:pt x="133" y="401"/>
                    </a:lnTo>
                    <a:lnTo>
                      <a:pt x="135" y="404"/>
                    </a:lnTo>
                    <a:lnTo>
                      <a:pt x="136" y="406"/>
                    </a:lnTo>
                    <a:lnTo>
                      <a:pt x="139" y="410"/>
                    </a:lnTo>
                    <a:lnTo>
                      <a:pt x="140" y="412"/>
                    </a:lnTo>
                    <a:lnTo>
                      <a:pt x="143" y="415"/>
                    </a:lnTo>
                    <a:lnTo>
                      <a:pt x="143" y="408"/>
                    </a:lnTo>
                    <a:lnTo>
                      <a:pt x="141" y="404"/>
                    </a:lnTo>
                    <a:lnTo>
                      <a:pt x="136" y="401"/>
                    </a:lnTo>
                    <a:lnTo>
                      <a:pt x="132" y="398"/>
                    </a:lnTo>
                    <a:lnTo>
                      <a:pt x="128" y="396"/>
                    </a:lnTo>
                    <a:lnTo>
                      <a:pt x="129" y="392"/>
                    </a:lnTo>
                    <a:lnTo>
                      <a:pt x="122" y="396"/>
                    </a:lnTo>
                    <a:lnTo>
                      <a:pt x="114" y="395"/>
                    </a:lnTo>
                    <a:lnTo>
                      <a:pt x="107" y="392"/>
                    </a:lnTo>
                    <a:lnTo>
                      <a:pt x="101" y="390"/>
                    </a:lnTo>
                    <a:lnTo>
                      <a:pt x="95" y="392"/>
                    </a:lnTo>
                    <a:lnTo>
                      <a:pt x="91" y="390"/>
                    </a:lnTo>
                    <a:lnTo>
                      <a:pt x="87" y="385"/>
                    </a:lnTo>
                    <a:lnTo>
                      <a:pt x="85" y="382"/>
                    </a:lnTo>
                    <a:lnTo>
                      <a:pt x="80" y="380"/>
                    </a:lnTo>
                    <a:lnTo>
                      <a:pt x="73" y="378"/>
                    </a:lnTo>
                    <a:lnTo>
                      <a:pt x="69" y="382"/>
                    </a:lnTo>
                    <a:lnTo>
                      <a:pt x="66" y="396"/>
                    </a:lnTo>
                    <a:lnTo>
                      <a:pt x="65" y="404"/>
                    </a:lnTo>
                    <a:lnTo>
                      <a:pt x="45" y="384"/>
                    </a:lnTo>
                    <a:lnTo>
                      <a:pt x="43" y="383"/>
                    </a:lnTo>
                    <a:lnTo>
                      <a:pt x="41" y="381"/>
                    </a:lnTo>
                    <a:lnTo>
                      <a:pt x="38" y="376"/>
                    </a:lnTo>
                    <a:lnTo>
                      <a:pt x="38" y="373"/>
                    </a:lnTo>
                    <a:lnTo>
                      <a:pt x="40" y="370"/>
                    </a:lnTo>
                    <a:lnTo>
                      <a:pt x="41" y="370"/>
                    </a:lnTo>
                    <a:lnTo>
                      <a:pt x="42" y="371"/>
                    </a:lnTo>
                    <a:lnTo>
                      <a:pt x="43" y="374"/>
                    </a:lnTo>
                    <a:lnTo>
                      <a:pt x="44" y="375"/>
                    </a:lnTo>
                    <a:lnTo>
                      <a:pt x="45" y="375"/>
                    </a:lnTo>
                    <a:lnTo>
                      <a:pt x="43" y="356"/>
                    </a:lnTo>
                    <a:lnTo>
                      <a:pt x="37" y="339"/>
                    </a:lnTo>
                    <a:lnTo>
                      <a:pt x="36" y="336"/>
                    </a:lnTo>
                    <a:lnTo>
                      <a:pt x="34" y="335"/>
                    </a:lnTo>
                    <a:lnTo>
                      <a:pt x="28" y="329"/>
                    </a:lnTo>
                    <a:lnTo>
                      <a:pt x="27" y="327"/>
                    </a:lnTo>
                    <a:lnTo>
                      <a:pt x="24" y="324"/>
                    </a:lnTo>
                    <a:lnTo>
                      <a:pt x="22" y="319"/>
                    </a:lnTo>
                    <a:lnTo>
                      <a:pt x="22" y="311"/>
                    </a:lnTo>
                    <a:lnTo>
                      <a:pt x="17" y="301"/>
                    </a:lnTo>
                    <a:lnTo>
                      <a:pt x="12" y="293"/>
                    </a:lnTo>
                    <a:lnTo>
                      <a:pt x="8" y="285"/>
                    </a:lnTo>
                    <a:lnTo>
                      <a:pt x="9" y="280"/>
                    </a:lnTo>
                    <a:lnTo>
                      <a:pt x="13" y="273"/>
                    </a:lnTo>
                    <a:lnTo>
                      <a:pt x="14" y="265"/>
                    </a:lnTo>
                    <a:lnTo>
                      <a:pt x="14" y="257"/>
                    </a:lnTo>
                    <a:lnTo>
                      <a:pt x="12" y="251"/>
                    </a:lnTo>
                    <a:lnTo>
                      <a:pt x="12" y="245"/>
                    </a:lnTo>
                    <a:lnTo>
                      <a:pt x="14" y="237"/>
                    </a:lnTo>
                    <a:lnTo>
                      <a:pt x="17" y="230"/>
                    </a:lnTo>
                    <a:lnTo>
                      <a:pt x="21" y="224"/>
                    </a:lnTo>
                    <a:lnTo>
                      <a:pt x="22" y="215"/>
                    </a:lnTo>
                    <a:lnTo>
                      <a:pt x="22" y="203"/>
                    </a:lnTo>
                    <a:lnTo>
                      <a:pt x="19" y="186"/>
                    </a:lnTo>
                    <a:lnTo>
                      <a:pt x="12" y="170"/>
                    </a:lnTo>
                    <a:lnTo>
                      <a:pt x="5" y="160"/>
                    </a:lnTo>
                    <a:lnTo>
                      <a:pt x="0" y="150"/>
                    </a:lnTo>
                    <a:lnTo>
                      <a:pt x="1" y="136"/>
                    </a:lnTo>
                    <a:lnTo>
                      <a:pt x="7" y="124"/>
                    </a:lnTo>
                    <a:lnTo>
                      <a:pt x="16" y="114"/>
                    </a:lnTo>
                    <a:lnTo>
                      <a:pt x="28" y="108"/>
                    </a:lnTo>
                    <a:lnTo>
                      <a:pt x="26" y="105"/>
                    </a:lnTo>
                    <a:lnTo>
                      <a:pt x="26" y="102"/>
                    </a:lnTo>
                    <a:lnTo>
                      <a:pt x="29" y="98"/>
                    </a:lnTo>
                    <a:lnTo>
                      <a:pt x="31" y="97"/>
                    </a:lnTo>
                    <a:lnTo>
                      <a:pt x="33" y="95"/>
                    </a:lnTo>
                    <a:lnTo>
                      <a:pt x="34" y="94"/>
                    </a:lnTo>
                    <a:lnTo>
                      <a:pt x="34" y="88"/>
                    </a:lnTo>
                    <a:lnTo>
                      <a:pt x="33" y="84"/>
                    </a:lnTo>
                    <a:lnTo>
                      <a:pt x="33" y="80"/>
                    </a:lnTo>
                    <a:lnTo>
                      <a:pt x="34" y="76"/>
                    </a:lnTo>
                    <a:lnTo>
                      <a:pt x="38" y="69"/>
                    </a:lnTo>
                    <a:lnTo>
                      <a:pt x="44" y="63"/>
                    </a:lnTo>
                    <a:lnTo>
                      <a:pt x="48" y="56"/>
                    </a:lnTo>
                    <a:lnTo>
                      <a:pt x="50" y="44"/>
                    </a:lnTo>
                    <a:lnTo>
                      <a:pt x="49" y="30"/>
                    </a:lnTo>
                    <a:lnTo>
                      <a:pt x="50" y="14"/>
                    </a:lnTo>
                    <a:lnTo>
                      <a:pt x="54" y="0"/>
                    </a:lnTo>
                    <a:close/>
                  </a:path>
                </a:pathLst>
              </a:custGeom>
              <a:noFill/>
              <a:ln w="1905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 name="TextBox 3"/>
              <p:cNvSpPr txBox="1"/>
              <p:nvPr/>
            </p:nvSpPr>
            <p:spPr>
              <a:xfrm>
                <a:off x="418840" y="1949066"/>
                <a:ext cx="507999" cy="215444"/>
              </a:xfrm>
              <a:prstGeom prst="rect">
                <a:avLst/>
              </a:prstGeom>
              <a:noFill/>
            </p:spPr>
            <p:txBody>
              <a:bodyPr wrap="square" rtlCol="0">
                <a:spAutoFit/>
              </a:bodyPr>
              <a:lstStyle/>
              <a:p>
                <a:r>
                  <a:rPr lang="en-US" sz="800" b="1" dirty="0">
                    <a:solidFill>
                      <a:schemeClr val="bg1"/>
                    </a:solidFill>
                  </a:rPr>
                  <a:t>CA</a:t>
                </a:r>
              </a:p>
            </p:txBody>
          </p:sp>
        </p:grpSp>
      </p:grpSp>
      <p:grpSp>
        <p:nvGrpSpPr>
          <p:cNvPr id="7" name="Group 6"/>
          <p:cNvGrpSpPr/>
          <p:nvPr/>
        </p:nvGrpSpPr>
        <p:grpSpPr>
          <a:xfrm>
            <a:off x="6298691" y="1749543"/>
            <a:ext cx="1211674" cy="668867"/>
            <a:chOff x="6298691" y="1749543"/>
            <a:chExt cx="1211674" cy="668867"/>
          </a:xfrm>
        </p:grpSpPr>
        <p:sp>
          <p:nvSpPr>
            <p:cNvPr id="126" name="Pentagon 125"/>
            <p:cNvSpPr/>
            <p:nvPr/>
          </p:nvSpPr>
          <p:spPr bwMode="auto">
            <a:xfrm>
              <a:off x="6298691" y="1749543"/>
              <a:ext cx="1211674" cy="668867"/>
            </a:xfrm>
            <a:prstGeom prst="homePlate">
              <a:avLst/>
            </a:prstGeom>
            <a:solidFill>
              <a:schemeClr val="bg1">
                <a:lumMod val="65000"/>
                <a:alpha val="75000"/>
              </a:schemeClr>
            </a:solidFill>
            <a:ln>
              <a:noFill/>
            </a:ln>
          </p:spPr>
          <p:txBody>
            <a:bodyPr vert="horz" wrap="square" lIns="91440" tIns="45720" rIns="91440" bIns="45720" numCol="1" rtlCol="0" anchor="t" anchorCtr="0" compatLnSpc="1">
              <a:prstTxWarp prst="textNoShape">
                <a:avLst/>
              </a:prstTxWarp>
            </a:bodyPr>
            <a:lstStyle/>
            <a:p>
              <a:pPr algn="ctr"/>
              <a:endParaRPr lang="en-US"/>
            </a:p>
          </p:txBody>
        </p:sp>
        <p:grpSp>
          <p:nvGrpSpPr>
            <p:cNvPr id="130" name="Group 129"/>
            <p:cNvGrpSpPr/>
            <p:nvPr/>
          </p:nvGrpSpPr>
          <p:grpSpPr>
            <a:xfrm>
              <a:off x="6604858" y="1858696"/>
              <a:ext cx="459305" cy="479849"/>
              <a:chOff x="5314230" y="1772727"/>
              <a:chExt cx="459305" cy="479849"/>
            </a:xfrm>
          </p:grpSpPr>
          <p:sp>
            <p:nvSpPr>
              <p:cNvPr id="131" name="Freeform 8"/>
              <p:cNvSpPr>
                <a:spLocks/>
              </p:cNvSpPr>
              <p:nvPr/>
            </p:nvSpPr>
            <p:spPr bwMode="auto">
              <a:xfrm rot="766220">
                <a:off x="5371318" y="1772727"/>
                <a:ext cx="307011" cy="479849"/>
              </a:xfrm>
              <a:custGeom>
                <a:avLst/>
                <a:gdLst/>
                <a:ahLst/>
                <a:cxnLst>
                  <a:cxn ang="0">
                    <a:pos x="39" y="0"/>
                  </a:cxn>
                  <a:cxn ang="0">
                    <a:pos x="52" y="34"/>
                  </a:cxn>
                  <a:cxn ang="0">
                    <a:pos x="64" y="72"/>
                  </a:cxn>
                  <a:cxn ang="0">
                    <a:pos x="76" y="110"/>
                  </a:cxn>
                  <a:cxn ang="0">
                    <a:pos x="81" y="130"/>
                  </a:cxn>
                  <a:cxn ang="0">
                    <a:pos x="85" y="135"/>
                  </a:cxn>
                  <a:cxn ang="0">
                    <a:pos x="87" y="139"/>
                  </a:cxn>
                  <a:cxn ang="0">
                    <a:pos x="90" y="144"/>
                  </a:cxn>
                  <a:cxn ang="0">
                    <a:pos x="92" y="153"/>
                  </a:cxn>
                  <a:cxn ang="0">
                    <a:pos x="93" y="164"/>
                  </a:cxn>
                  <a:cxn ang="0">
                    <a:pos x="97" y="171"/>
                  </a:cxn>
                  <a:cxn ang="0">
                    <a:pos x="110" y="184"/>
                  </a:cxn>
                  <a:cxn ang="0">
                    <a:pos x="116" y="191"/>
                  </a:cxn>
                  <a:cxn ang="0">
                    <a:pos x="118" y="199"/>
                  </a:cxn>
                  <a:cxn ang="0">
                    <a:pos x="118" y="208"/>
                  </a:cxn>
                  <a:cxn ang="0">
                    <a:pos x="108" y="212"/>
                  </a:cxn>
                  <a:cxn ang="0">
                    <a:pos x="101" y="219"/>
                  </a:cxn>
                  <a:cxn ang="0">
                    <a:pos x="96" y="226"/>
                  </a:cxn>
                  <a:cxn ang="0">
                    <a:pos x="90" y="234"/>
                  </a:cxn>
                  <a:cxn ang="0">
                    <a:pos x="64" y="240"/>
                  </a:cxn>
                  <a:cxn ang="0">
                    <a:pos x="39" y="245"/>
                  </a:cxn>
                  <a:cxn ang="0">
                    <a:pos x="14" y="251"/>
                  </a:cxn>
                  <a:cxn ang="0">
                    <a:pos x="9" y="243"/>
                  </a:cxn>
                  <a:cxn ang="0">
                    <a:pos x="7" y="233"/>
                  </a:cxn>
                  <a:cxn ang="0">
                    <a:pos x="7" y="208"/>
                  </a:cxn>
                  <a:cxn ang="0">
                    <a:pos x="5" y="194"/>
                  </a:cxn>
                  <a:cxn ang="0">
                    <a:pos x="3" y="187"/>
                  </a:cxn>
                  <a:cxn ang="0">
                    <a:pos x="1" y="184"/>
                  </a:cxn>
                  <a:cxn ang="0">
                    <a:pos x="0" y="180"/>
                  </a:cxn>
                  <a:cxn ang="0">
                    <a:pos x="0" y="178"/>
                  </a:cxn>
                  <a:cxn ang="0">
                    <a:pos x="3" y="160"/>
                  </a:cxn>
                  <a:cxn ang="0">
                    <a:pos x="9" y="142"/>
                  </a:cxn>
                  <a:cxn ang="0">
                    <a:pos x="11" y="124"/>
                  </a:cxn>
                  <a:cxn ang="0">
                    <a:pos x="11" y="119"/>
                  </a:cxn>
                  <a:cxn ang="0">
                    <a:pos x="10" y="115"/>
                  </a:cxn>
                  <a:cxn ang="0">
                    <a:pos x="8" y="110"/>
                  </a:cxn>
                  <a:cxn ang="0">
                    <a:pos x="5" y="107"/>
                  </a:cxn>
                  <a:cxn ang="0">
                    <a:pos x="7" y="103"/>
                  </a:cxn>
                  <a:cxn ang="0">
                    <a:pos x="11" y="98"/>
                  </a:cxn>
                  <a:cxn ang="0">
                    <a:pos x="15" y="97"/>
                  </a:cxn>
                  <a:cxn ang="0">
                    <a:pos x="23" y="89"/>
                  </a:cxn>
                  <a:cxn ang="0">
                    <a:pos x="25" y="84"/>
                  </a:cxn>
                  <a:cxn ang="0">
                    <a:pos x="28" y="81"/>
                  </a:cxn>
                  <a:cxn ang="0">
                    <a:pos x="31" y="76"/>
                  </a:cxn>
                  <a:cxn ang="0">
                    <a:pos x="25" y="60"/>
                  </a:cxn>
                  <a:cxn ang="0">
                    <a:pos x="23" y="41"/>
                  </a:cxn>
                  <a:cxn ang="0">
                    <a:pos x="23" y="21"/>
                  </a:cxn>
                  <a:cxn ang="0">
                    <a:pos x="28" y="3"/>
                  </a:cxn>
                  <a:cxn ang="0">
                    <a:pos x="30" y="3"/>
                  </a:cxn>
                  <a:cxn ang="0">
                    <a:pos x="32" y="4"/>
                  </a:cxn>
                  <a:cxn ang="0">
                    <a:pos x="34" y="4"/>
                  </a:cxn>
                  <a:cxn ang="0">
                    <a:pos x="36" y="5"/>
                  </a:cxn>
                  <a:cxn ang="0">
                    <a:pos x="38" y="3"/>
                  </a:cxn>
                  <a:cxn ang="0">
                    <a:pos x="39" y="0"/>
                  </a:cxn>
                </a:cxnLst>
                <a:rect l="0" t="0" r="r" b="b"/>
                <a:pathLst>
                  <a:path w="118" h="251">
                    <a:moveTo>
                      <a:pt x="39" y="0"/>
                    </a:moveTo>
                    <a:lnTo>
                      <a:pt x="52" y="34"/>
                    </a:lnTo>
                    <a:lnTo>
                      <a:pt x="64" y="72"/>
                    </a:lnTo>
                    <a:lnTo>
                      <a:pt x="76" y="110"/>
                    </a:lnTo>
                    <a:lnTo>
                      <a:pt x="81" y="130"/>
                    </a:lnTo>
                    <a:lnTo>
                      <a:pt x="85" y="135"/>
                    </a:lnTo>
                    <a:lnTo>
                      <a:pt x="87" y="139"/>
                    </a:lnTo>
                    <a:lnTo>
                      <a:pt x="90" y="144"/>
                    </a:lnTo>
                    <a:lnTo>
                      <a:pt x="92" y="153"/>
                    </a:lnTo>
                    <a:lnTo>
                      <a:pt x="93" y="164"/>
                    </a:lnTo>
                    <a:lnTo>
                      <a:pt x="97" y="171"/>
                    </a:lnTo>
                    <a:lnTo>
                      <a:pt x="110" y="184"/>
                    </a:lnTo>
                    <a:lnTo>
                      <a:pt x="116" y="191"/>
                    </a:lnTo>
                    <a:lnTo>
                      <a:pt x="118" y="199"/>
                    </a:lnTo>
                    <a:lnTo>
                      <a:pt x="118" y="208"/>
                    </a:lnTo>
                    <a:lnTo>
                      <a:pt x="108" y="212"/>
                    </a:lnTo>
                    <a:lnTo>
                      <a:pt x="101" y="219"/>
                    </a:lnTo>
                    <a:lnTo>
                      <a:pt x="96" y="226"/>
                    </a:lnTo>
                    <a:lnTo>
                      <a:pt x="90" y="234"/>
                    </a:lnTo>
                    <a:lnTo>
                      <a:pt x="64" y="240"/>
                    </a:lnTo>
                    <a:lnTo>
                      <a:pt x="39" y="245"/>
                    </a:lnTo>
                    <a:lnTo>
                      <a:pt x="14" y="251"/>
                    </a:lnTo>
                    <a:lnTo>
                      <a:pt x="9" y="243"/>
                    </a:lnTo>
                    <a:lnTo>
                      <a:pt x="7" y="233"/>
                    </a:lnTo>
                    <a:lnTo>
                      <a:pt x="7" y="208"/>
                    </a:lnTo>
                    <a:lnTo>
                      <a:pt x="5" y="194"/>
                    </a:lnTo>
                    <a:lnTo>
                      <a:pt x="3" y="187"/>
                    </a:lnTo>
                    <a:lnTo>
                      <a:pt x="1" y="184"/>
                    </a:lnTo>
                    <a:lnTo>
                      <a:pt x="0" y="180"/>
                    </a:lnTo>
                    <a:lnTo>
                      <a:pt x="0" y="178"/>
                    </a:lnTo>
                    <a:lnTo>
                      <a:pt x="3" y="160"/>
                    </a:lnTo>
                    <a:lnTo>
                      <a:pt x="9" y="142"/>
                    </a:lnTo>
                    <a:lnTo>
                      <a:pt x="11" y="124"/>
                    </a:lnTo>
                    <a:lnTo>
                      <a:pt x="11" y="119"/>
                    </a:lnTo>
                    <a:lnTo>
                      <a:pt x="10" y="115"/>
                    </a:lnTo>
                    <a:lnTo>
                      <a:pt x="8" y="110"/>
                    </a:lnTo>
                    <a:lnTo>
                      <a:pt x="5" y="107"/>
                    </a:lnTo>
                    <a:lnTo>
                      <a:pt x="7" y="103"/>
                    </a:lnTo>
                    <a:lnTo>
                      <a:pt x="11" y="98"/>
                    </a:lnTo>
                    <a:lnTo>
                      <a:pt x="15" y="97"/>
                    </a:lnTo>
                    <a:lnTo>
                      <a:pt x="23" y="89"/>
                    </a:lnTo>
                    <a:lnTo>
                      <a:pt x="25" y="84"/>
                    </a:lnTo>
                    <a:lnTo>
                      <a:pt x="28" y="81"/>
                    </a:lnTo>
                    <a:lnTo>
                      <a:pt x="31" y="76"/>
                    </a:lnTo>
                    <a:lnTo>
                      <a:pt x="25" y="60"/>
                    </a:lnTo>
                    <a:lnTo>
                      <a:pt x="23" y="41"/>
                    </a:lnTo>
                    <a:lnTo>
                      <a:pt x="23" y="21"/>
                    </a:lnTo>
                    <a:lnTo>
                      <a:pt x="28" y="3"/>
                    </a:lnTo>
                    <a:lnTo>
                      <a:pt x="30" y="3"/>
                    </a:lnTo>
                    <a:lnTo>
                      <a:pt x="32" y="4"/>
                    </a:lnTo>
                    <a:lnTo>
                      <a:pt x="34" y="4"/>
                    </a:lnTo>
                    <a:lnTo>
                      <a:pt x="36" y="5"/>
                    </a:lnTo>
                    <a:lnTo>
                      <a:pt x="38" y="3"/>
                    </a:lnTo>
                    <a:lnTo>
                      <a:pt x="39" y="0"/>
                    </a:lnTo>
                    <a:close/>
                  </a:path>
                </a:pathLst>
              </a:custGeom>
              <a:noFill/>
              <a:ln w="1905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2" name="TextBox 131"/>
              <p:cNvSpPr txBox="1"/>
              <p:nvPr/>
            </p:nvSpPr>
            <p:spPr>
              <a:xfrm>
                <a:off x="5314230" y="1972369"/>
                <a:ext cx="459305" cy="215444"/>
              </a:xfrm>
              <a:prstGeom prst="rect">
                <a:avLst/>
              </a:prstGeom>
              <a:noFill/>
              <a:ln w="19050">
                <a:noFill/>
              </a:ln>
            </p:spPr>
            <p:txBody>
              <a:bodyPr wrap="square" rtlCol="0">
                <a:spAutoFit/>
              </a:bodyPr>
              <a:lstStyle/>
              <a:p>
                <a:r>
                  <a:rPr lang="en-US" sz="800" b="1" dirty="0">
                    <a:solidFill>
                      <a:schemeClr val="bg1"/>
                    </a:solidFill>
                  </a:rPr>
                  <a:t>NH</a:t>
                </a:r>
              </a:p>
            </p:txBody>
          </p:sp>
        </p:grpSp>
      </p:grpSp>
      <p:grpSp>
        <p:nvGrpSpPr>
          <p:cNvPr id="9" name="Group 8"/>
          <p:cNvGrpSpPr/>
          <p:nvPr/>
        </p:nvGrpSpPr>
        <p:grpSpPr>
          <a:xfrm>
            <a:off x="9271041" y="1721511"/>
            <a:ext cx="2486191" cy="772879"/>
            <a:chOff x="9271041" y="1721511"/>
            <a:chExt cx="2486191" cy="772879"/>
          </a:xfrm>
        </p:grpSpPr>
        <p:sp>
          <p:nvSpPr>
            <p:cNvPr id="133" name="Pentagon 132"/>
            <p:cNvSpPr/>
            <p:nvPr/>
          </p:nvSpPr>
          <p:spPr bwMode="auto">
            <a:xfrm>
              <a:off x="9271041" y="1721511"/>
              <a:ext cx="2486191" cy="772879"/>
            </a:xfrm>
            <a:prstGeom prst="homePlate">
              <a:avLst/>
            </a:prstGeom>
            <a:solidFill>
              <a:schemeClr val="bg1">
                <a:lumMod val="65000"/>
                <a:alpha val="75000"/>
              </a:schemeClr>
            </a:solidFill>
            <a:ln>
              <a:noFill/>
            </a:ln>
          </p:spPr>
          <p:txBody>
            <a:bodyPr vert="horz" wrap="square" lIns="91440" tIns="45720" rIns="91440" bIns="45720" numCol="1" rtlCol="0" anchor="t" anchorCtr="0" compatLnSpc="1">
              <a:prstTxWarp prst="textNoShape">
                <a:avLst/>
              </a:prstTxWarp>
            </a:bodyPr>
            <a:lstStyle/>
            <a:p>
              <a:pPr algn="ctr"/>
              <a:endParaRPr lang="en-US"/>
            </a:p>
          </p:txBody>
        </p:sp>
        <p:grpSp>
          <p:nvGrpSpPr>
            <p:cNvPr id="8" name="Group 7"/>
            <p:cNvGrpSpPr/>
            <p:nvPr/>
          </p:nvGrpSpPr>
          <p:grpSpPr>
            <a:xfrm>
              <a:off x="9314601" y="1803537"/>
              <a:ext cx="534673" cy="577131"/>
              <a:chOff x="9314601" y="1803537"/>
              <a:chExt cx="534673" cy="577131"/>
            </a:xfrm>
          </p:grpSpPr>
          <p:sp>
            <p:nvSpPr>
              <p:cNvPr id="137" name="Freeform 46"/>
              <p:cNvSpPr>
                <a:spLocks/>
              </p:cNvSpPr>
              <p:nvPr/>
            </p:nvSpPr>
            <p:spPr bwMode="auto">
              <a:xfrm>
                <a:off x="9314601" y="1803537"/>
                <a:ext cx="523468" cy="577131"/>
              </a:xfrm>
              <a:custGeom>
                <a:avLst/>
                <a:gdLst/>
                <a:ahLst/>
                <a:cxnLst>
                  <a:cxn ang="0">
                    <a:pos x="318" y="117"/>
                  </a:cxn>
                  <a:cxn ang="0">
                    <a:pos x="319" y="429"/>
                  </a:cxn>
                  <a:cxn ang="0">
                    <a:pos x="445" y="615"/>
                  </a:cxn>
                  <a:cxn ang="0">
                    <a:pos x="467" y="647"/>
                  </a:cxn>
                  <a:cxn ang="0">
                    <a:pos x="482" y="668"/>
                  </a:cxn>
                  <a:cxn ang="0">
                    <a:pos x="502" y="696"/>
                  </a:cxn>
                  <a:cxn ang="0">
                    <a:pos x="510" y="705"/>
                  </a:cxn>
                  <a:cxn ang="0">
                    <a:pos x="573" y="816"/>
                  </a:cxn>
                  <a:cxn ang="0">
                    <a:pos x="588" y="856"/>
                  </a:cxn>
                  <a:cxn ang="0">
                    <a:pos x="579" y="878"/>
                  </a:cxn>
                  <a:cxn ang="0">
                    <a:pos x="558" y="912"/>
                  </a:cxn>
                  <a:cxn ang="0">
                    <a:pos x="540" y="943"/>
                  </a:cxn>
                  <a:cxn ang="0">
                    <a:pos x="532" y="973"/>
                  </a:cxn>
                  <a:cxn ang="0">
                    <a:pos x="546" y="984"/>
                  </a:cxn>
                  <a:cxn ang="0">
                    <a:pos x="494" y="999"/>
                  </a:cxn>
                  <a:cxn ang="0">
                    <a:pos x="340" y="979"/>
                  </a:cxn>
                  <a:cxn ang="0">
                    <a:pos x="340" y="968"/>
                  </a:cxn>
                  <a:cxn ang="0">
                    <a:pos x="338" y="930"/>
                  </a:cxn>
                  <a:cxn ang="0">
                    <a:pos x="298" y="867"/>
                  </a:cxn>
                  <a:cxn ang="0">
                    <a:pos x="270" y="843"/>
                  </a:cxn>
                  <a:cxn ang="0">
                    <a:pos x="220" y="804"/>
                  </a:cxn>
                  <a:cxn ang="0">
                    <a:pos x="214" y="790"/>
                  </a:cxn>
                  <a:cxn ang="0">
                    <a:pos x="170" y="760"/>
                  </a:cxn>
                  <a:cxn ang="0">
                    <a:pos x="133" y="748"/>
                  </a:cxn>
                  <a:cxn ang="0">
                    <a:pos x="126" y="728"/>
                  </a:cxn>
                  <a:cxn ang="0">
                    <a:pos x="132" y="683"/>
                  </a:cxn>
                  <a:cxn ang="0">
                    <a:pos x="123" y="667"/>
                  </a:cxn>
                  <a:cxn ang="0">
                    <a:pos x="109" y="641"/>
                  </a:cxn>
                  <a:cxn ang="0">
                    <a:pos x="99" y="621"/>
                  </a:cxn>
                  <a:cxn ang="0">
                    <a:pos x="90" y="590"/>
                  </a:cxn>
                  <a:cxn ang="0">
                    <a:pos x="75" y="559"/>
                  </a:cxn>
                  <a:cxn ang="0">
                    <a:pos x="83" y="527"/>
                  </a:cxn>
                  <a:cxn ang="0">
                    <a:pos x="90" y="508"/>
                  </a:cxn>
                  <a:cxn ang="0">
                    <a:pos x="59" y="475"/>
                  </a:cxn>
                  <a:cxn ang="0">
                    <a:pos x="62" y="447"/>
                  </a:cxn>
                  <a:cxn ang="0">
                    <a:pos x="71" y="436"/>
                  </a:cxn>
                  <a:cxn ang="0">
                    <a:pos x="86" y="438"/>
                  </a:cxn>
                  <a:cxn ang="0">
                    <a:pos x="90" y="395"/>
                  </a:cxn>
                  <a:cxn ang="0">
                    <a:pos x="105" y="397"/>
                  </a:cxn>
                  <a:cxn ang="0">
                    <a:pos x="121" y="404"/>
                  </a:cxn>
                  <a:cxn ang="0">
                    <a:pos x="135" y="404"/>
                  </a:cxn>
                  <a:cxn ang="0">
                    <a:pos x="143" y="408"/>
                  </a:cxn>
                  <a:cxn ang="0">
                    <a:pos x="129" y="392"/>
                  </a:cxn>
                  <a:cxn ang="0">
                    <a:pos x="95" y="392"/>
                  </a:cxn>
                  <a:cxn ang="0">
                    <a:pos x="73" y="378"/>
                  </a:cxn>
                  <a:cxn ang="0">
                    <a:pos x="43" y="383"/>
                  </a:cxn>
                  <a:cxn ang="0">
                    <a:pos x="41" y="370"/>
                  </a:cxn>
                  <a:cxn ang="0">
                    <a:pos x="43" y="356"/>
                  </a:cxn>
                  <a:cxn ang="0">
                    <a:pos x="27" y="327"/>
                  </a:cxn>
                  <a:cxn ang="0">
                    <a:pos x="12" y="293"/>
                  </a:cxn>
                  <a:cxn ang="0">
                    <a:pos x="14" y="257"/>
                  </a:cxn>
                  <a:cxn ang="0">
                    <a:pos x="21" y="224"/>
                  </a:cxn>
                  <a:cxn ang="0">
                    <a:pos x="5" y="160"/>
                  </a:cxn>
                  <a:cxn ang="0">
                    <a:pos x="28" y="108"/>
                  </a:cxn>
                  <a:cxn ang="0">
                    <a:pos x="33" y="95"/>
                  </a:cxn>
                  <a:cxn ang="0">
                    <a:pos x="34" y="76"/>
                  </a:cxn>
                  <a:cxn ang="0">
                    <a:pos x="49" y="30"/>
                  </a:cxn>
                </a:cxnLst>
                <a:rect l="0" t="0" r="r" b="b"/>
                <a:pathLst>
                  <a:path w="594" h="1004">
                    <a:moveTo>
                      <a:pt x="54" y="0"/>
                    </a:moveTo>
                    <a:lnTo>
                      <a:pt x="121" y="18"/>
                    </a:lnTo>
                    <a:lnTo>
                      <a:pt x="256" y="55"/>
                    </a:lnTo>
                    <a:lnTo>
                      <a:pt x="326" y="70"/>
                    </a:lnTo>
                    <a:lnTo>
                      <a:pt x="318" y="117"/>
                    </a:lnTo>
                    <a:lnTo>
                      <a:pt x="306" y="164"/>
                    </a:lnTo>
                    <a:lnTo>
                      <a:pt x="296" y="209"/>
                    </a:lnTo>
                    <a:lnTo>
                      <a:pt x="279" y="277"/>
                    </a:lnTo>
                    <a:lnTo>
                      <a:pt x="262" y="345"/>
                    </a:lnTo>
                    <a:lnTo>
                      <a:pt x="319" y="429"/>
                    </a:lnTo>
                    <a:lnTo>
                      <a:pt x="378" y="514"/>
                    </a:lnTo>
                    <a:lnTo>
                      <a:pt x="437" y="598"/>
                    </a:lnTo>
                    <a:lnTo>
                      <a:pt x="439" y="604"/>
                    </a:lnTo>
                    <a:lnTo>
                      <a:pt x="442" y="609"/>
                    </a:lnTo>
                    <a:lnTo>
                      <a:pt x="445" y="615"/>
                    </a:lnTo>
                    <a:lnTo>
                      <a:pt x="456" y="627"/>
                    </a:lnTo>
                    <a:lnTo>
                      <a:pt x="459" y="630"/>
                    </a:lnTo>
                    <a:lnTo>
                      <a:pt x="460" y="635"/>
                    </a:lnTo>
                    <a:lnTo>
                      <a:pt x="462" y="640"/>
                    </a:lnTo>
                    <a:lnTo>
                      <a:pt x="467" y="647"/>
                    </a:lnTo>
                    <a:lnTo>
                      <a:pt x="470" y="649"/>
                    </a:lnTo>
                    <a:lnTo>
                      <a:pt x="476" y="655"/>
                    </a:lnTo>
                    <a:lnTo>
                      <a:pt x="479" y="658"/>
                    </a:lnTo>
                    <a:lnTo>
                      <a:pt x="480" y="663"/>
                    </a:lnTo>
                    <a:lnTo>
                      <a:pt x="482" y="668"/>
                    </a:lnTo>
                    <a:lnTo>
                      <a:pt x="487" y="675"/>
                    </a:lnTo>
                    <a:lnTo>
                      <a:pt x="489" y="677"/>
                    </a:lnTo>
                    <a:lnTo>
                      <a:pt x="493" y="679"/>
                    </a:lnTo>
                    <a:lnTo>
                      <a:pt x="497" y="686"/>
                    </a:lnTo>
                    <a:lnTo>
                      <a:pt x="502" y="696"/>
                    </a:lnTo>
                    <a:lnTo>
                      <a:pt x="504" y="699"/>
                    </a:lnTo>
                    <a:lnTo>
                      <a:pt x="505" y="700"/>
                    </a:lnTo>
                    <a:lnTo>
                      <a:pt x="506" y="703"/>
                    </a:lnTo>
                    <a:lnTo>
                      <a:pt x="509" y="704"/>
                    </a:lnTo>
                    <a:lnTo>
                      <a:pt x="510" y="705"/>
                    </a:lnTo>
                    <a:lnTo>
                      <a:pt x="529" y="735"/>
                    </a:lnTo>
                    <a:lnTo>
                      <a:pt x="550" y="767"/>
                    </a:lnTo>
                    <a:lnTo>
                      <a:pt x="572" y="796"/>
                    </a:lnTo>
                    <a:lnTo>
                      <a:pt x="569" y="807"/>
                    </a:lnTo>
                    <a:lnTo>
                      <a:pt x="573" y="816"/>
                    </a:lnTo>
                    <a:lnTo>
                      <a:pt x="578" y="826"/>
                    </a:lnTo>
                    <a:lnTo>
                      <a:pt x="581" y="837"/>
                    </a:lnTo>
                    <a:lnTo>
                      <a:pt x="580" y="846"/>
                    </a:lnTo>
                    <a:lnTo>
                      <a:pt x="583" y="851"/>
                    </a:lnTo>
                    <a:lnTo>
                      <a:pt x="588" y="856"/>
                    </a:lnTo>
                    <a:lnTo>
                      <a:pt x="591" y="860"/>
                    </a:lnTo>
                    <a:lnTo>
                      <a:pt x="594" y="866"/>
                    </a:lnTo>
                    <a:lnTo>
                      <a:pt x="590" y="872"/>
                    </a:lnTo>
                    <a:lnTo>
                      <a:pt x="584" y="875"/>
                    </a:lnTo>
                    <a:lnTo>
                      <a:pt x="579" y="878"/>
                    </a:lnTo>
                    <a:lnTo>
                      <a:pt x="574" y="880"/>
                    </a:lnTo>
                    <a:lnTo>
                      <a:pt x="567" y="887"/>
                    </a:lnTo>
                    <a:lnTo>
                      <a:pt x="560" y="896"/>
                    </a:lnTo>
                    <a:lnTo>
                      <a:pt x="559" y="903"/>
                    </a:lnTo>
                    <a:lnTo>
                      <a:pt x="558" y="912"/>
                    </a:lnTo>
                    <a:lnTo>
                      <a:pt x="557" y="921"/>
                    </a:lnTo>
                    <a:lnTo>
                      <a:pt x="554" y="928"/>
                    </a:lnTo>
                    <a:lnTo>
                      <a:pt x="546" y="936"/>
                    </a:lnTo>
                    <a:lnTo>
                      <a:pt x="544" y="940"/>
                    </a:lnTo>
                    <a:lnTo>
                      <a:pt x="540" y="943"/>
                    </a:lnTo>
                    <a:lnTo>
                      <a:pt x="534" y="945"/>
                    </a:lnTo>
                    <a:lnTo>
                      <a:pt x="536" y="954"/>
                    </a:lnTo>
                    <a:lnTo>
                      <a:pt x="536" y="964"/>
                    </a:lnTo>
                    <a:lnTo>
                      <a:pt x="532" y="970"/>
                    </a:lnTo>
                    <a:lnTo>
                      <a:pt x="532" y="973"/>
                    </a:lnTo>
                    <a:lnTo>
                      <a:pt x="537" y="978"/>
                    </a:lnTo>
                    <a:lnTo>
                      <a:pt x="539" y="978"/>
                    </a:lnTo>
                    <a:lnTo>
                      <a:pt x="544" y="980"/>
                    </a:lnTo>
                    <a:lnTo>
                      <a:pt x="545" y="982"/>
                    </a:lnTo>
                    <a:lnTo>
                      <a:pt x="546" y="984"/>
                    </a:lnTo>
                    <a:lnTo>
                      <a:pt x="546" y="991"/>
                    </a:lnTo>
                    <a:lnTo>
                      <a:pt x="545" y="996"/>
                    </a:lnTo>
                    <a:lnTo>
                      <a:pt x="541" y="999"/>
                    </a:lnTo>
                    <a:lnTo>
                      <a:pt x="540" y="1004"/>
                    </a:lnTo>
                    <a:lnTo>
                      <a:pt x="494" y="999"/>
                    </a:lnTo>
                    <a:lnTo>
                      <a:pt x="444" y="994"/>
                    </a:lnTo>
                    <a:lnTo>
                      <a:pt x="391" y="990"/>
                    </a:lnTo>
                    <a:lnTo>
                      <a:pt x="341" y="984"/>
                    </a:lnTo>
                    <a:lnTo>
                      <a:pt x="340" y="982"/>
                    </a:lnTo>
                    <a:lnTo>
                      <a:pt x="340" y="979"/>
                    </a:lnTo>
                    <a:lnTo>
                      <a:pt x="341" y="977"/>
                    </a:lnTo>
                    <a:lnTo>
                      <a:pt x="342" y="976"/>
                    </a:lnTo>
                    <a:lnTo>
                      <a:pt x="343" y="973"/>
                    </a:lnTo>
                    <a:lnTo>
                      <a:pt x="341" y="969"/>
                    </a:lnTo>
                    <a:lnTo>
                      <a:pt x="340" y="968"/>
                    </a:lnTo>
                    <a:lnTo>
                      <a:pt x="338" y="968"/>
                    </a:lnTo>
                    <a:lnTo>
                      <a:pt x="335" y="965"/>
                    </a:lnTo>
                    <a:lnTo>
                      <a:pt x="335" y="955"/>
                    </a:lnTo>
                    <a:lnTo>
                      <a:pt x="338" y="943"/>
                    </a:lnTo>
                    <a:lnTo>
                      <a:pt x="338" y="930"/>
                    </a:lnTo>
                    <a:lnTo>
                      <a:pt x="333" y="915"/>
                    </a:lnTo>
                    <a:lnTo>
                      <a:pt x="326" y="901"/>
                    </a:lnTo>
                    <a:lnTo>
                      <a:pt x="318" y="891"/>
                    </a:lnTo>
                    <a:lnTo>
                      <a:pt x="309" y="879"/>
                    </a:lnTo>
                    <a:lnTo>
                      <a:pt x="298" y="867"/>
                    </a:lnTo>
                    <a:lnTo>
                      <a:pt x="290" y="854"/>
                    </a:lnTo>
                    <a:lnTo>
                      <a:pt x="283" y="853"/>
                    </a:lnTo>
                    <a:lnTo>
                      <a:pt x="277" y="853"/>
                    </a:lnTo>
                    <a:lnTo>
                      <a:pt x="270" y="854"/>
                    </a:lnTo>
                    <a:lnTo>
                      <a:pt x="270" y="843"/>
                    </a:lnTo>
                    <a:lnTo>
                      <a:pt x="268" y="824"/>
                    </a:lnTo>
                    <a:lnTo>
                      <a:pt x="253" y="819"/>
                    </a:lnTo>
                    <a:lnTo>
                      <a:pt x="240" y="816"/>
                    </a:lnTo>
                    <a:lnTo>
                      <a:pt x="229" y="811"/>
                    </a:lnTo>
                    <a:lnTo>
                      <a:pt x="220" y="804"/>
                    </a:lnTo>
                    <a:lnTo>
                      <a:pt x="219" y="802"/>
                    </a:lnTo>
                    <a:lnTo>
                      <a:pt x="218" y="798"/>
                    </a:lnTo>
                    <a:lnTo>
                      <a:pt x="217" y="796"/>
                    </a:lnTo>
                    <a:lnTo>
                      <a:pt x="215" y="793"/>
                    </a:lnTo>
                    <a:lnTo>
                      <a:pt x="214" y="790"/>
                    </a:lnTo>
                    <a:lnTo>
                      <a:pt x="207" y="781"/>
                    </a:lnTo>
                    <a:lnTo>
                      <a:pt x="199" y="773"/>
                    </a:lnTo>
                    <a:lnTo>
                      <a:pt x="190" y="768"/>
                    </a:lnTo>
                    <a:lnTo>
                      <a:pt x="177" y="767"/>
                    </a:lnTo>
                    <a:lnTo>
                      <a:pt x="170" y="760"/>
                    </a:lnTo>
                    <a:lnTo>
                      <a:pt x="161" y="756"/>
                    </a:lnTo>
                    <a:lnTo>
                      <a:pt x="150" y="754"/>
                    </a:lnTo>
                    <a:lnTo>
                      <a:pt x="139" y="753"/>
                    </a:lnTo>
                    <a:lnTo>
                      <a:pt x="136" y="752"/>
                    </a:lnTo>
                    <a:lnTo>
                      <a:pt x="133" y="748"/>
                    </a:lnTo>
                    <a:lnTo>
                      <a:pt x="132" y="746"/>
                    </a:lnTo>
                    <a:lnTo>
                      <a:pt x="127" y="741"/>
                    </a:lnTo>
                    <a:lnTo>
                      <a:pt x="125" y="740"/>
                    </a:lnTo>
                    <a:lnTo>
                      <a:pt x="121" y="739"/>
                    </a:lnTo>
                    <a:lnTo>
                      <a:pt x="126" y="728"/>
                    </a:lnTo>
                    <a:lnTo>
                      <a:pt x="130" y="703"/>
                    </a:lnTo>
                    <a:lnTo>
                      <a:pt x="135" y="691"/>
                    </a:lnTo>
                    <a:lnTo>
                      <a:pt x="135" y="688"/>
                    </a:lnTo>
                    <a:lnTo>
                      <a:pt x="133" y="685"/>
                    </a:lnTo>
                    <a:lnTo>
                      <a:pt x="132" y="683"/>
                    </a:lnTo>
                    <a:lnTo>
                      <a:pt x="128" y="681"/>
                    </a:lnTo>
                    <a:lnTo>
                      <a:pt x="121" y="677"/>
                    </a:lnTo>
                    <a:lnTo>
                      <a:pt x="119" y="675"/>
                    </a:lnTo>
                    <a:lnTo>
                      <a:pt x="122" y="668"/>
                    </a:lnTo>
                    <a:lnTo>
                      <a:pt x="123" y="667"/>
                    </a:lnTo>
                    <a:lnTo>
                      <a:pt x="123" y="661"/>
                    </a:lnTo>
                    <a:lnTo>
                      <a:pt x="122" y="655"/>
                    </a:lnTo>
                    <a:lnTo>
                      <a:pt x="118" y="650"/>
                    </a:lnTo>
                    <a:lnTo>
                      <a:pt x="114" y="646"/>
                    </a:lnTo>
                    <a:lnTo>
                      <a:pt x="109" y="641"/>
                    </a:lnTo>
                    <a:lnTo>
                      <a:pt x="109" y="632"/>
                    </a:lnTo>
                    <a:lnTo>
                      <a:pt x="107" y="629"/>
                    </a:lnTo>
                    <a:lnTo>
                      <a:pt x="105" y="628"/>
                    </a:lnTo>
                    <a:lnTo>
                      <a:pt x="100" y="623"/>
                    </a:lnTo>
                    <a:lnTo>
                      <a:pt x="99" y="621"/>
                    </a:lnTo>
                    <a:lnTo>
                      <a:pt x="97" y="612"/>
                    </a:lnTo>
                    <a:lnTo>
                      <a:pt x="95" y="602"/>
                    </a:lnTo>
                    <a:lnTo>
                      <a:pt x="93" y="593"/>
                    </a:lnTo>
                    <a:lnTo>
                      <a:pt x="92" y="591"/>
                    </a:lnTo>
                    <a:lnTo>
                      <a:pt x="90" y="590"/>
                    </a:lnTo>
                    <a:lnTo>
                      <a:pt x="86" y="586"/>
                    </a:lnTo>
                    <a:lnTo>
                      <a:pt x="84" y="581"/>
                    </a:lnTo>
                    <a:lnTo>
                      <a:pt x="83" y="578"/>
                    </a:lnTo>
                    <a:lnTo>
                      <a:pt x="83" y="576"/>
                    </a:lnTo>
                    <a:lnTo>
                      <a:pt x="75" y="559"/>
                    </a:lnTo>
                    <a:lnTo>
                      <a:pt x="72" y="551"/>
                    </a:lnTo>
                    <a:lnTo>
                      <a:pt x="72" y="542"/>
                    </a:lnTo>
                    <a:lnTo>
                      <a:pt x="73" y="530"/>
                    </a:lnTo>
                    <a:lnTo>
                      <a:pt x="79" y="530"/>
                    </a:lnTo>
                    <a:lnTo>
                      <a:pt x="83" y="527"/>
                    </a:lnTo>
                    <a:lnTo>
                      <a:pt x="84" y="524"/>
                    </a:lnTo>
                    <a:lnTo>
                      <a:pt x="85" y="523"/>
                    </a:lnTo>
                    <a:lnTo>
                      <a:pt x="87" y="522"/>
                    </a:lnTo>
                    <a:lnTo>
                      <a:pt x="90" y="522"/>
                    </a:lnTo>
                    <a:lnTo>
                      <a:pt x="90" y="508"/>
                    </a:lnTo>
                    <a:lnTo>
                      <a:pt x="87" y="496"/>
                    </a:lnTo>
                    <a:lnTo>
                      <a:pt x="85" y="494"/>
                    </a:lnTo>
                    <a:lnTo>
                      <a:pt x="73" y="494"/>
                    </a:lnTo>
                    <a:lnTo>
                      <a:pt x="71" y="492"/>
                    </a:lnTo>
                    <a:lnTo>
                      <a:pt x="59" y="475"/>
                    </a:lnTo>
                    <a:lnTo>
                      <a:pt x="56" y="466"/>
                    </a:lnTo>
                    <a:lnTo>
                      <a:pt x="57" y="462"/>
                    </a:lnTo>
                    <a:lnTo>
                      <a:pt x="61" y="455"/>
                    </a:lnTo>
                    <a:lnTo>
                      <a:pt x="62" y="452"/>
                    </a:lnTo>
                    <a:lnTo>
                      <a:pt x="62" y="447"/>
                    </a:lnTo>
                    <a:lnTo>
                      <a:pt x="59" y="440"/>
                    </a:lnTo>
                    <a:lnTo>
                      <a:pt x="58" y="436"/>
                    </a:lnTo>
                    <a:lnTo>
                      <a:pt x="59" y="432"/>
                    </a:lnTo>
                    <a:lnTo>
                      <a:pt x="65" y="432"/>
                    </a:lnTo>
                    <a:lnTo>
                      <a:pt x="71" y="436"/>
                    </a:lnTo>
                    <a:lnTo>
                      <a:pt x="76" y="441"/>
                    </a:lnTo>
                    <a:lnTo>
                      <a:pt x="80" y="448"/>
                    </a:lnTo>
                    <a:lnTo>
                      <a:pt x="87" y="452"/>
                    </a:lnTo>
                    <a:lnTo>
                      <a:pt x="87" y="447"/>
                    </a:lnTo>
                    <a:lnTo>
                      <a:pt x="86" y="438"/>
                    </a:lnTo>
                    <a:lnTo>
                      <a:pt x="85" y="426"/>
                    </a:lnTo>
                    <a:lnTo>
                      <a:pt x="82" y="417"/>
                    </a:lnTo>
                    <a:lnTo>
                      <a:pt x="78" y="406"/>
                    </a:lnTo>
                    <a:lnTo>
                      <a:pt x="76" y="395"/>
                    </a:lnTo>
                    <a:lnTo>
                      <a:pt x="90" y="395"/>
                    </a:lnTo>
                    <a:lnTo>
                      <a:pt x="94" y="397"/>
                    </a:lnTo>
                    <a:lnTo>
                      <a:pt x="95" y="398"/>
                    </a:lnTo>
                    <a:lnTo>
                      <a:pt x="100" y="398"/>
                    </a:lnTo>
                    <a:lnTo>
                      <a:pt x="102" y="397"/>
                    </a:lnTo>
                    <a:lnTo>
                      <a:pt x="105" y="397"/>
                    </a:lnTo>
                    <a:lnTo>
                      <a:pt x="107" y="398"/>
                    </a:lnTo>
                    <a:lnTo>
                      <a:pt x="111" y="399"/>
                    </a:lnTo>
                    <a:lnTo>
                      <a:pt x="113" y="401"/>
                    </a:lnTo>
                    <a:lnTo>
                      <a:pt x="115" y="404"/>
                    </a:lnTo>
                    <a:lnTo>
                      <a:pt x="121" y="404"/>
                    </a:lnTo>
                    <a:lnTo>
                      <a:pt x="126" y="402"/>
                    </a:lnTo>
                    <a:lnTo>
                      <a:pt x="128" y="402"/>
                    </a:lnTo>
                    <a:lnTo>
                      <a:pt x="130" y="401"/>
                    </a:lnTo>
                    <a:lnTo>
                      <a:pt x="133" y="401"/>
                    </a:lnTo>
                    <a:lnTo>
                      <a:pt x="135" y="404"/>
                    </a:lnTo>
                    <a:lnTo>
                      <a:pt x="136" y="406"/>
                    </a:lnTo>
                    <a:lnTo>
                      <a:pt x="139" y="410"/>
                    </a:lnTo>
                    <a:lnTo>
                      <a:pt x="140" y="412"/>
                    </a:lnTo>
                    <a:lnTo>
                      <a:pt x="143" y="415"/>
                    </a:lnTo>
                    <a:lnTo>
                      <a:pt x="143" y="408"/>
                    </a:lnTo>
                    <a:lnTo>
                      <a:pt x="141" y="404"/>
                    </a:lnTo>
                    <a:lnTo>
                      <a:pt x="136" y="401"/>
                    </a:lnTo>
                    <a:lnTo>
                      <a:pt x="132" y="398"/>
                    </a:lnTo>
                    <a:lnTo>
                      <a:pt x="128" y="396"/>
                    </a:lnTo>
                    <a:lnTo>
                      <a:pt x="129" y="392"/>
                    </a:lnTo>
                    <a:lnTo>
                      <a:pt x="122" y="396"/>
                    </a:lnTo>
                    <a:lnTo>
                      <a:pt x="114" y="395"/>
                    </a:lnTo>
                    <a:lnTo>
                      <a:pt x="107" y="392"/>
                    </a:lnTo>
                    <a:lnTo>
                      <a:pt x="101" y="390"/>
                    </a:lnTo>
                    <a:lnTo>
                      <a:pt x="95" y="392"/>
                    </a:lnTo>
                    <a:lnTo>
                      <a:pt x="91" y="390"/>
                    </a:lnTo>
                    <a:lnTo>
                      <a:pt x="87" y="385"/>
                    </a:lnTo>
                    <a:lnTo>
                      <a:pt x="85" y="382"/>
                    </a:lnTo>
                    <a:lnTo>
                      <a:pt x="80" y="380"/>
                    </a:lnTo>
                    <a:lnTo>
                      <a:pt x="73" y="378"/>
                    </a:lnTo>
                    <a:lnTo>
                      <a:pt x="69" y="382"/>
                    </a:lnTo>
                    <a:lnTo>
                      <a:pt x="66" y="396"/>
                    </a:lnTo>
                    <a:lnTo>
                      <a:pt x="65" y="404"/>
                    </a:lnTo>
                    <a:lnTo>
                      <a:pt x="45" y="384"/>
                    </a:lnTo>
                    <a:lnTo>
                      <a:pt x="43" y="383"/>
                    </a:lnTo>
                    <a:lnTo>
                      <a:pt x="41" y="381"/>
                    </a:lnTo>
                    <a:lnTo>
                      <a:pt x="38" y="376"/>
                    </a:lnTo>
                    <a:lnTo>
                      <a:pt x="38" y="373"/>
                    </a:lnTo>
                    <a:lnTo>
                      <a:pt x="40" y="370"/>
                    </a:lnTo>
                    <a:lnTo>
                      <a:pt x="41" y="370"/>
                    </a:lnTo>
                    <a:lnTo>
                      <a:pt x="42" y="371"/>
                    </a:lnTo>
                    <a:lnTo>
                      <a:pt x="43" y="374"/>
                    </a:lnTo>
                    <a:lnTo>
                      <a:pt x="44" y="375"/>
                    </a:lnTo>
                    <a:lnTo>
                      <a:pt x="45" y="375"/>
                    </a:lnTo>
                    <a:lnTo>
                      <a:pt x="43" y="356"/>
                    </a:lnTo>
                    <a:lnTo>
                      <a:pt x="37" y="339"/>
                    </a:lnTo>
                    <a:lnTo>
                      <a:pt x="36" y="336"/>
                    </a:lnTo>
                    <a:lnTo>
                      <a:pt x="34" y="335"/>
                    </a:lnTo>
                    <a:lnTo>
                      <a:pt x="28" y="329"/>
                    </a:lnTo>
                    <a:lnTo>
                      <a:pt x="27" y="327"/>
                    </a:lnTo>
                    <a:lnTo>
                      <a:pt x="24" y="324"/>
                    </a:lnTo>
                    <a:lnTo>
                      <a:pt x="22" y="319"/>
                    </a:lnTo>
                    <a:lnTo>
                      <a:pt x="22" y="311"/>
                    </a:lnTo>
                    <a:lnTo>
                      <a:pt x="17" y="301"/>
                    </a:lnTo>
                    <a:lnTo>
                      <a:pt x="12" y="293"/>
                    </a:lnTo>
                    <a:lnTo>
                      <a:pt x="8" y="285"/>
                    </a:lnTo>
                    <a:lnTo>
                      <a:pt x="9" y="280"/>
                    </a:lnTo>
                    <a:lnTo>
                      <a:pt x="13" y="273"/>
                    </a:lnTo>
                    <a:lnTo>
                      <a:pt x="14" y="265"/>
                    </a:lnTo>
                    <a:lnTo>
                      <a:pt x="14" y="257"/>
                    </a:lnTo>
                    <a:lnTo>
                      <a:pt x="12" y="251"/>
                    </a:lnTo>
                    <a:lnTo>
                      <a:pt x="12" y="245"/>
                    </a:lnTo>
                    <a:lnTo>
                      <a:pt x="14" y="237"/>
                    </a:lnTo>
                    <a:lnTo>
                      <a:pt x="17" y="230"/>
                    </a:lnTo>
                    <a:lnTo>
                      <a:pt x="21" y="224"/>
                    </a:lnTo>
                    <a:lnTo>
                      <a:pt x="22" y="215"/>
                    </a:lnTo>
                    <a:lnTo>
                      <a:pt x="22" y="203"/>
                    </a:lnTo>
                    <a:lnTo>
                      <a:pt x="19" y="186"/>
                    </a:lnTo>
                    <a:lnTo>
                      <a:pt x="12" y="170"/>
                    </a:lnTo>
                    <a:lnTo>
                      <a:pt x="5" y="160"/>
                    </a:lnTo>
                    <a:lnTo>
                      <a:pt x="0" y="150"/>
                    </a:lnTo>
                    <a:lnTo>
                      <a:pt x="1" y="136"/>
                    </a:lnTo>
                    <a:lnTo>
                      <a:pt x="7" y="124"/>
                    </a:lnTo>
                    <a:lnTo>
                      <a:pt x="16" y="114"/>
                    </a:lnTo>
                    <a:lnTo>
                      <a:pt x="28" y="108"/>
                    </a:lnTo>
                    <a:lnTo>
                      <a:pt x="26" y="105"/>
                    </a:lnTo>
                    <a:lnTo>
                      <a:pt x="26" y="102"/>
                    </a:lnTo>
                    <a:lnTo>
                      <a:pt x="29" y="98"/>
                    </a:lnTo>
                    <a:lnTo>
                      <a:pt x="31" y="97"/>
                    </a:lnTo>
                    <a:lnTo>
                      <a:pt x="33" y="95"/>
                    </a:lnTo>
                    <a:lnTo>
                      <a:pt x="34" y="94"/>
                    </a:lnTo>
                    <a:lnTo>
                      <a:pt x="34" y="88"/>
                    </a:lnTo>
                    <a:lnTo>
                      <a:pt x="33" y="84"/>
                    </a:lnTo>
                    <a:lnTo>
                      <a:pt x="33" y="80"/>
                    </a:lnTo>
                    <a:lnTo>
                      <a:pt x="34" y="76"/>
                    </a:lnTo>
                    <a:lnTo>
                      <a:pt x="38" y="69"/>
                    </a:lnTo>
                    <a:lnTo>
                      <a:pt x="44" y="63"/>
                    </a:lnTo>
                    <a:lnTo>
                      <a:pt x="48" y="56"/>
                    </a:lnTo>
                    <a:lnTo>
                      <a:pt x="50" y="44"/>
                    </a:lnTo>
                    <a:lnTo>
                      <a:pt x="49" y="30"/>
                    </a:lnTo>
                    <a:lnTo>
                      <a:pt x="50" y="14"/>
                    </a:lnTo>
                    <a:lnTo>
                      <a:pt x="54" y="0"/>
                    </a:lnTo>
                    <a:close/>
                  </a:path>
                </a:pathLst>
              </a:custGeom>
              <a:noFill/>
              <a:ln w="1905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0" name="TextBox 139"/>
              <p:cNvSpPr txBox="1"/>
              <p:nvPr/>
            </p:nvSpPr>
            <p:spPr>
              <a:xfrm>
                <a:off x="9389969" y="2073346"/>
                <a:ext cx="459305" cy="215444"/>
              </a:xfrm>
              <a:prstGeom prst="rect">
                <a:avLst/>
              </a:prstGeom>
              <a:noFill/>
            </p:spPr>
            <p:txBody>
              <a:bodyPr wrap="square" rtlCol="0">
                <a:spAutoFit/>
              </a:bodyPr>
              <a:lstStyle/>
              <a:p>
                <a:r>
                  <a:rPr lang="en-US" sz="800" b="1" dirty="0">
                    <a:solidFill>
                      <a:schemeClr val="bg1"/>
                    </a:solidFill>
                  </a:rPr>
                  <a:t>CA</a:t>
                </a:r>
              </a:p>
            </p:txBody>
          </p:sp>
        </p:grpSp>
        <p:grpSp>
          <p:nvGrpSpPr>
            <p:cNvPr id="141" name="Group 140"/>
            <p:cNvGrpSpPr/>
            <p:nvPr/>
          </p:nvGrpSpPr>
          <p:grpSpPr>
            <a:xfrm>
              <a:off x="9708763" y="1753283"/>
              <a:ext cx="403810" cy="475120"/>
              <a:chOff x="4216174" y="1963613"/>
              <a:chExt cx="459305" cy="540415"/>
            </a:xfrm>
          </p:grpSpPr>
          <p:sp>
            <p:nvSpPr>
              <p:cNvPr id="142" name="Freeform 19"/>
              <p:cNvSpPr>
                <a:spLocks/>
              </p:cNvSpPr>
              <p:nvPr/>
            </p:nvSpPr>
            <p:spPr bwMode="auto">
              <a:xfrm>
                <a:off x="4272836" y="1963613"/>
                <a:ext cx="267080" cy="540415"/>
              </a:xfrm>
              <a:custGeom>
                <a:avLst/>
                <a:gdLst/>
                <a:ahLst/>
                <a:cxnLst>
                  <a:cxn ang="0">
                    <a:pos x="19" y="1"/>
                  </a:cxn>
                  <a:cxn ang="0">
                    <a:pos x="19" y="2"/>
                  </a:cxn>
                  <a:cxn ang="0">
                    <a:pos x="28" y="3"/>
                  </a:cxn>
                  <a:cxn ang="0">
                    <a:pos x="40" y="6"/>
                  </a:cxn>
                  <a:cxn ang="0">
                    <a:pos x="42" y="7"/>
                  </a:cxn>
                  <a:cxn ang="0">
                    <a:pos x="46" y="8"/>
                  </a:cxn>
                  <a:cxn ang="0">
                    <a:pos x="48" y="9"/>
                  </a:cxn>
                  <a:cxn ang="0">
                    <a:pos x="49" y="14"/>
                  </a:cxn>
                  <a:cxn ang="0">
                    <a:pos x="53" y="13"/>
                  </a:cxn>
                  <a:cxn ang="0">
                    <a:pos x="58" y="12"/>
                  </a:cxn>
                  <a:cxn ang="0">
                    <a:pos x="66" y="15"/>
                  </a:cxn>
                  <a:cxn ang="0">
                    <a:pos x="77" y="20"/>
                  </a:cxn>
                  <a:cxn ang="0">
                    <a:pos x="74" y="40"/>
                  </a:cxn>
                  <a:cxn ang="0">
                    <a:pos x="67" y="55"/>
                  </a:cxn>
                  <a:cxn ang="0">
                    <a:pos x="66" y="77"/>
                  </a:cxn>
                  <a:cxn ang="0">
                    <a:pos x="75" y="75"/>
                  </a:cxn>
                  <a:cxn ang="0">
                    <a:pos x="85" y="73"/>
                  </a:cxn>
                  <a:cxn ang="0">
                    <a:pos x="88" y="92"/>
                  </a:cxn>
                  <a:cxn ang="0">
                    <a:pos x="85" y="119"/>
                  </a:cxn>
                  <a:cxn ang="0">
                    <a:pos x="85" y="133"/>
                  </a:cxn>
                  <a:cxn ang="0">
                    <a:pos x="84" y="139"/>
                  </a:cxn>
                  <a:cxn ang="0">
                    <a:pos x="87" y="140"/>
                  </a:cxn>
                  <a:cxn ang="0">
                    <a:pos x="88" y="143"/>
                  </a:cxn>
                  <a:cxn ang="0">
                    <a:pos x="85" y="149"/>
                  </a:cxn>
                  <a:cxn ang="0">
                    <a:pos x="75" y="163"/>
                  </a:cxn>
                  <a:cxn ang="0">
                    <a:pos x="74" y="174"/>
                  </a:cxn>
                  <a:cxn ang="0">
                    <a:pos x="66" y="181"/>
                  </a:cxn>
                  <a:cxn ang="0">
                    <a:pos x="67" y="191"/>
                  </a:cxn>
                  <a:cxn ang="0">
                    <a:pos x="66" y="203"/>
                  </a:cxn>
                  <a:cxn ang="0">
                    <a:pos x="62" y="201"/>
                  </a:cxn>
                  <a:cxn ang="0">
                    <a:pos x="54" y="197"/>
                  </a:cxn>
                  <a:cxn ang="0">
                    <a:pos x="34" y="201"/>
                  </a:cxn>
                  <a:cxn ang="0">
                    <a:pos x="21" y="192"/>
                  </a:cxn>
                  <a:cxn ang="0">
                    <a:pos x="3" y="176"/>
                  </a:cxn>
                  <a:cxn ang="0">
                    <a:pos x="2" y="160"/>
                  </a:cxn>
                  <a:cxn ang="0">
                    <a:pos x="10" y="149"/>
                  </a:cxn>
                  <a:cxn ang="0">
                    <a:pos x="24" y="141"/>
                  </a:cxn>
                  <a:cxn ang="0">
                    <a:pos x="26" y="128"/>
                  </a:cxn>
                  <a:cxn ang="0">
                    <a:pos x="32" y="119"/>
                  </a:cxn>
                  <a:cxn ang="0">
                    <a:pos x="37" y="120"/>
                  </a:cxn>
                  <a:cxn ang="0">
                    <a:pos x="40" y="121"/>
                  </a:cxn>
                  <a:cxn ang="0">
                    <a:pos x="38" y="114"/>
                  </a:cxn>
                  <a:cxn ang="0">
                    <a:pos x="40" y="111"/>
                  </a:cxn>
                  <a:cxn ang="0">
                    <a:pos x="44" y="107"/>
                  </a:cxn>
                  <a:cxn ang="0">
                    <a:pos x="42" y="104"/>
                  </a:cxn>
                  <a:cxn ang="0">
                    <a:pos x="38" y="103"/>
                  </a:cxn>
                  <a:cxn ang="0">
                    <a:pos x="32" y="99"/>
                  </a:cxn>
                  <a:cxn ang="0">
                    <a:pos x="30" y="92"/>
                  </a:cxn>
                  <a:cxn ang="0">
                    <a:pos x="26" y="91"/>
                  </a:cxn>
                  <a:cxn ang="0">
                    <a:pos x="23" y="89"/>
                  </a:cxn>
                  <a:cxn ang="0">
                    <a:pos x="18" y="87"/>
                  </a:cxn>
                  <a:cxn ang="0">
                    <a:pos x="17" y="83"/>
                  </a:cxn>
                  <a:cxn ang="0">
                    <a:pos x="14" y="79"/>
                  </a:cxn>
                  <a:cxn ang="0">
                    <a:pos x="4" y="72"/>
                  </a:cxn>
                  <a:cxn ang="0">
                    <a:pos x="0" y="68"/>
                  </a:cxn>
                  <a:cxn ang="0">
                    <a:pos x="5" y="52"/>
                  </a:cxn>
                  <a:cxn ang="0">
                    <a:pos x="0" y="40"/>
                  </a:cxn>
                  <a:cxn ang="0">
                    <a:pos x="9" y="27"/>
                  </a:cxn>
                  <a:cxn ang="0">
                    <a:pos x="13" y="14"/>
                  </a:cxn>
                  <a:cxn ang="0">
                    <a:pos x="14" y="3"/>
                  </a:cxn>
                </a:cxnLst>
                <a:rect l="0" t="0" r="r" b="b"/>
                <a:pathLst>
                  <a:path w="89" h="203">
                    <a:moveTo>
                      <a:pt x="18" y="0"/>
                    </a:moveTo>
                    <a:lnTo>
                      <a:pt x="19" y="1"/>
                    </a:lnTo>
                    <a:lnTo>
                      <a:pt x="20" y="1"/>
                    </a:lnTo>
                    <a:lnTo>
                      <a:pt x="19" y="2"/>
                    </a:lnTo>
                    <a:lnTo>
                      <a:pt x="19" y="3"/>
                    </a:lnTo>
                    <a:lnTo>
                      <a:pt x="28" y="3"/>
                    </a:lnTo>
                    <a:lnTo>
                      <a:pt x="33" y="5"/>
                    </a:lnTo>
                    <a:lnTo>
                      <a:pt x="40" y="6"/>
                    </a:lnTo>
                    <a:lnTo>
                      <a:pt x="41" y="6"/>
                    </a:lnTo>
                    <a:lnTo>
                      <a:pt x="42" y="7"/>
                    </a:lnTo>
                    <a:lnTo>
                      <a:pt x="45" y="7"/>
                    </a:lnTo>
                    <a:lnTo>
                      <a:pt x="46" y="8"/>
                    </a:lnTo>
                    <a:lnTo>
                      <a:pt x="47" y="8"/>
                    </a:lnTo>
                    <a:lnTo>
                      <a:pt x="48" y="9"/>
                    </a:lnTo>
                    <a:lnTo>
                      <a:pt x="48" y="14"/>
                    </a:lnTo>
                    <a:lnTo>
                      <a:pt x="49" y="14"/>
                    </a:lnTo>
                    <a:lnTo>
                      <a:pt x="52" y="13"/>
                    </a:lnTo>
                    <a:lnTo>
                      <a:pt x="53" y="13"/>
                    </a:lnTo>
                    <a:lnTo>
                      <a:pt x="55" y="12"/>
                    </a:lnTo>
                    <a:lnTo>
                      <a:pt x="58" y="12"/>
                    </a:lnTo>
                    <a:lnTo>
                      <a:pt x="61" y="13"/>
                    </a:lnTo>
                    <a:lnTo>
                      <a:pt x="66" y="15"/>
                    </a:lnTo>
                    <a:lnTo>
                      <a:pt x="73" y="17"/>
                    </a:lnTo>
                    <a:lnTo>
                      <a:pt x="77" y="20"/>
                    </a:lnTo>
                    <a:lnTo>
                      <a:pt x="77" y="31"/>
                    </a:lnTo>
                    <a:lnTo>
                      <a:pt x="74" y="40"/>
                    </a:lnTo>
                    <a:lnTo>
                      <a:pt x="70" y="47"/>
                    </a:lnTo>
                    <a:lnTo>
                      <a:pt x="67" y="55"/>
                    </a:lnTo>
                    <a:lnTo>
                      <a:pt x="65" y="64"/>
                    </a:lnTo>
                    <a:lnTo>
                      <a:pt x="66" y="77"/>
                    </a:lnTo>
                    <a:lnTo>
                      <a:pt x="72" y="77"/>
                    </a:lnTo>
                    <a:lnTo>
                      <a:pt x="75" y="75"/>
                    </a:lnTo>
                    <a:lnTo>
                      <a:pt x="80" y="73"/>
                    </a:lnTo>
                    <a:lnTo>
                      <a:pt x="85" y="73"/>
                    </a:lnTo>
                    <a:lnTo>
                      <a:pt x="89" y="82"/>
                    </a:lnTo>
                    <a:lnTo>
                      <a:pt x="88" y="92"/>
                    </a:lnTo>
                    <a:lnTo>
                      <a:pt x="85" y="111"/>
                    </a:lnTo>
                    <a:lnTo>
                      <a:pt x="85" y="119"/>
                    </a:lnTo>
                    <a:lnTo>
                      <a:pt x="87" y="126"/>
                    </a:lnTo>
                    <a:lnTo>
                      <a:pt x="85" y="133"/>
                    </a:lnTo>
                    <a:lnTo>
                      <a:pt x="82" y="139"/>
                    </a:lnTo>
                    <a:lnTo>
                      <a:pt x="84" y="139"/>
                    </a:lnTo>
                    <a:lnTo>
                      <a:pt x="85" y="140"/>
                    </a:lnTo>
                    <a:lnTo>
                      <a:pt x="87" y="140"/>
                    </a:lnTo>
                    <a:lnTo>
                      <a:pt x="88" y="141"/>
                    </a:lnTo>
                    <a:lnTo>
                      <a:pt x="88" y="143"/>
                    </a:lnTo>
                    <a:lnTo>
                      <a:pt x="87" y="146"/>
                    </a:lnTo>
                    <a:lnTo>
                      <a:pt x="85" y="149"/>
                    </a:lnTo>
                    <a:lnTo>
                      <a:pt x="78" y="156"/>
                    </a:lnTo>
                    <a:lnTo>
                      <a:pt x="75" y="163"/>
                    </a:lnTo>
                    <a:lnTo>
                      <a:pt x="75" y="169"/>
                    </a:lnTo>
                    <a:lnTo>
                      <a:pt x="74" y="174"/>
                    </a:lnTo>
                    <a:lnTo>
                      <a:pt x="70" y="178"/>
                    </a:lnTo>
                    <a:lnTo>
                      <a:pt x="66" y="181"/>
                    </a:lnTo>
                    <a:lnTo>
                      <a:pt x="67" y="188"/>
                    </a:lnTo>
                    <a:lnTo>
                      <a:pt x="67" y="191"/>
                    </a:lnTo>
                    <a:lnTo>
                      <a:pt x="66" y="196"/>
                    </a:lnTo>
                    <a:lnTo>
                      <a:pt x="66" y="203"/>
                    </a:lnTo>
                    <a:lnTo>
                      <a:pt x="65" y="203"/>
                    </a:lnTo>
                    <a:lnTo>
                      <a:pt x="62" y="201"/>
                    </a:lnTo>
                    <a:lnTo>
                      <a:pt x="54" y="201"/>
                    </a:lnTo>
                    <a:lnTo>
                      <a:pt x="54" y="197"/>
                    </a:lnTo>
                    <a:lnTo>
                      <a:pt x="37" y="197"/>
                    </a:lnTo>
                    <a:lnTo>
                      <a:pt x="34" y="201"/>
                    </a:lnTo>
                    <a:lnTo>
                      <a:pt x="28" y="196"/>
                    </a:lnTo>
                    <a:lnTo>
                      <a:pt x="21" y="192"/>
                    </a:lnTo>
                    <a:lnTo>
                      <a:pt x="14" y="188"/>
                    </a:lnTo>
                    <a:lnTo>
                      <a:pt x="3" y="176"/>
                    </a:lnTo>
                    <a:lnTo>
                      <a:pt x="0" y="169"/>
                    </a:lnTo>
                    <a:lnTo>
                      <a:pt x="2" y="160"/>
                    </a:lnTo>
                    <a:lnTo>
                      <a:pt x="6" y="149"/>
                    </a:lnTo>
                    <a:lnTo>
                      <a:pt x="10" y="149"/>
                    </a:lnTo>
                    <a:lnTo>
                      <a:pt x="17" y="146"/>
                    </a:lnTo>
                    <a:lnTo>
                      <a:pt x="24" y="141"/>
                    </a:lnTo>
                    <a:lnTo>
                      <a:pt x="24" y="133"/>
                    </a:lnTo>
                    <a:lnTo>
                      <a:pt x="26" y="128"/>
                    </a:lnTo>
                    <a:lnTo>
                      <a:pt x="30" y="124"/>
                    </a:lnTo>
                    <a:lnTo>
                      <a:pt x="32" y="119"/>
                    </a:lnTo>
                    <a:lnTo>
                      <a:pt x="35" y="119"/>
                    </a:lnTo>
                    <a:lnTo>
                      <a:pt x="37" y="120"/>
                    </a:lnTo>
                    <a:lnTo>
                      <a:pt x="39" y="121"/>
                    </a:lnTo>
                    <a:lnTo>
                      <a:pt x="40" y="121"/>
                    </a:lnTo>
                    <a:lnTo>
                      <a:pt x="38" y="119"/>
                    </a:lnTo>
                    <a:lnTo>
                      <a:pt x="38" y="114"/>
                    </a:lnTo>
                    <a:lnTo>
                      <a:pt x="39" y="113"/>
                    </a:lnTo>
                    <a:lnTo>
                      <a:pt x="40" y="111"/>
                    </a:lnTo>
                    <a:lnTo>
                      <a:pt x="42" y="110"/>
                    </a:lnTo>
                    <a:lnTo>
                      <a:pt x="44" y="107"/>
                    </a:lnTo>
                    <a:lnTo>
                      <a:pt x="44" y="105"/>
                    </a:lnTo>
                    <a:lnTo>
                      <a:pt x="42" y="104"/>
                    </a:lnTo>
                    <a:lnTo>
                      <a:pt x="40" y="103"/>
                    </a:lnTo>
                    <a:lnTo>
                      <a:pt x="38" y="103"/>
                    </a:lnTo>
                    <a:lnTo>
                      <a:pt x="33" y="100"/>
                    </a:lnTo>
                    <a:lnTo>
                      <a:pt x="32" y="99"/>
                    </a:lnTo>
                    <a:lnTo>
                      <a:pt x="30" y="94"/>
                    </a:lnTo>
                    <a:lnTo>
                      <a:pt x="30" y="92"/>
                    </a:lnTo>
                    <a:lnTo>
                      <a:pt x="28" y="92"/>
                    </a:lnTo>
                    <a:lnTo>
                      <a:pt x="26" y="91"/>
                    </a:lnTo>
                    <a:lnTo>
                      <a:pt x="25" y="90"/>
                    </a:lnTo>
                    <a:lnTo>
                      <a:pt x="23" y="89"/>
                    </a:lnTo>
                    <a:lnTo>
                      <a:pt x="19" y="89"/>
                    </a:lnTo>
                    <a:lnTo>
                      <a:pt x="18" y="87"/>
                    </a:lnTo>
                    <a:lnTo>
                      <a:pt x="17" y="85"/>
                    </a:lnTo>
                    <a:lnTo>
                      <a:pt x="17" y="83"/>
                    </a:lnTo>
                    <a:lnTo>
                      <a:pt x="16" y="82"/>
                    </a:lnTo>
                    <a:lnTo>
                      <a:pt x="14" y="79"/>
                    </a:lnTo>
                    <a:lnTo>
                      <a:pt x="11" y="76"/>
                    </a:lnTo>
                    <a:lnTo>
                      <a:pt x="4" y="72"/>
                    </a:lnTo>
                    <a:lnTo>
                      <a:pt x="2" y="70"/>
                    </a:lnTo>
                    <a:lnTo>
                      <a:pt x="0" y="68"/>
                    </a:lnTo>
                    <a:lnTo>
                      <a:pt x="3" y="59"/>
                    </a:lnTo>
                    <a:lnTo>
                      <a:pt x="5" y="52"/>
                    </a:lnTo>
                    <a:lnTo>
                      <a:pt x="5" y="45"/>
                    </a:lnTo>
                    <a:lnTo>
                      <a:pt x="0" y="40"/>
                    </a:lnTo>
                    <a:lnTo>
                      <a:pt x="4" y="33"/>
                    </a:lnTo>
                    <a:lnTo>
                      <a:pt x="9" y="27"/>
                    </a:lnTo>
                    <a:lnTo>
                      <a:pt x="12" y="20"/>
                    </a:lnTo>
                    <a:lnTo>
                      <a:pt x="13" y="14"/>
                    </a:lnTo>
                    <a:lnTo>
                      <a:pt x="13" y="9"/>
                    </a:lnTo>
                    <a:lnTo>
                      <a:pt x="14" y="3"/>
                    </a:lnTo>
                    <a:lnTo>
                      <a:pt x="18" y="0"/>
                    </a:lnTo>
                    <a:close/>
                  </a:path>
                </a:pathLst>
              </a:custGeom>
              <a:noFill/>
              <a:ln w="1905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3" name="TextBox 142"/>
              <p:cNvSpPr txBox="1"/>
              <p:nvPr/>
            </p:nvSpPr>
            <p:spPr>
              <a:xfrm>
                <a:off x="4216174" y="2002749"/>
                <a:ext cx="459305" cy="227548"/>
              </a:xfrm>
              <a:prstGeom prst="rect">
                <a:avLst/>
              </a:prstGeom>
              <a:noFill/>
            </p:spPr>
            <p:txBody>
              <a:bodyPr wrap="square" rtlCol="0">
                <a:spAutoFit/>
              </a:bodyPr>
              <a:lstStyle/>
              <a:p>
                <a:r>
                  <a:rPr lang="en-US" sz="700" b="1" dirty="0">
                    <a:solidFill>
                      <a:schemeClr val="bg1"/>
                    </a:solidFill>
                  </a:rPr>
                  <a:t>NJ</a:t>
                </a:r>
              </a:p>
            </p:txBody>
          </p:sp>
        </p:grpSp>
        <p:grpSp>
          <p:nvGrpSpPr>
            <p:cNvPr id="20492" name="Group 20491"/>
            <p:cNvGrpSpPr/>
            <p:nvPr/>
          </p:nvGrpSpPr>
          <p:grpSpPr>
            <a:xfrm>
              <a:off x="10036867" y="2020899"/>
              <a:ext cx="459305" cy="340506"/>
              <a:chOff x="10028480" y="1888605"/>
              <a:chExt cx="459305" cy="340506"/>
            </a:xfrm>
          </p:grpSpPr>
          <p:sp>
            <p:nvSpPr>
              <p:cNvPr id="69" name="Freeform 23"/>
              <p:cNvSpPr>
                <a:spLocks/>
              </p:cNvSpPr>
              <p:nvPr/>
            </p:nvSpPr>
            <p:spPr bwMode="auto">
              <a:xfrm>
                <a:off x="10047226" y="1888605"/>
                <a:ext cx="337242" cy="340506"/>
              </a:xfrm>
              <a:custGeom>
                <a:avLst/>
                <a:gdLst/>
                <a:ahLst/>
                <a:cxnLst>
                  <a:cxn ang="0">
                    <a:pos x="295" y="78"/>
                  </a:cxn>
                  <a:cxn ang="0">
                    <a:pos x="298" y="133"/>
                  </a:cxn>
                  <a:cxn ang="0">
                    <a:pos x="299" y="162"/>
                  </a:cxn>
                  <a:cxn ang="0">
                    <a:pos x="295" y="211"/>
                  </a:cxn>
                  <a:cxn ang="0">
                    <a:pos x="270" y="245"/>
                  </a:cxn>
                  <a:cxn ang="0">
                    <a:pos x="260" y="242"/>
                  </a:cxn>
                  <a:cxn ang="0">
                    <a:pos x="252" y="242"/>
                  </a:cxn>
                  <a:cxn ang="0">
                    <a:pos x="250" y="256"/>
                  </a:cxn>
                  <a:cxn ang="0">
                    <a:pos x="244" y="259"/>
                  </a:cxn>
                  <a:cxn ang="0">
                    <a:pos x="241" y="275"/>
                  </a:cxn>
                  <a:cxn ang="0">
                    <a:pos x="236" y="278"/>
                  </a:cxn>
                  <a:cxn ang="0">
                    <a:pos x="241" y="285"/>
                  </a:cxn>
                  <a:cxn ang="0">
                    <a:pos x="238" y="290"/>
                  </a:cxn>
                  <a:cxn ang="0">
                    <a:pos x="230" y="285"/>
                  </a:cxn>
                  <a:cxn ang="0">
                    <a:pos x="221" y="290"/>
                  </a:cxn>
                  <a:cxn ang="0">
                    <a:pos x="216" y="320"/>
                  </a:cxn>
                  <a:cxn ang="0">
                    <a:pos x="210" y="332"/>
                  </a:cxn>
                  <a:cxn ang="0">
                    <a:pos x="209" y="341"/>
                  </a:cxn>
                  <a:cxn ang="0">
                    <a:pos x="202" y="341"/>
                  </a:cxn>
                  <a:cxn ang="0">
                    <a:pos x="199" y="341"/>
                  </a:cxn>
                  <a:cxn ang="0">
                    <a:pos x="201" y="346"/>
                  </a:cxn>
                  <a:cxn ang="0">
                    <a:pos x="189" y="343"/>
                  </a:cxn>
                  <a:cxn ang="0">
                    <a:pos x="172" y="327"/>
                  </a:cxn>
                  <a:cxn ang="0">
                    <a:pos x="169" y="318"/>
                  </a:cxn>
                  <a:cxn ang="0">
                    <a:pos x="145" y="336"/>
                  </a:cxn>
                  <a:cxn ang="0">
                    <a:pos x="127" y="330"/>
                  </a:cxn>
                  <a:cxn ang="0">
                    <a:pos x="117" y="336"/>
                  </a:cxn>
                  <a:cxn ang="0">
                    <a:pos x="103" y="332"/>
                  </a:cxn>
                  <a:cxn ang="0">
                    <a:pos x="78" y="330"/>
                  </a:cxn>
                  <a:cxn ang="0">
                    <a:pos x="66" y="315"/>
                  </a:cxn>
                  <a:cxn ang="0">
                    <a:pos x="37" y="303"/>
                  </a:cxn>
                  <a:cxn ang="0">
                    <a:pos x="6" y="124"/>
                  </a:cxn>
                  <a:cxn ang="0">
                    <a:pos x="64" y="56"/>
                  </a:cxn>
                  <a:cxn ang="0">
                    <a:pos x="87" y="51"/>
                  </a:cxn>
                  <a:cxn ang="0">
                    <a:pos x="89" y="54"/>
                  </a:cxn>
                  <a:cxn ang="0">
                    <a:pos x="113" y="59"/>
                  </a:cxn>
                  <a:cxn ang="0">
                    <a:pos x="124" y="68"/>
                  </a:cxn>
                  <a:cxn ang="0">
                    <a:pos x="121" y="73"/>
                  </a:cxn>
                  <a:cxn ang="0">
                    <a:pos x="135" y="72"/>
                  </a:cxn>
                  <a:cxn ang="0">
                    <a:pos x="141" y="67"/>
                  </a:cxn>
                  <a:cxn ang="0">
                    <a:pos x="157" y="73"/>
                  </a:cxn>
                  <a:cxn ang="0">
                    <a:pos x="181" y="60"/>
                  </a:cxn>
                  <a:cxn ang="0">
                    <a:pos x="207" y="56"/>
                  </a:cxn>
                  <a:cxn ang="0">
                    <a:pos x="233" y="28"/>
                  </a:cxn>
                  <a:cxn ang="0">
                    <a:pos x="258" y="14"/>
                  </a:cxn>
                  <a:cxn ang="0">
                    <a:pos x="284" y="0"/>
                  </a:cxn>
                </a:cxnLst>
                <a:rect l="0" t="0" r="r" b="b"/>
                <a:pathLst>
                  <a:path w="304" h="346">
                    <a:moveTo>
                      <a:pt x="284" y="0"/>
                    </a:moveTo>
                    <a:lnTo>
                      <a:pt x="288" y="39"/>
                    </a:lnTo>
                    <a:lnTo>
                      <a:pt x="295" y="78"/>
                    </a:lnTo>
                    <a:lnTo>
                      <a:pt x="304" y="115"/>
                    </a:lnTo>
                    <a:lnTo>
                      <a:pt x="292" y="127"/>
                    </a:lnTo>
                    <a:lnTo>
                      <a:pt x="298" y="133"/>
                    </a:lnTo>
                    <a:lnTo>
                      <a:pt x="300" y="141"/>
                    </a:lnTo>
                    <a:lnTo>
                      <a:pt x="301" y="150"/>
                    </a:lnTo>
                    <a:lnTo>
                      <a:pt x="299" y="162"/>
                    </a:lnTo>
                    <a:lnTo>
                      <a:pt x="297" y="175"/>
                    </a:lnTo>
                    <a:lnTo>
                      <a:pt x="295" y="189"/>
                    </a:lnTo>
                    <a:lnTo>
                      <a:pt x="295" y="211"/>
                    </a:lnTo>
                    <a:lnTo>
                      <a:pt x="290" y="222"/>
                    </a:lnTo>
                    <a:lnTo>
                      <a:pt x="274" y="238"/>
                    </a:lnTo>
                    <a:lnTo>
                      <a:pt x="270" y="245"/>
                    </a:lnTo>
                    <a:lnTo>
                      <a:pt x="266" y="243"/>
                    </a:lnTo>
                    <a:lnTo>
                      <a:pt x="264" y="242"/>
                    </a:lnTo>
                    <a:lnTo>
                      <a:pt x="260" y="242"/>
                    </a:lnTo>
                    <a:lnTo>
                      <a:pt x="258" y="243"/>
                    </a:lnTo>
                    <a:lnTo>
                      <a:pt x="254" y="243"/>
                    </a:lnTo>
                    <a:lnTo>
                      <a:pt x="252" y="242"/>
                    </a:lnTo>
                    <a:lnTo>
                      <a:pt x="251" y="243"/>
                    </a:lnTo>
                    <a:lnTo>
                      <a:pt x="251" y="253"/>
                    </a:lnTo>
                    <a:lnTo>
                      <a:pt x="250" y="256"/>
                    </a:lnTo>
                    <a:lnTo>
                      <a:pt x="249" y="257"/>
                    </a:lnTo>
                    <a:lnTo>
                      <a:pt x="247" y="257"/>
                    </a:lnTo>
                    <a:lnTo>
                      <a:pt x="244" y="259"/>
                    </a:lnTo>
                    <a:lnTo>
                      <a:pt x="242" y="259"/>
                    </a:lnTo>
                    <a:lnTo>
                      <a:pt x="241" y="261"/>
                    </a:lnTo>
                    <a:lnTo>
                      <a:pt x="241" y="275"/>
                    </a:lnTo>
                    <a:lnTo>
                      <a:pt x="238" y="276"/>
                    </a:lnTo>
                    <a:lnTo>
                      <a:pt x="236" y="276"/>
                    </a:lnTo>
                    <a:lnTo>
                      <a:pt x="236" y="278"/>
                    </a:lnTo>
                    <a:lnTo>
                      <a:pt x="237" y="281"/>
                    </a:lnTo>
                    <a:lnTo>
                      <a:pt x="237" y="282"/>
                    </a:lnTo>
                    <a:lnTo>
                      <a:pt x="241" y="285"/>
                    </a:lnTo>
                    <a:lnTo>
                      <a:pt x="241" y="287"/>
                    </a:lnTo>
                    <a:lnTo>
                      <a:pt x="240" y="288"/>
                    </a:lnTo>
                    <a:lnTo>
                      <a:pt x="238" y="290"/>
                    </a:lnTo>
                    <a:lnTo>
                      <a:pt x="234" y="290"/>
                    </a:lnTo>
                    <a:lnTo>
                      <a:pt x="231" y="288"/>
                    </a:lnTo>
                    <a:lnTo>
                      <a:pt x="230" y="285"/>
                    </a:lnTo>
                    <a:lnTo>
                      <a:pt x="229" y="284"/>
                    </a:lnTo>
                    <a:lnTo>
                      <a:pt x="228" y="284"/>
                    </a:lnTo>
                    <a:lnTo>
                      <a:pt x="221" y="290"/>
                    </a:lnTo>
                    <a:lnTo>
                      <a:pt x="215" y="298"/>
                    </a:lnTo>
                    <a:lnTo>
                      <a:pt x="213" y="310"/>
                    </a:lnTo>
                    <a:lnTo>
                      <a:pt x="216" y="320"/>
                    </a:lnTo>
                    <a:lnTo>
                      <a:pt x="216" y="324"/>
                    </a:lnTo>
                    <a:lnTo>
                      <a:pt x="214" y="329"/>
                    </a:lnTo>
                    <a:lnTo>
                      <a:pt x="210" y="332"/>
                    </a:lnTo>
                    <a:lnTo>
                      <a:pt x="210" y="334"/>
                    </a:lnTo>
                    <a:lnTo>
                      <a:pt x="209" y="337"/>
                    </a:lnTo>
                    <a:lnTo>
                      <a:pt x="209" y="341"/>
                    </a:lnTo>
                    <a:lnTo>
                      <a:pt x="208" y="344"/>
                    </a:lnTo>
                    <a:lnTo>
                      <a:pt x="205" y="344"/>
                    </a:lnTo>
                    <a:lnTo>
                      <a:pt x="202" y="341"/>
                    </a:lnTo>
                    <a:lnTo>
                      <a:pt x="200" y="340"/>
                    </a:lnTo>
                    <a:lnTo>
                      <a:pt x="199" y="340"/>
                    </a:lnTo>
                    <a:lnTo>
                      <a:pt x="199" y="341"/>
                    </a:lnTo>
                    <a:lnTo>
                      <a:pt x="200" y="341"/>
                    </a:lnTo>
                    <a:lnTo>
                      <a:pt x="201" y="343"/>
                    </a:lnTo>
                    <a:lnTo>
                      <a:pt x="201" y="346"/>
                    </a:lnTo>
                    <a:lnTo>
                      <a:pt x="199" y="346"/>
                    </a:lnTo>
                    <a:lnTo>
                      <a:pt x="193" y="345"/>
                    </a:lnTo>
                    <a:lnTo>
                      <a:pt x="189" y="343"/>
                    </a:lnTo>
                    <a:lnTo>
                      <a:pt x="181" y="334"/>
                    </a:lnTo>
                    <a:lnTo>
                      <a:pt x="174" y="332"/>
                    </a:lnTo>
                    <a:lnTo>
                      <a:pt x="172" y="327"/>
                    </a:lnTo>
                    <a:lnTo>
                      <a:pt x="171" y="326"/>
                    </a:lnTo>
                    <a:lnTo>
                      <a:pt x="169" y="322"/>
                    </a:lnTo>
                    <a:lnTo>
                      <a:pt x="169" y="318"/>
                    </a:lnTo>
                    <a:lnTo>
                      <a:pt x="159" y="322"/>
                    </a:lnTo>
                    <a:lnTo>
                      <a:pt x="151" y="327"/>
                    </a:lnTo>
                    <a:lnTo>
                      <a:pt x="145" y="336"/>
                    </a:lnTo>
                    <a:lnTo>
                      <a:pt x="137" y="336"/>
                    </a:lnTo>
                    <a:lnTo>
                      <a:pt x="132" y="332"/>
                    </a:lnTo>
                    <a:lnTo>
                      <a:pt x="127" y="330"/>
                    </a:lnTo>
                    <a:lnTo>
                      <a:pt x="123" y="331"/>
                    </a:lnTo>
                    <a:lnTo>
                      <a:pt x="118" y="333"/>
                    </a:lnTo>
                    <a:lnTo>
                      <a:pt x="117" y="336"/>
                    </a:lnTo>
                    <a:lnTo>
                      <a:pt x="113" y="338"/>
                    </a:lnTo>
                    <a:lnTo>
                      <a:pt x="109" y="338"/>
                    </a:lnTo>
                    <a:lnTo>
                      <a:pt x="103" y="332"/>
                    </a:lnTo>
                    <a:lnTo>
                      <a:pt x="96" y="329"/>
                    </a:lnTo>
                    <a:lnTo>
                      <a:pt x="88" y="327"/>
                    </a:lnTo>
                    <a:lnTo>
                      <a:pt x="78" y="330"/>
                    </a:lnTo>
                    <a:lnTo>
                      <a:pt x="74" y="324"/>
                    </a:lnTo>
                    <a:lnTo>
                      <a:pt x="70" y="319"/>
                    </a:lnTo>
                    <a:lnTo>
                      <a:pt x="66" y="315"/>
                    </a:lnTo>
                    <a:lnTo>
                      <a:pt x="64" y="306"/>
                    </a:lnTo>
                    <a:lnTo>
                      <a:pt x="50" y="304"/>
                    </a:lnTo>
                    <a:lnTo>
                      <a:pt x="37" y="303"/>
                    </a:lnTo>
                    <a:lnTo>
                      <a:pt x="25" y="302"/>
                    </a:lnTo>
                    <a:lnTo>
                      <a:pt x="19" y="241"/>
                    </a:lnTo>
                    <a:lnTo>
                      <a:pt x="6" y="124"/>
                    </a:lnTo>
                    <a:lnTo>
                      <a:pt x="0" y="65"/>
                    </a:lnTo>
                    <a:lnTo>
                      <a:pt x="33" y="61"/>
                    </a:lnTo>
                    <a:lnTo>
                      <a:pt x="64" y="56"/>
                    </a:lnTo>
                    <a:lnTo>
                      <a:pt x="72" y="53"/>
                    </a:lnTo>
                    <a:lnTo>
                      <a:pt x="79" y="51"/>
                    </a:lnTo>
                    <a:lnTo>
                      <a:pt x="87" y="51"/>
                    </a:lnTo>
                    <a:lnTo>
                      <a:pt x="87" y="56"/>
                    </a:lnTo>
                    <a:lnTo>
                      <a:pt x="88" y="54"/>
                    </a:lnTo>
                    <a:lnTo>
                      <a:pt x="89" y="54"/>
                    </a:lnTo>
                    <a:lnTo>
                      <a:pt x="92" y="53"/>
                    </a:lnTo>
                    <a:lnTo>
                      <a:pt x="98" y="53"/>
                    </a:lnTo>
                    <a:lnTo>
                      <a:pt x="113" y="59"/>
                    </a:lnTo>
                    <a:lnTo>
                      <a:pt x="127" y="65"/>
                    </a:lnTo>
                    <a:lnTo>
                      <a:pt x="125" y="66"/>
                    </a:lnTo>
                    <a:lnTo>
                      <a:pt x="124" y="68"/>
                    </a:lnTo>
                    <a:lnTo>
                      <a:pt x="122" y="70"/>
                    </a:lnTo>
                    <a:lnTo>
                      <a:pt x="121" y="71"/>
                    </a:lnTo>
                    <a:lnTo>
                      <a:pt x="121" y="73"/>
                    </a:lnTo>
                    <a:lnTo>
                      <a:pt x="124" y="73"/>
                    </a:lnTo>
                    <a:lnTo>
                      <a:pt x="128" y="72"/>
                    </a:lnTo>
                    <a:lnTo>
                      <a:pt x="135" y="72"/>
                    </a:lnTo>
                    <a:lnTo>
                      <a:pt x="136" y="71"/>
                    </a:lnTo>
                    <a:lnTo>
                      <a:pt x="135" y="70"/>
                    </a:lnTo>
                    <a:lnTo>
                      <a:pt x="141" y="67"/>
                    </a:lnTo>
                    <a:lnTo>
                      <a:pt x="146" y="70"/>
                    </a:lnTo>
                    <a:lnTo>
                      <a:pt x="151" y="72"/>
                    </a:lnTo>
                    <a:lnTo>
                      <a:pt x="157" y="73"/>
                    </a:lnTo>
                    <a:lnTo>
                      <a:pt x="166" y="71"/>
                    </a:lnTo>
                    <a:lnTo>
                      <a:pt x="173" y="66"/>
                    </a:lnTo>
                    <a:lnTo>
                      <a:pt x="181" y="60"/>
                    </a:lnTo>
                    <a:lnTo>
                      <a:pt x="188" y="56"/>
                    </a:lnTo>
                    <a:lnTo>
                      <a:pt x="199" y="58"/>
                    </a:lnTo>
                    <a:lnTo>
                      <a:pt x="207" y="56"/>
                    </a:lnTo>
                    <a:lnTo>
                      <a:pt x="215" y="50"/>
                    </a:lnTo>
                    <a:lnTo>
                      <a:pt x="222" y="42"/>
                    </a:lnTo>
                    <a:lnTo>
                      <a:pt x="233" y="28"/>
                    </a:lnTo>
                    <a:lnTo>
                      <a:pt x="241" y="22"/>
                    </a:lnTo>
                    <a:lnTo>
                      <a:pt x="250" y="18"/>
                    </a:lnTo>
                    <a:lnTo>
                      <a:pt x="258" y="14"/>
                    </a:lnTo>
                    <a:lnTo>
                      <a:pt x="266" y="8"/>
                    </a:lnTo>
                    <a:lnTo>
                      <a:pt x="274" y="3"/>
                    </a:lnTo>
                    <a:lnTo>
                      <a:pt x="284" y="0"/>
                    </a:lnTo>
                    <a:close/>
                  </a:path>
                </a:pathLst>
              </a:custGeom>
              <a:noFill/>
              <a:ln w="1905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4" name="TextBox 143"/>
              <p:cNvSpPr txBox="1"/>
              <p:nvPr/>
            </p:nvSpPr>
            <p:spPr>
              <a:xfrm>
                <a:off x="10028480" y="1952810"/>
                <a:ext cx="459305" cy="215444"/>
              </a:xfrm>
              <a:prstGeom prst="rect">
                <a:avLst/>
              </a:prstGeom>
              <a:noFill/>
            </p:spPr>
            <p:txBody>
              <a:bodyPr wrap="square" rtlCol="0">
                <a:spAutoFit/>
              </a:bodyPr>
              <a:lstStyle/>
              <a:p>
                <a:r>
                  <a:rPr lang="en-US" sz="800" b="1" dirty="0">
                    <a:solidFill>
                      <a:schemeClr val="bg1"/>
                    </a:solidFill>
                  </a:rPr>
                  <a:t>OH</a:t>
                </a:r>
              </a:p>
            </p:txBody>
          </p:sp>
        </p:grpSp>
        <p:grpSp>
          <p:nvGrpSpPr>
            <p:cNvPr id="20495" name="Group 20494"/>
            <p:cNvGrpSpPr/>
            <p:nvPr/>
          </p:nvGrpSpPr>
          <p:grpSpPr>
            <a:xfrm>
              <a:off x="10037907" y="1826927"/>
              <a:ext cx="914229" cy="384687"/>
              <a:chOff x="10037907" y="1826927"/>
              <a:chExt cx="914229" cy="384687"/>
            </a:xfrm>
          </p:grpSpPr>
          <p:sp>
            <p:nvSpPr>
              <p:cNvPr id="72" name="Freeform 97"/>
              <p:cNvSpPr>
                <a:spLocks/>
              </p:cNvSpPr>
              <p:nvPr/>
            </p:nvSpPr>
            <p:spPr bwMode="auto">
              <a:xfrm rot="458072">
                <a:off x="10037907" y="1826927"/>
                <a:ext cx="914229" cy="384687"/>
              </a:xfrm>
              <a:custGeom>
                <a:avLst/>
                <a:gdLst/>
                <a:ahLst/>
                <a:cxnLst>
                  <a:cxn ang="0">
                    <a:pos x="258" y="14"/>
                  </a:cxn>
                  <a:cxn ang="0">
                    <a:pos x="287" y="115"/>
                  </a:cxn>
                  <a:cxn ang="0">
                    <a:pos x="324" y="108"/>
                  </a:cxn>
                  <a:cxn ang="0">
                    <a:pos x="317" y="147"/>
                  </a:cxn>
                  <a:cxn ang="0">
                    <a:pos x="289" y="151"/>
                  </a:cxn>
                  <a:cxn ang="0">
                    <a:pos x="288" y="143"/>
                  </a:cxn>
                  <a:cxn ang="0">
                    <a:pos x="281" y="143"/>
                  </a:cxn>
                  <a:cxn ang="0">
                    <a:pos x="281" y="137"/>
                  </a:cxn>
                  <a:cxn ang="0">
                    <a:pos x="277" y="128"/>
                  </a:cxn>
                  <a:cxn ang="0">
                    <a:pos x="276" y="121"/>
                  </a:cxn>
                  <a:cxn ang="0">
                    <a:pos x="273" y="129"/>
                  </a:cxn>
                  <a:cxn ang="0">
                    <a:pos x="266" y="125"/>
                  </a:cxn>
                  <a:cxn ang="0">
                    <a:pos x="257" y="127"/>
                  </a:cxn>
                  <a:cxn ang="0">
                    <a:pos x="251" y="116"/>
                  </a:cxn>
                  <a:cxn ang="0">
                    <a:pos x="253" y="107"/>
                  </a:cxn>
                  <a:cxn ang="0">
                    <a:pos x="267" y="104"/>
                  </a:cxn>
                  <a:cxn ang="0">
                    <a:pos x="261" y="100"/>
                  </a:cxn>
                  <a:cxn ang="0">
                    <a:pos x="250" y="92"/>
                  </a:cxn>
                  <a:cxn ang="0">
                    <a:pos x="252" y="79"/>
                  </a:cxn>
                  <a:cxn ang="0">
                    <a:pos x="243" y="77"/>
                  </a:cxn>
                  <a:cxn ang="0">
                    <a:pos x="245" y="63"/>
                  </a:cxn>
                  <a:cxn ang="0">
                    <a:pos x="239" y="58"/>
                  </a:cxn>
                  <a:cxn ang="0">
                    <a:pos x="245" y="35"/>
                  </a:cxn>
                  <a:cxn ang="0">
                    <a:pos x="251" y="27"/>
                  </a:cxn>
                  <a:cxn ang="0">
                    <a:pos x="253" y="16"/>
                  </a:cxn>
                  <a:cxn ang="0">
                    <a:pos x="241" y="14"/>
                  </a:cxn>
                  <a:cxn ang="0">
                    <a:pos x="237" y="21"/>
                  </a:cxn>
                  <a:cxn ang="0">
                    <a:pos x="239" y="30"/>
                  </a:cxn>
                  <a:cxn ang="0">
                    <a:pos x="231" y="28"/>
                  </a:cxn>
                  <a:cxn ang="0">
                    <a:pos x="225" y="35"/>
                  </a:cxn>
                  <a:cxn ang="0">
                    <a:pos x="220" y="42"/>
                  </a:cxn>
                  <a:cxn ang="0">
                    <a:pos x="219" y="48"/>
                  </a:cxn>
                  <a:cxn ang="0">
                    <a:pos x="211" y="48"/>
                  </a:cxn>
                  <a:cxn ang="0">
                    <a:pos x="208" y="50"/>
                  </a:cxn>
                  <a:cxn ang="0">
                    <a:pos x="213" y="59"/>
                  </a:cxn>
                  <a:cxn ang="0">
                    <a:pos x="217" y="74"/>
                  </a:cxn>
                  <a:cxn ang="0">
                    <a:pos x="219" y="113"/>
                  </a:cxn>
                  <a:cxn ang="0">
                    <a:pos x="216" y="107"/>
                  </a:cxn>
                  <a:cxn ang="0">
                    <a:pos x="227" y="134"/>
                  </a:cxn>
                  <a:cxn ang="0">
                    <a:pos x="240" y="150"/>
                  </a:cxn>
                  <a:cxn ang="0">
                    <a:pos x="210" y="135"/>
                  </a:cxn>
                  <a:cxn ang="0">
                    <a:pos x="201" y="139"/>
                  </a:cxn>
                  <a:cxn ang="0">
                    <a:pos x="190" y="129"/>
                  </a:cxn>
                  <a:cxn ang="0">
                    <a:pos x="186" y="141"/>
                  </a:cxn>
                  <a:cxn ang="0">
                    <a:pos x="189" y="108"/>
                  </a:cxn>
                  <a:cxn ang="0">
                    <a:pos x="190" y="85"/>
                  </a:cxn>
                  <a:cxn ang="0">
                    <a:pos x="173" y="86"/>
                  </a:cxn>
                  <a:cxn ang="0">
                    <a:pos x="162" y="79"/>
                  </a:cxn>
                  <a:cxn ang="0">
                    <a:pos x="148" y="79"/>
                  </a:cxn>
                  <a:cxn ang="0">
                    <a:pos x="128" y="62"/>
                  </a:cxn>
                  <a:cxn ang="0">
                    <a:pos x="111" y="38"/>
                  </a:cxn>
                  <a:cxn ang="0">
                    <a:pos x="97" y="36"/>
                  </a:cxn>
                  <a:cxn ang="0">
                    <a:pos x="74" y="45"/>
                  </a:cxn>
                  <a:cxn ang="0">
                    <a:pos x="67" y="55"/>
                  </a:cxn>
                  <a:cxn ang="0">
                    <a:pos x="55" y="50"/>
                  </a:cxn>
                  <a:cxn ang="0">
                    <a:pos x="48" y="50"/>
                  </a:cxn>
                  <a:cxn ang="0">
                    <a:pos x="45" y="58"/>
                  </a:cxn>
                  <a:cxn ang="0">
                    <a:pos x="34" y="66"/>
                  </a:cxn>
                  <a:cxn ang="0">
                    <a:pos x="23" y="78"/>
                  </a:cxn>
                  <a:cxn ang="0">
                    <a:pos x="7" y="94"/>
                  </a:cxn>
                  <a:cxn ang="0">
                    <a:pos x="170" y="18"/>
                  </a:cxn>
                  <a:cxn ang="0">
                    <a:pos x="239" y="2"/>
                  </a:cxn>
                </a:cxnLst>
                <a:rect l="0" t="0" r="r" b="b"/>
                <a:pathLst>
                  <a:path w="331" h="157">
                    <a:moveTo>
                      <a:pt x="255" y="0"/>
                    </a:moveTo>
                    <a:lnTo>
                      <a:pt x="255" y="7"/>
                    </a:lnTo>
                    <a:lnTo>
                      <a:pt x="258" y="9"/>
                    </a:lnTo>
                    <a:lnTo>
                      <a:pt x="258" y="14"/>
                    </a:lnTo>
                    <a:lnTo>
                      <a:pt x="259" y="16"/>
                    </a:lnTo>
                    <a:lnTo>
                      <a:pt x="268" y="49"/>
                    </a:lnTo>
                    <a:lnTo>
                      <a:pt x="276" y="83"/>
                    </a:lnTo>
                    <a:lnTo>
                      <a:pt x="287" y="115"/>
                    </a:lnTo>
                    <a:lnTo>
                      <a:pt x="295" y="113"/>
                    </a:lnTo>
                    <a:lnTo>
                      <a:pt x="305" y="109"/>
                    </a:lnTo>
                    <a:lnTo>
                      <a:pt x="315" y="108"/>
                    </a:lnTo>
                    <a:lnTo>
                      <a:pt x="324" y="108"/>
                    </a:lnTo>
                    <a:lnTo>
                      <a:pt x="331" y="113"/>
                    </a:lnTo>
                    <a:lnTo>
                      <a:pt x="326" y="123"/>
                    </a:lnTo>
                    <a:lnTo>
                      <a:pt x="321" y="134"/>
                    </a:lnTo>
                    <a:lnTo>
                      <a:pt x="317" y="147"/>
                    </a:lnTo>
                    <a:lnTo>
                      <a:pt x="309" y="149"/>
                    </a:lnTo>
                    <a:lnTo>
                      <a:pt x="295" y="156"/>
                    </a:lnTo>
                    <a:lnTo>
                      <a:pt x="287" y="157"/>
                    </a:lnTo>
                    <a:lnTo>
                      <a:pt x="289" y="151"/>
                    </a:lnTo>
                    <a:lnTo>
                      <a:pt x="291" y="147"/>
                    </a:lnTo>
                    <a:lnTo>
                      <a:pt x="291" y="146"/>
                    </a:lnTo>
                    <a:lnTo>
                      <a:pt x="289" y="144"/>
                    </a:lnTo>
                    <a:lnTo>
                      <a:pt x="288" y="143"/>
                    </a:lnTo>
                    <a:lnTo>
                      <a:pt x="283" y="141"/>
                    </a:lnTo>
                    <a:lnTo>
                      <a:pt x="282" y="141"/>
                    </a:lnTo>
                    <a:lnTo>
                      <a:pt x="281" y="142"/>
                    </a:lnTo>
                    <a:lnTo>
                      <a:pt x="281" y="143"/>
                    </a:lnTo>
                    <a:lnTo>
                      <a:pt x="277" y="143"/>
                    </a:lnTo>
                    <a:lnTo>
                      <a:pt x="277" y="142"/>
                    </a:lnTo>
                    <a:lnTo>
                      <a:pt x="280" y="140"/>
                    </a:lnTo>
                    <a:lnTo>
                      <a:pt x="281" y="137"/>
                    </a:lnTo>
                    <a:lnTo>
                      <a:pt x="282" y="136"/>
                    </a:lnTo>
                    <a:lnTo>
                      <a:pt x="283" y="136"/>
                    </a:lnTo>
                    <a:lnTo>
                      <a:pt x="283" y="134"/>
                    </a:lnTo>
                    <a:lnTo>
                      <a:pt x="277" y="128"/>
                    </a:lnTo>
                    <a:lnTo>
                      <a:pt x="276" y="126"/>
                    </a:lnTo>
                    <a:lnTo>
                      <a:pt x="276" y="123"/>
                    </a:lnTo>
                    <a:lnTo>
                      <a:pt x="277" y="121"/>
                    </a:lnTo>
                    <a:lnTo>
                      <a:pt x="276" y="121"/>
                    </a:lnTo>
                    <a:lnTo>
                      <a:pt x="274" y="123"/>
                    </a:lnTo>
                    <a:lnTo>
                      <a:pt x="274" y="127"/>
                    </a:lnTo>
                    <a:lnTo>
                      <a:pt x="273" y="128"/>
                    </a:lnTo>
                    <a:lnTo>
                      <a:pt x="273" y="129"/>
                    </a:lnTo>
                    <a:lnTo>
                      <a:pt x="272" y="128"/>
                    </a:lnTo>
                    <a:lnTo>
                      <a:pt x="270" y="128"/>
                    </a:lnTo>
                    <a:lnTo>
                      <a:pt x="267" y="125"/>
                    </a:lnTo>
                    <a:lnTo>
                      <a:pt x="266" y="125"/>
                    </a:lnTo>
                    <a:lnTo>
                      <a:pt x="265" y="126"/>
                    </a:lnTo>
                    <a:lnTo>
                      <a:pt x="264" y="128"/>
                    </a:lnTo>
                    <a:lnTo>
                      <a:pt x="264" y="132"/>
                    </a:lnTo>
                    <a:lnTo>
                      <a:pt x="257" y="127"/>
                    </a:lnTo>
                    <a:lnTo>
                      <a:pt x="253" y="126"/>
                    </a:lnTo>
                    <a:lnTo>
                      <a:pt x="250" y="123"/>
                    </a:lnTo>
                    <a:lnTo>
                      <a:pt x="250" y="118"/>
                    </a:lnTo>
                    <a:lnTo>
                      <a:pt x="251" y="116"/>
                    </a:lnTo>
                    <a:lnTo>
                      <a:pt x="252" y="114"/>
                    </a:lnTo>
                    <a:lnTo>
                      <a:pt x="252" y="113"/>
                    </a:lnTo>
                    <a:lnTo>
                      <a:pt x="253" y="111"/>
                    </a:lnTo>
                    <a:lnTo>
                      <a:pt x="253" y="107"/>
                    </a:lnTo>
                    <a:lnTo>
                      <a:pt x="257" y="108"/>
                    </a:lnTo>
                    <a:lnTo>
                      <a:pt x="260" y="108"/>
                    </a:lnTo>
                    <a:lnTo>
                      <a:pt x="265" y="106"/>
                    </a:lnTo>
                    <a:lnTo>
                      <a:pt x="267" y="104"/>
                    </a:lnTo>
                    <a:lnTo>
                      <a:pt x="267" y="102"/>
                    </a:lnTo>
                    <a:lnTo>
                      <a:pt x="266" y="101"/>
                    </a:lnTo>
                    <a:lnTo>
                      <a:pt x="264" y="100"/>
                    </a:lnTo>
                    <a:lnTo>
                      <a:pt x="261" y="100"/>
                    </a:lnTo>
                    <a:lnTo>
                      <a:pt x="259" y="101"/>
                    </a:lnTo>
                    <a:lnTo>
                      <a:pt x="253" y="101"/>
                    </a:lnTo>
                    <a:lnTo>
                      <a:pt x="252" y="97"/>
                    </a:lnTo>
                    <a:lnTo>
                      <a:pt x="250" y="92"/>
                    </a:lnTo>
                    <a:lnTo>
                      <a:pt x="248" y="87"/>
                    </a:lnTo>
                    <a:lnTo>
                      <a:pt x="248" y="84"/>
                    </a:lnTo>
                    <a:lnTo>
                      <a:pt x="253" y="81"/>
                    </a:lnTo>
                    <a:lnTo>
                      <a:pt x="252" y="79"/>
                    </a:lnTo>
                    <a:lnTo>
                      <a:pt x="251" y="78"/>
                    </a:lnTo>
                    <a:lnTo>
                      <a:pt x="246" y="78"/>
                    </a:lnTo>
                    <a:lnTo>
                      <a:pt x="244" y="77"/>
                    </a:lnTo>
                    <a:lnTo>
                      <a:pt x="243" y="77"/>
                    </a:lnTo>
                    <a:lnTo>
                      <a:pt x="241" y="76"/>
                    </a:lnTo>
                    <a:lnTo>
                      <a:pt x="241" y="71"/>
                    </a:lnTo>
                    <a:lnTo>
                      <a:pt x="244" y="66"/>
                    </a:lnTo>
                    <a:lnTo>
                      <a:pt x="245" y="63"/>
                    </a:lnTo>
                    <a:lnTo>
                      <a:pt x="244" y="59"/>
                    </a:lnTo>
                    <a:lnTo>
                      <a:pt x="241" y="57"/>
                    </a:lnTo>
                    <a:lnTo>
                      <a:pt x="240" y="57"/>
                    </a:lnTo>
                    <a:lnTo>
                      <a:pt x="239" y="58"/>
                    </a:lnTo>
                    <a:lnTo>
                      <a:pt x="239" y="59"/>
                    </a:lnTo>
                    <a:lnTo>
                      <a:pt x="238" y="48"/>
                    </a:lnTo>
                    <a:lnTo>
                      <a:pt x="239" y="41"/>
                    </a:lnTo>
                    <a:lnTo>
                      <a:pt x="245" y="35"/>
                    </a:lnTo>
                    <a:lnTo>
                      <a:pt x="258" y="30"/>
                    </a:lnTo>
                    <a:lnTo>
                      <a:pt x="254" y="29"/>
                    </a:lnTo>
                    <a:lnTo>
                      <a:pt x="252" y="28"/>
                    </a:lnTo>
                    <a:lnTo>
                      <a:pt x="251" y="27"/>
                    </a:lnTo>
                    <a:lnTo>
                      <a:pt x="250" y="24"/>
                    </a:lnTo>
                    <a:lnTo>
                      <a:pt x="250" y="22"/>
                    </a:lnTo>
                    <a:lnTo>
                      <a:pt x="251" y="20"/>
                    </a:lnTo>
                    <a:lnTo>
                      <a:pt x="253" y="16"/>
                    </a:lnTo>
                    <a:lnTo>
                      <a:pt x="253" y="14"/>
                    </a:lnTo>
                    <a:lnTo>
                      <a:pt x="251" y="13"/>
                    </a:lnTo>
                    <a:lnTo>
                      <a:pt x="245" y="13"/>
                    </a:lnTo>
                    <a:lnTo>
                      <a:pt x="241" y="14"/>
                    </a:lnTo>
                    <a:lnTo>
                      <a:pt x="239" y="15"/>
                    </a:lnTo>
                    <a:lnTo>
                      <a:pt x="236" y="16"/>
                    </a:lnTo>
                    <a:lnTo>
                      <a:pt x="236" y="18"/>
                    </a:lnTo>
                    <a:lnTo>
                      <a:pt x="237" y="21"/>
                    </a:lnTo>
                    <a:lnTo>
                      <a:pt x="237" y="22"/>
                    </a:lnTo>
                    <a:lnTo>
                      <a:pt x="238" y="24"/>
                    </a:lnTo>
                    <a:lnTo>
                      <a:pt x="239" y="25"/>
                    </a:lnTo>
                    <a:lnTo>
                      <a:pt x="239" y="30"/>
                    </a:lnTo>
                    <a:lnTo>
                      <a:pt x="234" y="30"/>
                    </a:lnTo>
                    <a:lnTo>
                      <a:pt x="233" y="29"/>
                    </a:lnTo>
                    <a:lnTo>
                      <a:pt x="233" y="25"/>
                    </a:lnTo>
                    <a:lnTo>
                      <a:pt x="231" y="28"/>
                    </a:lnTo>
                    <a:lnTo>
                      <a:pt x="229" y="29"/>
                    </a:lnTo>
                    <a:lnTo>
                      <a:pt x="227" y="31"/>
                    </a:lnTo>
                    <a:lnTo>
                      <a:pt x="226" y="32"/>
                    </a:lnTo>
                    <a:lnTo>
                      <a:pt x="225" y="35"/>
                    </a:lnTo>
                    <a:lnTo>
                      <a:pt x="224" y="36"/>
                    </a:lnTo>
                    <a:lnTo>
                      <a:pt x="219" y="36"/>
                    </a:lnTo>
                    <a:lnTo>
                      <a:pt x="219" y="41"/>
                    </a:lnTo>
                    <a:lnTo>
                      <a:pt x="220" y="42"/>
                    </a:lnTo>
                    <a:lnTo>
                      <a:pt x="220" y="43"/>
                    </a:lnTo>
                    <a:lnTo>
                      <a:pt x="222" y="44"/>
                    </a:lnTo>
                    <a:lnTo>
                      <a:pt x="220" y="45"/>
                    </a:lnTo>
                    <a:lnTo>
                      <a:pt x="219" y="48"/>
                    </a:lnTo>
                    <a:lnTo>
                      <a:pt x="217" y="46"/>
                    </a:lnTo>
                    <a:lnTo>
                      <a:pt x="216" y="45"/>
                    </a:lnTo>
                    <a:lnTo>
                      <a:pt x="210" y="45"/>
                    </a:lnTo>
                    <a:lnTo>
                      <a:pt x="211" y="48"/>
                    </a:lnTo>
                    <a:lnTo>
                      <a:pt x="212" y="49"/>
                    </a:lnTo>
                    <a:lnTo>
                      <a:pt x="211" y="49"/>
                    </a:lnTo>
                    <a:lnTo>
                      <a:pt x="210" y="50"/>
                    </a:lnTo>
                    <a:lnTo>
                      <a:pt x="208" y="50"/>
                    </a:lnTo>
                    <a:lnTo>
                      <a:pt x="208" y="53"/>
                    </a:lnTo>
                    <a:lnTo>
                      <a:pt x="209" y="56"/>
                    </a:lnTo>
                    <a:lnTo>
                      <a:pt x="211" y="58"/>
                    </a:lnTo>
                    <a:lnTo>
                      <a:pt x="213" y="59"/>
                    </a:lnTo>
                    <a:lnTo>
                      <a:pt x="216" y="59"/>
                    </a:lnTo>
                    <a:lnTo>
                      <a:pt x="217" y="60"/>
                    </a:lnTo>
                    <a:lnTo>
                      <a:pt x="219" y="62"/>
                    </a:lnTo>
                    <a:lnTo>
                      <a:pt x="217" y="74"/>
                    </a:lnTo>
                    <a:lnTo>
                      <a:pt x="219" y="86"/>
                    </a:lnTo>
                    <a:lnTo>
                      <a:pt x="222" y="99"/>
                    </a:lnTo>
                    <a:lnTo>
                      <a:pt x="224" y="113"/>
                    </a:lnTo>
                    <a:lnTo>
                      <a:pt x="219" y="113"/>
                    </a:lnTo>
                    <a:lnTo>
                      <a:pt x="217" y="112"/>
                    </a:lnTo>
                    <a:lnTo>
                      <a:pt x="217" y="111"/>
                    </a:lnTo>
                    <a:lnTo>
                      <a:pt x="216" y="108"/>
                    </a:lnTo>
                    <a:lnTo>
                      <a:pt x="216" y="107"/>
                    </a:lnTo>
                    <a:lnTo>
                      <a:pt x="213" y="116"/>
                    </a:lnTo>
                    <a:lnTo>
                      <a:pt x="216" y="123"/>
                    </a:lnTo>
                    <a:lnTo>
                      <a:pt x="220" y="129"/>
                    </a:lnTo>
                    <a:lnTo>
                      <a:pt x="227" y="134"/>
                    </a:lnTo>
                    <a:lnTo>
                      <a:pt x="236" y="139"/>
                    </a:lnTo>
                    <a:lnTo>
                      <a:pt x="243" y="143"/>
                    </a:lnTo>
                    <a:lnTo>
                      <a:pt x="247" y="149"/>
                    </a:lnTo>
                    <a:lnTo>
                      <a:pt x="240" y="150"/>
                    </a:lnTo>
                    <a:lnTo>
                      <a:pt x="231" y="149"/>
                    </a:lnTo>
                    <a:lnTo>
                      <a:pt x="222" y="147"/>
                    </a:lnTo>
                    <a:lnTo>
                      <a:pt x="213" y="142"/>
                    </a:lnTo>
                    <a:lnTo>
                      <a:pt x="210" y="135"/>
                    </a:lnTo>
                    <a:lnTo>
                      <a:pt x="209" y="135"/>
                    </a:lnTo>
                    <a:lnTo>
                      <a:pt x="208" y="137"/>
                    </a:lnTo>
                    <a:lnTo>
                      <a:pt x="208" y="143"/>
                    </a:lnTo>
                    <a:lnTo>
                      <a:pt x="201" y="139"/>
                    </a:lnTo>
                    <a:lnTo>
                      <a:pt x="198" y="135"/>
                    </a:lnTo>
                    <a:lnTo>
                      <a:pt x="196" y="133"/>
                    </a:lnTo>
                    <a:lnTo>
                      <a:pt x="194" y="129"/>
                    </a:lnTo>
                    <a:lnTo>
                      <a:pt x="190" y="129"/>
                    </a:lnTo>
                    <a:lnTo>
                      <a:pt x="188" y="130"/>
                    </a:lnTo>
                    <a:lnTo>
                      <a:pt x="187" y="132"/>
                    </a:lnTo>
                    <a:lnTo>
                      <a:pt x="186" y="134"/>
                    </a:lnTo>
                    <a:lnTo>
                      <a:pt x="186" y="141"/>
                    </a:lnTo>
                    <a:lnTo>
                      <a:pt x="181" y="134"/>
                    </a:lnTo>
                    <a:lnTo>
                      <a:pt x="181" y="126"/>
                    </a:lnTo>
                    <a:lnTo>
                      <a:pt x="184" y="118"/>
                    </a:lnTo>
                    <a:lnTo>
                      <a:pt x="189" y="108"/>
                    </a:lnTo>
                    <a:lnTo>
                      <a:pt x="192" y="99"/>
                    </a:lnTo>
                    <a:lnTo>
                      <a:pt x="194" y="90"/>
                    </a:lnTo>
                    <a:lnTo>
                      <a:pt x="192" y="87"/>
                    </a:lnTo>
                    <a:lnTo>
                      <a:pt x="190" y="85"/>
                    </a:lnTo>
                    <a:lnTo>
                      <a:pt x="186" y="85"/>
                    </a:lnTo>
                    <a:lnTo>
                      <a:pt x="181" y="87"/>
                    </a:lnTo>
                    <a:lnTo>
                      <a:pt x="176" y="87"/>
                    </a:lnTo>
                    <a:lnTo>
                      <a:pt x="173" y="86"/>
                    </a:lnTo>
                    <a:lnTo>
                      <a:pt x="170" y="84"/>
                    </a:lnTo>
                    <a:lnTo>
                      <a:pt x="168" y="83"/>
                    </a:lnTo>
                    <a:lnTo>
                      <a:pt x="166" y="80"/>
                    </a:lnTo>
                    <a:lnTo>
                      <a:pt x="162" y="79"/>
                    </a:lnTo>
                    <a:lnTo>
                      <a:pt x="156" y="79"/>
                    </a:lnTo>
                    <a:lnTo>
                      <a:pt x="154" y="80"/>
                    </a:lnTo>
                    <a:lnTo>
                      <a:pt x="151" y="80"/>
                    </a:lnTo>
                    <a:lnTo>
                      <a:pt x="148" y="79"/>
                    </a:lnTo>
                    <a:lnTo>
                      <a:pt x="148" y="70"/>
                    </a:lnTo>
                    <a:lnTo>
                      <a:pt x="145" y="64"/>
                    </a:lnTo>
                    <a:lnTo>
                      <a:pt x="138" y="62"/>
                    </a:lnTo>
                    <a:lnTo>
                      <a:pt x="128" y="62"/>
                    </a:lnTo>
                    <a:lnTo>
                      <a:pt x="118" y="48"/>
                    </a:lnTo>
                    <a:lnTo>
                      <a:pt x="117" y="41"/>
                    </a:lnTo>
                    <a:lnTo>
                      <a:pt x="114" y="39"/>
                    </a:lnTo>
                    <a:lnTo>
                      <a:pt x="111" y="38"/>
                    </a:lnTo>
                    <a:lnTo>
                      <a:pt x="106" y="37"/>
                    </a:lnTo>
                    <a:lnTo>
                      <a:pt x="103" y="37"/>
                    </a:lnTo>
                    <a:lnTo>
                      <a:pt x="99" y="36"/>
                    </a:lnTo>
                    <a:lnTo>
                      <a:pt x="97" y="36"/>
                    </a:lnTo>
                    <a:lnTo>
                      <a:pt x="94" y="35"/>
                    </a:lnTo>
                    <a:lnTo>
                      <a:pt x="91" y="35"/>
                    </a:lnTo>
                    <a:lnTo>
                      <a:pt x="75" y="43"/>
                    </a:lnTo>
                    <a:lnTo>
                      <a:pt x="74" y="45"/>
                    </a:lnTo>
                    <a:lnTo>
                      <a:pt x="71" y="48"/>
                    </a:lnTo>
                    <a:lnTo>
                      <a:pt x="70" y="50"/>
                    </a:lnTo>
                    <a:lnTo>
                      <a:pt x="68" y="52"/>
                    </a:lnTo>
                    <a:lnTo>
                      <a:pt x="67" y="55"/>
                    </a:lnTo>
                    <a:lnTo>
                      <a:pt x="64" y="55"/>
                    </a:lnTo>
                    <a:lnTo>
                      <a:pt x="61" y="53"/>
                    </a:lnTo>
                    <a:lnTo>
                      <a:pt x="59" y="52"/>
                    </a:lnTo>
                    <a:lnTo>
                      <a:pt x="55" y="50"/>
                    </a:lnTo>
                    <a:lnTo>
                      <a:pt x="53" y="49"/>
                    </a:lnTo>
                    <a:lnTo>
                      <a:pt x="50" y="49"/>
                    </a:lnTo>
                    <a:lnTo>
                      <a:pt x="49" y="50"/>
                    </a:lnTo>
                    <a:lnTo>
                      <a:pt x="48" y="50"/>
                    </a:lnTo>
                    <a:lnTo>
                      <a:pt x="48" y="51"/>
                    </a:lnTo>
                    <a:lnTo>
                      <a:pt x="47" y="52"/>
                    </a:lnTo>
                    <a:lnTo>
                      <a:pt x="46" y="55"/>
                    </a:lnTo>
                    <a:lnTo>
                      <a:pt x="45" y="58"/>
                    </a:lnTo>
                    <a:lnTo>
                      <a:pt x="42" y="60"/>
                    </a:lnTo>
                    <a:lnTo>
                      <a:pt x="40" y="64"/>
                    </a:lnTo>
                    <a:lnTo>
                      <a:pt x="38" y="65"/>
                    </a:lnTo>
                    <a:lnTo>
                      <a:pt x="34" y="66"/>
                    </a:lnTo>
                    <a:lnTo>
                      <a:pt x="31" y="66"/>
                    </a:lnTo>
                    <a:lnTo>
                      <a:pt x="28" y="67"/>
                    </a:lnTo>
                    <a:lnTo>
                      <a:pt x="25" y="71"/>
                    </a:lnTo>
                    <a:lnTo>
                      <a:pt x="23" y="78"/>
                    </a:lnTo>
                    <a:lnTo>
                      <a:pt x="20" y="81"/>
                    </a:lnTo>
                    <a:lnTo>
                      <a:pt x="16" y="86"/>
                    </a:lnTo>
                    <a:lnTo>
                      <a:pt x="12" y="87"/>
                    </a:lnTo>
                    <a:lnTo>
                      <a:pt x="7" y="94"/>
                    </a:lnTo>
                    <a:lnTo>
                      <a:pt x="0" y="51"/>
                    </a:lnTo>
                    <a:lnTo>
                      <a:pt x="126" y="28"/>
                    </a:lnTo>
                    <a:lnTo>
                      <a:pt x="146" y="23"/>
                    </a:lnTo>
                    <a:lnTo>
                      <a:pt x="170" y="18"/>
                    </a:lnTo>
                    <a:lnTo>
                      <a:pt x="194" y="14"/>
                    </a:lnTo>
                    <a:lnTo>
                      <a:pt x="206" y="10"/>
                    </a:lnTo>
                    <a:lnTo>
                      <a:pt x="222" y="7"/>
                    </a:lnTo>
                    <a:lnTo>
                      <a:pt x="239" y="2"/>
                    </a:lnTo>
                    <a:lnTo>
                      <a:pt x="255" y="0"/>
                    </a:lnTo>
                    <a:close/>
                  </a:path>
                </a:pathLst>
              </a:custGeom>
              <a:noFill/>
              <a:ln w="1905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6" name="TextBox 145"/>
              <p:cNvSpPr txBox="1"/>
              <p:nvPr/>
            </p:nvSpPr>
            <p:spPr>
              <a:xfrm>
                <a:off x="10372519" y="1842186"/>
                <a:ext cx="403810" cy="200055"/>
              </a:xfrm>
              <a:prstGeom prst="rect">
                <a:avLst/>
              </a:prstGeom>
              <a:noFill/>
            </p:spPr>
            <p:txBody>
              <a:bodyPr wrap="square" rtlCol="0">
                <a:spAutoFit/>
              </a:bodyPr>
              <a:lstStyle/>
              <a:p>
                <a:r>
                  <a:rPr lang="en-US" sz="700" b="1" dirty="0">
                    <a:solidFill>
                      <a:schemeClr val="bg1"/>
                    </a:solidFill>
                  </a:rPr>
                  <a:t>MD</a:t>
                </a:r>
              </a:p>
            </p:txBody>
          </p:sp>
        </p:grpSp>
        <p:grpSp>
          <p:nvGrpSpPr>
            <p:cNvPr id="20494" name="Group 20493"/>
            <p:cNvGrpSpPr/>
            <p:nvPr/>
          </p:nvGrpSpPr>
          <p:grpSpPr>
            <a:xfrm>
              <a:off x="10973638" y="1965379"/>
              <a:ext cx="459305" cy="283191"/>
              <a:chOff x="9956682" y="2293750"/>
              <a:chExt cx="459305" cy="283191"/>
            </a:xfrm>
          </p:grpSpPr>
          <p:sp>
            <p:nvSpPr>
              <p:cNvPr id="74" name="Freeform 32"/>
              <p:cNvSpPr>
                <a:spLocks/>
              </p:cNvSpPr>
              <p:nvPr/>
            </p:nvSpPr>
            <p:spPr bwMode="auto">
              <a:xfrm>
                <a:off x="9961680" y="2293750"/>
                <a:ext cx="386333" cy="283191"/>
              </a:xfrm>
              <a:custGeom>
                <a:avLst/>
                <a:gdLst/>
                <a:ahLst/>
                <a:cxnLst>
                  <a:cxn ang="0">
                    <a:pos x="324" y="2"/>
                  </a:cxn>
                  <a:cxn ang="0">
                    <a:pos x="332" y="19"/>
                  </a:cxn>
                  <a:cxn ang="0">
                    <a:pos x="326" y="26"/>
                  </a:cxn>
                  <a:cxn ang="0">
                    <a:pos x="319" y="28"/>
                  </a:cxn>
                  <a:cxn ang="0">
                    <a:pos x="313" y="41"/>
                  </a:cxn>
                  <a:cxn ang="0">
                    <a:pos x="331" y="49"/>
                  </a:cxn>
                  <a:cxn ang="0">
                    <a:pos x="362" y="46"/>
                  </a:cxn>
                  <a:cxn ang="0">
                    <a:pos x="362" y="50"/>
                  </a:cxn>
                  <a:cxn ang="0">
                    <a:pos x="356" y="51"/>
                  </a:cxn>
                  <a:cxn ang="0">
                    <a:pos x="359" y="56"/>
                  </a:cxn>
                  <a:cxn ang="0">
                    <a:pos x="354" y="63"/>
                  </a:cxn>
                  <a:cxn ang="0">
                    <a:pos x="346" y="69"/>
                  </a:cxn>
                  <a:cxn ang="0">
                    <a:pos x="342" y="84"/>
                  </a:cxn>
                  <a:cxn ang="0">
                    <a:pos x="332" y="102"/>
                  </a:cxn>
                  <a:cxn ang="0">
                    <a:pos x="337" y="119"/>
                  </a:cxn>
                  <a:cxn ang="0">
                    <a:pos x="330" y="132"/>
                  </a:cxn>
                  <a:cxn ang="0">
                    <a:pos x="323" y="140"/>
                  </a:cxn>
                  <a:cxn ang="0">
                    <a:pos x="326" y="146"/>
                  </a:cxn>
                  <a:cxn ang="0">
                    <a:pos x="319" y="152"/>
                  </a:cxn>
                  <a:cxn ang="0">
                    <a:pos x="312" y="151"/>
                  </a:cxn>
                  <a:cxn ang="0">
                    <a:pos x="309" y="158"/>
                  </a:cxn>
                  <a:cxn ang="0">
                    <a:pos x="305" y="181"/>
                  </a:cxn>
                  <a:cxn ang="0">
                    <a:pos x="298" y="197"/>
                  </a:cxn>
                  <a:cxn ang="0">
                    <a:pos x="289" y="209"/>
                  </a:cxn>
                  <a:cxn ang="0">
                    <a:pos x="284" y="210"/>
                  </a:cxn>
                  <a:cxn ang="0">
                    <a:pos x="278" y="209"/>
                  </a:cxn>
                  <a:cxn ang="0">
                    <a:pos x="277" y="232"/>
                  </a:cxn>
                  <a:cxn ang="0">
                    <a:pos x="269" y="239"/>
                  </a:cxn>
                  <a:cxn ang="0">
                    <a:pos x="268" y="243"/>
                  </a:cxn>
                  <a:cxn ang="0">
                    <a:pos x="271" y="242"/>
                  </a:cxn>
                  <a:cxn ang="0">
                    <a:pos x="270" y="253"/>
                  </a:cxn>
                  <a:cxn ang="0">
                    <a:pos x="267" y="260"/>
                  </a:cxn>
                  <a:cxn ang="0">
                    <a:pos x="261" y="265"/>
                  </a:cxn>
                  <a:cxn ang="0">
                    <a:pos x="263" y="270"/>
                  </a:cxn>
                  <a:cxn ang="0">
                    <a:pos x="257" y="273"/>
                  </a:cxn>
                  <a:cxn ang="0">
                    <a:pos x="264" y="280"/>
                  </a:cxn>
                  <a:cxn ang="0">
                    <a:pos x="260" y="285"/>
                  </a:cxn>
                  <a:cxn ang="0">
                    <a:pos x="263" y="293"/>
                  </a:cxn>
                  <a:cxn ang="0">
                    <a:pos x="269" y="300"/>
                  </a:cxn>
                  <a:cxn ang="0">
                    <a:pos x="271" y="306"/>
                  </a:cxn>
                  <a:cxn ang="0">
                    <a:pos x="269" y="314"/>
                  </a:cxn>
                  <a:cxn ang="0">
                    <a:pos x="267" y="317"/>
                  </a:cxn>
                  <a:cxn ang="0">
                    <a:pos x="269" y="328"/>
                  </a:cxn>
                  <a:cxn ang="0">
                    <a:pos x="151" y="334"/>
                  </a:cxn>
                  <a:cxn ang="0">
                    <a:pos x="127" y="331"/>
                  </a:cxn>
                  <a:cxn ang="0">
                    <a:pos x="115" y="336"/>
                  </a:cxn>
                  <a:cxn ang="0">
                    <a:pos x="50" y="336"/>
                  </a:cxn>
                  <a:cxn ang="0">
                    <a:pos x="47" y="287"/>
                  </a:cxn>
                  <a:cxn ang="0">
                    <a:pos x="42" y="285"/>
                  </a:cxn>
                  <a:cxn ang="0">
                    <a:pos x="30" y="286"/>
                  </a:cxn>
                  <a:cxn ang="0">
                    <a:pos x="27" y="281"/>
                  </a:cxn>
                  <a:cxn ang="0">
                    <a:pos x="19" y="286"/>
                  </a:cxn>
                  <a:cxn ang="0">
                    <a:pos x="15" y="174"/>
                  </a:cxn>
                  <a:cxn ang="0">
                    <a:pos x="8" y="70"/>
                  </a:cxn>
                  <a:cxn ang="0">
                    <a:pos x="94" y="13"/>
                  </a:cxn>
                  <a:cxn ang="0">
                    <a:pos x="291" y="2"/>
                  </a:cxn>
                </a:cxnLst>
                <a:rect l="0" t="0" r="r" b="b"/>
                <a:pathLst>
                  <a:path w="363" h="337">
                    <a:moveTo>
                      <a:pt x="309" y="0"/>
                    </a:moveTo>
                    <a:lnTo>
                      <a:pt x="317" y="0"/>
                    </a:lnTo>
                    <a:lnTo>
                      <a:pt x="324" y="2"/>
                    </a:lnTo>
                    <a:lnTo>
                      <a:pt x="328" y="7"/>
                    </a:lnTo>
                    <a:lnTo>
                      <a:pt x="332" y="15"/>
                    </a:lnTo>
                    <a:lnTo>
                      <a:pt x="332" y="19"/>
                    </a:lnTo>
                    <a:lnTo>
                      <a:pt x="330" y="21"/>
                    </a:lnTo>
                    <a:lnTo>
                      <a:pt x="328" y="23"/>
                    </a:lnTo>
                    <a:lnTo>
                      <a:pt x="326" y="26"/>
                    </a:lnTo>
                    <a:lnTo>
                      <a:pt x="320" y="26"/>
                    </a:lnTo>
                    <a:lnTo>
                      <a:pt x="318" y="23"/>
                    </a:lnTo>
                    <a:lnTo>
                      <a:pt x="319" y="28"/>
                    </a:lnTo>
                    <a:lnTo>
                      <a:pt x="318" y="33"/>
                    </a:lnTo>
                    <a:lnTo>
                      <a:pt x="314" y="36"/>
                    </a:lnTo>
                    <a:lnTo>
                      <a:pt x="313" y="41"/>
                    </a:lnTo>
                    <a:lnTo>
                      <a:pt x="314" y="46"/>
                    </a:lnTo>
                    <a:lnTo>
                      <a:pt x="323" y="49"/>
                    </a:lnTo>
                    <a:lnTo>
                      <a:pt x="331" y="49"/>
                    </a:lnTo>
                    <a:lnTo>
                      <a:pt x="340" y="47"/>
                    </a:lnTo>
                    <a:lnTo>
                      <a:pt x="349" y="46"/>
                    </a:lnTo>
                    <a:lnTo>
                      <a:pt x="362" y="46"/>
                    </a:lnTo>
                    <a:lnTo>
                      <a:pt x="363" y="48"/>
                    </a:lnTo>
                    <a:lnTo>
                      <a:pt x="362" y="49"/>
                    </a:lnTo>
                    <a:lnTo>
                      <a:pt x="362" y="50"/>
                    </a:lnTo>
                    <a:lnTo>
                      <a:pt x="359" y="50"/>
                    </a:lnTo>
                    <a:lnTo>
                      <a:pt x="358" y="51"/>
                    </a:lnTo>
                    <a:lnTo>
                      <a:pt x="356" y="51"/>
                    </a:lnTo>
                    <a:lnTo>
                      <a:pt x="356" y="53"/>
                    </a:lnTo>
                    <a:lnTo>
                      <a:pt x="358" y="55"/>
                    </a:lnTo>
                    <a:lnTo>
                      <a:pt x="359" y="56"/>
                    </a:lnTo>
                    <a:lnTo>
                      <a:pt x="359" y="57"/>
                    </a:lnTo>
                    <a:lnTo>
                      <a:pt x="360" y="57"/>
                    </a:lnTo>
                    <a:lnTo>
                      <a:pt x="354" y="63"/>
                    </a:lnTo>
                    <a:lnTo>
                      <a:pt x="352" y="64"/>
                    </a:lnTo>
                    <a:lnTo>
                      <a:pt x="349" y="67"/>
                    </a:lnTo>
                    <a:lnTo>
                      <a:pt x="346" y="69"/>
                    </a:lnTo>
                    <a:lnTo>
                      <a:pt x="347" y="76"/>
                    </a:lnTo>
                    <a:lnTo>
                      <a:pt x="346" y="81"/>
                    </a:lnTo>
                    <a:lnTo>
                      <a:pt x="342" y="84"/>
                    </a:lnTo>
                    <a:lnTo>
                      <a:pt x="337" y="88"/>
                    </a:lnTo>
                    <a:lnTo>
                      <a:pt x="332" y="93"/>
                    </a:lnTo>
                    <a:lnTo>
                      <a:pt x="332" y="102"/>
                    </a:lnTo>
                    <a:lnTo>
                      <a:pt x="333" y="107"/>
                    </a:lnTo>
                    <a:lnTo>
                      <a:pt x="335" y="113"/>
                    </a:lnTo>
                    <a:lnTo>
                      <a:pt x="337" y="119"/>
                    </a:lnTo>
                    <a:lnTo>
                      <a:pt x="335" y="124"/>
                    </a:lnTo>
                    <a:lnTo>
                      <a:pt x="333" y="128"/>
                    </a:lnTo>
                    <a:lnTo>
                      <a:pt x="330" y="132"/>
                    </a:lnTo>
                    <a:lnTo>
                      <a:pt x="325" y="134"/>
                    </a:lnTo>
                    <a:lnTo>
                      <a:pt x="320" y="135"/>
                    </a:lnTo>
                    <a:lnTo>
                      <a:pt x="323" y="140"/>
                    </a:lnTo>
                    <a:lnTo>
                      <a:pt x="325" y="142"/>
                    </a:lnTo>
                    <a:lnTo>
                      <a:pt x="325" y="144"/>
                    </a:lnTo>
                    <a:lnTo>
                      <a:pt x="326" y="146"/>
                    </a:lnTo>
                    <a:lnTo>
                      <a:pt x="325" y="148"/>
                    </a:lnTo>
                    <a:lnTo>
                      <a:pt x="320" y="153"/>
                    </a:lnTo>
                    <a:lnTo>
                      <a:pt x="319" y="152"/>
                    </a:lnTo>
                    <a:lnTo>
                      <a:pt x="318" y="152"/>
                    </a:lnTo>
                    <a:lnTo>
                      <a:pt x="317" y="151"/>
                    </a:lnTo>
                    <a:lnTo>
                      <a:pt x="312" y="151"/>
                    </a:lnTo>
                    <a:lnTo>
                      <a:pt x="312" y="154"/>
                    </a:lnTo>
                    <a:lnTo>
                      <a:pt x="311" y="158"/>
                    </a:lnTo>
                    <a:lnTo>
                      <a:pt x="309" y="158"/>
                    </a:lnTo>
                    <a:lnTo>
                      <a:pt x="306" y="155"/>
                    </a:lnTo>
                    <a:lnTo>
                      <a:pt x="305" y="169"/>
                    </a:lnTo>
                    <a:lnTo>
                      <a:pt x="305" y="181"/>
                    </a:lnTo>
                    <a:lnTo>
                      <a:pt x="306" y="189"/>
                    </a:lnTo>
                    <a:lnTo>
                      <a:pt x="303" y="194"/>
                    </a:lnTo>
                    <a:lnTo>
                      <a:pt x="298" y="197"/>
                    </a:lnTo>
                    <a:lnTo>
                      <a:pt x="293" y="200"/>
                    </a:lnTo>
                    <a:lnTo>
                      <a:pt x="290" y="203"/>
                    </a:lnTo>
                    <a:lnTo>
                      <a:pt x="289" y="209"/>
                    </a:lnTo>
                    <a:lnTo>
                      <a:pt x="286" y="211"/>
                    </a:lnTo>
                    <a:lnTo>
                      <a:pt x="285" y="211"/>
                    </a:lnTo>
                    <a:lnTo>
                      <a:pt x="284" y="210"/>
                    </a:lnTo>
                    <a:lnTo>
                      <a:pt x="283" y="210"/>
                    </a:lnTo>
                    <a:lnTo>
                      <a:pt x="281" y="209"/>
                    </a:lnTo>
                    <a:lnTo>
                      <a:pt x="278" y="209"/>
                    </a:lnTo>
                    <a:lnTo>
                      <a:pt x="281" y="221"/>
                    </a:lnTo>
                    <a:lnTo>
                      <a:pt x="284" y="232"/>
                    </a:lnTo>
                    <a:lnTo>
                      <a:pt x="277" y="232"/>
                    </a:lnTo>
                    <a:lnTo>
                      <a:pt x="273" y="235"/>
                    </a:lnTo>
                    <a:lnTo>
                      <a:pt x="270" y="237"/>
                    </a:lnTo>
                    <a:lnTo>
                      <a:pt x="269" y="239"/>
                    </a:lnTo>
                    <a:lnTo>
                      <a:pt x="267" y="240"/>
                    </a:lnTo>
                    <a:lnTo>
                      <a:pt x="267" y="242"/>
                    </a:lnTo>
                    <a:lnTo>
                      <a:pt x="268" y="243"/>
                    </a:lnTo>
                    <a:lnTo>
                      <a:pt x="269" y="243"/>
                    </a:lnTo>
                    <a:lnTo>
                      <a:pt x="270" y="242"/>
                    </a:lnTo>
                    <a:lnTo>
                      <a:pt x="271" y="242"/>
                    </a:lnTo>
                    <a:lnTo>
                      <a:pt x="273" y="243"/>
                    </a:lnTo>
                    <a:lnTo>
                      <a:pt x="273" y="249"/>
                    </a:lnTo>
                    <a:lnTo>
                      <a:pt x="270" y="253"/>
                    </a:lnTo>
                    <a:lnTo>
                      <a:pt x="269" y="257"/>
                    </a:lnTo>
                    <a:lnTo>
                      <a:pt x="268" y="258"/>
                    </a:lnTo>
                    <a:lnTo>
                      <a:pt x="267" y="260"/>
                    </a:lnTo>
                    <a:lnTo>
                      <a:pt x="264" y="261"/>
                    </a:lnTo>
                    <a:lnTo>
                      <a:pt x="261" y="263"/>
                    </a:lnTo>
                    <a:lnTo>
                      <a:pt x="261" y="265"/>
                    </a:lnTo>
                    <a:lnTo>
                      <a:pt x="262" y="267"/>
                    </a:lnTo>
                    <a:lnTo>
                      <a:pt x="262" y="268"/>
                    </a:lnTo>
                    <a:lnTo>
                      <a:pt x="263" y="270"/>
                    </a:lnTo>
                    <a:lnTo>
                      <a:pt x="263" y="271"/>
                    </a:lnTo>
                    <a:lnTo>
                      <a:pt x="259" y="271"/>
                    </a:lnTo>
                    <a:lnTo>
                      <a:pt x="257" y="273"/>
                    </a:lnTo>
                    <a:lnTo>
                      <a:pt x="259" y="275"/>
                    </a:lnTo>
                    <a:lnTo>
                      <a:pt x="262" y="279"/>
                    </a:lnTo>
                    <a:lnTo>
                      <a:pt x="264" y="280"/>
                    </a:lnTo>
                    <a:lnTo>
                      <a:pt x="264" y="281"/>
                    </a:lnTo>
                    <a:lnTo>
                      <a:pt x="262" y="284"/>
                    </a:lnTo>
                    <a:lnTo>
                      <a:pt x="260" y="285"/>
                    </a:lnTo>
                    <a:lnTo>
                      <a:pt x="259" y="286"/>
                    </a:lnTo>
                    <a:lnTo>
                      <a:pt x="260" y="289"/>
                    </a:lnTo>
                    <a:lnTo>
                      <a:pt x="263" y="293"/>
                    </a:lnTo>
                    <a:lnTo>
                      <a:pt x="266" y="294"/>
                    </a:lnTo>
                    <a:lnTo>
                      <a:pt x="268" y="296"/>
                    </a:lnTo>
                    <a:lnTo>
                      <a:pt x="269" y="300"/>
                    </a:lnTo>
                    <a:lnTo>
                      <a:pt x="270" y="301"/>
                    </a:lnTo>
                    <a:lnTo>
                      <a:pt x="270" y="303"/>
                    </a:lnTo>
                    <a:lnTo>
                      <a:pt x="271" y="306"/>
                    </a:lnTo>
                    <a:lnTo>
                      <a:pt x="273" y="307"/>
                    </a:lnTo>
                    <a:lnTo>
                      <a:pt x="273" y="310"/>
                    </a:lnTo>
                    <a:lnTo>
                      <a:pt x="269" y="314"/>
                    </a:lnTo>
                    <a:lnTo>
                      <a:pt x="268" y="314"/>
                    </a:lnTo>
                    <a:lnTo>
                      <a:pt x="267" y="316"/>
                    </a:lnTo>
                    <a:lnTo>
                      <a:pt x="267" y="317"/>
                    </a:lnTo>
                    <a:lnTo>
                      <a:pt x="269" y="322"/>
                    </a:lnTo>
                    <a:lnTo>
                      <a:pt x="270" y="325"/>
                    </a:lnTo>
                    <a:lnTo>
                      <a:pt x="269" y="328"/>
                    </a:lnTo>
                    <a:lnTo>
                      <a:pt x="232" y="328"/>
                    </a:lnTo>
                    <a:lnTo>
                      <a:pt x="192" y="331"/>
                    </a:lnTo>
                    <a:lnTo>
                      <a:pt x="151" y="334"/>
                    </a:lnTo>
                    <a:lnTo>
                      <a:pt x="142" y="332"/>
                    </a:lnTo>
                    <a:lnTo>
                      <a:pt x="132" y="330"/>
                    </a:lnTo>
                    <a:lnTo>
                      <a:pt x="127" y="331"/>
                    </a:lnTo>
                    <a:lnTo>
                      <a:pt x="123" y="332"/>
                    </a:lnTo>
                    <a:lnTo>
                      <a:pt x="120" y="335"/>
                    </a:lnTo>
                    <a:lnTo>
                      <a:pt x="115" y="336"/>
                    </a:lnTo>
                    <a:lnTo>
                      <a:pt x="93" y="337"/>
                    </a:lnTo>
                    <a:lnTo>
                      <a:pt x="71" y="335"/>
                    </a:lnTo>
                    <a:lnTo>
                      <a:pt x="50" y="336"/>
                    </a:lnTo>
                    <a:lnTo>
                      <a:pt x="50" y="288"/>
                    </a:lnTo>
                    <a:lnTo>
                      <a:pt x="48" y="288"/>
                    </a:lnTo>
                    <a:lnTo>
                      <a:pt x="47" y="287"/>
                    </a:lnTo>
                    <a:lnTo>
                      <a:pt x="45" y="287"/>
                    </a:lnTo>
                    <a:lnTo>
                      <a:pt x="44" y="286"/>
                    </a:lnTo>
                    <a:lnTo>
                      <a:pt x="42" y="285"/>
                    </a:lnTo>
                    <a:lnTo>
                      <a:pt x="35" y="285"/>
                    </a:lnTo>
                    <a:lnTo>
                      <a:pt x="33" y="286"/>
                    </a:lnTo>
                    <a:lnTo>
                      <a:pt x="30" y="286"/>
                    </a:lnTo>
                    <a:lnTo>
                      <a:pt x="30" y="280"/>
                    </a:lnTo>
                    <a:lnTo>
                      <a:pt x="29" y="279"/>
                    </a:lnTo>
                    <a:lnTo>
                      <a:pt x="27" y="281"/>
                    </a:lnTo>
                    <a:lnTo>
                      <a:pt x="27" y="282"/>
                    </a:lnTo>
                    <a:lnTo>
                      <a:pt x="23" y="286"/>
                    </a:lnTo>
                    <a:lnTo>
                      <a:pt x="19" y="286"/>
                    </a:lnTo>
                    <a:lnTo>
                      <a:pt x="15" y="250"/>
                    </a:lnTo>
                    <a:lnTo>
                      <a:pt x="14" y="212"/>
                    </a:lnTo>
                    <a:lnTo>
                      <a:pt x="15" y="174"/>
                    </a:lnTo>
                    <a:lnTo>
                      <a:pt x="15" y="137"/>
                    </a:lnTo>
                    <a:lnTo>
                      <a:pt x="14" y="99"/>
                    </a:lnTo>
                    <a:lnTo>
                      <a:pt x="8" y="70"/>
                    </a:lnTo>
                    <a:lnTo>
                      <a:pt x="2" y="42"/>
                    </a:lnTo>
                    <a:lnTo>
                      <a:pt x="0" y="15"/>
                    </a:lnTo>
                    <a:lnTo>
                      <a:pt x="94" y="13"/>
                    </a:lnTo>
                    <a:lnTo>
                      <a:pt x="190" y="9"/>
                    </a:lnTo>
                    <a:lnTo>
                      <a:pt x="284" y="4"/>
                    </a:lnTo>
                    <a:lnTo>
                      <a:pt x="291" y="2"/>
                    </a:lnTo>
                    <a:lnTo>
                      <a:pt x="300" y="1"/>
                    </a:lnTo>
                    <a:lnTo>
                      <a:pt x="309" y="0"/>
                    </a:lnTo>
                    <a:close/>
                  </a:path>
                </a:pathLst>
              </a:custGeom>
              <a:noFill/>
              <a:ln w="1905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7" name="TextBox 146"/>
              <p:cNvSpPr txBox="1"/>
              <p:nvPr/>
            </p:nvSpPr>
            <p:spPr>
              <a:xfrm>
                <a:off x="9956682" y="2325492"/>
                <a:ext cx="459305" cy="215444"/>
              </a:xfrm>
              <a:prstGeom prst="rect">
                <a:avLst/>
              </a:prstGeom>
              <a:noFill/>
            </p:spPr>
            <p:txBody>
              <a:bodyPr wrap="square" rtlCol="0">
                <a:spAutoFit/>
              </a:bodyPr>
              <a:lstStyle/>
              <a:p>
                <a:r>
                  <a:rPr lang="en-US" sz="800" b="1" dirty="0">
                    <a:solidFill>
                      <a:schemeClr val="bg1"/>
                    </a:solidFill>
                  </a:rPr>
                  <a:t>AR</a:t>
                </a:r>
              </a:p>
            </p:txBody>
          </p:sp>
        </p:grpSp>
      </p:grpSp>
      <p:grpSp>
        <p:nvGrpSpPr>
          <p:cNvPr id="15" name="Group 14"/>
          <p:cNvGrpSpPr/>
          <p:nvPr/>
        </p:nvGrpSpPr>
        <p:grpSpPr>
          <a:xfrm>
            <a:off x="9283346" y="4286319"/>
            <a:ext cx="1211674" cy="668867"/>
            <a:chOff x="9283346" y="4286319"/>
            <a:chExt cx="1211674" cy="668867"/>
          </a:xfrm>
        </p:grpSpPr>
        <p:sp>
          <p:nvSpPr>
            <p:cNvPr id="148" name="Pentagon 147"/>
            <p:cNvSpPr/>
            <p:nvPr/>
          </p:nvSpPr>
          <p:spPr bwMode="auto">
            <a:xfrm>
              <a:off x="9283346" y="4286319"/>
              <a:ext cx="1211674" cy="668867"/>
            </a:xfrm>
            <a:prstGeom prst="homePlate">
              <a:avLst/>
            </a:prstGeom>
            <a:solidFill>
              <a:schemeClr val="bg1">
                <a:lumMod val="65000"/>
                <a:alpha val="75000"/>
              </a:schemeClr>
            </a:solidFill>
            <a:ln>
              <a:noFill/>
            </a:ln>
          </p:spPr>
          <p:txBody>
            <a:bodyPr vert="horz" wrap="square" lIns="91440" tIns="45720" rIns="91440" bIns="45720" numCol="1" rtlCol="0" anchor="t" anchorCtr="0" compatLnSpc="1">
              <a:prstTxWarp prst="textNoShape">
                <a:avLst/>
              </a:prstTxWarp>
            </a:bodyPr>
            <a:lstStyle/>
            <a:p>
              <a:pPr algn="ctr"/>
              <a:endParaRPr lang="en-US"/>
            </a:p>
          </p:txBody>
        </p:sp>
        <p:grpSp>
          <p:nvGrpSpPr>
            <p:cNvPr id="14" name="Group 13"/>
            <p:cNvGrpSpPr/>
            <p:nvPr/>
          </p:nvGrpSpPr>
          <p:grpSpPr>
            <a:xfrm>
              <a:off x="9334035" y="4354883"/>
              <a:ext cx="890702" cy="525844"/>
              <a:chOff x="9334035" y="4354883"/>
              <a:chExt cx="890702" cy="525844"/>
            </a:xfrm>
          </p:grpSpPr>
          <p:sp>
            <p:nvSpPr>
              <p:cNvPr id="42" name="Freeform 105"/>
              <p:cNvSpPr>
                <a:spLocks noEditPoints="1"/>
              </p:cNvSpPr>
              <p:nvPr/>
            </p:nvSpPr>
            <p:spPr bwMode="auto">
              <a:xfrm>
                <a:off x="9334035" y="4354883"/>
                <a:ext cx="788367" cy="525844"/>
              </a:xfrm>
              <a:custGeom>
                <a:avLst/>
                <a:gdLst/>
                <a:ahLst/>
                <a:cxnLst>
                  <a:cxn ang="0">
                    <a:pos x="451" y="0"/>
                  </a:cxn>
                  <a:cxn ang="0">
                    <a:pos x="486" y="18"/>
                  </a:cxn>
                  <a:cxn ang="0">
                    <a:pos x="511" y="76"/>
                  </a:cxn>
                  <a:cxn ang="0">
                    <a:pos x="573" y="171"/>
                  </a:cxn>
                  <a:cxn ang="0">
                    <a:pos x="566" y="182"/>
                  </a:cxn>
                  <a:cxn ang="0">
                    <a:pos x="602" y="248"/>
                  </a:cxn>
                  <a:cxn ang="0">
                    <a:pos x="636" y="304"/>
                  </a:cxn>
                  <a:cxn ang="0">
                    <a:pos x="649" y="319"/>
                  </a:cxn>
                  <a:cxn ang="0">
                    <a:pos x="665" y="395"/>
                  </a:cxn>
                  <a:cxn ang="0">
                    <a:pos x="656" y="452"/>
                  </a:cxn>
                  <a:cxn ang="0">
                    <a:pos x="655" y="479"/>
                  </a:cxn>
                  <a:cxn ang="0">
                    <a:pos x="635" y="496"/>
                  </a:cxn>
                  <a:cxn ang="0">
                    <a:pos x="613" y="496"/>
                  </a:cxn>
                  <a:cxn ang="0">
                    <a:pos x="596" y="486"/>
                  </a:cxn>
                  <a:cxn ang="0">
                    <a:pos x="567" y="447"/>
                  </a:cxn>
                  <a:cxn ang="0">
                    <a:pos x="542" y="440"/>
                  </a:cxn>
                  <a:cxn ang="0">
                    <a:pos x="509" y="395"/>
                  </a:cxn>
                  <a:cxn ang="0">
                    <a:pos x="511" y="374"/>
                  </a:cxn>
                  <a:cxn ang="0">
                    <a:pos x="496" y="377"/>
                  </a:cxn>
                  <a:cxn ang="0">
                    <a:pos x="489" y="354"/>
                  </a:cxn>
                  <a:cxn ang="0">
                    <a:pos x="479" y="357"/>
                  </a:cxn>
                  <a:cxn ang="0">
                    <a:pos x="473" y="362"/>
                  </a:cxn>
                  <a:cxn ang="0">
                    <a:pos x="447" y="322"/>
                  </a:cxn>
                  <a:cxn ang="0">
                    <a:pos x="436" y="311"/>
                  </a:cxn>
                  <a:cxn ang="0">
                    <a:pos x="444" y="300"/>
                  </a:cxn>
                  <a:cxn ang="0">
                    <a:pos x="452" y="286"/>
                  </a:cxn>
                  <a:cxn ang="0">
                    <a:pos x="440" y="270"/>
                  </a:cxn>
                  <a:cxn ang="0">
                    <a:pos x="428" y="270"/>
                  </a:cxn>
                  <a:cxn ang="0">
                    <a:pos x="431" y="278"/>
                  </a:cxn>
                  <a:cxn ang="0">
                    <a:pos x="430" y="288"/>
                  </a:cxn>
                  <a:cxn ang="0">
                    <a:pos x="421" y="283"/>
                  </a:cxn>
                  <a:cxn ang="0">
                    <a:pos x="419" y="271"/>
                  </a:cxn>
                  <a:cxn ang="0">
                    <a:pos x="424" y="204"/>
                  </a:cxn>
                  <a:cxn ang="0">
                    <a:pos x="400" y="158"/>
                  </a:cxn>
                  <a:cxn ang="0">
                    <a:pos x="386" y="160"/>
                  </a:cxn>
                  <a:cxn ang="0">
                    <a:pos x="350" y="126"/>
                  </a:cxn>
                  <a:cxn ang="0">
                    <a:pos x="330" y="110"/>
                  </a:cxn>
                  <a:cxn ang="0">
                    <a:pos x="319" y="97"/>
                  </a:cxn>
                  <a:cxn ang="0">
                    <a:pos x="280" y="87"/>
                  </a:cxn>
                  <a:cxn ang="0">
                    <a:pos x="262" y="98"/>
                  </a:cxn>
                  <a:cxn ang="0">
                    <a:pos x="258" y="103"/>
                  </a:cxn>
                  <a:cxn ang="0">
                    <a:pos x="251" y="110"/>
                  </a:cxn>
                  <a:cxn ang="0">
                    <a:pos x="232" y="129"/>
                  </a:cxn>
                  <a:cxn ang="0">
                    <a:pos x="221" y="127"/>
                  </a:cxn>
                  <a:cxn ang="0">
                    <a:pos x="197" y="138"/>
                  </a:cxn>
                  <a:cxn ang="0">
                    <a:pos x="176" y="111"/>
                  </a:cxn>
                  <a:cxn ang="0">
                    <a:pos x="160" y="92"/>
                  </a:cxn>
                  <a:cxn ang="0">
                    <a:pos x="157" y="88"/>
                  </a:cxn>
                  <a:cxn ang="0">
                    <a:pos x="147" y="85"/>
                  </a:cxn>
                  <a:cxn ang="0">
                    <a:pos x="126" y="88"/>
                  </a:cxn>
                  <a:cxn ang="0">
                    <a:pos x="113" y="74"/>
                  </a:cxn>
                  <a:cxn ang="0">
                    <a:pos x="78" y="82"/>
                  </a:cxn>
                  <a:cxn ang="0">
                    <a:pos x="50" y="68"/>
                  </a:cxn>
                  <a:cxn ang="0">
                    <a:pos x="39" y="74"/>
                  </a:cxn>
                  <a:cxn ang="0">
                    <a:pos x="34" y="81"/>
                  </a:cxn>
                  <a:cxn ang="0">
                    <a:pos x="22" y="87"/>
                  </a:cxn>
                  <a:cxn ang="0">
                    <a:pos x="11" y="62"/>
                  </a:cxn>
                  <a:cxn ang="0">
                    <a:pos x="14" y="36"/>
                  </a:cxn>
                  <a:cxn ang="0">
                    <a:pos x="203" y="17"/>
                  </a:cxn>
                  <a:cxn ang="0">
                    <a:pos x="428" y="28"/>
                  </a:cxn>
                  <a:cxn ang="0">
                    <a:pos x="444" y="38"/>
                  </a:cxn>
                  <a:cxn ang="0">
                    <a:pos x="444" y="0"/>
                  </a:cxn>
                </a:cxnLst>
                <a:rect l="0" t="0" r="r" b="b"/>
                <a:pathLst>
                  <a:path w="665" h="500">
                    <a:moveTo>
                      <a:pt x="265" y="104"/>
                    </a:moveTo>
                    <a:lnTo>
                      <a:pt x="263" y="105"/>
                    </a:lnTo>
                    <a:lnTo>
                      <a:pt x="265" y="104"/>
                    </a:lnTo>
                    <a:close/>
                    <a:moveTo>
                      <a:pt x="444" y="0"/>
                    </a:moveTo>
                    <a:lnTo>
                      <a:pt x="451" y="0"/>
                    </a:lnTo>
                    <a:lnTo>
                      <a:pt x="460" y="1"/>
                    </a:lnTo>
                    <a:lnTo>
                      <a:pt x="472" y="4"/>
                    </a:lnTo>
                    <a:lnTo>
                      <a:pt x="483" y="3"/>
                    </a:lnTo>
                    <a:lnTo>
                      <a:pt x="485" y="10"/>
                    </a:lnTo>
                    <a:lnTo>
                      <a:pt x="486" y="18"/>
                    </a:lnTo>
                    <a:lnTo>
                      <a:pt x="488" y="24"/>
                    </a:lnTo>
                    <a:lnTo>
                      <a:pt x="495" y="28"/>
                    </a:lnTo>
                    <a:lnTo>
                      <a:pt x="499" y="45"/>
                    </a:lnTo>
                    <a:lnTo>
                      <a:pt x="504" y="61"/>
                    </a:lnTo>
                    <a:lnTo>
                      <a:pt x="511" y="76"/>
                    </a:lnTo>
                    <a:lnTo>
                      <a:pt x="524" y="102"/>
                    </a:lnTo>
                    <a:lnTo>
                      <a:pt x="538" y="126"/>
                    </a:lnTo>
                    <a:lnTo>
                      <a:pt x="556" y="150"/>
                    </a:lnTo>
                    <a:lnTo>
                      <a:pt x="574" y="169"/>
                    </a:lnTo>
                    <a:lnTo>
                      <a:pt x="573" y="171"/>
                    </a:lnTo>
                    <a:lnTo>
                      <a:pt x="573" y="172"/>
                    </a:lnTo>
                    <a:lnTo>
                      <a:pt x="572" y="171"/>
                    </a:lnTo>
                    <a:lnTo>
                      <a:pt x="570" y="169"/>
                    </a:lnTo>
                    <a:lnTo>
                      <a:pt x="565" y="169"/>
                    </a:lnTo>
                    <a:lnTo>
                      <a:pt x="566" y="182"/>
                    </a:lnTo>
                    <a:lnTo>
                      <a:pt x="571" y="194"/>
                    </a:lnTo>
                    <a:lnTo>
                      <a:pt x="577" y="206"/>
                    </a:lnTo>
                    <a:lnTo>
                      <a:pt x="586" y="222"/>
                    </a:lnTo>
                    <a:lnTo>
                      <a:pt x="596" y="237"/>
                    </a:lnTo>
                    <a:lnTo>
                      <a:pt x="602" y="248"/>
                    </a:lnTo>
                    <a:lnTo>
                      <a:pt x="610" y="257"/>
                    </a:lnTo>
                    <a:lnTo>
                      <a:pt x="616" y="266"/>
                    </a:lnTo>
                    <a:lnTo>
                      <a:pt x="628" y="290"/>
                    </a:lnTo>
                    <a:lnTo>
                      <a:pt x="636" y="299"/>
                    </a:lnTo>
                    <a:lnTo>
                      <a:pt x="636" y="304"/>
                    </a:lnTo>
                    <a:lnTo>
                      <a:pt x="635" y="306"/>
                    </a:lnTo>
                    <a:lnTo>
                      <a:pt x="634" y="307"/>
                    </a:lnTo>
                    <a:lnTo>
                      <a:pt x="632" y="307"/>
                    </a:lnTo>
                    <a:lnTo>
                      <a:pt x="642" y="312"/>
                    </a:lnTo>
                    <a:lnTo>
                      <a:pt x="649" y="319"/>
                    </a:lnTo>
                    <a:lnTo>
                      <a:pt x="653" y="327"/>
                    </a:lnTo>
                    <a:lnTo>
                      <a:pt x="658" y="341"/>
                    </a:lnTo>
                    <a:lnTo>
                      <a:pt x="662" y="355"/>
                    </a:lnTo>
                    <a:lnTo>
                      <a:pt x="664" y="374"/>
                    </a:lnTo>
                    <a:lnTo>
                      <a:pt x="665" y="395"/>
                    </a:lnTo>
                    <a:lnTo>
                      <a:pt x="665" y="416"/>
                    </a:lnTo>
                    <a:lnTo>
                      <a:pt x="664" y="432"/>
                    </a:lnTo>
                    <a:lnTo>
                      <a:pt x="662" y="439"/>
                    </a:lnTo>
                    <a:lnTo>
                      <a:pt x="658" y="445"/>
                    </a:lnTo>
                    <a:lnTo>
                      <a:pt x="656" y="452"/>
                    </a:lnTo>
                    <a:lnTo>
                      <a:pt x="656" y="458"/>
                    </a:lnTo>
                    <a:lnTo>
                      <a:pt x="658" y="465"/>
                    </a:lnTo>
                    <a:lnTo>
                      <a:pt x="658" y="474"/>
                    </a:lnTo>
                    <a:lnTo>
                      <a:pt x="657" y="476"/>
                    </a:lnTo>
                    <a:lnTo>
                      <a:pt x="655" y="479"/>
                    </a:lnTo>
                    <a:lnTo>
                      <a:pt x="652" y="483"/>
                    </a:lnTo>
                    <a:lnTo>
                      <a:pt x="652" y="488"/>
                    </a:lnTo>
                    <a:lnTo>
                      <a:pt x="645" y="489"/>
                    </a:lnTo>
                    <a:lnTo>
                      <a:pt x="639" y="491"/>
                    </a:lnTo>
                    <a:lnTo>
                      <a:pt x="635" y="496"/>
                    </a:lnTo>
                    <a:lnTo>
                      <a:pt x="629" y="498"/>
                    </a:lnTo>
                    <a:lnTo>
                      <a:pt x="623" y="500"/>
                    </a:lnTo>
                    <a:lnTo>
                      <a:pt x="616" y="496"/>
                    </a:lnTo>
                    <a:lnTo>
                      <a:pt x="615" y="495"/>
                    </a:lnTo>
                    <a:lnTo>
                      <a:pt x="613" y="496"/>
                    </a:lnTo>
                    <a:lnTo>
                      <a:pt x="613" y="493"/>
                    </a:lnTo>
                    <a:lnTo>
                      <a:pt x="610" y="489"/>
                    </a:lnTo>
                    <a:lnTo>
                      <a:pt x="608" y="488"/>
                    </a:lnTo>
                    <a:lnTo>
                      <a:pt x="606" y="486"/>
                    </a:lnTo>
                    <a:lnTo>
                      <a:pt x="596" y="486"/>
                    </a:lnTo>
                    <a:lnTo>
                      <a:pt x="586" y="472"/>
                    </a:lnTo>
                    <a:lnTo>
                      <a:pt x="574" y="456"/>
                    </a:lnTo>
                    <a:lnTo>
                      <a:pt x="571" y="453"/>
                    </a:lnTo>
                    <a:lnTo>
                      <a:pt x="568" y="449"/>
                    </a:lnTo>
                    <a:lnTo>
                      <a:pt x="567" y="447"/>
                    </a:lnTo>
                    <a:lnTo>
                      <a:pt x="565" y="445"/>
                    </a:lnTo>
                    <a:lnTo>
                      <a:pt x="561" y="442"/>
                    </a:lnTo>
                    <a:lnTo>
                      <a:pt x="557" y="440"/>
                    </a:lnTo>
                    <a:lnTo>
                      <a:pt x="549" y="439"/>
                    </a:lnTo>
                    <a:lnTo>
                      <a:pt x="542" y="440"/>
                    </a:lnTo>
                    <a:lnTo>
                      <a:pt x="535" y="438"/>
                    </a:lnTo>
                    <a:lnTo>
                      <a:pt x="523" y="417"/>
                    </a:lnTo>
                    <a:lnTo>
                      <a:pt x="521" y="404"/>
                    </a:lnTo>
                    <a:lnTo>
                      <a:pt x="518" y="399"/>
                    </a:lnTo>
                    <a:lnTo>
                      <a:pt x="509" y="395"/>
                    </a:lnTo>
                    <a:lnTo>
                      <a:pt x="511" y="385"/>
                    </a:lnTo>
                    <a:lnTo>
                      <a:pt x="516" y="379"/>
                    </a:lnTo>
                    <a:lnTo>
                      <a:pt x="521" y="372"/>
                    </a:lnTo>
                    <a:lnTo>
                      <a:pt x="514" y="372"/>
                    </a:lnTo>
                    <a:lnTo>
                      <a:pt x="511" y="374"/>
                    </a:lnTo>
                    <a:lnTo>
                      <a:pt x="510" y="376"/>
                    </a:lnTo>
                    <a:lnTo>
                      <a:pt x="509" y="377"/>
                    </a:lnTo>
                    <a:lnTo>
                      <a:pt x="503" y="389"/>
                    </a:lnTo>
                    <a:lnTo>
                      <a:pt x="499" y="384"/>
                    </a:lnTo>
                    <a:lnTo>
                      <a:pt x="496" y="377"/>
                    </a:lnTo>
                    <a:lnTo>
                      <a:pt x="495" y="369"/>
                    </a:lnTo>
                    <a:lnTo>
                      <a:pt x="495" y="360"/>
                    </a:lnTo>
                    <a:lnTo>
                      <a:pt x="497" y="353"/>
                    </a:lnTo>
                    <a:lnTo>
                      <a:pt x="494" y="351"/>
                    </a:lnTo>
                    <a:lnTo>
                      <a:pt x="489" y="354"/>
                    </a:lnTo>
                    <a:lnTo>
                      <a:pt x="483" y="355"/>
                    </a:lnTo>
                    <a:lnTo>
                      <a:pt x="478" y="353"/>
                    </a:lnTo>
                    <a:lnTo>
                      <a:pt x="476" y="354"/>
                    </a:lnTo>
                    <a:lnTo>
                      <a:pt x="476" y="356"/>
                    </a:lnTo>
                    <a:lnTo>
                      <a:pt x="479" y="357"/>
                    </a:lnTo>
                    <a:lnTo>
                      <a:pt x="480" y="358"/>
                    </a:lnTo>
                    <a:lnTo>
                      <a:pt x="482" y="360"/>
                    </a:lnTo>
                    <a:lnTo>
                      <a:pt x="483" y="362"/>
                    </a:lnTo>
                    <a:lnTo>
                      <a:pt x="483" y="367"/>
                    </a:lnTo>
                    <a:lnTo>
                      <a:pt x="473" y="362"/>
                    </a:lnTo>
                    <a:lnTo>
                      <a:pt x="465" y="356"/>
                    </a:lnTo>
                    <a:lnTo>
                      <a:pt x="459" y="347"/>
                    </a:lnTo>
                    <a:lnTo>
                      <a:pt x="454" y="337"/>
                    </a:lnTo>
                    <a:lnTo>
                      <a:pt x="450" y="327"/>
                    </a:lnTo>
                    <a:lnTo>
                      <a:pt x="447" y="322"/>
                    </a:lnTo>
                    <a:lnTo>
                      <a:pt x="445" y="321"/>
                    </a:lnTo>
                    <a:lnTo>
                      <a:pt x="443" y="319"/>
                    </a:lnTo>
                    <a:lnTo>
                      <a:pt x="438" y="316"/>
                    </a:lnTo>
                    <a:lnTo>
                      <a:pt x="437" y="314"/>
                    </a:lnTo>
                    <a:lnTo>
                      <a:pt x="436" y="311"/>
                    </a:lnTo>
                    <a:lnTo>
                      <a:pt x="438" y="311"/>
                    </a:lnTo>
                    <a:lnTo>
                      <a:pt x="440" y="309"/>
                    </a:lnTo>
                    <a:lnTo>
                      <a:pt x="443" y="305"/>
                    </a:lnTo>
                    <a:lnTo>
                      <a:pt x="443" y="302"/>
                    </a:lnTo>
                    <a:lnTo>
                      <a:pt x="444" y="300"/>
                    </a:lnTo>
                    <a:lnTo>
                      <a:pt x="444" y="293"/>
                    </a:lnTo>
                    <a:lnTo>
                      <a:pt x="445" y="291"/>
                    </a:lnTo>
                    <a:lnTo>
                      <a:pt x="447" y="290"/>
                    </a:lnTo>
                    <a:lnTo>
                      <a:pt x="450" y="287"/>
                    </a:lnTo>
                    <a:lnTo>
                      <a:pt x="452" y="286"/>
                    </a:lnTo>
                    <a:lnTo>
                      <a:pt x="453" y="284"/>
                    </a:lnTo>
                    <a:lnTo>
                      <a:pt x="453" y="279"/>
                    </a:lnTo>
                    <a:lnTo>
                      <a:pt x="451" y="272"/>
                    </a:lnTo>
                    <a:lnTo>
                      <a:pt x="446" y="270"/>
                    </a:lnTo>
                    <a:lnTo>
                      <a:pt x="440" y="270"/>
                    </a:lnTo>
                    <a:lnTo>
                      <a:pt x="433" y="269"/>
                    </a:lnTo>
                    <a:lnTo>
                      <a:pt x="426" y="265"/>
                    </a:lnTo>
                    <a:lnTo>
                      <a:pt x="425" y="269"/>
                    </a:lnTo>
                    <a:lnTo>
                      <a:pt x="426" y="270"/>
                    </a:lnTo>
                    <a:lnTo>
                      <a:pt x="428" y="270"/>
                    </a:lnTo>
                    <a:lnTo>
                      <a:pt x="428" y="273"/>
                    </a:lnTo>
                    <a:lnTo>
                      <a:pt x="429" y="274"/>
                    </a:lnTo>
                    <a:lnTo>
                      <a:pt x="429" y="277"/>
                    </a:lnTo>
                    <a:lnTo>
                      <a:pt x="430" y="277"/>
                    </a:lnTo>
                    <a:lnTo>
                      <a:pt x="431" y="278"/>
                    </a:lnTo>
                    <a:lnTo>
                      <a:pt x="433" y="278"/>
                    </a:lnTo>
                    <a:lnTo>
                      <a:pt x="436" y="277"/>
                    </a:lnTo>
                    <a:lnTo>
                      <a:pt x="433" y="281"/>
                    </a:lnTo>
                    <a:lnTo>
                      <a:pt x="433" y="287"/>
                    </a:lnTo>
                    <a:lnTo>
                      <a:pt x="430" y="288"/>
                    </a:lnTo>
                    <a:lnTo>
                      <a:pt x="428" y="287"/>
                    </a:lnTo>
                    <a:lnTo>
                      <a:pt x="426" y="287"/>
                    </a:lnTo>
                    <a:lnTo>
                      <a:pt x="424" y="285"/>
                    </a:lnTo>
                    <a:lnTo>
                      <a:pt x="422" y="284"/>
                    </a:lnTo>
                    <a:lnTo>
                      <a:pt x="421" y="283"/>
                    </a:lnTo>
                    <a:lnTo>
                      <a:pt x="416" y="283"/>
                    </a:lnTo>
                    <a:lnTo>
                      <a:pt x="416" y="277"/>
                    </a:lnTo>
                    <a:lnTo>
                      <a:pt x="418" y="274"/>
                    </a:lnTo>
                    <a:lnTo>
                      <a:pt x="418" y="272"/>
                    </a:lnTo>
                    <a:lnTo>
                      <a:pt x="419" y="271"/>
                    </a:lnTo>
                    <a:lnTo>
                      <a:pt x="419" y="269"/>
                    </a:lnTo>
                    <a:lnTo>
                      <a:pt x="421" y="265"/>
                    </a:lnTo>
                    <a:lnTo>
                      <a:pt x="421" y="246"/>
                    </a:lnTo>
                    <a:lnTo>
                      <a:pt x="423" y="227"/>
                    </a:lnTo>
                    <a:lnTo>
                      <a:pt x="424" y="204"/>
                    </a:lnTo>
                    <a:lnTo>
                      <a:pt x="419" y="183"/>
                    </a:lnTo>
                    <a:lnTo>
                      <a:pt x="412" y="179"/>
                    </a:lnTo>
                    <a:lnTo>
                      <a:pt x="408" y="172"/>
                    </a:lnTo>
                    <a:lnTo>
                      <a:pt x="404" y="165"/>
                    </a:lnTo>
                    <a:lnTo>
                      <a:pt x="400" y="158"/>
                    </a:lnTo>
                    <a:lnTo>
                      <a:pt x="397" y="157"/>
                    </a:lnTo>
                    <a:lnTo>
                      <a:pt x="395" y="158"/>
                    </a:lnTo>
                    <a:lnTo>
                      <a:pt x="393" y="158"/>
                    </a:lnTo>
                    <a:lnTo>
                      <a:pt x="388" y="160"/>
                    </a:lnTo>
                    <a:lnTo>
                      <a:pt x="386" y="160"/>
                    </a:lnTo>
                    <a:lnTo>
                      <a:pt x="386" y="158"/>
                    </a:lnTo>
                    <a:lnTo>
                      <a:pt x="376" y="152"/>
                    </a:lnTo>
                    <a:lnTo>
                      <a:pt x="360" y="138"/>
                    </a:lnTo>
                    <a:lnTo>
                      <a:pt x="348" y="133"/>
                    </a:lnTo>
                    <a:lnTo>
                      <a:pt x="350" y="126"/>
                    </a:lnTo>
                    <a:lnTo>
                      <a:pt x="347" y="122"/>
                    </a:lnTo>
                    <a:lnTo>
                      <a:pt x="343" y="118"/>
                    </a:lnTo>
                    <a:lnTo>
                      <a:pt x="338" y="116"/>
                    </a:lnTo>
                    <a:lnTo>
                      <a:pt x="332" y="113"/>
                    </a:lnTo>
                    <a:lnTo>
                      <a:pt x="330" y="110"/>
                    </a:lnTo>
                    <a:lnTo>
                      <a:pt x="329" y="108"/>
                    </a:lnTo>
                    <a:lnTo>
                      <a:pt x="327" y="104"/>
                    </a:lnTo>
                    <a:lnTo>
                      <a:pt x="325" y="102"/>
                    </a:lnTo>
                    <a:lnTo>
                      <a:pt x="324" y="99"/>
                    </a:lnTo>
                    <a:lnTo>
                      <a:pt x="319" y="97"/>
                    </a:lnTo>
                    <a:lnTo>
                      <a:pt x="311" y="94"/>
                    </a:lnTo>
                    <a:lnTo>
                      <a:pt x="302" y="90"/>
                    </a:lnTo>
                    <a:lnTo>
                      <a:pt x="295" y="88"/>
                    </a:lnTo>
                    <a:lnTo>
                      <a:pt x="288" y="87"/>
                    </a:lnTo>
                    <a:lnTo>
                      <a:pt x="280" y="87"/>
                    </a:lnTo>
                    <a:lnTo>
                      <a:pt x="273" y="88"/>
                    </a:lnTo>
                    <a:lnTo>
                      <a:pt x="270" y="89"/>
                    </a:lnTo>
                    <a:lnTo>
                      <a:pt x="267" y="92"/>
                    </a:lnTo>
                    <a:lnTo>
                      <a:pt x="265" y="96"/>
                    </a:lnTo>
                    <a:lnTo>
                      <a:pt x="262" y="98"/>
                    </a:lnTo>
                    <a:lnTo>
                      <a:pt x="260" y="99"/>
                    </a:lnTo>
                    <a:lnTo>
                      <a:pt x="258" y="102"/>
                    </a:lnTo>
                    <a:lnTo>
                      <a:pt x="256" y="102"/>
                    </a:lnTo>
                    <a:lnTo>
                      <a:pt x="256" y="103"/>
                    </a:lnTo>
                    <a:lnTo>
                      <a:pt x="258" y="103"/>
                    </a:lnTo>
                    <a:lnTo>
                      <a:pt x="259" y="104"/>
                    </a:lnTo>
                    <a:lnTo>
                      <a:pt x="261" y="105"/>
                    </a:lnTo>
                    <a:lnTo>
                      <a:pt x="263" y="105"/>
                    </a:lnTo>
                    <a:lnTo>
                      <a:pt x="261" y="106"/>
                    </a:lnTo>
                    <a:lnTo>
                      <a:pt x="251" y="110"/>
                    </a:lnTo>
                    <a:lnTo>
                      <a:pt x="241" y="117"/>
                    </a:lnTo>
                    <a:lnTo>
                      <a:pt x="239" y="120"/>
                    </a:lnTo>
                    <a:lnTo>
                      <a:pt x="235" y="124"/>
                    </a:lnTo>
                    <a:lnTo>
                      <a:pt x="233" y="127"/>
                    </a:lnTo>
                    <a:lnTo>
                      <a:pt x="232" y="129"/>
                    </a:lnTo>
                    <a:lnTo>
                      <a:pt x="227" y="124"/>
                    </a:lnTo>
                    <a:lnTo>
                      <a:pt x="227" y="122"/>
                    </a:lnTo>
                    <a:lnTo>
                      <a:pt x="225" y="123"/>
                    </a:lnTo>
                    <a:lnTo>
                      <a:pt x="223" y="125"/>
                    </a:lnTo>
                    <a:lnTo>
                      <a:pt x="221" y="127"/>
                    </a:lnTo>
                    <a:lnTo>
                      <a:pt x="219" y="131"/>
                    </a:lnTo>
                    <a:lnTo>
                      <a:pt x="217" y="133"/>
                    </a:lnTo>
                    <a:lnTo>
                      <a:pt x="211" y="134"/>
                    </a:lnTo>
                    <a:lnTo>
                      <a:pt x="200" y="134"/>
                    </a:lnTo>
                    <a:lnTo>
                      <a:pt x="197" y="138"/>
                    </a:lnTo>
                    <a:lnTo>
                      <a:pt x="194" y="130"/>
                    </a:lnTo>
                    <a:lnTo>
                      <a:pt x="189" y="122"/>
                    </a:lnTo>
                    <a:lnTo>
                      <a:pt x="183" y="116"/>
                    </a:lnTo>
                    <a:lnTo>
                      <a:pt x="174" y="113"/>
                    </a:lnTo>
                    <a:lnTo>
                      <a:pt x="176" y="111"/>
                    </a:lnTo>
                    <a:lnTo>
                      <a:pt x="180" y="111"/>
                    </a:lnTo>
                    <a:lnTo>
                      <a:pt x="183" y="108"/>
                    </a:lnTo>
                    <a:lnTo>
                      <a:pt x="171" y="101"/>
                    </a:lnTo>
                    <a:lnTo>
                      <a:pt x="157" y="96"/>
                    </a:lnTo>
                    <a:lnTo>
                      <a:pt x="160" y="92"/>
                    </a:lnTo>
                    <a:lnTo>
                      <a:pt x="167" y="85"/>
                    </a:lnTo>
                    <a:lnTo>
                      <a:pt x="169" y="82"/>
                    </a:lnTo>
                    <a:lnTo>
                      <a:pt x="168" y="80"/>
                    </a:lnTo>
                    <a:lnTo>
                      <a:pt x="166" y="80"/>
                    </a:lnTo>
                    <a:lnTo>
                      <a:pt x="157" y="88"/>
                    </a:lnTo>
                    <a:lnTo>
                      <a:pt x="154" y="88"/>
                    </a:lnTo>
                    <a:lnTo>
                      <a:pt x="153" y="87"/>
                    </a:lnTo>
                    <a:lnTo>
                      <a:pt x="150" y="87"/>
                    </a:lnTo>
                    <a:lnTo>
                      <a:pt x="149" y="85"/>
                    </a:lnTo>
                    <a:lnTo>
                      <a:pt x="147" y="85"/>
                    </a:lnTo>
                    <a:lnTo>
                      <a:pt x="145" y="88"/>
                    </a:lnTo>
                    <a:lnTo>
                      <a:pt x="143" y="90"/>
                    </a:lnTo>
                    <a:lnTo>
                      <a:pt x="143" y="94"/>
                    </a:lnTo>
                    <a:lnTo>
                      <a:pt x="138" y="92"/>
                    </a:lnTo>
                    <a:lnTo>
                      <a:pt x="126" y="88"/>
                    </a:lnTo>
                    <a:lnTo>
                      <a:pt x="118" y="88"/>
                    </a:lnTo>
                    <a:lnTo>
                      <a:pt x="121" y="82"/>
                    </a:lnTo>
                    <a:lnTo>
                      <a:pt x="121" y="78"/>
                    </a:lnTo>
                    <a:lnTo>
                      <a:pt x="118" y="76"/>
                    </a:lnTo>
                    <a:lnTo>
                      <a:pt x="113" y="74"/>
                    </a:lnTo>
                    <a:lnTo>
                      <a:pt x="106" y="73"/>
                    </a:lnTo>
                    <a:lnTo>
                      <a:pt x="100" y="71"/>
                    </a:lnTo>
                    <a:lnTo>
                      <a:pt x="96" y="70"/>
                    </a:lnTo>
                    <a:lnTo>
                      <a:pt x="88" y="77"/>
                    </a:lnTo>
                    <a:lnTo>
                      <a:pt x="78" y="82"/>
                    </a:lnTo>
                    <a:lnTo>
                      <a:pt x="67" y="84"/>
                    </a:lnTo>
                    <a:lnTo>
                      <a:pt x="56" y="88"/>
                    </a:lnTo>
                    <a:lnTo>
                      <a:pt x="55" y="83"/>
                    </a:lnTo>
                    <a:lnTo>
                      <a:pt x="53" y="77"/>
                    </a:lnTo>
                    <a:lnTo>
                      <a:pt x="50" y="68"/>
                    </a:lnTo>
                    <a:lnTo>
                      <a:pt x="47" y="68"/>
                    </a:lnTo>
                    <a:lnTo>
                      <a:pt x="46" y="69"/>
                    </a:lnTo>
                    <a:lnTo>
                      <a:pt x="46" y="78"/>
                    </a:lnTo>
                    <a:lnTo>
                      <a:pt x="44" y="80"/>
                    </a:lnTo>
                    <a:lnTo>
                      <a:pt x="39" y="74"/>
                    </a:lnTo>
                    <a:lnTo>
                      <a:pt x="36" y="74"/>
                    </a:lnTo>
                    <a:lnTo>
                      <a:pt x="36" y="75"/>
                    </a:lnTo>
                    <a:lnTo>
                      <a:pt x="35" y="76"/>
                    </a:lnTo>
                    <a:lnTo>
                      <a:pt x="35" y="78"/>
                    </a:lnTo>
                    <a:lnTo>
                      <a:pt x="34" y="81"/>
                    </a:lnTo>
                    <a:lnTo>
                      <a:pt x="34" y="84"/>
                    </a:lnTo>
                    <a:lnTo>
                      <a:pt x="33" y="87"/>
                    </a:lnTo>
                    <a:lnTo>
                      <a:pt x="31" y="90"/>
                    </a:lnTo>
                    <a:lnTo>
                      <a:pt x="25" y="90"/>
                    </a:lnTo>
                    <a:lnTo>
                      <a:pt x="22" y="87"/>
                    </a:lnTo>
                    <a:lnTo>
                      <a:pt x="19" y="81"/>
                    </a:lnTo>
                    <a:lnTo>
                      <a:pt x="17" y="76"/>
                    </a:lnTo>
                    <a:lnTo>
                      <a:pt x="20" y="70"/>
                    </a:lnTo>
                    <a:lnTo>
                      <a:pt x="17" y="66"/>
                    </a:lnTo>
                    <a:lnTo>
                      <a:pt x="11" y="62"/>
                    </a:lnTo>
                    <a:lnTo>
                      <a:pt x="1" y="55"/>
                    </a:lnTo>
                    <a:lnTo>
                      <a:pt x="0" y="48"/>
                    </a:lnTo>
                    <a:lnTo>
                      <a:pt x="3" y="41"/>
                    </a:lnTo>
                    <a:lnTo>
                      <a:pt x="8" y="38"/>
                    </a:lnTo>
                    <a:lnTo>
                      <a:pt x="14" y="36"/>
                    </a:lnTo>
                    <a:lnTo>
                      <a:pt x="34" y="36"/>
                    </a:lnTo>
                    <a:lnTo>
                      <a:pt x="75" y="32"/>
                    </a:lnTo>
                    <a:lnTo>
                      <a:pt x="118" y="27"/>
                    </a:lnTo>
                    <a:lnTo>
                      <a:pt x="161" y="21"/>
                    </a:lnTo>
                    <a:lnTo>
                      <a:pt x="203" y="17"/>
                    </a:lnTo>
                    <a:lnTo>
                      <a:pt x="213" y="40"/>
                    </a:lnTo>
                    <a:lnTo>
                      <a:pt x="268" y="38"/>
                    </a:lnTo>
                    <a:lnTo>
                      <a:pt x="323" y="33"/>
                    </a:lnTo>
                    <a:lnTo>
                      <a:pt x="376" y="29"/>
                    </a:lnTo>
                    <a:lnTo>
                      <a:pt x="428" y="28"/>
                    </a:lnTo>
                    <a:lnTo>
                      <a:pt x="428" y="33"/>
                    </a:lnTo>
                    <a:lnTo>
                      <a:pt x="429" y="38"/>
                    </a:lnTo>
                    <a:lnTo>
                      <a:pt x="433" y="42"/>
                    </a:lnTo>
                    <a:lnTo>
                      <a:pt x="440" y="41"/>
                    </a:lnTo>
                    <a:lnTo>
                      <a:pt x="444" y="38"/>
                    </a:lnTo>
                    <a:lnTo>
                      <a:pt x="445" y="32"/>
                    </a:lnTo>
                    <a:lnTo>
                      <a:pt x="445" y="25"/>
                    </a:lnTo>
                    <a:lnTo>
                      <a:pt x="443" y="11"/>
                    </a:lnTo>
                    <a:lnTo>
                      <a:pt x="441" y="5"/>
                    </a:lnTo>
                    <a:lnTo>
                      <a:pt x="444" y="0"/>
                    </a:lnTo>
                    <a:close/>
                  </a:path>
                </a:pathLst>
              </a:custGeom>
              <a:noFill/>
              <a:ln w="1905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9" name="TextBox 148"/>
              <p:cNvSpPr txBox="1"/>
              <p:nvPr/>
            </p:nvSpPr>
            <p:spPr>
              <a:xfrm>
                <a:off x="9765432" y="4468006"/>
                <a:ext cx="459305" cy="215444"/>
              </a:xfrm>
              <a:prstGeom prst="rect">
                <a:avLst/>
              </a:prstGeom>
              <a:noFill/>
            </p:spPr>
            <p:txBody>
              <a:bodyPr wrap="square" rtlCol="0">
                <a:spAutoFit/>
              </a:bodyPr>
              <a:lstStyle/>
              <a:p>
                <a:r>
                  <a:rPr lang="en-US" sz="800" b="1" dirty="0">
                    <a:solidFill>
                      <a:schemeClr val="bg1"/>
                    </a:solidFill>
                  </a:rPr>
                  <a:t>FL</a:t>
                </a:r>
              </a:p>
            </p:txBody>
          </p:sp>
        </p:grpSp>
      </p:grpSp>
      <p:grpSp>
        <p:nvGrpSpPr>
          <p:cNvPr id="13" name="Group 12"/>
          <p:cNvGrpSpPr/>
          <p:nvPr/>
        </p:nvGrpSpPr>
        <p:grpSpPr>
          <a:xfrm>
            <a:off x="6310261" y="4211860"/>
            <a:ext cx="1278648" cy="668867"/>
            <a:chOff x="6310261" y="4211860"/>
            <a:chExt cx="1278648" cy="668867"/>
          </a:xfrm>
        </p:grpSpPr>
        <p:sp>
          <p:nvSpPr>
            <p:cNvPr id="150" name="Pentagon 149"/>
            <p:cNvSpPr/>
            <p:nvPr/>
          </p:nvSpPr>
          <p:spPr bwMode="auto">
            <a:xfrm>
              <a:off x="6310261" y="4211860"/>
              <a:ext cx="1211674" cy="668867"/>
            </a:xfrm>
            <a:prstGeom prst="homePlate">
              <a:avLst/>
            </a:prstGeom>
            <a:solidFill>
              <a:schemeClr val="bg1">
                <a:lumMod val="65000"/>
                <a:alpha val="75000"/>
              </a:schemeClr>
            </a:solidFill>
            <a:ln>
              <a:noFill/>
            </a:ln>
          </p:spPr>
          <p:txBody>
            <a:bodyPr vert="horz" wrap="square" lIns="91440" tIns="45720" rIns="91440" bIns="45720" numCol="1" rtlCol="0" anchor="t" anchorCtr="0" compatLnSpc="1">
              <a:prstTxWarp prst="textNoShape">
                <a:avLst/>
              </a:prstTxWarp>
            </a:bodyPr>
            <a:lstStyle/>
            <a:p>
              <a:pPr algn="ctr"/>
              <a:endParaRPr lang="en-US"/>
            </a:p>
          </p:txBody>
        </p:sp>
        <p:grpSp>
          <p:nvGrpSpPr>
            <p:cNvPr id="44" name="Group 109"/>
            <p:cNvGrpSpPr/>
            <p:nvPr/>
          </p:nvGrpSpPr>
          <p:grpSpPr>
            <a:xfrm rot="19759863">
              <a:off x="6435391" y="4287979"/>
              <a:ext cx="905164" cy="562572"/>
              <a:chOff x="7127875" y="5226051"/>
              <a:chExt cx="530225" cy="371475"/>
            </a:xfrm>
            <a:solidFill>
              <a:schemeClr val="bg1"/>
            </a:solidFill>
          </p:grpSpPr>
          <p:sp>
            <p:nvSpPr>
              <p:cNvPr id="45" name="Freeform 90"/>
              <p:cNvSpPr>
                <a:spLocks/>
              </p:cNvSpPr>
              <p:nvPr/>
            </p:nvSpPr>
            <p:spPr bwMode="auto">
              <a:xfrm>
                <a:off x="7127875" y="5226051"/>
                <a:ext cx="44450" cy="34925"/>
              </a:xfrm>
              <a:custGeom>
                <a:avLst/>
                <a:gdLst/>
                <a:ahLst/>
                <a:cxnLst>
                  <a:cxn ang="0">
                    <a:pos x="20" y="0"/>
                  </a:cxn>
                  <a:cxn ang="0">
                    <a:pos x="28" y="3"/>
                  </a:cxn>
                  <a:cxn ang="0">
                    <a:pos x="28" y="11"/>
                  </a:cxn>
                  <a:cxn ang="0">
                    <a:pos x="24" y="17"/>
                  </a:cxn>
                  <a:cxn ang="0">
                    <a:pos x="22" y="22"/>
                  </a:cxn>
                  <a:cxn ang="0">
                    <a:pos x="15" y="22"/>
                  </a:cxn>
                  <a:cxn ang="0">
                    <a:pos x="10" y="20"/>
                  </a:cxn>
                  <a:cxn ang="0">
                    <a:pos x="6" y="17"/>
                  </a:cxn>
                  <a:cxn ang="0">
                    <a:pos x="0" y="14"/>
                  </a:cxn>
                  <a:cxn ang="0">
                    <a:pos x="3" y="7"/>
                  </a:cxn>
                  <a:cxn ang="0">
                    <a:pos x="10" y="1"/>
                  </a:cxn>
                  <a:cxn ang="0">
                    <a:pos x="20" y="0"/>
                  </a:cxn>
                </a:cxnLst>
                <a:rect l="0" t="0" r="r" b="b"/>
                <a:pathLst>
                  <a:path w="28" h="22">
                    <a:moveTo>
                      <a:pt x="20" y="0"/>
                    </a:moveTo>
                    <a:lnTo>
                      <a:pt x="28" y="3"/>
                    </a:lnTo>
                    <a:lnTo>
                      <a:pt x="28" y="11"/>
                    </a:lnTo>
                    <a:lnTo>
                      <a:pt x="24" y="17"/>
                    </a:lnTo>
                    <a:lnTo>
                      <a:pt x="22" y="22"/>
                    </a:lnTo>
                    <a:lnTo>
                      <a:pt x="15" y="22"/>
                    </a:lnTo>
                    <a:lnTo>
                      <a:pt x="10" y="20"/>
                    </a:lnTo>
                    <a:lnTo>
                      <a:pt x="6" y="17"/>
                    </a:lnTo>
                    <a:lnTo>
                      <a:pt x="0" y="14"/>
                    </a:lnTo>
                    <a:lnTo>
                      <a:pt x="3" y="7"/>
                    </a:lnTo>
                    <a:lnTo>
                      <a:pt x="10" y="1"/>
                    </a:lnTo>
                    <a:lnTo>
                      <a:pt x="20" y="0"/>
                    </a:lnTo>
                    <a:close/>
                  </a:path>
                </a:pathLst>
              </a:custGeom>
              <a:noFill/>
              <a:ln w="1905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Freeform 91"/>
              <p:cNvSpPr>
                <a:spLocks/>
              </p:cNvSpPr>
              <p:nvPr/>
            </p:nvSpPr>
            <p:spPr bwMode="auto">
              <a:xfrm>
                <a:off x="7292975" y="5292726"/>
                <a:ext cx="52388" cy="42863"/>
              </a:xfrm>
              <a:custGeom>
                <a:avLst/>
                <a:gdLst/>
                <a:ahLst/>
                <a:cxnLst>
                  <a:cxn ang="0">
                    <a:pos x="15" y="0"/>
                  </a:cxn>
                  <a:cxn ang="0">
                    <a:pos x="19" y="0"/>
                  </a:cxn>
                  <a:cxn ang="0">
                    <a:pos x="22" y="6"/>
                  </a:cxn>
                  <a:cxn ang="0">
                    <a:pos x="32" y="20"/>
                  </a:cxn>
                  <a:cxn ang="0">
                    <a:pos x="33" y="26"/>
                  </a:cxn>
                  <a:cxn ang="0">
                    <a:pos x="31" y="27"/>
                  </a:cxn>
                  <a:cxn ang="0">
                    <a:pos x="29" y="26"/>
                  </a:cxn>
                  <a:cxn ang="0">
                    <a:pos x="25" y="25"/>
                  </a:cxn>
                  <a:cxn ang="0">
                    <a:pos x="17" y="17"/>
                  </a:cxn>
                  <a:cxn ang="0">
                    <a:pos x="16" y="17"/>
                  </a:cxn>
                  <a:cxn ang="0">
                    <a:pos x="16" y="18"/>
                  </a:cxn>
                  <a:cxn ang="0">
                    <a:pos x="15" y="20"/>
                  </a:cxn>
                  <a:cxn ang="0">
                    <a:pos x="13" y="21"/>
                  </a:cxn>
                  <a:cxn ang="0">
                    <a:pos x="13" y="22"/>
                  </a:cxn>
                  <a:cxn ang="0">
                    <a:pos x="10" y="21"/>
                  </a:cxn>
                  <a:cxn ang="0">
                    <a:pos x="6" y="19"/>
                  </a:cxn>
                  <a:cxn ang="0">
                    <a:pos x="2" y="12"/>
                  </a:cxn>
                  <a:cxn ang="0">
                    <a:pos x="0" y="6"/>
                  </a:cxn>
                  <a:cxn ang="0">
                    <a:pos x="5" y="6"/>
                  </a:cxn>
                  <a:cxn ang="0">
                    <a:pos x="9" y="5"/>
                  </a:cxn>
                  <a:cxn ang="0">
                    <a:pos x="11" y="1"/>
                  </a:cxn>
                  <a:cxn ang="0">
                    <a:pos x="15" y="0"/>
                  </a:cxn>
                </a:cxnLst>
                <a:rect l="0" t="0" r="r" b="b"/>
                <a:pathLst>
                  <a:path w="33" h="27">
                    <a:moveTo>
                      <a:pt x="15" y="0"/>
                    </a:moveTo>
                    <a:lnTo>
                      <a:pt x="19" y="0"/>
                    </a:lnTo>
                    <a:lnTo>
                      <a:pt x="22" y="6"/>
                    </a:lnTo>
                    <a:lnTo>
                      <a:pt x="32" y="20"/>
                    </a:lnTo>
                    <a:lnTo>
                      <a:pt x="33" y="26"/>
                    </a:lnTo>
                    <a:lnTo>
                      <a:pt x="31" y="27"/>
                    </a:lnTo>
                    <a:lnTo>
                      <a:pt x="29" y="26"/>
                    </a:lnTo>
                    <a:lnTo>
                      <a:pt x="25" y="25"/>
                    </a:lnTo>
                    <a:lnTo>
                      <a:pt x="17" y="17"/>
                    </a:lnTo>
                    <a:lnTo>
                      <a:pt x="16" y="17"/>
                    </a:lnTo>
                    <a:lnTo>
                      <a:pt x="16" y="18"/>
                    </a:lnTo>
                    <a:lnTo>
                      <a:pt x="15" y="20"/>
                    </a:lnTo>
                    <a:lnTo>
                      <a:pt x="13" y="21"/>
                    </a:lnTo>
                    <a:lnTo>
                      <a:pt x="13" y="22"/>
                    </a:lnTo>
                    <a:lnTo>
                      <a:pt x="10" y="21"/>
                    </a:lnTo>
                    <a:lnTo>
                      <a:pt x="6" y="19"/>
                    </a:lnTo>
                    <a:lnTo>
                      <a:pt x="2" y="12"/>
                    </a:lnTo>
                    <a:lnTo>
                      <a:pt x="0" y="6"/>
                    </a:lnTo>
                    <a:lnTo>
                      <a:pt x="5" y="6"/>
                    </a:lnTo>
                    <a:lnTo>
                      <a:pt x="9" y="5"/>
                    </a:lnTo>
                    <a:lnTo>
                      <a:pt x="11" y="1"/>
                    </a:lnTo>
                    <a:lnTo>
                      <a:pt x="15" y="0"/>
                    </a:lnTo>
                    <a:close/>
                  </a:path>
                </a:pathLst>
              </a:custGeom>
              <a:noFill/>
              <a:ln w="1905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Freeform 92"/>
              <p:cNvSpPr>
                <a:spLocks/>
              </p:cNvSpPr>
              <p:nvPr/>
            </p:nvSpPr>
            <p:spPr bwMode="auto">
              <a:xfrm>
                <a:off x="7475538" y="5378451"/>
                <a:ext cx="49213" cy="31750"/>
              </a:xfrm>
              <a:custGeom>
                <a:avLst/>
                <a:gdLst/>
                <a:ahLst/>
                <a:cxnLst>
                  <a:cxn ang="0">
                    <a:pos x="0" y="0"/>
                  </a:cxn>
                  <a:cxn ang="0">
                    <a:pos x="11" y="0"/>
                  </a:cxn>
                  <a:cxn ang="0">
                    <a:pos x="21" y="2"/>
                  </a:cxn>
                  <a:cxn ang="0">
                    <a:pos x="28" y="6"/>
                  </a:cxn>
                  <a:cxn ang="0">
                    <a:pos x="31" y="14"/>
                  </a:cxn>
                  <a:cxn ang="0">
                    <a:pos x="21" y="17"/>
                  </a:cxn>
                  <a:cxn ang="0">
                    <a:pos x="9" y="20"/>
                  </a:cxn>
                  <a:cxn ang="0">
                    <a:pos x="7" y="15"/>
                  </a:cxn>
                  <a:cxn ang="0">
                    <a:pos x="6" y="12"/>
                  </a:cxn>
                  <a:cxn ang="0">
                    <a:pos x="3" y="8"/>
                  </a:cxn>
                  <a:cxn ang="0">
                    <a:pos x="0" y="6"/>
                  </a:cxn>
                  <a:cxn ang="0">
                    <a:pos x="0" y="0"/>
                  </a:cxn>
                </a:cxnLst>
                <a:rect l="0" t="0" r="r" b="b"/>
                <a:pathLst>
                  <a:path w="31" h="20">
                    <a:moveTo>
                      <a:pt x="0" y="0"/>
                    </a:moveTo>
                    <a:lnTo>
                      <a:pt x="11" y="0"/>
                    </a:lnTo>
                    <a:lnTo>
                      <a:pt x="21" y="2"/>
                    </a:lnTo>
                    <a:lnTo>
                      <a:pt x="28" y="6"/>
                    </a:lnTo>
                    <a:lnTo>
                      <a:pt x="31" y="14"/>
                    </a:lnTo>
                    <a:lnTo>
                      <a:pt x="21" y="17"/>
                    </a:lnTo>
                    <a:lnTo>
                      <a:pt x="9" y="20"/>
                    </a:lnTo>
                    <a:lnTo>
                      <a:pt x="7" y="15"/>
                    </a:lnTo>
                    <a:lnTo>
                      <a:pt x="6" y="12"/>
                    </a:lnTo>
                    <a:lnTo>
                      <a:pt x="3" y="8"/>
                    </a:lnTo>
                    <a:lnTo>
                      <a:pt x="0" y="6"/>
                    </a:lnTo>
                    <a:lnTo>
                      <a:pt x="0" y="0"/>
                    </a:lnTo>
                    <a:close/>
                  </a:path>
                </a:pathLst>
              </a:custGeom>
              <a:noFill/>
              <a:ln w="1905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 name="Freeform 93"/>
              <p:cNvSpPr>
                <a:spLocks/>
              </p:cNvSpPr>
              <p:nvPr/>
            </p:nvSpPr>
            <p:spPr bwMode="auto">
              <a:xfrm>
                <a:off x="7421563" y="5378451"/>
                <a:ext cx="14288" cy="12700"/>
              </a:xfrm>
              <a:custGeom>
                <a:avLst/>
                <a:gdLst/>
                <a:ahLst/>
                <a:cxnLst>
                  <a:cxn ang="0">
                    <a:pos x="1" y="0"/>
                  </a:cxn>
                  <a:cxn ang="0">
                    <a:pos x="6" y="0"/>
                  </a:cxn>
                  <a:cxn ang="0">
                    <a:pos x="9" y="3"/>
                  </a:cxn>
                  <a:cxn ang="0">
                    <a:pos x="9" y="8"/>
                  </a:cxn>
                  <a:cxn ang="0">
                    <a:pos x="7" y="7"/>
                  </a:cxn>
                  <a:cxn ang="0">
                    <a:pos x="6" y="6"/>
                  </a:cxn>
                  <a:cxn ang="0">
                    <a:pos x="3" y="5"/>
                  </a:cxn>
                  <a:cxn ang="0">
                    <a:pos x="2" y="3"/>
                  </a:cxn>
                  <a:cxn ang="0">
                    <a:pos x="0" y="2"/>
                  </a:cxn>
                  <a:cxn ang="0">
                    <a:pos x="1" y="0"/>
                  </a:cxn>
                </a:cxnLst>
                <a:rect l="0" t="0" r="r" b="b"/>
                <a:pathLst>
                  <a:path w="9" h="8">
                    <a:moveTo>
                      <a:pt x="1" y="0"/>
                    </a:moveTo>
                    <a:lnTo>
                      <a:pt x="6" y="0"/>
                    </a:lnTo>
                    <a:lnTo>
                      <a:pt x="9" y="3"/>
                    </a:lnTo>
                    <a:lnTo>
                      <a:pt x="9" y="8"/>
                    </a:lnTo>
                    <a:lnTo>
                      <a:pt x="7" y="7"/>
                    </a:lnTo>
                    <a:lnTo>
                      <a:pt x="6" y="6"/>
                    </a:lnTo>
                    <a:lnTo>
                      <a:pt x="3" y="5"/>
                    </a:lnTo>
                    <a:lnTo>
                      <a:pt x="2" y="3"/>
                    </a:lnTo>
                    <a:lnTo>
                      <a:pt x="0" y="2"/>
                    </a:lnTo>
                    <a:lnTo>
                      <a:pt x="1" y="0"/>
                    </a:lnTo>
                    <a:close/>
                  </a:path>
                </a:pathLst>
              </a:custGeom>
              <a:noFill/>
              <a:ln w="1905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 name="Freeform 94"/>
              <p:cNvSpPr>
                <a:spLocks/>
              </p:cNvSpPr>
              <p:nvPr/>
            </p:nvSpPr>
            <p:spPr bwMode="auto">
              <a:xfrm>
                <a:off x="7537450" y="5454651"/>
                <a:ext cx="120650" cy="142875"/>
              </a:xfrm>
              <a:custGeom>
                <a:avLst/>
                <a:gdLst/>
                <a:ahLst/>
                <a:cxnLst>
                  <a:cxn ang="0">
                    <a:pos x="9" y="0"/>
                  </a:cxn>
                  <a:cxn ang="0">
                    <a:pos x="34" y="11"/>
                  </a:cxn>
                  <a:cxn ang="0">
                    <a:pos x="46" y="16"/>
                  </a:cxn>
                  <a:cxn ang="0">
                    <a:pos x="55" y="22"/>
                  </a:cxn>
                  <a:cxn ang="0">
                    <a:pos x="62" y="31"/>
                  </a:cxn>
                  <a:cxn ang="0">
                    <a:pos x="64" y="34"/>
                  </a:cxn>
                  <a:cxn ang="0">
                    <a:pos x="64" y="35"/>
                  </a:cxn>
                  <a:cxn ang="0">
                    <a:pos x="66" y="36"/>
                  </a:cxn>
                  <a:cxn ang="0">
                    <a:pos x="67" y="38"/>
                  </a:cxn>
                  <a:cxn ang="0">
                    <a:pos x="69" y="41"/>
                  </a:cxn>
                  <a:cxn ang="0">
                    <a:pos x="71" y="45"/>
                  </a:cxn>
                  <a:cxn ang="0">
                    <a:pos x="71" y="46"/>
                  </a:cxn>
                  <a:cxn ang="0">
                    <a:pos x="75" y="50"/>
                  </a:cxn>
                  <a:cxn ang="0">
                    <a:pos x="76" y="52"/>
                  </a:cxn>
                  <a:cxn ang="0">
                    <a:pos x="76" y="56"/>
                  </a:cxn>
                  <a:cxn ang="0">
                    <a:pos x="74" y="56"/>
                  </a:cxn>
                  <a:cxn ang="0">
                    <a:pos x="69" y="58"/>
                  </a:cxn>
                  <a:cxn ang="0">
                    <a:pos x="67" y="63"/>
                  </a:cxn>
                  <a:cxn ang="0">
                    <a:pos x="64" y="64"/>
                  </a:cxn>
                  <a:cxn ang="0">
                    <a:pos x="62" y="66"/>
                  </a:cxn>
                  <a:cxn ang="0">
                    <a:pos x="60" y="67"/>
                  </a:cxn>
                  <a:cxn ang="0">
                    <a:pos x="54" y="67"/>
                  </a:cxn>
                  <a:cxn ang="0">
                    <a:pos x="52" y="66"/>
                  </a:cxn>
                  <a:cxn ang="0">
                    <a:pos x="48" y="66"/>
                  </a:cxn>
                  <a:cxn ang="0">
                    <a:pos x="46" y="67"/>
                  </a:cxn>
                  <a:cxn ang="0">
                    <a:pos x="36" y="73"/>
                  </a:cxn>
                  <a:cxn ang="0">
                    <a:pos x="29" y="80"/>
                  </a:cxn>
                  <a:cxn ang="0">
                    <a:pos x="26" y="90"/>
                  </a:cxn>
                  <a:cxn ang="0">
                    <a:pos x="22" y="90"/>
                  </a:cxn>
                  <a:cxn ang="0">
                    <a:pos x="18" y="87"/>
                  </a:cxn>
                  <a:cxn ang="0">
                    <a:pos x="17" y="86"/>
                  </a:cxn>
                  <a:cxn ang="0">
                    <a:pos x="12" y="84"/>
                  </a:cxn>
                  <a:cxn ang="0">
                    <a:pos x="9" y="84"/>
                  </a:cxn>
                  <a:cxn ang="0">
                    <a:pos x="9" y="66"/>
                  </a:cxn>
                  <a:cxn ang="0">
                    <a:pos x="6" y="51"/>
                  </a:cxn>
                  <a:cxn ang="0">
                    <a:pos x="0" y="39"/>
                  </a:cxn>
                  <a:cxn ang="0">
                    <a:pos x="4" y="30"/>
                  </a:cxn>
                  <a:cxn ang="0">
                    <a:pos x="10" y="23"/>
                  </a:cxn>
                  <a:cxn ang="0">
                    <a:pos x="14" y="16"/>
                  </a:cxn>
                  <a:cxn ang="0">
                    <a:pos x="12" y="11"/>
                  </a:cxn>
                  <a:cxn ang="0">
                    <a:pos x="11" y="10"/>
                  </a:cxn>
                  <a:cxn ang="0">
                    <a:pos x="9" y="6"/>
                  </a:cxn>
                  <a:cxn ang="0">
                    <a:pos x="9" y="0"/>
                  </a:cxn>
                </a:cxnLst>
                <a:rect l="0" t="0" r="r" b="b"/>
                <a:pathLst>
                  <a:path w="76" h="90">
                    <a:moveTo>
                      <a:pt x="9" y="0"/>
                    </a:moveTo>
                    <a:lnTo>
                      <a:pt x="34" y="11"/>
                    </a:lnTo>
                    <a:lnTo>
                      <a:pt x="46" y="16"/>
                    </a:lnTo>
                    <a:lnTo>
                      <a:pt x="55" y="22"/>
                    </a:lnTo>
                    <a:lnTo>
                      <a:pt x="62" y="31"/>
                    </a:lnTo>
                    <a:lnTo>
                      <a:pt x="64" y="34"/>
                    </a:lnTo>
                    <a:lnTo>
                      <a:pt x="64" y="35"/>
                    </a:lnTo>
                    <a:lnTo>
                      <a:pt x="66" y="36"/>
                    </a:lnTo>
                    <a:lnTo>
                      <a:pt x="67" y="38"/>
                    </a:lnTo>
                    <a:lnTo>
                      <a:pt x="69" y="41"/>
                    </a:lnTo>
                    <a:lnTo>
                      <a:pt x="71" y="45"/>
                    </a:lnTo>
                    <a:lnTo>
                      <a:pt x="71" y="46"/>
                    </a:lnTo>
                    <a:lnTo>
                      <a:pt x="75" y="50"/>
                    </a:lnTo>
                    <a:lnTo>
                      <a:pt x="76" y="52"/>
                    </a:lnTo>
                    <a:lnTo>
                      <a:pt x="76" y="56"/>
                    </a:lnTo>
                    <a:lnTo>
                      <a:pt x="74" y="56"/>
                    </a:lnTo>
                    <a:lnTo>
                      <a:pt x="69" y="58"/>
                    </a:lnTo>
                    <a:lnTo>
                      <a:pt x="67" y="63"/>
                    </a:lnTo>
                    <a:lnTo>
                      <a:pt x="64" y="64"/>
                    </a:lnTo>
                    <a:lnTo>
                      <a:pt x="62" y="66"/>
                    </a:lnTo>
                    <a:lnTo>
                      <a:pt x="60" y="67"/>
                    </a:lnTo>
                    <a:lnTo>
                      <a:pt x="54" y="67"/>
                    </a:lnTo>
                    <a:lnTo>
                      <a:pt x="52" y="66"/>
                    </a:lnTo>
                    <a:lnTo>
                      <a:pt x="48" y="66"/>
                    </a:lnTo>
                    <a:lnTo>
                      <a:pt x="46" y="67"/>
                    </a:lnTo>
                    <a:lnTo>
                      <a:pt x="36" y="73"/>
                    </a:lnTo>
                    <a:lnTo>
                      <a:pt x="29" y="80"/>
                    </a:lnTo>
                    <a:lnTo>
                      <a:pt x="26" y="90"/>
                    </a:lnTo>
                    <a:lnTo>
                      <a:pt x="22" y="90"/>
                    </a:lnTo>
                    <a:lnTo>
                      <a:pt x="18" y="87"/>
                    </a:lnTo>
                    <a:lnTo>
                      <a:pt x="17" y="86"/>
                    </a:lnTo>
                    <a:lnTo>
                      <a:pt x="12" y="84"/>
                    </a:lnTo>
                    <a:lnTo>
                      <a:pt x="9" y="84"/>
                    </a:lnTo>
                    <a:lnTo>
                      <a:pt x="9" y="66"/>
                    </a:lnTo>
                    <a:lnTo>
                      <a:pt x="6" y="51"/>
                    </a:lnTo>
                    <a:lnTo>
                      <a:pt x="0" y="39"/>
                    </a:lnTo>
                    <a:lnTo>
                      <a:pt x="4" y="30"/>
                    </a:lnTo>
                    <a:lnTo>
                      <a:pt x="10" y="23"/>
                    </a:lnTo>
                    <a:lnTo>
                      <a:pt x="14" y="16"/>
                    </a:lnTo>
                    <a:lnTo>
                      <a:pt x="12" y="11"/>
                    </a:lnTo>
                    <a:lnTo>
                      <a:pt x="11" y="10"/>
                    </a:lnTo>
                    <a:lnTo>
                      <a:pt x="9" y="6"/>
                    </a:lnTo>
                    <a:lnTo>
                      <a:pt x="9" y="0"/>
                    </a:lnTo>
                    <a:close/>
                  </a:path>
                </a:pathLst>
              </a:custGeom>
              <a:noFill/>
              <a:ln w="1905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51" name="TextBox 150"/>
            <p:cNvSpPr txBox="1"/>
            <p:nvPr/>
          </p:nvSpPr>
          <p:spPr>
            <a:xfrm>
              <a:off x="7129604" y="4437307"/>
              <a:ext cx="459305" cy="200055"/>
            </a:xfrm>
            <a:prstGeom prst="rect">
              <a:avLst/>
            </a:prstGeom>
            <a:noFill/>
          </p:spPr>
          <p:txBody>
            <a:bodyPr wrap="square" rtlCol="0">
              <a:spAutoFit/>
            </a:bodyPr>
            <a:lstStyle/>
            <a:p>
              <a:r>
                <a:rPr lang="en-US" sz="700" b="1" dirty="0">
                  <a:solidFill>
                    <a:schemeClr val="bg1"/>
                  </a:solidFill>
                </a:rPr>
                <a:t>HI</a:t>
              </a:r>
            </a:p>
          </p:txBody>
        </p:sp>
      </p:grpSp>
      <p:grpSp>
        <p:nvGrpSpPr>
          <p:cNvPr id="12" name="Group 11"/>
          <p:cNvGrpSpPr/>
          <p:nvPr/>
        </p:nvGrpSpPr>
        <p:grpSpPr>
          <a:xfrm>
            <a:off x="3345095" y="4238524"/>
            <a:ext cx="2431528" cy="642203"/>
            <a:chOff x="3345095" y="4238524"/>
            <a:chExt cx="2431528" cy="642203"/>
          </a:xfrm>
        </p:grpSpPr>
        <p:sp>
          <p:nvSpPr>
            <p:cNvPr id="154" name="Pentagon 153"/>
            <p:cNvSpPr/>
            <p:nvPr/>
          </p:nvSpPr>
          <p:spPr bwMode="auto">
            <a:xfrm>
              <a:off x="3345095" y="4238524"/>
              <a:ext cx="2431528" cy="642203"/>
            </a:xfrm>
            <a:prstGeom prst="homePlate">
              <a:avLst/>
            </a:prstGeom>
            <a:solidFill>
              <a:schemeClr val="bg1">
                <a:lumMod val="65000"/>
                <a:alpha val="75000"/>
              </a:schemeClr>
            </a:solidFill>
            <a:ln>
              <a:noFill/>
            </a:ln>
          </p:spPr>
          <p:txBody>
            <a:bodyPr vert="horz" wrap="square" lIns="91440" tIns="45720" rIns="91440" bIns="45720" numCol="1" rtlCol="0" anchor="t" anchorCtr="0" compatLnSpc="1">
              <a:prstTxWarp prst="textNoShape">
                <a:avLst/>
              </a:prstTxWarp>
            </a:bodyPr>
            <a:lstStyle/>
            <a:p>
              <a:pPr algn="ctr"/>
              <a:endParaRPr lang="en-US"/>
            </a:p>
          </p:txBody>
        </p:sp>
        <p:grpSp>
          <p:nvGrpSpPr>
            <p:cNvPr id="20493" name="Group 20492"/>
            <p:cNvGrpSpPr/>
            <p:nvPr/>
          </p:nvGrpSpPr>
          <p:grpSpPr>
            <a:xfrm>
              <a:off x="3439666" y="4357830"/>
              <a:ext cx="739886" cy="436807"/>
              <a:chOff x="3919635" y="4205084"/>
              <a:chExt cx="890702" cy="525844"/>
            </a:xfrm>
          </p:grpSpPr>
          <p:sp>
            <p:nvSpPr>
              <p:cNvPr id="152" name="Freeform 105"/>
              <p:cNvSpPr>
                <a:spLocks noEditPoints="1"/>
              </p:cNvSpPr>
              <p:nvPr/>
            </p:nvSpPr>
            <p:spPr bwMode="auto">
              <a:xfrm>
                <a:off x="3919635" y="4205084"/>
                <a:ext cx="788367" cy="525844"/>
              </a:xfrm>
              <a:custGeom>
                <a:avLst/>
                <a:gdLst/>
                <a:ahLst/>
                <a:cxnLst>
                  <a:cxn ang="0">
                    <a:pos x="451" y="0"/>
                  </a:cxn>
                  <a:cxn ang="0">
                    <a:pos x="486" y="18"/>
                  </a:cxn>
                  <a:cxn ang="0">
                    <a:pos x="511" y="76"/>
                  </a:cxn>
                  <a:cxn ang="0">
                    <a:pos x="573" y="171"/>
                  </a:cxn>
                  <a:cxn ang="0">
                    <a:pos x="566" y="182"/>
                  </a:cxn>
                  <a:cxn ang="0">
                    <a:pos x="602" y="248"/>
                  </a:cxn>
                  <a:cxn ang="0">
                    <a:pos x="636" y="304"/>
                  </a:cxn>
                  <a:cxn ang="0">
                    <a:pos x="649" y="319"/>
                  </a:cxn>
                  <a:cxn ang="0">
                    <a:pos x="665" y="395"/>
                  </a:cxn>
                  <a:cxn ang="0">
                    <a:pos x="656" y="452"/>
                  </a:cxn>
                  <a:cxn ang="0">
                    <a:pos x="655" y="479"/>
                  </a:cxn>
                  <a:cxn ang="0">
                    <a:pos x="635" y="496"/>
                  </a:cxn>
                  <a:cxn ang="0">
                    <a:pos x="613" y="496"/>
                  </a:cxn>
                  <a:cxn ang="0">
                    <a:pos x="596" y="486"/>
                  </a:cxn>
                  <a:cxn ang="0">
                    <a:pos x="567" y="447"/>
                  </a:cxn>
                  <a:cxn ang="0">
                    <a:pos x="542" y="440"/>
                  </a:cxn>
                  <a:cxn ang="0">
                    <a:pos x="509" y="395"/>
                  </a:cxn>
                  <a:cxn ang="0">
                    <a:pos x="511" y="374"/>
                  </a:cxn>
                  <a:cxn ang="0">
                    <a:pos x="496" y="377"/>
                  </a:cxn>
                  <a:cxn ang="0">
                    <a:pos x="489" y="354"/>
                  </a:cxn>
                  <a:cxn ang="0">
                    <a:pos x="479" y="357"/>
                  </a:cxn>
                  <a:cxn ang="0">
                    <a:pos x="473" y="362"/>
                  </a:cxn>
                  <a:cxn ang="0">
                    <a:pos x="447" y="322"/>
                  </a:cxn>
                  <a:cxn ang="0">
                    <a:pos x="436" y="311"/>
                  </a:cxn>
                  <a:cxn ang="0">
                    <a:pos x="444" y="300"/>
                  </a:cxn>
                  <a:cxn ang="0">
                    <a:pos x="452" y="286"/>
                  </a:cxn>
                  <a:cxn ang="0">
                    <a:pos x="440" y="270"/>
                  </a:cxn>
                  <a:cxn ang="0">
                    <a:pos x="428" y="270"/>
                  </a:cxn>
                  <a:cxn ang="0">
                    <a:pos x="431" y="278"/>
                  </a:cxn>
                  <a:cxn ang="0">
                    <a:pos x="430" y="288"/>
                  </a:cxn>
                  <a:cxn ang="0">
                    <a:pos x="421" y="283"/>
                  </a:cxn>
                  <a:cxn ang="0">
                    <a:pos x="419" y="271"/>
                  </a:cxn>
                  <a:cxn ang="0">
                    <a:pos x="424" y="204"/>
                  </a:cxn>
                  <a:cxn ang="0">
                    <a:pos x="400" y="158"/>
                  </a:cxn>
                  <a:cxn ang="0">
                    <a:pos x="386" y="160"/>
                  </a:cxn>
                  <a:cxn ang="0">
                    <a:pos x="350" y="126"/>
                  </a:cxn>
                  <a:cxn ang="0">
                    <a:pos x="330" y="110"/>
                  </a:cxn>
                  <a:cxn ang="0">
                    <a:pos x="319" y="97"/>
                  </a:cxn>
                  <a:cxn ang="0">
                    <a:pos x="280" y="87"/>
                  </a:cxn>
                  <a:cxn ang="0">
                    <a:pos x="262" y="98"/>
                  </a:cxn>
                  <a:cxn ang="0">
                    <a:pos x="258" y="103"/>
                  </a:cxn>
                  <a:cxn ang="0">
                    <a:pos x="251" y="110"/>
                  </a:cxn>
                  <a:cxn ang="0">
                    <a:pos x="232" y="129"/>
                  </a:cxn>
                  <a:cxn ang="0">
                    <a:pos x="221" y="127"/>
                  </a:cxn>
                  <a:cxn ang="0">
                    <a:pos x="197" y="138"/>
                  </a:cxn>
                  <a:cxn ang="0">
                    <a:pos x="176" y="111"/>
                  </a:cxn>
                  <a:cxn ang="0">
                    <a:pos x="160" y="92"/>
                  </a:cxn>
                  <a:cxn ang="0">
                    <a:pos x="157" y="88"/>
                  </a:cxn>
                  <a:cxn ang="0">
                    <a:pos x="147" y="85"/>
                  </a:cxn>
                  <a:cxn ang="0">
                    <a:pos x="126" y="88"/>
                  </a:cxn>
                  <a:cxn ang="0">
                    <a:pos x="113" y="74"/>
                  </a:cxn>
                  <a:cxn ang="0">
                    <a:pos x="78" y="82"/>
                  </a:cxn>
                  <a:cxn ang="0">
                    <a:pos x="50" y="68"/>
                  </a:cxn>
                  <a:cxn ang="0">
                    <a:pos x="39" y="74"/>
                  </a:cxn>
                  <a:cxn ang="0">
                    <a:pos x="34" y="81"/>
                  </a:cxn>
                  <a:cxn ang="0">
                    <a:pos x="22" y="87"/>
                  </a:cxn>
                  <a:cxn ang="0">
                    <a:pos x="11" y="62"/>
                  </a:cxn>
                  <a:cxn ang="0">
                    <a:pos x="14" y="36"/>
                  </a:cxn>
                  <a:cxn ang="0">
                    <a:pos x="203" y="17"/>
                  </a:cxn>
                  <a:cxn ang="0">
                    <a:pos x="428" y="28"/>
                  </a:cxn>
                  <a:cxn ang="0">
                    <a:pos x="444" y="38"/>
                  </a:cxn>
                  <a:cxn ang="0">
                    <a:pos x="444" y="0"/>
                  </a:cxn>
                </a:cxnLst>
                <a:rect l="0" t="0" r="r" b="b"/>
                <a:pathLst>
                  <a:path w="665" h="500">
                    <a:moveTo>
                      <a:pt x="265" y="104"/>
                    </a:moveTo>
                    <a:lnTo>
                      <a:pt x="263" y="105"/>
                    </a:lnTo>
                    <a:lnTo>
                      <a:pt x="265" y="104"/>
                    </a:lnTo>
                    <a:close/>
                    <a:moveTo>
                      <a:pt x="444" y="0"/>
                    </a:moveTo>
                    <a:lnTo>
                      <a:pt x="451" y="0"/>
                    </a:lnTo>
                    <a:lnTo>
                      <a:pt x="460" y="1"/>
                    </a:lnTo>
                    <a:lnTo>
                      <a:pt x="472" y="4"/>
                    </a:lnTo>
                    <a:lnTo>
                      <a:pt x="483" y="3"/>
                    </a:lnTo>
                    <a:lnTo>
                      <a:pt x="485" y="10"/>
                    </a:lnTo>
                    <a:lnTo>
                      <a:pt x="486" y="18"/>
                    </a:lnTo>
                    <a:lnTo>
                      <a:pt x="488" y="24"/>
                    </a:lnTo>
                    <a:lnTo>
                      <a:pt x="495" y="28"/>
                    </a:lnTo>
                    <a:lnTo>
                      <a:pt x="499" y="45"/>
                    </a:lnTo>
                    <a:lnTo>
                      <a:pt x="504" y="61"/>
                    </a:lnTo>
                    <a:lnTo>
                      <a:pt x="511" y="76"/>
                    </a:lnTo>
                    <a:lnTo>
                      <a:pt x="524" y="102"/>
                    </a:lnTo>
                    <a:lnTo>
                      <a:pt x="538" y="126"/>
                    </a:lnTo>
                    <a:lnTo>
                      <a:pt x="556" y="150"/>
                    </a:lnTo>
                    <a:lnTo>
                      <a:pt x="574" y="169"/>
                    </a:lnTo>
                    <a:lnTo>
                      <a:pt x="573" y="171"/>
                    </a:lnTo>
                    <a:lnTo>
                      <a:pt x="573" y="172"/>
                    </a:lnTo>
                    <a:lnTo>
                      <a:pt x="572" y="171"/>
                    </a:lnTo>
                    <a:lnTo>
                      <a:pt x="570" y="169"/>
                    </a:lnTo>
                    <a:lnTo>
                      <a:pt x="565" y="169"/>
                    </a:lnTo>
                    <a:lnTo>
                      <a:pt x="566" y="182"/>
                    </a:lnTo>
                    <a:lnTo>
                      <a:pt x="571" y="194"/>
                    </a:lnTo>
                    <a:lnTo>
                      <a:pt x="577" y="206"/>
                    </a:lnTo>
                    <a:lnTo>
                      <a:pt x="586" y="222"/>
                    </a:lnTo>
                    <a:lnTo>
                      <a:pt x="596" y="237"/>
                    </a:lnTo>
                    <a:lnTo>
                      <a:pt x="602" y="248"/>
                    </a:lnTo>
                    <a:lnTo>
                      <a:pt x="610" y="257"/>
                    </a:lnTo>
                    <a:lnTo>
                      <a:pt x="616" y="266"/>
                    </a:lnTo>
                    <a:lnTo>
                      <a:pt x="628" y="290"/>
                    </a:lnTo>
                    <a:lnTo>
                      <a:pt x="636" y="299"/>
                    </a:lnTo>
                    <a:lnTo>
                      <a:pt x="636" y="304"/>
                    </a:lnTo>
                    <a:lnTo>
                      <a:pt x="635" y="306"/>
                    </a:lnTo>
                    <a:lnTo>
                      <a:pt x="634" y="307"/>
                    </a:lnTo>
                    <a:lnTo>
                      <a:pt x="632" y="307"/>
                    </a:lnTo>
                    <a:lnTo>
                      <a:pt x="642" y="312"/>
                    </a:lnTo>
                    <a:lnTo>
                      <a:pt x="649" y="319"/>
                    </a:lnTo>
                    <a:lnTo>
                      <a:pt x="653" y="327"/>
                    </a:lnTo>
                    <a:lnTo>
                      <a:pt x="658" y="341"/>
                    </a:lnTo>
                    <a:lnTo>
                      <a:pt x="662" y="355"/>
                    </a:lnTo>
                    <a:lnTo>
                      <a:pt x="664" y="374"/>
                    </a:lnTo>
                    <a:lnTo>
                      <a:pt x="665" y="395"/>
                    </a:lnTo>
                    <a:lnTo>
                      <a:pt x="665" y="416"/>
                    </a:lnTo>
                    <a:lnTo>
                      <a:pt x="664" y="432"/>
                    </a:lnTo>
                    <a:lnTo>
                      <a:pt x="662" y="439"/>
                    </a:lnTo>
                    <a:lnTo>
                      <a:pt x="658" y="445"/>
                    </a:lnTo>
                    <a:lnTo>
                      <a:pt x="656" y="452"/>
                    </a:lnTo>
                    <a:lnTo>
                      <a:pt x="656" y="458"/>
                    </a:lnTo>
                    <a:lnTo>
                      <a:pt x="658" y="465"/>
                    </a:lnTo>
                    <a:lnTo>
                      <a:pt x="658" y="474"/>
                    </a:lnTo>
                    <a:lnTo>
                      <a:pt x="657" y="476"/>
                    </a:lnTo>
                    <a:lnTo>
                      <a:pt x="655" y="479"/>
                    </a:lnTo>
                    <a:lnTo>
                      <a:pt x="652" y="483"/>
                    </a:lnTo>
                    <a:lnTo>
                      <a:pt x="652" y="488"/>
                    </a:lnTo>
                    <a:lnTo>
                      <a:pt x="645" y="489"/>
                    </a:lnTo>
                    <a:lnTo>
                      <a:pt x="639" y="491"/>
                    </a:lnTo>
                    <a:lnTo>
                      <a:pt x="635" y="496"/>
                    </a:lnTo>
                    <a:lnTo>
                      <a:pt x="629" y="498"/>
                    </a:lnTo>
                    <a:lnTo>
                      <a:pt x="623" y="500"/>
                    </a:lnTo>
                    <a:lnTo>
                      <a:pt x="616" y="496"/>
                    </a:lnTo>
                    <a:lnTo>
                      <a:pt x="615" y="495"/>
                    </a:lnTo>
                    <a:lnTo>
                      <a:pt x="613" y="496"/>
                    </a:lnTo>
                    <a:lnTo>
                      <a:pt x="613" y="493"/>
                    </a:lnTo>
                    <a:lnTo>
                      <a:pt x="610" y="489"/>
                    </a:lnTo>
                    <a:lnTo>
                      <a:pt x="608" y="488"/>
                    </a:lnTo>
                    <a:lnTo>
                      <a:pt x="606" y="486"/>
                    </a:lnTo>
                    <a:lnTo>
                      <a:pt x="596" y="486"/>
                    </a:lnTo>
                    <a:lnTo>
                      <a:pt x="586" y="472"/>
                    </a:lnTo>
                    <a:lnTo>
                      <a:pt x="574" y="456"/>
                    </a:lnTo>
                    <a:lnTo>
                      <a:pt x="571" y="453"/>
                    </a:lnTo>
                    <a:lnTo>
                      <a:pt x="568" y="449"/>
                    </a:lnTo>
                    <a:lnTo>
                      <a:pt x="567" y="447"/>
                    </a:lnTo>
                    <a:lnTo>
                      <a:pt x="565" y="445"/>
                    </a:lnTo>
                    <a:lnTo>
                      <a:pt x="561" y="442"/>
                    </a:lnTo>
                    <a:lnTo>
                      <a:pt x="557" y="440"/>
                    </a:lnTo>
                    <a:lnTo>
                      <a:pt x="549" y="439"/>
                    </a:lnTo>
                    <a:lnTo>
                      <a:pt x="542" y="440"/>
                    </a:lnTo>
                    <a:lnTo>
                      <a:pt x="535" y="438"/>
                    </a:lnTo>
                    <a:lnTo>
                      <a:pt x="523" y="417"/>
                    </a:lnTo>
                    <a:lnTo>
                      <a:pt x="521" y="404"/>
                    </a:lnTo>
                    <a:lnTo>
                      <a:pt x="518" y="399"/>
                    </a:lnTo>
                    <a:lnTo>
                      <a:pt x="509" y="395"/>
                    </a:lnTo>
                    <a:lnTo>
                      <a:pt x="511" y="385"/>
                    </a:lnTo>
                    <a:lnTo>
                      <a:pt x="516" y="379"/>
                    </a:lnTo>
                    <a:lnTo>
                      <a:pt x="521" y="372"/>
                    </a:lnTo>
                    <a:lnTo>
                      <a:pt x="514" y="372"/>
                    </a:lnTo>
                    <a:lnTo>
                      <a:pt x="511" y="374"/>
                    </a:lnTo>
                    <a:lnTo>
                      <a:pt x="510" y="376"/>
                    </a:lnTo>
                    <a:lnTo>
                      <a:pt x="509" y="377"/>
                    </a:lnTo>
                    <a:lnTo>
                      <a:pt x="503" y="389"/>
                    </a:lnTo>
                    <a:lnTo>
                      <a:pt x="499" y="384"/>
                    </a:lnTo>
                    <a:lnTo>
                      <a:pt x="496" y="377"/>
                    </a:lnTo>
                    <a:lnTo>
                      <a:pt x="495" y="369"/>
                    </a:lnTo>
                    <a:lnTo>
                      <a:pt x="495" y="360"/>
                    </a:lnTo>
                    <a:lnTo>
                      <a:pt x="497" y="353"/>
                    </a:lnTo>
                    <a:lnTo>
                      <a:pt x="494" y="351"/>
                    </a:lnTo>
                    <a:lnTo>
                      <a:pt x="489" y="354"/>
                    </a:lnTo>
                    <a:lnTo>
                      <a:pt x="483" y="355"/>
                    </a:lnTo>
                    <a:lnTo>
                      <a:pt x="478" y="353"/>
                    </a:lnTo>
                    <a:lnTo>
                      <a:pt x="476" y="354"/>
                    </a:lnTo>
                    <a:lnTo>
                      <a:pt x="476" y="356"/>
                    </a:lnTo>
                    <a:lnTo>
                      <a:pt x="479" y="357"/>
                    </a:lnTo>
                    <a:lnTo>
                      <a:pt x="480" y="358"/>
                    </a:lnTo>
                    <a:lnTo>
                      <a:pt x="482" y="360"/>
                    </a:lnTo>
                    <a:lnTo>
                      <a:pt x="483" y="362"/>
                    </a:lnTo>
                    <a:lnTo>
                      <a:pt x="483" y="367"/>
                    </a:lnTo>
                    <a:lnTo>
                      <a:pt x="473" y="362"/>
                    </a:lnTo>
                    <a:lnTo>
                      <a:pt x="465" y="356"/>
                    </a:lnTo>
                    <a:lnTo>
                      <a:pt x="459" y="347"/>
                    </a:lnTo>
                    <a:lnTo>
                      <a:pt x="454" y="337"/>
                    </a:lnTo>
                    <a:lnTo>
                      <a:pt x="450" y="327"/>
                    </a:lnTo>
                    <a:lnTo>
                      <a:pt x="447" y="322"/>
                    </a:lnTo>
                    <a:lnTo>
                      <a:pt x="445" y="321"/>
                    </a:lnTo>
                    <a:lnTo>
                      <a:pt x="443" y="319"/>
                    </a:lnTo>
                    <a:lnTo>
                      <a:pt x="438" y="316"/>
                    </a:lnTo>
                    <a:lnTo>
                      <a:pt x="437" y="314"/>
                    </a:lnTo>
                    <a:lnTo>
                      <a:pt x="436" y="311"/>
                    </a:lnTo>
                    <a:lnTo>
                      <a:pt x="438" y="311"/>
                    </a:lnTo>
                    <a:lnTo>
                      <a:pt x="440" y="309"/>
                    </a:lnTo>
                    <a:lnTo>
                      <a:pt x="443" y="305"/>
                    </a:lnTo>
                    <a:lnTo>
                      <a:pt x="443" y="302"/>
                    </a:lnTo>
                    <a:lnTo>
                      <a:pt x="444" y="300"/>
                    </a:lnTo>
                    <a:lnTo>
                      <a:pt x="444" y="293"/>
                    </a:lnTo>
                    <a:lnTo>
                      <a:pt x="445" y="291"/>
                    </a:lnTo>
                    <a:lnTo>
                      <a:pt x="447" y="290"/>
                    </a:lnTo>
                    <a:lnTo>
                      <a:pt x="450" y="287"/>
                    </a:lnTo>
                    <a:lnTo>
                      <a:pt x="452" y="286"/>
                    </a:lnTo>
                    <a:lnTo>
                      <a:pt x="453" y="284"/>
                    </a:lnTo>
                    <a:lnTo>
                      <a:pt x="453" y="279"/>
                    </a:lnTo>
                    <a:lnTo>
                      <a:pt x="451" y="272"/>
                    </a:lnTo>
                    <a:lnTo>
                      <a:pt x="446" y="270"/>
                    </a:lnTo>
                    <a:lnTo>
                      <a:pt x="440" y="270"/>
                    </a:lnTo>
                    <a:lnTo>
                      <a:pt x="433" y="269"/>
                    </a:lnTo>
                    <a:lnTo>
                      <a:pt x="426" y="265"/>
                    </a:lnTo>
                    <a:lnTo>
                      <a:pt x="425" y="269"/>
                    </a:lnTo>
                    <a:lnTo>
                      <a:pt x="426" y="270"/>
                    </a:lnTo>
                    <a:lnTo>
                      <a:pt x="428" y="270"/>
                    </a:lnTo>
                    <a:lnTo>
                      <a:pt x="428" y="273"/>
                    </a:lnTo>
                    <a:lnTo>
                      <a:pt x="429" y="274"/>
                    </a:lnTo>
                    <a:lnTo>
                      <a:pt x="429" y="277"/>
                    </a:lnTo>
                    <a:lnTo>
                      <a:pt x="430" y="277"/>
                    </a:lnTo>
                    <a:lnTo>
                      <a:pt x="431" y="278"/>
                    </a:lnTo>
                    <a:lnTo>
                      <a:pt x="433" y="278"/>
                    </a:lnTo>
                    <a:lnTo>
                      <a:pt x="436" y="277"/>
                    </a:lnTo>
                    <a:lnTo>
                      <a:pt x="433" y="281"/>
                    </a:lnTo>
                    <a:lnTo>
                      <a:pt x="433" y="287"/>
                    </a:lnTo>
                    <a:lnTo>
                      <a:pt x="430" y="288"/>
                    </a:lnTo>
                    <a:lnTo>
                      <a:pt x="428" y="287"/>
                    </a:lnTo>
                    <a:lnTo>
                      <a:pt x="426" y="287"/>
                    </a:lnTo>
                    <a:lnTo>
                      <a:pt x="424" y="285"/>
                    </a:lnTo>
                    <a:lnTo>
                      <a:pt x="422" y="284"/>
                    </a:lnTo>
                    <a:lnTo>
                      <a:pt x="421" y="283"/>
                    </a:lnTo>
                    <a:lnTo>
                      <a:pt x="416" y="283"/>
                    </a:lnTo>
                    <a:lnTo>
                      <a:pt x="416" y="277"/>
                    </a:lnTo>
                    <a:lnTo>
                      <a:pt x="418" y="274"/>
                    </a:lnTo>
                    <a:lnTo>
                      <a:pt x="418" y="272"/>
                    </a:lnTo>
                    <a:lnTo>
                      <a:pt x="419" y="271"/>
                    </a:lnTo>
                    <a:lnTo>
                      <a:pt x="419" y="269"/>
                    </a:lnTo>
                    <a:lnTo>
                      <a:pt x="421" y="265"/>
                    </a:lnTo>
                    <a:lnTo>
                      <a:pt x="421" y="246"/>
                    </a:lnTo>
                    <a:lnTo>
                      <a:pt x="423" y="227"/>
                    </a:lnTo>
                    <a:lnTo>
                      <a:pt x="424" y="204"/>
                    </a:lnTo>
                    <a:lnTo>
                      <a:pt x="419" y="183"/>
                    </a:lnTo>
                    <a:lnTo>
                      <a:pt x="412" y="179"/>
                    </a:lnTo>
                    <a:lnTo>
                      <a:pt x="408" y="172"/>
                    </a:lnTo>
                    <a:lnTo>
                      <a:pt x="404" y="165"/>
                    </a:lnTo>
                    <a:lnTo>
                      <a:pt x="400" y="158"/>
                    </a:lnTo>
                    <a:lnTo>
                      <a:pt x="397" y="157"/>
                    </a:lnTo>
                    <a:lnTo>
                      <a:pt x="395" y="158"/>
                    </a:lnTo>
                    <a:lnTo>
                      <a:pt x="393" y="158"/>
                    </a:lnTo>
                    <a:lnTo>
                      <a:pt x="388" y="160"/>
                    </a:lnTo>
                    <a:lnTo>
                      <a:pt x="386" y="160"/>
                    </a:lnTo>
                    <a:lnTo>
                      <a:pt x="386" y="158"/>
                    </a:lnTo>
                    <a:lnTo>
                      <a:pt x="376" y="152"/>
                    </a:lnTo>
                    <a:lnTo>
                      <a:pt x="360" y="138"/>
                    </a:lnTo>
                    <a:lnTo>
                      <a:pt x="348" y="133"/>
                    </a:lnTo>
                    <a:lnTo>
                      <a:pt x="350" y="126"/>
                    </a:lnTo>
                    <a:lnTo>
                      <a:pt x="347" y="122"/>
                    </a:lnTo>
                    <a:lnTo>
                      <a:pt x="343" y="118"/>
                    </a:lnTo>
                    <a:lnTo>
                      <a:pt x="338" y="116"/>
                    </a:lnTo>
                    <a:lnTo>
                      <a:pt x="332" y="113"/>
                    </a:lnTo>
                    <a:lnTo>
                      <a:pt x="330" y="110"/>
                    </a:lnTo>
                    <a:lnTo>
                      <a:pt x="329" y="108"/>
                    </a:lnTo>
                    <a:lnTo>
                      <a:pt x="327" y="104"/>
                    </a:lnTo>
                    <a:lnTo>
                      <a:pt x="325" y="102"/>
                    </a:lnTo>
                    <a:lnTo>
                      <a:pt x="324" y="99"/>
                    </a:lnTo>
                    <a:lnTo>
                      <a:pt x="319" y="97"/>
                    </a:lnTo>
                    <a:lnTo>
                      <a:pt x="311" y="94"/>
                    </a:lnTo>
                    <a:lnTo>
                      <a:pt x="302" y="90"/>
                    </a:lnTo>
                    <a:lnTo>
                      <a:pt x="295" y="88"/>
                    </a:lnTo>
                    <a:lnTo>
                      <a:pt x="288" y="87"/>
                    </a:lnTo>
                    <a:lnTo>
                      <a:pt x="280" y="87"/>
                    </a:lnTo>
                    <a:lnTo>
                      <a:pt x="273" y="88"/>
                    </a:lnTo>
                    <a:lnTo>
                      <a:pt x="270" y="89"/>
                    </a:lnTo>
                    <a:lnTo>
                      <a:pt x="267" y="92"/>
                    </a:lnTo>
                    <a:lnTo>
                      <a:pt x="265" y="96"/>
                    </a:lnTo>
                    <a:lnTo>
                      <a:pt x="262" y="98"/>
                    </a:lnTo>
                    <a:lnTo>
                      <a:pt x="260" y="99"/>
                    </a:lnTo>
                    <a:lnTo>
                      <a:pt x="258" y="102"/>
                    </a:lnTo>
                    <a:lnTo>
                      <a:pt x="256" y="102"/>
                    </a:lnTo>
                    <a:lnTo>
                      <a:pt x="256" y="103"/>
                    </a:lnTo>
                    <a:lnTo>
                      <a:pt x="258" y="103"/>
                    </a:lnTo>
                    <a:lnTo>
                      <a:pt x="259" y="104"/>
                    </a:lnTo>
                    <a:lnTo>
                      <a:pt x="261" y="105"/>
                    </a:lnTo>
                    <a:lnTo>
                      <a:pt x="263" y="105"/>
                    </a:lnTo>
                    <a:lnTo>
                      <a:pt x="261" y="106"/>
                    </a:lnTo>
                    <a:lnTo>
                      <a:pt x="251" y="110"/>
                    </a:lnTo>
                    <a:lnTo>
                      <a:pt x="241" y="117"/>
                    </a:lnTo>
                    <a:lnTo>
                      <a:pt x="239" y="120"/>
                    </a:lnTo>
                    <a:lnTo>
                      <a:pt x="235" y="124"/>
                    </a:lnTo>
                    <a:lnTo>
                      <a:pt x="233" y="127"/>
                    </a:lnTo>
                    <a:lnTo>
                      <a:pt x="232" y="129"/>
                    </a:lnTo>
                    <a:lnTo>
                      <a:pt x="227" y="124"/>
                    </a:lnTo>
                    <a:lnTo>
                      <a:pt x="227" y="122"/>
                    </a:lnTo>
                    <a:lnTo>
                      <a:pt x="225" y="123"/>
                    </a:lnTo>
                    <a:lnTo>
                      <a:pt x="223" y="125"/>
                    </a:lnTo>
                    <a:lnTo>
                      <a:pt x="221" y="127"/>
                    </a:lnTo>
                    <a:lnTo>
                      <a:pt x="219" y="131"/>
                    </a:lnTo>
                    <a:lnTo>
                      <a:pt x="217" y="133"/>
                    </a:lnTo>
                    <a:lnTo>
                      <a:pt x="211" y="134"/>
                    </a:lnTo>
                    <a:lnTo>
                      <a:pt x="200" y="134"/>
                    </a:lnTo>
                    <a:lnTo>
                      <a:pt x="197" y="138"/>
                    </a:lnTo>
                    <a:lnTo>
                      <a:pt x="194" y="130"/>
                    </a:lnTo>
                    <a:lnTo>
                      <a:pt x="189" y="122"/>
                    </a:lnTo>
                    <a:lnTo>
                      <a:pt x="183" y="116"/>
                    </a:lnTo>
                    <a:lnTo>
                      <a:pt x="174" y="113"/>
                    </a:lnTo>
                    <a:lnTo>
                      <a:pt x="176" y="111"/>
                    </a:lnTo>
                    <a:lnTo>
                      <a:pt x="180" y="111"/>
                    </a:lnTo>
                    <a:lnTo>
                      <a:pt x="183" y="108"/>
                    </a:lnTo>
                    <a:lnTo>
                      <a:pt x="171" y="101"/>
                    </a:lnTo>
                    <a:lnTo>
                      <a:pt x="157" y="96"/>
                    </a:lnTo>
                    <a:lnTo>
                      <a:pt x="160" y="92"/>
                    </a:lnTo>
                    <a:lnTo>
                      <a:pt x="167" y="85"/>
                    </a:lnTo>
                    <a:lnTo>
                      <a:pt x="169" y="82"/>
                    </a:lnTo>
                    <a:lnTo>
                      <a:pt x="168" y="80"/>
                    </a:lnTo>
                    <a:lnTo>
                      <a:pt x="166" y="80"/>
                    </a:lnTo>
                    <a:lnTo>
                      <a:pt x="157" y="88"/>
                    </a:lnTo>
                    <a:lnTo>
                      <a:pt x="154" y="88"/>
                    </a:lnTo>
                    <a:lnTo>
                      <a:pt x="153" y="87"/>
                    </a:lnTo>
                    <a:lnTo>
                      <a:pt x="150" y="87"/>
                    </a:lnTo>
                    <a:lnTo>
                      <a:pt x="149" y="85"/>
                    </a:lnTo>
                    <a:lnTo>
                      <a:pt x="147" y="85"/>
                    </a:lnTo>
                    <a:lnTo>
                      <a:pt x="145" y="88"/>
                    </a:lnTo>
                    <a:lnTo>
                      <a:pt x="143" y="90"/>
                    </a:lnTo>
                    <a:lnTo>
                      <a:pt x="143" y="94"/>
                    </a:lnTo>
                    <a:lnTo>
                      <a:pt x="138" y="92"/>
                    </a:lnTo>
                    <a:lnTo>
                      <a:pt x="126" y="88"/>
                    </a:lnTo>
                    <a:lnTo>
                      <a:pt x="118" y="88"/>
                    </a:lnTo>
                    <a:lnTo>
                      <a:pt x="121" y="82"/>
                    </a:lnTo>
                    <a:lnTo>
                      <a:pt x="121" y="78"/>
                    </a:lnTo>
                    <a:lnTo>
                      <a:pt x="118" y="76"/>
                    </a:lnTo>
                    <a:lnTo>
                      <a:pt x="113" y="74"/>
                    </a:lnTo>
                    <a:lnTo>
                      <a:pt x="106" y="73"/>
                    </a:lnTo>
                    <a:lnTo>
                      <a:pt x="100" y="71"/>
                    </a:lnTo>
                    <a:lnTo>
                      <a:pt x="96" y="70"/>
                    </a:lnTo>
                    <a:lnTo>
                      <a:pt x="88" y="77"/>
                    </a:lnTo>
                    <a:lnTo>
                      <a:pt x="78" y="82"/>
                    </a:lnTo>
                    <a:lnTo>
                      <a:pt x="67" y="84"/>
                    </a:lnTo>
                    <a:lnTo>
                      <a:pt x="56" y="88"/>
                    </a:lnTo>
                    <a:lnTo>
                      <a:pt x="55" y="83"/>
                    </a:lnTo>
                    <a:lnTo>
                      <a:pt x="53" y="77"/>
                    </a:lnTo>
                    <a:lnTo>
                      <a:pt x="50" y="68"/>
                    </a:lnTo>
                    <a:lnTo>
                      <a:pt x="47" y="68"/>
                    </a:lnTo>
                    <a:lnTo>
                      <a:pt x="46" y="69"/>
                    </a:lnTo>
                    <a:lnTo>
                      <a:pt x="46" y="78"/>
                    </a:lnTo>
                    <a:lnTo>
                      <a:pt x="44" y="80"/>
                    </a:lnTo>
                    <a:lnTo>
                      <a:pt x="39" y="74"/>
                    </a:lnTo>
                    <a:lnTo>
                      <a:pt x="36" y="74"/>
                    </a:lnTo>
                    <a:lnTo>
                      <a:pt x="36" y="75"/>
                    </a:lnTo>
                    <a:lnTo>
                      <a:pt x="35" y="76"/>
                    </a:lnTo>
                    <a:lnTo>
                      <a:pt x="35" y="78"/>
                    </a:lnTo>
                    <a:lnTo>
                      <a:pt x="34" y="81"/>
                    </a:lnTo>
                    <a:lnTo>
                      <a:pt x="34" y="84"/>
                    </a:lnTo>
                    <a:lnTo>
                      <a:pt x="33" y="87"/>
                    </a:lnTo>
                    <a:lnTo>
                      <a:pt x="31" y="90"/>
                    </a:lnTo>
                    <a:lnTo>
                      <a:pt x="25" y="90"/>
                    </a:lnTo>
                    <a:lnTo>
                      <a:pt x="22" y="87"/>
                    </a:lnTo>
                    <a:lnTo>
                      <a:pt x="19" y="81"/>
                    </a:lnTo>
                    <a:lnTo>
                      <a:pt x="17" y="76"/>
                    </a:lnTo>
                    <a:lnTo>
                      <a:pt x="20" y="70"/>
                    </a:lnTo>
                    <a:lnTo>
                      <a:pt x="17" y="66"/>
                    </a:lnTo>
                    <a:lnTo>
                      <a:pt x="11" y="62"/>
                    </a:lnTo>
                    <a:lnTo>
                      <a:pt x="1" y="55"/>
                    </a:lnTo>
                    <a:lnTo>
                      <a:pt x="0" y="48"/>
                    </a:lnTo>
                    <a:lnTo>
                      <a:pt x="3" y="41"/>
                    </a:lnTo>
                    <a:lnTo>
                      <a:pt x="8" y="38"/>
                    </a:lnTo>
                    <a:lnTo>
                      <a:pt x="14" y="36"/>
                    </a:lnTo>
                    <a:lnTo>
                      <a:pt x="34" y="36"/>
                    </a:lnTo>
                    <a:lnTo>
                      <a:pt x="75" y="32"/>
                    </a:lnTo>
                    <a:lnTo>
                      <a:pt x="118" y="27"/>
                    </a:lnTo>
                    <a:lnTo>
                      <a:pt x="161" y="21"/>
                    </a:lnTo>
                    <a:lnTo>
                      <a:pt x="203" y="17"/>
                    </a:lnTo>
                    <a:lnTo>
                      <a:pt x="213" y="40"/>
                    </a:lnTo>
                    <a:lnTo>
                      <a:pt x="268" y="38"/>
                    </a:lnTo>
                    <a:lnTo>
                      <a:pt x="323" y="33"/>
                    </a:lnTo>
                    <a:lnTo>
                      <a:pt x="376" y="29"/>
                    </a:lnTo>
                    <a:lnTo>
                      <a:pt x="428" y="28"/>
                    </a:lnTo>
                    <a:lnTo>
                      <a:pt x="428" y="33"/>
                    </a:lnTo>
                    <a:lnTo>
                      <a:pt x="429" y="38"/>
                    </a:lnTo>
                    <a:lnTo>
                      <a:pt x="433" y="42"/>
                    </a:lnTo>
                    <a:lnTo>
                      <a:pt x="440" y="41"/>
                    </a:lnTo>
                    <a:lnTo>
                      <a:pt x="444" y="38"/>
                    </a:lnTo>
                    <a:lnTo>
                      <a:pt x="445" y="32"/>
                    </a:lnTo>
                    <a:lnTo>
                      <a:pt x="445" y="25"/>
                    </a:lnTo>
                    <a:lnTo>
                      <a:pt x="443" y="11"/>
                    </a:lnTo>
                    <a:lnTo>
                      <a:pt x="441" y="5"/>
                    </a:lnTo>
                    <a:lnTo>
                      <a:pt x="444" y="0"/>
                    </a:lnTo>
                    <a:close/>
                  </a:path>
                </a:pathLst>
              </a:custGeom>
              <a:noFill/>
              <a:ln w="1905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3" name="TextBox 152"/>
              <p:cNvSpPr txBox="1"/>
              <p:nvPr/>
            </p:nvSpPr>
            <p:spPr>
              <a:xfrm>
                <a:off x="4351032" y="4318207"/>
                <a:ext cx="459305" cy="215444"/>
              </a:xfrm>
              <a:prstGeom prst="rect">
                <a:avLst/>
              </a:prstGeom>
              <a:noFill/>
            </p:spPr>
            <p:txBody>
              <a:bodyPr wrap="square" rtlCol="0">
                <a:spAutoFit/>
              </a:bodyPr>
              <a:lstStyle/>
              <a:p>
                <a:r>
                  <a:rPr lang="en-US" sz="800" b="1" dirty="0">
                    <a:solidFill>
                      <a:schemeClr val="bg1"/>
                    </a:solidFill>
                  </a:rPr>
                  <a:t>FL</a:t>
                </a:r>
              </a:p>
            </p:txBody>
          </p:sp>
        </p:grpSp>
        <p:grpSp>
          <p:nvGrpSpPr>
            <p:cNvPr id="156" name="Group 155"/>
            <p:cNvGrpSpPr/>
            <p:nvPr/>
          </p:nvGrpSpPr>
          <p:grpSpPr>
            <a:xfrm>
              <a:off x="4140555" y="4354883"/>
              <a:ext cx="536915" cy="425523"/>
              <a:chOff x="5021515" y="2051051"/>
              <a:chExt cx="580481" cy="460051"/>
            </a:xfrm>
          </p:grpSpPr>
          <p:sp>
            <p:nvSpPr>
              <p:cNvPr id="157" name="Freeform 107"/>
              <p:cNvSpPr>
                <a:spLocks noEditPoints="1"/>
              </p:cNvSpPr>
              <p:nvPr/>
            </p:nvSpPr>
            <p:spPr bwMode="auto">
              <a:xfrm>
                <a:off x="5021515" y="2051051"/>
                <a:ext cx="522986" cy="460051"/>
              </a:xfrm>
              <a:custGeom>
                <a:avLst/>
                <a:gdLst/>
                <a:ahLst/>
                <a:cxnLst>
                  <a:cxn ang="0">
                    <a:pos x="310" y="0"/>
                  </a:cxn>
                  <a:cxn ang="0">
                    <a:pos x="532" y="192"/>
                  </a:cxn>
                  <a:cxn ang="0">
                    <a:pos x="585" y="212"/>
                  </a:cxn>
                  <a:cxn ang="0">
                    <a:pos x="642" y="242"/>
                  </a:cxn>
                  <a:cxn ang="0">
                    <a:pos x="677" y="248"/>
                  </a:cxn>
                  <a:cxn ang="0">
                    <a:pos x="699" y="254"/>
                  </a:cxn>
                  <a:cxn ang="0">
                    <a:pos x="730" y="263"/>
                  </a:cxn>
                  <a:cxn ang="0">
                    <a:pos x="745" y="273"/>
                  </a:cxn>
                  <a:cxn ang="0">
                    <a:pos x="757" y="253"/>
                  </a:cxn>
                  <a:cxn ang="0">
                    <a:pos x="802" y="271"/>
                  </a:cxn>
                  <a:cxn ang="0">
                    <a:pos x="841" y="261"/>
                  </a:cxn>
                  <a:cxn ang="0">
                    <a:pos x="878" y="260"/>
                  </a:cxn>
                  <a:cxn ang="0">
                    <a:pos x="926" y="270"/>
                  </a:cxn>
                  <a:cxn ang="0">
                    <a:pos x="951" y="281"/>
                  </a:cxn>
                  <a:cxn ang="0">
                    <a:pos x="989" y="436"/>
                  </a:cxn>
                  <a:cxn ang="0">
                    <a:pos x="1005" y="460"/>
                  </a:cxn>
                  <a:cxn ang="0">
                    <a:pos x="1024" y="503"/>
                  </a:cxn>
                  <a:cxn ang="0">
                    <a:pos x="1027" y="536"/>
                  </a:cxn>
                  <a:cxn ang="0">
                    <a:pos x="1010" y="617"/>
                  </a:cxn>
                  <a:cxn ang="0">
                    <a:pos x="985" y="648"/>
                  </a:cxn>
                  <a:cxn ang="0">
                    <a:pos x="957" y="656"/>
                  </a:cxn>
                  <a:cxn ang="0">
                    <a:pos x="934" y="636"/>
                  </a:cxn>
                  <a:cxn ang="0">
                    <a:pos x="918" y="643"/>
                  </a:cxn>
                  <a:cxn ang="0">
                    <a:pos x="923" y="682"/>
                  </a:cxn>
                  <a:cxn ang="0">
                    <a:pos x="890" y="719"/>
                  </a:cxn>
                  <a:cxn ang="0">
                    <a:pos x="844" y="738"/>
                  </a:cxn>
                  <a:cxn ang="0">
                    <a:pos x="835" y="744"/>
                  </a:cxn>
                  <a:cxn ang="0">
                    <a:pos x="819" y="746"/>
                  </a:cxn>
                  <a:cxn ang="0">
                    <a:pos x="804" y="739"/>
                  </a:cxn>
                  <a:cxn ang="0">
                    <a:pos x="802" y="747"/>
                  </a:cxn>
                  <a:cxn ang="0">
                    <a:pos x="781" y="743"/>
                  </a:cxn>
                  <a:cxn ang="0">
                    <a:pos x="793" y="771"/>
                  </a:cxn>
                  <a:cxn ang="0">
                    <a:pos x="770" y="785"/>
                  </a:cxn>
                  <a:cxn ang="0">
                    <a:pos x="738" y="795"/>
                  </a:cxn>
                  <a:cxn ang="0">
                    <a:pos x="719" y="817"/>
                  </a:cxn>
                  <a:cxn ang="0">
                    <a:pos x="724" y="830"/>
                  </a:cxn>
                  <a:cxn ang="0">
                    <a:pos x="700" y="862"/>
                  </a:cxn>
                  <a:cxn ang="0">
                    <a:pos x="703" y="877"/>
                  </a:cxn>
                  <a:cxn ang="0">
                    <a:pos x="706" y="906"/>
                  </a:cxn>
                  <a:cxn ang="0">
                    <a:pos x="717" y="949"/>
                  </a:cxn>
                  <a:cxn ang="0">
                    <a:pos x="732" y="995"/>
                  </a:cxn>
                  <a:cxn ang="0">
                    <a:pos x="715" y="1000"/>
                  </a:cxn>
                  <a:cxn ang="0">
                    <a:pos x="632" y="969"/>
                  </a:cxn>
                  <a:cxn ang="0">
                    <a:pos x="581" y="951"/>
                  </a:cxn>
                  <a:cxn ang="0">
                    <a:pos x="574" y="941"/>
                  </a:cxn>
                  <a:cxn ang="0">
                    <a:pos x="552" y="886"/>
                  </a:cxn>
                  <a:cxn ang="0">
                    <a:pos x="549" y="867"/>
                  </a:cxn>
                  <a:cxn ang="0">
                    <a:pos x="512" y="803"/>
                  </a:cxn>
                  <a:cxn ang="0">
                    <a:pos x="486" y="767"/>
                  </a:cxn>
                  <a:cxn ang="0">
                    <a:pos x="475" y="741"/>
                  </a:cxn>
                  <a:cxn ang="0">
                    <a:pos x="459" y="702"/>
                  </a:cxn>
                  <a:cxn ang="0">
                    <a:pos x="412" y="649"/>
                  </a:cxn>
                  <a:cxn ang="0">
                    <a:pos x="346" y="625"/>
                  </a:cxn>
                  <a:cxn ang="0">
                    <a:pos x="294" y="636"/>
                  </a:cxn>
                  <a:cxn ang="0">
                    <a:pos x="242" y="694"/>
                  </a:cxn>
                  <a:cxn ang="0">
                    <a:pos x="196" y="666"/>
                  </a:cxn>
                  <a:cxn ang="0">
                    <a:pos x="150" y="625"/>
                  </a:cxn>
                  <a:cxn ang="0">
                    <a:pos x="135" y="565"/>
                  </a:cxn>
                  <a:cxn ang="0">
                    <a:pos x="127" y="555"/>
                  </a:cxn>
                  <a:cxn ang="0">
                    <a:pos x="94" y="514"/>
                  </a:cxn>
                  <a:cxn ang="0">
                    <a:pos x="51" y="464"/>
                  </a:cxn>
                  <a:cxn ang="0">
                    <a:pos x="14" y="419"/>
                  </a:cxn>
                  <a:cxn ang="0">
                    <a:pos x="274" y="419"/>
                  </a:cxn>
                </a:cxnLst>
                <a:rect l="0" t="0" r="r" b="b"/>
                <a:pathLst>
                  <a:path w="1027" h="1003">
                    <a:moveTo>
                      <a:pt x="749" y="800"/>
                    </a:moveTo>
                    <a:lnTo>
                      <a:pt x="750" y="804"/>
                    </a:lnTo>
                    <a:lnTo>
                      <a:pt x="746" y="808"/>
                    </a:lnTo>
                    <a:lnTo>
                      <a:pt x="746" y="804"/>
                    </a:lnTo>
                    <a:lnTo>
                      <a:pt x="749" y="802"/>
                    </a:lnTo>
                    <a:lnTo>
                      <a:pt x="749" y="800"/>
                    </a:lnTo>
                    <a:close/>
                    <a:moveTo>
                      <a:pt x="310" y="0"/>
                    </a:moveTo>
                    <a:lnTo>
                      <a:pt x="382" y="4"/>
                    </a:lnTo>
                    <a:lnTo>
                      <a:pt x="457" y="7"/>
                    </a:lnTo>
                    <a:lnTo>
                      <a:pt x="530" y="11"/>
                    </a:lnTo>
                    <a:lnTo>
                      <a:pt x="530" y="72"/>
                    </a:lnTo>
                    <a:lnTo>
                      <a:pt x="528" y="131"/>
                    </a:lnTo>
                    <a:lnTo>
                      <a:pt x="524" y="189"/>
                    </a:lnTo>
                    <a:lnTo>
                      <a:pt x="532" y="192"/>
                    </a:lnTo>
                    <a:lnTo>
                      <a:pt x="539" y="197"/>
                    </a:lnTo>
                    <a:lnTo>
                      <a:pt x="545" y="203"/>
                    </a:lnTo>
                    <a:lnTo>
                      <a:pt x="552" y="208"/>
                    </a:lnTo>
                    <a:lnTo>
                      <a:pt x="565" y="208"/>
                    </a:lnTo>
                    <a:lnTo>
                      <a:pt x="574" y="207"/>
                    </a:lnTo>
                    <a:lnTo>
                      <a:pt x="582" y="208"/>
                    </a:lnTo>
                    <a:lnTo>
                      <a:pt x="585" y="212"/>
                    </a:lnTo>
                    <a:lnTo>
                      <a:pt x="585" y="218"/>
                    </a:lnTo>
                    <a:lnTo>
                      <a:pt x="586" y="224"/>
                    </a:lnTo>
                    <a:lnTo>
                      <a:pt x="588" y="228"/>
                    </a:lnTo>
                    <a:lnTo>
                      <a:pt x="604" y="229"/>
                    </a:lnTo>
                    <a:lnTo>
                      <a:pt x="618" y="232"/>
                    </a:lnTo>
                    <a:lnTo>
                      <a:pt x="631" y="235"/>
                    </a:lnTo>
                    <a:lnTo>
                      <a:pt x="642" y="242"/>
                    </a:lnTo>
                    <a:lnTo>
                      <a:pt x="649" y="238"/>
                    </a:lnTo>
                    <a:lnTo>
                      <a:pt x="653" y="235"/>
                    </a:lnTo>
                    <a:lnTo>
                      <a:pt x="660" y="235"/>
                    </a:lnTo>
                    <a:lnTo>
                      <a:pt x="670" y="236"/>
                    </a:lnTo>
                    <a:lnTo>
                      <a:pt x="670" y="243"/>
                    </a:lnTo>
                    <a:lnTo>
                      <a:pt x="672" y="246"/>
                    </a:lnTo>
                    <a:lnTo>
                      <a:pt x="677" y="248"/>
                    </a:lnTo>
                    <a:lnTo>
                      <a:pt x="681" y="248"/>
                    </a:lnTo>
                    <a:lnTo>
                      <a:pt x="681" y="256"/>
                    </a:lnTo>
                    <a:lnTo>
                      <a:pt x="682" y="260"/>
                    </a:lnTo>
                    <a:lnTo>
                      <a:pt x="684" y="262"/>
                    </a:lnTo>
                    <a:lnTo>
                      <a:pt x="691" y="261"/>
                    </a:lnTo>
                    <a:lnTo>
                      <a:pt x="695" y="257"/>
                    </a:lnTo>
                    <a:lnTo>
                      <a:pt x="699" y="254"/>
                    </a:lnTo>
                    <a:lnTo>
                      <a:pt x="703" y="250"/>
                    </a:lnTo>
                    <a:lnTo>
                      <a:pt x="708" y="253"/>
                    </a:lnTo>
                    <a:lnTo>
                      <a:pt x="712" y="255"/>
                    </a:lnTo>
                    <a:lnTo>
                      <a:pt x="715" y="260"/>
                    </a:lnTo>
                    <a:lnTo>
                      <a:pt x="717" y="264"/>
                    </a:lnTo>
                    <a:lnTo>
                      <a:pt x="727" y="264"/>
                    </a:lnTo>
                    <a:lnTo>
                      <a:pt x="730" y="263"/>
                    </a:lnTo>
                    <a:lnTo>
                      <a:pt x="735" y="259"/>
                    </a:lnTo>
                    <a:lnTo>
                      <a:pt x="737" y="261"/>
                    </a:lnTo>
                    <a:lnTo>
                      <a:pt x="737" y="263"/>
                    </a:lnTo>
                    <a:lnTo>
                      <a:pt x="738" y="266"/>
                    </a:lnTo>
                    <a:lnTo>
                      <a:pt x="738" y="270"/>
                    </a:lnTo>
                    <a:lnTo>
                      <a:pt x="741" y="273"/>
                    </a:lnTo>
                    <a:lnTo>
                      <a:pt x="745" y="273"/>
                    </a:lnTo>
                    <a:lnTo>
                      <a:pt x="748" y="271"/>
                    </a:lnTo>
                    <a:lnTo>
                      <a:pt x="750" y="269"/>
                    </a:lnTo>
                    <a:lnTo>
                      <a:pt x="752" y="264"/>
                    </a:lnTo>
                    <a:lnTo>
                      <a:pt x="753" y="261"/>
                    </a:lnTo>
                    <a:lnTo>
                      <a:pt x="755" y="259"/>
                    </a:lnTo>
                    <a:lnTo>
                      <a:pt x="757" y="256"/>
                    </a:lnTo>
                    <a:lnTo>
                      <a:pt x="757" y="253"/>
                    </a:lnTo>
                    <a:lnTo>
                      <a:pt x="764" y="256"/>
                    </a:lnTo>
                    <a:lnTo>
                      <a:pt x="770" y="260"/>
                    </a:lnTo>
                    <a:lnTo>
                      <a:pt x="777" y="261"/>
                    </a:lnTo>
                    <a:lnTo>
                      <a:pt x="785" y="259"/>
                    </a:lnTo>
                    <a:lnTo>
                      <a:pt x="790" y="264"/>
                    </a:lnTo>
                    <a:lnTo>
                      <a:pt x="795" y="268"/>
                    </a:lnTo>
                    <a:lnTo>
                      <a:pt x="802" y="271"/>
                    </a:lnTo>
                    <a:lnTo>
                      <a:pt x="808" y="276"/>
                    </a:lnTo>
                    <a:lnTo>
                      <a:pt x="814" y="271"/>
                    </a:lnTo>
                    <a:lnTo>
                      <a:pt x="828" y="262"/>
                    </a:lnTo>
                    <a:lnTo>
                      <a:pt x="831" y="261"/>
                    </a:lnTo>
                    <a:lnTo>
                      <a:pt x="834" y="260"/>
                    </a:lnTo>
                    <a:lnTo>
                      <a:pt x="838" y="260"/>
                    </a:lnTo>
                    <a:lnTo>
                      <a:pt x="841" y="261"/>
                    </a:lnTo>
                    <a:lnTo>
                      <a:pt x="844" y="262"/>
                    </a:lnTo>
                    <a:lnTo>
                      <a:pt x="854" y="257"/>
                    </a:lnTo>
                    <a:lnTo>
                      <a:pt x="857" y="255"/>
                    </a:lnTo>
                    <a:lnTo>
                      <a:pt x="862" y="253"/>
                    </a:lnTo>
                    <a:lnTo>
                      <a:pt x="865" y="255"/>
                    </a:lnTo>
                    <a:lnTo>
                      <a:pt x="871" y="257"/>
                    </a:lnTo>
                    <a:lnTo>
                      <a:pt x="878" y="260"/>
                    </a:lnTo>
                    <a:lnTo>
                      <a:pt x="885" y="259"/>
                    </a:lnTo>
                    <a:lnTo>
                      <a:pt x="890" y="253"/>
                    </a:lnTo>
                    <a:lnTo>
                      <a:pt x="898" y="254"/>
                    </a:lnTo>
                    <a:lnTo>
                      <a:pt x="906" y="259"/>
                    </a:lnTo>
                    <a:lnTo>
                      <a:pt x="912" y="266"/>
                    </a:lnTo>
                    <a:lnTo>
                      <a:pt x="918" y="270"/>
                    </a:lnTo>
                    <a:lnTo>
                      <a:pt x="926" y="270"/>
                    </a:lnTo>
                    <a:lnTo>
                      <a:pt x="928" y="273"/>
                    </a:lnTo>
                    <a:lnTo>
                      <a:pt x="928" y="275"/>
                    </a:lnTo>
                    <a:lnTo>
                      <a:pt x="929" y="276"/>
                    </a:lnTo>
                    <a:lnTo>
                      <a:pt x="935" y="277"/>
                    </a:lnTo>
                    <a:lnTo>
                      <a:pt x="941" y="277"/>
                    </a:lnTo>
                    <a:lnTo>
                      <a:pt x="947" y="278"/>
                    </a:lnTo>
                    <a:lnTo>
                      <a:pt x="951" y="281"/>
                    </a:lnTo>
                    <a:lnTo>
                      <a:pt x="954" y="287"/>
                    </a:lnTo>
                    <a:lnTo>
                      <a:pt x="967" y="284"/>
                    </a:lnTo>
                    <a:lnTo>
                      <a:pt x="979" y="287"/>
                    </a:lnTo>
                    <a:lnTo>
                      <a:pt x="982" y="334"/>
                    </a:lnTo>
                    <a:lnTo>
                      <a:pt x="983" y="383"/>
                    </a:lnTo>
                    <a:lnTo>
                      <a:pt x="985" y="431"/>
                    </a:lnTo>
                    <a:lnTo>
                      <a:pt x="989" y="436"/>
                    </a:lnTo>
                    <a:lnTo>
                      <a:pt x="993" y="439"/>
                    </a:lnTo>
                    <a:lnTo>
                      <a:pt x="998" y="444"/>
                    </a:lnTo>
                    <a:lnTo>
                      <a:pt x="1003" y="447"/>
                    </a:lnTo>
                    <a:lnTo>
                      <a:pt x="1003" y="454"/>
                    </a:lnTo>
                    <a:lnTo>
                      <a:pt x="1004" y="457"/>
                    </a:lnTo>
                    <a:lnTo>
                      <a:pt x="1004" y="459"/>
                    </a:lnTo>
                    <a:lnTo>
                      <a:pt x="1005" y="460"/>
                    </a:lnTo>
                    <a:lnTo>
                      <a:pt x="1003" y="465"/>
                    </a:lnTo>
                    <a:lnTo>
                      <a:pt x="1005" y="472"/>
                    </a:lnTo>
                    <a:lnTo>
                      <a:pt x="1007" y="475"/>
                    </a:lnTo>
                    <a:lnTo>
                      <a:pt x="1017" y="485"/>
                    </a:lnTo>
                    <a:lnTo>
                      <a:pt x="1017" y="493"/>
                    </a:lnTo>
                    <a:lnTo>
                      <a:pt x="1020" y="499"/>
                    </a:lnTo>
                    <a:lnTo>
                      <a:pt x="1024" y="503"/>
                    </a:lnTo>
                    <a:lnTo>
                      <a:pt x="1027" y="510"/>
                    </a:lnTo>
                    <a:lnTo>
                      <a:pt x="1027" y="521"/>
                    </a:lnTo>
                    <a:lnTo>
                      <a:pt x="1025" y="521"/>
                    </a:lnTo>
                    <a:lnTo>
                      <a:pt x="1025" y="526"/>
                    </a:lnTo>
                    <a:lnTo>
                      <a:pt x="1026" y="528"/>
                    </a:lnTo>
                    <a:lnTo>
                      <a:pt x="1026" y="533"/>
                    </a:lnTo>
                    <a:lnTo>
                      <a:pt x="1027" y="536"/>
                    </a:lnTo>
                    <a:lnTo>
                      <a:pt x="1027" y="541"/>
                    </a:lnTo>
                    <a:lnTo>
                      <a:pt x="1020" y="551"/>
                    </a:lnTo>
                    <a:lnTo>
                      <a:pt x="1017" y="564"/>
                    </a:lnTo>
                    <a:lnTo>
                      <a:pt x="1014" y="578"/>
                    </a:lnTo>
                    <a:lnTo>
                      <a:pt x="1015" y="592"/>
                    </a:lnTo>
                    <a:lnTo>
                      <a:pt x="1019" y="605"/>
                    </a:lnTo>
                    <a:lnTo>
                      <a:pt x="1010" y="617"/>
                    </a:lnTo>
                    <a:lnTo>
                      <a:pt x="1004" y="622"/>
                    </a:lnTo>
                    <a:lnTo>
                      <a:pt x="1000" y="628"/>
                    </a:lnTo>
                    <a:lnTo>
                      <a:pt x="1000" y="635"/>
                    </a:lnTo>
                    <a:lnTo>
                      <a:pt x="1005" y="642"/>
                    </a:lnTo>
                    <a:lnTo>
                      <a:pt x="998" y="646"/>
                    </a:lnTo>
                    <a:lnTo>
                      <a:pt x="992" y="647"/>
                    </a:lnTo>
                    <a:lnTo>
                      <a:pt x="985" y="648"/>
                    </a:lnTo>
                    <a:lnTo>
                      <a:pt x="978" y="652"/>
                    </a:lnTo>
                    <a:lnTo>
                      <a:pt x="971" y="656"/>
                    </a:lnTo>
                    <a:lnTo>
                      <a:pt x="965" y="659"/>
                    </a:lnTo>
                    <a:lnTo>
                      <a:pt x="962" y="659"/>
                    </a:lnTo>
                    <a:lnTo>
                      <a:pt x="961" y="657"/>
                    </a:lnTo>
                    <a:lnTo>
                      <a:pt x="958" y="656"/>
                    </a:lnTo>
                    <a:lnTo>
                      <a:pt x="957" y="656"/>
                    </a:lnTo>
                    <a:lnTo>
                      <a:pt x="953" y="657"/>
                    </a:lnTo>
                    <a:lnTo>
                      <a:pt x="946" y="659"/>
                    </a:lnTo>
                    <a:lnTo>
                      <a:pt x="937" y="659"/>
                    </a:lnTo>
                    <a:lnTo>
                      <a:pt x="940" y="654"/>
                    </a:lnTo>
                    <a:lnTo>
                      <a:pt x="940" y="639"/>
                    </a:lnTo>
                    <a:lnTo>
                      <a:pt x="937" y="638"/>
                    </a:lnTo>
                    <a:lnTo>
                      <a:pt x="934" y="636"/>
                    </a:lnTo>
                    <a:lnTo>
                      <a:pt x="929" y="641"/>
                    </a:lnTo>
                    <a:lnTo>
                      <a:pt x="928" y="643"/>
                    </a:lnTo>
                    <a:lnTo>
                      <a:pt x="923" y="648"/>
                    </a:lnTo>
                    <a:lnTo>
                      <a:pt x="922" y="648"/>
                    </a:lnTo>
                    <a:lnTo>
                      <a:pt x="920" y="647"/>
                    </a:lnTo>
                    <a:lnTo>
                      <a:pt x="918" y="645"/>
                    </a:lnTo>
                    <a:lnTo>
                      <a:pt x="918" y="643"/>
                    </a:lnTo>
                    <a:lnTo>
                      <a:pt x="916" y="642"/>
                    </a:lnTo>
                    <a:lnTo>
                      <a:pt x="913" y="642"/>
                    </a:lnTo>
                    <a:lnTo>
                      <a:pt x="912" y="645"/>
                    </a:lnTo>
                    <a:lnTo>
                      <a:pt x="913" y="655"/>
                    </a:lnTo>
                    <a:lnTo>
                      <a:pt x="915" y="663"/>
                    </a:lnTo>
                    <a:lnTo>
                      <a:pt x="919" y="671"/>
                    </a:lnTo>
                    <a:lnTo>
                      <a:pt x="923" y="682"/>
                    </a:lnTo>
                    <a:lnTo>
                      <a:pt x="918" y="684"/>
                    </a:lnTo>
                    <a:lnTo>
                      <a:pt x="914" y="689"/>
                    </a:lnTo>
                    <a:lnTo>
                      <a:pt x="909" y="694"/>
                    </a:lnTo>
                    <a:lnTo>
                      <a:pt x="904" y="696"/>
                    </a:lnTo>
                    <a:lnTo>
                      <a:pt x="901" y="706"/>
                    </a:lnTo>
                    <a:lnTo>
                      <a:pt x="897" y="713"/>
                    </a:lnTo>
                    <a:lnTo>
                      <a:pt x="890" y="719"/>
                    </a:lnTo>
                    <a:lnTo>
                      <a:pt x="882" y="725"/>
                    </a:lnTo>
                    <a:lnTo>
                      <a:pt x="873" y="730"/>
                    </a:lnTo>
                    <a:lnTo>
                      <a:pt x="868" y="736"/>
                    </a:lnTo>
                    <a:lnTo>
                      <a:pt x="861" y="736"/>
                    </a:lnTo>
                    <a:lnTo>
                      <a:pt x="855" y="737"/>
                    </a:lnTo>
                    <a:lnTo>
                      <a:pt x="850" y="738"/>
                    </a:lnTo>
                    <a:lnTo>
                      <a:pt x="844" y="738"/>
                    </a:lnTo>
                    <a:lnTo>
                      <a:pt x="843" y="739"/>
                    </a:lnTo>
                    <a:lnTo>
                      <a:pt x="842" y="741"/>
                    </a:lnTo>
                    <a:lnTo>
                      <a:pt x="842" y="750"/>
                    </a:lnTo>
                    <a:lnTo>
                      <a:pt x="840" y="750"/>
                    </a:lnTo>
                    <a:lnTo>
                      <a:pt x="836" y="746"/>
                    </a:lnTo>
                    <a:lnTo>
                      <a:pt x="836" y="745"/>
                    </a:lnTo>
                    <a:lnTo>
                      <a:pt x="835" y="744"/>
                    </a:lnTo>
                    <a:lnTo>
                      <a:pt x="834" y="744"/>
                    </a:lnTo>
                    <a:lnTo>
                      <a:pt x="833" y="745"/>
                    </a:lnTo>
                    <a:lnTo>
                      <a:pt x="831" y="745"/>
                    </a:lnTo>
                    <a:lnTo>
                      <a:pt x="828" y="746"/>
                    </a:lnTo>
                    <a:lnTo>
                      <a:pt x="826" y="747"/>
                    </a:lnTo>
                    <a:lnTo>
                      <a:pt x="821" y="747"/>
                    </a:lnTo>
                    <a:lnTo>
                      <a:pt x="819" y="746"/>
                    </a:lnTo>
                    <a:lnTo>
                      <a:pt x="819" y="740"/>
                    </a:lnTo>
                    <a:lnTo>
                      <a:pt x="815" y="740"/>
                    </a:lnTo>
                    <a:lnTo>
                      <a:pt x="813" y="741"/>
                    </a:lnTo>
                    <a:lnTo>
                      <a:pt x="812" y="743"/>
                    </a:lnTo>
                    <a:lnTo>
                      <a:pt x="806" y="743"/>
                    </a:lnTo>
                    <a:lnTo>
                      <a:pt x="804" y="741"/>
                    </a:lnTo>
                    <a:lnTo>
                      <a:pt x="804" y="739"/>
                    </a:lnTo>
                    <a:lnTo>
                      <a:pt x="802" y="736"/>
                    </a:lnTo>
                    <a:lnTo>
                      <a:pt x="800" y="737"/>
                    </a:lnTo>
                    <a:lnTo>
                      <a:pt x="799" y="738"/>
                    </a:lnTo>
                    <a:lnTo>
                      <a:pt x="799" y="739"/>
                    </a:lnTo>
                    <a:lnTo>
                      <a:pt x="801" y="744"/>
                    </a:lnTo>
                    <a:lnTo>
                      <a:pt x="801" y="745"/>
                    </a:lnTo>
                    <a:lnTo>
                      <a:pt x="802" y="747"/>
                    </a:lnTo>
                    <a:lnTo>
                      <a:pt x="802" y="750"/>
                    </a:lnTo>
                    <a:lnTo>
                      <a:pt x="797" y="748"/>
                    </a:lnTo>
                    <a:lnTo>
                      <a:pt x="793" y="745"/>
                    </a:lnTo>
                    <a:lnTo>
                      <a:pt x="792" y="741"/>
                    </a:lnTo>
                    <a:lnTo>
                      <a:pt x="788" y="738"/>
                    </a:lnTo>
                    <a:lnTo>
                      <a:pt x="783" y="738"/>
                    </a:lnTo>
                    <a:lnTo>
                      <a:pt x="781" y="743"/>
                    </a:lnTo>
                    <a:lnTo>
                      <a:pt x="785" y="747"/>
                    </a:lnTo>
                    <a:lnTo>
                      <a:pt x="788" y="753"/>
                    </a:lnTo>
                    <a:lnTo>
                      <a:pt x="791" y="760"/>
                    </a:lnTo>
                    <a:lnTo>
                      <a:pt x="788" y="766"/>
                    </a:lnTo>
                    <a:lnTo>
                      <a:pt x="793" y="764"/>
                    </a:lnTo>
                    <a:lnTo>
                      <a:pt x="800" y="764"/>
                    </a:lnTo>
                    <a:lnTo>
                      <a:pt x="793" y="771"/>
                    </a:lnTo>
                    <a:lnTo>
                      <a:pt x="785" y="773"/>
                    </a:lnTo>
                    <a:lnTo>
                      <a:pt x="778" y="769"/>
                    </a:lnTo>
                    <a:lnTo>
                      <a:pt x="771" y="764"/>
                    </a:lnTo>
                    <a:lnTo>
                      <a:pt x="770" y="768"/>
                    </a:lnTo>
                    <a:lnTo>
                      <a:pt x="770" y="774"/>
                    </a:lnTo>
                    <a:lnTo>
                      <a:pt x="771" y="780"/>
                    </a:lnTo>
                    <a:lnTo>
                      <a:pt x="770" y="785"/>
                    </a:lnTo>
                    <a:lnTo>
                      <a:pt x="766" y="789"/>
                    </a:lnTo>
                    <a:lnTo>
                      <a:pt x="763" y="786"/>
                    </a:lnTo>
                    <a:lnTo>
                      <a:pt x="759" y="786"/>
                    </a:lnTo>
                    <a:lnTo>
                      <a:pt x="748" y="790"/>
                    </a:lnTo>
                    <a:lnTo>
                      <a:pt x="742" y="792"/>
                    </a:lnTo>
                    <a:lnTo>
                      <a:pt x="737" y="789"/>
                    </a:lnTo>
                    <a:lnTo>
                      <a:pt x="738" y="795"/>
                    </a:lnTo>
                    <a:lnTo>
                      <a:pt x="738" y="801"/>
                    </a:lnTo>
                    <a:lnTo>
                      <a:pt x="741" y="804"/>
                    </a:lnTo>
                    <a:lnTo>
                      <a:pt x="746" y="808"/>
                    </a:lnTo>
                    <a:lnTo>
                      <a:pt x="743" y="814"/>
                    </a:lnTo>
                    <a:lnTo>
                      <a:pt x="741" y="820"/>
                    </a:lnTo>
                    <a:lnTo>
                      <a:pt x="730" y="817"/>
                    </a:lnTo>
                    <a:lnTo>
                      <a:pt x="719" y="817"/>
                    </a:lnTo>
                    <a:lnTo>
                      <a:pt x="709" y="820"/>
                    </a:lnTo>
                    <a:lnTo>
                      <a:pt x="713" y="823"/>
                    </a:lnTo>
                    <a:lnTo>
                      <a:pt x="715" y="824"/>
                    </a:lnTo>
                    <a:lnTo>
                      <a:pt x="719" y="824"/>
                    </a:lnTo>
                    <a:lnTo>
                      <a:pt x="721" y="825"/>
                    </a:lnTo>
                    <a:lnTo>
                      <a:pt x="723" y="828"/>
                    </a:lnTo>
                    <a:lnTo>
                      <a:pt x="724" y="830"/>
                    </a:lnTo>
                    <a:lnTo>
                      <a:pt x="729" y="837"/>
                    </a:lnTo>
                    <a:lnTo>
                      <a:pt x="728" y="844"/>
                    </a:lnTo>
                    <a:lnTo>
                      <a:pt x="724" y="851"/>
                    </a:lnTo>
                    <a:lnTo>
                      <a:pt x="722" y="857"/>
                    </a:lnTo>
                    <a:lnTo>
                      <a:pt x="721" y="865"/>
                    </a:lnTo>
                    <a:lnTo>
                      <a:pt x="712" y="866"/>
                    </a:lnTo>
                    <a:lnTo>
                      <a:pt x="700" y="862"/>
                    </a:lnTo>
                    <a:lnTo>
                      <a:pt x="695" y="859"/>
                    </a:lnTo>
                    <a:lnTo>
                      <a:pt x="689" y="857"/>
                    </a:lnTo>
                    <a:lnTo>
                      <a:pt x="691" y="862"/>
                    </a:lnTo>
                    <a:lnTo>
                      <a:pt x="693" y="866"/>
                    </a:lnTo>
                    <a:lnTo>
                      <a:pt x="695" y="870"/>
                    </a:lnTo>
                    <a:lnTo>
                      <a:pt x="695" y="876"/>
                    </a:lnTo>
                    <a:lnTo>
                      <a:pt x="703" y="877"/>
                    </a:lnTo>
                    <a:lnTo>
                      <a:pt x="710" y="878"/>
                    </a:lnTo>
                    <a:lnTo>
                      <a:pt x="717" y="876"/>
                    </a:lnTo>
                    <a:lnTo>
                      <a:pt x="715" y="883"/>
                    </a:lnTo>
                    <a:lnTo>
                      <a:pt x="714" y="890"/>
                    </a:lnTo>
                    <a:lnTo>
                      <a:pt x="712" y="895"/>
                    </a:lnTo>
                    <a:lnTo>
                      <a:pt x="707" y="899"/>
                    </a:lnTo>
                    <a:lnTo>
                      <a:pt x="706" y="906"/>
                    </a:lnTo>
                    <a:lnTo>
                      <a:pt x="707" y="911"/>
                    </a:lnTo>
                    <a:lnTo>
                      <a:pt x="709" y="915"/>
                    </a:lnTo>
                    <a:lnTo>
                      <a:pt x="713" y="920"/>
                    </a:lnTo>
                    <a:lnTo>
                      <a:pt x="715" y="925"/>
                    </a:lnTo>
                    <a:lnTo>
                      <a:pt x="716" y="933"/>
                    </a:lnTo>
                    <a:lnTo>
                      <a:pt x="716" y="941"/>
                    </a:lnTo>
                    <a:lnTo>
                      <a:pt x="717" y="949"/>
                    </a:lnTo>
                    <a:lnTo>
                      <a:pt x="722" y="958"/>
                    </a:lnTo>
                    <a:lnTo>
                      <a:pt x="724" y="962"/>
                    </a:lnTo>
                    <a:lnTo>
                      <a:pt x="727" y="967"/>
                    </a:lnTo>
                    <a:lnTo>
                      <a:pt x="728" y="974"/>
                    </a:lnTo>
                    <a:lnTo>
                      <a:pt x="728" y="982"/>
                    </a:lnTo>
                    <a:lnTo>
                      <a:pt x="729" y="989"/>
                    </a:lnTo>
                    <a:lnTo>
                      <a:pt x="732" y="995"/>
                    </a:lnTo>
                    <a:lnTo>
                      <a:pt x="732" y="996"/>
                    </a:lnTo>
                    <a:lnTo>
                      <a:pt x="730" y="998"/>
                    </a:lnTo>
                    <a:lnTo>
                      <a:pt x="723" y="998"/>
                    </a:lnTo>
                    <a:lnTo>
                      <a:pt x="723" y="999"/>
                    </a:lnTo>
                    <a:lnTo>
                      <a:pt x="722" y="1000"/>
                    </a:lnTo>
                    <a:lnTo>
                      <a:pt x="723" y="1003"/>
                    </a:lnTo>
                    <a:lnTo>
                      <a:pt x="715" y="1000"/>
                    </a:lnTo>
                    <a:lnTo>
                      <a:pt x="708" y="995"/>
                    </a:lnTo>
                    <a:lnTo>
                      <a:pt x="701" y="988"/>
                    </a:lnTo>
                    <a:lnTo>
                      <a:pt x="693" y="983"/>
                    </a:lnTo>
                    <a:lnTo>
                      <a:pt x="650" y="983"/>
                    </a:lnTo>
                    <a:lnTo>
                      <a:pt x="644" y="978"/>
                    </a:lnTo>
                    <a:lnTo>
                      <a:pt x="639" y="972"/>
                    </a:lnTo>
                    <a:lnTo>
                      <a:pt x="632" y="969"/>
                    </a:lnTo>
                    <a:lnTo>
                      <a:pt x="624" y="967"/>
                    </a:lnTo>
                    <a:lnTo>
                      <a:pt x="614" y="967"/>
                    </a:lnTo>
                    <a:lnTo>
                      <a:pt x="609" y="960"/>
                    </a:lnTo>
                    <a:lnTo>
                      <a:pt x="602" y="955"/>
                    </a:lnTo>
                    <a:lnTo>
                      <a:pt x="593" y="953"/>
                    </a:lnTo>
                    <a:lnTo>
                      <a:pt x="582" y="953"/>
                    </a:lnTo>
                    <a:lnTo>
                      <a:pt x="581" y="951"/>
                    </a:lnTo>
                    <a:lnTo>
                      <a:pt x="581" y="946"/>
                    </a:lnTo>
                    <a:lnTo>
                      <a:pt x="580" y="943"/>
                    </a:lnTo>
                    <a:lnTo>
                      <a:pt x="579" y="943"/>
                    </a:lnTo>
                    <a:lnTo>
                      <a:pt x="578" y="942"/>
                    </a:lnTo>
                    <a:lnTo>
                      <a:pt x="576" y="942"/>
                    </a:lnTo>
                    <a:lnTo>
                      <a:pt x="575" y="941"/>
                    </a:lnTo>
                    <a:lnTo>
                      <a:pt x="574" y="941"/>
                    </a:lnTo>
                    <a:lnTo>
                      <a:pt x="573" y="932"/>
                    </a:lnTo>
                    <a:lnTo>
                      <a:pt x="572" y="921"/>
                    </a:lnTo>
                    <a:lnTo>
                      <a:pt x="566" y="909"/>
                    </a:lnTo>
                    <a:lnTo>
                      <a:pt x="559" y="899"/>
                    </a:lnTo>
                    <a:lnTo>
                      <a:pt x="552" y="891"/>
                    </a:lnTo>
                    <a:lnTo>
                      <a:pt x="551" y="888"/>
                    </a:lnTo>
                    <a:lnTo>
                      <a:pt x="552" y="886"/>
                    </a:lnTo>
                    <a:lnTo>
                      <a:pt x="552" y="884"/>
                    </a:lnTo>
                    <a:lnTo>
                      <a:pt x="553" y="883"/>
                    </a:lnTo>
                    <a:lnTo>
                      <a:pt x="554" y="880"/>
                    </a:lnTo>
                    <a:lnTo>
                      <a:pt x="554" y="876"/>
                    </a:lnTo>
                    <a:lnTo>
                      <a:pt x="553" y="873"/>
                    </a:lnTo>
                    <a:lnTo>
                      <a:pt x="551" y="872"/>
                    </a:lnTo>
                    <a:lnTo>
                      <a:pt x="549" y="867"/>
                    </a:lnTo>
                    <a:lnTo>
                      <a:pt x="551" y="853"/>
                    </a:lnTo>
                    <a:lnTo>
                      <a:pt x="549" y="845"/>
                    </a:lnTo>
                    <a:lnTo>
                      <a:pt x="545" y="838"/>
                    </a:lnTo>
                    <a:lnTo>
                      <a:pt x="538" y="834"/>
                    </a:lnTo>
                    <a:lnTo>
                      <a:pt x="530" y="831"/>
                    </a:lnTo>
                    <a:lnTo>
                      <a:pt x="522" y="817"/>
                    </a:lnTo>
                    <a:lnTo>
                      <a:pt x="512" y="803"/>
                    </a:lnTo>
                    <a:lnTo>
                      <a:pt x="504" y="789"/>
                    </a:lnTo>
                    <a:lnTo>
                      <a:pt x="503" y="787"/>
                    </a:lnTo>
                    <a:lnTo>
                      <a:pt x="501" y="785"/>
                    </a:lnTo>
                    <a:lnTo>
                      <a:pt x="497" y="783"/>
                    </a:lnTo>
                    <a:lnTo>
                      <a:pt x="490" y="780"/>
                    </a:lnTo>
                    <a:lnTo>
                      <a:pt x="488" y="774"/>
                    </a:lnTo>
                    <a:lnTo>
                      <a:pt x="486" y="767"/>
                    </a:lnTo>
                    <a:lnTo>
                      <a:pt x="485" y="758"/>
                    </a:lnTo>
                    <a:lnTo>
                      <a:pt x="485" y="757"/>
                    </a:lnTo>
                    <a:lnTo>
                      <a:pt x="483" y="754"/>
                    </a:lnTo>
                    <a:lnTo>
                      <a:pt x="481" y="747"/>
                    </a:lnTo>
                    <a:lnTo>
                      <a:pt x="479" y="744"/>
                    </a:lnTo>
                    <a:lnTo>
                      <a:pt x="476" y="743"/>
                    </a:lnTo>
                    <a:lnTo>
                      <a:pt x="475" y="741"/>
                    </a:lnTo>
                    <a:lnTo>
                      <a:pt x="473" y="740"/>
                    </a:lnTo>
                    <a:lnTo>
                      <a:pt x="473" y="736"/>
                    </a:lnTo>
                    <a:lnTo>
                      <a:pt x="472" y="732"/>
                    </a:lnTo>
                    <a:lnTo>
                      <a:pt x="465" y="722"/>
                    </a:lnTo>
                    <a:lnTo>
                      <a:pt x="462" y="717"/>
                    </a:lnTo>
                    <a:lnTo>
                      <a:pt x="461" y="709"/>
                    </a:lnTo>
                    <a:lnTo>
                      <a:pt x="459" y="702"/>
                    </a:lnTo>
                    <a:lnTo>
                      <a:pt x="452" y="690"/>
                    </a:lnTo>
                    <a:lnTo>
                      <a:pt x="443" y="681"/>
                    </a:lnTo>
                    <a:lnTo>
                      <a:pt x="433" y="670"/>
                    </a:lnTo>
                    <a:lnTo>
                      <a:pt x="429" y="664"/>
                    </a:lnTo>
                    <a:lnTo>
                      <a:pt x="422" y="657"/>
                    </a:lnTo>
                    <a:lnTo>
                      <a:pt x="413" y="650"/>
                    </a:lnTo>
                    <a:lnTo>
                      <a:pt x="412" y="649"/>
                    </a:lnTo>
                    <a:lnTo>
                      <a:pt x="411" y="649"/>
                    </a:lnTo>
                    <a:lnTo>
                      <a:pt x="411" y="650"/>
                    </a:lnTo>
                    <a:lnTo>
                      <a:pt x="404" y="642"/>
                    </a:lnTo>
                    <a:lnTo>
                      <a:pt x="395" y="628"/>
                    </a:lnTo>
                    <a:lnTo>
                      <a:pt x="381" y="629"/>
                    </a:lnTo>
                    <a:lnTo>
                      <a:pt x="365" y="628"/>
                    </a:lnTo>
                    <a:lnTo>
                      <a:pt x="346" y="625"/>
                    </a:lnTo>
                    <a:lnTo>
                      <a:pt x="334" y="620"/>
                    </a:lnTo>
                    <a:lnTo>
                      <a:pt x="328" y="620"/>
                    </a:lnTo>
                    <a:lnTo>
                      <a:pt x="323" y="622"/>
                    </a:lnTo>
                    <a:lnTo>
                      <a:pt x="318" y="628"/>
                    </a:lnTo>
                    <a:lnTo>
                      <a:pt x="309" y="627"/>
                    </a:lnTo>
                    <a:lnTo>
                      <a:pt x="299" y="631"/>
                    </a:lnTo>
                    <a:lnTo>
                      <a:pt x="294" y="636"/>
                    </a:lnTo>
                    <a:lnTo>
                      <a:pt x="289" y="645"/>
                    </a:lnTo>
                    <a:lnTo>
                      <a:pt x="284" y="655"/>
                    </a:lnTo>
                    <a:lnTo>
                      <a:pt x="278" y="668"/>
                    </a:lnTo>
                    <a:lnTo>
                      <a:pt x="273" y="678"/>
                    </a:lnTo>
                    <a:lnTo>
                      <a:pt x="263" y="688"/>
                    </a:lnTo>
                    <a:lnTo>
                      <a:pt x="254" y="696"/>
                    </a:lnTo>
                    <a:lnTo>
                      <a:pt x="242" y="694"/>
                    </a:lnTo>
                    <a:lnTo>
                      <a:pt x="232" y="689"/>
                    </a:lnTo>
                    <a:lnTo>
                      <a:pt x="224" y="683"/>
                    </a:lnTo>
                    <a:lnTo>
                      <a:pt x="214" y="676"/>
                    </a:lnTo>
                    <a:lnTo>
                      <a:pt x="210" y="671"/>
                    </a:lnTo>
                    <a:lnTo>
                      <a:pt x="209" y="669"/>
                    </a:lnTo>
                    <a:lnTo>
                      <a:pt x="206" y="668"/>
                    </a:lnTo>
                    <a:lnTo>
                      <a:pt x="196" y="666"/>
                    </a:lnTo>
                    <a:lnTo>
                      <a:pt x="186" y="662"/>
                    </a:lnTo>
                    <a:lnTo>
                      <a:pt x="179" y="656"/>
                    </a:lnTo>
                    <a:lnTo>
                      <a:pt x="175" y="649"/>
                    </a:lnTo>
                    <a:lnTo>
                      <a:pt x="168" y="642"/>
                    </a:lnTo>
                    <a:lnTo>
                      <a:pt x="161" y="638"/>
                    </a:lnTo>
                    <a:lnTo>
                      <a:pt x="153" y="634"/>
                    </a:lnTo>
                    <a:lnTo>
                      <a:pt x="150" y="625"/>
                    </a:lnTo>
                    <a:lnTo>
                      <a:pt x="141" y="608"/>
                    </a:lnTo>
                    <a:lnTo>
                      <a:pt x="138" y="600"/>
                    </a:lnTo>
                    <a:lnTo>
                      <a:pt x="139" y="589"/>
                    </a:lnTo>
                    <a:lnTo>
                      <a:pt x="140" y="582"/>
                    </a:lnTo>
                    <a:lnTo>
                      <a:pt x="139" y="575"/>
                    </a:lnTo>
                    <a:lnTo>
                      <a:pt x="135" y="566"/>
                    </a:lnTo>
                    <a:lnTo>
                      <a:pt x="135" y="565"/>
                    </a:lnTo>
                    <a:lnTo>
                      <a:pt x="134" y="562"/>
                    </a:lnTo>
                    <a:lnTo>
                      <a:pt x="134" y="559"/>
                    </a:lnTo>
                    <a:lnTo>
                      <a:pt x="133" y="557"/>
                    </a:lnTo>
                    <a:lnTo>
                      <a:pt x="132" y="557"/>
                    </a:lnTo>
                    <a:lnTo>
                      <a:pt x="129" y="556"/>
                    </a:lnTo>
                    <a:lnTo>
                      <a:pt x="128" y="556"/>
                    </a:lnTo>
                    <a:lnTo>
                      <a:pt x="127" y="555"/>
                    </a:lnTo>
                    <a:lnTo>
                      <a:pt x="127" y="543"/>
                    </a:lnTo>
                    <a:lnTo>
                      <a:pt x="125" y="540"/>
                    </a:lnTo>
                    <a:lnTo>
                      <a:pt x="122" y="537"/>
                    </a:lnTo>
                    <a:lnTo>
                      <a:pt x="121" y="535"/>
                    </a:lnTo>
                    <a:lnTo>
                      <a:pt x="105" y="519"/>
                    </a:lnTo>
                    <a:lnTo>
                      <a:pt x="101" y="516"/>
                    </a:lnTo>
                    <a:lnTo>
                      <a:pt x="94" y="514"/>
                    </a:lnTo>
                    <a:lnTo>
                      <a:pt x="87" y="509"/>
                    </a:lnTo>
                    <a:lnTo>
                      <a:pt x="83" y="502"/>
                    </a:lnTo>
                    <a:lnTo>
                      <a:pt x="82" y="499"/>
                    </a:lnTo>
                    <a:lnTo>
                      <a:pt x="77" y="492"/>
                    </a:lnTo>
                    <a:lnTo>
                      <a:pt x="70" y="487"/>
                    </a:lnTo>
                    <a:lnTo>
                      <a:pt x="68" y="485"/>
                    </a:lnTo>
                    <a:lnTo>
                      <a:pt x="51" y="464"/>
                    </a:lnTo>
                    <a:lnTo>
                      <a:pt x="41" y="454"/>
                    </a:lnTo>
                    <a:lnTo>
                      <a:pt x="28" y="447"/>
                    </a:lnTo>
                    <a:lnTo>
                      <a:pt x="27" y="440"/>
                    </a:lnTo>
                    <a:lnTo>
                      <a:pt x="25" y="435"/>
                    </a:lnTo>
                    <a:lnTo>
                      <a:pt x="23" y="428"/>
                    </a:lnTo>
                    <a:lnTo>
                      <a:pt x="19" y="423"/>
                    </a:lnTo>
                    <a:lnTo>
                      <a:pt x="14" y="419"/>
                    </a:lnTo>
                    <a:lnTo>
                      <a:pt x="8" y="416"/>
                    </a:lnTo>
                    <a:lnTo>
                      <a:pt x="4" y="411"/>
                    </a:lnTo>
                    <a:lnTo>
                      <a:pt x="0" y="405"/>
                    </a:lnTo>
                    <a:lnTo>
                      <a:pt x="0" y="397"/>
                    </a:lnTo>
                    <a:lnTo>
                      <a:pt x="90" y="407"/>
                    </a:lnTo>
                    <a:lnTo>
                      <a:pt x="181" y="414"/>
                    </a:lnTo>
                    <a:lnTo>
                      <a:pt x="274" y="419"/>
                    </a:lnTo>
                    <a:lnTo>
                      <a:pt x="275" y="418"/>
                    </a:lnTo>
                    <a:lnTo>
                      <a:pt x="277" y="417"/>
                    </a:lnTo>
                    <a:lnTo>
                      <a:pt x="280" y="415"/>
                    </a:lnTo>
                    <a:lnTo>
                      <a:pt x="282" y="414"/>
                    </a:lnTo>
                    <a:lnTo>
                      <a:pt x="296" y="206"/>
                    </a:lnTo>
                    <a:lnTo>
                      <a:pt x="310" y="0"/>
                    </a:lnTo>
                    <a:close/>
                  </a:path>
                </a:pathLst>
              </a:custGeom>
              <a:noFill/>
              <a:ln w="1905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8" name="TextBox 157"/>
              <p:cNvSpPr txBox="1"/>
              <p:nvPr/>
            </p:nvSpPr>
            <p:spPr>
              <a:xfrm>
                <a:off x="5142691" y="2162113"/>
                <a:ext cx="459305" cy="215444"/>
              </a:xfrm>
              <a:prstGeom prst="rect">
                <a:avLst/>
              </a:prstGeom>
              <a:noFill/>
              <a:ln w="19050">
                <a:noFill/>
              </a:ln>
            </p:spPr>
            <p:txBody>
              <a:bodyPr wrap="square" rtlCol="0">
                <a:spAutoFit/>
              </a:bodyPr>
              <a:lstStyle/>
              <a:p>
                <a:r>
                  <a:rPr lang="en-US" sz="800" b="1" dirty="0">
                    <a:solidFill>
                      <a:schemeClr val="bg1"/>
                    </a:solidFill>
                  </a:rPr>
                  <a:t>TX</a:t>
                </a:r>
              </a:p>
            </p:txBody>
          </p:sp>
        </p:grpSp>
        <p:grpSp>
          <p:nvGrpSpPr>
            <p:cNvPr id="11" name="Group 10"/>
            <p:cNvGrpSpPr/>
            <p:nvPr/>
          </p:nvGrpSpPr>
          <p:grpSpPr>
            <a:xfrm>
              <a:off x="4664191" y="4326037"/>
              <a:ext cx="589880" cy="454370"/>
              <a:chOff x="4664191" y="4326037"/>
              <a:chExt cx="589880" cy="454370"/>
            </a:xfrm>
          </p:grpSpPr>
          <p:sp>
            <p:nvSpPr>
              <p:cNvPr id="58" name="Freeform 106"/>
              <p:cNvSpPr>
                <a:spLocks/>
              </p:cNvSpPr>
              <p:nvPr/>
            </p:nvSpPr>
            <p:spPr bwMode="auto">
              <a:xfrm>
                <a:off x="4664191" y="4326037"/>
                <a:ext cx="589880" cy="454370"/>
              </a:xfrm>
              <a:custGeom>
                <a:avLst/>
                <a:gdLst/>
                <a:ahLst/>
                <a:cxnLst>
                  <a:cxn ang="0">
                    <a:pos x="217" y="9"/>
                  </a:cxn>
                  <a:cxn ang="0">
                    <a:pos x="224" y="11"/>
                  </a:cxn>
                  <a:cxn ang="0">
                    <a:pos x="225" y="28"/>
                  </a:cxn>
                  <a:cxn ang="0">
                    <a:pos x="228" y="46"/>
                  </a:cxn>
                  <a:cxn ang="0">
                    <a:pos x="226" y="72"/>
                  </a:cxn>
                  <a:cxn ang="0">
                    <a:pos x="226" y="87"/>
                  </a:cxn>
                  <a:cxn ang="0">
                    <a:pos x="212" y="116"/>
                  </a:cxn>
                  <a:cxn ang="0">
                    <a:pos x="203" y="144"/>
                  </a:cxn>
                  <a:cxn ang="0">
                    <a:pos x="200" y="159"/>
                  </a:cxn>
                  <a:cxn ang="0">
                    <a:pos x="196" y="185"/>
                  </a:cxn>
                  <a:cxn ang="0">
                    <a:pos x="338" y="205"/>
                  </a:cxn>
                  <a:cxn ang="0">
                    <a:pos x="361" y="254"/>
                  </a:cxn>
                  <a:cxn ang="0">
                    <a:pos x="327" y="240"/>
                  </a:cxn>
                  <a:cxn ang="0">
                    <a:pos x="304" y="268"/>
                  </a:cxn>
                  <a:cxn ang="0">
                    <a:pos x="352" y="262"/>
                  </a:cxn>
                  <a:cxn ang="0">
                    <a:pos x="344" y="270"/>
                  </a:cxn>
                  <a:cxn ang="0">
                    <a:pos x="367" y="280"/>
                  </a:cxn>
                  <a:cxn ang="0">
                    <a:pos x="372" y="266"/>
                  </a:cxn>
                  <a:cxn ang="0">
                    <a:pos x="383" y="286"/>
                  </a:cxn>
                  <a:cxn ang="0">
                    <a:pos x="367" y="297"/>
                  </a:cxn>
                  <a:cxn ang="0">
                    <a:pos x="361" y="306"/>
                  </a:cxn>
                  <a:cxn ang="0">
                    <a:pos x="365" y="317"/>
                  </a:cxn>
                  <a:cxn ang="0">
                    <a:pos x="376" y="325"/>
                  </a:cxn>
                  <a:cxn ang="0">
                    <a:pos x="383" y="325"/>
                  </a:cxn>
                  <a:cxn ang="0">
                    <a:pos x="392" y="331"/>
                  </a:cxn>
                  <a:cxn ang="0">
                    <a:pos x="410" y="347"/>
                  </a:cxn>
                  <a:cxn ang="0">
                    <a:pos x="394" y="342"/>
                  </a:cxn>
                  <a:cxn ang="0">
                    <a:pos x="384" y="343"/>
                  </a:cxn>
                  <a:cxn ang="0">
                    <a:pos x="368" y="332"/>
                  </a:cxn>
                  <a:cxn ang="0">
                    <a:pos x="356" y="326"/>
                  </a:cxn>
                  <a:cxn ang="0">
                    <a:pos x="333" y="318"/>
                  </a:cxn>
                  <a:cxn ang="0">
                    <a:pos x="320" y="321"/>
                  </a:cxn>
                  <a:cxn ang="0">
                    <a:pos x="333" y="332"/>
                  </a:cxn>
                  <a:cxn ang="0">
                    <a:pos x="326" y="336"/>
                  </a:cxn>
                  <a:cxn ang="0">
                    <a:pos x="324" y="354"/>
                  </a:cxn>
                  <a:cxn ang="0">
                    <a:pos x="312" y="340"/>
                  </a:cxn>
                  <a:cxn ang="0">
                    <a:pos x="299" y="335"/>
                  </a:cxn>
                  <a:cxn ang="0">
                    <a:pos x="262" y="350"/>
                  </a:cxn>
                  <a:cxn ang="0">
                    <a:pos x="236" y="314"/>
                  </a:cxn>
                  <a:cxn ang="0">
                    <a:pos x="217" y="320"/>
                  </a:cxn>
                  <a:cxn ang="0">
                    <a:pos x="185" y="294"/>
                  </a:cxn>
                  <a:cxn ang="0">
                    <a:pos x="158" y="311"/>
                  </a:cxn>
                  <a:cxn ang="0">
                    <a:pos x="158" y="319"/>
                  </a:cxn>
                  <a:cxn ang="0">
                    <a:pos x="127" y="320"/>
                  </a:cxn>
                  <a:cxn ang="0">
                    <a:pos x="77" y="305"/>
                  </a:cxn>
                  <a:cxn ang="0">
                    <a:pos x="58" y="294"/>
                  </a:cxn>
                  <a:cxn ang="0">
                    <a:pos x="22" y="311"/>
                  </a:cxn>
                  <a:cxn ang="0">
                    <a:pos x="32" y="300"/>
                  </a:cxn>
                  <a:cxn ang="0">
                    <a:pos x="35" y="271"/>
                  </a:cxn>
                  <a:cxn ang="0">
                    <a:pos x="37" y="229"/>
                  </a:cxn>
                  <a:cxn ang="0">
                    <a:pos x="44" y="173"/>
                  </a:cxn>
                  <a:cxn ang="0">
                    <a:pos x="27" y="144"/>
                  </a:cxn>
                  <a:cxn ang="0">
                    <a:pos x="0" y="10"/>
                  </a:cxn>
                </a:cxnLst>
                <a:rect l="0" t="0" r="r" b="b"/>
                <a:pathLst>
                  <a:path w="410" h="356">
                    <a:moveTo>
                      <a:pt x="191" y="0"/>
                    </a:moveTo>
                    <a:lnTo>
                      <a:pt x="217" y="2"/>
                    </a:lnTo>
                    <a:lnTo>
                      <a:pt x="216" y="5"/>
                    </a:lnTo>
                    <a:lnTo>
                      <a:pt x="214" y="7"/>
                    </a:lnTo>
                    <a:lnTo>
                      <a:pt x="216" y="9"/>
                    </a:lnTo>
                    <a:lnTo>
                      <a:pt x="217" y="9"/>
                    </a:lnTo>
                    <a:lnTo>
                      <a:pt x="219" y="7"/>
                    </a:lnTo>
                    <a:lnTo>
                      <a:pt x="223" y="4"/>
                    </a:lnTo>
                    <a:lnTo>
                      <a:pt x="225" y="5"/>
                    </a:lnTo>
                    <a:lnTo>
                      <a:pt x="225" y="7"/>
                    </a:lnTo>
                    <a:lnTo>
                      <a:pt x="224" y="9"/>
                    </a:lnTo>
                    <a:lnTo>
                      <a:pt x="224" y="11"/>
                    </a:lnTo>
                    <a:lnTo>
                      <a:pt x="223" y="13"/>
                    </a:lnTo>
                    <a:lnTo>
                      <a:pt x="223" y="18"/>
                    </a:lnTo>
                    <a:lnTo>
                      <a:pt x="228" y="24"/>
                    </a:lnTo>
                    <a:lnTo>
                      <a:pt x="228" y="25"/>
                    </a:lnTo>
                    <a:lnTo>
                      <a:pt x="226" y="26"/>
                    </a:lnTo>
                    <a:lnTo>
                      <a:pt x="225" y="28"/>
                    </a:lnTo>
                    <a:lnTo>
                      <a:pt x="223" y="31"/>
                    </a:lnTo>
                    <a:lnTo>
                      <a:pt x="223" y="32"/>
                    </a:lnTo>
                    <a:lnTo>
                      <a:pt x="224" y="34"/>
                    </a:lnTo>
                    <a:lnTo>
                      <a:pt x="226" y="35"/>
                    </a:lnTo>
                    <a:lnTo>
                      <a:pt x="228" y="38"/>
                    </a:lnTo>
                    <a:lnTo>
                      <a:pt x="228" y="46"/>
                    </a:lnTo>
                    <a:lnTo>
                      <a:pt x="233" y="53"/>
                    </a:lnTo>
                    <a:lnTo>
                      <a:pt x="236" y="56"/>
                    </a:lnTo>
                    <a:lnTo>
                      <a:pt x="239" y="60"/>
                    </a:lnTo>
                    <a:lnTo>
                      <a:pt x="236" y="65"/>
                    </a:lnTo>
                    <a:lnTo>
                      <a:pt x="229" y="68"/>
                    </a:lnTo>
                    <a:lnTo>
                      <a:pt x="226" y="72"/>
                    </a:lnTo>
                    <a:lnTo>
                      <a:pt x="225" y="74"/>
                    </a:lnTo>
                    <a:lnTo>
                      <a:pt x="227" y="76"/>
                    </a:lnTo>
                    <a:lnTo>
                      <a:pt x="234" y="80"/>
                    </a:lnTo>
                    <a:lnTo>
                      <a:pt x="231" y="83"/>
                    </a:lnTo>
                    <a:lnTo>
                      <a:pt x="228" y="84"/>
                    </a:lnTo>
                    <a:lnTo>
                      <a:pt x="226" y="87"/>
                    </a:lnTo>
                    <a:lnTo>
                      <a:pt x="226" y="88"/>
                    </a:lnTo>
                    <a:lnTo>
                      <a:pt x="227" y="89"/>
                    </a:lnTo>
                    <a:lnTo>
                      <a:pt x="231" y="89"/>
                    </a:lnTo>
                    <a:lnTo>
                      <a:pt x="223" y="100"/>
                    </a:lnTo>
                    <a:lnTo>
                      <a:pt x="211" y="108"/>
                    </a:lnTo>
                    <a:lnTo>
                      <a:pt x="212" y="116"/>
                    </a:lnTo>
                    <a:lnTo>
                      <a:pt x="207" y="124"/>
                    </a:lnTo>
                    <a:lnTo>
                      <a:pt x="203" y="131"/>
                    </a:lnTo>
                    <a:lnTo>
                      <a:pt x="200" y="137"/>
                    </a:lnTo>
                    <a:lnTo>
                      <a:pt x="200" y="140"/>
                    </a:lnTo>
                    <a:lnTo>
                      <a:pt x="202" y="143"/>
                    </a:lnTo>
                    <a:lnTo>
                      <a:pt x="203" y="144"/>
                    </a:lnTo>
                    <a:lnTo>
                      <a:pt x="203" y="147"/>
                    </a:lnTo>
                    <a:lnTo>
                      <a:pt x="197" y="147"/>
                    </a:lnTo>
                    <a:lnTo>
                      <a:pt x="197" y="151"/>
                    </a:lnTo>
                    <a:lnTo>
                      <a:pt x="199" y="153"/>
                    </a:lnTo>
                    <a:lnTo>
                      <a:pt x="200" y="156"/>
                    </a:lnTo>
                    <a:lnTo>
                      <a:pt x="200" y="159"/>
                    </a:lnTo>
                    <a:lnTo>
                      <a:pt x="198" y="160"/>
                    </a:lnTo>
                    <a:lnTo>
                      <a:pt x="197" y="160"/>
                    </a:lnTo>
                    <a:lnTo>
                      <a:pt x="195" y="161"/>
                    </a:lnTo>
                    <a:lnTo>
                      <a:pt x="191" y="161"/>
                    </a:lnTo>
                    <a:lnTo>
                      <a:pt x="196" y="178"/>
                    </a:lnTo>
                    <a:lnTo>
                      <a:pt x="196" y="185"/>
                    </a:lnTo>
                    <a:lnTo>
                      <a:pt x="191" y="191"/>
                    </a:lnTo>
                    <a:lnTo>
                      <a:pt x="269" y="185"/>
                    </a:lnTo>
                    <a:lnTo>
                      <a:pt x="346" y="179"/>
                    </a:lnTo>
                    <a:lnTo>
                      <a:pt x="344" y="187"/>
                    </a:lnTo>
                    <a:lnTo>
                      <a:pt x="341" y="196"/>
                    </a:lnTo>
                    <a:lnTo>
                      <a:pt x="338" y="205"/>
                    </a:lnTo>
                    <a:lnTo>
                      <a:pt x="342" y="216"/>
                    </a:lnTo>
                    <a:lnTo>
                      <a:pt x="349" y="227"/>
                    </a:lnTo>
                    <a:lnTo>
                      <a:pt x="356" y="236"/>
                    </a:lnTo>
                    <a:lnTo>
                      <a:pt x="363" y="249"/>
                    </a:lnTo>
                    <a:lnTo>
                      <a:pt x="362" y="252"/>
                    </a:lnTo>
                    <a:lnTo>
                      <a:pt x="361" y="254"/>
                    </a:lnTo>
                    <a:lnTo>
                      <a:pt x="359" y="254"/>
                    </a:lnTo>
                    <a:lnTo>
                      <a:pt x="354" y="249"/>
                    </a:lnTo>
                    <a:lnTo>
                      <a:pt x="349" y="247"/>
                    </a:lnTo>
                    <a:lnTo>
                      <a:pt x="335" y="247"/>
                    </a:lnTo>
                    <a:lnTo>
                      <a:pt x="332" y="244"/>
                    </a:lnTo>
                    <a:lnTo>
                      <a:pt x="327" y="240"/>
                    </a:lnTo>
                    <a:lnTo>
                      <a:pt x="323" y="236"/>
                    </a:lnTo>
                    <a:lnTo>
                      <a:pt x="316" y="235"/>
                    </a:lnTo>
                    <a:lnTo>
                      <a:pt x="306" y="242"/>
                    </a:lnTo>
                    <a:lnTo>
                      <a:pt x="299" y="251"/>
                    </a:lnTo>
                    <a:lnTo>
                      <a:pt x="296" y="263"/>
                    </a:lnTo>
                    <a:lnTo>
                      <a:pt x="304" y="268"/>
                    </a:lnTo>
                    <a:lnTo>
                      <a:pt x="313" y="269"/>
                    </a:lnTo>
                    <a:lnTo>
                      <a:pt x="325" y="268"/>
                    </a:lnTo>
                    <a:lnTo>
                      <a:pt x="335" y="265"/>
                    </a:lnTo>
                    <a:lnTo>
                      <a:pt x="344" y="262"/>
                    </a:lnTo>
                    <a:lnTo>
                      <a:pt x="349" y="261"/>
                    </a:lnTo>
                    <a:lnTo>
                      <a:pt x="352" y="262"/>
                    </a:lnTo>
                    <a:lnTo>
                      <a:pt x="352" y="264"/>
                    </a:lnTo>
                    <a:lnTo>
                      <a:pt x="351" y="265"/>
                    </a:lnTo>
                    <a:lnTo>
                      <a:pt x="348" y="266"/>
                    </a:lnTo>
                    <a:lnTo>
                      <a:pt x="347" y="268"/>
                    </a:lnTo>
                    <a:lnTo>
                      <a:pt x="345" y="269"/>
                    </a:lnTo>
                    <a:lnTo>
                      <a:pt x="344" y="270"/>
                    </a:lnTo>
                    <a:lnTo>
                      <a:pt x="344" y="272"/>
                    </a:lnTo>
                    <a:lnTo>
                      <a:pt x="348" y="277"/>
                    </a:lnTo>
                    <a:lnTo>
                      <a:pt x="356" y="280"/>
                    </a:lnTo>
                    <a:lnTo>
                      <a:pt x="363" y="283"/>
                    </a:lnTo>
                    <a:lnTo>
                      <a:pt x="366" y="282"/>
                    </a:lnTo>
                    <a:lnTo>
                      <a:pt x="367" y="280"/>
                    </a:lnTo>
                    <a:lnTo>
                      <a:pt x="368" y="278"/>
                    </a:lnTo>
                    <a:lnTo>
                      <a:pt x="368" y="276"/>
                    </a:lnTo>
                    <a:lnTo>
                      <a:pt x="369" y="273"/>
                    </a:lnTo>
                    <a:lnTo>
                      <a:pt x="369" y="270"/>
                    </a:lnTo>
                    <a:lnTo>
                      <a:pt x="370" y="269"/>
                    </a:lnTo>
                    <a:lnTo>
                      <a:pt x="372" y="266"/>
                    </a:lnTo>
                    <a:lnTo>
                      <a:pt x="377" y="266"/>
                    </a:lnTo>
                    <a:lnTo>
                      <a:pt x="376" y="272"/>
                    </a:lnTo>
                    <a:lnTo>
                      <a:pt x="377" y="276"/>
                    </a:lnTo>
                    <a:lnTo>
                      <a:pt x="380" y="278"/>
                    </a:lnTo>
                    <a:lnTo>
                      <a:pt x="382" y="282"/>
                    </a:lnTo>
                    <a:lnTo>
                      <a:pt x="383" y="286"/>
                    </a:lnTo>
                    <a:lnTo>
                      <a:pt x="377" y="286"/>
                    </a:lnTo>
                    <a:lnTo>
                      <a:pt x="373" y="287"/>
                    </a:lnTo>
                    <a:lnTo>
                      <a:pt x="370" y="289"/>
                    </a:lnTo>
                    <a:lnTo>
                      <a:pt x="368" y="291"/>
                    </a:lnTo>
                    <a:lnTo>
                      <a:pt x="367" y="293"/>
                    </a:lnTo>
                    <a:lnTo>
                      <a:pt x="367" y="297"/>
                    </a:lnTo>
                    <a:lnTo>
                      <a:pt x="369" y="300"/>
                    </a:lnTo>
                    <a:lnTo>
                      <a:pt x="363" y="300"/>
                    </a:lnTo>
                    <a:lnTo>
                      <a:pt x="362" y="301"/>
                    </a:lnTo>
                    <a:lnTo>
                      <a:pt x="362" y="304"/>
                    </a:lnTo>
                    <a:lnTo>
                      <a:pt x="361" y="305"/>
                    </a:lnTo>
                    <a:lnTo>
                      <a:pt x="361" y="306"/>
                    </a:lnTo>
                    <a:lnTo>
                      <a:pt x="360" y="307"/>
                    </a:lnTo>
                    <a:lnTo>
                      <a:pt x="358" y="308"/>
                    </a:lnTo>
                    <a:lnTo>
                      <a:pt x="358" y="313"/>
                    </a:lnTo>
                    <a:lnTo>
                      <a:pt x="360" y="315"/>
                    </a:lnTo>
                    <a:lnTo>
                      <a:pt x="362" y="317"/>
                    </a:lnTo>
                    <a:lnTo>
                      <a:pt x="365" y="317"/>
                    </a:lnTo>
                    <a:lnTo>
                      <a:pt x="368" y="318"/>
                    </a:lnTo>
                    <a:lnTo>
                      <a:pt x="370" y="318"/>
                    </a:lnTo>
                    <a:lnTo>
                      <a:pt x="373" y="319"/>
                    </a:lnTo>
                    <a:lnTo>
                      <a:pt x="375" y="321"/>
                    </a:lnTo>
                    <a:lnTo>
                      <a:pt x="375" y="324"/>
                    </a:lnTo>
                    <a:lnTo>
                      <a:pt x="376" y="325"/>
                    </a:lnTo>
                    <a:lnTo>
                      <a:pt x="376" y="327"/>
                    </a:lnTo>
                    <a:lnTo>
                      <a:pt x="377" y="328"/>
                    </a:lnTo>
                    <a:lnTo>
                      <a:pt x="379" y="328"/>
                    </a:lnTo>
                    <a:lnTo>
                      <a:pt x="380" y="327"/>
                    </a:lnTo>
                    <a:lnTo>
                      <a:pt x="382" y="326"/>
                    </a:lnTo>
                    <a:lnTo>
                      <a:pt x="383" y="325"/>
                    </a:lnTo>
                    <a:lnTo>
                      <a:pt x="386" y="326"/>
                    </a:lnTo>
                    <a:lnTo>
                      <a:pt x="387" y="326"/>
                    </a:lnTo>
                    <a:lnTo>
                      <a:pt x="387" y="327"/>
                    </a:lnTo>
                    <a:lnTo>
                      <a:pt x="389" y="328"/>
                    </a:lnTo>
                    <a:lnTo>
                      <a:pt x="390" y="331"/>
                    </a:lnTo>
                    <a:lnTo>
                      <a:pt x="392" y="331"/>
                    </a:lnTo>
                    <a:lnTo>
                      <a:pt x="396" y="332"/>
                    </a:lnTo>
                    <a:lnTo>
                      <a:pt x="399" y="332"/>
                    </a:lnTo>
                    <a:lnTo>
                      <a:pt x="403" y="331"/>
                    </a:lnTo>
                    <a:lnTo>
                      <a:pt x="406" y="335"/>
                    </a:lnTo>
                    <a:lnTo>
                      <a:pt x="410" y="341"/>
                    </a:lnTo>
                    <a:lnTo>
                      <a:pt x="410" y="347"/>
                    </a:lnTo>
                    <a:lnTo>
                      <a:pt x="408" y="354"/>
                    </a:lnTo>
                    <a:lnTo>
                      <a:pt x="404" y="353"/>
                    </a:lnTo>
                    <a:lnTo>
                      <a:pt x="401" y="350"/>
                    </a:lnTo>
                    <a:lnTo>
                      <a:pt x="398" y="348"/>
                    </a:lnTo>
                    <a:lnTo>
                      <a:pt x="396" y="345"/>
                    </a:lnTo>
                    <a:lnTo>
                      <a:pt x="394" y="342"/>
                    </a:lnTo>
                    <a:lnTo>
                      <a:pt x="391" y="345"/>
                    </a:lnTo>
                    <a:lnTo>
                      <a:pt x="391" y="347"/>
                    </a:lnTo>
                    <a:lnTo>
                      <a:pt x="390" y="348"/>
                    </a:lnTo>
                    <a:lnTo>
                      <a:pt x="386" y="348"/>
                    </a:lnTo>
                    <a:lnTo>
                      <a:pt x="386" y="346"/>
                    </a:lnTo>
                    <a:lnTo>
                      <a:pt x="384" y="343"/>
                    </a:lnTo>
                    <a:lnTo>
                      <a:pt x="383" y="342"/>
                    </a:lnTo>
                    <a:lnTo>
                      <a:pt x="383" y="336"/>
                    </a:lnTo>
                    <a:lnTo>
                      <a:pt x="380" y="338"/>
                    </a:lnTo>
                    <a:lnTo>
                      <a:pt x="376" y="338"/>
                    </a:lnTo>
                    <a:lnTo>
                      <a:pt x="369" y="334"/>
                    </a:lnTo>
                    <a:lnTo>
                      <a:pt x="368" y="332"/>
                    </a:lnTo>
                    <a:lnTo>
                      <a:pt x="366" y="331"/>
                    </a:lnTo>
                    <a:lnTo>
                      <a:pt x="365" y="331"/>
                    </a:lnTo>
                    <a:lnTo>
                      <a:pt x="362" y="332"/>
                    </a:lnTo>
                    <a:lnTo>
                      <a:pt x="359" y="332"/>
                    </a:lnTo>
                    <a:lnTo>
                      <a:pt x="356" y="329"/>
                    </a:lnTo>
                    <a:lnTo>
                      <a:pt x="356" y="326"/>
                    </a:lnTo>
                    <a:lnTo>
                      <a:pt x="355" y="324"/>
                    </a:lnTo>
                    <a:lnTo>
                      <a:pt x="354" y="322"/>
                    </a:lnTo>
                    <a:lnTo>
                      <a:pt x="352" y="321"/>
                    </a:lnTo>
                    <a:lnTo>
                      <a:pt x="341" y="321"/>
                    </a:lnTo>
                    <a:lnTo>
                      <a:pt x="338" y="320"/>
                    </a:lnTo>
                    <a:lnTo>
                      <a:pt x="333" y="318"/>
                    </a:lnTo>
                    <a:lnTo>
                      <a:pt x="330" y="314"/>
                    </a:lnTo>
                    <a:lnTo>
                      <a:pt x="324" y="312"/>
                    </a:lnTo>
                    <a:lnTo>
                      <a:pt x="318" y="311"/>
                    </a:lnTo>
                    <a:lnTo>
                      <a:pt x="318" y="318"/>
                    </a:lnTo>
                    <a:lnTo>
                      <a:pt x="319" y="319"/>
                    </a:lnTo>
                    <a:lnTo>
                      <a:pt x="320" y="321"/>
                    </a:lnTo>
                    <a:lnTo>
                      <a:pt x="325" y="324"/>
                    </a:lnTo>
                    <a:lnTo>
                      <a:pt x="327" y="324"/>
                    </a:lnTo>
                    <a:lnTo>
                      <a:pt x="328" y="325"/>
                    </a:lnTo>
                    <a:lnTo>
                      <a:pt x="331" y="326"/>
                    </a:lnTo>
                    <a:lnTo>
                      <a:pt x="333" y="331"/>
                    </a:lnTo>
                    <a:lnTo>
                      <a:pt x="333" y="332"/>
                    </a:lnTo>
                    <a:lnTo>
                      <a:pt x="332" y="334"/>
                    </a:lnTo>
                    <a:lnTo>
                      <a:pt x="331" y="334"/>
                    </a:lnTo>
                    <a:lnTo>
                      <a:pt x="330" y="335"/>
                    </a:lnTo>
                    <a:lnTo>
                      <a:pt x="328" y="335"/>
                    </a:lnTo>
                    <a:lnTo>
                      <a:pt x="327" y="336"/>
                    </a:lnTo>
                    <a:lnTo>
                      <a:pt x="326" y="336"/>
                    </a:lnTo>
                    <a:lnTo>
                      <a:pt x="326" y="340"/>
                    </a:lnTo>
                    <a:lnTo>
                      <a:pt x="330" y="347"/>
                    </a:lnTo>
                    <a:lnTo>
                      <a:pt x="330" y="349"/>
                    </a:lnTo>
                    <a:lnTo>
                      <a:pt x="328" y="352"/>
                    </a:lnTo>
                    <a:lnTo>
                      <a:pt x="327" y="353"/>
                    </a:lnTo>
                    <a:lnTo>
                      <a:pt x="324" y="354"/>
                    </a:lnTo>
                    <a:lnTo>
                      <a:pt x="319" y="354"/>
                    </a:lnTo>
                    <a:lnTo>
                      <a:pt x="318" y="353"/>
                    </a:lnTo>
                    <a:lnTo>
                      <a:pt x="318" y="340"/>
                    </a:lnTo>
                    <a:lnTo>
                      <a:pt x="317" y="339"/>
                    </a:lnTo>
                    <a:lnTo>
                      <a:pt x="314" y="339"/>
                    </a:lnTo>
                    <a:lnTo>
                      <a:pt x="312" y="340"/>
                    </a:lnTo>
                    <a:lnTo>
                      <a:pt x="310" y="340"/>
                    </a:lnTo>
                    <a:lnTo>
                      <a:pt x="308" y="341"/>
                    </a:lnTo>
                    <a:lnTo>
                      <a:pt x="305" y="341"/>
                    </a:lnTo>
                    <a:lnTo>
                      <a:pt x="303" y="339"/>
                    </a:lnTo>
                    <a:lnTo>
                      <a:pt x="303" y="335"/>
                    </a:lnTo>
                    <a:lnTo>
                      <a:pt x="299" y="335"/>
                    </a:lnTo>
                    <a:lnTo>
                      <a:pt x="296" y="336"/>
                    </a:lnTo>
                    <a:lnTo>
                      <a:pt x="289" y="340"/>
                    </a:lnTo>
                    <a:lnTo>
                      <a:pt x="284" y="346"/>
                    </a:lnTo>
                    <a:lnTo>
                      <a:pt x="282" y="356"/>
                    </a:lnTo>
                    <a:lnTo>
                      <a:pt x="276" y="355"/>
                    </a:lnTo>
                    <a:lnTo>
                      <a:pt x="262" y="350"/>
                    </a:lnTo>
                    <a:lnTo>
                      <a:pt x="255" y="349"/>
                    </a:lnTo>
                    <a:lnTo>
                      <a:pt x="250" y="350"/>
                    </a:lnTo>
                    <a:lnTo>
                      <a:pt x="248" y="343"/>
                    </a:lnTo>
                    <a:lnTo>
                      <a:pt x="239" y="332"/>
                    </a:lnTo>
                    <a:lnTo>
                      <a:pt x="236" y="325"/>
                    </a:lnTo>
                    <a:lnTo>
                      <a:pt x="236" y="314"/>
                    </a:lnTo>
                    <a:lnTo>
                      <a:pt x="232" y="314"/>
                    </a:lnTo>
                    <a:lnTo>
                      <a:pt x="232" y="317"/>
                    </a:lnTo>
                    <a:lnTo>
                      <a:pt x="231" y="318"/>
                    </a:lnTo>
                    <a:lnTo>
                      <a:pt x="231" y="322"/>
                    </a:lnTo>
                    <a:lnTo>
                      <a:pt x="226" y="322"/>
                    </a:lnTo>
                    <a:lnTo>
                      <a:pt x="217" y="320"/>
                    </a:lnTo>
                    <a:lnTo>
                      <a:pt x="211" y="320"/>
                    </a:lnTo>
                    <a:lnTo>
                      <a:pt x="209" y="312"/>
                    </a:lnTo>
                    <a:lnTo>
                      <a:pt x="204" y="306"/>
                    </a:lnTo>
                    <a:lnTo>
                      <a:pt x="196" y="303"/>
                    </a:lnTo>
                    <a:lnTo>
                      <a:pt x="185" y="303"/>
                    </a:lnTo>
                    <a:lnTo>
                      <a:pt x="185" y="294"/>
                    </a:lnTo>
                    <a:lnTo>
                      <a:pt x="176" y="298"/>
                    </a:lnTo>
                    <a:lnTo>
                      <a:pt x="168" y="303"/>
                    </a:lnTo>
                    <a:lnTo>
                      <a:pt x="157" y="306"/>
                    </a:lnTo>
                    <a:lnTo>
                      <a:pt x="156" y="307"/>
                    </a:lnTo>
                    <a:lnTo>
                      <a:pt x="156" y="310"/>
                    </a:lnTo>
                    <a:lnTo>
                      <a:pt x="158" y="311"/>
                    </a:lnTo>
                    <a:lnTo>
                      <a:pt x="160" y="312"/>
                    </a:lnTo>
                    <a:lnTo>
                      <a:pt x="162" y="313"/>
                    </a:lnTo>
                    <a:lnTo>
                      <a:pt x="163" y="315"/>
                    </a:lnTo>
                    <a:lnTo>
                      <a:pt x="163" y="320"/>
                    </a:lnTo>
                    <a:lnTo>
                      <a:pt x="161" y="319"/>
                    </a:lnTo>
                    <a:lnTo>
                      <a:pt x="158" y="319"/>
                    </a:lnTo>
                    <a:lnTo>
                      <a:pt x="156" y="320"/>
                    </a:lnTo>
                    <a:lnTo>
                      <a:pt x="151" y="325"/>
                    </a:lnTo>
                    <a:lnTo>
                      <a:pt x="149" y="326"/>
                    </a:lnTo>
                    <a:lnTo>
                      <a:pt x="143" y="325"/>
                    </a:lnTo>
                    <a:lnTo>
                      <a:pt x="135" y="321"/>
                    </a:lnTo>
                    <a:lnTo>
                      <a:pt x="127" y="320"/>
                    </a:lnTo>
                    <a:lnTo>
                      <a:pt x="115" y="318"/>
                    </a:lnTo>
                    <a:lnTo>
                      <a:pt x="105" y="314"/>
                    </a:lnTo>
                    <a:lnTo>
                      <a:pt x="93" y="311"/>
                    </a:lnTo>
                    <a:lnTo>
                      <a:pt x="87" y="308"/>
                    </a:lnTo>
                    <a:lnTo>
                      <a:pt x="83" y="306"/>
                    </a:lnTo>
                    <a:lnTo>
                      <a:pt x="77" y="305"/>
                    </a:lnTo>
                    <a:lnTo>
                      <a:pt x="70" y="306"/>
                    </a:lnTo>
                    <a:lnTo>
                      <a:pt x="73" y="298"/>
                    </a:lnTo>
                    <a:lnTo>
                      <a:pt x="72" y="290"/>
                    </a:lnTo>
                    <a:lnTo>
                      <a:pt x="70" y="283"/>
                    </a:lnTo>
                    <a:lnTo>
                      <a:pt x="65" y="277"/>
                    </a:lnTo>
                    <a:lnTo>
                      <a:pt x="58" y="294"/>
                    </a:lnTo>
                    <a:lnTo>
                      <a:pt x="58" y="300"/>
                    </a:lnTo>
                    <a:lnTo>
                      <a:pt x="60" y="303"/>
                    </a:lnTo>
                    <a:lnTo>
                      <a:pt x="55" y="307"/>
                    </a:lnTo>
                    <a:lnTo>
                      <a:pt x="39" y="310"/>
                    </a:lnTo>
                    <a:lnTo>
                      <a:pt x="29" y="310"/>
                    </a:lnTo>
                    <a:lnTo>
                      <a:pt x="22" y="311"/>
                    </a:lnTo>
                    <a:lnTo>
                      <a:pt x="21" y="308"/>
                    </a:lnTo>
                    <a:lnTo>
                      <a:pt x="25" y="305"/>
                    </a:lnTo>
                    <a:lnTo>
                      <a:pt x="27" y="304"/>
                    </a:lnTo>
                    <a:lnTo>
                      <a:pt x="28" y="303"/>
                    </a:lnTo>
                    <a:lnTo>
                      <a:pt x="30" y="301"/>
                    </a:lnTo>
                    <a:lnTo>
                      <a:pt x="32" y="300"/>
                    </a:lnTo>
                    <a:lnTo>
                      <a:pt x="32" y="284"/>
                    </a:lnTo>
                    <a:lnTo>
                      <a:pt x="33" y="283"/>
                    </a:lnTo>
                    <a:lnTo>
                      <a:pt x="35" y="282"/>
                    </a:lnTo>
                    <a:lnTo>
                      <a:pt x="36" y="279"/>
                    </a:lnTo>
                    <a:lnTo>
                      <a:pt x="36" y="277"/>
                    </a:lnTo>
                    <a:lnTo>
                      <a:pt x="35" y="271"/>
                    </a:lnTo>
                    <a:lnTo>
                      <a:pt x="33" y="264"/>
                    </a:lnTo>
                    <a:lnTo>
                      <a:pt x="32" y="258"/>
                    </a:lnTo>
                    <a:lnTo>
                      <a:pt x="32" y="250"/>
                    </a:lnTo>
                    <a:lnTo>
                      <a:pt x="33" y="242"/>
                    </a:lnTo>
                    <a:lnTo>
                      <a:pt x="34" y="235"/>
                    </a:lnTo>
                    <a:lnTo>
                      <a:pt x="37" y="229"/>
                    </a:lnTo>
                    <a:lnTo>
                      <a:pt x="42" y="222"/>
                    </a:lnTo>
                    <a:lnTo>
                      <a:pt x="46" y="215"/>
                    </a:lnTo>
                    <a:lnTo>
                      <a:pt x="47" y="201"/>
                    </a:lnTo>
                    <a:lnTo>
                      <a:pt x="47" y="186"/>
                    </a:lnTo>
                    <a:lnTo>
                      <a:pt x="46" y="175"/>
                    </a:lnTo>
                    <a:lnTo>
                      <a:pt x="44" y="173"/>
                    </a:lnTo>
                    <a:lnTo>
                      <a:pt x="42" y="171"/>
                    </a:lnTo>
                    <a:lnTo>
                      <a:pt x="39" y="170"/>
                    </a:lnTo>
                    <a:lnTo>
                      <a:pt x="34" y="165"/>
                    </a:lnTo>
                    <a:lnTo>
                      <a:pt x="33" y="160"/>
                    </a:lnTo>
                    <a:lnTo>
                      <a:pt x="30" y="149"/>
                    </a:lnTo>
                    <a:lnTo>
                      <a:pt x="27" y="144"/>
                    </a:lnTo>
                    <a:lnTo>
                      <a:pt x="22" y="142"/>
                    </a:lnTo>
                    <a:lnTo>
                      <a:pt x="22" y="130"/>
                    </a:lnTo>
                    <a:lnTo>
                      <a:pt x="20" y="121"/>
                    </a:lnTo>
                    <a:lnTo>
                      <a:pt x="2" y="100"/>
                    </a:lnTo>
                    <a:lnTo>
                      <a:pt x="4" y="76"/>
                    </a:lnTo>
                    <a:lnTo>
                      <a:pt x="0" y="10"/>
                    </a:lnTo>
                    <a:lnTo>
                      <a:pt x="54" y="7"/>
                    </a:lnTo>
                    <a:lnTo>
                      <a:pt x="108" y="4"/>
                    </a:lnTo>
                    <a:lnTo>
                      <a:pt x="163" y="2"/>
                    </a:lnTo>
                    <a:lnTo>
                      <a:pt x="191" y="0"/>
                    </a:lnTo>
                    <a:close/>
                  </a:path>
                </a:pathLst>
              </a:custGeom>
              <a:noFill/>
              <a:ln w="1905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9" name="TextBox 158"/>
              <p:cNvSpPr txBox="1"/>
              <p:nvPr/>
            </p:nvSpPr>
            <p:spPr>
              <a:xfrm>
                <a:off x="4669013" y="4418531"/>
                <a:ext cx="424833" cy="215444"/>
              </a:xfrm>
              <a:prstGeom prst="rect">
                <a:avLst/>
              </a:prstGeom>
              <a:noFill/>
              <a:ln w="19050">
                <a:noFill/>
              </a:ln>
            </p:spPr>
            <p:txBody>
              <a:bodyPr wrap="square" rtlCol="0">
                <a:spAutoFit/>
              </a:bodyPr>
              <a:lstStyle/>
              <a:p>
                <a:r>
                  <a:rPr lang="en-US" sz="800" b="1" dirty="0">
                    <a:solidFill>
                      <a:schemeClr val="bg1"/>
                    </a:solidFill>
                  </a:rPr>
                  <a:t>LA</a:t>
                </a:r>
              </a:p>
            </p:txBody>
          </p:sp>
        </p:grpSp>
      </p:grpSp>
      <p:grpSp>
        <p:nvGrpSpPr>
          <p:cNvPr id="16" name="Group 15"/>
          <p:cNvGrpSpPr/>
          <p:nvPr/>
        </p:nvGrpSpPr>
        <p:grpSpPr>
          <a:xfrm>
            <a:off x="369938" y="4238524"/>
            <a:ext cx="1211674" cy="668867"/>
            <a:chOff x="369938" y="4238524"/>
            <a:chExt cx="1211674" cy="668867"/>
          </a:xfrm>
        </p:grpSpPr>
        <p:grpSp>
          <p:nvGrpSpPr>
            <p:cNvPr id="10" name="Group 9"/>
            <p:cNvGrpSpPr/>
            <p:nvPr/>
          </p:nvGrpSpPr>
          <p:grpSpPr>
            <a:xfrm>
              <a:off x="369938" y="4238524"/>
              <a:ext cx="1211674" cy="668867"/>
              <a:chOff x="369938" y="4238524"/>
              <a:chExt cx="1211674" cy="668867"/>
            </a:xfrm>
          </p:grpSpPr>
          <p:grpSp>
            <p:nvGrpSpPr>
              <p:cNvPr id="160" name="Group 159"/>
              <p:cNvGrpSpPr/>
              <p:nvPr/>
            </p:nvGrpSpPr>
            <p:grpSpPr>
              <a:xfrm>
                <a:off x="369938" y="4238524"/>
                <a:ext cx="1211674" cy="668867"/>
                <a:chOff x="328972" y="1027309"/>
                <a:chExt cx="1340130" cy="668867"/>
              </a:xfrm>
            </p:grpSpPr>
            <p:sp>
              <p:nvSpPr>
                <p:cNvPr id="161" name="Pentagon 160"/>
                <p:cNvSpPr/>
                <p:nvPr/>
              </p:nvSpPr>
              <p:spPr bwMode="auto">
                <a:xfrm>
                  <a:off x="328972" y="1027309"/>
                  <a:ext cx="1340130" cy="668867"/>
                </a:xfrm>
                <a:prstGeom prst="homePlate">
                  <a:avLst/>
                </a:prstGeom>
                <a:solidFill>
                  <a:schemeClr val="bg1">
                    <a:lumMod val="65000"/>
                    <a:alpha val="75000"/>
                  </a:schemeClr>
                </a:solidFill>
                <a:ln>
                  <a:noFill/>
                </a:ln>
              </p:spPr>
              <p:txBody>
                <a:bodyPr vert="horz" wrap="square" lIns="91440" tIns="45720" rIns="91440" bIns="45720" numCol="1" rtlCol="0" anchor="t" anchorCtr="0" compatLnSpc="1">
                  <a:prstTxWarp prst="textNoShape">
                    <a:avLst/>
                  </a:prstTxWarp>
                </a:bodyPr>
                <a:lstStyle/>
                <a:p>
                  <a:pPr algn="ctr"/>
                  <a:endParaRPr lang="en-US"/>
                </a:p>
              </p:txBody>
            </p:sp>
            <p:sp>
              <p:nvSpPr>
                <p:cNvPr id="164" name="TextBox 163"/>
                <p:cNvSpPr txBox="1"/>
                <p:nvPr/>
              </p:nvSpPr>
              <p:spPr>
                <a:xfrm>
                  <a:off x="470136" y="1204105"/>
                  <a:ext cx="507999" cy="215444"/>
                </a:xfrm>
                <a:prstGeom prst="rect">
                  <a:avLst/>
                </a:prstGeom>
                <a:noFill/>
              </p:spPr>
              <p:txBody>
                <a:bodyPr wrap="square" rtlCol="0">
                  <a:spAutoFit/>
                </a:bodyPr>
                <a:lstStyle/>
                <a:p>
                  <a:r>
                    <a:rPr lang="en-US" sz="800" b="1" dirty="0">
                      <a:solidFill>
                        <a:schemeClr val="bg1"/>
                      </a:solidFill>
                    </a:rPr>
                    <a:t>WI</a:t>
                  </a:r>
                </a:p>
              </p:txBody>
            </p:sp>
          </p:grpSp>
          <p:sp>
            <p:nvSpPr>
              <p:cNvPr id="60" name="Freeform 28"/>
              <p:cNvSpPr>
                <a:spLocks/>
              </p:cNvSpPr>
              <p:nvPr/>
            </p:nvSpPr>
            <p:spPr bwMode="auto">
              <a:xfrm>
                <a:off x="414697" y="4286319"/>
                <a:ext cx="460449" cy="456462"/>
              </a:xfrm>
              <a:custGeom>
                <a:avLst/>
                <a:gdLst/>
                <a:ahLst/>
                <a:cxnLst>
                  <a:cxn ang="0">
                    <a:pos x="123" y="14"/>
                  </a:cxn>
                  <a:cxn ang="0">
                    <a:pos x="138" y="30"/>
                  </a:cxn>
                  <a:cxn ang="0">
                    <a:pos x="178" y="57"/>
                  </a:cxn>
                  <a:cxn ang="0">
                    <a:pos x="223" y="63"/>
                  </a:cxn>
                  <a:cxn ang="0">
                    <a:pos x="234" y="64"/>
                  </a:cxn>
                  <a:cxn ang="0">
                    <a:pos x="259" y="77"/>
                  </a:cxn>
                  <a:cxn ang="0">
                    <a:pos x="301" y="79"/>
                  </a:cxn>
                  <a:cxn ang="0">
                    <a:pos x="305" y="84"/>
                  </a:cxn>
                  <a:cxn ang="0">
                    <a:pos x="315" y="94"/>
                  </a:cxn>
                  <a:cxn ang="0">
                    <a:pos x="329" y="114"/>
                  </a:cxn>
                  <a:cxn ang="0">
                    <a:pos x="328" y="132"/>
                  </a:cxn>
                  <a:cxn ang="0">
                    <a:pos x="337" y="141"/>
                  </a:cxn>
                  <a:cxn ang="0">
                    <a:pos x="344" y="157"/>
                  </a:cxn>
                  <a:cxn ang="0">
                    <a:pos x="333" y="167"/>
                  </a:cxn>
                  <a:cxn ang="0">
                    <a:pos x="323" y="192"/>
                  </a:cxn>
                  <a:cxn ang="0">
                    <a:pos x="327" y="210"/>
                  </a:cxn>
                  <a:cxn ang="0">
                    <a:pos x="333" y="207"/>
                  </a:cxn>
                  <a:cxn ang="0">
                    <a:pos x="335" y="203"/>
                  </a:cxn>
                  <a:cxn ang="0">
                    <a:pos x="358" y="175"/>
                  </a:cxn>
                  <a:cxn ang="0">
                    <a:pos x="365" y="190"/>
                  </a:cxn>
                  <a:cxn ang="0">
                    <a:pos x="358" y="209"/>
                  </a:cxn>
                  <a:cxn ang="0">
                    <a:pos x="360" y="240"/>
                  </a:cxn>
                  <a:cxn ang="0">
                    <a:pos x="353" y="245"/>
                  </a:cxn>
                  <a:cxn ang="0">
                    <a:pos x="350" y="254"/>
                  </a:cxn>
                  <a:cxn ang="0">
                    <a:pos x="351" y="274"/>
                  </a:cxn>
                  <a:cxn ang="0">
                    <a:pos x="347" y="304"/>
                  </a:cxn>
                  <a:cxn ang="0">
                    <a:pos x="345" y="335"/>
                  </a:cxn>
                  <a:cxn ang="0">
                    <a:pos x="344" y="346"/>
                  </a:cxn>
                  <a:cxn ang="0">
                    <a:pos x="347" y="354"/>
                  </a:cxn>
                  <a:cxn ang="0">
                    <a:pos x="355" y="373"/>
                  </a:cxn>
                  <a:cxn ang="0">
                    <a:pos x="308" y="400"/>
                  </a:cxn>
                  <a:cxn ang="0">
                    <a:pos x="165" y="409"/>
                  </a:cxn>
                  <a:cxn ang="0">
                    <a:pos x="163" y="402"/>
                  </a:cxn>
                  <a:cxn ang="0">
                    <a:pos x="152" y="396"/>
                  </a:cxn>
                  <a:cxn ang="0">
                    <a:pos x="128" y="361"/>
                  </a:cxn>
                  <a:cxn ang="0">
                    <a:pos x="132" y="342"/>
                  </a:cxn>
                  <a:cxn ang="0">
                    <a:pos x="126" y="336"/>
                  </a:cxn>
                  <a:cxn ang="0">
                    <a:pos x="119" y="321"/>
                  </a:cxn>
                  <a:cxn ang="0">
                    <a:pos x="116" y="294"/>
                  </a:cxn>
                  <a:cxn ang="0">
                    <a:pos x="100" y="273"/>
                  </a:cxn>
                  <a:cxn ang="0">
                    <a:pos x="85" y="268"/>
                  </a:cxn>
                  <a:cxn ang="0">
                    <a:pos x="61" y="239"/>
                  </a:cxn>
                  <a:cxn ang="0">
                    <a:pos x="52" y="237"/>
                  </a:cxn>
                  <a:cxn ang="0">
                    <a:pos x="37" y="225"/>
                  </a:cxn>
                  <a:cxn ang="0">
                    <a:pos x="21" y="221"/>
                  </a:cxn>
                  <a:cxn ang="0">
                    <a:pos x="16" y="213"/>
                  </a:cxn>
                  <a:cxn ang="0">
                    <a:pos x="11" y="199"/>
                  </a:cxn>
                  <a:cxn ang="0">
                    <a:pos x="17" y="149"/>
                  </a:cxn>
                  <a:cxn ang="0">
                    <a:pos x="1" y="130"/>
                  </a:cxn>
                  <a:cxn ang="0">
                    <a:pos x="3" y="122"/>
                  </a:cxn>
                  <a:cxn ang="0">
                    <a:pos x="7" y="116"/>
                  </a:cxn>
                  <a:cxn ang="0">
                    <a:pos x="9" y="105"/>
                  </a:cxn>
                  <a:cxn ang="0">
                    <a:pos x="16" y="102"/>
                  </a:cxn>
                  <a:cxn ang="0">
                    <a:pos x="30" y="92"/>
                  </a:cxn>
                  <a:cxn ang="0">
                    <a:pos x="36" y="50"/>
                  </a:cxn>
                  <a:cxn ang="0">
                    <a:pos x="40" y="30"/>
                  </a:cxn>
                  <a:cxn ang="0">
                    <a:pos x="43" y="23"/>
                  </a:cxn>
                  <a:cxn ang="0">
                    <a:pos x="78" y="23"/>
                  </a:cxn>
                  <a:cxn ang="0">
                    <a:pos x="114" y="4"/>
                  </a:cxn>
                </a:cxnLst>
                <a:rect l="0" t="0" r="r" b="b"/>
                <a:pathLst>
                  <a:path w="366" h="409">
                    <a:moveTo>
                      <a:pt x="124" y="0"/>
                    </a:moveTo>
                    <a:lnTo>
                      <a:pt x="125" y="7"/>
                    </a:lnTo>
                    <a:lnTo>
                      <a:pt x="123" y="14"/>
                    </a:lnTo>
                    <a:lnTo>
                      <a:pt x="119" y="23"/>
                    </a:lnTo>
                    <a:lnTo>
                      <a:pt x="118" y="31"/>
                    </a:lnTo>
                    <a:lnTo>
                      <a:pt x="138" y="30"/>
                    </a:lnTo>
                    <a:lnTo>
                      <a:pt x="154" y="35"/>
                    </a:lnTo>
                    <a:lnTo>
                      <a:pt x="168" y="44"/>
                    </a:lnTo>
                    <a:lnTo>
                      <a:pt x="178" y="57"/>
                    </a:lnTo>
                    <a:lnTo>
                      <a:pt x="193" y="59"/>
                    </a:lnTo>
                    <a:lnTo>
                      <a:pt x="208" y="60"/>
                    </a:lnTo>
                    <a:lnTo>
                      <a:pt x="223" y="63"/>
                    </a:lnTo>
                    <a:lnTo>
                      <a:pt x="227" y="63"/>
                    </a:lnTo>
                    <a:lnTo>
                      <a:pt x="230" y="64"/>
                    </a:lnTo>
                    <a:lnTo>
                      <a:pt x="234" y="64"/>
                    </a:lnTo>
                    <a:lnTo>
                      <a:pt x="237" y="65"/>
                    </a:lnTo>
                    <a:lnTo>
                      <a:pt x="248" y="71"/>
                    </a:lnTo>
                    <a:lnTo>
                      <a:pt x="259" y="77"/>
                    </a:lnTo>
                    <a:lnTo>
                      <a:pt x="273" y="78"/>
                    </a:lnTo>
                    <a:lnTo>
                      <a:pt x="287" y="78"/>
                    </a:lnTo>
                    <a:lnTo>
                      <a:pt x="301" y="79"/>
                    </a:lnTo>
                    <a:lnTo>
                      <a:pt x="302" y="81"/>
                    </a:lnTo>
                    <a:lnTo>
                      <a:pt x="302" y="83"/>
                    </a:lnTo>
                    <a:lnTo>
                      <a:pt x="305" y="84"/>
                    </a:lnTo>
                    <a:lnTo>
                      <a:pt x="307" y="86"/>
                    </a:lnTo>
                    <a:lnTo>
                      <a:pt x="307" y="93"/>
                    </a:lnTo>
                    <a:lnTo>
                      <a:pt x="315" y="94"/>
                    </a:lnTo>
                    <a:lnTo>
                      <a:pt x="327" y="99"/>
                    </a:lnTo>
                    <a:lnTo>
                      <a:pt x="329" y="107"/>
                    </a:lnTo>
                    <a:lnTo>
                      <a:pt x="329" y="114"/>
                    </a:lnTo>
                    <a:lnTo>
                      <a:pt x="328" y="121"/>
                    </a:lnTo>
                    <a:lnTo>
                      <a:pt x="327" y="130"/>
                    </a:lnTo>
                    <a:lnTo>
                      <a:pt x="328" y="132"/>
                    </a:lnTo>
                    <a:lnTo>
                      <a:pt x="330" y="133"/>
                    </a:lnTo>
                    <a:lnTo>
                      <a:pt x="338" y="133"/>
                    </a:lnTo>
                    <a:lnTo>
                      <a:pt x="337" y="141"/>
                    </a:lnTo>
                    <a:lnTo>
                      <a:pt x="340" y="147"/>
                    </a:lnTo>
                    <a:lnTo>
                      <a:pt x="342" y="151"/>
                    </a:lnTo>
                    <a:lnTo>
                      <a:pt x="344" y="157"/>
                    </a:lnTo>
                    <a:lnTo>
                      <a:pt x="344" y="164"/>
                    </a:lnTo>
                    <a:lnTo>
                      <a:pt x="337" y="167"/>
                    </a:lnTo>
                    <a:lnTo>
                      <a:pt x="333" y="167"/>
                    </a:lnTo>
                    <a:lnTo>
                      <a:pt x="331" y="176"/>
                    </a:lnTo>
                    <a:lnTo>
                      <a:pt x="328" y="184"/>
                    </a:lnTo>
                    <a:lnTo>
                      <a:pt x="323" y="192"/>
                    </a:lnTo>
                    <a:lnTo>
                      <a:pt x="322" y="200"/>
                    </a:lnTo>
                    <a:lnTo>
                      <a:pt x="324" y="209"/>
                    </a:lnTo>
                    <a:lnTo>
                      <a:pt x="327" y="210"/>
                    </a:lnTo>
                    <a:lnTo>
                      <a:pt x="329" y="210"/>
                    </a:lnTo>
                    <a:lnTo>
                      <a:pt x="330" y="209"/>
                    </a:lnTo>
                    <a:lnTo>
                      <a:pt x="333" y="207"/>
                    </a:lnTo>
                    <a:lnTo>
                      <a:pt x="333" y="206"/>
                    </a:lnTo>
                    <a:lnTo>
                      <a:pt x="334" y="204"/>
                    </a:lnTo>
                    <a:lnTo>
                      <a:pt x="335" y="203"/>
                    </a:lnTo>
                    <a:lnTo>
                      <a:pt x="342" y="195"/>
                    </a:lnTo>
                    <a:lnTo>
                      <a:pt x="349" y="184"/>
                    </a:lnTo>
                    <a:lnTo>
                      <a:pt x="358" y="175"/>
                    </a:lnTo>
                    <a:lnTo>
                      <a:pt x="364" y="178"/>
                    </a:lnTo>
                    <a:lnTo>
                      <a:pt x="366" y="184"/>
                    </a:lnTo>
                    <a:lnTo>
                      <a:pt x="365" y="190"/>
                    </a:lnTo>
                    <a:lnTo>
                      <a:pt x="363" y="196"/>
                    </a:lnTo>
                    <a:lnTo>
                      <a:pt x="359" y="202"/>
                    </a:lnTo>
                    <a:lnTo>
                      <a:pt x="358" y="209"/>
                    </a:lnTo>
                    <a:lnTo>
                      <a:pt x="357" y="220"/>
                    </a:lnTo>
                    <a:lnTo>
                      <a:pt x="357" y="230"/>
                    </a:lnTo>
                    <a:lnTo>
                      <a:pt x="360" y="240"/>
                    </a:lnTo>
                    <a:lnTo>
                      <a:pt x="357" y="241"/>
                    </a:lnTo>
                    <a:lnTo>
                      <a:pt x="355" y="242"/>
                    </a:lnTo>
                    <a:lnTo>
                      <a:pt x="353" y="245"/>
                    </a:lnTo>
                    <a:lnTo>
                      <a:pt x="352" y="248"/>
                    </a:lnTo>
                    <a:lnTo>
                      <a:pt x="351" y="251"/>
                    </a:lnTo>
                    <a:lnTo>
                      <a:pt x="350" y="254"/>
                    </a:lnTo>
                    <a:lnTo>
                      <a:pt x="349" y="256"/>
                    </a:lnTo>
                    <a:lnTo>
                      <a:pt x="349" y="266"/>
                    </a:lnTo>
                    <a:lnTo>
                      <a:pt x="351" y="274"/>
                    </a:lnTo>
                    <a:lnTo>
                      <a:pt x="352" y="282"/>
                    </a:lnTo>
                    <a:lnTo>
                      <a:pt x="350" y="293"/>
                    </a:lnTo>
                    <a:lnTo>
                      <a:pt x="347" y="304"/>
                    </a:lnTo>
                    <a:lnTo>
                      <a:pt x="344" y="316"/>
                    </a:lnTo>
                    <a:lnTo>
                      <a:pt x="344" y="325"/>
                    </a:lnTo>
                    <a:lnTo>
                      <a:pt x="345" y="335"/>
                    </a:lnTo>
                    <a:lnTo>
                      <a:pt x="347" y="342"/>
                    </a:lnTo>
                    <a:lnTo>
                      <a:pt x="347" y="344"/>
                    </a:lnTo>
                    <a:lnTo>
                      <a:pt x="344" y="346"/>
                    </a:lnTo>
                    <a:lnTo>
                      <a:pt x="344" y="350"/>
                    </a:lnTo>
                    <a:lnTo>
                      <a:pt x="345" y="351"/>
                    </a:lnTo>
                    <a:lnTo>
                      <a:pt x="347" y="354"/>
                    </a:lnTo>
                    <a:lnTo>
                      <a:pt x="348" y="356"/>
                    </a:lnTo>
                    <a:lnTo>
                      <a:pt x="352" y="365"/>
                    </a:lnTo>
                    <a:lnTo>
                      <a:pt x="355" y="373"/>
                    </a:lnTo>
                    <a:lnTo>
                      <a:pt x="356" y="384"/>
                    </a:lnTo>
                    <a:lnTo>
                      <a:pt x="355" y="398"/>
                    </a:lnTo>
                    <a:lnTo>
                      <a:pt x="308" y="400"/>
                    </a:lnTo>
                    <a:lnTo>
                      <a:pt x="217" y="407"/>
                    </a:lnTo>
                    <a:lnTo>
                      <a:pt x="170" y="409"/>
                    </a:lnTo>
                    <a:lnTo>
                      <a:pt x="165" y="409"/>
                    </a:lnTo>
                    <a:lnTo>
                      <a:pt x="164" y="408"/>
                    </a:lnTo>
                    <a:lnTo>
                      <a:pt x="164" y="405"/>
                    </a:lnTo>
                    <a:lnTo>
                      <a:pt x="163" y="402"/>
                    </a:lnTo>
                    <a:lnTo>
                      <a:pt x="163" y="399"/>
                    </a:lnTo>
                    <a:lnTo>
                      <a:pt x="161" y="398"/>
                    </a:lnTo>
                    <a:lnTo>
                      <a:pt x="152" y="396"/>
                    </a:lnTo>
                    <a:lnTo>
                      <a:pt x="136" y="392"/>
                    </a:lnTo>
                    <a:lnTo>
                      <a:pt x="135" y="382"/>
                    </a:lnTo>
                    <a:lnTo>
                      <a:pt x="128" y="361"/>
                    </a:lnTo>
                    <a:lnTo>
                      <a:pt x="128" y="352"/>
                    </a:lnTo>
                    <a:lnTo>
                      <a:pt x="132" y="344"/>
                    </a:lnTo>
                    <a:lnTo>
                      <a:pt x="132" y="342"/>
                    </a:lnTo>
                    <a:lnTo>
                      <a:pt x="131" y="339"/>
                    </a:lnTo>
                    <a:lnTo>
                      <a:pt x="129" y="337"/>
                    </a:lnTo>
                    <a:lnTo>
                      <a:pt x="126" y="336"/>
                    </a:lnTo>
                    <a:lnTo>
                      <a:pt x="123" y="332"/>
                    </a:lnTo>
                    <a:lnTo>
                      <a:pt x="122" y="330"/>
                    </a:lnTo>
                    <a:lnTo>
                      <a:pt x="119" y="321"/>
                    </a:lnTo>
                    <a:lnTo>
                      <a:pt x="119" y="311"/>
                    </a:lnTo>
                    <a:lnTo>
                      <a:pt x="118" y="302"/>
                    </a:lnTo>
                    <a:lnTo>
                      <a:pt x="116" y="294"/>
                    </a:lnTo>
                    <a:lnTo>
                      <a:pt x="110" y="282"/>
                    </a:lnTo>
                    <a:lnTo>
                      <a:pt x="102" y="274"/>
                    </a:lnTo>
                    <a:lnTo>
                      <a:pt x="100" y="273"/>
                    </a:lnTo>
                    <a:lnTo>
                      <a:pt x="96" y="272"/>
                    </a:lnTo>
                    <a:lnTo>
                      <a:pt x="92" y="270"/>
                    </a:lnTo>
                    <a:lnTo>
                      <a:pt x="85" y="268"/>
                    </a:lnTo>
                    <a:lnTo>
                      <a:pt x="71" y="249"/>
                    </a:lnTo>
                    <a:lnTo>
                      <a:pt x="62" y="240"/>
                    </a:lnTo>
                    <a:lnTo>
                      <a:pt x="61" y="239"/>
                    </a:lnTo>
                    <a:lnTo>
                      <a:pt x="58" y="239"/>
                    </a:lnTo>
                    <a:lnTo>
                      <a:pt x="55" y="238"/>
                    </a:lnTo>
                    <a:lnTo>
                      <a:pt x="52" y="237"/>
                    </a:lnTo>
                    <a:lnTo>
                      <a:pt x="48" y="234"/>
                    </a:lnTo>
                    <a:lnTo>
                      <a:pt x="40" y="226"/>
                    </a:lnTo>
                    <a:lnTo>
                      <a:pt x="37" y="225"/>
                    </a:lnTo>
                    <a:lnTo>
                      <a:pt x="30" y="225"/>
                    </a:lnTo>
                    <a:lnTo>
                      <a:pt x="23" y="223"/>
                    </a:lnTo>
                    <a:lnTo>
                      <a:pt x="21" y="221"/>
                    </a:lnTo>
                    <a:lnTo>
                      <a:pt x="18" y="217"/>
                    </a:lnTo>
                    <a:lnTo>
                      <a:pt x="17" y="216"/>
                    </a:lnTo>
                    <a:lnTo>
                      <a:pt x="16" y="213"/>
                    </a:lnTo>
                    <a:lnTo>
                      <a:pt x="15" y="212"/>
                    </a:lnTo>
                    <a:lnTo>
                      <a:pt x="9" y="212"/>
                    </a:lnTo>
                    <a:lnTo>
                      <a:pt x="11" y="199"/>
                    </a:lnTo>
                    <a:lnTo>
                      <a:pt x="11" y="172"/>
                    </a:lnTo>
                    <a:lnTo>
                      <a:pt x="12" y="160"/>
                    </a:lnTo>
                    <a:lnTo>
                      <a:pt x="17" y="149"/>
                    </a:lnTo>
                    <a:lnTo>
                      <a:pt x="14" y="141"/>
                    </a:lnTo>
                    <a:lnTo>
                      <a:pt x="9" y="134"/>
                    </a:lnTo>
                    <a:lnTo>
                      <a:pt x="1" y="130"/>
                    </a:lnTo>
                    <a:lnTo>
                      <a:pt x="0" y="128"/>
                    </a:lnTo>
                    <a:lnTo>
                      <a:pt x="0" y="126"/>
                    </a:lnTo>
                    <a:lnTo>
                      <a:pt x="3" y="122"/>
                    </a:lnTo>
                    <a:lnTo>
                      <a:pt x="5" y="121"/>
                    </a:lnTo>
                    <a:lnTo>
                      <a:pt x="7" y="119"/>
                    </a:lnTo>
                    <a:lnTo>
                      <a:pt x="7" y="116"/>
                    </a:lnTo>
                    <a:lnTo>
                      <a:pt x="8" y="113"/>
                    </a:lnTo>
                    <a:lnTo>
                      <a:pt x="8" y="107"/>
                    </a:lnTo>
                    <a:lnTo>
                      <a:pt x="9" y="105"/>
                    </a:lnTo>
                    <a:lnTo>
                      <a:pt x="10" y="104"/>
                    </a:lnTo>
                    <a:lnTo>
                      <a:pt x="14" y="102"/>
                    </a:lnTo>
                    <a:lnTo>
                      <a:pt x="16" y="102"/>
                    </a:lnTo>
                    <a:lnTo>
                      <a:pt x="17" y="101"/>
                    </a:lnTo>
                    <a:lnTo>
                      <a:pt x="23" y="98"/>
                    </a:lnTo>
                    <a:lnTo>
                      <a:pt x="30" y="92"/>
                    </a:lnTo>
                    <a:lnTo>
                      <a:pt x="37" y="87"/>
                    </a:lnTo>
                    <a:lnTo>
                      <a:pt x="37" y="67"/>
                    </a:lnTo>
                    <a:lnTo>
                      <a:pt x="36" y="50"/>
                    </a:lnTo>
                    <a:lnTo>
                      <a:pt x="34" y="31"/>
                    </a:lnTo>
                    <a:lnTo>
                      <a:pt x="38" y="31"/>
                    </a:lnTo>
                    <a:lnTo>
                      <a:pt x="40" y="30"/>
                    </a:lnTo>
                    <a:lnTo>
                      <a:pt x="41" y="29"/>
                    </a:lnTo>
                    <a:lnTo>
                      <a:pt x="43" y="27"/>
                    </a:lnTo>
                    <a:lnTo>
                      <a:pt x="43" y="23"/>
                    </a:lnTo>
                    <a:lnTo>
                      <a:pt x="53" y="28"/>
                    </a:lnTo>
                    <a:lnTo>
                      <a:pt x="66" y="28"/>
                    </a:lnTo>
                    <a:lnTo>
                      <a:pt x="78" y="23"/>
                    </a:lnTo>
                    <a:lnTo>
                      <a:pt x="90" y="17"/>
                    </a:lnTo>
                    <a:lnTo>
                      <a:pt x="102" y="10"/>
                    </a:lnTo>
                    <a:lnTo>
                      <a:pt x="114" y="4"/>
                    </a:lnTo>
                    <a:lnTo>
                      <a:pt x="124" y="0"/>
                    </a:lnTo>
                    <a:close/>
                  </a:path>
                </a:pathLst>
              </a:custGeom>
              <a:noFill/>
              <a:ln w="1905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 name="Freeform 21"/>
              <p:cNvSpPr>
                <a:spLocks/>
              </p:cNvSpPr>
              <p:nvPr/>
            </p:nvSpPr>
            <p:spPr bwMode="auto">
              <a:xfrm>
                <a:off x="956877" y="4400694"/>
                <a:ext cx="490032" cy="440115"/>
              </a:xfrm>
              <a:custGeom>
                <a:avLst/>
                <a:gdLst/>
                <a:ahLst/>
                <a:cxnLst>
                  <a:cxn ang="0">
                    <a:pos x="111" y="27"/>
                  </a:cxn>
                  <a:cxn ang="0">
                    <a:pos x="119" y="74"/>
                  </a:cxn>
                  <a:cxn ang="0">
                    <a:pos x="169" y="76"/>
                  </a:cxn>
                  <a:cxn ang="0">
                    <a:pos x="203" y="120"/>
                  </a:cxn>
                  <a:cxn ang="0">
                    <a:pos x="208" y="117"/>
                  </a:cxn>
                  <a:cxn ang="0">
                    <a:pos x="216" y="109"/>
                  </a:cxn>
                  <a:cxn ang="0">
                    <a:pos x="229" y="89"/>
                  </a:cxn>
                  <a:cxn ang="0">
                    <a:pos x="245" y="81"/>
                  </a:cxn>
                  <a:cxn ang="0">
                    <a:pos x="255" y="77"/>
                  </a:cxn>
                  <a:cxn ang="0">
                    <a:pos x="266" y="77"/>
                  </a:cxn>
                  <a:cxn ang="0">
                    <a:pos x="272" y="71"/>
                  </a:cxn>
                  <a:cxn ang="0">
                    <a:pos x="280" y="63"/>
                  </a:cxn>
                  <a:cxn ang="0">
                    <a:pos x="286" y="61"/>
                  </a:cxn>
                  <a:cxn ang="0">
                    <a:pos x="293" y="57"/>
                  </a:cxn>
                  <a:cxn ang="0">
                    <a:pos x="316" y="67"/>
                  </a:cxn>
                  <a:cxn ang="0">
                    <a:pos x="318" y="75"/>
                  </a:cxn>
                  <a:cxn ang="0">
                    <a:pos x="321" y="95"/>
                  </a:cxn>
                  <a:cxn ang="0">
                    <a:pos x="292" y="81"/>
                  </a:cxn>
                  <a:cxn ang="0">
                    <a:pos x="278" y="96"/>
                  </a:cxn>
                  <a:cxn ang="0">
                    <a:pos x="274" y="114"/>
                  </a:cxn>
                  <a:cxn ang="0">
                    <a:pos x="271" y="126"/>
                  </a:cxn>
                  <a:cxn ang="0">
                    <a:pos x="266" y="128"/>
                  </a:cxn>
                  <a:cxn ang="0">
                    <a:pos x="257" y="135"/>
                  </a:cxn>
                  <a:cxn ang="0">
                    <a:pos x="243" y="146"/>
                  </a:cxn>
                  <a:cxn ang="0">
                    <a:pos x="237" y="167"/>
                  </a:cxn>
                  <a:cxn ang="0">
                    <a:pos x="229" y="184"/>
                  </a:cxn>
                  <a:cxn ang="0">
                    <a:pos x="209" y="174"/>
                  </a:cxn>
                  <a:cxn ang="0">
                    <a:pos x="200" y="186"/>
                  </a:cxn>
                  <a:cxn ang="0">
                    <a:pos x="197" y="203"/>
                  </a:cxn>
                  <a:cxn ang="0">
                    <a:pos x="189" y="230"/>
                  </a:cxn>
                  <a:cxn ang="0">
                    <a:pos x="175" y="252"/>
                  </a:cxn>
                  <a:cxn ang="0">
                    <a:pos x="174" y="278"/>
                  </a:cxn>
                  <a:cxn ang="0">
                    <a:pos x="158" y="291"/>
                  </a:cxn>
                  <a:cxn ang="0">
                    <a:pos x="138" y="298"/>
                  </a:cxn>
                  <a:cxn ang="0">
                    <a:pos x="133" y="306"/>
                  </a:cxn>
                  <a:cxn ang="0">
                    <a:pos x="117" y="314"/>
                  </a:cxn>
                  <a:cxn ang="0">
                    <a:pos x="98" y="314"/>
                  </a:cxn>
                  <a:cxn ang="0">
                    <a:pos x="91" y="322"/>
                  </a:cxn>
                  <a:cxn ang="0">
                    <a:pos x="75" y="322"/>
                  </a:cxn>
                  <a:cxn ang="0">
                    <a:pos x="56" y="301"/>
                  </a:cxn>
                  <a:cxn ang="0">
                    <a:pos x="26" y="284"/>
                  </a:cxn>
                  <a:cxn ang="0">
                    <a:pos x="3" y="253"/>
                  </a:cxn>
                  <a:cxn ang="0">
                    <a:pos x="2" y="238"/>
                  </a:cxn>
                  <a:cxn ang="0">
                    <a:pos x="9" y="228"/>
                  </a:cxn>
                  <a:cxn ang="0">
                    <a:pos x="26" y="208"/>
                  </a:cxn>
                  <a:cxn ang="0">
                    <a:pos x="25" y="176"/>
                  </a:cxn>
                  <a:cxn ang="0">
                    <a:pos x="34" y="169"/>
                  </a:cxn>
                  <a:cxn ang="0">
                    <a:pos x="38" y="176"/>
                  </a:cxn>
                  <a:cxn ang="0">
                    <a:pos x="46" y="174"/>
                  </a:cxn>
                  <a:cxn ang="0">
                    <a:pos x="48" y="142"/>
                  </a:cxn>
                  <a:cxn ang="0">
                    <a:pos x="59" y="135"/>
                  </a:cxn>
                  <a:cxn ang="0">
                    <a:pos x="61" y="130"/>
                  </a:cxn>
                  <a:cxn ang="0">
                    <a:pos x="70" y="127"/>
                  </a:cxn>
                  <a:cxn ang="0">
                    <a:pos x="83" y="117"/>
                  </a:cxn>
                  <a:cxn ang="0">
                    <a:pos x="97" y="102"/>
                  </a:cxn>
                  <a:cxn ang="0">
                    <a:pos x="103" y="83"/>
                  </a:cxn>
                  <a:cxn ang="0">
                    <a:pos x="108" y="36"/>
                  </a:cxn>
                  <a:cxn ang="0">
                    <a:pos x="106" y="7"/>
                  </a:cxn>
                </a:cxnLst>
                <a:rect l="0" t="0" r="r" b="b"/>
                <a:pathLst>
                  <a:path w="322" h="326">
                    <a:moveTo>
                      <a:pt x="106" y="0"/>
                    </a:moveTo>
                    <a:lnTo>
                      <a:pt x="109" y="12"/>
                    </a:lnTo>
                    <a:lnTo>
                      <a:pt x="111" y="27"/>
                    </a:lnTo>
                    <a:lnTo>
                      <a:pt x="115" y="43"/>
                    </a:lnTo>
                    <a:lnTo>
                      <a:pt x="117" y="60"/>
                    </a:lnTo>
                    <a:lnTo>
                      <a:pt x="119" y="74"/>
                    </a:lnTo>
                    <a:lnTo>
                      <a:pt x="122" y="83"/>
                    </a:lnTo>
                    <a:lnTo>
                      <a:pt x="146" y="79"/>
                    </a:lnTo>
                    <a:lnTo>
                      <a:pt x="169" y="76"/>
                    </a:lnTo>
                    <a:lnTo>
                      <a:pt x="195" y="72"/>
                    </a:lnTo>
                    <a:lnTo>
                      <a:pt x="200" y="96"/>
                    </a:lnTo>
                    <a:lnTo>
                      <a:pt x="203" y="120"/>
                    </a:lnTo>
                    <a:lnTo>
                      <a:pt x="204" y="119"/>
                    </a:lnTo>
                    <a:lnTo>
                      <a:pt x="207" y="118"/>
                    </a:lnTo>
                    <a:lnTo>
                      <a:pt x="208" y="117"/>
                    </a:lnTo>
                    <a:lnTo>
                      <a:pt x="209" y="114"/>
                    </a:lnTo>
                    <a:lnTo>
                      <a:pt x="209" y="112"/>
                    </a:lnTo>
                    <a:lnTo>
                      <a:pt x="216" y="109"/>
                    </a:lnTo>
                    <a:lnTo>
                      <a:pt x="221" y="102"/>
                    </a:lnTo>
                    <a:lnTo>
                      <a:pt x="225" y="96"/>
                    </a:lnTo>
                    <a:lnTo>
                      <a:pt x="229" y="89"/>
                    </a:lnTo>
                    <a:lnTo>
                      <a:pt x="234" y="88"/>
                    </a:lnTo>
                    <a:lnTo>
                      <a:pt x="240" y="85"/>
                    </a:lnTo>
                    <a:lnTo>
                      <a:pt x="245" y="81"/>
                    </a:lnTo>
                    <a:lnTo>
                      <a:pt x="248" y="72"/>
                    </a:lnTo>
                    <a:lnTo>
                      <a:pt x="253" y="75"/>
                    </a:lnTo>
                    <a:lnTo>
                      <a:pt x="255" y="77"/>
                    </a:lnTo>
                    <a:lnTo>
                      <a:pt x="259" y="78"/>
                    </a:lnTo>
                    <a:lnTo>
                      <a:pt x="262" y="78"/>
                    </a:lnTo>
                    <a:lnTo>
                      <a:pt x="266" y="77"/>
                    </a:lnTo>
                    <a:lnTo>
                      <a:pt x="268" y="76"/>
                    </a:lnTo>
                    <a:lnTo>
                      <a:pt x="269" y="74"/>
                    </a:lnTo>
                    <a:lnTo>
                      <a:pt x="272" y="71"/>
                    </a:lnTo>
                    <a:lnTo>
                      <a:pt x="274" y="67"/>
                    </a:lnTo>
                    <a:lnTo>
                      <a:pt x="278" y="63"/>
                    </a:lnTo>
                    <a:lnTo>
                      <a:pt x="280" y="63"/>
                    </a:lnTo>
                    <a:lnTo>
                      <a:pt x="282" y="62"/>
                    </a:lnTo>
                    <a:lnTo>
                      <a:pt x="283" y="62"/>
                    </a:lnTo>
                    <a:lnTo>
                      <a:pt x="286" y="61"/>
                    </a:lnTo>
                    <a:lnTo>
                      <a:pt x="287" y="60"/>
                    </a:lnTo>
                    <a:lnTo>
                      <a:pt x="287" y="55"/>
                    </a:lnTo>
                    <a:lnTo>
                      <a:pt x="293" y="57"/>
                    </a:lnTo>
                    <a:lnTo>
                      <a:pt x="310" y="61"/>
                    </a:lnTo>
                    <a:lnTo>
                      <a:pt x="310" y="67"/>
                    </a:lnTo>
                    <a:lnTo>
                      <a:pt x="316" y="67"/>
                    </a:lnTo>
                    <a:lnTo>
                      <a:pt x="317" y="69"/>
                    </a:lnTo>
                    <a:lnTo>
                      <a:pt x="317" y="74"/>
                    </a:lnTo>
                    <a:lnTo>
                      <a:pt x="318" y="75"/>
                    </a:lnTo>
                    <a:lnTo>
                      <a:pt x="321" y="81"/>
                    </a:lnTo>
                    <a:lnTo>
                      <a:pt x="322" y="86"/>
                    </a:lnTo>
                    <a:lnTo>
                      <a:pt x="321" y="95"/>
                    </a:lnTo>
                    <a:lnTo>
                      <a:pt x="310" y="92"/>
                    </a:lnTo>
                    <a:lnTo>
                      <a:pt x="300" y="85"/>
                    </a:lnTo>
                    <a:lnTo>
                      <a:pt x="292" y="81"/>
                    </a:lnTo>
                    <a:lnTo>
                      <a:pt x="282" y="81"/>
                    </a:lnTo>
                    <a:lnTo>
                      <a:pt x="279" y="88"/>
                    </a:lnTo>
                    <a:lnTo>
                      <a:pt x="278" y="96"/>
                    </a:lnTo>
                    <a:lnTo>
                      <a:pt x="278" y="105"/>
                    </a:lnTo>
                    <a:lnTo>
                      <a:pt x="276" y="112"/>
                    </a:lnTo>
                    <a:lnTo>
                      <a:pt x="274" y="114"/>
                    </a:lnTo>
                    <a:lnTo>
                      <a:pt x="272" y="116"/>
                    </a:lnTo>
                    <a:lnTo>
                      <a:pt x="271" y="117"/>
                    </a:lnTo>
                    <a:lnTo>
                      <a:pt x="271" y="126"/>
                    </a:lnTo>
                    <a:lnTo>
                      <a:pt x="269" y="127"/>
                    </a:lnTo>
                    <a:lnTo>
                      <a:pt x="267" y="128"/>
                    </a:lnTo>
                    <a:lnTo>
                      <a:pt x="266" y="128"/>
                    </a:lnTo>
                    <a:lnTo>
                      <a:pt x="259" y="132"/>
                    </a:lnTo>
                    <a:lnTo>
                      <a:pt x="258" y="133"/>
                    </a:lnTo>
                    <a:lnTo>
                      <a:pt x="257" y="135"/>
                    </a:lnTo>
                    <a:lnTo>
                      <a:pt x="257" y="142"/>
                    </a:lnTo>
                    <a:lnTo>
                      <a:pt x="248" y="142"/>
                    </a:lnTo>
                    <a:lnTo>
                      <a:pt x="243" y="146"/>
                    </a:lnTo>
                    <a:lnTo>
                      <a:pt x="239" y="152"/>
                    </a:lnTo>
                    <a:lnTo>
                      <a:pt x="238" y="159"/>
                    </a:lnTo>
                    <a:lnTo>
                      <a:pt x="237" y="167"/>
                    </a:lnTo>
                    <a:lnTo>
                      <a:pt x="234" y="174"/>
                    </a:lnTo>
                    <a:lnTo>
                      <a:pt x="232" y="180"/>
                    </a:lnTo>
                    <a:lnTo>
                      <a:pt x="229" y="184"/>
                    </a:lnTo>
                    <a:lnTo>
                      <a:pt x="222" y="183"/>
                    </a:lnTo>
                    <a:lnTo>
                      <a:pt x="212" y="176"/>
                    </a:lnTo>
                    <a:lnTo>
                      <a:pt x="209" y="174"/>
                    </a:lnTo>
                    <a:lnTo>
                      <a:pt x="203" y="176"/>
                    </a:lnTo>
                    <a:lnTo>
                      <a:pt x="200" y="181"/>
                    </a:lnTo>
                    <a:lnTo>
                      <a:pt x="200" y="186"/>
                    </a:lnTo>
                    <a:lnTo>
                      <a:pt x="201" y="191"/>
                    </a:lnTo>
                    <a:lnTo>
                      <a:pt x="201" y="196"/>
                    </a:lnTo>
                    <a:lnTo>
                      <a:pt x="197" y="203"/>
                    </a:lnTo>
                    <a:lnTo>
                      <a:pt x="193" y="209"/>
                    </a:lnTo>
                    <a:lnTo>
                      <a:pt x="189" y="216"/>
                    </a:lnTo>
                    <a:lnTo>
                      <a:pt x="189" y="230"/>
                    </a:lnTo>
                    <a:lnTo>
                      <a:pt x="186" y="237"/>
                    </a:lnTo>
                    <a:lnTo>
                      <a:pt x="181" y="244"/>
                    </a:lnTo>
                    <a:lnTo>
                      <a:pt x="175" y="252"/>
                    </a:lnTo>
                    <a:lnTo>
                      <a:pt x="172" y="261"/>
                    </a:lnTo>
                    <a:lnTo>
                      <a:pt x="172" y="270"/>
                    </a:lnTo>
                    <a:lnTo>
                      <a:pt x="174" y="278"/>
                    </a:lnTo>
                    <a:lnTo>
                      <a:pt x="172" y="286"/>
                    </a:lnTo>
                    <a:lnTo>
                      <a:pt x="163" y="287"/>
                    </a:lnTo>
                    <a:lnTo>
                      <a:pt x="158" y="291"/>
                    </a:lnTo>
                    <a:lnTo>
                      <a:pt x="153" y="294"/>
                    </a:lnTo>
                    <a:lnTo>
                      <a:pt x="146" y="296"/>
                    </a:lnTo>
                    <a:lnTo>
                      <a:pt x="138" y="298"/>
                    </a:lnTo>
                    <a:lnTo>
                      <a:pt x="136" y="300"/>
                    </a:lnTo>
                    <a:lnTo>
                      <a:pt x="134" y="302"/>
                    </a:lnTo>
                    <a:lnTo>
                      <a:pt x="133" y="306"/>
                    </a:lnTo>
                    <a:lnTo>
                      <a:pt x="133" y="309"/>
                    </a:lnTo>
                    <a:lnTo>
                      <a:pt x="125" y="310"/>
                    </a:lnTo>
                    <a:lnTo>
                      <a:pt x="117" y="314"/>
                    </a:lnTo>
                    <a:lnTo>
                      <a:pt x="109" y="315"/>
                    </a:lnTo>
                    <a:lnTo>
                      <a:pt x="102" y="312"/>
                    </a:lnTo>
                    <a:lnTo>
                      <a:pt x="98" y="314"/>
                    </a:lnTo>
                    <a:lnTo>
                      <a:pt x="96" y="316"/>
                    </a:lnTo>
                    <a:lnTo>
                      <a:pt x="94" y="320"/>
                    </a:lnTo>
                    <a:lnTo>
                      <a:pt x="91" y="322"/>
                    </a:lnTo>
                    <a:lnTo>
                      <a:pt x="88" y="324"/>
                    </a:lnTo>
                    <a:lnTo>
                      <a:pt x="84" y="326"/>
                    </a:lnTo>
                    <a:lnTo>
                      <a:pt x="75" y="322"/>
                    </a:lnTo>
                    <a:lnTo>
                      <a:pt x="67" y="317"/>
                    </a:lnTo>
                    <a:lnTo>
                      <a:pt x="60" y="312"/>
                    </a:lnTo>
                    <a:lnTo>
                      <a:pt x="56" y="301"/>
                    </a:lnTo>
                    <a:lnTo>
                      <a:pt x="44" y="299"/>
                    </a:lnTo>
                    <a:lnTo>
                      <a:pt x="34" y="292"/>
                    </a:lnTo>
                    <a:lnTo>
                      <a:pt x="26" y="284"/>
                    </a:lnTo>
                    <a:lnTo>
                      <a:pt x="17" y="272"/>
                    </a:lnTo>
                    <a:lnTo>
                      <a:pt x="12" y="265"/>
                    </a:lnTo>
                    <a:lnTo>
                      <a:pt x="3" y="253"/>
                    </a:lnTo>
                    <a:lnTo>
                      <a:pt x="0" y="250"/>
                    </a:lnTo>
                    <a:lnTo>
                      <a:pt x="0" y="244"/>
                    </a:lnTo>
                    <a:lnTo>
                      <a:pt x="2" y="238"/>
                    </a:lnTo>
                    <a:lnTo>
                      <a:pt x="2" y="232"/>
                    </a:lnTo>
                    <a:lnTo>
                      <a:pt x="0" y="228"/>
                    </a:lnTo>
                    <a:lnTo>
                      <a:pt x="9" y="228"/>
                    </a:lnTo>
                    <a:lnTo>
                      <a:pt x="13" y="224"/>
                    </a:lnTo>
                    <a:lnTo>
                      <a:pt x="20" y="210"/>
                    </a:lnTo>
                    <a:lnTo>
                      <a:pt x="26" y="208"/>
                    </a:lnTo>
                    <a:lnTo>
                      <a:pt x="23" y="198"/>
                    </a:lnTo>
                    <a:lnTo>
                      <a:pt x="23" y="187"/>
                    </a:lnTo>
                    <a:lnTo>
                      <a:pt x="25" y="176"/>
                    </a:lnTo>
                    <a:lnTo>
                      <a:pt x="28" y="168"/>
                    </a:lnTo>
                    <a:lnTo>
                      <a:pt x="32" y="168"/>
                    </a:lnTo>
                    <a:lnTo>
                      <a:pt x="34" y="169"/>
                    </a:lnTo>
                    <a:lnTo>
                      <a:pt x="37" y="172"/>
                    </a:lnTo>
                    <a:lnTo>
                      <a:pt x="38" y="174"/>
                    </a:lnTo>
                    <a:lnTo>
                      <a:pt x="38" y="176"/>
                    </a:lnTo>
                    <a:lnTo>
                      <a:pt x="39" y="177"/>
                    </a:lnTo>
                    <a:lnTo>
                      <a:pt x="40" y="180"/>
                    </a:lnTo>
                    <a:lnTo>
                      <a:pt x="46" y="174"/>
                    </a:lnTo>
                    <a:lnTo>
                      <a:pt x="47" y="166"/>
                    </a:lnTo>
                    <a:lnTo>
                      <a:pt x="47" y="149"/>
                    </a:lnTo>
                    <a:lnTo>
                      <a:pt x="48" y="142"/>
                    </a:lnTo>
                    <a:lnTo>
                      <a:pt x="51" y="140"/>
                    </a:lnTo>
                    <a:lnTo>
                      <a:pt x="58" y="137"/>
                    </a:lnTo>
                    <a:lnTo>
                      <a:pt x="59" y="135"/>
                    </a:lnTo>
                    <a:lnTo>
                      <a:pt x="60" y="133"/>
                    </a:lnTo>
                    <a:lnTo>
                      <a:pt x="61" y="132"/>
                    </a:lnTo>
                    <a:lnTo>
                      <a:pt x="61" y="130"/>
                    </a:lnTo>
                    <a:lnTo>
                      <a:pt x="60" y="126"/>
                    </a:lnTo>
                    <a:lnTo>
                      <a:pt x="69" y="126"/>
                    </a:lnTo>
                    <a:lnTo>
                      <a:pt x="70" y="127"/>
                    </a:lnTo>
                    <a:lnTo>
                      <a:pt x="70" y="128"/>
                    </a:lnTo>
                    <a:lnTo>
                      <a:pt x="80" y="121"/>
                    </a:lnTo>
                    <a:lnTo>
                      <a:pt x="83" y="117"/>
                    </a:lnTo>
                    <a:lnTo>
                      <a:pt x="88" y="112"/>
                    </a:lnTo>
                    <a:lnTo>
                      <a:pt x="90" y="109"/>
                    </a:lnTo>
                    <a:lnTo>
                      <a:pt x="97" y="102"/>
                    </a:lnTo>
                    <a:lnTo>
                      <a:pt x="102" y="95"/>
                    </a:lnTo>
                    <a:lnTo>
                      <a:pt x="103" y="91"/>
                    </a:lnTo>
                    <a:lnTo>
                      <a:pt x="103" y="83"/>
                    </a:lnTo>
                    <a:lnTo>
                      <a:pt x="104" y="79"/>
                    </a:lnTo>
                    <a:lnTo>
                      <a:pt x="104" y="53"/>
                    </a:lnTo>
                    <a:lnTo>
                      <a:pt x="108" y="36"/>
                    </a:lnTo>
                    <a:lnTo>
                      <a:pt x="109" y="25"/>
                    </a:lnTo>
                    <a:lnTo>
                      <a:pt x="108" y="14"/>
                    </a:lnTo>
                    <a:lnTo>
                      <a:pt x="106" y="7"/>
                    </a:lnTo>
                    <a:lnTo>
                      <a:pt x="105" y="2"/>
                    </a:lnTo>
                    <a:lnTo>
                      <a:pt x="106" y="0"/>
                    </a:lnTo>
                    <a:close/>
                  </a:path>
                </a:pathLst>
              </a:custGeom>
              <a:noFill/>
              <a:ln w="1905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65" name="TextBox 164"/>
            <p:cNvSpPr txBox="1"/>
            <p:nvPr/>
          </p:nvSpPr>
          <p:spPr>
            <a:xfrm>
              <a:off x="984255" y="4536309"/>
              <a:ext cx="459306" cy="215444"/>
            </a:xfrm>
            <a:prstGeom prst="rect">
              <a:avLst/>
            </a:prstGeom>
            <a:noFill/>
          </p:spPr>
          <p:txBody>
            <a:bodyPr wrap="square" rtlCol="0">
              <a:spAutoFit/>
            </a:bodyPr>
            <a:lstStyle/>
            <a:p>
              <a:r>
                <a:rPr lang="en-US" sz="800" b="1" dirty="0">
                  <a:solidFill>
                    <a:schemeClr val="bg1"/>
                  </a:solidFill>
                </a:rPr>
                <a:t>WV</a:t>
              </a:r>
            </a:p>
          </p:txBody>
        </p:sp>
      </p:grpSp>
      <p:grpSp>
        <p:nvGrpSpPr>
          <p:cNvPr id="6" name="Group 5"/>
          <p:cNvGrpSpPr/>
          <p:nvPr/>
        </p:nvGrpSpPr>
        <p:grpSpPr>
          <a:xfrm>
            <a:off x="3406951" y="1743471"/>
            <a:ext cx="2431528" cy="856178"/>
            <a:chOff x="3389913" y="2307163"/>
            <a:chExt cx="2431528" cy="856178"/>
          </a:xfrm>
        </p:grpSpPr>
        <p:grpSp>
          <p:nvGrpSpPr>
            <p:cNvPr id="5" name="Group 4"/>
            <p:cNvGrpSpPr/>
            <p:nvPr/>
          </p:nvGrpSpPr>
          <p:grpSpPr>
            <a:xfrm>
              <a:off x="3389913" y="2307163"/>
              <a:ext cx="2431528" cy="856178"/>
              <a:chOff x="3389913" y="1679816"/>
              <a:chExt cx="2431528" cy="856178"/>
            </a:xfrm>
          </p:grpSpPr>
          <p:sp>
            <p:nvSpPr>
              <p:cNvPr id="105" name="Pentagon 104"/>
              <p:cNvSpPr/>
              <p:nvPr/>
            </p:nvSpPr>
            <p:spPr bwMode="auto">
              <a:xfrm>
                <a:off x="3389913" y="1679816"/>
                <a:ext cx="2431528" cy="856178"/>
              </a:xfrm>
              <a:prstGeom prst="homePlate">
                <a:avLst/>
              </a:prstGeom>
              <a:solidFill>
                <a:schemeClr val="bg1">
                  <a:lumMod val="65000"/>
                  <a:alpha val="75000"/>
                </a:schemeClr>
              </a:solidFill>
              <a:ln>
                <a:noFill/>
              </a:ln>
            </p:spPr>
            <p:txBody>
              <a:bodyPr vert="horz" wrap="square" lIns="91440" tIns="45720" rIns="91440" bIns="45720" numCol="1" rtlCol="0" anchor="t" anchorCtr="0" compatLnSpc="1">
                <a:prstTxWarp prst="textNoShape">
                  <a:avLst/>
                </a:prstTxWarp>
              </a:bodyPr>
              <a:lstStyle/>
              <a:p>
                <a:pPr algn="ctr"/>
                <a:endParaRPr lang="en-US"/>
              </a:p>
            </p:txBody>
          </p:sp>
          <p:sp>
            <p:nvSpPr>
              <p:cNvPr id="92" name="Freeform 25"/>
              <p:cNvSpPr>
                <a:spLocks/>
              </p:cNvSpPr>
              <p:nvPr/>
            </p:nvSpPr>
            <p:spPr bwMode="auto">
              <a:xfrm>
                <a:off x="3444160" y="1730909"/>
                <a:ext cx="344592" cy="367467"/>
              </a:xfrm>
              <a:custGeom>
                <a:avLst/>
                <a:gdLst/>
                <a:ahLst/>
                <a:cxnLst>
                  <a:cxn ang="0">
                    <a:pos x="99" y="1"/>
                  </a:cxn>
                  <a:cxn ang="0">
                    <a:pos x="106" y="7"/>
                  </a:cxn>
                  <a:cxn ang="0">
                    <a:pos x="124" y="9"/>
                  </a:cxn>
                  <a:cxn ang="0">
                    <a:pos x="138" y="20"/>
                  </a:cxn>
                  <a:cxn ang="0">
                    <a:pos x="183" y="35"/>
                  </a:cxn>
                  <a:cxn ang="0">
                    <a:pos x="193" y="49"/>
                  </a:cxn>
                  <a:cxn ang="0">
                    <a:pos x="186" y="59"/>
                  </a:cxn>
                  <a:cxn ang="0">
                    <a:pos x="193" y="68"/>
                  </a:cxn>
                  <a:cxn ang="0">
                    <a:pos x="202" y="94"/>
                  </a:cxn>
                  <a:cxn ang="0">
                    <a:pos x="198" y="121"/>
                  </a:cxn>
                  <a:cxn ang="0">
                    <a:pos x="189" y="143"/>
                  </a:cxn>
                  <a:cxn ang="0">
                    <a:pos x="177" y="155"/>
                  </a:cxn>
                  <a:cxn ang="0">
                    <a:pos x="174" y="183"/>
                  </a:cxn>
                  <a:cxn ang="0">
                    <a:pos x="196" y="188"/>
                  </a:cxn>
                  <a:cxn ang="0">
                    <a:pos x="210" y="168"/>
                  </a:cxn>
                  <a:cxn ang="0">
                    <a:pos x="223" y="152"/>
                  </a:cxn>
                  <a:cxn ang="0">
                    <a:pos x="242" y="143"/>
                  </a:cxn>
                  <a:cxn ang="0">
                    <a:pos x="262" y="180"/>
                  </a:cxn>
                  <a:cxn ang="0">
                    <a:pos x="276" y="223"/>
                  </a:cxn>
                  <a:cxn ang="0">
                    <a:pos x="281" y="250"/>
                  </a:cxn>
                  <a:cxn ang="0">
                    <a:pos x="278" y="271"/>
                  </a:cxn>
                  <a:cxn ang="0">
                    <a:pos x="275" y="265"/>
                  </a:cxn>
                  <a:cxn ang="0">
                    <a:pos x="271" y="265"/>
                  </a:cxn>
                  <a:cxn ang="0">
                    <a:pos x="259" y="286"/>
                  </a:cxn>
                  <a:cxn ang="0">
                    <a:pos x="251" y="301"/>
                  </a:cxn>
                  <a:cxn ang="0">
                    <a:pos x="244" y="329"/>
                  </a:cxn>
                  <a:cxn ang="0">
                    <a:pos x="233" y="351"/>
                  </a:cxn>
                  <a:cxn ang="0">
                    <a:pos x="175" y="371"/>
                  </a:cxn>
                  <a:cxn ang="0">
                    <a:pos x="102" y="373"/>
                  </a:cxn>
                  <a:cxn ang="0">
                    <a:pos x="27" y="384"/>
                  </a:cxn>
                  <a:cxn ang="0">
                    <a:pos x="6" y="384"/>
                  </a:cxn>
                  <a:cxn ang="0">
                    <a:pos x="14" y="372"/>
                  </a:cxn>
                  <a:cxn ang="0">
                    <a:pos x="28" y="336"/>
                  </a:cxn>
                  <a:cxn ang="0">
                    <a:pos x="31" y="274"/>
                  </a:cxn>
                  <a:cxn ang="0">
                    <a:pos x="19" y="241"/>
                  </a:cxn>
                  <a:cxn ang="0">
                    <a:pos x="9" y="223"/>
                  </a:cxn>
                  <a:cxn ang="0">
                    <a:pos x="3" y="213"/>
                  </a:cxn>
                  <a:cxn ang="0">
                    <a:pos x="9" y="197"/>
                  </a:cxn>
                  <a:cxn ang="0">
                    <a:pos x="7" y="159"/>
                  </a:cxn>
                  <a:cxn ang="0">
                    <a:pos x="14" y="127"/>
                  </a:cxn>
                  <a:cxn ang="0">
                    <a:pos x="11" y="115"/>
                  </a:cxn>
                  <a:cxn ang="0">
                    <a:pos x="19" y="93"/>
                  </a:cxn>
                  <a:cxn ang="0">
                    <a:pos x="42" y="73"/>
                  </a:cxn>
                  <a:cxn ang="0">
                    <a:pos x="47" y="98"/>
                  </a:cxn>
                  <a:cxn ang="0">
                    <a:pos x="52" y="93"/>
                  </a:cxn>
                  <a:cxn ang="0">
                    <a:pos x="56" y="96"/>
                  </a:cxn>
                  <a:cxn ang="0">
                    <a:pos x="63" y="83"/>
                  </a:cxn>
                  <a:cxn ang="0">
                    <a:pos x="62" y="63"/>
                  </a:cxn>
                  <a:cxn ang="0">
                    <a:pos x="74" y="42"/>
                  </a:cxn>
                  <a:cxn ang="0">
                    <a:pos x="81" y="30"/>
                  </a:cxn>
                  <a:cxn ang="0">
                    <a:pos x="76" y="22"/>
                  </a:cxn>
                  <a:cxn ang="0">
                    <a:pos x="92" y="0"/>
                  </a:cxn>
                </a:cxnLst>
                <a:rect l="0" t="0" r="r" b="b"/>
                <a:pathLst>
                  <a:path w="285" h="386">
                    <a:moveTo>
                      <a:pt x="92" y="0"/>
                    </a:moveTo>
                    <a:lnTo>
                      <a:pt x="97" y="0"/>
                    </a:lnTo>
                    <a:lnTo>
                      <a:pt x="99" y="1"/>
                    </a:lnTo>
                    <a:lnTo>
                      <a:pt x="102" y="3"/>
                    </a:lnTo>
                    <a:lnTo>
                      <a:pt x="104" y="5"/>
                    </a:lnTo>
                    <a:lnTo>
                      <a:pt x="106" y="7"/>
                    </a:lnTo>
                    <a:lnTo>
                      <a:pt x="110" y="8"/>
                    </a:lnTo>
                    <a:lnTo>
                      <a:pt x="117" y="9"/>
                    </a:lnTo>
                    <a:lnTo>
                      <a:pt x="124" y="9"/>
                    </a:lnTo>
                    <a:lnTo>
                      <a:pt x="130" y="10"/>
                    </a:lnTo>
                    <a:lnTo>
                      <a:pt x="136" y="14"/>
                    </a:lnTo>
                    <a:lnTo>
                      <a:pt x="138" y="20"/>
                    </a:lnTo>
                    <a:lnTo>
                      <a:pt x="155" y="22"/>
                    </a:lnTo>
                    <a:lnTo>
                      <a:pt x="172" y="27"/>
                    </a:lnTo>
                    <a:lnTo>
                      <a:pt x="183" y="35"/>
                    </a:lnTo>
                    <a:lnTo>
                      <a:pt x="194" y="44"/>
                    </a:lnTo>
                    <a:lnTo>
                      <a:pt x="194" y="47"/>
                    </a:lnTo>
                    <a:lnTo>
                      <a:pt x="193" y="49"/>
                    </a:lnTo>
                    <a:lnTo>
                      <a:pt x="187" y="55"/>
                    </a:lnTo>
                    <a:lnTo>
                      <a:pt x="186" y="57"/>
                    </a:lnTo>
                    <a:lnTo>
                      <a:pt x="186" y="59"/>
                    </a:lnTo>
                    <a:lnTo>
                      <a:pt x="187" y="63"/>
                    </a:lnTo>
                    <a:lnTo>
                      <a:pt x="189" y="65"/>
                    </a:lnTo>
                    <a:lnTo>
                      <a:pt x="193" y="68"/>
                    </a:lnTo>
                    <a:lnTo>
                      <a:pt x="197" y="72"/>
                    </a:lnTo>
                    <a:lnTo>
                      <a:pt x="200" y="76"/>
                    </a:lnTo>
                    <a:lnTo>
                      <a:pt x="202" y="94"/>
                    </a:lnTo>
                    <a:lnTo>
                      <a:pt x="203" y="105"/>
                    </a:lnTo>
                    <a:lnTo>
                      <a:pt x="202" y="113"/>
                    </a:lnTo>
                    <a:lnTo>
                      <a:pt x="198" y="121"/>
                    </a:lnTo>
                    <a:lnTo>
                      <a:pt x="191" y="127"/>
                    </a:lnTo>
                    <a:lnTo>
                      <a:pt x="191" y="134"/>
                    </a:lnTo>
                    <a:lnTo>
                      <a:pt x="189" y="143"/>
                    </a:lnTo>
                    <a:lnTo>
                      <a:pt x="188" y="149"/>
                    </a:lnTo>
                    <a:lnTo>
                      <a:pt x="183" y="152"/>
                    </a:lnTo>
                    <a:lnTo>
                      <a:pt x="177" y="155"/>
                    </a:lnTo>
                    <a:lnTo>
                      <a:pt x="172" y="157"/>
                    </a:lnTo>
                    <a:lnTo>
                      <a:pt x="172" y="173"/>
                    </a:lnTo>
                    <a:lnTo>
                      <a:pt x="174" y="183"/>
                    </a:lnTo>
                    <a:lnTo>
                      <a:pt x="180" y="191"/>
                    </a:lnTo>
                    <a:lnTo>
                      <a:pt x="191" y="195"/>
                    </a:lnTo>
                    <a:lnTo>
                      <a:pt x="196" y="188"/>
                    </a:lnTo>
                    <a:lnTo>
                      <a:pt x="202" y="182"/>
                    </a:lnTo>
                    <a:lnTo>
                      <a:pt x="207" y="175"/>
                    </a:lnTo>
                    <a:lnTo>
                      <a:pt x="210" y="168"/>
                    </a:lnTo>
                    <a:lnTo>
                      <a:pt x="211" y="157"/>
                    </a:lnTo>
                    <a:lnTo>
                      <a:pt x="218" y="155"/>
                    </a:lnTo>
                    <a:lnTo>
                      <a:pt x="223" y="152"/>
                    </a:lnTo>
                    <a:lnTo>
                      <a:pt x="228" y="147"/>
                    </a:lnTo>
                    <a:lnTo>
                      <a:pt x="233" y="145"/>
                    </a:lnTo>
                    <a:lnTo>
                      <a:pt x="242" y="143"/>
                    </a:lnTo>
                    <a:lnTo>
                      <a:pt x="251" y="154"/>
                    </a:lnTo>
                    <a:lnTo>
                      <a:pt x="258" y="166"/>
                    </a:lnTo>
                    <a:lnTo>
                      <a:pt x="262" y="180"/>
                    </a:lnTo>
                    <a:lnTo>
                      <a:pt x="266" y="195"/>
                    </a:lnTo>
                    <a:lnTo>
                      <a:pt x="271" y="209"/>
                    </a:lnTo>
                    <a:lnTo>
                      <a:pt x="276" y="223"/>
                    </a:lnTo>
                    <a:lnTo>
                      <a:pt x="285" y="233"/>
                    </a:lnTo>
                    <a:lnTo>
                      <a:pt x="282" y="240"/>
                    </a:lnTo>
                    <a:lnTo>
                      <a:pt x="281" y="250"/>
                    </a:lnTo>
                    <a:lnTo>
                      <a:pt x="281" y="271"/>
                    </a:lnTo>
                    <a:lnTo>
                      <a:pt x="279" y="272"/>
                    </a:lnTo>
                    <a:lnTo>
                      <a:pt x="278" y="271"/>
                    </a:lnTo>
                    <a:lnTo>
                      <a:pt x="276" y="271"/>
                    </a:lnTo>
                    <a:lnTo>
                      <a:pt x="275" y="269"/>
                    </a:lnTo>
                    <a:lnTo>
                      <a:pt x="275" y="265"/>
                    </a:lnTo>
                    <a:lnTo>
                      <a:pt x="274" y="265"/>
                    </a:lnTo>
                    <a:lnTo>
                      <a:pt x="273" y="264"/>
                    </a:lnTo>
                    <a:lnTo>
                      <a:pt x="271" y="265"/>
                    </a:lnTo>
                    <a:lnTo>
                      <a:pt x="265" y="269"/>
                    </a:lnTo>
                    <a:lnTo>
                      <a:pt x="260" y="276"/>
                    </a:lnTo>
                    <a:lnTo>
                      <a:pt x="259" y="286"/>
                    </a:lnTo>
                    <a:lnTo>
                      <a:pt x="259" y="296"/>
                    </a:lnTo>
                    <a:lnTo>
                      <a:pt x="254" y="299"/>
                    </a:lnTo>
                    <a:lnTo>
                      <a:pt x="251" y="301"/>
                    </a:lnTo>
                    <a:lnTo>
                      <a:pt x="245" y="307"/>
                    </a:lnTo>
                    <a:lnTo>
                      <a:pt x="246" y="318"/>
                    </a:lnTo>
                    <a:lnTo>
                      <a:pt x="244" y="329"/>
                    </a:lnTo>
                    <a:lnTo>
                      <a:pt x="240" y="336"/>
                    </a:lnTo>
                    <a:lnTo>
                      <a:pt x="236" y="343"/>
                    </a:lnTo>
                    <a:lnTo>
                      <a:pt x="233" y="351"/>
                    </a:lnTo>
                    <a:lnTo>
                      <a:pt x="231" y="360"/>
                    </a:lnTo>
                    <a:lnTo>
                      <a:pt x="203" y="365"/>
                    </a:lnTo>
                    <a:lnTo>
                      <a:pt x="175" y="371"/>
                    </a:lnTo>
                    <a:lnTo>
                      <a:pt x="146" y="374"/>
                    </a:lnTo>
                    <a:lnTo>
                      <a:pt x="120" y="372"/>
                    </a:lnTo>
                    <a:lnTo>
                      <a:pt x="102" y="373"/>
                    </a:lnTo>
                    <a:lnTo>
                      <a:pt x="62" y="380"/>
                    </a:lnTo>
                    <a:lnTo>
                      <a:pt x="42" y="383"/>
                    </a:lnTo>
                    <a:lnTo>
                      <a:pt x="27" y="384"/>
                    </a:lnTo>
                    <a:lnTo>
                      <a:pt x="11" y="386"/>
                    </a:lnTo>
                    <a:lnTo>
                      <a:pt x="6" y="386"/>
                    </a:lnTo>
                    <a:lnTo>
                      <a:pt x="6" y="384"/>
                    </a:lnTo>
                    <a:lnTo>
                      <a:pt x="10" y="380"/>
                    </a:lnTo>
                    <a:lnTo>
                      <a:pt x="11" y="380"/>
                    </a:lnTo>
                    <a:lnTo>
                      <a:pt x="14" y="372"/>
                    </a:lnTo>
                    <a:lnTo>
                      <a:pt x="19" y="364"/>
                    </a:lnTo>
                    <a:lnTo>
                      <a:pt x="23" y="352"/>
                    </a:lnTo>
                    <a:lnTo>
                      <a:pt x="28" y="336"/>
                    </a:lnTo>
                    <a:lnTo>
                      <a:pt x="33" y="314"/>
                    </a:lnTo>
                    <a:lnTo>
                      <a:pt x="34" y="290"/>
                    </a:lnTo>
                    <a:lnTo>
                      <a:pt x="31" y="274"/>
                    </a:lnTo>
                    <a:lnTo>
                      <a:pt x="26" y="259"/>
                    </a:lnTo>
                    <a:lnTo>
                      <a:pt x="25" y="245"/>
                    </a:lnTo>
                    <a:lnTo>
                      <a:pt x="19" y="241"/>
                    </a:lnTo>
                    <a:lnTo>
                      <a:pt x="16" y="237"/>
                    </a:lnTo>
                    <a:lnTo>
                      <a:pt x="12" y="231"/>
                    </a:lnTo>
                    <a:lnTo>
                      <a:pt x="9" y="223"/>
                    </a:lnTo>
                    <a:lnTo>
                      <a:pt x="6" y="218"/>
                    </a:lnTo>
                    <a:lnTo>
                      <a:pt x="4" y="217"/>
                    </a:lnTo>
                    <a:lnTo>
                      <a:pt x="3" y="213"/>
                    </a:lnTo>
                    <a:lnTo>
                      <a:pt x="3" y="211"/>
                    </a:lnTo>
                    <a:lnTo>
                      <a:pt x="6" y="204"/>
                    </a:lnTo>
                    <a:lnTo>
                      <a:pt x="9" y="197"/>
                    </a:lnTo>
                    <a:lnTo>
                      <a:pt x="6" y="184"/>
                    </a:lnTo>
                    <a:lnTo>
                      <a:pt x="0" y="175"/>
                    </a:lnTo>
                    <a:lnTo>
                      <a:pt x="7" y="159"/>
                    </a:lnTo>
                    <a:lnTo>
                      <a:pt x="12" y="150"/>
                    </a:lnTo>
                    <a:lnTo>
                      <a:pt x="14" y="140"/>
                    </a:lnTo>
                    <a:lnTo>
                      <a:pt x="14" y="127"/>
                    </a:lnTo>
                    <a:lnTo>
                      <a:pt x="12" y="120"/>
                    </a:lnTo>
                    <a:lnTo>
                      <a:pt x="11" y="118"/>
                    </a:lnTo>
                    <a:lnTo>
                      <a:pt x="11" y="115"/>
                    </a:lnTo>
                    <a:lnTo>
                      <a:pt x="18" y="104"/>
                    </a:lnTo>
                    <a:lnTo>
                      <a:pt x="20" y="99"/>
                    </a:lnTo>
                    <a:lnTo>
                      <a:pt x="19" y="93"/>
                    </a:lnTo>
                    <a:lnTo>
                      <a:pt x="28" y="89"/>
                    </a:lnTo>
                    <a:lnTo>
                      <a:pt x="37" y="82"/>
                    </a:lnTo>
                    <a:lnTo>
                      <a:pt x="42" y="73"/>
                    </a:lnTo>
                    <a:lnTo>
                      <a:pt x="45" y="76"/>
                    </a:lnTo>
                    <a:lnTo>
                      <a:pt x="45" y="98"/>
                    </a:lnTo>
                    <a:lnTo>
                      <a:pt x="47" y="98"/>
                    </a:lnTo>
                    <a:lnTo>
                      <a:pt x="47" y="97"/>
                    </a:lnTo>
                    <a:lnTo>
                      <a:pt x="49" y="94"/>
                    </a:lnTo>
                    <a:lnTo>
                      <a:pt x="52" y="93"/>
                    </a:lnTo>
                    <a:lnTo>
                      <a:pt x="53" y="93"/>
                    </a:lnTo>
                    <a:lnTo>
                      <a:pt x="55" y="96"/>
                    </a:lnTo>
                    <a:lnTo>
                      <a:pt x="56" y="96"/>
                    </a:lnTo>
                    <a:lnTo>
                      <a:pt x="59" y="92"/>
                    </a:lnTo>
                    <a:lnTo>
                      <a:pt x="62" y="89"/>
                    </a:lnTo>
                    <a:lnTo>
                      <a:pt x="63" y="83"/>
                    </a:lnTo>
                    <a:lnTo>
                      <a:pt x="65" y="78"/>
                    </a:lnTo>
                    <a:lnTo>
                      <a:pt x="63" y="71"/>
                    </a:lnTo>
                    <a:lnTo>
                      <a:pt x="62" y="63"/>
                    </a:lnTo>
                    <a:lnTo>
                      <a:pt x="62" y="56"/>
                    </a:lnTo>
                    <a:lnTo>
                      <a:pt x="67" y="47"/>
                    </a:lnTo>
                    <a:lnTo>
                      <a:pt x="74" y="42"/>
                    </a:lnTo>
                    <a:lnTo>
                      <a:pt x="84" y="40"/>
                    </a:lnTo>
                    <a:lnTo>
                      <a:pt x="84" y="34"/>
                    </a:lnTo>
                    <a:lnTo>
                      <a:pt x="81" y="30"/>
                    </a:lnTo>
                    <a:lnTo>
                      <a:pt x="79" y="29"/>
                    </a:lnTo>
                    <a:lnTo>
                      <a:pt x="76" y="27"/>
                    </a:lnTo>
                    <a:lnTo>
                      <a:pt x="76" y="22"/>
                    </a:lnTo>
                    <a:lnTo>
                      <a:pt x="79" y="15"/>
                    </a:lnTo>
                    <a:lnTo>
                      <a:pt x="83" y="9"/>
                    </a:lnTo>
                    <a:lnTo>
                      <a:pt x="92" y="0"/>
                    </a:lnTo>
                    <a:close/>
                  </a:path>
                </a:pathLst>
              </a:custGeom>
              <a:noFill/>
              <a:ln w="1905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6" name="Freeform 14"/>
              <p:cNvSpPr>
                <a:spLocks/>
              </p:cNvSpPr>
              <p:nvPr/>
            </p:nvSpPr>
            <p:spPr bwMode="auto">
              <a:xfrm>
                <a:off x="3794424" y="1682960"/>
                <a:ext cx="535944" cy="311343"/>
              </a:xfrm>
              <a:custGeom>
                <a:avLst/>
                <a:gdLst/>
                <a:ahLst/>
                <a:cxnLst>
                  <a:cxn ang="0">
                    <a:pos x="349" y="2"/>
                  </a:cxn>
                  <a:cxn ang="0">
                    <a:pos x="358" y="9"/>
                  </a:cxn>
                  <a:cxn ang="0">
                    <a:pos x="370" y="25"/>
                  </a:cxn>
                  <a:cxn ang="0">
                    <a:pos x="381" y="37"/>
                  </a:cxn>
                  <a:cxn ang="0">
                    <a:pos x="399" y="42"/>
                  </a:cxn>
                  <a:cxn ang="0">
                    <a:pos x="391" y="64"/>
                  </a:cxn>
                  <a:cxn ang="0">
                    <a:pos x="381" y="85"/>
                  </a:cxn>
                  <a:cxn ang="0">
                    <a:pos x="385" y="95"/>
                  </a:cxn>
                  <a:cxn ang="0">
                    <a:pos x="381" y="109"/>
                  </a:cxn>
                  <a:cxn ang="0">
                    <a:pos x="382" y="114"/>
                  </a:cxn>
                  <a:cxn ang="0">
                    <a:pos x="385" y="121"/>
                  </a:cxn>
                  <a:cxn ang="0">
                    <a:pos x="394" y="132"/>
                  </a:cxn>
                  <a:cxn ang="0">
                    <a:pos x="399" y="137"/>
                  </a:cxn>
                  <a:cxn ang="0">
                    <a:pos x="408" y="144"/>
                  </a:cxn>
                  <a:cxn ang="0">
                    <a:pos x="423" y="153"/>
                  </a:cxn>
                  <a:cxn ang="0">
                    <a:pos x="420" y="160"/>
                  </a:cxn>
                  <a:cxn ang="0">
                    <a:pos x="415" y="165"/>
                  </a:cxn>
                  <a:cxn ang="0">
                    <a:pos x="409" y="169"/>
                  </a:cxn>
                  <a:cxn ang="0">
                    <a:pos x="401" y="182"/>
                  </a:cxn>
                  <a:cxn ang="0">
                    <a:pos x="394" y="189"/>
                  </a:cxn>
                  <a:cxn ang="0">
                    <a:pos x="389" y="195"/>
                  </a:cxn>
                  <a:cxn ang="0">
                    <a:pos x="368" y="198"/>
                  </a:cxn>
                  <a:cxn ang="0">
                    <a:pos x="361" y="211"/>
                  </a:cxn>
                  <a:cxn ang="0">
                    <a:pos x="32" y="251"/>
                  </a:cxn>
                  <a:cxn ang="0">
                    <a:pos x="14" y="156"/>
                  </a:cxn>
                  <a:cxn ang="0">
                    <a:pos x="6" y="110"/>
                  </a:cxn>
                  <a:cxn ang="0">
                    <a:pos x="0" y="83"/>
                  </a:cxn>
                  <a:cxn ang="0">
                    <a:pos x="1" y="70"/>
                  </a:cxn>
                  <a:cxn ang="0">
                    <a:pos x="11" y="62"/>
                  </a:cxn>
                  <a:cxn ang="0">
                    <a:pos x="15" y="61"/>
                  </a:cxn>
                  <a:cxn ang="0">
                    <a:pos x="28" y="49"/>
                  </a:cxn>
                  <a:cxn ang="0">
                    <a:pos x="43" y="40"/>
                  </a:cxn>
                  <a:cxn ang="0">
                    <a:pos x="46" y="60"/>
                  </a:cxn>
                  <a:cxn ang="0">
                    <a:pos x="148" y="42"/>
                  </a:cxn>
                  <a:cxn ang="0">
                    <a:pos x="254" y="20"/>
                  </a:cxn>
                  <a:cxn ang="0">
                    <a:pos x="262" y="16"/>
                  </a:cxn>
                  <a:cxn ang="0">
                    <a:pos x="270" y="14"/>
                  </a:cxn>
                  <a:cxn ang="0">
                    <a:pos x="310" y="8"/>
                  </a:cxn>
                  <a:cxn ang="0">
                    <a:pos x="334" y="1"/>
                  </a:cxn>
                </a:cxnLst>
                <a:rect l="0" t="0" r="r" b="b"/>
                <a:pathLst>
                  <a:path w="423" h="277">
                    <a:moveTo>
                      <a:pt x="344" y="0"/>
                    </a:moveTo>
                    <a:lnTo>
                      <a:pt x="349" y="2"/>
                    </a:lnTo>
                    <a:lnTo>
                      <a:pt x="354" y="6"/>
                    </a:lnTo>
                    <a:lnTo>
                      <a:pt x="358" y="9"/>
                    </a:lnTo>
                    <a:lnTo>
                      <a:pt x="363" y="8"/>
                    </a:lnTo>
                    <a:lnTo>
                      <a:pt x="370" y="25"/>
                    </a:lnTo>
                    <a:lnTo>
                      <a:pt x="375" y="32"/>
                    </a:lnTo>
                    <a:lnTo>
                      <a:pt x="381" y="37"/>
                    </a:lnTo>
                    <a:lnTo>
                      <a:pt x="389" y="42"/>
                    </a:lnTo>
                    <a:lnTo>
                      <a:pt x="399" y="42"/>
                    </a:lnTo>
                    <a:lnTo>
                      <a:pt x="395" y="53"/>
                    </a:lnTo>
                    <a:lnTo>
                      <a:pt x="391" y="64"/>
                    </a:lnTo>
                    <a:lnTo>
                      <a:pt x="387" y="76"/>
                    </a:lnTo>
                    <a:lnTo>
                      <a:pt x="381" y="85"/>
                    </a:lnTo>
                    <a:lnTo>
                      <a:pt x="381" y="90"/>
                    </a:lnTo>
                    <a:lnTo>
                      <a:pt x="385" y="95"/>
                    </a:lnTo>
                    <a:lnTo>
                      <a:pt x="385" y="99"/>
                    </a:lnTo>
                    <a:lnTo>
                      <a:pt x="381" y="109"/>
                    </a:lnTo>
                    <a:lnTo>
                      <a:pt x="381" y="110"/>
                    </a:lnTo>
                    <a:lnTo>
                      <a:pt x="382" y="114"/>
                    </a:lnTo>
                    <a:lnTo>
                      <a:pt x="383" y="118"/>
                    </a:lnTo>
                    <a:lnTo>
                      <a:pt x="385" y="121"/>
                    </a:lnTo>
                    <a:lnTo>
                      <a:pt x="394" y="130"/>
                    </a:lnTo>
                    <a:lnTo>
                      <a:pt x="394" y="132"/>
                    </a:lnTo>
                    <a:lnTo>
                      <a:pt x="397" y="135"/>
                    </a:lnTo>
                    <a:lnTo>
                      <a:pt x="399" y="137"/>
                    </a:lnTo>
                    <a:lnTo>
                      <a:pt x="403" y="139"/>
                    </a:lnTo>
                    <a:lnTo>
                      <a:pt x="408" y="144"/>
                    </a:lnTo>
                    <a:lnTo>
                      <a:pt x="415" y="148"/>
                    </a:lnTo>
                    <a:lnTo>
                      <a:pt x="423" y="153"/>
                    </a:lnTo>
                    <a:lnTo>
                      <a:pt x="422" y="158"/>
                    </a:lnTo>
                    <a:lnTo>
                      <a:pt x="420" y="160"/>
                    </a:lnTo>
                    <a:lnTo>
                      <a:pt x="418" y="162"/>
                    </a:lnTo>
                    <a:lnTo>
                      <a:pt x="415" y="165"/>
                    </a:lnTo>
                    <a:lnTo>
                      <a:pt x="412" y="167"/>
                    </a:lnTo>
                    <a:lnTo>
                      <a:pt x="409" y="169"/>
                    </a:lnTo>
                    <a:lnTo>
                      <a:pt x="404" y="176"/>
                    </a:lnTo>
                    <a:lnTo>
                      <a:pt x="401" y="182"/>
                    </a:lnTo>
                    <a:lnTo>
                      <a:pt x="397" y="189"/>
                    </a:lnTo>
                    <a:lnTo>
                      <a:pt x="394" y="189"/>
                    </a:lnTo>
                    <a:lnTo>
                      <a:pt x="391" y="190"/>
                    </a:lnTo>
                    <a:lnTo>
                      <a:pt x="389" y="195"/>
                    </a:lnTo>
                    <a:lnTo>
                      <a:pt x="372" y="195"/>
                    </a:lnTo>
                    <a:lnTo>
                      <a:pt x="368" y="198"/>
                    </a:lnTo>
                    <a:lnTo>
                      <a:pt x="366" y="202"/>
                    </a:lnTo>
                    <a:lnTo>
                      <a:pt x="361" y="211"/>
                    </a:lnTo>
                    <a:lnTo>
                      <a:pt x="37" y="277"/>
                    </a:lnTo>
                    <a:lnTo>
                      <a:pt x="32" y="251"/>
                    </a:lnTo>
                    <a:lnTo>
                      <a:pt x="26" y="222"/>
                    </a:lnTo>
                    <a:lnTo>
                      <a:pt x="14" y="156"/>
                    </a:lnTo>
                    <a:lnTo>
                      <a:pt x="9" y="125"/>
                    </a:lnTo>
                    <a:lnTo>
                      <a:pt x="6" y="110"/>
                    </a:lnTo>
                    <a:lnTo>
                      <a:pt x="2" y="96"/>
                    </a:lnTo>
                    <a:lnTo>
                      <a:pt x="0" y="83"/>
                    </a:lnTo>
                    <a:lnTo>
                      <a:pt x="0" y="74"/>
                    </a:lnTo>
                    <a:lnTo>
                      <a:pt x="1" y="70"/>
                    </a:lnTo>
                    <a:lnTo>
                      <a:pt x="9" y="62"/>
                    </a:lnTo>
                    <a:lnTo>
                      <a:pt x="11" y="62"/>
                    </a:lnTo>
                    <a:lnTo>
                      <a:pt x="13" y="61"/>
                    </a:lnTo>
                    <a:lnTo>
                      <a:pt x="15" y="61"/>
                    </a:lnTo>
                    <a:lnTo>
                      <a:pt x="18" y="60"/>
                    </a:lnTo>
                    <a:lnTo>
                      <a:pt x="28" y="49"/>
                    </a:lnTo>
                    <a:lnTo>
                      <a:pt x="35" y="43"/>
                    </a:lnTo>
                    <a:lnTo>
                      <a:pt x="43" y="40"/>
                    </a:lnTo>
                    <a:lnTo>
                      <a:pt x="46" y="51"/>
                    </a:lnTo>
                    <a:lnTo>
                      <a:pt x="46" y="60"/>
                    </a:lnTo>
                    <a:lnTo>
                      <a:pt x="96" y="51"/>
                    </a:lnTo>
                    <a:lnTo>
                      <a:pt x="148" y="42"/>
                    </a:lnTo>
                    <a:lnTo>
                      <a:pt x="200" y="32"/>
                    </a:lnTo>
                    <a:lnTo>
                      <a:pt x="254" y="20"/>
                    </a:lnTo>
                    <a:lnTo>
                      <a:pt x="259" y="19"/>
                    </a:lnTo>
                    <a:lnTo>
                      <a:pt x="262" y="16"/>
                    </a:lnTo>
                    <a:lnTo>
                      <a:pt x="266" y="15"/>
                    </a:lnTo>
                    <a:lnTo>
                      <a:pt x="270" y="14"/>
                    </a:lnTo>
                    <a:lnTo>
                      <a:pt x="290" y="12"/>
                    </a:lnTo>
                    <a:lnTo>
                      <a:pt x="310" y="8"/>
                    </a:lnTo>
                    <a:lnTo>
                      <a:pt x="323" y="5"/>
                    </a:lnTo>
                    <a:lnTo>
                      <a:pt x="334" y="1"/>
                    </a:lnTo>
                    <a:lnTo>
                      <a:pt x="344" y="0"/>
                    </a:lnTo>
                    <a:close/>
                  </a:path>
                </a:pathLst>
              </a:custGeom>
              <a:noFill/>
              <a:ln w="1905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 name="TextBox 109"/>
              <p:cNvSpPr txBox="1"/>
              <p:nvPr/>
            </p:nvSpPr>
            <p:spPr>
              <a:xfrm>
                <a:off x="3895252" y="1730909"/>
                <a:ext cx="459305" cy="215444"/>
              </a:xfrm>
              <a:prstGeom prst="rect">
                <a:avLst/>
              </a:prstGeom>
              <a:noFill/>
            </p:spPr>
            <p:txBody>
              <a:bodyPr wrap="square" rtlCol="0">
                <a:spAutoFit/>
              </a:bodyPr>
              <a:lstStyle/>
              <a:p>
                <a:r>
                  <a:rPr lang="en-US" sz="800" b="1" dirty="0">
                    <a:solidFill>
                      <a:schemeClr val="bg1"/>
                    </a:solidFill>
                  </a:rPr>
                  <a:t>PA</a:t>
                </a:r>
              </a:p>
            </p:txBody>
          </p:sp>
          <p:grpSp>
            <p:nvGrpSpPr>
              <p:cNvPr id="20487" name="Group 20486"/>
              <p:cNvGrpSpPr/>
              <p:nvPr/>
            </p:nvGrpSpPr>
            <p:grpSpPr>
              <a:xfrm>
                <a:off x="4688495" y="1754847"/>
                <a:ext cx="459305" cy="295220"/>
                <a:chOff x="4577105" y="1661080"/>
                <a:chExt cx="459305" cy="295220"/>
              </a:xfrm>
            </p:grpSpPr>
            <p:sp>
              <p:nvSpPr>
                <p:cNvPr id="83" name="Freeform 18"/>
                <p:cNvSpPr>
                  <a:spLocks/>
                </p:cNvSpPr>
                <p:nvPr/>
              </p:nvSpPr>
              <p:spPr bwMode="auto">
                <a:xfrm>
                  <a:off x="4588243" y="1661080"/>
                  <a:ext cx="338378" cy="295220"/>
                </a:xfrm>
                <a:custGeom>
                  <a:avLst/>
                  <a:gdLst/>
                  <a:ahLst/>
                  <a:cxnLst>
                    <a:cxn ang="0">
                      <a:pos x="107" y="0"/>
                    </a:cxn>
                    <a:cxn ang="0">
                      <a:pos x="110" y="14"/>
                    </a:cxn>
                    <a:cxn ang="0">
                      <a:pos x="115" y="28"/>
                    </a:cxn>
                    <a:cxn ang="0">
                      <a:pos x="119" y="43"/>
                    </a:cxn>
                    <a:cxn ang="0">
                      <a:pos x="121" y="60"/>
                    </a:cxn>
                    <a:cxn ang="0">
                      <a:pos x="113" y="61"/>
                    </a:cxn>
                    <a:cxn ang="0">
                      <a:pos x="107" y="63"/>
                    </a:cxn>
                    <a:cxn ang="0">
                      <a:pos x="101" y="67"/>
                    </a:cxn>
                    <a:cxn ang="0">
                      <a:pos x="96" y="70"/>
                    </a:cxn>
                    <a:cxn ang="0">
                      <a:pos x="91" y="70"/>
                    </a:cxn>
                    <a:cxn ang="0">
                      <a:pos x="85" y="66"/>
                    </a:cxn>
                    <a:cxn ang="0">
                      <a:pos x="85" y="68"/>
                    </a:cxn>
                    <a:cxn ang="0">
                      <a:pos x="86" y="70"/>
                    </a:cxn>
                    <a:cxn ang="0">
                      <a:pos x="87" y="71"/>
                    </a:cxn>
                    <a:cxn ang="0">
                      <a:pos x="87" y="73"/>
                    </a:cxn>
                    <a:cxn ang="0">
                      <a:pos x="86" y="74"/>
                    </a:cxn>
                    <a:cxn ang="0">
                      <a:pos x="85" y="76"/>
                    </a:cxn>
                    <a:cxn ang="0">
                      <a:pos x="71" y="80"/>
                    </a:cxn>
                    <a:cxn ang="0">
                      <a:pos x="59" y="82"/>
                    </a:cxn>
                    <a:cxn ang="0">
                      <a:pos x="48" y="88"/>
                    </a:cxn>
                    <a:cxn ang="0">
                      <a:pos x="46" y="90"/>
                    </a:cxn>
                    <a:cxn ang="0">
                      <a:pos x="45" y="91"/>
                    </a:cxn>
                    <a:cxn ang="0">
                      <a:pos x="43" y="96"/>
                    </a:cxn>
                    <a:cxn ang="0">
                      <a:pos x="34" y="96"/>
                    </a:cxn>
                    <a:cxn ang="0">
                      <a:pos x="32" y="97"/>
                    </a:cxn>
                    <a:cxn ang="0">
                      <a:pos x="32" y="103"/>
                    </a:cxn>
                    <a:cxn ang="0">
                      <a:pos x="30" y="105"/>
                    </a:cxn>
                    <a:cxn ang="0">
                      <a:pos x="28" y="105"/>
                    </a:cxn>
                    <a:cxn ang="0">
                      <a:pos x="25" y="106"/>
                    </a:cxn>
                    <a:cxn ang="0">
                      <a:pos x="24" y="106"/>
                    </a:cxn>
                    <a:cxn ang="0">
                      <a:pos x="21" y="110"/>
                    </a:cxn>
                    <a:cxn ang="0">
                      <a:pos x="20" y="112"/>
                    </a:cxn>
                    <a:cxn ang="0">
                      <a:pos x="15" y="117"/>
                    </a:cxn>
                    <a:cxn ang="0">
                      <a:pos x="11" y="119"/>
                    </a:cxn>
                    <a:cxn ang="0">
                      <a:pos x="9" y="119"/>
                    </a:cxn>
                    <a:cxn ang="0">
                      <a:pos x="6" y="116"/>
                    </a:cxn>
                    <a:cxn ang="0">
                      <a:pos x="6" y="111"/>
                    </a:cxn>
                    <a:cxn ang="0">
                      <a:pos x="7" y="110"/>
                    </a:cxn>
                    <a:cxn ang="0">
                      <a:pos x="8" y="110"/>
                    </a:cxn>
                    <a:cxn ang="0">
                      <a:pos x="10" y="109"/>
                    </a:cxn>
                    <a:cxn ang="0">
                      <a:pos x="11" y="109"/>
                    </a:cxn>
                    <a:cxn ang="0">
                      <a:pos x="14" y="106"/>
                    </a:cxn>
                    <a:cxn ang="0">
                      <a:pos x="14" y="104"/>
                    </a:cxn>
                    <a:cxn ang="0">
                      <a:pos x="8" y="78"/>
                    </a:cxn>
                    <a:cxn ang="0">
                      <a:pos x="3" y="54"/>
                    </a:cxn>
                    <a:cxn ang="0">
                      <a:pos x="0" y="26"/>
                    </a:cxn>
                    <a:cxn ang="0">
                      <a:pos x="55" y="13"/>
                    </a:cxn>
                    <a:cxn ang="0">
                      <a:pos x="107" y="0"/>
                    </a:cxn>
                  </a:cxnLst>
                  <a:rect l="0" t="0" r="r" b="b"/>
                  <a:pathLst>
                    <a:path w="121" h="119">
                      <a:moveTo>
                        <a:pt x="107" y="0"/>
                      </a:moveTo>
                      <a:lnTo>
                        <a:pt x="110" y="14"/>
                      </a:lnTo>
                      <a:lnTo>
                        <a:pt x="115" y="28"/>
                      </a:lnTo>
                      <a:lnTo>
                        <a:pt x="119" y="43"/>
                      </a:lnTo>
                      <a:lnTo>
                        <a:pt x="121" y="60"/>
                      </a:lnTo>
                      <a:lnTo>
                        <a:pt x="113" y="61"/>
                      </a:lnTo>
                      <a:lnTo>
                        <a:pt x="107" y="63"/>
                      </a:lnTo>
                      <a:lnTo>
                        <a:pt x="101" y="67"/>
                      </a:lnTo>
                      <a:lnTo>
                        <a:pt x="96" y="70"/>
                      </a:lnTo>
                      <a:lnTo>
                        <a:pt x="91" y="70"/>
                      </a:lnTo>
                      <a:lnTo>
                        <a:pt x="85" y="66"/>
                      </a:lnTo>
                      <a:lnTo>
                        <a:pt x="85" y="68"/>
                      </a:lnTo>
                      <a:lnTo>
                        <a:pt x="86" y="70"/>
                      </a:lnTo>
                      <a:lnTo>
                        <a:pt x="87" y="71"/>
                      </a:lnTo>
                      <a:lnTo>
                        <a:pt x="87" y="73"/>
                      </a:lnTo>
                      <a:lnTo>
                        <a:pt x="86" y="74"/>
                      </a:lnTo>
                      <a:lnTo>
                        <a:pt x="85" y="76"/>
                      </a:lnTo>
                      <a:lnTo>
                        <a:pt x="71" y="80"/>
                      </a:lnTo>
                      <a:lnTo>
                        <a:pt x="59" y="82"/>
                      </a:lnTo>
                      <a:lnTo>
                        <a:pt x="48" y="88"/>
                      </a:lnTo>
                      <a:lnTo>
                        <a:pt x="46" y="90"/>
                      </a:lnTo>
                      <a:lnTo>
                        <a:pt x="45" y="91"/>
                      </a:lnTo>
                      <a:lnTo>
                        <a:pt x="43" y="96"/>
                      </a:lnTo>
                      <a:lnTo>
                        <a:pt x="34" y="96"/>
                      </a:lnTo>
                      <a:lnTo>
                        <a:pt x="32" y="97"/>
                      </a:lnTo>
                      <a:lnTo>
                        <a:pt x="32" y="103"/>
                      </a:lnTo>
                      <a:lnTo>
                        <a:pt x="30" y="105"/>
                      </a:lnTo>
                      <a:lnTo>
                        <a:pt x="28" y="105"/>
                      </a:lnTo>
                      <a:lnTo>
                        <a:pt x="25" y="106"/>
                      </a:lnTo>
                      <a:lnTo>
                        <a:pt x="24" y="106"/>
                      </a:lnTo>
                      <a:lnTo>
                        <a:pt x="21" y="110"/>
                      </a:lnTo>
                      <a:lnTo>
                        <a:pt x="20" y="112"/>
                      </a:lnTo>
                      <a:lnTo>
                        <a:pt x="15" y="117"/>
                      </a:lnTo>
                      <a:lnTo>
                        <a:pt x="11" y="119"/>
                      </a:lnTo>
                      <a:lnTo>
                        <a:pt x="9" y="119"/>
                      </a:lnTo>
                      <a:lnTo>
                        <a:pt x="6" y="116"/>
                      </a:lnTo>
                      <a:lnTo>
                        <a:pt x="6" y="111"/>
                      </a:lnTo>
                      <a:lnTo>
                        <a:pt x="7" y="110"/>
                      </a:lnTo>
                      <a:lnTo>
                        <a:pt x="8" y="110"/>
                      </a:lnTo>
                      <a:lnTo>
                        <a:pt x="10" y="109"/>
                      </a:lnTo>
                      <a:lnTo>
                        <a:pt x="11" y="109"/>
                      </a:lnTo>
                      <a:lnTo>
                        <a:pt x="14" y="106"/>
                      </a:lnTo>
                      <a:lnTo>
                        <a:pt x="14" y="104"/>
                      </a:lnTo>
                      <a:lnTo>
                        <a:pt x="8" y="78"/>
                      </a:lnTo>
                      <a:lnTo>
                        <a:pt x="3" y="54"/>
                      </a:lnTo>
                      <a:lnTo>
                        <a:pt x="0" y="26"/>
                      </a:lnTo>
                      <a:lnTo>
                        <a:pt x="55" y="13"/>
                      </a:lnTo>
                      <a:lnTo>
                        <a:pt x="107" y="0"/>
                      </a:lnTo>
                      <a:close/>
                    </a:path>
                  </a:pathLst>
                </a:custGeom>
                <a:noFill/>
                <a:ln w="1905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1" name="TextBox 110"/>
                <p:cNvSpPr txBox="1"/>
                <p:nvPr/>
              </p:nvSpPr>
              <p:spPr>
                <a:xfrm>
                  <a:off x="4577105" y="1682131"/>
                  <a:ext cx="459305" cy="215444"/>
                </a:xfrm>
                <a:prstGeom prst="rect">
                  <a:avLst/>
                </a:prstGeom>
                <a:noFill/>
                <a:ln w="19050">
                  <a:noFill/>
                </a:ln>
              </p:spPr>
              <p:txBody>
                <a:bodyPr wrap="square" rtlCol="0">
                  <a:spAutoFit/>
                </a:bodyPr>
                <a:lstStyle/>
                <a:p>
                  <a:r>
                    <a:rPr lang="en-US" sz="800" b="1" dirty="0">
                      <a:solidFill>
                        <a:schemeClr val="bg1"/>
                      </a:solidFill>
                    </a:rPr>
                    <a:t>CT</a:t>
                  </a:r>
                </a:p>
              </p:txBody>
            </p:sp>
          </p:grpSp>
          <p:grpSp>
            <p:nvGrpSpPr>
              <p:cNvPr id="20486" name="Group 20485"/>
              <p:cNvGrpSpPr/>
              <p:nvPr/>
            </p:nvGrpSpPr>
            <p:grpSpPr>
              <a:xfrm>
                <a:off x="3444375" y="2050374"/>
                <a:ext cx="696180" cy="281557"/>
                <a:chOff x="3954732" y="2002668"/>
                <a:chExt cx="696180" cy="281557"/>
              </a:xfrm>
            </p:grpSpPr>
            <p:sp>
              <p:nvSpPr>
                <p:cNvPr id="86" name="Freeform 10"/>
                <p:cNvSpPr>
                  <a:spLocks/>
                </p:cNvSpPr>
                <p:nvPr/>
              </p:nvSpPr>
              <p:spPr bwMode="auto">
                <a:xfrm>
                  <a:off x="3954732" y="2002668"/>
                  <a:ext cx="696180" cy="281557"/>
                </a:xfrm>
                <a:custGeom>
                  <a:avLst/>
                  <a:gdLst/>
                  <a:ahLst/>
                  <a:cxnLst>
                    <a:cxn ang="0">
                      <a:pos x="152" y="0"/>
                    </a:cxn>
                    <a:cxn ang="0">
                      <a:pos x="156" y="3"/>
                    </a:cxn>
                    <a:cxn ang="0">
                      <a:pos x="159" y="9"/>
                    </a:cxn>
                    <a:cxn ang="0">
                      <a:pos x="163" y="14"/>
                    </a:cxn>
                    <a:cxn ang="0">
                      <a:pos x="166" y="17"/>
                    </a:cxn>
                    <a:cxn ang="0">
                      <a:pos x="171" y="18"/>
                    </a:cxn>
                    <a:cxn ang="0">
                      <a:pos x="178" y="16"/>
                    </a:cxn>
                    <a:cxn ang="0">
                      <a:pos x="169" y="25"/>
                    </a:cxn>
                    <a:cxn ang="0">
                      <a:pos x="161" y="36"/>
                    </a:cxn>
                    <a:cxn ang="0">
                      <a:pos x="155" y="47"/>
                    </a:cxn>
                    <a:cxn ang="0">
                      <a:pos x="158" y="51"/>
                    </a:cxn>
                    <a:cxn ang="0">
                      <a:pos x="158" y="53"/>
                    </a:cxn>
                    <a:cxn ang="0">
                      <a:pos x="162" y="57"/>
                    </a:cxn>
                    <a:cxn ang="0">
                      <a:pos x="166" y="58"/>
                    </a:cxn>
                    <a:cxn ang="0">
                      <a:pos x="178" y="56"/>
                    </a:cxn>
                    <a:cxn ang="0">
                      <a:pos x="180" y="59"/>
                    </a:cxn>
                    <a:cxn ang="0">
                      <a:pos x="184" y="61"/>
                    </a:cxn>
                    <a:cxn ang="0">
                      <a:pos x="187" y="65"/>
                    </a:cxn>
                    <a:cxn ang="0">
                      <a:pos x="190" y="70"/>
                    </a:cxn>
                    <a:cxn ang="0">
                      <a:pos x="189" y="75"/>
                    </a:cxn>
                    <a:cxn ang="0">
                      <a:pos x="194" y="78"/>
                    </a:cxn>
                    <a:cxn ang="0">
                      <a:pos x="199" y="82"/>
                    </a:cxn>
                    <a:cxn ang="0">
                      <a:pos x="204" y="88"/>
                    </a:cxn>
                    <a:cxn ang="0">
                      <a:pos x="208" y="93"/>
                    </a:cxn>
                    <a:cxn ang="0">
                      <a:pos x="214" y="95"/>
                    </a:cxn>
                    <a:cxn ang="0">
                      <a:pos x="214" y="105"/>
                    </a:cxn>
                    <a:cxn ang="0">
                      <a:pos x="212" y="108"/>
                    </a:cxn>
                    <a:cxn ang="0">
                      <a:pos x="211" y="110"/>
                    </a:cxn>
                    <a:cxn ang="0">
                      <a:pos x="207" y="112"/>
                    </a:cxn>
                    <a:cxn ang="0">
                      <a:pos x="203" y="113"/>
                    </a:cxn>
                    <a:cxn ang="0">
                      <a:pos x="203" y="107"/>
                    </a:cxn>
                    <a:cxn ang="0">
                      <a:pos x="201" y="105"/>
                    </a:cxn>
                    <a:cxn ang="0">
                      <a:pos x="201" y="102"/>
                    </a:cxn>
                    <a:cxn ang="0">
                      <a:pos x="200" y="101"/>
                    </a:cxn>
                    <a:cxn ang="0">
                      <a:pos x="200" y="95"/>
                    </a:cxn>
                    <a:cxn ang="0">
                      <a:pos x="191" y="102"/>
                    </a:cxn>
                    <a:cxn ang="0">
                      <a:pos x="184" y="112"/>
                    </a:cxn>
                    <a:cxn ang="0">
                      <a:pos x="178" y="121"/>
                    </a:cxn>
                    <a:cxn ang="0">
                      <a:pos x="172" y="120"/>
                    </a:cxn>
                    <a:cxn ang="0">
                      <a:pos x="169" y="115"/>
                    </a:cxn>
                    <a:cxn ang="0">
                      <a:pos x="166" y="108"/>
                    </a:cxn>
                    <a:cxn ang="0">
                      <a:pos x="166" y="101"/>
                    </a:cxn>
                    <a:cxn ang="0">
                      <a:pos x="162" y="106"/>
                    </a:cxn>
                    <a:cxn ang="0">
                      <a:pos x="161" y="109"/>
                    </a:cxn>
                    <a:cxn ang="0">
                      <a:pos x="154" y="103"/>
                    </a:cxn>
                    <a:cxn ang="0">
                      <a:pos x="144" y="87"/>
                    </a:cxn>
                    <a:cxn ang="0">
                      <a:pos x="114" y="92"/>
                    </a:cxn>
                    <a:cxn ang="0">
                      <a:pos x="86" y="98"/>
                    </a:cxn>
                    <a:cxn ang="0">
                      <a:pos x="59" y="105"/>
                    </a:cxn>
                    <a:cxn ang="0">
                      <a:pos x="31" y="112"/>
                    </a:cxn>
                    <a:cxn ang="0">
                      <a:pos x="0" y="115"/>
                    </a:cxn>
                    <a:cxn ang="0">
                      <a:pos x="1" y="99"/>
                    </a:cxn>
                    <a:cxn ang="0">
                      <a:pos x="3" y="71"/>
                    </a:cxn>
                    <a:cxn ang="0">
                      <a:pos x="3" y="53"/>
                    </a:cxn>
                    <a:cxn ang="0">
                      <a:pos x="33" y="47"/>
                    </a:cxn>
                    <a:cxn ang="0">
                      <a:pos x="63" y="40"/>
                    </a:cxn>
                    <a:cxn ang="0">
                      <a:pos x="94" y="35"/>
                    </a:cxn>
                    <a:cxn ang="0">
                      <a:pos x="121" y="28"/>
                    </a:cxn>
                    <a:cxn ang="0">
                      <a:pos x="132" y="23"/>
                    </a:cxn>
                    <a:cxn ang="0">
                      <a:pos x="141" y="14"/>
                    </a:cxn>
                    <a:cxn ang="0">
                      <a:pos x="147" y="2"/>
                    </a:cxn>
                    <a:cxn ang="0">
                      <a:pos x="150" y="2"/>
                    </a:cxn>
                    <a:cxn ang="0">
                      <a:pos x="152" y="0"/>
                    </a:cxn>
                  </a:cxnLst>
                  <a:rect l="0" t="0" r="r" b="b"/>
                  <a:pathLst>
                    <a:path w="214" h="121">
                      <a:moveTo>
                        <a:pt x="152" y="0"/>
                      </a:moveTo>
                      <a:lnTo>
                        <a:pt x="156" y="3"/>
                      </a:lnTo>
                      <a:lnTo>
                        <a:pt x="159" y="9"/>
                      </a:lnTo>
                      <a:lnTo>
                        <a:pt x="163" y="14"/>
                      </a:lnTo>
                      <a:lnTo>
                        <a:pt x="166" y="17"/>
                      </a:lnTo>
                      <a:lnTo>
                        <a:pt x="171" y="18"/>
                      </a:lnTo>
                      <a:lnTo>
                        <a:pt x="178" y="16"/>
                      </a:lnTo>
                      <a:lnTo>
                        <a:pt x="169" y="25"/>
                      </a:lnTo>
                      <a:lnTo>
                        <a:pt x="161" y="36"/>
                      </a:lnTo>
                      <a:lnTo>
                        <a:pt x="155" y="47"/>
                      </a:lnTo>
                      <a:lnTo>
                        <a:pt x="158" y="51"/>
                      </a:lnTo>
                      <a:lnTo>
                        <a:pt x="158" y="53"/>
                      </a:lnTo>
                      <a:lnTo>
                        <a:pt x="162" y="57"/>
                      </a:lnTo>
                      <a:lnTo>
                        <a:pt x="166" y="58"/>
                      </a:lnTo>
                      <a:lnTo>
                        <a:pt x="178" y="56"/>
                      </a:lnTo>
                      <a:lnTo>
                        <a:pt x="180" y="59"/>
                      </a:lnTo>
                      <a:lnTo>
                        <a:pt x="184" y="61"/>
                      </a:lnTo>
                      <a:lnTo>
                        <a:pt x="187" y="65"/>
                      </a:lnTo>
                      <a:lnTo>
                        <a:pt x="190" y="70"/>
                      </a:lnTo>
                      <a:lnTo>
                        <a:pt x="189" y="75"/>
                      </a:lnTo>
                      <a:lnTo>
                        <a:pt x="194" y="78"/>
                      </a:lnTo>
                      <a:lnTo>
                        <a:pt x="199" y="82"/>
                      </a:lnTo>
                      <a:lnTo>
                        <a:pt x="204" y="88"/>
                      </a:lnTo>
                      <a:lnTo>
                        <a:pt x="208" y="93"/>
                      </a:lnTo>
                      <a:lnTo>
                        <a:pt x="214" y="95"/>
                      </a:lnTo>
                      <a:lnTo>
                        <a:pt x="214" y="105"/>
                      </a:lnTo>
                      <a:lnTo>
                        <a:pt x="212" y="108"/>
                      </a:lnTo>
                      <a:lnTo>
                        <a:pt x="211" y="110"/>
                      </a:lnTo>
                      <a:lnTo>
                        <a:pt x="207" y="112"/>
                      </a:lnTo>
                      <a:lnTo>
                        <a:pt x="203" y="113"/>
                      </a:lnTo>
                      <a:lnTo>
                        <a:pt x="203" y="107"/>
                      </a:lnTo>
                      <a:lnTo>
                        <a:pt x="201" y="105"/>
                      </a:lnTo>
                      <a:lnTo>
                        <a:pt x="201" y="102"/>
                      </a:lnTo>
                      <a:lnTo>
                        <a:pt x="200" y="101"/>
                      </a:lnTo>
                      <a:lnTo>
                        <a:pt x="200" y="95"/>
                      </a:lnTo>
                      <a:lnTo>
                        <a:pt x="191" y="102"/>
                      </a:lnTo>
                      <a:lnTo>
                        <a:pt x="184" y="112"/>
                      </a:lnTo>
                      <a:lnTo>
                        <a:pt x="178" y="121"/>
                      </a:lnTo>
                      <a:lnTo>
                        <a:pt x="172" y="120"/>
                      </a:lnTo>
                      <a:lnTo>
                        <a:pt x="169" y="115"/>
                      </a:lnTo>
                      <a:lnTo>
                        <a:pt x="166" y="108"/>
                      </a:lnTo>
                      <a:lnTo>
                        <a:pt x="166" y="101"/>
                      </a:lnTo>
                      <a:lnTo>
                        <a:pt x="162" y="106"/>
                      </a:lnTo>
                      <a:lnTo>
                        <a:pt x="161" y="109"/>
                      </a:lnTo>
                      <a:lnTo>
                        <a:pt x="154" y="103"/>
                      </a:lnTo>
                      <a:lnTo>
                        <a:pt x="144" y="87"/>
                      </a:lnTo>
                      <a:lnTo>
                        <a:pt x="114" y="92"/>
                      </a:lnTo>
                      <a:lnTo>
                        <a:pt x="86" y="98"/>
                      </a:lnTo>
                      <a:lnTo>
                        <a:pt x="59" y="105"/>
                      </a:lnTo>
                      <a:lnTo>
                        <a:pt x="31" y="112"/>
                      </a:lnTo>
                      <a:lnTo>
                        <a:pt x="0" y="115"/>
                      </a:lnTo>
                      <a:lnTo>
                        <a:pt x="1" y="99"/>
                      </a:lnTo>
                      <a:lnTo>
                        <a:pt x="3" y="71"/>
                      </a:lnTo>
                      <a:lnTo>
                        <a:pt x="3" y="53"/>
                      </a:lnTo>
                      <a:lnTo>
                        <a:pt x="33" y="47"/>
                      </a:lnTo>
                      <a:lnTo>
                        <a:pt x="63" y="40"/>
                      </a:lnTo>
                      <a:lnTo>
                        <a:pt x="94" y="35"/>
                      </a:lnTo>
                      <a:lnTo>
                        <a:pt x="121" y="28"/>
                      </a:lnTo>
                      <a:lnTo>
                        <a:pt x="132" y="23"/>
                      </a:lnTo>
                      <a:lnTo>
                        <a:pt x="141" y="14"/>
                      </a:lnTo>
                      <a:lnTo>
                        <a:pt x="147" y="2"/>
                      </a:lnTo>
                      <a:lnTo>
                        <a:pt x="150" y="2"/>
                      </a:lnTo>
                      <a:lnTo>
                        <a:pt x="152" y="0"/>
                      </a:lnTo>
                      <a:close/>
                    </a:path>
                  </a:pathLst>
                </a:custGeom>
                <a:noFill/>
                <a:ln w="1905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2" name="TextBox 111"/>
                <p:cNvSpPr txBox="1"/>
                <p:nvPr/>
              </p:nvSpPr>
              <p:spPr>
                <a:xfrm>
                  <a:off x="4032628" y="2062342"/>
                  <a:ext cx="459305" cy="215444"/>
                </a:xfrm>
                <a:prstGeom prst="rect">
                  <a:avLst/>
                </a:prstGeom>
                <a:noFill/>
                <a:ln w="19050">
                  <a:noFill/>
                </a:ln>
              </p:spPr>
              <p:txBody>
                <a:bodyPr wrap="square" rtlCol="0">
                  <a:spAutoFit/>
                </a:bodyPr>
                <a:lstStyle/>
                <a:p>
                  <a:r>
                    <a:rPr lang="en-US" sz="800" b="1" dirty="0">
                      <a:solidFill>
                        <a:schemeClr val="bg1"/>
                      </a:solidFill>
                    </a:rPr>
                    <a:t>MA</a:t>
                  </a:r>
                </a:p>
              </p:txBody>
            </p:sp>
          </p:grpSp>
          <p:grpSp>
            <p:nvGrpSpPr>
              <p:cNvPr id="20488" name="Group 20487"/>
              <p:cNvGrpSpPr/>
              <p:nvPr/>
            </p:nvGrpSpPr>
            <p:grpSpPr>
              <a:xfrm>
                <a:off x="4353794" y="1798331"/>
                <a:ext cx="498574" cy="451243"/>
                <a:chOff x="4957908" y="1710870"/>
                <a:chExt cx="498574" cy="451243"/>
              </a:xfrm>
            </p:grpSpPr>
            <p:sp>
              <p:nvSpPr>
                <p:cNvPr id="96" name="Freeform 27"/>
                <p:cNvSpPr>
                  <a:spLocks/>
                </p:cNvSpPr>
                <p:nvPr/>
              </p:nvSpPr>
              <p:spPr bwMode="auto">
                <a:xfrm>
                  <a:off x="4957908" y="1710870"/>
                  <a:ext cx="285877" cy="451243"/>
                </a:xfrm>
                <a:custGeom>
                  <a:avLst/>
                  <a:gdLst/>
                  <a:ahLst/>
                  <a:cxnLst>
                    <a:cxn ang="0">
                      <a:pos x="238" y="16"/>
                    </a:cxn>
                    <a:cxn ang="0">
                      <a:pos x="247" y="32"/>
                    </a:cxn>
                    <a:cxn ang="0">
                      <a:pos x="251" y="44"/>
                    </a:cxn>
                    <a:cxn ang="0">
                      <a:pos x="267" y="86"/>
                    </a:cxn>
                    <a:cxn ang="0">
                      <a:pos x="272" y="151"/>
                    </a:cxn>
                    <a:cxn ang="0">
                      <a:pos x="282" y="247"/>
                    </a:cxn>
                    <a:cxn ang="0">
                      <a:pos x="281" y="292"/>
                    </a:cxn>
                    <a:cxn ang="0">
                      <a:pos x="281" y="298"/>
                    </a:cxn>
                    <a:cxn ang="0">
                      <a:pos x="280" y="305"/>
                    </a:cxn>
                    <a:cxn ang="0">
                      <a:pos x="286" y="324"/>
                    </a:cxn>
                    <a:cxn ang="0">
                      <a:pos x="290" y="347"/>
                    </a:cxn>
                    <a:cxn ang="0">
                      <a:pos x="282" y="365"/>
                    </a:cxn>
                    <a:cxn ang="0">
                      <a:pos x="275" y="379"/>
                    </a:cxn>
                    <a:cxn ang="0">
                      <a:pos x="266" y="392"/>
                    </a:cxn>
                    <a:cxn ang="0">
                      <a:pos x="262" y="414"/>
                    </a:cxn>
                    <a:cxn ang="0">
                      <a:pos x="262" y="435"/>
                    </a:cxn>
                    <a:cxn ang="0">
                      <a:pos x="259" y="452"/>
                    </a:cxn>
                    <a:cxn ang="0">
                      <a:pos x="248" y="470"/>
                    </a:cxn>
                    <a:cxn ang="0">
                      <a:pos x="232" y="488"/>
                    </a:cxn>
                    <a:cxn ang="0">
                      <a:pos x="239" y="503"/>
                    </a:cxn>
                    <a:cxn ang="0">
                      <a:pos x="219" y="499"/>
                    </a:cxn>
                    <a:cxn ang="0">
                      <a:pos x="194" y="501"/>
                    </a:cxn>
                    <a:cxn ang="0">
                      <a:pos x="176" y="512"/>
                    </a:cxn>
                    <a:cxn ang="0">
                      <a:pos x="163" y="496"/>
                    </a:cxn>
                    <a:cxn ang="0">
                      <a:pos x="167" y="484"/>
                    </a:cxn>
                    <a:cxn ang="0">
                      <a:pos x="160" y="466"/>
                    </a:cxn>
                    <a:cxn ang="0">
                      <a:pos x="148" y="449"/>
                    </a:cxn>
                    <a:cxn ang="0">
                      <a:pos x="127" y="436"/>
                    </a:cxn>
                    <a:cxn ang="0">
                      <a:pos x="123" y="429"/>
                    </a:cxn>
                    <a:cxn ang="0">
                      <a:pos x="112" y="427"/>
                    </a:cxn>
                    <a:cxn ang="0">
                      <a:pos x="111" y="422"/>
                    </a:cxn>
                    <a:cxn ang="0">
                      <a:pos x="95" y="401"/>
                    </a:cxn>
                    <a:cxn ang="0">
                      <a:pos x="104" y="373"/>
                    </a:cxn>
                    <a:cxn ang="0">
                      <a:pos x="102" y="347"/>
                    </a:cxn>
                    <a:cxn ang="0">
                      <a:pos x="68" y="347"/>
                    </a:cxn>
                    <a:cxn ang="0">
                      <a:pos x="53" y="308"/>
                    </a:cxn>
                    <a:cxn ang="0">
                      <a:pos x="35" y="294"/>
                    </a:cxn>
                    <a:cxn ang="0">
                      <a:pos x="27" y="287"/>
                    </a:cxn>
                    <a:cxn ang="0">
                      <a:pos x="10" y="266"/>
                    </a:cxn>
                    <a:cxn ang="0">
                      <a:pos x="0" y="231"/>
                    </a:cxn>
                    <a:cxn ang="0">
                      <a:pos x="8" y="214"/>
                    </a:cxn>
                    <a:cxn ang="0">
                      <a:pos x="11" y="194"/>
                    </a:cxn>
                    <a:cxn ang="0">
                      <a:pos x="26" y="175"/>
                    </a:cxn>
                    <a:cxn ang="0">
                      <a:pos x="38" y="154"/>
                    </a:cxn>
                    <a:cxn ang="0">
                      <a:pos x="28" y="137"/>
                    </a:cxn>
                    <a:cxn ang="0">
                      <a:pos x="26" y="118"/>
                    </a:cxn>
                    <a:cxn ang="0">
                      <a:pos x="74" y="90"/>
                    </a:cxn>
                    <a:cxn ang="0">
                      <a:pos x="85" y="63"/>
                    </a:cxn>
                    <a:cxn ang="0">
                      <a:pos x="82" y="44"/>
                    </a:cxn>
                    <a:cxn ang="0">
                      <a:pos x="69" y="34"/>
                    </a:cxn>
                    <a:cxn ang="0">
                      <a:pos x="57" y="18"/>
                    </a:cxn>
                    <a:cxn ang="0">
                      <a:pos x="50" y="14"/>
                    </a:cxn>
                    <a:cxn ang="0">
                      <a:pos x="99" y="9"/>
                    </a:cxn>
                    <a:cxn ang="0">
                      <a:pos x="237" y="0"/>
                    </a:cxn>
                  </a:cxnLst>
                  <a:rect l="0" t="0" r="r" b="b"/>
                  <a:pathLst>
                    <a:path w="290" h="516">
                      <a:moveTo>
                        <a:pt x="237" y="0"/>
                      </a:moveTo>
                      <a:lnTo>
                        <a:pt x="237" y="9"/>
                      </a:lnTo>
                      <a:lnTo>
                        <a:pt x="238" y="16"/>
                      </a:lnTo>
                      <a:lnTo>
                        <a:pt x="241" y="23"/>
                      </a:lnTo>
                      <a:lnTo>
                        <a:pt x="246" y="30"/>
                      </a:lnTo>
                      <a:lnTo>
                        <a:pt x="247" y="32"/>
                      </a:lnTo>
                      <a:lnTo>
                        <a:pt x="248" y="34"/>
                      </a:lnTo>
                      <a:lnTo>
                        <a:pt x="251" y="36"/>
                      </a:lnTo>
                      <a:lnTo>
                        <a:pt x="251" y="44"/>
                      </a:lnTo>
                      <a:lnTo>
                        <a:pt x="259" y="58"/>
                      </a:lnTo>
                      <a:lnTo>
                        <a:pt x="265" y="72"/>
                      </a:lnTo>
                      <a:lnTo>
                        <a:pt x="267" y="86"/>
                      </a:lnTo>
                      <a:lnTo>
                        <a:pt x="267" y="103"/>
                      </a:lnTo>
                      <a:lnTo>
                        <a:pt x="268" y="118"/>
                      </a:lnTo>
                      <a:lnTo>
                        <a:pt x="272" y="151"/>
                      </a:lnTo>
                      <a:lnTo>
                        <a:pt x="275" y="184"/>
                      </a:lnTo>
                      <a:lnTo>
                        <a:pt x="279" y="217"/>
                      </a:lnTo>
                      <a:lnTo>
                        <a:pt x="282" y="247"/>
                      </a:lnTo>
                      <a:lnTo>
                        <a:pt x="284" y="271"/>
                      </a:lnTo>
                      <a:lnTo>
                        <a:pt x="284" y="285"/>
                      </a:lnTo>
                      <a:lnTo>
                        <a:pt x="281" y="292"/>
                      </a:lnTo>
                      <a:lnTo>
                        <a:pt x="280" y="295"/>
                      </a:lnTo>
                      <a:lnTo>
                        <a:pt x="280" y="298"/>
                      </a:lnTo>
                      <a:lnTo>
                        <a:pt x="281" y="298"/>
                      </a:lnTo>
                      <a:lnTo>
                        <a:pt x="282" y="299"/>
                      </a:lnTo>
                      <a:lnTo>
                        <a:pt x="282" y="300"/>
                      </a:lnTo>
                      <a:lnTo>
                        <a:pt x="280" y="305"/>
                      </a:lnTo>
                      <a:lnTo>
                        <a:pt x="280" y="309"/>
                      </a:lnTo>
                      <a:lnTo>
                        <a:pt x="282" y="317"/>
                      </a:lnTo>
                      <a:lnTo>
                        <a:pt x="286" y="324"/>
                      </a:lnTo>
                      <a:lnTo>
                        <a:pt x="289" y="334"/>
                      </a:lnTo>
                      <a:lnTo>
                        <a:pt x="290" y="343"/>
                      </a:lnTo>
                      <a:lnTo>
                        <a:pt x="290" y="347"/>
                      </a:lnTo>
                      <a:lnTo>
                        <a:pt x="287" y="354"/>
                      </a:lnTo>
                      <a:lnTo>
                        <a:pt x="284" y="357"/>
                      </a:lnTo>
                      <a:lnTo>
                        <a:pt x="282" y="365"/>
                      </a:lnTo>
                      <a:lnTo>
                        <a:pt x="280" y="371"/>
                      </a:lnTo>
                      <a:lnTo>
                        <a:pt x="276" y="377"/>
                      </a:lnTo>
                      <a:lnTo>
                        <a:pt x="275" y="379"/>
                      </a:lnTo>
                      <a:lnTo>
                        <a:pt x="273" y="383"/>
                      </a:lnTo>
                      <a:lnTo>
                        <a:pt x="272" y="386"/>
                      </a:lnTo>
                      <a:lnTo>
                        <a:pt x="266" y="392"/>
                      </a:lnTo>
                      <a:lnTo>
                        <a:pt x="262" y="394"/>
                      </a:lnTo>
                      <a:lnTo>
                        <a:pt x="263" y="405"/>
                      </a:lnTo>
                      <a:lnTo>
                        <a:pt x="262" y="414"/>
                      </a:lnTo>
                      <a:lnTo>
                        <a:pt x="260" y="425"/>
                      </a:lnTo>
                      <a:lnTo>
                        <a:pt x="260" y="428"/>
                      </a:lnTo>
                      <a:lnTo>
                        <a:pt x="262" y="435"/>
                      </a:lnTo>
                      <a:lnTo>
                        <a:pt x="262" y="440"/>
                      </a:lnTo>
                      <a:lnTo>
                        <a:pt x="261" y="446"/>
                      </a:lnTo>
                      <a:lnTo>
                        <a:pt x="259" y="452"/>
                      </a:lnTo>
                      <a:lnTo>
                        <a:pt x="258" y="459"/>
                      </a:lnTo>
                      <a:lnTo>
                        <a:pt x="260" y="468"/>
                      </a:lnTo>
                      <a:lnTo>
                        <a:pt x="248" y="470"/>
                      </a:lnTo>
                      <a:lnTo>
                        <a:pt x="238" y="475"/>
                      </a:lnTo>
                      <a:lnTo>
                        <a:pt x="231" y="482"/>
                      </a:lnTo>
                      <a:lnTo>
                        <a:pt x="232" y="488"/>
                      </a:lnTo>
                      <a:lnTo>
                        <a:pt x="235" y="492"/>
                      </a:lnTo>
                      <a:lnTo>
                        <a:pt x="238" y="497"/>
                      </a:lnTo>
                      <a:lnTo>
                        <a:pt x="239" y="503"/>
                      </a:lnTo>
                      <a:lnTo>
                        <a:pt x="237" y="508"/>
                      </a:lnTo>
                      <a:lnTo>
                        <a:pt x="229" y="503"/>
                      </a:lnTo>
                      <a:lnTo>
                        <a:pt x="219" y="499"/>
                      </a:lnTo>
                      <a:lnTo>
                        <a:pt x="210" y="498"/>
                      </a:lnTo>
                      <a:lnTo>
                        <a:pt x="202" y="498"/>
                      </a:lnTo>
                      <a:lnTo>
                        <a:pt x="194" y="501"/>
                      </a:lnTo>
                      <a:lnTo>
                        <a:pt x="188" y="506"/>
                      </a:lnTo>
                      <a:lnTo>
                        <a:pt x="183" y="516"/>
                      </a:lnTo>
                      <a:lnTo>
                        <a:pt x="176" y="512"/>
                      </a:lnTo>
                      <a:lnTo>
                        <a:pt x="168" y="506"/>
                      </a:lnTo>
                      <a:lnTo>
                        <a:pt x="163" y="498"/>
                      </a:lnTo>
                      <a:lnTo>
                        <a:pt x="163" y="496"/>
                      </a:lnTo>
                      <a:lnTo>
                        <a:pt x="166" y="491"/>
                      </a:lnTo>
                      <a:lnTo>
                        <a:pt x="167" y="488"/>
                      </a:lnTo>
                      <a:lnTo>
                        <a:pt x="167" y="484"/>
                      </a:lnTo>
                      <a:lnTo>
                        <a:pt x="166" y="477"/>
                      </a:lnTo>
                      <a:lnTo>
                        <a:pt x="162" y="471"/>
                      </a:lnTo>
                      <a:lnTo>
                        <a:pt x="160" y="466"/>
                      </a:lnTo>
                      <a:lnTo>
                        <a:pt x="161" y="459"/>
                      </a:lnTo>
                      <a:lnTo>
                        <a:pt x="154" y="455"/>
                      </a:lnTo>
                      <a:lnTo>
                        <a:pt x="148" y="449"/>
                      </a:lnTo>
                      <a:lnTo>
                        <a:pt x="142" y="442"/>
                      </a:lnTo>
                      <a:lnTo>
                        <a:pt x="135" y="436"/>
                      </a:lnTo>
                      <a:lnTo>
                        <a:pt x="127" y="436"/>
                      </a:lnTo>
                      <a:lnTo>
                        <a:pt x="127" y="431"/>
                      </a:lnTo>
                      <a:lnTo>
                        <a:pt x="125" y="431"/>
                      </a:lnTo>
                      <a:lnTo>
                        <a:pt x="123" y="429"/>
                      </a:lnTo>
                      <a:lnTo>
                        <a:pt x="117" y="429"/>
                      </a:lnTo>
                      <a:lnTo>
                        <a:pt x="113" y="428"/>
                      </a:lnTo>
                      <a:lnTo>
                        <a:pt x="112" y="427"/>
                      </a:lnTo>
                      <a:lnTo>
                        <a:pt x="112" y="425"/>
                      </a:lnTo>
                      <a:lnTo>
                        <a:pt x="111" y="424"/>
                      </a:lnTo>
                      <a:lnTo>
                        <a:pt x="111" y="422"/>
                      </a:lnTo>
                      <a:lnTo>
                        <a:pt x="102" y="417"/>
                      </a:lnTo>
                      <a:lnTo>
                        <a:pt x="97" y="410"/>
                      </a:lnTo>
                      <a:lnTo>
                        <a:pt x="95" y="401"/>
                      </a:lnTo>
                      <a:lnTo>
                        <a:pt x="96" y="392"/>
                      </a:lnTo>
                      <a:lnTo>
                        <a:pt x="102" y="380"/>
                      </a:lnTo>
                      <a:lnTo>
                        <a:pt x="104" y="373"/>
                      </a:lnTo>
                      <a:lnTo>
                        <a:pt x="105" y="364"/>
                      </a:lnTo>
                      <a:lnTo>
                        <a:pt x="107" y="352"/>
                      </a:lnTo>
                      <a:lnTo>
                        <a:pt x="102" y="347"/>
                      </a:lnTo>
                      <a:lnTo>
                        <a:pt x="93" y="342"/>
                      </a:lnTo>
                      <a:lnTo>
                        <a:pt x="85" y="341"/>
                      </a:lnTo>
                      <a:lnTo>
                        <a:pt x="68" y="347"/>
                      </a:lnTo>
                      <a:lnTo>
                        <a:pt x="63" y="326"/>
                      </a:lnTo>
                      <a:lnTo>
                        <a:pt x="60" y="315"/>
                      </a:lnTo>
                      <a:lnTo>
                        <a:pt x="53" y="308"/>
                      </a:lnTo>
                      <a:lnTo>
                        <a:pt x="46" y="305"/>
                      </a:lnTo>
                      <a:lnTo>
                        <a:pt x="38" y="299"/>
                      </a:lnTo>
                      <a:lnTo>
                        <a:pt x="35" y="294"/>
                      </a:lnTo>
                      <a:lnTo>
                        <a:pt x="33" y="292"/>
                      </a:lnTo>
                      <a:lnTo>
                        <a:pt x="32" y="289"/>
                      </a:lnTo>
                      <a:lnTo>
                        <a:pt x="27" y="287"/>
                      </a:lnTo>
                      <a:lnTo>
                        <a:pt x="15" y="278"/>
                      </a:lnTo>
                      <a:lnTo>
                        <a:pt x="12" y="273"/>
                      </a:lnTo>
                      <a:lnTo>
                        <a:pt x="10" y="266"/>
                      </a:lnTo>
                      <a:lnTo>
                        <a:pt x="8" y="258"/>
                      </a:lnTo>
                      <a:lnTo>
                        <a:pt x="3" y="240"/>
                      </a:lnTo>
                      <a:lnTo>
                        <a:pt x="0" y="231"/>
                      </a:lnTo>
                      <a:lnTo>
                        <a:pt x="1" y="225"/>
                      </a:lnTo>
                      <a:lnTo>
                        <a:pt x="4" y="221"/>
                      </a:lnTo>
                      <a:lnTo>
                        <a:pt x="8" y="214"/>
                      </a:lnTo>
                      <a:lnTo>
                        <a:pt x="8" y="208"/>
                      </a:lnTo>
                      <a:lnTo>
                        <a:pt x="6" y="200"/>
                      </a:lnTo>
                      <a:lnTo>
                        <a:pt x="11" y="194"/>
                      </a:lnTo>
                      <a:lnTo>
                        <a:pt x="19" y="189"/>
                      </a:lnTo>
                      <a:lnTo>
                        <a:pt x="26" y="186"/>
                      </a:lnTo>
                      <a:lnTo>
                        <a:pt x="26" y="175"/>
                      </a:lnTo>
                      <a:lnTo>
                        <a:pt x="29" y="168"/>
                      </a:lnTo>
                      <a:lnTo>
                        <a:pt x="34" y="161"/>
                      </a:lnTo>
                      <a:lnTo>
                        <a:pt x="38" y="154"/>
                      </a:lnTo>
                      <a:lnTo>
                        <a:pt x="35" y="147"/>
                      </a:lnTo>
                      <a:lnTo>
                        <a:pt x="32" y="141"/>
                      </a:lnTo>
                      <a:lnTo>
                        <a:pt x="28" y="137"/>
                      </a:lnTo>
                      <a:lnTo>
                        <a:pt x="26" y="132"/>
                      </a:lnTo>
                      <a:lnTo>
                        <a:pt x="25" y="126"/>
                      </a:lnTo>
                      <a:lnTo>
                        <a:pt x="26" y="118"/>
                      </a:lnTo>
                      <a:lnTo>
                        <a:pt x="49" y="111"/>
                      </a:lnTo>
                      <a:lnTo>
                        <a:pt x="71" y="102"/>
                      </a:lnTo>
                      <a:lnTo>
                        <a:pt x="74" y="90"/>
                      </a:lnTo>
                      <a:lnTo>
                        <a:pt x="78" y="81"/>
                      </a:lnTo>
                      <a:lnTo>
                        <a:pt x="83" y="72"/>
                      </a:lnTo>
                      <a:lnTo>
                        <a:pt x="85" y="63"/>
                      </a:lnTo>
                      <a:lnTo>
                        <a:pt x="85" y="53"/>
                      </a:lnTo>
                      <a:lnTo>
                        <a:pt x="84" y="48"/>
                      </a:lnTo>
                      <a:lnTo>
                        <a:pt x="82" y="44"/>
                      </a:lnTo>
                      <a:lnTo>
                        <a:pt x="78" y="41"/>
                      </a:lnTo>
                      <a:lnTo>
                        <a:pt x="71" y="36"/>
                      </a:lnTo>
                      <a:lnTo>
                        <a:pt x="69" y="34"/>
                      </a:lnTo>
                      <a:lnTo>
                        <a:pt x="62" y="23"/>
                      </a:lnTo>
                      <a:lnTo>
                        <a:pt x="60" y="19"/>
                      </a:lnTo>
                      <a:lnTo>
                        <a:pt x="57" y="18"/>
                      </a:lnTo>
                      <a:lnTo>
                        <a:pt x="56" y="16"/>
                      </a:lnTo>
                      <a:lnTo>
                        <a:pt x="53" y="16"/>
                      </a:lnTo>
                      <a:lnTo>
                        <a:pt x="50" y="14"/>
                      </a:lnTo>
                      <a:lnTo>
                        <a:pt x="50" y="13"/>
                      </a:lnTo>
                      <a:lnTo>
                        <a:pt x="52" y="11"/>
                      </a:lnTo>
                      <a:lnTo>
                        <a:pt x="99" y="9"/>
                      </a:lnTo>
                      <a:lnTo>
                        <a:pt x="146" y="6"/>
                      </a:lnTo>
                      <a:lnTo>
                        <a:pt x="191" y="2"/>
                      </a:lnTo>
                      <a:lnTo>
                        <a:pt x="237" y="0"/>
                      </a:lnTo>
                      <a:close/>
                    </a:path>
                  </a:pathLst>
                </a:custGeom>
                <a:noFill/>
                <a:ln w="1905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3" name="TextBox 112"/>
                <p:cNvSpPr txBox="1"/>
                <p:nvPr/>
              </p:nvSpPr>
              <p:spPr>
                <a:xfrm>
                  <a:off x="4997177" y="1797838"/>
                  <a:ext cx="459305" cy="215444"/>
                </a:xfrm>
                <a:prstGeom prst="rect">
                  <a:avLst/>
                </a:prstGeom>
                <a:noFill/>
                <a:ln w="19050">
                  <a:noFill/>
                </a:ln>
              </p:spPr>
              <p:txBody>
                <a:bodyPr wrap="square" rtlCol="0">
                  <a:spAutoFit/>
                </a:bodyPr>
                <a:lstStyle/>
                <a:p>
                  <a:r>
                    <a:rPr lang="en-US" sz="800" b="1" dirty="0">
                      <a:solidFill>
                        <a:schemeClr val="bg1"/>
                      </a:solidFill>
                    </a:rPr>
                    <a:t>IL</a:t>
                  </a:r>
                </a:p>
              </p:txBody>
            </p:sp>
          </p:grpSp>
          <p:grpSp>
            <p:nvGrpSpPr>
              <p:cNvPr id="20482" name="Group 20481"/>
              <p:cNvGrpSpPr/>
              <p:nvPr/>
            </p:nvGrpSpPr>
            <p:grpSpPr>
              <a:xfrm>
                <a:off x="5019638" y="1715334"/>
                <a:ext cx="459305" cy="479849"/>
                <a:chOff x="5314230" y="1772727"/>
                <a:chExt cx="459305" cy="479849"/>
              </a:xfrm>
            </p:grpSpPr>
            <p:sp>
              <p:nvSpPr>
                <p:cNvPr id="89" name="Freeform 8"/>
                <p:cNvSpPr>
                  <a:spLocks/>
                </p:cNvSpPr>
                <p:nvPr/>
              </p:nvSpPr>
              <p:spPr bwMode="auto">
                <a:xfrm rot="766220">
                  <a:off x="5371318" y="1772727"/>
                  <a:ext cx="307011" cy="479849"/>
                </a:xfrm>
                <a:custGeom>
                  <a:avLst/>
                  <a:gdLst/>
                  <a:ahLst/>
                  <a:cxnLst>
                    <a:cxn ang="0">
                      <a:pos x="39" y="0"/>
                    </a:cxn>
                    <a:cxn ang="0">
                      <a:pos x="52" y="34"/>
                    </a:cxn>
                    <a:cxn ang="0">
                      <a:pos x="64" y="72"/>
                    </a:cxn>
                    <a:cxn ang="0">
                      <a:pos x="76" y="110"/>
                    </a:cxn>
                    <a:cxn ang="0">
                      <a:pos x="81" y="130"/>
                    </a:cxn>
                    <a:cxn ang="0">
                      <a:pos x="85" y="135"/>
                    </a:cxn>
                    <a:cxn ang="0">
                      <a:pos x="87" y="139"/>
                    </a:cxn>
                    <a:cxn ang="0">
                      <a:pos x="90" y="144"/>
                    </a:cxn>
                    <a:cxn ang="0">
                      <a:pos x="92" y="153"/>
                    </a:cxn>
                    <a:cxn ang="0">
                      <a:pos x="93" y="164"/>
                    </a:cxn>
                    <a:cxn ang="0">
                      <a:pos x="97" y="171"/>
                    </a:cxn>
                    <a:cxn ang="0">
                      <a:pos x="110" y="184"/>
                    </a:cxn>
                    <a:cxn ang="0">
                      <a:pos x="116" y="191"/>
                    </a:cxn>
                    <a:cxn ang="0">
                      <a:pos x="118" y="199"/>
                    </a:cxn>
                    <a:cxn ang="0">
                      <a:pos x="118" y="208"/>
                    </a:cxn>
                    <a:cxn ang="0">
                      <a:pos x="108" y="212"/>
                    </a:cxn>
                    <a:cxn ang="0">
                      <a:pos x="101" y="219"/>
                    </a:cxn>
                    <a:cxn ang="0">
                      <a:pos x="96" y="226"/>
                    </a:cxn>
                    <a:cxn ang="0">
                      <a:pos x="90" y="234"/>
                    </a:cxn>
                    <a:cxn ang="0">
                      <a:pos x="64" y="240"/>
                    </a:cxn>
                    <a:cxn ang="0">
                      <a:pos x="39" y="245"/>
                    </a:cxn>
                    <a:cxn ang="0">
                      <a:pos x="14" y="251"/>
                    </a:cxn>
                    <a:cxn ang="0">
                      <a:pos x="9" y="243"/>
                    </a:cxn>
                    <a:cxn ang="0">
                      <a:pos x="7" y="233"/>
                    </a:cxn>
                    <a:cxn ang="0">
                      <a:pos x="7" y="208"/>
                    </a:cxn>
                    <a:cxn ang="0">
                      <a:pos x="5" y="194"/>
                    </a:cxn>
                    <a:cxn ang="0">
                      <a:pos x="3" y="187"/>
                    </a:cxn>
                    <a:cxn ang="0">
                      <a:pos x="1" y="184"/>
                    </a:cxn>
                    <a:cxn ang="0">
                      <a:pos x="0" y="180"/>
                    </a:cxn>
                    <a:cxn ang="0">
                      <a:pos x="0" y="178"/>
                    </a:cxn>
                    <a:cxn ang="0">
                      <a:pos x="3" y="160"/>
                    </a:cxn>
                    <a:cxn ang="0">
                      <a:pos x="9" y="142"/>
                    </a:cxn>
                    <a:cxn ang="0">
                      <a:pos x="11" y="124"/>
                    </a:cxn>
                    <a:cxn ang="0">
                      <a:pos x="11" y="119"/>
                    </a:cxn>
                    <a:cxn ang="0">
                      <a:pos x="10" y="115"/>
                    </a:cxn>
                    <a:cxn ang="0">
                      <a:pos x="8" y="110"/>
                    </a:cxn>
                    <a:cxn ang="0">
                      <a:pos x="5" y="107"/>
                    </a:cxn>
                    <a:cxn ang="0">
                      <a:pos x="7" y="103"/>
                    </a:cxn>
                    <a:cxn ang="0">
                      <a:pos x="11" y="98"/>
                    </a:cxn>
                    <a:cxn ang="0">
                      <a:pos x="15" y="97"/>
                    </a:cxn>
                    <a:cxn ang="0">
                      <a:pos x="23" y="89"/>
                    </a:cxn>
                    <a:cxn ang="0">
                      <a:pos x="25" y="84"/>
                    </a:cxn>
                    <a:cxn ang="0">
                      <a:pos x="28" y="81"/>
                    </a:cxn>
                    <a:cxn ang="0">
                      <a:pos x="31" y="76"/>
                    </a:cxn>
                    <a:cxn ang="0">
                      <a:pos x="25" y="60"/>
                    </a:cxn>
                    <a:cxn ang="0">
                      <a:pos x="23" y="41"/>
                    </a:cxn>
                    <a:cxn ang="0">
                      <a:pos x="23" y="21"/>
                    </a:cxn>
                    <a:cxn ang="0">
                      <a:pos x="28" y="3"/>
                    </a:cxn>
                    <a:cxn ang="0">
                      <a:pos x="30" y="3"/>
                    </a:cxn>
                    <a:cxn ang="0">
                      <a:pos x="32" y="4"/>
                    </a:cxn>
                    <a:cxn ang="0">
                      <a:pos x="34" y="4"/>
                    </a:cxn>
                    <a:cxn ang="0">
                      <a:pos x="36" y="5"/>
                    </a:cxn>
                    <a:cxn ang="0">
                      <a:pos x="38" y="3"/>
                    </a:cxn>
                    <a:cxn ang="0">
                      <a:pos x="39" y="0"/>
                    </a:cxn>
                  </a:cxnLst>
                  <a:rect l="0" t="0" r="r" b="b"/>
                  <a:pathLst>
                    <a:path w="118" h="251">
                      <a:moveTo>
                        <a:pt x="39" y="0"/>
                      </a:moveTo>
                      <a:lnTo>
                        <a:pt x="52" y="34"/>
                      </a:lnTo>
                      <a:lnTo>
                        <a:pt x="64" y="72"/>
                      </a:lnTo>
                      <a:lnTo>
                        <a:pt x="76" y="110"/>
                      </a:lnTo>
                      <a:lnTo>
                        <a:pt x="81" y="130"/>
                      </a:lnTo>
                      <a:lnTo>
                        <a:pt x="85" y="135"/>
                      </a:lnTo>
                      <a:lnTo>
                        <a:pt x="87" y="139"/>
                      </a:lnTo>
                      <a:lnTo>
                        <a:pt x="90" y="144"/>
                      </a:lnTo>
                      <a:lnTo>
                        <a:pt x="92" y="153"/>
                      </a:lnTo>
                      <a:lnTo>
                        <a:pt x="93" y="164"/>
                      </a:lnTo>
                      <a:lnTo>
                        <a:pt x="97" y="171"/>
                      </a:lnTo>
                      <a:lnTo>
                        <a:pt x="110" y="184"/>
                      </a:lnTo>
                      <a:lnTo>
                        <a:pt x="116" y="191"/>
                      </a:lnTo>
                      <a:lnTo>
                        <a:pt x="118" y="199"/>
                      </a:lnTo>
                      <a:lnTo>
                        <a:pt x="118" y="208"/>
                      </a:lnTo>
                      <a:lnTo>
                        <a:pt x="108" y="212"/>
                      </a:lnTo>
                      <a:lnTo>
                        <a:pt x="101" y="219"/>
                      </a:lnTo>
                      <a:lnTo>
                        <a:pt x="96" y="226"/>
                      </a:lnTo>
                      <a:lnTo>
                        <a:pt x="90" y="234"/>
                      </a:lnTo>
                      <a:lnTo>
                        <a:pt x="64" y="240"/>
                      </a:lnTo>
                      <a:lnTo>
                        <a:pt x="39" y="245"/>
                      </a:lnTo>
                      <a:lnTo>
                        <a:pt x="14" y="251"/>
                      </a:lnTo>
                      <a:lnTo>
                        <a:pt x="9" y="243"/>
                      </a:lnTo>
                      <a:lnTo>
                        <a:pt x="7" y="233"/>
                      </a:lnTo>
                      <a:lnTo>
                        <a:pt x="7" y="208"/>
                      </a:lnTo>
                      <a:lnTo>
                        <a:pt x="5" y="194"/>
                      </a:lnTo>
                      <a:lnTo>
                        <a:pt x="3" y="187"/>
                      </a:lnTo>
                      <a:lnTo>
                        <a:pt x="1" y="184"/>
                      </a:lnTo>
                      <a:lnTo>
                        <a:pt x="0" y="180"/>
                      </a:lnTo>
                      <a:lnTo>
                        <a:pt x="0" y="178"/>
                      </a:lnTo>
                      <a:lnTo>
                        <a:pt x="3" y="160"/>
                      </a:lnTo>
                      <a:lnTo>
                        <a:pt x="9" y="142"/>
                      </a:lnTo>
                      <a:lnTo>
                        <a:pt x="11" y="124"/>
                      </a:lnTo>
                      <a:lnTo>
                        <a:pt x="11" y="119"/>
                      </a:lnTo>
                      <a:lnTo>
                        <a:pt x="10" y="115"/>
                      </a:lnTo>
                      <a:lnTo>
                        <a:pt x="8" y="110"/>
                      </a:lnTo>
                      <a:lnTo>
                        <a:pt x="5" y="107"/>
                      </a:lnTo>
                      <a:lnTo>
                        <a:pt x="7" y="103"/>
                      </a:lnTo>
                      <a:lnTo>
                        <a:pt x="11" y="98"/>
                      </a:lnTo>
                      <a:lnTo>
                        <a:pt x="15" y="97"/>
                      </a:lnTo>
                      <a:lnTo>
                        <a:pt x="23" y="89"/>
                      </a:lnTo>
                      <a:lnTo>
                        <a:pt x="25" y="84"/>
                      </a:lnTo>
                      <a:lnTo>
                        <a:pt x="28" y="81"/>
                      </a:lnTo>
                      <a:lnTo>
                        <a:pt x="31" y="76"/>
                      </a:lnTo>
                      <a:lnTo>
                        <a:pt x="25" y="60"/>
                      </a:lnTo>
                      <a:lnTo>
                        <a:pt x="23" y="41"/>
                      </a:lnTo>
                      <a:lnTo>
                        <a:pt x="23" y="21"/>
                      </a:lnTo>
                      <a:lnTo>
                        <a:pt x="28" y="3"/>
                      </a:lnTo>
                      <a:lnTo>
                        <a:pt x="30" y="3"/>
                      </a:lnTo>
                      <a:lnTo>
                        <a:pt x="32" y="4"/>
                      </a:lnTo>
                      <a:lnTo>
                        <a:pt x="34" y="4"/>
                      </a:lnTo>
                      <a:lnTo>
                        <a:pt x="36" y="5"/>
                      </a:lnTo>
                      <a:lnTo>
                        <a:pt x="38" y="3"/>
                      </a:lnTo>
                      <a:lnTo>
                        <a:pt x="39" y="0"/>
                      </a:lnTo>
                      <a:close/>
                    </a:path>
                  </a:pathLst>
                </a:custGeom>
                <a:noFill/>
                <a:ln w="1905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4" name="TextBox 113"/>
                <p:cNvSpPr txBox="1"/>
                <p:nvPr/>
              </p:nvSpPr>
              <p:spPr>
                <a:xfrm>
                  <a:off x="5314230" y="1972369"/>
                  <a:ext cx="459305" cy="215444"/>
                </a:xfrm>
                <a:prstGeom prst="rect">
                  <a:avLst/>
                </a:prstGeom>
                <a:noFill/>
              </p:spPr>
              <p:txBody>
                <a:bodyPr wrap="square" rtlCol="0">
                  <a:spAutoFit/>
                </a:bodyPr>
                <a:lstStyle/>
                <a:p>
                  <a:r>
                    <a:rPr lang="en-US" sz="800" b="1" dirty="0">
                      <a:solidFill>
                        <a:schemeClr val="bg1"/>
                      </a:solidFill>
                    </a:rPr>
                    <a:t>NH</a:t>
                  </a:r>
                </a:p>
              </p:txBody>
            </p:sp>
          </p:grpSp>
          <p:grpSp>
            <p:nvGrpSpPr>
              <p:cNvPr id="20491" name="Group 20490"/>
              <p:cNvGrpSpPr/>
              <p:nvPr/>
            </p:nvGrpSpPr>
            <p:grpSpPr>
              <a:xfrm>
                <a:off x="4077200" y="2019271"/>
                <a:ext cx="403810" cy="475120"/>
                <a:chOff x="4228268" y="1963613"/>
                <a:chExt cx="459305" cy="540415"/>
              </a:xfrm>
            </p:grpSpPr>
            <p:sp>
              <p:nvSpPr>
                <p:cNvPr id="79" name="Freeform 19"/>
                <p:cNvSpPr>
                  <a:spLocks/>
                </p:cNvSpPr>
                <p:nvPr/>
              </p:nvSpPr>
              <p:spPr bwMode="auto">
                <a:xfrm>
                  <a:off x="4272836" y="1963613"/>
                  <a:ext cx="267080" cy="540415"/>
                </a:xfrm>
                <a:custGeom>
                  <a:avLst/>
                  <a:gdLst/>
                  <a:ahLst/>
                  <a:cxnLst>
                    <a:cxn ang="0">
                      <a:pos x="19" y="1"/>
                    </a:cxn>
                    <a:cxn ang="0">
                      <a:pos x="19" y="2"/>
                    </a:cxn>
                    <a:cxn ang="0">
                      <a:pos x="28" y="3"/>
                    </a:cxn>
                    <a:cxn ang="0">
                      <a:pos x="40" y="6"/>
                    </a:cxn>
                    <a:cxn ang="0">
                      <a:pos x="42" y="7"/>
                    </a:cxn>
                    <a:cxn ang="0">
                      <a:pos x="46" y="8"/>
                    </a:cxn>
                    <a:cxn ang="0">
                      <a:pos x="48" y="9"/>
                    </a:cxn>
                    <a:cxn ang="0">
                      <a:pos x="49" y="14"/>
                    </a:cxn>
                    <a:cxn ang="0">
                      <a:pos x="53" y="13"/>
                    </a:cxn>
                    <a:cxn ang="0">
                      <a:pos x="58" y="12"/>
                    </a:cxn>
                    <a:cxn ang="0">
                      <a:pos x="66" y="15"/>
                    </a:cxn>
                    <a:cxn ang="0">
                      <a:pos x="77" y="20"/>
                    </a:cxn>
                    <a:cxn ang="0">
                      <a:pos x="74" y="40"/>
                    </a:cxn>
                    <a:cxn ang="0">
                      <a:pos x="67" y="55"/>
                    </a:cxn>
                    <a:cxn ang="0">
                      <a:pos x="66" y="77"/>
                    </a:cxn>
                    <a:cxn ang="0">
                      <a:pos x="75" y="75"/>
                    </a:cxn>
                    <a:cxn ang="0">
                      <a:pos x="85" y="73"/>
                    </a:cxn>
                    <a:cxn ang="0">
                      <a:pos x="88" y="92"/>
                    </a:cxn>
                    <a:cxn ang="0">
                      <a:pos x="85" y="119"/>
                    </a:cxn>
                    <a:cxn ang="0">
                      <a:pos x="85" y="133"/>
                    </a:cxn>
                    <a:cxn ang="0">
                      <a:pos x="84" y="139"/>
                    </a:cxn>
                    <a:cxn ang="0">
                      <a:pos x="87" y="140"/>
                    </a:cxn>
                    <a:cxn ang="0">
                      <a:pos x="88" y="143"/>
                    </a:cxn>
                    <a:cxn ang="0">
                      <a:pos x="85" y="149"/>
                    </a:cxn>
                    <a:cxn ang="0">
                      <a:pos x="75" y="163"/>
                    </a:cxn>
                    <a:cxn ang="0">
                      <a:pos x="74" y="174"/>
                    </a:cxn>
                    <a:cxn ang="0">
                      <a:pos x="66" y="181"/>
                    </a:cxn>
                    <a:cxn ang="0">
                      <a:pos x="67" y="191"/>
                    </a:cxn>
                    <a:cxn ang="0">
                      <a:pos x="66" y="203"/>
                    </a:cxn>
                    <a:cxn ang="0">
                      <a:pos x="62" y="201"/>
                    </a:cxn>
                    <a:cxn ang="0">
                      <a:pos x="54" y="197"/>
                    </a:cxn>
                    <a:cxn ang="0">
                      <a:pos x="34" y="201"/>
                    </a:cxn>
                    <a:cxn ang="0">
                      <a:pos x="21" y="192"/>
                    </a:cxn>
                    <a:cxn ang="0">
                      <a:pos x="3" y="176"/>
                    </a:cxn>
                    <a:cxn ang="0">
                      <a:pos x="2" y="160"/>
                    </a:cxn>
                    <a:cxn ang="0">
                      <a:pos x="10" y="149"/>
                    </a:cxn>
                    <a:cxn ang="0">
                      <a:pos x="24" y="141"/>
                    </a:cxn>
                    <a:cxn ang="0">
                      <a:pos x="26" y="128"/>
                    </a:cxn>
                    <a:cxn ang="0">
                      <a:pos x="32" y="119"/>
                    </a:cxn>
                    <a:cxn ang="0">
                      <a:pos x="37" y="120"/>
                    </a:cxn>
                    <a:cxn ang="0">
                      <a:pos x="40" y="121"/>
                    </a:cxn>
                    <a:cxn ang="0">
                      <a:pos x="38" y="114"/>
                    </a:cxn>
                    <a:cxn ang="0">
                      <a:pos x="40" y="111"/>
                    </a:cxn>
                    <a:cxn ang="0">
                      <a:pos x="44" y="107"/>
                    </a:cxn>
                    <a:cxn ang="0">
                      <a:pos x="42" y="104"/>
                    </a:cxn>
                    <a:cxn ang="0">
                      <a:pos x="38" y="103"/>
                    </a:cxn>
                    <a:cxn ang="0">
                      <a:pos x="32" y="99"/>
                    </a:cxn>
                    <a:cxn ang="0">
                      <a:pos x="30" y="92"/>
                    </a:cxn>
                    <a:cxn ang="0">
                      <a:pos x="26" y="91"/>
                    </a:cxn>
                    <a:cxn ang="0">
                      <a:pos x="23" y="89"/>
                    </a:cxn>
                    <a:cxn ang="0">
                      <a:pos x="18" y="87"/>
                    </a:cxn>
                    <a:cxn ang="0">
                      <a:pos x="17" y="83"/>
                    </a:cxn>
                    <a:cxn ang="0">
                      <a:pos x="14" y="79"/>
                    </a:cxn>
                    <a:cxn ang="0">
                      <a:pos x="4" y="72"/>
                    </a:cxn>
                    <a:cxn ang="0">
                      <a:pos x="0" y="68"/>
                    </a:cxn>
                    <a:cxn ang="0">
                      <a:pos x="5" y="52"/>
                    </a:cxn>
                    <a:cxn ang="0">
                      <a:pos x="0" y="40"/>
                    </a:cxn>
                    <a:cxn ang="0">
                      <a:pos x="9" y="27"/>
                    </a:cxn>
                    <a:cxn ang="0">
                      <a:pos x="13" y="14"/>
                    </a:cxn>
                    <a:cxn ang="0">
                      <a:pos x="14" y="3"/>
                    </a:cxn>
                  </a:cxnLst>
                  <a:rect l="0" t="0" r="r" b="b"/>
                  <a:pathLst>
                    <a:path w="89" h="203">
                      <a:moveTo>
                        <a:pt x="18" y="0"/>
                      </a:moveTo>
                      <a:lnTo>
                        <a:pt x="19" y="1"/>
                      </a:lnTo>
                      <a:lnTo>
                        <a:pt x="20" y="1"/>
                      </a:lnTo>
                      <a:lnTo>
                        <a:pt x="19" y="2"/>
                      </a:lnTo>
                      <a:lnTo>
                        <a:pt x="19" y="3"/>
                      </a:lnTo>
                      <a:lnTo>
                        <a:pt x="28" y="3"/>
                      </a:lnTo>
                      <a:lnTo>
                        <a:pt x="33" y="5"/>
                      </a:lnTo>
                      <a:lnTo>
                        <a:pt x="40" y="6"/>
                      </a:lnTo>
                      <a:lnTo>
                        <a:pt x="41" y="6"/>
                      </a:lnTo>
                      <a:lnTo>
                        <a:pt x="42" y="7"/>
                      </a:lnTo>
                      <a:lnTo>
                        <a:pt x="45" y="7"/>
                      </a:lnTo>
                      <a:lnTo>
                        <a:pt x="46" y="8"/>
                      </a:lnTo>
                      <a:lnTo>
                        <a:pt x="47" y="8"/>
                      </a:lnTo>
                      <a:lnTo>
                        <a:pt x="48" y="9"/>
                      </a:lnTo>
                      <a:lnTo>
                        <a:pt x="48" y="14"/>
                      </a:lnTo>
                      <a:lnTo>
                        <a:pt x="49" y="14"/>
                      </a:lnTo>
                      <a:lnTo>
                        <a:pt x="52" y="13"/>
                      </a:lnTo>
                      <a:lnTo>
                        <a:pt x="53" y="13"/>
                      </a:lnTo>
                      <a:lnTo>
                        <a:pt x="55" y="12"/>
                      </a:lnTo>
                      <a:lnTo>
                        <a:pt x="58" y="12"/>
                      </a:lnTo>
                      <a:lnTo>
                        <a:pt x="61" y="13"/>
                      </a:lnTo>
                      <a:lnTo>
                        <a:pt x="66" y="15"/>
                      </a:lnTo>
                      <a:lnTo>
                        <a:pt x="73" y="17"/>
                      </a:lnTo>
                      <a:lnTo>
                        <a:pt x="77" y="20"/>
                      </a:lnTo>
                      <a:lnTo>
                        <a:pt x="77" y="31"/>
                      </a:lnTo>
                      <a:lnTo>
                        <a:pt x="74" y="40"/>
                      </a:lnTo>
                      <a:lnTo>
                        <a:pt x="70" y="47"/>
                      </a:lnTo>
                      <a:lnTo>
                        <a:pt x="67" y="55"/>
                      </a:lnTo>
                      <a:lnTo>
                        <a:pt x="65" y="64"/>
                      </a:lnTo>
                      <a:lnTo>
                        <a:pt x="66" y="77"/>
                      </a:lnTo>
                      <a:lnTo>
                        <a:pt x="72" y="77"/>
                      </a:lnTo>
                      <a:lnTo>
                        <a:pt x="75" y="75"/>
                      </a:lnTo>
                      <a:lnTo>
                        <a:pt x="80" y="73"/>
                      </a:lnTo>
                      <a:lnTo>
                        <a:pt x="85" y="73"/>
                      </a:lnTo>
                      <a:lnTo>
                        <a:pt x="89" y="82"/>
                      </a:lnTo>
                      <a:lnTo>
                        <a:pt x="88" y="92"/>
                      </a:lnTo>
                      <a:lnTo>
                        <a:pt x="85" y="111"/>
                      </a:lnTo>
                      <a:lnTo>
                        <a:pt x="85" y="119"/>
                      </a:lnTo>
                      <a:lnTo>
                        <a:pt x="87" y="126"/>
                      </a:lnTo>
                      <a:lnTo>
                        <a:pt x="85" y="133"/>
                      </a:lnTo>
                      <a:lnTo>
                        <a:pt x="82" y="139"/>
                      </a:lnTo>
                      <a:lnTo>
                        <a:pt x="84" y="139"/>
                      </a:lnTo>
                      <a:lnTo>
                        <a:pt x="85" y="140"/>
                      </a:lnTo>
                      <a:lnTo>
                        <a:pt x="87" y="140"/>
                      </a:lnTo>
                      <a:lnTo>
                        <a:pt x="88" y="141"/>
                      </a:lnTo>
                      <a:lnTo>
                        <a:pt x="88" y="143"/>
                      </a:lnTo>
                      <a:lnTo>
                        <a:pt x="87" y="146"/>
                      </a:lnTo>
                      <a:lnTo>
                        <a:pt x="85" y="149"/>
                      </a:lnTo>
                      <a:lnTo>
                        <a:pt x="78" y="156"/>
                      </a:lnTo>
                      <a:lnTo>
                        <a:pt x="75" y="163"/>
                      </a:lnTo>
                      <a:lnTo>
                        <a:pt x="75" y="169"/>
                      </a:lnTo>
                      <a:lnTo>
                        <a:pt x="74" y="174"/>
                      </a:lnTo>
                      <a:lnTo>
                        <a:pt x="70" y="178"/>
                      </a:lnTo>
                      <a:lnTo>
                        <a:pt x="66" y="181"/>
                      </a:lnTo>
                      <a:lnTo>
                        <a:pt x="67" y="188"/>
                      </a:lnTo>
                      <a:lnTo>
                        <a:pt x="67" y="191"/>
                      </a:lnTo>
                      <a:lnTo>
                        <a:pt x="66" y="196"/>
                      </a:lnTo>
                      <a:lnTo>
                        <a:pt x="66" y="203"/>
                      </a:lnTo>
                      <a:lnTo>
                        <a:pt x="65" y="203"/>
                      </a:lnTo>
                      <a:lnTo>
                        <a:pt x="62" y="201"/>
                      </a:lnTo>
                      <a:lnTo>
                        <a:pt x="54" y="201"/>
                      </a:lnTo>
                      <a:lnTo>
                        <a:pt x="54" y="197"/>
                      </a:lnTo>
                      <a:lnTo>
                        <a:pt x="37" y="197"/>
                      </a:lnTo>
                      <a:lnTo>
                        <a:pt x="34" y="201"/>
                      </a:lnTo>
                      <a:lnTo>
                        <a:pt x="28" y="196"/>
                      </a:lnTo>
                      <a:lnTo>
                        <a:pt x="21" y="192"/>
                      </a:lnTo>
                      <a:lnTo>
                        <a:pt x="14" y="188"/>
                      </a:lnTo>
                      <a:lnTo>
                        <a:pt x="3" y="176"/>
                      </a:lnTo>
                      <a:lnTo>
                        <a:pt x="0" y="169"/>
                      </a:lnTo>
                      <a:lnTo>
                        <a:pt x="2" y="160"/>
                      </a:lnTo>
                      <a:lnTo>
                        <a:pt x="6" y="149"/>
                      </a:lnTo>
                      <a:lnTo>
                        <a:pt x="10" y="149"/>
                      </a:lnTo>
                      <a:lnTo>
                        <a:pt x="17" y="146"/>
                      </a:lnTo>
                      <a:lnTo>
                        <a:pt x="24" y="141"/>
                      </a:lnTo>
                      <a:lnTo>
                        <a:pt x="24" y="133"/>
                      </a:lnTo>
                      <a:lnTo>
                        <a:pt x="26" y="128"/>
                      </a:lnTo>
                      <a:lnTo>
                        <a:pt x="30" y="124"/>
                      </a:lnTo>
                      <a:lnTo>
                        <a:pt x="32" y="119"/>
                      </a:lnTo>
                      <a:lnTo>
                        <a:pt x="35" y="119"/>
                      </a:lnTo>
                      <a:lnTo>
                        <a:pt x="37" y="120"/>
                      </a:lnTo>
                      <a:lnTo>
                        <a:pt x="39" y="121"/>
                      </a:lnTo>
                      <a:lnTo>
                        <a:pt x="40" y="121"/>
                      </a:lnTo>
                      <a:lnTo>
                        <a:pt x="38" y="119"/>
                      </a:lnTo>
                      <a:lnTo>
                        <a:pt x="38" y="114"/>
                      </a:lnTo>
                      <a:lnTo>
                        <a:pt x="39" y="113"/>
                      </a:lnTo>
                      <a:lnTo>
                        <a:pt x="40" y="111"/>
                      </a:lnTo>
                      <a:lnTo>
                        <a:pt x="42" y="110"/>
                      </a:lnTo>
                      <a:lnTo>
                        <a:pt x="44" y="107"/>
                      </a:lnTo>
                      <a:lnTo>
                        <a:pt x="44" y="105"/>
                      </a:lnTo>
                      <a:lnTo>
                        <a:pt x="42" y="104"/>
                      </a:lnTo>
                      <a:lnTo>
                        <a:pt x="40" y="103"/>
                      </a:lnTo>
                      <a:lnTo>
                        <a:pt x="38" y="103"/>
                      </a:lnTo>
                      <a:lnTo>
                        <a:pt x="33" y="100"/>
                      </a:lnTo>
                      <a:lnTo>
                        <a:pt x="32" y="99"/>
                      </a:lnTo>
                      <a:lnTo>
                        <a:pt x="30" y="94"/>
                      </a:lnTo>
                      <a:lnTo>
                        <a:pt x="30" y="92"/>
                      </a:lnTo>
                      <a:lnTo>
                        <a:pt x="28" y="92"/>
                      </a:lnTo>
                      <a:lnTo>
                        <a:pt x="26" y="91"/>
                      </a:lnTo>
                      <a:lnTo>
                        <a:pt x="25" y="90"/>
                      </a:lnTo>
                      <a:lnTo>
                        <a:pt x="23" y="89"/>
                      </a:lnTo>
                      <a:lnTo>
                        <a:pt x="19" y="89"/>
                      </a:lnTo>
                      <a:lnTo>
                        <a:pt x="18" y="87"/>
                      </a:lnTo>
                      <a:lnTo>
                        <a:pt x="17" y="85"/>
                      </a:lnTo>
                      <a:lnTo>
                        <a:pt x="17" y="83"/>
                      </a:lnTo>
                      <a:lnTo>
                        <a:pt x="16" y="82"/>
                      </a:lnTo>
                      <a:lnTo>
                        <a:pt x="14" y="79"/>
                      </a:lnTo>
                      <a:lnTo>
                        <a:pt x="11" y="76"/>
                      </a:lnTo>
                      <a:lnTo>
                        <a:pt x="4" y="72"/>
                      </a:lnTo>
                      <a:lnTo>
                        <a:pt x="2" y="70"/>
                      </a:lnTo>
                      <a:lnTo>
                        <a:pt x="0" y="68"/>
                      </a:lnTo>
                      <a:lnTo>
                        <a:pt x="3" y="59"/>
                      </a:lnTo>
                      <a:lnTo>
                        <a:pt x="5" y="52"/>
                      </a:lnTo>
                      <a:lnTo>
                        <a:pt x="5" y="45"/>
                      </a:lnTo>
                      <a:lnTo>
                        <a:pt x="0" y="40"/>
                      </a:lnTo>
                      <a:lnTo>
                        <a:pt x="4" y="33"/>
                      </a:lnTo>
                      <a:lnTo>
                        <a:pt x="9" y="27"/>
                      </a:lnTo>
                      <a:lnTo>
                        <a:pt x="12" y="20"/>
                      </a:lnTo>
                      <a:lnTo>
                        <a:pt x="13" y="14"/>
                      </a:lnTo>
                      <a:lnTo>
                        <a:pt x="13" y="9"/>
                      </a:lnTo>
                      <a:lnTo>
                        <a:pt x="14" y="3"/>
                      </a:lnTo>
                      <a:lnTo>
                        <a:pt x="18" y="0"/>
                      </a:lnTo>
                      <a:close/>
                    </a:path>
                  </a:pathLst>
                </a:custGeom>
                <a:noFill/>
                <a:ln w="1905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5" name="TextBox 114"/>
                <p:cNvSpPr txBox="1"/>
                <p:nvPr/>
              </p:nvSpPr>
              <p:spPr>
                <a:xfrm>
                  <a:off x="4228268" y="2002749"/>
                  <a:ext cx="459305" cy="227548"/>
                </a:xfrm>
                <a:prstGeom prst="rect">
                  <a:avLst/>
                </a:prstGeom>
                <a:noFill/>
              </p:spPr>
              <p:txBody>
                <a:bodyPr wrap="square" rtlCol="0">
                  <a:spAutoFit/>
                </a:bodyPr>
                <a:lstStyle/>
                <a:p>
                  <a:r>
                    <a:rPr lang="en-US" sz="700" b="1" dirty="0">
                      <a:solidFill>
                        <a:schemeClr val="bg1"/>
                      </a:solidFill>
                    </a:rPr>
                    <a:t>NJ</a:t>
                  </a:r>
                </a:p>
              </p:txBody>
            </p:sp>
          </p:grpSp>
          <p:grpSp>
            <p:nvGrpSpPr>
              <p:cNvPr id="20489" name="Group 20488"/>
              <p:cNvGrpSpPr/>
              <p:nvPr/>
            </p:nvGrpSpPr>
            <p:grpSpPr>
              <a:xfrm>
                <a:off x="4601888" y="2078667"/>
                <a:ext cx="536915" cy="425523"/>
                <a:chOff x="5021515" y="2051051"/>
                <a:chExt cx="580481" cy="460051"/>
              </a:xfrm>
            </p:grpSpPr>
            <p:sp>
              <p:nvSpPr>
                <p:cNvPr id="81" name="Freeform 107"/>
                <p:cNvSpPr>
                  <a:spLocks noEditPoints="1"/>
                </p:cNvSpPr>
                <p:nvPr/>
              </p:nvSpPr>
              <p:spPr bwMode="auto">
                <a:xfrm>
                  <a:off x="5021515" y="2051051"/>
                  <a:ext cx="522986" cy="460051"/>
                </a:xfrm>
                <a:custGeom>
                  <a:avLst/>
                  <a:gdLst/>
                  <a:ahLst/>
                  <a:cxnLst>
                    <a:cxn ang="0">
                      <a:pos x="310" y="0"/>
                    </a:cxn>
                    <a:cxn ang="0">
                      <a:pos x="532" y="192"/>
                    </a:cxn>
                    <a:cxn ang="0">
                      <a:pos x="585" y="212"/>
                    </a:cxn>
                    <a:cxn ang="0">
                      <a:pos x="642" y="242"/>
                    </a:cxn>
                    <a:cxn ang="0">
                      <a:pos x="677" y="248"/>
                    </a:cxn>
                    <a:cxn ang="0">
                      <a:pos x="699" y="254"/>
                    </a:cxn>
                    <a:cxn ang="0">
                      <a:pos x="730" y="263"/>
                    </a:cxn>
                    <a:cxn ang="0">
                      <a:pos x="745" y="273"/>
                    </a:cxn>
                    <a:cxn ang="0">
                      <a:pos x="757" y="253"/>
                    </a:cxn>
                    <a:cxn ang="0">
                      <a:pos x="802" y="271"/>
                    </a:cxn>
                    <a:cxn ang="0">
                      <a:pos x="841" y="261"/>
                    </a:cxn>
                    <a:cxn ang="0">
                      <a:pos x="878" y="260"/>
                    </a:cxn>
                    <a:cxn ang="0">
                      <a:pos x="926" y="270"/>
                    </a:cxn>
                    <a:cxn ang="0">
                      <a:pos x="951" y="281"/>
                    </a:cxn>
                    <a:cxn ang="0">
                      <a:pos x="989" y="436"/>
                    </a:cxn>
                    <a:cxn ang="0">
                      <a:pos x="1005" y="460"/>
                    </a:cxn>
                    <a:cxn ang="0">
                      <a:pos x="1024" y="503"/>
                    </a:cxn>
                    <a:cxn ang="0">
                      <a:pos x="1027" y="536"/>
                    </a:cxn>
                    <a:cxn ang="0">
                      <a:pos x="1010" y="617"/>
                    </a:cxn>
                    <a:cxn ang="0">
                      <a:pos x="985" y="648"/>
                    </a:cxn>
                    <a:cxn ang="0">
                      <a:pos x="957" y="656"/>
                    </a:cxn>
                    <a:cxn ang="0">
                      <a:pos x="934" y="636"/>
                    </a:cxn>
                    <a:cxn ang="0">
                      <a:pos x="918" y="643"/>
                    </a:cxn>
                    <a:cxn ang="0">
                      <a:pos x="923" y="682"/>
                    </a:cxn>
                    <a:cxn ang="0">
                      <a:pos x="890" y="719"/>
                    </a:cxn>
                    <a:cxn ang="0">
                      <a:pos x="844" y="738"/>
                    </a:cxn>
                    <a:cxn ang="0">
                      <a:pos x="835" y="744"/>
                    </a:cxn>
                    <a:cxn ang="0">
                      <a:pos x="819" y="746"/>
                    </a:cxn>
                    <a:cxn ang="0">
                      <a:pos x="804" y="739"/>
                    </a:cxn>
                    <a:cxn ang="0">
                      <a:pos x="802" y="747"/>
                    </a:cxn>
                    <a:cxn ang="0">
                      <a:pos x="781" y="743"/>
                    </a:cxn>
                    <a:cxn ang="0">
                      <a:pos x="793" y="771"/>
                    </a:cxn>
                    <a:cxn ang="0">
                      <a:pos x="770" y="785"/>
                    </a:cxn>
                    <a:cxn ang="0">
                      <a:pos x="738" y="795"/>
                    </a:cxn>
                    <a:cxn ang="0">
                      <a:pos x="719" y="817"/>
                    </a:cxn>
                    <a:cxn ang="0">
                      <a:pos x="724" y="830"/>
                    </a:cxn>
                    <a:cxn ang="0">
                      <a:pos x="700" y="862"/>
                    </a:cxn>
                    <a:cxn ang="0">
                      <a:pos x="703" y="877"/>
                    </a:cxn>
                    <a:cxn ang="0">
                      <a:pos x="706" y="906"/>
                    </a:cxn>
                    <a:cxn ang="0">
                      <a:pos x="717" y="949"/>
                    </a:cxn>
                    <a:cxn ang="0">
                      <a:pos x="732" y="995"/>
                    </a:cxn>
                    <a:cxn ang="0">
                      <a:pos x="715" y="1000"/>
                    </a:cxn>
                    <a:cxn ang="0">
                      <a:pos x="632" y="969"/>
                    </a:cxn>
                    <a:cxn ang="0">
                      <a:pos x="581" y="951"/>
                    </a:cxn>
                    <a:cxn ang="0">
                      <a:pos x="574" y="941"/>
                    </a:cxn>
                    <a:cxn ang="0">
                      <a:pos x="552" y="886"/>
                    </a:cxn>
                    <a:cxn ang="0">
                      <a:pos x="549" y="867"/>
                    </a:cxn>
                    <a:cxn ang="0">
                      <a:pos x="512" y="803"/>
                    </a:cxn>
                    <a:cxn ang="0">
                      <a:pos x="486" y="767"/>
                    </a:cxn>
                    <a:cxn ang="0">
                      <a:pos x="475" y="741"/>
                    </a:cxn>
                    <a:cxn ang="0">
                      <a:pos x="459" y="702"/>
                    </a:cxn>
                    <a:cxn ang="0">
                      <a:pos x="412" y="649"/>
                    </a:cxn>
                    <a:cxn ang="0">
                      <a:pos x="346" y="625"/>
                    </a:cxn>
                    <a:cxn ang="0">
                      <a:pos x="294" y="636"/>
                    </a:cxn>
                    <a:cxn ang="0">
                      <a:pos x="242" y="694"/>
                    </a:cxn>
                    <a:cxn ang="0">
                      <a:pos x="196" y="666"/>
                    </a:cxn>
                    <a:cxn ang="0">
                      <a:pos x="150" y="625"/>
                    </a:cxn>
                    <a:cxn ang="0">
                      <a:pos x="135" y="565"/>
                    </a:cxn>
                    <a:cxn ang="0">
                      <a:pos x="127" y="555"/>
                    </a:cxn>
                    <a:cxn ang="0">
                      <a:pos x="94" y="514"/>
                    </a:cxn>
                    <a:cxn ang="0">
                      <a:pos x="51" y="464"/>
                    </a:cxn>
                    <a:cxn ang="0">
                      <a:pos x="14" y="419"/>
                    </a:cxn>
                    <a:cxn ang="0">
                      <a:pos x="274" y="419"/>
                    </a:cxn>
                  </a:cxnLst>
                  <a:rect l="0" t="0" r="r" b="b"/>
                  <a:pathLst>
                    <a:path w="1027" h="1003">
                      <a:moveTo>
                        <a:pt x="749" y="800"/>
                      </a:moveTo>
                      <a:lnTo>
                        <a:pt x="750" y="804"/>
                      </a:lnTo>
                      <a:lnTo>
                        <a:pt x="746" y="808"/>
                      </a:lnTo>
                      <a:lnTo>
                        <a:pt x="746" y="804"/>
                      </a:lnTo>
                      <a:lnTo>
                        <a:pt x="749" y="802"/>
                      </a:lnTo>
                      <a:lnTo>
                        <a:pt x="749" y="800"/>
                      </a:lnTo>
                      <a:close/>
                      <a:moveTo>
                        <a:pt x="310" y="0"/>
                      </a:moveTo>
                      <a:lnTo>
                        <a:pt x="382" y="4"/>
                      </a:lnTo>
                      <a:lnTo>
                        <a:pt x="457" y="7"/>
                      </a:lnTo>
                      <a:lnTo>
                        <a:pt x="530" y="11"/>
                      </a:lnTo>
                      <a:lnTo>
                        <a:pt x="530" y="72"/>
                      </a:lnTo>
                      <a:lnTo>
                        <a:pt x="528" y="131"/>
                      </a:lnTo>
                      <a:lnTo>
                        <a:pt x="524" y="189"/>
                      </a:lnTo>
                      <a:lnTo>
                        <a:pt x="532" y="192"/>
                      </a:lnTo>
                      <a:lnTo>
                        <a:pt x="539" y="197"/>
                      </a:lnTo>
                      <a:lnTo>
                        <a:pt x="545" y="203"/>
                      </a:lnTo>
                      <a:lnTo>
                        <a:pt x="552" y="208"/>
                      </a:lnTo>
                      <a:lnTo>
                        <a:pt x="565" y="208"/>
                      </a:lnTo>
                      <a:lnTo>
                        <a:pt x="574" y="207"/>
                      </a:lnTo>
                      <a:lnTo>
                        <a:pt x="582" y="208"/>
                      </a:lnTo>
                      <a:lnTo>
                        <a:pt x="585" y="212"/>
                      </a:lnTo>
                      <a:lnTo>
                        <a:pt x="585" y="218"/>
                      </a:lnTo>
                      <a:lnTo>
                        <a:pt x="586" y="224"/>
                      </a:lnTo>
                      <a:lnTo>
                        <a:pt x="588" y="228"/>
                      </a:lnTo>
                      <a:lnTo>
                        <a:pt x="604" y="229"/>
                      </a:lnTo>
                      <a:lnTo>
                        <a:pt x="618" y="232"/>
                      </a:lnTo>
                      <a:lnTo>
                        <a:pt x="631" y="235"/>
                      </a:lnTo>
                      <a:lnTo>
                        <a:pt x="642" y="242"/>
                      </a:lnTo>
                      <a:lnTo>
                        <a:pt x="649" y="238"/>
                      </a:lnTo>
                      <a:lnTo>
                        <a:pt x="653" y="235"/>
                      </a:lnTo>
                      <a:lnTo>
                        <a:pt x="660" y="235"/>
                      </a:lnTo>
                      <a:lnTo>
                        <a:pt x="670" y="236"/>
                      </a:lnTo>
                      <a:lnTo>
                        <a:pt x="670" y="243"/>
                      </a:lnTo>
                      <a:lnTo>
                        <a:pt x="672" y="246"/>
                      </a:lnTo>
                      <a:lnTo>
                        <a:pt x="677" y="248"/>
                      </a:lnTo>
                      <a:lnTo>
                        <a:pt x="681" y="248"/>
                      </a:lnTo>
                      <a:lnTo>
                        <a:pt x="681" y="256"/>
                      </a:lnTo>
                      <a:lnTo>
                        <a:pt x="682" y="260"/>
                      </a:lnTo>
                      <a:lnTo>
                        <a:pt x="684" y="262"/>
                      </a:lnTo>
                      <a:lnTo>
                        <a:pt x="691" y="261"/>
                      </a:lnTo>
                      <a:lnTo>
                        <a:pt x="695" y="257"/>
                      </a:lnTo>
                      <a:lnTo>
                        <a:pt x="699" y="254"/>
                      </a:lnTo>
                      <a:lnTo>
                        <a:pt x="703" y="250"/>
                      </a:lnTo>
                      <a:lnTo>
                        <a:pt x="708" y="253"/>
                      </a:lnTo>
                      <a:lnTo>
                        <a:pt x="712" y="255"/>
                      </a:lnTo>
                      <a:lnTo>
                        <a:pt x="715" y="260"/>
                      </a:lnTo>
                      <a:lnTo>
                        <a:pt x="717" y="264"/>
                      </a:lnTo>
                      <a:lnTo>
                        <a:pt x="727" y="264"/>
                      </a:lnTo>
                      <a:lnTo>
                        <a:pt x="730" y="263"/>
                      </a:lnTo>
                      <a:lnTo>
                        <a:pt x="735" y="259"/>
                      </a:lnTo>
                      <a:lnTo>
                        <a:pt x="737" y="261"/>
                      </a:lnTo>
                      <a:lnTo>
                        <a:pt x="737" y="263"/>
                      </a:lnTo>
                      <a:lnTo>
                        <a:pt x="738" y="266"/>
                      </a:lnTo>
                      <a:lnTo>
                        <a:pt x="738" y="270"/>
                      </a:lnTo>
                      <a:lnTo>
                        <a:pt x="741" y="273"/>
                      </a:lnTo>
                      <a:lnTo>
                        <a:pt x="745" y="273"/>
                      </a:lnTo>
                      <a:lnTo>
                        <a:pt x="748" y="271"/>
                      </a:lnTo>
                      <a:lnTo>
                        <a:pt x="750" y="269"/>
                      </a:lnTo>
                      <a:lnTo>
                        <a:pt x="752" y="264"/>
                      </a:lnTo>
                      <a:lnTo>
                        <a:pt x="753" y="261"/>
                      </a:lnTo>
                      <a:lnTo>
                        <a:pt x="755" y="259"/>
                      </a:lnTo>
                      <a:lnTo>
                        <a:pt x="757" y="256"/>
                      </a:lnTo>
                      <a:lnTo>
                        <a:pt x="757" y="253"/>
                      </a:lnTo>
                      <a:lnTo>
                        <a:pt x="764" y="256"/>
                      </a:lnTo>
                      <a:lnTo>
                        <a:pt x="770" y="260"/>
                      </a:lnTo>
                      <a:lnTo>
                        <a:pt x="777" y="261"/>
                      </a:lnTo>
                      <a:lnTo>
                        <a:pt x="785" y="259"/>
                      </a:lnTo>
                      <a:lnTo>
                        <a:pt x="790" y="264"/>
                      </a:lnTo>
                      <a:lnTo>
                        <a:pt x="795" y="268"/>
                      </a:lnTo>
                      <a:lnTo>
                        <a:pt x="802" y="271"/>
                      </a:lnTo>
                      <a:lnTo>
                        <a:pt x="808" y="276"/>
                      </a:lnTo>
                      <a:lnTo>
                        <a:pt x="814" y="271"/>
                      </a:lnTo>
                      <a:lnTo>
                        <a:pt x="828" y="262"/>
                      </a:lnTo>
                      <a:lnTo>
                        <a:pt x="831" y="261"/>
                      </a:lnTo>
                      <a:lnTo>
                        <a:pt x="834" y="260"/>
                      </a:lnTo>
                      <a:lnTo>
                        <a:pt x="838" y="260"/>
                      </a:lnTo>
                      <a:lnTo>
                        <a:pt x="841" y="261"/>
                      </a:lnTo>
                      <a:lnTo>
                        <a:pt x="844" y="262"/>
                      </a:lnTo>
                      <a:lnTo>
                        <a:pt x="854" y="257"/>
                      </a:lnTo>
                      <a:lnTo>
                        <a:pt x="857" y="255"/>
                      </a:lnTo>
                      <a:lnTo>
                        <a:pt x="862" y="253"/>
                      </a:lnTo>
                      <a:lnTo>
                        <a:pt x="865" y="255"/>
                      </a:lnTo>
                      <a:lnTo>
                        <a:pt x="871" y="257"/>
                      </a:lnTo>
                      <a:lnTo>
                        <a:pt x="878" y="260"/>
                      </a:lnTo>
                      <a:lnTo>
                        <a:pt x="885" y="259"/>
                      </a:lnTo>
                      <a:lnTo>
                        <a:pt x="890" y="253"/>
                      </a:lnTo>
                      <a:lnTo>
                        <a:pt x="898" y="254"/>
                      </a:lnTo>
                      <a:lnTo>
                        <a:pt x="906" y="259"/>
                      </a:lnTo>
                      <a:lnTo>
                        <a:pt x="912" y="266"/>
                      </a:lnTo>
                      <a:lnTo>
                        <a:pt x="918" y="270"/>
                      </a:lnTo>
                      <a:lnTo>
                        <a:pt x="926" y="270"/>
                      </a:lnTo>
                      <a:lnTo>
                        <a:pt x="928" y="273"/>
                      </a:lnTo>
                      <a:lnTo>
                        <a:pt x="928" y="275"/>
                      </a:lnTo>
                      <a:lnTo>
                        <a:pt x="929" y="276"/>
                      </a:lnTo>
                      <a:lnTo>
                        <a:pt x="935" y="277"/>
                      </a:lnTo>
                      <a:lnTo>
                        <a:pt x="941" y="277"/>
                      </a:lnTo>
                      <a:lnTo>
                        <a:pt x="947" y="278"/>
                      </a:lnTo>
                      <a:lnTo>
                        <a:pt x="951" y="281"/>
                      </a:lnTo>
                      <a:lnTo>
                        <a:pt x="954" y="287"/>
                      </a:lnTo>
                      <a:lnTo>
                        <a:pt x="967" y="284"/>
                      </a:lnTo>
                      <a:lnTo>
                        <a:pt x="979" y="287"/>
                      </a:lnTo>
                      <a:lnTo>
                        <a:pt x="982" y="334"/>
                      </a:lnTo>
                      <a:lnTo>
                        <a:pt x="983" y="383"/>
                      </a:lnTo>
                      <a:lnTo>
                        <a:pt x="985" y="431"/>
                      </a:lnTo>
                      <a:lnTo>
                        <a:pt x="989" y="436"/>
                      </a:lnTo>
                      <a:lnTo>
                        <a:pt x="993" y="439"/>
                      </a:lnTo>
                      <a:lnTo>
                        <a:pt x="998" y="444"/>
                      </a:lnTo>
                      <a:lnTo>
                        <a:pt x="1003" y="447"/>
                      </a:lnTo>
                      <a:lnTo>
                        <a:pt x="1003" y="454"/>
                      </a:lnTo>
                      <a:lnTo>
                        <a:pt x="1004" y="457"/>
                      </a:lnTo>
                      <a:lnTo>
                        <a:pt x="1004" y="459"/>
                      </a:lnTo>
                      <a:lnTo>
                        <a:pt x="1005" y="460"/>
                      </a:lnTo>
                      <a:lnTo>
                        <a:pt x="1003" y="465"/>
                      </a:lnTo>
                      <a:lnTo>
                        <a:pt x="1005" y="472"/>
                      </a:lnTo>
                      <a:lnTo>
                        <a:pt x="1007" y="475"/>
                      </a:lnTo>
                      <a:lnTo>
                        <a:pt x="1017" y="485"/>
                      </a:lnTo>
                      <a:lnTo>
                        <a:pt x="1017" y="493"/>
                      </a:lnTo>
                      <a:lnTo>
                        <a:pt x="1020" y="499"/>
                      </a:lnTo>
                      <a:lnTo>
                        <a:pt x="1024" y="503"/>
                      </a:lnTo>
                      <a:lnTo>
                        <a:pt x="1027" y="510"/>
                      </a:lnTo>
                      <a:lnTo>
                        <a:pt x="1027" y="521"/>
                      </a:lnTo>
                      <a:lnTo>
                        <a:pt x="1025" y="521"/>
                      </a:lnTo>
                      <a:lnTo>
                        <a:pt x="1025" y="526"/>
                      </a:lnTo>
                      <a:lnTo>
                        <a:pt x="1026" y="528"/>
                      </a:lnTo>
                      <a:lnTo>
                        <a:pt x="1026" y="533"/>
                      </a:lnTo>
                      <a:lnTo>
                        <a:pt x="1027" y="536"/>
                      </a:lnTo>
                      <a:lnTo>
                        <a:pt x="1027" y="541"/>
                      </a:lnTo>
                      <a:lnTo>
                        <a:pt x="1020" y="551"/>
                      </a:lnTo>
                      <a:lnTo>
                        <a:pt x="1017" y="564"/>
                      </a:lnTo>
                      <a:lnTo>
                        <a:pt x="1014" y="578"/>
                      </a:lnTo>
                      <a:lnTo>
                        <a:pt x="1015" y="592"/>
                      </a:lnTo>
                      <a:lnTo>
                        <a:pt x="1019" y="605"/>
                      </a:lnTo>
                      <a:lnTo>
                        <a:pt x="1010" y="617"/>
                      </a:lnTo>
                      <a:lnTo>
                        <a:pt x="1004" y="622"/>
                      </a:lnTo>
                      <a:lnTo>
                        <a:pt x="1000" y="628"/>
                      </a:lnTo>
                      <a:lnTo>
                        <a:pt x="1000" y="635"/>
                      </a:lnTo>
                      <a:lnTo>
                        <a:pt x="1005" y="642"/>
                      </a:lnTo>
                      <a:lnTo>
                        <a:pt x="998" y="646"/>
                      </a:lnTo>
                      <a:lnTo>
                        <a:pt x="992" y="647"/>
                      </a:lnTo>
                      <a:lnTo>
                        <a:pt x="985" y="648"/>
                      </a:lnTo>
                      <a:lnTo>
                        <a:pt x="978" y="652"/>
                      </a:lnTo>
                      <a:lnTo>
                        <a:pt x="971" y="656"/>
                      </a:lnTo>
                      <a:lnTo>
                        <a:pt x="965" y="659"/>
                      </a:lnTo>
                      <a:lnTo>
                        <a:pt x="962" y="659"/>
                      </a:lnTo>
                      <a:lnTo>
                        <a:pt x="961" y="657"/>
                      </a:lnTo>
                      <a:lnTo>
                        <a:pt x="958" y="656"/>
                      </a:lnTo>
                      <a:lnTo>
                        <a:pt x="957" y="656"/>
                      </a:lnTo>
                      <a:lnTo>
                        <a:pt x="953" y="657"/>
                      </a:lnTo>
                      <a:lnTo>
                        <a:pt x="946" y="659"/>
                      </a:lnTo>
                      <a:lnTo>
                        <a:pt x="937" y="659"/>
                      </a:lnTo>
                      <a:lnTo>
                        <a:pt x="940" y="654"/>
                      </a:lnTo>
                      <a:lnTo>
                        <a:pt x="940" y="639"/>
                      </a:lnTo>
                      <a:lnTo>
                        <a:pt x="937" y="638"/>
                      </a:lnTo>
                      <a:lnTo>
                        <a:pt x="934" y="636"/>
                      </a:lnTo>
                      <a:lnTo>
                        <a:pt x="929" y="641"/>
                      </a:lnTo>
                      <a:lnTo>
                        <a:pt x="928" y="643"/>
                      </a:lnTo>
                      <a:lnTo>
                        <a:pt x="923" y="648"/>
                      </a:lnTo>
                      <a:lnTo>
                        <a:pt x="922" y="648"/>
                      </a:lnTo>
                      <a:lnTo>
                        <a:pt x="920" y="647"/>
                      </a:lnTo>
                      <a:lnTo>
                        <a:pt x="918" y="645"/>
                      </a:lnTo>
                      <a:lnTo>
                        <a:pt x="918" y="643"/>
                      </a:lnTo>
                      <a:lnTo>
                        <a:pt x="916" y="642"/>
                      </a:lnTo>
                      <a:lnTo>
                        <a:pt x="913" y="642"/>
                      </a:lnTo>
                      <a:lnTo>
                        <a:pt x="912" y="645"/>
                      </a:lnTo>
                      <a:lnTo>
                        <a:pt x="913" y="655"/>
                      </a:lnTo>
                      <a:lnTo>
                        <a:pt x="915" y="663"/>
                      </a:lnTo>
                      <a:lnTo>
                        <a:pt x="919" y="671"/>
                      </a:lnTo>
                      <a:lnTo>
                        <a:pt x="923" y="682"/>
                      </a:lnTo>
                      <a:lnTo>
                        <a:pt x="918" y="684"/>
                      </a:lnTo>
                      <a:lnTo>
                        <a:pt x="914" y="689"/>
                      </a:lnTo>
                      <a:lnTo>
                        <a:pt x="909" y="694"/>
                      </a:lnTo>
                      <a:lnTo>
                        <a:pt x="904" y="696"/>
                      </a:lnTo>
                      <a:lnTo>
                        <a:pt x="901" y="706"/>
                      </a:lnTo>
                      <a:lnTo>
                        <a:pt x="897" y="713"/>
                      </a:lnTo>
                      <a:lnTo>
                        <a:pt x="890" y="719"/>
                      </a:lnTo>
                      <a:lnTo>
                        <a:pt x="882" y="725"/>
                      </a:lnTo>
                      <a:lnTo>
                        <a:pt x="873" y="730"/>
                      </a:lnTo>
                      <a:lnTo>
                        <a:pt x="868" y="736"/>
                      </a:lnTo>
                      <a:lnTo>
                        <a:pt x="861" y="736"/>
                      </a:lnTo>
                      <a:lnTo>
                        <a:pt x="855" y="737"/>
                      </a:lnTo>
                      <a:lnTo>
                        <a:pt x="850" y="738"/>
                      </a:lnTo>
                      <a:lnTo>
                        <a:pt x="844" y="738"/>
                      </a:lnTo>
                      <a:lnTo>
                        <a:pt x="843" y="739"/>
                      </a:lnTo>
                      <a:lnTo>
                        <a:pt x="842" y="741"/>
                      </a:lnTo>
                      <a:lnTo>
                        <a:pt x="842" y="750"/>
                      </a:lnTo>
                      <a:lnTo>
                        <a:pt x="840" y="750"/>
                      </a:lnTo>
                      <a:lnTo>
                        <a:pt x="836" y="746"/>
                      </a:lnTo>
                      <a:lnTo>
                        <a:pt x="836" y="745"/>
                      </a:lnTo>
                      <a:lnTo>
                        <a:pt x="835" y="744"/>
                      </a:lnTo>
                      <a:lnTo>
                        <a:pt x="834" y="744"/>
                      </a:lnTo>
                      <a:lnTo>
                        <a:pt x="833" y="745"/>
                      </a:lnTo>
                      <a:lnTo>
                        <a:pt x="831" y="745"/>
                      </a:lnTo>
                      <a:lnTo>
                        <a:pt x="828" y="746"/>
                      </a:lnTo>
                      <a:lnTo>
                        <a:pt x="826" y="747"/>
                      </a:lnTo>
                      <a:lnTo>
                        <a:pt x="821" y="747"/>
                      </a:lnTo>
                      <a:lnTo>
                        <a:pt x="819" y="746"/>
                      </a:lnTo>
                      <a:lnTo>
                        <a:pt x="819" y="740"/>
                      </a:lnTo>
                      <a:lnTo>
                        <a:pt x="815" y="740"/>
                      </a:lnTo>
                      <a:lnTo>
                        <a:pt x="813" y="741"/>
                      </a:lnTo>
                      <a:lnTo>
                        <a:pt x="812" y="743"/>
                      </a:lnTo>
                      <a:lnTo>
                        <a:pt x="806" y="743"/>
                      </a:lnTo>
                      <a:lnTo>
                        <a:pt x="804" y="741"/>
                      </a:lnTo>
                      <a:lnTo>
                        <a:pt x="804" y="739"/>
                      </a:lnTo>
                      <a:lnTo>
                        <a:pt x="802" y="736"/>
                      </a:lnTo>
                      <a:lnTo>
                        <a:pt x="800" y="737"/>
                      </a:lnTo>
                      <a:lnTo>
                        <a:pt x="799" y="738"/>
                      </a:lnTo>
                      <a:lnTo>
                        <a:pt x="799" y="739"/>
                      </a:lnTo>
                      <a:lnTo>
                        <a:pt x="801" y="744"/>
                      </a:lnTo>
                      <a:lnTo>
                        <a:pt x="801" y="745"/>
                      </a:lnTo>
                      <a:lnTo>
                        <a:pt x="802" y="747"/>
                      </a:lnTo>
                      <a:lnTo>
                        <a:pt x="802" y="750"/>
                      </a:lnTo>
                      <a:lnTo>
                        <a:pt x="797" y="748"/>
                      </a:lnTo>
                      <a:lnTo>
                        <a:pt x="793" y="745"/>
                      </a:lnTo>
                      <a:lnTo>
                        <a:pt x="792" y="741"/>
                      </a:lnTo>
                      <a:lnTo>
                        <a:pt x="788" y="738"/>
                      </a:lnTo>
                      <a:lnTo>
                        <a:pt x="783" y="738"/>
                      </a:lnTo>
                      <a:lnTo>
                        <a:pt x="781" y="743"/>
                      </a:lnTo>
                      <a:lnTo>
                        <a:pt x="785" y="747"/>
                      </a:lnTo>
                      <a:lnTo>
                        <a:pt x="788" y="753"/>
                      </a:lnTo>
                      <a:lnTo>
                        <a:pt x="791" y="760"/>
                      </a:lnTo>
                      <a:lnTo>
                        <a:pt x="788" y="766"/>
                      </a:lnTo>
                      <a:lnTo>
                        <a:pt x="793" y="764"/>
                      </a:lnTo>
                      <a:lnTo>
                        <a:pt x="800" y="764"/>
                      </a:lnTo>
                      <a:lnTo>
                        <a:pt x="793" y="771"/>
                      </a:lnTo>
                      <a:lnTo>
                        <a:pt x="785" y="773"/>
                      </a:lnTo>
                      <a:lnTo>
                        <a:pt x="778" y="769"/>
                      </a:lnTo>
                      <a:lnTo>
                        <a:pt x="771" y="764"/>
                      </a:lnTo>
                      <a:lnTo>
                        <a:pt x="770" y="768"/>
                      </a:lnTo>
                      <a:lnTo>
                        <a:pt x="770" y="774"/>
                      </a:lnTo>
                      <a:lnTo>
                        <a:pt x="771" y="780"/>
                      </a:lnTo>
                      <a:lnTo>
                        <a:pt x="770" y="785"/>
                      </a:lnTo>
                      <a:lnTo>
                        <a:pt x="766" y="789"/>
                      </a:lnTo>
                      <a:lnTo>
                        <a:pt x="763" y="786"/>
                      </a:lnTo>
                      <a:lnTo>
                        <a:pt x="759" y="786"/>
                      </a:lnTo>
                      <a:lnTo>
                        <a:pt x="748" y="790"/>
                      </a:lnTo>
                      <a:lnTo>
                        <a:pt x="742" y="792"/>
                      </a:lnTo>
                      <a:lnTo>
                        <a:pt x="737" y="789"/>
                      </a:lnTo>
                      <a:lnTo>
                        <a:pt x="738" y="795"/>
                      </a:lnTo>
                      <a:lnTo>
                        <a:pt x="738" y="801"/>
                      </a:lnTo>
                      <a:lnTo>
                        <a:pt x="741" y="804"/>
                      </a:lnTo>
                      <a:lnTo>
                        <a:pt x="746" y="808"/>
                      </a:lnTo>
                      <a:lnTo>
                        <a:pt x="743" y="814"/>
                      </a:lnTo>
                      <a:lnTo>
                        <a:pt x="741" y="820"/>
                      </a:lnTo>
                      <a:lnTo>
                        <a:pt x="730" y="817"/>
                      </a:lnTo>
                      <a:lnTo>
                        <a:pt x="719" y="817"/>
                      </a:lnTo>
                      <a:lnTo>
                        <a:pt x="709" y="820"/>
                      </a:lnTo>
                      <a:lnTo>
                        <a:pt x="713" y="823"/>
                      </a:lnTo>
                      <a:lnTo>
                        <a:pt x="715" y="824"/>
                      </a:lnTo>
                      <a:lnTo>
                        <a:pt x="719" y="824"/>
                      </a:lnTo>
                      <a:lnTo>
                        <a:pt x="721" y="825"/>
                      </a:lnTo>
                      <a:lnTo>
                        <a:pt x="723" y="828"/>
                      </a:lnTo>
                      <a:lnTo>
                        <a:pt x="724" y="830"/>
                      </a:lnTo>
                      <a:lnTo>
                        <a:pt x="729" y="837"/>
                      </a:lnTo>
                      <a:lnTo>
                        <a:pt x="728" y="844"/>
                      </a:lnTo>
                      <a:lnTo>
                        <a:pt x="724" y="851"/>
                      </a:lnTo>
                      <a:lnTo>
                        <a:pt x="722" y="857"/>
                      </a:lnTo>
                      <a:lnTo>
                        <a:pt x="721" y="865"/>
                      </a:lnTo>
                      <a:lnTo>
                        <a:pt x="712" y="866"/>
                      </a:lnTo>
                      <a:lnTo>
                        <a:pt x="700" y="862"/>
                      </a:lnTo>
                      <a:lnTo>
                        <a:pt x="695" y="859"/>
                      </a:lnTo>
                      <a:lnTo>
                        <a:pt x="689" y="857"/>
                      </a:lnTo>
                      <a:lnTo>
                        <a:pt x="691" y="862"/>
                      </a:lnTo>
                      <a:lnTo>
                        <a:pt x="693" y="866"/>
                      </a:lnTo>
                      <a:lnTo>
                        <a:pt x="695" y="870"/>
                      </a:lnTo>
                      <a:lnTo>
                        <a:pt x="695" y="876"/>
                      </a:lnTo>
                      <a:lnTo>
                        <a:pt x="703" y="877"/>
                      </a:lnTo>
                      <a:lnTo>
                        <a:pt x="710" y="878"/>
                      </a:lnTo>
                      <a:lnTo>
                        <a:pt x="717" y="876"/>
                      </a:lnTo>
                      <a:lnTo>
                        <a:pt x="715" y="883"/>
                      </a:lnTo>
                      <a:lnTo>
                        <a:pt x="714" y="890"/>
                      </a:lnTo>
                      <a:lnTo>
                        <a:pt x="712" y="895"/>
                      </a:lnTo>
                      <a:lnTo>
                        <a:pt x="707" y="899"/>
                      </a:lnTo>
                      <a:lnTo>
                        <a:pt x="706" y="906"/>
                      </a:lnTo>
                      <a:lnTo>
                        <a:pt x="707" y="911"/>
                      </a:lnTo>
                      <a:lnTo>
                        <a:pt x="709" y="915"/>
                      </a:lnTo>
                      <a:lnTo>
                        <a:pt x="713" y="920"/>
                      </a:lnTo>
                      <a:lnTo>
                        <a:pt x="715" y="925"/>
                      </a:lnTo>
                      <a:lnTo>
                        <a:pt x="716" y="933"/>
                      </a:lnTo>
                      <a:lnTo>
                        <a:pt x="716" y="941"/>
                      </a:lnTo>
                      <a:lnTo>
                        <a:pt x="717" y="949"/>
                      </a:lnTo>
                      <a:lnTo>
                        <a:pt x="722" y="958"/>
                      </a:lnTo>
                      <a:lnTo>
                        <a:pt x="724" y="962"/>
                      </a:lnTo>
                      <a:lnTo>
                        <a:pt x="727" y="967"/>
                      </a:lnTo>
                      <a:lnTo>
                        <a:pt x="728" y="974"/>
                      </a:lnTo>
                      <a:lnTo>
                        <a:pt x="728" y="982"/>
                      </a:lnTo>
                      <a:lnTo>
                        <a:pt x="729" y="989"/>
                      </a:lnTo>
                      <a:lnTo>
                        <a:pt x="732" y="995"/>
                      </a:lnTo>
                      <a:lnTo>
                        <a:pt x="732" y="996"/>
                      </a:lnTo>
                      <a:lnTo>
                        <a:pt x="730" y="998"/>
                      </a:lnTo>
                      <a:lnTo>
                        <a:pt x="723" y="998"/>
                      </a:lnTo>
                      <a:lnTo>
                        <a:pt x="723" y="999"/>
                      </a:lnTo>
                      <a:lnTo>
                        <a:pt x="722" y="1000"/>
                      </a:lnTo>
                      <a:lnTo>
                        <a:pt x="723" y="1003"/>
                      </a:lnTo>
                      <a:lnTo>
                        <a:pt x="715" y="1000"/>
                      </a:lnTo>
                      <a:lnTo>
                        <a:pt x="708" y="995"/>
                      </a:lnTo>
                      <a:lnTo>
                        <a:pt x="701" y="988"/>
                      </a:lnTo>
                      <a:lnTo>
                        <a:pt x="693" y="983"/>
                      </a:lnTo>
                      <a:lnTo>
                        <a:pt x="650" y="983"/>
                      </a:lnTo>
                      <a:lnTo>
                        <a:pt x="644" y="978"/>
                      </a:lnTo>
                      <a:lnTo>
                        <a:pt x="639" y="972"/>
                      </a:lnTo>
                      <a:lnTo>
                        <a:pt x="632" y="969"/>
                      </a:lnTo>
                      <a:lnTo>
                        <a:pt x="624" y="967"/>
                      </a:lnTo>
                      <a:lnTo>
                        <a:pt x="614" y="967"/>
                      </a:lnTo>
                      <a:lnTo>
                        <a:pt x="609" y="960"/>
                      </a:lnTo>
                      <a:lnTo>
                        <a:pt x="602" y="955"/>
                      </a:lnTo>
                      <a:lnTo>
                        <a:pt x="593" y="953"/>
                      </a:lnTo>
                      <a:lnTo>
                        <a:pt x="582" y="953"/>
                      </a:lnTo>
                      <a:lnTo>
                        <a:pt x="581" y="951"/>
                      </a:lnTo>
                      <a:lnTo>
                        <a:pt x="581" y="946"/>
                      </a:lnTo>
                      <a:lnTo>
                        <a:pt x="580" y="943"/>
                      </a:lnTo>
                      <a:lnTo>
                        <a:pt x="579" y="943"/>
                      </a:lnTo>
                      <a:lnTo>
                        <a:pt x="578" y="942"/>
                      </a:lnTo>
                      <a:lnTo>
                        <a:pt x="576" y="942"/>
                      </a:lnTo>
                      <a:lnTo>
                        <a:pt x="575" y="941"/>
                      </a:lnTo>
                      <a:lnTo>
                        <a:pt x="574" y="941"/>
                      </a:lnTo>
                      <a:lnTo>
                        <a:pt x="573" y="932"/>
                      </a:lnTo>
                      <a:lnTo>
                        <a:pt x="572" y="921"/>
                      </a:lnTo>
                      <a:lnTo>
                        <a:pt x="566" y="909"/>
                      </a:lnTo>
                      <a:lnTo>
                        <a:pt x="559" y="899"/>
                      </a:lnTo>
                      <a:lnTo>
                        <a:pt x="552" y="891"/>
                      </a:lnTo>
                      <a:lnTo>
                        <a:pt x="551" y="888"/>
                      </a:lnTo>
                      <a:lnTo>
                        <a:pt x="552" y="886"/>
                      </a:lnTo>
                      <a:lnTo>
                        <a:pt x="552" y="884"/>
                      </a:lnTo>
                      <a:lnTo>
                        <a:pt x="553" y="883"/>
                      </a:lnTo>
                      <a:lnTo>
                        <a:pt x="554" y="880"/>
                      </a:lnTo>
                      <a:lnTo>
                        <a:pt x="554" y="876"/>
                      </a:lnTo>
                      <a:lnTo>
                        <a:pt x="553" y="873"/>
                      </a:lnTo>
                      <a:lnTo>
                        <a:pt x="551" y="872"/>
                      </a:lnTo>
                      <a:lnTo>
                        <a:pt x="549" y="867"/>
                      </a:lnTo>
                      <a:lnTo>
                        <a:pt x="551" y="853"/>
                      </a:lnTo>
                      <a:lnTo>
                        <a:pt x="549" y="845"/>
                      </a:lnTo>
                      <a:lnTo>
                        <a:pt x="545" y="838"/>
                      </a:lnTo>
                      <a:lnTo>
                        <a:pt x="538" y="834"/>
                      </a:lnTo>
                      <a:lnTo>
                        <a:pt x="530" y="831"/>
                      </a:lnTo>
                      <a:lnTo>
                        <a:pt x="522" y="817"/>
                      </a:lnTo>
                      <a:lnTo>
                        <a:pt x="512" y="803"/>
                      </a:lnTo>
                      <a:lnTo>
                        <a:pt x="504" y="789"/>
                      </a:lnTo>
                      <a:lnTo>
                        <a:pt x="503" y="787"/>
                      </a:lnTo>
                      <a:lnTo>
                        <a:pt x="501" y="785"/>
                      </a:lnTo>
                      <a:lnTo>
                        <a:pt x="497" y="783"/>
                      </a:lnTo>
                      <a:lnTo>
                        <a:pt x="490" y="780"/>
                      </a:lnTo>
                      <a:lnTo>
                        <a:pt x="488" y="774"/>
                      </a:lnTo>
                      <a:lnTo>
                        <a:pt x="486" y="767"/>
                      </a:lnTo>
                      <a:lnTo>
                        <a:pt x="485" y="758"/>
                      </a:lnTo>
                      <a:lnTo>
                        <a:pt x="485" y="757"/>
                      </a:lnTo>
                      <a:lnTo>
                        <a:pt x="483" y="754"/>
                      </a:lnTo>
                      <a:lnTo>
                        <a:pt x="481" y="747"/>
                      </a:lnTo>
                      <a:lnTo>
                        <a:pt x="479" y="744"/>
                      </a:lnTo>
                      <a:lnTo>
                        <a:pt x="476" y="743"/>
                      </a:lnTo>
                      <a:lnTo>
                        <a:pt x="475" y="741"/>
                      </a:lnTo>
                      <a:lnTo>
                        <a:pt x="473" y="740"/>
                      </a:lnTo>
                      <a:lnTo>
                        <a:pt x="473" y="736"/>
                      </a:lnTo>
                      <a:lnTo>
                        <a:pt x="472" y="732"/>
                      </a:lnTo>
                      <a:lnTo>
                        <a:pt x="465" y="722"/>
                      </a:lnTo>
                      <a:lnTo>
                        <a:pt x="462" y="717"/>
                      </a:lnTo>
                      <a:lnTo>
                        <a:pt x="461" y="709"/>
                      </a:lnTo>
                      <a:lnTo>
                        <a:pt x="459" y="702"/>
                      </a:lnTo>
                      <a:lnTo>
                        <a:pt x="452" y="690"/>
                      </a:lnTo>
                      <a:lnTo>
                        <a:pt x="443" y="681"/>
                      </a:lnTo>
                      <a:lnTo>
                        <a:pt x="433" y="670"/>
                      </a:lnTo>
                      <a:lnTo>
                        <a:pt x="429" y="664"/>
                      </a:lnTo>
                      <a:lnTo>
                        <a:pt x="422" y="657"/>
                      </a:lnTo>
                      <a:lnTo>
                        <a:pt x="413" y="650"/>
                      </a:lnTo>
                      <a:lnTo>
                        <a:pt x="412" y="649"/>
                      </a:lnTo>
                      <a:lnTo>
                        <a:pt x="411" y="649"/>
                      </a:lnTo>
                      <a:lnTo>
                        <a:pt x="411" y="650"/>
                      </a:lnTo>
                      <a:lnTo>
                        <a:pt x="404" y="642"/>
                      </a:lnTo>
                      <a:lnTo>
                        <a:pt x="395" y="628"/>
                      </a:lnTo>
                      <a:lnTo>
                        <a:pt x="381" y="629"/>
                      </a:lnTo>
                      <a:lnTo>
                        <a:pt x="365" y="628"/>
                      </a:lnTo>
                      <a:lnTo>
                        <a:pt x="346" y="625"/>
                      </a:lnTo>
                      <a:lnTo>
                        <a:pt x="334" y="620"/>
                      </a:lnTo>
                      <a:lnTo>
                        <a:pt x="328" y="620"/>
                      </a:lnTo>
                      <a:lnTo>
                        <a:pt x="323" y="622"/>
                      </a:lnTo>
                      <a:lnTo>
                        <a:pt x="318" y="628"/>
                      </a:lnTo>
                      <a:lnTo>
                        <a:pt x="309" y="627"/>
                      </a:lnTo>
                      <a:lnTo>
                        <a:pt x="299" y="631"/>
                      </a:lnTo>
                      <a:lnTo>
                        <a:pt x="294" y="636"/>
                      </a:lnTo>
                      <a:lnTo>
                        <a:pt x="289" y="645"/>
                      </a:lnTo>
                      <a:lnTo>
                        <a:pt x="284" y="655"/>
                      </a:lnTo>
                      <a:lnTo>
                        <a:pt x="278" y="668"/>
                      </a:lnTo>
                      <a:lnTo>
                        <a:pt x="273" y="678"/>
                      </a:lnTo>
                      <a:lnTo>
                        <a:pt x="263" y="688"/>
                      </a:lnTo>
                      <a:lnTo>
                        <a:pt x="254" y="696"/>
                      </a:lnTo>
                      <a:lnTo>
                        <a:pt x="242" y="694"/>
                      </a:lnTo>
                      <a:lnTo>
                        <a:pt x="232" y="689"/>
                      </a:lnTo>
                      <a:lnTo>
                        <a:pt x="224" y="683"/>
                      </a:lnTo>
                      <a:lnTo>
                        <a:pt x="214" y="676"/>
                      </a:lnTo>
                      <a:lnTo>
                        <a:pt x="210" y="671"/>
                      </a:lnTo>
                      <a:lnTo>
                        <a:pt x="209" y="669"/>
                      </a:lnTo>
                      <a:lnTo>
                        <a:pt x="206" y="668"/>
                      </a:lnTo>
                      <a:lnTo>
                        <a:pt x="196" y="666"/>
                      </a:lnTo>
                      <a:lnTo>
                        <a:pt x="186" y="662"/>
                      </a:lnTo>
                      <a:lnTo>
                        <a:pt x="179" y="656"/>
                      </a:lnTo>
                      <a:lnTo>
                        <a:pt x="175" y="649"/>
                      </a:lnTo>
                      <a:lnTo>
                        <a:pt x="168" y="642"/>
                      </a:lnTo>
                      <a:lnTo>
                        <a:pt x="161" y="638"/>
                      </a:lnTo>
                      <a:lnTo>
                        <a:pt x="153" y="634"/>
                      </a:lnTo>
                      <a:lnTo>
                        <a:pt x="150" y="625"/>
                      </a:lnTo>
                      <a:lnTo>
                        <a:pt x="141" y="608"/>
                      </a:lnTo>
                      <a:lnTo>
                        <a:pt x="138" y="600"/>
                      </a:lnTo>
                      <a:lnTo>
                        <a:pt x="139" y="589"/>
                      </a:lnTo>
                      <a:lnTo>
                        <a:pt x="140" y="582"/>
                      </a:lnTo>
                      <a:lnTo>
                        <a:pt x="139" y="575"/>
                      </a:lnTo>
                      <a:lnTo>
                        <a:pt x="135" y="566"/>
                      </a:lnTo>
                      <a:lnTo>
                        <a:pt x="135" y="565"/>
                      </a:lnTo>
                      <a:lnTo>
                        <a:pt x="134" y="562"/>
                      </a:lnTo>
                      <a:lnTo>
                        <a:pt x="134" y="559"/>
                      </a:lnTo>
                      <a:lnTo>
                        <a:pt x="133" y="557"/>
                      </a:lnTo>
                      <a:lnTo>
                        <a:pt x="132" y="557"/>
                      </a:lnTo>
                      <a:lnTo>
                        <a:pt x="129" y="556"/>
                      </a:lnTo>
                      <a:lnTo>
                        <a:pt x="128" y="556"/>
                      </a:lnTo>
                      <a:lnTo>
                        <a:pt x="127" y="555"/>
                      </a:lnTo>
                      <a:lnTo>
                        <a:pt x="127" y="543"/>
                      </a:lnTo>
                      <a:lnTo>
                        <a:pt x="125" y="540"/>
                      </a:lnTo>
                      <a:lnTo>
                        <a:pt x="122" y="537"/>
                      </a:lnTo>
                      <a:lnTo>
                        <a:pt x="121" y="535"/>
                      </a:lnTo>
                      <a:lnTo>
                        <a:pt x="105" y="519"/>
                      </a:lnTo>
                      <a:lnTo>
                        <a:pt x="101" y="516"/>
                      </a:lnTo>
                      <a:lnTo>
                        <a:pt x="94" y="514"/>
                      </a:lnTo>
                      <a:lnTo>
                        <a:pt x="87" y="509"/>
                      </a:lnTo>
                      <a:lnTo>
                        <a:pt x="83" y="502"/>
                      </a:lnTo>
                      <a:lnTo>
                        <a:pt x="82" y="499"/>
                      </a:lnTo>
                      <a:lnTo>
                        <a:pt x="77" y="492"/>
                      </a:lnTo>
                      <a:lnTo>
                        <a:pt x="70" y="487"/>
                      </a:lnTo>
                      <a:lnTo>
                        <a:pt x="68" y="485"/>
                      </a:lnTo>
                      <a:lnTo>
                        <a:pt x="51" y="464"/>
                      </a:lnTo>
                      <a:lnTo>
                        <a:pt x="41" y="454"/>
                      </a:lnTo>
                      <a:lnTo>
                        <a:pt x="28" y="447"/>
                      </a:lnTo>
                      <a:lnTo>
                        <a:pt x="27" y="440"/>
                      </a:lnTo>
                      <a:lnTo>
                        <a:pt x="25" y="435"/>
                      </a:lnTo>
                      <a:lnTo>
                        <a:pt x="23" y="428"/>
                      </a:lnTo>
                      <a:lnTo>
                        <a:pt x="19" y="423"/>
                      </a:lnTo>
                      <a:lnTo>
                        <a:pt x="14" y="419"/>
                      </a:lnTo>
                      <a:lnTo>
                        <a:pt x="8" y="416"/>
                      </a:lnTo>
                      <a:lnTo>
                        <a:pt x="4" y="411"/>
                      </a:lnTo>
                      <a:lnTo>
                        <a:pt x="0" y="405"/>
                      </a:lnTo>
                      <a:lnTo>
                        <a:pt x="0" y="397"/>
                      </a:lnTo>
                      <a:lnTo>
                        <a:pt x="90" y="407"/>
                      </a:lnTo>
                      <a:lnTo>
                        <a:pt x="181" y="414"/>
                      </a:lnTo>
                      <a:lnTo>
                        <a:pt x="274" y="419"/>
                      </a:lnTo>
                      <a:lnTo>
                        <a:pt x="275" y="418"/>
                      </a:lnTo>
                      <a:lnTo>
                        <a:pt x="277" y="417"/>
                      </a:lnTo>
                      <a:lnTo>
                        <a:pt x="280" y="415"/>
                      </a:lnTo>
                      <a:lnTo>
                        <a:pt x="282" y="414"/>
                      </a:lnTo>
                      <a:lnTo>
                        <a:pt x="296" y="206"/>
                      </a:lnTo>
                      <a:lnTo>
                        <a:pt x="310" y="0"/>
                      </a:lnTo>
                      <a:close/>
                    </a:path>
                  </a:pathLst>
                </a:custGeom>
                <a:noFill/>
                <a:ln w="1905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3" name="TextBox 122"/>
                <p:cNvSpPr txBox="1"/>
                <p:nvPr/>
              </p:nvSpPr>
              <p:spPr>
                <a:xfrm>
                  <a:off x="5142691" y="2162113"/>
                  <a:ext cx="459305" cy="215444"/>
                </a:xfrm>
                <a:prstGeom prst="rect">
                  <a:avLst/>
                </a:prstGeom>
                <a:noFill/>
                <a:ln w="19050">
                  <a:noFill/>
                </a:ln>
              </p:spPr>
              <p:txBody>
                <a:bodyPr wrap="square" rtlCol="0">
                  <a:spAutoFit/>
                </a:bodyPr>
                <a:lstStyle/>
                <a:p>
                  <a:r>
                    <a:rPr lang="en-US" sz="800" b="1" dirty="0">
                      <a:solidFill>
                        <a:schemeClr val="bg1"/>
                      </a:solidFill>
                    </a:rPr>
                    <a:t>TX</a:t>
                  </a:r>
                </a:p>
              </p:txBody>
            </p:sp>
          </p:grpSp>
        </p:grpSp>
        <p:sp>
          <p:nvSpPr>
            <p:cNvPr id="109" name="TextBox 108"/>
            <p:cNvSpPr txBox="1"/>
            <p:nvPr/>
          </p:nvSpPr>
          <p:spPr>
            <a:xfrm>
              <a:off x="3431331" y="2474108"/>
              <a:ext cx="422603" cy="175937"/>
            </a:xfrm>
            <a:prstGeom prst="rect">
              <a:avLst/>
            </a:prstGeom>
            <a:noFill/>
          </p:spPr>
          <p:txBody>
            <a:bodyPr wrap="square" rtlCol="0">
              <a:spAutoFit/>
            </a:bodyPr>
            <a:lstStyle/>
            <a:p>
              <a:r>
                <a:rPr lang="en-US" sz="800" b="1" dirty="0">
                  <a:solidFill>
                    <a:schemeClr val="bg1"/>
                  </a:solidFill>
                </a:rPr>
                <a:t>MI</a:t>
              </a:r>
            </a:p>
          </p:txBody>
        </p:sp>
      </p:grpSp>
    </p:spTree>
    <p:extLst>
      <p:ext uri="{BB962C8B-B14F-4D97-AF65-F5344CB8AC3E}">
        <p14:creationId xmlns:p14="http://schemas.microsoft.com/office/powerpoint/2010/main" val="989344131"/>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1+#ppt_w/2"/>
                                          </p:val>
                                        </p:tav>
                                        <p:tav tm="100000">
                                          <p:val>
                                            <p:strVal val="#ppt_x"/>
                                          </p:val>
                                        </p:tav>
                                      </p:tavLst>
                                    </p:anim>
                                    <p:anim calcmode="lin" valueType="num">
                                      <p:cBhvr additive="base">
                                        <p:cTn id="8" dur="500" fill="hold"/>
                                        <p:tgtEl>
                                          <p:spTgt spid="32"/>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93"/>
                                        </p:tgtEl>
                                        <p:attrNameLst>
                                          <p:attrName>style.visibility</p:attrName>
                                        </p:attrNameLst>
                                      </p:cBhvr>
                                      <p:to>
                                        <p:strVal val="visible"/>
                                      </p:to>
                                    </p:set>
                                    <p:animEffect transition="in" filter="fade">
                                      <p:cBhvr>
                                        <p:cTn id="11" dur="500"/>
                                        <p:tgtEl>
                                          <p:spTgt spid="93"/>
                                        </p:tgtEl>
                                      </p:cBhvr>
                                    </p:animEffect>
                                  </p:childTnLst>
                                </p:cTn>
                              </p:par>
                            </p:childTnLst>
                          </p:cTn>
                        </p:par>
                        <p:par>
                          <p:cTn id="12" fill="hold">
                            <p:stCondLst>
                              <p:cond delay="500"/>
                            </p:stCondLst>
                            <p:childTnLst>
                              <p:par>
                                <p:cTn id="13" presetID="22" presetClass="entr" presetSubtype="8" fill="hold" nodeType="afterEffect">
                                  <p:stCondLst>
                                    <p:cond delay="0"/>
                                  </p:stCondLst>
                                  <p:childTnLst>
                                    <p:set>
                                      <p:cBhvr>
                                        <p:cTn id="14" dur="1" fill="hold">
                                          <p:stCondLst>
                                            <p:cond delay="0"/>
                                          </p:stCondLst>
                                        </p:cTn>
                                        <p:tgtEl>
                                          <p:spTgt spid="20480"/>
                                        </p:tgtEl>
                                        <p:attrNameLst>
                                          <p:attrName>style.visibility</p:attrName>
                                        </p:attrNameLst>
                                      </p:cBhvr>
                                      <p:to>
                                        <p:strVal val="visible"/>
                                      </p:to>
                                    </p:set>
                                    <p:animEffect transition="in" filter="wipe(left)">
                                      <p:cBhvr>
                                        <p:cTn id="15" dur="500"/>
                                        <p:tgtEl>
                                          <p:spTgt spid="20480"/>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84"/>
                                        </p:tgtEl>
                                        <p:attrNameLst>
                                          <p:attrName>style.visibility</p:attrName>
                                        </p:attrNameLst>
                                      </p:cBhvr>
                                      <p:to>
                                        <p:strVal val="visible"/>
                                      </p:to>
                                    </p:set>
                                    <p:animEffect transition="in" filter="fade">
                                      <p:cBhvr>
                                        <p:cTn id="19" dur="500"/>
                                        <p:tgtEl>
                                          <p:spTgt spid="84"/>
                                        </p:tgtEl>
                                      </p:cBhvr>
                                    </p:animEffect>
                                  </p:childTnLst>
                                </p:cTn>
                              </p:par>
                            </p:childTnLst>
                          </p:cTn>
                        </p:par>
                        <p:par>
                          <p:cTn id="20" fill="hold">
                            <p:stCondLst>
                              <p:cond delay="1500"/>
                            </p:stCondLst>
                            <p:childTnLst>
                              <p:par>
                                <p:cTn id="21" presetID="22" presetClass="entr" presetSubtype="8"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par>
                          <p:cTn id="24" fill="hold">
                            <p:stCondLst>
                              <p:cond delay="2000"/>
                            </p:stCondLst>
                            <p:childTnLst>
                              <p:par>
                                <p:cTn id="25" presetID="10" presetClass="entr" presetSubtype="0"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par>
                          <p:cTn id="28" fill="hold">
                            <p:stCondLst>
                              <p:cond delay="2500"/>
                            </p:stCondLst>
                            <p:childTnLst>
                              <p:par>
                                <p:cTn id="29" presetID="22" presetClass="entr" presetSubtype="8"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childTnLst>
                          </p:cTn>
                        </p:par>
                        <p:par>
                          <p:cTn id="32" fill="hold">
                            <p:stCondLst>
                              <p:cond delay="3000"/>
                            </p:stCondLst>
                            <p:childTnLst>
                              <p:par>
                                <p:cTn id="33" presetID="10" presetClass="entr" presetSubtype="0" fill="hold" nodeType="afterEffect">
                                  <p:stCondLst>
                                    <p:cond delay="0"/>
                                  </p:stCondLst>
                                  <p:childTnLst>
                                    <p:set>
                                      <p:cBhvr>
                                        <p:cTn id="34" dur="1" fill="hold">
                                          <p:stCondLst>
                                            <p:cond delay="0"/>
                                          </p:stCondLst>
                                        </p:cTn>
                                        <p:tgtEl>
                                          <p:spTgt spid="91"/>
                                        </p:tgtEl>
                                        <p:attrNameLst>
                                          <p:attrName>style.visibility</p:attrName>
                                        </p:attrNameLst>
                                      </p:cBhvr>
                                      <p:to>
                                        <p:strVal val="visible"/>
                                      </p:to>
                                    </p:set>
                                    <p:animEffect transition="in" filter="fade">
                                      <p:cBhvr>
                                        <p:cTn id="35" dur="500"/>
                                        <p:tgtEl>
                                          <p:spTgt spid="91"/>
                                        </p:tgtEl>
                                      </p:cBhvr>
                                    </p:animEffect>
                                  </p:childTnLst>
                                </p:cTn>
                              </p:par>
                            </p:childTnLst>
                          </p:cTn>
                        </p:par>
                        <p:par>
                          <p:cTn id="36" fill="hold">
                            <p:stCondLst>
                              <p:cond delay="3500"/>
                            </p:stCondLst>
                            <p:childTnLst>
                              <p:par>
                                <p:cTn id="37" presetID="22" presetClass="entr" presetSubtype="8" fill="hold" nodeType="after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left)">
                                      <p:cBhvr>
                                        <p:cTn id="39" dur="500"/>
                                        <p:tgtEl>
                                          <p:spTgt spid="9"/>
                                        </p:tgtEl>
                                      </p:cBhvr>
                                    </p:animEffect>
                                  </p:childTnLst>
                                </p:cTn>
                              </p:par>
                            </p:childTnLst>
                          </p:cTn>
                        </p:par>
                        <p:par>
                          <p:cTn id="40" fill="hold">
                            <p:stCondLst>
                              <p:cond delay="4000"/>
                            </p:stCondLst>
                            <p:childTnLst>
                              <p:par>
                                <p:cTn id="41" presetID="10" presetClass="entr" presetSubtype="0" fill="hold" nodeType="afterEffect">
                                  <p:stCondLst>
                                    <p:cond delay="0"/>
                                  </p:stCondLst>
                                  <p:childTnLst>
                                    <p:set>
                                      <p:cBhvr>
                                        <p:cTn id="42" dur="1" fill="hold">
                                          <p:stCondLst>
                                            <p:cond delay="0"/>
                                          </p:stCondLst>
                                        </p:cTn>
                                        <p:tgtEl>
                                          <p:spTgt spid="97"/>
                                        </p:tgtEl>
                                        <p:attrNameLst>
                                          <p:attrName>style.visibility</p:attrName>
                                        </p:attrNameLst>
                                      </p:cBhvr>
                                      <p:to>
                                        <p:strVal val="visible"/>
                                      </p:to>
                                    </p:set>
                                    <p:animEffect transition="in" filter="fade">
                                      <p:cBhvr>
                                        <p:cTn id="43" dur="500"/>
                                        <p:tgtEl>
                                          <p:spTgt spid="97"/>
                                        </p:tgtEl>
                                      </p:cBhvr>
                                    </p:animEffect>
                                  </p:childTnLst>
                                </p:cTn>
                              </p:par>
                            </p:childTnLst>
                          </p:cTn>
                        </p:par>
                        <p:par>
                          <p:cTn id="44" fill="hold">
                            <p:stCondLst>
                              <p:cond delay="4500"/>
                            </p:stCondLst>
                            <p:childTnLst>
                              <p:par>
                                <p:cTn id="45" presetID="22" presetClass="entr" presetSubtype="8" fill="hold" nodeType="after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ipe(left)">
                                      <p:cBhvr>
                                        <p:cTn id="47" dur="500"/>
                                        <p:tgtEl>
                                          <p:spTgt spid="16"/>
                                        </p:tgtEl>
                                      </p:cBhvr>
                                    </p:animEffect>
                                  </p:childTnLst>
                                </p:cTn>
                              </p:par>
                            </p:childTnLst>
                          </p:cTn>
                        </p:par>
                        <p:par>
                          <p:cTn id="48" fill="hold">
                            <p:stCondLst>
                              <p:cond delay="5000"/>
                            </p:stCondLst>
                            <p:childTnLst>
                              <p:par>
                                <p:cTn id="49" presetID="10" presetClass="entr" presetSubtype="0" fill="hold" nodeType="afterEffect">
                                  <p:stCondLst>
                                    <p:cond delay="0"/>
                                  </p:stCondLst>
                                  <p:childTnLst>
                                    <p:set>
                                      <p:cBhvr>
                                        <p:cTn id="50" dur="1" fill="hold">
                                          <p:stCondLst>
                                            <p:cond delay="0"/>
                                          </p:stCondLst>
                                        </p:cTn>
                                        <p:tgtEl>
                                          <p:spTgt spid="99"/>
                                        </p:tgtEl>
                                        <p:attrNameLst>
                                          <p:attrName>style.visibility</p:attrName>
                                        </p:attrNameLst>
                                      </p:cBhvr>
                                      <p:to>
                                        <p:strVal val="visible"/>
                                      </p:to>
                                    </p:set>
                                    <p:animEffect transition="in" filter="fade">
                                      <p:cBhvr>
                                        <p:cTn id="51" dur="500"/>
                                        <p:tgtEl>
                                          <p:spTgt spid="99"/>
                                        </p:tgtEl>
                                      </p:cBhvr>
                                    </p:animEffect>
                                  </p:childTnLst>
                                </p:cTn>
                              </p:par>
                            </p:childTnLst>
                          </p:cTn>
                        </p:par>
                        <p:par>
                          <p:cTn id="52" fill="hold">
                            <p:stCondLst>
                              <p:cond delay="5500"/>
                            </p:stCondLst>
                            <p:childTnLst>
                              <p:par>
                                <p:cTn id="53" presetID="22" presetClass="entr" presetSubtype="8" fill="hold" nodeType="after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wipe(left)">
                                      <p:cBhvr>
                                        <p:cTn id="55" dur="500"/>
                                        <p:tgtEl>
                                          <p:spTgt spid="12"/>
                                        </p:tgtEl>
                                      </p:cBhvr>
                                    </p:animEffect>
                                  </p:childTnLst>
                                </p:cTn>
                              </p:par>
                            </p:childTnLst>
                          </p:cTn>
                        </p:par>
                        <p:par>
                          <p:cTn id="56" fill="hold">
                            <p:stCondLst>
                              <p:cond delay="6000"/>
                            </p:stCondLst>
                            <p:childTnLst>
                              <p:par>
                                <p:cTn id="57" presetID="10" presetClass="entr" presetSubtype="0" fill="hold" nodeType="afterEffect">
                                  <p:stCondLst>
                                    <p:cond delay="0"/>
                                  </p:stCondLst>
                                  <p:childTnLst>
                                    <p:set>
                                      <p:cBhvr>
                                        <p:cTn id="58" dur="1" fill="hold">
                                          <p:stCondLst>
                                            <p:cond delay="0"/>
                                          </p:stCondLst>
                                        </p:cTn>
                                        <p:tgtEl>
                                          <p:spTgt spid="101"/>
                                        </p:tgtEl>
                                        <p:attrNameLst>
                                          <p:attrName>style.visibility</p:attrName>
                                        </p:attrNameLst>
                                      </p:cBhvr>
                                      <p:to>
                                        <p:strVal val="visible"/>
                                      </p:to>
                                    </p:set>
                                    <p:animEffect transition="in" filter="fade">
                                      <p:cBhvr>
                                        <p:cTn id="59" dur="500"/>
                                        <p:tgtEl>
                                          <p:spTgt spid="101"/>
                                        </p:tgtEl>
                                      </p:cBhvr>
                                    </p:animEffect>
                                  </p:childTnLst>
                                </p:cTn>
                              </p:par>
                            </p:childTnLst>
                          </p:cTn>
                        </p:par>
                        <p:par>
                          <p:cTn id="60" fill="hold">
                            <p:stCondLst>
                              <p:cond delay="6500"/>
                            </p:stCondLst>
                            <p:childTnLst>
                              <p:par>
                                <p:cTn id="61" presetID="22" presetClass="entr" presetSubtype="8" fill="hold" nodeType="after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wipe(left)">
                                      <p:cBhvr>
                                        <p:cTn id="63" dur="500"/>
                                        <p:tgtEl>
                                          <p:spTgt spid="13"/>
                                        </p:tgtEl>
                                      </p:cBhvr>
                                    </p:animEffect>
                                  </p:childTnLst>
                                </p:cTn>
                              </p:par>
                            </p:childTnLst>
                          </p:cTn>
                        </p:par>
                        <p:par>
                          <p:cTn id="64" fill="hold">
                            <p:stCondLst>
                              <p:cond delay="7000"/>
                            </p:stCondLst>
                            <p:childTnLst>
                              <p:par>
                                <p:cTn id="65" presetID="10" presetClass="entr" presetSubtype="0" fill="hold" nodeType="afterEffect">
                                  <p:stCondLst>
                                    <p:cond delay="0"/>
                                  </p:stCondLst>
                                  <p:childTnLst>
                                    <p:set>
                                      <p:cBhvr>
                                        <p:cTn id="66" dur="1" fill="hold">
                                          <p:stCondLst>
                                            <p:cond delay="0"/>
                                          </p:stCondLst>
                                        </p:cTn>
                                        <p:tgtEl>
                                          <p:spTgt spid="103"/>
                                        </p:tgtEl>
                                        <p:attrNameLst>
                                          <p:attrName>style.visibility</p:attrName>
                                        </p:attrNameLst>
                                      </p:cBhvr>
                                      <p:to>
                                        <p:strVal val="visible"/>
                                      </p:to>
                                    </p:set>
                                    <p:animEffect transition="in" filter="fade">
                                      <p:cBhvr>
                                        <p:cTn id="67" dur="500"/>
                                        <p:tgtEl>
                                          <p:spTgt spid="103"/>
                                        </p:tgtEl>
                                      </p:cBhvr>
                                    </p:animEffect>
                                  </p:childTnLst>
                                </p:cTn>
                              </p:par>
                            </p:childTnLst>
                          </p:cTn>
                        </p:par>
                        <p:par>
                          <p:cTn id="68" fill="hold">
                            <p:stCondLst>
                              <p:cond delay="7500"/>
                            </p:stCondLst>
                            <p:childTnLst>
                              <p:par>
                                <p:cTn id="69" presetID="22" presetClass="entr" presetSubtype="8" fill="hold" nodeType="after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wipe(left)">
                                      <p:cBhvr>
                                        <p:cTn id="7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theme/theme1.xml><?xml version="1.0" encoding="utf-8"?>
<a:theme xmlns:a="http://schemas.openxmlformats.org/drawingml/2006/main" name="Matamu Master">
  <a:themeElements>
    <a:clrScheme name="Stampede Light">
      <a:dk1>
        <a:srgbClr val="445469"/>
      </a:dk1>
      <a:lt1>
        <a:sysClr val="window" lastClr="FFFFFF"/>
      </a:lt1>
      <a:dk2>
        <a:srgbClr val="445469"/>
      </a:dk2>
      <a:lt2>
        <a:srgbClr val="FFFFFF"/>
      </a:lt2>
      <a:accent1>
        <a:srgbClr val="2686A7"/>
      </a:accent1>
      <a:accent2>
        <a:srgbClr val="54BE71"/>
      </a:accent2>
      <a:accent3>
        <a:srgbClr val="8BC248"/>
      </a:accent3>
      <a:accent4>
        <a:srgbClr val="EF9527"/>
      </a:accent4>
      <a:accent5>
        <a:srgbClr val="ED423D"/>
      </a:accent5>
      <a:accent6>
        <a:srgbClr val="202F3E"/>
      </a:accent6>
      <a:hlink>
        <a:srgbClr val="F33B48"/>
      </a:hlink>
      <a:folHlink>
        <a:srgbClr val="FFC000"/>
      </a:folHlink>
    </a:clrScheme>
    <a:fontScheme name="Custom 3">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rgbClr val="FFFFFF"/>
        </a:solidFill>
        <a:ln>
          <a:noFill/>
        </a:ln>
      </a:spPr>
      <a:bodyPr vert="horz" wrap="square" lIns="91440" tIns="45720" rIns="91440" bIns="45720" numCol="1" anchor="t" anchorCtr="0" compatLnSpc="1">
        <a:prstTxWarp prst="textNoShape">
          <a:avLst/>
        </a:prstTxWarp>
      </a:bodyPr>
      <a:lstStyle>
        <a:defPPr>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lour Background">
  <a:themeElements>
    <a:clrScheme name="Stampede Light">
      <a:dk1>
        <a:srgbClr val="445469"/>
      </a:dk1>
      <a:lt1>
        <a:sysClr val="window" lastClr="FFFFFF"/>
      </a:lt1>
      <a:dk2>
        <a:srgbClr val="445469"/>
      </a:dk2>
      <a:lt2>
        <a:srgbClr val="FFFFFF"/>
      </a:lt2>
      <a:accent1>
        <a:srgbClr val="2686A7"/>
      </a:accent1>
      <a:accent2>
        <a:srgbClr val="54BE71"/>
      </a:accent2>
      <a:accent3>
        <a:srgbClr val="8BC248"/>
      </a:accent3>
      <a:accent4>
        <a:srgbClr val="EF9527"/>
      </a:accent4>
      <a:accent5>
        <a:srgbClr val="ED423D"/>
      </a:accent5>
      <a:accent6>
        <a:srgbClr val="202F3E"/>
      </a:accent6>
      <a:hlink>
        <a:srgbClr val="F33B48"/>
      </a:hlink>
      <a:folHlink>
        <a:srgbClr val="FFC000"/>
      </a:folHlink>
    </a:clrScheme>
    <a:fontScheme name="Custom 3">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Stampede Light">
    <a:dk1>
      <a:srgbClr val="445469"/>
    </a:dk1>
    <a:lt1>
      <a:sysClr val="window" lastClr="FFFFFF"/>
    </a:lt1>
    <a:dk2>
      <a:srgbClr val="445469"/>
    </a:dk2>
    <a:lt2>
      <a:srgbClr val="FFFFFF"/>
    </a:lt2>
    <a:accent1>
      <a:srgbClr val="2686A7"/>
    </a:accent1>
    <a:accent2>
      <a:srgbClr val="54BE71"/>
    </a:accent2>
    <a:accent3>
      <a:srgbClr val="8BC248"/>
    </a:accent3>
    <a:accent4>
      <a:srgbClr val="EF9527"/>
    </a:accent4>
    <a:accent5>
      <a:srgbClr val="ED423D"/>
    </a:accent5>
    <a:accent6>
      <a:srgbClr val="202F3E"/>
    </a:accent6>
    <a:hlink>
      <a:srgbClr val="F33B48"/>
    </a:hlink>
    <a:folHlink>
      <a:srgbClr val="FFC00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Stampede Light">
    <a:dk1>
      <a:srgbClr val="445469"/>
    </a:dk1>
    <a:lt1>
      <a:sysClr val="window" lastClr="FFFFFF"/>
    </a:lt1>
    <a:dk2>
      <a:srgbClr val="445469"/>
    </a:dk2>
    <a:lt2>
      <a:srgbClr val="FFFFFF"/>
    </a:lt2>
    <a:accent1>
      <a:srgbClr val="2686A7"/>
    </a:accent1>
    <a:accent2>
      <a:srgbClr val="54BE71"/>
    </a:accent2>
    <a:accent3>
      <a:srgbClr val="8BC248"/>
    </a:accent3>
    <a:accent4>
      <a:srgbClr val="EF9527"/>
    </a:accent4>
    <a:accent5>
      <a:srgbClr val="ED423D"/>
    </a:accent5>
    <a:accent6>
      <a:srgbClr val="202F3E"/>
    </a:accent6>
    <a:hlink>
      <a:srgbClr val="F33B48"/>
    </a:hlink>
    <a:folHlink>
      <a:srgbClr val="FFC00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22381</TotalTime>
  <Words>3782</Words>
  <Application>Microsoft Macintosh PowerPoint</Application>
  <PresentationFormat>Widescreen</PresentationFormat>
  <Paragraphs>700</Paragraphs>
  <Slides>49</Slides>
  <Notes>22</Notes>
  <HiddenSlides>0</HiddenSlides>
  <MMClips>2</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49</vt:i4>
      </vt:variant>
    </vt:vector>
  </HeadingPairs>
  <TitlesOfParts>
    <vt:vector size="65" baseType="lpstr">
      <vt:lpstr>Arial Narrow</vt:lpstr>
      <vt:lpstr>Bebas Neue</vt:lpstr>
      <vt:lpstr>Bookman Old Style</vt:lpstr>
      <vt:lpstr>Calibri</vt:lpstr>
      <vt:lpstr>Kozuka Gothic Pro H</vt:lpstr>
      <vt:lpstr>Lato</vt:lpstr>
      <vt:lpstr>Open Sans</vt:lpstr>
      <vt:lpstr>Open Sans Light</vt:lpstr>
      <vt:lpstr>Roboto</vt:lpstr>
      <vt:lpstr>Tahoma</vt:lpstr>
      <vt:lpstr>Times</vt:lpstr>
      <vt:lpstr>Times New Roman</vt:lpstr>
      <vt:lpstr>Wingdings</vt:lpstr>
      <vt:lpstr>Arial</vt:lpstr>
      <vt:lpstr>Matamu Master</vt:lpstr>
      <vt:lpstr>Colour Background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15.0034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Gary Steven</dc:creator>
  <cp:lastModifiedBy>Enrique Bacalao</cp:lastModifiedBy>
  <cp:revision>2866</cp:revision>
  <dcterms:created xsi:type="dcterms:W3CDTF">2015-09-30T01:33:01Z</dcterms:created>
  <dcterms:modified xsi:type="dcterms:W3CDTF">2019-04-05T16:09:58Z</dcterms:modified>
</cp:coreProperties>
</file>