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7" r:id="rId4"/>
    <p:sldId id="268" r:id="rId5"/>
    <p:sldId id="276" r:id="rId6"/>
    <p:sldId id="266" r:id="rId7"/>
    <p:sldId id="274" r:id="rId8"/>
    <p:sldId id="272" r:id="rId9"/>
    <p:sldId id="273" r:id="rId10"/>
    <p:sldId id="269" r:id="rId11"/>
    <p:sldId id="262" r:id="rId12"/>
    <p:sldId id="263" r:id="rId13"/>
    <p:sldId id="264" r:id="rId14"/>
    <p:sldId id="265" r:id="rId15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2007 MS</c:v>
                </c:pt>
              </c:strCache>
            </c:strRef>
          </c:tx>
          <c:cat>
            <c:numRef>
              <c:f>Sheet1!$A$2:$A$13</c:f>
              <c:numCache>
                <c:formatCode>General</c:formatCode>
                <c:ptCount val="12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55.195</c:v>
                </c:pt>
                <c:pt idx="1">
                  <c:v>52.015000000000001</c:v>
                </c:pt>
                <c:pt idx="2">
                  <c:v>48.41</c:v>
                </c:pt>
                <c:pt idx="3">
                  <c:v>44.62</c:v>
                </c:pt>
                <c:pt idx="4">
                  <c:v>40.630000000000003</c:v>
                </c:pt>
                <c:pt idx="5">
                  <c:v>36.43</c:v>
                </c:pt>
                <c:pt idx="6">
                  <c:v>32.005000000000003</c:v>
                </c:pt>
                <c:pt idx="7">
                  <c:v>27.344999999999999</c:v>
                </c:pt>
                <c:pt idx="8">
                  <c:v>22.434999999999999</c:v>
                </c:pt>
                <c:pt idx="9">
                  <c:v>17.260000000000002</c:v>
                </c:pt>
                <c:pt idx="10">
                  <c:v>11.81</c:v>
                </c:pt>
                <c:pt idx="11">
                  <c:v>6.06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FA7-473C-BD75-1C543A84A7E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2007 TX</c:v>
                </c:pt>
              </c:strCache>
            </c:strRef>
          </c:tx>
          <c:cat>
            <c:numRef>
              <c:f>Sheet1!$A$2:$A$13</c:f>
              <c:numCache>
                <c:formatCode>General</c:formatCode>
                <c:ptCount val="12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329.5</c:v>
                </c:pt>
                <c:pt idx="1">
                  <c:v>310.44</c:v>
                </c:pt>
                <c:pt idx="2">
                  <c:v>292.7</c:v>
                </c:pt>
                <c:pt idx="3">
                  <c:v>274.2</c:v>
                </c:pt>
                <c:pt idx="4">
                  <c:v>254.5</c:v>
                </c:pt>
                <c:pt idx="5">
                  <c:v>233.7</c:v>
                </c:pt>
                <c:pt idx="6">
                  <c:v>211.8</c:v>
                </c:pt>
                <c:pt idx="7">
                  <c:v>188.6</c:v>
                </c:pt>
                <c:pt idx="8">
                  <c:v>176.1</c:v>
                </c:pt>
                <c:pt idx="9">
                  <c:v>150.80000000000001</c:v>
                </c:pt>
                <c:pt idx="10">
                  <c:v>110.4</c:v>
                </c:pt>
                <c:pt idx="11">
                  <c:v>81.25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FA7-473C-BD75-1C543A84A7E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2008 LA1</c:v>
                </c:pt>
              </c:strCache>
            </c:strRef>
          </c:tx>
          <c:cat>
            <c:numRef>
              <c:f>Sheet1!$A$2:$A$13</c:f>
              <c:numCache>
                <c:formatCode>General</c:formatCode>
                <c:ptCount val="12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numCache>
            </c:numRef>
          </c:cat>
          <c:val>
            <c:numRef>
              <c:f>Sheet1!$D$2:$D$13</c:f>
              <c:numCache>
                <c:formatCode>General</c:formatCode>
                <c:ptCount val="12"/>
                <c:pt idx="1">
                  <c:v>278.39999999999998</c:v>
                </c:pt>
                <c:pt idx="2">
                  <c:v>263.10000000000002</c:v>
                </c:pt>
                <c:pt idx="3">
                  <c:v>250.3</c:v>
                </c:pt>
                <c:pt idx="4">
                  <c:v>215.1</c:v>
                </c:pt>
                <c:pt idx="5">
                  <c:v>189.2</c:v>
                </c:pt>
                <c:pt idx="6">
                  <c:v>162.1</c:v>
                </c:pt>
                <c:pt idx="7">
                  <c:v>133.4</c:v>
                </c:pt>
                <c:pt idx="8">
                  <c:v>103</c:v>
                </c:pt>
                <c:pt idx="9">
                  <c:v>70.8</c:v>
                </c:pt>
                <c:pt idx="10">
                  <c:v>36.5</c:v>
                </c:pt>
                <c:pt idx="1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FA7-473C-BD75-1C543A84A7E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2008 LA2</c:v>
                </c:pt>
              </c:strCache>
            </c:strRef>
          </c:tx>
          <c:cat>
            <c:numRef>
              <c:f>Sheet1!$A$2:$A$13</c:f>
              <c:numCache>
                <c:formatCode>General</c:formatCode>
                <c:ptCount val="12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numCache>
            </c:numRef>
          </c:cat>
          <c:val>
            <c:numRef>
              <c:f>Sheet1!$E$2:$E$13</c:f>
              <c:numCache>
                <c:formatCode>General</c:formatCode>
                <c:ptCount val="12"/>
                <c:pt idx="1">
                  <c:v>687.7</c:v>
                </c:pt>
                <c:pt idx="2">
                  <c:v>650.79999999999995</c:v>
                </c:pt>
                <c:pt idx="3">
                  <c:v>592.79999999999995</c:v>
                </c:pt>
                <c:pt idx="4">
                  <c:v>532</c:v>
                </c:pt>
                <c:pt idx="5">
                  <c:v>468.4</c:v>
                </c:pt>
                <c:pt idx="6">
                  <c:v>401</c:v>
                </c:pt>
                <c:pt idx="7">
                  <c:v>329.7</c:v>
                </c:pt>
                <c:pt idx="8">
                  <c:v>254.3</c:v>
                </c:pt>
                <c:pt idx="9">
                  <c:v>174.4</c:v>
                </c:pt>
                <c:pt idx="10">
                  <c:v>89.9</c:v>
                </c:pt>
                <c:pt idx="1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FA7-473C-BD75-1C543A84A7E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2009 TX</c:v>
                </c:pt>
              </c:strCache>
            </c:strRef>
          </c:tx>
          <c:cat>
            <c:numRef>
              <c:f>Sheet1!$A$2:$A$13</c:f>
              <c:numCache>
                <c:formatCode>General</c:formatCode>
                <c:ptCount val="12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numCache>
            </c:numRef>
          </c:cat>
          <c:val>
            <c:numRef>
              <c:f>Sheet1!$F$2:$F$13</c:f>
              <c:numCache>
                <c:formatCode>General</c:formatCode>
                <c:ptCount val="12"/>
                <c:pt idx="2">
                  <c:v>545.9</c:v>
                </c:pt>
                <c:pt idx="3">
                  <c:v>545.9</c:v>
                </c:pt>
                <c:pt idx="4">
                  <c:v>495.4</c:v>
                </c:pt>
                <c:pt idx="5">
                  <c:v>456.8</c:v>
                </c:pt>
                <c:pt idx="6">
                  <c:v>417.5</c:v>
                </c:pt>
                <c:pt idx="7">
                  <c:v>377.2</c:v>
                </c:pt>
                <c:pt idx="8">
                  <c:v>336.1</c:v>
                </c:pt>
                <c:pt idx="9">
                  <c:v>293.5</c:v>
                </c:pt>
                <c:pt idx="10">
                  <c:v>249.4</c:v>
                </c:pt>
                <c:pt idx="11">
                  <c:v>203.6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FA7-473C-BD75-1C543A84A7E4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2010 LA1</c:v>
                </c:pt>
              </c:strCache>
            </c:strRef>
          </c:tx>
          <c:cat>
            <c:numRef>
              <c:f>Sheet1!$A$2:$A$13</c:f>
              <c:numCache>
                <c:formatCode>General</c:formatCode>
                <c:ptCount val="12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numCache>
            </c:numRef>
          </c:cat>
          <c:val>
            <c:numRef>
              <c:f>Sheet1!$G$2:$G$13</c:f>
              <c:numCache>
                <c:formatCode>General</c:formatCode>
                <c:ptCount val="12"/>
                <c:pt idx="3">
                  <c:v>244.1</c:v>
                </c:pt>
                <c:pt idx="4">
                  <c:v>227</c:v>
                </c:pt>
                <c:pt idx="5">
                  <c:v>208.6</c:v>
                </c:pt>
                <c:pt idx="6">
                  <c:v>189.9</c:v>
                </c:pt>
                <c:pt idx="7">
                  <c:v>170.9</c:v>
                </c:pt>
                <c:pt idx="8">
                  <c:v>151.69999999999999</c:v>
                </c:pt>
                <c:pt idx="9">
                  <c:v>132</c:v>
                </c:pt>
                <c:pt idx="10">
                  <c:v>111.8</c:v>
                </c:pt>
                <c:pt idx="11">
                  <c:v>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FA7-473C-BD75-1C543A84A7E4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2010 LA2</c:v>
                </c:pt>
              </c:strCache>
            </c:strRef>
          </c:tx>
          <c:cat>
            <c:numRef>
              <c:f>Sheet1!$A$2:$A$13</c:f>
              <c:numCache>
                <c:formatCode>General</c:formatCode>
                <c:ptCount val="12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numCache>
            </c:numRef>
          </c:cat>
          <c:val>
            <c:numRef>
              <c:f>Sheet1!$H$2:$H$13</c:f>
              <c:numCache>
                <c:formatCode>General</c:formatCode>
                <c:ptCount val="12"/>
                <c:pt idx="3">
                  <c:v>468.9</c:v>
                </c:pt>
                <c:pt idx="4">
                  <c:v>436.7</c:v>
                </c:pt>
                <c:pt idx="5">
                  <c:v>401.4</c:v>
                </c:pt>
                <c:pt idx="6">
                  <c:v>365.7</c:v>
                </c:pt>
                <c:pt idx="7">
                  <c:v>329.5</c:v>
                </c:pt>
                <c:pt idx="8">
                  <c:v>292.5</c:v>
                </c:pt>
                <c:pt idx="9">
                  <c:v>254.6</c:v>
                </c:pt>
                <c:pt idx="10">
                  <c:v>215.7</c:v>
                </c:pt>
                <c:pt idx="11">
                  <c:v>175.5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9FA7-473C-BD75-1C543A84A7E4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2010 AR</c:v>
                </c:pt>
              </c:strCache>
            </c:strRef>
          </c:tx>
          <c:cat>
            <c:numRef>
              <c:f>Sheet1!$A$2:$A$13</c:f>
              <c:numCache>
                <c:formatCode>General</c:formatCode>
                <c:ptCount val="12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numCache>
            </c:numRef>
          </c:cat>
          <c:val>
            <c:numRef>
              <c:f>Sheet1!$I$2:$I$13</c:f>
              <c:numCache>
                <c:formatCode>General</c:formatCode>
                <c:ptCount val="12"/>
                <c:pt idx="3">
                  <c:v>124.1</c:v>
                </c:pt>
                <c:pt idx="4">
                  <c:v>113.79</c:v>
                </c:pt>
                <c:pt idx="5">
                  <c:v>101.57</c:v>
                </c:pt>
                <c:pt idx="6">
                  <c:v>89</c:v>
                </c:pt>
                <c:pt idx="7">
                  <c:v>82.7</c:v>
                </c:pt>
                <c:pt idx="8">
                  <c:v>69.7</c:v>
                </c:pt>
                <c:pt idx="9">
                  <c:v>49.5</c:v>
                </c:pt>
                <c:pt idx="10">
                  <c:v>35.799999999999997</c:v>
                </c:pt>
                <c:pt idx="11">
                  <c:v>21.7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9FA7-473C-BD75-1C543A84A7E4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2011 LA</c:v>
                </c:pt>
              </c:strCache>
            </c:strRef>
          </c:tx>
          <c:cat>
            <c:numRef>
              <c:f>Sheet1!$A$2:$A$13</c:f>
              <c:numCache>
                <c:formatCode>General</c:formatCode>
                <c:ptCount val="12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numCache>
            </c:numRef>
          </c:cat>
          <c:val>
            <c:numRef>
              <c:f>Sheet1!$J$2:$J$13</c:f>
              <c:numCache>
                <c:formatCode>General</c:formatCode>
                <c:ptCount val="12"/>
                <c:pt idx="4">
                  <c:v>207.15600000000001</c:v>
                </c:pt>
                <c:pt idx="5">
                  <c:v>181.6</c:v>
                </c:pt>
                <c:pt idx="6">
                  <c:v>165</c:v>
                </c:pt>
                <c:pt idx="7">
                  <c:v>154.6</c:v>
                </c:pt>
                <c:pt idx="8">
                  <c:v>133.80000000000001</c:v>
                </c:pt>
                <c:pt idx="9">
                  <c:v>100.9</c:v>
                </c:pt>
                <c:pt idx="10">
                  <c:v>79.23</c:v>
                </c:pt>
                <c:pt idx="11">
                  <c:v>56.9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9FA7-473C-BD75-1C543A84A7E4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2014 LA1</c:v>
                </c:pt>
              </c:strCache>
            </c:strRef>
          </c:tx>
          <c:cat>
            <c:numRef>
              <c:f>Sheet1!$A$2:$A$13</c:f>
              <c:numCache>
                <c:formatCode>General</c:formatCode>
                <c:ptCount val="12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numCache>
            </c:numRef>
          </c:cat>
          <c:val>
            <c:numRef>
              <c:f>Sheet1!$K$2:$K$13</c:f>
              <c:numCache>
                <c:formatCode>General</c:formatCode>
                <c:ptCount val="12"/>
                <c:pt idx="7">
                  <c:v>243.85</c:v>
                </c:pt>
                <c:pt idx="8">
                  <c:v>231.52</c:v>
                </c:pt>
                <c:pt idx="9">
                  <c:v>212.8</c:v>
                </c:pt>
                <c:pt idx="10">
                  <c:v>193.8</c:v>
                </c:pt>
                <c:pt idx="11">
                  <c:v>174.4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9FA7-473C-BD75-1C543A84A7E4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2014 LA2</c:v>
                </c:pt>
              </c:strCache>
            </c:strRef>
          </c:tx>
          <c:cat>
            <c:numRef>
              <c:f>Sheet1!$A$2:$A$13</c:f>
              <c:numCache>
                <c:formatCode>General</c:formatCode>
                <c:ptCount val="12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numCache>
            </c:numRef>
          </c:cat>
          <c:val>
            <c:numRef>
              <c:f>Sheet1!$L$2:$L$13</c:f>
              <c:numCache>
                <c:formatCode>General</c:formatCode>
                <c:ptCount val="12"/>
                <c:pt idx="7">
                  <c:v>71</c:v>
                </c:pt>
                <c:pt idx="8">
                  <c:v>67.8</c:v>
                </c:pt>
                <c:pt idx="9">
                  <c:v>62.5</c:v>
                </c:pt>
                <c:pt idx="10">
                  <c:v>57</c:v>
                </c:pt>
                <c:pt idx="11">
                  <c:v>51.3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9FA7-473C-BD75-1C543A84A7E4}"/>
            </c:ext>
          </c:extLst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2015 CNO</c:v>
                </c:pt>
              </c:strCache>
            </c:strRef>
          </c:tx>
          <c:cat>
            <c:numRef>
              <c:f>Sheet1!$A$2:$A$13</c:f>
              <c:numCache>
                <c:formatCode>General</c:formatCode>
                <c:ptCount val="12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numCache>
            </c:numRef>
          </c:cat>
          <c:val>
            <c:numRef>
              <c:f>Sheet1!$M$2:$M$13</c:f>
              <c:numCache>
                <c:formatCode>General</c:formatCode>
                <c:ptCount val="12"/>
                <c:pt idx="8">
                  <c:v>98.73</c:v>
                </c:pt>
                <c:pt idx="9">
                  <c:v>87.3</c:v>
                </c:pt>
                <c:pt idx="10">
                  <c:v>76.7</c:v>
                </c:pt>
                <c:pt idx="11">
                  <c:v>65.7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9FA7-473C-BD75-1C543A84A7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0231808"/>
        <c:axId val="160233344"/>
      </c:lineChart>
      <c:catAx>
        <c:axId val="160231808"/>
        <c:scaling>
          <c:orientation val="minMax"/>
        </c:scaling>
        <c:delete val="0"/>
        <c:axPos val="b"/>
        <c:numFmt formatCode="0" sourceLinked="0"/>
        <c:majorTickMark val="out"/>
        <c:minorTickMark val="none"/>
        <c:tickLblPos val="nextTo"/>
        <c:crossAx val="160233344"/>
        <c:crosses val="autoZero"/>
        <c:auto val="1"/>
        <c:lblAlgn val="ctr"/>
        <c:lblOffset val="100"/>
        <c:noMultiLvlLbl val="0"/>
      </c:catAx>
      <c:valAx>
        <c:axId val="1602333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02318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069420141926709"/>
          <c:y val="1.5528407987427205E-2"/>
          <c:w val="0.1600465393214737"/>
          <c:h val="0.9605250860424621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baseline="0" dirty="0">
                <a:solidFill>
                  <a:schemeClr val="tx1"/>
                </a:solidFill>
              </a:rPr>
              <a:t>(%)</a:t>
            </a:r>
            <a:endParaRPr lang="en-US" sz="16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7.4391988555078687E-3"/>
          <c:y val="2.03845456252678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Tranche #1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F4CE-4389-80A1-14601D04CC2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F4CE-4389-80A1-14601D04CC2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F4CE-4389-80A1-14601D04CC2A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F4CE-4389-80A1-14601D04CC2A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F4CE-4389-80A1-14601D04CC2A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F4CE-4389-80A1-14601D04CC2A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F4CE-4389-80A1-14601D04CC2A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F4CE-4389-80A1-14601D04CC2A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F4CE-4389-80A1-14601D04CC2A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F4CE-4389-80A1-14601D04CC2A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F4CE-4389-80A1-14601D04CC2A}"/>
              </c:ext>
            </c:extLst>
          </c:dPt>
          <c:cat>
            <c:strRef>
              <c:f>Sheet1!$A$2:$A$13</c:f>
              <c:strCache>
                <c:ptCount val="12"/>
                <c:pt idx="0">
                  <c:v>2007 $55.2M MS</c:v>
                </c:pt>
                <c:pt idx="1">
                  <c:v>2007 $329.5M TX</c:v>
                </c:pt>
                <c:pt idx="2">
                  <c:v>2008 $278.4M LA</c:v>
                </c:pt>
                <c:pt idx="3">
                  <c:v>2008 $687.7M LA</c:v>
                </c:pt>
                <c:pt idx="4">
                  <c:v>2009 $545.9M TX</c:v>
                </c:pt>
                <c:pt idx="5">
                  <c:v>2010 $244.1M LA</c:v>
                </c:pt>
                <c:pt idx="6">
                  <c:v>2010 $468.9M LA</c:v>
                </c:pt>
                <c:pt idx="7">
                  <c:v>2010 $124.1M AR</c:v>
                </c:pt>
                <c:pt idx="8">
                  <c:v>2011 $207.2M LA</c:v>
                </c:pt>
                <c:pt idx="9">
                  <c:v>2014 $243.8M LA</c:v>
                </c:pt>
                <c:pt idx="10">
                  <c:v>2014 $71.0M   LA</c:v>
                </c:pt>
                <c:pt idx="11">
                  <c:v>2015 $98.7M CNO</c:v>
                </c:pt>
              </c:strCache>
            </c:strRef>
          </c:cat>
          <c:val>
            <c:numRef>
              <c:f>Sheet1!$B$2:$B$13</c:f>
              <c:numCache>
                <c:formatCode>0.00%</c:formatCode>
                <c:ptCount val="12"/>
                <c:pt idx="0">
                  <c:v>5.2400000000000002E-2</c:v>
                </c:pt>
                <c:pt idx="1">
                  <c:v>5.5100000000000003E-2</c:v>
                </c:pt>
                <c:pt idx="2">
                  <c:v>4.9500000000000002E-2</c:v>
                </c:pt>
                <c:pt idx="3">
                  <c:v>4.4999999999999998E-2</c:v>
                </c:pt>
                <c:pt idx="4">
                  <c:v>2.12E-2</c:v>
                </c:pt>
                <c:pt idx="5">
                  <c:v>1.52E-2</c:v>
                </c:pt>
                <c:pt idx="6">
                  <c:v>1.11E-2</c:v>
                </c:pt>
                <c:pt idx="7">
                  <c:v>2.3E-2</c:v>
                </c:pt>
                <c:pt idx="8">
                  <c:v>2.0400000000000001E-2</c:v>
                </c:pt>
                <c:pt idx="9">
                  <c:v>1.66E-2</c:v>
                </c:pt>
                <c:pt idx="10">
                  <c:v>2.86E-2</c:v>
                </c:pt>
                <c:pt idx="11">
                  <c:v>2.6700000000000002E-2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CE-4389-80A1-14601D04CC2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Tranche #2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F4CE-4389-80A1-14601D04CC2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4CE-4389-80A1-14601D04CC2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F4CE-4389-80A1-14601D04CC2A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F4CE-4389-80A1-14601D04CC2A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F4CE-4389-80A1-14601D04CC2A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F4CE-4389-80A1-14601D04CC2A}"/>
              </c:ext>
            </c:extLst>
          </c:dPt>
          <c:cat>
            <c:strRef>
              <c:f>Sheet1!$A$2:$A$13</c:f>
              <c:strCache>
                <c:ptCount val="12"/>
                <c:pt idx="0">
                  <c:v>2007 $55.2M MS</c:v>
                </c:pt>
                <c:pt idx="1">
                  <c:v>2007 $329.5M TX</c:v>
                </c:pt>
                <c:pt idx="2">
                  <c:v>2008 $278.4M LA</c:v>
                </c:pt>
                <c:pt idx="3">
                  <c:v>2008 $687.7M LA</c:v>
                </c:pt>
                <c:pt idx="4">
                  <c:v>2009 $545.9M TX</c:v>
                </c:pt>
                <c:pt idx="5">
                  <c:v>2010 $244.1M LA</c:v>
                </c:pt>
                <c:pt idx="6">
                  <c:v>2010 $468.9M LA</c:v>
                </c:pt>
                <c:pt idx="7">
                  <c:v>2010 $124.1M AR</c:v>
                </c:pt>
                <c:pt idx="8">
                  <c:v>2011 $207.2M LA</c:v>
                </c:pt>
                <c:pt idx="9">
                  <c:v>2014 $243.8M LA</c:v>
                </c:pt>
                <c:pt idx="10">
                  <c:v>2014 $71.0M   LA</c:v>
                </c:pt>
                <c:pt idx="11">
                  <c:v>2015 $98.7M CNO</c:v>
                </c:pt>
              </c:strCache>
            </c:strRef>
          </c:cat>
          <c:val>
            <c:numRef>
              <c:f>Sheet1!$C$2:$C$13</c:f>
              <c:numCache>
                <c:formatCode>0.00%</c:formatCode>
                <c:ptCount val="12"/>
                <c:pt idx="0">
                  <c:v>5.3600000000000002E-2</c:v>
                </c:pt>
                <c:pt idx="1">
                  <c:v>5.79E-2</c:v>
                </c:pt>
                <c:pt idx="2">
                  <c:v>5.8799999999999998E-2</c:v>
                </c:pt>
                <c:pt idx="3">
                  <c:v>5.7500000000000002E-2</c:v>
                </c:pt>
                <c:pt idx="4">
                  <c:v>3.6499999999999998E-2</c:v>
                </c:pt>
                <c:pt idx="5">
                  <c:v>3.2199999999999999E-2</c:v>
                </c:pt>
                <c:pt idx="6">
                  <c:v>2.47E-2</c:v>
                </c:pt>
                <c:pt idx="9">
                  <c:v>3.2399999999999998E-2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CE-4389-80A1-14601D04CC2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Tranche #3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4CE-4389-80A1-14601D04CC2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4CE-4389-80A1-14601D04CC2A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F4CE-4389-80A1-14601D04CC2A}"/>
              </c:ext>
            </c:extLst>
          </c:dPt>
          <c:cat>
            <c:strRef>
              <c:f>Sheet1!$A$2:$A$13</c:f>
              <c:strCache>
                <c:ptCount val="12"/>
                <c:pt idx="0">
                  <c:v>2007 $55.2M MS</c:v>
                </c:pt>
                <c:pt idx="1">
                  <c:v>2007 $329.5M TX</c:v>
                </c:pt>
                <c:pt idx="2">
                  <c:v>2008 $278.4M LA</c:v>
                </c:pt>
                <c:pt idx="3">
                  <c:v>2008 $687.7M LA</c:v>
                </c:pt>
                <c:pt idx="4">
                  <c:v>2009 $545.9M TX</c:v>
                </c:pt>
                <c:pt idx="5">
                  <c:v>2010 $244.1M LA</c:v>
                </c:pt>
                <c:pt idx="6">
                  <c:v>2010 $468.9M LA</c:v>
                </c:pt>
                <c:pt idx="7">
                  <c:v>2010 $124.1M AR</c:v>
                </c:pt>
                <c:pt idx="8">
                  <c:v>2011 $207.2M LA</c:v>
                </c:pt>
                <c:pt idx="9">
                  <c:v>2014 $243.8M LA</c:v>
                </c:pt>
                <c:pt idx="10">
                  <c:v>2014 $71.0M   LA</c:v>
                </c:pt>
                <c:pt idx="11">
                  <c:v>2015 $98.7M CNO</c:v>
                </c:pt>
              </c:strCache>
            </c:strRef>
          </c:cat>
          <c:val>
            <c:numRef>
              <c:f>Sheet1!$D$2:$D$13</c:f>
              <c:numCache>
                <c:formatCode>0.00%</c:formatCode>
                <c:ptCount val="12"/>
                <c:pt idx="0">
                  <c:v>5.45E-2</c:v>
                </c:pt>
                <c:pt idx="1">
                  <c:v>5.9299999999999999E-2</c:v>
                </c:pt>
                <c:pt idx="2">
                  <c:v>6.5500000000000003E-2</c:v>
                </c:pt>
                <c:pt idx="3">
                  <c:v>6.2E-2</c:v>
                </c:pt>
                <c:pt idx="4">
                  <c:v>4.3799999999999999E-2</c:v>
                </c:pt>
                <c:pt idx="5">
                  <c:v>3.9899999999999998E-2</c:v>
                </c:pt>
                <c:pt idx="6">
                  <c:v>3.4500000000000003E-2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CE-4389-80A1-14601D04CC2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Tranche #4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2007 $55.2M MS</c:v>
                </c:pt>
                <c:pt idx="1">
                  <c:v>2007 $329.5M TX</c:v>
                </c:pt>
                <c:pt idx="2">
                  <c:v>2008 $278.4M LA</c:v>
                </c:pt>
                <c:pt idx="3">
                  <c:v>2008 $687.7M LA</c:v>
                </c:pt>
                <c:pt idx="4">
                  <c:v>2009 $545.9M TX</c:v>
                </c:pt>
                <c:pt idx="5">
                  <c:v>2010 $244.1M LA</c:v>
                </c:pt>
                <c:pt idx="6">
                  <c:v>2010 $468.9M LA</c:v>
                </c:pt>
                <c:pt idx="7">
                  <c:v>2010 $124.1M AR</c:v>
                </c:pt>
                <c:pt idx="8">
                  <c:v>2011 $207.2M LA</c:v>
                </c:pt>
                <c:pt idx="9">
                  <c:v>2014 $243.8M LA</c:v>
                </c:pt>
                <c:pt idx="10">
                  <c:v>2014 $71.0M   LA</c:v>
                </c:pt>
                <c:pt idx="11">
                  <c:v>2015 $98.7M CNO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6" formatCode="0.00%">
                  <c:v>3.9600000000000003E-2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4CE-4389-80A1-14601D04CC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1885568"/>
        <c:axId val="161899648"/>
      </c:barChart>
      <c:catAx>
        <c:axId val="161885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899648"/>
        <c:crosses val="autoZero"/>
        <c:auto val="1"/>
        <c:lblAlgn val="ctr"/>
        <c:lblOffset val="100"/>
        <c:noMultiLvlLbl val="0"/>
      </c:catAx>
      <c:valAx>
        <c:axId val="161899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885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baseline="0" dirty="0">
                <a:solidFill>
                  <a:schemeClr val="tx1"/>
                </a:solidFill>
              </a:rPr>
              <a:t>($M)</a:t>
            </a:r>
            <a:endParaRPr lang="en-US" sz="16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1.0800581257814877E-3"/>
          <c:y val="2.03845456252678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Tranche #1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441F-4979-8C16-C49CA3C9C5A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441F-4979-8C16-C49CA3C9C5A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441F-4979-8C16-C49CA3C9C5A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441F-4979-8C16-C49CA3C9C5A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441F-4979-8C16-C49CA3C9C5A5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441F-4979-8C16-C49CA3C9C5A5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441F-4979-8C16-C49CA3C9C5A5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441F-4979-8C16-C49CA3C9C5A5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441F-4979-8C16-C49CA3C9C5A5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441F-4979-8C16-C49CA3C9C5A5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441F-4979-8C16-C49CA3C9C5A5}"/>
              </c:ext>
            </c:extLst>
          </c:dPt>
          <c:cat>
            <c:strRef>
              <c:f>Sheet1!$A$2:$A$13</c:f>
              <c:strCache>
                <c:ptCount val="12"/>
                <c:pt idx="0">
                  <c:v>2007 $55.2M MS</c:v>
                </c:pt>
                <c:pt idx="1">
                  <c:v>2007 $329.5M TX</c:v>
                </c:pt>
                <c:pt idx="2">
                  <c:v>2008 $278.4M LA</c:v>
                </c:pt>
                <c:pt idx="3">
                  <c:v>2008 $687.7M LA</c:v>
                </c:pt>
                <c:pt idx="4">
                  <c:v>2009 $545.9M TX</c:v>
                </c:pt>
                <c:pt idx="5">
                  <c:v>2010 $244.1M LA</c:v>
                </c:pt>
                <c:pt idx="6">
                  <c:v>2010 $468.9M LA</c:v>
                </c:pt>
                <c:pt idx="7">
                  <c:v>2010 $124.1M AR</c:v>
                </c:pt>
                <c:pt idx="8">
                  <c:v>2011 $207.2M LA</c:v>
                </c:pt>
                <c:pt idx="9">
                  <c:v>2014 $243.8M LA</c:v>
                </c:pt>
                <c:pt idx="10">
                  <c:v>2014 $71.0M   LA</c:v>
                </c:pt>
                <c:pt idx="11">
                  <c:v>2015 $98.7M CNO</c:v>
                </c:pt>
              </c:strCache>
            </c:strRef>
          </c:cat>
          <c:val>
            <c:numRef>
              <c:f>Sheet1!$B$2:$B$13</c:f>
              <c:numCache>
                <c:formatCode>0.0</c:formatCode>
                <c:ptCount val="12"/>
                <c:pt idx="0">
                  <c:v>14.5</c:v>
                </c:pt>
                <c:pt idx="1">
                  <c:v>93.5</c:v>
                </c:pt>
                <c:pt idx="2">
                  <c:v>103</c:v>
                </c:pt>
                <c:pt idx="3">
                  <c:v>160</c:v>
                </c:pt>
                <c:pt idx="4">
                  <c:v>182.5</c:v>
                </c:pt>
                <c:pt idx="5">
                  <c:v>97</c:v>
                </c:pt>
                <c:pt idx="6">
                  <c:v>112</c:v>
                </c:pt>
                <c:pt idx="7">
                  <c:v>124.1</c:v>
                </c:pt>
                <c:pt idx="8">
                  <c:v>207.2</c:v>
                </c:pt>
                <c:pt idx="9">
                  <c:v>91.7</c:v>
                </c:pt>
                <c:pt idx="10">
                  <c:v>71</c:v>
                </c:pt>
                <c:pt idx="11">
                  <c:v>98.7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CE-4389-80A1-14601D04CC2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Tranche #2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441F-4979-8C16-C49CA3C9C5A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41F-4979-8C16-C49CA3C9C5A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41F-4979-8C16-C49CA3C9C5A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41F-4979-8C16-C49CA3C9C5A5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441F-4979-8C16-C49CA3C9C5A5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441F-4979-8C16-C49CA3C9C5A5}"/>
              </c:ext>
            </c:extLst>
          </c:dPt>
          <c:cat>
            <c:strRef>
              <c:f>Sheet1!$A$2:$A$13</c:f>
              <c:strCache>
                <c:ptCount val="12"/>
                <c:pt idx="0">
                  <c:v>2007 $55.2M MS</c:v>
                </c:pt>
                <c:pt idx="1">
                  <c:v>2007 $329.5M TX</c:v>
                </c:pt>
                <c:pt idx="2">
                  <c:v>2008 $278.4M LA</c:v>
                </c:pt>
                <c:pt idx="3">
                  <c:v>2008 $687.7M LA</c:v>
                </c:pt>
                <c:pt idx="4">
                  <c:v>2009 $545.9M TX</c:v>
                </c:pt>
                <c:pt idx="5">
                  <c:v>2010 $244.1M LA</c:v>
                </c:pt>
                <c:pt idx="6">
                  <c:v>2010 $468.9M LA</c:v>
                </c:pt>
                <c:pt idx="7">
                  <c:v>2010 $124.1M AR</c:v>
                </c:pt>
                <c:pt idx="8">
                  <c:v>2011 $207.2M LA</c:v>
                </c:pt>
                <c:pt idx="9">
                  <c:v>2014 $243.8M LA</c:v>
                </c:pt>
                <c:pt idx="10">
                  <c:v>2014 $71.0M   LA</c:v>
                </c:pt>
                <c:pt idx="11">
                  <c:v>2015 $98.7M CNO</c:v>
                </c:pt>
              </c:strCache>
            </c:strRef>
          </c:cat>
          <c:val>
            <c:numRef>
              <c:f>Sheet1!$C$2:$C$13</c:f>
              <c:numCache>
                <c:formatCode>0.0</c:formatCode>
                <c:ptCount val="12"/>
                <c:pt idx="0">
                  <c:v>23.4</c:v>
                </c:pt>
                <c:pt idx="1">
                  <c:v>121.6</c:v>
                </c:pt>
                <c:pt idx="2">
                  <c:v>90</c:v>
                </c:pt>
                <c:pt idx="3">
                  <c:v>367</c:v>
                </c:pt>
                <c:pt idx="4">
                  <c:v>144.80000000000001</c:v>
                </c:pt>
                <c:pt idx="5">
                  <c:v>60</c:v>
                </c:pt>
                <c:pt idx="6">
                  <c:v>111</c:v>
                </c:pt>
                <c:pt idx="9">
                  <c:v>152.1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CE-4389-80A1-14601D04CC2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Tranche #3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41F-4979-8C16-C49CA3C9C5A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41F-4979-8C16-C49CA3C9C5A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41F-4979-8C16-C49CA3C9C5A5}"/>
              </c:ext>
            </c:extLst>
          </c:dPt>
          <c:cat>
            <c:strRef>
              <c:f>Sheet1!$A$2:$A$13</c:f>
              <c:strCache>
                <c:ptCount val="12"/>
                <c:pt idx="0">
                  <c:v>2007 $55.2M MS</c:v>
                </c:pt>
                <c:pt idx="1">
                  <c:v>2007 $329.5M TX</c:v>
                </c:pt>
                <c:pt idx="2">
                  <c:v>2008 $278.4M LA</c:v>
                </c:pt>
                <c:pt idx="3">
                  <c:v>2008 $687.7M LA</c:v>
                </c:pt>
                <c:pt idx="4">
                  <c:v>2009 $545.9M TX</c:v>
                </c:pt>
                <c:pt idx="5">
                  <c:v>2010 $244.1M LA</c:v>
                </c:pt>
                <c:pt idx="6">
                  <c:v>2010 $468.9M LA</c:v>
                </c:pt>
                <c:pt idx="7">
                  <c:v>2010 $124.1M AR</c:v>
                </c:pt>
                <c:pt idx="8">
                  <c:v>2011 $207.2M LA</c:v>
                </c:pt>
                <c:pt idx="9">
                  <c:v>2014 $243.8M LA</c:v>
                </c:pt>
                <c:pt idx="10">
                  <c:v>2014 $71.0M   LA</c:v>
                </c:pt>
                <c:pt idx="11">
                  <c:v>2015 $98.7M CNO</c:v>
                </c:pt>
              </c:strCache>
            </c:strRef>
          </c:cat>
          <c:val>
            <c:numRef>
              <c:f>Sheet1!$D$2:$D$13</c:f>
              <c:numCache>
                <c:formatCode>0.0</c:formatCode>
                <c:ptCount val="12"/>
                <c:pt idx="0">
                  <c:v>17.3</c:v>
                </c:pt>
                <c:pt idx="1">
                  <c:v>114.4</c:v>
                </c:pt>
                <c:pt idx="2">
                  <c:v>85.4</c:v>
                </c:pt>
                <c:pt idx="3">
                  <c:v>160.69999999999999</c:v>
                </c:pt>
                <c:pt idx="4">
                  <c:v>218.6</c:v>
                </c:pt>
                <c:pt idx="5">
                  <c:v>87.1</c:v>
                </c:pt>
                <c:pt idx="6">
                  <c:v>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CE-4389-80A1-14601D04CC2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Tranche #4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441F-4979-8C16-C49CA3C9C5A5}"/>
              </c:ext>
            </c:extLst>
          </c:dPt>
          <c:cat>
            <c:strRef>
              <c:f>Sheet1!$A$2:$A$13</c:f>
              <c:strCache>
                <c:ptCount val="12"/>
                <c:pt idx="0">
                  <c:v>2007 $55.2M MS</c:v>
                </c:pt>
                <c:pt idx="1">
                  <c:v>2007 $329.5M TX</c:v>
                </c:pt>
                <c:pt idx="2">
                  <c:v>2008 $278.4M LA</c:v>
                </c:pt>
                <c:pt idx="3">
                  <c:v>2008 $687.7M LA</c:v>
                </c:pt>
                <c:pt idx="4">
                  <c:v>2009 $545.9M TX</c:v>
                </c:pt>
                <c:pt idx="5">
                  <c:v>2010 $244.1M LA</c:v>
                </c:pt>
                <c:pt idx="6">
                  <c:v>2010 $468.9M LA</c:v>
                </c:pt>
                <c:pt idx="7">
                  <c:v>2010 $124.1M AR</c:v>
                </c:pt>
                <c:pt idx="8">
                  <c:v>2011 $207.2M LA</c:v>
                </c:pt>
                <c:pt idx="9">
                  <c:v>2014 $243.8M LA</c:v>
                </c:pt>
                <c:pt idx="10">
                  <c:v>2014 $71.0M   LA</c:v>
                </c:pt>
                <c:pt idx="11">
                  <c:v>2015 $98.7M CNO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6" formatCode="0.0">
                  <c:v>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4CE-4389-80A1-14601D04CC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2134656"/>
        <c:axId val="162857344"/>
      </c:barChart>
      <c:catAx>
        <c:axId val="162134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857344"/>
        <c:crosses val="autoZero"/>
        <c:auto val="1"/>
        <c:lblAlgn val="ctr"/>
        <c:lblOffset val="100"/>
        <c:noMultiLvlLbl val="0"/>
      </c:catAx>
      <c:valAx>
        <c:axId val="162857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134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baseline="0" dirty="0">
                <a:solidFill>
                  <a:schemeClr val="tx1"/>
                </a:solidFill>
              </a:rPr>
              <a:t>(Yrs.)</a:t>
            </a:r>
            <a:endParaRPr lang="en-US" sz="16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"/>
          <c:y val="2.03845456252678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Tranche #1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441F-4979-8C16-C49CA3C9C5A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441F-4979-8C16-C49CA3C9C5A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441F-4979-8C16-C49CA3C9C5A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441F-4979-8C16-C49CA3C9C5A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441F-4979-8C16-C49CA3C9C5A5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441F-4979-8C16-C49CA3C9C5A5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441F-4979-8C16-C49CA3C9C5A5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441F-4979-8C16-C49CA3C9C5A5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441F-4979-8C16-C49CA3C9C5A5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441F-4979-8C16-C49CA3C9C5A5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441F-4979-8C16-C49CA3C9C5A5}"/>
              </c:ext>
            </c:extLst>
          </c:dPt>
          <c:cat>
            <c:strRef>
              <c:f>Sheet1!$A$2:$A$13</c:f>
              <c:strCache>
                <c:ptCount val="12"/>
                <c:pt idx="0">
                  <c:v>2007 $55.2M MS</c:v>
                </c:pt>
                <c:pt idx="1">
                  <c:v>2007 $329.5M TX</c:v>
                </c:pt>
                <c:pt idx="2">
                  <c:v>2008 $278.4M LA</c:v>
                </c:pt>
                <c:pt idx="3">
                  <c:v>2008 $687.7M LA</c:v>
                </c:pt>
                <c:pt idx="4">
                  <c:v>2009 $545.9M TX</c:v>
                </c:pt>
                <c:pt idx="5">
                  <c:v>2010 $244.1M LA</c:v>
                </c:pt>
                <c:pt idx="6">
                  <c:v>2010 $468.9M LA</c:v>
                </c:pt>
                <c:pt idx="7">
                  <c:v>2010 $124.1M AR</c:v>
                </c:pt>
                <c:pt idx="8">
                  <c:v>2011 $207.2M LA</c:v>
                </c:pt>
                <c:pt idx="9">
                  <c:v>2014 $243.8M LA</c:v>
                </c:pt>
                <c:pt idx="10">
                  <c:v>2014 $71.0M   LA</c:v>
                </c:pt>
                <c:pt idx="11">
                  <c:v>2015 $98.7M CNO</c:v>
                </c:pt>
              </c:strCache>
            </c:strRef>
          </c:cat>
          <c:val>
            <c:numRef>
              <c:f>Sheet1!$B$2:$B$13</c:f>
              <c:numCache>
                <c:formatCode>0</c:formatCode>
                <c:ptCount val="12"/>
                <c:pt idx="0">
                  <c:v>9</c:v>
                </c:pt>
                <c:pt idx="1">
                  <c:v>8</c:v>
                </c:pt>
                <c:pt idx="2">
                  <c:v>7</c:v>
                </c:pt>
                <c:pt idx="3">
                  <c:v>4</c:v>
                </c:pt>
                <c:pt idx="4">
                  <c:v>6</c:v>
                </c:pt>
                <c:pt idx="5">
                  <c:v>6</c:v>
                </c:pt>
                <c:pt idx="6">
                  <c:v>4</c:v>
                </c:pt>
                <c:pt idx="7">
                  <c:v>10</c:v>
                </c:pt>
                <c:pt idx="8">
                  <c:v>10</c:v>
                </c:pt>
                <c:pt idx="9">
                  <c:v>8</c:v>
                </c:pt>
                <c:pt idx="10">
                  <c:v>12</c:v>
                </c:pt>
                <c:pt idx="1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CE-4389-80A1-14601D04CC2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Tranche #2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441F-4979-8C16-C49CA3C9C5A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41F-4979-8C16-C49CA3C9C5A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41F-4979-8C16-C49CA3C9C5A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41F-4979-8C16-C49CA3C9C5A5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441F-4979-8C16-C49CA3C9C5A5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441F-4979-8C16-C49CA3C9C5A5}"/>
              </c:ext>
            </c:extLst>
          </c:dPt>
          <c:cat>
            <c:strRef>
              <c:f>Sheet1!$A$2:$A$13</c:f>
              <c:strCache>
                <c:ptCount val="12"/>
                <c:pt idx="0">
                  <c:v>2007 $55.2M MS</c:v>
                </c:pt>
                <c:pt idx="1">
                  <c:v>2007 $329.5M TX</c:v>
                </c:pt>
                <c:pt idx="2">
                  <c:v>2008 $278.4M LA</c:v>
                </c:pt>
                <c:pt idx="3">
                  <c:v>2008 $687.7M LA</c:v>
                </c:pt>
                <c:pt idx="4">
                  <c:v>2009 $545.9M TX</c:v>
                </c:pt>
                <c:pt idx="5">
                  <c:v>2010 $244.1M LA</c:v>
                </c:pt>
                <c:pt idx="6">
                  <c:v>2010 $468.9M LA</c:v>
                </c:pt>
                <c:pt idx="7">
                  <c:v>2010 $124.1M AR</c:v>
                </c:pt>
                <c:pt idx="8">
                  <c:v>2011 $207.2M LA</c:v>
                </c:pt>
                <c:pt idx="9">
                  <c:v>2014 $243.8M LA</c:v>
                </c:pt>
                <c:pt idx="10">
                  <c:v>2014 $71.0M   LA</c:v>
                </c:pt>
                <c:pt idx="11">
                  <c:v>2015 $98.7M CNO</c:v>
                </c:pt>
              </c:strCache>
            </c:strRef>
          </c:cat>
          <c:val>
            <c:numRef>
              <c:f>Sheet1!$C$2:$C$13</c:f>
              <c:numCache>
                <c:formatCode>0</c:formatCode>
                <c:ptCount val="12"/>
                <c:pt idx="0">
                  <c:v>12</c:v>
                </c:pt>
                <c:pt idx="1">
                  <c:v>10</c:v>
                </c:pt>
                <c:pt idx="2">
                  <c:v>10</c:v>
                </c:pt>
                <c:pt idx="3">
                  <c:v>9</c:v>
                </c:pt>
                <c:pt idx="4">
                  <c:v>9</c:v>
                </c:pt>
                <c:pt idx="5">
                  <c:v>9</c:v>
                </c:pt>
                <c:pt idx="6">
                  <c:v>7</c:v>
                </c:pt>
                <c:pt idx="7">
                  <c:v>0</c:v>
                </c:pt>
                <c:pt idx="8">
                  <c:v>0</c:v>
                </c:pt>
                <c:pt idx="9">
                  <c:v>12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CE-4389-80A1-14601D04CC2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Tranche #3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41F-4979-8C16-C49CA3C9C5A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41F-4979-8C16-C49CA3C9C5A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41F-4979-8C16-C49CA3C9C5A5}"/>
              </c:ext>
            </c:extLst>
          </c:dPt>
          <c:cat>
            <c:strRef>
              <c:f>Sheet1!$A$2:$A$13</c:f>
              <c:strCache>
                <c:ptCount val="12"/>
                <c:pt idx="0">
                  <c:v>2007 $55.2M MS</c:v>
                </c:pt>
                <c:pt idx="1">
                  <c:v>2007 $329.5M TX</c:v>
                </c:pt>
                <c:pt idx="2">
                  <c:v>2008 $278.4M LA</c:v>
                </c:pt>
                <c:pt idx="3">
                  <c:v>2008 $687.7M LA</c:v>
                </c:pt>
                <c:pt idx="4">
                  <c:v>2009 $545.9M TX</c:v>
                </c:pt>
                <c:pt idx="5">
                  <c:v>2010 $244.1M LA</c:v>
                </c:pt>
                <c:pt idx="6">
                  <c:v>2010 $468.9M LA</c:v>
                </c:pt>
                <c:pt idx="7">
                  <c:v>2010 $124.1M AR</c:v>
                </c:pt>
                <c:pt idx="8">
                  <c:v>2011 $207.2M LA</c:v>
                </c:pt>
                <c:pt idx="9">
                  <c:v>2014 $243.8M LA</c:v>
                </c:pt>
                <c:pt idx="10">
                  <c:v>2014 $71.0M   LA</c:v>
                </c:pt>
                <c:pt idx="11">
                  <c:v>2015 $98.7M CNO</c:v>
                </c:pt>
              </c:strCache>
            </c:strRef>
          </c:cat>
          <c:val>
            <c:numRef>
              <c:f>Sheet1!$D$2:$D$13</c:f>
              <c:numCache>
                <c:formatCode>0</c:formatCode>
                <c:ptCount val="12"/>
                <c:pt idx="0">
                  <c:v>16</c:v>
                </c:pt>
                <c:pt idx="1">
                  <c:v>14</c:v>
                </c:pt>
                <c:pt idx="2">
                  <c:v>12</c:v>
                </c:pt>
                <c:pt idx="3">
                  <c:v>10</c:v>
                </c:pt>
                <c:pt idx="4">
                  <c:v>13</c:v>
                </c:pt>
                <c:pt idx="5">
                  <c:v>12</c:v>
                </c:pt>
                <c:pt idx="6">
                  <c:v>10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CE-4389-80A1-14601D04CC2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Tranche #4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441F-4979-8C16-C49CA3C9C5A5}"/>
              </c:ext>
            </c:extLst>
          </c:dPt>
          <c:cat>
            <c:strRef>
              <c:f>Sheet1!$A$2:$A$13</c:f>
              <c:strCache>
                <c:ptCount val="12"/>
                <c:pt idx="0">
                  <c:v>2007 $55.2M MS</c:v>
                </c:pt>
                <c:pt idx="1">
                  <c:v>2007 $329.5M TX</c:v>
                </c:pt>
                <c:pt idx="2">
                  <c:v>2008 $278.4M LA</c:v>
                </c:pt>
                <c:pt idx="3">
                  <c:v>2008 $687.7M LA</c:v>
                </c:pt>
                <c:pt idx="4">
                  <c:v>2009 $545.9M TX</c:v>
                </c:pt>
                <c:pt idx="5">
                  <c:v>2010 $244.1M LA</c:v>
                </c:pt>
                <c:pt idx="6">
                  <c:v>2010 $468.9M LA</c:v>
                </c:pt>
                <c:pt idx="7">
                  <c:v>2010 $124.1M AR</c:v>
                </c:pt>
                <c:pt idx="8">
                  <c:v>2011 $207.2M LA</c:v>
                </c:pt>
                <c:pt idx="9">
                  <c:v>2014 $243.8M LA</c:v>
                </c:pt>
                <c:pt idx="10">
                  <c:v>2014 $71.0M   LA</c:v>
                </c:pt>
                <c:pt idx="11">
                  <c:v>2015 $98.7M CNO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6" formatCode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4CE-4389-80A1-14601D04CC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2928896"/>
        <c:axId val="162934784"/>
      </c:barChart>
      <c:catAx>
        <c:axId val="162928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934784"/>
        <c:crosses val="autoZero"/>
        <c:auto val="1"/>
        <c:lblAlgn val="ctr"/>
        <c:lblOffset val="100"/>
        <c:noMultiLvlLbl val="0"/>
      </c:catAx>
      <c:valAx>
        <c:axId val="162934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928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9E305-9FCD-4D1E-A1CD-9E3F6F1C25D9}" type="datetimeFigureOut">
              <a:rPr lang="en-US" smtClean="0"/>
              <a:t>4/2/19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28BE-AE0D-45AF-B7B7-8CD0CB4FB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899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9E305-9FCD-4D1E-A1CD-9E3F6F1C25D9}" type="datetimeFigureOut">
              <a:rPr lang="en-US" smtClean="0"/>
              <a:t>4/2/19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28BE-AE0D-45AF-B7B7-8CD0CB4FB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721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9E305-9FCD-4D1E-A1CD-9E3F6F1C25D9}" type="datetimeFigureOut">
              <a:rPr lang="en-US" smtClean="0"/>
              <a:t>4/2/19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28BE-AE0D-45AF-B7B7-8CD0CB4FB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97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9E305-9FCD-4D1E-A1CD-9E3F6F1C25D9}" type="datetimeFigureOut">
              <a:rPr lang="en-US" smtClean="0"/>
              <a:t>4/2/19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28BE-AE0D-45AF-B7B7-8CD0CB4FB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4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9E305-9FCD-4D1E-A1CD-9E3F6F1C25D9}" type="datetimeFigureOut">
              <a:rPr lang="en-US" smtClean="0"/>
              <a:t>4/2/19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28BE-AE0D-45AF-B7B7-8CD0CB4FB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86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9E305-9FCD-4D1E-A1CD-9E3F6F1C25D9}" type="datetimeFigureOut">
              <a:rPr lang="en-US" smtClean="0"/>
              <a:t>4/2/19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28BE-AE0D-45AF-B7B7-8CD0CB4FB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62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9E305-9FCD-4D1E-A1CD-9E3F6F1C25D9}" type="datetimeFigureOut">
              <a:rPr lang="en-US" smtClean="0"/>
              <a:t>4/2/19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28BE-AE0D-45AF-B7B7-8CD0CB4FB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132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9E305-9FCD-4D1E-A1CD-9E3F6F1C25D9}" type="datetimeFigureOut">
              <a:rPr lang="en-US" smtClean="0"/>
              <a:t>4/2/19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28BE-AE0D-45AF-B7B7-8CD0CB4FB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473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9E305-9FCD-4D1E-A1CD-9E3F6F1C25D9}" type="datetimeFigureOut">
              <a:rPr lang="en-US" smtClean="0"/>
              <a:t>4/2/19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28BE-AE0D-45AF-B7B7-8CD0CB4FB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77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9E305-9FCD-4D1E-A1CD-9E3F6F1C25D9}" type="datetimeFigureOut">
              <a:rPr lang="en-US" smtClean="0"/>
              <a:t>4/2/19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28BE-AE0D-45AF-B7B7-8CD0CB4FB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149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9E305-9FCD-4D1E-A1CD-9E3F6F1C25D9}" type="datetimeFigureOut">
              <a:rPr lang="en-US" smtClean="0"/>
              <a:t>4/2/19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28BE-AE0D-45AF-B7B7-8CD0CB4FB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681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9E305-9FCD-4D1E-A1CD-9E3F6F1C25D9}" type="datetimeFigureOut">
              <a:rPr lang="en-US" smtClean="0"/>
              <a:t>4/2/19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028BE-AE0D-45AF-B7B7-8CD0CB4FB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886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/>
              <a:t>SURFA</a:t>
            </a:r>
            <a:br>
              <a:rPr lang="en-US" dirty="0"/>
            </a:br>
            <a:r>
              <a:rPr lang="en-US" b="1" dirty="0"/>
              <a:t>Entergy Corp. Securitizations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246" y="6553200"/>
            <a:ext cx="2286000" cy="304800"/>
          </a:xfrm>
        </p:spPr>
        <p:txBody>
          <a:bodyPr>
            <a:normAutofit/>
          </a:bodyPr>
          <a:lstStyle/>
          <a:p>
            <a:r>
              <a:rPr lang="en-US" sz="500" dirty="0" err="1"/>
              <a:t>Cfshare</a:t>
            </a:r>
            <a:r>
              <a:rPr lang="en-US" sz="500" dirty="0"/>
              <a:t>/</a:t>
            </a:r>
            <a:r>
              <a:rPr lang="en-US" sz="500" dirty="0" err="1"/>
              <a:t>steve</a:t>
            </a:r>
            <a:r>
              <a:rPr lang="en-US" sz="500" dirty="0"/>
              <a:t>/2019/surfa.pptx</a:t>
            </a:r>
          </a:p>
        </p:txBody>
      </p:sp>
    </p:spTree>
    <p:extLst>
      <p:ext uri="{BB962C8B-B14F-4D97-AF65-F5344CB8AC3E}">
        <p14:creationId xmlns:p14="http://schemas.microsoft.com/office/powerpoint/2010/main" val="1156025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097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Parties Involved</a:t>
            </a:r>
            <a:br>
              <a:rPr lang="en-US" dirty="0"/>
            </a:br>
            <a:r>
              <a:rPr lang="en-US" sz="2700" b="1" dirty="0"/>
              <a:t>(example: 2011 Louisiana issuance)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b="1" dirty="0"/>
              <a:t>Company / Servicer: Entergy Louisiana</a:t>
            </a:r>
          </a:p>
          <a:p>
            <a:pPr marL="0" indent="0">
              <a:buNone/>
            </a:pPr>
            <a:r>
              <a:rPr lang="en-US" sz="2400" b="1" dirty="0"/>
              <a:t>  Company Counsel: Sidley Austin;  Phelps, Dunbar</a:t>
            </a:r>
          </a:p>
          <a:p>
            <a:pPr marL="0" indent="0">
              <a:buNone/>
            </a:pPr>
            <a:r>
              <a:rPr lang="en-US" sz="2400" b="1" dirty="0"/>
              <a:t>    Company Auditors: Deloitte</a:t>
            </a:r>
          </a:p>
          <a:p>
            <a:pPr marL="0" indent="0">
              <a:buNone/>
            </a:pPr>
            <a:r>
              <a:rPr lang="en-US" sz="2400" b="1" dirty="0"/>
              <a:t>      Company Financial Advisor: Morgan Stanley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        Issuer: Entergy Louisiana Investment Recovery Funding I, LLC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          Issuer Counsels: Sidley;  Phelps;  Richard, Layton &amp; Finger</a:t>
            </a:r>
          </a:p>
          <a:p>
            <a:pPr marL="0" indent="0">
              <a:buNone/>
            </a:pPr>
            <a:r>
              <a:rPr lang="en-US" sz="2400" b="1" dirty="0"/>
              <a:t>           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PUC Counsel: Crawford Lewis;  Stone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</a:rPr>
              <a:t>Pigman</a:t>
            </a:r>
            <a:endParaRPr lang="en-US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              PUC Advisor: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</a:rPr>
              <a:t>Sisung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 Group</a:t>
            </a:r>
          </a:p>
          <a:p>
            <a:pPr marL="0" indent="0">
              <a:buNone/>
            </a:pPr>
            <a:r>
              <a:rPr lang="en-US" sz="2400" b="1" dirty="0"/>
              <a:t>                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</a:rPr>
              <a:t>Trustee: Bank of New York Mellon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</a:rPr>
              <a:t>                  Trustee Counsel: Gregory A.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</a:rPr>
              <a:t>Pletsch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</a:rPr>
              <a:t> &amp; Associates</a:t>
            </a:r>
          </a:p>
          <a:p>
            <a:pPr marL="0" indent="0">
              <a:buNone/>
            </a:pPr>
            <a:r>
              <a:rPr lang="en-US" sz="2400" b="1" dirty="0"/>
              <a:t>                    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Underwriters: MS, Citi, Morgan Keegan, Stephens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                      Underwriters’ Counsel: Dewey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</a:rPr>
              <a:t>LeBoeuf</a:t>
            </a:r>
            <a:endParaRPr lang="en-US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                        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Rating Agencies:  Moody’s, S&amp;P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                          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Others: Bondholders, Customers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107368"/>
            <a:ext cx="18443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Entergy Securitizations</a:t>
            </a:r>
          </a:p>
        </p:txBody>
      </p:sp>
    </p:spTree>
    <p:extLst>
      <p:ext uri="{BB962C8B-B14F-4D97-AF65-F5344CB8AC3E}">
        <p14:creationId xmlns:p14="http://schemas.microsoft.com/office/powerpoint/2010/main" val="329532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8762"/>
            <a:ext cx="8229600" cy="884238"/>
          </a:xfrm>
        </p:spPr>
        <p:txBody>
          <a:bodyPr/>
          <a:lstStyle/>
          <a:p>
            <a:r>
              <a:rPr lang="en-US" b="1" dirty="0"/>
              <a:t>Amortization Schedules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107368"/>
            <a:ext cx="18443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Entergy Securitizations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584465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1306286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$millions</a:t>
            </a:r>
          </a:p>
        </p:txBody>
      </p:sp>
    </p:spTree>
    <p:extLst>
      <p:ext uri="{BB962C8B-B14F-4D97-AF65-F5344CB8AC3E}">
        <p14:creationId xmlns:p14="http://schemas.microsoft.com/office/powerpoint/2010/main" val="2158128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0444B-3E96-4C45-82DC-A189D6BB8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89719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b="1" dirty="0"/>
              <a:t>Tranches’ Coupon Rates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B0549D9-B50A-4E73-903E-E8F4B99698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6586199"/>
              </p:ext>
            </p:extLst>
          </p:nvPr>
        </p:nvGraphicFramePr>
        <p:xfrm>
          <a:off x="133350" y="1264232"/>
          <a:ext cx="8877300" cy="4984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B263BBC-1EE3-4155-8ADD-11910924FE87}"/>
              </a:ext>
            </a:extLst>
          </p:cNvPr>
          <p:cNvSpPr txBox="1"/>
          <p:nvPr/>
        </p:nvSpPr>
        <p:spPr>
          <a:xfrm>
            <a:off x="381000" y="107368"/>
            <a:ext cx="18443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Entergy Securitizations</a:t>
            </a:r>
          </a:p>
        </p:txBody>
      </p:sp>
    </p:spTree>
    <p:extLst>
      <p:ext uri="{BB962C8B-B14F-4D97-AF65-F5344CB8AC3E}">
        <p14:creationId xmlns:p14="http://schemas.microsoft.com/office/powerpoint/2010/main" val="1341292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0444B-3E96-4C45-82DC-A189D6BB8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89719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b="1" dirty="0"/>
              <a:t>Tranches’ Sizes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B0549D9-B50A-4E73-903E-E8F4B99698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4800093"/>
              </p:ext>
            </p:extLst>
          </p:nvPr>
        </p:nvGraphicFramePr>
        <p:xfrm>
          <a:off x="133350" y="1264232"/>
          <a:ext cx="8877300" cy="4984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B263BBC-1EE3-4155-8ADD-11910924FE87}"/>
              </a:ext>
            </a:extLst>
          </p:cNvPr>
          <p:cNvSpPr txBox="1"/>
          <p:nvPr/>
        </p:nvSpPr>
        <p:spPr>
          <a:xfrm>
            <a:off x="381000" y="107368"/>
            <a:ext cx="18443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Entergy Securitizations</a:t>
            </a:r>
          </a:p>
        </p:txBody>
      </p:sp>
    </p:spTree>
    <p:extLst>
      <p:ext uri="{BB962C8B-B14F-4D97-AF65-F5344CB8AC3E}">
        <p14:creationId xmlns:p14="http://schemas.microsoft.com/office/powerpoint/2010/main" val="19189998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0444B-3E96-4C45-82DC-A189D6BB8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89719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b="1" dirty="0"/>
              <a:t>Tranches’ Scheduled Maturities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B0549D9-B50A-4E73-903E-E8F4B99698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9625896"/>
              </p:ext>
            </p:extLst>
          </p:nvPr>
        </p:nvGraphicFramePr>
        <p:xfrm>
          <a:off x="133350" y="1264232"/>
          <a:ext cx="8877300" cy="4984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B263BBC-1EE3-4155-8ADD-11910924FE87}"/>
              </a:ext>
            </a:extLst>
          </p:cNvPr>
          <p:cNvSpPr txBox="1"/>
          <p:nvPr/>
        </p:nvSpPr>
        <p:spPr>
          <a:xfrm>
            <a:off x="381000" y="107368"/>
            <a:ext cx="18443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Entergy Securitizations</a:t>
            </a:r>
          </a:p>
        </p:txBody>
      </p:sp>
    </p:spTree>
    <p:extLst>
      <p:ext uri="{BB962C8B-B14F-4D97-AF65-F5344CB8AC3E}">
        <p14:creationId xmlns:p14="http://schemas.microsoft.com/office/powerpoint/2010/main" val="2297758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362"/>
            <a:ext cx="8229600" cy="884238"/>
          </a:xfrm>
        </p:spPr>
        <p:txBody>
          <a:bodyPr/>
          <a:lstStyle/>
          <a:p>
            <a:r>
              <a:rPr lang="en-US" b="1" dirty="0"/>
              <a:t>Purpose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2462366"/>
              </p:ext>
            </p:extLst>
          </p:nvPr>
        </p:nvGraphicFramePr>
        <p:xfrm>
          <a:off x="152400" y="914400"/>
          <a:ext cx="8534400" cy="5737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23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18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669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Closing</a:t>
                      </a:r>
                      <a:r>
                        <a:rPr lang="en-US" baseline="0" dirty="0"/>
                        <a:t>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Size  ($M)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Purpose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55.2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Hurricanes Katrina / Rita - 2005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329.5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Hurricane Rita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278.4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Hurricanes Katrina / Rita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687.7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Hurricanes Katrina / Rita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545.9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Hurricanes Ike / Gustav - 2008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244.1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Hurricanes Ike / Gustav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468.9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Hurricanes Ike / Gustav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124.1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2009 ice storms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207.2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Construction</a:t>
                      </a:r>
                      <a:r>
                        <a:rPr lang="en-US" b="1" baseline="0" dirty="0"/>
                        <a:t> costs – Little Gypsy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243.8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Hurricane Isaac - 2012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71.0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Hurricane Isaac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/>
                        <a:t>98.7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Hurricane Isaac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3486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$3.3Bn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81000" y="107368"/>
            <a:ext cx="18443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Entergy Securitizations</a:t>
            </a:r>
          </a:p>
        </p:txBody>
      </p:sp>
    </p:spTree>
    <p:extLst>
      <p:ext uri="{BB962C8B-B14F-4D97-AF65-F5344CB8AC3E}">
        <p14:creationId xmlns:p14="http://schemas.microsoft.com/office/powerpoint/2010/main" val="82945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362"/>
            <a:ext cx="8229600" cy="884238"/>
          </a:xfrm>
        </p:spPr>
        <p:txBody>
          <a:bodyPr/>
          <a:lstStyle/>
          <a:p>
            <a:r>
              <a:rPr lang="en-US" b="1" dirty="0"/>
              <a:t>Use of Proceeds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4443818"/>
              </p:ext>
            </p:extLst>
          </p:nvPr>
        </p:nvGraphicFramePr>
        <p:xfrm>
          <a:off x="152400" y="914400"/>
          <a:ext cx="8839201" cy="5645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6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2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45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77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205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529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88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Size  ($M)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construction </a:t>
                      </a:r>
                      <a:r>
                        <a:rPr lang="en-US" dirty="0"/>
                        <a:t>costs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carrying</a:t>
                      </a:r>
                      <a:r>
                        <a:rPr lang="en-US" baseline="0" dirty="0"/>
                        <a:t> costs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storm reconstruction costs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build up storm reserves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issuance</a:t>
                      </a:r>
                      <a:r>
                        <a:rPr lang="en-US" baseline="0" dirty="0"/>
                        <a:t> expenses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55.2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329.5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278.4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687.7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545.9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244.1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468.9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124.1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207.2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243.8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71.0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none" dirty="0"/>
                        <a:t>98.7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81000" y="107368"/>
            <a:ext cx="18443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Entergy Securitizations</a:t>
            </a:r>
          </a:p>
        </p:txBody>
      </p:sp>
      <p:pic>
        <p:nvPicPr>
          <p:cNvPr id="5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3834" y="6172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6161" y="1905000"/>
            <a:ext cx="280147" cy="28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310653"/>
            <a:ext cx="280147" cy="28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871" y="3433274"/>
            <a:ext cx="2809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029200"/>
            <a:ext cx="280147" cy="28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904999"/>
            <a:ext cx="280147" cy="28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199" y="2349873"/>
            <a:ext cx="280147" cy="28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198" y="2667000"/>
            <a:ext cx="280147" cy="28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197" y="3048000"/>
            <a:ext cx="280147" cy="28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433274"/>
            <a:ext cx="280147" cy="28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3834" y="2286000"/>
            <a:ext cx="280147" cy="28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194" y="5410200"/>
            <a:ext cx="280147" cy="28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195" y="4648200"/>
            <a:ext cx="280147" cy="28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267200"/>
            <a:ext cx="280147" cy="28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196" y="3886200"/>
            <a:ext cx="280147" cy="28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126" y="2683376"/>
            <a:ext cx="280147" cy="28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126" y="1904998"/>
            <a:ext cx="280147" cy="28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487" y="5410199"/>
            <a:ext cx="280147" cy="28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295" y="5035062"/>
            <a:ext cx="280147" cy="28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899" y="4664577"/>
            <a:ext cx="280147" cy="28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900" y="3886199"/>
            <a:ext cx="280147" cy="28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901" y="3505200"/>
            <a:ext cx="280147" cy="28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3228" y="3048000"/>
            <a:ext cx="280147" cy="28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3229" y="2691652"/>
            <a:ext cx="280147" cy="28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3833" y="5791200"/>
            <a:ext cx="280147" cy="28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5413619"/>
            <a:ext cx="280147" cy="28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4522" y="5815853"/>
            <a:ext cx="280147" cy="28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126" y="6196853"/>
            <a:ext cx="280147" cy="28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0073" y="6196853"/>
            <a:ext cx="280147" cy="28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557" y="4249010"/>
            <a:ext cx="280147" cy="28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0074" y="5791199"/>
            <a:ext cx="280147" cy="28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799" y="3064376"/>
            <a:ext cx="280147" cy="28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126" y="4249010"/>
            <a:ext cx="280147" cy="28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798" y="3878235"/>
            <a:ext cx="280147" cy="28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3711" y="2668509"/>
            <a:ext cx="280147" cy="28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868" y="4249009"/>
            <a:ext cx="280147" cy="28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869" y="4648199"/>
            <a:ext cx="280147" cy="28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399" y="5029199"/>
            <a:ext cx="280147" cy="28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870" y="5418146"/>
            <a:ext cx="280147" cy="28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815853"/>
            <a:ext cx="280147" cy="28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871" y="6196853"/>
            <a:ext cx="280147" cy="28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3711" y="3849391"/>
            <a:ext cx="280147" cy="28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867" y="3047999"/>
            <a:ext cx="280147" cy="28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5096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362"/>
            <a:ext cx="8229600" cy="884238"/>
          </a:xfrm>
        </p:spPr>
        <p:txBody>
          <a:bodyPr/>
          <a:lstStyle/>
          <a:p>
            <a:r>
              <a:rPr lang="en-US" b="1" dirty="0"/>
              <a:t>Use of Proceeds Examples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3386365"/>
              </p:ext>
            </p:extLst>
          </p:nvPr>
        </p:nvGraphicFramePr>
        <p:xfrm>
          <a:off x="152400" y="914400"/>
          <a:ext cx="8839202" cy="5645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4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7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97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10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68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Size  ($M)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construction </a:t>
                      </a:r>
                      <a:r>
                        <a:rPr lang="en-US" dirty="0"/>
                        <a:t>costs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carrying costs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storm reconstruction costs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build up storm reserves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issuance</a:t>
                      </a:r>
                      <a:r>
                        <a:rPr lang="en-US" baseline="0" dirty="0"/>
                        <a:t> expenses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55.2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329.5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278.4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687.7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545.9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~</a:t>
                      </a:r>
                      <a:r>
                        <a:rPr lang="en-US" sz="1800" b="1" dirty="0"/>
                        <a:t>$44M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~</a:t>
                      </a:r>
                      <a:r>
                        <a:rPr lang="en-US" sz="1800" b="1" dirty="0"/>
                        <a:t>$496M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~</a:t>
                      </a:r>
                      <a:r>
                        <a:rPr lang="en-US" sz="1800" b="1" dirty="0"/>
                        <a:t>$5M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244.1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468.9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124.1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207.2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/>
                        <a:t>~</a:t>
                      </a:r>
                      <a:r>
                        <a:rPr lang="en-US" sz="1800" b="1" dirty="0"/>
                        <a:t>$201M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/>
                        <a:t>~$3M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/>
                        <a:t>~</a:t>
                      </a:r>
                      <a:r>
                        <a:rPr lang="en-US" sz="1800" b="1" dirty="0"/>
                        <a:t>$3M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243.8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71.0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none" dirty="0"/>
                        <a:t>98.7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~$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/>
                        <a:t>~</a:t>
                      </a:r>
                      <a:r>
                        <a:rPr lang="en-US" sz="1800" b="1" dirty="0"/>
                        <a:t>$32M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/>
                        <a:t>~</a:t>
                      </a:r>
                      <a:r>
                        <a:rPr lang="en-US" sz="1800" b="1" dirty="0"/>
                        <a:t>$64M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~</a:t>
                      </a:r>
                      <a:r>
                        <a:rPr lang="en-US" sz="1800" b="1" dirty="0"/>
                        <a:t>$3M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81000" y="107368"/>
            <a:ext cx="18443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Entergy Securitizations</a:t>
            </a:r>
          </a:p>
        </p:txBody>
      </p:sp>
    </p:spTree>
    <p:extLst>
      <p:ext uri="{BB962C8B-B14F-4D97-AF65-F5344CB8AC3E}">
        <p14:creationId xmlns:p14="http://schemas.microsoft.com/office/powerpoint/2010/main" val="1630077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8762"/>
            <a:ext cx="8229600" cy="884238"/>
          </a:xfrm>
        </p:spPr>
        <p:txBody>
          <a:bodyPr>
            <a:normAutofit/>
          </a:bodyPr>
          <a:lstStyle/>
          <a:p>
            <a:r>
              <a:rPr lang="en-US" sz="3200" b="1" dirty="0"/>
              <a:t>Savings Example</a:t>
            </a:r>
            <a:endParaRPr lang="en-US" sz="3200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225623"/>
            <a:ext cx="18443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Entergy Securitizations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1771" y="3581400"/>
            <a:ext cx="6270625" cy="316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017006"/>
            <a:ext cx="5973553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6603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605617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Credit Support Example - </a:t>
            </a:r>
            <a:r>
              <a:rPr lang="en-US" sz="3100" b="1" i="1" dirty="0"/>
              <a:t>2010 Arkansas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2444084"/>
              </p:ext>
            </p:extLst>
          </p:nvPr>
        </p:nvGraphicFramePr>
        <p:xfrm>
          <a:off x="76200" y="762000"/>
          <a:ext cx="8991600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83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76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16273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Arkansas Electric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Utility 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Storm Recovery  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Securitization Act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APSC Financing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Order of May 25, 2010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Entergy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Arkansas 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Restoration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Funding, LLC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Entergy Arkansas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068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 financing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order will be </a:t>
                      </a:r>
                      <a:r>
                        <a:rPr lang="en-US" i="1" baseline="0" dirty="0">
                          <a:solidFill>
                            <a:schemeClr val="tx1"/>
                          </a:solidFill>
                        </a:rPr>
                        <a:t>irrevocable</a:t>
                      </a:r>
                      <a:endParaRPr lang="en-US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9619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State pledge to </a:t>
                      </a:r>
                      <a:r>
                        <a:rPr lang="en-US" i="1" dirty="0">
                          <a:solidFill>
                            <a:schemeClr val="tx1"/>
                          </a:solidFill>
                        </a:rPr>
                        <a:t>not impair value </a:t>
                      </a:r>
                      <a:r>
                        <a:rPr lang="en-US" i="0" dirty="0">
                          <a:solidFill>
                            <a:schemeClr val="tx1"/>
                          </a:solidFill>
                        </a:rPr>
                        <a:t>of the storm recovery property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9619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Recovery charge will be </a:t>
                      </a:r>
                      <a:r>
                        <a:rPr lang="en-US" i="1" dirty="0" err="1">
                          <a:solidFill>
                            <a:schemeClr val="tx1"/>
                          </a:solidFill>
                        </a:rPr>
                        <a:t>nonbypassable</a:t>
                      </a:r>
                      <a:r>
                        <a:rPr lang="en-US" i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i="0" dirty="0">
                          <a:solidFill>
                            <a:schemeClr val="tx1"/>
                          </a:solidFill>
                        </a:rPr>
                        <a:t>within service territory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9619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 </a:t>
                      </a:r>
                      <a:r>
                        <a:rPr lang="en-US" i="1" dirty="0">
                          <a:solidFill>
                            <a:schemeClr val="tx1"/>
                          </a:solidFill>
                        </a:rPr>
                        <a:t>security interest </a:t>
                      </a:r>
                      <a:r>
                        <a:rPr lang="en-US" i="0" dirty="0">
                          <a:solidFill>
                            <a:schemeClr val="tx1"/>
                          </a:solidFill>
                        </a:rPr>
                        <a:t>can</a:t>
                      </a:r>
                      <a:r>
                        <a:rPr lang="en-US" i="0" baseline="0" dirty="0">
                          <a:solidFill>
                            <a:schemeClr val="tx1"/>
                          </a:solidFill>
                        </a:rPr>
                        <a:t> be perfected in storm recovery property / valid lien</a:t>
                      </a:r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068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1"/>
                          </a:solidFill>
                        </a:rPr>
                        <a:t>True</a:t>
                      </a:r>
                      <a:r>
                        <a:rPr lang="en-US" i="1" baseline="0" dirty="0">
                          <a:solidFill>
                            <a:schemeClr val="tx1"/>
                          </a:solidFill>
                        </a:rPr>
                        <a:t> sale 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under Arkansas law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068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    Bankruptcy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remote SPE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0077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1"/>
                          </a:solidFill>
                        </a:rPr>
                        <a:t>True Up Mechanism </a:t>
                      </a:r>
                      <a:r>
                        <a:rPr lang="en-US" i="0" dirty="0">
                          <a:solidFill>
                            <a:schemeClr val="tx1"/>
                          </a:solidFill>
                        </a:rPr>
                        <a:t>ensures transition charge revenues sufficient to make bond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payments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2054">
                <a:tc>
                  <a:txBody>
                    <a:bodyPr/>
                    <a:lstStyle/>
                    <a:p>
                      <a:r>
                        <a:rPr lang="en-US" i="0" dirty="0">
                          <a:solidFill>
                            <a:schemeClr val="tx1"/>
                          </a:solidFill>
                        </a:rPr>
                        <a:t>Capital subaccount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funded at closing to cover any payment shortfalls</a:t>
                      </a:r>
                      <a:endParaRPr lang="en-US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76200"/>
            <a:ext cx="18443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Entergy Securitizations</a:t>
            </a:r>
          </a:p>
        </p:txBody>
      </p:sp>
      <p:pic>
        <p:nvPicPr>
          <p:cNvPr id="1028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352800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743200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209800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495800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962400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5486400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962400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352800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209800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6248400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495800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876800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C:\Users\smcneal\AppData\Local\Microsoft\Windows\Temporary Internet Files\Content.IE5\CC2HY68V\thatsmyboy_Simple_Red_Checkmark[1].png"/>
          <p:cNvPicPr>
            <a:picLocks noChangeAspect="1" noChangeArrowheads="1"/>
          </p:cNvPicPr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6248400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3969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362"/>
            <a:ext cx="8229600" cy="884238"/>
          </a:xfrm>
        </p:spPr>
        <p:txBody>
          <a:bodyPr/>
          <a:lstStyle/>
          <a:p>
            <a:r>
              <a:rPr lang="en-US" b="1" dirty="0"/>
              <a:t>Ratings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2411814"/>
              </p:ext>
            </p:extLst>
          </p:nvPr>
        </p:nvGraphicFramePr>
        <p:xfrm>
          <a:off x="838201" y="914400"/>
          <a:ext cx="7467599" cy="5371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3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Closing</a:t>
                      </a:r>
                      <a:r>
                        <a:rPr lang="en-US" baseline="0" dirty="0"/>
                        <a:t>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Size  ($M)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Ratings</a:t>
                      </a:r>
                      <a:r>
                        <a:rPr lang="en-US" baseline="0" dirty="0"/>
                        <a:t> </a:t>
                      </a:r>
                    </a:p>
                    <a:p>
                      <a:pPr algn="ctr"/>
                      <a:r>
                        <a:rPr lang="en-US" baseline="0" dirty="0"/>
                        <a:t>(S&amp;P/M/F)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55.2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/>
                        <a:t>              AAA /   -    /    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329.5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AAA / </a:t>
                      </a:r>
                      <a:r>
                        <a:rPr lang="en-US" sz="1800" b="1" dirty="0" err="1"/>
                        <a:t>Aaa</a:t>
                      </a:r>
                      <a:r>
                        <a:rPr lang="en-US" sz="1800" b="1" dirty="0"/>
                        <a:t> / AAA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278.4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/>
                        <a:t>AAA / Aaa / AAA</a:t>
                      </a:r>
                      <a:endParaRPr lang="en-U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687.7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/>
                        <a:t>AAA / Aaa / AAA</a:t>
                      </a:r>
                      <a:endParaRPr lang="en-U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545.9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/>
                        <a:t>AAA / Aaa / AAA</a:t>
                      </a:r>
                      <a:endParaRPr lang="en-U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244.1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AAA / </a:t>
                      </a:r>
                      <a:r>
                        <a:rPr lang="en-US" sz="1800" b="1" dirty="0" err="1"/>
                        <a:t>Aaa</a:t>
                      </a:r>
                      <a:r>
                        <a:rPr lang="en-US" sz="1800" b="1" dirty="0"/>
                        <a:t> / AAA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468.9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/>
                        <a:t>AAA / Aaa / AAA</a:t>
                      </a:r>
                      <a:endParaRPr lang="en-U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124.1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/>
                        <a:t>AAA / Aaa / AAA</a:t>
                      </a:r>
                      <a:endParaRPr lang="en-U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207.2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AAA / </a:t>
                      </a:r>
                      <a:r>
                        <a:rPr lang="en-US" sz="1800" b="1" dirty="0" err="1"/>
                        <a:t>Aaa</a:t>
                      </a:r>
                      <a:r>
                        <a:rPr lang="en-US" sz="1800" b="1" dirty="0"/>
                        <a:t> / AAA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243.8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/>
                        <a:t>              AAA / </a:t>
                      </a:r>
                      <a:r>
                        <a:rPr lang="en-US" sz="1800" b="1" dirty="0" err="1"/>
                        <a:t>Aaa</a:t>
                      </a:r>
                      <a:r>
                        <a:rPr lang="en-US" sz="1800" b="1" dirty="0"/>
                        <a:t> /    -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71.0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/>
                        <a:t>              AAA / </a:t>
                      </a:r>
                      <a:r>
                        <a:rPr lang="en-US" sz="1800" b="1" dirty="0" err="1"/>
                        <a:t>Aaa</a:t>
                      </a:r>
                      <a:r>
                        <a:rPr lang="en-US" sz="1800" b="1" dirty="0"/>
                        <a:t> /    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428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none" dirty="0"/>
                        <a:t>98.7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/>
                        <a:t>              AAA / Aa1 /    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81000" y="107368"/>
            <a:ext cx="18443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Entergy Securitizations</a:t>
            </a:r>
          </a:p>
        </p:txBody>
      </p:sp>
    </p:spTree>
    <p:extLst>
      <p:ext uri="{BB962C8B-B14F-4D97-AF65-F5344CB8AC3E}">
        <p14:creationId xmlns:p14="http://schemas.microsoft.com/office/powerpoint/2010/main" val="1053632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67A6EC5-5CAB-49D7-A1E7-9B848CE20E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9592" y="427839"/>
            <a:ext cx="6424817" cy="6002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700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6140F3A-A1A3-410E-987B-3433ABFF2B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413" y="566738"/>
            <a:ext cx="7115175" cy="572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636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</TotalTime>
  <Words>622</Words>
  <Application>Microsoft Macintosh PowerPoint</Application>
  <PresentationFormat>On-screen Show (4:3)</PresentationFormat>
  <Paragraphs>260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SURFA Entergy Corp. Securitizations</vt:lpstr>
      <vt:lpstr>Purpose</vt:lpstr>
      <vt:lpstr>Use of Proceeds</vt:lpstr>
      <vt:lpstr>Use of Proceeds Examples</vt:lpstr>
      <vt:lpstr>Savings Example</vt:lpstr>
      <vt:lpstr>Credit Support Example - 2010 Arkansas</vt:lpstr>
      <vt:lpstr>Ratings</vt:lpstr>
      <vt:lpstr>PowerPoint Presentation</vt:lpstr>
      <vt:lpstr>PowerPoint Presentation</vt:lpstr>
      <vt:lpstr>Parties Involved (example: 2011 Louisiana issuance)</vt:lpstr>
      <vt:lpstr>Amortization Schedules</vt:lpstr>
      <vt:lpstr>Tranches’ Coupon Rates</vt:lpstr>
      <vt:lpstr>Tranches’ Sizes</vt:lpstr>
      <vt:lpstr>Tranches’ Scheduled Maturities</vt:lpstr>
    </vt:vector>
  </TitlesOfParts>
  <Company>Entergy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SURFA</dc:title>
  <dc:creator>MCNEAL, STEVEN C</dc:creator>
  <cp:lastModifiedBy>Enrique Bacalao</cp:lastModifiedBy>
  <cp:revision>61</cp:revision>
  <cp:lastPrinted>2019-03-08T17:16:29Z</cp:lastPrinted>
  <dcterms:created xsi:type="dcterms:W3CDTF">2019-02-07T18:52:47Z</dcterms:created>
  <dcterms:modified xsi:type="dcterms:W3CDTF">2019-04-03T01:29:01Z</dcterms:modified>
</cp:coreProperties>
</file>