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notesMasterIdLst>
    <p:notesMasterId r:id="rId14"/>
  </p:notesMasterIdLst>
  <p:handoutMasterIdLst>
    <p:handoutMasterId r:id="rId15"/>
  </p:handoutMasterIdLst>
  <p:sldIdLst>
    <p:sldId id="353" r:id="rId2"/>
    <p:sldId id="380" r:id="rId3"/>
    <p:sldId id="376" r:id="rId4"/>
    <p:sldId id="382" r:id="rId5"/>
    <p:sldId id="374" r:id="rId6"/>
    <p:sldId id="384" r:id="rId7"/>
    <p:sldId id="385" r:id="rId8"/>
    <p:sldId id="387" r:id="rId9"/>
    <p:sldId id="388" r:id="rId10"/>
    <p:sldId id="392" r:id="rId11"/>
    <p:sldId id="390" r:id="rId12"/>
    <p:sldId id="383" r:id="rId13"/>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ugler, Michael" initials="GM" lastIdx="1" clrIdx="0">
    <p:extLst>
      <p:ext uri="{19B8F6BF-5375-455C-9EA6-DF929625EA0E}">
        <p15:presenceInfo xmlns:p15="http://schemas.microsoft.com/office/powerpoint/2012/main" userId="S::mgaugler@Janney.Com::8f3e36ea-8039-4b40-81a7-7dc0599e8645_5::10032000BF2436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68" autoAdjust="0"/>
    <p:restoredTop sz="86391" autoAdjust="0"/>
  </p:normalViewPr>
  <p:slideViewPr>
    <p:cSldViewPr>
      <p:cViewPr varScale="1">
        <p:scale>
          <a:sx n="91" d="100"/>
          <a:sy n="91" d="100"/>
        </p:scale>
        <p:origin x="156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2607" cy="443978"/>
          </a:xfrm>
          <a:prstGeom prst="rect">
            <a:avLst/>
          </a:prstGeom>
          <a:noFill/>
          <a:ln w="9525">
            <a:noFill/>
            <a:miter lim="800000"/>
            <a:headEnd/>
            <a:tailEnd/>
          </a:ln>
          <a:effectLst/>
        </p:spPr>
        <p:txBody>
          <a:bodyPr vert="horz" wrap="square" lIns="88222" tIns="44111" rIns="88222" bIns="44111" numCol="1" anchor="t" anchorCtr="0" compatLnSpc="1">
            <a:prstTxWarp prst="textNoShape">
              <a:avLst/>
            </a:prstTxWarp>
          </a:bodyPr>
          <a:lstStyle>
            <a:lvl1pPr>
              <a:defRPr sz="1200"/>
            </a:lvl1pPr>
          </a:lstStyle>
          <a:p>
            <a:pPr>
              <a:defRPr/>
            </a:pPr>
            <a:endParaRPr lang="en-US"/>
          </a:p>
        </p:txBody>
      </p:sp>
      <p:sp>
        <p:nvSpPr>
          <p:cNvPr id="120835" name="Rectangle 3"/>
          <p:cNvSpPr>
            <a:spLocks noGrp="1" noChangeArrowheads="1"/>
          </p:cNvSpPr>
          <p:nvPr>
            <p:ph type="dt" sz="quarter" idx="1"/>
          </p:nvPr>
        </p:nvSpPr>
        <p:spPr bwMode="auto">
          <a:xfrm>
            <a:off x="3950494" y="0"/>
            <a:ext cx="3072606" cy="443978"/>
          </a:xfrm>
          <a:prstGeom prst="rect">
            <a:avLst/>
          </a:prstGeom>
          <a:noFill/>
          <a:ln w="9525">
            <a:noFill/>
            <a:miter lim="800000"/>
            <a:headEnd/>
            <a:tailEnd/>
          </a:ln>
          <a:effectLst/>
        </p:spPr>
        <p:txBody>
          <a:bodyPr vert="horz" wrap="square" lIns="88222" tIns="44111" rIns="88222" bIns="44111" numCol="1" anchor="t" anchorCtr="0" compatLnSpc="1">
            <a:prstTxWarp prst="textNoShape">
              <a:avLst/>
            </a:prstTxWarp>
          </a:bodyPr>
          <a:lstStyle>
            <a:lvl1pPr algn="r">
              <a:defRPr sz="1200"/>
            </a:lvl1pPr>
          </a:lstStyle>
          <a:p>
            <a:pPr>
              <a:defRPr/>
            </a:pPr>
            <a:endParaRPr lang="en-US"/>
          </a:p>
        </p:txBody>
      </p:sp>
      <p:sp>
        <p:nvSpPr>
          <p:cNvPr id="120836" name="Rectangle 4"/>
          <p:cNvSpPr>
            <a:spLocks noGrp="1" noChangeArrowheads="1"/>
          </p:cNvSpPr>
          <p:nvPr>
            <p:ph type="ftr" sz="quarter" idx="2"/>
          </p:nvPr>
        </p:nvSpPr>
        <p:spPr bwMode="auto">
          <a:xfrm>
            <a:off x="0" y="8865124"/>
            <a:ext cx="3072607" cy="443977"/>
          </a:xfrm>
          <a:prstGeom prst="rect">
            <a:avLst/>
          </a:prstGeom>
          <a:noFill/>
          <a:ln w="9525">
            <a:noFill/>
            <a:miter lim="800000"/>
            <a:headEnd/>
            <a:tailEnd/>
          </a:ln>
          <a:effectLst/>
        </p:spPr>
        <p:txBody>
          <a:bodyPr vert="horz" wrap="square" lIns="88222" tIns="44111" rIns="88222" bIns="44111" numCol="1" anchor="b" anchorCtr="0" compatLnSpc="1">
            <a:prstTxWarp prst="textNoShape">
              <a:avLst/>
            </a:prstTxWarp>
          </a:bodyPr>
          <a:lstStyle>
            <a:lvl1pPr>
              <a:defRPr sz="1200"/>
            </a:lvl1pPr>
          </a:lstStyle>
          <a:p>
            <a:pPr>
              <a:defRPr/>
            </a:pPr>
            <a:endParaRPr lang="en-US"/>
          </a:p>
        </p:txBody>
      </p:sp>
      <p:sp>
        <p:nvSpPr>
          <p:cNvPr id="120837" name="Rectangle 5"/>
          <p:cNvSpPr>
            <a:spLocks noGrp="1" noChangeArrowheads="1"/>
          </p:cNvSpPr>
          <p:nvPr>
            <p:ph type="sldNum" sz="quarter" idx="3"/>
          </p:nvPr>
        </p:nvSpPr>
        <p:spPr bwMode="auto">
          <a:xfrm>
            <a:off x="3950494" y="8865124"/>
            <a:ext cx="3072606" cy="443977"/>
          </a:xfrm>
          <a:prstGeom prst="rect">
            <a:avLst/>
          </a:prstGeom>
          <a:noFill/>
          <a:ln w="9525">
            <a:noFill/>
            <a:miter lim="800000"/>
            <a:headEnd/>
            <a:tailEnd/>
          </a:ln>
          <a:effectLst/>
        </p:spPr>
        <p:txBody>
          <a:bodyPr vert="horz" wrap="square" lIns="88222" tIns="44111" rIns="88222" bIns="44111" numCol="1" anchor="b" anchorCtr="0" compatLnSpc="1">
            <a:prstTxWarp prst="textNoShape">
              <a:avLst/>
            </a:prstTxWarp>
          </a:bodyPr>
          <a:lstStyle>
            <a:lvl1pPr algn="r">
              <a:defRPr sz="1200"/>
            </a:lvl1pPr>
          </a:lstStyle>
          <a:p>
            <a:pPr>
              <a:defRPr/>
            </a:pPr>
            <a:fld id="{72A80AF5-4389-47B8-8652-7351A1B82A3D}" type="slidenum">
              <a:rPr lang="en-US"/>
              <a:pPr>
                <a:defRPr/>
              </a:pPr>
              <a:t>‹#›</a:t>
            </a:fld>
            <a:endParaRPr lang="en-US" dirty="0"/>
          </a:p>
        </p:txBody>
      </p:sp>
    </p:spTree>
    <p:extLst>
      <p:ext uri="{BB962C8B-B14F-4D97-AF65-F5344CB8AC3E}">
        <p14:creationId xmlns:p14="http://schemas.microsoft.com/office/powerpoint/2010/main" val="452234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3043665" cy="464814"/>
          </a:xfrm>
          <a:prstGeom prst="rect">
            <a:avLst/>
          </a:prstGeom>
          <a:noFill/>
          <a:ln w="9525">
            <a:noFill/>
            <a:miter lim="800000"/>
            <a:headEnd/>
            <a:tailEnd/>
          </a:ln>
          <a:effectLst/>
        </p:spPr>
        <p:txBody>
          <a:bodyPr vert="horz" wrap="square" lIns="93045" tIns="46523" rIns="93045" bIns="46523" numCol="1" anchor="t" anchorCtr="0" compatLnSpc="1">
            <a:prstTxWarp prst="textNoShape">
              <a:avLst/>
            </a:prstTxWarp>
          </a:bodyPr>
          <a:lstStyle>
            <a:lvl1pPr defTabSz="931633">
              <a:defRPr sz="1300"/>
            </a:lvl1pPr>
          </a:lstStyle>
          <a:p>
            <a:pPr>
              <a:defRPr/>
            </a:pPr>
            <a:endParaRPr lang="en-US"/>
          </a:p>
        </p:txBody>
      </p:sp>
      <p:sp>
        <p:nvSpPr>
          <p:cNvPr id="116739" name="Rectangle 3"/>
          <p:cNvSpPr>
            <a:spLocks noGrp="1" noChangeArrowheads="1"/>
          </p:cNvSpPr>
          <p:nvPr>
            <p:ph type="dt" idx="1"/>
          </p:nvPr>
        </p:nvSpPr>
        <p:spPr bwMode="auto">
          <a:xfrm>
            <a:off x="3977827" y="0"/>
            <a:ext cx="3043665" cy="464814"/>
          </a:xfrm>
          <a:prstGeom prst="rect">
            <a:avLst/>
          </a:prstGeom>
          <a:noFill/>
          <a:ln w="9525">
            <a:noFill/>
            <a:miter lim="800000"/>
            <a:headEnd/>
            <a:tailEnd/>
          </a:ln>
          <a:effectLst/>
        </p:spPr>
        <p:txBody>
          <a:bodyPr vert="horz" wrap="square" lIns="93045" tIns="46523" rIns="93045" bIns="46523" numCol="1" anchor="t" anchorCtr="0" compatLnSpc="1">
            <a:prstTxWarp prst="textNoShape">
              <a:avLst/>
            </a:prstTxWarp>
          </a:bodyPr>
          <a:lstStyle>
            <a:lvl1pPr algn="r" defTabSz="931633">
              <a:defRPr sz="13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5863" y="698500"/>
            <a:ext cx="4652962" cy="3489325"/>
          </a:xfrm>
          <a:prstGeom prst="rect">
            <a:avLst/>
          </a:prstGeom>
          <a:noFill/>
          <a:ln w="9525">
            <a:solidFill>
              <a:srgbClr val="000000"/>
            </a:solidFill>
            <a:miter lim="800000"/>
            <a:headEnd/>
            <a:tailEnd/>
          </a:ln>
        </p:spPr>
      </p:sp>
      <p:sp>
        <p:nvSpPr>
          <p:cNvPr id="116741" name="Rectangle 5"/>
          <p:cNvSpPr>
            <a:spLocks noGrp="1" noChangeArrowheads="1"/>
          </p:cNvSpPr>
          <p:nvPr>
            <p:ph type="body" sz="quarter" idx="3"/>
          </p:nvPr>
        </p:nvSpPr>
        <p:spPr bwMode="auto">
          <a:xfrm>
            <a:off x="702633" y="4422144"/>
            <a:ext cx="5617837" cy="4188133"/>
          </a:xfrm>
          <a:prstGeom prst="rect">
            <a:avLst/>
          </a:prstGeom>
          <a:noFill/>
          <a:ln w="9525">
            <a:noFill/>
            <a:miter lim="800000"/>
            <a:headEnd/>
            <a:tailEnd/>
          </a:ln>
          <a:effectLst/>
        </p:spPr>
        <p:txBody>
          <a:bodyPr vert="horz" wrap="square" lIns="93045" tIns="46523" rIns="93045" bIns="4652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6742" name="Rectangle 6"/>
          <p:cNvSpPr>
            <a:spLocks noGrp="1" noChangeArrowheads="1"/>
          </p:cNvSpPr>
          <p:nvPr>
            <p:ph type="ftr" sz="quarter" idx="4"/>
          </p:nvPr>
        </p:nvSpPr>
        <p:spPr bwMode="auto">
          <a:xfrm>
            <a:off x="0" y="8842684"/>
            <a:ext cx="3043665" cy="464814"/>
          </a:xfrm>
          <a:prstGeom prst="rect">
            <a:avLst/>
          </a:prstGeom>
          <a:noFill/>
          <a:ln w="9525">
            <a:noFill/>
            <a:miter lim="800000"/>
            <a:headEnd/>
            <a:tailEnd/>
          </a:ln>
          <a:effectLst/>
        </p:spPr>
        <p:txBody>
          <a:bodyPr vert="horz" wrap="square" lIns="93045" tIns="46523" rIns="93045" bIns="46523" numCol="1" anchor="b" anchorCtr="0" compatLnSpc="1">
            <a:prstTxWarp prst="textNoShape">
              <a:avLst/>
            </a:prstTxWarp>
          </a:bodyPr>
          <a:lstStyle>
            <a:lvl1pPr defTabSz="931633">
              <a:defRPr sz="1300"/>
            </a:lvl1pPr>
          </a:lstStyle>
          <a:p>
            <a:pPr>
              <a:defRPr/>
            </a:pPr>
            <a:endParaRPr lang="en-US"/>
          </a:p>
        </p:txBody>
      </p:sp>
      <p:sp>
        <p:nvSpPr>
          <p:cNvPr id="116743" name="Rectangle 7"/>
          <p:cNvSpPr>
            <a:spLocks noGrp="1" noChangeArrowheads="1"/>
          </p:cNvSpPr>
          <p:nvPr>
            <p:ph type="sldNum" sz="quarter" idx="5"/>
          </p:nvPr>
        </p:nvSpPr>
        <p:spPr bwMode="auto">
          <a:xfrm>
            <a:off x="3977827" y="8842684"/>
            <a:ext cx="3043665" cy="464814"/>
          </a:xfrm>
          <a:prstGeom prst="rect">
            <a:avLst/>
          </a:prstGeom>
          <a:noFill/>
          <a:ln w="9525">
            <a:noFill/>
            <a:miter lim="800000"/>
            <a:headEnd/>
            <a:tailEnd/>
          </a:ln>
          <a:effectLst/>
        </p:spPr>
        <p:txBody>
          <a:bodyPr vert="horz" wrap="square" lIns="93045" tIns="46523" rIns="93045" bIns="46523" numCol="1" anchor="b" anchorCtr="0" compatLnSpc="1">
            <a:prstTxWarp prst="textNoShape">
              <a:avLst/>
            </a:prstTxWarp>
          </a:bodyPr>
          <a:lstStyle>
            <a:lvl1pPr algn="r" defTabSz="931633">
              <a:defRPr sz="1300"/>
            </a:lvl1pPr>
          </a:lstStyle>
          <a:p>
            <a:pPr>
              <a:defRPr/>
            </a:pPr>
            <a:fld id="{31F83C2A-B9F1-495C-A2B5-795571FBD4A1}" type="slidenum">
              <a:rPr lang="en-US"/>
              <a:pPr>
                <a:defRPr/>
              </a:pPr>
              <a:t>‹#›</a:t>
            </a:fld>
            <a:endParaRPr lang="en-US" dirty="0"/>
          </a:p>
        </p:txBody>
      </p:sp>
    </p:spTree>
    <p:extLst>
      <p:ext uri="{BB962C8B-B14F-4D97-AF65-F5344CB8AC3E}">
        <p14:creationId xmlns:p14="http://schemas.microsoft.com/office/powerpoint/2010/main" val="4470027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1F83C2A-B9F1-495C-A2B5-795571FBD4A1}" type="slidenum">
              <a:rPr lang="en-US" smtClean="0"/>
              <a:pPr>
                <a:defRPr/>
              </a:pPr>
              <a:t>1</a:t>
            </a:fld>
            <a:endParaRPr lang="en-US" dirty="0"/>
          </a:p>
        </p:txBody>
      </p:sp>
    </p:spTree>
    <p:extLst>
      <p:ext uri="{BB962C8B-B14F-4D97-AF65-F5344CB8AC3E}">
        <p14:creationId xmlns:p14="http://schemas.microsoft.com/office/powerpoint/2010/main" val="1069764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zooms in a bit more, showing the mid-Atlantic/Northeast pipeline footprint, highlighting areas of congestion.  </a:t>
            </a:r>
          </a:p>
        </p:txBody>
      </p:sp>
      <p:sp>
        <p:nvSpPr>
          <p:cNvPr id="4" name="Slide Number Placeholder 3"/>
          <p:cNvSpPr>
            <a:spLocks noGrp="1"/>
          </p:cNvSpPr>
          <p:nvPr>
            <p:ph type="sldNum" sz="quarter" idx="10"/>
          </p:nvPr>
        </p:nvSpPr>
        <p:spPr/>
        <p:txBody>
          <a:bodyPr/>
          <a:lstStyle/>
          <a:p>
            <a:pPr>
              <a:defRPr/>
            </a:pPr>
            <a:fld id="{31F83C2A-B9F1-495C-A2B5-795571FBD4A1}" type="slidenum">
              <a:rPr lang="en-US" smtClean="0"/>
              <a:pPr>
                <a:defRPr/>
              </a:pPr>
              <a:t>10</a:t>
            </a:fld>
            <a:endParaRPr lang="en-US" dirty="0"/>
          </a:p>
        </p:txBody>
      </p:sp>
    </p:spTree>
    <p:extLst>
      <p:ext uri="{BB962C8B-B14F-4D97-AF65-F5344CB8AC3E}">
        <p14:creationId xmlns:p14="http://schemas.microsoft.com/office/powerpoint/2010/main" val="1053046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zooms in a bit more, showing the mid-Atlantic/Northeast pipeline footprint, highlighting areas of congestion.  </a:t>
            </a:r>
          </a:p>
        </p:txBody>
      </p:sp>
      <p:sp>
        <p:nvSpPr>
          <p:cNvPr id="4" name="Slide Number Placeholder 3"/>
          <p:cNvSpPr>
            <a:spLocks noGrp="1"/>
          </p:cNvSpPr>
          <p:nvPr>
            <p:ph type="sldNum" sz="quarter" idx="10"/>
          </p:nvPr>
        </p:nvSpPr>
        <p:spPr/>
        <p:txBody>
          <a:bodyPr/>
          <a:lstStyle/>
          <a:p>
            <a:pPr>
              <a:defRPr/>
            </a:pPr>
            <a:fld id="{31F83C2A-B9F1-495C-A2B5-795571FBD4A1}" type="slidenum">
              <a:rPr lang="en-US" smtClean="0"/>
              <a:pPr>
                <a:defRPr/>
              </a:pPr>
              <a:t>11</a:t>
            </a:fld>
            <a:endParaRPr lang="en-US" dirty="0"/>
          </a:p>
        </p:txBody>
      </p:sp>
    </p:spTree>
    <p:extLst>
      <p:ext uri="{BB962C8B-B14F-4D97-AF65-F5344CB8AC3E}">
        <p14:creationId xmlns:p14="http://schemas.microsoft.com/office/powerpoint/2010/main" val="2070181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1F83C2A-B9F1-495C-A2B5-795571FBD4A1}" type="slidenum">
              <a:rPr lang="en-US" smtClean="0"/>
              <a:pPr>
                <a:defRPr/>
              </a:pPr>
              <a:t>12</a:t>
            </a:fld>
            <a:endParaRPr lang="en-US" dirty="0"/>
          </a:p>
        </p:txBody>
      </p:sp>
    </p:spTree>
    <p:extLst>
      <p:ext uri="{BB962C8B-B14F-4D97-AF65-F5344CB8AC3E}">
        <p14:creationId xmlns:p14="http://schemas.microsoft.com/office/powerpoint/2010/main" val="1558968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some background about Janney – we’ve been around a long time – 186 years in the Philadelphia area.  We’re owned by Penn Mutual Life Insurance based on Horsham, Pennsylvania.  We’re a full-service financial services firm, which continues to grow its presence along the eastern seaboard and throughout the Midwest.  Our capital markets presence includes research, investment banking, sales &amp; trading and fixed income.</a:t>
            </a:r>
          </a:p>
        </p:txBody>
      </p:sp>
      <p:sp>
        <p:nvSpPr>
          <p:cNvPr id="4" name="Slide Number Placeholder 3"/>
          <p:cNvSpPr>
            <a:spLocks noGrp="1"/>
          </p:cNvSpPr>
          <p:nvPr>
            <p:ph type="sldNum" sz="quarter" idx="10"/>
          </p:nvPr>
        </p:nvSpPr>
        <p:spPr/>
        <p:txBody>
          <a:bodyPr/>
          <a:lstStyle/>
          <a:p>
            <a:pPr>
              <a:defRPr/>
            </a:pPr>
            <a:fld id="{31F83C2A-B9F1-495C-A2B5-795571FBD4A1}" type="slidenum">
              <a:rPr lang="en-US" smtClean="0"/>
              <a:pPr>
                <a:defRPr/>
              </a:pPr>
              <a:t>2</a:t>
            </a:fld>
            <a:endParaRPr lang="en-US" dirty="0"/>
          </a:p>
        </p:txBody>
      </p:sp>
    </p:spTree>
    <p:extLst>
      <p:ext uri="{BB962C8B-B14F-4D97-AF65-F5344CB8AC3E}">
        <p14:creationId xmlns:p14="http://schemas.microsoft.com/office/powerpoint/2010/main" val="690505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cover the utility and infrastructure sectors in Janney’s research department, this slide shows our utility coverage universe in gas, electric and water.  Our focus is primarily the Mid-Atlantic and the Northeast, and the companies shown on this slide in yellow are based from D.C. to Maine.  As we originally looked at coverage a few years ago, we decided to focus on the Mid-Atlantic and Northeast, given this is where the growth is, primarily driven by Marcellus Shale opportunities.  Full disclosure, Janney has had corporate relationships with many of the companies on this years dating back for several decades.  </a:t>
            </a:r>
          </a:p>
        </p:txBody>
      </p:sp>
      <p:sp>
        <p:nvSpPr>
          <p:cNvPr id="4" name="Slide Number Placeholder 3"/>
          <p:cNvSpPr>
            <a:spLocks noGrp="1"/>
          </p:cNvSpPr>
          <p:nvPr>
            <p:ph type="sldNum" sz="quarter" idx="10"/>
          </p:nvPr>
        </p:nvSpPr>
        <p:spPr/>
        <p:txBody>
          <a:bodyPr/>
          <a:lstStyle/>
          <a:p>
            <a:pPr>
              <a:defRPr/>
            </a:pPr>
            <a:fld id="{31F83C2A-B9F1-495C-A2B5-795571FBD4A1}" type="slidenum">
              <a:rPr lang="en-US" smtClean="0"/>
              <a:pPr>
                <a:defRPr/>
              </a:pPr>
              <a:t>3</a:t>
            </a:fld>
            <a:endParaRPr lang="en-US" dirty="0"/>
          </a:p>
        </p:txBody>
      </p:sp>
    </p:spTree>
    <p:extLst>
      <p:ext uri="{BB962C8B-B14F-4D97-AF65-F5344CB8AC3E}">
        <p14:creationId xmlns:p14="http://schemas.microsoft.com/office/powerpoint/2010/main" val="366448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thought we’d open taking a long range view of natural gas prices, and the following chart covers the last 10 years.  Prior to 2008, natural gas prices had been rather volatile; improvements in fracking for both oil and gas made that production method more affordable, and prices for natural gas have largely moved lower as production processes continued to improve, which continues today.  In the Mid-Atlantic, dry gas in the Marcellus Shale region in Pennsylvania has opened up substantial and inexpensive supplies, with the potential to supply the Mid-Atlantic, Northeast and Southeast for decades to come.  Supplies are so abundant that natural gas prices have traded in a very narrow range for the last several years.  Forward outlooks are for this trend to continue, as supply far outstrips demand at the current time. </a:t>
            </a:r>
          </a:p>
        </p:txBody>
      </p:sp>
      <p:sp>
        <p:nvSpPr>
          <p:cNvPr id="4" name="Slide Number Placeholder 3"/>
          <p:cNvSpPr>
            <a:spLocks noGrp="1"/>
          </p:cNvSpPr>
          <p:nvPr>
            <p:ph type="sldNum" sz="quarter" idx="10"/>
          </p:nvPr>
        </p:nvSpPr>
        <p:spPr/>
        <p:txBody>
          <a:bodyPr/>
          <a:lstStyle/>
          <a:p>
            <a:pPr>
              <a:defRPr/>
            </a:pPr>
            <a:fld id="{31F83C2A-B9F1-495C-A2B5-795571FBD4A1}" type="slidenum">
              <a:rPr lang="en-US" smtClean="0"/>
              <a:pPr>
                <a:defRPr/>
              </a:pPr>
              <a:t>4</a:t>
            </a:fld>
            <a:endParaRPr lang="en-US" dirty="0"/>
          </a:p>
        </p:txBody>
      </p:sp>
    </p:spTree>
    <p:extLst>
      <p:ext uri="{BB962C8B-B14F-4D97-AF65-F5344CB8AC3E}">
        <p14:creationId xmlns:p14="http://schemas.microsoft.com/office/powerpoint/2010/main" val="3203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problem with Marcellus Shale gas is getting it to where its needed.  I’m sure everyone here is aware pipeline capacity out of Marcellus to specific Mid-Atlantic and Northeast regions is very tight and largely inadequate.  Compounding this problem is retirements of coal and nuclear generating stations, which are largely being replaced by natural gas and renewables.  </a:t>
            </a:r>
          </a:p>
          <a:p>
            <a:r>
              <a:rPr lang="en-US" dirty="0"/>
              <a:t>I grabbed these power daily pricing charts from the recent cold snap experienced at the end of 2017 and into the beginning of 2018.  You can see that in the New England ISO, power prices were more than 2x those in the PJM Interconnection.  The primary reason is lack of adequate natural gas supply for generators in New England, which to be absolutely fair is the regions fault.  In its rush to retire coal and nuclear stations (and replace them with natural gas), they never stopped to consider the infrastructure needs.  </a:t>
            </a:r>
          </a:p>
          <a:p>
            <a:r>
              <a:rPr lang="en-US" dirty="0"/>
              <a:t>Turns out they need more pipeline capacity; unfortunately building a pipeline in New England is probably impossible given the political climate, which seems to believe it can get by with adding renewables.  It might actually work; there are projects on the drawing boards to bring sufficient hydropower from Canada to the New England ISO, which is absolutely the cheapest power available.  The problem for New England is getting through the next 5-10 winters until that supply comes online; parts of New England oppose the transmission lines necessary to bring that power into that region.  The lack of coordination on energy policy among the states has driven electricity prices significantly higher, and that doesn’t look set to change anytime soon.  Grid reliability is also an issue, given razor thin reserve margins.      </a:t>
            </a:r>
          </a:p>
        </p:txBody>
      </p:sp>
      <p:sp>
        <p:nvSpPr>
          <p:cNvPr id="4" name="Slide Number Placeholder 3"/>
          <p:cNvSpPr>
            <a:spLocks noGrp="1"/>
          </p:cNvSpPr>
          <p:nvPr>
            <p:ph type="sldNum" sz="quarter" idx="10"/>
          </p:nvPr>
        </p:nvSpPr>
        <p:spPr/>
        <p:txBody>
          <a:bodyPr/>
          <a:lstStyle/>
          <a:p>
            <a:pPr>
              <a:defRPr/>
            </a:pPr>
            <a:fld id="{31F83C2A-B9F1-495C-A2B5-795571FBD4A1}" type="slidenum">
              <a:rPr lang="en-US" smtClean="0"/>
              <a:pPr>
                <a:defRPr/>
              </a:pPr>
              <a:t>5</a:t>
            </a:fld>
            <a:endParaRPr lang="en-US" dirty="0"/>
          </a:p>
        </p:txBody>
      </p:sp>
    </p:spTree>
    <p:extLst>
      <p:ext uri="{BB962C8B-B14F-4D97-AF65-F5344CB8AC3E}">
        <p14:creationId xmlns:p14="http://schemas.microsoft.com/office/powerpoint/2010/main" val="3014507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three slides depict the major pipelines serving the mid-Atlantic and northeast regions.  This one shows the long view, from the gulf of </a:t>
            </a:r>
            <a:r>
              <a:rPr lang="en-US" dirty="0" err="1"/>
              <a:t>mexico</a:t>
            </a:r>
            <a:r>
              <a:rPr lang="en-US" dirty="0"/>
              <a:t> into the northeast; these lines are older, have been around for many years, and move natural gas substantial distances to final delivery points.</a:t>
            </a:r>
          </a:p>
        </p:txBody>
      </p:sp>
      <p:sp>
        <p:nvSpPr>
          <p:cNvPr id="4" name="Slide Number Placeholder 3"/>
          <p:cNvSpPr>
            <a:spLocks noGrp="1"/>
          </p:cNvSpPr>
          <p:nvPr>
            <p:ph type="sldNum" sz="quarter" idx="10"/>
          </p:nvPr>
        </p:nvSpPr>
        <p:spPr/>
        <p:txBody>
          <a:bodyPr/>
          <a:lstStyle/>
          <a:p>
            <a:pPr>
              <a:defRPr/>
            </a:pPr>
            <a:fld id="{31F83C2A-B9F1-495C-A2B5-795571FBD4A1}" type="slidenum">
              <a:rPr lang="en-US" smtClean="0"/>
              <a:pPr>
                <a:defRPr/>
              </a:pPr>
              <a:t>6</a:t>
            </a:fld>
            <a:endParaRPr lang="en-US" dirty="0"/>
          </a:p>
        </p:txBody>
      </p:sp>
    </p:spTree>
    <p:extLst>
      <p:ext uri="{BB962C8B-B14F-4D97-AF65-F5344CB8AC3E}">
        <p14:creationId xmlns:p14="http://schemas.microsoft.com/office/powerpoint/2010/main" val="2252466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zooms in a bit more, showing the mid-Atlantic/Northeast pipeline footprint, highlighting areas of congestion.  </a:t>
            </a:r>
          </a:p>
        </p:txBody>
      </p:sp>
      <p:sp>
        <p:nvSpPr>
          <p:cNvPr id="4" name="Slide Number Placeholder 3"/>
          <p:cNvSpPr>
            <a:spLocks noGrp="1"/>
          </p:cNvSpPr>
          <p:nvPr>
            <p:ph type="sldNum" sz="quarter" idx="10"/>
          </p:nvPr>
        </p:nvSpPr>
        <p:spPr/>
        <p:txBody>
          <a:bodyPr/>
          <a:lstStyle/>
          <a:p>
            <a:pPr>
              <a:defRPr/>
            </a:pPr>
            <a:fld id="{31F83C2A-B9F1-495C-A2B5-795571FBD4A1}" type="slidenum">
              <a:rPr lang="en-US" smtClean="0"/>
              <a:pPr>
                <a:defRPr/>
              </a:pPr>
              <a:t>7</a:t>
            </a:fld>
            <a:endParaRPr lang="en-US" dirty="0"/>
          </a:p>
        </p:txBody>
      </p:sp>
    </p:spTree>
    <p:extLst>
      <p:ext uri="{BB962C8B-B14F-4D97-AF65-F5344CB8AC3E}">
        <p14:creationId xmlns:p14="http://schemas.microsoft.com/office/powerpoint/2010/main" val="3124759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zooms in a bit more, showing the mid-Atlantic/Northeast pipeline footprint, highlighting areas of congestion.  </a:t>
            </a:r>
          </a:p>
        </p:txBody>
      </p:sp>
      <p:sp>
        <p:nvSpPr>
          <p:cNvPr id="4" name="Slide Number Placeholder 3"/>
          <p:cNvSpPr>
            <a:spLocks noGrp="1"/>
          </p:cNvSpPr>
          <p:nvPr>
            <p:ph type="sldNum" sz="quarter" idx="10"/>
          </p:nvPr>
        </p:nvSpPr>
        <p:spPr/>
        <p:txBody>
          <a:bodyPr/>
          <a:lstStyle/>
          <a:p>
            <a:pPr>
              <a:defRPr/>
            </a:pPr>
            <a:fld id="{31F83C2A-B9F1-495C-A2B5-795571FBD4A1}" type="slidenum">
              <a:rPr lang="en-US" smtClean="0"/>
              <a:pPr>
                <a:defRPr/>
              </a:pPr>
              <a:t>8</a:t>
            </a:fld>
            <a:endParaRPr lang="en-US" dirty="0"/>
          </a:p>
        </p:txBody>
      </p:sp>
    </p:spTree>
    <p:extLst>
      <p:ext uri="{BB962C8B-B14F-4D97-AF65-F5344CB8AC3E}">
        <p14:creationId xmlns:p14="http://schemas.microsoft.com/office/powerpoint/2010/main" val="3329407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zooms in a bit more, showing the mid-Atlantic/Northeast pipeline footprint, highlighting areas of congestion.  </a:t>
            </a:r>
          </a:p>
        </p:txBody>
      </p:sp>
      <p:sp>
        <p:nvSpPr>
          <p:cNvPr id="4" name="Slide Number Placeholder 3"/>
          <p:cNvSpPr>
            <a:spLocks noGrp="1"/>
          </p:cNvSpPr>
          <p:nvPr>
            <p:ph type="sldNum" sz="quarter" idx="10"/>
          </p:nvPr>
        </p:nvSpPr>
        <p:spPr/>
        <p:txBody>
          <a:bodyPr/>
          <a:lstStyle/>
          <a:p>
            <a:pPr>
              <a:defRPr/>
            </a:pPr>
            <a:fld id="{31F83C2A-B9F1-495C-A2B5-795571FBD4A1}" type="slidenum">
              <a:rPr lang="en-US" smtClean="0"/>
              <a:pPr>
                <a:defRPr/>
              </a:pPr>
              <a:t>9</a:t>
            </a:fld>
            <a:endParaRPr lang="en-US" dirty="0"/>
          </a:p>
        </p:txBody>
      </p:sp>
    </p:spTree>
    <p:extLst>
      <p:ext uri="{BB962C8B-B14F-4D97-AF65-F5344CB8AC3E}">
        <p14:creationId xmlns:p14="http://schemas.microsoft.com/office/powerpoint/2010/main" val="578307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1B0817-585C-4145-8CB2-7AC3DC4C7F38}"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9202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6509685-E2CE-4246-B7D5-B05860552980}" type="slidenum">
              <a:rPr lang="en-US" smtClean="0"/>
              <a:pPr>
                <a:defRPr/>
              </a:pPr>
              <a:t>‹#›</a:t>
            </a:fld>
            <a:endParaRPr lang="en-US" dirty="0"/>
          </a:p>
        </p:txBody>
      </p:sp>
    </p:spTree>
    <p:extLst>
      <p:ext uri="{BB962C8B-B14F-4D97-AF65-F5344CB8AC3E}">
        <p14:creationId xmlns:p14="http://schemas.microsoft.com/office/powerpoint/2010/main" val="35403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3395658-34B8-42EB-BED7-CA14EA8E174D}" type="slidenum">
              <a:rPr lang="en-US" smtClean="0"/>
              <a:pPr>
                <a:defRPr/>
              </a:pPr>
              <a:t>‹#›</a:t>
            </a:fld>
            <a:endParaRPr lang="en-US" dirty="0"/>
          </a:p>
        </p:txBody>
      </p:sp>
    </p:spTree>
    <p:extLst>
      <p:ext uri="{BB962C8B-B14F-4D97-AF65-F5344CB8AC3E}">
        <p14:creationId xmlns:p14="http://schemas.microsoft.com/office/powerpoint/2010/main" val="2342427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4BC8666-8808-4C65-8C3E-1A14ACA34AE3}" type="slidenum">
              <a:rPr lang="en-US" smtClean="0"/>
              <a:pPr>
                <a:defRPr/>
              </a:pPr>
              <a:t>‹#›</a:t>
            </a:fld>
            <a:endParaRPr lang="en-US" dirty="0"/>
          </a:p>
        </p:txBody>
      </p:sp>
    </p:spTree>
    <p:extLst>
      <p:ext uri="{BB962C8B-B14F-4D97-AF65-F5344CB8AC3E}">
        <p14:creationId xmlns:p14="http://schemas.microsoft.com/office/powerpoint/2010/main" val="4247523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AFF5D5-A51B-46FF-B5BA-72DD6BCAB64D}"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954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A51B0C-ECA0-4C0E-A6C4-C07E64818861}" type="slidenum">
              <a:rPr lang="en-US" smtClean="0"/>
              <a:pPr>
                <a:defRPr/>
              </a:pPr>
              <a:t>‹#›</a:t>
            </a:fld>
            <a:endParaRPr lang="en-US" dirty="0"/>
          </a:p>
        </p:txBody>
      </p:sp>
    </p:spTree>
    <p:extLst>
      <p:ext uri="{BB962C8B-B14F-4D97-AF65-F5344CB8AC3E}">
        <p14:creationId xmlns:p14="http://schemas.microsoft.com/office/powerpoint/2010/main" val="3481198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C522DB6-A465-4D58-933D-3B39FAC17E6E}" type="slidenum">
              <a:rPr lang="en-US" smtClean="0"/>
              <a:pPr>
                <a:defRPr/>
              </a:pPr>
              <a:t>‹#›</a:t>
            </a:fld>
            <a:endParaRPr lang="en-US" dirty="0"/>
          </a:p>
        </p:txBody>
      </p:sp>
    </p:spTree>
    <p:extLst>
      <p:ext uri="{BB962C8B-B14F-4D97-AF65-F5344CB8AC3E}">
        <p14:creationId xmlns:p14="http://schemas.microsoft.com/office/powerpoint/2010/main" val="1719191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3BF1C2F-8762-4792-B8AB-A847B1653A0C}" type="slidenum">
              <a:rPr lang="en-US" smtClean="0"/>
              <a:pPr>
                <a:defRPr/>
              </a:pPr>
              <a:t>‹#›</a:t>
            </a:fld>
            <a:endParaRPr lang="en-US" dirty="0"/>
          </a:p>
        </p:txBody>
      </p:sp>
    </p:spTree>
    <p:extLst>
      <p:ext uri="{BB962C8B-B14F-4D97-AF65-F5344CB8AC3E}">
        <p14:creationId xmlns:p14="http://schemas.microsoft.com/office/powerpoint/2010/main" val="2458796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FAE7C78B-9935-45FF-ABAB-426C45C1AB4C}" type="slidenum">
              <a:rPr lang="en-US" smtClean="0"/>
              <a:pPr>
                <a:defRPr/>
              </a:pPr>
              <a:t>‹#›</a:t>
            </a:fld>
            <a:endParaRPr lang="en-US" dirty="0"/>
          </a:p>
        </p:txBody>
      </p:sp>
    </p:spTree>
    <p:extLst>
      <p:ext uri="{BB962C8B-B14F-4D97-AF65-F5344CB8AC3E}">
        <p14:creationId xmlns:p14="http://schemas.microsoft.com/office/powerpoint/2010/main" val="2663835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992EC799-5113-4607-891B-898C6B532169}" type="slidenum">
              <a:rPr lang="en-US" smtClean="0"/>
              <a:pPr>
                <a:defRPr/>
              </a:pPr>
              <a:t>‹#›</a:t>
            </a:fld>
            <a:endParaRPr lang="en-US" dirty="0"/>
          </a:p>
        </p:txBody>
      </p:sp>
    </p:spTree>
    <p:extLst>
      <p:ext uri="{BB962C8B-B14F-4D97-AF65-F5344CB8AC3E}">
        <p14:creationId xmlns:p14="http://schemas.microsoft.com/office/powerpoint/2010/main" val="4013481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1EFAE2E-F60B-4988-8DF6-DBB91D88E9DC}" type="slidenum">
              <a:rPr lang="en-US" smtClean="0"/>
              <a:pPr>
                <a:defRPr/>
              </a:pPr>
              <a:t>‹#›</a:t>
            </a:fld>
            <a:endParaRPr lang="en-US" dirty="0"/>
          </a:p>
        </p:txBody>
      </p:sp>
    </p:spTree>
    <p:extLst>
      <p:ext uri="{BB962C8B-B14F-4D97-AF65-F5344CB8AC3E}">
        <p14:creationId xmlns:p14="http://schemas.microsoft.com/office/powerpoint/2010/main" val="4289182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5513F08A-211A-45A4-9AE8-3A3BB71D8778}" type="slidenum">
              <a:rPr lang="en-US" smtClean="0"/>
              <a:pPr>
                <a:defRPr/>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13824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85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noFill/>
        </p:spPr>
        <p:txBody>
          <a:bodyPr/>
          <a:lstStyle/>
          <a:p>
            <a:fld id="{BB73AD7E-7A28-42B6-84A8-C2858C0C9723}" type="slidenum">
              <a:rPr lang="en-US" smtClean="0"/>
              <a:pPr/>
              <a:t>1</a:t>
            </a:fld>
            <a:endParaRPr lang="en-US"/>
          </a:p>
        </p:txBody>
      </p:sp>
      <p:sp>
        <p:nvSpPr>
          <p:cNvPr id="2" name="Rectangle 1"/>
          <p:cNvSpPr/>
          <p:nvPr/>
        </p:nvSpPr>
        <p:spPr>
          <a:xfrm>
            <a:off x="1095020" y="2145268"/>
            <a:ext cx="6763390"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The </a:t>
            </a:r>
            <a:r>
              <a:rPr lang="en-US" sz="2400" b="1" dirty="0" smtClean="0">
                <a:latin typeface="Arial" panose="020B0604020202020204" pitchFamily="34" charset="0"/>
                <a:cs typeface="Arial" panose="020B0604020202020204" pitchFamily="34" charset="0"/>
              </a:rPr>
              <a:t>Utility </a:t>
            </a:r>
            <a:r>
              <a:rPr lang="en-US" sz="2400" b="1" dirty="0">
                <a:latin typeface="Arial" panose="020B0604020202020204" pitchFamily="34" charset="0"/>
                <a:cs typeface="Arial" panose="020B0604020202020204" pitchFamily="34" charset="0"/>
              </a:rPr>
              <a:t>Industry: Capital Markets Outlook </a:t>
            </a:r>
            <a:endParaRPr lang="en-US" sz="2400" dirty="0"/>
          </a:p>
        </p:txBody>
      </p:sp>
      <p:pic>
        <p:nvPicPr>
          <p:cNvPr id="8" name="Picture 7"/>
          <p:cNvPicPr>
            <a:picLocks noChangeAspect="1"/>
          </p:cNvPicPr>
          <p:nvPr/>
        </p:nvPicPr>
        <p:blipFill>
          <a:blip r:embed="rId3"/>
          <a:stretch>
            <a:fillRect/>
          </a:stretch>
        </p:blipFill>
        <p:spPr>
          <a:xfrm>
            <a:off x="6705600" y="317757"/>
            <a:ext cx="1872857" cy="716572"/>
          </a:xfrm>
          <a:prstGeom prst="rect">
            <a:avLst/>
          </a:prstGeom>
        </p:spPr>
      </p:pic>
      <p:sp>
        <p:nvSpPr>
          <p:cNvPr id="9" name="Rectangle 5"/>
          <p:cNvSpPr>
            <a:spLocks noChangeArrowheads="1"/>
          </p:cNvSpPr>
          <p:nvPr/>
        </p:nvSpPr>
        <p:spPr bwMode="auto">
          <a:xfrm>
            <a:off x="3505200" y="4878388"/>
            <a:ext cx="2438400" cy="912812"/>
          </a:xfrm>
          <a:prstGeom prst="rect">
            <a:avLst/>
          </a:prstGeom>
          <a:noFill/>
          <a:ln w="9525">
            <a:noFill/>
            <a:miter lim="800000"/>
            <a:headEnd/>
            <a:tailEnd/>
          </a:ln>
        </p:spPr>
        <p:txBody>
          <a:bodyPr>
            <a:spAutoFit/>
          </a:bodyPr>
          <a:lstStyle/>
          <a:p>
            <a:pPr eaLnBrk="1" hangingPunct="1">
              <a:lnSpc>
                <a:spcPts val="1600"/>
              </a:lnSpc>
              <a:buClr>
                <a:schemeClr val="accent2"/>
              </a:buClr>
              <a:defRPr/>
            </a:pPr>
            <a:r>
              <a:rPr lang="en-US" sz="1300" b="1" dirty="0">
                <a:solidFill>
                  <a:schemeClr val="tx1">
                    <a:lumMod val="75000"/>
                    <a:lumOff val="25000"/>
                  </a:schemeClr>
                </a:solidFill>
                <a:latin typeface="Arial" pitchFamily="34" charset="0"/>
                <a:ea typeface="ＭＳ Ｐゴシック" charset="-128"/>
                <a:cs typeface="Arial" pitchFamily="34" charset="0"/>
              </a:rPr>
              <a:t>Michael Gaugler</a:t>
            </a:r>
            <a:br>
              <a:rPr lang="en-US" sz="1300" b="1" dirty="0">
                <a:solidFill>
                  <a:schemeClr val="tx1">
                    <a:lumMod val="75000"/>
                    <a:lumOff val="25000"/>
                  </a:schemeClr>
                </a:solidFill>
                <a:latin typeface="Arial" pitchFamily="34" charset="0"/>
                <a:ea typeface="ＭＳ Ｐゴシック" charset="-128"/>
                <a:cs typeface="Arial" pitchFamily="34" charset="0"/>
              </a:rPr>
            </a:br>
            <a:r>
              <a:rPr lang="en-US" sz="1300" b="1" dirty="0">
                <a:solidFill>
                  <a:schemeClr val="tx1">
                    <a:lumMod val="75000"/>
                    <a:lumOff val="25000"/>
                  </a:schemeClr>
                </a:solidFill>
                <a:latin typeface="Arial" pitchFamily="34" charset="0"/>
                <a:ea typeface="ＭＳ Ｐゴシック" charset="-128"/>
                <a:cs typeface="Arial" pitchFamily="34" charset="0"/>
              </a:rPr>
              <a:t>Managing Director</a:t>
            </a:r>
          </a:p>
          <a:p>
            <a:pPr eaLnBrk="1" hangingPunct="1">
              <a:lnSpc>
                <a:spcPts val="1600"/>
              </a:lnSpc>
              <a:buClr>
                <a:schemeClr val="accent2"/>
              </a:buClr>
              <a:defRPr/>
            </a:pPr>
            <a:r>
              <a:rPr lang="en-US" sz="1300" dirty="0">
                <a:solidFill>
                  <a:schemeClr val="tx1">
                    <a:lumMod val="75000"/>
                    <a:lumOff val="25000"/>
                  </a:schemeClr>
                </a:solidFill>
                <a:latin typeface="Arial" pitchFamily="34" charset="0"/>
                <a:ea typeface="ＭＳ Ｐゴシック" charset="-128"/>
                <a:cs typeface="Arial" pitchFamily="34" charset="0"/>
              </a:rPr>
              <a:t>mgaugler@janney.com</a:t>
            </a:r>
          </a:p>
          <a:p>
            <a:pPr eaLnBrk="1" hangingPunct="1">
              <a:lnSpc>
                <a:spcPts val="1600"/>
              </a:lnSpc>
              <a:buClr>
                <a:schemeClr val="accent2"/>
              </a:buClr>
              <a:defRPr/>
            </a:pPr>
            <a:r>
              <a:rPr lang="en-US" sz="1300" dirty="0">
                <a:solidFill>
                  <a:schemeClr val="tx1">
                    <a:lumMod val="75000"/>
                    <a:lumOff val="25000"/>
                  </a:schemeClr>
                </a:solidFill>
                <a:latin typeface="Arial" pitchFamily="34" charset="0"/>
                <a:ea typeface="ＭＳ Ｐゴシック" charset="-128"/>
                <a:cs typeface="Arial" pitchFamily="34" charset="0"/>
              </a:rPr>
              <a:t>215.665.1359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85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4098" name="Slide Number Placeholder 1"/>
          <p:cNvSpPr>
            <a:spLocks noGrp="1"/>
          </p:cNvSpPr>
          <p:nvPr>
            <p:ph type="sldNum" sz="quarter" idx="12"/>
          </p:nvPr>
        </p:nvSpPr>
        <p:spPr>
          <a:noFill/>
        </p:spPr>
        <p:txBody>
          <a:bodyPr/>
          <a:lstStyle/>
          <a:p>
            <a:fld id="{1E7CAB4D-D7CA-453A-A3D8-C2C1F714EB3F}" type="slidenum">
              <a:rPr lang="en-US" smtClean="0"/>
              <a:pPr/>
              <a:t>10</a:t>
            </a:fld>
            <a:endParaRPr lang="en-US"/>
          </a:p>
        </p:txBody>
      </p:sp>
      <p:pic>
        <p:nvPicPr>
          <p:cNvPr id="9" name="Picture 8"/>
          <p:cNvPicPr>
            <a:picLocks noChangeAspect="1"/>
          </p:cNvPicPr>
          <p:nvPr/>
        </p:nvPicPr>
        <p:blipFill>
          <a:blip r:embed="rId3"/>
          <a:stretch>
            <a:fillRect/>
          </a:stretch>
        </p:blipFill>
        <p:spPr>
          <a:xfrm>
            <a:off x="6705600" y="317757"/>
            <a:ext cx="1872857" cy="716572"/>
          </a:xfrm>
          <a:prstGeom prst="rect">
            <a:avLst/>
          </a:prstGeom>
        </p:spPr>
      </p:pic>
      <p:pic>
        <p:nvPicPr>
          <p:cNvPr id="4" name="Picture 3">
            <a:extLst>
              <a:ext uri="{FF2B5EF4-FFF2-40B4-BE49-F238E27FC236}">
                <a16:creationId xmlns:a16="http://schemas.microsoft.com/office/drawing/2014/main" id="{BBE1C60C-D100-4EBD-BB17-0A08D8111F22}"/>
              </a:ext>
            </a:extLst>
          </p:cNvPr>
          <p:cNvPicPr>
            <a:picLocks noChangeAspect="1"/>
          </p:cNvPicPr>
          <p:nvPr/>
        </p:nvPicPr>
        <p:blipFill>
          <a:blip r:embed="rId4"/>
          <a:stretch>
            <a:fillRect/>
          </a:stretch>
        </p:blipFill>
        <p:spPr>
          <a:xfrm>
            <a:off x="609600" y="1400175"/>
            <a:ext cx="7543800" cy="1724025"/>
          </a:xfrm>
          <a:prstGeom prst="rect">
            <a:avLst/>
          </a:prstGeom>
        </p:spPr>
      </p:pic>
      <p:pic>
        <p:nvPicPr>
          <p:cNvPr id="5" name="Picture 4">
            <a:extLst>
              <a:ext uri="{FF2B5EF4-FFF2-40B4-BE49-F238E27FC236}">
                <a16:creationId xmlns:a16="http://schemas.microsoft.com/office/drawing/2014/main" id="{D2F69A96-59EE-4204-A28F-F7C5B6F9F900}"/>
              </a:ext>
            </a:extLst>
          </p:cNvPr>
          <p:cNvPicPr>
            <a:picLocks noChangeAspect="1"/>
          </p:cNvPicPr>
          <p:nvPr/>
        </p:nvPicPr>
        <p:blipFill>
          <a:blip r:embed="rId5"/>
          <a:stretch>
            <a:fillRect/>
          </a:stretch>
        </p:blipFill>
        <p:spPr>
          <a:xfrm>
            <a:off x="3200400" y="3490046"/>
            <a:ext cx="4224944" cy="800100"/>
          </a:xfrm>
          <a:prstGeom prst="rect">
            <a:avLst/>
          </a:prstGeom>
        </p:spPr>
      </p:pic>
    </p:spTree>
    <p:extLst>
      <p:ext uri="{BB962C8B-B14F-4D97-AF65-F5344CB8AC3E}">
        <p14:creationId xmlns:p14="http://schemas.microsoft.com/office/powerpoint/2010/main" val="3396896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85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DB00C-128C-453A-8F5D-908405BDE9C0}"/>
              </a:ext>
            </a:extLst>
          </p:cNvPr>
          <p:cNvSpPr>
            <a:spLocks noGrp="1"/>
          </p:cNvSpPr>
          <p:nvPr>
            <p:ph type="title"/>
          </p:nvPr>
        </p:nvSpPr>
        <p:spPr>
          <a:xfrm>
            <a:off x="822960" y="286605"/>
            <a:ext cx="7543800" cy="856396"/>
          </a:xfrm>
        </p:spPr>
        <p:txBody>
          <a:bodyPr/>
          <a:lstStyle/>
          <a:p>
            <a:r>
              <a:rPr lang="en-US" dirty="0"/>
              <a:t>Wrapping Up</a:t>
            </a:r>
          </a:p>
        </p:txBody>
      </p:sp>
      <p:sp>
        <p:nvSpPr>
          <p:cNvPr id="3" name="Content Placeholder 2">
            <a:extLst>
              <a:ext uri="{FF2B5EF4-FFF2-40B4-BE49-F238E27FC236}">
                <a16:creationId xmlns:a16="http://schemas.microsoft.com/office/drawing/2014/main" id="{E1C683FB-B813-4CD3-987D-E47AD1E20ADB}"/>
              </a:ext>
            </a:extLst>
          </p:cNvPr>
          <p:cNvSpPr>
            <a:spLocks noGrp="1"/>
          </p:cNvSpPr>
          <p:nvPr>
            <p:ph idx="1"/>
          </p:nvPr>
        </p:nvSpPr>
        <p:spPr>
          <a:xfrm>
            <a:off x="822959" y="1845734"/>
            <a:ext cx="7543801" cy="4326466"/>
          </a:xfrm>
        </p:spPr>
        <p:txBody>
          <a:bodyPr>
            <a:normAutofit fontScale="92500" lnSpcReduction="20000"/>
          </a:bodyPr>
          <a:lstStyle/>
          <a:p>
            <a:pPr marL="0" indent="0">
              <a:buNone/>
            </a:pPr>
            <a:r>
              <a:rPr lang="en-US" dirty="0"/>
              <a:t> Oil prices in U.S. likely to remain high for years; global market.  LNG exports should accelerate materially.  Europe’s energy needs (oil &amp; gas) will draw on supplies.</a:t>
            </a:r>
          </a:p>
          <a:p>
            <a:pPr marL="0" indent="0">
              <a:buNone/>
            </a:pPr>
            <a:r>
              <a:rPr lang="en-US" dirty="0"/>
              <a:t>Heating oil likely will be less affordable for many years (perhaps never again); NG was 35% cheaper in 12/21 when oil was $65 to $75 BBL; opportunity exists to convert large amounts of customers due to economic necessity.</a:t>
            </a:r>
          </a:p>
          <a:p>
            <a:pPr marL="0" indent="0">
              <a:buNone/>
            </a:pPr>
            <a:r>
              <a:rPr lang="en-US" dirty="0"/>
              <a:t>With energy-driven inflation across the economy, natural gas customers will not want to give up NG services to switch to higher-cost alternatives like electric.</a:t>
            </a:r>
          </a:p>
          <a:p>
            <a:pPr marL="0" indent="0">
              <a:buNone/>
            </a:pPr>
            <a:r>
              <a:rPr lang="en-US" dirty="0"/>
              <a:t>2020 natural gas customers = 71.5MM; 2020 presidential voters = 154MM, winner garnered 80MM.  NG customers reeling from inflation will want to defend a cheap energy source in the 2024 election cycle.</a:t>
            </a:r>
          </a:p>
          <a:p>
            <a:pPr marL="0" indent="0">
              <a:buNone/>
            </a:pPr>
            <a:r>
              <a:rPr lang="en-US" dirty="0"/>
              <a:t>2025 likely ushers in new energy policy; projects shelved or previously unable to be permitted could have a window of opportunity to move forward.  Republicans controlled the Presidency for 12 years after the Carter administration.</a:t>
            </a:r>
          </a:p>
        </p:txBody>
      </p:sp>
      <p:sp>
        <p:nvSpPr>
          <p:cNvPr id="4098" name="Slide Number Placeholder 1"/>
          <p:cNvSpPr>
            <a:spLocks noGrp="1"/>
          </p:cNvSpPr>
          <p:nvPr>
            <p:ph type="sldNum" sz="quarter" idx="12"/>
          </p:nvPr>
        </p:nvSpPr>
        <p:spPr>
          <a:noFill/>
        </p:spPr>
        <p:txBody>
          <a:bodyPr/>
          <a:lstStyle/>
          <a:p>
            <a:fld id="{1E7CAB4D-D7CA-453A-A3D8-C2C1F714EB3F}" type="slidenum">
              <a:rPr lang="en-US" smtClean="0"/>
              <a:pPr/>
              <a:t>11</a:t>
            </a:fld>
            <a:endParaRPr lang="en-US"/>
          </a:p>
        </p:txBody>
      </p:sp>
      <p:pic>
        <p:nvPicPr>
          <p:cNvPr id="9" name="Picture 8"/>
          <p:cNvPicPr>
            <a:picLocks noChangeAspect="1"/>
          </p:cNvPicPr>
          <p:nvPr/>
        </p:nvPicPr>
        <p:blipFill>
          <a:blip r:embed="rId3"/>
          <a:stretch>
            <a:fillRect/>
          </a:stretch>
        </p:blipFill>
        <p:spPr>
          <a:xfrm>
            <a:off x="6705600" y="317757"/>
            <a:ext cx="1872857" cy="716572"/>
          </a:xfrm>
          <a:prstGeom prst="rect">
            <a:avLst/>
          </a:prstGeom>
        </p:spPr>
      </p:pic>
    </p:spTree>
    <p:extLst>
      <p:ext uri="{BB962C8B-B14F-4D97-AF65-F5344CB8AC3E}">
        <p14:creationId xmlns:p14="http://schemas.microsoft.com/office/powerpoint/2010/main" val="1881227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85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3074" name="Slide Number Placeholder 3"/>
          <p:cNvSpPr>
            <a:spLocks noGrp="1"/>
          </p:cNvSpPr>
          <p:nvPr>
            <p:ph type="sldNum" sz="quarter" idx="12"/>
          </p:nvPr>
        </p:nvSpPr>
        <p:spPr>
          <a:noFill/>
        </p:spPr>
        <p:txBody>
          <a:bodyPr/>
          <a:lstStyle/>
          <a:p>
            <a:fld id="{9DEFA979-0712-4B7D-80B0-3155072D46CD}" type="slidenum">
              <a:rPr lang="en-US" smtClean="0"/>
              <a:pPr/>
              <a:t>12</a:t>
            </a:fld>
            <a:endParaRPr lang="en-US"/>
          </a:p>
        </p:txBody>
      </p:sp>
      <p:sp>
        <p:nvSpPr>
          <p:cNvPr id="5" name="Rectangle 2"/>
          <p:cNvSpPr txBox="1">
            <a:spLocks noChangeArrowheads="1"/>
          </p:cNvSpPr>
          <p:nvPr/>
        </p:nvSpPr>
        <p:spPr bwMode="auto">
          <a:xfrm>
            <a:off x="76200" y="404091"/>
            <a:ext cx="8763000" cy="630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1800" b="1" kern="0" spc="10" dirty="0">
                <a:solidFill>
                  <a:schemeClr val="tx1">
                    <a:lumMod val="75000"/>
                    <a:lumOff val="25000"/>
                  </a:schemeClr>
                </a:solidFill>
                <a:latin typeface="Arial" panose="020B0604020202020204" pitchFamily="34" charset="0"/>
                <a:cs typeface="Arial" panose="020B0604020202020204" pitchFamily="34" charset="0"/>
              </a:rPr>
              <a:t>Disclosures </a:t>
            </a:r>
            <a:endParaRPr lang="en-US" sz="1800" b="1" kern="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6705600" y="317757"/>
            <a:ext cx="1872857" cy="716572"/>
          </a:xfrm>
          <a:prstGeom prst="rect">
            <a:avLst/>
          </a:prstGeom>
        </p:spPr>
      </p:pic>
      <p:sp>
        <p:nvSpPr>
          <p:cNvPr id="4" name="TextBox 3"/>
          <p:cNvSpPr txBox="1"/>
          <p:nvPr/>
        </p:nvSpPr>
        <p:spPr>
          <a:xfrm>
            <a:off x="457200" y="1204122"/>
            <a:ext cx="7301999" cy="5078313"/>
          </a:xfrm>
          <a:prstGeom prst="rect">
            <a:avLst/>
          </a:prstGeom>
          <a:noFill/>
        </p:spPr>
        <p:txBody>
          <a:bodyPr wrap="none" rtlCol="0">
            <a:spAutoFit/>
          </a:bodyPr>
          <a:lstStyle/>
          <a:p>
            <a:r>
              <a:rPr lang="en-US" sz="900" b="1" dirty="0"/>
              <a:t>IMPORTANT DISCLOSURES</a:t>
            </a:r>
          </a:p>
          <a:p>
            <a:r>
              <a:rPr lang="en-US" sz="900" b="1" dirty="0"/>
              <a:t>Research Analyst Certification</a:t>
            </a:r>
          </a:p>
          <a:p>
            <a:r>
              <a:rPr lang="en-US" sz="900" dirty="0"/>
              <a:t>I, Michael Gaugler, the Primarily Responsible Analyst for this research report, hereby certify that all of the views expressed in this research</a:t>
            </a:r>
          </a:p>
          <a:p>
            <a:r>
              <a:rPr lang="en-US" sz="900" dirty="0"/>
              <a:t>report accurately reflect my personal views about any and all of the subject securities or issuers. No part of my compensation was, is, or will</a:t>
            </a:r>
          </a:p>
          <a:p>
            <a:r>
              <a:rPr lang="en-US" sz="900" dirty="0"/>
              <a:t>be, directly or indirectly, related to the specific recommendations or views I expressed in this research report.</a:t>
            </a:r>
          </a:p>
          <a:p>
            <a:r>
              <a:rPr lang="en-US" sz="900" b="1" dirty="0"/>
              <a:t>Janney Montgomery Scott LLC ("Janney") Equity Research Disclosure Legend</a:t>
            </a:r>
          </a:p>
          <a:p>
            <a:r>
              <a:rPr lang="en-US" sz="900" dirty="0"/>
              <a:t>Individual disclosures for the companies mentioned in this report can be obtained by accessing our Firm’s Disclosure Site</a:t>
            </a:r>
          </a:p>
          <a:p>
            <a:r>
              <a:rPr lang="en-US" sz="900" dirty="0">
                <a:hlinkClick r:id="rId4"/>
              </a:rPr>
              <a:t>https://jms.bluematrix.com/sellside/Disclosures.action?encrypt=d5a9bb5a-57a8-4d10-a44b-008354befa8f</a:t>
            </a:r>
            <a:r>
              <a:rPr lang="en-US" sz="900" dirty="0"/>
              <a:t>?</a:t>
            </a:r>
          </a:p>
          <a:p>
            <a:r>
              <a:rPr lang="en-US" sz="900" b="1" dirty="0"/>
              <a:t>Definition of Ratings</a:t>
            </a:r>
          </a:p>
          <a:p>
            <a:r>
              <a:rPr lang="en-US" sz="900" dirty="0"/>
              <a:t>BUY: Janney expects that the subject company will appreciate in value. Additionally, we expect that the subject company will outperform</a:t>
            </a:r>
          </a:p>
          <a:p>
            <a:r>
              <a:rPr lang="en-US" sz="900" dirty="0"/>
              <a:t>comparable companies within its sector.</a:t>
            </a:r>
          </a:p>
          <a:p>
            <a:r>
              <a:rPr lang="en-US" sz="900" dirty="0"/>
              <a:t>NEUTRAL: Janney believes that the subject company is fairly valued and will perform in line with comparable companies within its sector.</a:t>
            </a:r>
          </a:p>
          <a:p>
            <a:r>
              <a:rPr lang="en-US" sz="900" dirty="0"/>
              <a:t>Investors may add to current positions on short-term weakness and sell on strength as the valuations or fundamentals become more or less</a:t>
            </a:r>
          </a:p>
          <a:p>
            <a:r>
              <a:rPr lang="en-US" sz="900" dirty="0"/>
              <a:t>attractive.</a:t>
            </a:r>
          </a:p>
          <a:p>
            <a:r>
              <a:rPr lang="en-US" sz="900" dirty="0"/>
              <a:t>SELL: Janney expects that the subject company will likely decline in value and will underperform comparable companies within its sector.</a:t>
            </a:r>
          </a:p>
          <a:p>
            <a:r>
              <a:rPr lang="en-US" sz="900" b="1" dirty="0"/>
              <a:t>Janney Montgomery Scott Ratings Distribution as of 03/31/18</a:t>
            </a:r>
          </a:p>
          <a:p>
            <a:r>
              <a:rPr lang="en-US" sz="900" b="1" dirty="0"/>
              <a:t>                                             IB Serv./Past 12 Mos.*</a:t>
            </a:r>
          </a:p>
          <a:p>
            <a:r>
              <a:rPr lang="en-US" sz="900" b="1" dirty="0"/>
              <a:t>Rating         Count Percent      Count Percent</a:t>
            </a:r>
          </a:p>
          <a:p>
            <a:r>
              <a:rPr lang="en-US" sz="900" b="1" dirty="0"/>
              <a:t>BUY [B]           </a:t>
            </a:r>
            <a:r>
              <a:rPr lang="en-US" sz="900" dirty="0"/>
              <a:t>116    48.95	 34 29.31</a:t>
            </a:r>
          </a:p>
          <a:p>
            <a:r>
              <a:rPr lang="pt-BR" sz="900" b="1" dirty="0"/>
              <a:t>NEUTRAL [N] </a:t>
            </a:r>
            <a:r>
              <a:rPr lang="pt-BR" sz="900" dirty="0"/>
              <a:t>119     50.21	 26 21.85</a:t>
            </a:r>
          </a:p>
          <a:p>
            <a:r>
              <a:rPr lang="en-US" sz="900" b="1" dirty="0"/>
              <a:t>SELL [S]              </a:t>
            </a:r>
            <a:r>
              <a:rPr lang="en-US" sz="900" dirty="0"/>
              <a:t>2       0.84	    0 0.00</a:t>
            </a:r>
          </a:p>
          <a:p>
            <a:r>
              <a:rPr lang="en-US" sz="900" dirty="0"/>
              <a:t>*Percentages of each rating category where Janney has performed Investment Banking services over the past 12 months.</a:t>
            </a:r>
          </a:p>
          <a:p>
            <a:r>
              <a:rPr lang="en-US" sz="900" b="1" dirty="0"/>
              <a:t>Other Disclosures</a:t>
            </a:r>
          </a:p>
          <a:p>
            <a:r>
              <a:rPr lang="en-US" sz="900" dirty="0"/>
              <a:t>Janney Montgomery Scott LLC, is a U.S. broker-dealer registered with the U.S. Securities and Exchange Commission and a member of the</a:t>
            </a:r>
          </a:p>
          <a:p>
            <a:r>
              <a:rPr lang="en-US" sz="900" dirty="0"/>
              <a:t>New York Stock Exchange, the Financial Industry Regulatory Authority and the Securities Investor Protection Corp.</a:t>
            </a:r>
          </a:p>
          <a:p>
            <a:r>
              <a:rPr lang="en-US" sz="900" dirty="0"/>
              <a:t>This report is for your information only and is not an offer to sell or a solicitation of an offer to buy the securities or instruments named or</a:t>
            </a:r>
          </a:p>
          <a:p>
            <a:r>
              <a:rPr lang="en-US" sz="900" dirty="0"/>
              <a:t>described in this report. Interested parties are advised to contact the entity with which they deal or the entity that provided this report to</a:t>
            </a:r>
          </a:p>
          <a:p>
            <a:r>
              <a:rPr lang="en-US" sz="900" dirty="0"/>
              <a:t>them, should they desire further information. The information in this report has been obtained or derived from sources believed by Janney</a:t>
            </a:r>
          </a:p>
          <a:p>
            <a:r>
              <a:rPr lang="en-US" sz="900" dirty="0"/>
              <a:t>Montgomery Scott LLC, to be reliable. Janney Montgomery Scott LLC, however, does not represent that this information is accurate or</a:t>
            </a:r>
          </a:p>
          <a:p>
            <a:r>
              <a:rPr lang="en-US" sz="900" dirty="0"/>
              <a:t>complete. Any opinions or estimates contained in this report represent the judgment of Janney Montgomery Scott LLC at this time and are</a:t>
            </a:r>
          </a:p>
          <a:p>
            <a:r>
              <a:rPr lang="en-US" sz="900" dirty="0"/>
              <a:t>subject to change without notice.</a:t>
            </a:r>
          </a:p>
          <a:p>
            <a:r>
              <a:rPr lang="en-US" sz="900" dirty="0"/>
              <a:t>Investment opinions are based on each stock's 6-12 month return potential. Our ratings are not based on formal price targets, however,</a:t>
            </a:r>
          </a:p>
          <a:p>
            <a:r>
              <a:rPr lang="en-US" sz="900" dirty="0"/>
              <a:t>our analysts will discuss fair value and/or target price ranges in research reports. Decisions to buy or sell a stock should be based on the</a:t>
            </a:r>
          </a:p>
          <a:p>
            <a:r>
              <a:rPr lang="en-US" sz="900" dirty="0"/>
              <a:t>investor's investment objectives and risk tolerance and should not rely solely on the rating. Investors should read carefully the entire</a:t>
            </a:r>
          </a:p>
          <a:p>
            <a:r>
              <a:rPr lang="en-US" sz="900" dirty="0"/>
              <a:t>research report, which provides a more complete discussion of the analyst's views. Supporting information related to the recommendation,</a:t>
            </a:r>
          </a:p>
          <a:p>
            <a:r>
              <a:rPr lang="en-US" sz="900" dirty="0"/>
              <a:t>if any, made in the research report is available upon request.</a:t>
            </a:r>
          </a:p>
        </p:txBody>
      </p:sp>
    </p:spTree>
    <p:extLst>
      <p:ext uri="{BB962C8B-B14F-4D97-AF65-F5344CB8AC3E}">
        <p14:creationId xmlns:p14="http://schemas.microsoft.com/office/powerpoint/2010/main" val="3994119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5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noFill/>
        </p:spPr>
        <p:txBody>
          <a:bodyPr/>
          <a:lstStyle/>
          <a:p>
            <a:fld id="{BB73AD7E-7A28-42B6-84A8-C2858C0C9723}" type="slidenum">
              <a:rPr lang="en-US" smtClean="0"/>
              <a:pPr/>
              <a:t>2</a:t>
            </a:fld>
            <a:endParaRPr lang="en-US"/>
          </a:p>
        </p:txBody>
      </p:sp>
      <p:sp>
        <p:nvSpPr>
          <p:cNvPr id="2" name="Rectangle 1"/>
          <p:cNvSpPr/>
          <p:nvPr/>
        </p:nvSpPr>
        <p:spPr>
          <a:xfrm>
            <a:off x="685800" y="1123229"/>
            <a:ext cx="8153400" cy="2585323"/>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Who we are:</a:t>
            </a:r>
          </a:p>
          <a:p>
            <a:endParaRPr lang="en-US" b="1" dirty="0">
              <a:latin typeface="Arial" panose="020B0604020202020204" pitchFamily="34" charset="0"/>
              <a:cs typeface="Arial" panose="020B0604020202020204" pitchFamily="34" charset="0"/>
            </a:endParaRPr>
          </a:p>
          <a:p>
            <a:r>
              <a:rPr lang="en-US" b="1" dirty="0"/>
              <a:t>Tracing our roots to </a:t>
            </a:r>
            <a:r>
              <a:rPr lang="en-US" b="1" dirty="0">
                <a:latin typeface="Arial" panose="020B0604020202020204" pitchFamily="34" charset="0"/>
                <a:cs typeface="Arial" panose="020B0604020202020204" pitchFamily="34" charset="0"/>
              </a:rPr>
              <a:t>1832, a Philadelphia-based full service financial services firm, owned by Penn Mutual Life Insurance Company with $135 billion in client assets under management.</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Janney has 130 offices in 21 states, with more than 850</a:t>
            </a:r>
          </a:p>
          <a:p>
            <a:r>
              <a:rPr lang="en-US" b="1" dirty="0">
                <a:latin typeface="Arial" panose="020B0604020202020204" pitchFamily="34" charset="0"/>
                <a:cs typeface="Arial" panose="020B0604020202020204" pitchFamily="34" charset="0"/>
              </a:rPr>
              <a:t>financial advisors and more than 200 capital markets professionals.  Total employees exceeds 2,800. </a:t>
            </a:r>
            <a:endParaRPr lang="en-US" dirty="0"/>
          </a:p>
        </p:txBody>
      </p:sp>
      <p:pic>
        <p:nvPicPr>
          <p:cNvPr id="8" name="Picture 7"/>
          <p:cNvPicPr>
            <a:picLocks noChangeAspect="1"/>
          </p:cNvPicPr>
          <p:nvPr/>
        </p:nvPicPr>
        <p:blipFill>
          <a:blip r:embed="rId3"/>
          <a:stretch>
            <a:fillRect/>
          </a:stretch>
        </p:blipFill>
        <p:spPr>
          <a:xfrm>
            <a:off x="6705600" y="317757"/>
            <a:ext cx="1872857" cy="716572"/>
          </a:xfrm>
          <a:prstGeom prst="rect">
            <a:avLst/>
          </a:prstGeom>
        </p:spPr>
      </p:pic>
      <p:sp>
        <p:nvSpPr>
          <p:cNvPr id="15" name="Rectangle 5"/>
          <p:cNvSpPr>
            <a:spLocks noChangeArrowheads="1"/>
          </p:cNvSpPr>
          <p:nvPr/>
        </p:nvSpPr>
        <p:spPr bwMode="auto">
          <a:xfrm>
            <a:off x="3200400" y="4440220"/>
            <a:ext cx="2438400" cy="284180"/>
          </a:xfrm>
          <a:prstGeom prst="rect">
            <a:avLst/>
          </a:prstGeom>
          <a:noFill/>
          <a:ln w="9525">
            <a:noFill/>
            <a:miter lim="800000"/>
            <a:headEnd/>
            <a:tailEnd/>
          </a:ln>
        </p:spPr>
        <p:txBody>
          <a:bodyPr>
            <a:spAutoFit/>
          </a:bodyPr>
          <a:lstStyle/>
          <a:p>
            <a:pPr eaLnBrk="1" hangingPunct="1">
              <a:lnSpc>
                <a:spcPts val="1600"/>
              </a:lnSpc>
              <a:buClr>
                <a:schemeClr val="accent2"/>
              </a:buClr>
              <a:defRPr/>
            </a:pPr>
            <a:r>
              <a:rPr lang="en-US" sz="1300" b="1" dirty="0">
                <a:solidFill>
                  <a:schemeClr val="tx1">
                    <a:lumMod val="75000"/>
                    <a:lumOff val="25000"/>
                  </a:schemeClr>
                </a:solidFill>
                <a:latin typeface="Arial" pitchFamily="34" charset="0"/>
                <a:ea typeface="ＭＳ Ｐゴシック" charset="-128"/>
                <a:cs typeface="Arial" pitchFamily="34" charset="0"/>
              </a:rPr>
              <a:t>Capital Markets Capabilities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095" y="4800600"/>
            <a:ext cx="6839905" cy="1305107"/>
          </a:xfrm>
          <a:prstGeom prst="rect">
            <a:avLst/>
          </a:prstGeom>
        </p:spPr>
      </p:pic>
    </p:spTree>
    <p:extLst>
      <p:ext uri="{BB962C8B-B14F-4D97-AF65-F5344CB8AC3E}">
        <p14:creationId xmlns:p14="http://schemas.microsoft.com/office/powerpoint/2010/main" val="2262299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85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4098" name="Slide Number Placeholder 1"/>
          <p:cNvSpPr>
            <a:spLocks noGrp="1"/>
          </p:cNvSpPr>
          <p:nvPr>
            <p:ph type="sldNum" sz="quarter" idx="12"/>
          </p:nvPr>
        </p:nvSpPr>
        <p:spPr>
          <a:noFill/>
        </p:spPr>
        <p:txBody>
          <a:bodyPr/>
          <a:lstStyle/>
          <a:p>
            <a:fld id="{1E7CAB4D-D7CA-453A-A3D8-C2C1F714EB3F}" type="slidenum">
              <a:rPr lang="en-US" smtClean="0"/>
              <a:pPr/>
              <a:t>3</a:t>
            </a:fld>
            <a:endParaRPr lang="en-US"/>
          </a:p>
        </p:txBody>
      </p:sp>
      <p:sp>
        <p:nvSpPr>
          <p:cNvPr id="6" name="Rectangle 3"/>
          <p:cNvSpPr txBox="1">
            <a:spLocks noChangeArrowheads="1"/>
          </p:cNvSpPr>
          <p:nvPr/>
        </p:nvSpPr>
        <p:spPr bwMode="auto">
          <a:xfrm>
            <a:off x="685800" y="1219200"/>
            <a:ext cx="8119792" cy="1261884"/>
          </a:xfrm>
          <a:prstGeom prst="rect">
            <a:avLst/>
          </a:prstGeom>
          <a:noFill/>
          <a:ln w="9525">
            <a:noFill/>
            <a:miter lim="800000"/>
            <a:headEnd/>
            <a:tailEnd/>
          </a:ln>
        </p:spPr>
        <p:txBody>
          <a:bodyPr vert="horz" wrap="square" lIns="0" tIns="45720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ts val="600"/>
              </a:spcBef>
              <a:buClr>
                <a:schemeClr val="tx1">
                  <a:lumMod val="85000"/>
                  <a:lumOff val="15000"/>
                </a:schemeClr>
              </a:buClr>
              <a:buFontTx/>
              <a:buNone/>
              <a:defRPr/>
            </a:pPr>
            <a:endParaRPr lang="en-US" sz="1300" b="1" kern="0" dirty="0">
              <a:latin typeface="Arial" panose="020B0604020202020204" pitchFamily="34" charset="0"/>
              <a:cs typeface="Arial" panose="020B0604020202020204" pitchFamily="34" charset="0"/>
            </a:endParaRPr>
          </a:p>
          <a:p>
            <a:pPr marL="0" indent="0" eaLnBrk="1" hangingPunct="1">
              <a:spcBef>
                <a:spcPts val="600"/>
              </a:spcBef>
              <a:buClr>
                <a:schemeClr val="tx1">
                  <a:lumMod val="85000"/>
                  <a:lumOff val="15000"/>
                </a:schemeClr>
              </a:buClr>
              <a:buFontTx/>
              <a:buNone/>
              <a:defRPr/>
            </a:pPr>
            <a:endParaRPr lang="en-US" sz="1300" b="1" kern="0" dirty="0">
              <a:latin typeface="Arial" panose="020B0604020202020204" pitchFamily="34" charset="0"/>
              <a:cs typeface="Arial" panose="020B0604020202020204" pitchFamily="34" charset="0"/>
            </a:endParaRPr>
          </a:p>
          <a:p>
            <a:pPr marL="0" indent="0" eaLnBrk="1" hangingPunct="1">
              <a:spcBef>
                <a:spcPts val="600"/>
              </a:spcBef>
              <a:buClr>
                <a:schemeClr val="tx1">
                  <a:lumMod val="85000"/>
                  <a:lumOff val="15000"/>
                </a:schemeClr>
              </a:buClr>
              <a:buFontTx/>
              <a:buNone/>
              <a:defRPr/>
            </a:pPr>
            <a:endParaRPr lang="en-US" sz="1300" b="1" kern="0" dirty="0">
              <a:latin typeface="Arial" panose="020B0604020202020204" pitchFamily="34" charset="0"/>
              <a:cs typeface="Arial" panose="020B0604020202020204" pitchFamily="34" charset="0"/>
            </a:endParaRPr>
          </a:p>
        </p:txBody>
      </p:sp>
      <p:sp>
        <p:nvSpPr>
          <p:cNvPr id="7" name="Rectangle 2"/>
          <p:cNvSpPr txBox="1">
            <a:spLocks noChangeArrowheads="1"/>
          </p:cNvSpPr>
          <p:nvPr/>
        </p:nvSpPr>
        <p:spPr bwMode="auto">
          <a:xfrm>
            <a:off x="1371600" y="578076"/>
            <a:ext cx="6172200" cy="630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1800" b="1" kern="0" spc="10" dirty="0">
                <a:solidFill>
                  <a:schemeClr val="tx1">
                    <a:lumMod val="75000"/>
                    <a:lumOff val="25000"/>
                  </a:schemeClr>
                </a:solidFill>
                <a:latin typeface="Arial" panose="020B0604020202020204" pitchFamily="34" charset="0"/>
                <a:cs typeface="Arial" panose="020B0604020202020204" pitchFamily="34" charset="0"/>
              </a:rPr>
              <a:t>Our Favorite Headlines </a:t>
            </a:r>
            <a:endParaRPr lang="en-US" sz="1800" b="1" kern="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3"/>
          <a:stretch>
            <a:fillRect/>
          </a:stretch>
        </p:blipFill>
        <p:spPr>
          <a:xfrm>
            <a:off x="7118743" y="76200"/>
            <a:ext cx="1872857" cy="716572"/>
          </a:xfrm>
          <a:prstGeom prst="rect">
            <a:avLst/>
          </a:prstGeom>
        </p:spPr>
      </p:pic>
      <p:pic>
        <p:nvPicPr>
          <p:cNvPr id="4" name="Picture 3" descr="A close-up of a document&#10;&#10;Description automatically generated with medium confidence">
            <a:extLst>
              <a:ext uri="{FF2B5EF4-FFF2-40B4-BE49-F238E27FC236}">
                <a16:creationId xmlns:a16="http://schemas.microsoft.com/office/drawing/2014/main" id="{C47B7AFB-CD93-42E2-B432-610C58551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470" y="1066800"/>
            <a:ext cx="8875059" cy="5486400"/>
          </a:xfrm>
          <a:prstGeom prst="rect">
            <a:avLst/>
          </a:prstGeom>
        </p:spPr>
      </p:pic>
    </p:spTree>
    <p:extLst>
      <p:ext uri="{BB962C8B-B14F-4D97-AF65-F5344CB8AC3E}">
        <p14:creationId xmlns:p14="http://schemas.microsoft.com/office/powerpoint/2010/main" val="3647826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85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4098" name="Slide Number Placeholder 1"/>
          <p:cNvSpPr>
            <a:spLocks noGrp="1"/>
          </p:cNvSpPr>
          <p:nvPr>
            <p:ph type="sldNum" sz="quarter" idx="12"/>
          </p:nvPr>
        </p:nvSpPr>
        <p:spPr>
          <a:noFill/>
        </p:spPr>
        <p:txBody>
          <a:bodyPr/>
          <a:lstStyle/>
          <a:p>
            <a:fld id="{1E7CAB4D-D7CA-453A-A3D8-C2C1F714EB3F}" type="slidenum">
              <a:rPr lang="en-US" smtClean="0"/>
              <a:pPr/>
              <a:t>4</a:t>
            </a:fld>
            <a:endParaRPr lang="en-US"/>
          </a:p>
        </p:txBody>
      </p:sp>
      <p:sp>
        <p:nvSpPr>
          <p:cNvPr id="6" name="Rectangle 3"/>
          <p:cNvSpPr txBox="1">
            <a:spLocks noChangeArrowheads="1"/>
          </p:cNvSpPr>
          <p:nvPr/>
        </p:nvSpPr>
        <p:spPr bwMode="auto">
          <a:xfrm>
            <a:off x="685800" y="1219200"/>
            <a:ext cx="8119792" cy="1261884"/>
          </a:xfrm>
          <a:prstGeom prst="rect">
            <a:avLst/>
          </a:prstGeom>
          <a:noFill/>
          <a:ln w="9525">
            <a:noFill/>
            <a:miter lim="800000"/>
            <a:headEnd/>
            <a:tailEnd/>
          </a:ln>
        </p:spPr>
        <p:txBody>
          <a:bodyPr vert="horz" wrap="square" lIns="0" tIns="45720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ts val="600"/>
              </a:spcBef>
              <a:buClr>
                <a:schemeClr val="tx1">
                  <a:lumMod val="85000"/>
                  <a:lumOff val="15000"/>
                </a:schemeClr>
              </a:buClr>
              <a:buFontTx/>
              <a:buNone/>
              <a:defRPr/>
            </a:pPr>
            <a:endParaRPr lang="en-US" sz="1300" b="1" kern="0" dirty="0">
              <a:latin typeface="Arial" panose="020B0604020202020204" pitchFamily="34" charset="0"/>
              <a:cs typeface="Arial" panose="020B0604020202020204" pitchFamily="34" charset="0"/>
            </a:endParaRPr>
          </a:p>
          <a:p>
            <a:pPr marL="0" indent="0" eaLnBrk="1" hangingPunct="1">
              <a:spcBef>
                <a:spcPts val="600"/>
              </a:spcBef>
              <a:buClr>
                <a:schemeClr val="tx1">
                  <a:lumMod val="85000"/>
                  <a:lumOff val="15000"/>
                </a:schemeClr>
              </a:buClr>
              <a:buFontTx/>
              <a:buNone/>
              <a:defRPr/>
            </a:pPr>
            <a:endParaRPr lang="en-US" sz="1300" b="1" kern="0" dirty="0">
              <a:latin typeface="Arial" panose="020B0604020202020204" pitchFamily="34" charset="0"/>
              <a:cs typeface="Arial" panose="020B0604020202020204" pitchFamily="34" charset="0"/>
            </a:endParaRPr>
          </a:p>
          <a:p>
            <a:pPr marL="0" indent="0" eaLnBrk="1" hangingPunct="1">
              <a:spcBef>
                <a:spcPts val="600"/>
              </a:spcBef>
              <a:buClr>
                <a:schemeClr val="tx1">
                  <a:lumMod val="85000"/>
                  <a:lumOff val="15000"/>
                </a:schemeClr>
              </a:buClr>
              <a:buFontTx/>
              <a:buNone/>
              <a:defRPr/>
            </a:pPr>
            <a:endParaRPr lang="en-US" sz="1300" b="1" kern="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3"/>
          <a:stretch>
            <a:fillRect/>
          </a:stretch>
        </p:blipFill>
        <p:spPr>
          <a:xfrm>
            <a:off x="7118743" y="76200"/>
            <a:ext cx="1872857" cy="716572"/>
          </a:xfrm>
          <a:prstGeom prst="rect">
            <a:avLst/>
          </a:prstGeom>
        </p:spPr>
      </p:pic>
      <p:pic>
        <p:nvPicPr>
          <p:cNvPr id="4" name="Picture 3" descr="Text&#10;&#10;Description automatically generated">
            <a:extLst>
              <a:ext uri="{FF2B5EF4-FFF2-40B4-BE49-F238E27FC236}">
                <a16:creationId xmlns:a16="http://schemas.microsoft.com/office/drawing/2014/main" id="{8643C4A7-34E0-4539-876F-1F8495CE96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228600"/>
            <a:ext cx="5299364" cy="5943600"/>
          </a:xfrm>
          <a:prstGeom prst="rect">
            <a:avLst/>
          </a:prstGeom>
        </p:spPr>
      </p:pic>
    </p:spTree>
    <p:extLst>
      <p:ext uri="{BB962C8B-B14F-4D97-AF65-F5344CB8AC3E}">
        <p14:creationId xmlns:p14="http://schemas.microsoft.com/office/powerpoint/2010/main" val="2590862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85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4098" name="Slide Number Placeholder 1"/>
          <p:cNvSpPr>
            <a:spLocks noGrp="1"/>
          </p:cNvSpPr>
          <p:nvPr>
            <p:ph type="sldNum" sz="quarter" idx="12"/>
          </p:nvPr>
        </p:nvSpPr>
        <p:spPr>
          <a:noFill/>
        </p:spPr>
        <p:txBody>
          <a:bodyPr/>
          <a:lstStyle/>
          <a:p>
            <a:fld id="{1E7CAB4D-D7CA-453A-A3D8-C2C1F714EB3F}" type="slidenum">
              <a:rPr lang="en-US" smtClean="0"/>
              <a:pPr/>
              <a:t>5</a:t>
            </a:fld>
            <a:endParaRPr lang="en-US"/>
          </a:p>
        </p:txBody>
      </p:sp>
      <p:pic>
        <p:nvPicPr>
          <p:cNvPr id="9" name="Picture 8"/>
          <p:cNvPicPr>
            <a:picLocks noChangeAspect="1"/>
          </p:cNvPicPr>
          <p:nvPr/>
        </p:nvPicPr>
        <p:blipFill>
          <a:blip r:embed="rId3"/>
          <a:stretch>
            <a:fillRect/>
          </a:stretch>
        </p:blipFill>
        <p:spPr>
          <a:xfrm>
            <a:off x="6705600" y="317757"/>
            <a:ext cx="1872857" cy="716572"/>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7702C152-E614-49D1-8EFD-83A2C143AC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470" y="891540"/>
            <a:ext cx="6537960" cy="50520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85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4098" name="Slide Number Placeholder 1"/>
          <p:cNvSpPr>
            <a:spLocks noGrp="1"/>
          </p:cNvSpPr>
          <p:nvPr>
            <p:ph type="sldNum" sz="quarter" idx="12"/>
          </p:nvPr>
        </p:nvSpPr>
        <p:spPr>
          <a:noFill/>
        </p:spPr>
        <p:txBody>
          <a:bodyPr/>
          <a:lstStyle/>
          <a:p>
            <a:fld id="{1E7CAB4D-D7CA-453A-A3D8-C2C1F714EB3F}" type="slidenum">
              <a:rPr lang="en-US" smtClean="0"/>
              <a:pPr/>
              <a:t>6</a:t>
            </a:fld>
            <a:endParaRPr lang="en-US"/>
          </a:p>
        </p:txBody>
      </p:sp>
      <p:pic>
        <p:nvPicPr>
          <p:cNvPr id="9" name="Picture 8"/>
          <p:cNvPicPr>
            <a:picLocks noChangeAspect="1"/>
          </p:cNvPicPr>
          <p:nvPr/>
        </p:nvPicPr>
        <p:blipFill>
          <a:blip r:embed="rId3"/>
          <a:stretch>
            <a:fillRect/>
          </a:stretch>
        </p:blipFill>
        <p:spPr>
          <a:xfrm>
            <a:off x="6705600" y="317757"/>
            <a:ext cx="1872857" cy="716572"/>
          </a:xfrm>
          <a:prstGeom prst="rect">
            <a:avLst/>
          </a:prstGeom>
        </p:spPr>
      </p:pic>
      <p:pic>
        <p:nvPicPr>
          <p:cNvPr id="3" name="Picture 2" descr="Text&#10;&#10;Description automatically generated">
            <a:extLst>
              <a:ext uri="{FF2B5EF4-FFF2-40B4-BE49-F238E27FC236}">
                <a16:creationId xmlns:a16="http://schemas.microsoft.com/office/drawing/2014/main" id="{78A901D2-3BFE-44B5-8516-1BEEBA4B45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2177"/>
            <a:ext cx="5299364" cy="6172200"/>
          </a:xfrm>
          <a:prstGeom prst="rect">
            <a:avLst/>
          </a:prstGeom>
        </p:spPr>
      </p:pic>
    </p:spTree>
    <p:extLst>
      <p:ext uri="{BB962C8B-B14F-4D97-AF65-F5344CB8AC3E}">
        <p14:creationId xmlns:p14="http://schemas.microsoft.com/office/powerpoint/2010/main" val="1437072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85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4098" name="Slide Number Placeholder 1"/>
          <p:cNvSpPr>
            <a:spLocks noGrp="1"/>
          </p:cNvSpPr>
          <p:nvPr>
            <p:ph type="sldNum" sz="quarter" idx="12"/>
          </p:nvPr>
        </p:nvSpPr>
        <p:spPr>
          <a:noFill/>
        </p:spPr>
        <p:txBody>
          <a:bodyPr/>
          <a:lstStyle/>
          <a:p>
            <a:fld id="{1E7CAB4D-D7CA-453A-A3D8-C2C1F714EB3F}" type="slidenum">
              <a:rPr lang="en-US" smtClean="0"/>
              <a:pPr/>
              <a:t>7</a:t>
            </a:fld>
            <a:endParaRPr lang="en-US"/>
          </a:p>
        </p:txBody>
      </p:sp>
      <p:pic>
        <p:nvPicPr>
          <p:cNvPr id="9" name="Picture 8"/>
          <p:cNvPicPr>
            <a:picLocks noChangeAspect="1"/>
          </p:cNvPicPr>
          <p:nvPr/>
        </p:nvPicPr>
        <p:blipFill>
          <a:blip r:embed="rId3"/>
          <a:stretch>
            <a:fillRect/>
          </a:stretch>
        </p:blipFill>
        <p:spPr>
          <a:xfrm>
            <a:off x="6705600" y="317757"/>
            <a:ext cx="1872857" cy="716572"/>
          </a:xfrm>
          <a:prstGeom prst="rect">
            <a:avLst/>
          </a:prstGeom>
        </p:spPr>
      </p:pic>
      <p:pic>
        <p:nvPicPr>
          <p:cNvPr id="3" name="Picture 2" descr="Diagram, timeline&#10;&#10;Description automatically generated">
            <a:extLst>
              <a:ext uri="{FF2B5EF4-FFF2-40B4-BE49-F238E27FC236}">
                <a16:creationId xmlns:a16="http://schemas.microsoft.com/office/drawing/2014/main" id="{22E44438-52BE-4EA4-B958-B6C9A7F84D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470" y="1066800"/>
            <a:ext cx="8875059" cy="5029200"/>
          </a:xfrm>
          <a:prstGeom prst="rect">
            <a:avLst/>
          </a:prstGeom>
        </p:spPr>
      </p:pic>
    </p:spTree>
    <p:extLst>
      <p:ext uri="{BB962C8B-B14F-4D97-AF65-F5344CB8AC3E}">
        <p14:creationId xmlns:p14="http://schemas.microsoft.com/office/powerpoint/2010/main" val="718605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85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4098" name="Slide Number Placeholder 1"/>
          <p:cNvSpPr>
            <a:spLocks noGrp="1"/>
          </p:cNvSpPr>
          <p:nvPr>
            <p:ph type="sldNum" sz="quarter" idx="12"/>
          </p:nvPr>
        </p:nvSpPr>
        <p:spPr>
          <a:noFill/>
        </p:spPr>
        <p:txBody>
          <a:bodyPr/>
          <a:lstStyle/>
          <a:p>
            <a:fld id="{1E7CAB4D-D7CA-453A-A3D8-C2C1F714EB3F}" type="slidenum">
              <a:rPr lang="en-US" smtClean="0"/>
              <a:pPr/>
              <a:t>8</a:t>
            </a:fld>
            <a:endParaRPr lang="en-US"/>
          </a:p>
        </p:txBody>
      </p:sp>
      <p:pic>
        <p:nvPicPr>
          <p:cNvPr id="9" name="Picture 8"/>
          <p:cNvPicPr>
            <a:picLocks noChangeAspect="1"/>
          </p:cNvPicPr>
          <p:nvPr/>
        </p:nvPicPr>
        <p:blipFill>
          <a:blip r:embed="rId3"/>
          <a:stretch>
            <a:fillRect/>
          </a:stretch>
        </p:blipFill>
        <p:spPr>
          <a:xfrm>
            <a:off x="6705600" y="317757"/>
            <a:ext cx="1872857" cy="716572"/>
          </a:xfrm>
          <a:prstGeom prst="rect">
            <a:avLst/>
          </a:prstGeom>
        </p:spPr>
      </p:pic>
      <p:pic>
        <p:nvPicPr>
          <p:cNvPr id="4" name="Picture 3" descr="A screenshot of a computer&#10;&#10;Description automatically generated with low confidence">
            <a:extLst>
              <a:ext uri="{FF2B5EF4-FFF2-40B4-BE49-F238E27FC236}">
                <a16:creationId xmlns:a16="http://schemas.microsoft.com/office/drawing/2014/main" id="{5E05B0A6-285F-4775-9FAA-228AC78D21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933259"/>
            <a:ext cx="6010370" cy="5238941"/>
          </a:xfrm>
          <a:prstGeom prst="rect">
            <a:avLst/>
          </a:prstGeom>
        </p:spPr>
      </p:pic>
    </p:spTree>
    <p:extLst>
      <p:ext uri="{BB962C8B-B14F-4D97-AF65-F5344CB8AC3E}">
        <p14:creationId xmlns:p14="http://schemas.microsoft.com/office/powerpoint/2010/main" val="1739624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85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4098" name="Slide Number Placeholder 1"/>
          <p:cNvSpPr>
            <a:spLocks noGrp="1"/>
          </p:cNvSpPr>
          <p:nvPr>
            <p:ph type="sldNum" sz="quarter" idx="12"/>
          </p:nvPr>
        </p:nvSpPr>
        <p:spPr>
          <a:noFill/>
        </p:spPr>
        <p:txBody>
          <a:bodyPr/>
          <a:lstStyle/>
          <a:p>
            <a:fld id="{1E7CAB4D-D7CA-453A-A3D8-C2C1F714EB3F}" type="slidenum">
              <a:rPr lang="en-US" smtClean="0"/>
              <a:pPr/>
              <a:t>9</a:t>
            </a:fld>
            <a:endParaRPr lang="en-US"/>
          </a:p>
        </p:txBody>
      </p:sp>
      <p:pic>
        <p:nvPicPr>
          <p:cNvPr id="9" name="Picture 8"/>
          <p:cNvPicPr>
            <a:picLocks noChangeAspect="1"/>
          </p:cNvPicPr>
          <p:nvPr/>
        </p:nvPicPr>
        <p:blipFill>
          <a:blip r:embed="rId3"/>
          <a:stretch>
            <a:fillRect/>
          </a:stretch>
        </p:blipFill>
        <p:spPr>
          <a:xfrm>
            <a:off x="6705600" y="317757"/>
            <a:ext cx="1872857" cy="716572"/>
          </a:xfrm>
          <a:prstGeom prst="rect">
            <a:avLst/>
          </a:prstGeom>
        </p:spPr>
      </p:pic>
      <p:pic>
        <p:nvPicPr>
          <p:cNvPr id="4" name="Picture 3" descr="A picture containing table&#10;&#10;Description automatically generated">
            <a:extLst>
              <a:ext uri="{FF2B5EF4-FFF2-40B4-BE49-F238E27FC236}">
                <a16:creationId xmlns:a16="http://schemas.microsoft.com/office/drawing/2014/main" id="{A41A7B04-ECA7-4C49-AD3E-1266755C2A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349" y="1400175"/>
            <a:ext cx="8030051" cy="4086225"/>
          </a:xfrm>
          <a:prstGeom prst="rect">
            <a:avLst/>
          </a:prstGeom>
        </p:spPr>
      </p:pic>
    </p:spTree>
    <p:extLst>
      <p:ext uri="{BB962C8B-B14F-4D97-AF65-F5344CB8AC3E}">
        <p14:creationId xmlns:p14="http://schemas.microsoft.com/office/powerpoint/2010/main" val="1993410612"/>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17903</TotalTime>
  <Words>1630</Words>
  <Application>Microsoft Office PowerPoint</Application>
  <PresentationFormat>On-screen Show (4:3)</PresentationFormat>
  <Paragraphs>93</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ＭＳ Ｐゴシック</vt:lpstr>
      <vt:lpstr>Arial</vt:lpstr>
      <vt:lpstr>Calibri</vt:lpstr>
      <vt:lpstr>Calibri Light</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Wrapping Up</vt:lpstr>
      <vt:lpstr>PowerPoint Presentation</vt:lpstr>
    </vt:vector>
  </TitlesOfParts>
  <Company>BMC&amp; Co.,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BMC</dc:creator>
  <cp:lastModifiedBy>Oliver, Tommy</cp:lastModifiedBy>
  <cp:revision>664</cp:revision>
  <cp:lastPrinted>2013-04-15T20:23:48Z</cp:lastPrinted>
  <dcterms:created xsi:type="dcterms:W3CDTF">2006-09-07T11:23:28Z</dcterms:created>
  <dcterms:modified xsi:type="dcterms:W3CDTF">2022-04-26T15:38:57Z</dcterms:modified>
</cp:coreProperties>
</file>