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59" r:id="rId2"/>
    <p:sldId id="1068" r:id="rId3"/>
    <p:sldId id="1061" r:id="rId4"/>
    <p:sldId id="1069" r:id="rId5"/>
    <p:sldId id="990" r:id="rId6"/>
    <p:sldId id="991" r:id="rId7"/>
    <p:sldId id="1060" r:id="rId8"/>
    <p:sldId id="1071" r:id="rId9"/>
    <p:sldId id="1063" r:id="rId10"/>
    <p:sldId id="1076" r:id="rId11"/>
    <p:sldId id="1064" r:id="rId12"/>
    <p:sldId id="1070" r:id="rId13"/>
    <p:sldId id="1074" r:id="rId14"/>
    <p:sldId id="1075" r:id="rId15"/>
    <p:sldId id="1072" r:id="rId16"/>
    <p:sldId id="1077" r:id="rId17"/>
    <p:sldId id="1073" r:id="rId18"/>
    <p:sldId id="1062" r:id="rId19"/>
  </p:sldIdLst>
  <p:sldSz cx="12192000" cy="6858000"/>
  <p:notesSz cx="6858000" cy="92964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41" userDrawn="1">
          <p15:clr>
            <a:srgbClr val="A4A3A4"/>
          </p15:clr>
        </p15:guide>
        <p15:guide id="4" orient="horz" pos="4217" userDrawn="1">
          <p15:clr>
            <a:srgbClr val="A4A3A4"/>
          </p15:clr>
        </p15:guide>
        <p15:guide id="5" pos="182" userDrawn="1">
          <p15:clr>
            <a:srgbClr val="A4A3A4"/>
          </p15:clr>
        </p15:guide>
        <p15:guide id="6" pos="7488" userDrawn="1">
          <p15:clr>
            <a:srgbClr val="A4A3A4"/>
          </p15:clr>
        </p15:guide>
        <p15:guide id="7" orient="horz" pos="720" userDrawn="1">
          <p15:clr>
            <a:srgbClr val="A4A3A4"/>
          </p15:clr>
        </p15:guide>
        <p15:guide id="8" pos="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6600FF"/>
    <a:srgbClr val="0000FF"/>
    <a:srgbClr val="FFCCCC"/>
    <a:srgbClr val="CCCCFF"/>
    <a:srgbClr val="003399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519" autoAdjust="0"/>
  </p:normalViewPr>
  <p:slideViewPr>
    <p:cSldViewPr showGuides="1">
      <p:cViewPr varScale="1">
        <p:scale>
          <a:sx n="107" d="100"/>
          <a:sy n="107" d="100"/>
        </p:scale>
        <p:origin x="222" y="108"/>
      </p:cViewPr>
      <p:guideLst>
        <p:guide orient="horz" pos="2160"/>
        <p:guide pos="3840"/>
        <p:guide orient="horz" pos="641"/>
        <p:guide orient="horz" pos="4217"/>
        <p:guide pos="182"/>
        <p:guide pos="7488"/>
        <p:guide orient="horz" pos="720"/>
        <p:guide pos="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-3108" y="-78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\~jgraham\FEI\Risk%20Premium\GH_RiskPremium_2022q1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10-year forecasted S&amp;P 500 total (mean) annualized returns</a:t>
            </a:r>
          </a:p>
        </c:rich>
      </c:tx>
      <c:layout>
        <c:manualLayout>
          <c:xMode val="edge"/>
          <c:yMode val="edge"/>
          <c:x val="0.12859588565566299"/>
          <c:y val="7.0422516616096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Raw!$B$4:$B$91</c:f>
              <c:strCache>
                <c:ptCount val="88"/>
                <c:pt idx="0">
                  <c:v>2000q2</c:v>
                </c:pt>
                <c:pt idx="1">
                  <c:v>2000q3</c:v>
                </c:pt>
                <c:pt idx="2">
                  <c:v>2000q4</c:v>
                </c:pt>
                <c:pt idx="3">
                  <c:v>2001q1</c:v>
                </c:pt>
                <c:pt idx="4">
                  <c:v>2001q2</c:v>
                </c:pt>
                <c:pt idx="5">
                  <c:v>2001q3</c:v>
                </c:pt>
                <c:pt idx="6">
                  <c:v>2001q4</c:v>
                </c:pt>
                <c:pt idx="7">
                  <c:v>2002q1</c:v>
                </c:pt>
                <c:pt idx="8">
                  <c:v>2002q2</c:v>
                </c:pt>
                <c:pt idx="9">
                  <c:v>2002q3</c:v>
                </c:pt>
                <c:pt idx="10">
                  <c:v>2002q4</c:v>
                </c:pt>
                <c:pt idx="11">
                  <c:v>2003q1</c:v>
                </c:pt>
                <c:pt idx="12">
                  <c:v>2003q2</c:v>
                </c:pt>
                <c:pt idx="13">
                  <c:v>2003q3</c:v>
                </c:pt>
                <c:pt idx="14">
                  <c:v>2003q4</c:v>
                </c:pt>
                <c:pt idx="15">
                  <c:v>2004q1</c:v>
                </c:pt>
                <c:pt idx="16">
                  <c:v>2004q2</c:v>
                </c:pt>
                <c:pt idx="17">
                  <c:v>2004q3</c:v>
                </c:pt>
                <c:pt idx="18">
                  <c:v>2004q4</c:v>
                </c:pt>
                <c:pt idx="19">
                  <c:v>2005q1</c:v>
                </c:pt>
                <c:pt idx="20">
                  <c:v>2005q2</c:v>
                </c:pt>
                <c:pt idx="21">
                  <c:v>2005q3</c:v>
                </c:pt>
                <c:pt idx="22">
                  <c:v>2005q4</c:v>
                </c:pt>
                <c:pt idx="23">
                  <c:v>2006q1</c:v>
                </c:pt>
                <c:pt idx="24">
                  <c:v>2006q2</c:v>
                </c:pt>
                <c:pt idx="25">
                  <c:v>2006q3</c:v>
                </c:pt>
                <c:pt idx="26">
                  <c:v>2006q4</c:v>
                </c:pt>
                <c:pt idx="27">
                  <c:v>2007q1</c:v>
                </c:pt>
                <c:pt idx="28">
                  <c:v>2007q2</c:v>
                </c:pt>
                <c:pt idx="29">
                  <c:v>2007q3</c:v>
                </c:pt>
                <c:pt idx="30">
                  <c:v>2007q4</c:v>
                </c:pt>
                <c:pt idx="31">
                  <c:v>2008q1</c:v>
                </c:pt>
                <c:pt idx="32">
                  <c:v>2008q2</c:v>
                </c:pt>
                <c:pt idx="33">
                  <c:v>2008q3</c:v>
                </c:pt>
                <c:pt idx="34">
                  <c:v>2008q4</c:v>
                </c:pt>
                <c:pt idx="35">
                  <c:v>2009q1</c:v>
                </c:pt>
                <c:pt idx="36">
                  <c:v>2009q2</c:v>
                </c:pt>
                <c:pt idx="37">
                  <c:v>2009q3</c:v>
                </c:pt>
                <c:pt idx="38">
                  <c:v>2009q4</c:v>
                </c:pt>
                <c:pt idx="39">
                  <c:v>2010q1</c:v>
                </c:pt>
                <c:pt idx="40">
                  <c:v>2010q2</c:v>
                </c:pt>
                <c:pt idx="41">
                  <c:v>2010q3</c:v>
                </c:pt>
                <c:pt idx="42">
                  <c:v>2010q4</c:v>
                </c:pt>
                <c:pt idx="43">
                  <c:v>2011q1</c:v>
                </c:pt>
                <c:pt idx="44">
                  <c:v>2011q2</c:v>
                </c:pt>
                <c:pt idx="45">
                  <c:v>2011q3</c:v>
                </c:pt>
                <c:pt idx="46">
                  <c:v>2011q4</c:v>
                </c:pt>
                <c:pt idx="47">
                  <c:v>2012q1</c:v>
                </c:pt>
                <c:pt idx="48">
                  <c:v>2012q2</c:v>
                </c:pt>
                <c:pt idx="49">
                  <c:v>2012q3</c:v>
                </c:pt>
                <c:pt idx="50">
                  <c:v>2012q4</c:v>
                </c:pt>
                <c:pt idx="51">
                  <c:v>2013q1</c:v>
                </c:pt>
                <c:pt idx="52">
                  <c:v>2013q2</c:v>
                </c:pt>
                <c:pt idx="53">
                  <c:v>2013q3</c:v>
                </c:pt>
                <c:pt idx="54">
                  <c:v>2013q4</c:v>
                </c:pt>
                <c:pt idx="55">
                  <c:v>2014q1</c:v>
                </c:pt>
                <c:pt idx="56">
                  <c:v>2014q2</c:v>
                </c:pt>
                <c:pt idx="57">
                  <c:v>2014q3</c:v>
                </c:pt>
                <c:pt idx="58">
                  <c:v>2014q4</c:v>
                </c:pt>
                <c:pt idx="59">
                  <c:v>2015q1</c:v>
                </c:pt>
                <c:pt idx="60">
                  <c:v>2015q2</c:v>
                </c:pt>
                <c:pt idx="61">
                  <c:v>2015q3</c:v>
                </c:pt>
                <c:pt idx="62">
                  <c:v>2015q4</c:v>
                </c:pt>
                <c:pt idx="63">
                  <c:v>2016q1</c:v>
                </c:pt>
                <c:pt idx="64">
                  <c:v>2016q2</c:v>
                </c:pt>
                <c:pt idx="65">
                  <c:v>2016q3</c:v>
                </c:pt>
                <c:pt idx="66">
                  <c:v>2016q4</c:v>
                </c:pt>
                <c:pt idx="67">
                  <c:v>2017q1</c:v>
                </c:pt>
                <c:pt idx="68">
                  <c:v>2017q2</c:v>
                </c:pt>
                <c:pt idx="69">
                  <c:v>2017q3</c:v>
                </c:pt>
                <c:pt idx="70">
                  <c:v>2017q4</c:v>
                </c:pt>
                <c:pt idx="71">
                  <c:v>2018q1</c:v>
                </c:pt>
                <c:pt idx="72">
                  <c:v>2018q2</c:v>
                </c:pt>
                <c:pt idx="73">
                  <c:v>2018q3</c:v>
                </c:pt>
                <c:pt idx="74">
                  <c:v>2018q4</c:v>
                </c:pt>
                <c:pt idx="75">
                  <c:v>2019q1</c:v>
                </c:pt>
                <c:pt idx="76">
                  <c:v>2019q2</c:v>
                </c:pt>
                <c:pt idx="77">
                  <c:v>2019q3</c:v>
                </c:pt>
                <c:pt idx="78">
                  <c:v>2019q4</c:v>
                </c:pt>
                <c:pt idx="79">
                  <c:v>2020q1</c:v>
                </c:pt>
                <c:pt idx="80">
                  <c:v>2020q2</c:v>
                </c:pt>
                <c:pt idx="81">
                  <c:v>2020q3</c:v>
                </c:pt>
                <c:pt idx="82">
                  <c:v>2020q4</c:v>
                </c:pt>
                <c:pt idx="83">
                  <c:v>2021q1</c:v>
                </c:pt>
                <c:pt idx="84">
                  <c:v>2021q2</c:v>
                </c:pt>
                <c:pt idx="85">
                  <c:v>2021q3</c:v>
                </c:pt>
                <c:pt idx="86">
                  <c:v>2021q4</c:v>
                </c:pt>
                <c:pt idx="87">
                  <c:v>2022q1</c:v>
                </c:pt>
              </c:strCache>
            </c:strRef>
          </c:cat>
          <c:val>
            <c:numRef>
              <c:f>Raw!$S$4:$S$91</c:f>
              <c:numCache>
                <c:formatCode>#,##0.00</c:formatCode>
                <c:ptCount val="88"/>
                <c:pt idx="0">
                  <c:v>10.446411483253589</c:v>
                </c:pt>
                <c:pt idx="1">
                  <c:v>10.39840425531915</c:v>
                </c:pt>
                <c:pt idx="2">
                  <c:v>9.7224279835390952</c:v>
                </c:pt>
                <c:pt idx="3">
                  <c:v>9.4714285714285715</c:v>
                </c:pt>
                <c:pt idx="4">
                  <c:v>9.209134615384615</c:v>
                </c:pt>
                <c:pt idx="5">
                  <c:v>8.6733668341708547</c:v>
                </c:pt>
                <c:pt idx="6">
                  <c:v>8.6835125448028663</c:v>
                </c:pt>
                <c:pt idx="7">
                  <c:v>8.2851931330472102</c:v>
                </c:pt>
                <c:pt idx="8">
                  <c:v>8.1965189873417721</c:v>
                </c:pt>
                <c:pt idx="9">
                  <c:v>7.8905817174515231</c:v>
                </c:pt>
                <c:pt idx="10">
                  <c:v>7.9087719298245611</c:v>
                </c:pt>
                <c:pt idx="11">
                  <c:v>7.397010869565217</c:v>
                </c:pt>
                <c:pt idx="12">
                  <c:v>7.4965846994535523</c:v>
                </c:pt>
                <c:pt idx="13">
                  <c:v>7.5832335329341323</c:v>
                </c:pt>
                <c:pt idx="14">
                  <c:v>8.2850000000000001</c:v>
                </c:pt>
                <c:pt idx="15">
                  <c:v>7.8315533980582508</c:v>
                </c:pt>
                <c:pt idx="16">
                  <c:v>7.9048022598870062</c:v>
                </c:pt>
                <c:pt idx="17">
                  <c:v>7.6178770949720676</c:v>
                </c:pt>
                <c:pt idx="18">
                  <c:v>7.5728222996515671</c:v>
                </c:pt>
                <c:pt idx="19">
                  <c:v>7.4647058823529413</c:v>
                </c:pt>
                <c:pt idx="20">
                  <c:v>7.0564873417721516</c:v>
                </c:pt>
                <c:pt idx="21">
                  <c:v>7.2791277258566973</c:v>
                </c:pt>
                <c:pt idx="22">
                  <c:v>6.9072485207100591</c:v>
                </c:pt>
                <c:pt idx="23">
                  <c:v>7.172463768115942</c:v>
                </c:pt>
                <c:pt idx="24">
                  <c:v>7.7150809716599191</c:v>
                </c:pt>
                <c:pt idx="25">
                  <c:v>7.2970652173913049</c:v>
                </c:pt>
                <c:pt idx="26">
                  <c:v>7.8193005181347139</c:v>
                </c:pt>
                <c:pt idx="27">
                  <c:v>7.7202631578947365</c:v>
                </c:pt>
                <c:pt idx="28">
                  <c:v>7.8304295942720783</c:v>
                </c:pt>
                <c:pt idx="29">
                  <c:v>7.8365344467640927</c:v>
                </c:pt>
                <c:pt idx="30">
                  <c:v>7.8479257641921398</c:v>
                </c:pt>
                <c:pt idx="31">
                  <c:v>7.6110236220472434</c:v>
                </c:pt>
                <c:pt idx="32">
                  <c:v>7.2277343749999998</c:v>
                </c:pt>
                <c:pt idx="33">
                  <c:v>7.2902314814814808</c:v>
                </c:pt>
                <c:pt idx="34">
                  <c:v>7.3485018726591758</c:v>
                </c:pt>
                <c:pt idx="35">
                  <c:v>7.538487584650114</c:v>
                </c:pt>
                <c:pt idx="36">
                  <c:v>6.9576112412177986</c:v>
                </c:pt>
                <c:pt idx="37">
                  <c:v>6.49570895522388</c:v>
                </c:pt>
                <c:pt idx="38">
                  <c:v>6.7056892778993431</c:v>
                </c:pt>
                <c:pt idx="39">
                  <c:v>6.5576359832635989</c:v>
                </c:pt>
                <c:pt idx="40">
                  <c:v>6.3304054054054051</c:v>
                </c:pt>
                <c:pt idx="41">
                  <c:v>5.5861640798226171</c:v>
                </c:pt>
                <c:pt idx="42">
                  <c:v>6.1654228855721405</c:v>
                </c:pt>
                <c:pt idx="43">
                  <c:v>6.4459207459207466</c:v>
                </c:pt>
                <c:pt idx="44">
                  <c:v>6.1834975369458132</c:v>
                </c:pt>
                <c:pt idx="45">
                  <c:v>5.8645843828715369</c:v>
                </c:pt>
                <c:pt idx="46">
                  <c:v>5.8924829157175402</c:v>
                </c:pt>
                <c:pt idx="47">
                  <c:v>6.4817733990147781</c:v>
                </c:pt>
                <c:pt idx="48">
                  <c:v>6.0610946745562133</c:v>
                </c:pt>
                <c:pt idx="49">
                  <c:v>5.6572444444444443</c:v>
                </c:pt>
                <c:pt idx="50">
                  <c:v>5.4607692307692313</c:v>
                </c:pt>
                <c:pt idx="51">
                  <c:v>5.9694976076555024</c:v>
                </c:pt>
                <c:pt idx="52">
                  <c:v>6.4251666666666667</c:v>
                </c:pt>
                <c:pt idx="53">
                  <c:v>6.0893564356435652</c:v>
                </c:pt>
                <c:pt idx="54">
                  <c:v>6.1270312499999999</c:v>
                </c:pt>
                <c:pt idx="55">
                  <c:v>6.4250859106529212</c:v>
                </c:pt>
                <c:pt idx="56">
                  <c:v>6.407</c:v>
                </c:pt>
                <c:pt idx="57">
                  <c:v>6.5162974683544288</c:v>
                </c:pt>
                <c:pt idx="58">
                  <c:v>6.4589195979899499</c:v>
                </c:pt>
                <c:pt idx="59">
                  <c:v>6.629227053140097</c:v>
                </c:pt>
                <c:pt idx="60">
                  <c:v>6.4501253132832082</c:v>
                </c:pt>
                <c:pt idx="61">
                  <c:v>5.9640957446808507</c:v>
                </c:pt>
                <c:pt idx="62">
                  <c:v>6.1069164265129663</c:v>
                </c:pt>
                <c:pt idx="63">
                  <c:v>5.5097689075630241</c:v>
                </c:pt>
                <c:pt idx="64">
                  <c:v>5.829661016949153</c:v>
                </c:pt>
                <c:pt idx="65">
                  <c:v>5.909623655913979</c:v>
                </c:pt>
                <c:pt idx="66">
                  <c:v>5.8189353612167301</c:v>
                </c:pt>
                <c:pt idx="67">
                  <c:v>6.2767985611510797</c:v>
                </c:pt>
                <c:pt idx="68">
                  <c:v>6.3905000000000003</c:v>
                </c:pt>
                <c:pt idx="69">
                  <c:v>6.342591362126246</c:v>
                </c:pt>
                <c:pt idx="70">
                  <c:v>6.7944339622641516</c:v>
                </c:pt>
                <c:pt idx="71">
                  <c:v>6.75</c:v>
                </c:pt>
                <c:pt idx="72">
                  <c:v>6.53125</c:v>
                </c:pt>
                <c:pt idx="73">
                  <c:v>6.314175257731959</c:v>
                </c:pt>
                <c:pt idx="74">
                  <c:v>6.2382022471910119</c:v>
                </c:pt>
                <c:pt idx="75" formatCode="#,##0">
                  <c:v>0</c:v>
                </c:pt>
                <c:pt idx="76">
                  <c:v>6.6790404040404043</c:v>
                </c:pt>
                <c:pt idx="77">
                  <c:v>6.0302702702702708</c:v>
                </c:pt>
                <c:pt idx="78">
                  <c:v>6.2785714285714294</c:v>
                </c:pt>
                <c:pt idx="79" formatCode="#,##0">
                  <c:v>0</c:v>
                </c:pt>
                <c:pt idx="80" formatCode="#,##0">
                  <c:v>0</c:v>
                </c:pt>
                <c:pt idx="81">
                  <c:v>7.453125</c:v>
                </c:pt>
                <c:pt idx="82">
                  <c:v>7.2687225</c:v>
                </c:pt>
                <c:pt idx="83">
                  <c:v>7.8369001999999996</c:v>
                </c:pt>
                <c:pt idx="84">
                  <c:v>7.4092741000000002</c:v>
                </c:pt>
                <c:pt idx="85">
                  <c:v>7.9301310000000003</c:v>
                </c:pt>
                <c:pt idx="86">
                  <c:v>7.4678110999999996</c:v>
                </c:pt>
                <c:pt idx="87">
                  <c:v>7.7294340000000004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3-4BA7-B745-B4EA7F94A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26968096"/>
        <c:axId val="426968488"/>
      </c:barChart>
      <c:catAx>
        <c:axId val="42696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6968488"/>
        <c:crosses val="autoZero"/>
        <c:auto val="1"/>
        <c:lblAlgn val="ctr"/>
        <c:lblOffset val="100"/>
        <c:tickLblSkip val="8"/>
        <c:noMultiLvlLbl val="0"/>
      </c:catAx>
      <c:valAx>
        <c:axId val="42696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aseline="0"/>
                  <a:t>Total return forecast 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6968096"/>
        <c:crosses val="autoZero"/>
        <c:crossBetween val="between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0.44803</cdr:x>
      <cdr:y>0.00467</cdr:y>
    </cdr:from>
    <cdr:to>
      <cdr:x>0.59741</cdr:x>
      <cdr:y>0.24611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2648" y="176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Figure 1b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719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>
            <a:extLst>
              <a:ext uri="{FF2B5EF4-FFF2-40B4-BE49-F238E27FC236}">
                <a16:creationId xmlns:a16="http://schemas.microsoft.com/office/drawing/2014/main" id="{4826491D-843C-4F52-832A-2082C8992F5D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65138" y="228600"/>
            <a:ext cx="3867150" cy="217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316231E-EF75-4888-AD64-46228B66EF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9087" y="2479894"/>
            <a:ext cx="6559826" cy="613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13" tIns="47557" rIns="95113" bIns="47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19C082BE-2716-4AD9-8F74-B76F5F99D9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422"/>
            <a:ext cx="2970869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13" tIns="47557" rIns="95113" bIns="47557" numCol="1" anchor="b" anchorCtr="0" compatLnSpc="1">
            <a:prstTxWarp prst="textNoShape">
              <a:avLst/>
            </a:prstTxWarp>
          </a:bodyPr>
          <a:lstStyle>
            <a:lvl1pPr defTabSz="952191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0BEC72B0-0CDF-4192-843E-4957CFC61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136" y="8831422"/>
            <a:ext cx="2970868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13" tIns="47557" rIns="95113" bIns="47557" numCol="1" anchor="b" anchorCtr="0" compatLnSpc="1">
            <a:prstTxWarp prst="textNoShape">
              <a:avLst/>
            </a:prstTxWarp>
          </a:bodyPr>
          <a:lstStyle>
            <a:lvl1pPr algn="r" defTabSz="952191">
              <a:defRPr kumimoji="0"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BF6FC5-35D1-46B0-8D5F-D5A5B8C88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925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B1C8D2-6265-41AB-ADFA-628D753A9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6D227EB-E009-4EDE-A3CA-F1A14D1F0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5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332">
              <a:defRPr/>
            </a:pP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</a:rPr>
              <a:t>WILL I HAVE ENOUGH TIME TO GO OVER Dupont 2 CAREFULLY?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F6FC5-35D1-46B0-8D5F-D5A5B8C8864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91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332">
              <a:defRPr/>
            </a:pPr>
            <a:endParaRPr lang="en-US" altLang="en-US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F6FC5-35D1-46B0-8D5F-D5A5B8C8864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7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332">
              <a:defRPr/>
            </a:pP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</a:rPr>
              <a:t>If a recession occurs, we might expect to see the market risk premium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F6FC5-35D1-46B0-8D5F-D5A5B8C8864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54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n-US" sz="1800" dirty="0"/>
              <a:t>Hurdle rates are not interest rate sensitive. Is investment? (Sharpe and Suarez)</a:t>
            </a:r>
          </a:p>
          <a:p>
            <a:r>
              <a:rPr lang="en-US" sz="1600" dirty="0">
                <a:sym typeface="Wingdings" panose="05000000000000000000" pitchFamily="2" charset="2"/>
              </a:rPr>
              <a:t> cash flows likely matter more than discount rates in explaining the dynamics of corporate investment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F6FC5-35D1-46B0-8D5F-D5A5B8C8864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400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4C3559-27E5-4BE3-B64B-653E22BE2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698500"/>
            <a:ext cx="6194425" cy="34845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FE85C8-D4C1-495F-B941-7A446BD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523" y="4416512"/>
            <a:ext cx="4919870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Nomura … post reading online</a:t>
            </a:r>
          </a:p>
        </p:txBody>
      </p:sp>
    </p:spTree>
    <p:extLst>
      <p:ext uri="{BB962C8B-B14F-4D97-AF65-F5344CB8AC3E}">
        <p14:creationId xmlns:p14="http://schemas.microsoft.com/office/powerpoint/2010/main" val="363860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4C3559-27E5-4BE3-B64B-653E22BE2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698500"/>
            <a:ext cx="6194425" cy="34845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FE85C8-D4C1-495F-B941-7A446BD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523" y="4416512"/>
            <a:ext cx="4919870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Nomura … post reading online</a:t>
            </a:r>
          </a:p>
        </p:txBody>
      </p:sp>
    </p:spTree>
    <p:extLst>
      <p:ext uri="{BB962C8B-B14F-4D97-AF65-F5344CB8AC3E}">
        <p14:creationId xmlns:p14="http://schemas.microsoft.com/office/powerpoint/2010/main" val="285991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4C3559-27E5-4BE3-B64B-653E22BE2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698500"/>
            <a:ext cx="6194425" cy="34845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FE85C8-D4C1-495F-B941-7A446BD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523" y="4416512"/>
            <a:ext cx="4919870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Nomura … post reading online</a:t>
            </a:r>
          </a:p>
        </p:txBody>
      </p:sp>
    </p:spTree>
    <p:extLst>
      <p:ext uri="{BB962C8B-B14F-4D97-AF65-F5344CB8AC3E}">
        <p14:creationId xmlns:p14="http://schemas.microsoft.com/office/powerpoint/2010/main" val="355759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332">
              <a:defRPr/>
            </a:pP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</a:rPr>
              <a:t>WILL I HAVE ENOUGH TIME TO GO OVER Dupont 2 CAREFULLY?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F6FC5-35D1-46B0-8D5F-D5A5B8C8864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04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4C3559-27E5-4BE3-B64B-653E22BE2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698500"/>
            <a:ext cx="6194425" cy="34845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FE85C8-D4C1-495F-B941-7A446BD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523" y="4416512"/>
            <a:ext cx="4919870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Nomura … post reading online</a:t>
            </a:r>
          </a:p>
        </p:txBody>
      </p:sp>
    </p:spTree>
    <p:extLst>
      <p:ext uri="{BB962C8B-B14F-4D97-AF65-F5344CB8AC3E}">
        <p14:creationId xmlns:p14="http://schemas.microsoft.com/office/powerpoint/2010/main" val="390743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B1C8D2-6265-41AB-ADFA-628D753A9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6D227EB-E009-4EDE-A3CA-F1A14D1F0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0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4C3559-27E5-4BE3-B64B-653E22BE2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698500"/>
            <a:ext cx="6194425" cy="34845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FE85C8-D4C1-495F-B941-7A446BD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523" y="4416512"/>
            <a:ext cx="4919870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Nomura … post reading online</a:t>
            </a:r>
          </a:p>
        </p:txBody>
      </p:sp>
    </p:spTree>
    <p:extLst>
      <p:ext uri="{BB962C8B-B14F-4D97-AF65-F5344CB8AC3E}">
        <p14:creationId xmlns:p14="http://schemas.microsoft.com/office/powerpoint/2010/main" val="196788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4C3559-27E5-4BE3-B64B-653E22BE2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698500"/>
            <a:ext cx="6194425" cy="34845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FE85C8-D4C1-495F-B941-7A446BD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523" y="4416512"/>
            <a:ext cx="4919870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Nomura … post reading online</a:t>
            </a:r>
          </a:p>
        </p:txBody>
      </p:sp>
    </p:spTree>
    <p:extLst>
      <p:ext uri="{BB962C8B-B14F-4D97-AF65-F5344CB8AC3E}">
        <p14:creationId xmlns:p14="http://schemas.microsoft.com/office/powerpoint/2010/main" val="129548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4C3559-27E5-4BE3-B64B-653E22BE2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698500"/>
            <a:ext cx="6194425" cy="34845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FE85C8-D4C1-495F-B941-7A446BD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523" y="4416512"/>
            <a:ext cx="4919870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Nomura … post reading online</a:t>
            </a:r>
          </a:p>
        </p:txBody>
      </p:sp>
    </p:spTree>
    <p:extLst>
      <p:ext uri="{BB962C8B-B14F-4D97-AF65-F5344CB8AC3E}">
        <p14:creationId xmlns:p14="http://schemas.microsoft.com/office/powerpoint/2010/main" val="417512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4C3559-27E5-4BE3-B64B-653E22BE2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525" y="698500"/>
            <a:ext cx="6194425" cy="3484563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FE85C8-D4C1-495F-B941-7A446BD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523" y="4416512"/>
            <a:ext cx="4919870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Nomura … post reading online</a:t>
            </a:r>
          </a:p>
        </p:txBody>
      </p:sp>
    </p:spTree>
    <p:extLst>
      <p:ext uri="{BB962C8B-B14F-4D97-AF65-F5344CB8AC3E}">
        <p14:creationId xmlns:p14="http://schemas.microsoft.com/office/powerpoint/2010/main" val="177879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332">
              <a:defRPr/>
            </a:pP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</a:rPr>
              <a:t>WILL I HAVE ENOUGH TIME TO GO OVER Dupont 2 CAREFULLY?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F6FC5-35D1-46B0-8D5F-D5A5B8C8864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7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8BAC-78B2-4860-B6F2-A7AB51690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AB96E-F70E-4631-907B-E43A93C65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80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30C2-2172-4315-B1F1-677609F88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536FA5-F108-4AA0-886C-E482DE04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517842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4FF3B9B-1C91-4E70-BD09-B5FA6116C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9717" y="9906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74B59D-0A90-4F7B-9650-1CFB5F6CB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745163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2062DF-0DBB-4D5F-BDE1-095D27754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B0FCE78-B93C-4F05-A46E-B51F896E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61821568-2B0D-415C-AB42-D4533ADD9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1022766"/>
            <a:ext cx="11582400" cy="56537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63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5400" y="76200"/>
            <a:ext cx="2057400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76200"/>
            <a:ext cx="59690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50FA76-8DB3-4044-961B-587216CC3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6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851"/>
            <a:ext cx="11582400" cy="5660242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>
                <a:latin typeface="Arial (Body)"/>
              </a:defRPr>
            </a:lvl1pPr>
            <a:lvl2pPr marL="914400" indent="-457200">
              <a:buSzPct val="100000"/>
              <a:buFont typeface="Arial" panose="020B0604020202020204" pitchFamily="34" charset="0"/>
              <a:buChar char="•"/>
              <a:defRPr sz="2400">
                <a:latin typeface="Arial (Body)"/>
              </a:defRPr>
            </a:lvl2pPr>
            <a:lvl3pPr marL="1257300" indent="-342900">
              <a:buSzPct val="100000"/>
              <a:buFont typeface="Arial" panose="020B0604020202020204" pitchFamily="34" charset="0"/>
              <a:buChar char="•"/>
              <a:defRPr sz="2000">
                <a:latin typeface="Arial (Body)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latin typeface="Arial (Body)"/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latin typeface="Arial (Body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9F09DB-C6B8-438E-B99A-13CEF7E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21C38E-00B4-4DEC-9169-97A45B5C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49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58AB49-4584-49FD-818B-D95C726E7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5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B615EB-6675-416A-9B49-EB5F7B8A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025238"/>
            <a:ext cx="11582399" cy="566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 typeface="Arial" panose="020B0604020202020204" pitchFamily="34" charset="0"/>
              <a:buNone/>
              <a:defRPr/>
            </a:lvl1pPr>
            <a:lvl2pPr marL="684213" indent="-227013">
              <a:buSzPct val="100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62E1D6-5345-4874-B69D-13827FF0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5FAFB9-968E-4DF3-BFC0-0DB1FFEF5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2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EC6E23-D1A5-4985-83E8-164602DCC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2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3CAEF-BE24-4294-AF0A-2B20243D3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19BA45-6E9C-4BC7-9EB8-E48D070CD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020594"/>
            <a:ext cx="5638800" cy="56564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B48789-FDB8-4A59-96AD-0E839BBED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020595"/>
            <a:ext cx="5638800" cy="56564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F39BEA-B936-401D-8A27-2F05F2B7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582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5A0690-3324-4479-8574-E28FCE844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1E1DE-7558-4997-BE8E-724874C4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1" y="1016391"/>
            <a:ext cx="5638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D5F7F02-90FE-4E2C-90D1-A40955F07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1" y="1677165"/>
            <a:ext cx="5638800" cy="500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403B57-8EF9-4B9C-9BD3-40838D162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3040" y="1027448"/>
            <a:ext cx="5638800" cy="6287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B2545A1-A52D-4976-A861-2BD14EEA8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3039" y="1677165"/>
            <a:ext cx="5644162" cy="5000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32671A-8999-45FD-966D-BF1F4F39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35"/>
            <a:ext cx="115824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96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63FF5A-D71F-4057-B30E-3826788CD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549A7B4-A5EC-46DB-AA28-E2348B8F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2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77B0EA-E454-4160-AF61-A8BB227DF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2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32EA0-6A0C-4147-88D4-B0A89A786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BBB70A-FD2D-4EB6-96FE-89159497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D8320-3091-40CB-B28C-D3EDEDF9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4D1F50-A198-4390-993D-CD1BEB4E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11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>
            <a:extLst>
              <a:ext uri="{FF2B5EF4-FFF2-40B4-BE49-F238E27FC236}">
                <a16:creationId xmlns:a16="http://schemas.microsoft.com/office/drawing/2014/main" id="{E037BDD2-1DBE-4E18-9753-41552C6F6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23940"/>
            <a:ext cx="11582400" cy="566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altLang="en-US" dirty="0"/>
          </a:p>
        </p:txBody>
      </p:sp>
      <p:sp>
        <p:nvSpPr>
          <p:cNvPr id="1029" name="Line 9">
            <a:extLst>
              <a:ext uri="{FF2B5EF4-FFF2-40B4-BE49-F238E27FC236}">
                <a16:creationId xmlns:a16="http://schemas.microsoft.com/office/drawing/2014/main" id="{28B2B0CB-1E9C-452A-9EC5-C1CAB6F9E6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C79C49D-19D7-418F-A5CF-2EB17FD6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F7877A-D445-4C45-920B-39E51E6A3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578257"/>
            <a:ext cx="457200" cy="336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A081C260-BA8E-4FAC-89F0-1383FEDAE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Arial" panose="020B0604020202020204" pitchFamily="34" charset="0"/>
        <a:buNone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kumimoji="1"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Arial" panose="020B0604020202020204" pitchFamily="34" charset="0"/>
        <a:buChar char="•"/>
        <a:defRPr kumimoji="1" sz="1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Macro-Enabled_Worksheet1.xlsm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Macro-Enabled_Worksheet1.xlsm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Macro-Enabled_Worksheet.xlsm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Macro-Enabled_Worksheet1.xlsm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00C33F-FE55-481B-A355-3CA163DE7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0619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The Market Risk Premium</a:t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>Based on Duke’s CFO Survey</a:t>
            </a:r>
            <a:endParaRPr lang="en-US" sz="4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22C3D23-A36A-4E45-90FF-9BCB16F6E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49236"/>
            <a:ext cx="9144000" cy="2708564"/>
          </a:xfrm>
        </p:spPr>
        <p:txBody>
          <a:bodyPr>
            <a:normAutofit/>
          </a:bodyPr>
          <a:lstStyle/>
          <a:p>
            <a:pPr marL="114300" lvl="1">
              <a:lnSpc>
                <a:spcPct val="130000"/>
              </a:lnSpc>
              <a:buClr>
                <a:schemeClr val="tx1"/>
              </a:buClr>
            </a:pPr>
            <a:endParaRPr lang="en-US" altLang="en-US" sz="2200" dirty="0"/>
          </a:p>
          <a:p>
            <a:pPr marL="114300"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dirty="0"/>
              <a:t>John Graham</a:t>
            </a:r>
          </a:p>
          <a:p>
            <a:pPr marL="114300" lvl="1">
              <a:lnSpc>
                <a:spcPct val="130000"/>
              </a:lnSpc>
              <a:buClr>
                <a:schemeClr val="tx1"/>
              </a:buClr>
            </a:pPr>
            <a:r>
              <a:rPr lang="en-US" altLang="en-US" sz="2400" b="1" dirty="0"/>
              <a:t>Duke University</a:t>
            </a:r>
          </a:p>
          <a:p>
            <a:pPr marL="114300"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dirty="0"/>
              <a:t>Fuqua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190778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6CA76-3AE1-405E-838F-EF7B50164243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Expected Equity Risk Premium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altLang="en-US" sz="2800" b="0" dirty="0"/>
              <a:t>Forward-looking view from U.S. CFOs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8BB17B-B1B1-4A8C-8EB5-F185BD5326B1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A7D5BC-454B-4CB7-A95A-657637A36F3A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3FD060-9276-492C-B60C-81F6A2B97A1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05288" y="998637"/>
          <a:ext cx="9581424" cy="559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Macro-Enabled Worksheet" r:id="rId4" imgW="6309318" imgH="3681951" progId="Excel.SheetMacroEnabled.12">
                  <p:embed/>
                </p:oleObj>
              </mc:Choice>
              <mc:Fallback>
                <p:oleObj name="Macro-Enabled Worksheet" r:id="rId4" imgW="6309318" imgH="3681951" progId="Excel.SheetMacroEnabled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83FD060-9276-492C-B60C-81F6A2B97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5288" y="998637"/>
                        <a:ext cx="9581424" cy="5591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8EA336-D8A2-4058-9704-20610F9D6689}"/>
              </a:ext>
            </a:extLst>
          </p:cNvPr>
          <p:cNvSpPr txBox="1"/>
          <p:nvPr/>
        </p:nvSpPr>
        <p:spPr>
          <a:xfrm>
            <a:off x="8915400" y="2133600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AFD0AE-AB5A-4E1F-8DCA-F887F3452F80}"/>
              </a:ext>
            </a:extLst>
          </p:cNvPr>
          <p:cNvCxnSpPr/>
          <p:nvPr/>
        </p:nvCxnSpPr>
        <p:spPr bwMode="auto">
          <a:xfrm>
            <a:off x="9525000" y="24384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DC1A6E-EDA1-48E2-A23E-24549AA3FECD}"/>
              </a:ext>
            </a:extLst>
          </p:cNvPr>
          <p:cNvSpPr txBox="1"/>
          <p:nvPr/>
        </p:nvSpPr>
        <p:spPr>
          <a:xfrm>
            <a:off x="10287000" y="5938421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March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F2AEFA-D3F3-44F1-8ABB-1911652CE68B}"/>
              </a:ext>
            </a:extLst>
          </p:cNvPr>
          <p:cNvCxnSpPr/>
          <p:nvPr/>
        </p:nvCxnSpPr>
        <p:spPr bwMode="auto">
          <a:xfrm>
            <a:off x="2057400" y="3962400"/>
            <a:ext cx="8829312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281D3B-0736-4FD8-B617-C159BAA5E286}"/>
              </a:ext>
            </a:extLst>
          </p:cNvPr>
          <p:cNvSpPr txBox="1"/>
          <p:nvPr/>
        </p:nvSpPr>
        <p:spPr>
          <a:xfrm>
            <a:off x="4038600" y="3702657"/>
            <a:ext cx="783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470EE-EB8F-488F-9C00-72221AC5EF9A}"/>
              </a:ext>
            </a:extLst>
          </p:cNvPr>
          <p:cNvSpPr txBox="1"/>
          <p:nvPr/>
        </p:nvSpPr>
        <p:spPr>
          <a:xfrm>
            <a:off x="5926341" y="6529848"/>
            <a:ext cx="6264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though end of 2019 Graham and Harvey (SSRN); Recent: Duke/FED</a:t>
            </a:r>
          </a:p>
        </p:txBody>
      </p:sp>
    </p:spTree>
    <p:extLst>
      <p:ext uri="{BB962C8B-B14F-4D97-AF65-F5344CB8AC3E}">
        <p14:creationId xmlns:p14="http://schemas.microsoft.com/office/powerpoint/2010/main" val="15397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9E21951-ADEF-4773-9E25-D698D2B06ECE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F86E6EC-2D4A-4C3F-8F52-F9BAEECD0BE0}" type="slidenum">
              <a:rPr lang="en-US" altLang="en-US" sz="1200">
                <a:solidFill>
                  <a:schemeClr val="hlink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dirty="0">
              <a:solidFill>
                <a:schemeClr val="hlin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9B1596-F3D2-4AE4-9525-88D5A814D295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Market Risk Premium for Various Countries (2021)</a:t>
            </a:r>
            <a:endParaRPr kumimoji="0" lang="en-US" alt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D024A59-0F84-4BEB-9C6B-4002171A8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06191"/>
                  </p:ext>
                </p:extLst>
              </p:nvPr>
            </p:nvGraphicFramePr>
            <p:xfrm>
              <a:off x="1600200" y="1066800"/>
              <a:ext cx="8305800" cy="51304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98080969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762146567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892663829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461404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867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United States (N=1756)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323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Spain (539)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31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Australia (31)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9386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Austria (96)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5.9%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490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Belgium (98)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5.9%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7436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Brazil (42)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7.7%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14.2%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1442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Canada (38)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7993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China (30)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9856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Portugal (46)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7949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Mexico (76)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12.1%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9330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D024A59-0F84-4BEB-9C6B-4002171A8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06191"/>
                  </p:ext>
                </p:extLst>
              </p:nvPr>
            </p:nvGraphicFramePr>
            <p:xfrm>
              <a:off x="1600200" y="1066800"/>
              <a:ext cx="8305800" cy="51304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98080969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762146567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892663829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46140430"/>
                        </a:ext>
                      </a:extLst>
                    </a:gridCol>
                  </a:tblGrid>
                  <a:tr h="55841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3937" t="-2174" r="-163066" b="-84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44" t="-2174" r="-108000" b="-84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3109" t="-2174" r="-2101" b="-8413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8674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United States (N=1756)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32324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Spain (539)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315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Australia (31)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938615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Austria (96)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5.9%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4905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Belgium (98)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5.9%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74363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Brazil (42)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7.7%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14.2%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1442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Canada (38)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79931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China (30)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9856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Portugal (46)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7949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Mexico (76)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12.1%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93308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DD1452-0104-49E7-B832-57C8D19652D8}"/>
              </a:ext>
            </a:extLst>
          </p:cNvPr>
          <p:cNvSpPr txBox="1"/>
          <p:nvPr/>
        </p:nvSpPr>
        <p:spPr>
          <a:xfrm>
            <a:off x="1245649" y="6480654"/>
            <a:ext cx="10943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Fernandez, </a:t>
            </a:r>
            <a:r>
              <a:rPr lang="en-US" sz="1600" b="0" dirty="0" err="1"/>
              <a:t>Banuls</a:t>
            </a:r>
            <a:r>
              <a:rPr lang="en-US" sz="1600" b="0" dirty="0"/>
              <a:t>, </a:t>
            </a:r>
            <a:r>
              <a:rPr lang="en-US" sz="1600" b="0" dirty="0" err="1"/>
              <a:t>Acin</a:t>
            </a:r>
            <a:r>
              <a:rPr lang="en-US" sz="1600" b="0" dirty="0"/>
              <a:t> (SSRN), survey asks profs and practitioners “what market risk premium do you use?”</a:t>
            </a:r>
          </a:p>
        </p:txBody>
      </p:sp>
    </p:spTree>
    <p:extLst>
      <p:ext uri="{BB962C8B-B14F-4D97-AF65-F5344CB8AC3E}">
        <p14:creationId xmlns:p14="http://schemas.microsoft.com/office/powerpoint/2010/main" val="382692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9E21951-ADEF-4773-9E25-D698D2B06ECE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F86E6EC-2D4A-4C3F-8F52-F9BAEECD0BE0}" type="slidenum">
              <a:rPr lang="en-US" altLang="en-US" sz="1200">
                <a:solidFill>
                  <a:schemeClr val="hlink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dirty="0">
              <a:solidFill>
                <a:schemeClr val="hlin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9B1596-F3D2-4AE4-9525-88D5A814D295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U.S. Market Risk Premium for Various Years</a:t>
            </a:r>
            <a:endParaRPr kumimoji="0" lang="en-US" alt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D024A59-0F84-4BEB-9C6B-4002171A8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1446977"/>
                  </p:ext>
                </p:extLst>
              </p:nvPr>
            </p:nvGraphicFramePr>
            <p:xfrm>
              <a:off x="1271058" y="1447800"/>
              <a:ext cx="5994402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6849">
                      <a:extLst>
                        <a:ext uri="{9D8B030D-6E8A-4147-A177-3AD203B41FA5}">
                          <a16:colId xmlns:a16="http://schemas.microsoft.com/office/drawing/2014/main" val="3762146567"/>
                        </a:ext>
                      </a:extLst>
                    </a:gridCol>
                    <a:gridCol w="1101013">
                      <a:extLst>
                        <a:ext uri="{9D8B030D-6E8A-4147-A177-3AD203B41FA5}">
                          <a16:colId xmlns:a16="http://schemas.microsoft.com/office/drawing/2014/main" val="2892663829"/>
                        </a:ext>
                      </a:extLst>
                    </a:gridCol>
                    <a:gridCol w="1162180">
                      <a:extLst>
                        <a:ext uri="{9D8B030D-6E8A-4147-A177-3AD203B41FA5}">
                          <a16:colId xmlns:a16="http://schemas.microsoft.com/office/drawing/2014/main" val="46140430"/>
                        </a:ext>
                      </a:extLst>
                    </a:gridCol>
                    <a:gridCol w="1162180">
                      <a:extLst>
                        <a:ext uri="{9D8B030D-6E8A-4147-A177-3AD203B41FA5}">
                          <a16:colId xmlns:a16="http://schemas.microsoft.com/office/drawing/2014/main" val="1559227235"/>
                        </a:ext>
                      </a:extLst>
                    </a:gridCol>
                    <a:gridCol w="1162180">
                      <a:extLst>
                        <a:ext uri="{9D8B030D-6E8A-4147-A177-3AD203B41FA5}">
                          <a16:colId xmlns:a16="http://schemas.microsoft.com/office/drawing/2014/main" val="17936098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𝟐𝟎𝟐𝟏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𝟐𝟎𝟐𝟎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𝟐𝟎𝟏𝟗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2018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2015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867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5.5%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3232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D024A59-0F84-4BEB-9C6B-4002171A8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1446977"/>
                  </p:ext>
                </p:extLst>
              </p:nvPr>
            </p:nvGraphicFramePr>
            <p:xfrm>
              <a:off x="1271058" y="1447800"/>
              <a:ext cx="5994402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6849">
                      <a:extLst>
                        <a:ext uri="{9D8B030D-6E8A-4147-A177-3AD203B41FA5}">
                          <a16:colId xmlns:a16="http://schemas.microsoft.com/office/drawing/2014/main" val="3762146567"/>
                        </a:ext>
                      </a:extLst>
                    </a:gridCol>
                    <a:gridCol w="1101013">
                      <a:extLst>
                        <a:ext uri="{9D8B030D-6E8A-4147-A177-3AD203B41FA5}">
                          <a16:colId xmlns:a16="http://schemas.microsoft.com/office/drawing/2014/main" val="2892663829"/>
                        </a:ext>
                      </a:extLst>
                    </a:gridCol>
                    <a:gridCol w="1162180">
                      <a:extLst>
                        <a:ext uri="{9D8B030D-6E8A-4147-A177-3AD203B41FA5}">
                          <a16:colId xmlns:a16="http://schemas.microsoft.com/office/drawing/2014/main" val="46140430"/>
                        </a:ext>
                      </a:extLst>
                    </a:gridCol>
                    <a:gridCol w="1162180">
                      <a:extLst>
                        <a:ext uri="{9D8B030D-6E8A-4147-A177-3AD203B41FA5}">
                          <a16:colId xmlns:a16="http://schemas.microsoft.com/office/drawing/2014/main" val="1559227235"/>
                        </a:ext>
                      </a:extLst>
                    </a:gridCol>
                    <a:gridCol w="1162180">
                      <a:extLst>
                        <a:ext uri="{9D8B030D-6E8A-4147-A177-3AD203B41FA5}">
                          <a16:colId xmlns:a16="http://schemas.microsoft.com/office/drawing/2014/main" val="179360989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3" t="-7895" r="-32813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177" t="-7895" r="-318785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368" t="-7895" r="-203684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2018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2015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8674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5.5%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3232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DD1452-0104-49E7-B832-57C8D19652D8}"/>
              </a:ext>
            </a:extLst>
          </p:cNvPr>
          <p:cNvSpPr txBox="1"/>
          <p:nvPr/>
        </p:nvSpPr>
        <p:spPr>
          <a:xfrm>
            <a:off x="1219200" y="1143000"/>
            <a:ext cx="440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Source: Fernandez, </a:t>
            </a:r>
            <a:r>
              <a:rPr lang="en-US" sz="1800" b="0" dirty="0" err="1"/>
              <a:t>Banuls</a:t>
            </a:r>
            <a:r>
              <a:rPr lang="en-US" sz="1800" b="0" dirty="0"/>
              <a:t>, </a:t>
            </a:r>
            <a:r>
              <a:rPr lang="en-US" sz="1800" b="0" dirty="0" err="1"/>
              <a:t>Acin</a:t>
            </a:r>
            <a:r>
              <a:rPr lang="en-US" sz="1800" b="0" dirty="0"/>
              <a:t> (SSRN)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7C72A3C-F128-42AB-9963-0E6A6BA508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503061"/>
                  </p:ext>
                </p:extLst>
              </p:nvPr>
            </p:nvGraphicFramePr>
            <p:xfrm>
              <a:off x="1295398" y="3520440"/>
              <a:ext cx="4040984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2">
                      <a:extLst>
                        <a:ext uri="{9D8B030D-6E8A-4147-A177-3AD203B41FA5}">
                          <a16:colId xmlns:a16="http://schemas.microsoft.com/office/drawing/2014/main" val="3762146567"/>
                        </a:ext>
                      </a:extLst>
                    </a:gridCol>
                    <a:gridCol w="1334691">
                      <a:extLst>
                        <a:ext uri="{9D8B030D-6E8A-4147-A177-3AD203B41FA5}">
                          <a16:colId xmlns:a16="http://schemas.microsoft.com/office/drawing/2014/main" val="1559227235"/>
                        </a:ext>
                      </a:extLst>
                    </a:gridCol>
                    <a:gridCol w="1334691">
                      <a:extLst>
                        <a:ext uri="{9D8B030D-6E8A-4147-A177-3AD203B41FA5}">
                          <a16:colId xmlns:a16="http://schemas.microsoft.com/office/drawing/2014/main" val="17936098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𝐖𝐞𝐥𝐜𝐡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  <a:latin typeface="+mn-lt"/>
                            <a:cs typeface="Calibri Light" panose="020F03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𝟐𝟎𝟎𝟕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  <a:latin typeface="+mn-lt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𝐖𝐞𝐥𝐜𝐡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  <a:latin typeface="+mn-lt"/>
                            <a:cs typeface="Calibri Light" panose="020F03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𝟐𝟎𝟎𝟏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𝐖𝐞𝐥𝐜𝐡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  <a:latin typeface="+mn-lt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a:t>1997-98</a:t>
                          </a:r>
                          <a:endParaRPr lang="en-US" sz="2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867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+mn-lt"/>
                              <a:cs typeface="Calibri Light" panose="020F0302020204030204" pitchFamily="34" charset="0"/>
                            </a:rPr>
                            <a:t>5.9%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  <a:cs typeface="Calibri Light" panose="020F0302020204030204" pitchFamily="34" charset="0"/>
                            </a:rPr>
                            <a:t>5.4%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  <a:cs typeface="Calibri Light" panose="020F0302020204030204" pitchFamily="34" charset="0"/>
                            </a:rPr>
                            <a:t>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3232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7C72A3C-F128-42AB-9963-0E6A6BA508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503061"/>
                  </p:ext>
                </p:extLst>
              </p:nvPr>
            </p:nvGraphicFramePr>
            <p:xfrm>
              <a:off x="1295398" y="3520440"/>
              <a:ext cx="4040984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2">
                      <a:extLst>
                        <a:ext uri="{9D8B030D-6E8A-4147-A177-3AD203B41FA5}">
                          <a16:colId xmlns:a16="http://schemas.microsoft.com/office/drawing/2014/main" val="3762146567"/>
                        </a:ext>
                      </a:extLst>
                    </a:gridCol>
                    <a:gridCol w="1334691">
                      <a:extLst>
                        <a:ext uri="{9D8B030D-6E8A-4147-A177-3AD203B41FA5}">
                          <a16:colId xmlns:a16="http://schemas.microsoft.com/office/drawing/2014/main" val="1559227235"/>
                        </a:ext>
                      </a:extLst>
                    </a:gridCol>
                    <a:gridCol w="1334691">
                      <a:extLst>
                        <a:ext uri="{9D8B030D-6E8A-4147-A177-3AD203B41FA5}">
                          <a16:colId xmlns:a16="http://schemas.microsoft.com/office/drawing/2014/main" val="179360989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735" r="-196889" b="-72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2727" t="-735" r="-101364" b="-72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3653" t="-735" r="-1826" b="-72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8674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+mn-lt"/>
                              <a:cs typeface="Calibri Light" panose="020F0302020204030204" pitchFamily="34" charset="0"/>
                            </a:rPr>
                            <a:t>5.9%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  <a:cs typeface="Calibri Light" panose="020F0302020204030204" pitchFamily="34" charset="0"/>
                            </a:rPr>
                            <a:t>5.4%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  <a:cs typeface="Calibri Light" panose="020F0302020204030204" pitchFamily="34" charset="0"/>
                            </a:rPr>
                            <a:t>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3232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97A80B4-5DB0-48C1-A713-65A728C5A0C8}"/>
              </a:ext>
            </a:extLst>
          </p:cNvPr>
          <p:cNvSpPr txBox="1"/>
          <p:nvPr/>
        </p:nvSpPr>
        <p:spPr>
          <a:xfrm>
            <a:off x="1219200" y="3181886"/>
            <a:ext cx="534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Source: Ivo Welch, SSRN and Journal of Business</a:t>
            </a:r>
          </a:p>
        </p:txBody>
      </p:sp>
    </p:spTree>
    <p:extLst>
      <p:ext uri="{BB962C8B-B14F-4D97-AF65-F5344CB8AC3E}">
        <p14:creationId xmlns:p14="http://schemas.microsoft.com/office/powerpoint/2010/main" val="17583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9E21951-ADEF-4773-9E25-D698D2B06ECE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F86E6EC-2D4A-4C3F-8F52-F9BAEECD0BE0}" type="slidenum">
              <a:rPr lang="en-US" altLang="en-US" sz="1200">
                <a:solidFill>
                  <a:schemeClr val="hlink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dirty="0">
              <a:solidFill>
                <a:schemeClr val="hlin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9B1596-F3D2-4AE4-9525-88D5A814D295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Market Risk Premium and Inflation</a:t>
            </a:r>
            <a:endParaRPr kumimoji="0" lang="en-US" altLang="en-US" sz="28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CCEF3-B39C-40BB-BF29-E1410485B47D}"/>
              </a:ext>
            </a:extLst>
          </p:cNvPr>
          <p:cNvSpPr/>
          <p:nvPr/>
        </p:nvSpPr>
        <p:spPr>
          <a:xfrm>
            <a:off x="762000" y="172084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497D"/>
              </a:buClr>
            </a:pPr>
            <a:endParaRPr lang="en-US" b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">
                <a:extLst>
                  <a:ext uri="{FF2B5EF4-FFF2-40B4-BE49-F238E27FC236}">
                    <a16:creationId xmlns:a16="http://schemas.microsoft.com/office/drawing/2014/main" id="{8F49597C-8286-45FA-A21A-D1F32AA6D4E4}"/>
                  </a:ext>
                </a:extLst>
              </p:cNvPr>
              <p:cNvSpPr txBox="1"/>
              <p:nvPr/>
            </p:nvSpPr>
            <p:spPr bwMode="auto">
              <a:xfrm>
                <a:off x="9753600" y="1281707"/>
                <a:ext cx="1358900" cy="696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bject 1">
                <a:extLst>
                  <a:ext uri="{FF2B5EF4-FFF2-40B4-BE49-F238E27FC236}">
                    <a16:creationId xmlns:a16="http://schemas.microsoft.com/office/drawing/2014/main" id="{8F49597C-8286-45FA-A21A-D1F32AA6D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3600" y="1281707"/>
                <a:ext cx="1358900" cy="696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>
            <a:extLst>
              <a:ext uri="{FF2B5EF4-FFF2-40B4-BE49-F238E27FC236}">
                <a16:creationId xmlns:a16="http://schemas.microsoft.com/office/drawing/2014/main" id="{57FAB447-A7B7-40B3-846A-D4C3C159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86" y="933074"/>
            <a:ext cx="11571514" cy="56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9210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None/>
            </a:pPr>
            <a:r>
              <a:rPr lang="en-US" altLang="en-US" sz="2400" b="0" dirty="0">
                <a:ea typeface="MS PGothic" panose="020B0600070205080204" pitchFamily="34" charset="-128"/>
              </a:rPr>
              <a:t>The market risk premium is a real quantity. </a:t>
            </a:r>
          </a:p>
          <a:p>
            <a:pPr>
              <a:buSzPct val="100000"/>
              <a:buNone/>
            </a:pPr>
            <a:r>
              <a:rPr lang="en-US" altLang="en-US" sz="2400" b="0" dirty="0">
                <a:ea typeface="MS PGothic" panose="020B0600070205080204" pitchFamily="34" charset="-128"/>
              </a:rPr>
              <a:t>Expected inflation is in both r</a:t>
            </a:r>
            <a:r>
              <a:rPr lang="en-US" altLang="en-US" sz="2400" b="0" baseline="-25000" dirty="0">
                <a:ea typeface="MS PGothic" panose="020B0600070205080204" pitchFamily="34" charset="-128"/>
              </a:rPr>
              <a:t>m</a:t>
            </a:r>
            <a:r>
              <a:rPr lang="en-US" altLang="en-US" sz="2400" b="0" dirty="0">
                <a:ea typeface="MS PGothic" panose="020B0600070205080204" pitchFamily="34" charset="-128"/>
              </a:rPr>
              <a:t> and r</a:t>
            </a:r>
            <a:r>
              <a:rPr lang="en-US" altLang="en-US" sz="2400" b="0" baseline="-25000" dirty="0">
                <a:ea typeface="MS PGothic" panose="020B0600070205080204" pitchFamily="34" charset="-128"/>
              </a:rPr>
              <a:t>f</a:t>
            </a:r>
            <a:r>
              <a:rPr lang="en-US" altLang="en-US" sz="2400" b="0" dirty="0">
                <a:ea typeface="MS PGothic" panose="020B0600070205080204" pitchFamily="34" charset="-128"/>
              </a:rPr>
              <a:t>, and therefore is subtracted out:</a:t>
            </a:r>
          </a:p>
          <a:p>
            <a:pPr>
              <a:buSzPct val="100000"/>
              <a:buNone/>
            </a:pPr>
            <a:endParaRPr lang="en-US" altLang="en-US" sz="2400" b="0" dirty="0">
              <a:ea typeface="MS PGothic" panose="020B0600070205080204" pitchFamily="34" charset="-128"/>
            </a:endParaRPr>
          </a:p>
          <a:p>
            <a:pPr>
              <a:buClr>
                <a:srgbClr val="1F497D"/>
              </a:buClr>
            </a:pPr>
            <a:endParaRPr lang="en-US" sz="2400" b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>
              <a:buClr>
                <a:srgbClr val="1F497D"/>
              </a:buClr>
              <a:buNone/>
            </a:pPr>
            <a:r>
              <a:rPr lang="en-US" sz="2400" b="0" dirty="0">
                <a:latin typeface="+mn-lt"/>
              </a:rPr>
              <a:t>That said, there is a negative relation between inflation and real growth</a:t>
            </a:r>
          </a:p>
          <a:p>
            <a:pPr marL="342900" indent="-34290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+mn-lt"/>
              </a:rPr>
              <a:t>the risk premium increases during recessions. </a:t>
            </a:r>
          </a:p>
          <a:p>
            <a:pPr>
              <a:buClr>
                <a:srgbClr val="1F497D"/>
              </a:buClr>
              <a:buNone/>
            </a:pPr>
            <a:endParaRPr lang="en-US" sz="2400" b="0" dirty="0">
              <a:latin typeface="+mn-lt"/>
            </a:endParaRPr>
          </a:p>
          <a:p>
            <a:pPr>
              <a:buClr>
                <a:srgbClr val="1F497D"/>
              </a:buClr>
              <a:buNone/>
            </a:pPr>
            <a:r>
              <a:rPr lang="en-US" sz="2400" b="0" dirty="0">
                <a:latin typeface="+mn-lt"/>
              </a:rPr>
              <a:t>Recessions often follow inflation surges (see next slide). </a:t>
            </a:r>
          </a:p>
          <a:p>
            <a:pPr marL="342900" indent="-34290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+mn-lt"/>
              </a:rPr>
              <a:t>CFOs assigned a higher probability of recession in most recent survey.</a:t>
            </a:r>
          </a:p>
          <a:p>
            <a:pPr>
              <a:buSzPct val="100000"/>
              <a:buNone/>
            </a:pPr>
            <a:endParaRPr lang="en-US" altLang="en-US" sz="2400" b="0" dirty="0">
              <a:latin typeface="+mn-lt"/>
              <a:ea typeface="MS PGothic" panose="020B0600070205080204" pitchFamily="34" charset="-128"/>
            </a:endParaRPr>
          </a:p>
          <a:p>
            <a:pPr marL="288925" indent="-288925">
              <a:buSzPct val="100000"/>
              <a:buFont typeface="Arial" panose="020B0604020202020204" pitchFamily="34" charset="0"/>
              <a:buChar char="•"/>
            </a:pPr>
            <a:endParaRPr lang="en-US" altLang="en-US" sz="2400" b="0" dirty="0">
              <a:latin typeface="+mn-lt"/>
              <a:ea typeface="MS PGothic" panose="020B0600070205080204" pitchFamily="34" charset="-128"/>
            </a:endParaRPr>
          </a:p>
          <a:p>
            <a:pPr marL="288925" indent="-288925">
              <a:buSzPct val="100000"/>
              <a:buFont typeface="Arial" panose="020B0604020202020204" pitchFamily="34" charset="0"/>
              <a:buChar char="•"/>
            </a:pPr>
            <a:endParaRPr lang="en-US" altLang="en-US" sz="2400" b="0" dirty="0">
              <a:latin typeface="+mn-lt"/>
              <a:ea typeface="MS PGothic" panose="020B0600070205080204" pitchFamily="34" charset="-128"/>
            </a:endParaRPr>
          </a:p>
          <a:p>
            <a:pPr marL="288925" indent="-2889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800" b="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0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9E21951-ADEF-4773-9E25-D698D2B06ECE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F86E6EC-2D4A-4C3F-8F52-F9BAEECD0BE0}" type="slidenum">
              <a:rPr lang="en-US" altLang="en-US" sz="1200">
                <a:solidFill>
                  <a:schemeClr val="hlink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dirty="0">
              <a:solidFill>
                <a:schemeClr val="hlin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9B1596-F3D2-4AE4-9525-88D5A814D295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Recessions Often Follow Inflation Surges</a:t>
            </a:r>
            <a:endParaRPr kumimoji="0" lang="en-US" altLang="en-US" sz="28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A6E74-42DC-4EB3-960A-9071B1A5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158" y="685800"/>
            <a:ext cx="8438842" cy="61566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20D428-F01D-485B-BEA4-F6B81DE13BAD}"/>
              </a:ext>
            </a:extLst>
          </p:cNvPr>
          <p:cNvSpPr/>
          <p:nvPr/>
        </p:nvSpPr>
        <p:spPr>
          <a:xfrm>
            <a:off x="304800" y="1676400"/>
            <a:ext cx="2404826" cy="1042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Headline CPI,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2838C-B219-477B-B23A-D8132DA4785D}"/>
              </a:ext>
            </a:extLst>
          </p:cNvPr>
          <p:cNvSpPr/>
          <p:nvPr/>
        </p:nvSpPr>
        <p:spPr>
          <a:xfrm>
            <a:off x="-16756" y="6558708"/>
            <a:ext cx="2745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Source: Cam Harvey, 2022</a:t>
            </a:r>
          </a:p>
        </p:txBody>
      </p:sp>
    </p:spTree>
    <p:extLst>
      <p:ext uri="{BB962C8B-B14F-4D97-AF65-F5344CB8AC3E}">
        <p14:creationId xmlns:p14="http://schemas.microsoft.com/office/powerpoint/2010/main" val="336080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6FD8FF-AB8A-4C58-B397-4FBD5C053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81C260-BA8E-4FAC-89F0-1383FEDAEA2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11010-D13C-43AE-A444-C8E08471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Hurdle Rates, Interest Rates, and the Cost of Capital</a:t>
            </a:r>
            <a:endParaRPr lang="en-US" dirty="0"/>
          </a:p>
        </p:txBody>
      </p:sp>
      <p:pic>
        <p:nvPicPr>
          <p:cNvPr id="5" name="Image 1" descr="Picture">
            <a:extLst>
              <a:ext uri="{FF2B5EF4-FFF2-40B4-BE49-F238E27FC236}">
                <a16:creationId xmlns:a16="http://schemas.microsoft.com/office/drawing/2014/main" id="{D044F6C6-E5EC-40AD-AB22-9A6BE9CAC7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5309" y="1581090"/>
            <a:ext cx="10881382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A8FFD-7B1B-4BFC-A2A2-D19479AA1419}"/>
              </a:ext>
            </a:extLst>
          </p:cNvPr>
          <p:cNvSpPr txBox="1"/>
          <p:nvPr/>
        </p:nvSpPr>
        <p:spPr>
          <a:xfrm>
            <a:off x="11249713" y="2724090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6%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04E2EB0-2BA0-4346-8E73-6C9AC87396C8}"/>
              </a:ext>
            </a:extLst>
          </p:cNvPr>
          <p:cNvSpPr/>
          <p:nvPr/>
        </p:nvSpPr>
        <p:spPr>
          <a:xfrm>
            <a:off x="11056170" y="2483294"/>
            <a:ext cx="172995" cy="807308"/>
          </a:xfrm>
          <a:prstGeom prst="rightBrace">
            <a:avLst/>
          </a:prstGeom>
          <a:noFill/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9C1F6-60E7-4B4A-8D6F-15E42FE74A04}"/>
              </a:ext>
            </a:extLst>
          </p:cNvPr>
          <p:cNvSpPr txBox="1"/>
          <p:nvPr/>
        </p:nvSpPr>
        <p:spPr>
          <a:xfrm>
            <a:off x="7605488" y="6467765"/>
            <a:ext cx="458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Graham, Corporate Finance and Reality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3440E-D46C-41E1-AA24-B2E4FE84B53E}"/>
              </a:ext>
            </a:extLst>
          </p:cNvPr>
          <p:cNvSpPr txBox="1"/>
          <p:nvPr/>
        </p:nvSpPr>
        <p:spPr>
          <a:xfrm>
            <a:off x="4648200" y="2057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Hurdle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9C35D-AFCE-46EA-BECF-F44D3F60C107}"/>
              </a:ext>
            </a:extLst>
          </p:cNvPr>
          <p:cNvSpPr txBox="1"/>
          <p:nvPr/>
        </p:nvSpPr>
        <p:spPr>
          <a:xfrm>
            <a:off x="9296339" y="323137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WACC</a:t>
            </a:r>
          </a:p>
        </p:txBody>
      </p:sp>
    </p:spTree>
    <p:extLst>
      <p:ext uri="{BB962C8B-B14F-4D97-AF65-F5344CB8AC3E}">
        <p14:creationId xmlns:p14="http://schemas.microsoft.com/office/powerpoint/2010/main" val="5873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6CA76-3AE1-405E-838F-EF7B50164243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Expected Equity Risk Premium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altLang="en-US" sz="2800" b="0" dirty="0"/>
              <a:t>Forward-looking view from U.S. CFOs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8BB17B-B1B1-4A8C-8EB5-F185BD5326B1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A7D5BC-454B-4CB7-A95A-657637A36F3A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3FD060-9276-492C-B60C-81F6A2B97A1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05288" y="998637"/>
          <a:ext cx="9581424" cy="559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Macro-Enabled Worksheet" r:id="rId4" imgW="6309318" imgH="3681951" progId="Excel.SheetMacroEnabled.12">
                  <p:embed/>
                </p:oleObj>
              </mc:Choice>
              <mc:Fallback>
                <p:oleObj name="Macro-Enabled Worksheet" r:id="rId4" imgW="6309318" imgH="3681951" progId="Excel.SheetMacroEnabled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83FD060-9276-492C-B60C-81F6A2B97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5288" y="998637"/>
                        <a:ext cx="9581424" cy="5591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8EA336-D8A2-4058-9704-20610F9D6689}"/>
              </a:ext>
            </a:extLst>
          </p:cNvPr>
          <p:cNvSpPr txBox="1"/>
          <p:nvPr/>
        </p:nvSpPr>
        <p:spPr>
          <a:xfrm>
            <a:off x="8915400" y="2133600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AFD0AE-AB5A-4E1F-8DCA-F887F3452F80}"/>
              </a:ext>
            </a:extLst>
          </p:cNvPr>
          <p:cNvCxnSpPr/>
          <p:nvPr/>
        </p:nvCxnSpPr>
        <p:spPr bwMode="auto">
          <a:xfrm>
            <a:off x="9525000" y="24384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DC1A6E-EDA1-48E2-A23E-24549AA3FECD}"/>
              </a:ext>
            </a:extLst>
          </p:cNvPr>
          <p:cNvSpPr txBox="1"/>
          <p:nvPr/>
        </p:nvSpPr>
        <p:spPr>
          <a:xfrm>
            <a:off x="10287000" y="5938421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March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F2AEFA-D3F3-44F1-8ABB-1911652CE68B}"/>
              </a:ext>
            </a:extLst>
          </p:cNvPr>
          <p:cNvCxnSpPr/>
          <p:nvPr/>
        </p:nvCxnSpPr>
        <p:spPr bwMode="auto">
          <a:xfrm>
            <a:off x="2057400" y="3962400"/>
            <a:ext cx="8829312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281D3B-0736-4FD8-B617-C159BAA5E286}"/>
              </a:ext>
            </a:extLst>
          </p:cNvPr>
          <p:cNvSpPr txBox="1"/>
          <p:nvPr/>
        </p:nvSpPr>
        <p:spPr>
          <a:xfrm>
            <a:off x="4038600" y="3702657"/>
            <a:ext cx="783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470EE-EB8F-488F-9C00-72221AC5EF9A}"/>
              </a:ext>
            </a:extLst>
          </p:cNvPr>
          <p:cNvSpPr txBox="1"/>
          <p:nvPr/>
        </p:nvSpPr>
        <p:spPr>
          <a:xfrm>
            <a:off x="5926341" y="6529848"/>
            <a:ext cx="6264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though end of 2019 Graham and Harvey (SSRN); Recent: Duke/FED</a:t>
            </a:r>
          </a:p>
        </p:txBody>
      </p:sp>
    </p:spTree>
    <p:extLst>
      <p:ext uri="{BB962C8B-B14F-4D97-AF65-F5344CB8AC3E}">
        <p14:creationId xmlns:p14="http://schemas.microsoft.com/office/powerpoint/2010/main" val="175669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6CA76-3AE1-405E-838F-EF7B50164243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Expected Equity Risk Premium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0" dirty="0"/>
              <a:t>(Same as Slide 6 except relative to T-note)</a:t>
            </a:r>
            <a:endParaRPr kumimoji="0" lang="en-US" altLang="en-US" sz="2800" b="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8BB17B-B1B1-4A8C-8EB5-F185BD5326B1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A7D5BC-454B-4CB7-A95A-657637A36F3A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3D4E3-583A-4239-AB3B-1E774BC749FF}"/>
              </a:ext>
            </a:extLst>
          </p:cNvPr>
          <p:cNvSpPr txBox="1"/>
          <p:nvPr/>
        </p:nvSpPr>
        <p:spPr>
          <a:xfrm>
            <a:off x="7467630" y="6550223"/>
            <a:ext cx="4724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Graham and Harvey (SSRN); Recent: Duke/FED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927F98-97D9-4DCE-8E5F-7559DFE4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54114"/>
            <a:ext cx="9825523" cy="561889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C44BF6-349D-402D-8502-57E2C33BF594}"/>
              </a:ext>
            </a:extLst>
          </p:cNvPr>
          <p:cNvCxnSpPr/>
          <p:nvPr/>
        </p:nvCxnSpPr>
        <p:spPr bwMode="auto">
          <a:xfrm>
            <a:off x="2286000" y="2971800"/>
            <a:ext cx="8829312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3B4F4F-7F11-4B63-B140-6DC2D693DEE9}"/>
              </a:ext>
            </a:extLst>
          </p:cNvPr>
          <p:cNvSpPr txBox="1"/>
          <p:nvPr/>
        </p:nvSpPr>
        <p:spPr>
          <a:xfrm>
            <a:off x="4114800" y="2660451"/>
            <a:ext cx="783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Average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6CC6F5-CCB8-4C79-97F2-20D31D33CE0B}"/>
              </a:ext>
            </a:extLst>
          </p:cNvPr>
          <p:cNvSpPr txBox="1"/>
          <p:nvPr/>
        </p:nvSpPr>
        <p:spPr>
          <a:xfrm>
            <a:off x="8839200" y="1778942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 2020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4A69F7-EAB5-4C94-9EEF-D6025F4BC18E}"/>
              </a:ext>
            </a:extLst>
          </p:cNvPr>
          <p:cNvCxnSpPr/>
          <p:nvPr/>
        </p:nvCxnSpPr>
        <p:spPr bwMode="auto">
          <a:xfrm>
            <a:off x="9601200" y="2119684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706815-5C13-4242-ABBB-EB19CCEFA547}"/>
              </a:ext>
            </a:extLst>
          </p:cNvPr>
          <p:cNvSpPr txBox="1"/>
          <p:nvPr/>
        </p:nvSpPr>
        <p:spPr>
          <a:xfrm>
            <a:off x="10210800" y="5791200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March 2022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D3B50C-CDF4-4513-AF07-9D36B53301D6}"/>
              </a:ext>
            </a:extLst>
          </p:cNvPr>
          <p:cNvCxnSpPr/>
          <p:nvPr/>
        </p:nvCxnSpPr>
        <p:spPr bwMode="auto">
          <a:xfrm flipH="1" flipV="1">
            <a:off x="10515600" y="5526679"/>
            <a:ext cx="228600" cy="223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9023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6CA76-3AE1-405E-838F-EF7B50164243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Expected Equity Risk Premium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0" dirty="0"/>
              <a:t>(Similar to Slide 6 except 1-yr </a:t>
            </a:r>
            <a:r>
              <a:rPr lang="en-US" altLang="en-US" sz="2800" b="0" dirty="0" err="1"/>
              <a:t>r</a:t>
            </a:r>
            <a:r>
              <a:rPr lang="en-US" altLang="en-US" sz="2800" b="0" baseline="-25000" dirty="0" err="1"/>
              <a:t>M</a:t>
            </a:r>
            <a:r>
              <a:rPr lang="en-US" altLang="en-US" sz="2800" b="0" dirty="0"/>
              <a:t> minus 1-yr T-note)</a:t>
            </a:r>
            <a:endParaRPr kumimoji="0" lang="en-US" altLang="en-US" sz="2800" b="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8BB17B-B1B1-4A8C-8EB5-F185BD5326B1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A7D5BC-454B-4CB7-A95A-657637A36F3A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3D4E3-583A-4239-AB3B-1E774BC749FF}"/>
              </a:ext>
            </a:extLst>
          </p:cNvPr>
          <p:cNvSpPr txBox="1"/>
          <p:nvPr/>
        </p:nvSpPr>
        <p:spPr>
          <a:xfrm>
            <a:off x="7467630" y="6550223"/>
            <a:ext cx="4724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Graham and Harvey (SSRN); Recent: Duke/FED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1D32F-16E1-4B5F-964B-11A9FD8AE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2814"/>
            <a:ext cx="9144000" cy="55368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7BDACC-DC75-4076-BFC1-04083359DA11}"/>
              </a:ext>
            </a:extLst>
          </p:cNvPr>
          <p:cNvCxnSpPr>
            <a:cxnSpLocks/>
          </p:cNvCxnSpPr>
          <p:nvPr/>
        </p:nvCxnSpPr>
        <p:spPr bwMode="auto">
          <a:xfrm>
            <a:off x="2286000" y="4419600"/>
            <a:ext cx="8382000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227007-4EFC-4C30-854E-486D773CA3CA}"/>
              </a:ext>
            </a:extLst>
          </p:cNvPr>
          <p:cNvSpPr txBox="1"/>
          <p:nvPr/>
        </p:nvSpPr>
        <p:spPr>
          <a:xfrm>
            <a:off x="4191000" y="4005202"/>
            <a:ext cx="783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E3F25-BC62-400B-835F-DAD997D4757A}"/>
              </a:ext>
            </a:extLst>
          </p:cNvPr>
          <p:cNvSpPr txBox="1"/>
          <p:nvPr/>
        </p:nvSpPr>
        <p:spPr>
          <a:xfrm>
            <a:off x="8458200" y="330702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 2020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8EFE73-9099-4822-825C-1B455009363A}"/>
              </a:ext>
            </a:extLst>
          </p:cNvPr>
          <p:cNvCxnSpPr/>
          <p:nvPr/>
        </p:nvCxnSpPr>
        <p:spPr bwMode="auto">
          <a:xfrm>
            <a:off x="9266790" y="3714274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581A79-88D8-4185-8F83-768516A81BC3}"/>
              </a:ext>
            </a:extLst>
          </p:cNvPr>
          <p:cNvSpPr txBox="1"/>
          <p:nvPr/>
        </p:nvSpPr>
        <p:spPr>
          <a:xfrm>
            <a:off x="10017020" y="6142970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March 2022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0F3CD9-7C9B-487D-9676-E98B3114007F}"/>
              </a:ext>
            </a:extLst>
          </p:cNvPr>
          <p:cNvCxnSpPr/>
          <p:nvPr/>
        </p:nvCxnSpPr>
        <p:spPr bwMode="auto">
          <a:xfrm flipH="1" flipV="1">
            <a:off x="10134600" y="5962560"/>
            <a:ext cx="228600" cy="223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277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24E75994-C527-4616-BE18-91B26CBF4D3E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E7FBA37-B416-4DC2-8E15-88D84CF7D6E0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83BB9B4-A6A3-43CA-BB01-E90FF1D2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86" y="933074"/>
            <a:ext cx="11571514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9210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None/>
            </a:pPr>
            <a:r>
              <a:rPr lang="en-US" altLang="en-US" sz="2000" b="0" dirty="0">
                <a:ea typeface="MS PGothic" panose="020B0600070205080204" pitchFamily="34" charset="-128"/>
              </a:rPr>
              <a:t>Market risk premium measures the </a:t>
            </a:r>
            <a:r>
              <a:rPr lang="en-US" altLang="en-US" sz="2000" i="1" dirty="0">
                <a:ea typeface="MS PGothic" panose="020B0600070205080204" pitchFamily="34" charset="-128"/>
              </a:rPr>
              <a:t>return</a:t>
            </a:r>
            <a:r>
              <a:rPr lang="en-US" altLang="en-US" sz="2000" dirty="0">
                <a:ea typeface="MS PGothic" panose="020B0600070205080204" pitchFamily="34" charset="-128"/>
              </a:rPr>
              <a:t> per unit of risk </a:t>
            </a:r>
            <a:r>
              <a:rPr lang="en-US" altLang="en-US" sz="2000" b="0" dirty="0">
                <a:ea typeface="MS PGothic" panose="020B0600070205080204" pitchFamily="34" charset="-128"/>
              </a:rPr>
              <a:t>(and beta measures units of risk)</a:t>
            </a:r>
          </a:p>
          <a:p>
            <a:pPr marL="288925" indent="-288925">
              <a:buSzPct val="100000"/>
              <a:buFont typeface="Arial" panose="020B0604020202020204" pitchFamily="34" charset="0"/>
              <a:buChar char="•"/>
            </a:pPr>
            <a:endParaRPr lang="en-US" altLang="en-US" sz="2000" b="0" dirty="0">
              <a:ea typeface="MS PGothic" panose="020B0600070205080204" pitchFamily="34" charset="-128"/>
            </a:endParaRPr>
          </a:p>
          <a:p>
            <a:pPr marL="288925" indent="-288925">
              <a:buSzPct val="100000"/>
              <a:buFont typeface="Arial" panose="020B0604020202020204" pitchFamily="34" charset="0"/>
              <a:buChar char="•"/>
            </a:pPr>
            <a:endParaRPr lang="en-US" altLang="en-US" sz="2000" b="0" dirty="0">
              <a:ea typeface="MS PGothic" panose="020B0600070205080204" pitchFamily="34" charset="-128"/>
            </a:endParaRPr>
          </a:p>
          <a:p>
            <a:pPr marL="288925" indent="-2889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800" b="0" dirty="0"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Object 1">
                <a:extLst>
                  <a:ext uri="{FF2B5EF4-FFF2-40B4-BE49-F238E27FC236}">
                    <a16:creationId xmlns:a16="http://schemas.microsoft.com/office/drawing/2014/main" id="{4670FC69-4D1F-43C7-A632-248E342C0D4C}"/>
                  </a:ext>
                </a:extLst>
              </p:cNvPr>
              <p:cNvSpPr txBox="1"/>
              <p:nvPr/>
            </p:nvSpPr>
            <p:spPr bwMode="auto">
              <a:xfrm>
                <a:off x="6096000" y="141288"/>
                <a:ext cx="1358900" cy="696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71" name="Object 1">
                <a:extLst>
                  <a:ext uri="{FF2B5EF4-FFF2-40B4-BE49-F238E27FC236}">
                    <a16:creationId xmlns:a16="http://schemas.microsoft.com/office/drawing/2014/main" id="{4670FC69-4D1F-43C7-A632-248E342C0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141288"/>
                <a:ext cx="1358900" cy="696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6D90DCF8-168B-40D0-A3E3-879DF7DDA0A7}"/>
                  </a:ext>
                </a:extLst>
              </p:cNvPr>
              <p:cNvSpPr txBox="1"/>
              <p:nvPr/>
            </p:nvSpPr>
            <p:spPr bwMode="auto">
              <a:xfrm>
                <a:off x="685800" y="1371600"/>
                <a:ext cx="3124200" cy="678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6D90DCF8-168B-40D0-A3E3-879DF7DDA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71600"/>
                <a:ext cx="3124200" cy="678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7323EDE-FA2C-407C-9607-DB902B3EC43C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Equity Market Risk Premium:</a:t>
            </a:r>
          </a:p>
        </p:txBody>
      </p:sp>
    </p:spTree>
    <p:extLst>
      <p:ext uri="{BB962C8B-B14F-4D97-AF65-F5344CB8AC3E}">
        <p14:creationId xmlns:p14="http://schemas.microsoft.com/office/powerpoint/2010/main" val="40384910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9E21951-ADEF-4773-9E25-D698D2B06ECE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F86E6EC-2D4A-4C3F-8F52-F9BAEECD0BE0}" type="slidenum">
              <a:rPr lang="en-US" altLang="en-US" sz="1200">
                <a:solidFill>
                  <a:schemeClr val="hlink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 dirty="0">
              <a:solidFill>
                <a:schemeClr val="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C8C79-D60C-4963-96F8-243F9B4C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11098513" cy="3786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1E7762-6123-4DFF-A03F-7ABEA44DBAB6}"/>
              </a:ext>
            </a:extLst>
          </p:cNvPr>
          <p:cNvSpPr/>
          <p:nvPr/>
        </p:nvSpPr>
        <p:spPr bwMode="auto">
          <a:xfrm>
            <a:off x="4876800" y="2133600"/>
            <a:ext cx="1600200" cy="1371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828AD3-D245-4171-93B2-7F847A5E6C55}"/>
              </a:ext>
            </a:extLst>
          </p:cNvPr>
          <p:cNvCxnSpPr/>
          <p:nvPr/>
        </p:nvCxnSpPr>
        <p:spPr bwMode="auto">
          <a:xfrm>
            <a:off x="4724400" y="1752600"/>
            <a:ext cx="2514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8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6CA76-3AE1-405E-838F-EF7B50164243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Expected Equity Risk Premium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altLang="en-US" sz="2800" b="0" dirty="0"/>
              <a:t>Forward-looking view from U.S. CFOs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3FD060-9276-492C-B60C-81F6A2B97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197590"/>
              </p:ext>
            </p:extLst>
          </p:nvPr>
        </p:nvGraphicFramePr>
        <p:xfrm>
          <a:off x="1305288" y="1045570"/>
          <a:ext cx="9581424" cy="559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Macro-Enabled Worksheet" r:id="rId4" imgW="6309318" imgH="3681951" progId="Excel.SheetMacroEnabled.12">
                  <p:embed/>
                </p:oleObj>
              </mc:Choice>
              <mc:Fallback>
                <p:oleObj name="Macro-Enabled Worksheet" r:id="rId4" imgW="6309318" imgH="3681951" progId="Excel.SheetMacroEnabled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83FD060-9276-492C-B60C-81F6A2B97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5288" y="1045570"/>
                        <a:ext cx="9581424" cy="5591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5EAD466-4CC6-4F19-94F2-86EF0A92B1C1}"/>
              </a:ext>
            </a:extLst>
          </p:cNvPr>
          <p:cNvSpPr/>
          <p:nvPr/>
        </p:nvSpPr>
        <p:spPr bwMode="auto">
          <a:xfrm>
            <a:off x="9677400" y="1905000"/>
            <a:ext cx="914400" cy="39074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5BF45-8BBE-42D7-A4E4-E75C28965D5E}"/>
              </a:ext>
            </a:extLst>
          </p:cNvPr>
          <p:cNvSpPr txBox="1"/>
          <p:nvPr/>
        </p:nvSpPr>
        <p:spPr>
          <a:xfrm>
            <a:off x="9026307" y="6517971"/>
            <a:ext cx="3130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Graham and Harvey (SSRN)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9CA77-A2EB-44F1-BED9-ADBFF450D44B}"/>
              </a:ext>
            </a:extLst>
          </p:cNvPr>
          <p:cNvSpPr/>
          <p:nvPr/>
        </p:nvSpPr>
        <p:spPr bwMode="auto">
          <a:xfrm rot="2784178">
            <a:off x="9403216" y="5725616"/>
            <a:ext cx="381000" cy="8791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2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24E75994-C527-4616-BE18-91B26CBF4D3E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E7FBA37-B416-4DC2-8E15-88D84CF7D6E0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83BB9B4-A6A3-43CA-BB01-E90FF1D2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86" y="933074"/>
            <a:ext cx="11571514" cy="60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9210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None/>
            </a:pPr>
            <a:r>
              <a:rPr lang="en-US" altLang="en-US" sz="2000" b="0" dirty="0">
                <a:ea typeface="MS PGothic" panose="020B0600070205080204" pitchFamily="34" charset="-128"/>
              </a:rPr>
              <a:t>Market risk premium measures the </a:t>
            </a:r>
            <a:r>
              <a:rPr lang="en-US" altLang="en-US" sz="2000" i="1" dirty="0">
                <a:ea typeface="MS PGothic" panose="020B0600070205080204" pitchFamily="34" charset="-128"/>
              </a:rPr>
              <a:t>return</a:t>
            </a:r>
            <a:r>
              <a:rPr lang="en-US" altLang="en-US" sz="2000" dirty="0">
                <a:ea typeface="MS PGothic" panose="020B0600070205080204" pitchFamily="34" charset="-128"/>
              </a:rPr>
              <a:t> per unit of risk </a:t>
            </a:r>
            <a:r>
              <a:rPr lang="en-US" altLang="en-US" sz="2000" b="0" dirty="0">
                <a:ea typeface="MS PGothic" panose="020B0600070205080204" pitchFamily="34" charset="-128"/>
              </a:rPr>
              <a:t>(and beta measures units of risk)</a:t>
            </a:r>
          </a:p>
          <a:p>
            <a:pPr marL="288925" indent="-288925">
              <a:buSzPct val="100000"/>
              <a:buFont typeface="Arial" panose="020B0604020202020204" pitchFamily="34" charset="0"/>
              <a:buChar char="•"/>
            </a:pPr>
            <a:endParaRPr lang="en-US" altLang="en-US" sz="2000" b="0" dirty="0">
              <a:ea typeface="MS PGothic" panose="020B0600070205080204" pitchFamily="34" charset="-128"/>
            </a:endParaRPr>
          </a:p>
          <a:p>
            <a:pPr marL="288925" indent="-288925">
              <a:buSzPct val="100000"/>
              <a:buFont typeface="Arial" panose="020B0604020202020204" pitchFamily="34" charset="0"/>
              <a:buChar char="•"/>
            </a:pPr>
            <a:endParaRPr lang="en-US" altLang="en-US" sz="2000" b="0" dirty="0">
              <a:ea typeface="MS PGothic" panose="020B0600070205080204" pitchFamily="34" charset="-128"/>
            </a:endParaRPr>
          </a:p>
          <a:p>
            <a:pPr>
              <a:buSzPct val="100000"/>
              <a:buNone/>
            </a:pPr>
            <a:r>
              <a:rPr lang="en-US" altLang="en-US" sz="2000" b="0" dirty="0">
                <a:ea typeface="MS PGothic" panose="020B0600070205080204" pitchFamily="34" charset="-128"/>
              </a:rPr>
              <a:t>r</a:t>
            </a:r>
            <a:r>
              <a:rPr lang="en-US" altLang="en-US" sz="2000" b="0" baseline="-25000" dirty="0">
                <a:ea typeface="MS PGothic" panose="020B0600070205080204" pitchFamily="34" charset="-128"/>
              </a:rPr>
              <a:t>m</a:t>
            </a:r>
            <a:r>
              <a:rPr lang="en-US" altLang="en-US" sz="2000" b="0" dirty="0">
                <a:ea typeface="MS PGothic" panose="020B0600070205080204" pitchFamily="34" charset="-128"/>
              </a:rPr>
              <a:t> should include all investments (stocks, bonds, real estate, international, etc.)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MS PGothic" panose="020B0600070205080204" pitchFamily="34" charset="-128"/>
              </a:rPr>
              <a:t>We use the return on the S&amp;P 500 as a proxy</a:t>
            </a:r>
          </a:p>
          <a:p>
            <a:pPr marL="288925" indent="-2889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b="0" dirty="0">
              <a:ea typeface="MS PGothic" panose="020B0600070205080204" pitchFamily="34" charset="-128"/>
            </a:endParaRPr>
          </a:p>
          <a:p>
            <a:pPr>
              <a:buClr>
                <a:schemeClr val="tx2"/>
              </a:buClr>
              <a:buSzPct val="100000"/>
              <a:buNone/>
            </a:pPr>
            <a:r>
              <a:rPr lang="en-US" altLang="en-US" sz="2000" b="0" dirty="0">
                <a:ea typeface="MS PGothic" panose="020B0600070205080204" pitchFamily="34" charset="-128"/>
              </a:rPr>
              <a:t>Long-term vs. short-term </a:t>
            </a:r>
            <a:r>
              <a:rPr lang="en-US" altLang="en-US" sz="2000" b="0" i="1" dirty="0">
                <a:ea typeface="MS PGothic" panose="020B0600070205080204" pitchFamily="34" charset="-128"/>
              </a:rPr>
              <a:t>r</a:t>
            </a:r>
            <a:r>
              <a:rPr lang="en-US" altLang="en-US" sz="1800" b="0" i="1" baseline="-25000" dirty="0">
                <a:ea typeface="MS PGothic" panose="020B0600070205080204" pitchFamily="34" charset="-128"/>
              </a:rPr>
              <a:t>f  </a:t>
            </a:r>
            <a:endParaRPr lang="en-US" altLang="en-US" sz="2000" b="0" dirty="0">
              <a:ea typeface="MS PGothic" panose="020B0600070205080204" pitchFamily="34" charset="-128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MS PGothic" panose="020B0600070205080204" pitchFamily="34" charset="-128"/>
              </a:rPr>
              <a:t>Traditionally, use T-bills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MS PGothic" panose="020B0600070205080204" pitchFamily="34" charset="-128"/>
              </a:rPr>
              <a:t>Recently, some use longer term rate, like the 10-yr T-bond. (Previous graphic does this.)</a:t>
            </a:r>
          </a:p>
          <a:p>
            <a:pPr>
              <a:buSzPct val="100000"/>
              <a:buNone/>
            </a:pPr>
            <a:endParaRPr lang="en-US" altLang="en-US" sz="2000" b="0" dirty="0">
              <a:ea typeface="MS PGothic" panose="020B0600070205080204" pitchFamily="34" charset="-128"/>
            </a:endParaRPr>
          </a:p>
          <a:p>
            <a:pPr>
              <a:buSzPct val="100000"/>
              <a:buNone/>
            </a:pPr>
            <a:r>
              <a:rPr lang="en-US" altLang="en-US" sz="2000" b="0" dirty="0">
                <a:ea typeface="MS PGothic" panose="020B0600070205080204" pitchFamily="34" charset="-128"/>
              </a:rPr>
              <a:t>Traditionally the risk premium measured as a historical average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MS PGothic" panose="020B0600070205080204" pitchFamily="34" charset="-128"/>
              </a:rPr>
              <a:t>Gather annual data on </a:t>
            </a:r>
            <a:r>
              <a:rPr lang="en-US" altLang="en-US" sz="1800" b="0" i="1" dirty="0">
                <a:ea typeface="MS PGothic" panose="020B0600070205080204" pitchFamily="34" charset="-128"/>
              </a:rPr>
              <a:t>r</a:t>
            </a:r>
            <a:r>
              <a:rPr lang="en-US" altLang="en-US" sz="1800" b="0" i="1" baseline="-25000" dirty="0">
                <a:ea typeface="MS PGothic" panose="020B0600070205080204" pitchFamily="34" charset="-128"/>
              </a:rPr>
              <a:t>m</a:t>
            </a:r>
            <a:r>
              <a:rPr lang="en-US" altLang="en-US" sz="1800" b="0" i="1" dirty="0">
                <a:ea typeface="MS PGothic" panose="020B0600070205080204" pitchFamily="34" charset="-128"/>
              </a:rPr>
              <a:t> − r</a:t>
            </a:r>
            <a:r>
              <a:rPr lang="en-US" altLang="en-US" sz="1800" b="0" i="1" baseline="-25000" dirty="0">
                <a:ea typeface="MS PGothic" panose="020B0600070205080204" pitchFamily="34" charset="-128"/>
              </a:rPr>
              <a:t>f</a:t>
            </a:r>
            <a:r>
              <a:rPr lang="en-US" altLang="en-US" sz="1800" b="0" dirty="0">
                <a:ea typeface="MS PGothic" panose="020B0600070205080204" pitchFamily="34" charset="-128"/>
              </a:rPr>
              <a:t> for many years, then take an average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MS PGothic" panose="020B0600070205080204" pitchFamily="34" charset="-128"/>
              </a:rPr>
              <a:t>Risk premium averages about 7% if you use 100 years of US data and short-term bills for </a:t>
            </a:r>
            <a:r>
              <a:rPr lang="en-US" altLang="en-US" sz="1800" b="0" i="1" dirty="0">
                <a:ea typeface="MS PGothic" panose="020B0600070205080204" pitchFamily="34" charset="-128"/>
              </a:rPr>
              <a:t>r</a:t>
            </a:r>
            <a:r>
              <a:rPr lang="en-US" altLang="en-US" sz="1600" b="0" i="1" baseline="-25000" dirty="0">
                <a:ea typeface="MS PGothic" panose="020B0600070205080204" pitchFamily="34" charset="-128"/>
              </a:rPr>
              <a:t>f </a:t>
            </a:r>
            <a:endParaRPr lang="en-US" altLang="en-US" sz="1800" b="0" dirty="0">
              <a:ea typeface="MS PGothic" panose="020B0600070205080204" pitchFamily="34" charset="-128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altLang="en-US" sz="1800" b="0" dirty="0">
              <a:ea typeface="MS PGothic" panose="020B0600070205080204" pitchFamily="34" charset="-128"/>
            </a:endParaRPr>
          </a:p>
          <a:p>
            <a:pPr>
              <a:buSzPct val="100000"/>
              <a:buNone/>
            </a:pPr>
            <a:r>
              <a:rPr lang="en-US" altLang="en-US" sz="2000" b="0" dirty="0">
                <a:ea typeface="MS PGothic" panose="020B0600070205080204" pitchFamily="34" charset="-128"/>
              </a:rPr>
              <a:t>The CFO Survey based risk premium is forward-looking (an expectation of the future)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MS PGothic" panose="020B0600070205080204" pitchFamily="34" charset="-128"/>
              </a:rPr>
              <a:t>We do not ask for the “risk premium” a CFO’s company uses, we ask for their expected market return</a:t>
            </a:r>
          </a:p>
          <a:p>
            <a:pPr marL="288925" indent="-2889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800" b="0" dirty="0"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Object 1">
                <a:extLst>
                  <a:ext uri="{FF2B5EF4-FFF2-40B4-BE49-F238E27FC236}">
                    <a16:creationId xmlns:a16="http://schemas.microsoft.com/office/drawing/2014/main" id="{4670FC69-4D1F-43C7-A632-248E342C0D4C}"/>
                  </a:ext>
                </a:extLst>
              </p:cNvPr>
              <p:cNvSpPr txBox="1"/>
              <p:nvPr/>
            </p:nvSpPr>
            <p:spPr bwMode="auto">
              <a:xfrm>
                <a:off x="6096000" y="141288"/>
                <a:ext cx="1358900" cy="696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71" name="Object 1">
                <a:extLst>
                  <a:ext uri="{FF2B5EF4-FFF2-40B4-BE49-F238E27FC236}">
                    <a16:creationId xmlns:a16="http://schemas.microsoft.com/office/drawing/2014/main" id="{4670FC69-4D1F-43C7-A632-248E342C0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141288"/>
                <a:ext cx="1358900" cy="696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6D90DCF8-168B-40D0-A3E3-879DF7DDA0A7}"/>
                  </a:ext>
                </a:extLst>
              </p:cNvPr>
              <p:cNvSpPr txBox="1"/>
              <p:nvPr/>
            </p:nvSpPr>
            <p:spPr bwMode="auto">
              <a:xfrm>
                <a:off x="685800" y="1371600"/>
                <a:ext cx="3124200" cy="678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6D90DCF8-168B-40D0-A3E3-879DF7DDA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71600"/>
                <a:ext cx="3124200" cy="678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7323EDE-FA2C-407C-9607-DB902B3EC43C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Equity Market Risk Premium: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6CA76-3AE1-405E-838F-EF7B50164243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Expected Equity Risk Premium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altLang="en-US" sz="2800" b="0" dirty="0"/>
              <a:t>Forward-looking view from U.S. CFOs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8BB17B-B1B1-4A8C-8EB5-F185BD5326B1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A7D5BC-454B-4CB7-A95A-657637A36F3A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3FD060-9276-492C-B60C-81F6A2B97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300344"/>
              </p:ext>
            </p:extLst>
          </p:nvPr>
        </p:nvGraphicFramePr>
        <p:xfrm>
          <a:off x="1305288" y="998637"/>
          <a:ext cx="9581424" cy="559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Macro-Enabled Worksheet" r:id="rId4" imgW="6309318" imgH="3681951" progId="Excel.SheetMacroEnabled.12">
                  <p:embed/>
                </p:oleObj>
              </mc:Choice>
              <mc:Fallback>
                <p:oleObj name="Macro-Enabled Worksheet" r:id="rId4" imgW="6309318" imgH="3681951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5288" y="998637"/>
                        <a:ext cx="9581424" cy="5591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8EA336-D8A2-4058-9704-20610F9D6689}"/>
              </a:ext>
            </a:extLst>
          </p:cNvPr>
          <p:cNvSpPr txBox="1"/>
          <p:nvPr/>
        </p:nvSpPr>
        <p:spPr>
          <a:xfrm>
            <a:off x="8915400" y="2133600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AFD0AE-AB5A-4E1F-8DCA-F887F3452F80}"/>
              </a:ext>
            </a:extLst>
          </p:cNvPr>
          <p:cNvCxnSpPr/>
          <p:nvPr/>
        </p:nvCxnSpPr>
        <p:spPr bwMode="auto">
          <a:xfrm>
            <a:off x="9525000" y="24384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DC1A6E-EDA1-48E2-A23E-24549AA3FECD}"/>
              </a:ext>
            </a:extLst>
          </p:cNvPr>
          <p:cNvSpPr txBox="1"/>
          <p:nvPr/>
        </p:nvSpPr>
        <p:spPr>
          <a:xfrm>
            <a:off x="10287000" y="5938421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March 2022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24A75B-79B6-4A93-A45A-3F495FB0C03D}"/>
              </a:ext>
            </a:extLst>
          </p:cNvPr>
          <p:cNvCxnSpPr/>
          <p:nvPr/>
        </p:nvCxnSpPr>
        <p:spPr bwMode="auto">
          <a:xfrm flipH="1" flipV="1">
            <a:off x="10515600" y="5715000"/>
            <a:ext cx="228600" cy="223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F2AEFA-D3F3-44F1-8ABB-1911652CE68B}"/>
              </a:ext>
            </a:extLst>
          </p:cNvPr>
          <p:cNvCxnSpPr/>
          <p:nvPr/>
        </p:nvCxnSpPr>
        <p:spPr bwMode="auto">
          <a:xfrm>
            <a:off x="2057400" y="3962400"/>
            <a:ext cx="8829312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281D3B-0736-4FD8-B617-C159BAA5E286}"/>
              </a:ext>
            </a:extLst>
          </p:cNvPr>
          <p:cNvSpPr txBox="1"/>
          <p:nvPr/>
        </p:nvSpPr>
        <p:spPr>
          <a:xfrm>
            <a:off x="4038600" y="3702657"/>
            <a:ext cx="783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470EE-EB8F-488F-9C00-72221AC5EF9A}"/>
              </a:ext>
            </a:extLst>
          </p:cNvPr>
          <p:cNvSpPr txBox="1"/>
          <p:nvPr/>
        </p:nvSpPr>
        <p:spPr>
          <a:xfrm>
            <a:off x="5926341" y="6529848"/>
            <a:ext cx="6264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though end of 2019 Graham and Harvey (SSRN); Recent: Duke/FED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E950B5-D06C-4EF9-AB80-4A621725F960}"/>
              </a:ext>
            </a:extLst>
          </p:cNvPr>
          <p:cNvSpPr/>
          <p:nvPr/>
        </p:nvSpPr>
        <p:spPr bwMode="auto">
          <a:xfrm>
            <a:off x="9829800" y="1981200"/>
            <a:ext cx="695688" cy="380997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6CA76-3AE1-405E-838F-EF7B50164243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5824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Expected Stock Market Returns</a:t>
            </a:r>
            <a:endParaRPr kumimoji="0" lang="en-US" altLang="en-US" sz="2800" b="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8BB17B-B1B1-4A8C-8EB5-F185BD5326B1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A7D5BC-454B-4CB7-A95A-657637A36F3A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84937"/>
              </p:ext>
            </p:extLst>
          </p:nvPr>
        </p:nvGraphicFramePr>
        <p:xfrm>
          <a:off x="990600" y="919579"/>
          <a:ext cx="9677400" cy="589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A7007F-BA7C-4BCC-AB20-FB09AAE93B59}"/>
              </a:ext>
            </a:extLst>
          </p:cNvPr>
          <p:cNvSpPr txBox="1"/>
          <p:nvPr/>
        </p:nvSpPr>
        <p:spPr>
          <a:xfrm>
            <a:off x="8764341" y="2667000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 2020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604265-4B8C-4F90-BD4A-8A20A51285D8}"/>
              </a:ext>
            </a:extLst>
          </p:cNvPr>
          <p:cNvCxnSpPr/>
          <p:nvPr/>
        </p:nvCxnSpPr>
        <p:spPr bwMode="auto">
          <a:xfrm>
            <a:off x="9373941" y="29718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A998E6-4A73-48DD-8DAC-14401DC479A5}"/>
              </a:ext>
            </a:extLst>
          </p:cNvPr>
          <p:cNvSpPr txBox="1"/>
          <p:nvPr/>
        </p:nvSpPr>
        <p:spPr>
          <a:xfrm>
            <a:off x="10210800" y="6276975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March 2022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ECD0D5-90A4-4AB2-A905-9E6FE52AD2AD}"/>
              </a:ext>
            </a:extLst>
          </p:cNvPr>
          <p:cNvCxnSpPr/>
          <p:nvPr/>
        </p:nvCxnSpPr>
        <p:spPr bwMode="auto">
          <a:xfrm flipH="1" flipV="1">
            <a:off x="10439400" y="6053554"/>
            <a:ext cx="228600" cy="223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20E6E8-487E-4BA2-8684-91300724CCC6}"/>
              </a:ext>
            </a:extLst>
          </p:cNvPr>
          <p:cNvCxnSpPr>
            <a:cxnSpLocks/>
          </p:cNvCxnSpPr>
          <p:nvPr/>
        </p:nvCxnSpPr>
        <p:spPr bwMode="auto">
          <a:xfrm>
            <a:off x="1524000" y="3430965"/>
            <a:ext cx="9362712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C4DC6A-C76E-49F3-A32E-CEB960599AB2}"/>
              </a:ext>
            </a:extLst>
          </p:cNvPr>
          <p:cNvSpPr txBox="1"/>
          <p:nvPr/>
        </p:nvSpPr>
        <p:spPr>
          <a:xfrm>
            <a:off x="5422065" y="3200400"/>
            <a:ext cx="78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32535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BA5F64-BBAF-4ABC-A6EA-958534CB5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81C260-BA8E-4FAC-89F0-1383FEDAEA2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90526-18DD-4512-9C2B-8DAC738B2CB5}"/>
              </a:ext>
            </a:extLst>
          </p:cNvPr>
          <p:cNvSpPr txBox="1"/>
          <p:nvPr/>
        </p:nvSpPr>
        <p:spPr>
          <a:xfrm>
            <a:off x="228600" y="218839"/>
            <a:ext cx="108966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+mj-lt"/>
              </a:rPr>
              <a:t>Expected Stock Market Returns</a:t>
            </a:r>
            <a:endParaRPr kumimoji="0" lang="en-US" altLang="en-US" sz="3200" b="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DE6D3-5B4F-4D98-832F-EE04D24A7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31033"/>
            <a:ext cx="9753600" cy="59269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571C63-007A-4676-AB88-A516EACB07D7}"/>
              </a:ext>
            </a:extLst>
          </p:cNvPr>
          <p:cNvCxnSpPr>
            <a:cxnSpLocks/>
          </p:cNvCxnSpPr>
          <p:nvPr/>
        </p:nvCxnSpPr>
        <p:spPr bwMode="auto">
          <a:xfrm>
            <a:off x="1905000" y="3276600"/>
            <a:ext cx="8981712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0DFF8F-600F-42F8-B4F4-8F00D9508223}"/>
              </a:ext>
            </a:extLst>
          </p:cNvPr>
          <p:cNvSpPr txBox="1"/>
          <p:nvPr/>
        </p:nvSpPr>
        <p:spPr>
          <a:xfrm>
            <a:off x="5647668" y="2999601"/>
            <a:ext cx="78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F3E31-A579-4057-9F3A-3FA78C8DE610}"/>
              </a:ext>
            </a:extLst>
          </p:cNvPr>
          <p:cNvSpPr txBox="1"/>
          <p:nvPr/>
        </p:nvSpPr>
        <p:spPr>
          <a:xfrm>
            <a:off x="8686800" y="2391905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 2020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252585-390F-40F2-AC34-D65E7D305F08}"/>
              </a:ext>
            </a:extLst>
          </p:cNvPr>
          <p:cNvCxnSpPr/>
          <p:nvPr/>
        </p:nvCxnSpPr>
        <p:spPr bwMode="auto">
          <a:xfrm>
            <a:off x="9372600" y="2730459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2A37355-50F4-45EC-A19A-1BBAB4723C48}"/>
              </a:ext>
            </a:extLst>
          </p:cNvPr>
          <p:cNvSpPr txBox="1"/>
          <p:nvPr/>
        </p:nvSpPr>
        <p:spPr>
          <a:xfrm>
            <a:off x="10017020" y="562216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March 2022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D28B6D-3AD1-4D70-9DC0-F8ABFC5C390A}"/>
              </a:ext>
            </a:extLst>
          </p:cNvPr>
          <p:cNvCxnSpPr/>
          <p:nvPr/>
        </p:nvCxnSpPr>
        <p:spPr bwMode="auto">
          <a:xfrm flipH="1" flipV="1">
            <a:off x="10439400" y="5334000"/>
            <a:ext cx="228600" cy="223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1105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6CA76-3AE1-405E-838F-EF7B50164243}"/>
              </a:ext>
            </a:extLst>
          </p:cNvPr>
          <p:cNvSpPr txBox="1">
            <a:spLocks/>
          </p:cNvSpPr>
          <p:nvPr/>
        </p:nvSpPr>
        <p:spPr>
          <a:xfrm>
            <a:off x="304800" y="38792"/>
            <a:ext cx="11734800" cy="8466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Does ‘momentum’ explain recent increase in risk premium?</a:t>
            </a:r>
            <a:endParaRPr kumimoji="0" lang="en-US" altLang="en-US" sz="2800" b="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8BB17B-B1B1-4A8C-8EB5-F185BD5326B1}"/>
              </a:ext>
            </a:extLst>
          </p:cNvPr>
          <p:cNvSpPr txBox="1">
            <a:spLocks noGrp="1"/>
          </p:cNvSpPr>
          <p:nvPr/>
        </p:nvSpPr>
        <p:spPr bwMode="auto">
          <a:xfrm>
            <a:off x="11430000" y="5810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A7D5BC-454B-4CB7-A95A-657637A36F3A}" type="slidenum">
              <a:rPr lang="en-US" altLang="en-US" sz="1200">
                <a:solidFill>
                  <a:schemeClr val="hlin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E9243-3C8D-4A10-8DEF-68960DBD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5" y="1219200"/>
            <a:ext cx="6034557" cy="4097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433D5B-BF62-4F0E-B7E5-8FD31286A1FC}"/>
              </a:ext>
            </a:extLst>
          </p:cNvPr>
          <p:cNvSpPr txBox="1"/>
          <p:nvPr/>
        </p:nvSpPr>
        <p:spPr>
          <a:xfrm>
            <a:off x="8258038" y="6519446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Graham and Harvey (SSRN)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CD9E8-4AD8-4DB1-A132-5E283A594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9201"/>
            <a:ext cx="5943600" cy="40470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20F2F1-F168-436C-92C8-BA2E7D5FB7AE}"/>
              </a:ext>
            </a:extLst>
          </p:cNvPr>
          <p:cNvCxnSpPr>
            <a:cxnSpLocks/>
          </p:cNvCxnSpPr>
          <p:nvPr/>
        </p:nvCxnSpPr>
        <p:spPr bwMode="auto">
          <a:xfrm>
            <a:off x="762000" y="16002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9E2848-F9B2-4C8D-A9FD-2AD2F071654B}"/>
              </a:ext>
            </a:extLst>
          </p:cNvPr>
          <p:cNvCxnSpPr>
            <a:cxnSpLocks/>
          </p:cNvCxnSpPr>
          <p:nvPr/>
        </p:nvCxnSpPr>
        <p:spPr bwMode="auto">
          <a:xfrm>
            <a:off x="6324600" y="16002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0D9234F-68B4-4A85-9018-515E79C45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5129569"/>
            <a:ext cx="1800476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ERSONAL@7VJ9IKMOOZWXY5K9" val="2814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C0C0C0"/>
      </a:accent1>
      <a:accent2>
        <a:srgbClr val="DDDDDD"/>
      </a:accent2>
      <a:accent3>
        <a:srgbClr val="FFFFFF"/>
      </a:accent3>
      <a:accent4>
        <a:srgbClr val="000000"/>
      </a:accent4>
      <a:accent5>
        <a:srgbClr val="DCDCDC"/>
      </a:accent5>
      <a:accent6>
        <a:srgbClr val="C8C8C8"/>
      </a:accent6>
      <a:hlink>
        <a:srgbClr val="5F5F5F"/>
      </a:hlink>
      <a:folHlink>
        <a:srgbClr val="DDDDD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172090</TotalTime>
  <Words>938</Words>
  <Application>Microsoft Office PowerPoint</Application>
  <PresentationFormat>Widescreen</PresentationFormat>
  <Paragraphs>200</Paragraphs>
  <Slides>18</Slides>
  <Notes>16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MS PGothic</vt:lpstr>
      <vt:lpstr>Arial</vt:lpstr>
      <vt:lpstr>Arial (Body)</vt:lpstr>
      <vt:lpstr>Calibri</vt:lpstr>
      <vt:lpstr>Calibri Light</vt:lpstr>
      <vt:lpstr>Cambria Math</vt:lpstr>
      <vt:lpstr>Georgia</vt:lpstr>
      <vt:lpstr>Monotype Sorts</vt:lpstr>
      <vt:lpstr>Times New Roman</vt:lpstr>
      <vt:lpstr>Wingdings</vt:lpstr>
      <vt:lpstr>Default Design</vt:lpstr>
      <vt:lpstr>Macro-Enabled Worksheet</vt:lpstr>
      <vt:lpstr>The Market Risk Premium Based on Duke’s CFO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Hurdle Rates, Interest Rates, and the Cost of Capital</vt:lpstr>
      <vt:lpstr>PowerPoint Presentation</vt:lpstr>
      <vt:lpstr>PowerPoint Presentation</vt:lpstr>
      <vt:lpstr>PowerPoint Presentation</vt:lpstr>
    </vt:vector>
  </TitlesOfParts>
  <Company>Fuqua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</dc:title>
  <dc:creator>FacFIN - John Graham</dc:creator>
  <cp:lastModifiedBy>John Graham</cp:lastModifiedBy>
  <cp:revision>1587</cp:revision>
  <cp:lastPrinted>2022-01-26T19:18:32Z</cp:lastPrinted>
  <dcterms:created xsi:type="dcterms:W3CDTF">1999-08-22T17:46:01Z</dcterms:created>
  <dcterms:modified xsi:type="dcterms:W3CDTF">2022-04-25T12:22:43Z</dcterms:modified>
</cp:coreProperties>
</file>