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8" r:id="rId3"/>
    <p:sldId id="257" r:id="rId4"/>
    <p:sldId id="259" r:id="rId5"/>
    <p:sldId id="300" r:id="rId6"/>
    <p:sldId id="305" r:id="rId7"/>
    <p:sldId id="303" r:id="rId8"/>
    <p:sldId id="304" r:id="rId9"/>
    <p:sldId id="267" r:id="rId10"/>
    <p:sldId id="268" r:id="rId11"/>
    <p:sldId id="269" r:id="rId12"/>
    <p:sldId id="270" r:id="rId13"/>
    <p:sldId id="271" r:id="rId14"/>
    <p:sldId id="261" r:id="rId15"/>
    <p:sldId id="26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36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1980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C743BA-F142-4249-9885-713E4C5FAB41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76EF6A-C0C0-4E6F-B561-BB3F261C0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37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EF6A-C0C0-4E6F-B561-BB3F261C07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76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EF6A-C0C0-4E6F-B561-BB3F261C07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04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EF6A-C0C0-4E6F-B561-BB3F261C07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14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46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4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80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811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31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811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3397" y="4473892"/>
            <a:ext cx="5608320" cy="3660458"/>
          </a:xfrm>
        </p:spPr>
        <p:txBody>
          <a:bodyPr/>
          <a:lstStyle/>
          <a:p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26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811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04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811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19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8110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</a:p>
          <a:p>
            <a:endParaRPr lang="en-US" b="1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14443-63B0-4F87-A9FC-745443EB07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5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EF6A-C0C0-4E6F-B561-BB3F261C07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73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EF6A-C0C0-4E6F-B561-BB3F261C07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5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3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56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Content Placeholder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28387" y="5047855"/>
            <a:ext cx="913322" cy="73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10486276" y="5358418"/>
            <a:ext cx="913322" cy="73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78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8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4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6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7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2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1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7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48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4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3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1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6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2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8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9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FA7C0-D1DA-48D7-AEB4-2827BEE062B4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A21C-1837-40CF-A68B-0731A152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2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110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156410" y="6302009"/>
            <a:ext cx="11879179" cy="343464"/>
          </a:xfrm>
        </p:spPr>
        <p:txBody>
          <a:bodyPr>
            <a:normAutofit fontScale="92500" lnSpcReduction="20000"/>
          </a:bodyPr>
          <a:lstStyle/>
          <a:p>
            <a:pPr algn="l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Christine Maloni Hoover, Deputy Consumer Advocate	April 28, 2022	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71625" y="281991"/>
            <a:ext cx="8186738" cy="1098130"/>
          </a:xfrm>
          <a:prstGeom prst="rect">
            <a:avLst/>
          </a:prstGeom>
          <a:solidFill>
            <a:schemeClr val="accent6">
              <a:alpha val="0"/>
            </a:schemeClr>
          </a:solidFill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Arial Black" panose="020B0A04020102020204" pitchFamily="34" charset="0"/>
              </a:rPr>
              <a:t>Fair Market Value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latin typeface="Arial Black" panose="020B0A04020102020204" pitchFamily="34" charset="0"/>
              </a:rPr>
              <a:t>Vs. Original Cost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134" y="1891121"/>
            <a:ext cx="3917721" cy="376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142029"/>
            <a:ext cx="12192000" cy="1352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Fair Market Value </a:t>
            </a:r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 Purchase Agreement</a:t>
            </a:r>
          </a:p>
          <a:p>
            <a:r>
              <a:rPr lang="en-US" dirty="0"/>
              <a:t>Customer Notices</a:t>
            </a:r>
          </a:p>
          <a:p>
            <a:r>
              <a:rPr lang="en-US" dirty="0"/>
              <a:t>Licensed </a:t>
            </a:r>
            <a:r>
              <a:rPr lang="en-US" dirty="0" smtClean="0"/>
              <a:t>Engineer Report of Assets</a:t>
            </a:r>
            <a:endParaRPr lang="en-US" dirty="0"/>
          </a:p>
          <a:p>
            <a:r>
              <a:rPr lang="en-US" dirty="0" smtClean="0"/>
              <a:t> Two Appraisals (Buyer and Seller)</a:t>
            </a:r>
            <a:endParaRPr lang="en-US" dirty="0"/>
          </a:p>
          <a:p>
            <a:pPr lvl="1"/>
            <a:r>
              <a:rPr lang="en-US" dirty="0"/>
              <a:t>Cost </a:t>
            </a:r>
            <a:r>
              <a:rPr lang="en-US" dirty="0" smtClean="0"/>
              <a:t>Approach</a:t>
            </a:r>
            <a:endParaRPr lang="en-US" dirty="0"/>
          </a:p>
          <a:p>
            <a:pPr lvl="1"/>
            <a:r>
              <a:rPr lang="en-US" dirty="0"/>
              <a:t>Market Approach</a:t>
            </a:r>
          </a:p>
          <a:p>
            <a:pPr lvl="1"/>
            <a:r>
              <a:rPr lang="en-US" dirty="0" smtClean="0"/>
              <a:t>Income Approach</a:t>
            </a:r>
            <a:endParaRPr lang="en-US" dirty="0"/>
          </a:p>
          <a:p>
            <a:r>
              <a:rPr lang="en-US" dirty="0" smtClean="0"/>
              <a:t>Plus remainder of items on PUC Checklist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8AA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A8AA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4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Asset Purchase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issues:</a:t>
            </a:r>
          </a:p>
          <a:p>
            <a:pPr lvl="1"/>
            <a:r>
              <a:rPr lang="en-US" dirty="0" smtClean="0"/>
              <a:t>Purchase price, including any provisions tying the purchase price to the appraisal results</a:t>
            </a:r>
          </a:p>
          <a:p>
            <a:pPr lvl="1"/>
            <a:r>
              <a:rPr lang="en-US" dirty="0" smtClean="0"/>
              <a:t>Rate commitments such as rate freezes or limitations on future rate increases (e.g. Compound Annual Growth Rate, or CAGR restrictions)-Rate stabilization plan (defined in Section 1329 </a:t>
            </a:r>
          </a:p>
          <a:p>
            <a:pPr lvl="1"/>
            <a:r>
              <a:rPr lang="en-US" dirty="0" smtClean="0"/>
              <a:t>Guarantees of capital improvements or other investments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8AA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A8AA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518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ratemaking rate base determination will directly impact rates in the next base rate case</a:t>
            </a:r>
          </a:p>
          <a:p>
            <a:r>
              <a:rPr lang="en-US" dirty="0" smtClean="0"/>
              <a:t>Most of the fair market value acquisitions we have seen are likely to increase existing and acquired customers’ rates</a:t>
            </a:r>
          </a:p>
          <a:p>
            <a:r>
              <a:rPr lang="en-US" dirty="0" smtClean="0"/>
              <a:t>Customers should receive notice of the proposed acquisition and how it may affect their rates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8AA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A8AA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88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3209925" y="457911"/>
            <a:ext cx="8143875" cy="1327150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latin typeface="Arial Black" panose="020B0A04020102020204" pitchFamily="34" charset="0"/>
              </a:rPr>
              <a:t>Contact Information</a:t>
            </a:r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10925175" y="62960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8F138002-64BB-41CB-9483-64320AE06A12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90" name="TextBox 5"/>
          <p:cNvSpPr txBox="1">
            <a:spLocks noChangeArrowheads="1"/>
          </p:cNvSpPr>
          <p:nvPr/>
        </p:nvSpPr>
        <p:spPr bwMode="auto">
          <a:xfrm>
            <a:off x="838200" y="2590633"/>
            <a:ext cx="59721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Office of Consumer Advocate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555 Walnut Street, 5</a:t>
            </a:r>
            <a:r>
              <a:rPr lang="en-US" alt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Floor Forum Place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Harrisburg, PA 17101-1923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Phone: (717) </a:t>
            </a: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783-5048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Toll-free:(800) 684-6560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Christine Maloni Hoover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Consumer Advocate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choover@paoca.org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pic>
        <p:nvPicPr>
          <p:cNvPr id="41991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28" y="2114381"/>
            <a:ext cx="6796481" cy="3684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838200" y="327419"/>
            <a:ext cx="2424555" cy="1946405"/>
          </a:xfrm>
        </p:spPr>
      </p:pic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</a:t>
            </a:r>
            <a:r>
              <a:rPr lang="en-US" altLang="en-US" sz="1200" dirty="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</p:spTree>
    <p:extLst>
      <p:ext uri="{BB962C8B-B14F-4D97-AF65-F5344CB8AC3E}">
        <p14:creationId xmlns:p14="http://schemas.microsoft.com/office/powerpoint/2010/main" val="2348504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143250" y="446088"/>
            <a:ext cx="8143875" cy="1325562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latin typeface="Arial Black" panose="020B0A04020102020204" pitchFamily="34" charset="0"/>
              </a:rPr>
              <a:t>Website and Social </a:t>
            </a:r>
            <a:r>
              <a:rPr lang="en-US" altLang="en-US" dirty="0">
                <a:latin typeface="Arial Black" panose="020B0A04020102020204" pitchFamily="34" charset="0"/>
              </a:rPr>
              <a:t>M</a:t>
            </a:r>
            <a:r>
              <a:rPr lang="en-US" altLang="en-US" dirty="0" smtClean="0">
                <a:latin typeface="Arial Black" panose="020B0A04020102020204" pitchFamily="34" charset="0"/>
              </a:rPr>
              <a:t>edia </a:t>
            </a:r>
            <a:r>
              <a:rPr lang="en-US" altLang="en-US" dirty="0">
                <a:latin typeface="Arial Black" panose="020B0A04020102020204" pitchFamily="34" charset="0"/>
              </a:rPr>
              <a:t>I</a:t>
            </a:r>
            <a:r>
              <a:rPr lang="en-US" altLang="en-US" dirty="0" smtClean="0">
                <a:latin typeface="Arial Black" panose="020B0A04020102020204" pitchFamily="34" charset="0"/>
              </a:rPr>
              <a:t>nformation</a:t>
            </a:r>
          </a:p>
        </p:txBody>
      </p:sp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10925175" y="6263941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F12A2B0B-ADEB-4AAE-9D68-F76589223FCA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907" y="5112035"/>
            <a:ext cx="76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4" y="392783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TextBox 9"/>
          <p:cNvSpPr txBox="1">
            <a:spLocks noChangeArrowheads="1"/>
          </p:cNvSpPr>
          <p:nvPr/>
        </p:nvSpPr>
        <p:spPr bwMode="auto">
          <a:xfrm>
            <a:off x="2593766" y="2897438"/>
            <a:ext cx="5153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www.oca.pa.gov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6" name="TextBox 10"/>
          <p:cNvSpPr txBox="1">
            <a:spLocks noChangeArrowheads="1"/>
          </p:cNvSpPr>
          <p:nvPr/>
        </p:nvSpPr>
        <p:spPr bwMode="auto">
          <a:xfrm>
            <a:off x="2593766" y="3927837"/>
            <a:ext cx="51530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pa_oca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7" name="TextBox 11"/>
          <p:cNvSpPr txBox="1">
            <a:spLocks noChangeArrowheads="1"/>
          </p:cNvSpPr>
          <p:nvPr/>
        </p:nvSpPr>
        <p:spPr bwMode="auto">
          <a:xfrm>
            <a:off x="2593766" y="4878846"/>
            <a:ext cx="58684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Office of 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 Advocate 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pennoca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9" name="Picture 11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131" y="2854779"/>
            <a:ext cx="841041" cy="84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18695" y="295357"/>
            <a:ext cx="2424555" cy="1946405"/>
          </a:xfrm>
        </p:spPr>
      </p:pic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OF </a:t>
            </a:r>
            <a:r>
              <a:rPr lang="en-US" altLang="en-US" sz="1200" dirty="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</p:spTree>
    <p:extLst>
      <p:ext uri="{BB962C8B-B14F-4D97-AF65-F5344CB8AC3E}">
        <p14:creationId xmlns:p14="http://schemas.microsoft.com/office/powerpoint/2010/main" val="211361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1325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 smtClean="0">
                <a:latin typeface="Arial Black" panose="020B0A04020102020204" pitchFamily="34" charset="0"/>
              </a:rPr>
              <a:t/>
            </a:r>
            <a:br>
              <a:rPr lang="en-US" altLang="en-US" dirty="0" smtClean="0">
                <a:latin typeface="Arial Black" panose="020B0A04020102020204" pitchFamily="34" charset="0"/>
              </a:rPr>
            </a:br>
            <a:r>
              <a:rPr lang="en-US" altLang="en-US" dirty="0">
                <a:latin typeface="Arial Black" panose="020B0A04020102020204" pitchFamily="34" charset="0"/>
              </a:rPr>
              <a:t> </a:t>
            </a:r>
            <a:r>
              <a:rPr lang="en-US" altLang="en-US" dirty="0" smtClean="0">
                <a:latin typeface="Arial Black" panose="020B0A04020102020204" pitchFamily="34" charset="0"/>
              </a:rPr>
              <a:t>Fair </a:t>
            </a:r>
            <a:r>
              <a:rPr lang="en-US" altLang="en-US" dirty="0">
                <a:latin typeface="Arial Black" panose="020B0A04020102020204" pitchFamily="34" charset="0"/>
              </a:rPr>
              <a:t>Market Value Legislation</a:t>
            </a:r>
            <a:br>
              <a:rPr lang="en-US" altLang="en-US" dirty="0">
                <a:latin typeface="Arial Black" panose="020B0A04020102020204" pitchFamily="34" charset="0"/>
              </a:rPr>
            </a:br>
            <a:endParaRPr lang="en-US" altLang="en-US" dirty="0" smtClean="0">
              <a:latin typeface="Arial Black" panose="020B0A04020102020204" pitchFamily="34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16" name="TextBox 15"/>
          <p:cNvSpPr txBox="1"/>
          <p:nvPr/>
        </p:nvSpPr>
        <p:spPr>
          <a:xfrm>
            <a:off x="794085" y="2460594"/>
            <a:ext cx="11114886" cy="2464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In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original cost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state like PA, changed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method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and timing for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calculating what is included in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rates for specific acquisitions</a:t>
            </a: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Voluntary </a:t>
            </a:r>
            <a:endParaRPr lang="en-US" sz="25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In PA applies to acquisition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of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municipal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systems</a:t>
            </a:r>
          </a:p>
          <a:p>
            <a:pPr marL="621792" lvl="1" indent="-228600">
              <a:spcBef>
                <a:spcPts val="324"/>
              </a:spcBef>
              <a:buClr>
                <a:srgbClr val="2DA2BF"/>
              </a:buClr>
              <a:buFont typeface="Verdana"/>
              <a:buChar char="◦"/>
            </a:pPr>
            <a:r>
              <a:rPr lang="en-US" sz="2100" dirty="0" smtClean="0">
                <a:solidFill>
                  <a:prstClr val="black"/>
                </a:solidFill>
                <a:latin typeface="Lucida Sans Unicode"/>
              </a:rPr>
              <a:t>Not required to be troubled</a:t>
            </a: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411480" lvl="1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49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 smtClean="0">
                <a:latin typeface="Arial Black" panose="020B0A04020102020204" pitchFamily="34" charset="0"/>
              </a:rPr>
              <a:t>Fair Market Value  Legislation, cont.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3" name="Rectangle 2"/>
          <p:cNvSpPr/>
          <p:nvPr/>
        </p:nvSpPr>
        <p:spPr>
          <a:xfrm>
            <a:off x="964276" y="2032464"/>
            <a:ext cx="8179724" cy="3852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192" lvl="1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Time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frame</a:t>
            </a: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Other </a:t>
            </a: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ratemaking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modifications (AFUDC, depreciation, DSIC timing)</a:t>
            </a:r>
            <a:endParaRPr lang="en-US" sz="25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>
                <a:solidFill>
                  <a:prstClr val="black"/>
                </a:solidFill>
                <a:latin typeface="Lucida Sans Unicode"/>
              </a:rPr>
              <a:t>Interplay with other statutory </a:t>
            </a: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requirements</a:t>
            </a:r>
          </a:p>
          <a:p>
            <a:pPr marL="822960" lvl="1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66 Pa. C.S. Sec. 1102</a:t>
            </a:r>
          </a:p>
          <a:p>
            <a:pPr marL="822960" lvl="1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66 Pa. C.S. Sec. 1311(c)</a:t>
            </a:r>
          </a:p>
          <a:p>
            <a:pPr marL="822960" lvl="1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500" dirty="0" smtClean="0">
                <a:solidFill>
                  <a:prstClr val="black"/>
                </a:solidFill>
                <a:latin typeface="Lucida Sans Unicode"/>
              </a:rPr>
              <a:t>66 Pa. C.S. Sec. 1327</a:t>
            </a: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500" dirty="0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9006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66021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 smtClean="0">
                <a:latin typeface="Arial Black" panose="020B0A04020102020204" pitchFamily="34" charset="0"/>
              </a:rPr>
              <a:t>FMV vs. Original Cost</a:t>
            </a:r>
            <a:br>
              <a:rPr lang="en-US" altLang="en-US" sz="2400" dirty="0" smtClean="0">
                <a:latin typeface="Arial Black" panose="020B0A04020102020204" pitchFamily="34" charset="0"/>
              </a:rPr>
            </a:br>
            <a:r>
              <a:rPr lang="en-US" altLang="en-US" sz="2400" dirty="0" smtClean="0">
                <a:latin typeface="Arial Black" panose="020B0A04020102020204" pitchFamily="34" charset="0"/>
              </a:rPr>
              <a:t>cases to date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3" name="Rectangle 2"/>
          <p:cNvSpPr/>
          <p:nvPr/>
        </p:nvSpPr>
        <p:spPr>
          <a:xfrm>
            <a:off x="964276" y="2032464"/>
            <a:ext cx="8179724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192" lvl="1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500" dirty="0">
              <a:solidFill>
                <a:prstClr val="black"/>
              </a:solidFill>
              <a:latin typeface="Lucida Sans Unicode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12452"/>
              </p:ext>
            </p:extLst>
          </p:nvPr>
        </p:nvGraphicFramePr>
        <p:xfrm>
          <a:off x="2670771" y="1235603"/>
          <a:ext cx="8971984" cy="4703469"/>
        </p:xfrm>
        <a:graphic>
          <a:graphicData uri="http://schemas.openxmlformats.org/drawingml/2006/table">
            <a:tbl>
              <a:tblPr/>
              <a:tblGrid>
                <a:gridCol w="1023797">
                  <a:extLst>
                    <a:ext uri="{9D8B030D-6E8A-4147-A177-3AD203B41FA5}">
                      <a16:colId xmlns:a16="http://schemas.microsoft.com/office/drawing/2014/main" val="2546913771"/>
                    </a:ext>
                  </a:extLst>
                </a:gridCol>
                <a:gridCol w="1067832">
                  <a:extLst>
                    <a:ext uri="{9D8B030D-6E8A-4147-A177-3AD203B41FA5}">
                      <a16:colId xmlns:a16="http://schemas.microsoft.com/office/drawing/2014/main" val="3288585920"/>
                    </a:ext>
                  </a:extLst>
                </a:gridCol>
                <a:gridCol w="946736">
                  <a:extLst>
                    <a:ext uri="{9D8B030D-6E8A-4147-A177-3AD203B41FA5}">
                      <a16:colId xmlns:a16="http://schemas.microsoft.com/office/drawing/2014/main" val="1575929238"/>
                    </a:ext>
                  </a:extLst>
                </a:gridCol>
                <a:gridCol w="990772">
                  <a:extLst>
                    <a:ext uri="{9D8B030D-6E8A-4147-A177-3AD203B41FA5}">
                      <a16:colId xmlns:a16="http://schemas.microsoft.com/office/drawing/2014/main" val="991719352"/>
                    </a:ext>
                  </a:extLst>
                </a:gridCol>
                <a:gridCol w="946736">
                  <a:extLst>
                    <a:ext uri="{9D8B030D-6E8A-4147-A177-3AD203B41FA5}">
                      <a16:colId xmlns:a16="http://schemas.microsoft.com/office/drawing/2014/main" val="75195538"/>
                    </a:ext>
                  </a:extLst>
                </a:gridCol>
                <a:gridCol w="913711">
                  <a:extLst>
                    <a:ext uri="{9D8B030D-6E8A-4147-A177-3AD203B41FA5}">
                      <a16:colId xmlns:a16="http://schemas.microsoft.com/office/drawing/2014/main" val="1596648065"/>
                    </a:ext>
                  </a:extLst>
                </a:gridCol>
                <a:gridCol w="572446">
                  <a:extLst>
                    <a:ext uri="{9D8B030D-6E8A-4147-A177-3AD203B41FA5}">
                      <a16:colId xmlns:a16="http://schemas.microsoft.com/office/drawing/2014/main" val="595128456"/>
                    </a:ext>
                  </a:extLst>
                </a:gridCol>
                <a:gridCol w="649506">
                  <a:extLst>
                    <a:ext uri="{9D8B030D-6E8A-4147-A177-3AD203B41FA5}">
                      <a16:colId xmlns:a16="http://schemas.microsoft.com/office/drawing/2014/main" val="2575981774"/>
                    </a:ext>
                  </a:extLst>
                </a:gridCol>
                <a:gridCol w="715557">
                  <a:extLst>
                    <a:ext uri="{9D8B030D-6E8A-4147-A177-3AD203B41FA5}">
                      <a16:colId xmlns:a16="http://schemas.microsoft.com/office/drawing/2014/main" val="3136808331"/>
                    </a:ext>
                  </a:extLst>
                </a:gridCol>
                <a:gridCol w="1144891">
                  <a:extLst>
                    <a:ext uri="{9D8B030D-6E8A-4147-A177-3AD203B41FA5}">
                      <a16:colId xmlns:a16="http://schemas.microsoft.com/office/drawing/2014/main" val="143799073"/>
                    </a:ext>
                  </a:extLst>
                </a:gridCol>
              </a:tblGrid>
              <a:tr h="22647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910103"/>
                  </a:ext>
                </a:extLst>
              </a:tr>
              <a:tr h="22647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Approved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Acquisitions-Aqua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17525"/>
                  </a:ext>
                </a:extLst>
              </a:tr>
              <a:tr h="1054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Acquisition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Docket No.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Original Cost*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As-Filed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Purchse Price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 Base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As-Filed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Purchse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Above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Original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Final Rate Base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 Net Original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Customers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Base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060089"/>
                  </a:ext>
                </a:extLst>
              </a:tr>
              <a:tr h="215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214736"/>
                  </a:ext>
                </a:extLst>
              </a:tr>
              <a:tr h="226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Aqua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2016: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$3,795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2020: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$7,908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241018"/>
                  </a:ext>
                </a:extLst>
              </a:tr>
              <a:tr h="46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Garden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A-2016-2580061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$18,567,728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$29,500,000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$29,500,000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$10,932,272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2,106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$14,008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64562"/>
                  </a:ext>
                </a:extLst>
              </a:tr>
              <a:tr h="452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Limerick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A-2017-2605434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$46,153,867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$75,100,000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$64,373,378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$18,219,511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5,434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$11,846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327427"/>
                  </a:ext>
                </a:extLst>
              </a:tr>
              <a:tr h="452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Bradford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A-2018-3001582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$5,473,948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$5,000,000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$5,000,000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($473,948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1,248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$4,006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120839"/>
                  </a:ext>
                </a:extLst>
              </a:tr>
              <a:tr h="452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Cheltenham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A-2019-3008491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$15,408,458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$50,250,000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$44,558,259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$29,149,801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10,219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$4,360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403337"/>
                  </a:ext>
                </a:extLst>
              </a:tr>
              <a:tr h="452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Norriton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A-2016-2580061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$8,407,007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$21,000,000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$20,750,000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$12,342,993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4,966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4,178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480677"/>
                  </a:ext>
                </a:extLst>
              </a:tr>
              <a:tr h="4767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Lower Makefield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A-2021-3024267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$19,808,274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$53,000,000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$53,000,000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$33,191,726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11,151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4,753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52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25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66021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 smtClean="0">
                <a:latin typeface="Arial Black" panose="020B0A04020102020204" pitchFamily="34" charset="0"/>
              </a:rPr>
              <a:t>FMV vs. Original Cost</a:t>
            </a:r>
            <a:br>
              <a:rPr lang="en-US" altLang="en-US" sz="2400" dirty="0" smtClean="0">
                <a:latin typeface="Arial Black" panose="020B0A04020102020204" pitchFamily="34" charset="0"/>
              </a:rPr>
            </a:br>
            <a:r>
              <a:rPr lang="en-US" altLang="en-US" sz="2400" dirty="0" smtClean="0">
                <a:latin typeface="Arial Black" panose="020B0A04020102020204" pitchFamily="34" charset="0"/>
              </a:rPr>
              <a:t>cases to date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3" name="Rectangle 2"/>
          <p:cNvSpPr/>
          <p:nvPr/>
        </p:nvSpPr>
        <p:spPr>
          <a:xfrm>
            <a:off x="964276" y="2032464"/>
            <a:ext cx="8179724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192" lvl="1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500" dirty="0">
              <a:solidFill>
                <a:prstClr val="black"/>
              </a:solidFill>
              <a:latin typeface="Lucida Sans Unicode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961880"/>
              </p:ext>
            </p:extLst>
          </p:nvPr>
        </p:nvGraphicFramePr>
        <p:xfrm>
          <a:off x="2670771" y="1235603"/>
          <a:ext cx="8971984" cy="4806338"/>
        </p:xfrm>
        <a:graphic>
          <a:graphicData uri="http://schemas.openxmlformats.org/drawingml/2006/table">
            <a:tbl>
              <a:tblPr/>
              <a:tblGrid>
                <a:gridCol w="1023797">
                  <a:extLst>
                    <a:ext uri="{9D8B030D-6E8A-4147-A177-3AD203B41FA5}">
                      <a16:colId xmlns:a16="http://schemas.microsoft.com/office/drawing/2014/main" val="2546913771"/>
                    </a:ext>
                  </a:extLst>
                </a:gridCol>
                <a:gridCol w="1067832">
                  <a:extLst>
                    <a:ext uri="{9D8B030D-6E8A-4147-A177-3AD203B41FA5}">
                      <a16:colId xmlns:a16="http://schemas.microsoft.com/office/drawing/2014/main" val="3288585920"/>
                    </a:ext>
                  </a:extLst>
                </a:gridCol>
                <a:gridCol w="946736">
                  <a:extLst>
                    <a:ext uri="{9D8B030D-6E8A-4147-A177-3AD203B41FA5}">
                      <a16:colId xmlns:a16="http://schemas.microsoft.com/office/drawing/2014/main" val="1575929238"/>
                    </a:ext>
                  </a:extLst>
                </a:gridCol>
                <a:gridCol w="990772">
                  <a:extLst>
                    <a:ext uri="{9D8B030D-6E8A-4147-A177-3AD203B41FA5}">
                      <a16:colId xmlns:a16="http://schemas.microsoft.com/office/drawing/2014/main" val="991719352"/>
                    </a:ext>
                  </a:extLst>
                </a:gridCol>
                <a:gridCol w="946736">
                  <a:extLst>
                    <a:ext uri="{9D8B030D-6E8A-4147-A177-3AD203B41FA5}">
                      <a16:colId xmlns:a16="http://schemas.microsoft.com/office/drawing/2014/main" val="75195538"/>
                    </a:ext>
                  </a:extLst>
                </a:gridCol>
                <a:gridCol w="913711">
                  <a:extLst>
                    <a:ext uri="{9D8B030D-6E8A-4147-A177-3AD203B41FA5}">
                      <a16:colId xmlns:a16="http://schemas.microsoft.com/office/drawing/2014/main" val="1596648065"/>
                    </a:ext>
                  </a:extLst>
                </a:gridCol>
                <a:gridCol w="572446">
                  <a:extLst>
                    <a:ext uri="{9D8B030D-6E8A-4147-A177-3AD203B41FA5}">
                      <a16:colId xmlns:a16="http://schemas.microsoft.com/office/drawing/2014/main" val="595128456"/>
                    </a:ext>
                  </a:extLst>
                </a:gridCol>
                <a:gridCol w="649506">
                  <a:extLst>
                    <a:ext uri="{9D8B030D-6E8A-4147-A177-3AD203B41FA5}">
                      <a16:colId xmlns:a16="http://schemas.microsoft.com/office/drawing/2014/main" val="2575981774"/>
                    </a:ext>
                  </a:extLst>
                </a:gridCol>
                <a:gridCol w="715557">
                  <a:extLst>
                    <a:ext uri="{9D8B030D-6E8A-4147-A177-3AD203B41FA5}">
                      <a16:colId xmlns:a16="http://schemas.microsoft.com/office/drawing/2014/main" val="3136808331"/>
                    </a:ext>
                  </a:extLst>
                </a:gridCol>
                <a:gridCol w="1144891">
                  <a:extLst>
                    <a:ext uri="{9D8B030D-6E8A-4147-A177-3AD203B41FA5}">
                      <a16:colId xmlns:a16="http://schemas.microsoft.com/office/drawing/2014/main" val="143799073"/>
                    </a:ext>
                  </a:extLst>
                </a:gridCol>
              </a:tblGrid>
              <a:tr h="1228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910103"/>
                  </a:ext>
                </a:extLst>
              </a:tr>
              <a:tr h="168792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Approved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Acquisitions- PAWC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17525"/>
                  </a:ext>
                </a:extLst>
              </a:tr>
              <a:tr h="998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Acquisition 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Docket No.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Original Cost*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As-Filed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Purchse Price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 Base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Difference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As-Filed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Purchase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Price Above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Original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Final Rate Base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 Net Original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Customers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Base 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060089"/>
                  </a:ext>
                </a:extLst>
              </a:tr>
              <a:tr h="168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008818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PAWC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2016 (WW):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2016 (W):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7,162</a:t>
                      </a:r>
                    </a:p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 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5,565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2020 (WW):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Rate Base per Customer 2020 (W):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10,344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     6,750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93860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McKeesport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A-2017-2606103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$80,085,602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$162,000,000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$158,000,000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$77,914,398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12,780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$12,363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005419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Sadsbury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A-2018-3002437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$7,480,573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$9,250,000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$8,300,000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$819,427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998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$8,317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185684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Exeter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A-2017-3004933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$40,057,634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$51,942,366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9,015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$10,205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139892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Steelton (Water)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A-2019-3006880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$14,433,435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$22,500,000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$6,066,565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2,415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$8,489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671124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Kane</a:t>
                      </a:r>
                      <a:b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A-2019-3014248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$12,070,455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$17,560,000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$17,560,000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$5,489,545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2,019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$8,697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3749397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Royersford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A-2020-3019634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$4,545,699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$13,000,000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$8,454,301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1,620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$8,025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024382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Upper Pottsgrove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A-2020-3021460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$8,970,325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$13,750,000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$13,750,000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$4,779,675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1,447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$9,502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855780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Valley (Water)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A-2020-3019859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$5,370,438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$7,325,000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$7,325,000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$1,954,562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1,670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$4,386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029062"/>
                  </a:ext>
                </a:extLst>
              </a:tr>
              <a:tr h="334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Valley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A-2020-3020178</a:t>
                      </a:r>
                    </a:p>
                  </a:txBody>
                  <a:tcPr marL="2746" marR="2746" marT="27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$9,214,738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$13,950,000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$13,950,000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$4,735,262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3,125 </a:t>
                      </a: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$4,464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6" marR="2746" marT="27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50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66021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 smtClean="0">
                <a:latin typeface="Arial Black" panose="020B0A04020102020204" pitchFamily="34" charset="0"/>
              </a:rPr>
              <a:t>FMV vs. Original Cost</a:t>
            </a:r>
            <a:br>
              <a:rPr lang="en-US" altLang="en-US" sz="2400" dirty="0" smtClean="0">
                <a:latin typeface="Arial Black" panose="020B0A04020102020204" pitchFamily="34" charset="0"/>
              </a:rPr>
            </a:br>
            <a:r>
              <a:rPr lang="en-US" altLang="en-US" sz="2400" dirty="0" smtClean="0">
                <a:latin typeface="Arial Black" panose="020B0A04020102020204" pitchFamily="34" charset="0"/>
              </a:rPr>
              <a:t>cases to date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3" name="Rectangle 2"/>
          <p:cNvSpPr/>
          <p:nvPr/>
        </p:nvSpPr>
        <p:spPr>
          <a:xfrm>
            <a:off x="964276" y="2032464"/>
            <a:ext cx="8179724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192" lvl="1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500" dirty="0">
              <a:solidFill>
                <a:prstClr val="black"/>
              </a:solidFill>
              <a:latin typeface="Lucida Sans Unicode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676265"/>
              </p:ext>
            </p:extLst>
          </p:nvPr>
        </p:nvGraphicFramePr>
        <p:xfrm>
          <a:off x="2783305" y="1937443"/>
          <a:ext cx="8689565" cy="293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5" imgW="5414962" imgH="1452562" progId="Excel.Sheet.12">
                  <p:embed/>
                </p:oleObj>
              </mc:Choice>
              <mc:Fallback>
                <p:oleObj name="Worksheet" r:id="rId5" imgW="5414962" imgH="14525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3305" y="1937443"/>
                        <a:ext cx="8689565" cy="29333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0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220034"/>
            <a:ext cx="12191999" cy="670009"/>
          </a:xfrm>
          <a:prstGeom prst="rect">
            <a:avLst/>
          </a:prstGeom>
          <a:solidFill>
            <a:srgbClr val="F0E7A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783305" y="453357"/>
            <a:ext cx="8658726" cy="66021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2400" dirty="0" smtClean="0">
                <a:latin typeface="Arial Black" panose="020B0A04020102020204" pitchFamily="34" charset="0"/>
              </a:rPr>
              <a:t>FMV vs. Original Cost</a:t>
            </a:r>
            <a:br>
              <a:rPr lang="en-US" altLang="en-US" sz="2400" dirty="0" smtClean="0">
                <a:latin typeface="Arial Black" panose="020B0A04020102020204" pitchFamily="34" charset="0"/>
              </a:rPr>
            </a:br>
            <a:r>
              <a:rPr lang="en-US" altLang="en-US" sz="2400" dirty="0" smtClean="0">
                <a:latin typeface="Arial Black" panose="020B0A04020102020204" pitchFamily="34" charset="0"/>
              </a:rPr>
              <a:t>cases to date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0925176" y="6342062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3C16612A-1165-42BC-98B5-F7E4C3FF27E5}" type="slidenum"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TextBox 1"/>
          <p:cNvSpPr txBox="1">
            <a:spLocks noChangeArrowheads="1"/>
          </p:cNvSpPr>
          <p:nvPr/>
        </p:nvSpPr>
        <p:spPr bwMode="auto">
          <a:xfrm>
            <a:off x="2783305" y="6324205"/>
            <a:ext cx="54703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dirty="0">
                <a:latin typeface="Engravers MT" panose="02090707080505020304" pitchFamily="18" charset="0"/>
              </a:rPr>
              <a:t>COMMITTED TO PROTECTING THE INTERESTS </a:t>
            </a:r>
            <a:r>
              <a:rPr lang="en-US" altLang="en-US" sz="1200">
                <a:latin typeface="Engravers MT" panose="02090707080505020304" pitchFamily="18" charset="0"/>
              </a:rPr>
              <a:t>OF </a:t>
            </a:r>
            <a:r>
              <a:rPr lang="en-US" altLang="en-US" sz="1200" smtClean="0">
                <a:latin typeface="Engravers MT" panose="02090707080505020304" pitchFamily="18" charset="0"/>
              </a:rPr>
              <a:t>Pennsylvania UTILITY </a:t>
            </a:r>
            <a:r>
              <a:rPr lang="en-US" altLang="en-US" sz="1200" dirty="0">
                <a:latin typeface="Engravers MT" panose="02090707080505020304" pitchFamily="18" charset="0"/>
              </a:rPr>
              <a:t>CONSUMERS SINCE 1976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/>
        </p:blipFill>
        <p:spPr>
          <a:xfrm>
            <a:off x="794085" y="142935"/>
            <a:ext cx="2424555" cy="1946405"/>
          </a:xfrm>
        </p:spPr>
      </p:pic>
      <p:sp>
        <p:nvSpPr>
          <p:cNvPr id="3" name="Rectangle 2"/>
          <p:cNvSpPr/>
          <p:nvPr/>
        </p:nvSpPr>
        <p:spPr>
          <a:xfrm>
            <a:off x="964276" y="2032464"/>
            <a:ext cx="8179724" cy="85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192" lvl="1" eaLnBrk="1" fontAlgn="auto" hangingPunct="1">
              <a:spcBef>
                <a:spcPts val="324"/>
              </a:spcBef>
              <a:spcAft>
                <a:spcPts val="0"/>
              </a:spcAft>
              <a:buClr>
                <a:srgbClr val="2DA2BF"/>
              </a:buClr>
            </a:pPr>
            <a:endParaRPr lang="en-US" sz="21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endParaRPr lang="en-US" sz="2500" dirty="0">
              <a:solidFill>
                <a:prstClr val="black"/>
              </a:solidFill>
              <a:latin typeface="Lucida Sans Unicode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944515"/>
              </p:ext>
            </p:extLst>
          </p:nvPr>
        </p:nvGraphicFramePr>
        <p:xfrm>
          <a:off x="2617237" y="2032464"/>
          <a:ext cx="8400433" cy="3372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5" imgW="5453062" imgH="1995488" progId="Excel.Sheet.12">
                  <p:embed/>
                </p:oleObj>
              </mc:Choice>
              <mc:Fallback>
                <p:oleObj name="Worksheet" r:id="rId5" imgW="5453062" imgH="19954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7237" y="2032464"/>
                        <a:ext cx="8400433" cy="3372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96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in 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Section 1329(a)(2)</a:t>
            </a:r>
          </a:p>
          <a:p>
            <a:pPr lvl="2"/>
            <a:r>
              <a:rPr lang="en-US" sz="2400" dirty="0" smtClean="0"/>
              <a:t>Buyer and Seller each retain a utility valuation expert (UVE)an appraisal</a:t>
            </a:r>
          </a:p>
          <a:p>
            <a:pPr lvl="2"/>
            <a:r>
              <a:rPr lang="en-US" sz="2400" dirty="0" smtClean="0"/>
              <a:t>The average of the two appraisals is the  fair market value</a:t>
            </a:r>
          </a:p>
          <a:p>
            <a:pPr lvl="2"/>
            <a:r>
              <a:rPr lang="en-US" sz="2400" dirty="0" smtClean="0"/>
              <a:t>The lower of the purchase price or the fair market value is the ratemaking rate base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9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Appraisal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1329(a)(3)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appraisals are to be performed in compliance with the Uniform Standards of Professional Appraisal Practice, or USPAP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appraisal must use the cost, market, and income approaches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USPAP is standards for appraisals including competitive business valuations and real estate; is </a:t>
            </a:r>
            <a:r>
              <a:rPr lang="en-US" u="sng" dirty="0" smtClean="0"/>
              <a:t>not</a:t>
            </a:r>
            <a:r>
              <a:rPr lang="en-US" dirty="0" smtClean="0"/>
              <a:t> specific to valuing cost-regulated utility business</a:t>
            </a:r>
          </a:p>
          <a:p>
            <a:endParaRPr lang="en-US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D8D479-8942-46E8-A226-A4E01F7A105C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5A8AA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A8AA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39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rame">
  <a:themeElements>
    <a:clrScheme name="Custom 1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5A8AAF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1148</Words>
  <Application>Microsoft Office PowerPoint</Application>
  <PresentationFormat>Widescreen</PresentationFormat>
  <Paragraphs>295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Corbel</vt:lpstr>
      <vt:lpstr>Engravers MT</vt:lpstr>
      <vt:lpstr>Lucida Sans Unicode</vt:lpstr>
      <vt:lpstr>Verdana</vt:lpstr>
      <vt:lpstr>Wingdings 2</vt:lpstr>
      <vt:lpstr>Wingdings 3</vt:lpstr>
      <vt:lpstr>Office Theme</vt:lpstr>
      <vt:lpstr>Frame</vt:lpstr>
      <vt:lpstr>Worksheet</vt:lpstr>
      <vt:lpstr>PowerPoint Presentation</vt:lpstr>
      <vt:lpstr>  Fair Market Value Legislation </vt:lpstr>
      <vt:lpstr>Fair Market Value  Legislation, cont.</vt:lpstr>
      <vt:lpstr>FMV vs. Original Cost cases to date</vt:lpstr>
      <vt:lpstr>FMV vs. Original Cost cases to date</vt:lpstr>
      <vt:lpstr>FMV vs. Original Cost cases to date</vt:lpstr>
      <vt:lpstr>FMV vs. Original Cost cases to date</vt:lpstr>
      <vt:lpstr>Framework in PA</vt:lpstr>
      <vt:lpstr>Appraisal Standards</vt:lpstr>
      <vt:lpstr>A Fair Market Value Application</vt:lpstr>
      <vt:lpstr> Asset Purchase Agreement</vt:lpstr>
      <vt:lpstr>Customer Notice</vt:lpstr>
      <vt:lpstr>Contact Information</vt:lpstr>
      <vt:lpstr>Website and Social Media Information</vt:lpstr>
    </vt:vector>
  </TitlesOfParts>
  <Company>OCA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Hoover, Christine Maloni</dc:creator>
  <cp:lastModifiedBy>Hoover, Christine Maloni</cp:lastModifiedBy>
  <cp:revision>23</cp:revision>
  <cp:lastPrinted>2019-10-16T02:22:48Z</cp:lastPrinted>
  <dcterms:created xsi:type="dcterms:W3CDTF">2019-10-16T01:37:34Z</dcterms:created>
  <dcterms:modified xsi:type="dcterms:W3CDTF">2022-04-28T11:04:36Z</dcterms:modified>
</cp:coreProperties>
</file>