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932" r:id="rId3"/>
    <p:sldId id="1044" r:id="rId4"/>
    <p:sldId id="705" r:id="rId5"/>
    <p:sldId id="979" r:id="rId6"/>
    <p:sldId id="1206" r:id="rId7"/>
    <p:sldId id="1026" r:id="rId8"/>
    <p:sldId id="1174" r:id="rId9"/>
    <p:sldId id="1197" r:id="rId10"/>
    <p:sldId id="863" r:id="rId11"/>
    <p:sldId id="1196" r:id="rId12"/>
    <p:sldId id="380" r:id="rId13"/>
    <p:sldId id="379" r:id="rId14"/>
    <p:sldId id="1175" r:id="rId15"/>
    <p:sldId id="1176" r:id="rId16"/>
    <p:sldId id="1177" r:id="rId17"/>
    <p:sldId id="1157" r:id="rId18"/>
    <p:sldId id="1181" r:id="rId19"/>
    <p:sldId id="1198" r:id="rId20"/>
    <p:sldId id="856" r:id="rId21"/>
    <p:sldId id="1179" r:id="rId22"/>
    <p:sldId id="1178" r:id="rId23"/>
    <p:sldId id="1201" r:id="rId24"/>
    <p:sldId id="1005" r:id="rId25"/>
    <p:sldId id="1074" r:id="rId26"/>
    <p:sldId id="1006" r:id="rId27"/>
    <p:sldId id="546" r:id="rId28"/>
    <p:sldId id="830" r:id="rId29"/>
    <p:sldId id="1140" r:id="rId30"/>
    <p:sldId id="1141" r:id="rId31"/>
    <p:sldId id="1150" r:id="rId32"/>
    <p:sldId id="1208" r:id="rId33"/>
    <p:sldId id="1209" r:id="rId34"/>
    <p:sldId id="1210" r:id="rId35"/>
    <p:sldId id="897" r:id="rId36"/>
    <p:sldId id="490" r:id="rId37"/>
    <p:sldId id="802" r:id="rId38"/>
    <p:sldId id="821" r:id="rId39"/>
    <p:sldId id="823" r:id="rId40"/>
    <p:sldId id="1046" r:id="rId41"/>
    <p:sldId id="1071" r:id="rId42"/>
    <p:sldId id="1203" r:id="rId43"/>
    <p:sldId id="1182" r:id="rId44"/>
    <p:sldId id="1211" r:id="rId45"/>
    <p:sldId id="1171" r:id="rId46"/>
    <p:sldId id="1088" r:id="rId47"/>
    <p:sldId id="1212" r:id="rId48"/>
    <p:sldId id="778" r:id="rId49"/>
    <p:sldId id="1056" r:id="rId50"/>
    <p:sldId id="930" r:id="rId51"/>
    <p:sldId id="1204" r:id="rId52"/>
    <p:sldId id="1172" r:id="rId53"/>
    <p:sldId id="852" r:id="rId54"/>
    <p:sldId id="1022" r:id="rId55"/>
    <p:sldId id="1023" r:id="rId56"/>
    <p:sldId id="1142" r:id="rId57"/>
    <p:sldId id="1205" r:id="rId58"/>
    <p:sldId id="1094" r:id="rId59"/>
    <p:sldId id="1081" r:id="rId60"/>
    <p:sldId id="1207" r:id="rId61"/>
    <p:sldId id="107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Kihm" initials="SK" lastIdx="1" clrIdx="0">
    <p:extLst>
      <p:ext uri="{19B8F6BF-5375-455C-9EA6-DF929625EA0E}">
        <p15:presenceInfo xmlns:p15="http://schemas.microsoft.com/office/powerpoint/2012/main" userId="1611b0704725fa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33CC"/>
    <a:srgbClr val="05EBE6"/>
    <a:srgbClr val="038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5FD6E-ACE5-48A3-80C7-E64ACE7E2096}" v="34" dt="2022-04-26T03:06:40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 snapToGrid="0">
      <p:cViewPr>
        <p:scale>
          <a:sx n="77" d="100"/>
          <a:sy n="77" d="100"/>
        </p:scale>
        <p:origin x="76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65756-29E8-4D1A-9F7A-0E7AF2E8C212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04A9-9CE2-4710-B8DD-BA408E6A94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D4BD-1418-4F9A-AC86-FD5DC57C9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5F9C6-22DA-4DFC-9124-76821F794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2D67-4E8A-429F-B87A-9AA18C7F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F2ACC-6E32-43D2-80BB-3C344BC9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841BF-C8BD-4557-9460-FD16914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5F06-EDA2-414B-A5E4-CBD57993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FACC6-A386-4586-93A2-C3D6D1084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3FBD2-BF6B-444C-BD8A-60E12241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78DCF-D8F8-4A9D-B236-1FB80425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78977-8159-4C40-9022-59507FB8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7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22478-D4F8-46E0-B95B-9FE2298D3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71EBC-C4FA-4220-A6FD-CE3EB53E4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1C301-4B7F-48E4-8658-CC8A47F7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C8974-C3D1-464C-9BE6-54926879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BFB64-53CF-41D5-90A2-25B99EB1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4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F746-AEB3-49DB-A2C7-B9F05016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EA198-016E-48CD-BC5C-10A06356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6929F-ACFC-43B6-8141-CA44918E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FE24-C56B-4E3E-AF77-1F91162D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03B7-633B-4C11-B988-2392F210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9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56CD-DDE9-4480-B733-E1131FBD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24378-8E93-441C-BD32-85C771AC3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7DA70-9D7D-41F1-A14D-060D0F15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BD43-1D6F-4DDB-B7C3-38A50C5C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1291-0BDD-42F5-8EBA-220D22E6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0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67F9-32D8-417E-B948-F472594D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F777-B2DF-459E-B1CD-E26C69B25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56F24-B73B-4F7E-8CC5-467A327A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C674D-CFAA-4718-933F-35F29FFA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E2AED-BDCA-40C9-A211-C8DBCFB5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C44E0-38D6-4306-BF0F-41E58C9BE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5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9D71-696B-4598-8689-2E77DE1B8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93795-E76E-41B4-A688-5784951C7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F1224-700D-4E2C-B34F-4B20A794C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40D10-5451-44F2-A846-36D793634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303E6-0DDB-4933-A8AD-300519493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BE607-B273-4C45-B25C-1FD88537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5562E-2E1A-40BE-A862-81C30E0B4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A3E7A6-FC42-47DD-9022-BABBEF8E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4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5F45-CD25-43BC-A9F7-545E7DDA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54FFA-CF8A-472D-AD7C-6BCA359F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86A59-5621-426A-8D5B-420AE48C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EF751-3FB4-4B71-9909-69AD5212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2EBAF3-E312-461A-A739-057002BF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04113-605D-450C-94D7-23358ABE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9965C-AA19-463B-BDA7-1F285399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1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763D-D0CE-486B-8051-6FF92C89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9BA52-0476-4A06-9855-A49588F8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6980-0E91-4366-AE54-B9A385B1F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BCEB1-7553-4770-970A-75B066B0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D3DAF-3A3D-4633-BFC5-F6173CE8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A7680-11D3-4E64-B0FA-8F55357D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4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6A761-66EB-4DE7-B759-AADA3E97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9AF08-22AD-46DE-99F2-0B3E02C44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87C7C-062F-4930-B129-203CCA640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7F86C-2560-43EE-9340-DFB689ED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40208-4CCE-44D8-B11E-3CBA800D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F6BC-087B-4356-8C14-CAF0BCF2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2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BFEC6-C45B-4302-9E80-6EE045FC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EDE5E-D5F6-444F-9E66-0B896081E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D295-D55A-48FF-852F-7D1011C3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AF6A-47DA-4CA2-8C78-6C9A5CDB53DF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E479E-AAC3-4DD9-BB7B-26E41795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64757-F543-4AAC-BAE7-ACA72AE04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3876F-7254-48DE-8812-6C663FEC4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4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ectorspdr.com/sectorspdr/Pdf/All%20Funds%20Documents/AltaVista%20Research/Sector%20Analyzer%20Report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ectorspdr.com/sectorspdr/Pdf/All%20Funds%20Documents/AltaVista%20Research/Sector%20Analyzer%20Repo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B5F2-B73A-4931-A1D9-C14D74DC7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104" y="350405"/>
            <a:ext cx="503478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The Equity Risk Premium (ERP)</a:t>
            </a:r>
            <a:br>
              <a:rPr lang="en-US" sz="3100" b="1" dirty="0"/>
            </a:br>
            <a:r>
              <a:rPr lang="en-US" sz="3100" b="1" dirty="0"/>
              <a:t>in </a:t>
            </a:r>
            <a:r>
              <a:rPr lang="en-US" sz="3100" b="1" u="sng" dirty="0">
                <a:solidFill>
                  <a:srgbClr val="FFC000"/>
                </a:solidFill>
              </a:rPr>
              <a:t>Utility Regulation</a:t>
            </a:r>
            <a:endParaRPr lang="en-US" sz="3100" u="sng" dirty="0">
              <a:solidFill>
                <a:srgbClr val="FFC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B4BB8B-DB77-41DA-9D2B-D521EE693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77" y="2629246"/>
            <a:ext cx="4856199" cy="6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E873C-3826-4CDD-B7C7-0F2806F8A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92" y="1013187"/>
            <a:ext cx="3350106" cy="1046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A1E6E-7757-40D0-B057-6A6556920D7C}"/>
              </a:ext>
            </a:extLst>
          </p:cNvPr>
          <p:cNvSpPr txBox="1"/>
          <p:nvPr/>
        </p:nvSpPr>
        <p:spPr>
          <a:xfrm>
            <a:off x="6735286" y="1905794"/>
            <a:ext cx="5034784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Steve Kihm, DBA, CFA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Regulatory Strategist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Citizens Utility Board of Wisconsin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Senior Fellow-Finance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Michigan State University Institute of Public Utilities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5EEEC-5122-4A20-B2CD-A793D4C1A376}"/>
              </a:ext>
            </a:extLst>
          </p:cNvPr>
          <p:cNvSpPr txBox="1"/>
          <p:nvPr/>
        </p:nvSpPr>
        <p:spPr>
          <a:xfrm>
            <a:off x="421930" y="3633722"/>
            <a:ext cx="493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Society of Utility and Regulatory Financial Analysis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53rd FINANCIAL FORUM April 28 – 29, 2022 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Richmond, VA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CEA18-7D32-4343-B83C-6C4C19D80521}"/>
              </a:ext>
            </a:extLst>
          </p:cNvPr>
          <p:cNvSpPr txBox="1"/>
          <p:nvPr/>
        </p:nvSpPr>
        <p:spPr>
          <a:xfrm>
            <a:off x="2684382" y="2010240"/>
            <a:ext cx="41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378166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E2B198BE-F6DF-4465-B329-28C9E71E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0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0F7FA3-CFAE-4621-A8BC-5146CB9F9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95" r="-2" b="24544"/>
          <a:stretch/>
        </p:blipFill>
        <p:spPr>
          <a:xfrm>
            <a:off x="-1" y="10"/>
            <a:ext cx="4038601" cy="3224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E787E-7B71-45F5-9093-CC253D900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63" r="2" b="16911"/>
          <a:stretch/>
        </p:blipFill>
        <p:spPr>
          <a:xfrm>
            <a:off x="20" y="3218008"/>
            <a:ext cx="4038581" cy="318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5B702-B681-4460-B5C1-7825FADA4F1E}"/>
              </a:ext>
            </a:extLst>
          </p:cNvPr>
          <p:cNvSpPr txBox="1"/>
          <p:nvPr/>
        </p:nvSpPr>
        <p:spPr>
          <a:xfrm>
            <a:off x="4781551" y="2154560"/>
            <a:ext cx="6743700" cy="346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Trusting analysts (no matter how well informed they may be) to come up with the most important input in a valuation is not prudent.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alpha val="61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6D3C2D-2495-4506-A393-BCA449D88885}"/>
              </a:ext>
            </a:extLst>
          </p:cNvPr>
          <p:cNvSpPr txBox="1"/>
          <p:nvPr/>
        </p:nvSpPr>
        <p:spPr>
          <a:xfrm>
            <a:off x="5311128" y="292259"/>
            <a:ext cx="5470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Re: sell-side analyst </a:t>
            </a:r>
          </a:p>
          <a:p>
            <a:pPr algn="ctr"/>
            <a:r>
              <a:rPr lang="en-US" sz="3200" dirty="0"/>
              <a:t>long-term growth rate forecasts</a:t>
            </a:r>
          </a:p>
        </p:txBody>
      </p:sp>
    </p:spTree>
    <p:extLst>
      <p:ext uri="{BB962C8B-B14F-4D97-AF65-F5344CB8AC3E}">
        <p14:creationId xmlns:p14="http://schemas.microsoft.com/office/powerpoint/2010/main" val="372709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E2B198BE-F6DF-4465-B329-28C9E71EB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0"/>
            <a:ext cx="121920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5B702-B681-4460-B5C1-7825FADA4F1E}"/>
              </a:ext>
            </a:extLst>
          </p:cNvPr>
          <p:cNvSpPr txBox="1"/>
          <p:nvPr/>
        </p:nvSpPr>
        <p:spPr>
          <a:xfrm>
            <a:off x="5571517" y="2020225"/>
            <a:ext cx="6434540" cy="281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 find no evidence that compensation is related to earnings forecast accuracy... Taken as a whole, our evidence is consistent with analyst compensation being designed to reward actions that increase brokerage and investment-banking revenues.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alpha val="61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FD7FD-0EEF-49BC-8795-786A2737D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0" y="1337007"/>
            <a:ext cx="5248052" cy="373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E164C-FF39-4F38-A9ED-231242F5260A}"/>
              </a:ext>
            </a:extLst>
          </p:cNvPr>
          <p:cNvSpPr txBox="1"/>
          <p:nvPr/>
        </p:nvSpPr>
        <p:spPr>
          <a:xfrm>
            <a:off x="1322358" y="516294"/>
            <a:ext cx="9981546" cy="250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 show that removing </a:t>
            </a:r>
            <a:r>
              <a:rPr lang="en-US" sz="2800" b="1" dirty="0">
                <a:solidFill>
                  <a:srgbClr val="FFFF00"/>
                </a:solidFill>
              </a:rPr>
              <a:t>predictable errors from analyst forecasts </a:t>
            </a:r>
            <a:r>
              <a:rPr lang="en-US" sz="2800" dirty="0"/>
              <a:t>leads to a much stronger association between </a:t>
            </a:r>
            <a:r>
              <a:rPr lang="en-US" sz="2800" u="sng" dirty="0"/>
              <a:t>implied cost of equity estimates</a:t>
            </a:r>
            <a:r>
              <a:rPr lang="en-US" sz="2800" dirty="0"/>
              <a:t> obtained from adjusted forecasts and realized returns after controlling for cash flow news and discount rate news.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FD47E4-73E6-4B97-9396-A786A8E6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926" y="3022070"/>
            <a:ext cx="7312147" cy="281073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AD67D9-745A-4D79-8950-B6899AD75639}"/>
              </a:ext>
            </a:extLst>
          </p:cNvPr>
          <p:cNvCxnSpPr/>
          <p:nvPr/>
        </p:nvCxnSpPr>
        <p:spPr>
          <a:xfrm>
            <a:off x="3962400" y="4589929"/>
            <a:ext cx="38279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54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638C3-938E-4BF0-8DCC-8E747FAD0561}"/>
              </a:ext>
            </a:extLst>
          </p:cNvPr>
          <p:cNvSpPr txBox="1"/>
          <p:nvPr/>
        </p:nvSpPr>
        <p:spPr>
          <a:xfrm>
            <a:off x="8312294" y="490154"/>
            <a:ext cx="3225648" cy="538609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400" b="1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4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9.5%</a:t>
            </a:r>
          </a:p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sell-side </a:t>
            </a:r>
          </a:p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analyst growth</a:t>
            </a:r>
          </a:p>
          <a:p>
            <a:pPr algn="ctr"/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4.2%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GDP growth</a:t>
            </a:r>
          </a:p>
          <a:p>
            <a:pPr algn="ctr"/>
            <a:endParaRPr lang="en-US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0E8F3-D518-4ECA-AF12-311B355A5335}"/>
              </a:ext>
            </a:extLst>
          </p:cNvPr>
          <p:cNvSpPr txBox="1"/>
          <p:nvPr/>
        </p:nvSpPr>
        <p:spPr>
          <a:xfrm>
            <a:off x="528916" y="888791"/>
            <a:ext cx="7368990" cy="5732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1300"/>
              </a:spcAft>
              <a:buSzPts val="1300"/>
              <a:tabLst>
                <a:tab pos="457200" algn="l"/>
                <a:tab pos="457200" algn="l"/>
              </a:tabLst>
            </a:pPr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W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hile it may be unreasonable to expect an </a:t>
            </a:r>
            <a:r>
              <a:rPr lang="en-US" sz="2800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individual company 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to sustain high short-term growth rates in perpetuity, the same cannot be said for a broad representative market index that is regularly updated to </a:t>
            </a:r>
            <a:r>
              <a:rPr lang="en-US" sz="28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include new companies (i.e., </a:t>
            </a:r>
            <a:r>
              <a:rPr lang="en-US" sz="2800" u="none" strike="noStrike" kern="0" spc="0" dirty="0">
                <a:ln>
                  <a:noFill/>
                </a:ln>
                <a:solidFill>
                  <a:srgbClr val="FFFF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a portfolio of companies </a:t>
            </a:r>
            <a:r>
              <a:rPr lang="en-US" sz="2800" u="none" strike="noStrike" kern="0" spc="0" dirty="0">
                <a:ln>
                  <a:noFill/>
                </a:ln>
                <a:solidFill>
                  <a:schemeClr val="bg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Calibri" panose="020F0502020204030204" pitchFamily="34" charset="0"/>
              </a:rPr>
              <a:t>behaves differently than an individual company).  Accordingly, we reject Joint Parties’ proposal to use a two-step DCF result for calculating the market return in the CAPM analysis.</a:t>
            </a:r>
          </a:p>
          <a:p>
            <a:pPr marL="0" marR="0" indent="457200">
              <a:spcBef>
                <a:spcPts val="0"/>
              </a:spcBef>
              <a:spcAft>
                <a:spcPts val="13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13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Opinion No. 569, 169 FERC ¶ 61,129 at P 266.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490AF-AB37-48EF-8187-93ED7D20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368" y="4947459"/>
            <a:ext cx="2246538" cy="16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6D6CE-4A80-41E4-A0D3-7D3EA02A1B35}"/>
              </a:ext>
            </a:extLst>
          </p:cNvPr>
          <p:cNvSpPr txBox="1"/>
          <p:nvPr/>
        </p:nvSpPr>
        <p:spPr>
          <a:xfrm>
            <a:off x="1608393" y="256884"/>
            <a:ext cx="8975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Dow Jones Industrial Index Components</a:t>
            </a:r>
          </a:p>
          <a:p>
            <a:pPr algn="ctr"/>
            <a:r>
              <a:rPr lang="en-US" sz="4000" b="1" dirty="0"/>
              <a:t>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97934-7E3F-4409-8761-FB7E7AD9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3" y="1580323"/>
            <a:ext cx="11424794" cy="45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6D6CE-4A80-41E4-A0D3-7D3EA02A1B35}"/>
              </a:ext>
            </a:extLst>
          </p:cNvPr>
          <p:cNvSpPr txBox="1"/>
          <p:nvPr/>
        </p:nvSpPr>
        <p:spPr>
          <a:xfrm>
            <a:off x="1608393" y="256884"/>
            <a:ext cx="89752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Dow Jones Industrial Index Components</a:t>
            </a:r>
          </a:p>
          <a:p>
            <a:pPr algn="ctr"/>
            <a:r>
              <a:rPr lang="en-US" sz="4000" b="1" dirty="0"/>
              <a:t>1956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1C69F-2CCF-4225-912F-C1740B80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3" y="1580323"/>
            <a:ext cx="11725754" cy="44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5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9059-6617-44F8-BF77-15D502F4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battle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83F1E-4906-4492-B0FF-E4D23C85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FERC—the earnings per share for the S&amp;P 500 can grow at the sell-side analysts’ growth projections, which are about twice the GDP growth rate, over the long term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00B050"/>
                </a:solidFill>
              </a:rPr>
              <a:t>2X GDP</a:t>
            </a:r>
          </a:p>
          <a:p>
            <a:endParaRPr lang="en-US" dirty="0"/>
          </a:p>
          <a:p>
            <a:r>
              <a:rPr lang="en-US" dirty="0"/>
              <a:t>Finance principles—the GDP growth rate is </a:t>
            </a:r>
            <a:r>
              <a:rPr lang="en-US" u="sng" dirty="0"/>
              <a:t>not the average </a:t>
            </a:r>
            <a:r>
              <a:rPr lang="en-US" dirty="0"/>
              <a:t>long-run growth rate for all companies it is the </a:t>
            </a:r>
            <a:r>
              <a:rPr lang="en-US" u="sng" dirty="0"/>
              <a:t>maximum</a:t>
            </a:r>
            <a:r>
              <a:rPr lang="en-US" dirty="0"/>
              <a:t> growth rate for any company, so even if there is a portfolio updating effect it will not push the S&amp;P 500 growth rate about that limiting factor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GDP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3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8F7F60-5B57-4DC5-9082-28456312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16" y="248187"/>
            <a:ext cx="9281080" cy="62903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EFF405-7A17-44AA-8620-7A0D6800ED84}"/>
              </a:ext>
            </a:extLst>
          </p:cNvPr>
          <p:cNvSpPr txBox="1"/>
          <p:nvPr/>
        </p:nvSpPr>
        <p:spPr>
          <a:xfrm>
            <a:off x="7527440" y="1586754"/>
            <a:ext cx="1027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sell-side </a:t>
            </a:r>
          </a:p>
          <a:p>
            <a:pPr algn="ctr"/>
            <a:r>
              <a:rPr lang="en-US" i="1" dirty="0"/>
              <a:t>analyst</a:t>
            </a:r>
          </a:p>
          <a:p>
            <a:pPr algn="ctr"/>
            <a:r>
              <a:rPr lang="en-US" i="1" dirty="0"/>
              <a:t>growth</a:t>
            </a:r>
          </a:p>
          <a:p>
            <a:pPr algn="ctr"/>
            <a:r>
              <a:rPr lang="en-US" i="1" dirty="0"/>
              <a:t>forecasts</a:t>
            </a:r>
          </a:p>
        </p:txBody>
      </p:sp>
    </p:spTree>
    <p:extLst>
      <p:ext uri="{BB962C8B-B14F-4D97-AF65-F5344CB8AC3E}">
        <p14:creationId xmlns:p14="http://schemas.microsoft.com/office/powerpoint/2010/main" val="210952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3223A-72D2-4533-9B5B-3714E39E937D}"/>
              </a:ext>
            </a:extLst>
          </p:cNvPr>
          <p:cNvSpPr txBox="1"/>
          <p:nvPr/>
        </p:nvSpPr>
        <p:spPr>
          <a:xfrm>
            <a:off x="3618747" y="1522477"/>
            <a:ext cx="45492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Long-Run Projected</a:t>
            </a:r>
          </a:p>
          <a:p>
            <a:pPr algn="ctr"/>
            <a:r>
              <a:rPr lang="en-US" sz="3200" dirty="0"/>
              <a:t>S&amp;P 500 Return</a:t>
            </a:r>
          </a:p>
          <a:p>
            <a:pPr algn="ctr"/>
            <a:r>
              <a:rPr lang="en-US" sz="3200" u="sng" dirty="0"/>
              <a:t>Asset Managers</a:t>
            </a:r>
          </a:p>
          <a:p>
            <a:endParaRPr lang="en-US" sz="3200" dirty="0"/>
          </a:p>
          <a:p>
            <a:r>
              <a:rPr lang="en-US" sz="3200" dirty="0"/>
              <a:t>BlackRock                    </a:t>
            </a:r>
            <a:r>
              <a:rPr lang="en-US" sz="3200" b="1" dirty="0">
                <a:solidFill>
                  <a:srgbClr val="FFFF00"/>
                </a:solidFill>
              </a:rPr>
              <a:t>7.3%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FactSet                         </a:t>
            </a:r>
            <a:r>
              <a:rPr lang="en-US" sz="3200" b="1" dirty="0">
                <a:solidFill>
                  <a:srgbClr val="FFFF00"/>
                </a:solidFill>
              </a:rPr>
              <a:t>6.9%</a:t>
            </a:r>
          </a:p>
          <a:p>
            <a:endParaRPr lang="en-US" sz="3200" dirty="0"/>
          </a:p>
          <a:p>
            <a:r>
              <a:rPr lang="en-US" sz="3200" dirty="0"/>
              <a:t>Charles Schwab          </a:t>
            </a:r>
            <a:r>
              <a:rPr lang="en-US" sz="3200" b="1" dirty="0">
                <a:solidFill>
                  <a:srgbClr val="FFFF00"/>
                </a:solidFill>
              </a:rPr>
              <a:t>6.4%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538A7-1B3E-41F5-B209-6B682A0FEEFD}"/>
              </a:ext>
            </a:extLst>
          </p:cNvPr>
          <p:cNvSpPr txBox="1"/>
          <p:nvPr/>
        </p:nvSpPr>
        <p:spPr>
          <a:xfrm>
            <a:off x="2227923" y="376518"/>
            <a:ext cx="7736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S&amp;P 500 Cost of Equity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D6342-5B9B-4D26-93F5-48BE6BC7BF42}"/>
              </a:ext>
            </a:extLst>
          </p:cNvPr>
          <p:cNvSpPr txBox="1"/>
          <p:nvPr/>
        </p:nvSpPr>
        <p:spPr>
          <a:xfrm>
            <a:off x="405246" y="1722531"/>
            <a:ext cx="24324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FERC’s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unsupported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model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11.8%</a:t>
            </a:r>
          </a:p>
        </p:txBody>
      </p:sp>
    </p:spTree>
    <p:extLst>
      <p:ext uri="{BB962C8B-B14F-4D97-AF65-F5344CB8AC3E}">
        <p14:creationId xmlns:p14="http://schemas.microsoft.com/office/powerpoint/2010/main" val="425526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17C58-920A-4F5B-9AA3-A01ED218598F}"/>
              </a:ext>
            </a:extLst>
          </p:cNvPr>
          <p:cNvSpPr txBox="1"/>
          <p:nvPr/>
        </p:nvSpPr>
        <p:spPr>
          <a:xfrm>
            <a:off x="695740" y="2541727"/>
            <a:ext cx="1091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do finance principles suggest is the best way to estimate the cost of equity for the market?</a:t>
            </a:r>
          </a:p>
        </p:txBody>
      </p:sp>
    </p:spTree>
    <p:extLst>
      <p:ext uri="{BB962C8B-B14F-4D97-AF65-F5344CB8AC3E}">
        <p14:creationId xmlns:p14="http://schemas.microsoft.com/office/powerpoint/2010/main" val="70055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0953B-FC3D-4B3F-A997-D48211311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24" y="339564"/>
            <a:ext cx="7064352" cy="533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DE910F-2D0D-422D-B7FF-197BA10500C3}"/>
              </a:ext>
            </a:extLst>
          </p:cNvPr>
          <p:cNvSpPr txBox="1"/>
          <p:nvPr/>
        </p:nvSpPr>
        <p:spPr>
          <a:xfrm>
            <a:off x="954155" y="1416832"/>
            <a:ext cx="104659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effectLst/>
              </a:rPr>
              <a:t>The Commission is not bound to the use of any single formula or combination of formulae in determining rates.</a:t>
            </a:r>
          </a:p>
          <a:p>
            <a:endParaRPr lang="en-US" sz="3200" dirty="0"/>
          </a:p>
          <a:p>
            <a:r>
              <a:rPr lang="en-US" sz="3200" dirty="0"/>
              <a:t>Under the statutory standard of "just and reasonable," it is the result reached, not the method employed, which is controlling.</a:t>
            </a:r>
          </a:p>
          <a:p>
            <a:endParaRPr lang="en-US" sz="3200" dirty="0"/>
          </a:p>
          <a:p>
            <a:r>
              <a:rPr lang="en-US" sz="3200" dirty="0"/>
              <a:t>The fact that the method employed to reach that result may contain infirmities is not then important.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4B076-89C7-49A3-B508-D148C71BC276}"/>
              </a:ext>
            </a:extLst>
          </p:cNvPr>
          <p:cNvSpPr txBox="1"/>
          <p:nvPr/>
        </p:nvSpPr>
        <p:spPr>
          <a:xfrm>
            <a:off x="1870416" y="5995216"/>
            <a:ext cx="804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</a:rPr>
              <a:t>This has invited intellectual sloppiness into regulation.</a:t>
            </a:r>
          </a:p>
        </p:txBody>
      </p:sp>
    </p:spTree>
    <p:extLst>
      <p:ext uri="{BB962C8B-B14F-4D97-AF65-F5344CB8AC3E}">
        <p14:creationId xmlns:p14="http://schemas.microsoft.com/office/powerpoint/2010/main" val="1314504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4D06C-268C-461A-860D-BF0BBC4D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02" y="457200"/>
            <a:ext cx="9396995" cy="59436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1C3C0C8-A7E1-494B-AA85-C1F2DD66668E}"/>
              </a:ext>
            </a:extLst>
          </p:cNvPr>
          <p:cNvSpPr/>
          <p:nvPr/>
        </p:nvSpPr>
        <p:spPr>
          <a:xfrm>
            <a:off x="6615953" y="645459"/>
            <a:ext cx="779929" cy="27790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9C2639E-D0AE-4C05-AED5-910A0AEE1776}"/>
              </a:ext>
            </a:extLst>
          </p:cNvPr>
          <p:cNvSpPr/>
          <p:nvPr/>
        </p:nvSpPr>
        <p:spPr>
          <a:xfrm rot="16200000">
            <a:off x="3381830" y="3525262"/>
            <a:ext cx="470860" cy="2779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E4A5D9E-AB45-44BD-BB27-C08F86CCC62A}"/>
              </a:ext>
            </a:extLst>
          </p:cNvPr>
          <p:cNvSpPr/>
          <p:nvPr/>
        </p:nvSpPr>
        <p:spPr>
          <a:xfrm rot="10800000">
            <a:off x="8833105" y="2515576"/>
            <a:ext cx="470860" cy="2779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61B4C-72D3-42F5-A0D4-09365D0EB30A}"/>
              </a:ext>
            </a:extLst>
          </p:cNvPr>
          <p:cNvSpPr txBox="1"/>
          <p:nvPr/>
        </p:nvSpPr>
        <p:spPr>
          <a:xfrm>
            <a:off x="8720673" y="4969565"/>
            <a:ext cx="1892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Damodaran</a:t>
            </a:r>
          </a:p>
        </p:txBody>
      </p:sp>
    </p:spTree>
    <p:extLst>
      <p:ext uri="{BB962C8B-B14F-4D97-AF65-F5344CB8AC3E}">
        <p14:creationId xmlns:p14="http://schemas.microsoft.com/office/powerpoint/2010/main" val="228736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B6D10A-4670-4610-83A0-E990F0927DD7}"/>
              </a:ext>
            </a:extLst>
          </p:cNvPr>
          <p:cNvSpPr txBox="1"/>
          <p:nvPr/>
        </p:nvSpPr>
        <p:spPr>
          <a:xfrm>
            <a:off x="2709945" y="1013791"/>
            <a:ext cx="6772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Firms today return more cash to investors</a:t>
            </a:r>
          </a:p>
          <a:p>
            <a:pPr algn="ctr"/>
            <a:r>
              <a:rPr lang="en-US" sz="2800" dirty="0"/>
              <a:t>via stock repurchases than through dividends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70986-454B-4297-864F-AD10C0B0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804" y="2360370"/>
            <a:ext cx="4708392" cy="23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7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60805-91B4-4EEF-8296-438F3597B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85" y="2249026"/>
            <a:ext cx="7974382" cy="1617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B6D10A-4670-4610-83A0-E990F0927DD7}"/>
              </a:ext>
            </a:extLst>
          </p:cNvPr>
          <p:cNvSpPr txBox="1"/>
          <p:nvPr/>
        </p:nvSpPr>
        <p:spPr>
          <a:xfrm>
            <a:off x="800685" y="1043608"/>
            <a:ext cx="9578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Sell-side analyst growth rates are too high even for the short-run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ACE5BF-B311-48A6-8248-296F5D484D36}"/>
              </a:ext>
            </a:extLst>
          </p:cNvPr>
          <p:cNvCxnSpPr/>
          <p:nvPr/>
        </p:nvCxnSpPr>
        <p:spPr>
          <a:xfrm>
            <a:off x="5589913" y="3279913"/>
            <a:ext cx="10792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54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17C58-920A-4F5B-9AA3-A01ED218598F}"/>
              </a:ext>
            </a:extLst>
          </p:cNvPr>
          <p:cNvSpPr txBox="1"/>
          <p:nvPr/>
        </p:nvSpPr>
        <p:spPr>
          <a:xfrm>
            <a:off x="745436" y="2720900"/>
            <a:ext cx="109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Regulators ignoring superior information</a:t>
            </a:r>
          </a:p>
        </p:txBody>
      </p:sp>
    </p:spTree>
    <p:extLst>
      <p:ext uri="{BB962C8B-B14F-4D97-AF65-F5344CB8AC3E}">
        <p14:creationId xmlns:p14="http://schemas.microsoft.com/office/powerpoint/2010/main" val="258142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25C10-5DBB-446E-922A-181045A70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34" y="572665"/>
            <a:ext cx="5151566" cy="2781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E598A5-B299-4073-A1C5-2B8BA8489735}"/>
              </a:ext>
            </a:extLst>
          </p:cNvPr>
          <p:cNvSpPr txBox="1"/>
          <p:nvPr/>
        </p:nvSpPr>
        <p:spPr>
          <a:xfrm>
            <a:off x="1583015" y="4163355"/>
            <a:ext cx="98678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</a:rPr>
              <a:t>Even though economists are warned in graduate school to avoid making forecasts that can readily be evaluated</a:t>
            </a:r>
            <a:r>
              <a:rPr lang="en-US" sz="2800" dirty="0">
                <a:solidFill>
                  <a:schemeClr val="bg1"/>
                </a:solidFill>
              </a:rPr>
              <a:t>, professional economists’ forecasts are a staple of the financial press.</a:t>
            </a:r>
          </a:p>
        </p:txBody>
      </p:sp>
    </p:spTree>
    <p:extLst>
      <p:ext uri="{BB962C8B-B14F-4D97-AF65-F5344CB8AC3E}">
        <p14:creationId xmlns:p14="http://schemas.microsoft.com/office/powerpoint/2010/main" val="629539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598A5-B299-4073-A1C5-2B8BA8489735}"/>
              </a:ext>
            </a:extLst>
          </p:cNvPr>
          <p:cNvSpPr txBox="1"/>
          <p:nvPr/>
        </p:nvSpPr>
        <p:spPr>
          <a:xfrm>
            <a:off x="1574051" y="3520219"/>
            <a:ext cx="98678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perhaps surprising is that many of the panel forecast </a:t>
            </a:r>
            <a:r>
              <a:rPr lang="en-US" sz="2800" u="sng" dirty="0">
                <a:solidFill>
                  <a:schemeClr val="bg1"/>
                </a:solidFill>
              </a:rPr>
              <a:t>significantly worse</a:t>
            </a:r>
            <a:r>
              <a:rPr lang="en-US" sz="2800" dirty="0">
                <a:solidFill>
                  <a:schemeClr val="bg1"/>
                </a:solidFill>
              </a:rPr>
              <a:t> than the random walk model, </a:t>
            </a:r>
            <a:r>
              <a:rPr lang="en-US" sz="2800" u="sng" dirty="0">
                <a:solidFill>
                  <a:schemeClr val="bg1"/>
                </a:solidFill>
              </a:rPr>
              <a:t>especially when predicting the long-term interest rate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EFA7D-B00C-451E-82A6-228B2F8C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34" y="572665"/>
            <a:ext cx="5151566" cy="27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46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598A5-B299-4073-A1C5-2B8BA8489735}"/>
              </a:ext>
            </a:extLst>
          </p:cNvPr>
          <p:cNvSpPr txBox="1"/>
          <p:nvPr/>
        </p:nvSpPr>
        <p:spPr>
          <a:xfrm>
            <a:off x="1143000" y="2700919"/>
            <a:ext cx="9070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analyze these bond yield forecasts to determine whether the consensus forecast is helpful to anyone making decisions based on this forecast. </a:t>
            </a:r>
            <a:r>
              <a:rPr lang="en-US" sz="2800" u="sng" dirty="0">
                <a:solidFill>
                  <a:schemeClr val="bg1"/>
                </a:solidFill>
              </a:rPr>
              <a:t>The analysis suggests it is helpful only to the extent that one should believe the </a:t>
            </a:r>
            <a:r>
              <a:rPr lang="en-US" sz="2800" u="sng" dirty="0">
                <a:solidFill>
                  <a:srgbClr val="FFFF00"/>
                </a:solidFill>
              </a:rPr>
              <a:t>opposite</a:t>
            </a:r>
            <a:r>
              <a:rPr lang="en-US" sz="2800" u="sng" dirty="0">
                <a:solidFill>
                  <a:schemeClr val="bg1"/>
                </a:solidFill>
              </a:rPr>
              <a:t> of the forecast change in yield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98FBA-B611-4EE2-939D-DA55C60C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13" y="1281885"/>
            <a:ext cx="10529454" cy="8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3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5F2A0-81F6-425B-8C1F-54519CF082C7}"/>
              </a:ext>
            </a:extLst>
          </p:cNvPr>
          <p:cNvSpPr txBox="1"/>
          <p:nvPr/>
        </p:nvSpPr>
        <p:spPr>
          <a:xfrm>
            <a:off x="6246069" y="545760"/>
            <a:ext cx="4818888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better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8E771-DDA9-419C-858A-5B7217E9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657951"/>
            <a:ext cx="3679807" cy="3735844"/>
          </a:xfrm>
          <a:prstGeom prst="rect">
            <a:avLst/>
          </a:pr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43B36-BC00-4848-98DA-D69496CC7ACC}"/>
              </a:ext>
            </a:extLst>
          </p:cNvPr>
          <p:cNvSpPr txBox="1"/>
          <p:nvPr/>
        </p:nvSpPr>
        <p:spPr>
          <a:xfrm>
            <a:off x="5513640" y="5246005"/>
            <a:ext cx="683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From 1982 to 2002, the proportion of times, professionals correctly predicted the </a:t>
            </a:r>
            <a:r>
              <a:rPr lang="en-US" sz="2000" b="1" u="sng" dirty="0">
                <a:solidFill>
                  <a:srgbClr val="C00000"/>
                </a:solidFill>
              </a:rPr>
              <a:t>direction</a:t>
            </a:r>
            <a:r>
              <a:rPr lang="en-US" sz="2000" b="1" dirty="0">
                <a:solidFill>
                  <a:srgbClr val="C00000"/>
                </a:solidFill>
              </a:rPr>
              <a:t> of interest rates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5C00EA-9C9B-4235-9A85-AA9DB08BE5C4}"/>
              </a:ext>
            </a:extLst>
          </p:cNvPr>
          <p:cNvSpPr/>
          <p:nvPr/>
        </p:nvSpPr>
        <p:spPr>
          <a:xfrm rot="10800000">
            <a:off x="4410981" y="1349779"/>
            <a:ext cx="2115670" cy="4985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3408E-B670-48F2-B7A2-3CE570CBB5DD}"/>
              </a:ext>
            </a:extLst>
          </p:cNvPr>
          <p:cNvSpPr txBox="1"/>
          <p:nvPr/>
        </p:nvSpPr>
        <p:spPr>
          <a:xfrm>
            <a:off x="7304811" y="6036613"/>
            <a:ext cx="268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(Mitchell &amp; Pearce 2007)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C6221-3F5F-42DB-B5B8-EABEBED671D1}"/>
              </a:ext>
            </a:extLst>
          </p:cNvPr>
          <p:cNvSpPr txBox="1"/>
          <p:nvPr/>
        </p:nvSpPr>
        <p:spPr>
          <a:xfrm>
            <a:off x="6705998" y="3211465"/>
            <a:ext cx="2956259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0" dirty="0">
                <a:solidFill>
                  <a:srgbClr val="C00000"/>
                </a:solidFill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654185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6B3EA-B8E2-4042-8D0C-AADAEEE8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7" y="475616"/>
            <a:ext cx="4091429" cy="3831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D15BA2-81C3-43B4-8ACA-C7A7DEDC57AA}"/>
              </a:ext>
            </a:extLst>
          </p:cNvPr>
          <p:cNvSpPr txBox="1"/>
          <p:nvPr/>
        </p:nvSpPr>
        <p:spPr>
          <a:xfrm>
            <a:off x="4718825" y="408221"/>
            <a:ext cx="7268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Analysis of 10-Year Treasury Bond Yield Forecast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in the Federal Reserve Bank of Philadelphia’s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Survey of Professional Forecasters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2001 to 2018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u="sng" dirty="0">
                <a:solidFill>
                  <a:schemeClr val="bg1"/>
                </a:solidFill>
              </a:rPr>
              <a:t>Years in which the consensus forecasts was too HIGH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2001 2002 2003 2004 2005 2006 2007 2008 2009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2010 2011 2012 2013 2014 2015 2016 2017 2018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u="sng" dirty="0">
                <a:solidFill>
                  <a:schemeClr val="bg1"/>
                </a:solidFill>
              </a:rPr>
              <a:t>Years in which the consensus forecasts was too LOW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none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B4A0C-EF43-47CD-B37A-FF201D670A49}"/>
              </a:ext>
            </a:extLst>
          </p:cNvPr>
          <p:cNvSpPr txBox="1"/>
          <p:nvPr/>
        </p:nvSpPr>
        <p:spPr>
          <a:xfrm>
            <a:off x="787797" y="4307414"/>
            <a:ext cx="4144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Calice and Kihm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Presentation to the Hawaii Public Utilities Commission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Honolulu, HI, August 2019</a:t>
            </a:r>
          </a:p>
        </p:txBody>
      </p:sp>
    </p:spTree>
    <p:extLst>
      <p:ext uri="{BB962C8B-B14F-4D97-AF65-F5344CB8AC3E}">
        <p14:creationId xmlns:p14="http://schemas.microsoft.com/office/powerpoint/2010/main" val="377136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12DEC7-7E5F-4822-8A73-A868C8EB8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16" b="15680"/>
          <a:stretch/>
        </p:blipFill>
        <p:spPr>
          <a:xfrm>
            <a:off x="457200" y="466165"/>
            <a:ext cx="11277600" cy="594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95979B-4F65-4BD7-8A8E-B406ACCF4351}"/>
              </a:ext>
            </a:extLst>
          </p:cNvPr>
          <p:cNvSpPr/>
          <p:nvPr/>
        </p:nvSpPr>
        <p:spPr>
          <a:xfrm>
            <a:off x="6096000" y="1174375"/>
            <a:ext cx="5074023" cy="4939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AE9E6-92C8-412B-B941-C3D4830BE8D0}"/>
              </a:ext>
            </a:extLst>
          </p:cNvPr>
          <p:cNvSpPr txBox="1"/>
          <p:nvPr/>
        </p:nvSpPr>
        <p:spPr>
          <a:xfrm>
            <a:off x="4986205" y="2420850"/>
            <a:ext cx="11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Year 2009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08BFD-7A61-4AA2-AEA2-C1A18B2BBF7E}"/>
              </a:ext>
            </a:extLst>
          </p:cNvPr>
          <p:cNvSpPr txBox="1"/>
          <p:nvPr/>
        </p:nvSpPr>
        <p:spPr>
          <a:xfrm>
            <a:off x="1718673" y="1546116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10-year T Note</a:t>
            </a:r>
          </a:p>
        </p:txBody>
      </p:sp>
    </p:spTree>
    <p:extLst>
      <p:ext uri="{BB962C8B-B14F-4D97-AF65-F5344CB8AC3E}">
        <p14:creationId xmlns:p14="http://schemas.microsoft.com/office/powerpoint/2010/main" val="309708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E164C-FF39-4F38-A9ED-231242F5260A}"/>
              </a:ext>
            </a:extLst>
          </p:cNvPr>
          <p:cNvSpPr txBox="1"/>
          <p:nvPr/>
        </p:nvSpPr>
        <p:spPr>
          <a:xfrm>
            <a:off x="598230" y="731248"/>
            <a:ext cx="9981546" cy="250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 have created a Rube Goldberg machine that ultimately can be manipulated into supporting any ROE a majority of Commissioners favors at a given moment.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James P. Danly, Commissioner, dissenting: 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FERC Docket No.ER16-2320-002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March 17,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D11F3-BA50-47C8-B6C4-52B8C247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63" y="3237024"/>
            <a:ext cx="4719028" cy="35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6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12DEC7-7E5F-4822-8A73-A868C8EB8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16" b="1568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57E119-E3E3-4417-9BB8-198131717821}"/>
              </a:ext>
            </a:extLst>
          </p:cNvPr>
          <p:cNvSpPr txBox="1"/>
          <p:nvPr/>
        </p:nvSpPr>
        <p:spPr>
          <a:xfrm>
            <a:off x="4986205" y="2420850"/>
            <a:ext cx="11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Year 2009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6B435-AE64-4272-9725-0161BFF94FEC}"/>
              </a:ext>
            </a:extLst>
          </p:cNvPr>
          <p:cNvSpPr txBox="1"/>
          <p:nvPr/>
        </p:nvSpPr>
        <p:spPr>
          <a:xfrm>
            <a:off x="9842476" y="2420850"/>
            <a:ext cx="111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Year 2020</a:t>
            </a:r>
          </a:p>
        </p:txBody>
      </p:sp>
    </p:spTree>
    <p:extLst>
      <p:ext uri="{BB962C8B-B14F-4D97-AF65-F5344CB8AC3E}">
        <p14:creationId xmlns:p14="http://schemas.microsoft.com/office/powerpoint/2010/main" val="1552529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398E-9956-408F-AF4D-A71FB0A0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Inflation estimate (April 22,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5482-D49A-4972-B602-56E31705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6260"/>
            <a:ext cx="10116671" cy="4351338"/>
          </a:xfrm>
        </p:spPr>
        <p:txBody>
          <a:bodyPr>
            <a:normAutofit/>
          </a:bodyPr>
          <a:lstStyle/>
          <a:p>
            <a:r>
              <a:rPr lang="en-US" dirty="0"/>
              <a:t>the yield on U.S. 30-year conventional T-Bond			 2.9%</a:t>
            </a:r>
          </a:p>
          <a:p>
            <a:endParaRPr lang="en-US" dirty="0"/>
          </a:p>
          <a:p>
            <a:r>
              <a:rPr lang="en-US" dirty="0"/>
              <a:t>less the yield on U.S. 30-year inflation projected T-Bond	 </a:t>
            </a:r>
            <a:r>
              <a:rPr lang="en-US" u="sng" dirty="0"/>
              <a:t>0.3%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Long-run</a:t>
            </a:r>
            <a:r>
              <a:rPr lang="en-US" dirty="0"/>
              <a:t> inflation estimate					 	</a:t>
            </a:r>
            <a:r>
              <a:rPr lang="en-US" b="1" u="dbl" dirty="0">
                <a:solidFill>
                  <a:srgbClr val="C00000"/>
                </a:solidFill>
              </a:rPr>
              <a:t>2.6%</a:t>
            </a:r>
          </a:p>
        </p:txBody>
      </p:sp>
    </p:spTree>
    <p:extLst>
      <p:ext uri="{BB962C8B-B14F-4D97-AF65-F5344CB8AC3E}">
        <p14:creationId xmlns:p14="http://schemas.microsoft.com/office/powerpoint/2010/main" val="1123193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17C58-920A-4F5B-9AA3-A01ED218598F}"/>
              </a:ext>
            </a:extLst>
          </p:cNvPr>
          <p:cNvSpPr txBox="1"/>
          <p:nvPr/>
        </p:nvSpPr>
        <p:spPr>
          <a:xfrm>
            <a:off x="715618" y="2313128"/>
            <a:ext cx="1091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Most risks utilities face matter to the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managers, but not to their investors</a:t>
            </a:r>
          </a:p>
        </p:txBody>
      </p:sp>
    </p:spTree>
    <p:extLst>
      <p:ext uri="{BB962C8B-B14F-4D97-AF65-F5344CB8AC3E}">
        <p14:creationId xmlns:p14="http://schemas.microsoft.com/office/powerpoint/2010/main" val="4256677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C947F-22FF-4DA1-8875-332E0FC7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3" y="427888"/>
            <a:ext cx="4250222" cy="604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974EC3-8973-4382-BD3E-75835F16196D}"/>
              </a:ext>
            </a:extLst>
          </p:cNvPr>
          <p:cNvSpPr txBox="1"/>
          <p:nvPr/>
        </p:nvSpPr>
        <p:spPr>
          <a:xfrm>
            <a:off x="4907769" y="1033396"/>
            <a:ext cx="69457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Most risks can be diversified away by investors</a:t>
            </a:r>
          </a:p>
          <a:p>
            <a:r>
              <a:rPr lang="en-US" sz="2800" dirty="0">
                <a:solidFill>
                  <a:schemeClr val="bg1"/>
                </a:solidFill>
              </a:rPr>
              <a:t>so most risks a firm faces do not affect its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cost of capital.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The only risks that matter in this regard are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the firm’s exposure to macroeconomic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shifts such as the threat of a recession or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 change in interest rates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017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74EC3-8973-4382-BD3E-75835F16196D}"/>
              </a:ext>
            </a:extLst>
          </p:cNvPr>
          <p:cNvSpPr txBox="1"/>
          <p:nvPr/>
        </p:nvSpPr>
        <p:spPr>
          <a:xfrm>
            <a:off x="986966" y="4482274"/>
            <a:ext cx="111102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second area of conflict is with tolerance for risk. Since shareholders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tend to hold stocks as part of a diversified portfolio and </a:t>
            </a:r>
            <a:r>
              <a:rPr lang="en-US" sz="2800" u="sng" dirty="0">
                <a:solidFill>
                  <a:schemeClr val="bg1"/>
                </a:solidFill>
              </a:rPr>
              <a:t>managers </a:t>
            </a:r>
          </a:p>
          <a:p>
            <a:r>
              <a:rPr lang="en-US" sz="2800" u="sng" dirty="0">
                <a:solidFill>
                  <a:schemeClr val="bg1"/>
                </a:solidFill>
              </a:rPr>
              <a:t>are disproportionately exposed to their own company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FF00"/>
                </a:solidFill>
              </a:rPr>
              <a:t>managers may seek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less risk than shareholders </a:t>
            </a:r>
            <a:r>
              <a:rPr lang="en-US" sz="2800" dirty="0">
                <a:solidFill>
                  <a:schemeClr val="bg1"/>
                </a:solidFill>
              </a:rPr>
              <a:t>would deem appropriate.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3EE6-EEB3-4BCE-A058-51A9D788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73" y="239691"/>
            <a:ext cx="7483488" cy="2682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52409-9B2E-464C-A2BB-918B390871BD}"/>
              </a:ext>
            </a:extLst>
          </p:cNvPr>
          <p:cNvSpPr txBox="1"/>
          <p:nvPr/>
        </p:nvSpPr>
        <p:spPr>
          <a:xfrm>
            <a:off x="1219084" y="3141334"/>
            <a:ext cx="10060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00"/>
                </a:solidFill>
              </a:rPr>
              <a:t>A company’s managers face many more risks than its </a:t>
            </a:r>
          </a:p>
          <a:p>
            <a:pPr algn="ctr"/>
            <a:r>
              <a:rPr lang="en-US" sz="3200" i="1" dirty="0">
                <a:solidFill>
                  <a:srgbClr val="FFFF00"/>
                </a:solidFill>
              </a:rPr>
              <a:t>investors do—and are much more cautious than investors.</a:t>
            </a:r>
          </a:p>
        </p:txBody>
      </p:sp>
    </p:spTree>
    <p:extLst>
      <p:ext uri="{BB962C8B-B14F-4D97-AF65-F5344CB8AC3E}">
        <p14:creationId xmlns:p14="http://schemas.microsoft.com/office/powerpoint/2010/main" val="587891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17C58-920A-4F5B-9AA3-A01ED218598F}"/>
              </a:ext>
            </a:extLst>
          </p:cNvPr>
          <p:cNvSpPr txBox="1"/>
          <p:nvPr/>
        </p:nvSpPr>
        <p:spPr>
          <a:xfrm>
            <a:off x="1472376" y="2551666"/>
            <a:ext cx="9654461" cy="132343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Not all Estimates of the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Equity Risk Premium are Reasonable</a:t>
            </a:r>
          </a:p>
        </p:txBody>
      </p:sp>
    </p:spTree>
    <p:extLst>
      <p:ext uri="{BB962C8B-B14F-4D97-AF65-F5344CB8AC3E}">
        <p14:creationId xmlns:p14="http://schemas.microsoft.com/office/powerpoint/2010/main" val="3215982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6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9B825-CE69-4146-99DC-7FF5DA75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1421972"/>
            <a:ext cx="5129784" cy="401405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DF6248-0287-4753-B1F7-C54AEAEF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2223501"/>
            <a:ext cx="5129784" cy="24109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87B48E-EDCD-441A-A115-8D5F7858341D}"/>
              </a:ext>
            </a:extLst>
          </p:cNvPr>
          <p:cNvSpPr txBox="1"/>
          <p:nvPr/>
        </p:nvSpPr>
        <p:spPr>
          <a:xfrm>
            <a:off x="2543070" y="5436028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2008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D51776-DC67-4D36-9A4D-983026F6BB14}"/>
              </a:ext>
            </a:extLst>
          </p:cNvPr>
          <p:cNvSpPr txBox="1"/>
          <p:nvPr/>
        </p:nvSpPr>
        <p:spPr>
          <a:xfrm>
            <a:off x="8322925" y="5436027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2022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65B3D30-C752-426E-92F1-437CCE2F4769}"/>
              </a:ext>
            </a:extLst>
          </p:cNvPr>
          <p:cNvSpPr/>
          <p:nvPr/>
        </p:nvSpPr>
        <p:spPr>
          <a:xfrm>
            <a:off x="4190807" y="5313566"/>
            <a:ext cx="3810384" cy="891902"/>
          </a:xfrm>
          <a:prstGeom prst="rightArrow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updated every year</a:t>
            </a:r>
          </a:p>
        </p:txBody>
      </p:sp>
    </p:spTree>
    <p:extLst>
      <p:ext uri="{BB962C8B-B14F-4D97-AF65-F5344CB8AC3E}">
        <p14:creationId xmlns:p14="http://schemas.microsoft.com/office/powerpoint/2010/main" val="1292728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3C63DC-B122-4F06-BD84-E89DB6BB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837"/>
          <a:stretch/>
        </p:blipFill>
        <p:spPr>
          <a:xfrm>
            <a:off x="8426822" y="2222300"/>
            <a:ext cx="2618267" cy="3168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381E8E-D05F-4741-B8EC-BEC682328717}"/>
              </a:ext>
            </a:extLst>
          </p:cNvPr>
          <p:cNvSpPr txBox="1"/>
          <p:nvPr/>
        </p:nvSpPr>
        <p:spPr>
          <a:xfrm>
            <a:off x="7988660" y="5550100"/>
            <a:ext cx="3773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Damodaran, A. Equity Risk Premiums (ERP): Determinants, Estimation and Implications – The 2022 Edition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08BDF6-447D-4AFE-81BC-D02BA0C425A0}"/>
              </a:ext>
            </a:extLst>
          </p:cNvPr>
          <p:cNvSpPr txBox="1"/>
          <p:nvPr/>
        </p:nvSpPr>
        <p:spPr>
          <a:xfrm>
            <a:off x="562426" y="1150327"/>
            <a:ext cx="58595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Defining ERP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Expected return on S&amp;P 500 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less the  </a:t>
            </a: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yield on 10-year Treasury note</a:t>
            </a:r>
          </a:p>
        </p:txBody>
      </p:sp>
    </p:spTree>
    <p:extLst>
      <p:ext uri="{BB962C8B-B14F-4D97-AF65-F5344CB8AC3E}">
        <p14:creationId xmlns:p14="http://schemas.microsoft.com/office/powerpoint/2010/main" val="3760012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3C63DC-B122-4F06-BD84-E89DB6BB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837"/>
          <a:stretch/>
        </p:blipFill>
        <p:spPr>
          <a:xfrm>
            <a:off x="8426822" y="2222300"/>
            <a:ext cx="2618267" cy="3168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381E8E-D05F-4741-B8EC-BEC682328717}"/>
              </a:ext>
            </a:extLst>
          </p:cNvPr>
          <p:cNvSpPr txBox="1"/>
          <p:nvPr/>
        </p:nvSpPr>
        <p:spPr>
          <a:xfrm>
            <a:off x="7988660" y="5550100"/>
            <a:ext cx="3773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Damodaran, A. Equity Risk Premiums (ERP): Determinants, Estimation and Implications – The 2022 Edition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BD9D5-BB6C-4E14-8F41-E45F74933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69" y="345189"/>
            <a:ext cx="6985056" cy="6260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0C6E05-FE80-41C9-8A1E-77C199917A0F}"/>
              </a:ext>
            </a:extLst>
          </p:cNvPr>
          <p:cNvSpPr txBox="1"/>
          <p:nvPr/>
        </p:nvSpPr>
        <p:spPr>
          <a:xfrm>
            <a:off x="7995956" y="1103425"/>
            <a:ext cx="3765775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median ERP = 4.3%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908E1-8987-4813-837D-A0CF7EA53DEB}"/>
              </a:ext>
            </a:extLst>
          </p:cNvPr>
          <p:cNvSpPr/>
          <p:nvPr/>
        </p:nvSpPr>
        <p:spPr>
          <a:xfrm>
            <a:off x="2707341" y="3200405"/>
            <a:ext cx="851648" cy="457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AF469F-B922-4B88-AFF9-2F33FFFC8DDA}"/>
              </a:ext>
            </a:extLst>
          </p:cNvPr>
          <p:cNvSpPr/>
          <p:nvPr/>
        </p:nvSpPr>
        <p:spPr>
          <a:xfrm>
            <a:off x="2707341" y="5077888"/>
            <a:ext cx="851648" cy="457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08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3C63DC-B122-4F06-BD84-E89DB6BB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837"/>
          <a:stretch/>
        </p:blipFill>
        <p:spPr>
          <a:xfrm>
            <a:off x="8426822" y="2222300"/>
            <a:ext cx="2618267" cy="3168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381E8E-D05F-4741-B8EC-BEC682328717}"/>
              </a:ext>
            </a:extLst>
          </p:cNvPr>
          <p:cNvSpPr txBox="1"/>
          <p:nvPr/>
        </p:nvSpPr>
        <p:spPr>
          <a:xfrm>
            <a:off x="7988660" y="5550100"/>
            <a:ext cx="3773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Damodaran, A. Equity Risk Premiums (ERP): Determinants, Estimation and Implications – The 2022 Edition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08BDF6-447D-4AFE-81BC-D02BA0C425A0}"/>
              </a:ext>
            </a:extLst>
          </p:cNvPr>
          <p:cNvSpPr txBox="1"/>
          <p:nvPr/>
        </p:nvSpPr>
        <p:spPr>
          <a:xfrm>
            <a:off x="1443162" y="2222300"/>
            <a:ext cx="43995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S&amp;P 500 cost of equity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2.7% + 4.3% = </a:t>
            </a:r>
            <a:r>
              <a:rPr lang="en-US" sz="3600" b="1" dirty="0">
                <a:solidFill>
                  <a:srgbClr val="FFFF00"/>
                </a:solidFill>
              </a:rPr>
              <a:t>7.0%</a:t>
            </a:r>
          </a:p>
        </p:txBody>
      </p:sp>
    </p:spTree>
    <p:extLst>
      <p:ext uri="{BB962C8B-B14F-4D97-AF65-F5344CB8AC3E}">
        <p14:creationId xmlns:p14="http://schemas.microsoft.com/office/powerpoint/2010/main" val="350642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2C4AA-6A3B-4615-BBE9-0693616C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" y="522603"/>
            <a:ext cx="11491956" cy="1539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A6FA8C-09CA-43ED-AA60-2C892E83BAE8}"/>
              </a:ext>
            </a:extLst>
          </p:cNvPr>
          <p:cNvSpPr txBox="1"/>
          <p:nvPr/>
        </p:nvSpPr>
        <p:spPr>
          <a:xfrm>
            <a:off x="694472" y="2725271"/>
            <a:ext cx="108030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Understanding that book rate measures [return on equity] and DCF rate measures [cost of equity] are not different estimates of </a:t>
            </a:r>
            <a:r>
              <a:rPr lang="en-US" sz="3200" u="sng" dirty="0"/>
              <a:t>the same thing</a:t>
            </a:r>
            <a:r>
              <a:rPr lang="en-US" sz="3200" dirty="0"/>
              <a:t> but rather estimates of </a:t>
            </a:r>
            <a:r>
              <a:rPr lang="en-US" sz="3200" u="sng" dirty="0"/>
              <a:t>different things</a:t>
            </a:r>
            <a:r>
              <a:rPr lang="en-US" sz="3200" dirty="0"/>
              <a:t> should eliminate at least part of the confusion surrounding rates of return on investment.</a:t>
            </a:r>
          </a:p>
        </p:txBody>
      </p:sp>
    </p:spTree>
    <p:extLst>
      <p:ext uri="{BB962C8B-B14F-4D97-AF65-F5344CB8AC3E}">
        <p14:creationId xmlns:p14="http://schemas.microsoft.com/office/powerpoint/2010/main" val="610762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3223A-72D2-4533-9B5B-3714E39E937D}"/>
              </a:ext>
            </a:extLst>
          </p:cNvPr>
          <p:cNvSpPr txBox="1"/>
          <p:nvPr/>
        </p:nvSpPr>
        <p:spPr>
          <a:xfrm>
            <a:off x="3618747" y="1522477"/>
            <a:ext cx="45492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Long-Run Project</a:t>
            </a:r>
          </a:p>
          <a:p>
            <a:pPr algn="ctr"/>
            <a:r>
              <a:rPr lang="en-US" sz="3200" dirty="0"/>
              <a:t>S&amp;P 500 Return</a:t>
            </a:r>
          </a:p>
          <a:p>
            <a:pPr algn="ctr"/>
            <a:r>
              <a:rPr lang="en-US" sz="3200" u="sng" dirty="0"/>
              <a:t>Asset Managers</a:t>
            </a:r>
          </a:p>
          <a:p>
            <a:endParaRPr lang="en-US" sz="3200" dirty="0"/>
          </a:p>
          <a:p>
            <a:r>
              <a:rPr lang="en-US" sz="3200" dirty="0"/>
              <a:t>BlackRock                    </a:t>
            </a:r>
            <a:r>
              <a:rPr lang="en-US" sz="3200" b="1" dirty="0">
                <a:solidFill>
                  <a:srgbClr val="FFFF00"/>
                </a:solidFill>
              </a:rPr>
              <a:t>7.3%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FactSet                         </a:t>
            </a:r>
            <a:r>
              <a:rPr lang="en-US" sz="3200" b="1" dirty="0">
                <a:solidFill>
                  <a:srgbClr val="FFFF00"/>
                </a:solidFill>
              </a:rPr>
              <a:t>6.9%</a:t>
            </a:r>
          </a:p>
          <a:p>
            <a:endParaRPr lang="en-US" sz="3200" dirty="0"/>
          </a:p>
          <a:p>
            <a:r>
              <a:rPr lang="en-US" sz="3200" dirty="0"/>
              <a:t>Charles Schwab          </a:t>
            </a:r>
            <a:r>
              <a:rPr lang="en-US" sz="3200" b="1" dirty="0">
                <a:solidFill>
                  <a:srgbClr val="FFFF00"/>
                </a:solidFill>
              </a:rPr>
              <a:t>6.4%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538A7-1B3E-41F5-B209-6B682A0FEEFD}"/>
              </a:ext>
            </a:extLst>
          </p:cNvPr>
          <p:cNvSpPr txBox="1"/>
          <p:nvPr/>
        </p:nvSpPr>
        <p:spPr>
          <a:xfrm>
            <a:off x="2227923" y="376518"/>
            <a:ext cx="7736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S&amp;P 500 Cost of Equity Estimates</a:t>
            </a:r>
          </a:p>
        </p:txBody>
      </p:sp>
    </p:spTree>
    <p:extLst>
      <p:ext uri="{BB962C8B-B14F-4D97-AF65-F5344CB8AC3E}">
        <p14:creationId xmlns:p14="http://schemas.microsoft.com/office/powerpoint/2010/main" val="1866055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3C63DC-B122-4F06-BD84-E89DB6BB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837"/>
          <a:stretch/>
        </p:blipFill>
        <p:spPr>
          <a:xfrm>
            <a:off x="8426822" y="2222300"/>
            <a:ext cx="2618267" cy="3168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381E8E-D05F-4741-B8EC-BEC682328717}"/>
              </a:ext>
            </a:extLst>
          </p:cNvPr>
          <p:cNvSpPr txBox="1"/>
          <p:nvPr/>
        </p:nvSpPr>
        <p:spPr>
          <a:xfrm>
            <a:off x="7988660" y="5550100"/>
            <a:ext cx="3773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Damodaran, A. Equity Risk Premiums (ERP): Determinants, Estimation and Implications – The 2022 Edition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08BDF6-447D-4AFE-81BC-D02BA0C425A0}"/>
              </a:ext>
            </a:extLst>
          </p:cNvPr>
          <p:cNvSpPr txBox="1"/>
          <p:nvPr/>
        </p:nvSpPr>
        <p:spPr>
          <a:xfrm>
            <a:off x="1132469" y="2222300"/>
            <a:ext cx="50209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utility cost of equity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2.7% + 0.90 (</a:t>
            </a:r>
            <a:r>
              <a:rPr lang="en-US" sz="3600" b="1" dirty="0">
                <a:solidFill>
                  <a:srgbClr val="FFFF00"/>
                </a:solidFill>
              </a:rPr>
              <a:t>4.3%</a:t>
            </a:r>
            <a:r>
              <a:rPr lang="en-US" sz="3600" dirty="0">
                <a:solidFill>
                  <a:schemeClr val="bg1"/>
                </a:solidFill>
              </a:rPr>
              <a:t>) = </a:t>
            </a:r>
            <a:r>
              <a:rPr lang="en-US" sz="3600" b="1" dirty="0">
                <a:solidFill>
                  <a:srgbClr val="FFFF00"/>
                </a:solidFill>
              </a:rPr>
              <a:t>6.6%</a:t>
            </a:r>
          </a:p>
        </p:txBody>
      </p:sp>
    </p:spTree>
    <p:extLst>
      <p:ext uri="{BB962C8B-B14F-4D97-AF65-F5344CB8AC3E}">
        <p14:creationId xmlns:p14="http://schemas.microsoft.com/office/powerpoint/2010/main" val="1413607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2C4AA-6A3B-4615-BBE9-0693616C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" y="522603"/>
            <a:ext cx="11491956" cy="15393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A6FA8C-09CA-43ED-AA60-2C892E83BAE8}"/>
              </a:ext>
            </a:extLst>
          </p:cNvPr>
          <p:cNvSpPr txBox="1"/>
          <p:nvPr/>
        </p:nvSpPr>
        <p:spPr>
          <a:xfrm>
            <a:off x="694472" y="2725271"/>
            <a:ext cx="108030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Understanding that book rate measures [return on equity] and DCF rate measures [cost of equity] are not different estimates of </a:t>
            </a:r>
            <a:r>
              <a:rPr lang="en-US" sz="3200" u="sng" dirty="0"/>
              <a:t>the same thing</a:t>
            </a:r>
            <a:r>
              <a:rPr lang="en-US" sz="3200" dirty="0"/>
              <a:t> but rather estimates of </a:t>
            </a:r>
            <a:r>
              <a:rPr lang="en-US" sz="3200" u="sng" dirty="0"/>
              <a:t>different things</a:t>
            </a:r>
            <a:r>
              <a:rPr lang="en-US" sz="3200" dirty="0"/>
              <a:t> should eliminate at least part of the confusion surrounding rates of return on investment.</a:t>
            </a:r>
          </a:p>
        </p:txBody>
      </p:sp>
    </p:spTree>
    <p:extLst>
      <p:ext uri="{BB962C8B-B14F-4D97-AF65-F5344CB8AC3E}">
        <p14:creationId xmlns:p14="http://schemas.microsoft.com/office/powerpoint/2010/main" val="1072867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17D7D2-04AE-4CDB-99C0-EE9D94D6076F}"/>
              </a:ext>
            </a:extLst>
          </p:cNvPr>
          <p:cNvSpPr txBox="1"/>
          <p:nvPr/>
        </p:nvSpPr>
        <p:spPr>
          <a:xfrm>
            <a:off x="831873" y="1452801"/>
            <a:ext cx="5631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The cost of equity analysis is the beginning of the return on equity discussion.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Use policy analysis to set the ROE. No discussion about risk or capital attraction—the cost of equity completely addresses both. It’s about rewards/penalties and incentives. </a:t>
            </a:r>
            <a:r>
              <a:rPr lang="en-US" sz="2400" b="1" i="1" dirty="0">
                <a:solidFill>
                  <a:srgbClr val="FFFF00"/>
                </a:solidFill>
              </a:rPr>
              <a:t>No models here.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See Kahn, pp. 42-54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F2AED-67CA-4893-8ECF-7CB21EE5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308" y="1678161"/>
            <a:ext cx="3529303" cy="50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85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E164C-FF39-4F38-A9ED-231242F5260A}"/>
              </a:ext>
            </a:extLst>
          </p:cNvPr>
          <p:cNvSpPr txBox="1"/>
          <p:nvPr/>
        </p:nvSpPr>
        <p:spPr>
          <a:xfrm>
            <a:off x="598230" y="731248"/>
            <a:ext cx="9981546" cy="250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We have created a Rube Goldberg machine that ultimately can be manipulated into supporting any ROE a majority of Commissioners favors at a given moment.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James P. Danly, Commissioner, dissenting: 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FERC Docket No.ER16-2320-002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March 17,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AD11F3-BA50-47C8-B6C4-52B8C247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63" y="3237024"/>
            <a:ext cx="4719028" cy="35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9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17C58-920A-4F5B-9AA3-A01ED218598F}"/>
              </a:ext>
            </a:extLst>
          </p:cNvPr>
          <p:cNvSpPr txBox="1"/>
          <p:nvPr/>
        </p:nvSpPr>
        <p:spPr>
          <a:xfrm>
            <a:off x="1472376" y="2551666"/>
            <a:ext cx="9654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Is a cost of equity estimate of 6.6%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consistent with current utility stock prices?</a:t>
            </a:r>
          </a:p>
        </p:txBody>
      </p:sp>
    </p:spTree>
    <p:extLst>
      <p:ext uri="{BB962C8B-B14F-4D97-AF65-F5344CB8AC3E}">
        <p14:creationId xmlns:p14="http://schemas.microsoft.com/office/powerpoint/2010/main" val="2277877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BBE959-817C-4272-93B6-9C62E3336F0D}"/>
              </a:ext>
            </a:extLst>
          </p:cNvPr>
          <p:cNvSpPr txBox="1"/>
          <p:nvPr/>
        </p:nvSpPr>
        <p:spPr>
          <a:xfrm>
            <a:off x="793227" y="549013"/>
            <a:ext cx="1059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Residual income model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(dividend discount model in algebraic disguise)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D095B-39AE-4AAA-8C56-98518E51C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617"/>
          <a:stretch/>
        </p:blipFill>
        <p:spPr>
          <a:xfrm>
            <a:off x="8152322" y="2419476"/>
            <a:ext cx="2693119" cy="3984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F8192-C239-4FFC-807E-D5E42073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55" y="2794673"/>
            <a:ext cx="5624047" cy="22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5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7CF24-685C-4A15-BE61-4B745A371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FAE70E-8E87-4106-9CE8-FCF34BC24C9C}"/>
              </a:ext>
            </a:extLst>
          </p:cNvPr>
          <p:cNvSpPr txBox="1"/>
          <p:nvPr/>
        </p:nvSpPr>
        <p:spPr>
          <a:xfrm>
            <a:off x="618553" y="2113654"/>
            <a:ext cx="105919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6000" dirty="0">
                <a:solidFill>
                  <a:srgbClr val="FFFF00"/>
                </a:solidFill>
              </a:rPr>
              <a:t>10.5%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Implies a </a:t>
            </a:r>
            <a:r>
              <a:rPr lang="en-US" sz="3200" u="sng" dirty="0">
                <a:solidFill>
                  <a:schemeClr val="bg1"/>
                </a:solidFill>
              </a:rPr>
              <a:t>sustainable</a:t>
            </a:r>
            <a:r>
              <a:rPr lang="en-US" sz="3200" dirty="0">
                <a:solidFill>
                  <a:schemeClr val="bg1"/>
                </a:solidFill>
              </a:rPr>
              <a:t> growth rate of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10.5% x 0.30 [</a:t>
            </a:r>
            <a:r>
              <a:rPr lang="en-US" sz="3200" u="sng" dirty="0">
                <a:solidFill>
                  <a:schemeClr val="bg1"/>
                </a:solidFill>
              </a:rPr>
              <a:t>earnings retention rate]</a:t>
            </a:r>
            <a:r>
              <a:rPr lang="en-US" sz="3200" dirty="0">
                <a:solidFill>
                  <a:schemeClr val="bg1"/>
                </a:solidFill>
              </a:rPr>
              <a:t> = </a:t>
            </a:r>
            <a:r>
              <a:rPr lang="en-US" sz="3200" dirty="0">
                <a:solidFill>
                  <a:srgbClr val="FFFF00"/>
                </a:solidFill>
              </a:rPr>
              <a:t>3.2%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BE959-817C-4272-93B6-9C62E3336F0D}"/>
              </a:ext>
            </a:extLst>
          </p:cNvPr>
          <p:cNvSpPr txBox="1"/>
          <p:nvPr/>
        </p:nvSpPr>
        <p:spPr>
          <a:xfrm>
            <a:off x="793227" y="549013"/>
            <a:ext cx="105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Value Line </a:t>
            </a:r>
            <a:r>
              <a:rPr lang="en-US" sz="3600" dirty="0">
                <a:solidFill>
                  <a:schemeClr val="bg1"/>
                </a:solidFill>
              </a:rPr>
              <a:t>utility median 3-to-5-year projected ROE</a:t>
            </a:r>
          </a:p>
        </p:txBody>
      </p:sp>
    </p:spTree>
    <p:extLst>
      <p:ext uri="{BB962C8B-B14F-4D97-AF65-F5344CB8AC3E}">
        <p14:creationId xmlns:p14="http://schemas.microsoft.com/office/powerpoint/2010/main" val="1988420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BBE959-817C-4272-93B6-9C62E3336F0D}"/>
              </a:ext>
            </a:extLst>
          </p:cNvPr>
          <p:cNvSpPr txBox="1"/>
          <p:nvPr/>
        </p:nvSpPr>
        <p:spPr>
          <a:xfrm>
            <a:off x="793227" y="549013"/>
            <a:ext cx="105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Market Value Test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ACEDA-C68A-4A9D-893A-9BD53D511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55" y="2339245"/>
            <a:ext cx="9106689" cy="2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8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C984-FDEE-4631-B430-EF0AA07B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Morningstar on Xcel Energy (2022)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ABD7-3295-4147-A2D8-9460F81F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55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Beyond 2024, we assume a systemwide 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Univers" panose="020B0503020202020204" pitchFamily="34" charset="0"/>
              </a:rPr>
              <a:t>10% average allowed ROE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 and less than 1% average annual long-term gas and electricity demand growth. We assume a 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Univers" panose="020B0503020202020204" pitchFamily="34" charset="0"/>
              </a:rPr>
              <a:t>7.5% cost of equity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 in our discounted cash flow valuation.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6000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7E85D-7284-4932-A06E-FC0BEFE9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on Sector ETFs from AltaVista Research</a:t>
            </a:r>
            <a:br>
              <a:rPr lang="en-US" sz="4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https://www.sectorspdr.com/sectorspdr/Pdf/All%20Funds%20Documents/AltaVista%20Research/Sector%20Analyzer%20Report</a:t>
            </a:r>
            <a:br>
              <a:rPr lang="en-US" sz="1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3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BCBDF-1562-40A5-9D13-66F447E4E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342286"/>
            <a:ext cx="10515599" cy="37593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B23BC16-2C9E-4287-9B28-A0AEC1269A04}"/>
              </a:ext>
            </a:extLst>
          </p:cNvPr>
          <p:cNvSpPr/>
          <p:nvPr/>
        </p:nvSpPr>
        <p:spPr>
          <a:xfrm>
            <a:off x="10532230" y="5189849"/>
            <a:ext cx="518029" cy="4277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57573-B72B-460A-879A-8319719A0051}"/>
              </a:ext>
            </a:extLst>
          </p:cNvPr>
          <p:cNvSpPr txBox="1"/>
          <p:nvPr/>
        </p:nvSpPr>
        <p:spPr>
          <a:xfrm>
            <a:off x="5145741" y="120008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April 2022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9D4FA4A-BF7A-4A63-B1AF-D281075EF31E}"/>
              </a:ext>
            </a:extLst>
          </p:cNvPr>
          <p:cNvSpPr/>
          <p:nvPr/>
        </p:nvSpPr>
        <p:spPr>
          <a:xfrm>
            <a:off x="11145953" y="5189849"/>
            <a:ext cx="932634" cy="42776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14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0BBE959-817C-4272-93B6-9C62E3336F0D}"/>
              </a:ext>
            </a:extLst>
          </p:cNvPr>
          <p:cNvSpPr txBox="1"/>
          <p:nvPr/>
        </p:nvSpPr>
        <p:spPr>
          <a:xfrm>
            <a:off x="793227" y="549013"/>
            <a:ext cx="1059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Market Value Test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7A977-32EF-47FF-A5CF-9A244C67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555" y="2270282"/>
            <a:ext cx="1950889" cy="4343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1ECDF3-A06A-4CFD-AD81-B550FD378B63}"/>
              </a:ext>
            </a:extLst>
          </p:cNvPr>
          <p:cNvSpPr txBox="1"/>
          <p:nvPr/>
        </p:nvSpPr>
        <p:spPr>
          <a:xfrm>
            <a:off x="1098436" y="3213556"/>
            <a:ext cx="29236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finance frame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produces results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that hang together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nicely.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8221C8-D999-4F12-B8C9-3F9298C2F946}"/>
              </a:ext>
            </a:extLst>
          </p:cNvPr>
          <p:cNvSpPr txBox="1"/>
          <p:nvPr/>
        </p:nvSpPr>
        <p:spPr>
          <a:xfrm>
            <a:off x="7930556" y="3213556"/>
            <a:ext cx="37941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The regulatory frame 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that assumes that return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on equity equals cost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of equity does not.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C6940-7288-42CC-8A01-0BD30CCD7DEC}"/>
              </a:ext>
            </a:extLst>
          </p:cNvPr>
          <p:cNvSpPr/>
          <p:nvPr/>
        </p:nvSpPr>
        <p:spPr>
          <a:xfrm>
            <a:off x="5337313" y="2425148"/>
            <a:ext cx="1520687" cy="1292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F7AA4FE-34B1-44DA-A9CC-583420B9A1C7}"/>
              </a:ext>
            </a:extLst>
          </p:cNvPr>
          <p:cNvSpPr/>
          <p:nvPr/>
        </p:nvSpPr>
        <p:spPr>
          <a:xfrm>
            <a:off x="5999747" y="3750130"/>
            <a:ext cx="178906" cy="24394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681F5A-7F31-4C56-A117-4BC90E23BFD2}"/>
              </a:ext>
            </a:extLst>
          </p:cNvPr>
          <p:cNvSpPr/>
          <p:nvPr/>
        </p:nvSpPr>
        <p:spPr>
          <a:xfrm>
            <a:off x="5328857" y="4044253"/>
            <a:ext cx="1520687" cy="16906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F708A-5D61-48E3-9680-9FDCB8EC4F32}"/>
              </a:ext>
            </a:extLst>
          </p:cNvPr>
          <p:cNvSpPr txBox="1"/>
          <p:nvPr/>
        </p:nvSpPr>
        <p:spPr>
          <a:xfrm>
            <a:off x="5876227" y="423801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7656C32-2413-434D-87FD-702BCC4108F6}"/>
              </a:ext>
            </a:extLst>
          </p:cNvPr>
          <p:cNvSpPr/>
          <p:nvPr/>
        </p:nvSpPr>
        <p:spPr>
          <a:xfrm>
            <a:off x="6006546" y="5806666"/>
            <a:ext cx="178906" cy="24394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86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17C58-920A-4F5B-9AA3-A01ED218598F}"/>
              </a:ext>
            </a:extLst>
          </p:cNvPr>
          <p:cNvSpPr txBox="1"/>
          <p:nvPr/>
        </p:nvSpPr>
        <p:spPr>
          <a:xfrm>
            <a:off x="1472376" y="2551666"/>
            <a:ext cx="9654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How do firms attract capital?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The important role of market pricing.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48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7FD2D-4926-45F3-8A07-74F2993E5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39" y="643467"/>
            <a:ext cx="5109375" cy="557106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0975E-A2C9-4CAC-A12B-375590A3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702539"/>
            <a:ext cx="5129784" cy="5452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D01B2-9F6C-44C0-8A07-1EB5F5A169C6}"/>
              </a:ext>
            </a:extLst>
          </p:cNvPr>
          <p:cNvSpPr txBox="1"/>
          <p:nvPr/>
        </p:nvSpPr>
        <p:spPr>
          <a:xfrm>
            <a:off x="2055276" y="110727"/>
            <a:ext cx="322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LOW ROE COMPANIES (HONDA)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84569-9CF3-4A67-9EC0-84BA11D83BA0}"/>
              </a:ext>
            </a:extLst>
          </p:cNvPr>
          <p:cNvSpPr txBox="1"/>
          <p:nvPr/>
        </p:nvSpPr>
        <p:spPr>
          <a:xfrm>
            <a:off x="7894746" y="55364"/>
            <a:ext cx="308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HIGH ROE COMPANIES (BMW)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F465DF5-8D98-4D8C-9C7C-F392652CBEB9}"/>
              </a:ext>
            </a:extLst>
          </p:cNvPr>
          <p:cNvSpPr/>
          <p:nvPr/>
        </p:nvSpPr>
        <p:spPr>
          <a:xfrm rot="16200000">
            <a:off x="3292039" y="5937648"/>
            <a:ext cx="537882" cy="284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3172C79-9353-48D3-A5C1-FA6287DE59B2}"/>
              </a:ext>
            </a:extLst>
          </p:cNvPr>
          <p:cNvSpPr/>
          <p:nvPr/>
        </p:nvSpPr>
        <p:spPr>
          <a:xfrm rot="16200000">
            <a:off x="4914652" y="5937647"/>
            <a:ext cx="537882" cy="284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9751DEA-150C-4ADD-94C7-C0105820F60D}"/>
              </a:ext>
            </a:extLst>
          </p:cNvPr>
          <p:cNvSpPr/>
          <p:nvPr/>
        </p:nvSpPr>
        <p:spPr>
          <a:xfrm rot="16200000">
            <a:off x="9105550" y="6200981"/>
            <a:ext cx="590881" cy="346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6C7A3B-1F1B-4387-AE6C-D2BFA24D20A8}"/>
              </a:ext>
            </a:extLst>
          </p:cNvPr>
          <p:cNvSpPr/>
          <p:nvPr/>
        </p:nvSpPr>
        <p:spPr>
          <a:xfrm>
            <a:off x="4087906" y="5307106"/>
            <a:ext cx="645459" cy="6364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9FC98C-C4B4-44C0-8658-58EF856952E6}"/>
              </a:ext>
            </a:extLst>
          </p:cNvPr>
          <p:cNvSpPr/>
          <p:nvPr/>
        </p:nvSpPr>
        <p:spPr>
          <a:xfrm>
            <a:off x="9914966" y="5609440"/>
            <a:ext cx="645459" cy="6364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AA004F-426E-4704-BE46-A6C766942C89}"/>
              </a:ext>
            </a:extLst>
          </p:cNvPr>
          <p:cNvSpPr/>
          <p:nvPr/>
        </p:nvSpPr>
        <p:spPr>
          <a:xfrm>
            <a:off x="4052047" y="806824"/>
            <a:ext cx="1660852" cy="5571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BE3A3B-B317-47DA-A3B2-2C78EFDD0E28}"/>
              </a:ext>
            </a:extLst>
          </p:cNvPr>
          <p:cNvSpPr/>
          <p:nvPr/>
        </p:nvSpPr>
        <p:spPr>
          <a:xfrm>
            <a:off x="9811817" y="806823"/>
            <a:ext cx="1660852" cy="5571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F8C1-6AE5-443A-9EA6-5F1713EA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900" dirty="0"/>
            </a:br>
            <a:br>
              <a:rPr lang="en-US" sz="3900" dirty="0"/>
            </a:br>
            <a:endParaRPr lang="en-US" sz="3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E9986-1B26-4BA3-881D-312D1E459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09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CAC1819-BA91-4C8A-8249-251406A5D23F}"/>
              </a:ext>
            </a:extLst>
          </p:cNvPr>
          <p:cNvSpPr txBox="1">
            <a:spLocks/>
          </p:cNvSpPr>
          <p:nvPr/>
        </p:nvSpPr>
        <p:spPr>
          <a:xfrm>
            <a:off x="6096000" y="1106015"/>
            <a:ext cx="5451628" cy="4645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28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It is not enough for investors to find companies capable of generating high ROEs…</a:t>
            </a:r>
            <a:r>
              <a:rPr lang="en-US" sz="3200" b="1" dirty="0">
                <a:solidFill>
                  <a:srgbClr val="C0000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the possibility of high returns will melt away in </a:t>
            </a:r>
            <a:r>
              <a:rPr lang="en-US" sz="3200" b="1" u="sng" dirty="0">
                <a:solidFill>
                  <a:srgbClr val="C0000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higher stock prices</a:t>
            </a:r>
            <a:r>
              <a:rPr lang="en-US" sz="3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>
              <a:spcAft>
                <a:spcPts val="600"/>
              </a:spcAft>
            </a:pPr>
            <a:endParaRPr lang="en-US" sz="32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10657-A6AE-4010-ABD9-9F8CF94D867A}"/>
              </a:ext>
            </a:extLst>
          </p:cNvPr>
          <p:cNvSpPr txBox="1"/>
          <p:nvPr/>
        </p:nvSpPr>
        <p:spPr>
          <a:xfrm>
            <a:off x="5658608" y="4746557"/>
            <a:ext cx="6326412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Investors expect to earn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costs of equity</a:t>
            </a:r>
            <a:r>
              <a:rPr lang="en-US" sz="3200" dirty="0">
                <a:solidFill>
                  <a:srgbClr val="00B0F0"/>
                </a:solidFill>
              </a:rPr>
              <a:t> not returns on equity.</a:t>
            </a:r>
          </a:p>
        </p:txBody>
      </p:sp>
    </p:spTree>
    <p:extLst>
      <p:ext uri="{BB962C8B-B14F-4D97-AF65-F5344CB8AC3E}">
        <p14:creationId xmlns:p14="http://schemas.microsoft.com/office/powerpoint/2010/main" val="3459959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7FD2D-4926-45F3-8A07-74F2993E5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39" y="643467"/>
            <a:ext cx="5109375" cy="557106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0975E-A2C9-4CAC-A12B-375590A3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702539"/>
            <a:ext cx="5129784" cy="5452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5D01B2-9F6C-44C0-8A07-1EB5F5A169C6}"/>
              </a:ext>
            </a:extLst>
          </p:cNvPr>
          <p:cNvSpPr txBox="1"/>
          <p:nvPr/>
        </p:nvSpPr>
        <p:spPr>
          <a:xfrm>
            <a:off x="2055276" y="110727"/>
            <a:ext cx="322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LOW ROE COMPANIES (HONDA)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884569-9CF3-4A67-9EC0-84BA11D83BA0}"/>
              </a:ext>
            </a:extLst>
          </p:cNvPr>
          <p:cNvSpPr txBox="1"/>
          <p:nvPr/>
        </p:nvSpPr>
        <p:spPr>
          <a:xfrm>
            <a:off x="7894746" y="55364"/>
            <a:ext cx="308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HIGH ROE COMPANIES (BMW)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F465DF5-8D98-4D8C-9C7C-F392652CBEB9}"/>
              </a:ext>
            </a:extLst>
          </p:cNvPr>
          <p:cNvSpPr/>
          <p:nvPr/>
        </p:nvSpPr>
        <p:spPr>
          <a:xfrm rot="16200000">
            <a:off x="3292039" y="5937648"/>
            <a:ext cx="537882" cy="284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3172C79-9353-48D3-A5C1-FA6287DE59B2}"/>
              </a:ext>
            </a:extLst>
          </p:cNvPr>
          <p:cNvSpPr/>
          <p:nvPr/>
        </p:nvSpPr>
        <p:spPr>
          <a:xfrm rot="16200000">
            <a:off x="4914652" y="5937647"/>
            <a:ext cx="537882" cy="284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9751DEA-150C-4ADD-94C7-C0105820F60D}"/>
              </a:ext>
            </a:extLst>
          </p:cNvPr>
          <p:cNvSpPr/>
          <p:nvPr/>
        </p:nvSpPr>
        <p:spPr>
          <a:xfrm rot="16200000">
            <a:off x="9105550" y="6200981"/>
            <a:ext cx="590881" cy="346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F099C30-937F-4C2C-A0BD-DE9F48279485}"/>
              </a:ext>
            </a:extLst>
          </p:cNvPr>
          <p:cNvSpPr/>
          <p:nvPr/>
        </p:nvSpPr>
        <p:spPr>
          <a:xfrm rot="16200000">
            <a:off x="10759640" y="6231860"/>
            <a:ext cx="537882" cy="284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6C7A3B-1F1B-4387-AE6C-D2BFA24D20A8}"/>
              </a:ext>
            </a:extLst>
          </p:cNvPr>
          <p:cNvSpPr/>
          <p:nvPr/>
        </p:nvSpPr>
        <p:spPr>
          <a:xfrm>
            <a:off x="4087906" y="5307106"/>
            <a:ext cx="645459" cy="6364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9FC98C-C4B4-44C0-8658-58EF856952E6}"/>
              </a:ext>
            </a:extLst>
          </p:cNvPr>
          <p:cNvSpPr/>
          <p:nvPr/>
        </p:nvSpPr>
        <p:spPr>
          <a:xfrm>
            <a:off x="9914966" y="5609440"/>
            <a:ext cx="645459" cy="63649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8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C2691-F83C-49DA-8520-78FB337B6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457200"/>
            <a:ext cx="8255000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ED85A-B790-499C-8224-0BEDA6F82302}"/>
              </a:ext>
            </a:extLst>
          </p:cNvPr>
          <p:cNvSpPr txBox="1"/>
          <p:nvPr/>
        </p:nvSpPr>
        <p:spPr>
          <a:xfrm>
            <a:off x="6929382" y="1587640"/>
            <a:ext cx="2680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Value Line electric utilities</a:t>
            </a:r>
          </a:p>
          <a:p>
            <a:pPr algn="ctr"/>
            <a:r>
              <a:rPr lang="en-US" b="1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2976888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306EA-871C-4EFD-95A0-26CE2C315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43" y="221055"/>
            <a:ext cx="8905461" cy="6298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86B6F3-501C-4014-B890-22526E4AC7B7}"/>
              </a:ext>
            </a:extLst>
          </p:cNvPr>
          <p:cNvSpPr txBox="1"/>
          <p:nvPr/>
        </p:nvSpPr>
        <p:spPr>
          <a:xfrm>
            <a:off x="4482548" y="354826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PNW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AFC15-299F-4E00-82E5-7B41AB7A6753}"/>
              </a:ext>
            </a:extLst>
          </p:cNvPr>
          <p:cNvSpPr txBox="1"/>
          <p:nvPr/>
        </p:nvSpPr>
        <p:spPr>
          <a:xfrm>
            <a:off x="6384571" y="979099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XLU</a:t>
            </a:r>
          </a:p>
          <a:p>
            <a:pPr algn="ctr"/>
            <a:r>
              <a:rPr lang="en-US" dirty="0"/>
              <a:t>(Utility ETF)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931B2-86D1-4689-939A-38C37CEAD539}"/>
              </a:ext>
            </a:extLst>
          </p:cNvPr>
          <p:cNvSpPr txBox="1"/>
          <p:nvPr/>
        </p:nvSpPr>
        <p:spPr>
          <a:xfrm>
            <a:off x="2607644" y="840599"/>
            <a:ext cx="2249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 ROE reduction</a:t>
            </a:r>
          </a:p>
          <a:p>
            <a:r>
              <a:rPr lang="en-US" dirty="0">
                <a:solidFill>
                  <a:srgbClr val="FF0000"/>
                </a:solidFill>
              </a:rPr>
              <a:t>(priced to produce a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6.6% investor return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7AF846-C902-4B09-89C1-A52B959F6BAD}"/>
              </a:ext>
            </a:extLst>
          </p:cNvPr>
          <p:cNvSpPr txBox="1"/>
          <p:nvPr/>
        </p:nvSpPr>
        <p:spPr>
          <a:xfrm>
            <a:off x="6611710" y="4410932"/>
            <a:ext cx="2391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After ROE reduction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u="sng" dirty="0">
                <a:solidFill>
                  <a:srgbClr val="FF0000"/>
                </a:solidFill>
              </a:rPr>
              <a:t>repriced</a:t>
            </a:r>
            <a:r>
              <a:rPr lang="en-US" dirty="0">
                <a:solidFill>
                  <a:srgbClr val="FF0000"/>
                </a:solidFill>
              </a:rPr>
              <a:t> to produce </a:t>
            </a:r>
          </a:p>
          <a:p>
            <a:r>
              <a:rPr lang="en-US" u="sng" dirty="0">
                <a:solidFill>
                  <a:srgbClr val="FF0000"/>
                </a:solidFill>
              </a:rPr>
              <a:t>the same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6.6% investor</a:t>
            </a:r>
          </a:p>
          <a:p>
            <a:r>
              <a:rPr lang="en-US" b="1" dirty="0">
                <a:solidFill>
                  <a:srgbClr val="FF0000"/>
                </a:solidFill>
              </a:rPr>
              <a:t>return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543F17-22AE-443D-94D1-9883645D9DD0}"/>
              </a:ext>
            </a:extLst>
          </p:cNvPr>
          <p:cNvSpPr txBox="1"/>
          <p:nvPr/>
        </p:nvSpPr>
        <p:spPr>
          <a:xfrm>
            <a:off x="4827753" y="894293"/>
            <a:ext cx="109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ROE=10%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1C3B4A-7ED9-4569-80BC-03A2D1F86BF7}"/>
              </a:ext>
            </a:extLst>
          </p:cNvPr>
          <p:cNvSpPr txBox="1"/>
          <p:nvPr/>
        </p:nvSpPr>
        <p:spPr>
          <a:xfrm>
            <a:off x="7657676" y="5242036"/>
            <a:ext cx="115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ROE=8.7%</a:t>
            </a:r>
          </a:p>
        </p:txBody>
      </p:sp>
    </p:spTree>
    <p:extLst>
      <p:ext uri="{BB962C8B-B14F-4D97-AF65-F5344CB8AC3E}">
        <p14:creationId xmlns:p14="http://schemas.microsoft.com/office/powerpoint/2010/main" val="31373250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308BDF6-447D-4AFE-81BC-D02BA0C425A0}"/>
              </a:ext>
            </a:extLst>
          </p:cNvPr>
          <p:cNvSpPr txBox="1"/>
          <p:nvPr/>
        </p:nvSpPr>
        <p:spPr>
          <a:xfrm>
            <a:off x="4529986" y="3357016"/>
            <a:ext cx="2233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7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B3C63DC-B122-4F06-BD84-E89DB6BB7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837"/>
          <a:stretch/>
        </p:blipFill>
        <p:spPr>
          <a:xfrm>
            <a:off x="8426822" y="2222300"/>
            <a:ext cx="2618267" cy="31687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381E8E-D05F-4741-B8EC-BEC682328717}"/>
              </a:ext>
            </a:extLst>
          </p:cNvPr>
          <p:cNvSpPr txBox="1"/>
          <p:nvPr/>
        </p:nvSpPr>
        <p:spPr>
          <a:xfrm>
            <a:off x="7988660" y="5550100"/>
            <a:ext cx="3773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Damodaran, A. Equity Risk Premiums (ERP): Determinants, Estimation and Implications – The 2022 Edition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BD9D5-BB6C-4E14-8F41-E45F74933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69" y="345189"/>
            <a:ext cx="6985056" cy="6260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0C6E05-FE80-41C9-8A1E-77C199917A0F}"/>
              </a:ext>
            </a:extLst>
          </p:cNvPr>
          <p:cNvSpPr txBox="1"/>
          <p:nvPr/>
        </p:nvSpPr>
        <p:spPr>
          <a:xfrm>
            <a:off x="7995956" y="1103425"/>
            <a:ext cx="3765775" cy="64633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median ERP = 4.3%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908E1-8987-4813-837D-A0CF7EA53DEB}"/>
              </a:ext>
            </a:extLst>
          </p:cNvPr>
          <p:cNvSpPr/>
          <p:nvPr/>
        </p:nvSpPr>
        <p:spPr>
          <a:xfrm>
            <a:off x="2707341" y="3200405"/>
            <a:ext cx="851648" cy="457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AF469F-B922-4B88-AFF9-2F33FFFC8DDA}"/>
              </a:ext>
            </a:extLst>
          </p:cNvPr>
          <p:cNvSpPr/>
          <p:nvPr/>
        </p:nvSpPr>
        <p:spPr>
          <a:xfrm>
            <a:off x="2707341" y="5077888"/>
            <a:ext cx="851648" cy="4571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6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E164C-FF39-4F38-A9ED-231242F5260A}"/>
              </a:ext>
            </a:extLst>
          </p:cNvPr>
          <p:cNvSpPr txBox="1"/>
          <p:nvPr/>
        </p:nvSpPr>
        <p:spPr>
          <a:xfrm>
            <a:off x="594715" y="139584"/>
            <a:ext cx="10799426" cy="250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the end, we may observe simply that what regulators </a:t>
            </a:r>
            <a:r>
              <a:rPr lang="en-US" sz="2800" u="sng" dirty="0">
                <a:solidFill>
                  <a:srgbClr val="FFFF00"/>
                </a:solidFill>
              </a:rPr>
              <a:t>should do</a:t>
            </a:r>
            <a:r>
              <a:rPr lang="en-US" sz="2800" dirty="0"/>
              <a:t>, what regulators </a:t>
            </a:r>
            <a:r>
              <a:rPr lang="en-US" sz="2800" u="sng" dirty="0">
                <a:solidFill>
                  <a:srgbClr val="FFFF00"/>
                </a:solidFill>
              </a:rPr>
              <a:t>say they're doing</a:t>
            </a:r>
            <a:r>
              <a:rPr lang="en-US" sz="2800" dirty="0"/>
              <a:t>, and what regulators </a:t>
            </a:r>
            <a:r>
              <a:rPr lang="en-US" sz="2800" u="sng" dirty="0">
                <a:solidFill>
                  <a:srgbClr val="FFFF00"/>
                </a:solidFill>
              </a:rPr>
              <a:t>actually do </a:t>
            </a:r>
            <a:r>
              <a:rPr lang="en-US" sz="2800" dirty="0"/>
              <a:t>may be three </a:t>
            </a:r>
            <a:r>
              <a:rPr lang="en-US" sz="2800" u="sng" dirty="0"/>
              <a:t>very</a:t>
            </a:r>
            <a:r>
              <a:rPr lang="en-US" sz="2800" dirty="0"/>
              <a:t> different things.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5B5624-D75F-453B-AFE9-6C4F15CB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61" y="2059597"/>
            <a:ext cx="10168944" cy="403946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0A84C2-72F6-4A38-8CE7-0AEE202DF940}"/>
              </a:ext>
            </a:extLst>
          </p:cNvPr>
          <p:cNvCxnSpPr/>
          <p:nvPr/>
        </p:nvCxnSpPr>
        <p:spPr>
          <a:xfrm>
            <a:off x="1290919" y="5082988"/>
            <a:ext cx="39175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Left 3">
            <a:extLst>
              <a:ext uri="{FF2B5EF4-FFF2-40B4-BE49-F238E27FC236}">
                <a16:creationId xmlns:a16="http://schemas.microsoft.com/office/drawing/2014/main" id="{309B2CA2-21D5-472F-9B2E-3113834E1A66}"/>
              </a:ext>
            </a:extLst>
          </p:cNvPr>
          <p:cNvSpPr/>
          <p:nvPr/>
        </p:nvSpPr>
        <p:spPr>
          <a:xfrm>
            <a:off x="5352201" y="4691103"/>
            <a:ext cx="1082351" cy="391885"/>
          </a:xfrm>
          <a:prstGeom prst="lef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54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E164C-FF39-4F38-A9ED-231242F5260A}"/>
              </a:ext>
            </a:extLst>
          </p:cNvPr>
          <p:cNvSpPr txBox="1"/>
          <p:nvPr/>
        </p:nvSpPr>
        <p:spPr>
          <a:xfrm>
            <a:off x="594715" y="139584"/>
            <a:ext cx="10799426" cy="2505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 the end, we may observe simply that what regulators </a:t>
            </a:r>
            <a:r>
              <a:rPr lang="en-US" sz="2800" u="sng" dirty="0">
                <a:solidFill>
                  <a:srgbClr val="FFFF00"/>
                </a:solidFill>
              </a:rPr>
              <a:t>should do</a:t>
            </a:r>
            <a:r>
              <a:rPr lang="en-US" sz="2800" dirty="0"/>
              <a:t>, what regulators </a:t>
            </a:r>
            <a:r>
              <a:rPr lang="en-US" sz="2800" u="sng" dirty="0">
                <a:solidFill>
                  <a:srgbClr val="FFFF00"/>
                </a:solidFill>
              </a:rPr>
              <a:t>say they're doing</a:t>
            </a:r>
            <a:r>
              <a:rPr lang="en-US" sz="2800" dirty="0"/>
              <a:t>, and what regulators </a:t>
            </a:r>
            <a:r>
              <a:rPr lang="en-US" sz="2800" u="sng" dirty="0">
                <a:solidFill>
                  <a:srgbClr val="FFFF00"/>
                </a:solidFill>
              </a:rPr>
              <a:t>actually do </a:t>
            </a:r>
            <a:r>
              <a:rPr lang="en-US" sz="2800" dirty="0"/>
              <a:t>may be three </a:t>
            </a:r>
            <a:r>
              <a:rPr lang="en-US" sz="2800" u="sng" dirty="0"/>
              <a:t>very</a:t>
            </a:r>
            <a:r>
              <a:rPr lang="en-US" sz="2800" dirty="0"/>
              <a:t> different things.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5B5624-D75F-453B-AFE9-6C4F15CBF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61" y="2059597"/>
            <a:ext cx="10168944" cy="403946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0A84C2-72F6-4A38-8CE7-0AEE202DF940}"/>
              </a:ext>
            </a:extLst>
          </p:cNvPr>
          <p:cNvCxnSpPr/>
          <p:nvPr/>
        </p:nvCxnSpPr>
        <p:spPr>
          <a:xfrm>
            <a:off x="1290919" y="5082988"/>
            <a:ext cx="39175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Left 3">
            <a:extLst>
              <a:ext uri="{FF2B5EF4-FFF2-40B4-BE49-F238E27FC236}">
                <a16:creationId xmlns:a16="http://schemas.microsoft.com/office/drawing/2014/main" id="{309B2CA2-21D5-472F-9B2E-3113834E1A66}"/>
              </a:ext>
            </a:extLst>
          </p:cNvPr>
          <p:cNvSpPr/>
          <p:nvPr/>
        </p:nvSpPr>
        <p:spPr>
          <a:xfrm>
            <a:off x="5352201" y="4691103"/>
            <a:ext cx="1082351" cy="391885"/>
          </a:xfrm>
          <a:prstGeom prst="lef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20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DB7C17-6147-4B93-A121-8C65ADDF2F38}"/>
              </a:ext>
            </a:extLst>
          </p:cNvPr>
          <p:cNvSpPr txBox="1"/>
          <p:nvPr/>
        </p:nvSpPr>
        <p:spPr>
          <a:xfrm>
            <a:off x="552269" y="1539240"/>
            <a:ext cx="3667036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Steve Kihm, DBA, CFA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Regulatory Strategist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Citizens Utility Board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Senior Fellow-Finance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Michigan State University Institute of Public Utilities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kihm@cubwi.org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pond, nature, lush&#10;&#10;Description automatically generated">
            <a:extLst>
              <a:ext uri="{FF2B5EF4-FFF2-40B4-BE49-F238E27FC236}">
                <a16:creationId xmlns:a16="http://schemas.microsoft.com/office/drawing/2014/main" id="{E314DEDD-4209-4184-92AF-81ED01E35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8" r="2" b="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12185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612C4-5403-4DFA-B27A-27C6EC53D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6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7E85D-7284-4932-A06E-FC0BEFE9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on Sector ETFs from AltaVista Research</a:t>
            </a:r>
            <a:br>
              <a:rPr lang="en-US" sz="4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https://www.sectorspdr.com/sectorspdr/Pdf/All%20Funds%20Documents/AltaVista%20Research/Sector%20Analyzer%20Report</a:t>
            </a:r>
            <a:br>
              <a:rPr lang="en-US" sz="13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3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BCBDF-1562-40A5-9D13-66F447E4E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342286"/>
            <a:ext cx="10515599" cy="37593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B23BC16-2C9E-4287-9B28-A0AEC1269A04}"/>
              </a:ext>
            </a:extLst>
          </p:cNvPr>
          <p:cNvSpPr/>
          <p:nvPr/>
        </p:nvSpPr>
        <p:spPr>
          <a:xfrm>
            <a:off x="10532230" y="5189849"/>
            <a:ext cx="518029" cy="4277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57573-B72B-460A-879A-8319719A0051}"/>
              </a:ext>
            </a:extLst>
          </p:cNvPr>
          <p:cNvSpPr txBox="1"/>
          <p:nvPr/>
        </p:nvSpPr>
        <p:spPr>
          <a:xfrm>
            <a:off x="5145741" y="120008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April 2022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9D4FA4A-BF7A-4A63-B1AF-D281075EF31E}"/>
              </a:ext>
            </a:extLst>
          </p:cNvPr>
          <p:cNvSpPr/>
          <p:nvPr/>
        </p:nvSpPr>
        <p:spPr>
          <a:xfrm>
            <a:off x="11145953" y="5189849"/>
            <a:ext cx="932634" cy="42776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917C58-920A-4F5B-9AA3-A01ED218598F}"/>
              </a:ext>
            </a:extLst>
          </p:cNvPr>
          <p:cNvSpPr txBox="1"/>
          <p:nvPr/>
        </p:nvSpPr>
        <p:spPr>
          <a:xfrm>
            <a:off x="1472376" y="2551666"/>
            <a:ext cx="9654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do finance principles tell us about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sell-side stock analyst growth rates?</a:t>
            </a:r>
          </a:p>
        </p:txBody>
      </p:sp>
    </p:spTree>
    <p:extLst>
      <p:ext uri="{BB962C8B-B14F-4D97-AF65-F5344CB8AC3E}">
        <p14:creationId xmlns:p14="http://schemas.microsoft.com/office/powerpoint/2010/main" val="45382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24677</TotalTime>
  <Words>1792</Words>
  <Application>Microsoft Office PowerPoint</Application>
  <PresentationFormat>Widescreen</PresentationFormat>
  <Paragraphs>243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Univers</vt:lpstr>
      <vt:lpstr>Office Theme</vt:lpstr>
      <vt:lpstr>The Equity Risk Premium (ERP) in Utility Regulation</vt:lpstr>
      <vt:lpstr>PowerPoint Presentation</vt:lpstr>
      <vt:lpstr>PowerPoint Presentation</vt:lpstr>
      <vt:lpstr>PowerPoint Presentation</vt:lpstr>
      <vt:lpstr>Morningstar on Xcel Energy (2022)</vt:lpstr>
      <vt:lpstr>PowerPoint Presentation</vt:lpstr>
      <vt:lpstr>PowerPoint Presentation</vt:lpstr>
      <vt:lpstr>Data on Sector ETFs from AltaVista Research https://www.sectorspdr.com/sectorspdr/Pdf/All%20Funds%20Documents/AltaVista%20Research/Sector%20Analyzer%20Report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Analytical battle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Inflation estimate (April 22, 2022)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on Sector ETFs from AltaVista Research https://www.sectorspdr.com/sectorspdr/Pdf/All%20Funds%20Documents/AltaVista%20Research/Sector%20Analyzer%20Report 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Equity Risk Premium (and important related issues)</dc:title>
  <dc:creator>Steve Kihm</dc:creator>
  <cp:lastModifiedBy>Steve Kihm</cp:lastModifiedBy>
  <cp:revision>68</cp:revision>
  <dcterms:created xsi:type="dcterms:W3CDTF">2022-03-17T15:45:19Z</dcterms:created>
  <dcterms:modified xsi:type="dcterms:W3CDTF">2022-04-26T03:07:29Z</dcterms:modified>
</cp:coreProperties>
</file>